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7" r:id="rId4"/>
    <p:sldId id="300" r:id="rId5"/>
    <p:sldId id="301" r:id="rId6"/>
    <p:sldId id="308" r:id="rId7"/>
    <p:sldId id="309" r:id="rId8"/>
    <p:sldId id="312" r:id="rId9"/>
    <p:sldId id="313" r:id="rId10"/>
    <p:sldId id="310" r:id="rId11"/>
    <p:sldId id="311" r:id="rId12"/>
    <p:sldId id="314" r:id="rId13"/>
    <p:sldId id="315" r:id="rId14"/>
    <p:sldId id="317" r:id="rId15"/>
    <p:sldId id="31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93CE5-F80D-BA4F-A3AC-F60453A82B60}" type="datetimeFigureOut">
              <a:rPr lang="en-US" smtClean="0"/>
              <a:pPr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00964-B5C1-374D-8CBD-26DECFC32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3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D8143438-3330-4403-9A4D-356AC47A2B44}" type="slidenum">
              <a:rPr lang="en-US" smtClean="0"/>
              <a:pPr defTabSz="925853"/>
              <a:t>2</a:t>
            </a:fld>
            <a:endParaRPr lang="en-US" dirty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4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B48BA31A-F554-4854-BCAC-D0AB0226445A}" type="slidenum">
              <a:rPr lang="en-US" smtClean="0"/>
              <a:pPr defTabSz="925853"/>
              <a:t>11</a:t>
            </a:fld>
            <a:endParaRPr 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827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54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E6015198-2B53-407D-949B-09E654AC46D8}" type="slidenum">
              <a:rPr lang="en-US" smtClean="0"/>
              <a:pPr defTabSz="925853"/>
              <a:t>3</a:t>
            </a:fld>
            <a:endParaRPr lang="en-US" dirty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0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1615ACB9-7EAF-446B-8E09-13D2EAAF82A0}" type="slidenum">
              <a:rPr lang="en-US" smtClean="0"/>
              <a:pPr defTabSz="925853"/>
              <a:t>4</a:t>
            </a:fld>
            <a:endParaRPr lang="en-US" dirty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Asigment: variance of n</a:t>
            </a:r>
          </a:p>
        </p:txBody>
      </p:sp>
    </p:spTree>
    <p:extLst>
      <p:ext uri="{BB962C8B-B14F-4D97-AF65-F5344CB8AC3E}">
        <p14:creationId xmlns:p14="http://schemas.microsoft.com/office/powerpoint/2010/main" val="1131676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2EEDE777-5EB9-4B13-B251-32991775C4FC}" type="slidenum">
              <a:rPr lang="en-US" smtClean="0"/>
              <a:pPr defTabSz="925853"/>
              <a:t>5</a:t>
            </a:fld>
            <a:endParaRPr lang="en-US" dirty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32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F64D8841-3C5C-4761-8C3C-34DDA22F76FD}" type="slidenum">
              <a:rPr lang="en-US" smtClean="0"/>
              <a:pPr defTabSz="925853"/>
              <a:t>6</a:t>
            </a:fld>
            <a:endParaRPr lang="en-US" dirty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827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589AE323-C89C-4A1A-A9AB-7A4E39EA6DCB}" type="slidenum">
              <a:rPr lang="en-US" smtClean="0"/>
              <a:pPr defTabSz="925853"/>
              <a:t>7</a:t>
            </a:fld>
            <a:endParaRPr lang="en-US" dirty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8279"/>
          </a:xfrm>
          <a:noFill/>
          <a:ln/>
        </p:spPr>
        <p:txBody>
          <a:bodyPr/>
          <a:lstStyle/>
          <a:p>
            <a:r>
              <a:rPr lang="en-US"/>
              <a:t>Compute n, r and take the limit as m-&gt;infinity</a:t>
            </a:r>
          </a:p>
        </p:txBody>
      </p:sp>
    </p:spTree>
    <p:extLst>
      <p:ext uri="{BB962C8B-B14F-4D97-AF65-F5344CB8AC3E}">
        <p14:creationId xmlns:p14="http://schemas.microsoft.com/office/powerpoint/2010/main" val="7587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7FDB6478-88D2-42B0-90DB-1647E4CA8DE0}" type="slidenum">
              <a:rPr lang="en-US" smtClean="0"/>
              <a:pPr defTabSz="925853"/>
              <a:t>8</a:t>
            </a:fld>
            <a:endParaRPr lang="en-US" dirty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827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5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2BEF9A8C-649F-4828-8D8C-606A6C4694B0}" type="slidenum">
              <a:rPr lang="en-US" smtClean="0"/>
              <a:pPr defTabSz="925853"/>
              <a:t>9</a:t>
            </a:fld>
            <a:endParaRPr lang="en-US" dirty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8279"/>
          </a:xfrm>
          <a:noFill/>
          <a:ln/>
        </p:spPr>
        <p:txBody>
          <a:bodyPr/>
          <a:lstStyle/>
          <a:p>
            <a:r>
              <a:rPr lang="en-US"/>
              <a:t>Derive p0 and E[r]</a:t>
            </a:r>
          </a:p>
        </p:txBody>
      </p:sp>
    </p:spTree>
    <p:extLst>
      <p:ext uri="{BB962C8B-B14F-4D97-AF65-F5344CB8AC3E}">
        <p14:creationId xmlns:p14="http://schemas.microsoft.com/office/powerpoint/2010/main" val="2877566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5853"/>
            <a:fld id="{5B4E2B9D-8966-4DDC-A0E9-8BBABB3F9F8C}" type="slidenum">
              <a:rPr lang="en-US" smtClean="0"/>
              <a:pPr defTabSz="925853"/>
              <a:t>10</a:t>
            </a:fld>
            <a:endParaRPr lang="en-US" dirty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6338" y="695325"/>
            <a:ext cx="4641850" cy="3481388"/>
          </a:xfrm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19" y="4410065"/>
            <a:ext cx="5132862" cy="4178279"/>
          </a:xfrm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56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9140" y="3550259"/>
            <a:ext cx="6731101" cy="1245955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9139" y="4796214"/>
            <a:ext cx="6731101" cy="62051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2A93-541B-4FD6-8164-8B24E0E0B650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22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200" y="1160086"/>
            <a:ext cx="8229600" cy="4966078"/>
          </a:xfrm>
        </p:spPr>
        <p:txBody>
          <a:bodyPr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73FF-C474-4467-B45A-16CCEEBF76AF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lang="en-CA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marL="742950" lvl="1" indent="-28575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SzPct val="90000"/>
              <a:buFont typeface="Calibri" pitchFamily="34" charset="0"/>
              <a:buChar char="—"/>
            </a:pPr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016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4A24B-6364-458E-89BD-14473E9C86B2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8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0077"/>
            <a:ext cx="5486400" cy="365749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B667-2D1C-4E5D-AC04-A275C20BA230}" type="datetime1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CPSC 531   Fall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60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0036" y="1"/>
            <a:ext cx="7346763" cy="793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0" y="1260092"/>
            <a:ext cx="8229600" cy="4866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0456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440A6-5602-4D69-A431-E5FF4CE9F54E}" type="datetime1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1" y="6356350"/>
            <a:ext cx="5323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CPSC 531   Fall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74000" y="6356350"/>
            <a:ext cx="86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91707-747E-C946-9ECD-54E2551B1C5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SzPct val="90000"/>
        <a:buFont typeface="Calibri" pitchFamily="34" charset="0"/>
        <a:buChar char="—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ti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0658" y="2138525"/>
            <a:ext cx="5805597" cy="983610"/>
          </a:xfrm>
        </p:spPr>
        <p:txBody>
          <a:bodyPr>
            <a:normAutofit/>
          </a:bodyPr>
          <a:lstStyle/>
          <a:p>
            <a:r>
              <a:rPr lang="en-US" dirty="0"/>
              <a:t>More Queueing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0658" y="3641431"/>
            <a:ext cx="5652601" cy="19853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F7F7F"/>
                </a:solidFill>
              </a:rPr>
              <a:t>Carey Williamson</a:t>
            </a:r>
          </a:p>
          <a:p>
            <a:r>
              <a:rPr lang="en-US" dirty="0">
                <a:solidFill>
                  <a:srgbClr val="7F7F7F"/>
                </a:solidFill>
              </a:rPr>
              <a:t>Department of Computer Science</a:t>
            </a:r>
          </a:p>
          <a:p>
            <a:r>
              <a:rPr lang="en-US" dirty="0">
                <a:solidFill>
                  <a:srgbClr val="7F7F7F"/>
                </a:solidFill>
              </a:rPr>
              <a:t>University of Calgary</a:t>
            </a:r>
          </a:p>
        </p:txBody>
      </p:sp>
    </p:spTree>
    <p:extLst>
      <p:ext uri="{BB962C8B-B14F-4D97-AF65-F5344CB8AC3E}">
        <p14:creationId xmlns:p14="http://schemas.microsoft.com/office/powerpoint/2010/main" val="406323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Infinite number of servers - no queueing</a:t>
            </a:r>
          </a:p>
          <a:p>
            <a:endParaRPr lang="en-GB" dirty="0"/>
          </a:p>
          <a:p>
            <a:pPr lvl="1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M/M/</a:t>
            </a:r>
            <a:r>
              <a:rPr lang="en-GB">
                <a:sym typeface="Symbol" pitchFamily="18" charset="2"/>
              </a:rPr>
              <a:t></a:t>
            </a:r>
            <a:r>
              <a:rPr lang="en-GB"/>
              <a:t> - Infinite Servers </a:t>
            </a:r>
          </a:p>
        </p:txBody>
      </p:sp>
      <p:grpSp>
        <p:nvGrpSpPr>
          <p:cNvPr id="117764" name="Group 7"/>
          <p:cNvGrpSpPr>
            <a:grpSpLocks/>
          </p:cNvGrpSpPr>
          <p:nvPr/>
        </p:nvGrpSpPr>
        <p:grpSpPr bwMode="auto">
          <a:xfrm>
            <a:off x="2195513" y="2349500"/>
            <a:ext cx="4405312" cy="3656013"/>
            <a:chOff x="1383" y="1480"/>
            <a:chExt cx="2775" cy="2303"/>
          </a:xfrm>
        </p:grpSpPr>
        <p:pic>
          <p:nvPicPr>
            <p:cNvPr id="117765" name="Picture 4" descr="MMin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83" y="1480"/>
              <a:ext cx="2775" cy="2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66" name="Rectangle 5"/>
            <p:cNvSpPr>
              <a:spLocks noChangeArrowheads="1"/>
            </p:cNvSpPr>
            <p:nvPr/>
          </p:nvSpPr>
          <p:spPr bwMode="auto">
            <a:xfrm>
              <a:off x="1511" y="2387"/>
              <a:ext cx="862" cy="544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7" name="Line 6"/>
            <p:cNvSpPr>
              <a:spLocks noChangeShapeType="1"/>
            </p:cNvSpPr>
            <p:nvPr/>
          </p:nvSpPr>
          <p:spPr bwMode="auto">
            <a:xfrm>
              <a:off x="1507" y="2672"/>
              <a:ext cx="9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FBC007-B5DD-4D4D-AE50-3E5235131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State-transition diagram: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Solution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Thus the number of customers in the system follows a </a:t>
                </a:r>
                <a:r>
                  <a:rPr lang="en-GB" dirty="0">
                    <a:solidFill>
                      <a:srgbClr val="FF0000"/>
                    </a:solidFill>
                  </a:rPr>
                  <a:t>Poisson</a:t>
                </a:r>
                <a:r>
                  <a:rPr lang="en-GB" dirty="0"/>
                  <a:t> distribution with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𝜌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253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4"/>
                <a:stretch>
                  <a:fillRect l="-963" t="-2331" r="-7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Analytic Results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803573"/>
              </p:ext>
            </p:extLst>
          </p:nvPr>
        </p:nvGraphicFramePr>
        <p:xfrm>
          <a:off x="2627313" y="3333546"/>
          <a:ext cx="3240087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5" imgW="1701720" imgH="1002960" progId="Equation.3">
                  <p:embed/>
                </p:oleObj>
              </mc:Choice>
              <mc:Fallback>
                <p:oleObj name="Equation" r:id="rId5" imgW="1701720" imgH="1002960" progId="Equation.3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333546"/>
                        <a:ext cx="3240087" cy="1911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399" y="1671637"/>
            <a:ext cx="8218489" cy="1681163"/>
            <a:chOff x="288" y="2352"/>
            <a:chExt cx="5177" cy="1059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8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0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00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1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297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j-1</a:t>
              </a:r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369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j</a:t>
              </a:r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41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j+1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80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296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424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16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>
              <a:off x="388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4704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8"/>
            <p:cNvGrpSpPr>
              <a:grpSpLocks/>
            </p:cNvGrpSpPr>
            <p:nvPr/>
          </p:nvGrpSpPr>
          <p:grpSpPr bwMode="auto">
            <a:xfrm flipH="1">
              <a:off x="480" y="3146"/>
              <a:ext cx="4944" cy="0"/>
              <a:chOff x="624" y="2496"/>
              <a:chExt cx="4944" cy="0"/>
            </a:xfrm>
          </p:grpSpPr>
          <p:sp>
            <p:nvSpPr>
              <p:cNvPr id="32" name="Line 19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1"/>
              <p:cNvSpPr>
                <a:spLocks noChangeShapeType="1"/>
              </p:cNvSpPr>
              <p:nvPr/>
            </p:nvSpPr>
            <p:spPr bwMode="auto">
              <a:xfrm>
                <a:off x="216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2"/>
              <p:cNvSpPr>
                <a:spLocks noChangeShapeType="1"/>
              </p:cNvSpPr>
              <p:nvPr/>
            </p:nvSpPr>
            <p:spPr bwMode="auto">
              <a:xfrm>
                <a:off x="2904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>
                <a:off x="4848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25"/>
            <p:cNvSpPr txBox="1">
              <a:spLocks noChangeArrowheads="1"/>
            </p:cNvSpPr>
            <p:nvPr/>
          </p:nvSpPr>
          <p:spPr bwMode="auto">
            <a:xfrm>
              <a:off x="2088" y="2646"/>
              <a:ext cx="404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71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1" name="Text Box 27"/>
            <p:cNvSpPr txBox="1">
              <a:spLocks noChangeArrowheads="1"/>
            </p:cNvSpPr>
            <p:nvPr/>
          </p:nvSpPr>
          <p:spPr bwMode="auto">
            <a:xfrm>
              <a:off x="144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2568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331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408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475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75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27" name="Text Box 33"/>
            <p:cNvSpPr txBox="1">
              <a:spLocks noChangeArrowheads="1"/>
            </p:cNvSpPr>
            <p:nvPr/>
          </p:nvSpPr>
          <p:spPr bwMode="auto">
            <a:xfrm>
              <a:off x="1440" y="3120"/>
              <a:ext cx="32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28" name="Text Box 34"/>
            <p:cNvSpPr txBox="1">
              <a:spLocks noChangeArrowheads="1"/>
            </p:cNvSpPr>
            <p:nvPr/>
          </p:nvSpPr>
          <p:spPr bwMode="auto">
            <a:xfrm>
              <a:off x="2472" y="3120"/>
              <a:ext cx="5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(j-1)</a:t>
              </a:r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29" name="Text Box 35"/>
            <p:cNvSpPr txBox="1">
              <a:spLocks noChangeArrowheads="1"/>
            </p:cNvSpPr>
            <p:nvPr/>
          </p:nvSpPr>
          <p:spPr bwMode="auto">
            <a:xfrm>
              <a:off x="3360" y="3120"/>
              <a:ext cx="282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sz="2400" dirty="0" err="1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30" name="Text Box 36"/>
            <p:cNvSpPr txBox="1">
              <a:spLocks noChangeArrowheads="1"/>
            </p:cNvSpPr>
            <p:nvPr/>
          </p:nvSpPr>
          <p:spPr bwMode="auto">
            <a:xfrm>
              <a:off x="4032" y="3120"/>
              <a:ext cx="617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(j+1)</a:t>
              </a:r>
              <a:r>
                <a:rPr lang="en-US" sz="2400" dirty="0">
                  <a:latin typeface="Symbol" pitchFamily="18" charset="2"/>
                  <a:sym typeface="Symbol" pitchFamily="18" charset="2"/>
                </a:rPr>
                <a:t>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31" name="Text Box 37"/>
            <p:cNvSpPr txBox="1">
              <a:spLocks noChangeArrowheads="1"/>
            </p:cNvSpPr>
            <p:nvPr/>
          </p:nvSpPr>
          <p:spPr bwMode="auto">
            <a:xfrm>
              <a:off x="4848" y="3120"/>
              <a:ext cx="617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(j+2)</a:t>
              </a:r>
              <a:r>
                <a:rPr lang="en-US" sz="2400" dirty="0">
                  <a:latin typeface="Symbol" pitchFamily="18" charset="2"/>
                  <a:sym typeface="Symbol" pitchFamily="18" charset="2"/>
                </a:rPr>
                <a:t></a:t>
              </a:r>
              <a:endParaRPr lang="en-US" sz="2400" baseline="-25000" dirty="0">
                <a:latin typeface="Symbol" pitchFamily="18" charset="2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72CFB-FEFB-4C5C-B510-0778D315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503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Single-server queue with Poisson arrivals, general service time distribution, and unlimited capacity</a:t>
                </a:r>
              </a:p>
              <a:p>
                <a:r>
                  <a:rPr lang="en-US" altLang="en-US" dirty="0"/>
                  <a:t>Suppose service times have mean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b="0" i="1" dirty="0" smtClean="0">
                            <a:latin typeface="Cambria Math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altLang="en-US" dirty="0"/>
                  <a:t>  and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  <a:p>
                <a:r>
                  <a:rPr lang="en-US" altLang="en-US" dirty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/>
                      </a:rPr>
                      <m:t>𝜌</m:t>
                    </m:r>
                    <m:r>
                      <a:rPr lang="en-US" altLang="en-US" i="1" dirty="0" smtClean="0">
                        <a:latin typeface="Cambria Math"/>
                      </a:rPr>
                      <m:t>&lt; 1</m:t>
                    </m:r>
                  </m:oMath>
                </a14:m>
                <a:r>
                  <a:rPr lang="en-US" altLang="en-US" i="1" dirty="0"/>
                  <a:t>, </a:t>
                </a:r>
                <a:r>
                  <a:rPr lang="en-US" altLang="en-US" dirty="0"/>
                  <a:t>the steady-state results for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/>
                      </a:rPr>
                      <m:t>𝑀</m:t>
                    </m:r>
                    <m:r>
                      <a:rPr lang="en-US" altLang="en-US" i="1" dirty="0" smtClean="0">
                        <a:latin typeface="Cambria Math"/>
                      </a:rPr>
                      <m:t>/</m:t>
                    </m:r>
                    <m:r>
                      <a:rPr lang="en-US" altLang="en-US" i="1" dirty="0" smtClean="0">
                        <a:latin typeface="Cambria Math"/>
                      </a:rPr>
                      <m:t>𝐺</m:t>
                    </m:r>
                    <m:r>
                      <a:rPr lang="en-US" altLang="en-US" i="1" dirty="0" smtClean="0">
                        <a:latin typeface="Cambria Math"/>
                      </a:rPr>
                      <m:t>/1</m:t>
                    </m:r>
                  </m:oMath>
                </a14:m>
                <a:r>
                  <a:rPr lang="en-US" altLang="en-US" dirty="0"/>
                  <a:t> are:</a:t>
                </a:r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US" alt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9" t="-110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M/G/1 Queue</a:t>
            </a:r>
            <a:endParaRPr lang="en-CA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560003"/>
              </p:ext>
            </p:extLst>
          </p:nvPr>
        </p:nvGraphicFramePr>
        <p:xfrm>
          <a:off x="1309688" y="3773488"/>
          <a:ext cx="6770687" cy="254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4" imgW="3035160" imgH="1143000" progId="Equation.3">
                  <p:embed/>
                </p:oleObj>
              </mc:Choice>
              <mc:Fallback>
                <p:oleObj name="Equation" r:id="rId4" imgW="3035160" imgH="11430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3773488"/>
                        <a:ext cx="6770687" cy="25479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A7260D-0D3C-4FBB-A3EF-6D6301D8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2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lvl="1"/>
                <a:r>
                  <a:rPr lang="en-US" altLang="en-US" sz="2400" dirty="0"/>
                  <a:t>No simple expression for the steady-state probabilities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b="0" i="0" dirty="0" smtClean="0"/>
                      <m:t>M</m:t>
                    </m:r>
                    <m:r>
                      <m:rPr>
                        <m:nor/>
                      </m:rPr>
                      <a:rPr lang="en-US" altLang="en-US" dirty="0"/>
                      <m:t>ean</m:t>
                    </m:r>
                    <m:r>
                      <m:rPr>
                        <m:nor/>
                      </m:rPr>
                      <a:rPr lang="en-US" altLang="en-US" dirty="0"/>
                      <m:t> </m:t>
                    </m:r>
                    <m:r>
                      <m:rPr>
                        <m:nor/>
                      </m:rPr>
                      <a:rPr lang="en-US" altLang="en-US" dirty="0"/>
                      <m:t>number</m:t>
                    </m:r>
                    <m:r>
                      <m:rPr>
                        <m:nor/>
                      </m:rPr>
                      <a:rPr lang="en-US" altLang="en-US" dirty="0"/>
                      <m:t> </m:t>
                    </m:r>
                    <m:r>
                      <m:rPr>
                        <m:nor/>
                      </m:rPr>
                      <a:rPr lang="en-US" altLang="en-US" dirty="0"/>
                      <m:t>of</m:t>
                    </m:r>
                    <m:r>
                      <m:rPr>
                        <m:nor/>
                      </m:rPr>
                      <a:rPr lang="en-US" altLang="en-US" dirty="0"/>
                      <m:t> </m:t>
                    </m:r>
                    <m:r>
                      <m:rPr>
                        <m:nor/>
                      </m:rPr>
                      <a:rPr lang="en-US" altLang="en-US" dirty="0"/>
                      <m:t>customers</m:t>
                    </m:r>
                    <m:r>
                      <m:rPr>
                        <m:nor/>
                      </m:rPr>
                      <a:rPr lang="en-CA" altLang="en-US" b="0" i="0" dirty="0" smtClean="0"/>
                      <m:t> </m:t>
                    </m:r>
                    <m:r>
                      <m:rPr>
                        <m:nor/>
                      </m:rPr>
                      <a:rPr lang="en-CA" altLang="en-US" b="0" i="0" dirty="0" smtClean="0"/>
                      <m:t>in</m:t>
                    </m:r>
                    <m:r>
                      <m:rPr>
                        <m:nor/>
                      </m:rPr>
                      <a:rPr lang="en-CA" altLang="en-US" b="0" i="0" dirty="0" smtClean="0"/>
                      <m:t> </m:t>
                    </m:r>
                    <m:r>
                      <m:rPr>
                        <m:nor/>
                      </m:rPr>
                      <a:rPr lang="en-CA" altLang="en-US" b="0" i="0" dirty="0" smtClean="0"/>
                      <m:t>service</m:t>
                    </m:r>
                    <m:r>
                      <m:rPr>
                        <m:nor/>
                      </m:rPr>
                      <a:rPr lang="en-CA" altLang="en-US" b="0" i="0" dirty="0" smtClean="0"/>
                      <m:t>:</m:t>
                    </m:r>
                    <m:r>
                      <a:rPr lang="en-CA" alt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𝜌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=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/>
                      </a:rPr>
                      <m:t>−</m:t>
                    </m:r>
                    <m:r>
                      <a:rPr lang="en-US" altLang="en-US" sz="2400" b="0" i="1" dirty="0" smtClean="0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dirty="0" smtClean="0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400" b="0" i="1" dirty="0" smtClean="0">
                                <a:latin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400" dirty="0"/>
              </a:p>
              <a:p>
                <a:pPr lvl="1"/>
                <a:r>
                  <a:rPr lang="en-US" altLang="en-US" sz="2400" dirty="0"/>
                  <a:t>Mean number of customers in queue,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/>
                      </a:rPr>
                      <m:t>𝐸</m:t>
                    </m:r>
                    <m:r>
                      <a:rPr lang="en-US" altLang="en-US" sz="24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en-US" sz="2400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en-US" sz="2400" i="1" dirty="0"/>
                  <a:t>, </a:t>
                </a:r>
                <a:r>
                  <a:rPr lang="en-US" altLang="en-US" sz="2400" dirty="0"/>
                  <a:t>can be rewritten as: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/>
                        </a:rPr>
                        <m:t>𝐸</m:t>
                      </m:r>
                      <m:r>
                        <a:rPr lang="en-US" altLang="en-US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en-US" b="0" i="1" smtClean="0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altLang="en-US" b="0" i="1" smtClean="0">
                          <a:latin typeface="Cambria Math"/>
                        </a:rPr>
                        <m:t>]=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  <m:r>
                        <a:rPr lang="en-US" alt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0" i="1" smtClean="0">
                              <a:latin typeface="Cambria Math"/>
                            </a:rPr>
                            <m:t>2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altLang="en-US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endParaRPr lang="en-US" altLang="en-US" dirty="0"/>
              </a:p>
              <a:p>
                <a:pPr lvl="2"/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/>
                      </a:rPr>
                      <m:t>𝜆</m:t>
                    </m:r>
                  </m:oMath>
                </a14:m>
                <a:r>
                  <a:rPr lang="en-US" altLang="en-US" dirty="0"/>
                  <a:t> and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en-US" dirty="0"/>
                  <a:t> are held constant,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  <m:r>
                      <a:rPr lang="en-US" alt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en-US" dirty="0"/>
                  <a:t> depends on the variability,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/>
                  <a:t>, of the service times.</a:t>
                </a:r>
              </a:p>
              <a:p>
                <a:endParaRPr lang="en-CA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8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M/G/1 Queue</a:t>
            </a:r>
            <a:endParaRPr lang="en-C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70BA8-27C7-4DF8-A924-6A5B5DCF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4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sz="2200" dirty="0"/>
                  <a:t>For almost all queues, if lines are too long, they can be reduced by decreasing server utilization (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altLang="en-US" sz="2200" dirty="0"/>
                  <a:t>) or by decreasing the service time variability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200" b="0" i="1" dirty="0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altLang="en-US" sz="22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2200" dirty="0"/>
                  <a:t>)</a:t>
                </a:r>
              </a:p>
              <a:p>
                <a:endParaRPr lang="en-US" altLang="en-US" sz="2200" dirty="0"/>
              </a:p>
              <a:p>
                <a:r>
                  <a:rPr lang="en-US" altLang="en-US" sz="2200" dirty="0"/>
                  <a:t>Coefficient of Variation: a measure of the variability of a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200" b="0" i="1" smtClean="0">
                          <a:latin typeface="Cambria Math"/>
                        </a:rPr>
                        <m:t>𝐶𝑉</m:t>
                      </m:r>
                      <m:r>
                        <a:rPr lang="en-US" altLang="en-US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alt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200" b="0" i="1" smtClean="0">
                                  <a:latin typeface="Cambria Math"/>
                                </a:rPr>
                                <m:t>𝑉𝑎𝑟</m:t>
                              </m:r>
                              <m:d>
                                <m:dPr>
                                  <m:ctrlPr>
                                    <a:rPr lang="en-US" alt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 b="0" i="1" smtClean="0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en-US" altLang="en-US" sz="2200" i="1">
                              <a:latin typeface="Cambria Math"/>
                            </a:rPr>
                            <m:t>𝐸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en-US" sz="22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</m:oMath>
                  </m:oMathPara>
                </a14:m>
                <a:endParaRPr lang="en-US" altLang="en-US" sz="2200" dirty="0"/>
              </a:p>
              <a:p>
                <a:endParaRPr lang="en-US" altLang="en-US" sz="2200" dirty="0"/>
              </a:p>
              <a:p>
                <a:pPr lvl="1"/>
                <a:r>
                  <a:rPr lang="en-US" altLang="en-US" sz="2000" dirty="0"/>
                  <a:t>The larger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dirty="0" smtClean="0">
                        <a:latin typeface="Cambria Math"/>
                      </a:rPr>
                      <m:t>CV</m:t>
                    </m:r>
                  </m:oMath>
                </a14:m>
                <a:r>
                  <a:rPr lang="en-US" altLang="en-US" sz="2000" dirty="0"/>
                  <a:t> is, the more variable is the distribution relative to its expected value.</a:t>
                </a:r>
              </a:p>
              <a:p>
                <a:r>
                  <a:rPr lang="en-US" altLang="en-US" sz="2400" dirty="0" err="1"/>
                  <a:t>Pollaczek-Khinchin</a:t>
                </a:r>
                <a:r>
                  <a:rPr lang="en-US" altLang="en-US" sz="2400" dirty="0"/>
                  <a:t> (PK) mean value formula: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736" r="-96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 of Utilization and Service Variability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1C807-758B-41E0-B1A1-E1DFD4D8B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E6DB10E-1ADE-4254-85F8-2F98F95DEC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621546"/>
              </p:ext>
            </p:extLst>
          </p:nvPr>
        </p:nvGraphicFramePr>
        <p:xfrm>
          <a:off x="2654300" y="5486400"/>
          <a:ext cx="40132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4" imgW="1587240" imgH="444240" progId="Equation.3">
                  <p:embed/>
                </p:oleObj>
              </mc:Choice>
              <mc:Fallback>
                <p:oleObj name="Equation" r:id="rId4" imgW="158724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54300" y="5486400"/>
                        <a:ext cx="4013200" cy="1123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206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Consider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/>
                      </a:rPr>
                      <m:t>𝐸</m:t>
                    </m:r>
                    <m:r>
                      <a:rPr lang="en-US" altLang="en-US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alt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altLang="en-US" dirty="0"/>
                  <a:t> for </a:t>
                </a:r>
                <a:r>
                  <a:rPr lang="en-US" altLang="en-US" i="1" dirty="0"/>
                  <a:t>M/G/1</a:t>
                </a:r>
                <a:r>
                  <a:rPr lang="en-US" altLang="en-US" dirty="0"/>
                  <a:t> queue:</a:t>
                </a:r>
              </a:p>
              <a:p>
                <a:pPr>
                  <a:buNone/>
                </a:pPr>
                <a:endParaRPr lang="en-US" altLang="en-US" dirty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87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Effect of Utilization and Service Variability</a:t>
            </a:r>
            <a:endParaRPr lang="en-CA" sz="280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152400" y="1676400"/>
          <a:ext cx="3649320" cy="1915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1790640" imgH="939600" progId="Equation.3">
                  <p:embed/>
                </p:oleObj>
              </mc:Choice>
              <mc:Fallback>
                <p:oleObj name="Equation" r:id="rId4" imgW="1790640" imgH="939600" progId="Equation.3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676400"/>
                        <a:ext cx="3649320" cy="19158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495301" y="4083266"/>
            <a:ext cx="762000" cy="1447800"/>
          </a:xfrm>
          <a:prstGeom prst="wedgeRoundRectCallout">
            <a:avLst>
              <a:gd name="adj1" fmla="val 165829"/>
              <a:gd name="adj2" fmla="val 50105"/>
              <a:gd name="adj3" fmla="val 16667"/>
            </a:avLst>
          </a:prstGeom>
          <a:noFill/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/>
            <a:r>
              <a:rPr lang="en-US" altLang="en-US" i="1" dirty="0"/>
              <a:t>Same as </a:t>
            </a:r>
            <a:r>
              <a:rPr lang="en-US" altLang="en-US" dirty="0"/>
              <a:t>for </a:t>
            </a:r>
            <a:r>
              <a:rPr lang="en-US" altLang="en-US" i="1" dirty="0"/>
              <a:t>M/M/1</a:t>
            </a:r>
            <a:r>
              <a:rPr lang="en-US" altLang="en-US" dirty="0"/>
              <a:t> queue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6200000">
            <a:off x="2136883" y="3889483"/>
            <a:ext cx="1517434" cy="2438399"/>
          </a:xfrm>
          <a:prstGeom prst="wedgeRoundRectCallout">
            <a:avLst>
              <a:gd name="adj1" fmla="val 121996"/>
              <a:gd name="adj2" fmla="val -7271"/>
              <a:gd name="adj3" fmla="val 16667"/>
            </a:avLst>
          </a:prstGeom>
          <a:noFill/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/>
          <a:lstStyle/>
          <a:p>
            <a:pPr algn="ctr"/>
            <a:r>
              <a:rPr lang="en-US" altLang="en-US" i="1" dirty="0"/>
              <a:t>Adjusts the M/M/1 formula to account for a non-exponential service time distribution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533400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2974962" y="3447993"/>
            <a:ext cx="27398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n-lt"/>
              </a:rPr>
              <a:t>Mean no. of customers in queue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0" y="5421676"/>
                <a:ext cx="1659685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+mn-lt"/>
                  </a:rPr>
                  <a:t>Traffic Intensity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𝜌</m:t>
                    </m:r>
                  </m:oMath>
                </a14:m>
                <a:r>
                  <a:rPr lang="en-US" sz="1400" dirty="0">
                    <a:latin typeface="+mn-lt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421676"/>
                <a:ext cx="1659685" cy="307777"/>
              </a:xfrm>
              <a:prstGeom prst="rect">
                <a:avLst/>
              </a:prstGeom>
              <a:blipFill rotWithShape="1">
                <a:blip r:embed="rId7"/>
                <a:stretch>
                  <a:fillRect l="-735" t="-1961" r="-735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D57466-7527-49A1-97A2-B8353A870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9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0" name="Rectangle 4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Motivating Quote for Queueing Models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78A062-E91D-4833-AF16-5A1229FBE90C}"/>
              </a:ext>
            </a:extLst>
          </p:cNvPr>
          <p:cNvSpPr txBox="1"/>
          <p:nvPr/>
        </p:nvSpPr>
        <p:spPr>
          <a:xfrm>
            <a:off x="1012874" y="2124214"/>
            <a:ext cx="6668557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/>
              <a:t>“Good things come to those who wait”</a:t>
            </a:r>
          </a:p>
          <a:p>
            <a:r>
              <a:rPr lang="en-CA" sz="3200" dirty="0"/>
              <a:t>        </a:t>
            </a:r>
            <a:r>
              <a:rPr lang="en-CA" sz="2400" dirty="0"/>
              <a:t>- poet/writer Violet Fane, 1892</a:t>
            </a:r>
          </a:p>
          <a:p>
            <a:r>
              <a:rPr lang="en-CA" sz="2400" dirty="0"/>
              <a:t>           - song lyrics by </a:t>
            </a:r>
            <a:r>
              <a:rPr lang="en-CA" sz="2400" dirty="0" err="1"/>
              <a:t>Nayobe</a:t>
            </a:r>
            <a:r>
              <a:rPr lang="en-CA" sz="2400" dirty="0"/>
              <a:t>, 1984</a:t>
            </a:r>
          </a:p>
          <a:p>
            <a:r>
              <a:rPr lang="en-CA" sz="2400" dirty="0"/>
              <a:t>           - motto for Heinz Ketchup, USA, 1980’s</a:t>
            </a:r>
          </a:p>
          <a:p>
            <a:r>
              <a:rPr lang="en-CA" sz="2400" dirty="0"/>
              <a:t>           - slogan for Guinness stout, UK, 1990’s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80E408-D3F4-4D05-B983-46E6A991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377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M/M/1 queue is the most commonly used type of queueing model </a:t>
            </a:r>
          </a:p>
          <a:p>
            <a:r>
              <a:rPr lang="en-US" altLang="zh-CN" dirty="0"/>
              <a:t>Used to model single processor systems or to model individual devices in a computer system  </a:t>
            </a:r>
          </a:p>
          <a:p>
            <a:r>
              <a:rPr lang="en-US" altLang="zh-CN" dirty="0"/>
              <a:t>Need to know only the mean arrival rate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en-US" altLang="zh-CN" dirty="0"/>
              <a:t> and the mean service rate 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zh-CN" dirty="0"/>
              <a:t>  </a:t>
            </a:r>
          </a:p>
          <a:p>
            <a:r>
              <a:rPr lang="en-US" altLang="zh-CN" dirty="0"/>
              <a:t>State = number of jobs in the system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M/M/1 Queue</a:t>
            </a:r>
          </a:p>
        </p:txBody>
      </p:sp>
      <p:grpSp>
        <p:nvGrpSpPr>
          <p:cNvPr id="108548" name="Group 5"/>
          <p:cNvGrpSpPr>
            <a:grpSpLocks/>
          </p:cNvGrpSpPr>
          <p:nvPr/>
        </p:nvGrpSpPr>
        <p:grpSpPr bwMode="auto">
          <a:xfrm>
            <a:off x="457200" y="4495800"/>
            <a:ext cx="8153400" cy="1676400"/>
            <a:chOff x="288" y="2352"/>
            <a:chExt cx="5136" cy="1056"/>
          </a:xfrm>
        </p:grpSpPr>
        <p:sp>
          <p:nvSpPr>
            <p:cNvPr id="108549" name="Oval 6"/>
            <p:cNvSpPr>
              <a:spLocks noChangeArrowheads="1"/>
            </p:cNvSpPr>
            <p:nvPr/>
          </p:nvSpPr>
          <p:spPr bwMode="auto">
            <a:xfrm>
              <a:off x="28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0</a:t>
              </a:r>
            </a:p>
          </p:txBody>
        </p:sp>
        <p:sp>
          <p:nvSpPr>
            <p:cNvPr id="108550" name="Oval 7"/>
            <p:cNvSpPr>
              <a:spLocks noChangeArrowheads="1"/>
            </p:cNvSpPr>
            <p:nvPr/>
          </p:nvSpPr>
          <p:spPr bwMode="auto">
            <a:xfrm>
              <a:off x="100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1</a:t>
              </a:r>
            </a:p>
          </p:txBody>
        </p:sp>
        <p:sp>
          <p:nvSpPr>
            <p:cNvPr id="108551" name="Oval 8"/>
            <p:cNvSpPr>
              <a:spLocks noChangeArrowheads="1"/>
            </p:cNvSpPr>
            <p:nvPr/>
          </p:nvSpPr>
          <p:spPr bwMode="auto">
            <a:xfrm>
              <a:off x="172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2</a:t>
              </a:r>
            </a:p>
          </p:txBody>
        </p:sp>
        <p:sp>
          <p:nvSpPr>
            <p:cNvPr id="108552" name="Oval 9"/>
            <p:cNvSpPr>
              <a:spLocks noChangeArrowheads="1"/>
            </p:cNvSpPr>
            <p:nvPr/>
          </p:nvSpPr>
          <p:spPr bwMode="auto">
            <a:xfrm>
              <a:off x="297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j-1</a:t>
              </a:r>
            </a:p>
          </p:txBody>
        </p:sp>
        <p:sp>
          <p:nvSpPr>
            <p:cNvPr id="108553" name="Oval 10"/>
            <p:cNvSpPr>
              <a:spLocks noChangeArrowheads="1"/>
            </p:cNvSpPr>
            <p:nvPr/>
          </p:nvSpPr>
          <p:spPr bwMode="auto">
            <a:xfrm>
              <a:off x="369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j</a:t>
              </a:r>
            </a:p>
          </p:txBody>
        </p:sp>
        <p:sp>
          <p:nvSpPr>
            <p:cNvPr id="108554" name="Oval 11"/>
            <p:cNvSpPr>
              <a:spLocks noChangeArrowheads="1"/>
            </p:cNvSpPr>
            <p:nvPr/>
          </p:nvSpPr>
          <p:spPr bwMode="auto">
            <a:xfrm>
              <a:off x="441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j+1</a:t>
              </a:r>
            </a:p>
          </p:txBody>
        </p:sp>
        <p:sp>
          <p:nvSpPr>
            <p:cNvPr id="108555" name="Line 12"/>
            <p:cNvSpPr>
              <a:spLocks noChangeShapeType="1"/>
            </p:cNvSpPr>
            <p:nvPr/>
          </p:nvSpPr>
          <p:spPr bwMode="auto">
            <a:xfrm>
              <a:off x="480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6" name="Line 13"/>
            <p:cNvSpPr>
              <a:spLocks noChangeShapeType="1"/>
            </p:cNvSpPr>
            <p:nvPr/>
          </p:nvSpPr>
          <p:spPr bwMode="auto">
            <a:xfrm>
              <a:off x="1296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7" name="Line 14"/>
            <p:cNvSpPr>
              <a:spLocks noChangeShapeType="1"/>
            </p:cNvSpPr>
            <p:nvPr/>
          </p:nvSpPr>
          <p:spPr bwMode="auto">
            <a:xfrm>
              <a:off x="2016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8" name="Line 15"/>
            <p:cNvSpPr>
              <a:spLocks noChangeShapeType="1"/>
            </p:cNvSpPr>
            <p:nvPr/>
          </p:nvSpPr>
          <p:spPr bwMode="auto">
            <a:xfrm>
              <a:off x="316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59" name="Line 16"/>
            <p:cNvSpPr>
              <a:spLocks noChangeShapeType="1"/>
            </p:cNvSpPr>
            <p:nvPr/>
          </p:nvSpPr>
          <p:spPr bwMode="auto">
            <a:xfrm>
              <a:off x="388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0" name="Line 17"/>
            <p:cNvSpPr>
              <a:spLocks noChangeShapeType="1"/>
            </p:cNvSpPr>
            <p:nvPr/>
          </p:nvSpPr>
          <p:spPr bwMode="auto">
            <a:xfrm>
              <a:off x="4704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8561" name="Group 18"/>
            <p:cNvGrpSpPr>
              <a:grpSpLocks/>
            </p:cNvGrpSpPr>
            <p:nvPr/>
          </p:nvGrpSpPr>
          <p:grpSpPr bwMode="auto">
            <a:xfrm flipH="1">
              <a:off x="480" y="3146"/>
              <a:ext cx="4944" cy="0"/>
              <a:chOff x="624" y="2496"/>
              <a:chExt cx="4944" cy="0"/>
            </a:xfrm>
          </p:grpSpPr>
          <p:sp>
            <p:nvSpPr>
              <p:cNvPr id="108575" name="Line 19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6" name="Line 2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7" name="Line 21"/>
              <p:cNvSpPr>
                <a:spLocks noChangeShapeType="1"/>
              </p:cNvSpPr>
              <p:nvPr/>
            </p:nvSpPr>
            <p:spPr bwMode="auto">
              <a:xfrm>
                <a:off x="216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8" name="Line 22"/>
              <p:cNvSpPr>
                <a:spLocks noChangeShapeType="1"/>
              </p:cNvSpPr>
              <p:nvPr/>
            </p:nvSpPr>
            <p:spPr bwMode="auto">
              <a:xfrm>
                <a:off x="3312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79" name="Line 23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80" name="Line 24"/>
              <p:cNvSpPr>
                <a:spLocks noChangeShapeType="1"/>
              </p:cNvSpPr>
              <p:nvPr/>
            </p:nvSpPr>
            <p:spPr bwMode="auto">
              <a:xfrm>
                <a:off x="4848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62" name="Text Box 25"/>
            <p:cNvSpPr txBox="1">
              <a:spLocks noChangeArrowheads="1"/>
            </p:cNvSpPr>
            <p:nvPr/>
          </p:nvSpPr>
          <p:spPr bwMode="auto">
            <a:xfrm>
              <a:off x="2438" y="2646"/>
              <a:ext cx="404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/>
                <a:t>…</a:t>
              </a:r>
            </a:p>
          </p:txBody>
        </p:sp>
        <p:sp>
          <p:nvSpPr>
            <p:cNvPr id="108563" name="Text Box 26"/>
            <p:cNvSpPr txBox="1">
              <a:spLocks noChangeArrowheads="1"/>
            </p:cNvSpPr>
            <p:nvPr/>
          </p:nvSpPr>
          <p:spPr bwMode="auto">
            <a:xfrm>
              <a:off x="71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64" name="Text Box 27"/>
            <p:cNvSpPr txBox="1">
              <a:spLocks noChangeArrowheads="1"/>
            </p:cNvSpPr>
            <p:nvPr/>
          </p:nvSpPr>
          <p:spPr bwMode="auto">
            <a:xfrm>
              <a:off x="144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65" name="Text Box 28"/>
            <p:cNvSpPr txBox="1">
              <a:spLocks noChangeArrowheads="1"/>
            </p:cNvSpPr>
            <p:nvPr/>
          </p:nvSpPr>
          <p:spPr bwMode="auto">
            <a:xfrm>
              <a:off x="216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66" name="Text Box 29"/>
            <p:cNvSpPr txBox="1">
              <a:spLocks noChangeArrowheads="1"/>
            </p:cNvSpPr>
            <p:nvPr/>
          </p:nvSpPr>
          <p:spPr bwMode="auto">
            <a:xfrm>
              <a:off x="331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108567" name="Text Box 30"/>
            <p:cNvSpPr txBox="1">
              <a:spLocks noChangeArrowheads="1"/>
            </p:cNvSpPr>
            <p:nvPr/>
          </p:nvSpPr>
          <p:spPr bwMode="auto">
            <a:xfrm>
              <a:off x="408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68" name="Text Box 31"/>
            <p:cNvSpPr txBox="1">
              <a:spLocks noChangeArrowheads="1"/>
            </p:cNvSpPr>
            <p:nvPr/>
          </p:nvSpPr>
          <p:spPr bwMode="auto">
            <a:xfrm>
              <a:off x="475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108569" name="Text Box 32"/>
            <p:cNvSpPr txBox="1">
              <a:spLocks noChangeArrowheads="1"/>
            </p:cNvSpPr>
            <p:nvPr/>
          </p:nvSpPr>
          <p:spPr bwMode="auto">
            <a:xfrm>
              <a:off x="75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70" name="Text Box 33"/>
            <p:cNvSpPr txBox="1">
              <a:spLocks noChangeArrowheads="1"/>
            </p:cNvSpPr>
            <p:nvPr/>
          </p:nvSpPr>
          <p:spPr bwMode="auto">
            <a:xfrm>
              <a:off x="1440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71" name="Text Box 34"/>
            <p:cNvSpPr txBox="1">
              <a:spLocks noChangeArrowheads="1"/>
            </p:cNvSpPr>
            <p:nvPr/>
          </p:nvSpPr>
          <p:spPr bwMode="auto">
            <a:xfrm>
              <a:off x="220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72" name="Text Box 35"/>
            <p:cNvSpPr txBox="1">
              <a:spLocks noChangeArrowheads="1"/>
            </p:cNvSpPr>
            <p:nvPr/>
          </p:nvSpPr>
          <p:spPr bwMode="auto">
            <a:xfrm>
              <a:off x="3360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73" name="Text Box 36"/>
            <p:cNvSpPr txBox="1">
              <a:spLocks noChangeArrowheads="1"/>
            </p:cNvSpPr>
            <p:nvPr/>
          </p:nvSpPr>
          <p:spPr bwMode="auto">
            <a:xfrm>
              <a:off x="412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  <a:sym typeface="Symbol" pitchFamily="18" charset="2"/>
                </a:rPr>
                <a:t>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08574" name="Text Box 37"/>
            <p:cNvSpPr txBox="1">
              <a:spLocks noChangeArrowheads="1"/>
            </p:cNvSpPr>
            <p:nvPr/>
          </p:nvSpPr>
          <p:spPr bwMode="auto">
            <a:xfrm>
              <a:off x="484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  <a:sym typeface="Symbol" pitchFamily="18" charset="2"/>
                </a:rPr>
                <a:t></a:t>
              </a:r>
              <a:endParaRPr lang="en-US" sz="2400" baseline="-25000">
                <a:latin typeface="Symbol" pitchFamily="18" charset="2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1369D-8616-49F5-B9DF-C59CD18F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0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Mean number of jobs in the system:</a:t>
            </a: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r>
              <a:rPr lang="en-US" altLang="zh-CN"/>
              <a:t>Mean number of jobs in the queue: 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Results for M/M/1 Queue (cont’d)</a:t>
            </a:r>
          </a:p>
        </p:txBody>
      </p:sp>
      <p:pic>
        <p:nvPicPr>
          <p:cNvPr id="111620" name="Picture 6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981200"/>
            <a:ext cx="5484813" cy="854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111621" name="Picture 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9988" y="4468813"/>
            <a:ext cx="6858000" cy="8318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9D1BF-6ADF-4CF2-89F6-73620EDC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8852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Probability of 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dirty="0"/>
              <a:t> or more jobs in the system: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Mean response time (using Little’s Law):</a:t>
            </a:r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Mean number in the system </a:t>
            </a:r>
            <a:br>
              <a:rPr lang="en-US" altLang="zh-CN" dirty="0">
                <a:solidFill>
                  <a:srgbClr val="00B050"/>
                </a:solidFill>
              </a:rPr>
            </a:br>
            <a:r>
              <a:rPr lang="en-US" altLang="zh-CN" dirty="0">
                <a:solidFill>
                  <a:srgbClr val="00B050"/>
                </a:solidFill>
              </a:rPr>
              <a:t>           = Arrival rate ×</a:t>
            </a:r>
            <a:r>
              <a:rPr lang="en-US" altLang="zh-CN" dirty="0">
                <a:solidFill>
                  <a:srgbClr val="00B050"/>
                </a:solidFill>
                <a:sym typeface="Symbol" pitchFamily="18" charset="2"/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Mean response time</a:t>
            </a:r>
          </a:p>
          <a:p>
            <a:pPr lvl="1"/>
            <a:r>
              <a:rPr lang="en-US" altLang="zh-CN" dirty="0"/>
              <a:t>That is: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 </a:t>
            </a:r>
            <a:r>
              <a:rPr lang="en-US" altLang="zh-CN" dirty="0"/>
              <a:t>Results for M/M/1 Queue (cont’d)</a:t>
            </a:r>
          </a:p>
        </p:txBody>
      </p:sp>
      <p:pic>
        <p:nvPicPr>
          <p:cNvPr id="112645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0" y="4648200"/>
            <a:ext cx="4692650" cy="1401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571624" y="1823186"/>
          <a:ext cx="4981575" cy="978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6" imgW="2197080" imgH="431640" progId="Equation.3">
                  <p:embed/>
                </p:oleObj>
              </mc:Choice>
              <mc:Fallback>
                <p:oleObj name="Equation" r:id="rId6" imgW="2197080" imgH="43164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4" y="1823186"/>
                        <a:ext cx="4981575" cy="9787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30DBC3-758A-4D1B-82B5-F092708D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8358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M/M/1/K – Single Server, Finite Queuing Space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96900" y="2133600"/>
            <a:ext cx="7937500" cy="3176588"/>
            <a:chOff x="596900" y="2133600"/>
            <a:chExt cx="7937500" cy="3176588"/>
          </a:xfrm>
        </p:grpSpPr>
        <p:pic>
          <p:nvPicPr>
            <p:cNvPr id="19460" name="Picture 3" descr="MM1_Fin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2133600"/>
              <a:ext cx="7848600" cy="317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Rectangle 4"/>
            <p:cNvSpPr>
              <a:spLocks noChangeArrowheads="1"/>
            </p:cNvSpPr>
            <p:nvPr/>
          </p:nvSpPr>
          <p:spPr bwMode="auto">
            <a:xfrm>
              <a:off x="1835150" y="2852738"/>
              <a:ext cx="1152525" cy="5762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8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596900" y="3213100"/>
            <a:ext cx="422275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" name="Equation" r:id="rId5" imgW="152280" imgH="190440" progId="Equation.3">
                    <p:embed/>
                  </p:oleObj>
                </mc:Choice>
                <mc:Fallback>
                  <p:oleObj name="Equation" r:id="rId5" imgW="152280" imgH="190440" progId="Equation.3">
                    <p:embed/>
                    <p:pic>
                      <p:nvPicPr>
                        <p:cNvPr id="194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900" y="3213100"/>
                          <a:ext cx="422275" cy="5286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F44369-2ABF-4230-B7F5-ECE85DB3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EF695C-AD4E-4F89-852B-8241763C46D8}"/>
              </a:ext>
            </a:extLst>
          </p:cNvPr>
          <p:cNvSpPr/>
          <p:nvPr/>
        </p:nvSpPr>
        <p:spPr>
          <a:xfrm>
            <a:off x="2904291" y="4206240"/>
            <a:ext cx="370614" cy="379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0484E2-F4F8-4DAE-8F28-C7978492B6D0}"/>
              </a:ext>
            </a:extLst>
          </p:cNvPr>
          <p:cNvSpPr/>
          <p:nvPr/>
        </p:nvSpPr>
        <p:spPr>
          <a:xfrm>
            <a:off x="7952247" y="4879149"/>
            <a:ext cx="370614" cy="3798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986AE8-34CA-4ED8-AF9D-6C4DFC05BCAD}"/>
              </a:ext>
            </a:extLst>
          </p:cNvPr>
          <p:cNvSpPr txBox="1"/>
          <p:nvPr/>
        </p:nvSpPr>
        <p:spPr>
          <a:xfrm>
            <a:off x="2904291" y="4135894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6F139-2A2C-489B-B373-6A15DAC8029A}"/>
              </a:ext>
            </a:extLst>
          </p:cNvPr>
          <p:cNvSpPr txBox="1"/>
          <p:nvPr/>
        </p:nvSpPr>
        <p:spPr>
          <a:xfrm>
            <a:off x="7934786" y="4799800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501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State-transition diagram: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Solution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Analytic Results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608317"/>
              </p:ext>
            </p:extLst>
          </p:nvPr>
        </p:nvGraphicFramePr>
        <p:xfrm>
          <a:off x="2930525" y="4165600"/>
          <a:ext cx="3670300" cy="209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4" imgW="2184120" imgH="1244520" progId="Equation.3">
                  <p:embed/>
                </p:oleObj>
              </mc:Choice>
              <mc:Fallback>
                <p:oleObj name="Equation" r:id="rId4" imgW="2184120" imgH="1244520" progId="Equation.3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0525" y="4165600"/>
                        <a:ext cx="3670300" cy="209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01223" y="1717675"/>
            <a:ext cx="6242277" cy="1676400"/>
            <a:chOff x="288" y="2352"/>
            <a:chExt cx="3888" cy="105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8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0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00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1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297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K-1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69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K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80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1296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2457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316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 flipH="1">
              <a:off x="480" y="3146"/>
              <a:ext cx="3408" cy="0"/>
              <a:chOff x="2160" y="2496"/>
              <a:chExt cx="3408" cy="0"/>
            </a:xfrm>
          </p:grpSpPr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>
                <a:off x="216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2871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4848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2085" y="2646"/>
              <a:ext cx="404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1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144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601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31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75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3" name="Text Box 33"/>
            <p:cNvSpPr txBox="1">
              <a:spLocks noChangeArrowheads="1"/>
            </p:cNvSpPr>
            <p:nvPr/>
          </p:nvSpPr>
          <p:spPr bwMode="auto">
            <a:xfrm>
              <a:off x="1440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4" name="Text Box 34"/>
            <p:cNvSpPr txBox="1">
              <a:spLocks noChangeArrowheads="1"/>
            </p:cNvSpPr>
            <p:nvPr/>
          </p:nvSpPr>
          <p:spPr bwMode="auto">
            <a:xfrm>
              <a:off x="2649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3360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m</a:t>
              </a:r>
              <a:endParaRPr lang="en-US" sz="2400" baseline="-25000">
                <a:latin typeface="Symbol" pitchFamily="18" charset="2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116D61-CCD6-444E-A5F6-CC097CC7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19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M/M/m - Multiple Servers</a:t>
            </a:r>
          </a:p>
        </p:txBody>
      </p:sp>
      <p:pic>
        <p:nvPicPr>
          <p:cNvPr id="116739" name="Picture 3" descr="MM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0825"/>
            <a:ext cx="4149725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A9A21-6E8D-4C72-A9AC-10B5924ED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2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State-transition diagram: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Solution</a:t>
            </a:r>
          </a:p>
          <a:p>
            <a:endParaRPr lang="en-GB" dirty="0"/>
          </a:p>
          <a:p>
            <a:endParaRPr lang="en-GB" dirty="0"/>
          </a:p>
          <a:p>
            <a:pPr lvl="1">
              <a:buFont typeface="Wingdings" pitchFamily="2" charset="2"/>
              <a:buNone/>
            </a:pPr>
            <a:endParaRPr lang="en-GB" dirty="0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Analytic Results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/>
          </p:nvPr>
        </p:nvGraphicFramePr>
        <p:xfrm>
          <a:off x="1331913" y="4379913"/>
          <a:ext cx="5759450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4" imgW="2781000" imgH="901440" progId="Equation.3">
                  <p:embed/>
                </p:oleObj>
              </mc:Choice>
              <mc:Fallback>
                <p:oleObj name="Equation" r:id="rId4" imgW="2781000" imgH="901440" progId="Equation.3">
                  <p:embed/>
                  <p:pic>
                    <p:nvPicPr>
                      <p:cNvPr id="215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379913"/>
                        <a:ext cx="5759450" cy="1868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533399" y="1752600"/>
            <a:ext cx="8153401" cy="1681163"/>
            <a:chOff x="288" y="2352"/>
            <a:chExt cx="5136" cy="1059"/>
          </a:xfrm>
        </p:grpSpPr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28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0</a:t>
              </a: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1008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/>
                <a:t>1</a:t>
              </a:r>
            </a:p>
          </p:txBody>
        </p:sp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297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m-1</a:t>
              </a:r>
            </a:p>
          </p:txBody>
        </p:sp>
        <p:sp>
          <p:nvSpPr>
            <p:cNvPr id="32" name="Oval 10"/>
            <p:cNvSpPr>
              <a:spLocks noChangeArrowheads="1"/>
            </p:cNvSpPr>
            <p:nvPr/>
          </p:nvSpPr>
          <p:spPr bwMode="auto">
            <a:xfrm>
              <a:off x="369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m</a:t>
              </a:r>
            </a:p>
          </p:txBody>
        </p:sp>
        <p:sp>
          <p:nvSpPr>
            <p:cNvPr id="33" name="Oval 11"/>
            <p:cNvSpPr>
              <a:spLocks noChangeArrowheads="1"/>
            </p:cNvSpPr>
            <p:nvPr/>
          </p:nvSpPr>
          <p:spPr bwMode="auto">
            <a:xfrm>
              <a:off x="4416" y="2666"/>
              <a:ext cx="480" cy="48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/>
                <a:t>m+1</a:t>
              </a:r>
            </a:p>
          </p:txBody>
        </p:sp>
        <p:sp>
          <p:nvSpPr>
            <p:cNvPr id="34" name="Line 12"/>
            <p:cNvSpPr>
              <a:spLocks noChangeShapeType="1"/>
            </p:cNvSpPr>
            <p:nvPr/>
          </p:nvSpPr>
          <p:spPr bwMode="auto">
            <a:xfrm>
              <a:off x="480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3"/>
            <p:cNvSpPr>
              <a:spLocks noChangeShapeType="1"/>
            </p:cNvSpPr>
            <p:nvPr/>
          </p:nvSpPr>
          <p:spPr bwMode="auto">
            <a:xfrm>
              <a:off x="1296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2424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316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888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4704" y="2666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 flipH="1">
              <a:off x="480" y="3146"/>
              <a:ext cx="4944" cy="0"/>
              <a:chOff x="624" y="2496"/>
              <a:chExt cx="4944" cy="0"/>
            </a:xfrm>
          </p:grpSpPr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>
                <a:off x="624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0"/>
              <p:cNvSpPr>
                <a:spLocks noChangeShapeType="1"/>
              </p:cNvSpPr>
              <p:nvPr/>
            </p:nvSpPr>
            <p:spPr bwMode="auto">
              <a:xfrm>
                <a:off x="144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>
                <a:off x="2160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>
                <a:off x="2904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4032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4"/>
              <p:cNvSpPr>
                <a:spLocks noChangeShapeType="1"/>
              </p:cNvSpPr>
              <p:nvPr/>
            </p:nvSpPr>
            <p:spPr bwMode="auto">
              <a:xfrm>
                <a:off x="4848" y="2496"/>
                <a:ext cx="72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Text Box 25"/>
            <p:cNvSpPr txBox="1">
              <a:spLocks noChangeArrowheads="1"/>
            </p:cNvSpPr>
            <p:nvPr/>
          </p:nvSpPr>
          <p:spPr bwMode="auto">
            <a:xfrm>
              <a:off x="2088" y="2646"/>
              <a:ext cx="404" cy="40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/>
                <a:t>…</a:t>
              </a:r>
            </a:p>
          </p:txBody>
        </p:sp>
        <p:sp>
          <p:nvSpPr>
            <p:cNvPr id="42" name="Text Box 26"/>
            <p:cNvSpPr txBox="1">
              <a:spLocks noChangeArrowheads="1"/>
            </p:cNvSpPr>
            <p:nvPr/>
          </p:nvSpPr>
          <p:spPr bwMode="auto">
            <a:xfrm>
              <a:off x="71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144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2568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331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4080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  <a:endParaRPr lang="en-US" sz="2400" baseline="-25000">
                <a:latin typeface="Symbol" pitchFamily="18" charset="2"/>
              </a:endParaRP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4752" y="2352"/>
              <a:ext cx="221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Symbol" pitchFamily="18" charset="2"/>
                </a:rPr>
                <a:t>l</a:t>
              </a:r>
            </a:p>
          </p:txBody>
        </p: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758" y="3120"/>
              <a:ext cx="227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1440" y="3120"/>
              <a:ext cx="325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2472" y="3120"/>
              <a:ext cx="670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(m-1)</a:t>
              </a:r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51" name="Text Box 35"/>
            <p:cNvSpPr txBox="1">
              <a:spLocks noChangeArrowheads="1"/>
            </p:cNvSpPr>
            <p:nvPr/>
          </p:nvSpPr>
          <p:spPr bwMode="auto">
            <a:xfrm>
              <a:off x="3360" y="3120"/>
              <a:ext cx="37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>
                  <a:latin typeface="Symbol" pitchFamily="18" charset="2"/>
                </a:rPr>
                <a:t>m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52" name="Text Box 36"/>
            <p:cNvSpPr txBox="1">
              <a:spLocks noChangeArrowheads="1"/>
            </p:cNvSpPr>
            <p:nvPr/>
          </p:nvSpPr>
          <p:spPr bwMode="auto">
            <a:xfrm>
              <a:off x="4128" y="3120"/>
              <a:ext cx="37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r>
                <a:rPr lang="en-US" sz="2400" dirty="0">
                  <a:latin typeface="Symbol" pitchFamily="18" charset="2"/>
                  <a:sym typeface="Symbol" pitchFamily="18" charset="2"/>
                </a:rPr>
                <a:t></a:t>
              </a:r>
              <a:endParaRPr lang="en-US" sz="2400" baseline="-25000" dirty="0">
                <a:latin typeface="Symbol" pitchFamily="18" charset="2"/>
              </a:endParaRPr>
            </a:p>
          </p:txBody>
        </p:sp>
        <p:sp>
          <p:nvSpPr>
            <p:cNvPr id="53" name="Text Box 37"/>
            <p:cNvSpPr txBox="1">
              <a:spLocks noChangeArrowheads="1"/>
            </p:cNvSpPr>
            <p:nvPr/>
          </p:nvSpPr>
          <p:spPr bwMode="auto">
            <a:xfrm>
              <a:off x="4848" y="3120"/>
              <a:ext cx="37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itchFamily="18" charset="2"/>
                </a:rPr>
                <a:t>m</a:t>
              </a:r>
              <a:r>
                <a:rPr lang="en-US" sz="2400" dirty="0">
                  <a:latin typeface="Symbol" pitchFamily="18" charset="2"/>
                  <a:sym typeface="Symbol" pitchFamily="18" charset="2"/>
                </a:rPr>
                <a:t></a:t>
              </a:r>
              <a:endParaRPr lang="en-US" sz="2400" baseline="-25000" dirty="0">
                <a:latin typeface="Symbol" pitchFamily="18" charset="2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18A61-3A2E-49FF-B360-C1E349DB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91707-747E-C946-9ECD-54E2551B1C5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41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[n] =\sum_{n=1}^\infty n p_n =\sum_{n=1}^{\infty} n (1-\rho)\rho^n  =\frac{\rho}{1-\rho}&#10;\label{eq:mm1en}&#10;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80"/>
  <p:tag name="PICTUREFILESIZE" val="957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E[n_q] = \sum_{n=1}^{\infty} (n-1)p_n = \sum_{n=1}^{\infty} (n-1)(1-\rho)\rho^n = \frac{\rho^2}{1-\rho} \]  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31"/>
  <p:tag name="PICTUREFILESIZE" val="106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E[n] = \lambda E[r] \]&#10;\begin{displaymath} E[r]=\frac{E[n]}{\lambda}=\left(\frac{\rho}{1-\rho}\right)&#10;\frac{1}{\lambda}=\frac{1/\mu}{1-\rho}&#10;\end{displaymath}  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54"/>
  <p:tag name="PICTUREFILESIZE" val="99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11471</TotalTime>
  <Words>637</Words>
  <Application>Microsoft Office PowerPoint</Application>
  <PresentationFormat>On-screen Show (4:3)</PresentationFormat>
  <Paragraphs>194</Paragraphs>
  <Slides>15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Courier New</vt:lpstr>
      <vt:lpstr>Symbol</vt:lpstr>
      <vt:lpstr>Times New Roman</vt:lpstr>
      <vt:lpstr>Wingdings</vt:lpstr>
      <vt:lpstr>Office Theme</vt:lpstr>
      <vt:lpstr>Equation</vt:lpstr>
      <vt:lpstr>More Queueing Theory</vt:lpstr>
      <vt:lpstr>Motivating Quote for Queueing Models</vt:lpstr>
      <vt:lpstr>M/M/1 Queue</vt:lpstr>
      <vt:lpstr>Results for M/M/1 Queue (cont’d)</vt:lpstr>
      <vt:lpstr> Results for M/M/1 Queue (cont’d)</vt:lpstr>
      <vt:lpstr>M/M/1/K – Single Server, Finite Queuing Space</vt:lpstr>
      <vt:lpstr>Analytic Results</vt:lpstr>
      <vt:lpstr>M/M/m - Multiple Servers</vt:lpstr>
      <vt:lpstr>Analytic Results</vt:lpstr>
      <vt:lpstr>M/M/ - Infinite Servers </vt:lpstr>
      <vt:lpstr>Analytic Results</vt:lpstr>
      <vt:lpstr>M/G/1 Queue</vt:lpstr>
      <vt:lpstr>M/G/1 Queue</vt:lpstr>
      <vt:lpstr>Effect of Utilization and Service Variability</vt:lpstr>
      <vt:lpstr>Effect of Utilization and Service Variability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Cressman</dc:creator>
  <cp:lastModifiedBy>Carey</cp:lastModifiedBy>
  <cp:revision>367</cp:revision>
  <dcterms:created xsi:type="dcterms:W3CDTF">2013-07-31T17:26:06Z</dcterms:created>
  <dcterms:modified xsi:type="dcterms:W3CDTF">2019-01-31T03:04:14Z</dcterms:modified>
</cp:coreProperties>
</file>