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rmAutofit/>
          </a:bodyPr>
          <a:lstStyle/>
          <a:p>
            <a:r>
              <a:rPr lang="en-US" dirty="0"/>
              <a:t>Queueing Theory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049E4A8-B2D0-4E91-8009-89641FEE6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11BA-ADFA-43B4-B6E3-A7026161883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227778" name="Rectangle 2">
            <a:extLst>
              <a:ext uri="{FF2B5EF4-FFF2-40B4-BE49-F238E27FC236}">
                <a16:creationId xmlns:a16="http://schemas.microsoft.com/office/drawing/2014/main" id="{2EA53EFA-D74D-4015-9BB6-CEF750462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33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The M/M/1 Queue (cont’d)</a:t>
            </a:r>
          </a:p>
        </p:txBody>
      </p:sp>
      <p:sp>
        <p:nvSpPr>
          <p:cNvPr id="1227779" name="Rectangle 3">
            <a:extLst>
              <a:ext uri="{FF2B5EF4-FFF2-40B4-BE49-F238E27FC236}">
                <a16:creationId xmlns:a16="http://schemas.microsoft.com/office/drawing/2014/main" id="{E33668BA-B7CC-42AA-BB9D-0191B60A28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9248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dirty="0"/>
              <a:t>Arrival rate: </a:t>
            </a:r>
            <a:r>
              <a:rPr lang="el-GR" altLang="en-US" dirty="0">
                <a:cs typeface="Times New Roman" panose="02020603050405020304" pitchFamily="18" charset="0"/>
              </a:rPr>
              <a:t>λ</a:t>
            </a:r>
            <a:r>
              <a:rPr lang="en-US" altLang="en-US" dirty="0">
                <a:cs typeface="Times New Roman" panose="02020603050405020304" pitchFamily="18" charset="0"/>
              </a:rPr>
              <a:t>         (e.g., customers/sec)</a:t>
            </a:r>
            <a:endParaRPr lang="el-GR" altLang="en-US" dirty="0"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/>
              <a:t>Inter-arrival times are exponentially distributed and independent with mean 1 / </a:t>
            </a:r>
            <a:r>
              <a:rPr lang="el-GR" altLang="en-US" dirty="0">
                <a:cs typeface="Times New Roman" panose="02020603050405020304" pitchFamily="18" charset="0"/>
              </a:rPr>
              <a:t>λ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Service rate: </a:t>
            </a:r>
            <a:r>
              <a:rPr lang="el-GR" altLang="en-US" sz="3200" dirty="0">
                <a:cs typeface="Times New Roman" panose="02020603050405020304" pitchFamily="18" charset="0"/>
              </a:rPr>
              <a:t>μ</a:t>
            </a:r>
            <a:r>
              <a:rPr lang="en-US" altLang="en-US" dirty="0"/>
              <a:t>        (e.g., customers/sec)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Service times are exponentially distributed and independent with mean 1 / </a:t>
            </a:r>
            <a:r>
              <a:rPr lang="el-GR" altLang="en-US" sz="2800" dirty="0">
                <a:cs typeface="Times New Roman" panose="02020603050405020304" pitchFamily="18" charset="0"/>
              </a:rPr>
              <a:t>μ</a:t>
            </a:r>
            <a:r>
              <a:rPr lang="en-US" alt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System load: </a:t>
            </a:r>
            <a:r>
              <a:rPr lang="el-GR" altLang="en-US" sz="3200" dirty="0">
                <a:cs typeface="Times New Roman" panose="02020603050405020304" pitchFamily="18" charset="0"/>
              </a:rPr>
              <a:t>ρ</a:t>
            </a:r>
            <a:r>
              <a:rPr lang="en-US" altLang="en-US" dirty="0"/>
              <a:t> = </a:t>
            </a:r>
            <a:r>
              <a:rPr lang="el-GR" altLang="en-US" dirty="0">
                <a:cs typeface="Times New Roman" panose="02020603050405020304" pitchFamily="18" charset="0"/>
              </a:rPr>
              <a:t>λ</a:t>
            </a:r>
            <a:r>
              <a:rPr lang="en-US" altLang="en-US" dirty="0"/>
              <a:t> / </a:t>
            </a:r>
            <a:r>
              <a:rPr lang="el-GR" altLang="en-US" sz="3200" dirty="0">
                <a:cs typeface="Times New Roman" panose="02020603050405020304" pitchFamily="18" charset="0"/>
              </a:rPr>
              <a:t>μ</a:t>
            </a:r>
            <a:endParaRPr lang="en-US" altLang="en-US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dirty="0"/>
              <a:t>0 </a:t>
            </a:r>
            <a:r>
              <a:rPr lang="en-US" altLang="en-US" dirty="0">
                <a:cs typeface="Times New Roman" panose="02020603050405020304" pitchFamily="18" charset="0"/>
              </a:rPr>
              <a:t>≤</a:t>
            </a:r>
            <a:r>
              <a:rPr lang="en-US" altLang="en-US" dirty="0"/>
              <a:t> </a:t>
            </a:r>
            <a:r>
              <a:rPr lang="el-GR" altLang="en-US" sz="2800" dirty="0">
                <a:cs typeface="Times New Roman" panose="02020603050405020304" pitchFamily="18" charset="0"/>
              </a:rPr>
              <a:t>ρ</a:t>
            </a:r>
            <a:r>
              <a:rPr lang="en-US" altLang="en-US" dirty="0"/>
              <a:t> </a:t>
            </a:r>
            <a:r>
              <a:rPr lang="en-US" altLang="en-US" dirty="0">
                <a:cs typeface="Times New Roman" panose="02020603050405020304" pitchFamily="18" charset="0"/>
              </a:rPr>
              <a:t>≤</a:t>
            </a:r>
            <a:r>
              <a:rPr lang="en-US" altLang="en-US" dirty="0"/>
              <a:t> 1    (also known as utilization factor)</a:t>
            </a:r>
            <a:endParaRPr lang="en-US" altLang="en-US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/>
              <a:t>Stability criterion: </a:t>
            </a:r>
            <a:r>
              <a:rPr lang="el-GR" altLang="en-US" sz="3200" dirty="0">
                <a:cs typeface="Times New Roman" panose="02020603050405020304" pitchFamily="18" charset="0"/>
              </a:rPr>
              <a:t>ρ</a:t>
            </a:r>
            <a:r>
              <a:rPr lang="en-US" altLang="en-US" dirty="0"/>
              <a:t> &lt; 1    </a:t>
            </a:r>
            <a:r>
              <a:rPr lang="en-US" altLang="en-US" sz="2000" dirty="0"/>
              <a:t>(single server systems)</a:t>
            </a:r>
          </a:p>
        </p:txBody>
      </p:sp>
    </p:spTree>
    <p:extLst>
      <p:ext uri="{BB962C8B-B14F-4D97-AF65-F5344CB8AC3E}">
        <p14:creationId xmlns:p14="http://schemas.microsoft.com/office/powerpoint/2010/main" val="1772220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0F32F-32A4-4F6E-BB7F-AC93B7E6F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9531D-33FF-4F4A-B489-F5C70B0F149E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228802" name="Rectangle 2">
            <a:extLst>
              <a:ext uri="{FF2B5EF4-FFF2-40B4-BE49-F238E27FC236}">
                <a16:creationId xmlns:a16="http://schemas.microsoft.com/office/drawing/2014/main" id="{DDFE9775-2336-45AD-8A15-E0F42469DA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55108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Queue Performance Metrics</a:t>
            </a:r>
          </a:p>
        </p:txBody>
      </p:sp>
      <p:sp>
        <p:nvSpPr>
          <p:cNvPr id="1228803" name="Rectangle 3">
            <a:extLst>
              <a:ext uri="{FF2B5EF4-FFF2-40B4-BE49-F238E27FC236}">
                <a16:creationId xmlns:a16="http://schemas.microsoft.com/office/drawing/2014/main" id="{5044EBBA-3F86-4F0B-988A-A0F9E524E4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7924800" cy="4191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3200" dirty="0"/>
              <a:t>N: </a:t>
            </a:r>
            <a:r>
              <a:rPr lang="en-US" altLang="en-US" sz="3200" dirty="0" err="1"/>
              <a:t>Avg</a:t>
            </a:r>
            <a:r>
              <a:rPr lang="en-US" altLang="en-US" sz="3200" dirty="0"/>
              <a:t> number of customers in system as a whole, including any in service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Q: </a:t>
            </a:r>
            <a:r>
              <a:rPr lang="en-US" altLang="en-US" sz="3200" dirty="0" err="1"/>
              <a:t>Avg</a:t>
            </a:r>
            <a:r>
              <a:rPr lang="en-US" altLang="en-US" sz="3200" dirty="0"/>
              <a:t> number of customers in the queue (only), excluding any in service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W: Average waiting time in queue (only)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T: </a:t>
            </a:r>
            <a:r>
              <a:rPr lang="en-US" altLang="en-US" sz="3200" dirty="0" err="1"/>
              <a:t>Avg</a:t>
            </a:r>
            <a:r>
              <a:rPr lang="en-US" altLang="en-US" sz="3200" dirty="0"/>
              <a:t> time spent in system as a whole, including waiting time plus service time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Note: Little’s Law: N = </a:t>
            </a:r>
            <a:r>
              <a:rPr lang="el-GR" altLang="en-US" dirty="0">
                <a:cs typeface="Times New Roman" panose="02020603050405020304" pitchFamily="18" charset="0"/>
              </a:rPr>
              <a:t>λ</a:t>
            </a:r>
            <a:r>
              <a:rPr lang="en-US" altLang="en-US" sz="3200" dirty="0"/>
              <a:t> T</a:t>
            </a:r>
          </a:p>
        </p:txBody>
      </p:sp>
      <p:sp>
        <p:nvSpPr>
          <p:cNvPr id="1228805" name="Line 5">
            <a:extLst>
              <a:ext uri="{FF2B5EF4-FFF2-40B4-BE49-F238E27FC236}">
                <a16:creationId xmlns:a16="http://schemas.microsoft.com/office/drawing/2014/main" id="{D6E32120-D0F5-4C76-85F4-FD3AEE3412AA}"/>
              </a:ext>
            </a:extLst>
          </p:cNvPr>
          <p:cNvSpPr>
            <a:spLocks noChangeShapeType="1"/>
          </p:cNvSpPr>
          <p:nvPr/>
        </p:nvSpPr>
        <p:spPr bwMode="auto">
          <a:xfrm>
            <a:off x="886264" y="1892106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4E76455D-B920-4689-80FA-2BA118F4BD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0339" y="5364487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725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B0F07C9-1745-44A7-AFBD-573C4053D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A3C2-45B3-44E8-AC82-8055018A4A8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229826" name="Rectangle 2">
            <a:extLst>
              <a:ext uri="{FF2B5EF4-FFF2-40B4-BE49-F238E27FC236}">
                <a16:creationId xmlns:a16="http://schemas.microsoft.com/office/drawing/2014/main" id="{F69DED2D-8C97-417B-8D28-E1884A3D22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7041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M/M/1 Queue Results</a:t>
            </a:r>
          </a:p>
        </p:txBody>
      </p:sp>
      <p:sp>
        <p:nvSpPr>
          <p:cNvPr id="1229827" name="Rectangle 3">
            <a:extLst>
              <a:ext uri="{FF2B5EF4-FFF2-40B4-BE49-F238E27FC236}">
                <a16:creationId xmlns:a16="http://schemas.microsoft.com/office/drawing/2014/main" id="{6896A9BC-EBA3-4A33-98F8-9EE99E5B0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9248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Average number of customers in the system:  N =  </a:t>
            </a:r>
            <a:r>
              <a:rPr lang="el-GR" altLang="en-US" sz="3200">
                <a:cs typeface="Times New Roman" panose="02020603050405020304" pitchFamily="18" charset="0"/>
              </a:rPr>
              <a:t>ρ</a:t>
            </a:r>
            <a:r>
              <a:rPr lang="en-US" altLang="en-US" sz="3200"/>
              <a:t> / (1 – </a:t>
            </a:r>
            <a:r>
              <a:rPr lang="el-GR" altLang="en-US" sz="3200">
                <a:cs typeface="Times New Roman" panose="02020603050405020304" pitchFamily="18" charset="0"/>
              </a:rPr>
              <a:t>ρ</a:t>
            </a:r>
            <a:r>
              <a:rPr lang="en-US" altLang="en-US" sz="3200"/>
              <a:t>)</a:t>
            </a:r>
          </a:p>
          <a:p>
            <a:r>
              <a:rPr lang="en-US" altLang="en-US" sz="3200"/>
              <a:t>Variance: Var(N) = </a:t>
            </a:r>
            <a:r>
              <a:rPr lang="el-GR" altLang="en-US" sz="3200">
                <a:cs typeface="Times New Roman" panose="02020603050405020304" pitchFamily="18" charset="0"/>
              </a:rPr>
              <a:t>ρ</a:t>
            </a:r>
            <a:r>
              <a:rPr lang="en-US" altLang="en-US" sz="3200"/>
              <a:t> / (1 - </a:t>
            </a:r>
            <a:r>
              <a:rPr lang="el-GR" altLang="en-US" sz="3200">
                <a:cs typeface="Times New Roman" panose="02020603050405020304" pitchFamily="18" charset="0"/>
              </a:rPr>
              <a:t>ρ</a:t>
            </a:r>
            <a:r>
              <a:rPr lang="en-US" altLang="en-US" sz="3200"/>
              <a:t>)</a:t>
            </a:r>
            <a:r>
              <a:rPr lang="en-US" altLang="en-US" sz="3200" baseline="30000"/>
              <a:t>2</a:t>
            </a:r>
          </a:p>
          <a:p>
            <a:endParaRPr lang="el-GR" altLang="en-US" sz="3200">
              <a:cs typeface="Times New Roman" panose="02020603050405020304" pitchFamily="18" charset="0"/>
              <a:sym typeface="Webdings" panose="05030102010509060703" pitchFamily="18" charset="2"/>
            </a:endParaRPr>
          </a:p>
          <a:p>
            <a:r>
              <a:rPr lang="en-US" altLang="en-US" sz="3200"/>
              <a:t>Waiting time: W = </a:t>
            </a:r>
            <a:r>
              <a:rPr lang="el-GR" altLang="en-US" sz="3200">
                <a:cs typeface="Times New Roman" panose="02020603050405020304" pitchFamily="18" charset="0"/>
              </a:rPr>
              <a:t>ρ</a:t>
            </a:r>
            <a:r>
              <a:rPr lang="en-US" altLang="en-US" sz="3200"/>
              <a:t> / (</a:t>
            </a:r>
            <a:r>
              <a:rPr lang="el-GR" altLang="en-US" sz="3200">
                <a:cs typeface="Times New Roman" panose="02020603050405020304" pitchFamily="18" charset="0"/>
              </a:rPr>
              <a:t>μ</a:t>
            </a:r>
            <a:r>
              <a:rPr lang="en-US" altLang="en-US" sz="3200"/>
              <a:t> (1 – </a:t>
            </a:r>
            <a:r>
              <a:rPr lang="el-GR" altLang="en-US" sz="3200">
                <a:cs typeface="Times New Roman" panose="02020603050405020304" pitchFamily="18" charset="0"/>
              </a:rPr>
              <a:t>ρ</a:t>
            </a:r>
            <a:r>
              <a:rPr lang="en-US" altLang="en-US" sz="3200"/>
              <a:t>))</a:t>
            </a:r>
          </a:p>
          <a:p>
            <a:r>
              <a:rPr lang="en-US" altLang="en-US" sz="3200"/>
              <a:t>Time in system: T = 1 / (</a:t>
            </a:r>
            <a:r>
              <a:rPr lang="el-GR" altLang="en-US" sz="3200">
                <a:cs typeface="Times New Roman" panose="02020603050405020304" pitchFamily="18" charset="0"/>
              </a:rPr>
              <a:t>μ</a:t>
            </a:r>
            <a:r>
              <a:rPr lang="en-US" altLang="en-US" sz="3200"/>
              <a:t> (1 – </a:t>
            </a:r>
            <a:r>
              <a:rPr lang="el-GR" altLang="en-US" sz="3200">
                <a:cs typeface="Times New Roman" panose="02020603050405020304" pitchFamily="18" charset="0"/>
              </a:rPr>
              <a:t>ρ</a:t>
            </a:r>
            <a:r>
              <a:rPr lang="en-US" altLang="en-US" sz="320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2963237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C788ECE-D192-40B0-931D-E6C02B7A4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069D7-4218-42B4-94CF-BA285C6AAFD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230850" name="Rectangle 2">
            <a:extLst>
              <a:ext uri="{FF2B5EF4-FFF2-40B4-BE49-F238E27FC236}">
                <a16:creationId xmlns:a16="http://schemas.microsoft.com/office/drawing/2014/main" id="{81B4D48F-F5A0-423F-8A2D-273A687182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29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The M/D/1 Queue</a:t>
            </a:r>
          </a:p>
        </p:txBody>
      </p:sp>
      <p:sp>
        <p:nvSpPr>
          <p:cNvPr id="1230851" name="Rectangle 3">
            <a:extLst>
              <a:ext uri="{FF2B5EF4-FFF2-40B4-BE49-F238E27FC236}">
                <a16:creationId xmlns:a16="http://schemas.microsoft.com/office/drawing/2014/main" id="{1359E222-29DD-48E0-BEBD-D0E73FA12B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924800" cy="4343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Assumes Poisson arrival process, deterministic (constant) service times, single server, FCFS service discipline, infinite capacity for storage,  no loss</a:t>
            </a:r>
          </a:p>
          <a:p>
            <a:r>
              <a:rPr lang="en-US" altLang="en-US" sz="3200"/>
              <a:t>Notation:    M/D/1</a:t>
            </a:r>
          </a:p>
          <a:p>
            <a:pPr lvl="1"/>
            <a:r>
              <a:rPr lang="en-US" altLang="en-US" sz="2800"/>
              <a:t>Markovian arrival process (Poisson)</a:t>
            </a:r>
          </a:p>
          <a:p>
            <a:pPr lvl="1"/>
            <a:r>
              <a:rPr lang="en-US" altLang="en-US" sz="2800"/>
              <a:t>Deterministic service times (constant)</a:t>
            </a:r>
          </a:p>
          <a:p>
            <a:pPr lvl="1"/>
            <a:r>
              <a:rPr lang="en-US" altLang="en-US" sz="2800"/>
              <a:t>Single server  (FCFS, infinite capacity)</a:t>
            </a:r>
          </a:p>
        </p:txBody>
      </p:sp>
    </p:spTree>
    <p:extLst>
      <p:ext uri="{BB962C8B-B14F-4D97-AF65-F5344CB8AC3E}">
        <p14:creationId xmlns:p14="http://schemas.microsoft.com/office/powerpoint/2010/main" val="4207485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2FEE68D-3E0B-43AE-9E28-932BCC85D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6318B-4F23-4185-94EF-C7DC82B594F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231874" name="Rectangle 2">
            <a:extLst>
              <a:ext uri="{FF2B5EF4-FFF2-40B4-BE49-F238E27FC236}">
                <a16:creationId xmlns:a16="http://schemas.microsoft.com/office/drawing/2014/main" id="{034FA7B6-843B-4D38-8E78-5454DCBDED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1103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M/D/1 Queue Results</a:t>
            </a:r>
          </a:p>
        </p:txBody>
      </p:sp>
      <p:sp>
        <p:nvSpPr>
          <p:cNvPr id="1231875" name="Rectangle 3">
            <a:extLst>
              <a:ext uri="{FF2B5EF4-FFF2-40B4-BE49-F238E27FC236}">
                <a16:creationId xmlns:a16="http://schemas.microsoft.com/office/drawing/2014/main" id="{3E2D3E03-4A48-43D4-AD2B-D02D823F33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924800" cy="4267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3200" dirty="0"/>
              <a:t>Average number of customers:                       Q = </a:t>
            </a:r>
            <a:r>
              <a:rPr lang="el-GR" altLang="en-US" sz="3200" dirty="0">
                <a:cs typeface="Times New Roman" panose="02020603050405020304" pitchFamily="18" charset="0"/>
              </a:rPr>
              <a:t>ρ</a:t>
            </a:r>
            <a:r>
              <a:rPr lang="en-US" altLang="en-US" sz="3200" dirty="0"/>
              <a:t>/(1 – </a:t>
            </a:r>
            <a:r>
              <a:rPr lang="el-GR" altLang="en-US" sz="3200" dirty="0">
                <a:cs typeface="Times New Roman" panose="02020603050405020304" pitchFamily="18" charset="0"/>
              </a:rPr>
              <a:t>ρ</a:t>
            </a:r>
            <a:r>
              <a:rPr lang="en-US" altLang="en-US" sz="3200" dirty="0"/>
              <a:t>) – </a:t>
            </a:r>
            <a:r>
              <a:rPr lang="el-GR" altLang="en-US" sz="3200" dirty="0">
                <a:cs typeface="Times New Roman" panose="02020603050405020304" pitchFamily="18" charset="0"/>
              </a:rPr>
              <a:t>ρ</a:t>
            </a:r>
            <a:r>
              <a:rPr lang="en-US" altLang="en-US" sz="3200" baseline="30000" dirty="0"/>
              <a:t>2</a:t>
            </a:r>
            <a:r>
              <a:rPr lang="en-US" altLang="en-US" sz="3200" dirty="0"/>
              <a:t> / (2 (1 - </a:t>
            </a:r>
            <a:r>
              <a:rPr lang="el-GR" altLang="en-US" sz="3200" dirty="0">
                <a:cs typeface="Times New Roman" panose="02020603050405020304" pitchFamily="18" charset="0"/>
              </a:rPr>
              <a:t>ρ</a:t>
            </a:r>
            <a:r>
              <a:rPr lang="en-US" altLang="en-US" sz="3200" dirty="0"/>
              <a:t>))</a:t>
            </a:r>
          </a:p>
          <a:p>
            <a:pPr>
              <a:lnSpc>
                <a:spcPct val="90000"/>
              </a:lnSpc>
            </a:pPr>
            <a:endParaRPr lang="en-US" altLang="en-US" sz="3200" dirty="0"/>
          </a:p>
          <a:p>
            <a:pPr>
              <a:lnSpc>
                <a:spcPct val="90000"/>
              </a:lnSpc>
            </a:pPr>
            <a:r>
              <a:rPr lang="en-US" altLang="en-US" sz="3200" dirty="0"/>
              <a:t>Waiting time: W = x </a:t>
            </a:r>
            <a:r>
              <a:rPr lang="el-GR" altLang="en-US" sz="3200" dirty="0">
                <a:cs typeface="Times New Roman" panose="02020603050405020304" pitchFamily="18" charset="0"/>
              </a:rPr>
              <a:t>ρ</a:t>
            </a:r>
            <a:r>
              <a:rPr lang="en-US" altLang="en-US" sz="3200" dirty="0"/>
              <a:t> / (2 (1 – </a:t>
            </a:r>
            <a:r>
              <a:rPr lang="el-GR" altLang="en-US" sz="3200" dirty="0">
                <a:cs typeface="Times New Roman" panose="02020603050405020304" pitchFamily="18" charset="0"/>
              </a:rPr>
              <a:t>ρ</a:t>
            </a:r>
            <a:r>
              <a:rPr lang="en-US" altLang="en-US" sz="3200" dirty="0"/>
              <a:t>)) where x is the mean service time</a:t>
            </a:r>
          </a:p>
          <a:p>
            <a:pPr>
              <a:lnSpc>
                <a:spcPct val="90000"/>
              </a:lnSpc>
            </a:pPr>
            <a:endParaRPr lang="en-US" altLang="en-US" sz="3200" dirty="0"/>
          </a:p>
          <a:p>
            <a:pPr>
              <a:lnSpc>
                <a:spcPct val="90000"/>
              </a:lnSpc>
            </a:pPr>
            <a:r>
              <a:rPr lang="en-US" altLang="en-US" sz="3200" dirty="0"/>
              <a:t>Note that lower variance in service time means less queueing occurs    </a:t>
            </a:r>
            <a:r>
              <a:rPr lang="en-US" altLang="en-US" sz="3200" dirty="0">
                <a:sym typeface="Wingdings" panose="05000000000000000000" pitchFamily="2" charset="2"/>
              </a:rPr>
              <a:t>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818408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850FFC8-03F5-43D1-84D0-A240D2FC7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A9F9C-2E7E-44A1-A0A3-C8367D640E7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232898" name="Rectangle 2">
            <a:extLst>
              <a:ext uri="{FF2B5EF4-FFF2-40B4-BE49-F238E27FC236}">
                <a16:creationId xmlns:a16="http://schemas.microsoft.com/office/drawing/2014/main" id="{3761C11A-7968-4F5A-AB5F-E90AD23691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7036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The M/G/1 Queue</a:t>
            </a:r>
          </a:p>
        </p:txBody>
      </p:sp>
      <p:sp>
        <p:nvSpPr>
          <p:cNvPr id="1232899" name="Rectangle 3">
            <a:extLst>
              <a:ext uri="{FF2B5EF4-FFF2-40B4-BE49-F238E27FC236}">
                <a16:creationId xmlns:a16="http://schemas.microsoft.com/office/drawing/2014/main" id="{26370161-C084-4266-BCC8-A3CB5D3B7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924800" cy="4343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Assumes Poisson arrival process, general service times, single server, FCFS service discipline, infinite capacity for storage, with no loss</a:t>
            </a:r>
          </a:p>
          <a:p>
            <a:r>
              <a:rPr lang="en-US" altLang="en-US" sz="3200"/>
              <a:t>Notation:    M/G/1</a:t>
            </a:r>
          </a:p>
          <a:p>
            <a:pPr lvl="1"/>
            <a:r>
              <a:rPr lang="en-US" altLang="en-US" sz="2800"/>
              <a:t>Markovian arrival process (Poisson)</a:t>
            </a:r>
          </a:p>
          <a:p>
            <a:pPr lvl="1"/>
            <a:r>
              <a:rPr lang="en-US" altLang="en-US" sz="2800"/>
              <a:t>General service times (must specify F(x))</a:t>
            </a:r>
          </a:p>
          <a:p>
            <a:pPr lvl="1"/>
            <a:r>
              <a:rPr lang="en-US" altLang="en-US" sz="2800"/>
              <a:t>Single server  (FCFS, infinite capacity)</a:t>
            </a:r>
          </a:p>
        </p:txBody>
      </p:sp>
    </p:spTree>
    <p:extLst>
      <p:ext uri="{BB962C8B-B14F-4D97-AF65-F5344CB8AC3E}">
        <p14:creationId xmlns:p14="http://schemas.microsoft.com/office/powerpoint/2010/main" val="1033781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51EF90-5620-4D11-9BA8-8954116E7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4C40-86F9-42CE-8BA8-48008733E79F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233922" name="Rectangle 2">
            <a:extLst>
              <a:ext uri="{FF2B5EF4-FFF2-40B4-BE49-F238E27FC236}">
                <a16:creationId xmlns:a16="http://schemas.microsoft.com/office/drawing/2014/main" id="{DAB539DA-3471-4BA7-A8BB-48976D8E8F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24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M/G/1 Queue Results</a:t>
            </a:r>
          </a:p>
        </p:txBody>
      </p:sp>
      <p:sp>
        <p:nvSpPr>
          <p:cNvPr id="1233923" name="Rectangle 3">
            <a:extLst>
              <a:ext uri="{FF2B5EF4-FFF2-40B4-BE49-F238E27FC236}">
                <a16:creationId xmlns:a16="http://schemas.microsoft.com/office/drawing/2014/main" id="{21F12341-762B-4B86-83D0-77F4170AB3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Average number of customers: </a:t>
            </a:r>
          </a:p>
          <a:p>
            <a:pPr>
              <a:buFontTx/>
              <a:buNone/>
            </a:pPr>
            <a:r>
              <a:rPr lang="en-US" altLang="en-US" dirty="0"/>
              <a:t>       Q = </a:t>
            </a:r>
            <a:r>
              <a:rPr lang="el-GR" altLang="en-US" sz="3200" dirty="0">
                <a:cs typeface="Times New Roman" panose="02020603050405020304" pitchFamily="18" charset="0"/>
              </a:rPr>
              <a:t>ρ</a:t>
            </a:r>
            <a:r>
              <a:rPr lang="en-US" altLang="en-US" dirty="0"/>
              <a:t> + </a:t>
            </a:r>
            <a:r>
              <a:rPr lang="el-GR" altLang="en-US" sz="3200" dirty="0">
                <a:cs typeface="Times New Roman" panose="02020603050405020304" pitchFamily="18" charset="0"/>
              </a:rPr>
              <a:t>ρ</a:t>
            </a:r>
            <a:r>
              <a:rPr lang="en-US" altLang="en-US" sz="3200" baseline="30000" dirty="0">
                <a:cs typeface="Times New Roman" panose="02020603050405020304" pitchFamily="18" charset="0"/>
              </a:rPr>
              <a:t>2</a:t>
            </a:r>
            <a:r>
              <a:rPr lang="en-US" altLang="en-US" dirty="0"/>
              <a:t> (1 + C</a:t>
            </a:r>
            <a:r>
              <a:rPr lang="en-US" altLang="en-US" baseline="30000" dirty="0"/>
              <a:t>2</a:t>
            </a:r>
            <a:r>
              <a:rPr lang="en-US" altLang="en-US" dirty="0"/>
              <a:t>) / (2 (1 - </a:t>
            </a:r>
            <a:r>
              <a:rPr lang="el-GR" altLang="en-US" sz="3200" dirty="0">
                <a:cs typeface="Times New Roman" panose="02020603050405020304" pitchFamily="18" charset="0"/>
              </a:rPr>
              <a:t>ρ</a:t>
            </a:r>
            <a:r>
              <a:rPr lang="en-US" altLang="en-US" dirty="0"/>
              <a:t>))  where C is the Coefficient of Variation (</a:t>
            </a:r>
            <a:r>
              <a:rPr lang="en-US" altLang="en-US" dirty="0" err="1"/>
              <a:t>CoV</a:t>
            </a:r>
            <a:r>
              <a:rPr lang="en-US" altLang="en-US" dirty="0"/>
              <a:t>) for the service-time distribution F(x)</a:t>
            </a:r>
          </a:p>
          <a:p>
            <a:r>
              <a:rPr lang="en-US" altLang="en-US" dirty="0"/>
              <a:t>Waiting time: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dirty="0"/>
              <a:t>W = x </a:t>
            </a:r>
            <a:r>
              <a:rPr lang="el-GR" altLang="en-US" sz="2800" dirty="0">
                <a:cs typeface="Times New Roman" panose="02020603050405020304" pitchFamily="18" charset="0"/>
              </a:rPr>
              <a:t>ρ</a:t>
            </a:r>
            <a:r>
              <a:rPr lang="en-US" altLang="en-US" dirty="0"/>
              <a:t> (1 + C</a:t>
            </a:r>
            <a:r>
              <a:rPr lang="en-US" altLang="en-US" baseline="30000" dirty="0"/>
              <a:t>2</a:t>
            </a:r>
            <a:r>
              <a:rPr lang="en-US" altLang="en-US" dirty="0"/>
              <a:t> ) / (2 (1 – </a:t>
            </a:r>
            <a:r>
              <a:rPr lang="el-GR" altLang="en-US" sz="2800" dirty="0">
                <a:cs typeface="Times New Roman" panose="02020603050405020304" pitchFamily="18" charset="0"/>
              </a:rPr>
              <a:t>ρ</a:t>
            </a:r>
            <a:r>
              <a:rPr lang="en-US" altLang="en-US" dirty="0"/>
              <a:t>)) where x is the mean service time from distribution F(x)</a:t>
            </a:r>
          </a:p>
          <a:p>
            <a:r>
              <a:rPr lang="en-US" altLang="en-US" dirty="0"/>
              <a:t>Note that variance of the service time </a:t>
            </a:r>
            <a:r>
              <a:rPr lang="en-US" altLang="en-US" dirty="0" err="1"/>
              <a:t>distn</a:t>
            </a:r>
            <a:r>
              <a:rPr lang="en-US" altLang="en-US" dirty="0"/>
              <a:t> could be higher or lower than for exponential </a:t>
            </a:r>
            <a:r>
              <a:rPr lang="en-US" altLang="en-US" dirty="0" err="1"/>
              <a:t>distn</a:t>
            </a:r>
            <a:r>
              <a:rPr lang="en-US" alt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872180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A4D86A4-980D-4E68-95C4-5EBAB8ED6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EB9CE-E53A-4542-A83F-E35A064B467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234946" name="Rectangle 2">
            <a:extLst>
              <a:ext uri="{FF2B5EF4-FFF2-40B4-BE49-F238E27FC236}">
                <a16:creationId xmlns:a16="http://schemas.microsoft.com/office/drawing/2014/main" id="{064A5AAC-CA0B-437A-A23D-7CB7BE5E33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31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The G/G/1 Queue</a:t>
            </a:r>
          </a:p>
        </p:txBody>
      </p:sp>
      <p:sp>
        <p:nvSpPr>
          <p:cNvPr id="1234947" name="Rectangle 3">
            <a:extLst>
              <a:ext uri="{FF2B5EF4-FFF2-40B4-BE49-F238E27FC236}">
                <a16:creationId xmlns:a16="http://schemas.microsoft.com/office/drawing/2014/main" id="{4F5E4EE2-9F15-4613-98EE-8555F9D0A1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9248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Assumes general arrival process, general service times, single server, FCFS service discipline, infinite capacity for storage, with no loss</a:t>
            </a:r>
          </a:p>
          <a:p>
            <a:r>
              <a:rPr lang="en-US" altLang="en-US" sz="3200"/>
              <a:t>Notation:    G/G/1</a:t>
            </a:r>
          </a:p>
          <a:p>
            <a:pPr lvl="1"/>
            <a:r>
              <a:rPr lang="en-US" altLang="en-US" sz="2800"/>
              <a:t>General arrival process (specify G(x))</a:t>
            </a:r>
          </a:p>
          <a:p>
            <a:pPr lvl="1"/>
            <a:r>
              <a:rPr lang="en-US" altLang="en-US" sz="2800"/>
              <a:t>General service times (must specify F(x))</a:t>
            </a:r>
          </a:p>
          <a:p>
            <a:pPr lvl="1"/>
            <a:r>
              <a:rPr lang="en-US" altLang="en-US" sz="2800"/>
              <a:t>Single server  (FCFS, infinite capacity)</a:t>
            </a:r>
          </a:p>
        </p:txBody>
      </p:sp>
    </p:spTree>
    <p:extLst>
      <p:ext uri="{BB962C8B-B14F-4D97-AF65-F5344CB8AC3E}">
        <p14:creationId xmlns:p14="http://schemas.microsoft.com/office/powerpoint/2010/main" val="152003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8FC5AAF-9584-4A30-8C95-5F3AC152F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6A250-D197-4FF4-A239-869F91B50CB5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235970" name="Rectangle 2">
            <a:extLst>
              <a:ext uri="{FF2B5EF4-FFF2-40B4-BE49-F238E27FC236}">
                <a16:creationId xmlns:a16="http://schemas.microsoft.com/office/drawing/2014/main" id="{04F40437-07EB-4913-A23A-C01A1A497F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32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Queueing Network Models</a:t>
            </a:r>
          </a:p>
        </p:txBody>
      </p:sp>
      <p:sp>
        <p:nvSpPr>
          <p:cNvPr id="1235971" name="Rectangle 3">
            <a:extLst>
              <a:ext uri="{FF2B5EF4-FFF2-40B4-BE49-F238E27FC236}">
                <a16:creationId xmlns:a16="http://schemas.microsoft.com/office/drawing/2014/main" id="{51F33A6B-4963-487A-BD71-DB342C3C5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4419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So far we have been talking about a queue in isolation</a:t>
            </a:r>
          </a:p>
          <a:p>
            <a:r>
              <a:rPr lang="en-US" altLang="en-US" sz="3200"/>
              <a:t>In a queueing network model, there can be multiple queues, connected in series or in parallel (e.g., CPU, disk, teller)</a:t>
            </a:r>
          </a:p>
          <a:p>
            <a:r>
              <a:rPr lang="en-US" altLang="en-US" sz="3200"/>
              <a:t>Two versions:</a:t>
            </a:r>
          </a:p>
          <a:p>
            <a:pPr lvl="1"/>
            <a:r>
              <a:rPr lang="en-US" altLang="en-US" sz="2800"/>
              <a:t>Open queueing network models</a:t>
            </a:r>
          </a:p>
          <a:p>
            <a:pPr lvl="1"/>
            <a:r>
              <a:rPr lang="en-US" altLang="en-US" sz="2800"/>
              <a:t>Closed queueing network models</a:t>
            </a:r>
          </a:p>
        </p:txBody>
      </p:sp>
    </p:spTree>
    <p:extLst>
      <p:ext uri="{BB962C8B-B14F-4D97-AF65-F5344CB8AC3E}">
        <p14:creationId xmlns:p14="http://schemas.microsoft.com/office/powerpoint/2010/main" val="709527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CB679FC-75B6-4CAF-AF64-BABDFD5A6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F098D-73D2-4045-8462-19EB4ACA903A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236994" name="Rectangle 2">
            <a:extLst>
              <a:ext uri="{FF2B5EF4-FFF2-40B4-BE49-F238E27FC236}">
                <a16:creationId xmlns:a16="http://schemas.microsoft.com/office/drawing/2014/main" id="{0BEDE292-2E14-4367-AA3B-A12A88B1B0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27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Open Queueing Network Models</a:t>
            </a:r>
          </a:p>
        </p:txBody>
      </p:sp>
      <p:sp>
        <p:nvSpPr>
          <p:cNvPr id="1236995" name="Rectangle 3">
            <a:extLst>
              <a:ext uri="{FF2B5EF4-FFF2-40B4-BE49-F238E27FC236}">
                <a16:creationId xmlns:a16="http://schemas.microsoft.com/office/drawing/2014/main" id="{B8BE6003-FB41-4CBE-A136-DA6C6E7518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924800" cy="4038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 dirty="0"/>
              <a:t>Assumes that arrivals occur externally from outside the system</a:t>
            </a:r>
          </a:p>
          <a:p>
            <a:r>
              <a:rPr lang="en-US" altLang="en-US" sz="3200" dirty="0"/>
              <a:t>Infinite population, with a fixed arrival rate, regardless of how many are in the system</a:t>
            </a:r>
          </a:p>
          <a:p>
            <a:r>
              <a:rPr lang="en-US" altLang="en-US" sz="3200" dirty="0"/>
              <a:t>Unbounded number of customers are permitted within the system</a:t>
            </a:r>
          </a:p>
          <a:p>
            <a:r>
              <a:rPr lang="en-US" altLang="en-US" sz="3200" dirty="0"/>
              <a:t>Departures leave the system (forever)</a:t>
            </a:r>
          </a:p>
        </p:txBody>
      </p:sp>
    </p:spTree>
    <p:extLst>
      <p:ext uri="{BB962C8B-B14F-4D97-AF65-F5344CB8AC3E}">
        <p14:creationId xmlns:p14="http://schemas.microsoft.com/office/powerpoint/2010/main" val="112572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05608EE-6D46-47C3-974D-51D1CEA30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2137-8425-4B42-95A5-4F8377B1B47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219587" name="Rectangle 3">
            <a:extLst>
              <a:ext uri="{FF2B5EF4-FFF2-40B4-BE49-F238E27FC236}">
                <a16:creationId xmlns:a16="http://schemas.microsoft.com/office/drawing/2014/main" id="{9610B456-5AFE-4637-9CDE-D0FD3C5C0D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924800" cy="4267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3200" dirty="0"/>
              <a:t>Plan: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/>
              <a:t>Introduce basics of Queueing Theory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/>
              <a:t>Define notation and terminology used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/>
              <a:t>Discuss properties of queueing models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/>
              <a:t>Show examples of queueing analysis: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 M/M/1 queue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 Variations on the M/G/1 queue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 Open queueing network models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 Closed queueing network models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E46DB3-9A54-4082-B8F0-DBCABFC74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092342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1F7DBA6-F689-44C3-A6E0-119E53E9C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5ACE9-353B-42E6-9115-1ADCFFCF1A1C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238018" name="Rectangle 2">
            <a:extLst>
              <a:ext uri="{FF2B5EF4-FFF2-40B4-BE49-F238E27FC236}">
                <a16:creationId xmlns:a16="http://schemas.microsoft.com/office/drawing/2014/main" id="{88A8E83C-3728-4B9C-B2C7-DE53227CCE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31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Closed Queueing Network Models</a:t>
            </a:r>
          </a:p>
        </p:txBody>
      </p:sp>
      <p:sp>
        <p:nvSpPr>
          <p:cNvPr id="1238019" name="Rectangle 3">
            <a:extLst>
              <a:ext uri="{FF2B5EF4-FFF2-40B4-BE49-F238E27FC236}">
                <a16:creationId xmlns:a16="http://schemas.microsoft.com/office/drawing/2014/main" id="{6D4FB72D-169B-4803-9467-79B2CC8AAA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4419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 lnSpcReduction="10000"/>
          </a:bodyPr>
          <a:lstStyle/>
          <a:p>
            <a:r>
              <a:rPr lang="en-US" altLang="en-US" sz="3200" dirty="0"/>
              <a:t>Assumes that there is a finite number of customers, in a self-contained world</a:t>
            </a:r>
          </a:p>
          <a:p>
            <a:r>
              <a:rPr lang="en-US" altLang="en-US" sz="3200" dirty="0"/>
              <a:t>Finite population; arrival rate varies depending on how many and where</a:t>
            </a:r>
          </a:p>
          <a:p>
            <a:r>
              <a:rPr lang="en-US" altLang="en-US" sz="3200" dirty="0"/>
              <a:t>Fixed number of customers (N) that recirculate in the system (forever)</a:t>
            </a:r>
          </a:p>
          <a:p>
            <a:r>
              <a:rPr lang="en-US" altLang="en-US" sz="3200" dirty="0"/>
              <a:t>Can be analyzed using Mean Value Analysis (MVA), recurrence relations, and balance equations</a:t>
            </a:r>
          </a:p>
        </p:txBody>
      </p:sp>
    </p:spTree>
    <p:extLst>
      <p:ext uri="{BB962C8B-B14F-4D97-AF65-F5344CB8AC3E}">
        <p14:creationId xmlns:p14="http://schemas.microsoft.com/office/powerpoint/2010/main" val="1950950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DBD2D0F-BC69-4B6D-AE66-E1FBBDEE4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1B05-1F71-4514-88DD-21FA9B69E85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220610" name="Rectangle 2">
            <a:extLst>
              <a:ext uri="{FF2B5EF4-FFF2-40B4-BE49-F238E27FC236}">
                <a16:creationId xmlns:a16="http://schemas.microsoft.com/office/drawing/2014/main" id="{E0B1D107-8CBB-450C-8617-E13AA850B6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7036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Queueing Theory Basics</a:t>
            </a:r>
          </a:p>
        </p:txBody>
      </p:sp>
      <p:sp>
        <p:nvSpPr>
          <p:cNvPr id="1220611" name="Rectangle 3">
            <a:extLst>
              <a:ext uri="{FF2B5EF4-FFF2-40B4-BE49-F238E27FC236}">
                <a16:creationId xmlns:a16="http://schemas.microsoft.com/office/drawing/2014/main" id="{5DE9D3E9-FD7A-467F-AB98-62A8EA2D76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924800" cy="4267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Queueing theory provides a very general framework for modeling systems in which customers must line up (queue) for service (use of resource)</a:t>
            </a:r>
          </a:p>
          <a:p>
            <a:pPr lvl="1"/>
            <a:r>
              <a:rPr lang="en-US" altLang="en-US" sz="2800"/>
              <a:t>Banks (tellers)</a:t>
            </a:r>
          </a:p>
          <a:p>
            <a:pPr lvl="1"/>
            <a:r>
              <a:rPr lang="en-US" altLang="en-US" sz="2800"/>
              <a:t>Restaurants (tables and seats)</a:t>
            </a:r>
          </a:p>
          <a:p>
            <a:pPr lvl="1"/>
            <a:r>
              <a:rPr lang="en-US" altLang="en-US" sz="2800"/>
              <a:t>Computer systems (CPU, disk I/O)</a:t>
            </a:r>
          </a:p>
          <a:p>
            <a:pPr lvl="1"/>
            <a:r>
              <a:rPr lang="en-US" altLang="en-US" sz="2800"/>
              <a:t>Networks (Web server, router, WLAN)</a:t>
            </a:r>
          </a:p>
        </p:txBody>
      </p:sp>
    </p:spTree>
    <p:extLst>
      <p:ext uri="{BB962C8B-B14F-4D97-AF65-F5344CB8AC3E}">
        <p14:creationId xmlns:p14="http://schemas.microsoft.com/office/powerpoint/2010/main" val="132370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E23D0A5A-B299-4BB8-85AE-DD6E25A17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6CA27-F2AB-4889-9978-121CA98FDAA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21634" name="Rectangle 2">
            <a:extLst>
              <a:ext uri="{FF2B5EF4-FFF2-40B4-BE49-F238E27FC236}">
                <a16:creationId xmlns:a16="http://schemas.microsoft.com/office/drawing/2014/main" id="{0584D410-1051-458A-BACA-7AEB326F83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5171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Queue-based Models</a:t>
            </a:r>
          </a:p>
        </p:txBody>
      </p:sp>
      <p:sp>
        <p:nvSpPr>
          <p:cNvPr id="1221635" name="Rectangle 3">
            <a:extLst>
              <a:ext uri="{FF2B5EF4-FFF2-40B4-BE49-F238E27FC236}">
                <a16:creationId xmlns:a16="http://schemas.microsoft.com/office/drawing/2014/main" id="{3D7A2119-5F98-4715-A7C8-1BE1FBB099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Queueing model represents:</a:t>
            </a:r>
          </a:p>
          <a:p>
            <a:pPr lvl="1"/>
            <a:r>
              <a:rPr lang="en-US" altLang="en-US" sz="2800"/>
              <a:t>Arrival of jobs (customers) into system</a:t>
            </a:r>
          </a:p>
          <a:p>
            <a:pPr lvl="1"/>
            <a:r>
              <a:rPr lang="en-US" altLang="en-US" sz="2800"/>
              <a:t>Service time requirements of jobs</a:t>
            </a:r>
          </a:p>
          <a:p>
            <a:pPr lvl="1"/>
            <a:r>
              <a:rPr lang="en-US" altLang="en-US" sz="2800"/>
              <a:t>Waiting of jobs for service</a:t>
            </a:r>
          </a:p>
          <a:p>
            <a:pPr lvl="1"/>
            <a:r>
              <a:rPr lang="en-US" altLang="en-US" sz="2800"/>
              <a:t>Departures of jobs from the system</a:t>
            </a:r>
          </a:p>
          <a:p>
            <a:r>
              <a:rPr lang="en-US" altLang="en-US" sz="3200"/>
              <a:t>Typical diagram:</a:t>
            </a:r>
          </a:p>
        </p:txBody>
      </p:sp>
      <p:sp>
        <p:nvSpPr>
          <p:cNvPr id="1221636" name="Rectangle 4">
            <a:extLst>
              <a:ext uri="{FF2B5EF4-FFF2-40B4-BE49-F238E27FC236}">
                <a16:creationId xmlns:a16="http://schemas.microsoft.com/office/drawing/2014/main" id="{1085F463-8F70-453E-BFF6-D0081CE61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064125"/>
            <a:ext cx="2438400" cy="609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21637" name="Oval 5">
            <a:extLst>
              <a:ext uri="{FF2B5EF4-FFF2-40B4-BE49-F238E27FC236}">
                <a16:creationId xmlns:a16="http://schemas.microsoft.com/office/drawing/2014/main" id="{B6D11F2F-7054-4CCB-BFF9-E4A45AC24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987925"/>
            <a:ext cx="685800" cy="685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21638" name="Line 6">
            <a:extLst>
              <a:ext uri="{FF2B5EF4-FFF2-40B4-BE49-F238E27FC236}">
                <a16:creationId xmlns:a16="http://schemas.microsoft.com/office/drawing/2014/main" id="{BCC57CB5-D28D-4311-8CCC-0EC8F3B418A4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5368925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21639" name="Line 7">
            <a:extLst>
              <a:ext uri="{FF2B5EF4-FFF2-40B4-BE49-F238E27FC236}">
                <a16:creationId xmlns:a16="http://schemas.microsoft.com/office/drawing/2014/main" id="{A76C23E4-BA8C-4FC3-8D27-E712CA238D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0641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21640" name="Line 8">
            <a:extLst>
              <a:ext uri="{FF2B5EF4-FFF2-40B4-BE49-F238E27FC236}">
                <a16:creationId xmlns:a16="http://schemas.microsoft.com/office/drawing/2014/main" id="{8A047C43-BBFE-4DBF-A7A9-D23457376C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0641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21641" name="Line 9">
            <a:extLst>
              <a:ext uri="{FF2B5EF4-FFF2-40B4-BE49-F238E27FC236}">
                <a16:creationId xmlns:a16="http://schemas.microsoft.com/office/drawing/2014/main" id="{21D2FDA2-D964-4AC0-A0B5-0E4F31C40B9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50641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21642" name="Line 10">
            <a:extLst>
              <a:ext uri="{FF2B5EF4-FFF2-40B4-BE49-F238E27FC236}">
                <a16:creationId xmlns:a16="http://schemas.microsoft.com/office/drawing/2014/main" id="{586E98C6-9B35-4B73-BB8B-8DF9118436A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0641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21643" name="Line 11">
            <a:extLst>
              <a:ext uri="{FF2B5EF4-FFF2-40B4-BE49-F238E27FC236}">
                <a16:creationId xmlns:a16="http://schemas.microsoft.com/office/drawing/2014/main" id="{5632097F-B578-4546-B015-15A2EE24D5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50641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21644" name="Line 12">
            <a:extLst>
              <a:ext uri="{FF2B5EF4-FFF2-40B4-BE49-F238E27FC236}">
                <a16:creationId xmlns:a16="http://schemas.microsoft.com/office/drawing/2014/main" id="{5B51AFFB-A314-44A8-A9E8-5C7293A81F2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0641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21645" name="Line 13">
            <a:extLst>
              <a:ext uri="{FF2B5EF4-FFF2-40B4-BE49-F238E27FC236}">
                <a16:creationId xmlns:a16="http://schemas.microsoft.com/office/drawing/2014/main" id="{FC3EAE32-2F8E-477B-A4A7-871628A557F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0641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21646" name="Line 14">
            <a:extLst>
              <a:ext uri="{FF2B5EF4-FFF2-40B4-BE49-F238E27FC236}">
                <a16:creationId xmlns:a16="http://schemas.microsoft.com/office/drawing/2014/main" id="{D1D6C1DC-2B1D-4A7D-A748-495FBDA1463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0641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21647" name="Line 15">
            <a:extLst>
              <a:ext uri="{FF2B5EF4-FFF2-40B4-BE49-F238E27FC236}">
                <a16:creationId xmlns:a16="http://schemas.microsoft.com/office/drawing/2014/main" id="{B67B41B7-CD81-4F52-A70C-4DD6F8B7A1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641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21648" name="Line 16">
            <a:extLst>
              <a:ext uri="{FF2B5EF4-FFF2-40B4-BE49-F238E27FC236}">
                <a16:creationId xmlns:a16="http://schemas.microsoft.com/office/drawing/2014/main" id="{F9A2740A-75B3-457B-9E4A-A1FF0DEC83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0641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21649" name="Text Box 17">
            <a:extLst>
              <a:ext uri="{FF2B5EF4-FFF2-40B4-BE49-F238E27FC236}">
                <a16:creationId xmlns:a16="http://schemas.microsoft.com/office/drawing/2014/main" id="{7ACB9BFF-128D-4A3D-99D2-8B24C0225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987925"/>
            <a:ext cx="1368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400">
                <a:latin typeface="Times New Roman" panose="02020603050405020304" pitchFamily="18" charset="0"/>
              </a:rPr>
              <a:t>Customer</a:t>
            </a:r>
          </a:p>
          <a:p>
            <a:pPr eaLnBrk="0" hangingPunct="0"/>
            <a:r>
              <a:rPr kumimoji="0" lang="en-US" altLang="en-US" sz="2400">
                <a:latin typeface="Times New Roman" panose="02020603050405020304" pitchFamily="18" charset="0"/>
              </a:rPr>
              <a:t>Arrivals</a:t>
            </a:r>
          </a:p>
        </p:txBody>
      </p:sp>
      <p:sp>
        <p:nvSpPr>
          <p:cNvPr id="1221650" name="Line 18">
            <a:extLst>
              <a:ext uri="{FF2B5EF4-FFF2-40B4-BE49-F238E27FC236}">
                <a16:creationId xmlns:a16="http://schemas.microsoft.com/office/drawing/2014/main" id="{A782CED9-370B-4154-A3E4-140EDA533CF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5292725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21651" name="Text Box 19">
            <a:extLst>
              <a:ext uri="{FF2B5EF4-FFF2-40B4-BE49-F238E27FC236}">
                <a16:creationId xmlns:a16="http://schemas.microsoft.com/office/drawing/2014/main" id="{EC0996C3-233A-4B7C-A9F0-84B3A42AE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925" y="5334000"/>
            <a:ext cx="152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400">
                <a:latin typeface="Times New Roman" panose="02020603050405020304" pitchFamily="18" charset="0"/>
              </a:rPr>
              <a:t>Departures</a:t>
            </a:r>
          </a:p>
        </p:txBody>
      </p:sp>
      <p:sp>
        <p:nvSpPr>
          <p:cNvPr id="1221652" name="Text Box 20">
            <a:extLst>
              <a:ext uri="{FF2B5EF4-FFF2-40B4-BE49-F238E27FC236}">
                <a16:creationId xmlns:a16="http://schemas.microsoft.com/office/drawing/2014/main" id="{87ECF714-3FE0-49A8-90E9-849F8F576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5715000"/>
            <a:ext cx="979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400">
                <a:latin typeface="Times New Roman" panose="02020603050405020304" pitchFamily="18" charset="0"/>
              </a:rPr>
              <a:t>Buffer</a:t>
            </a:r>
          </a:p>
        </p:txBody>
      </p:sp>
      <p:sp>
        <p:nvSpPr>
          <p:cNvPr id="1221653" name="Text Box 21">
            <a:extLst>
              <a:ext uri="{FF2B5EF4-FFF2-40B4-BE49-F238E27FC236}">
                <a16:creationId xmlns:a16="http://schemas.microsoft.com/office/drawing/2014/main" id="{F0854FEE-81DE-4C65-AAA5-1D9AE0BFE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725" y="5638800"/>
            <a:ext cx="979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400">
                <a:latin typeface="Times New Roman" panose="02020603050405020304" pitchFamily="18" charset="0"/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2347498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D430AFD-EB57-4782-BE86-ED124507F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7CDF-A18E-49E7-B707-9A904E8702D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22658" name="Rectangle 2">
            <a:extLst>
              <a:ext uri="{FF2B5EF4-FFF2-40B4-BE49-F238E27FC236}">
                <a16:creationId xmlns:a16="http://schemas.microsoft.com/office/drawing/2014/main" id="{1D4C9854-7977-4340-BD3C-7D9E6D11F1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77384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Why Queue-based Models?</a:t>
            </a:r>
          </a:p>
        </p:txBody>
      </p:sp>
      <p:sp>
        <p:nvSpPr>
          <p:cNvPr id="1222659" name="Rectangle 3">
            <a:extLst>
              <a:ext uri="{FF2B5EF4-FFF2-40B4-BE49-F238E27FC236}">
                <a16:creationId xmlns:a16="http://schemas.microsoft.com/office/drawing/2014/main" id="{58A6433F-66B1-49E5-8CB2-97101EF29E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9248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/>
          </a:bodyPr>
          <a:lstStyle/>
          <a:p>
            <a:r>
              <a:rPr lang="en-US" altLang="en-US" dirty="0"/>
              <a:t>In many cases, the use of a queueing model provides a quantitative way to assess system performance</a:t>
            </a:r>
          </a:p>
          <a:p>
            <a:pPr lvl="1"/>
            <a:r>
              <a:rPr lang="en-US" altLang="en-US" dirty="0"/>
              <a:t>Expected waiting time for service</a:t>
            </a:r>
          </a:p>
          <a:p>
            <a:pPr lvl="1"/>
            <a:r>
              <a:rPr lang="en-US" altLang="en-US" dirty="0"/>
              <a:t>Number of buffers required to limit loss of customers</a:t>
            </a:r>
          </a:p>
          <a:p>
            <a:pPr lvl="1"/>
            <a:r>
              <a:rPr lang="en-US" altLang="en-US" dirty="0"/>
              <a:t>Response time (e.g., Web page download time)</a:t>
            </a:r>
          </a:p>
          <a:p>
            <a:pPr lvl="1"/>
            <a:r>
              <a:rPr lang="en-US" altLang="en-US" dirty="0"/>
              <a:t>Throughput (e.g., job completions per second)</a:t>
            </a:r>
          </a:p>
          <a:p>
            <a:r>
              <a:rPr lang="en-US" altLang="en-US" dirty="0"/>
              <a:t>Reveals key system insights (properties)</a:t>
            </a:r>
          </a:p>
          <a:p>
            <a:r>
              <a:rPr lang="en-US" altLang="en-US" dirty="0"/>
              <a:t>Often with efficient, closed-form calculation</a:t>
            </a:r>
          </a:p>
        </p:txBody>
      </p:sp>
    </p:spTree>
    <p:extLst>
      <p:ext uri="{BB962C8B-B14F-4D97-AF65-F5344CB8AC3E}">
        <p14:creationId xmlns:p14="http://schemas.microsoft.com/office/powerpoint/2010/main" val="2026653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C27D1EB-52B2-4574-9379-FEA85039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D8FE-CD4C-43C0-BA96-4AFF8AC1547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23682" name="Rectangle 2">
            <a:extLst>
              <a:ext uri="{FF2B5EF4-FFF2-40B4-BE49-F238E27FC236}">
                <a16:creationId xmlns:a16="http://schemas.microsoft.com/office/drawing/2014/main" id="{FB19356D-2A29-4727-A6D2-790EB973B7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1092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Caveats and Assumptions</a:t>
            </a:r>
          </a:p>
        </p:txBody>
      </p:sp>
      <p:sp>
        <p:nvSpPr>
          <p:cNvPr id="1223683" name="Rectangle 3">
            <a:extLst>
              <a:ext uri="{FF2B5EF4-FFF2-40B4-BE49-F238E27FC236}">
                <a16:creationId xmlns:a16="http://schemas.microsoft.com/office/drawing/2014/main" id="{602531FA-AFB1-4EE5-BBCA-29BD574254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77200" cy="4343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In many cases, using a queueing model has the following implicit underlying assumptions:</a:t>
            </a:r>
          </a:p>
          <a:p>
            <a:pPr lvl="1"/>
            <a:r>
              <a:rPr lang="en-US" altLang="en-US" dirty="0"/>
              <a:t>Poisson arrival process</a:t>
            </a:r>
          </a:p>
          <a:p>
            <a:pPr lvl="1"/>
            <a:r>
              <a:rPr lang="en-US" altLang="en-US" dirty="0"/>
              <a:t>Exponential service time distribution</a:t>
            </a:r>
          </a:p>
          <a:p>
            <a:pPr lvl="1"/>
            <a:r>
              <a:rPr lang="en-US" altLang="en-US" dirty="0"/>
              <a:t>Single server</a:t>
            </a:r>
          </a:p>
          <a:p>
            <a:pPr lvl="1"/>
            <a:r>
              <a:rPr lang="en-US" altLang="en-US" dirty="0"/>
              <a:t>Infinite capacity queue</a:t>
            </a:r>
          </a:p>
          <a:p>
            <a:pPr lvl="1"/>
            <a:r>
              <a:rPr lang="en-US" altLang="en-US" dirty="0"/>
              <a:t>First-Come-First-Serve (FCFS) discipline (a.k.a. FIFO)        </a:t>
            </a:r>
          </a:p>
          <a:p>
            <a:pPr lvl="1"/>
            <a:endParaRPr lang="en-US" altLang="en-US" dirty="0"/>
          </a:p>
          <a:p>
            <a:pPr marL="457200" lvl="1" indent="0">
              <a:buNone/>
            </a:pPr>
            <a:r>
              <a:rPr lang="en-US" altLang="en-US" dirty="0"/>
              <a:t>Note: important role of memoryless property!</a:t>
            </a:r>
          </a:p>
        </p:txBody>
      </p:sp>
    </p:spTree>
    <p:extLst>
      <p:ext uri="{BB962C8B-B14F-4D97-AF65-F5344CB8AC3E}">
        <p14:creationId xmlns:p14="http://schemas.microsoft.com/office/powerpoint/2010/main" val="705334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907C83E-0E94-4DF0-B9C7-5EE68327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EC3B-A514-4819-A6A7-104EA4C1E0B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24706" name="Rectangle 2">
            <a:extLst>
              <a:ext uri="{FF2B5EF4-FFF2-40B4-BE49-F238E27FC236}">
                <a16:creationId xmlns:a16="http://schemas.microsoft.com/office/drawing/2014/main" id="{7701E295-E4D0-4F0B-81BD-47EF815771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5166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Advanced Queueing Models</a:t>
            </a:r>
          </a:p>
        </p:txBody>
      </p:sp>
      <p:sp>
        <p:nvSpPr>
          <p:cNvPr id="1224707" name="Rectangle 3">
            <a:extLst>
              <a:ext uri="{FF2B5EF4-FFF2-40B4-BE49-F238E27FC236}">
                <a16:creationId xmlns:a16="http://schemas.microsoft.com/office/drawing/2014/main" id="{FB3568FA-CD0F-44FC-9B4E-12E35661C0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 dirty="0"/>
              <a:t>There is a </a:t>
            </a:r>
            <a:r>
              <a:rPr lang="en-US" altLang="en-US" sz="3200" dirty="0" err="1"/>
              <a:t>tonne</a:t>
            </a:r>
            <a:r>
              <a:rPr lang="en-US" altLang="en-US" sz="3200" dirty="0"/>
              <a:t> of published work on variations of the basic model:</a:t>
            </a:r>
          </a:p>
          <a:p>
            <a:pPr lvl="1"/>
            <a:r>
              <a:rPr lang="en-US" altLang="en-US" sz="2800" dirty="0"/>
              <a:t>Correlated arrival processes</a:t>
            </a:r>
          </a:p>
          <a:p>
            <a:pPr lvl="1"/>
            <a:r>
              <a:rPr lang="en-US" altLang="en-US" sz="2800" dirty="0"/>
              <a:t>General (G) service time distributions</a:t>
            </a:r>
          </a:p>
          <a:p>
            <a:pPr lvl="1"/>
            <a:r>
              <a:rPr lang="en-US" altLang="en-US" sz="2800" dirty="0"/>
              <a:t>Multiple servers</a:t>
            </a:r>
          </a:p>
          <a:p>
            <a:pPr lvl="1"/>
            <a:r>
              <a:rPr lang="en-US" altLang="en-US" sz="2800" dirty="0"/>
              <a:t>Vacationing servers</a:t>
            </a:r>
          </a:p>
          <a:p>
            <a:pPr lvl="1"/>
            <a:r>
              <a:rPr lang="en-US" altLang="en-US" sz="2800" dirty="0"/>
              <a:t>Finite capacity systems</a:t>
            </a:r>
          </a:p>
          <a:p>
            <a:pPr lvl="1"/>
            <a:r>
              <a:rPr lang="en-US" altLang="en-US" sz="2800" dirty="0"/>
              <a:t>Other scheduling disciplines (non-FIFO)</a:t>
            </a:r>
          </a:p>
          <a:p>
            <a:r>
              <a:rPr lang="en-US" altLang="en-US" sz="3200" dirty="0"/>
              <a:t>We will start with the basics!</a:t>
            </a:r>
          </a:p>
        </p:txBody>
      </p:sp>
    </p:spTree>
    <p:extLst>
      <p:ext uri="{BB962C8B-B14F-4D97-AF65-F5344CB8AC3E}">
        <p14:creationId xmlns:p14="http://schemas.microsoft.com/office/powerpoint/2010/main" val="1584396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133FCFB-C6BB-4B84-A4E3-C99A29D6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2CAEA-A270-46B3-8ADC-5821BC230AC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25730" name="Rectangle 2">
            <a:extLst>
              <a:ext uri="{FF2B5EF4-FFF2-40B4-BE49-F238E27FC236}">
                <a16:creationId xmlns:a16="http://schemas.microsoft.com/office/drawing/2014/main" id="{AD6389BE-5498-4E90-9857-220F44EF29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296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Queue Notation</a:t>
            </a:r>
          </a:p>
        </p:txBody>
      </p:sp>
      <p:sp>
        <p:nvSpPr>
          <p:cNvPr id="1225731" name="Rectangle 3">
            <a:extLst>
              <a:ext uri="{FF2B5EF4-FFF2-40B4-BE49-F238E27FC236}">
                <a16:creationId xmlns:a16="http://schemas.microsoft.com/office/drawing/2014/main" id="{FDAEBA6C-846E-45FF-AB96-2C11695DC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Queues are concisely described using the </a:t>
            </a:r>
            <a:r>
              <a:rPr lang="en-US" altLang="en-US" sz="3200" u="sng"/>
              <a:t>Kendall notation</a:t>
            </a:r>
            <a:r>
              <a:rPr lang="en-US" altLang="en-US" sz="3200"/>
              <a:t>, which specifies:</a:t>
            </a:r>
          </a:p>
          <a:p>
            <a:pPr lvl="1"/>
            <a:r>
              <a:rPr lang="en-US" altLang="en-US" sz="2800"/>
              <a:t>Arrival process for jobs {M, D, G, …}</a:t>
            </a:r>
          </a:p>
          <a:p>
            <a:pPr lvl="1"/>
            <a:r>
              <a:rPr lang="en-US" altLang="en-US" sz="2800"/>
              <a:t>Service time distribution {M, D, G, …}</a:t>
            </a:r>
          </a:p>
          <a:p>
            <a:pPr lvl="1"/>
            <a:r>
              <a:rPr lang="en-US" altLang="en-US" sz="2800"/>
              <a:t>Number of servers {1, n}</a:t>
            </a:r>
          </a:p>
          <a:p>
            <a:pPr lvl="1"/>
            <a:r>
              <a:rPr lang="en-US" altLang="en-US" sz="2800"/>
              <a:t>Storage capacity (buffers) {B, infinite}</a:t>
            </a:r>
          </a:p>
          <a:p>
            <a:pPr lvl="1"/>
            <a:r>
              <a:rPr lang="en-US" altLang="en-US" sz="2800"/>
              <a:t>Service discipline {FIFO, PS, SRPT, …}</a:t>
            </a:r>
          </a:p>
          <a:p>
            <a:r>
              <a:rPr lang="en-US" altLang="en-US" sz="3200"/>
              <a:t>Examples: M/M/1, M/G/1, M/M/c/c</a:t>
            </a:r>
          </a:p>
        </p:txBody>
      </p:sp>
    </p:spTree>
    <p:extLst>
      <p:ext uri="{BB962C8B-B14F-4D97-AF65-F5344CB8AC3E}">
        <p14:creationId xmlns:p14="http://schemas.microsoft.com/office/powerpoint/2010/main" val="183014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B4421FE-7310-48E6-82D4-7B6ECC7AD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140FF-0364-481E-97C4-39B674E74E3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26754" name="Rectangle 2">
            <a:extLst>
              <a:ext uri="{FF2B5EF4-FFF2-40B4-BE49-F238E27FC236}">
                <a16:creationId xmlns:a16="http://schemas.microsoft.com/office/drawing/2014/main" id="{8E23807C-EAB3-4F96-B715-19278CEEFE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7038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The M/M/1 Queue</a:t>
            </a:r>
          </a:p>
        </p:txBody>
      </p:sp>
      <p:sp>
        <p:nvSpPr>
          <p:cNvPr id="1226755" name="Rectangle 3">
            <a:extLst>
              <a:ext uri="{FF2B5EF4-FFF2-40B4-BE49-F238E27FC236}">
                <a16:creationId xmlns:a16="http://schemas.microsoft.com/office/drawing/2014/main" id="{B124A219-B709-4E94-9FEA-8D010CD5CB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924800" cy="4343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Assumes Poisson arrival process, exponential service times, single server, FCFS service discipline, infinite capacity for storage, with no loss</a:t>
            </a:r>
          </a:p>
          <a:p>
            <a:r>
              <a:rPr lang="en-US" altLang="en-US" sz="3200"/>
              <a:t>Notation:    M/M/1</a:t>
            </a:r>
          </a:p>
          <a:p>
            <a:pPr lvl="1"/>
            <a:r>
              <a:rPr lang="en-US" altLang="en-US" sz="2800"/>
              <a:t>Markovian arrival process (Poisson)</a:t>
            </a:r>
          </a:p>
          <a:p>
            <a:pPr lvl="1"/>
            <a:r>
              <a:rPr lang="en-US" altLang="en-US" sz="2800"/>
              <a:t>Markovian service times (exponential)</a:t>
            </a:r>
          </a:p>
          <a:p>
            <a:pPr lvl="1"/>
            <a:r>
              <a:rPr lang="en-US" altLang="en-US" sz="2800"/>
              <a:t>Single server  (FCFS, infinite capacity)</a:t>
            </a:r>
          </a:p>
        </p:txBody>
      </p:sp>
    </p:spTree>
    <p:extLst>
      <p:ext uri="{BB962C8B-B14F-4D97-AF65-F5344CB8AC3E}">
        <p14:creationId xmlns:p14="http://schemas.microsoft.com/office/powerpoint/2010/main" val="122069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11532</TotalTime>
  <Words>1236</Words>
  <Application>Microsoft Office PowerPoint</Application>
  <PresentationFormat>On-screen Show (4:3)</PresentationFormat>
  <Paragraphs>157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Wingdings</vt:lpstr>
      <vt:lpstr>Office Theme</vt:lpstr>
      <vt:lpstr>Queueing Theory</vt:lpstr>
      <vt:lpstr>Outline</vt:lpstr>
      <vt:lpstr>Queueing Theory Basics</vt:lpstr>
      <vt:lpstr>Queue-based Models</vt:lpstr>
      <vt:lpstr>Why Queue-based Models?</vt:lpstr>
      <vt:lpstr>Caveats and Assumptions</vt:lpstr>
      <vt:lpstr>Advanced Queueing Models</vt:lpstr>
      <vt:lpstr>Queue Notation</vt:lpstr>
      <vt:lpstr>The M/M/1 Queue</vt:lpstr>
      <vt:lpstr>The M/M/1 Queue (cont’d)</vt:lpstr>
      <vt:lpstr>Queue Performance Metrics</vt:lpstr>
      <vt:lpstr>M/M/1 Queue Results</vt:lpstr>
      <vt:lpstr>The M/D/1 Queue</vt:lpstr>
      <vt:lpstr>M/D/1 Queue Results</vt:lpstr>
      <vt:lpstr>The M/G/1 Queue</vt:lpstr>
      <vt:lpstr>M/G/1 Queue Results</vt:lpstr>
      <vt:lpstr>The G/G/1 Queue</vt:lpstr>
      <vt:lpstr>Queueing Network Models</vt:lpstr>
      <vt:lpstr>Open Queueing Network Models</vt:lpstr>
      <vt:lpstr>Closed Queueing Network Models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374</cp:revision>
  <dcterms:created xsi:type="dcterms:W3CDTF">2013-07-31T17:26:06Z</dcterms:created>
  <dcterms:modified xsi:type="dcterms:W3CDTF">2019-01-13T18:15:46Z</dcterms:modified>
</cp:coreProperties>
</file>