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BF06-BE7E-43B6-8F60-EBA9A98DBE06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681E-D89D-4ADC-8AE3-A4645AF42E44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C7F0-932C-4A46-A9B7-CC23E8C41431}" type="datetime1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2D16-9193-4061-89D6-6C9A20F7DAF6}" type="datetime1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B2F88-49A8-43DE-AFE0-46384E55999E}" type="datetime1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1941342"/>
            <a:ext cx="5805597" cy="1700089"/>
          </a:xfrm>
        </p:spPr>
        <p:txBody>
          <a:bodyPr>
            <a:normAutofit/>
          </a:bodyPr>
          <a:lstStyle/>
          <a:p>
            <a:r>
              <a:rPr lang="en-US" dirty="0"/>
              <a:t>Computer Systems Performance Evaluation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B901A57-B015-46D5-8901-991907CCF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92CC1-D039-4366-B802-79BC05503FA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203203" name="Rectangle 3">
            <a:extLst>
              <a:ext uri="{FF2B5EF4-FFF2-40B4-BE49-F238E27FC236}">
                <a16:creationId xmlns:a16="http://schemas.microsoft.com/office/drawing/2014/main" id="{B76D5348-C718-4AE5-83EF-FF5D12A878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267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Simulation </a:t>
            </a:r>
            <a:r>
              <a:rPr lang="en-US" altLang="en-US" u="sng"/>
              <a:t>run length</a:t>
            </a:r>
            <a:endParaRPr lang="en-US" altLang="en-US"/>
          </a:p>
          <a:p>
            <a:pPr lvl="1"/>
            <a:r>
              <a:rPr lang="en-US" altLang="en-US"/>
              <a:t>choosing a long enough run time to get statistically meaningful results (equilibrium)</a:t>
            </a:r>
          </a:p>
          <a:p>
            <a:r>
              <a:rPr lang="en-US" altLang="en-US"/>
              <a:t>Simulation </a:t>
            </a:r>
            <a:r>
              <a:rPr lang="en-US" altLang="en-US" u="sng"/>
              <a:t>start-up effects </a:t>
            </a:r>
            <a:r>
              <a:rPr lang="en-US" altLang="en-US"/>
              <a:t>and </a:t>
            </a:r>
            <a:r>
              <a:rPr lang="en-US" altLang="en-US" u="sng"/>
              <a:t>end effects</a:t>
            </a:r>
            <a:endParaRPr lang="en-US" altLang="en-US"/>
          </a:p>
          <a:p>
            <a:pPr lvl="1"/>
            <a:r>
              <a:rPr lang="en-US" altLang="en-US"/>
              <a:t>deciding how much to “chop off” at the start and end of simulations to get proper results</a:t>
            </a:r>
          </a:p>
          <a:p>
            <a:r>
              <a:rPr lang="en-US" altLang="en-US" u="sng"/>
              <a:t>Replications</a:t>
            </a:r>
            <a:endParaRPr lang="en-US" altLang="en-US"/>
          </a:p>
          <a:p>
            <a:pPr lvl="1"/>
            <a:r>
              <a:rPr lang="en-US" altLang="en-US"/>
              <a:t>ensure repeatability of results, and gain greater statistical confidence in the results given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6709E0-2515-4889-ACE3-AC577D3C5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Simulation Issues</a:t>
            </a:r>
          </a:p>
        </p:txBody>
      </p:sp>
    </p:spTree>
    <p:extLst>
      <p:ext uri="{BB962C8B-B14F-4D97-AF65-F5344CB8AC3E}">
        <p14:creationId xmlns:p14="http://schemas.microsoft.com/office/powerpoint/2010/main" val="302709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01BF7EA-598E-4116-8AC5-966A7CA69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91C8-750F-4D7E-BAFC-08896163B44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04226" name="Rectangle 2">
            <a:extLst>
              <a:ext uri="{FF2B5EF4-FFF2-40B4-BE49-F238E27FC236}">
                <a16:creationId xmlns:a16="http://schemas.microsoft.com/office/drawing/2014/main" id="{24CAFE31-0D36-4B29-833F-0D1E2BA6A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Experimental Example: Benchmarking</a:t>
            </a:r>
          </a:p>
        </p:txBody>
      </p:sp>
      <p:sp>
        <p:nvSpPr>
          <p:cNvPr id="1204227" name="Rectangle 3">
            <a:extLst>
              <a:ext uri="{FF2B5EF4-FFF2-40B4-BE49-F238E27FC236}">
                <a16:creationId xmlns:a16="http://schemas.microsoft.com/office/drawing/2014/main" id="{A801EC9F-D8CF-4C05-BE02-1281D0E5E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The design of a performance study requires great care in experimental design and methodology</a:t>
            </a:r>
          </a:p>
          <a:p>
            <a:r>
              <a:rPr lang="en-US" altLang="en-US"/>
              <a:t>Need to identify</a:t>
            </a:r>
          </a:p>
          <a:p>
            <a:pPr lvl="1"/>
            <a:r>
              <a:rPr lang="en-US" altLang="en-US"/>
              <a:t>experimental </a:t>
            </a:r>
            <a:r>
              <a:rPr lang="en-US" altLang="en-US" u="sng"/>
              <a:t>factors</a:t>
            </a:r>
            <a:r>
              <a:rPr lang="en-US" altLang="en-US"/>
              <a:t> to be tested</a:t>
            </a:r>
          </a:p>
          <a:p>
            <a:pPr lvl="1"/>
            <a:r>
              <a:rPr lang="en-US" altLang="en-US" u="sng"/>
              <a:t>levels </a:t>
            </a:r>
            <a:r>
              <a:rPr lang="en-US" altLang="en-US"/>
              <a:t>(settings) for these factors</a:t>
            </a:r>
          </a:p>
          <a:p>
            <a:pPr lvl="1"/>
            <a:r>
              <a:rPr lang="en-US" altLang="en-US"/>
              <a:t>performance </a:t>
            </a:r>
            <a:r>
              <a:rPr lang="en-US" altLang="en-US" u="sng"/>
              <a:t>metrics </a:t>
            </a:r>
            <a:r>
              <a:rPr lang="en-US" altLang="en-US"/>
              <a:t>to be used</a:t>
            </a:r>
          </a:p>
          <a:p>
            <a:pPr lvl="1"/>
            <a:r>
              <a:rPr lang="en-US" altLang="en-US" u="sng"/>
              <a:t>experimental design </a:t>
            </a:r>
            <a:r>
              <a:rPr lang="en-US" altLang="en-US"/>
              <a:t>to be used</a:t>
            </a:r>
          </a:p>
        </p:txBody>
      </p:sp>
    </p:spTree>
    <p:extLst>
      <p:ext uri="{BB962C8B-B14F-4D97-AF65-F5344CB8AC3E}">
        <p14:creationId xmlns:p14="http://schemas.microsoft.com/office/powerpoint/2010/main" val="4193255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E49B335-F8E5-46D6-922D-368D18EF2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AA455-113F-4F8D-866B-F752B8DAF1B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05250" name="Rectangle 2">
            <a:extLst>
              <a:ext uri="{FF2B5EF4-FFF2-40B4-BE49-F238E27FC236}">
                <a16:creationId xmlns:a16="http://schemas.microsoft.com/office/drawing/2014/main" id="{6B4111C7-CD91-46E2-BA4A-24B678F431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Experimental Factors</a:t>
            </a:r>
          </a:p>
        </p:txBody>
      </p:sp>
      <p:sp>
        <p:nvSpPr>
          <p:cNvPr id="1205251" name="Rectangle 3">
            <a:extLst>
              <a:ext uri="{FF2B5EF4-FFF2-40B4-BE49-F238E27FC236}">
                <a16:creationId xmlns:a16="http://schemas.microsoft.com/office/drawing/2014/main" id="{E053C12A-4D20-4F5B-8E79-C663E8D1B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452596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u="sng" dirty="0"/>
              <a:t>Factors</a:t>
            </a:r>
            <a:r>
              <a:rPr lang="en-US" altLang="en-US" dirty="0"/>
              <a:t> are the main “components” that are varied in an experiment, in order to understand their impact on performance</a:t>
            </a:r>
          </a:p>
          <a:p>
            <a:r>
              <a:rPr lang="en-US" altLang="en-US" dirty="0"/>
              <a:t>Examples: request rate, request size, response size, number of concurrent clients, read/write ratio</a:t>
            </a:r>
          </a:p>
          <a:p>
            <a:r>
              <a:rPr lang="en-US" altLang="en-US" dirty="0"/>
              <a:t>Need to choose factors properly, since the number of factors affects size of study</a:t>
            </a:r>
          </a:p>
        </p:txBody>
      </p:sp>
    </p:spTree>
    <p:extLst>
      <p:ext uri="{BB962C8B-B14F-4D97-AF65-F5344CB8AC3E}">
        <p14:creationId xmlns:p14="http://schemas.microsoft.com/office/powerpoint/2010/main" val="3692157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8E3A377-2EDF-4738-9167-52D624CC8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54E9-DC20-4C00-A46A-28B1965A1CC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06274" name="Rectangle 2">
            <a:extLst>
              <a:ext uri="{FF2B5EF4-FFF2-40B4-BE49-F238E27FC236}">
                <a16:creationId xmlns:a16="http://schemas.microsoft.com/office/drawing/2014/main" id="{A94C85A4-21D7-47F0-87C0-75F7412CB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Levels for Factors</a:t>
            </a:r>
          </a:p>
        </p:txBody>
      </p:sp>
      <p:sp>
        <p:nvSpPr>
          <p:cNvPr id="1206275" name="Rectangle 3">
            <a:extLst>
              <a:ext uri="{FF2B5EF4-FFF2-40B4-BE49-F238E27FC236}">
                <a16:creationId xmlns:a16="http://schemas.microsoft.com/office/drawing/2014/main" id="{EF9D1C82-6273-4DF3-9C7C-989A1F3F1B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u="sng"/>
              <a:t>Levels</a:t>
            </a:r>
            <a:r>
              <a:rPr lang="en-US" altLang="en-US"/>
              <a:t> are the precise settings of the factors that are to be used in an experiment</a:t>
            </a:r>
          </a:p>
          <a:p>
            <a:r>
              <a:rPr lang="en-US" altLang="en-US"/>
              <a:t>Examples: req size S = 1 KB, 10 KB, 1 MB</a:t>
            </a:r>
          </a:p>
          <a:p>
            <a:r>
              <a:rPr lang="en-US" altLang="en-US"/>
              <a:t>Example: num clients C = 10, 20, 30, 40, 50</a:t>
            </a:r>
          </a:p>
          <a:p>
            <a:r>
              <a:rPr lang="en-US" altLang="en-US"/>
              <a:t>Need to choose levels realistically</a:t>
            </a:r>
          </a:p>
          <a:p>
            <a:r>
              <a:rPr lang="en-US" altLang="en-US"/>
              <a:t>Need to cover useful portion of the design space</a:t>
            </a:r>
          </a:p>
        </p:txBody>
      </p:sp>
    </p:spTree>
    <p:extLst>
      <p:ext uri="{BB962C8B-B14F-4D97-AF65-F5344CB8AC3E}">
        <p14:creationId xmlns:p14="http://schemas.microsoft.com/office/powerpoint/2010/main" val="2039452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B9F1C-A0DB-4E8B-B669-5E0165A06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433E0-F84E-4A87-9475-96D987B3BB1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207298" name="Rectangle 2">
            <a:extLst>
              <a:ext uri="{FF2B5EF4-FFF2-40B4-BE49-F238E27FC236}">
                <a16:creationId xmlns:a16="http://schemas.microsoft.com/office/drawing/2014/main" id="{1201671C-7BD5-4700-8D1A-6E09A2996C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Performance Metrics</a:t>
            </a:r>
          </a:p>
        </p:txBody>
      </p:sp>
      <p:sp>
        <p:nvSpPr>
          <p:cNvPr id="1207299" name="Rectangle 3">
            <a:extLst>
              <a:ext uri="{FF2B5EF4-FFF2-40B4-BE49-F238E27FC236}">
                <a16:creationId xmlns:a16="http://schemas.microsoft.com/office/drawing/2014/main" id="{76E7D07E-5119-4E04-8A12-9D3FD401A4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048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Performance </a:t>
            </a:r>
            <a:r>
              <a:rPr lang="en-US" altLang="en-US" u="sng" dirty="0"/>
              <a:t>metrics</a:t>
            </a:r>
            <a:r>
              <a:rPr lang="en-US" altLang="en-US" dirty="0"/>
              <a:t> specify what you want to measure in your performance study</a:t>
            </a:r>
          </a:p>
          <a:p>
            <a:r>
              <a:rPr lang="en-US" altLang="en-US" dirty="0"/>
              <a:t>Examples: response time, throughput, packet loss</a:t>
            </a:r>
          </a:p>
          <a:p>
            <a:r>
              <a:rPr lang="en-US" altLang="en-US" dirty="0"/>
              <a:t>Must choose your metrics properly and instrument your experiment accordingly</a:t>
            </a:r>
          </a:p>
        </p:txBody>
      </p:sp>
      <p:graphicFrame>
        <p:nvGraphicFramePr>
          <p:cNvPr id="1207300" name="Object 4">
            <a:hlinkClick r:id="" action="ppaction://ole?verb=0"/>
            <a:extLst>
              <a:ext uri="{FF2B5EF4-FFF2-40B4-BE49-F238E27FC236}">
                <a16:creationId xmlns:a16="http://schemas.microsoft.com/office/drawing/2014/main" id="{C3811551-B46D-4B3D-9002-0D21E02C0FEF}"/>
              </a:ext>
            </a:extLst>
          </p:cNvPr>
          <p:cNvGraphicFramePr>
            <a:graphicFrameLocks/>
          </p:cNvGraphicFramePr>
          <p:nvPr/>
        </p:nvGraphicFramePr>
        <p:xfrm>
          <a:off x="7543800" y="4279900"/>
          <a:ext cx="13335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Microsoft ClipArt Gallery" r:id="rId3" imgW="1447560" imgH="1981080" progId="MS_ClipArt_Gallery">
                  <p:embed/>
                </p:oleObj>
              </mc:Choice>
              <mc:Fallback>
                <p:oleObj name="Microsoft ClipArt Gallery" r:id="rId3" imgW="1447560" imgH="1981080" progId="MS_ClipArt_Gallery">
                  <p:embed/>
                  <p:pic>
                    <p:nvPicPr>
                      <p:cNvPr id="1207300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C3811551-B46D-4B3D-9002-0D21E02C0FEF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279900"/>
                        <a:ext cx="13335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1845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F3899-082A-4619-BF48-5684AEE1D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0850-E1AA-45AA-8D3F-4E2F0BBF014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208322" name="Rectangle 2">
            <a:extLst>
              <a:ext uri="{FF2B5EF4-FFF2-40B4-BE49-F238E27FC236}">
                <a16:creationId xmlns:a16="http://schemas.microsoft.com/office/drawing/2014/main" id="{61F59AA6-5740-405D-9864-A2D67E683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Experimental Design Methodology</a:t>
            </a:r>
          </a:p>
        </p:txBody>
      </p:sp>
      <p:sp>
        <p:nvSpPr>
          <p:cNvPr id="1208323" name="Rectangle 3">
            <a:extLst>
              <a:ext uri="{FF2B5EF4-FFF2-40B4-BE49-F238E27FC236}">
                <a16:creationId xmlns:a16="http://schemas.microsoft.com/office/drawing/2014/main" id="{A0EF6DCF-1C34-4D7E-9336-A4065599A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u="sng"/>
              <a:t>Experimental design </a:t>
            </a:r>
            <a:r>
              <a:rPr lang="en-US" altLang="en-US"/>
              <a:t>refers to the organizational structure of your experiment</a:t>
            </a:r>
          </a:p>
          <a:p>
            <a:r>
              <a:rPr lang="en-US" altLang="en-US"/>
              <a:t>Need to methodically go through factors and levels to get the full range of experimental results desired</a:t>
            </a:r>
          </a:p>
          <a:p>
            <a:r>
              <a:rPr lang="en-US" altLang="en-US"/>
              <a:t>There are several “classical” approaches to experimental design</a:t>
            </a:r>
          </a:p>
        </p:txBody>
      </p:sp>
      <p:graphicFrame>
        <p:nvGraphicFramePr>
          <p:cNvPr id="120832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B8CA6DB6-9FCD-4121-A05C-7C18273F9167}"/>
              </a:ext>
            </a:extLst>
          </p:cNvPr>
          <p:cNvGraphicFramePr>
            <a:graphicFrameLocks/>
          </p:cNvGraphicFramePr>
          <p:nvPr/>
        </p:nvGraphicFramePr>
        <p:xfrm>
          <a:off x="4495800" y="4572000"/>
          <a:ext cx="1657350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Microsoft ClipArt Gallery" r:id="rId3" imgW="2733480" imgH="2647800" progId="MS_ClipArt_Gallery">
                  <p:embed/>
                </p:oleObj>
              </mc:Choice>
              <mc:Fallback>
                <p:oleObj name="Microsoft ClipArt Gallery" r:id="rId3" imgW="2733480" imgH="2647800" progId="MS_ClipArt_Gallery">
                  <p:embed/>
                  <p:pic>
                    <p:nvPicPr>
                      <p:cNvPr id="1208324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B8CA6DB6-9FCD-4121-A05C-7C18273F9167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572000"/>
                        <a:ext cx="1657350" cy="160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188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4116BE-BD20-4398-BFAA-24830D817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A59AE-C770-497C-B985-BA0F2344E8A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209346" name="Rectangle 2">
            <a:extLst>
              <a:ext uri="{FF2B5EF4-FFF2-40B4-BE49-F238E27FC236}">
                <a16:creationId xmlns:a16="http://schemas.microsoft.com/office/drawing/2014/main" id="{A7FD3CF9-274B-4892-B8F5-E79AE5CFA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Examples of Experimental Design</a:t>
            </a:r>
          </a:p>
        </p:txBody>
      </p:sp>
      <p:sp>
        <p:nvSpPr>
          <p:cNvPr id="1209347" name="Rectangle 3">
            <a:extLst>
              <a:ext uri="{FF2B5EF4-FFF2-40B4-BE49-F238E27FC236}">
                <a16:creationId xmlns:a16="http://schemas.microsoft.com/office/drawing/2014/main" id="{569B7DDD-700E-490E-A4B6-608B620BC7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724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u="sng"/>
              <a:t>One factor </a:t>
            </a:r>
            <a:r>
              <a:rPr lang="en-US" altLang="en-US"/>
              <a:t>at a time</a:t>
            </a:r>
          </a:p>
          <a:p>
            <a:pPr lvl="1"/>
            <a:r>
              <a:rPr lang="en-US" altLang="en-US"/>
              <a:t>vary only one factor through its levels to see what the impact is on performance</a:t>
            </a:r>
          </a:p>
          <a:p>
            <a:r>
              <a:rPr lang="en-US" altLang="en-US" u="sng"/>
              <a:t>Two factors </a:t>
            </a:r>
            <a:r>
              <a:rPr lang="en-US" altLang="en-US"/>
              <a:t>at a time</a:t>
            </a:r>
          </a:p>
          <a:p>
            <a:pPr lvl="1"/>
            <a:r>
              <a:rPr lang="en-US" altLang="en-US"/>
              <a:t>vary two factors to see not only their individual effects, but also their interaction effects, if any</a:t>
            </a:r>
          </a:p>
          <a:p>
            <a:r>
              <a:rPr lang="en-US" altLang="en-US" u="sng"/>
              <a:t>Full factorial</a:t>
            </a:r>
            <a:endParaRPr lang="en-US" altLang="en-US"/>
          </a:p>
          <a:p>
            <a:pPr lvl="1"/>
            <a:r>
              <a:rPr lang="en-US" altLang="en-US"/>
              <a:t>try every possible combination of factors and levels to see full range of performance results</a:t>
            </a:r>
          </a:p>
        </p:txBody>
      </p:sp>
    </p:spTree>
    <p:extLst>
      <p:ext uri="{BB962C8B-B14F-4D97-AF65-F5344CB8AC3E}">
        <p14:creationId xmlns:p14="http://schemas.microsoft.com/office/powerpoint/2010/main" val="4270038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5347BB9-914C-448D-A502-C7603487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A1B2C-7242-4EAA-950A-AFAC05D8A15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210371" name="Rectangle 3">
            <a:extLst>
              <a:ext uri="{FF2B5EF4-FFF2-40B4-BE49-F238E27FC236}">
                <a16:creationId xmlns:a16="http://schemas.microsoft.com/office/drawing/2014/main" id="{8B108995-ABDC-4DAC-95A8-15FCC9C0AE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419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Computer systems performance evaluation defines standard methods for designing and conducting performance studies</a:t>
            </a:r>
          </a:p>
          <a:p>
            <a:r>
              <a:rPr lang="en-US" altLang="en-US" dirty="0"/>
              <a:t>Great care must be taken in experimental design and methodology if the experiment is to achieve its goal, and if results are to be fully understood</a:t>
            </a:r>
          </a:p>
          <a:p>
            <a:r>
              <a:rPr lang="en-US" altLang="en-US" dirty="0"/>
              <a:t>We will see examples of these methodologies and their applications over the next few months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D4A8C2-787C-40A7-9957-F9E52948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67652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FFE60D-DADE-47A4-9D19-FB93B593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4902-ABB7-45C2-ADD7-4D6FCB23668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95011" name="Rectangle 3">
            <a:extLst>
              <a:ext uri="{FF2B5EF4-FFF2-40B4-BE49-F238E27FC236}">
                <a16:creationId xmlns:a16="http://schemas.microsoft.com/office/drawing/2014/main" id="{BC1EA5BE-EAE9-4CD4-B9AC-D30E14D7E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24800" cy="4038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 dirty="0"/>
              <a:t>Often in Computer Science you need to:</a:t>
            </a:r>
          </a:p>
          <a:p>
            <a:pPr lvl="1"/>
            <a:r>
              <a:rPr lang="en-US" altLang="en-US" sz="2800" dirty="0"/>
              <a:t> demonstrate that a new concept, technique, or algorithm is </a:t>
            </a:r>
            <a:r>
              <a:rPr lang="en-US" altLang="en-US" sz="2800" u="sng" dirty="0"/>
              <a:t>feasible</a:t>
            </a:r>
          </a:p>
          <a:p>
            <a:pPr lvl="1"/>
            <a:r>
              <a:rPr lang="en-US" altLang="en-US" sz="2800" dirty="0"/>
              <a:t>demonstrate that a new method is </a:t>
            </a:r>
            <a:r>
              <a:rPr lang="en-US" altLang="en-US" sz="2800" u="sng" dirty="0"/>
              <a:t>better</a:t>
            </a:r>
            <a:r>
              <a:rPr lang="en-US" altLang="en-US" sz="2800" dirty="0"/>
              <a:t> than an existing method</a:t>
            </a:r>
          </a:p>
          <a:p>
            <a:pPr lvl="1"/>
            <a:r>
              <a:rPr lang="en-US" altLang="en-US" sz="2800" dirty="0"/>
              <a:t>understand the </a:t>
            </a:r>
            <a:r>
              <a:rPr lang="en-US" altLang="en-US" sz="2800" u="sng" dirty="0"/>
              <a:t>impact</a:t>
            </a:r>
            <a:r>
              <a:rPr lang="en-US" altLang="en-US" sz="2800" dirty="0"/>
              <a:t> of various factors and parameters on the performance, scalability, or robustness of a system (e.g., sensitivity analysis)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452E88-16C0-4BE4-A6D4-9E921B9C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370468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3387A3-C0EF-4511-B48B-B20E605B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58F4-0033-4F0D-B3BC-080C64778EB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96035" name="Rectangle 3">
            <a:extLst>
              <a:ext uri="{FF2B5EF4-FFF2-40B4-BE49-F238E27FC236}">
                <a16:creationId xmlns:a16="http://schemas.microsoft.com/office/drawing/2014/main" id="{7FCEE566-0130-4B9D-A61B-6E8373A210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53400" cy="4724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There is a whole field of computer science called </a:t>
            </a:r>
            <a:r>
              <a:rPr lang="en-US" altLang="en-US" u="sng" dirty="0"/>
              <a:t>computer systems performance evaluation</a:t>
            </a:r>
            <a:r>
              <a:rPr lang="en-US" altLang="en-US" dirty="0"/>
              <a:t> that is devoted to exactly this issue (e.g., [Ferrari 1978])</a:t>
            </a:r>
          </a:p>
          <a:p>
            <a:r>
              <a:rPr lang="en-US" altLang="en-US" dirty="0"/>
              <a:t>One classic book is Raj Jain’s “The Art of Computer Systems Performance Analysis”, Wiley &amp; Sons, 1991 </a:t>
            </a:r>
          </a:p>
          <a:p>
            <a:r>
              <a:rPr lang="en-US" altLang="en-US" dirty="0"/>
              <a:t>Much of what is outlined in this presentation is described in more detail in [Jain 1991]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9B74DA65-8246-4C9F-88BF-1529B6BA1584}"/>
              </a:ext>
            </a:extLst>
          </p:cNvPr>
          <p:cNvSpPr txBox="1">
            <a:spLocks/>
          </p:cNvSpPr>
          <p:nvPr/>
        </p:nvSpPr>
        <p:spPr>
          <a:xfrm>
            <a:off x="1492436" y="15240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/>
              <a:t>Performance Evaluation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117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76E0D3-1851-4710-9BF7-8E9D9A603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A6CB-D9D3-4890-81AB-21D0D0D03BC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97059" name="Rectangle 3">
            <a:extLst>
              <a:ext uri="{FF2B5EF4-FFF2-40B4-BE49-F238E27FC236}">
                <a16:creationId xmlns:a16="http://schemas.microsoft.com/office/drawing/2014/main" id="{54872D9E-B469-40FF-860C-A158C1034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772400" cy="5334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There are three main methods used in the design of performance evaluation studies:</a:t>
            </a:r>
          </a:p>
          <a:p>
            <a:r>
              <a:rPr lang="en-US" altLang="en-US" u="sng" dirty="0"/>
              <a:t>Analytic</a:t>
            </a:r>
            <a:r>
              <a:rPr lang="en-US" altLang="en-US" dirty="0"/>
              <a:t> approaches</a:t>
            </a:r>
          </a:p>
          <a:p>
            <a:pPr lvl="1"/>
            <a:r>
              <a:rPr lang="en-US" altLang="en-US" dirty="0"/>
              <a:t>the use of mathematics, Markov chains, queueing theory, Petri Nets, LP form, Lyapunov optimization,…</a:t>
            </a:r>
          </a:p>
          <a:p>
            <a:r>
              <a:rPr lang="en-US" altLang="en-US" u="sng" dirty="0"/>
              <a:t>Simulation</a:t>
            </a:r>
            <a:r>
              <a:rPr lang="en-US" altLang="en-US" dirty="0"/>
              <a:t> approaches</a:t>
            </a:r>
          </a:p>
          <a:p>
            <a:pPr lvl="1"/>
            <a:r>
              <a:rPr lang="en-US" altLang="en-US" dirty="0"/>
              <a:t>design and use of computer simulations and simplified models to assess performance</a:t>
            </a:r>
          </a:p>
          <a:p>
            <a:r>
              <a:rPr lang="en-US" altLang="en-US" u="sng" dirty="0"/>
              <a:t>Experimental</a:t>
            </a:r>
            <a:r>
              <a:rPr lang="en-US" altLang="en-US" dirty="0"/>
              <a:t> approaches</a:t>
            </a:r>
          </a:p>
          <a:p>
            <a:pPr lvl="1"/>
            <a:r>
              <a:rPr lang="en-US" altLang="en-US" dirty="0"/>
              <a:t>measurement and use of a real system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4D57BB-0703-44BF-B375-3C45BAB9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Performance Evaluation: An Overview</a:t>
            </a:r>
          </a:p>
        </p:txBody>
      </p:sp>
    </p:spTree>
    <p:extLst>
      <p:ext uri="{BB962C8B-B14F-4D97-AF65-F5344CB8AC3E}">
        <p14:creationId xmlns:p14="http://schemas.microsoft.com/office/powerpoint/2010/main" val="384177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DC34933A-202A-4697-A9BD-54A322CB4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7367-466A-4267-B1C2-069FF5E6AD8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98082" name="Rectangle 2">
            <a:extLst>
              <a:ext uri="{FF2B5EF4-FFF2-40B4-BE49-F238E27FC236}">
                <a16:creationId xmlns:a16="http://schemas.microsoft.com/office/drawing/2014/main" id="{B6EF8985-A02B-466D-9847-DDC08AFAC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Analytical Example: Queueing Theory</a:t>
            </a:r>
          </a:p>
        </p:txBody>
      </p:sp>
      <p:sp>
        <p:nvSpPr>
          <p:cNvPr id="1198083" name="Rectangle 3">
            <a:extLst>
              <a:ext uri="{FF2B5EF4-FFF2-40B4-BE49-F238E27FC236}">
                <a16:creationId xmlns:a16="http://schemas.microsoft.com/office/drawing/2014/main" id="{05D75150-C34A-42C6-96B4-B7BE69DC7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4075" y="1920875"/>
            <a:ext cx="7772400" cy="4114800"/>
          </a:xfrm>
        </p:spPr>
        <p:txBody>
          <a:bodyPr/>
          <a:lstStyle/>
          <a:p>
            <a:r>
              <a:rPr lang="en-US" altLang="en-US" dirty="0"/>
              <a:t>Queueing theory is a mathematical technique that specializes in the analysis of queues (e.g., customer arrivals at a bank, jobs arriving at CPU, I/O requests arriving at a disk subsystem, requests at a Web server, lineup at Tim Hortons)</a:t>
            </a:r>
          </a:p>
          <a:p>
            <a:r>
              <a:rPr lang="en-US" altLang="en-US" dirty="0"/>
              <a:t>General diagram:</a:t>
            </a:r>
          </a:p>
        </p:txBody>
      </p:sp>
      <p:sp>
        <p:nvSpPr>
          <p:cNvPr id="1198084" name="Rectangle 4">
            <a:extLst>
              <a:ext uri="{FF2B5EF4-FFF2-40B4-BE49-F238E27FC236}">
                <a16:creationId xmlns:a16="http://schemas.microsoft.com/office/drawing/2014/main" id="{1F17DBDE-DC10-45F5-BA35-88316BBA0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140325"/>
            <a:ext cx="2438400" cy="609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85" name="Oval 5">
            <a:extLst>
              <a:ext uri="{FF2B5EF4-FFF2-40B4-BE49-F238E27FC236}">
                <a16:creationId xmlns:a16="http://schemas.microsoft.com/office/drawing/2014/main" id="{D07217C2-B528-49D2-8114-1D20E79CA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064125"/>
            <a:ext cx="685800" cy="685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86" name="Line 6">
            <a:extLst>
              <a:ext uri="{FF2B5EF4-FFF2-40B4-BE49-F238E27FC236}">
                <a16:creationId xmlns:a16="http://schemas.microsoft.com/office/drawing/2014/main" id="{45102F4F-C2DF-4993-B6C0-2061F892EE0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445125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87" name="Line 7">
            <a:extLst>
              <a:ext uri="{FF2B5EF4-FFF2-40B4-BE49-F238E27FC236}">
                <a16:creationId xmlns:a16="http://schemas.microsoft.com/office/drawing/2014/main" id="{E148984E-B470-4473-9D08-9255B5A516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88" name="Line 8">
            <a:extLst>
              <a:ext uri="{FF2B5EF4-FFF2-40B4-BE49-F238E27FC236}">
                <a16:creationId xmlns:a16="http://schemas.microsoft.com/office/drawing/2014/main" id="{80F73815-C435-49F5-8BA4-F7F5CDF1EE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89" name="Line 9">
            <a:extLst>
              <a:ext uri="{FF2B5EF4-FFF2-40B4-BE49-F238E27FC236}">
                <a16:creationId xmlns:a16="http://schemas.microsoft.com/office/drawing/2014/main" id="{B3A09EC6-E83B-4078-A122-F22C0874C0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90" name="Line 10">
            <a:extLst>
              <a:ext uri="{FF2B5EF4-FFF2-40B4-BE49-F238E27FC236}">
                <a16:creationId xmlns:a16="http://schemas.microsoft.com/office/drawing/2014/main" id="{676BD0DB-10F3-4450-B803-C301A840E5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91" name="Line 11">
            <a:extLst>
              <a:ext uri="{FF2B5EF4-FFF2-40B4-BE49-F238E27FC236}">
                <a16:creationId xmlns:a16="http://schemas.microsoft.com/office/drawing/2014/main" id="{D914B486-C1A1-475D-96C7-BB261E8518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92" name="Line 12">
            <a:extLst>
              <a:ext uri="{FF2B5EF4-FFF2-40B4-BE49-F238E27FC236}">
                <a16:creationId xmlns:a16="http://schemas.microsoft.com/office/drawing/2014/main" id="{783CC835-CBCA-436C-867E-80FAA6B18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93" name="Line 13">
            <a:extLst>
              <a:ext uri="{FF2B5EF4-FFF2-40B4-BE49-F238E27FC236}">
                <a16:creationId xmlns:a16="http://schemas.microsoft.com/office/drawing/2014/main" id="{D5B50A90-371B-4755-897C-98BF0F051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94" name="Line 14">
            <a:extLst>
              <a:ext uri="{FF2B5EF4-FFF2-40B4-BE49-F238E27FC236}">
                <a16:creationId xmlns:a16="http://schemas.microsoft.com/office/drawing/2014/main" id="{0BC17A00-A68F-44AA-8B1B-A44D2BA985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95" name="Line 15">
            <a:extLst>
              <a:ext uri="{FF2B5EF4-FFF2-40B4-BE49-F238E27FC236}">
                <a16:creationId xmlns:a16="http://schemas.microsoft.com/office/drawing/2014/main" id="{F4F2392A-AD7E-4F74-B4D7-45E8E0920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96" name="Line 16">
            <a:extLst>
              <a:ext uri="{FF2B5EF4-FFF2-40B4-BE49-F238E27FC236}">
                <a16:creationId xmlns:a16="http://schemas.microsoft.com/office/drawing/2014/main" id="{74222859-018F-424D-A3D5-19B989AAC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97" name="Text Box 17">
            <a:extLst>
              <a:ext uri="{FF2B5EF4-FFF2-40B4-BE49-F238E27FC236}">
                <a16:creationId xmlns:a16="http://schemas.microsoft.com/office/drawing/2014/main" id="{C9C0DF91-4DA1-4EDF-A70B-113327FE7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64125"/>
            <a:ext cx="1368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Customer</a:t>
            </a:r>
          </a:p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Arrivals</a:t>
            </a:r>
          </a:p>
        </p:txBody>
      </p:sp>
      <p:sp>
        <p:nvSpPr>
          <p:cNvPr id="1198098" name="Line 18">
            <a:extLst>
              <a:ext uri="{FF2B5EF4-FFF2-40B4-BE49-F238E27FC236}">
                <a16:creationId xmlns:a16="http://schemas.microsoft.com/office/drawing/2014/main" id="{BD007CB0-E4D6-453B-BBE6-B5C80B9F3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368925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98099" name="Text Box 19">
            <a:extLst>
              <a:ext uri="{FF2B5EF4-FFF2-40B4-BE49-F238E27FC236}">
                <a16:creationId xmlns:a16="http://schemas.microsoft.com/office/drawing/2014/main" id="{6BC58320-C187-4EBE-AB13-950AF728E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5" y="5410200"/>
            <a:ext cx="152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Departures</a:t>
            </a:r>
          </a:p>
        </p:txBody>
      </p:sp>
      <p:sp>
        <p:nvSpPr>
          <p:cNvPr id="1198100" name="Text Box 20">
            <a:extLst>
              <a:ext uri="{FF2B5EF4-FFF2-40B4-BE49-F238E27FC236}">
                <a16:creationId xmlns:a16="http://schemas.microsoft.com/office/drawing/2014/main" id="{54714E3C-3379-4C85-9F9D-85F59D09A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5791200"/>
            <a:ext cx="97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Buffer</a:t>
            </a:r>
          </a:p>
        </p:txBody>
      </p:sp>
      <p:sp>
        <p:nvSpPr>
          <p:cNvPr id="1198101" name="Text Box 21">
            <a:extLst>
              <a:ext uri="{FF2B5EF4-FFF2-40B4-BE49-F238E27FC236}">
                <a16:creationId xmlns:a16="http://schemas.microsoft.com/office/drawing/2014/main" id="{309256A6-624F-49FC-91CA-557831243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5715000"/>
            <a:ext cx="97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2400">
                <a:latin typeface="Times New Roman" panose="02020603050405020304" pitchFamily="18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344677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CF389-3EFA-4807-A2F7-069F7FEE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9EA-FC1F-4B7E-9ECD-E91E74D6169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199106" name="Rectangle 2">
            <a:extLst>
              <a:ext uri="{FF2B5EF4-FFF2-40B4-BE49-F238E27FC236}">
                <a16:creationId xmlns:a16="http://schemas.microsoft.com/office/drawing/2014/main" id="{CE1AF3FA-0429-4C2D-A6A2-54F7A9E38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Queueing Theory (cont’d)</a:t>
            </a:r>
          </a:p>
        </p:txBody>
      </p:sp>
      <p:sp>
        <p:nvSpPr>
          <p:cNvPr id="1199107" name="Rectangle 3">
            <a:extLst>
              <a:ext uri="{FF2B5EF4-FFF2-40B4-BE49-F238E27FC236}">
                <a16:creationId xmlns:a16="http://schemas.microsoft.com/office/drawing/2014/main" id="{0427A3B0-A2FF-4264-A505-68462FA9C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queueing system is characterized by:</a:t>
            </a:r>
          </a:p>
          <a:p>
            <a:pPr lvl="1"/>
            <a:r>
              <a:rPr lang="en-US" altLang="en-US" dirty="0"/>
              <a:t>Arrival process (M, G)</a:t>
            </a:r>
          </a:p>
          <a:p>
            <a:pPr lvl="1"/>
            <a:r>
              <a:rPr lang="en-US" altLang="en-US" dirty="0"/>
              <a:t>Service time process (M, D, G)</a:t>
            </a:r>
          </a:p>
          <a:p>
            <a:pPr lvl="1"/>
            <a:r>
              <a:rPr lang="en-US" altLang="en-US" dirty="0"/>
              <a:t>Number of servers (1 to infinity)</a:t>
            </a:r>
          </a:p>
          <a:p>
            <a:pPr lvl="1"/>
            <a:r>
              <a:rPr lang="en-US" altLang="en-US" dirty="0"/>
              <a:t>Number of buffers (infinite or finite)</a:t>
            </a:r>
          </a:p>
          <a:p>
            <a:r>
              <a:rPr lang="en-US" altLang="en-US" dirty="0"/>
              <a:t>Example notation:   M/M/1, M/D/1</a:t>
            </a:r>
          </a:p>
          <a:p>
            <a:r>
              <a:rPr lang="en-US" altLang="en-US" dirty="0"/>
              <a:t>Example notation: M/M/    , M/G/1/K</a:t>
            </a:r>
          </a:p>
        </p:txBody>
      </p:sp>
      <p:sp>
        <p:nvSpPr>
          <p:cNvPr id="1199108" name="Text Box 4">
            <a:extLst>
              <a:ext uri="{FF2B5EF4-FFF2-40B4-BE49-F238E27FC236}">
                <a16:creationId xmlns:a16="http://schemas.microsoft.com/office/drawing/2014/main" id="{93E98576-746E-49C5-B7C2-3AEAF9D72A67}"/>
              </a:ext>
            </a:extLst>
          </p:cNvPr>
          <p:cNvSpPr txBox="1">
            <a:spLocks noChangeArrowheads="1"/>
          </p:cNvSpPr>
          <p:nvPr/>
        </p:nvSpPr>
        <p:spPr bwMode="auto">
          <a:xfrm rot="5499932">
            <a:off x="4523531" y="3915100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en-US" sz="3200">
                <a:latin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12616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4A59033-1326-4E98-B99C-88E4D525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FEED-12C0-4FEF-B01F-177DF3414BD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00130" name="Rectangle 2">
            <a:extLst>
              <a:ext uri="{FF2B5EF4-FFF2-40B4-BE49-F238E27FC236}">
                <a16:creationId xmlns:a16="http://schemas.microsoft.com/office/drawing/2014/main" id="{F9932B9B-CB90-452B-87FE-AEA92B44E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Queueing Theory (cont’d)</a:t>
            </a:r>
          </a:p>
        </p:txBody>
      </p:sp>
      <p:sp>
        <p:nvSpPr>
          <p:cNvPr id="1200131" name="Rectangle 3">
            <a:extLst>
              <a:ext uri="{FF2B5EF4-FFF2-40B4-BE49-F238E27FC236}">
                <a16:creationId xmlns:a16="http://schemas.microsoft.com/office/drawing/2014/main" id="{9E10BC10-CF2B-4E5C-A7A4-B7619265F7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There are well-known mathematical results for the mean waiting time and the number of customers in the system for several simple queueing models</a:t>
            </a:r>
          </a:p>
          <a:p>
            <a:r>
              <a:rPr lang="en-US" altLang="en-US" dirty="0"/>
              <a:t>E.g., M/M/1, M/D/1, M/G/1</a:t>
            </a:r>
          </a:p>
          <a:p>
            <a:r>
              <a:rPr lang="en-US" altLang="en-US" dirty="0"/>
              <a:t>Example: M/M/1</a:t>
            </a:r>
          </a:p>
          <a:p>
            <a:pPr lvl="1"/>
            <a:r>
              <a:rPr lang="en-US" altLang="en-US" dirty="0"/>
              <a:t>q = ρ/ (1 - ρ)    where ρ = λ/</a:t>
            </a:r>
            <a:r>
              <a:rPr lang="el-GR" altLang="en-US" dirty="0"/>
              <a:t>μ</a:t>
            </a:r>
            <a:r>
              <a:rPr lang="en-US" altLang="en-US" dirty="0"/>
              <a:t> &lt; 1</a:t>
            </a:r>
          </a:p>
        </p:txBody>
      </p:sp>
    </p:spTree>
    <p:extLst>
      <p:ext uri="{BB962C8B-B14F-4D97-AF65-F5344CB8AC3E}">
        <p14:creationId xmlns:p14="http://schemas.microsoft.com/office/powerpoint/2010/main" val="3561976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073B056-1A23-4DF4-8D5A-EF81F68C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7C08-B043-4573-B483-748CDFCC4B7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01154" name="Rectangle 2">
            <a:extLst>
              <a:ext uri="{FF2B5EF4-FFF2-40B4-BE49-F238E27FC236}">
                <a16:creationId xmlns:a16="http://schemas.microsoft.com/office/drawing/2014/main" id="{A0FDD649-15C5-4A2B-AFD5-AA8FBAF1C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Queueing Theory (cont’d)</a:t>
            </a:r>
          </a:p>
        </p:txBody>
      </p:sp>
      <p:sp>
        <p:nvSpPr>
          <p:cNvPr id="1201155" name="Rectangle 3">
            <a:extLst>
              <a:ext uri="{FF2B5EF4-FFF2-40B4-BE49-F238E27FC236}">
                <a16:creationId xmlns:a16="http://schemas.microsoft.com/office/drawing/2014/main" id="{B9F3E32A-6892-4836-8D9A-FC613067BF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800600"/>
          </a:xfrm>
        </p:spPr>
        <p:txBody>
          <a:bodyPr/>
          <a:lstStyle/>
          <a:p>
            <a:r>
              <a:rPr lang="en-US" altLang="en-US" dirty="0"/>
              <a:t>These simple models can be cascaded in series and in parallel to create arbitrarily large complicated queueing network models</a:t>
            </a:r>
          </a:p>
          <a:p>
            <a:r>
              <a:rPr lang="en-US" altLang="en-US" dirty="0"/>
              <a:t>Two main types:</a:t>
            </a:r>
          </a:p>
          <a:p>
            <a:pPr lvl="1"/>
            <a:r>
              <a:rPr lang="en-US" altLang="en-US" dirty="0"/>
              <a:t>closed queueing network model (finite population)</a:t>
            </a:r>
          </a:p>
          <a:p>
            <a:pPr lvl="1"/>
            <a:r>
              <a:rPr lang="en-US" altLang="en-US" dirty="0"/>
              <a:t>open queueing network model (infinite population)</a:t>
            </a:r>
          </a:p>
          <a:p>
            <a:r>
              <a:rPr lang="en-US" altLang="en-US" dirty="0"/>
              <a:t>Software packages exist for solving these types of models to determine steady-state performance (e.g., delay, throughput, utilization, occupancy)</a:t>
            </a:r>
          </a:p>
        </p:txBody>
      </p:sp>
    </p:spTree>
    <p:extLst>
      <p:ext uri="{BB962C8B-B14F-4D97-AF65-F5344CB8AC3E}">
        <p14:creationId xmlns:p14="http://schemas.microsoft.com/office/powerpoint/2010/main" val="1816730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8BCBBC2-C16C-4AD3-970B-DAEAD763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C927-7828-43BF-97FD-284ACF18FAC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02178" name="Rectangle 2">
            <a:extLst>
              <a:ext uri="{FF2B5EF4-FFF2-40B4-BE49-F238E27FC236}">
                <a16:creationId xmlns:a16="http://schemas.microsoft.com/office/drawing/2014/main" id="{5D42C503-B216-4D5B-9652-8CCF26131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Simulation Example: TCP Throughput</a:t>
            </a:r>
          </a:p>
        </p:txBody>
      </p:sp>
      <p:sp>
        <p:nvSpPr>
          <p:cNvPr id="1202179" name="Rectangle 3">
            <a:extLst>
              <a:ext uri="{FF2B5EF4-FFF2-40B4-BE49-F238E27FC236}">
                <a16:creationId xmlns:a16="http://schemas.microsoft.com/office/drawing/2014/main" id="{02647D4F-73C0-4027-9776-6C0CA55CD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Can use an existing simulation tool,  or design and build your own custom simulator</a:t>
            </a:r>
          </a:p>
          <a:p>
            <a:r>
              <a:rPr lang="en-US" altLang="en-US" dirty="0"/>
              <a:t>Example: ns-2 network simulator (or ns-3 now!)</a:t>
            </a:r>
          </a:p>
          <a:p>
            <a:r>
              <a:rPr lang="en-US" altLang="en-US" dirty="0"/>
              <a:t>A discrete-event simulator with detailed TCP protocol models</a:t>
            </a:r>
          </a:p>
          <a:p>
            <a:r>
              <a:rPr lang="en-US" altLang="en-US" dirty="0"/>
              <a:t>Configure network topology and workload</a:t>
            </a:r>
          </a:p>
          <a:p>
            <a:r>
              <a:rPr lang="en-US" altLang="en-US" dirty="0"/>
              <a:t>Run simulation using pseudo-random numbers and produce statistical output</a:t>
            </a:r>
          </a:p>
        </p:txBody>
      </p:sp>
    </p:spTree>
    <p:extLst>
      <p:ext uri="{BB962C8B-B14F-4D97-AF65-F5344CB8AC3E}">
        <p14:creationId xmlns:p14="http://schemas.microsoft.com/office/powerpoint/2010/main" val="4044779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11058</TotalTime>
  <Words>972</Words>
  <Application>Microsoft Office PowerPoint</Application>
  <PresentationFormat>On-screen Show (4:3)</PresentationFormat>
  <Paragraphs>114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Office Theme</vt:lpstr>
      <vt:lpstr>Microsoft ClipArt Gallery</vt:lpstr>
      <vt:lpstr>Computer Systems Performance Evaluation</vt:lpstr>
      <vt:lpstr>Motivation</vt:lpstr>
      <vt:lpstr>PowerPoint Presentation</vt:lpstr>
      <vt:lpstr>Performance Evaluation: An Overview</vt:lpstr>
      <vt:lpstr>Analytical Example: Queueing Theory</vt:lpstr>
      <vt:lpstr>Queueing Theory (cont’d)</vt:lpstr>
      <vt:lpstr>Queueing Theory (cont’d)</vt:lpstr>
      <vt:lpstr>Queueing Theory (cont’d)</vt:lpstr>
      <vt:lpstr>Simulation Example: TCP Throughput</vt:lpstr>
      <vt:lpstr>Simulation Issues</vt:lpstr>
      <vt:lpstr>Experimental Example: Benchmarking</vt:lpstr>
      <vt:lpstr>Experimental Factors</vt:lpstr>
      <vt:lpstr>Levels for Factors</vt:lpstr>
      <vt:lpstr>Performance Metrics</vt:lpstr>
      <vt:lpstr>Experimental Design Methodology</vt:lpstr>
      <vt:lpstr>Examples of Experimental Design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317</cp:revision>
  <dcterms:created xsi:type="dcterms:W3CDTF">2013-07-31T17:26:06Z</dcterms:created>
  <dcterms:modified xsi:type="dcterms:W3CDTF">2019-01-13T18:06:39Z</dcterms:modified>
</cp:coreProperties>
</file>