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/>
          </a:bodyPr>
          <a:lstStyle/>
          <a:p>
            <a:r>
              <a:rPr lang="en-US" dirty="0"/>
              <a:t>Markov Chains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27AD8-BE7A-4A26-AAF6-05569E78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9442-6BB8-4D8E-8871-75E590F84E8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11395" name="Rectangle 3">
            <a:extLst>
              <a:ext uri="{FF2B5EF4-FFF2-40B4-BE49-F238E27FC236}">
                <a16:creationId xmlns:a16="http://schemas.microsoft.com/office/drawing/2014/main" id="{6AA86140-DB29-47D6-B386-800CCEE80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267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/>
              <a:t>Plan: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Introduce basics of Markov models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Define terminology for Markov chains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Discuss properties of Markov chains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Show examples of Markov chain analysis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 On-Off traffic model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 Markov-Modulated Poisson Process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 Erlang B blocking formula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 TCP congestion window evolution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4C358B-1BDC-4CD5-B96D-08E3E838A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491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EDCBFF-0FA3-4FD3-B81D-5EA733BF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5604-EB5F-4121-BE0D-1B7CC26A019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12418" name="Rectangle 2">
            <a:extLst>
              <a:ext uri="{FF2B5EF4-FFF2-40B4-BE49-F238E27FC236}">
                <a16:creationId xmlns:a16="http://schemas.microsoft.com/office/drawing/2014/main" id="{F8A0390C-6A52-4320-8508-5FD4D67647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49248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Definition: Markov Chain</a:t>
            </a:r>
          </a:p>
        </p:txBody>
      </p:sp>
      <p:sp>
        <p:nvSpPr>
          <p:cNvPr id="1212419" name="Rectangle 3">
            <a:extLst>
              <a:ext uri="{FF2B5EF4-FFF2-40B4-BE49-F238E27FC236}">
                <a16:creationId xmlns:a16="http://schemas.microsoft.com/office/drawing/2014/main" id="{CD8308F2-C97D-45CC-BDD6-0AF1B462E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924800" cy="4267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/>
              <a:t>A discrete-state Markov process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Has a set S of discrete states:   |S| &gt; 1</a:t>
            </a:r>
          </a:p>
          <a:p>
            <a:pPr>
              <a:lnSpc>
                <a:spcPct val="90000"/>
              </a:lnSpc>
            </a:pPr>
            <a:r>
              <a:rPr lang="en-US" altLang="en-US"/>
              <a:t>Changes randomly between states in a sequence of discrete steps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Continuous-time process, although the states are discrete</a:t>
            </a:r>
          </a:p>
          <a:p>
            <a:pPr>
              <a:lnSpc>
                <a:spcPct val="90000"/>
              </a:lnSpc>
            </a:pPr>
            <a:r>
              <a:rPr lang="en-US" altLang="en-US"/>
              <a:t>Very general modeling technique used for system state, occupancy, traffic, queues, ...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Analogy: Finite State Machine (FSM) in CS</a:t>
            </a:r>
          </a:p>
        </p:txBody>
      </p:sp>
    </p:spTree>
    <p:extLst>
      <p:ext uri="{BB962C8B-B14F-4D97-AF65-F5344CB8AC3E}">
        <p14:creationId xmlns:p14="http://schemas.microsoft.com/office/powerpoint/2010/main" val="4536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CD260-E9AA-4CCB-B53D-9786D24B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A00C-2412-4CD0-8D58-93222CE2422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13442" name="Rectangle 2">
            <a:extLst>
              <a:ext uri="{FF2B5EF4-FFF2-40B4-BE49-F238E27FC236}">
                <a16:creationId xmlns:a16="http://schemas.microsoft.com/office/drawing/2014/main" id="{C8F4C5F7-C693-4AA7-85B1-6069A90D7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517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Some Terminology (1 of 3)</a:t>
            </a:r>
          </a:p>
        </p:txBody>
      </p:sp>
      <p:sp>
        <p:nvSpPr>
          <p:cNvPr id="1213443" name="Rectangle 3">
            <a:extLst>
              <a:ext uri="{FF2B5EF4-FFF2-40B4-BE49-F238E27FC236}">
                <a16:creationId xmlns:a16="http://schemas.microsoft.com/office/drawing/2014/main" id="{F1EC1E62-D0FA-40C2-BD4F-EF54273EE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924800" cy="4038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u="sng"/>
              <a:t>Markov property</a:t>
            </a:r>
            <a:r>
              <a:rPr lang="en-US" altLang="en-US" sz="3200"/>
              <a:t>: behaviour of a Markov process depends only on what state it is in, and not on its past history (i.e., how it got there, or when)</a:t>
            </a:r>
          </a:p>
          <a:p>
            <a:r>
              <a:rPr lang="en-US" altLang="en-US" sz="3200"/>
              <a:t>A manifestation of the memoryless property, from the underlying assumption of exponential distributions</a:t>
            </a:r>
          </a:p>
        </p:txBody>
      </p:sp>
    </p:spTree>
    <p:extLst>
      <p:ext uri="{BB962C8B-B14F-4D97-AF65-F5344CB8AC3E}">
        <p14:creationId xmlns:p14="http://schemas.microsoft.com/office/powerpoint/2010/main" val="169650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FC29D-D57F-41B7-AA1A-688E191A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4A9A-0356-4940-B46E-742F478457A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14466" name="Rectangle 2">
            <a:extLst>
              <a:ext uri="{FF2B5EF4-FFF2-40B4-BE49-F238E27FC236}">
                <a16:creationId xmlns:a16="http://schemas.microsoft.com/office/drawing/2014/main" id="{46DCDD42-7329-45E7-AF12-13254854B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1103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Some Terminology (2 of 3)</a:t>
            </a:r>
          </a:p>
        </p:txBody>
      </p:sp>
      <p:sp>
        <p:nvSpPr>
          <p:cNvPr id="1214467" name="Rectangle 3">
            <a:extLst>
              <a:ext uri="{FF2B5EF4-FFF2-40B4-BE49-F238E27FC236}">
                <a16:creationId xmlns:a16="http://schemas.microsoft.com/office/drawing/2014/main" id="{2FA4E23E-0088-4766-B419-7FBF29C2C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924800" cy="3581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The time spent in a given state on a given visit is called the </a:t>
            </a:r>
            <a:r>
              <a:rPr lang="en-US" altLang="en-US" sz="3200" u="sng"/>
              <a:t>sojourn time</a:t>
            </a:r>
          </a:p>
          <a:p>
            <a:r>
              <a:rPr lang="en-US" altLang="en-US" sz="3200"/>
              <a:t>Sojourn times are exponentially distributed and independent</a:t>
            </a:r>
          </a:p>
          <a:p>
            <a:r>
              <a:rPr lang="en-US" altLang="en-US" sz="3200"/>
              <a:t>Each state i has a parameter q_i that characterizes its sojourn behaviour</a:t>
            </a:r>
          </a:p>
        </p:txBody>
      </p:sp>
    </p:spTree>
    <p:extLst>
      <p:ext uri="{BB962C8B-B14F-4D97-AF65-F5344CB8AC3E}">
        <p14:creationId xmlns:p14="http://schemas.microsoft.com/office/powerpoint/2010/main" val="242950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3172F-8C62-4CCC-9CDF-2FB65841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158-AEFB-4CDE-98EC-4874E218371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15490" name="Rectangle 2">
            <a:extLst>
              <a:ext uri="{FF2B5EF4-FFF2-40B4-BE49-F238E27FC236}">
                <a16:creationId xmlns:a16="http://schemas.microsoft.com/office/drawing/2014/main" id="{D3E21FC8-C643-49ED-A418-BBA0B0D864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7369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Some Terminology (3 of 3)</a:t>
            </a:r>
          </a:p>
        </p:txBody>
      </p:sp>
      <p:sp>
        <p:nvSpPr>
          <p:cNvPr id="1215491" name="Rectangle 3">
            <a:extLst>
              <a:ext uri="{FF2B5EF4-FFF2-40B4-BE49-F238E27FC236}">
                <a16:creationId xmlns:a16="http://schemas.microsoft.com/office/drawing/2014/main" id="{32654F35-8EF7-424E-A5F1-06780E74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The probability of changing from state i to state j is denoted by p_ij</a:t>
            </a:r>
          </a:p>
          <a:p>
            <a:r>
              <a:rPr lang="en-US" altLang="en-US" sz="3200"/>
              <a:t>This is called the </a:t>
            </a:r>
            <a:r>
              <a:rPr lang="en-US" altLang="en-US" sz="3200" u="sng"/>
              <a:t>transition probability </a:t>
            </a:r>
            <a:r>
              <a:rPr lang="en-US" altLang="en-US" sz="3200"/>
              <a:t>(sometimes called </a:t>
            </a:r>
            <a:r>
              <a:rPr lang="en-US" altLang="en-US" sz="3200" u="sng"/>
              <a:t>transition rate)</a:t>
            </a:r>
          </a:p>
          <a:p>
            <a:r>
              <a:rPr lang="en-US" altLang="en-US" sz="3200"/>
              <a:t>Often expressed in matrix format</a:t>
            </a:r>
          </a:p>
          <a:p>
            <a:r>
              <a:rPr lang="en-US" altLang="en-US" sz="3200"/>
              <a:t>Important parameters that characterize the system behaviour</a:t>
            </a:r>
          </a:p>
        </p:txBody>
      </p:sp>
    </p:spTree>
    <p:extLst>
      <p:ext uri="{BB962C8B-B14F-4D97-AF65-F5344CB8AC3E}">
        <p14:creationId xmlns:p14="http://schemas.microsoft.com/office/powerpoint/2010/main" val="2104072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8B3648-B6F1-4246-9DB2-05317964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B42E-B5C5-416F-B166-9B52CC4833E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16514" name="Rectangle 2">
            <a:extLst>
              <a:ext uri="{FF2B5EF4-FFF2-40B4-BE49-F238E27FC236}">
                <a16:creationId xmlns:a16="http://schemas.microsoft.com/office/drawing/2014/main" id="{F71B4F69-D62D-43DA-8FD3-AA83D3848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41034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Desirable Properties of Markov Chains</a:t>
            </a:r>
          </a:p>
        </p:txBody>
      </p:sp>
      <p:sp>
        <p:nvSpPr>
          <p:cNvPr id="1216515" name="Rectangle 3">
            <a:extLst>
              <a:ext uri="{FF2B5EF4-FFF2-40B4-BE49-F238E27FC236}">
                <a16:creationId xmlns:a16="http://schemas.microsoft.com/office/drawing/2014/main" id="{4B0504D7-A46C-485B-900A-E741BDEEC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419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 u="sng"/>
              <a:t>Irreducibility</a:t>
            </a:r>
            <a:r>
              <a:rPr lang="en-US" altLang="en-US" sz="3200"/>
              <a:t>: every state is reachable from every other state (i.e., there are no  useless, redundant, or dead-end states)</a:t>
            </a:r>
          </a:p>
          <a:p>
            <a:pPr>
              <a:lnSpc>
                <a:spcPct val="90000"/>
              </a:lnSpc>
            </a:pPr>
            <a:r>
              <a:rPr lang="en-US" altLang="en-US" sz="3200" u="sng"/>
              <a:t>Ergodicity</a:t>
            </a:r>
            <a:r>
              <a:rPr lang="en-US" altLang="en-US" sz="3200"/>
              <a:t>: a Markov chain is ergodic if it is irreducible, aperiodic, and positive recurrent (i.e., can eventually return to a given state within finite time, and there are different path lengths for doing so)</a:t>
            </a:r>
          </a:p>
          <a:p>
            <a:pPr>
              <a:lnSpc>
                <a:spcPct val="90000"/>
              </a:lnSpc>
            </a:pPr>
            <a:r>
              <a:rPr lang="en-US" altLang="en-US" sz="3200" u="sng"/>
              <a:t>Stationarity</a:t>
            </a:r>
            <a:r>
              <a:rPr lang="en-US" altLang="en-US" sz="3200"/>
              <a:t>: stable behaviour over time</a:t>
            </a:r>
          </a:p>
        </p:txBody>
      </p:sp>
    </p:spTree>
    <p:extLst>
      <p:ext uri="{BB962C8B-B14F-4D97-AF65-F5344CB8AC3E}">
        <p14:creationId xmlns:p14="http://schemas.microsoft.com/office/powerpoint/2010/main" val="12877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827E51-0FE5-419D-AD4B-5D8B937A0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9FBF-1385-4C15-B7E9-742A4FC8714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17538" name="Rectangle 2">
            <a:extLst>
              <a:ext uri="{FF2B5EF4-FFF2-40B4-BE49-F238E27FC236}">
                <a16:creationId xmlns:a16="http://schemas.microsoft.com/office/drawing/2014/main" id="{16AED23B-253F-460A-82A9-5B0762566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63316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Analysis of Markov Chains</a:t>
            </a:r>
          </a:p>
        </p:txBody>
      </p:sp>
      <p:sp>
        <p:nvSpPr>
          <p:cNvPr id="1217539" name="Rectangle 3">
            <a:extLst>
              <a:ext uri="{FF2B5EF4-FFF2-40B4-BE49-F238E27FC236}">
                <a16:creationId xmlns:a16="http://schemas.microsoft.com/office/drawing/2014/main" id="{E90F2DD4-844E-482B-AFCC-2E2C675424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267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The analysis of Markov chains focuses on </a:t>
            </a:r>
            <a:r>
              <a:rPr lang="en-US" altLang="en-US" sz="3200" u="sng"/>
              <a:t>steady-state</a:t>
            </a:r>
            <a:r>
              <a:rPr lang="en-US" altLang="en-US" sz="3200"/>
              <a:t> behaviour of the system</a:t>
            </a:r>
          </a:p>
          <a:p>
            <a:r>
              <a:rPr lang="en-US" altLang="en-US" sz="3200"/>
              <a:t>Called equilibrium, or long-run behaviour as time t approaches infinity</a:t>
            </a:r>
          </a:p>
          <a:p>
            <a:r>
              <a:rPr lang="en-US" altLang="en-US" sz="3200"/>
              <a:t>Well-defined state probabilities p_i  (non-negative, normalized, exclusive)</a:t>
            </a:r>
          </a:p>
          <a:p>
            <a:r>
              <a:rPr lang="en-US" altLang="en-US" sz="3200" u="sng"/>
              <a:t>Flow balance equations</a:t>
            </a:r>
            <a:r>
              <a:rPr lang="en-US" altLang="en-US" sz="3200"/>
              <a:t> can be applied</a:t>
            </a:r>
          </a:p>
        </p:txBody>
      </p:sp>
    </p:spTree>
    <p:extLst>
      <p:ext uri="{BB962C8B-B14F-4D97-AF65-F5344CB8AC3E}">
        <p14:creationId xmlns:p14="http://schemas.microsoft.com/office/powerpoint/2010/main" val="2420910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F2BCE-A375-4CBD-8213-E658E964C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9601-5A5D-4EB2-B2C6-6956AEFF787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18562" name="Rectangle 2">
            <a:extLst>
              <a:ext uri="{FF2B5EF4-FFF2-40B4-BE49-F238E27FC236}">
                <a16:creationId xmlns:a16="http://schemas.microsoft.com/office/drawing/2014/main" id="{99CB613E-1327-4FA1-AE58-BD34D8605E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5175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Examples of Markov Chains</a:t>
            </a:r>
          </a:p>
        </p:txBody>
      </p:sp>
      <p:sp>
        <p:nvSpPr>
          <p:cNvPr id="1218563" name="Rectangle 3">
            <a:extLst>
              <a:ext uri="{FF2B5EF4-FFF2-40B4-BE49-F238E27FC236}">
                <a16:creationId xmlns:a16="http://schemas.microsoft.com/office/drawing/2014/main" id="{5743CAB5-BCFC-4981-8F84-90524E71E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343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Traffic modeling: On-Off process</a:t>
            </a:r>
          </a:p>
          <a:p>
            <a:r>
              <a:rPr lang="en-US" altLang="en-US" sz="3200"/>
              <a:t>Interrupted Poisson Process (IPP)</a:t>
            </a:r>
          </a:p>
          <a:p>
            <a:r>
              <a:rPr lang="en-US" altLang="en-US" sz="3200"/>
              <a:t>Markov-Modulated Poisson Process</a:t>
            </a:r>
          </a:p>
          <a:p>
            <a:r>
              <a:rPr lang="en-US" altLang="en-US" sz="3200"/>
              <a:t>Computer repair models (server farm)</a:t>
            </a:r>
          </a:p>
          <a:p>
            <a:r>
              <a:rPr lang="en-US" altLang="en-US" sz="3200"/>
              <a:t>Erlang B blocking formula</a:t>
            </a:r>
          </a:p>
          <a:p>
            <a:r>
              <a:rPr lang="en-US" altLang="en-US" sz="3200"/>
              <a:t>Birth-Death processes</a:t>
            </a:r>
          </a:p>
          <a:p>
            <a:r>
              <a:rPr lang="en-US" altLang="en-US" sz="3200"/>
              <a:t>M/M/1 Queueing Analysis</a:t>
            </a:r>
          </a:p>
          <a:p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55983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11511</TotalTime>
  <Words>438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Office Theme</vt:lpstr>
      <vt:lpstr>Markov Chains</vt:lpstr>
      <vt:lpstr>Outline</vt:lpstr>
      <vt:lpstr>Definition: Markov Chain</vt:lpstr>
      <vt:lpstr>Some Terminology (1 of 3)</vt:lpstr>
      <vt:lpstr>Some Terminology (2 of 3)</vt:lpstr>
      <vt:lpstr>Some Terminology (3 of 3)</vt:lpstr>
      <vt:lpstr>Desirable Properties of Markov Chains</vt:lpstr>
      <vt:lpstr>Analysis of Markov Chains</vt:lpstr>
      <vt:lpstr>Examples of Markov Chains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370</cp:revision>
  <dcterms:created xsi:type="dcterms:W3CDTF">2013-07-31T17:26:06Z</dcterms:created>
  <dcterms:modified xsi:type="dcterms:W3CDTF">2019-01-13T18:10:41Z</dcterms:modified>
</cp:coreProperties>
</file>