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093CE5-F80D-BA4F-A3AC-F60453A82B60}" type="datetimeFigureOut">
              <a:rPr lang="en-US" smtClean="0"/>
              <a:pPr/>
              <a:t>1/13/2019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00964-B5C1-374D-8CBD-26DECFC32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9140" y="3550259"/>
            <a:ext cx="6731101" cy="1245955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9139" y="4796214"/>
            <a:ext cx="6731101" cy="62051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22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0" y="1160086"/>
            <a:ext cx="8229600" cy="4966078"/>
          </a:xfrm>
        </p:spPr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13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lang="en-CA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marL="742950" lvl="1" indent="-285750" algn="l" defTabSz="457200" rtl="0" eaLnBrk="1" latinLnBrk="0" hangingPunct="1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90000"/>
              <a:buFont typeface="Calibri" pitchFamily="34" charset="0"/>
              <a:buChar char="—"/>
            </a:pPr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8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70077"/>
            <a:ext cx="5486400" cy="365749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01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0036" y="1"/>
            <a:ext cx="7346763" cy="793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0" y="1260092"/>
            <a:ext cx="8229600" cy="4866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45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32001" y="6356350"/>
            <a:ext cx="5323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CPSC 641     Winter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74000" y="6356350"/>
            <a:ext cx="86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91707-747E-C946-9ECD-54E2551B1C5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38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7" r:id="rId4"/>
  </p:sldLayoutIdLst>
  <p:hf hdr="0" ftr="0" dt="0"/>
  <p:txStyles>
    <p:titleStyle>
      <a:lvl1pPr algn="r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F0000"/>
        </a:buClr>
        <a:buFont typeface="Wingdings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SzPct val="90000"/>
        <a:buFont typeface="Calibri" pitchFamily="34" charset="0"/>
        <a:buChar char="—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alibri" pitchFamily="34" charset="0"/>
        <a:buChar char="—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0658" y="2138525"/>
            <a:ext cx="5805597" cy="983610"/>
          </a:xfrm>
        </p:spPr>
        <p:txBody>
          <a:bodyPr>
            <a:normAutofit/>
          </a:bodyPr>
          <a:lstStyle/>
          <a:p>
            <a:r>
              <a:rPr lang="en-US" dirty="0"/>
              <a:t>Data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30658" y="3641431"/>
            <a:ext cx="5652601" cy="198531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7F7F7F"/>
                </a:solidFill>
              </a:rPr>
              <a:t>Carey Williamson</a:t>
            </a:r>
          </a:p>
          <a:p>
            <a:r>
              <a:rPr lang="en-US" dirty="0">
                <a:solidFill>
                  <a:srgbClr val="7F7F7F"/>
                </a:solidFill>
              </a:rPr>
              <a:t>Department of Computer Science</a:t>
            </a:r>
          </a:p>
          <a:p>
            <a:r>
              <a:rPr lang="en-US" dirty="0">
                <a:solidFill>
                  <a:srgbClr val="7F7F7F"/>
                </a:solidFill>
              </a:rPr>
              <a:t>University of Calgary</a:t>
            </a:r>
          </a:p>
        </p:txBody>
      </p:sp>
    </p:spTree>
    <p:extLst>
      <p:ext uri="{BB962C8B-B14F-4D97-AF65-F5344CB8AC3E}">
        <p14:creationId xmlns:p14="http://schemas.microsoft.com/office/powerpoint/2010/main" val="4063233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76F4333-3AA6-4149-B87D-8C529169D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/>
          <a:lstStyle/>
          <a:p>
            <a:fld id="{CD473D9F-90E8-4A93-9D65-DF5154CC28C9}" type="slidenum">
              <a:rPr lang="en-US" altLang="en-US"/>
              <a:pPr/>
              <a:t>2</a:t>
            </a:fld>
            <a:endParaRPr lang="en-US" altLang="en-US" dirty="0"/>
          </a:p>
        </p:txBody>
      </p:sp>
      <p:sp>
        <p:nvSpPr>
          <p:cNvPr id="1238018" name="Rectangle 2">
            <a:extLst>
              <a:ext uri="{FF2B5EF4-FFF2-40B4-BE49-F238E27FC236}">
                <a16:creationId xmlns:a16="http://schemas.microsoft.com/office/drawing/2014/main" id="{CD0ABE1D-645F-4B0F-A1B7-93280D9427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91441"/>
            <a:ext cx="83058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Data Analysis and Presentation</a:t>
            </a:r>
          </a:p>
        </p:txBody>
      </p:sp>
      <p:sp>
        <p:nvSpPr>
          <p:cNvPr id="1238019" name="Rectangle 3">
            <a:extLst>
              <a:ext uri="{FF2B5EF4-FFF2-40B4-BE49-F238E27FC236}">
                <a16:creationId xmlns:a16="http://schemas.microsoft.com/office/drawing/2014/main" id="{9A341E5F-A9AD-4BA6-A6B8-F8256F3677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4876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sz="3200" dirty="0"/>
              <a:t>There are many “tricks of the trade” used in data analysis and results presentation</a:t>
            </a:r>
          </a:p>
          <a:p>
            <a:r>
              <a:rPr lang="en-US" altLang="en-US" sz="3200" dirty="0"/>
              <a:t>A few will be mentioned here:</a:t>
            </a:r>
          </a:p>
          <a:p>
            <a:pPr lvl="1"/>
            <a:r>
              <a:rPr lang="en-US" altLang="en-US" sz="2800" dirty="0"/>
              <a:t>statistical analysis</a:t>
            </a:r>
          </a:p>
          <a:p>
            <a:pPr lvl="1"/>
            <a:r>
              <a:rPr lang="en-US" altLang="en-US" sz="2800" dirty="0"/>
              <a:t>multi-variate analysis</a:t>
            </a:r>
          </a:p>
          <a:p>
            <a:pPr lvl="1"/>
            <a:r>
              <a:rPr lang="en-US" altLang="en-US" sz="2800" dirty="0"/>
              <a:t>ANOVA</a:t>
            </a:r>
          </a:p>
          <a:p>
            <a:pPr lvl="1"/>
            <a:r>
              <a:rPr lang="en-US" altLang="en-US" sz="2800" dirty="0"/>
              <a:t>tabular presentation of results</a:t>
            </a:r>
          </a:p>
          <a:p>
            <a:pPr lvl="1"/>
            <a:r>
              <a:rPr lang="en-US" altLang="en-US" sz="2800" dirty="0"/>
              <a:t>graphical presentation of results</a:t>
            </a:r>
          </a:p>
        </p:txBody>
      </p:sp>
    </p:spTree>
    <p:extLst>
      <p:ext uri="{BB962C8B-B14F-4D97-AF65-F5344CB8AC3E}">
        <p14:creationId xmlns:p14="http://schemas.microsoft.com/office/powerpoint/2010/main" val="99086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DE69F8C-A5F5-4ECC-97B4-0E18EAB52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5292-AF59-4A93-9CE3-65AFDFE5E6AF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239042" name="Rectangle 2">
            <a:extLst>
              <a:ext uri="{FF2B5EF4-FFF2-40B4-BE49-F238E27FC236}">
                <a16:creationId xmlns:a16="http://schemas.microsoft.com/office/drawing/2014/main" id="{E479A34A-FE01-4105-8419-B035ABAF39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Statistical Analysis</a:t>
            </a:r>
          </a:p>
        </p:txBody>
      </p:sp>
      <p:sp>
        <p:nvSpPr>
          <p:cNvPr id="1239043" name="Rectangle 3">
            <a:extLst>
              <a:ext uri="{FF2B5EF4-FFF2-40B4-BE49-F238E27FC236}">
                <a16:creationId xmlns:a16="http://schemas.microsoft.com/office/drawing/2014/main" id="{24D4F8B6-EBD3-4B1A-A394-95007E2800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848600" cy="4953000"/>
          </a:xfrm>
        </p:spPr>
        <p:txBody>
          <a:bodyPr/>
          <a:lstStyle/>
          <a:p>
            <a:r>
              <a:rPr lang="en-US" altLang="en-US" dirty="0"/>
              <a:t>“Math and stats are your friends!!!”  CW</a:t>
            </a:r>
          </a:p>
          <a:p>
            <a:r>
              <a:rPr lang="en-US" altLang="en-US" dirty="0"/>
              <a:t>There are lots of “standard” techniques from mathematics, probability, and statistics that are of immense value in performance evaluation work:</a:t>
            </a:r>
          </a:p>
          <a:p>
            <a:pPr lvl="1"/>
            <a:r>
              <a:rPr lang="en-US" altLang="en-US" dirty="0"/>
              <a:t>confidence intervals, null hypotheses, F-tests, T-tests, linear regression, non-linear regression, least-squares fit, maximum likelihood estimation (MLE), correlation, time series analysis, transforms, Q-Q plots, EM...</a:t>
            </a:r>
          </a:p>
          <a:p>
            <a:pPr lvl="1"/>
            <a:r>
              <a:rPr lang="en-US" altLang="en-US" dirty="0"/>
              <a:t>working knowledge of commonly-observed statistical distributions</a:t>
            </a:r>
          </a:p>
        </p:txBody>
      </p:sp>
    </p:spTree>
    <p:extLst>
      <p:ext uri="{BB962C8B-B14F-4D97-AF65-F5344CB8AC3E}">
        <p14:creationId xmlns:p14="http://schemas.microsoft.com/office/powerpoint/2010/main" val="887575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66F0968-1A54-4242-AE1D-F08315BCB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DFF46-420E-4667-9682-1D3A143118B5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240066" name="Rectangle 2">
            <a:extLst>
              <a:ext uri="{FF2B5EF4-FFF2-40B4-BE49-F238E27FC236}">
                <a16:creationId xmlns:a16="http://schemas.microsoft.com/office/drawing/2014/main" id="{FFC162FF-565E-4DA9-8195-AF4373A0B4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Multi-Variate Analysis</a:t>
            </a:r>
          </a:p>
        </p:txBody>
      </p:sp>
      <p:sp>
        <p:nvSpPr>
          <p:cNvPr id="1240067" name="Rectangle 3">
            <a:extLst>
              <a:ext uri="{FF2B5EF4-FFF2-40B4-BE49-F238E27FC236}">
                <a16:creationId xmlns:a16="http://schemas.microsoft.com/office/drawing/2014/main" id="{91EB3E93-9B17-4827-A3E2-977CFC4A19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772400" cy="4953000"/>
          </a:xfrm>
        </p:spPr>
        <p:txBody>
          <a:bodyPr/>
          <a:lstStyle/>
          <a:p>
            <a:r>
              <a:rPr lang="en-US" altLang="en-US"/>
              <a:t>For in-depth and really messy data analysis, there are multi-variate techniques that can be immensely helpful</a:t>
            </a:r>
          </a:p>
          <a:p>
            <a:r>
              <a:rPr lang="en-US" altLang="en-US"/>
              <a:t>In many cases, good data visualization tools will tell you a lot (e.g., plotting graphs), but in other cases you might try things like:</a:t>
            </a:r>
          </a:p>
          <a:p>
            <a:pPr lvl="1"/>
            <a:r>
              <a:rPr lang="en-US" altLang="en-US"/>
              <a:t>multi-variate regression: find out which parameters are relevant or not for curve fitting</a:t>
            </a:r>
          </a:p>
          <a:p>
            <a:pPr lvl="1"/>
            <a:r>
              <a:rPr lang="en-US" altLang="en-US"/>
              <a:t>ANOVA: analysis of variance can show the parameters with greatest impact on results</a:t>
            </a:r>
          </a:p>
        </p:txBody>
      </p:sp>
    </p:spTree>
    <p:extLst>
      <p:ext uri="{BB962C8B-B14F-4D97-AF65-F5344CB8AC3E}">
        <p14:creationId xmlns:p14="http://schemas.microsoft.com/office/powerpoint/2010/main" val="656723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3B7D5ED-EB51-4BBC-9F22-1BA567168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A100F-EF91-4D20-B67F-D536DEA10FA2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241090" name="Rectangle 2">
            <a:extLst>
              <a:ext uri="{FF2B5EF4-FFF2-40B4-BE49-F238E27FC236}">
                <a16:creationId xmlns:a16="http://schemas.microsoft.com/office/drawing/2014/main" id="{E4903FA9-33C0-49AC-A30E-7BA9654D5B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Presentation of Results</a:t>
            </a:r>
          </a:p>
        </p:txBody>
      </p:sp>
      <p:sp>
        <p:nvSpPr>
          <p:cNvPr id="1241091" name="Rectangle 3">
            <a:extLst>
              <a:ext uri="{FF2B5EF4-FFF2-40B4-BE49-F238E27FC236}">
                <a16:creationId xmlns:a16="http://schemas.microsoft.com/office/drawing/2014/main" id="{D0AF61A6-1C81-436A-81ED-912D62501B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7924800" cy="4114800"/>
          </a:xfrm>
        </p:spPr>
        <p:txBody>
          <a:bodyPr/>
          <a:lstStyle/>
          <a:p>
            <a:r>
              <a:rPr lang="en-US" altLang="en-US"/>
              <a:t>Graphs and tables are the two most common ways of illustrating and/or summarizing data</a:t>
            </a:r>
          </a:p>
          <a:p>
            <a:pPr lvl="1"/>
            <a:r>
              <a:rPr lang="en-US" altLang="en-US"/>
              <a:t>graphs can show you the trends</a:t>
            </a:r>
          </a:p>
          <a:p>
            <a:pPr lvl="1"/>
            <a:r>
              <a:rPr lang="en-US" altLang="en-US"/>
              <a:t>tables provide the details</a:t>
            </a:r>
          </a:p>
          <a:p>
            <a:r>
              <a:rPr lang="en-US" altLang="en-US"/>
              <a:t>There are good ways and bad ways to do each of these</a:t>
            </a:r>
          </a:p>
          <a:p>
            <a:r>
              <a:rPr lang="en-US" altLang="en-US"/>
              <a:t>Again, it is a bit of an “art”, but there are lots of good tips and guidelines as well</a:t>
            </a:r>
          </a:p>
        </p:txBody>
      </p:sp>
    </p:spTree>
    <p:extLst>
      <p:ext uri="{BB962C8B-B14F-4D97-AF65-F5344CB8AC3E}">
        <p14:creationId xmlns:p14="http://schemas.microsoft.com/office/powerpoint/2010/main" val="2996495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7998206-CF10-42C5-99E4-D7F22005D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FB42-C970-4D44-BEA1-816E85C7D108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242114" name="Rectangle 2">
            <a:extLst>
              <a:ext uri="{FF2B5EF4-FFF2-40B4-BE49-F238E27FC236}">
                <a16:creationId xmlns:a16="http://schemas.microsoft.com/office/drawing/2014/main" id="{219E740C-0655-4B77-B975-5C6504E207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82392" y="420222"/>
            <a:ext cx="7962900" cy="320675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Table Tips</a:t>
            </a:r>
          </a:p>
        </p:txBody>
      </p:sp>
      <p:sp>
        <p:nvSpPr>
          <p:cNvPr id="1242115" name="Rectangle 3">
            <a:extLst>
              <a:ext uri="{FF2B5EF4-FFF2-40B4-BE49-F238E27FC236}">
                <a16:creationId xmlns:a16="http://schemas.microsoft.com/office/drawing/2014/main" id="{28833EF5-CB68-4801-A030-6E072717FB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199" y="1524000"/>
            <a:ext cx="8488093" cy="4953000"/>
          </a:xfrm>
        </p:spPr>
        <p:txBody>
          <a:bodyPr/>
          <a:lstStyle/>
          <a:p>
            <a:r>
              <a:rPr lang="en-US" altLang="en-US" dirty="0"/>
              <a:t>Decide if a table is really needed; if so, should it be part of main paper, or just an appendix?</a:t>
            </a:r>
          </a:p>
          <a:p>
            <a:r>
              <a:rPr lang="en-US" altLang="en-US" dirty="0"/>
              <a:t>Choose formatting software with which you are familiar; easy to import data, export tables</a:t>
            </a:r>
          </a:p>
          <a:p>
            <a:r>
              <a:rPr lang="en-US" altLang="en-US" dirty="0"/>
              <a:t>Table caption goes at the top</a:t>
            </a:r>
          </a:p>
          <a:p>
            <a:r>
              <a:rPr lang="en-US" altLang="en-US" dirty="0"/>
              <a:t>Clearly delineate rows and columns (lines)</a:t>
            </a:r>
          </a:p>
          <a:p>
            <a:r>
              <a:rPr lang="en-US" altLang="en-US" dirty="0"/>
              <a:t>Logically organize rows and columns</a:t>
            </a:r>
          </a:p>
          <a:p>
            <a:r>
              <a:rPr lang="en-US" altLang="en-US" dirty="0"/>
              <a:t>Report results to several significant digits (consistently)</a:t>
            </a:r>
          </a:p>
          <a:p>
            <a:r>
              <a:rPr lang="en-US" altLang="en-US" dirty="0"/>
              <a:t>Be consistent in formatting wherever possible</a:t>
            </a:r>
          </a:p>
        </p:txBody>
      </p:sp>
    </p:spTree>
    <p:extLst>
      <p:ext uri="{BB962C8B-B14F-4D97-AF65-F5344CB8AC3E}">
        <p14:creationId xmlns:p14="http://schemas.microsoft.com/office/powerpoint/2010/main" val="1199031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538C4EC-2B7F-4ED0-8837-DE183772A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72419-9046-4E8F-A268-7A569B539E41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243138" name="Rectangle 2">
            <a:extLst>
              <a:ext uri="{FF2B5EF4-FFF2-40B4-BE49-F238E27FC236}">
                <a16:creationId xmlns:a16="http://schemas.microsoft.com/office/drawing/2014/main" id="{00F36BD7-EEB9-475C-8F39-1ED923BA7F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49571" y="145360"/>
            <a:ext cx="7772400" cy="838200"/>
          </a:xfrm>
        </p:spPr>
        <p:txBody>
          <a:bodyPr/>
          <a:lstStyle/>
          <a:p>
            <a:r>
              <a:rPr lang="en-US" altLang="en-US"/>
              <a:t>Graphing Tips (1 of 2)</a:t>
            </a:r>
          </a:p>
        </p:txBody>
      </p:sp>
      <p:sp>
        <p:nvSpPr>
          <p:cNvPr id="1243139" name="Rectangle 3">
            <a:extLst>
              <a:ext uri="{FF2B5EF4-FFF2-40B4-BE49-F238E27FC236}">
                <a16:creationId xmlns:a16="http://schemas.microsoft.com/office/drawing/2014/main" id="{467EC375-80D3-466C-B7D0-81AE230E1F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5410200"/>
          </a:xfrm>
        </p:spPr>
        <p:txBody>
          <a:bodyPr/>
          <a:lstStyle/>
          <a:p>
            <a:r>
              <a:rPr lang="en-US" altLang="en-US" dirty="0"/>
              <a:t>Choose a good software package, preferably one with which you are familiar, and one for which it is easy to import data, export graphs</a:t>
            </a:r>
          </a:p>
          <a:p>
            <a:r>
              <a:rPr lang="en-US" altLang="en-US" dirty="0"/>
              <a:t>Title at top; caption below (informative)</a:t>
            </a:r>
          </a:p>
          <a:p>
            <a:r>
              <a:rPr lang="en-US" altLang="en-US" dirty="0"/>
              <a:t>Labels on each axis, including units</a:t>
            </a:r>
          </a:p>
          <a:p>
            <a:r>
              <a:rPr lang="en-US" altLang="en-US" dirty="0"/>
              <a:t>Logical step sizes along axes (1’s, 10’s, 100’s…)</a:t>
            </a:r>
          </a:p>
          <a:p>
            <a:r>
              <a:rPr lang="en-US" altLang="en-US" dirty="0"/>
              <a:t>Make sure choice of scale is clear for each axis (linear, log-linear, log-log)</a:t>
            </a:r>
          </a:p>
          <a:p>
            <a:r>
              <a:rPr lang="en-US" altLang="en-US" dirty="0"/>
              <a:t>Graph should start from origin (zero) unless there is a compelling reason not to do so</a:t>
            </a:r>
          </a:p>
        </p:txBody>
      </p:sp>
    </p:spTree>
    <p:extLst>
      <p:ext uri="{BB962C8B-B14F-4D97-AF65-F5344CB8AC3E}">
        <p14:creationId xmlns:p14="http://schemas.microsoft.com/office/powerpoint/2010/main" val="2287734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35F2FA7-3684-4DA1-80C4-020DA43B8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BDD8B-E07C-4D53-A5BE-E7D9504EF1F0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244162" name="Rectangle 2">
            <a:extLst>
              <a:ext uri="{FF2B5EF4-FFF2-40B4-BE49-F238E27FC236}">
                <a16:creationId xmlns:a16="http://schemas.microsoft.com/office/drawing/2014/main" id="{29E2F374-4941-491B-9900-7082C5573E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88719" y="103160"/>
            <a:ext cx="7772400" cy="838200"/>
          </a:xfrm>
        </p:spPr>
        <p:txBody>
          <a:bodyPr/>
          <a:lstStyle/>
          <a:p>
            <a:r>
              <a:rPr lang="en-US" altLang="en-US"/>
              <a:t>Graphing Tips (2 of 2)</a:t>
            </a:r>
          </a:p>
        </p:txBody>
      </p:sp>
      <p:sp>
        <p:nvSpPr>
          <p:cNvPr id="1244163" name="Rectangle 3">
            <a:extLst>
              <a:ext uri="{FF2B5EF4-FFF2-40B4-BE49-F238E27FC236}">
                <a16:creationId xmlns:a16="http://schemas.microsoft.com/office/drawing/2014/main" id="{666B2D31-6ECF-40BB-9942-DD50990D90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924800" cy="5410200"/>
          </a:xfrm>
        </p:spPr>
        <p:txBody>
          <a:bodyPr/>
          <a:lstStyle/>
          <a:p>
            <a:r>
              <a:rPr lang="en-US" altLang="en-US" dirty="0"/>
              <a:t>Make judicious choice of type of plot</a:t>
            </a:r>
          </a:p>
          <a:p>
            <a:pPr lvl="1"/>
            <a:r>
              <a:rPr lang="en-US" altLang="en-US" dirty="0"/>
              <a:t>scatter plot, line graph, bar chart, histogram</a:t>
            </a:r>
          </a:p>
          <a:p>
            <a:r>
              <a:rPr lang="en-US" altLang="en-US" dirty="0"/>
              <a:t>Make judicious choice of line types</a:t>
            </a:r>
          </a:p>
          <a:p>
            <a:pPr lvl="1"/>
            <a:r>
              <a:rPr lang="en-US" altLang="en-US" dirty="0"/>
              <a:t>solid, dashed, dotted, lines and points, </a:t>
            </a:r>
            <a:r>
              <a:rPr lang="en-US" altLang="en-US" dirty="0" err="1"/>
              <a:t>colours</a:t>
            </a:r>
            <a:endParaRPr lang="en-US" altLang="en-US" dirty="0"/>
          </a:p>
          <a:p>
            <a:r>
              <a:rPr lang="en-US" altLang="en-US" dirty="0"/>
              <a:t>If multiple lines on a plot, then use a key, which should be well-placed and informative</a:t>
            </a:r>
          </a:p>
          <a:p>
            <a:r>
              <a:rPr lang="en-US" altLang="en-US" dirty="0"/>
              <a:t>If graph is “well-behaved”, then organize the key to match the order of lines on the graph (try it!)</a:t>
            </a:r>
          </a:p>
          <a:p>
            <a:r>
              <a:rPr lang="en-US" altLang="en-US" dirty="0"/>
              <a:t>Be consistent from one graph to the next wherever possible (size, scale, key, </a:t>
            </a:r>
            <a:r>
              <a:rPr lang="en-US" altLang="en-US" dirty="0" err="1"/>
              <a:t>colours</a:t>
            </a:r>
            <a:r>
              <a:rPr lang="en-US" alt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59568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7EB51E3-B27F-475B-B1A0-8D2B7AD06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6C3F5-1B5D-4893-BB97-6094AFC86827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245186" name="Rectangle 2">
            <a:extLst>
              <a:ext uri="{FF2B5EF4-FFF2-40B4-BE49-F238E27FC236}">
                <a16:creationId xmlns:a16="http://schemas.microsoft.com/office/drawing/2014/main" id="{E43F8439-0B41-4C06-89F9-BAF60B16E0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35174"/>
            <a:ext cx="83058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/>
              <a:t>Summary</a:t>
            </a:r>
          </a:p>
        </p:txBody>
      </p:sp>
      <p:sp>
        <p:nvSpPr>
          <p:cNvPr id="1245187" name="Rectangle 3">
            <a:extLst>
              <a:ext uri="{FF2B5EF4-FFF2-40B4-BE49-F238E27FC236}">
                <a16:creationId xmlns:a16="http://schemas.microsoft.com/office/drawing/2014/main" id="{F8B0EE64-478D-4386-9365-613E734217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7772400" cy="3810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sz="3200"/>
              <a:t>There are many “tricks of the trade” used in data analysis and presentation</a:t>
            </a:r>
          </a:p>
          <a:p>
            <a:r>
              <a:rPr lang="en-US" altLang="en-US" sz="3200"/>
              <a:t>A few have been mentioned here</a:t>
            </a:r>
          </a:p>
          <a:p>
            <a:r>
              <a:rPr lang="en-US" altLang="en-US" sz="3200"/>
              <a:t>Effective data analysis and presentation is important in an effective performance evaluation study</a:t>
            </a:r>
          </a:p>
          <a:p>
            <a:r>
              <a:rPr lang="en-US" altLang="en-US" sz="3200"/>
              <a:t>Not always easy to do, but it is worth it!</a:t>
            </a:r>
          </a:p>
        </p:txBody>
      </p:sp>
    </p:spTree>
    <p:extLst>
      <p:ext uri="{BB962C8B-B14F-4D97-AF65-F5344CB8AC3E}">
        <p14:creationId xmlns:p14="http://schemas.microsoft.com/office/powerpoint/2010/main" val="1230490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11483</TotalTime>
  <Words>601</Words>
  <Application>Microsoft Office PowerPoint</Application>
  <PresentationFormat>On-screen Show (4:3)</PresentationFormat>
  <Paragraphs>64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Courier New</vt:lpstr>
      <vt:lpstr>Wingdings</vt:lpstr>
      <vt:lpstr>Office Theme</vt:lpstr>
      <vt:lpstr>Data Presentation</vt:lpstr>
      <vt:lpstr>Data Analysis and Presentation</vt:lpstr>
      <vt:lpstr>Statistical Analysis</vt:lpstr>
      <vt:lpstr>Multi-Variate Analysis</vt:lpstr>
      <vt:lpstr>Presentation of Results</vt:lpstr>
      <vt:lpstr>Table Tips</vt:lpstr>
      <vt:lpstr>Graphing Tips (1 of 2)</vt:lpstr>
      <vt:lpstr>Graphing Tips (2 of 2)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Cressman</dc:creator>
  <cp:lastModifiedBy>Carey</cp:lastModifiedBy>
  <cp:revision>369</cp:revision>
  <dcterms:created xsi:type="dcterms:W3CDTF">2013-07-31T17:26:06Z</dcterms:created>
  <dcterms:modified xsi:type="dcterms:W3CDTF">2019-01-13T18:33:24Z</dcterms:modified>
</cp:coreProperties>
</file>