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51" r:id="rId10"/>
    <p:sldId id="352" r:id="rId11"/>
    <p:sldId id="332" r:id="rId12"/>
    <p:sldId id="355" r:id="rId13"/>
    <p:sldId id="338" r:id="rId14"/>
    <p:sldId id="35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C895-5309-416C-8580-CB534505B876}" type="datetime1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28D9-D5AC-4221-9B95-93BD7858F644}" type="datetime1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5064-057D-44A7-8A04-F39E25B39297}" type="datetime1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2D03-6F07-49BB-B753-674C4A183EC7}" type="datetime1">
              <a:rPr lang="en-US" smtClean="0"/>
              <a:pPr/>
              <a:t>11/30/2017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64B0-10F1-4BD0-9AC5-A0A654B4885F}" type="datetime1">
              <a:rPr lang="en-US" smtClean="0"/>
              <a:pPr/>
              <a:t>11/30/2017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sldNum="0" hd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242" y="2757502"/>
            <a:ext cx="5652601" cy="1558466"/>
          </a:xfrm>
        </p:spPr>
        <p:txBody>
          <a:bodyPr>
            <a:normAutofit/>
          </a:bodyPr>
          <a:lstStyle/>
          <a:p>
            <a:r>
              <a:rPr lang="en-US" dirty="0" err="1"/>
              <a:t>Autoscaling</a:t>
            </a:r>
            <a:r>
              <a:rPr lang="en-US" dirty="0"/>
              <a:t> Effects in</a:t>
            </a:r>
            <a:br>
              <a:rPr lang="en-US" dirty="0"/>
            </a:br>
            <a:r>
              <a:rPr lang="en-US" dirty="0"/>
              <a:t>Speed Scaling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69242" y="4452762"/>
            <a:ext cx="5652601" cy="1390254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sz="2000" dirty="0">
                <a:solidFill>
                  <a:srgbClr val="7F7F7F"/>
                </a:solidFill>
              </a:rPr>
              <a:t>(joint work with </a:t>
            </a:r>
            <a:r>
              <a:rPr lang="en-US" sz="2000" dirty="0" err="1">
                <a:solidFill>
                  <a:srgbClr val="7F7F7F"/>
                </a:solidFill>
              </a:rPr>
              <a:t>Maryam</a:t>
            </a:r>
            <a:r>
              <a:rPr lang="en-US" sz="2000" dirty="0">
                <a:solidFill>
                  <a:srgbClr val="7F7F7F"/>
                </a:solidFill>
              </a:rPr>
              <a:t> </a:t>
            </a:r>
            <a:r>
              <a:rPr lang="en-US" sz="2000" dirty="0" err="1">
                <a:solidFill>
                  <a:srgbClr val="7F7F7F"/>
                </a:solidFill>
              </a:rPr>
              <a:t>Elahi</a:t>
            </a:r>
            <a:r>
              <a:rPr lang="en-US" sz="2000" dirty="0">
                <a:solidFill>
                  <a:srgbClr val="7F7F7F"/>
                </a:solidFill>
              </a:rPr>
              <a:t> and Philipp </a:t>
            </a:r>
            <a:r>
              <a:rPr lang="en-US" sz="2000" dirty="0" err="1">
                <a:solidFill>
                  <a:srgbClr val="7F7F7F"/>
                </a:solidFill>
              </a:rPr>
              <a:t>Woelfel</a:t>
            </a:r>
            <a:r>
              <a:rPr lang="en-US" sz="2000" dirty="0">
                <a:solidFill>
                  <a:srgbClr val="7F7F7F"/>
                </a:solidFill>
              </a:rPr>
              <a:t>)</a:t>
            </a:r>
            <a:endParaRPr lang="en-US" dirty="0">
              <a:solidFill>
                <a:srgbClr val="7F7F7F"/>
              </a:solidFill>
            </a:endParaRPr>
          </a:p>
          <a:p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69242" y="2477354"/>
            <a:ext cx="5054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CORS 2016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SRPT Simulation Results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10</a:t>
            </a:fld>
            <a:endParaRPr lang="en-US" sz="1000" dirty="0"/>
          </a:p>
        </p:txBody>
      </p:sp>
      <p:pic>
        <p:nvPicPr>
          <p:cNvPr id="6" name="Content Placeholder 5" descr="srpt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1605688" y="-496799"/>
            <a:ext cx="6042355" cy="8631936"/>
          </a:xfrm>
        </p:spPr>
      </p:pic>
      <p:cxnSp>
        <p:nvCxnSpPr>
          <p:cNvPr id="5" name="Straight Connector 4"/>
          <p:cNvCxnSpPr/>
          <p:nvPr/>
        </p:nvCxnSpPr>
        <p:spPr>
          <a:xfrm rot="16200000" flipH="1">
            <a:off x="-649859" y="3795395"/>
            <a:ext cx="4929886" cy="2743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6200000" flipH="1">
            <a:off x="-177419" y="3792347"/>
            <a:ext cx="4929886" cy="2743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816229" y="3807587"/>
            <a:ext cx="4929886" cy="2743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31476" y="2365248"/>
            <a:ext cx="7356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31348" y="3870960"/>
            <a:ext cx="7356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79276" y="4681728"/>
            <a:ext cx="7356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197864" y="5751576"/>
            <a:ext cx="233612" cy="74066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PS and SRPT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5"/>
            <a:ext cx="8229600" cy="55613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Similarities:</a:t>
            </a:r>
          </a:p>
          <a:p>
            <a:pPr lvl="1"/>
            <a:r>
              <a:rPr lang="en-US" dirty="0"/>
              <a:t>Mean system speed (invariant property)</a:t>
            </a:r>
          </a:p>
          <a:p>
            <a:pPr lvl="1"/>
            <a:r>
              <a:rPr lang="en-US" dirty="0"/>
              <a:t>Mean system occupancy (invariant property)</a:t>
            </a:r>
          </a:p>
          <a:p>
            <a:pPr lvl="1"/>
            <a:r>
              <a:rPr lang="en-US" dirty="0"/>
              <a:t>Effect of </a:t>
            </a:r>
            <a:r>
              <a:rPr lang="el-GR" dirty="0"/>
              <a:t>α</a:t>
            </a:r>
            <a:r>
              <a:rPr lang="en-US" dirty="0"/>
              <a:t> (i.e., the shift, the squish, and the squeeze)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Differences:</a:t>
            </a:r>
          </a:p>
          <a:p>
            <a:pPr lvl="1"/>
            <a:r>
              <a:rPr lang="en-US" dirty="0"/>
              <a:t>Variance of system occupancy (SRPT is lower)</a:t>
            </a:r>
          </a:p>
          <a:p>
            <a:pPr lvl="1"/>
            <a:r>
              <a:rPr lang="en-US" dirty="0"/>
              <a:t>Mean response time (SRPT is lower)</a:t>
            </a:r>
          </a:p>
          <a:p>
            <a:pPr lvl="1"/>
            <a:r>
              <a:rPr lang="en-US" dirty="0"/>
              <a:t>Variance of response time (SRPT is higher)</a:t>
            </a:r>
          </a:p>
          <a:p>
            <a:pPr lvl="1"/>
            <a:r>
              <a:rPr lang="en-US" dirty="0"/>
              <a:t>PS is always fair; SRPT is unfair (esp. with speed scaling!)</a:t>
            </a:r>
          </a:p>
          <a:p>
            <a:pPr lvl="1"/>
            <a:r>
              <a:rPr lang="en-US" dirty="0"/>
              <a:t>Compensation effect in PS</a:t>
            </a:r>
          </a:p>
          <a:p>
            <a:pPr lvl="1"/>
            <a:r>
              <a:rPr lang="en-US" dirty="0"/>
              <a:t>Procrastination/starvation effect in SRPT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11</a:t>
            </a:fld>
            <a:endParaRPr lang="en-US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Busy Period Structure for PS and SRPT (simulation)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12</a:t>
            </a:fld>
            <a:endParaRPr lang="en-US" sz="1000" dirty="0"/>
          </a:p>
        </p:txBody>
      </p:sp>
      <p:pic>
        <p:nvPicPr>
          <p:cNvPr id="10" name="Picture 9" descr="bp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522738" y="-476474"/>
            <a:ext cx="5927723" cy="8468176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463040" y="1307592"/>
            <a:ext cx="6757416" cy="525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1426464" y="1307592"/>
            <a:ext cx="2650236" cy="5413883"/>
          </a:xfrm>
          <a:custGeom>
            <a:avLst/>
            <a:gdLst>
              <a:gd name="connsiteX0" fmla="*/ 0 w 2650236"/>
              <a:gd name="connsiteY0" fmla="*/ 0 h 5541264"/>
              <a:gd name="connsiteX1" fmla="*/ 356616 w 2650236"/>
              <a:gd name="connsiteY1" fmla="*/ 283464 h 5541264"/>
              <a:gd name="connsiteX2" fmla="*/ 749808 w 2650236"/>
              <a:gd name="connsiteY2" fmla="*/ 749808 h 5541264"/>
              <a:gd name="connsiteX3" fmla="*/ 1207008 w 2650236"/>
              <a:gd name="connsiteY3" fmla="*/ 1517904 h 5541264"/>
              <a:gd name="connsiteX4" fmla="*/ 1618488 w 2650236"/>
              <a:gd name="connsiteY4" fmla="*/ 2432304 h 5541264"/>
              <a:gd name="connsiteX5" fmla="*/ 2139696 w 2650236"/>
              <a:gd name="connsiteY5" fmla="*/ 3995928 h 5541264"/>
              <a:gd name="connsiteX6" fmla="*/ 2578608 w 2650236"/>
              <a:gd name="connsiteY6" fmla="*/ 5321808 h 5541264"/>
              <a:gd name="connsiteX7" fmla="*/ 2569464 w 2650236"/>
              <a:gd name="connsiteY7" fmla="*/ 5312664 h 5541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50236" h="5541264">
                <a:moveTo>
                  <a:pt x="0" y="0"/>
                </a:moveTo>
                <a:cubicBezTo>
                  <a:pt x="115824" y="79248"/>
                  <a:pt x="231648" y="158496"/>
                  <a:pt x="356616" y="283464"/>
                </a:cubicBezTo>
                <a:cubicBezTo>
                  <a:pt x="481584" y="408432"/>
                  <a:pt x="608076" y="544068"/>
                  <a:pt x="749808" y="749808"/>
                </a:cubicBezTo>
                <a:cubicBezTo>
                  <a:pt x="891540" y="955548"/>
                  <a:pt x="1062228" y="1237488"/>
                  <a:pt x="1207008" y="1517904"/>
                </a:cubicBezTo>
                <a:cubicBezTo>
                  <a:pt x="1351788" y="1798320"/>
                  <a:pt x="1463040" y="2019300"/>
                  <a:pt x="1618488" y="2432304"/>
                </a:cubicBezTo>
                <a:cubicBezTo>
                  <a:pt x="1773936" y="2845308"/>
                  <a:pt x="1979676" y="3514344"/>
                  <a:pt x="2139696" y="3995928"/>
                </a:cubicBezTo>
                <a:cubicBezTo>
                  <a:pt x="2299716" y="4477512"/>
                  <a:pt x="2506980" y="5102352"/>
                  <a:pt x="2578608" y="5321808"/>
                </a:cubicBezTo>
                <a:cubicBezTo>
                  <a:pt x="2650236" y="5541264"/>
                  <a:pt x="2609850" y="5426964"/>
                  <a:pt x="2569464" y="5312664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472184" y="1271016"/>
            <a:ext cx="3099816" cy="5266944"/>
          </a:xfrm>
          <a:custGeom>
            <a:avLst/>
            <a:gdLst>
              <a:gd name="connsiteX0" fmla="*/ 0 w 3099816"/>
              <a:gd name="connsiteY0" fmla="*/ 0 h 5266944"/>
              <a:gd name="connsiteX1" fmla="*/ 356616 w 3099816"/>
              <a:gd name="connsiteY1" fmla="*/ 320040 h 5266944"/>
              <a:gd name="connsiteX2" fmla="*/ 676656 w 3099816"/>
              <a:gd name="connsiteY2" fmla="*/ 676656 h 5266944"/>
              <a:gd name="connsiteX3" fmla="*/ 1024128 w 3099816"/>
              <a:gd name="connsiteY3" fmla="*/ 1115568 h 5266944"/>
              <a:gd name="connsiteX4" fmla="*/ 1472184 w 3099816"/>
              <a:gd name="connsiteY4" fmla="*/ 1883664 h 5266944"/>
              <a:gd name="connsiteX5" fmla="*/ 2002536 w 3099816"/>
              <a:gd name="connsiteY5" fmla="*/ 3081528 h 5266944"/>
              <a:gd name="connsiteX6" fmla="*/ 3099816 w 3099816"/>
              <a:gd name="connsiteY6" fmla="*/ 5266944 h 5266944"/>
              <a:gd name="connsiteX7" fmla="*/ 3099816 w 3099816"/>
              <a:gd name="connsiteY7" fmla="*/ 5266944 h 5266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99816" h="5266944">
                <a:moveTo>
                  <a:pt x="0" y="0"/>
                </a:moveTo>
                <a:cubicBezTo>
                  <a:pt x="121920" y="103632"/>
                  <a:pt x="243840" y="207264"/>
                  <a:pt x="356616" y="320040"/>
                </a:cubicBezTo>
                <a:cubicBezTo>
                  <a:pt x="469392" y="432816"/>
                  <a:pt x="565404" y="544068"/>
                  <a:pt x="676656" y="676656"/>
                </a:cubicBezTo>
                <a:cubicBezTo>
                  <a:pt x="787908" y="809244"/>
                  <a:pt x="891540" y="914400"/>
                  <a:pt x="1024128" y="1115568"/>
                </a:cubicBezTo>
                <a:cubicBezTo>
                  <a:pt x="1156716" y="1316736"/>
                  <a:pt x="1309116" y="1556004"/>
                  <a:pt x="1472184" y="1883664"/>
                </a:cubicBezTo>
                <a:cubicBezTo>
                  <a:pt x="1635252" y="2211324"/>
                  <a:pt x="1731264" y="2517648"/>
                  <a:pt x="2002536" y="3081528"/>
                </a:cubicBezTo>
                <a:cubicBezTo>
                  <a:pt x="2273808" y="3645408"/>
                  <a:pt x="3099816" y="5266944"/>
                  <a:pt x="3099816" y="5266944"/>
                </a:cubicBezTo>
                <a:lnTo>
                  <a:pt x="3099816" y="5266944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463040" y="1307592"/>
            <a:ext cx="2177796" cy="5591556"/>
          </a:xfrm>
          <a:custGeom>
            <a:avLst/>
            <a:gdLst>
              <a:gd name="connsiteX0" fmla="*/ 0 w 2177796"/>
              <a:gd name="connsiteY0" fmla="*/ 0 h 5591556"/>
              <a:gd name="connsiteX1" fmla="*/ 338328 w 2177796"/>
              <a:gd name="connsiteY1" fmla="*/ 320040 h 5591556"/>
              <a:gd name="connsiteX2" fmla="*/ 758952 w 2177796"/>
              <a:gd name="connsiteY2" fmla="*/ 832104 h 5591556"/>
              <a:gd name="connsiteX3" fmla="*/ 1051560 w 2177796"/>
              <a:gd name="connsiteY3" fmla="*/ 1417320 h 5591556"/>
              <a:gd name="connsiteX4" fmla="*/ 1399032 w 2177796"/>
              <a:gd name="connsiteY4" fmla="*/ 2377440 h 5591556"/>
              <a:gd name="connsiteX5" fmla="*/ 2066544 w 2177796"/>
              <a:gd name="connsiteY5" fmla="*/ 5129784 h 5591556"/>
              <a:gd name="connsiteX6" fmla="*/ 2066544 w 2177796"/>
              <a:gd name="connsiteY6" fmla="*/ 5148072 h 5591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77796" h="5591556">
                <a:moveTo>
                  <a:pt x="0" y="0"/>
                </a:moveTo>
                <a:cubicBezTo>
                  <a:pt x="105918" y="90678"/>
                  <a:pt x="211836" y="181356"/>
                  <a:pt x="338328" y="320040"/>
                </a:cubicBezTo>
                <a:cubicBezTo>
                  <a:pt x="464820" y="458724"/>
                  <a:pt x="640080" y="649224"/>
                  <a:pt x="758952" y="832104"/>
                </a:cubicBezTo>
                <a:cubicBezTo>
                  <a:pt x="877824" y="1014984"/>
                  <a:pt x="944880" y="1159764"/>
                  <a:pt x="1051560" y="1417320"/>
                </a:cubicBezTo>
                <a:cubicBezTo>
                  <a:pt x="1158240" y="1674876"/>
                  <a:pt x="1229868" y="1758696"/>
                  <a:pt x="1399032" y="2377440"/>
                </a:cubicBezTo>
                <a:cubicBezTo>
                  <a:pt x="1568196" y="2996184"/>
                  <a:pt x="1955292" y="4668012"/>
                  <a:pt x="2066544" y="5129784"/>
                </a:cubicBezTo>
                <a:cubicBezTo>
                  <a:pt x="2177796" y="5591556"/>
                  <a:pt x="2122170" y="5369814"/>
                  <a:pt x="2066544" y="5148072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472184" y="1289304"/>
            <a:ext cx="1618488" cy="5312664"/>
          </a:xfrm>
          <a:custGeom>
            <a:avLst/>
            <a:gdLst>
              <a:gd name="connsiteX0" fmla="*/ 0 w 1618488"/>
              <a:gd name="connsiteY0" fmla="*/ 0 h 5312664"/>
              <a:gd name="connsiteX1" fmla="*/ 338328 w 1618488"/>
              <a:gd name="connsiteY1" fmla="*/ 347472 h 5312664"/>
              <a:gd name="connsiteX2" fmla="*/ 685800 w 1618488"/>
              <a:gd name="connsiteY2" fmla="*/ 832104 h 5312664"/>
              <a:gd name="connsiteX3" fmla="*/ 1051560 w 1618488"/>
              <a:gd name="connsiteY3" fmla="*/ 1801368 h 5312664"/>
              <a:gd name="connsiteX4" fmla="*/ 1618488 w 1618488"/>
              <a:gd name="connsiteY4" fmla="*/ 5312664 h 5312664"/>
              <a:gd name="connsiteX5" fmla="*/ 1618488 w 1618488"/>
              <a:gd name="connsiteY5" fmla="*/ 5312664 h 5312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18488" h="5312664">
                <a:moveTo>
                  <a:pt x="0" y="0"/>
                </a:moveTo>
                <a:cubicBezTo>
                  <a:pt x="112014" y="104394"/>
                  <a:pt x="224028" y="208788"/>
                  <a:pt x="338328" y="347472"/>
                </a:cubicBezTo>
                <a:cubicBezTo>
                  <a:pt x="452628" y="486156"/>
                  <a:pt x="566928" y="589788"/>
                  <a:pt x="685800" y="832104"/>
                </a:cubicBezTo>
                <a:cubicBezTo>
                  <a:pt x="804672" y="1074420"/>
                  <a:pt x="896112" y="1054608"/>
                  <a:pt x="1051560" y="1801368"/>
                </a:cubicBezTo>
                <a:cubicBezTo>
                  <a:pt x="1207008" y="2548128"/>
                  <a:pt x="1618488" y="5312664"/>
                  <a:pt x="1618488" y="5312664"/>
                </a:cubicBezTo>
                <a:lnTo>
                  <a:pt x="1618488" y="5312664"/>
                </a:ln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1463040" y="1271016"/>
            <a:ext cx="1499616" cy="5330952"/>
          </a:xfrm>
          <a:custGeom>
            <a:avLst/>
            <a:gdLst>
              <a:gd name="connsiteX0" fmla="*/ 0 w 1499616"/>
              <a:gd name="connsiteY0" fmla="*/ 0 h 5330952"/>
              <a:gd name="connsiteX1" fmla="*/ 320040 w 1499616"/>
              <a:gd name="connsiteY1" fmla="*/ 329184 h 5330952"/>
              <a:gd name="connsiteX2" fmla="*/ 694944 w 1499616"/>
              <a:gd name="connsiteY2" fmla="*/ 914400 h 5330952"/>
              <a:gd name="connsiteX3" fmla="*/ 1060704 w 1499616"/>
              <a:gd name="connsiteY3" fmla="*/ 2532888 h 5330952"/>
              <a:gd name="connsiteX4" fmla="*/ 1499616 w 1499616"/>
              <a:gd name="connsiteY4" fmla="*/ 5330952 h 5330952"/>
              <a:gd name="connsiteX5" fmla="*/ 1499616 w 1499616"/>
              <a:gd name="connsiteY5" fmla="*/ 5330952 h 53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9616" h="5330952">
                <a:moveTo>
                  <a:pt x="0" y="0"/>
                </a:moveTo>
                <a:cubicBezTo>
                  <a:pt x="102108" y="88392"/>
                  <a:pt x="204216" y="176784"/>
                  <a:pt x="320040" y="329184"/>
                </a:cubicBezTo>
                <a:cubicBezTo>
                  <a:pt x="435864" y="481584"/>
                  <a:pt x="571500" y="547116"/>
                  <a:pt x="694944" y="914400"/>
                </a:cubicBezTo>
                <a:cubicBezTo>
                  <a:pt x="818388" y="1281684"/>
                  <a:pt x="926592" y="1796796"/>
                  <a:pt x="1060704" y="2532888"/>
                </a:cubicBezTo>
                <a:cubicBezTo>
                  <a:pt x="1194816" y="3268980"/>
                  <a:pt x="1499616" y="5330952"/>
                  <a:pt x="1499616" y="5330952"/>
                </a:cubicBezTo>
                <a:lnTo>
                  <a:pt x="1499616" y="5330952"/>
                </a:ln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Insights and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/>
          </a:bodyPr>
          <a:lstStyle/>
          <a:p>
            <a:r>
              <a:rPr lang="en-US" dirty="0"/>
              <a:t>Under heavy load, busy periods coalesce and U </a:t>
            </a:r>
            <a:r>
              <a:rPr lang="en-US" dirty="0">
                <a:sym typeface="Wingdings" pitchFamily="2" charset="2"/>
              </a:rPr>
              <a:t> 1</a:t>
            </a:r>
          </a:p>
          <a:p>
            <a:r>
              <a:rPr lang="en-US" dirty="0">
                <a:sym typeface="Wingdings" pitchFamily="2" charset="2"/>
              </a:rPr>
              <a:t>Saturation points for PS and SRPT are </a:t>
            </a:r>
            <a:r>
              <a:rPr lang="en-US" u="sng" dirty="0">
                <a:sym typeface="Wingdings" pitchFamily="2" charset="2"/>
              </a:rPr>
              <a:t>different</a:t>
            </a:r>
          </a:p>
          <a:p>
            <a:pPr lvl="1"/>
            <a:r>
              <a:rPr lang="en-US" dirty="0">
                <a:sym typeface="Wingdings" pitchFamily="2" charset="2"/>
              </a:rPr>
              <a:t>Different “overload regimes” for PS and SRPT</a:t>
            </a:r>
          </a:p>
          <a:p>
            <a:pPr lvl="1"/>
            <a:r>
              <a:rPr lang="en-US" dirty="0">
                <a:sym typeface="Wingdings" pitchFamily="2" charset="2"/>
              </a:rPr>
              <a:t>Gap always exists between them</a:t>
            </a:r>
          </a:p>
          <a:p>
            <a:pPr lvl="1"/>
            <a:r>
              <a:rPr lang="en-US" dirty="0">
                <a:sym typeface="Wingdings" pitchFamily="2" charset="2"/>
              </a:rPr>
              <a:t>Gap shrinks as </a:t>
            </a:r>
            <a:r>
              <a:rPr lang="el-GR" dirty="0">
                <a:sym typeface="Wingdings" pitchFamily="2" charset="2"/>
              </a:rPr>
              <a:t>α</a:t>
            </a:r>
            <a:r>
              <a:rPr lang="en-US" dirty="0">
                <a:sym typeface="Wingdings" pitchFamily="2" charset="2"/>
              </a:rPr>
              <a:t> increases</a:t>
            </a:r>
          </a:p>
          <a:p>
            <a:pPr lvl="1"/>
            <a:r>
              <a:rPr lang="en-US" dirty="0">
                <a:sym typeface="Wingdings" pitchFamily="2" charset="2"/>
              </a:rPr>
              <a:t>Limiting case (</a:t>
            </a:r>
            <a:r>
              <a:rPr lang="el-GR" dirty="0">
                <a:sym typeface="Wingdings" pitchFamily="2" charset="2"/>
              </a:rPr>
              <a:t>α</a:t>
            </a:r>
            <a:r>
              <a:rPr lang="en-US" dirty="0">
                <a:sym typeface="Wingdings" pitchFamily="2" charset="2"/>
              </a:rPr>
              <a:t> = ∞) requires </a:t>
            </a:r>
            <a:r>
              <a:rPr lang="el-GR" dirty="0">
                <a:sym typeface="Wingdings" pitchFamily="2" charset="2"/>
              </a:rPr>
              <a:t>ρ</a:t>
            </a:r>
            <a:r>
              <a:rPr lang="en-US" dirty="0">
                <a:sym typeface="Wingdings" pitchFamily="2" charset="2"/>
              </a:rPr>
              <a:t> &lt; 1  (i.e., fixed rate)</a:t>
            </a:r>
          </a:p>
          <a:p>
            <a:r>
              <a:rPr lang="en-US" dirty="0">
                <a:sym typeface="Wingdings" pitchFamily="2" charset="2"/>
              </a:rPr>
              <a:t>SRPT suffers from starvation under very high load</a:t>
            </a:r>
          </a:p>
          <a:p>
            <a:r>
              <a:rPr lang="en-US" dirty="0">
                <a:sym typeface="Wingdings" pitchFamily="2" charset="2"/>
              </a:rPr>
              <a:t>“Job count” stability and “work” stability differ</a:t>
            </a:r>
          </a:p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13</a:t>
            </a:fld>
            <a:endParaRPr lang="en-US" sz="1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 fontScale="92500"/>
          </a:bodyPr>
          <a:lstStyle/>
          <a:p>
            <a:r>
              <a:rPr lang="en-US" dirty="0"/>
              <a:t>The </a:t>
            </a:r>
            <a:r>
              <a:rPr lang="en-US" dirty="0" err="1"/>
              <a:t>autoscaling</a:t>
            </a:r>
            <a:r>
              <a:rPr lang="en-US" dirty="0"/>
              <a:t> properties of dynamic speed scaling systems are many, varied, and interesting!</a:t>
            </a:r>
          </a:p>
          <a:p>
            <a:pPr lvl="1"/>
            <a:r>
              <a:rPr lang="en-US" dirty="0" err="1"/>
              <a:t>Autoscaling</a:t>
            </a:r>
            <a:r>
              <a:rPr lang="en-US" dirty="0"/>
              <a:t> effect: stable even at very high offered load (s = </a:t>
            </a:r>
            <a:r>
              <a:rPr lang="el-GR" dirty="0"/>
              <a:t>ρ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Saturation effect: U </a:t>
            </a:r>
            <a:r>
              <a:rPr lang="en-US" dirty="0">
                <a:sym typeface="Wingdings" pitchFamily="2" charset="2"/>
              </a:rPr>
              <a:t> 1 at heavy load, with N  </a:t>
            </a:r>
            <a:r>
              <a:rPr lang="el-GR" dirty="0">
                <a:sym typeface="Wingdings" pitchFamily="2" charset="2"/>
              </a:rPr>
              <a:t>ρ</a:t>
            </a:r>
            <a:r>
              <a:rPr lang="el-GR" baseline="30000" dirty="0">
                <a:sym typeface="Wingdings" pitchFamily="2" charset="2"/>
              </a:rPr>
              <a:t>α</a:t>
            </a:r>
            <a:endParaRPr lang="en-US" baseline="30000" dirty="0">
              <a:sym typeface="Wingdings" pitchFamily="2" charset="2"/>
            </a:endParaRPr>
          </a:p>
          <a:p>
            <a:pPr lvl="1"/>
            <a:r>
              <a:rPr lang="en-US" dirty="0">
                <a:sym typeface="Wingdings" pitchFamily="2" charset="2"/>
              </a:rPr>
              <a:t>The </a:t>
            </a:r>
            <a:r>
              <a:rPr lang="el-GR" dirty="0">
                <a:sym typeface="Wingdings" pitchFamily="2" charset="2"/>
              </a:rPr>
              <a:t>α</a:t>
            </a:r>
            <a:r>
              <a:rPr lang="en-US" dirty="0">
                <a:sym typeface="Wingdings" pitchFamily="2" charset="2"/>
              </a:rPr>
              <a:t> effect: the shift, the squish, and the squeeze</a:t>
            </a:r>
            <a:endParaRPr lang="en-US" dirty="0"/>
          </a:p>
          <a:p>
            <a:r>
              <a:rPr lang="en-US" dirty="0"/>
              <a:t>Invariant properties are helpful for analysis</a:t>
            </a:r>
          </a:p>
          <a:p>
            <a:r>
              <a:rPr lang="en-US" dirty="0"/>
              <a:t>Differences exist between PS and SRPT</a:t>
            </a:r>
          </a:p>
          <a:p>
            <a:pPr lvl="1"/>
            <a:r>
              <a:rPr lang="en-US" dirty="0">
                <a:sym typeface="Wingdings" pitchFamily="2" charset="2"/>
              </a:rPr>
              <a:t>Variance of system occupancy; mean/variance of response time</a:t>
            </a:r>
          </a:p>
          <a:p>
            <a:pPr lvl="1"/>
            <a:r>
              <a:rPr lang="en-US" dirty="0">
                <a:sym typeface="Wingdings" pitchFamily="2" charset="2"/>
              </a:rPr>
              <a:t>Saturation points for PS and SRPT are different</a:t>
            </a:r>
          </a:p>
          <a:p>
            <a:pPr lvl="1"/>
            <a:r>
              <a:rPr lang="en-US" dirty="0">
                <a:sym typeface="Wingdings" pitchFamily="2" charset="2"/>
              </a:rPr>
              <a:t>SRPT suffers from starvation under very high load</a:t>
            </a:r>
          </a:p>
          <a:p>
            <a:r>
              <a:rPr lang="en-US" dirty="0">
                <a:sym typeface="Wingdings" pitchFamily="2" charset="2"/>
              </a:rPr>
              <a:t>Our results suggest that PS becomes superior to SRPT for coupled speed scaling, if the load is high enough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14</a:t>
            </a:fld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Dynamic CPU speed scaling systems</a:t>
            </a:r>
          </a:p>
          <a:p>
            <a:pPr lvl="0"/>
            <a:r>
              <a:rPr lang="en-US" dirty="0"/>
              <a:t>Service rate adjusted based on offered load</a:t>
            </a:r>
          </a:p>
          <a:p>
            <a:pPr lvl="0"/>
            <a:r>
              <a:rPr lang="en-US" dirty="0"/>
              <a:t>Classic tradeoff:</a:t>
            </a:r>
          </a:p>
          <a:p>
            <a:pPr lvl="1"/>
            <a:r>
              <a:rPr lang="en-US" dirty="0"/>
              <a:t>Faster speed </a:t>
            </a:r>
            <a:r>
              <a:rPr lang="en-US" dirty="0">
                <a:sym typeface="Wingdings" pitchFamily="2" charset="2"/>
              </a:rPr>
              <a:t> lower response time, higher energy usage</a:t>
            </a:r>
            <a:endParaRPr lang="en-US" dirty="0"/>
          </a:p>
          <a:p>
            <a:pPr lvl="0"/>
            <a:r>
              <a:rPr lang="en-US" dirty="0"/>
              <a:t>Two key design choices:</a:t>
            </a:r>
          </a:p>
          <a:p>
            <a:pPr lvl="1"/>
            <a:r>
              <a:rPr lang="en-US" dirty="0"/>
              <a:t>Speed </a:t>
            </a:r>
            <a:r>
              <a:rPr lang="en-US" dirty="0" err="1"/>
              <a:t>scaler</a:t>
            </a:r>
            <a:r>
              <a:rPr lang="en-US" dirty="0"/>
              <a:t>: how fast to run? (static, </a:t>
            </a:r>
            <a:r>
              <a:rPr lang="en-US" u="sng" dirty="0"/>
              <a:t>coupled</a:t>
            </a:r>
            <a:r>
              <a:rPr lang="en-US" dirty="0"/>
              <a:t>, decoupled)</a:t>
            </a:r>
          </a:p>
          <a:p>
            <a:pPr lvl="1"/>
            <a:r>
              <a:rPr lang="en-US" dirty="0"/>
              <a:t>Scheduler: which job to run? (FCFS, </a:t>
            </a:r>
            <a:r>
              <a:rPr lang="en-US" u="sng" dirty="0"/>
              <a:t>PS</a:t>
            </a:r>
            <a:r>
              <a:rPr lang="en-US" dirty="0"/>
              <a:t>, FSP, </a:t>
            </a:r>
            <a:r>
              <a:rPr lang="en-US" u="sng" dirty="0"/>
              <a:t>SRPT</a:t>
            </a:r>
            <a:r>
              <a:rPr lang="en-US" dirty="0"/>
              <a:t>, LRPT)</a:t>
            </a:r>
          </a:p>
          <a:p>
            <a:pPr lvl="0"/>
            <a:r>
              <a:rPr lang="en-US" dirty="0"/>
              <a:t>Research questions:</a:t>
            </a:r>
          </a:p>
          <a:p>
            <a:pPr lvl="1"/>
            <a:r>
              <a:rPr lang="en-US" dirty="0"/>
              <a:t>What are the “</a:t>
            </a:r>
            <a:r>
              <a:rPr lang="en-US" dirty="0" err="1"/>
              <a:t>autoscaling</a:t>
            </a:r>
            <a:r>
              <a:rPr lang="en-US" dirty="0"/>
              <a:t>” properties of coupled (i.e., job-count based) speed scaling systems under heavy load?</a:t>
            </a:r>
          </a:p>
          <a:p>
            <a:pPr lvl="1"/>
            <a:r>
              <a:rPr lang="en-US" dirty="0"/>
              <a:t>In what ways are PS and SRPT similar or different?</a:t>
            </a:r>
          </a:p>
          <a:p>
            <a:pPr lvl="1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2</a:t>
            </a:fld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[Albers 2010] “Energy-Efficient </a:t>
            </a:r>
            <a:r>
              <a:rPr lang="en-US" dirty="0" err="1"/>
              <a:t>Algorthms</a:t>
            </a:r>
            <a:r>
              <a:rPr lang="en-US" dirty="0"/>
              <a:t>”, CACM</a:t>
            </a:r>
          </a:p>
          <a:p>
            <a:pPr lvl="0"/>
            <a:r>
              <a:rPr lang="en-US" dirty="0"/>
              <a:t>[Andrew et al. 2010] “Optimality, Fairness, and Robustness in Speed Scaling Designs”, ACM SIGMETRICS</a:t>
            </a:r>
          </a:p>
          <a:p>
            <a:pPr lvl="0"/>
            <a:r>
              <a:rPr lang="en-US" dirty="0"/>
              <a:t>[</a:t>
            </a:r>
            <a:r>
              <a:rPr lang="en-US" dirty="0" err="1"/>
              <a:t>Bansal</a:t>
            </a:r>
            <a:r>
              <a:rPr lang="en-US" dirty="0"/>
              <a:t> et al. 2007] “Speed Scaling to Manage Energy and Temperature”, JACM</a:t>
            </a:r>
          </a:p>
          <a:p>
            <a:pPr lvl="0"/>
            <a:r>
              <a:rPr lang="en-US" dirty="0"/>
              <a:t>[</a:t>
            </a:r>
            <a:r>
              <a:rPr lang="en-US" dirty="0" err="1"/>
              <a:t>Elahi</a:t>
            </a:r>
            <a:r>
              <a:rPr lang="en-US" dirty="0"/>
              <a:t> et al. 2012] “Decoupled Speed Scaling”, QEST, PEVA</a:t>
            </a:r>
          </a:p>
          <a:p>
            <a:pPr lvl="0"/>
            <a:r>
              <a:rPr lang="en-US" dirty="0"/>
              <a:t>[</a:t>
            </a:r>
            <a:r>
              <a:rPr lang="en-US" dirty="0" err="1"/>
              <a:t>Wierman</a:t>
            </a:r>
            <a:r>
              <a:rPr lang="en-US" dirty="0"/>
              <a:t> et al. 2009] “Power-Aware Speed Scaling in Processor Sharing Systems”, IEEE INFOCOM, PEVA 2012 </a:t>
            </a:r>
          </a:p>
          <a:p>
            <a:pPr lvl="0"/>
            <a:r>
              <a:rPr lang="en-US" dirty="0"/>
              <a:t>[Weiser et al. 1994] “Scheduling for Reduced CPU Energy”, USENIX OSDI</a:t>
            </a:r>
          </a:p>
          <a:p>
            <a:pPr lvl="0"/>
            <a:r>
              <a:rPr lang="en-US" dirty="0"/>
              <a:t>[Yao et al. 1995]  “A Scheduling Model for Reduced CPU </a:t>
            </a:r>
            <a:r>
              <a:rPr lang="en-US" dirty="0" err="1"/>
              <a:t>Engergy</a:t>
            </a:r>
            <a:r>
              <a:rPr lang="en-US" dirty="0"/>
              <a:t>”, ACM FOCS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3</a:t>
            </a:fld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Model (1 of 4)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4</a:t>
            </a:fld>
            <a:endParaRPr 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2019876" y="413739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μ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1340036" y="3505676"/>
            <a:ext cx="5923348" cy="816388"/>
            <a:chOff x="1340036" y="3505676"/>
            <a:chExt cx="5923348" cy="816388"/>
          </a:xfrm>
        </p:grpSpPr>
        <p:sp>
          <p:nvSpPr>
            <p:cNvPr id="6" name="Oval 5"/>
            <p:cNvSpPr/>
            <p:nvPr/>
          </p:nvSpPr>
          <p:spPr>
            <a:xfrm>
              <a:off x="1340036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479988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693092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842188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991284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1819656" y="3904488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3005328" y="3910584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191000" y="3916680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5330952" y="3913632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6480048" y="3965448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6513576" y="4181856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5303520" y="4197096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4166616" y="4184904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2974848" y="4191000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1819656" y="4206240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453962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19210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09154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08192" y="3865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959096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39112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88748" y="350567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79976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02180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93948" y="3590020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188748" y="413739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μ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379976" y="413739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μ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82944" y="413739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μ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93948" y="413739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μ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76589" y="1469951"/>
            <a:ext cx="83113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Review: Birth-death Markov chain model of classic M/M/1 queue</a:t>
            </a:r>
          </a:p>
          <a:p>
            <a:r>
              <a:rPr lang="en-US" sz="2400" dirty="0"/>
              <a:t>Fixed arrival rate </a:t>
            </a:r>
            <a:r>
              <a:rPr lang="el-GR" sz="2400" dirty="0"/>
              <a:t>λ</a:t>
            </a:r>
            <a:endParaRPr lang="en-US" sz="2400" dirty="0"/>
          </a:p>
          <a:p>
            <a:r>
              <a:rPr lang="en-US" sz="2400" dirty="0"/>
              <a:t>Fixed service rate </a:t>
            </a:r>
            <a:r>
              <a:rPr lang="el-GR" sz="2400" dirty="0"/>
              <a:t>μ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576589" y="5156021"/>
            <a:ext cx="52220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Mean system occupancy:   N = </a:t>
            </a:r>
            <a:r>
              <a:rPr lang="el-GR" sz="2400" dirty="0"/>
              <a:t>ρ</a:t>
            </a:r>
            <a:r>
              <a:rPr lang="en-US" sz="2400" dirty="0"/>
              <a:t> / (1 – </a:t>
            </a:r>
            <a:r>
              <a:rPr lang="el-GR" sz="2400" dirty="0"/>
              <a:t>ρ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Ergodicity</a:t>
            </a:r>
            <a:r>
              <a:rPr lang="en-US" sz="2400" dirty="0"/>
              <a:t> requirement: </a:t>
            </a:r>
            <a:r>
              <a:rPr lang="el-GR" sz="2400" dirty="0"/>
              <a:t>ρ</a:t>
            </a:r>
            <a:r>
              <a:rPr lang="en-US" sz="2400" dirty="0"/>
              <a:t> = </a:t>
            </a:r>
            <a:r>
              <a:rPr lang="el-GR" sz="2400" dirty="0"/>
              <a:t>λ</a:t>
            </a:r>
            <a:r>
              <a:rPr lang="en-US" sz="2400" dirty="0"/>
              <a:t>/</a:t>
            </a:r>
            <a:r>
              <a:rPr lang="el-GR" sz="2400" dirty="0"/>
              <a:t>μ</a:t>
            </a:r>
            <a:r>
              <a:rPr lang="en-US" sz="2400" dirty="0"/>
              <a:t> &lt; 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44768" y="5202936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 = p</a:t>
            </a:r>
            <a:r>
              <a:rPr lang="en-US" baseline="-25000" dirty="0"/>
              <a:t>0</a:t>
            </a:r>
            <a:r>
              <a:rPr lang="en-US" dirty="0"/>
              <a:t> (</a:t>
            </a:r>
            <a:r>
              <a:rPr lang="el-GR" dirty="0"/>
              <a:t>λ</a:t>
            </a:r>
            <a:r>
              <a:rPr lang="en-US" dirty="0"/>
              <a:t>/</a:t>
            </a:r>
            <a:r>
              <a:rPr lang="el-GR" dirty="0"/>
              <a:t>μ</a:t>
            </a:r>
            <a:r>
              <a:rPr lang="en-US" dirty="0"/>
              <a:t>)</a:t>
            </a:r>
            <a:r>
              <a:rPr lang="en-US" baseline="30000" dirty="0"/>
              <a:t>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173622" y="5617686"/>
            <a:ext cx="143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 = 1 – p</a:t>
            </a:r>
            <a:r>
              <a:rPr lang="en-US" baseline="-25000" dirty="0"/>
              <a:t>0</a:t>
            </a:r>
            <a:r>
              <a:rPr lang="en-US" dirty="0"/>
              <a:t> = </a:t>
            </a:r>
            <a:r>
              <a:rPr lang="el-GR" dirty="0"/>
              <a:t>ρ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239000" y="3654552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Model (2 of 4)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5</a:t>
            </a:fld>
            <a:endParaRPr 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2019876" y="413739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μ</a:t>
            </a:r>
            <a:endParaRPr lang="en-US" dirty="0"/>
          </a:p>
        </p:txBody>
      </p:sp>
      <p:grpSp>
        <p:nvGrpSpPr>
          <p:cNvPr id="3" name="Group 37"/>
          <p:cNvGrpSpPr/>
          <p:nvPr/>
        </p:nvGrpSpPr>
        <p:grpSpPr>
          <a:xfrm>
            <a:off x="1340036" y="3505676"/>
            <a:ext cx="5923348" cy="816388"/>
            <a:chOff x="1340036" y="3505676"/>
            <a:chExt cx="5923348" cy="816388"/>
          </a:xfrm>
        </p:grpSpPr>
        <p:sp>
          <p:nvSpPr>
            <p:cNvPr id="6" name="Oval 5"/>
            <p:cNvSpPr/>
            <p:nvPr/>
          </p:nvSpPr>
          <p:spPr>
            <a:xfrm>
              <a:off x="1340036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479988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693092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842188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991284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1819656" y="3904488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3005328" y="3910584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191000" y="3916680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5330952" y="3913632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6480048" y="3965448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6513576" y="4181856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5303520" y="4197096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4166616" y="4184904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2974848" y="4191000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1819656" y="4206240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453962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19210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09154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08192" y="3865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959096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39112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88748" y="350567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79976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02180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93948" y="3590020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188748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379976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82944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93948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76589" y="1469951"/>
            <a:ext cx="73723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Birth-death Markov chain model of classic M/M/∞ queue</a:t>
            </a:r>
          </a:p>
          <a:p>
            <a:r>
              <a:rPr lang="en-US" sz="2400" dirty="0"/>
              <a:t>Fixed arrival rate </a:t>
            </a:r>
            <a:r>
              <a:rPr lang="el-GR" sz="2400" dirty="0"/>
              <a:t>λ</a:t>
            </a:r>
            <a:endParaRPr lang="en-US" sz="2400" dirty="0"/>
          </a:p>
          <a:p>
            <a:r>
              <a:rPr lang="en-US" sz="2400" dirty="0"/>
              <a:t>Service rate scales linearly with system occupancy (</a:t>
            </a:r>
            <a:r>
              <a:rPr lang="el-GR" sz="2400" dirty="0"/>
              <a:t>α</a:t>
            </a:r>
            <a:r>
              <a:rPr lang="en-US" sz="2400" dirty="0"/>
              <a:t> = 1)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6589" y="5156021"/>
            <a:ext cx="55027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Mean system occupancy:   N = </a:t>
            </a:r>
            <a:r>
              <a:rPr lang="el-GR" sz="2400" dirty="0"/>
              <a:t>ρ</a:t>
            </a:r>
            <a:r>
              <a:rPr lang="en-US" sz="2400" dirty="0"/>
              <a:t> = </a:t>
            </a:r>
            <a:r>
              <a:rPr lang="el-GR" sz="2400" dirty="0"/>
              <a:t>λ</a:t>
            </a:r>
            <a:r>
              <a:rPr lang="en-US" sz="2400" dirty="0"/>
              <a:t>/</a:t>
            </a:r>
            <a:r>
              <a:rPr lang="el-GR" sz="2400" dirty="0"/>
              <a:t>μ</a:t>
            </a:r>
            <a:endParaRPr lang="en-US" sz="2400" dirty="0"/>
          </a:p>
          <a:p>
            <a:r>
              <a:rPr lang="en-US" sz="2400" dirty="0"/>
              <a:t>System occupancy has Poisson distribution</a:t>
            </a:r>
          </a:p>
          <a:p>
            <a:r>
              <a:rPr lang="en-US" sz="2400" dirty="0" err="1"/>
              <a:t>Ergodicity</a:t>
            </a:r>
            <a:r>
              <a:rPr lang="en-US" sz="2400" dirty="0"/>
              <a:t> requirement: </a:t>
            </a:r>
            <a:r>
              <a:rPr lang="el-GR" sz="2400" dirty="0"/>
              <a:t>ρ</a:t>
            </a:r>
            <a:r>
              <a:rPr lang="en-US" sz="2400" dirty="0"/>
              <a:t> = </a:t>
            </a:r>
            <a:r>
              <a:rPr lang="el-GR" sz="2400" dirty="0"/>
              <a:t>λ</a:t>
            </a:r>
            <a:r>
              <a:rPr lang="en-US" sz="2400" dirty="0"/>
              <a:t>/</a:t>
            </a:r>
            <a:r>
              <a:rPr lang="el-GR" sz="2400" dirty="0"/>
              <a:t>μ</a:t>
            </a:r>
            <a:r>
              <a:rPr lang="en-US" sz="2400" dirty="0"/>
              <a:t> &lt; ∞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80760" y="5156021"/>
            <a:ext cx="2028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 = p</a:t>
            </a:r>
            <a:r>
              <a:rPr lang="en-US" baseline="-25000" dirty="0"/>
              <a:t>0</a:t>
            </a:r>
            <a:r>
              <a:rPr lang="en-US" dirty="0"/>
              <a:t> ∏ (</a:t>
            </a:r>
            <a:r>
              <a:rPr lang="el-GR" dirty="0"/>
              <a:t>λ</a:t>
            </a:r>
            <a:r>
              <a:rPr lang="en-US" dirty="0"/>
              <a:t>/(i+1)</a:t>
            </a:r>
            <a:r>
              <a:rPr lang="el-GR" dirty="0"/>
              <a:t>μ</a:t>
            </a:r>
            <a:r>
              <a:rPr lang="en-US" dirty="0"/>
              <a:t>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46846" y="5386853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i</a:t>
            </a:r>
            <a:r>
              <a:rPr lang="en-US" sz="1200" dirty="0"/>
              <a:t>=0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27083" y="5023325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n-1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73622" y="5617686"/>
            <a:ext cx="143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 = 1 – p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≠</a:t>
            </a:r>
            <a:r>
              <a:rPr lang="en-US" dirty="0"/>
              <a:t> </a:t>
            </a:r>
            <a:r>
              <a:rPr lang="el-GR" dirty="0"/>
              <a:t>ρ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239000" y="3654552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911266" y="6356350"/>
            <a:ext cx="1747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FCFS = PS ≠ SRPT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Model (3 of 4)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6</a:t>
            </a:fld>
            <a:endParaRPr 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2019876" y="413739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μ</a:t>
            </a:r>
            <a:endParaRPr lang="en-US" dirty="0"/>
          </a:p>
        </p:txBody>
      </p:sp>
      <p:grpSp>
        <p:nvGrpSpPr>
          <p:cNvPr id="3" name="Group 37"/>
          <p:cNvGrpSpPr/>
          <p:nvPr/>
        </p:nvGrpSpPr>
        <p:grpSpPr>
          <a:xfrm>
            <a:off x="1340036" y="3505676"/>
            <a:ext cx="5923348" cy="816388"/>
            <a:chOff x="1340036" y="3505676"/>
            <a:chExt cx="5923348" cy="816388"/>
          </a:xfrm>
        </p:grpSpPr>
        <p:sp>
          <p:nvSpPr>
            <p:cNvPr id="6" name="Oval 5"/>
            <p:cNvSpPr/>
            <p:nvPr/>
          </p:nvSpPr>
          <p:spPr>
            <a:xfrm>
              <a:off x="1340036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479988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693092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842188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991284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1819656" y="3904488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3005328" y="3910584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191000" y="3916680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5330952" y="3913632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6480048" y="3965448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6513576" y="4181856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5303520" y="4197096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4166616" y="4184904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2974848" y="4191000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1819656" y="4206240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453962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19210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09154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08192" y="3865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959096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39112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88748" y="350567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79976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02180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93948" y="3590020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188748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379976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82944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93948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76589" y="1469951"/>
            <a:ext cx="82810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Birth-death Markov chain model of dynamic speed scaling system</a:t>
            </a:r>
          </a:p>
          <a:p>
            <a:r>
              <a:rPr lang="en-US" sz="2400" dirty="0"/>
              <a:t>Fixed arrival rate </a:t>
            </a:r>
            <a:r>
              <a:rPr lang="el-GR" sz="2400" dirty="0"/>
              <a:t>λ</a:t>
            </a:r>
            <a:endParaRPr lang="en-US" sz="2400" dirty="0"/>
          </a:p>
          <a:p>
            <a:r>
              <a:rPr lang="en-US" sz="2400" dirty="0"/>
              <a:t>Service rate scales sub-linearly with system occupancy (</a:t>
            </a:r>
            <a:r>
              <a:rPr lang="el-GR" sz="2400" dirty="0"/>
              <a:t>α</a:t>
            </a:r>
            <a:r>
              <a:rPr lang="en-US" sz="2400" dirty="0"/>
              <a:t> = 2)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6589" y="5156021"/>
            <a:ext cx="81368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Mean system occupancy:   N = </a:t>
            </a:r>
            <a:r>
              <a:rPr lang="el-GR" sz="2400" dirty="0"/>
              <a:t>ρ</a:t>
            </a:r>
            <a:r>
              <a:rPr lang="en-US" sz="2400" baseline="30000" dirty="0"/>
              <a:t>2</a:t>
            </a:r>
            <a:r>
              <a:rPr lang="en-US" sz="2400" dirty="0"/>
              <a:t> = (</a:t>
            </a:r>
            <a:r>
              <a:rPr lang="el-GR" sz="2400" dirty="0"/>
              <a:t>λ</a:t>
            </a:r>
            <a:r>
              <a:rPr lang="en-US" sz="2400" dirty="0"/>
              <a:t>/</a:t>
            </a:r>
            <a:r>
              <a:rPr lang="el-GR" sz="2400" dirty="0"/>
              <a:t>μ</a:t>
            </a:r>
            <a:r>
              <a:rPr lang="en-US" sz="2400" dirty="0"/>
              <a:t>)</a:t>
            </a:r>
            <a:r>
              <a:rPr lang="en-US" sz="2400" baseline="30000" dirty="0"/>
              <a:t>2</a:t>
            </a:r>
          </a:p>
          <a:p>
            <a:r>
              <a:rPr lang="en-US" sz="2400" dirty="0"/>
              <a:t>System occupancy has higher variance than Poisson distribution</a:t>
            </a:r>
          </a:p>
          <a:p>
            <a:r>
              <a:rPr lang="en-US" sz="2400" dirty="0" err="1"/>
              <a:t>Ergodicity</a:t>
            </a:r>
            <a:r>
              <a:rPr lang="en-US" sz="2400" dirty="0"/>
              <a:t> requirement: </a:t>
            </a:r>
            <a:r>
              <a:rPr lang="el-GR" sz="2400" dirty="0"/>
              <a:t>ρ</a:t>
            </a:r>
            <a:r>
              <a:rPr lang="en-US" sz="2400" dirty="0"/>
              <a:t> = </a:t>
            </a:r>
            <a:r>
              <a:rPr lang="el-GR" sz="2400" dirty="0"/>
              <a:t>λ</a:t>
            </a:r>
            <a:r>
              <a:rPr lang="en-US" sz="2400" dirty="0"/>
              <a:t>/</a:t>
            </a:r>
            <a:r>
              <a:rPr lang="el-GR" sz="2400" dirty="0"/>
              <a:t>μ</a:t>
            </a:r>
            <a:r>
              <a:rPr lang="en-US" sz="2400" dirty="0"/>
              <a:t> &lt; ∞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80760" y="5156021"/>
            <a:ext cx="214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 = p</a:t>
            </a:r>
            <a:r>
              <a:rPr lang="en-US" baseline="-25000" dirty="0"/>
              <a:t>0</a:t>
            </a:r>
            <a:r>
              <a:rPr lang="en-US" dirty="0"/>
              <a:t> ∏ (</a:t>
            </a:r>
            <a:r>
              <a:rPr lang="el-GR" dirty="0"/>
              <a:t>λ</a:t>
            </a:r>
            <a:r>
              <a:rPr lang="en-US" dirty="0"/>
              <a:t>/(   i+1)</a:t>
            </a:r>
            <a:r>
              <a:rPr lang="el-GR" dirty="0"/>
              <a:t>μ</a:t>
            </a:r>
            <a:r>
              <a:rPr lang="en-US" dirty="0"/>
              <a:t>)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3019325" y="4119110"/>
            <a:ext cx="375421" cy="369332"/>
            <a:chOff x="374904" y="3319272"/>
            <a:chExt cx="375421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374904" y="331927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√</a:t>
              </a:r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548640" y="3438144"/>
              <a:ext cx="201685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204997" y="4116062"/>
            <a:ext cx="375421" cy="369332"/>
            <a:chOff x="374904" y="3319272"/>
            <a:chExt cx="375421" cy="369332"/>
          </a:xfrm>
        </p:grpSpPr>
        <p:sp>
          <p:nvSpPr>
            <p:cNvPr id="48" name="TextBox 47"/>
            <p:cNvSpPr txBox="1"/>
            <p:nvPr/>
          </p:nvSpPr>
          <p:spPr>
            <a:xfrm>
              <a:off x="374904" y="331927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√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48640" y="3438144"/>
              <a:ext cx="201685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5317517" y="4113014"/>
            <a:ext cx="375421" cy="369332"/>
            <a:chOff x="374904" y="3319272"/>
            <a:chExt cx="375421" cy="369332"/>
          </a:xfrm>
        </p:grpSpPr>
        <p:sp>
          <p:nvSpPr>
            <p:cNvPr id="51" name="TextBox 50"/>
            <p:cNvSpPr txBox="1"/>
            <p:nvPr/>
          </p:nvSpPr>
          <p:spPr>
            <a:xfrm>
              <a:off x="374904" y="331927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√</a:t>
              </a: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548640" y="3438144"/>
              <a:ext cx="201685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6530621" y="4109966"/>
            <a:ext cx="375421" cy="369332"/>
            <a:chOff x="374904" y="3319272"/>
            <a:chExt cx="375421" cy="369332"/>
          </a:xfrm>
        </p:grpSpPr>
        <p:sp>
          <p:nvSpPr>
            <p:cNvPr id="54" name="TextBox 53"/>
            <p:cNvSpPr txBox="1"/>
            <p:nvPr/>
          </p:nvSpPr>
          <p:spPr>
            <a:xfrm>
              <a:off x="374904" y="331927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√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548640" y="3438144"/>
              <a:ext cx="201685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7323101" y="5119445"/>
            <a:ext cx="513307" cy="369332"/>
            <a:chOff x="7323101" y="5119445"/>
            <a:chExt cx="513307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7323101" y="51194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√</a:t>
              </a: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7496837" y="5238317"/>
              <a:ext cx="339571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6746846" y="5386853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i</a:t>
            </a:r>
            <a:r>
              <a:rPr lang="en-US" sz="1200" dirty="0"/>
              <a:t>=0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27083" y="5023325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n-1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239000" y="3654552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Model (4 of 4)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7</a:t>
            </a:fld>
            <a:endParaRPr lang="en-US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2019876" y="413739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μ</a:t>
            </a:r>
            <a:endParaRPr lang="en-US" dirty="0"/>
          </a:p>
        </p:txBody>
      </p:sp>
      <p:grpSp>
        <p:nvGrpSpPr>
          <p:cNvPr id="3" name="Group 37"/>
          <p:cNvGrpSpPr/>
          <p:nvPr/>
        </p:nvGrpSpPr>
        <p:grpSpPr>
          <a:xfrm>
            <a:off x="1340036" y="3505676"/>
            <a:ext cx="5923348" cy="816388"/>
            <a:chOff x="1340036" y="3505676"/>
            <a:chExt cx="5923348" cy="816388"/>
          </a:xfrm>
        </p:grpSpPr>
        <p:sp>
          <p:nvSpPr>
            <p:cNvPr id="6" name="Oval 5"/>
            <p:cNvSpPr/>
            <p:nvPr/>
          </p:nvSpPr>
          <p:spPr>
            <a:xfrm>
              <a:off x="1340036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479988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693092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842188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991284" y="3782568"/>
              <a:ext cx="525340" cy="539496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1819656" y="3904488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3005328" y="3910584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191000" y="3916680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5330952" y="3913632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6480048" y="3965448"/>
              <a:ext cx="749808" cy="152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6513576" y="4181856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5303520" y="4197096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4166616" y="4184904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2974848" y="4191000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1819656" y="4206240"/>
              <a:ext cx="749808" cy="1524"/>
            </a:xfrm>
            <a:prstGeom prst="straightConnector1">
              <a:avLst/>
            </a:prstGeom>
            <a:ln w="19050"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453962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819210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09154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08192" y="386586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959096" y="387500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39112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88748" y="350567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79976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02180" y="3535156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93948" y="3590020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λ</a:t>
              </a:r>
              <a:endParaRPr lang="en-US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188748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379976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82944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93948" y="413739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l-GR" dirty="0"/>
              <a:t>μ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76589" y="1469951"/>
            <a:ext cx="82810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Birth-death Markov chain model of dynamic speed scaling system</a:t>
            </a:r>
          </a:p>
          <a:p>
            <a:r>
              <a:rPr lang="en-US" sz="2400" dirty="0"/>
              <a:t>Fixed arrival rate </a:t>
            </a:r>
            <a:r>
              <a:rPr lang="el-GR" sz="2400" dirty="0"/>
              <a:t>λ</a:t>
            </a:r>
            <a:endParaRPr lang="en-US" sz="2400" dirty="0"/>
          </a:p>
          <a:p>
            <a:r>
              <a:rPr lang="en-US" sz="2400" dirty="0"/>
              <a:t>Service rate scales sub-linearly with system occupancy (</a:t>
            </a:r>
            <a:r>
              <a:rPr lang="el-GR" sz="2400" dirty="0"/>
              <a:t>α</a:t>
            </a:r>
            <a:r>
              <a:rPr lang="en-US" sz="2400" dirty="0"/>
              <a:t> &gt; 1)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76589" y="5156021"/>
            <a:ext cx="81368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Mean system occupancy:   N = </a:t>
            </a:r>
            <a:r>
              <a:rPr lang="el-GR" sz="2400" dirty="0"/>
              <a:t>ρ</a:t>
            </a:r>
            <a:r>
              <a:rPr lang="en-US" sz="2400" baseline="30000" dirty="0"/>
              <a:t>α</a:t>
            </a:r>
            <a:r>
              <a:rPr lang="en-US" sz="2400" dirty="0"/>
              <a:t> = (</a:t>
            </a:r>
            <a:r>
              <a:rPr lang="el-GR" sz="2400" dirty="0"/>
              <a:t>λ</a:t>
            </a:r>
            <a:r>
              <a:rPr lang="en-US" sz="2400" dirty="0"/>
              <a:t>/</a:t>
            </a:r>
            <a:r>
              <a:rPr lang="el-GR" sz="2400" dirty="0"/>
              <a:t>μ</a:t>
            </a:r>
            <a:r>
              <a:rPr lang="en-US" sz="2400" dirty="0"/>
              <a:t>)</a:t>
            </a:r>
            <a:r>
              <a:rPr lang="en-US" sz="2400" baseline="30000" dirty="0"/>
              <a:t>α</a:t>
            </a:r>
          </a:p>
          <a:p>
            <a:r>
              <a:rPr lang="en-US" sz="2400" dirty="0"/>
              <a:t>System occupancy has higher variance than Poisson distribution</a:t>
            </a:r>
          </a:p>
          <a:p>
            <a:r>
              <a:rPr lang="en-US" sz="2400" dirty="0" err="1"/>
              <a:t>Ergodicity</a:t>
            </a:r>
            <a:r>
              <a:rPr lang="en-US" sz="2400" dirty="0"/>
              <a:t> requirement: </a:t>
            </a:r>
            <a:r>
              <a:rPr lang="el-GR" sz="2400" dirty="0"/>
              <a:t>ρ</a:t>
            </a:r>
            <a:r>
              <a:rPr lang="en-US" sz="2400" dirty="0"/>
              <a:t> = </a:t>
            </a:r>
            <a:r>
              <a:rPr lang="el-GR" sz="2400" dirty="0"/>
              <a:t>λ</a:t>
            </a:r>
            <a:r>
              <a:rPr lang="en-US" sz="2400" dirty="0"/>
              <a:t>/</a:t>
            </a:r>
            <a:r>
              <a:rPr lang="el-GR" sz="2400" dirty="0"/>
              <a:t>μ</a:t>
            </a:r>
            <a:r>
              <a:rPr lang="en-US" sz="2400" dirty="0"/>
              <a:t> &lt; ∞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80760" y="5156021"/>
            <a:ext cx="214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p</a:t>
            </a:r>
            <a:r>
              <a:rPr lang="en-US" baseline="-25000" dirty="0" err="1"/>
              <a:t>n</a:t>
            </a:r>
            <a:r>
              <a:rPr lang="en-US" dirty="0"/>
              <a:t> = p</a:t>
            </a:r>
            <a:r>
              <a:rPr lang="en-US" baseline="-25000" dirty="0"/>
              <a:t>0</a:t>
            </a:r>
            <a:r>
              <a:rPr lang="en-US" dirty="0"/>
              <a:t> ∏ (</a:t>
            </a:r>
            <a:r>
              <a:rPr lang="el-GR" dirty="0"/>
              <a:t>λ</a:t>
            </a:r>
            <a:r>
              <a:rPr lang="en-US" dirty="0"/>
              <a:t>/(   i+1)</a:t>
            </a:r>
            <a:r>
              <a:rPr lang="el-GR" dirty="0"/>
              <a:t>μ</a:t>
            </a:r>
            <a:r>
              <a:rPr lang="en-US" dirty="0"/>
              <a:t>)</a:t>
            </a:r>
          </a:p>
        </p:txBody>
      </p:sp>
      <p:grpSp>
        <p:nvGrpSpPr>
          <p:cNvPr id="5" name="Group 45"/>
          <p:cNvGrpSpPr/>
          <p:nvPr/>
        </p:nvGrpSpPr>
        <p:grpSpPr>
          <a:xfrm>
            <a:off x="3019325" y="4119110"/>
            <a:ext cx="375421" cy="369332"/>
            <a:chOff x="374904" y="3319272"/>
            <a:chExt cx="375421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374904" y="331927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√</a:t>
              </a:r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548640" y="3438144"/>
              <a:ext cx="201685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46"/>
          <p:cNvGrpSpPr/>
          <p:nvPr/>
        </p:nvGrpSpPr>
        <p:grpSpPr>
          <a:xfrm>
            <a:off x="4204997" y="4116062"/>
            <a:ext cx="375421" cy="369332"/>
            <a:chOff x="374904" y="3319272"/>
            <a:chExt cx="375421" cy="369332"/>
          </a:xfrm>
        </p:grpSpPr>
        <p:sp>
          <p:nvSpPr>
            <p:cNvPr id="48" name="TextBox 47"/>
            <p:cNvSpPr txBox="1"/>
            <p:nvPr/>
          </p:nvSpPr>
          <p:spPr>
            <a:xfrm>
              <a:off x="374904" y="331927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√</a:t>
              </a: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48640" y="3438144"/>
              <a:ext cx="201685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49"/>
          <p:cNvGrpSpPr/>
          <p:nvPr/>
        </p:nvGrpSpPr>
        <p:grpSpPr>
          <a:xfrm>
            <a:off x="5317517" y="4113014"/>
            <a:ext cx="375421" cy="369332"/>
            <a:chOff x="374904" y="3319272"/>
            <a:chExt cx="375421" cy="369332"/>
          </a:xfrm>
        </p:grpSpPr>
        <p:sp>
          <p:nvSpPr>
            <p:cNvPr id="51" name="TextBox 50"/>
            <p:cNvSpPr txBox="1"/>
            <p:nvPr/>
          </p:nvSpPr>
          <p:spPr>
            <a:xfrm>
              <a:off x="374904" y="331927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√</a:t>
              </a: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548640" y="3438144"/>
              <a:ext cx="201685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52"/>
          <p:cNvGrpSpPr/>
          <p:nvPr/>
        </p:nvGrpSpPr>
        <p:grpSpPr>
          <a:xfrm>
            <a:off x="6530621" y="4109966"/>
            <a:ext cx="375421" cy="369332"/>
            <a:chOff x="374904" y="3319272"/>
            <a:chExt cx="375421" cy="369332"/>
          </a:xfrm>
        </p:grpSpPr>
        <p:sp>
          <p:nvSpPr>
            <p:cNvPr id="54" name="TextBox 53"/>
            <p:cNvSpPr txBox="1"/>
            <p:nvPr/>
          </p:nvSpPr>
          <p:spPr>
            <a:xfrm>
              <a:off x="374904" y="331927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√</a:t>
              </a: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548640" y="3438144"/>
              <a:ext cx="201685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59"/>
          <p:cNvGrpSpPr/>
          <p:nvPr/>
        </p:nvGrpSpPr>
        <p:grpSpPr>
          <a:xfrm>
            <a:off x="7323101" y="5119445"/>
            <a:ext cx="513307" cy="369332"/>
            <a:chOff x="7323101" y="5119445"/>
            <a:chExt cx="513307" cy="369332"/>
          </a:xfrm>
        </p:grpSpPr>
        <p:sp>
          <p:nvSpPr>
            <p:cNvPr id="57" name="TextBox 56"/>
            <p:cNvSpPr txBox="1"/>
            <p:nvPr/>
          </p:nvSpPr>
          <p:spPr>
            <a:xfrm>
              <a:off x="7323101" y="51194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√</a:t>
              </a: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7496837" y="5238317"/>
              <a:ext cx="339571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6746846" y="5386853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i</a:t>
            </a:r>
            <a:r>
              <a:rPr lang="en-US" sz="1200" dirty="0"/>
              <a:t>=0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27083" y="5023325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n-1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014472" y="4091678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dirty="0"/>
              <a:t>α</a:t>
            </a:r>
            <a:endParaRPr lang="en-US" sz="1100" dirty="0"/>
          </a:p>
        </p:txBody>
      </p:sp>
      <p:sp>
        <p:nvSpPr>
          <p:cNvPr id="59" name="TextBox 58"/>
          <p:cNvSpPr txBox="1"/>
          <p:nvPr/>
        </p:nvSpPr>
        <p:spPr>
          <a:xfrm>
            <a:off x="4209288" y="4097774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dirty="0"/>
              <a:t>α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5321808" y="4076438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dirty="0"/>
              <a:t>α</a:t>
            </a:r>
            <a:endParaRPr lang="en-US" sz="1100" dirty="0"/>
          </a:p>
        </p:txBody>
      </p:sp>
      <p:sp>
        <p:nvSpPr>
          <p:cNvPr id="63" name="TextBox 62"/>
          <p:cNvSpPr txBox="1"/>
          <p:nvPr/>
        </p:nvSpPr>
        <p:spPr>
          <a:xfrm>
            <a:off x="6525768" y="4082534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dirty="0"/>
              <a:t>α</a:t>
            </a:r>
            <a:endParaRPr lang="en-US" sz="1100" dirty="0"/>
          </a:p>
        </p:txBody>
      </p:sp>
      <p:sp>
        <p:nvSpPr>
          <p:cNvPr id="64" name="TextBox 63"/>
          <p:cNvSpPr txBox="1"/>
          <p:nvPr/>
        </p:nvSpPr>
        <p:spPr>
          <a:xfrm>
            <a:off x="7327392" y="5085326"/>
            <a:ext cx="264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dirty="0"/>
              <a:t>α</a:t>
            </a:r>
            <a:endParaRPr lang="en-US" sz="1100" dirty="0"/>
          </a:p>
        </p:txBody>
      </p:sp>
      <p:sp>
        <p:nvSpPr>
          <p:cNvPr id="65" name="TextBox 64"/>
          <p:cNvSpPr txBox="1"/>
          <p:nvPr/>
        </p:nvSpPr>
        <p:spPr>
          <a:xfrm>
            <a:off x="7239000" y="3654552"/>
            <a:ext cx="468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Insights and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5196264"/>
          </a:xfrm>
        </p:spPr>
        <p:txBody>
          <a:bodyPr>
            <a:normAutofit/>
          </a:bodyPr>
          <a:lstStyle/>
          <a:p>
            <a:r>
              <a:rPr lang="en-US" dirty="0"/>
              <a:t>In speed scaling systems, </a:t>
            </a:r>
            <a:r>
              <a:rPr lang="el-GR" dirty="0"/>
              <a:t>ρ</a:t>
            </a:r>
            <a:r>
              <a:rPr lang="en-US" dirty="0"/>
              <a:t> and U differ</a:t>
            </a:r>
          </a:p>
          <a:p>
            <a:r>
              <a:rPr lang="en-US" dirty="0"/>
              <a:t>Speed scaling systems stabilize even when </a:t>
            </a:r>
            <a:r>
              <a:rPr lang="el-GR" dirty="0"/>
              <a:t>ρ</a:t>
            </a:r>
            <a:r>
              <a:rPr lang="en-US" dirty="0"/>
              <a:t> &gt; 1</a:t>
            </a:r>
          </a:p>
          <a:p>
            <a:pPr lvl="0"/>
            <a:r>
              <a:rPr lang="en-US" dirty="0"/>
              <a:t>In stable speed scaling systems, s = </a:t>
            </a:r>
            <a:r>
              <a:rPr lang="el-GR" dirty="0"/>
              <a:t>ρ</a:t>
            </a:r>
            <a:r>
              <a:rPr lang="en-US" dirty="0"/>
              <a:t>    (an invariant)</a:t>
            </a:r>
          </a:p>
          <a:p>
            <a:pPr lvl="0"/>
            <a:r>
              <a:rPr lang="en-US" dirty="0"/>
              <a:t>PS is amenable to analysis; SRPT is not</a:t>
            </a:r>
          </a:p>
          <a:p>
            <a:pPr lvl="0"/>
            <a:r>
              <a:rPr lang="en-US" dirty="0"/>
              <a:t>PS with linear speed scaling behaves like M/M/∞, which has Poisson distribution for system occupancy</a:t>
            </a:r>
          </a:p>
          <a:p>
            <a:pPr lvl="0"/>
            <a:r>
              <a:rPr lang="en-US" dirty="0"/>
              <a:t>Increasing </a:t>
            </a:r>
            <a:r>
              <a:rPr lang="el-GR" dirty="0"/>
              <a:t>α</a:t>
            </a:r>
            <a:r>
              <a:rPr lang="en-US" dirty="0"/>
              <a:t> changes the Poisson structure of PS</a:t>
            </a:r>
          </a:p>
          <a:p>
            <a:pPr lvl="0"/>
            <a:r>
              <a:rPr lang="en-US" dirty="0"/>
              <a:t>At high load, N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l-GR" dirty="0">
                <a:sym typeface="Wingdings" pitchFamily="2" charset="2"/>
              </a:rPr>
              <a:t>ρ</a:t>
            </a:r>
            <a:r>
              <a:rPr lang="el-GR" baseline="30000" dirty="0">
                <a:sym typeface="Wingdings" pitchFamily="2" charset="2"/>
              </a:rPr>
              <a:t>α</a:t>
            </a:r>
            <a:r>
              <a:rPr lang="en-US" dirty="0">
                <a:sym typeface="Wingdings" pitchFamily="2" charset="2"/>
              </a:rPr>
              <a:t>     (another invariant property)</a:t>
            </a:r>
            <a:r>
              <a:rPr lang="en-US" baseline="30000" dirty="0">
                <a:sym typeface="Wingdings" pitchFamily="2" charset="2"/>
              </a:rPr>
              <a:t>    </a:t>
            </a:r>
            <a:endParaRPr lang="en-US" baseline="30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8</a:t>
            </a:fld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 Modeling Results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9</a:t>
            </a:fld>
            <a:endParaRPr lang="en-US" sz="1000" dirty="0"/>
          </a:p>
        </p:txBody>
      </p:sp>
      <p:pic>
        <p:nvPicPr>
          <p:cNvPr id="6" name="Content Placeholder 5" descr="lambda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1519376" y="-355142"/>
            <a:ext cx="5940236" cy="8486052"/>
          </a:xfrm>
        </p:spPr>
      </p:pic>
      <p:cxnSp>
        <p:nvCxnSpPr>
          <p:cNvPr id="7" name="Straight Connector 6"/>
          <p:cNvCxnSpPr/>
          <p:nvPr/>
        </p:nvCxnSpPr>
        <p:spPr>
          <a:xfrm rot="16200000" flipH="1">
            <a:off x="-649859" y="3877691"/>
            <a:ext cx="4929886" cy="2743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-177419" y="3856355"/>
            <a:ext cx="4929886" cy="2743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770509" y="3862451"/>
            <a:ext cx="4929886" cy="2743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340036" y="2950464"/>
            <a:ext cx="7356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812476" y="4547616"/>
            <a:ext cx="7356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79276" y="5266944"/>
            <a:ext cx="7356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206588" y="4334256"/>
            <a:ext cx="311316" cy="2157984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11030</TotalTime>
  <Words>1057</Words>
  <Application>Microsoft Office PowerPoint</Application>
  <PresentationFormat>On-screen Show (4:3)</PresentationFormat>
  <Paragraphs>200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Office Theme</vt:lpstr>
      <vt:lpstr>Autoscaling Effects in Speed Scaling Systems</vt:lpstr>
      <vt:lpstr>Introduction</vt:lpstr>
      <vt:lpstr>Related Work</vt:lpstr>
      <vt:lpstr>System Model (1 of 4)</vt:lpstr>
      <vt:lpstr>System Model (2 of 4)</vt:lpstr>
      <vt:lpstr>System Model (3 of 4)</vt:lpstr>
      <vt:lpstr>System Model (4 of 4)</vt:lpstr>
      <vt:lpstr>Analytical Insights and Observations</vt:lpstr>
      <vt:lpstr>PS Modeling Results</vt:lpstr>
      <vt:lpstr>SRPT Simulation Results</vt:lpstr>
      <vt:lpstr>Comparing PS and SRPT</vt:lpstr>
      <vt:lpstr>Busy Period Structure for PS and SRPT (simulation)</vt:lpstr>
      <vt:lpstr>Simulation Insights and Observations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333</cp:revision>
  <dcterms:created xsi:type="dcterms:W3CDTF">2013-07-31T17:26:06Z</dcterms:created>
  <dcterms:modified xsi:type="dcterms:W3CDTF">2017-11-30T13:54:28Z</dcterms:modified>
</cp:coreProperties>
</file>