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5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9" r:id="rId30"/>
    <p:sldId id="290" r:id="rId31"/>
    <p:sldId id="294" r:id="rId32"/>
    <p:sldId id="295" r:id="rId33"/>
    <p:sldId id="296" r:id="rId34"/>
    <p:sldId id="302" r:id="rId35"/>
    <p:sldId id="303" r:id="rId36"/>
    <p:sldId id="307" r:id="rId37"/>
    <p:sldId id="312" r:id="rId38"/>
    <p:sldId id="313" r:id="rId39"/>
    <p:sldId id="314" r:id="rId40"/>
    <p:sldId id="315" r:id="rId41"/>
    <p:sldId id="317" r:id="rId42"/>
    <p:sldId id="319" r:id="rId43"/>
    <p:sldId id="320" r:id="rId44"/>
    <p:sldId id="321" r:id="rId45"/>
    <p:sldId id="325" r:id="rId46"/>
    <p:sldId id="326" r:id="rId47"/>
    <p:sldId id="327" r:id="rId48"/>
    <p:sldId id="330" r:id="rId49"/>
    <p:sldId id="331" r:id="rId50"/>
    <p:sldId id="332" r:id="rId51"/>
    <p:sldId id="333" r:id="rId52"/>
    <p:sldId id="340" r:id="rId53"/>
    <p:sldId id="341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F02D5277-560D-4C68-B03B-0616377AC0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DB028A8-E274-4058-BAB2-B39D8CA8E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972496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D3A08-18DC-4713-801B-3F30CCF1C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425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Autofit/>
          </a:bodyPr>
          <a:lstStyle/>
          <a:p>
            <a:r>
              <a:rPr lang="en-US" dirty="0"/>
              <a:t>CPSC 641:</a:t>
            </a:r>
            <a:br>
              <a:rPr lang="en-US" dirty="0"/>
            </a:br>
            <a:r>
              <a:rPr lang="en-US" dirty="0"/>
              <a:t>Network Traffic Self-Similarity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endParaRPr lang="en-US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A578037-59B2-4645-BBD3-0418495FC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8FC433BF-D129-4164-9D61-A91D2B8E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FBF504AF-F5C4-43BE-B11A-1A74B336DC6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3D425054-02AE-4125-8A9E-53B4D2541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2544318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09BC8D4-6BAC-4569-8B06-E5B4096B3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CFB9EB1-7BB2-4010-ADB8-8621DC789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057AB5C8-0068-47A2-8BBC-38172D38EE7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4049205-8167-455D-8FBE-3187195A1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  <p:sp>
        <p:nvSpPr>
          <p:cNvPr id="15366" name="Line 6">
            <a:extLst>
              <a:ext uri="{FF2B5EF4-FFF2-40B4-BE49-F238E27FC236}">
                <a16:creationId xmlns:a16="http://schemas.microsoft.com/office/drawing/2014/main" id="{F0700478-7C26-4E42-9405-9360F50299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8950" y="3200400"/>
            <a:ext cx="1206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05863D11-7D23-41B5-989B-CBCB1ED65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2981325"/>
            <a:ext cx="33178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Variance of sample</a:t>
            </a:r>
          </a:p>
          <a:p>
            <a:r>
              <a:rPr lang="en-US" altLang="en-US" sz="2800"/>
              <a:t>on a logarithmic scale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09EC9077-8864-4702-AD8F-258AE0292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5846763"/>
            <a:ext cx="10318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0.0001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CFE6968F-533E-4911-A3A2-271A678F9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3" y="5160963"/>
            <a:ext cx="879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0.001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8D0583FD-E63C-4CBC-B1EF-19A7E347D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2341563"/>
            <a:ext cx="727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10.0</a:t>
            </a:r>
          </a:p>
        </p:txBody>
      </p:sp>
      <p:sp>
        <p:nvSpPr>
          <p:cNvPr id="15371" name="Rectangle 11">
            <a:extLst>
              <a:ext uri="{FF2B5EF4-FFF2-40B4-BE49-F238E27FC236}">
                <a16:creationId xmlns:a16="http://schemas.microsoft.com/office/drawing/2014/main" id="{9DC2EE67-E712-4974-86E8-36175D224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4475163"/>
            <a:ext cx="727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0.01</a:t>
            </a:r>
          </a:p>
        </p:txBody>
      </p:sp>
      <p:sp>
        <p:nvSpPr>
          <p:cNvPr id="15372" name="Rectangle 12">
            <a:extLst>
              <a:ext uri="{FF2B5EF4-FFF2-40B4-BE49-F238E27FC236}">
                <a16:creationId xmlns:a16="http://schemas.microsoft.com/office/drawing/2014/main" id="{F59DBD64-7E3D-45EC-B0F2-82B2D9AE3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963" y="1731963"/>
            <a:ext cx="879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100.0</a:t>
            </a:r>
          </a:p>
        </p:txBody>
      </p:sp>
    </p:spTree>
    <p:extLst>
      <p:ext uri="{BB962C8B-B14F-4D97-AF65-F5344CB8AC3E}">
        <p14:creationId xmlns:p14="http://schemas.microsoft.com/office/powerpoint/2010/main" val="1836801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41731386-DCFF-48FD-98B5-6A4B90170D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9061BAF-EC30-4BB7-B743-CF5AF96EE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3DB3B12C-9CFE-4610-8A75-EA31F4FAFC8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EEAD3D46-C7BB-445D-A212-C4195093C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D63C6536-7742-41CA-BB13-C181D293D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763" y="3971925"/>
            <a:ext cx="33178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Sample size m</a:t>
            </a:r>
          </a:p>
          <a:p>
            <a:r>
              <a:rPr lang="en-US" altLang="en-US" sz="2800"/>
              <a:t>on a logarithmic scale</a:t>
            </a:r>
          </a:p>
        </p:txBody>
      </p:sp>
      <p:sp>
        <p:nvSpPr>
          <p:cNvPr id="16391" name="Line 7">
            <a:extLst>
              <a:ext uri="{FF2B5EF4-FFF2-40B4-BE49-F238E27FC236}">
                <a16:creationId xmlns:a16="http://schemas.microsoft.com/office/drawing/2014/main" id="{B4E7EC78-8786-4C67-A207-56BF2F0CD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111750"/>
            <a:ext cx="0" cy="1054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0901CE9C-E7A0-46ED-974E-79D1D0333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4363" y="6303963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70A29D29-CFF3-474A-9AD5-326C39B4E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563" y="6303963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26D090E5-B1F2-4CB2-BCC8-4FD377803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6303963"/>
            <a:ext cx="6508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100</a:t>
            </a:r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7410EDB4-19DE-4BA1-8ECC-7BAAA3B50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7163" y="6303963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</a:t>
            </a:r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7E17221B-FEC5-4824-8362-1A6E34C72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363" y="6303963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</a:t>
            </a:r>
          </a:p>
        </p:txBody>
      </p:sp>
      <p:sp>
        <p:nvSpPr>
          <p:cNvPr id="16397" name="Rectangle 13">
            <a:extLst>
              <a:ext uri="{FF2B5EF4-FFF2-40B4-BE49-F238E27FC236}">
                <a16:creationId xmlns:a16="http://schemas.microsoft.com/office/drawing/2014/main" id="{7C062D68-A34D-4AC9-BF5E-8B131A1A3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3563" y="6303963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</a:t>
            </a:r>
          </a:p>
        </p:txBody>
      </p: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96368E76-6378-4C0E-8507-49431C477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6303963"/>
            <a:ext cx="4984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10</a:t>
            </a:r>
          </a:p>
        </p:txBody>
      </p:sp>
      <p:sp>
        <p:nvSpPr>
          <p:cNvPr id="16399" name="Rectangle 15">
            <a:extLst>
              <a:ext uri="{FF2B5EF4-FFF2-40B4-BE49-F238E27FC236}">
                <a16:creationId xmlns:a16="http://schemas.microsoft.com/office/drawing/2014/main" id="{22244EBE-0FB9-4E83-9FDB-08937C965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1963" y="6121400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4</a:t>
            </a: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7B6B21BC-49F7-42C4-9D1F-2FE695615E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0163" y="6121400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5</a:t>
            </a:r>
          </a:p>
        </p:txBody>
      </p:sp>
      <p:sp>
        <p:nvSpPr>
          <p:cNvPr id="16401" name="Rectangle 17">
            <a:extLst>
              <a:ext uri="{FF2B5EF4-FFF2-40B4-BE49-F238E27FC236}">
                <a16:creationId xmlns:a16="http://schemas.microsoft.com/office/drawing/2014/main" id="{BFD34787-92E5-446F-A15C-9C441E3D3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363" y="6121400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6</a:t>
            </a:r>
          </a:p>
        </p:txBody>
      </p:sp>
      <p:sp>
        <p:nvSpPr>
          <p:cNvPr id="16402" name="Rectangle 18">
            <a:extLst>
              <a:ext uri="{FF2B5EF4-FFF2-40B4-BE49-F238E27FC236}">
                <a16:creationId xmlns:a16="http://schemas.microsoft.com/office/drawing/2014/main" id="{75AA7611-2863-4DE4-85A6-E97F91F4C8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6563" y="6121400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631969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4F331F5-ABE0-472B-9B75-E75FB35A8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A4EAF6D-1947-4FB2-8CA8-95475E8D3B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5537F3F8-7B8D-4D31-AC0C-A29DB607C62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EDE4DA68-D80E-44E7-90FE-AE2CCD80A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709969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8910982E-1EDD-493C-9930-D108F428E8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58E1F726-2B55-4948-8D93-9CE34B0A21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987EC7E8-90DF-4505-BF16-0B8E7669F3A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1EA673CB-3E85-40A8-BEF2-14E9A68A9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  <p:sp>
        <p:nvSpPr>
          <p:cNvPr id="18438" name="Line 6">
            <a:extLst>
              <a:ext uri="{FF2B5EF4-FFF2-40B4-BE49-F238E27FC236}">
                <a16:creationId xmlns:a16="http://schemas.microsoft.com/office/drawing/2014/main" id="{FD891E9A-966E-4C27-AE79-1778DED24A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1350" y="2749550"/>
            <a:ext cx="3797300" cy="3492500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6119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C262A9D-8A67-424E-8D10-7E7A54998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578EB87-4910-4B5C-991D-D11F7A6F8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64BC2C8C-E359-4590-9636-9193A40701A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40A57371-6E32-4CA0-8F43-F4398F488C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  <p:sp>
        <p:nvSpPr>
          <p:cNvPr id="19462" name="Line 6">
            <a:extLst>
              <a:ext uri="{FF2B5EF4-FFF2-40B4-BE49-F238E27FC236}">
                <a16:creationId xmlns:a16="http://schemas.microsoft.com/office/drawing/2014/main" id="{806D2DCF-DFC9-4513-91DB-2EFDCA88621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1350" y="2749550"/>
            <a:ext cx="3797300" cy="3492500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51DD4135-C9CB-4EE3-9FBB-17BE51F264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40150" y="3879850"/>
            <a:ext cx="9779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9464" name="Rectangle 8">
            <a:extLst>
              <a:ext uri="{FF2B5EF4-FFF2-40B4-BE49-F238E27FC236}">
                <a16:creationId xmlns:a16="http://schemas.microsoft.com/office/drawing/2014/main" id="{64B37053-4BDE-4E9E-A9C4-171FC0C68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9963" y="3165475"/>
            <a:ext cx="3221037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Slope = -1</a:t>
            </a:r>
          </a:p>
          <a:p>
            <a:r>
              <a:rPr lang="en-US" altLang="en-US" sz="3200"/>
              <a:t>for most processes</a:t>
            </a:r>
          </a:p>
        </p:txBody>
      </p:sp>
    </p:spTree>
    <p:extLst>
      <p:ext uri="{BB962C8B-B14F-4D97-AF65-F5344CB8AC3E}">
        <p14:creationId xmlns:p14="http://schemas.microsoft.com/office/powerpoint/2010/main" val="2569855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3BCDFD57-53AD-4B7D-BCBB-CD0B22508C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FACFA8C-5C50-4385-A2C8-FFC8B1418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1841E5B-0F48-4EAA-AD67-D80148FF5DC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90CED7B0-BF99-4802-8EAC-3C16D3033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921EF735-9029-4E55-BF93-BF4AB9D5E5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1350" y="2749550"/>
            <a:ext cx="3797300" cy="3492500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id="{6EA4BE24-F548-4E5C-8CBB-8EF1181AE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2597150"/>
            <a:ext cx="3568700" cy="4445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3156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3D9DBF3-4F43-4CE0-ACE7-025FD47FD5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586B2D3-D951-4CB0-9AE7-07E8B9A7F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1350" y="1911350"/>
            <a:ext cx="6235700" cy="4254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AF4B9259-FD64-4EC6-B33A-791966830B49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69925" y="3321050"/>
            <a:ext cx="164941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Variance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F2600D25-6044-422A-ACAA-4E5DB07AC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1363" y="6137275"/>
            <a:ext cx="5095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m</a:t>
            </a:r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089ABDE6-216C-4342-BFDF-214EBDFB4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11350" y="2749550"/>
            <a:ext cx="3797300" cy="3492500"/>
          </a:xfrm>
          <a:prstGeom prst="line">
            <a:avLst/>
          </a:prstGeom>
          <a:noFill/>
          <a:ln w="12700">
            <a:solidFill>
              <a:srgbClr val="FC012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11" name="Line 7">
            <a:extLst>
              <a:ext uri="{FF2B5EF4-FFF2-40B4-BE49-F238E27FC236}">
                <a16:creationId xmlns:a16="http://schemas.microsoft.com/office/drawing/2014/main" id="{BA911E38-B406-4C99-91F0-CF7A9F675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2597150"/>
            <a:ext cx="3568700" cy="444500"/>
          </a:xfrm>
          <a:prstGeom prst="line">
            <a:avLst/>
          </a:prstGeom>
          <a:noFill/>
          <a:ln w="127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41C6D27B-6775-4583-8F28-CF5FE9950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3286125"/>
            <a:ext cx="34702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Slope flatter than -1</a:t>
            </a:r>
          </a:p>
          <a:p>
            <a:r>
              <a:rPr lang="en-US" altLang="en-US" sz="2800"/>
              <a:t>for self-similar process</a:t>
            </a:r>
          </a:p>
        </p:txBody>
      </p:sp>
      <p:sp>
        <p:nvSpPr>
          <p:cNvPr id="21513" name="Freeform 9">
            <a:extLst>
              <a:ext uri="{FF2B5EF4-FFF2-40B4-BE49-F238E27FC236}">
                <a16:creationId xmlns:a16="http://schemas.microsoft.com/office/drawing/2014/main" id="{AC9579C0-1358-4C4E-A76B-B75B7E88ED53}"/>
              </a:ext>
            </a:extLst>
          </p:cNvPr>
          <p:cNvSpPr>
            <a:spLocks/>
          </p:cNvSpPr>
          <p:nvPr/>
        </p:nvSpPr>
        <p:spPr bwMode="auto">
          <a:xfrm>
            <a:off x="4267200" y="2895600"/>
            <a:ext cx="382588" cy="763588"/>
          </a:xfrm>
          <a:custGeom>
            <a:avLst/>
            <a:gdLst>
              <a:gd name="T0" fmla="*/ 240 w 241"/>
              <a:gd name="T1" fmla="*/ 480 h 481"/>
              <a:gd name="T2" fmla="*/ 0 w 241"/>
              <a:gd name="T3" fmla="*/ 480 h 481"/>
              <a:gd name="T4" fmla="*/ 0 w 241"/>
              <a:gd name="T5" fmla="*/ 0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" h="481">
                <a:moveTo>
                  <a:pt x="240" y="480"/>
                </a:moveTo>
                <a:lnTo>
                  <a:pt x="0" y="48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151528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CB659EC-3BEE-446A-97CE-9B921222C0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Long Range Dependence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3C1B41-0F77-4491-845E-8D7C647EB9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Correlation is a statistical measure of the relationship, if any, between two random variables</a:t>
            </a:r>
          </a:p>
          <a:p>
            <a:r>
              <a:rPr lang="en-US" altLang="en-US" dirty="0"/>
              <a:t>Positive correlation: both behave similarly</a:t>
            </a:r>
          </a:p>
          <a:p>
            <a:r>
              <a:rPr lang="en-US" altLang="en-US" dirty="0"/>
              <a:t>Negative correlation: behave in opposite fashion</a:t>
            </a:r>
          </a:p>
          <a:p>
            <a:r>
              <a:rPr lang="en-US" altLang="en-US" dirty="0"/>
              <a:t>No correlation: </a:t>
            </a:r>
            <a:r>
              <a:rPr lang="en-US" altLang="en-US" dirty="0" err="1"/>
              <a:t>behaviour</a:t>
            </a:r>
            <a:r>
              <a:rPr lang="en-US" altLang="en-US" dirty="0"/>
              <a:t> of one is statistically unrelated to </a:t>
            </a:r>
            <a:r>
              <a:rPr lang="en-US" altLang="en-US" dirty="0" err="1"/>
              <a:t>behaviour</a:t>
            </a:r>
            <a:r>
              <a:rPr lang="en-US" altLang="en-US" dirty="0"/>
              <a:t> of other</a:t>
            </a:r>
          </a:p>
        </p:txBody>
      </p:sp>
    </p:spTree>
    <p:extLst>
      <p:ext uri="{BB962C8B-B14F-4D97-AF65-F5344CB8AC3E}">
        <p14:creationId xmlns:p14="http://schemas.microsoft.com/office/powerpoint/2010/main" val="22870847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4D668B5-322A-4535-BBD2-361805658E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-65649"/>
            <a:ext cx="8077200" cy="1143000"/>
          </a:xfrm>
          <a:noFill/>
          <a:ln/>
        </p:spPr>
        <p:txBody>
          <a:bodyPr/>
          <a:lstStyle/>
          <a:p>
            <a:r>
              <a:rPr lang="en-US" altLang="en-US"/>
              <a:t>Long Range Dependence (Cont’d)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1702749-4BB0-4AD2-8018-ABF579140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Autocorrelation is a statistical measure of the relationship, if any, between a random variable and </a:t>
            </a:r>
            <a:r>
              <a:rPr lang="en-US" altLang="en-US" u="sng" dirty="0"/>
              <a:t>itself</a:t>
            </a:r>
            <a:r>
              <a:rPr lang="en-US" altLang="en-US" dirty="0"/>
              <a:t>, at different time lags</a:t>
            </a:r>
          </a:p>
          <a:p>
            <a:r>
              <a:rPr lang="en-US" altLang="en-US" dirty="0"/>
              <a:t>Positive correlation: big observation usually followed by another big, or small by small</a:t>
            </a:r>
          </a:p>
          <a:p>
            <a:r>
              <a:rPr lang="en-US" altLang="en-US" dirty="0"/>
              <a:t>Negative correlation: big observation usually followed by small, or small by big</a:t>
            </a:r>
          </a:p>
          <a:p>
            <a:r>
              <a:rPr lang="en-US" altLang="en-US" dirty="0"/>
              <a:t>No correlation: observations unrelated </a:t>
            </a:r>
          </a:p>
        </p:txBody>
      </p:sp>
    </p:spTree>
    <p:extLst>
      <p:ext uri="{BB962C8B-B14F-4D97-AF65-F5344CB8AC3E}">
        <p14:creationId xmlns:p14="http://schemas.microsoft.com/office/powerpoint/2010/main" val="3406352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FA24F63-99A7-45D4-92C7-BD1BED8DE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Introduction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4C60875-A5B5-42DB-9AA2-6F5F591E54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 classic network traffic measurement study has shown that aggregate Ethernet LAN traffic is           </a:t>
            </a:r>
            <a:r>
              <a:rPr lang="en-US" altLang="en-US" u="sng" dirty="0"/>
              <a:t>self-similar</a:t>
            </a:r>
            <a:r>
              <a:rPr lang="en-US" altLang="en-US" dirty="0"/>
              <a:t> [Leland et al 1993]</a:t>
            </a:r>
          </a:p>
          <a:p>
            <a:r>
              <a:rPr lang="en-US" altLang="en-US" dirty="0"/>
              <a:t>A statistical property that is very different from the traditional Poisson-based models</a:t>
            </a:r>
          </a:p>
          <a:p>
            <a:r>
              <a:rPr lang="en-US" altLang="en-US" dirty="0"/>
              <a:t>This presentation: definition of network traffic self-similarity, </a:t>
            </a:r>
            <a:r>
              <a:rPr lang="en-US" altLang="en-US" dirty="0" err="1"/>
              <a:t>Bellcore</a:t>
            </a:r>
            <a:r>
              <a:rPr lang="en-US" altLang="en-US" dirty="0"/>
              <a:t> Ethernet LAN data, implications of self-similarity</a:t>
            </a:r>
          </a:p>
        </p:txBody>
      </p:sp>
      <p:grpSp>
        <p:nvGrpSpPr>
          <p:cNvPr id="5126" name="Group 6">
            <a:extLst>
              <a:ext uri="{FF2B5EF4-FFF2-40B4-BE49-F238E27FC236}">
                <a16:creationId xmlns:a16="http://schemas.microsoft.com/office/drawing/2014/main" id="{DB47255C-0D78-451B-A060-5EAFE2C5A3B9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4997555"/>
            <a:ext cx="2363788" cy="1601788"/>
            <a:chOff x="3744" y="144"/>
            <a:chExt cx="1489" cy="1009"/>
          </a:xfrm>
        </p:grpSpPr>
        <p:graphicFrame>
          <p:nvGraphicFramePr>
            <p:cNvPr id="5124" name="Object 4">
              <a:hlinkClick r:id="" action="ppaction://ole?verb=0"/>
              <a:extLst>
                <a:ext uri="{FF2B5EF4-FFF2-40B4-BE49-F238E27FC236}">
                  <a16:creationId xmlns:a16="http://schemas.microsoft.com/office/drawing/2014/main" id="{3C8A572F-C4C2-4E5D-BA42-ECE6A08F6A66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744" y="144"/>
            <a:ext cx="681" cy="10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Microsoft ClipArt Gallery" r:id="rId3" imgW="1695240" imgH="2428560" progId="MS_ClipArt_Gallery">
                    <p:embed/>
                  </p:oleObj>
                </mc:Choice>
                <mc:Fallback>
                  <p:oleObj name="Microsoft ClipArt Gallery" r:id="rId3" imgW="1695240" imgH="2428560" progId="MS_ClipArt_Gallery">
                    <p:embed/>
                    <p:pic>
                      <p:nvPicPr>
                        <p:cNvPr id="5124" name="Object 4">
                          <a:hlinkClick r:id="" action="ppaction://ole?verb=0"/>
                          <a:extLst>
                            <a:ext uri="{FF2B5EF4-FFF2-40B4-BE49-F238E27FC236}">
                              <a16:creationId xmlns:a16="http://schemas.microsoft.com/office/drawing/2014/main" id="{3C8A572F-C4C2-4E5D-BA42-ECE6A08F6A66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4" y="144"/>
                          <a:ext cx="681" cy="10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25" name="Freeform 5">
              <a:extLst>
                <a:ext uri="{FF2B5EF4-FFF2-40B4-BE49-F238E27FC236}">
                  <a16:creationId xmlns:a16="http://schemas.microsoft.com/office/drawing/2014/main" id="{CB3B54EB-511D-46CA-AC53-4D2E58663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6" y="144"/>
              <a:ext cx="677" cy="1009"/>
            </a:xfrm>
            <a:custGeom>
              <a:avLst/>
              <a:gdLst>
                <a:gd name="T0" fmla="*/ 194 w 677"/>
                <a:gd name="T1" fmla="*/ 1008 h 1009"/>
                <a:gd name="T2" fmla="*/ 202 w 677"/>
                <a:gd name="T3" fmla="*/ 743 h 1009"/>
                <a:gd name="T4" fmla="*/ 194 w 677"/>
                <a:gd name="T5" fmla="*/ 715 h 1009"/>
                <a:gd name="T6" fmla="*/ 130 w 677"/>
                <a:gd name="T7" fmla="*/ 688 h 1009"/>
                <a:gd name="T8" fmla="*/ 50 w 677"/>
                <a:gd name="T9" fmla="*/ 656 h 1009"/>
                <a:gd name="T10" fmla="*/ 30 w 677"/>
                <a:gd name="T11" fmla="*/ 637 h 1009"/>
                <a:gd name="T12" fmla="*/ 23 w 677"/>
                <a:gd name="T13" fmla="*/ 613 h 1009"/>
                <a:gd name="T14" fmla="*/ 30 w 677"/>
                <a:gd name="T15" fmla="*/ 585 h 1009"/>
                <a:gd name="T16" fmla="*/ 38 w 677"/>
                <a:gd name="T17" fmla="*/ 557 h 1009"/>
                <a:gd name="T18" fmla="*/ 34 w 677"/>
                <a:gd name="T19" fmla="*/ 537 h 1009"/>
                <a:gd name="T20" fmla="*/ 30 w 677"/>
                <a:gd name="T21" fmla="*/ 518 h 1009"/>
                <a:gd name="T22" fmla="*/ 42 w 677"/>
                <a:gd name="T23" fmla="*/ 506 h 1009"/>
                <a:gd name="T24" fmla="*/ 53 w 677"/>
                <a:gd name="T25" fmla="*/ 506 h 1009"/>
                <a:gd name="T26" fmla="*/ 38 w 677"/>
                <a:gd name="T27" fmla="*/ 498 h 1009"/>
                <a:gd name="T28" fmla="*/ 34 w 677"/>
                <a:gd name="T29" fmla="*/ 486 h 1009"/>
                <a:gd name="T30" fmla="*/ 30 w 677"/>
                <a:gd name="T31" fmla="*/ 475 h 1009"/>
                <a:gd name="T32" fmla="*/ 42 w 677"/>
                <a:gd name="T33" fmla="*/ 459 h 1009"/>
                <a:gd name="T34" fmla="*/ 50 w 677"/>
                <a:gd name="T35" fmla="*/ 435 h 1009"/>
                <a:gd name="T36" fmla="*/ 46 w 677"/>
                <a:gd name="T37" fmla="*/ 419 h 1009"/>
                <a:gd name="T38" fmla="*/ 19 w 677"/>
                <a:gd name="T39" fmla="*/ 415 h 1009"/>
                <a:gd name="T40" fmla="*/ 4 w 677"/>
                <a:gd name="T41" fmla="*/ 399 h 1009"/>
                <a:gd name="T42" fmla="*/ 0 w 677"/>
                <a:gd name="T43" fmla="*/ 375 h 1009"/>
                <a:gd name="T44" fmla="*/ 8 w 677"/>
                <a:gd name="T45" fmla="*/ 360 h 1009"/>
                <a:gd name="T46" fmla="*/ 53 w 677"/>
                <a:gd name="T47" fmla="*/ 308 h 1009"/>
                <a:gd name="T48" fmla="*/ 88 w 677"/>
                <a:gd name="T49" fmla="*/ 265 h 1009"/>
                <a:gd name="T50" fmla="*/ 88 w 677"/>
                <a:gd name="T51" fmla="*/ 237 h 1009"/>
                <a:gd name="T52" fmla="*/ 91 w 677"/>
                <a:gd name="T53" fmla="*/ 197 h 1009"/>
                <a:gd name="T54" fmla="*/ 107 w 677"/>
                <a:gd name="T55" fmla="*/ 154 h 1009"/>
                <a:gd name="T56" fmla="*/ 156 w 677"/>
                <a:gd name="T57" fmla="*/ 75 h 1009"/>
                <a:gd name="T58" fmla="*/ 210 w 677"/>
                <a:gd name="T59" fmla="*/ 35 h 1009"/>
                <a:gd name="T60" fmla="*/ 275 w 677"/>
                <a:gd name="T61" fmla="*/ 12 h 1009"/>
                <a:gd name="T62" fmla="*/ 340 w 677"/>
                <a:gd name="T63" fmla="*/ 0 h 1009"/>
                <a:gd name="T64" fmla="*/ 424 w 677"/>
                <a:gd name="T65" fmla="*/ 4 h 1009"/>
                <a:gd name="T66" fmla="*/ 504 w 677"/>
                <a:gd name="T67" fmla="*/ 24 h 1009"/>
                <a:gd name="T68" fmla="*/ 569 w 677"/>
                <a:gd name="T69" fmla="*/ 59 h 1009"/>
                <a:gd name="T70" fmla="*/ 619 w 677"/>
                <a:gd name="T71" fmla="*/ 107 h 1009"/>
                <a:gd name="T72" fmla="*/ 653 w 677"/>
                <a:gd name="T73" fmla="*/ 174 h 1009"/>
                <a:gd name="T74" fmla="*/ 672 w 677"/>
                <a:gd name="T75" fmla="*/ 257 h 1009"/>
                <a:gd name="T76" fmla="*/ 672 w 677"/>
                <a:gd name="T77" fmla="*/ 332 h 1009"/>
                <a:gd name="T78" fmla="*/ 653 w 677"/>
                <a:gd name="T79" fmla="*/ 403 h 1009"/>
                <a:gd name="T80" fmla="*/ 615 w 677"/>
                <a:gd name="T81" fmla="*/ 471 h 1009"/>
                <a:gd name="T82" fmla="*/ 577 w 677"/>
                <a:gd name="T83" fmla="*/ 533 h 1009"/>
                <a:gd name="T84" fmla="*/ 565 w 677"/>
                <a:gd name="T85" fmla="*/ 601 h 1009"/>
                <a:gd name="T86" fmla="*/ 569 w 677"/>
                <a:gd name="T87" fmla="*/ 680 h 1009"/>
                <a:gd name="T88" fmla="*/ 599 w 677"/>
                <a:gd name="T89" fmla="*/ 783 h 1009"/>
                <a:gd name="T90" fmla="*/ 634 w 677"/>
                <a:gd name="T91" fmla="*/ 901 h 1009"/>
                <a:gd name="T92" fmla="*/ 661 w 677"/>
                <a:gd name="T93" fmla="*/ 1008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7" h="1009">
                  <a:moveTo>
                    <a:pt x="661" y="1008"/>
                  </a:moveTo>
                  <a:lnTo>
                    <a:pt x="194" y="1008"/>
                  </a:lnTo>
                  <a:lnTo>
                    <a:pt x="202" y="775"/>
                  </a:lnTo>
                  <a:lnTo>
                    <a:pt x="202" y="743"/>
                  </a:lnTo>
                  <a:lnTo>
                    <a:pt x="198" y="727"/>
                  </a:lnTo>
                  <a:lnTo>
                    <a:pt x="194" y="715"/>
                  </a:lnTo>
                  <a:lnTo>
                    <a:pt x="172" y="703"/>
                  </a:lnTo>
                  <a:lnTo>
                    <a:pt x="130" y="688"/>
                  </a:lnTo>
                  <a:lnTo>
                    <a:pt x="91" y="672"/>
                  </a:lnTo>
                  <a:lnTo>
                    <a:pt x="50" y="656"/>
                  </a:lnTo>
                  <a:lnTo>
                    <a:pt x="38" y="648"/>
                  </a:lnTo>
                  <a:lnTo>
                    <a:pt x="30" y="637"/>
                  </a:lnTo>
                  <a:lnTo>
                    <a:pt x="26" y="625"/>
                  </a:lnTo>
                  <a:lnTo>
                    <a:pt x="23" y="613"/>
                  </a:lnTo>
                  <a:lnTo>
                    <a:pt x="23" y="601"/>
                  </a:lnTo>
                  <a:lnTo>
                    <a:pt x="30" y="585"/>
                  </a:lnTo>
                  <a:lnTo>
                    <a:pt x="34" y="569"/>
                  </a:lnTo>
                  <a:lnTo>
                    <a:pt x="38" y="557"/>
                  </a:lnTo>
                  <a:lnTo>
                    <a:pt x="38" y="545"/>
                  </a:lnTo>
                  <a:lnTo>
                    <a:pt x="34" y="537"/>
                  </a:lnTo>
                  <a:lnTo>
                    <a:pt x="30" y="530"/>
                  </a:lnTo>
                  <a:lnTo>
                    <a:pt x="30" y="518"/>
                  </a:lnTo>
                  <a:lnTo>
                    <a:pt x="38" y="514"/>
                  </a:lnTo>
                  <a:lnTo>
                    <a:pt x="42" y="506"/>
                  </a:lnTo>
                  <a:lnTo>
                    <a:pt x="50" y="506"/>
                  </a:lnTo>
                  <a:lnTo>
                    <a:pt x="53" y="506"/>
                  </a:lnTo>
                  <a:lnTo>
                    <a:pt x="46" y="502"/>
                  </a:lnTo>
                  <a:lnTo>
                    <a:pt x="38" y="498"/>
                  </a:lnTo>
                  <a:lnTo>
                    <a:pt x="38" y="494"/>
                  </a:lnTo>
                  <a:lnTo>
                    <a:pt x="34" y="486"/>
                  </a:lnTo>
                  <a:lnTo>
                    <a:pt x="30" y="482"/>
                  </a:lnTo>
                  <a:lnTo>
                    <a:pt x="30" y="475"/>
                  </a:lnTo>
                  <a:lnTo>
                    <a:pt x="34" y="467"/>
                  </a:lnTo>
                  <a:lnTo>
                    <a:pt x="42" y="459"/>
                  </a:lnTo>
                  <a:lnTo>
                    <a:pt x="46" y="447"/>
                  </a:lnTo>
                  <a:lnTo>
                    <a:pt x="50" y="435"/>
                  </a:lnTo>
                  <a:lnTo>
                    <a:pt x="50" y="423"/>
                  </a:lnTo>
                  <a:lnTo>
                    <a:pt x="46" y="419"/>
                  </a:lnTo>
                  <a:lnTo>
                    <a:pt x="34" y="419"/>
                  </a:lnTo>
                  <a:lnTo>
                    <a:pt x="19" y="415"/>
                  </a:lnTo>
                  <a:lnTo>
                    <a:pt x="12" y="407"/>
                  </a:lnTo>
                  <a:lnTo>
                    <a:pt x="4" y="399"/>
                  </a:lnTo>
                  <a:lnTo>
                    <a:pt x="0" y="387"/>
                  </a:lnTo>
                  <a:lnTo>
                    <a:pt x="0" y="375"/>
                  </a:lnTo>
                  <a:lnTo>
                    <a:pt x="4" y="364"/>
                  </a:lnTo>
                  <a:lnTo>
                    <a:pt x="8" y="360"/>
                  </a:lnTo>
                  <a:lnTo>
                    <a:pt x="19" y="348"/>
                  </a:lnTo>
                  <a:lnTo>
                    <a:pt x="53" y="308"/>
                  </a:lnTo>
                  <a:lnTo>
                    <a:pt x="80" y="277"/>
                  </a:lnTo>
                  <a:lnTo>
                    <a:pt x="88" y="265"/>
                  </a:lnTo>
                  <a:lnTo>
                    <a:pt x="88" y="257"/>
                  </a:lnTo>
                  <a:lnTo>
                    <a:pt x="88" y="237"/>
                  </a:lnTo>
                  <a:lnTo>
                    <a:pt x="88" y="217"/>
                  </a:lnTo>
                  <a:lnTo>
                    <a:pt x="91" y="197"/>
                  </a:lnTo>
                  <a:lnTo>
                    <a:pt x="99" y="178"/>
                  </a:lnTo>
                  <a:lnTo>
                    <a:pt x="107" y="154"/>
                  </a:lnTo>
                  <a:lnTo>
                    <a:pt x="130" y="111"/>
                  </a:lnTo>
                  <a:lnTo>
                    <a:pt x="156" y="75"/>
                  </a:lnTo>
                  <a:lnTo>
                    <a:pt x="183" y="51"/>
                  </a:lnTo>
                  <a:lnTo>
                    <a:pt x="210" y="35"/>
                  </a:lnTo>
                  <a:lnTo>
                    <a:pt x="241" y="24"/>
                  </a:lnTo>
                  <a:lnTo>
                    <a:pt x="275" y="12"/>
                  </a:lnTo>
                  <a:lnTo>
                    <a:pt x="306" y="8"/>
                  </a:lnTo>
                  <a:lnTo>
                    <a:pt x="340" y="0"/>
                  </a:lnTo>
                  <a:lnTo>
                    <a:pt x="386" y="0"/>
                  </a:lnTo>
                  <a:lnTo>
                    <a:pt x="424" y="4"/>
                  </a:lnTo>
                  <a:lnTo>
                    <a:pt x="466" y="12"/>
                  </a:lnTo>
                  <a:lnTo>
                    <a:pt x="504" y="24"/>
                  </a:lnTo>
                  <a:lnTo>
                    <a:pt x="538" y="39"/>
                  </a:lnTo>
                  <a:lnTo>
                    <a:pt x="569" y="59"/>
                  </a:lnTo>
                  <a:lnTo>
                    <a:pt x="596" y="83"/>
                  </a:lnTo>
                  <a:lnTo>
                    <a:pt x="619" y="107"/>
                  </a:lnTo>
                  <a:lnTo>
                    <a:pt x="638" y="139"/>
                  </a:lnTo>
                  <a:lnTo>
                    <a:pt x="653" y="174"/>
                  </a:lnTo>
                  <a:lnTo>
                    <a:pt x="664" y="213"/>
                  </a:lnTo>
                  <a:lnTo>
                    <a:pt x="672" y="257"/>
                  </a:lnTo>
                  <a:lnTo>
                    <a:pt x="676" y="297"/>
                  </a:lnTo>
                  <a:lnTo>
                    <a:pt x="672" y="332"/>
                  </a:lnTo>
                  <a:lnTo>
                    <a:pt x="668" y="367"/>
                  </a:lnTo>
                  <a:lnTo>
                    <a:pt x="653" y="403"/>
                  </a:lnTo>
                  <a:lnTo>
                    <a:pt x="638" y="431"/>
                  </a:lnTo>
                  <a:lnTo>
                    <a:pt x="615" y="471"/>
                  </a:lnTo>
                  <a:lnTo>
                    <a:pt x="596" y="502"/>
                  </a:lnTo>
                  <a:lnTo>
                    <a:pt x="577" y="533"/>
                  </a:lnTo>
                  <a:lnTo>
                    <a:pt x="573" y="565"/>
                  </a:lnTo>
                  <a:lnTo>
                    <a:pt x="565" y="601"/>
                  </a:lnTo>
                  <a:lnTo>
                    <a:pt x="565" y="633"/>
                  </a:lnTo>
                  <a:lnTo>
                    <a:pt x="569" y="680"/>
                  </a:lnTo>
                  <a:lnTo>
                    <a:pt x="581" y="731"/>
                  </a:lnTo>
                  <a:lnTo>
                    <a:pt x="599" y="783"/>
                  </a:lnTo>
                  <a:lnTo>
                    <a:pt x="619" y="842"/>
                  </a:lnTo>
                  <a:lnTo>
                    <a:pt x="634" y="901"/>
                  </a:lnTo>
                  <a:lnTo>
                    <a:pt x="646" y="957"/>
                  </a:lnTo>
                  <a:lnTo>
                    <a:pt x="661" y="100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866515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5280C109-CF20-4E54-9E8C-B410452FB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-51583"/>
            <a:ext cx="8077200" cy="1143000"/>
          </a:xfrm>
          <a:noFill/>
          <a:ln/>
        </p:spPr>
        <p:txBody>
          <a:bodyPr/>
          <a:lstStyle/>
          <a:p>
            <a:r>
              <a:rPr lang="en-US" altLang="en-US"/>
              <a:t>Long Range Dependence (Cont’d)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067CC82-BF80-41D4-BB85-3E0C8F57B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coefficient can range between +1 (very high positive correlation) and -1 (very high negative correlation)</a:t>
            </a:r>
          </a:p>
          <a:p>
            <a:r>
              <a:rPr lang="en-US" altLang="en-US"/>
              <a:t>Zero means no correlation</a:t>
            </a:r>
          </a:p>
          <a:p>
            <a:r>
              <a:rPr lang="en-US" altLang="en-US"/>
              <a:t>Autocorrelation function shows the value of the autocorrelation coefficient for different time lags k</a:t>
            </a:r>
          </a:p>
        </p:txBody>
      </p:sp>
    </p:spTree>
    <p:extLst>
      <p:ext uri="{BB962C8B-B14F-4D97-AF65-F5344CB8AC3E}">
        <p14:creationId xmlns:p14="http://schemas.microsoft.com/office/powerpoint/2010/main" val="2413339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CA47999-9654-4E95-B79F-11A5DED68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0F543E6-BB1D-45E1-A5A6-9DAE14D49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834383C8-6221-4407-9664-F99A87F4E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0ED59FB7-C429-419D-8BE6-AB343BA12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DF8CAFA0-6FEF-4BF0-B9F7-8A6168566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5607" name="Line 7">
            <a:extLst>
              <a:ext uri="{FF2B5EF4-FFF2-40B4-BE49-F238E27FC236}">
                <a16:creationId xmlns:a16="http://schemas.microsoft.com/office/drawing/2014/main" id="{CF66462D-9841-4A10-9712-91D7F506992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7878923B-9CD2-48C0-84B9-A2BAAEF8F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CDCF1B4D-BFD9-4F9B-9E4C-40AE06E72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59CA771E-9CA2-418F-B45B-3E05568D2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C7D55ED8-7F5D-4B1E-A220-D539489BD53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</p:spTree>
    <p:extLst>
      <p:ext uri="{BB962C8B-B14F-4D97-AF65-F5344CB8AC3E}">
        <p14:creationId xmlns:p14="http://schemas.microsoft.com/office/powerpoint/2010/main" val="8847325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7327F081-5D2D-465C-A34B-4E3D2711AD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0E2E438-BF21-4220-9F20-77E0C82F4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3682242D-ADF6-40C9-B42F-4491F43E57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A5603B37-49A2-4337-AEE4-B3A7C44C5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DE981BA0-5CB4-407B-A67E-2B99A6A51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E5288B70-DDB4-4E2B-85C1-3C7D6E12763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77206842-2881-40E4-BDE4-73C344AA2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6EACBB82-FFDC-49F7-A43C-48ADE58B2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4F92F56A-29A5-4584-A82E-A0D62342C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E1A35A27-7F81-4AE3-BE7B-028B5518539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B2E0BF4F-8CAC-4DBF-9D9B-191016654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2219325"/>
            <a:ext cx="3014662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Maximum possible </a:t>
            </a:r>
          </a:p>
          <a:p>
            <a:r>
              <a:rPr lang="en-US" altLang="en-US" sz="2800"/>
              <a:t>positive correlation</a:t>
            </a:r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D1A3FF57-F14B-4D2E-92BE-84DBB125A0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279650" y="2279650"/>
            <a:ext cx="774700" cy="393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15630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DD0EF39A-4B99-4C6E-9CD4-5712A3D7F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6B45BB3-18DC-4A74-ABE1-13FAF36EB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412CEE4C-E90D-40EA-96BD-35B14E95E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285E84B0-E4D5-4C78-97B7-940536C5B7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2A9A475A-46CA-4FF6-9793-F048C0D4E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7655" name="Line 7">
            <a:extLst>
              <a:ext uri="{FF2B5EF4-FFF2-40B4-BE49-F238E27FC236}">
                <a16:creationId xmlns:a16="http://schemas.microsoft.com/office/drawing/2014/main" id="{38A97C6A-95D9-4C1C-8917-8C17BB953D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id="{D45B4033-CE0E-4E4F-A9D5-8557C09566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id="{5729029E-9DFC-4F88-B5CB-FAC0A0B9C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id="{74340994-A70A-45A3-89E7-2A132F111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98C9057A-1B33-47E7-A71D-B96C09E07B0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27660" name="Rectangle 12">
            <a:extLst>
              <a:ext uri="{FF2B5EF4-FFF2-40B4-BE49-F238E27FC236}">
                <a16:creationId xmlns:a16="http://schemas.microsoft.com/office/drawing/2014/main" id="{D2A81D2F-9BAF-400F-B439-465EA17B5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4886325"/>
            <a:ext cx="30226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Maximum possible</a:t>
            </a:r>
          </a:p>
          <a:p>
            <a:r>
              <a:rPr lang="en-US" altLang="en-US" sz="2800"/>
              <a:t>negative correlation</a:t>
            </a:r>
          </a:p>
        </p:txBody>
      </p:sp>
      <p:sp>
        <p:nvSpPr>
          <p:cNvPr id="27661" name="Line 13">
            <a:extLst>
              <a:ext uri="{FF2B5EF4-FFF2-40B4-BE49-F238E27FC236}">
                <a16:creationId xmlns:a16="http://schemas.microsoft.com/office/drawing/2014/main" id="{AEF1B933-E06F-4DA0-9CBC-9FA7A1FD0B0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3450" y="5568950"/>
            <a:ext cx="7747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0512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CB4DD1A9-FE5C-41C7-9CAE-FD4D09C6FC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6BD63A-68B9-46F5-927E-2D9C033337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8EF0490C-18ED-43AE-8B23-82458E25A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B9A1C29D-0B49-4AE3-AD26-A24696004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D35092D7-5542-41BC-AC67-34FEFC8D86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8679" name="Line 7">
            <a:extLst>
              <a:ext uri="{FF2B5EF4-FFF2-40B4-BE49-F238E27FC236}">
                <a16:creationId xmlns:a16="http://schemas.microsoft.com/office/drawing/2014/main" id="{A4D9A9A7-941D-4633-AD05-9F163241F9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A7192593-C1C2-43A8-950E-3DA137EA5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4064A59D-6733-46F5-A463-DE2FCE7DB3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6528E836-50ED-4AB3-A2DA-27218EA4B7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22D84BD4-1BE1-4004-9AF0-67BA2D44950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4113" y="3778251"/>
            <a:ext cx="4684713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71F305E7-40FF-4D59-A461-EA4E5A9BF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363" y="3438525"/>
            <a:ext cx="2519362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No observed</a:t>
            </a:r>
          </a:p>
          <a:p>
            <a:r>
              <a:rPr lang="en-US" altLang="en-US" sz="2800"/>
              <a:t>correlation at all</a:t>
            </a:r>
          </a:p>
        </p:txBody>
      </p:sp>
      <p:sp>
        <p:nvSpPr>
          <p:cNvPr id="28685" name="Line 13">
            <a:extLst>
              <a:ext uri="{FF2B5EF4-FFF2-40B4-BE49-F238E27FC236}">
                <a16:creationId xmlns:a16="http://schemas.microsoft.com/office/drawing/2014/main" id="{BEC551AD-03AF-446F-9D14-B7AEFCA4F0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3450" y="3740150"/>
            <a:ext cx="850900" cy="139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7240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1F3C8554-E4E7-455A-B7ED-4FF51FFC9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341E6AA1-AFBC-4A09-ABCF-1AFA8F7EC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C989E784-7478-449E-93E2-3B2AC3EBF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4B6EDE4C-88A1-4289-9D0F-481883B6F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95D7D6E3-E22F-4BD5-A5AD-4EFDF5E60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9703" name="Line 7">
            <a:extLst>
              <a:ext uri="{FF2B5EF4-FFF2-40B4-BE49-F238E27FC236}">
                <a16:creationId xmlns:a16="http://schemas.microsoft.com/office/drawing/2014/main" id="{9C9D33F3-7E11-45B5-833C-2A727A05C73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C5EB2705-BC13-49B2-B703-B0CED479D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E864DDB5-8565-48EF-981B-C0FEAB472D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29706" name="Rectangle 10">
            <a:extLst>
              <a:ext uri="{FF2B5EF4-FFF2-40B4-BE49-F238E27FC236}">
                <a16:creationId xmlns:a16="http://schemas.microsoft.com/office/drawing/2014/main" id="{F3DF4A74-0036-4C7D-8329-BF3D2AA16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29707" name="Rectangle 11">
            <a:extLst>
              <a:ext uri="{FF2B5EF4-FFF2-40B4-BE49-F238E27FC236}">
                <a16:creationId xmlns:a16="http://schemas.microsoft.com/office/drawing/2014/main" id="{7C62CCD0-638C-4801-84FA-79F99E71B6A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29708" name="Freeform 12">
            <a:extLst>
              <a:ext uri="{FF2B5EF4-FFF2-40B4-BE49-F238E27FC236}">
                <a16:creationId xmlns:a16="http://schemas.microsoft.com/office/drawing/2014/main" id="{D564B9BF-30F0-4AD6-BFEC-E2B7A785DB38}"/>
              </a:ext>
            </a:extLst>
          </p:cNvPr>
          <p:cNvSpPr>
            <a:spLocks/>
          </p:cNvSpPr>
          <p:nvPr/>
        </p:nvSpPr>
        <p:spPr bwMode="auto">
          <a:xfrm>
            <a:off x="2133600" y="1981200"/>
            <a:ext cx="6165850" cy="2051050"/>
          </a:xfrm>
          <a:custGeom>
            <a:avLst/>
            <a:gdLst>
              <a:gd name="T0" fmla="*/ 3 w 3884"/>
              <a:gd name="T1" fmla="*/ 37 h 1292"/>
              <a:gd name="T2" fmla="*/ 3 w 3884"/>
              <a:gd name="T3" fmla="*/ 91 h 1292"/>
              <a:gd name="T4" fmla="*/ 16 w 3884"/>
              <a:gd name="T5" fmla="*/ 171 h 1292"/>
              <a:gd name="T6" fmla="*/ 43 w 3884"/>
              <a:gd name="T7" fmla="*/ 224 h 1292"/>
              <a:gd name="T8" fmla="*/ 83 w 3884"/>
              <a:gd name="T9" fmla="*/ 291 h 1292"/>
              <a:gd name="T10" fmla="*/ 109 w 3884"/>
              <a:gd name="T11" fmla="*/ 371 h 1292"/>
              <a:gd name="T12" fmla="*/ 149 w 3884"/>
              <a:gd name="T13" fmla="*/ 424 h 1292"/>
              <a:gd name="T14" fmla="*/ 189 w 3884"/>
              <a:gd name="T15" fmla="*/ 491 h 1292"/>
              <a:gd name="T16" fmla="*/ 229 w 3884"/>
              <a:gd name="T17" fmla="*/ 571 h 1292"/>
              <a:gd name="T18" fmla="*/ 283 w 3884"/>
              <a:gd name="T19" fmla="*/ 637 h 1292"/>
              <a:gd name="T20" fmla="*/ 309 w 3884"/>
              <a:gd name="T21" fmla="*/ 691 h 1292"/>
              <a:gd name="T22" fmla="*/ 349 w 3884"/>
              <a:gd name="T23" fmla="*/ 744 h 1292"/>
              <a:gd name="T24" fmla="*/ 403 w 3884"/>
              <a:gd name="T25" fmla="*/ 811 h 1292"/>
              <a:gd name="T26" fmla="*/ 483 w 3884"/>
              <a:gd name="T27" fmla="*/ 877 h 1292"/>
              <a:gd name="T28" fmla="*/ 563 w 3884"/>
              <a:gd name="T29" fmla="*/ 917 h 1292"/>
              <a:gd name="T30" fmla="*/ 616 w 3884"/>
              <a:gd name="T31" fmla="*/ 957 h 1292"/>
              <a:gd name="T32" fmla="*/ 683 w 3884"/>
              <a:gd name="T33" fmla="*/ 1011 h 1292"/>
              <a:gd name="T34" fmla="*/ 749 w 3884"/>
              <a:gd name="T35" fmla="*/ 1051 h 1292"/>
              <a:gd name="T36" fmla="*/ 803 w 3884"/>
              <a:gd name="T37" fmla="*/ 1064 h 1292"/>
              <a:gd name="T38" fmla="*/ 843 w 3884"/>
              <a:gd name="T39" fmla="*/ 1091 h 1292"/>
              <a:gd name="T40" fmla="*/ 923 w 3884"/>
              <a:gd name="T41" fmla="*/ 1117 h 1292"/>
              <a:gd name="T42" fmla="*/ 1003 w 3884"/>
              <a:gd name="T43" fmla="*/ 1144 h 1292"/>
              <a:gd name="T44" fmla="*/ 1083 w 3884"/>
              <a:gd name="T45" fmla="*/ 1171 h 1292"/>
              <a:gd name="T46" fmla="*/ 1163 w 3884"/>
              <a:gd name="T47" fmla="*/ 1184 h 1292"/>
              <a:gd name="T48" fmla="*/ 1243 w 3884"/>
              <a:gd name="T49" fmla="*/ 1211 h 1292"/>
              <a:gd name="T50" fmla="*/ 1323 w 3884"/>
              <a:gd name="T51" fmla="*/ 1224 h 1292"/>
              <a:gd name="T52" fmla="*/ 1389 w 3884"/>
              <a:gd name="T53" fmla="*/ 1197 h 1292"/>
              <a:gd name="T54" fmla="*/ 1443 w 3884"/>
              <a:gd name="T55" fmla="*/ 1171 h 1292"/>
              <a:gd name="T56" fmla="*/ 1523 w 3884"/>
              <a:gd name="T57" fmla="*/ 1197 h 1292"/>
              <a:gd name="T58" fmla="*/ 1603 w 3884"/>
              <a:gd name="T59" fmla="*/ 1224 h 1292"/>
              <a:gd name="T60" fmla="*/ 1683 w 3884"/>
              <a:gd name="T61" fmla="*/ 1237 h 1292"/>
              <a:gd name="T62" fmla="*/ 1763 w 3884"/>
              <a:gd name="T63" fmla="*/ 1251 h 1292"/>
              <a:gd name="T64" fmla="*/ 1843 w 3884"/>
              <a:gd name="T65" fmla="*/ 1264 h 1292"/>
              <a:gd name="T66" fmla="*/ 1923 w 3884"/>
              <a:gd name="T67" fmla="*/ 1291 h 1292"/>
              <a:gd name="T68" fmla="*/ 1963 w 3884"/>
              <a:gd name="T69" fmla="*/ 1237 h 1292"/>
              <a:gd name="T70" fmla="*/ 2016 w 3884"/>
              <a:gd name="T71" fmla="*/ 1171 h 1292"/>
              <a:gd name="T72" fmla="*/ 2056 w 3884"/>
              <a:gd name="T73" fmla="*/ 1144 h 1292"/>
              <a:gd name="T74" fmla="*/ 2096 w 3884"/>
              <a:gd name="T75" fmla="*/ 1211 h 1292"/>
              <a:gd name="T76" fmla="*/ 2163 w 3884"/>
              <a:gd name="T77" fmla="*/ 1251 h 1292"/>
              <a:gd name="T78" fmla="*/ 2243 w 3884"/>
              <a:gd name="T79" fmla="*/ 1264 h 1292"/>
              <a:gd name="T80" fmla="*/ 2323 w 3884"/>
              <a:gd name="T81" fmla="*/ 1291 h 1292"/>
              <a:gd name="T82" fmla="*/ 2403 w 3884"/>
              <a:gd name="T83" fmla="*/ 1277 h 1292"/>
              <a:gd name="T84" fmla="*/ 2483 w 3884"/>
              <a:gd name="T85" fmla="*/ 1264 h 1292"/>
              <a:gd name="T86" fmla="*/ 2576 w 3884"/>
              <a:gd name="T87" fmla="*/ 1237 h 1292"/>
              <a:gd name="T88" fmla="*/ 2643 w 3884"/>
              <a:gd name="T89" fmla="*/ 1224 h 1292"/>
              <a:gd name="T90" fmla="*/ 2723 w 3884"/>
              <a:gd name="T91" fmla="*/ 1237 h 1292"/>
              <a:gd name="T92" fmla="*/ 2803 w 3884"/>
              <a:gd name="T93" fmla="*/ 1237 h 1292"/>
              <a:gd name="T94" fmla="*/ 2883 w 3884"/>
              <a:gd name="T95" fmla="*/ 1237 h 1292"/>
              <a:gd name="T96" fmla="*/ 2963 w 3884"/>
              <a:gd name="T97" fmla="*/ 1224 h 1292"/>
              <a:gd name="T98" fmla="*/ 3043 w 3884"/>
              <a:gd name="T99" fmla="*/ 1224 h 1292"/>
              <a:gd name="T100" fmla="*/ 3123 w 3884"/>
              <a:gd name="T101" fmla="*/ 1237 h 1292"/>
              <a:gd name="T102" fmla="*/ 3203 w 3884"/>
              <a:gd name="T103" fmla="*/ 1251 h 1292"/>
              <a:gd name="T104" fmla="*/ 3296 w 3884"/>
              <a:gd name="T105" fmla="*/ 1251 h 1292"/>
              <a:gd name="T106" fmla="*/ 3363 w 3884"/>
              <a:gd name="T107" fmla="*/ 1251 h 1292"/>
              <a:gd name="T108" fmla="*/ 3443 w 3884"/>
              <a:gd name="T109" fmla="*/ 1251 h 1292"/>
              <a:gd name="T110" fmla="*/ 3523 w 3884"/>
              <a:gd name="T111" fmla="*/ 1251 h 1292"/>
              <a:gd name="T112" fmla="*/ 3603 w 3884"/>
              <a:gd name="T113" fmla="*/ 1251 h 1292"/>
              <a:gd name="T114" fmla="*/ 3683 w 3884"/>
              <a:gd name="T115" fmla="*/ 1237 h 1292"/>
              <a:gd name="T116" fmla="*/ 3763 w 3884"/>
              <a:gd name="T117" fmla="*/ 1224 h 1292"/>
              <a:gd name="T118" fmla="*/ 3856 w 3884"/>
              <a:gd name="T119" fmla="*/ 1211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884" h="1292">
                <a:moveTo>
                  <a:pt x="0" y="0"/>
                </a:moveTo>
                <a:lnTo>
                  <a:pt x="3" y="37"/>
                </a:lnTo>
                <a:lnTo>
                  <a:pt x="3" y="64"/>
                </a:lnTo>
                <a:lnTo>
                  <a:pt x="3" y="91"/>
                </a:lnTo>
                <a:lnTo>
                  <a:pt x="3" y="131"/>
                </a:lnTo>
                <a:lnTo>
                  <a:pt x="16" y="171"/>
                </a:lnTo>
                <a:lnTo>
                  <a:pt x="43" y="197"/>
                </a:lnTo>
                <a:lnTo>
                  <a:pt x="43" y="224"/>
                </a:lnTo>
                <a:lnTo>
                  <a:pt x="56" y="251"/>
                </a:lnTo>
                <a:lnTo>
                  <a:pt x="83" y="291"/>
                </a:lnTo>
                <a:lnTo>
                  <a:pt x="96" y="331"/>
                </a:lnTo>
                <a:lnTo>
                  <a:pt x="109" y="371"/>
                </a:lnTo>
                <a:lnTo>
                  <a:pt x="136" y="397"/>
                </a:lnTo>
                <a:lnTo>
                  <a:pt x="149" y="424"/>
                </a:lnTo>
                <a:lnTo>
                  <a:pt x="163" y="451"/>
                </a:lnTo>
                <a:lnTo>
                  <a:pt x="189" y="491"/>
                </a:lnTo>
                <a:lnTo>
                  <a:pt x="216" y="544"/>
                </a:lnTo>
                <a:lnTo>
                  <a:pt x="229" y="571"/>
                </a:lnTo>
                <a:lnTo>
                  <a:pt x="256" y="597"/>
                </a:lnTo>
                <a:lnTo>
                  <a:pt x="283" y="637"/>
                </a:lnTo>
                <a:lnTo>
                  <a:pt x="296" y="664"/>
                </a:lnTo>
                <a:lnTo>
                  <a:pt x="309" y="691"/>
                </a:lnTo>
                <a:lnTo>
                  <a:pt x="336" y="717"/>
                </a:lnTo>
                <a:lnTo>
                  <a:pt x="349" y="744"/>
                </a:lnTo>
                <a:lnTo>
                  <a:pt x="363" y="771"/>
                </a:lnTo>
                <a:lnTo>
                  <a:pt x="403" y="811"/>
                </a:lnTo>
                <a:lnTo>
                  <a:pt x="443" y="851"/>
                </a:lnTo>
                <a:lnTo>
                  <a:pt x="483" y="877"/>
                </a:lnTo>
                <a:lnTo>
                  <a:pt x="523" y="904"/>
                </a:lnTo>
                <a:lnTo>
                  <a:pt x="563" y="917"/>
                </a:lnTo>
                <a:lnTo>
                  <a:pt x="589" y="944"/>
                </a:lnTo>
                <a:lnTo>
                  <a:pt x="616" y="957"/>
                </a:lnTo>
                <a:lnTo>
                  <a:pt x="643" y="971"/>
                </a:lnTo>
                <a:lnTo>
                  <a:pt x="683" y="1011"/>
                </a:lnTo>
                <a:lnTo>
                  <a:pt x="723" y="1024"/>
                </a:lnTo>
                <a:lnTo>
                  <a:pt x="749" y="1051"/>
                </a:lnTo>
                <a:lnTo>
                  <a:pt x="776" y="1064"/>
                </a:lnTo>
                <a:lnTo>
                  <a:pt x="803" y="1064"/>
                </a:lnTo>
                <a:lnTo>
                  <a:pt x="816" y="1091"/>
                </a:lnTo>
                <a:lnTo>
                  <a:pt x="843" y="1091"/>
                </a:lnTo>
                <a:lnTo>
                  <a:pt x="883" y="1104"/>
                </a:lnTo>
                <a:lnTo>
                  <a:pt x="923" y="1117"/>
                </a:lnTo>
                <a:lnTo>
                  <a:pt x="963" y="1131"/>
                </a:lnTo>
                <a:lnTo>
                  <a:pt x="1003" y="1144"/>
                </a:lnTo>
                <a:lnTo>
                  <a:pt x="1043" y="1157"/>
                </a:lnTo>
                <a:lnTo>
                  <a:pt x="1083" y="1171"/>
                </a:lnTo>
                <a:lnTo>
                  <a:pt x="1123" y="1184"/>
                </a:lnTo>
                <a:lnTo>
                  <a:pt x="1163" y="1184"/>
                </a:lnTo>
                <a:lnTo>
                  <a:pt x="1203" y="1197"/>
                </a:lnTo>
                <a:lnTo>
                  <a:pt x="1243" y="1211"/>
                </a:lnTo>
                <a:lnTo>
                  <a:pt x="1283" y="1224"/>
                </a:lnTo>
                <a:lnTo>
                  <a:pt x="1323" y="1224"/>
                </a:lnTo>
                <a:lnTo>
                  <a:pt x="1363" y="1224"/>
                </a:lnTo>
                <a:lnTo>
                  <a:pt x="1389" y="1197"/>
                </a:lnTo>
                <a:lnTo>
                  <a:pt x="1416" y="1184"/>
                </a:lnTo>
                <a:lnTo>
                  <a:pt x="1443" y="1171"/>
                </a:lnTo>
                <a:lnTo>
                  <a:pt x="1483" y="1171"/>
                </a:lnTo>
                <a:lnTo>
                  <a:pt x="1523" y="1197"/>
                </a:lnTo>
                <a:lnTo>
                  <a:pt x="1563" y="1211"/>
                </a:lnTo>
                <a:lnTo>
                  <a:pt x="1603" y="1224"/>
                </a:lnTo>
                <a:lnTo>
                  <a:pt x="1643" y="1224"/>
                </a:lnTo>
                <a:lnTo>
                  <a:pt x="1683" y="1237"/>
                </a:lnTo>
                <a:lnTo>
                  <a:pt x="1723" y="1251"/>
                </a:lnTo>
                <a:lnTo>
                  <a:pt x="1763" y="1251"/>
                </a:lnTo>
                <a:lnTo>
                  <a:pt x="1803" y="1251"/>
                </a:lnTo>
                <a:lnTo>
                  <a:pt x="1843" y="1264"/>
                </a:lnTo>
                <a:lnTo>
                  <a:pt x="1883" y="1264"/>
                </a:lnTo>
                <a:lnTo>
                  <a:pt x="1923" y="1291"/>
                </a:lnTo>
                <a:lnTo>
                  <a:pt x="1949" y="1264"/>
                </a:lnTo>
                <a:lnTo>
                  <a:pt x="1963" y="1237"/>
                </a:lnTo>
                <a:lnTo>
                  <a:pt x="1989" y="1197"/>
                </a:lnTo>
                <a:lnTo>
                  <a:pt x="2016" y="1171"/>
                </a:lnTo>
                <a:lnTo>
                  <a:pt x="2029" y="1144"/>
                </a:lnTo>
                <a:lnTo>
                  <a:pt x="2056" y="1144"/>
                </a:lnTo>
                <a:lnTo>
                  <a:pt x="2069" y="1171"/>
                </a:lnTo>
                <a:lnTo>
                  <a:pt x="2096" y="1211"/>
                </a:lnTo>
                <a:lnTo>
                  <a:pt x="2123" y="1237"/>
                </a:lnTo>
                <a:lnTo>
                  <a:pt x="2163" y="1251"/>
                </a:lnTo>
                <a:lnTo>
                  <a:pt x="2203" y="1264"/>
                </a:lnTo>
                <a:lnTo>
                  <a:pt x="2243" y="1264"/>
                </a:lnTo>
                <a:lnTo>
                  <a:pt x="2296" y="1291"/>
                </a:lnTo>
                <a:lnTo>
                  <a:pt x="2323" y="1291"/>
                </a:lnTo>
                <a:lnTo>
                  <a:pt x="2363" y="1291"/>
                </a:lnTo>
                <a:lnTo>
                  <a:pt x="2403" y="1277"/>
                </a:lnTo>
                <a:lnTo>
                  <a:pt x="2443" y="1277"/>
                </a:lnTo>
                <a:lnTo>
                  <a:pt x="2483" y="1264"/>
                </a:lnTo>
                <a:lnTo>
                  <a:pt x="2536" y="1251"/>
                </a:lnTo>
                <a:lnTo>
                  <a:pt x="2576" y="1237"/>
                </a:lnTo>
                <a:lnTo>
                  <a:pt x="2616" y="1224"/>
                </a:lnTo>
                <a:lnTo>
                  <a:pt x="2643" y="1224"/>
                </a:lnTo>
                <a:lnTo>
                  <a:pt x="2683" y="1224"/>
                </a:lnTo>
                <a:lnTo>
                  <a:pt x="2723" y="1237"/>
                </a:lnTo>
                <a:lnTo>
                  <a:pt x="2776" y="1237"/>
                </a:lnTo>
                <a:lnTo>
                  <a:pt x="2803" y="1237"/>
                </a:lnTo>
                <a:lnTo>
                  <a:pt x="2856" y="1237"/>
                </a:lnTo>
                <a:lnTo>
                  <a:pt x="2883" y="1237"/>
                </a:lnTo>
                <a:lnTo>
                  <a:pt x="2923" y="1237"/>
                </a:lnTo>
                <a:lnTo>
                  <a:pt x="2963" y="1224"/>
                </a:lnTo>
                <a:lnTo>
                  <a:pt x="3003" y="1224"/>
                </a:lnTo>
                <a:lnTo>
                  <a:pt x="3043" y="1224"/>
                </a:lnTo>
                <a:lnTo>
                  <a:pt x="3083" y="1224"/>
                </a:lnTo>
                <a:lnTo>
                  <a:pt x="3123" y="1237"/>
                </a:lnTo>
                <a:lnTo>
                  <a:pt x="3163" y="1251"/>
                </a:lnTo>
                <a:lnTo>
                  <a:pt x="3203" y="1251"/>
                </a:lnTo>
                <a:lnTo>
                  <a:pt x="3243" y="1251"/>
                </a:lnTo>
                <a:lnTo>
                  <a:pt x="3296" y="1251"/>
                </a:lnTo>
                <a:lnTo>
                  <a:pt x="3323" y="1251"/>
                </a:lnTo>
                <a:lnTo>
                  <a:pt x="3363" y="1251"/>
                </a:lnTo>
                <a:lnTo>
                  <a:pt x="3403" y="1251"/>
                </a:lnTo>
                <a:lnTo>
                  <a:pt x="3443" y="1251"/>
                </a:lnTo>
                <a:lnTo>
                  <a:pt x="3483" y="1251"/>
                </a:lnTo>
                <a:lnTo>
                  <a:pt x="3523" y="1251"/>
                </a:lnTo>
                <a:lnTo>
                  <a:pt x="3563" y="1251"/>
                </a:lnTo>
                <a:lnTo>
                  <a:pt x="3603" y="1251"/>
                </a:lnTo>
                <a:lnTo>
                  <a:pt x="3643" y="1251"/>
                </a:lnTo>
                <a:lnTo>
                  <a:pt x="3683" y="1237"/>
                </a:lnTo>
                <a:lnTo>
                  <a:pt x="3723" y="1237"/>
                </a:lnTo>
                <a:lnTo>
                  <a:pt x="3763" y="1224"/>
                </a:lnTo>
                <a:lnTo>
                  <a:pt x="3803" y="1224"/>
                </a:lnTo>
                <a:lnTo>
                  <a:pt x="3856" y="1211"/>
                </a:lnTo>
                <a:lnTo>
                  <a:pt x="3883" y="1197"/>
                </a:lnTo>
              </a:path>
            </a:pathLst>
          </a:custGeom>
          <a:noFill/>
          <a:ln w="127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1442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C0CF780-B5EE-47C9-BABE-1C986C781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28CB176-A715-418B-B0A5-7159995F6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942E544-976D-4559-BE66-7DCF9AD10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D2C7A5E-6B06-4728-9C69-D32B5DBA9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4F726DC9-84CF-4273-88D6-3D3187396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AF02ABFA-A3DE-4D94-B90D-10A749FC2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7912FEDC-B406-4FB4-A6DC-F4476F164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4E12E570-9D45-449E-A871-5957A2A93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DC4BE7E5-7D89-48B6-B7AA-1013091D5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30731" name="Rectangle 11">
            <a:extLst>
              <a:ext uri="{FF2B5EF4-FFF2-40B4-BE49-F238E27FC236}">
                <a16:creationId xmlns:a16="http://schemas.microsoft.com/office/drawing/2014/main" id="{9B91C943-189E-4E6D-873E-A47B9B8D7A4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30732" name="Freeform 12">
            <a:extLst>
              <a:ext uri="{FF2B5EF4-FFF2-40B4-BE49-F238E27FC236}">
                <a16:creationId xmlns:a16="http://schemas.microsoft.com/office/drawing/2014/main" id="{B93AEDF5-E2A5-4182-8CB5-235942D10101}"/>
              </a:ext>
            </a:extLst>
          </p:cNvPr>
          <p:cNvSpPr>
            <a:spLocks/>
          </p:cNvSpPr>
          <p:nvPr/>
        </p:nvSpPr>
        <p:spPr bwMode="auto">
          <a:xfrm>
            <a:off x="2133600" y="1981200"/>
            <a:ext cx="6165850" cy="2051050"/>
          </a:xfrm>
          <a:custGeom>
            <a:avLst/>
            <a:gdLst>
              <a:gd name="T0" fmla="*/ 3 w 3884"/>
              <a:gd name="T1" fmla="*/ 37 h 1292"/>
              <a:gd name="T2" fmla="*/ 3 w 3884"/>
              <a:gd name="T3" fmla="*/ 91 h 1292"/>
              <a:gd name="T4" fmla="*/ 16 w 3884"/>
              <a:gd name="T5" fmla="*/ 171 h 1292"/>
              <a:gd name="T6" fmla="*/ 43 w 3884"/>
              <a:gd name="T7" fmla="*/ 224 h 1292"/>
              <a:gd name="T8" fmla="*/ 83 w 3884"/>
              <a:gd name="T9" fmla="*/ 291 h 1292"/>
              <a:gd name="T10" fmla="*/ 109 w 3884"/>
              <a:gd name="T11" fmla="*/ 371 h 1292"/>
              <a:gd name="T12" fmla="*/ 149 w 3884"/>
              <a:gd name="T13" fmla="*/ 424 h 1292"/>
              <a:gd name="T14" fmla="*/ 189 w 3884"/>
              <a:gd name="T15" fmla="*/ 491 h 1292"/>
              <a:gd name="T16" fmla="*/ 229 w 3884"/>
              <a:gd name="T17" fmla="*/ 571 h 1292"/>
              <a:gd name="T18" fmla="*/ 283 w 3884"/>
              <a:gd name="T19" fmla="*/ 637 h 1292"/>
              <a:gd name="T20" fmla="*/ 309 w 3884"/>
              <a:gd name="T21" fmla="*/ 691 h 1292"/>
              <a:gd name="T22" fmla="*/ 349 w 3884"/>
              <a:gd name="T23" fmla="*/ 744 h 1292"/>
              <a:gd name="T24" fmla="*/ 403 w 3884"/>
              <a:gd name="T25" fmla="*/ 811 h 1292"/>
              <a:gd name="T26" fmla="*/ 483 w 3884"/>
              <a:gd name="T27" fmla="*/ 877 h 1292"/>
              <a:gd name="T28" fmla="*/ 563 w 3884"/>
              <a:gd name="T29" fmla="*/ 917 h 1292"/>
              <a:gd name="T30" fmla="*/ 616 w 3884"/>
              <a:gd name="T31" fmla="*/ 957 h 1292"/>
              <a:gd name="T32" fmla="*/ 683 w 3884"/>
              <a:gd name="T33" fmla="*/ 1011 h 1292"/>
              <a:gd name="T34" fmla="*/ 749 w 3884"/>
              <a:gd name="T35" fmla="*/ 1051 h 1292"/>
              <a:gd name="T36" fmla="*/ 803 w 3884"/>
              <a:gd name="T37" fmla="*/ 1064 h 1292"/>
              <a:gd name="T38" fmla="*/ 843 w 3884"/>
              <a:gd name="T39" fmla="*/ 1091 h 1292"/>
              <a:gd name="T40" fmla="*/ 923 w 3884"/>
              <a:gd name="T41" fmla="*/ 1117 h 1292"/>
              <a:gd name="T42" fmla="*/ 1003 w 3884"/>
              <a:gd name="T43" fmla="*/ 1144 h 1292"/>
              <a:gd name="T44" fmla="*/ 1083 w 3884"/>
              <a:gd name="T45" fmla="*/ 1171 h 1292"/>
              <a:gd name="T46" fmla="*/ 1163 w 3884"/>
              <a:gd name="T47" fmla="*/ 1184 h 1292"/>
              <a:gd name="T48" fmla="*/ 1243 w 3884"/>
              <a:gd name="T49" fmla="*/ 1211 h 1292"/>
              <a:gd name="T50" fmla="*/ 1323 w 3884"/>
              <a:gd name="T51" fmla="*/ 1224 h 1292"/>
              <a:gd name="T52" fmla="*/ 1389 w 3884"/>
              <a:gd name="T53" fmla="*/ 1197 h 1292"/>
              <a:gd name="T54" fmla="*/ 1443 w 3884"/>
              <a:gd name="T55" fmla="*/ 1171 h 1292"/>
              <a:gd name="T56" fmla="*/ 1523 w 3884"/>
              <a:gd name="T57" fmla="*/ 1197 h 1292"/>
              <a:gd name="T58" fmla="*/ 1603 w 3884"/>
              <a:gd name="T59" fmla="*/ 1224 h 1292"/>
              <a:gd name="T60" fmla="*/ 1683 w 3884"/>
              <a:gd name="T61" fmla="*/ 1237 h 1292"/>
              <a:gd name="T62" fmla="*/ 1763 w 3884"/>
              <a:gd name="T63" fmla="*/ 1251 h 1292"/>
              <a:gd name="T64" fmla="*/ 1843 w 3884"/>
              <a:gd name="T65" fmla="*/ 1264 h 1292"/>
              <a:gd name="T66" fmla="*/ 1923 w 3884"/>
              <a:gd name="T67" fmla="*/ 1291 h 1292"/>
              <a:gd name="T68" fmla="*/ 1963 w 3884"/>
              <a:gd name="T69" fmla="*/ 1237 h 1292"/>
              <a:gd name="T70" fmla="*/ 2016 w 3884"/>
              <a:gd name="T71" fmla="*/ 1171 h 1292"/>
              <a:gd name="T72" fmla="*/ 2056 w 3884"/>
              <a:gd name="T73" fmla="*/ 1144 h 1292"/>
              <a:gd name="T74" fmla="*/ 2096 w 3884"/>
              <a:gd name="T75" fmla="*/ 1211 h 1292"/>
              <a:gd name="T76" fmla="*/ 2163 w 3884"/>
              <a:gd name="T77" fmla="*/ 1251 h 1292"/>
              <a:gd name="T78" fmla="*/ 2243 w 3884"/>
              <a:gd name="T79" fmla="*/ 1264 h 1292"/>
              <a:gd name="T80" fmla="*/ 2323 w 3884"/>
              <a:gd name="T81" fmla="*/ 1291 h 1292"/>
              <a:gd name="T82" fmla="*/ 2403 w 3884"/>
              <a:gd name="T83" fmla="*/ 1277 h 1292"/>
              <a:gd name="T84" fmla="*/ 2483 w 3884"/>
              <a:gd name="T85" fmla="*/ 1264 h 1292"/>
              <a:gd name="T86" fmla="*/ 2576 w 3884"/>
              <a:gd name="T87" fmla="*/ 1237 h 1292"/>
              <a:gd name="T88" fmla="*/ 2643 w 3884"/>
              <a:gd name="T89" fmla="*/ 1224 h 1292"/>
              <a:gd name="T90" fmla="*/ 2723 w 3884"/>
              <a:gd name="T91" fmla="*/ 1237 h 1292"/>
              <a:gd name="T92" fmla="*/ 2803 w 3884"/>
              <a:gd name="T93" fmla="*/ 1237 h 1292"/>
              <a:gd name="T94" fmla="*/ 2883 w 3884"/>
              <a:gd name="T95" fmla="*/ 1237 h 1292"/>
              <a:gd name="T96" fmla="*/ 2963 w 3884"/>
              <a:gd name="T97" fmla="*/ 1224 h 1292"/>
              <a:gd name="T98" fmla="*/ 3043 w 3884"/>
              <a:gd name="T99" fmla="*/ 1224 h 1292"/>
              <a:gd name="T100" fmla="*/ 3123 w 3884"/>
              <a:gd name="T101" fmla="*/ 1237 h 1292"/>
              <a:gd name="T102" fmla="*/ 3203 w 3884"/>
              <a:gd name="T103" fmla="*/ 1251 h 1292"/>
              <a:gd name="T104" fmla="*/ 3296 w 3884"/>
              <a:gd name="T105" fmla="*/ 1251 h 1292"/>
              <a:gd name="T106" fmla="*/ 3363 w 3884"/>
              <a:gd name="T107" fmla="*/ 1251 h 1292"/>
              <a:gd name="T108" fmla="*/ 3443 w 3884"/>
              <a:gd name="T109" fmla="*/ 1251 h 1292"/>
              <a:gd name="T110" fmla="*/ 3523 w 3884"/>
              <a:gd name="T111" fmla="*/ 1251 h 1292"/>
              <a:gd name="T112" fmla="*/ 3603 w 3884"/>
              <a:gd name="T113" fmla="*/ 1251 h 1292"/>
              <a:gd name="T114" fmla="*/ 3683 w 3884"/>
              <a:gd name="T115" fmla="*/ 1237 h 1292"/>
              <a:gd name="T116" fmla="*/ 3763 w 3884"/>
              <a:gd name="T117" fmla="*/ 1224 h 1292"/>
              <a:gd name="T118" fmla="*/ 3856 w 3884"/>
              <a:gd name="T119" fmla="*/ 1211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884" h="1292">
                <a:moveTo>
                  <a:pt x="0" y="0"/>
                </a:moveTo>
                <a:lnTo>
                  <a:pt x="3" y="37"/>
                </a:lnTo>
                <a:lnTo>
                  <a:pt x="3" y="64"/>
                </a:lnTo>
                <a:lnTo>
                  <a:pt x="3" y="91"/>
                </a:lnTo>
                <a:lnTo>
                  <a:pt x="3" y="131"/>
                </a:lnTo>
                <a:lnTo>
                  <a:pt x="16" y="171"/>
                </a:lnTo>
                <a:lnTo>
                  <a:pt x="43" y="197"/>
                </a:lnTo>
                <a:lnTo>
                  <a:pt x="43" y="224"/>
                </a:lnTo>
                <a:lnTo>
                  <a:pt x="56" y="251"/>
                </a:lnTo>
                <a:lnTo>
                  <a:pt x="83" y="291"/>
                </a:lnTo>
                <a:lnTo>
                  <a:pt x="96" y="331"/>
                </a:lnTo>
                <a:lnTo>
                  <a:pt x="109" y="371"/>
                </a:lnTo>
                <a:lnTo>
                  <a:pt x="136" y="397"/>
                </a:lnTo>
                <a:lnTo>
                  <a:pt x="149" y="424"/>
                </a:lnTo>
                <a:lnTo>
                  <a:pt x="163" y="451"/>
                </a:lnTo>
                <a:lnTo>
                  <a:pt x="189" y="491"/>
                </a:lnTo>
                <a:lnTo>
                  <a:pt x="216" y="544"/>
                </a:lnTo>
                <a:lnTo>
                  <a:pt x="229" y="571"/>
                </a:lnTo>
                <a:lnTo>
                  <a:pt x="256" y="597"/>
                </a:lnTo>
                <a:lnTo>
                  <a:pt x="283" y="637"/>
                </a:lnTo>
                <a:lnTo>
                  <a:pt x="296" y="664"/>
                </a:lnTo>
                <a:lnTo>
                  <a:pt x="309" y="691"/>
                </a:lnTo>
                <a:lnTo>
                  <a:pt x="336" y="717"/>
                </a:lnTo>
                <a:lnTo>
                  <a:pt x="349" y="744"/>
                </a:lnTo>
                <a:lnTo>
                  <a:pt x="363" y="771"/>
                </a:lnTo>
                <a:lnTo>
                  <a:pt x="403" y="811"/>
                </a:lnTo>
                <a:lnTo>
                  <a:pt x="443" y="851"/>
                </a:lnTo>
                <a:lnTo>
                  <a:pt x="483" y="877"/>
                </a:lnTo>
                <a:lnTo>
                  <a:pt x="523" y="904"/>
                </a:lnTo>
                <a:lnTo>
                  <a:pt x="563" y="917"/>
                </a:lnTo>
                <a:lnTo>
                  <a:pt x="589" y="944"/>
                </a:lnTo>
                <a:lnTo>
                  <a:pt x="616" y="957"/>
                </a:lnTo>
                <a:lnTo>
                  <a:pt x="643" y="971"/>
                </a:lnTo>
                <a:lnTo>
                  <a:pt x="683" y="1011"/>
                </a:lnTo>
                <a:lnTo>
                  <a:pt x="723" y="1024"/>
                </a:lnTo>
                <a:lnTo>
                  <a:pt x="749" y="1051"/>
                </a:lnTo>
                <a:lnTo>
                  <a:pt x="776" y="1064"/>
                </a:lnTo>
                <a:lnTo>
                  <a:pt x="803" y="1064"/>
                </a:lnTo>
                <a:lnTo>
                  <a:pt x="816" y="1091"/>
                </a:lnTo>
                <a:lnTo>
                  <a:pt x="843" y="1091"/>
                </a:lnTo>
                <a:lnTo>
                  <a:pt x="883" y="1104"/>
                </a:lnTo>
                <a:lnTo>
                  <a:pt x="923" y="1117"/>
                </a:lnTo>
                <a:lnTo>
                  <a:pt x="963" y="1131"/>
                </a:lnTo>
                <a:lnTo>
                  <a:pt x="1003" y="1144"/>
                </a:lnTo>
                <a:lnTo>
                  <a:pt x="1043" y="1157"/>
                </a:lnTo>
                <a:lnTo>
                  <a:pt x="1083" y="1171"/>
                </a:lnTo>
                <a:lnTo>
                  <a:pt x="1123" y="1184"/>
                </a:lnTo>
                <a:lnTo>
                  <a:pt x="1163" y="1184"/>
                </a:lnTo>
                <a:lnTo>
                  <a:pt x="1203" y="1197"/>
                </a:lnTo>
                <a:lnTo>
                  <a:pt x="1243" y="1211"/>
                </a:lnTo>
                <a:lnTo>
                  <a:pt x="1283" y="1224"/>
                </a:lnTo>
                <a:lnTo>
                  <a:pt x="1323" y="1224"/>
                </a:lnTo>
                <a:lnTo>
                  <a:pt x="1363" y="1224"/>
                </a:lnTo>
                <a:lnTo>
                  <a:pt x="1389" y="1197"/>
                </a:lnTo>
                <a:lnTo>
                  <a:pt x="1416" y="1184"/>
                </a:lnTo>
                <a:lnTo>
                  <a:pt x="1443" y="1171"/>
                </a:lnTo>
                <a:lnTo>
                  <a:pt x="1483" y="1171"/>
                </a:lnTo>
                <a:lnTo>
                  <a:pt x="1523" y="1197"/>
                </a:lnTo>
                <a:lnTo>
                  <a:pt x="1563" y="1211"/>
                </a:lnTo>
                <a:lnTo>
                  <a:pt x="1603" y="1224"/>
                </a:lnTo>
                <a:lnTo>
                  <a:pt x="1643" y="1224"/>
                </a:lnTo>
                <a:lnTo>
                  <a:pt x="1683" y="1237"/>
                </a:lnTo>
                <a:lnTo>
                  <a:pt x="1723" y="1251"/>
                </a:lnTo>
                <a:lnTo>
                  <a:pt x="1763" y="1251"/>
                </a:lnTo>
                <a:lnTo>
                  <a:pt x="1803" y="1251"/>
                </a:lnTo>
                <a:lnTo>
                  <a:pt x="1843" y="1264"/>
                </a:lnTo>
                <a:lnTo>
                  <a:pt x="1883" y="1264"/>
                </a:lnTo>
                <a:lnTo>
                  <a:pt x="1923" y="1291"/>
                </a:lnTo>
                <a:lnTo>
                  <a:pt x="1949" y="1264"/>
                </a:lnTo>
                <a:lnTo>
                  <a:pt x="1963" y="1237"/>
                </a:lnTo>
                <a:lnTo>
                  <a:pt x="1989" y="1197"/>
                </a:lnTo>
                <a:lnTo>
                  <a:pt x="2016" y="1171"/>
                </a:lnTo>
                <a:lnTo>
                  <a:pt x="2029" y="1144"/>
                </a:lnTo>
                <a:lnTo>
                  <a:pt x="2056" y="1144"/>
                </a:lnTo>
                <a:lnTo>
                  <a:pt x="2069" y="1171"/>
                </a:lnTo>
                <a:lnTo>
                  <a:pt x="2096" y="1211"/>
                </a:lnTo>
                <a:lnTo>
                  <a:pt x="2123" y="1237"/>
                </a:lnTo>
                <a:lnTo>
                  <a:pt x="2163" y="1251"/>
                </a:lnTo>
                <a:lnTo>
                  <a:pt x="2203" y="1264"/>
                </a:lnTo>
                <a:lnTo>
                  <a:pt x="2243" y="1264"/>
                </a:lnTo>
                <a:lnTo>
                  <a:pt x="2296" y="1291"/>
                </a:lnTo>
                <a:lnTo>
                  <a:pt x="2323" y="1291"/>
                </a:lnTo>
                <a:lnTo>
                  <a:pt x="2363" y="1291"/>
                </a:lnTo>
                <a:lnTo>
                  <a:pt x="2403" y="1277"/>
                </a:lnTo>
                <a:lnTo>
                  <a:pt x="2443" y="1277"/>
                </a:lnTo>
                <a:lnTo>
                  <a:pt x="2483" y="1264"/>
                </a:lnTo>
                <a:lnTo>
                  <a:pt x="2536" y="1251"/>
                </a:lnTo>
                <a:lnTo>
                  <a:pt x="2576" y="1237"/>
                </a:lnTo>
                <a:lnTo>
                  <a:pt x="2616" y="1224"/>
                </a:lnTo>
                <a:lnTo>
                  <a:pt x="2643" y="1224"/>
                </a:lnTo>
                <a:lnTo>
                  <a:pt x="2683" y="1224"/>
                </a:lnTo>
                <a:lnTo>
                  <a:pt x="2723" y="1237"/>
                </a:lnTo>
                <a:lnTo>
                  <a:pt x="2776" y="1237"/>
                </a:lnTo>
                <a:lnTo>
                  <a:pt x="2803" y="1237"/>
                </a:lnTo>
                <a:lnTo>
                  <a:pt x="2856" y="1237"/>
                </a:lnTo>
                <a:lnTo>
                  <a:pt x="2883" y="1237"/>
                </a:lnTo>
                <a:lnTo>
                  <a:pt x="2923" y="1237"/>
                </a:lnTo>
                <a:lnTo>
                  <a:pt x="2963" y="1224"/>
                </a:lnTo>
                <a:lnTo>
                  <a:pt x="3003" y="1224"/>
                </a:lnTo>
                <a:lnTo>
                  <a:pt x="3043" y="1224"/>
                </a:lnTo>
                <a:lnTo>
                  <a:pt x="3083" y="1224"/>
                </a:lnTo>
                <a:lnTo>
                  <a:pt x="3123" y="1237"/>
                </a:lnTo>
                <a:lnTo>
                  <a:pt x="3163" y="1251"/>
                </a:lnTo>
                <a:lnTo>
                  <a:pt x="3203" y="1251"/>
                </a:lnTo>
                <a:lnTo>
                  <a:pt x="3243" y="1251"/>
                </a:lnTo>
                <a:lnTo>
                  <a:pt x="3296" y="1251"/>
                </a:lnTo>
                <a:lnTo>
                  <a:pt x="3323" y="1251"/>
                </a:lnTo>
                <a:lnTo>
                  <a:pt x="3363" y="1251"/>
                </a:lnTo>
                <a:lnTo>
                  <a:pt x="3403" y="1251"/>
                </a:lnTo>
                <a:lnTo>
                  <a:pt x="3443" y="1251"/>
                </a:lnTo>
                <a:lnTo>
                  <a:pt x="3483" y="1251"/>
                </a:lnTo>
                <a:lnTo>
                  <a:pt x="3523" y="1251"/>
                </a:lnTo>
                <a:lnTo>
                  <a:pt x="3563" y="1251"/>
                </a:lnTo>
                <a:lnTo>
                  <a:pt x="3603" y="1251"/>
                </a:lnTo>
                <a:lnTo>
                  <a:pt x="3643" y="1251"/>
                </a:lnTo>
                <a:lnTo>
                  <a:pt x="3683" y="1237"/>
                </a:lnTo>
                <a:lnTo>
                  <a:pt x="3723" y="1237"/>
                </a:lnTo>
                <a:lnTo>
                  <a:pt x="3763" y="1224"/>
                </a:lnTo>
                <a:lnTo>
                  <a:pt x="3803" y="1224"/>
                </a:lnTo>
                <a:lnTo>
                  <a:pt x="3856" y="1211"/>
                </a:lnTo>
                <a:lnTo>
                  <a:pt x="3883" y="1197"/>
                </a:lnTo>
              </a:path>
            </a:pathLst>
          </a:custGeom>
          <a:noFill/>
          <a:ln w="127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690B2422-4D45-4071-8CD0-143A8DC362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3350" y="2584450"/>
            <a:ext cx="1206500" cy="469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0734" name="Rectangle 14">
            <a:extLst>
              <a:ext uri="{FF2B5EF4-FFF2-40B4-BE49-F238E27FC236}">
                <a16:creationId xmlns:a16="http://schemas.microsoft.com/office/drawing/2014/main" id="{13BCB140-A27E-4405-B169-83CCB803F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1763" y="2143125"/>
            <a:ext cx="353695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Significant positive</a:t>
            </a:r>
          </a:p>
          <a:p>
            <a:r>
              <a:rPr lang="en-US" altLang="en-US" sz="2800"/>
              <a:t>correlation at short lags</a:t>
            </a:r>
          </a:p>
        </p:txBody>
      </p:sp>
    </p:spTree>
    <p:extLst>
      <p:ext uri="{BB962C8B-B14F-4D97-AF65-F5344CB8AC3E}">
        <p14:creationId xmlns:p14="http://schemas.microsoft.com/office/powerpoint/2010/main" val="18139093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F416E4F4-6066-447D-B496-68E92DDEEC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18A52B1-5C23-40D0-AB2C-E9A89F61C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6387AABB-3ED2-4162-8CA6-F9A4F6597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CA265481-1093-411F-B56B-669A2757B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FDD30C60-7574-4A41-9D87-21AEAA66A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275B030A-0C8E-4643-8EFB-8BD2244ECC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5B69FB96-2679-498E-87E2-3DE746891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3A23776D-92C6-4DCE-9487-1F76981D2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31754" name="Rectangle 10">
            <a:extLst>
              <a:ext uri="{FF2B5EF4-FFF2-40B4-BE49-F238E27FC236}">
                <a16:creationId xmlns:a16="http://schemas.microsoft.com/office/drawing/2014/main" id="{971D46A6-1520-43B0-B20E-83B5FB964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31755" name="Rectangle 11">
            <a:extLst>
              <a:ext uri="{FF2B5EF4-FFF2-40B4-BE49-F238E27FC236}">
                <a16:creationId xmlns:a16="http://schemas.microsoft.com/office/drawing/2014/main" id="{BAD00777-ED33-4315-A6DD-F2EC22B22E6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31756" name="Freeform 12">
            <a:extLst>
              <a:ext uri="{FF2B5EF4-FFF2-40B4-BE49-F238E27FC236}">
                <a16:creationId xmlns:a16="http://schemas.microsoft.com/office/drawing/2014/main" id="{84C1B2A1-3341-4B74-9BEF-446B250E199A}"/>
              </a:ext>
            </a:extLst>
          </p:cNvPr>
          <p:cNvSpPr>
            <a:spLocks/>
          </p:cNvSpPr>
          <p:nvPr/>
        </p:nvSpPr>
        <p:spPr bwMode="auto">
          <a:xfrm>
            <a:off x="2133600" y="1981200"/>
            <a:ext cx="6165850" cy="2051050"/>
          </a:xfrm>
          <a:custGeom>
            <a:avLst/>
            <a:gdLst>
              <a:gd name="T0" fmla="*/ 3 w 3884"/>
              <a:gd name="T1" fmla="*/ 37 h 1292"/>
              <a:gd name="T2" fmla="*/ 3 w 3884"/>
              <a:gd name="T3" fmla="*/ 91 h 1292"/>
              <a:gd name="T4" fmla="*/ 16 w 3884"/>
              <a:gd name="T5" fmla="*/ 171 h 1292"/>
              <a:gd name="T6" fmla="*/ 43 w 3884"/>
              <a:gd name="T7" fmla="*/ 224 h 1292"/>
              <a:gd name="T8" fmla="*/ 83 w 3884"/>
              <a:gd name="T9" fmla="*/ 291 h 1292"/>
              <a:gd name="T10" fmla="*/ 109 w 3884"/>
              <a:gd name="T11" fmla="*/ 371 h 1292"/>
              <a:gd name="T12" fmla="*/ 149 w 3884"/>
              <a:gd name="T13" fmla="*/ 424 h 1292"/>
              <a:gd name="T14" fmla="*/ 189 w 3884"/>
              <a:gd name="T15" fmla="*/ 491 h 1292"/>
              <a:gd name="T16" fmla="*/ 229 w 3884"/>
              <a:gd name="T17" fmla="*/ 571 h 1292"/>
              <a:gd name="T18" fmla="*/ 283 w 3884"/>
              <a:gd name="T19" fmla="*/ 637 h 1292"/>
              <a:gd name="T20" fmla="*/ 309 w 3884"/>
              <a:gd name="T21" fmla="*/ 691 h 1292"/>
              <a:gd name="T22" fmla="*/ 349 w 3884"/>
              <a:gd name="T23" fmla="*/ 744 h 1292"/>
              <a:gd name="T24" fmla="*/ 403 w 3884"/>
              <a:gd name="T25" fmla="*/ 811 h 1292"/>
              <a:gd name="T26" fmla="*/ 483 w 3884"/>
              <a:gd name="T27" fmla="*/ 877 h 1292"/>
              <a:gd name="T28" fmla="*/ 563 w 3884"/>
              <a:gd name="T29" fmla="*/ 917 h 1292"/>
              <a:gd name="T30" fmla="*/ 616 w 3884"/>
              <a:gd name="T31" fmla="*/ 957 h 1292"/>
              <a:gd name="T32" fmla="*/ 683 w 3884"/>
              <a:gd name="T33" fmla="*/ 1011 h 1292"/>
              <a:gd name="T34" fmla="*/ 749 w 3884"/>
              <a:gd name="T35" fmla="*/ 1051 h 1292"/>
              <a:gd name="T36" fmla="*/ 803 w 3884"/>
              <a:gd name="T37" fmla="*/ 1064 h 1292"/>
              <a:gd name="T38" fmla="*/ 843 w 3884"/>
              <a:gd name="T39" fmla="*/ 1091 h 1292"/>
              <a:gd name="T40" fmla="*/ 923 w 3884"/>
              <a:gd name="T41" fmla="*/ 1117 h 1292"/>
              <a:gd name="T42" fmla="*/ 1003 w 3884"/>
              <a:gd name="T43" fmla="*/ 1144 h 1292"/>
              <a:gd name="T44" fmla="*/ 1083 w 3884"/>
              <a:gd name="T45" fmla="*/ 1171 h 1292"/>
              <a:gd name="T46" fmla="*/ 1163 w 3884"/>
              <a:gd name="T47" fmla="*/ 1184 h 1292"/>
              <a:gd name="T48" fmla="*/ 1243 w 3884"/>
              <a:gd name="T49" fmla="*/ 1211 h 1292"/>
              <a:gd name="T50" fmla="*/ 1323 w 3884"/>
              <a:gd name="T51" fmla="*/ 1224 h 1292"/>
              <a:gd name="T52" fmla="*/ 1389 w 3884"/>
              <a:gd name="T53" fmla="*/ 1197 h 1292"/>
              <a:gd name="T54" fmla="*/ 1443 w 3884"/>
              <a:gd name="T55" fmla="*/ 1171 h 1292"/>
              <a:gd name="T56" fmla="*/ 1523 w 3884"/>
              <a:gd name="T57" fmla="*/ 1197 h 1292"/>
              <a:gd name="T58" fmla="*/ 1603 w 3884"/>
              <a:gd name="T59" fmla="*/ 1224 h 1292"/>
              <a:gd name="T60" fmla="*/ 1683 w 3884"/>
              <a:gd name="T61" fmla="*/ 1237 h 1292"/>
              <a:gd name="T62" fmla="*/ 1763 w 3884"/>
              <a:gd name="T63" fmla="*/ 1251 h 1292"/>
              <a:gd name="T64" fmla="*/ 1843 w 3884"/>
              <a:gd name="T65" fmla="*/ 1264 h 1292"/>
              <a:gd name="T66" fmla="*/ 1923 w 3884"/>
              <a:gd name="T67" fmla="*/ 1291 h 1292"/>
              <a:gd name="T68" fmla="*/ 1963 w 3884"/>
              <a:gd name="T69" fmla="*/ 1237 h 1292"/>
              <a:gd name="T70" fmla="*/ 2016 w 3884"/>
              <a:gd name="T71" fmla="*/ 1171 h 1292"/>
              <a:gd name="T72" fmla="*/ 2056 w 3884"/>
              <a:gd name="T73" fmla="*/ 1144 h 1292"/>
              <a:gd name="T74" fmla="*/ 2096 w 3884"/>
              <a:gd name="T75" fmla="*/ 1211 h 1292"/>
              <a:gd name="T76" fmla="*/ 2163 w 3884"/>
              <a:gd name="T77" fmla="*/ 1251 h 1292"/>
              <a:gd name="T78" fmla="*/ 2243 w 3884"/>
              <a:gd name="T79" fmla="*/ 1264 h 1292"/>
              <a:gd name="T80" fmla="*/ 2323 w 3884"/>
              <a:gd name="T81" fmla="*/ 1291 h 1292"/>
              <a:gd name="T82" fmla="*/ 2403 w 3884"/>
              <a:gd name="T83" fmla="*/ 1277 h 1292"/>
              <a:gd name="T84" fmla="*/ 2483 w 3884"/>
              <a:gd name="T85" fmla="*/ 1264 h 1292"/>
              <a:gd name="T86" fmla="*/ 2576 w 3884"/>
              <a:gd name="T87" fmla="*/ 1237 h 1292"/>
              <a:gd name="T88" fmla="*/ 2643 w 3884"/>
              <a:gd name="T89" fmla="*/ 1224 h 1292"/>
              <a:gd name="T90" fmla="*/ 2723 w 3884"/>
              <a:gd name="T91" fmla="*/ 1237 h 1292"/>
              <a:gd name="T92" fmla="*/ 2803 w 3884"/>
              <a:gd name="T93" fmla="*/ 1237 h 1292"/>
              <a:gd name="T94" fmla="*/ 2883 w 3884"/>
              <a:gd name="T95" fmla="*/ 1237 h 1292"/>
              <a:gd name="T96" fmla="*/ 2963 w 3884"/>
              <a:gd name="T97" fmla="*/ 1224 h 1292"/>
              <a:gd name="T98" fmla="*/ 3043 w 3884"/>
              <a:gd name="T99" fmla="*/ 1224 h 1292"/>
              <a:gd name="T100" fmla="*/ 3123 w 3884"/>
              <a:gd name="T101" fmla="*/ 1237 h 1292"/>
              <a:gd name="T102" fmla="*/ 3203 w 3884"/>
              <a:gd name="T103" fmla="*/ 1251 h 1292"/>
              <a:gd name="T104" fmla="*/ 3296 w 3884"/>
              <a:gd name="T105" fmla="*/ 1251 h 1292"/>
              <a:gd name="T106" fmla="*/ 3363 w 3884"/>
              <a:gd name="T107" fmla="*/ 1251 h 1292"/>
              <a:gd name="T108" fmla="*/ 3443 w 3884"/>
              <a:gd name="T109" fmla="*/ 1251 h 1292"/>
              <a:gd name="T110" fmla="*/ 3523 w 3884"/>
              <a:gd name="T111" fmla="*/ 1251 h 1292"/>
              <a:gd name="T112" fmla="*/ 3603 w 3884"/>
              <a:gd name="T113" fmla="*/ 1251 h 1292"/>
              <a:gd name="T114" fmla="*/ 3683 w 3884"/>
              <a:gd name="T115" fmla="*/ 1237 h 1292"/>
              <a:gd name="T116" fmla="*/ 3763 w 3884"/>
              <a:gd name="T117" fmla="*/ 1224 h 1292"/>
              <a:gd name="T118" fmla="*/ 3856 w 3884"/>
              <a:gd name="T119" fmla="*/ 1211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884" h="1292">
                <a:moveTo>
                  <a:pt x="0" y="0"/>
                </a:moveTo>
                <a:lnTo>
                  <a:pt x="3" y="37"/>
                </a:lnTo>
                <a:lnTo>
                  <a:pt x="3" y="64"/>
                </a:lnTo>
                <a:lnTo>
                  <a:pt x="3" y="91"/>
                </a:lnTo>
                <a:lnTo>
                  <a:pt x="3" y="131"/>
                </a:lnTo>
                <a:lnTo>
                  <a:pt x="16" y="171"/>
                </a:lnTo>
                <a:lnTo>
                  <a:pt x="43" y="197"/>
                </a:lnTo>
                <a:lnTo>
                  <a:pt x="43" y="224"/>
                </a:lnTo>
                <a:lnTo>
                  <a:pt x="56" y="251"/>
                </a:lnTo>
                <a:lnTo>
                  <a:pt x="83" y="291"/>
                </a:lnTo>
                <a:lnTo>
                  <a:pt x="96" y="331"/>
                </a:lnTo>
                <a:lnTo>
                  <a:pt x="109" y="371"/>
                </a:lnTo>
                <a:lnTo>
                  <a:pt x="136" y="397"/>
                </a:lnTo>
                <a:lnTo>
                  <a:pt x="149" y="424"/>
                </a:lnTo>
                <a:lnTo>
                  <a:pt x="163" y="451"/>
                </a:lnTo>
                <a:lnTo>
                  <a:pt x="189" y="491"/>
                </a:lnTo>
                <a:lnTo>
                  <a:pt x="216" y="544"/>
                </a:lnTo>
                <a:lnTo>
                  <a:pt x="229" y="571"/>
                </a:lnTo>
                <a:lnTo>
                  <a:pt x="256" y="597"/>
                </a:lnTo>
                <a:lnTo>
                  <a:pt x="283" y="637"/>
                </a:lnTo>
                <a:lnTo>
                  <a:pt x="296" y="664"/>
                </a:lnTo>
                <a:lnTo>
                  <a:pt x="309" y="691"/>
                </a:lnTo>
                <a:lnTo>
                  <a:pt x="336" y="717"/>
                </a:lnTo>
                <a:lnTo>
                  <a:pt x="349" y="744"/>
                </a:lnTo>
                <a:lnTo>
                  <a:pt x="363" y="771"/>
                </a:lnTo>
                <a:lnTo>
                  <a:pt x="403" y="811"/>
                </a:lnTo>
                <a:lnTo>
                  <a:pt x="443" y="851"/>
                </a:lnTo>
                <a:lnTo>
                  <a:pt x="483" y="877"/>
                </a:lnTo>
                <a:lnTo>
                  <a:pt x="523" y="904"/>
                </a:lnTo>
                <a:lnTo>
                  <a:pt x="563" y="917"/>
                </a:lnTo>
                <a:lnTo>
                  <a:pt x="589" y="944"/>
                </a:lnTo>
                <a:lnTo>
                  <a:pt x="616" y="957"/>
                </a:lnTo>
                <a:lnTo>
                  <a:pt x="643" y="971"/>
                </a:lnTo>
                <a:lnTo>
                  <a:pt x="683" y="1011"/>
                </a:lnTo>
                <a:lnTo>
                  <a:pt x="723" y="1024"/>
                </a:lnTo>
                <a:lnTo>
                  <a:pt x="749" y="1051"/>
                </a:lnTo>
                <a:lnTo>
                  <a:pt x="776" y="1064"/>
                </a:lnTo>
                <a:lnTo>
                  <a:pt x="803" y="1064"/>
                </a:lnTo>
                <a:lnTo>
                  <a:pt x="816" y="1091"/>
                </a:lnTo>
                <a:lnTo>
                  <a:pt x="843" y="1091"/>
                </a:lnTo>
                <a:lnTo>
                  <a:pt x="883" y="1104"/>
                </a:lnTo>
                <a:lnTo>
                  <a:pt x="923" y="1117"/>
                </a:lnTo>
                <a:lnTo>
                  <a:pt x="963" y="1131"/>
                </a:lnTo>
                <a:lnTo>
                  <a:pt x="1003" y="1144"/>
                </a:lnTo>
                <a:lnTo>
                  <a:pt x="1043" y="1157"/>
                </a:lnTo>
                <a:lnTo>
                  <a:pt x="1083" y="1171"/>
                </a:lnTo>
                <a:lnTo>
                  <a:pt x="1123" y="1184"/>
                </a:lnTo>
                <a:lnTo>
                  <a:pt x="1163" y="1184"/>
                </a:lnTo>
                <a:lnTo>
                  <a:pt x="1203" y="1197"/>
                </a:lnTo>
                <a:lnTo>
                  <a:pt x="1243" y="1211"/>
                </a:lnTo>
                <a:lnTo>
                  <a:pt x="1283" y="1224"/>
                </a:lnTo>
                <a:lnTo>
                  <a:pt x="1323" y="1224"/>
                </a:lnTo>
                <a:lnTo>
                  <a:pt x="1363" y="1224"/>
                </a:lnTo>
                <a:lnTo>
                  <a:pt x="1389" y="1197"/>
                </a:lnTo>
                <a:lnTo>
                  <a:pt x="1416" y="1184"/>
                </a:lnTo>
                <a:lnTo>
                  <a:pt x="1443" y="1171"/>
                </a:lnTo>
                <a:lnTo>
                  <a:pt x="1483" y="1171"/>
                </a:lnTo>
                <a:lnTo>
                  <a:pt x="1523" y="1197"/>
                </a:lnTo>
                <a:lnTo>
                  <a:pt x="1563" y="1211"/>
                </a:lnTo>
                <a:lnTo>
                  <a:pt x="1603" y="1224"/>
                </a:lnTo>
                <a:lnTo>
                  <a:pt x="1643" y="1224"/>
                </a:lnTo>
                <a:lnTo>
                  <a:pt x="1683" y="1237"/>
                </a:lnTo>
                <a:lnTo>
                  <a:pt x="1723" y="1251"/>
                </a:lnTo>
                <a:lnTo>
                  <a:pt x="1763" y="1251"/>
                </a:lnTo>
                <a:lnTo>
                  <a:pt x="1803" y="1251"/>
                </a:lnTo>
                <a:lnTo>
                  <a:pt x="1843" y="1264"/>
                </a:lnTo>
                <a:lnTo>
                  <a:pt x="1883" y="1264"/>
                </a:lnTo>
                <a:lnTo>
                  <a:pt x="1923" y="1291"/>
                </a:lnTo>
                <a:lnTo>
                  <a:pt x="1949" y="1264"/>
                </a:lnTo>
                <a:lnTo>
                  <a:pt x="1963" y="1237"/>
                </a:lnTo>
                <a:lnTo>
                  <a:pt x="1989" y="1197"/>
                </a:lnTo>
                <a:lnTo>
                  <a:pt x="2016" y="1171"/>
                </a:lnTo>
                <a:lnTo>
                  <a:pt x="2029" y="1144"/>
                </a:lnTo>
                <a:lnTo>
                  <a:pt x="2056" y="1144"/>
                </a:lnTo>
                <a:lnTo>
                  <a:pt x="2069" y="1171"/>
                </a:lnTo>
                <a:lnTo>
                  <a:pt x="2096" y="1211"/>
                </a:lnTo>
                <a:lnTo>
                  <a:pt x="2123" y="1237"/>
                </a:lnTo>
                <a:lnTo>
                  <a:pt x="2163" y="1251"/>
                </a:lnTo>
                <a:lnTo>
                  <a:pt x="2203" y="1264"/>
                </a:lnTo>
                <a:lnTo>
                  <a:pt x="2243" y="1264"/>
                </a:lnTo>
                <a:lnTo>
                  <a:pt x="2296" y="1291"/>
                </a:lnTo>
                <a:lnTo>
                  <a:pt x="2323" y="1291"/>
                </a:lnTo>
                <a:lnTo>
                  <a:pt x="2363" y="1291"/>
                </a:lnTo>
                <a:lnTo>
                  <a:pt x="2403" y="1277"/>
                </a:lnTo>
                <a:lnTo>
                  <a:pt x="2443" y="1277"/>
                </a:lnTo>
                <a:lnTo>
                  <a:pt x="2483" y="1264"/>
                </a:lnTo>
                <a:lnTo>
                  <a:pt x="2536" y="1251"/>
                </a:lnTo>
                <a:lnTo>
                  <a:pt x="2576" y="1237"/>
                </a:lnTo>
                <a:lnTo>
                  <a:pt x="2616" y="1224"/>
                </a:lnTo>
                <a:lnTo>
                  <a:pt x="2643" y="1224"/>
                </a:lnTo>
                <a:lnTo>
                  <a:pt x="2683" y="1224"/>
                </a:lnTo>
                <a:lnTo>
                  <a:pt x="2723" y="1237"/>
                </a:lnTo>
                <a:lnTo>
                  <a:pt x="2776" y="1237"/>
                </a:lnTo>
                <a:lnTo>
                  <a:pt x="2803" y="1237"/>
                </a:lnTo>
                <a:lnTo>
                  <a:pt x="2856" y="1237"/>
                </a:lnTo>
                <a:lnTo>
                  <a:pt x="2883" y="1237"/>
                </a:lnTo>
                <a:lnTo>
                  <a:pt x="2923" y="1237"/>
                </a:lnTo>
                <a:lnTo>
                  <a:pt x="2963" y="1224"/>
                </a:lnTo>
                <a:lnTo>
                  <a:pt x="3003" y="1224"/>
                </a:lnTo>
                <a:lnTo>
                  <a:pt x="3043" y="1224"/>
                </a:lnTo>
                <a:lnTo>
                  <a:pt x="3083" y="1224"/>
                </a:lnTo>
                <a:lnTo>
                  <a:pt x="3123" y="1237"/>
                </a:lnTo>
                <a:lnTo>
                  <a:pt x="3163" y="1251"/>
                </a:lnTo>
                <a:lnTo>
                  <a:pt x="3203" y="1251"/>
                </a:lnTo>
                <a:lnTo>
                  <a:pt x="3243" y="1251"/>
                </a:lnTo>
                <a:lnTo>
                  <a:pt x="3296" y="1251"/>
                </a:lnTo>
                <a:lnTo>
                  <a:pt x="3323" y="1251"/>
                </a:lnTo>
                <a:lnTo>
                  <a:pt x="3363" y="1251"/>
                </a:lnTo>
                <a:lnTo>
                  <a:pt x="3403" y="1251"/>
                </a:lnTo>
                <a:lnTo>
                  <a:pt x="3443" y="1251"/>
                </a:lnTo>
                <a:lnTo>
                  <a:pt x="3483" y="1251"/>
                </a:lnTo>
                <a:lnTo>
                  <a:pt x="3523" y="1251"/>
                </a:lnTo>
                <a:lnTo>
                  <a:pt x="3563" y="1251"/>
                </a:lnTo>
                <a:lnTo>
                  <a:pt x="3603" y="1251"/>
                </a:lnTo>
                <a:lnTo>
                  <a:pt x="3643" y="1251"/>
                </a:lnTo>
                <a:lnTo>
                  <a:pt x="3683" y="1237"/>
                </a:lnTo>
                <a:lnTo>
                  <a:pt x="3723" y="1237"/>
                </a:lnTo>
                <a:lnTo>
                  <a:pt x="3763" y="1224"/>
                </a:lnTo>
                <a:lnTo>
                  <a:pt x="3803" y="1224"/>
                </a:lnTo>
                <a:lnTo>
                  <a:pt x="3856" y="1211"/>
                </a:lnTo>
                <a:lnTo>
                  <a:pt x="3883" y="1197"/>
                </a:lnTo>
              </a:path>
            </a:pathLst>
          </a:custGeom>
          <a:noFill/>
          <a:ln w="127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1757" name="Rectangle 13">
            <a:extLst>
              <a:ext uri="{FF2B5EF4-FFF2-40B4-BE49-F238E27FC236}">
                <a16:creationId xmlns:a16="http://schemas.microsoft.com/office/drawing/2014/main" id="{F89D68DA-C90D-4741-8F1D-FC63EFA11C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563" y="4657725"/>
            <a:ext cx="39909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No statistically significant</a:t>
            </a:r>
          </a:p>
          <a:p>
            <a:r>
              <a:rPr lang="en-US" altLang="en-US" sz="2800"/>
              <a:t>correlation beyond this lag</a:t>
            </a:r>
          </a:p>
        </p:txBody>
      </p:sp>
      <p:sp>
        <p:nvSpPr>
          <p:cNvPr id="31758" name="Freeform 14">
            <a:extLst>
              <a:ext uri="{FF2B5EF4-FFF2-40B4-BE49-F238E27FC236}">
                <a16:creationId xmlns:a16="http://schemas.microsoft.com/office/drawing/2014/main" id="{CD00480F-B097-4D24-83AC-4DA784EC6F67}"/>
              </a:ext>
            </a:extLst>
          </p:cNvPr>
          <p:cNvSpPr>
            <a:spLocks/>
          </p:cNvSpPr>
          <p:nvPr/>
        </p:nvSpPr>
        <p:spPr bwMode="auto">
          <a:xfrm>
            <a:off x="3657600" y="3962400"/>
            <a:ext cx="534988" cy="915988"/>
          </a:xfrm>
          <a:custGeom>
            <a:avLst/>
            <a:gdLst>
              <a:gd name="T0" fmla="*/ 144 w 337"/>
              <a:gd name="T1" fmla="*/ 576 h 577"/>
              <a:gd name="T2" fmla="*/ 0 w 337"/>
              <a:gd name="T3" fmla="*/ 576 h 577"/>
              <a:gd name="T4" fmla="*/ 336 w 337"/>
              <a:gd name="T5" fmla="*/ 0 h 5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37" h="577">
                <a:moveTo>
                  <a:pt x="144" y="576"/>
                </a:moveTo>
                <a:lnTo>
                  <a:pt x="0" y="576"/>
                </a:lnTo>
                <a:lnTo>
                  <a:pt x="336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12449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0DE1E26-2003-49FA-822D-E6455632A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-79719"/>
            <a:ext cx="8077200" cy="1143000"/>
          </a:xfrm>
          <a:noFill/>
          <a:ln/>
        </p:spPr>
        <p:txBody>
          <a:bodyPr/>
          <a:lstStyle/>
          <a:p>
            <a:r>
              <a:rPr lang="en-US" altLang="en-US"/>
              <a:t>Long Range Dependence (Cont’d)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2DE0DD2-97F5-47E5-AD0B-A83327BB76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4888" y="1676400"/>
            <a:ext cx="7791450" cy="4876800"/>
          </a:xfrm>
          <a:noFill/>
          <a:ln/>
        </p:spPr>
        <p:txBody>
          <a:bodyPr/>
          <a:lstStyle/>
          <a:p>
            <a:r>
              <a:rPr lang="en-US" altLang="en-US" dirty="0"/>
              <a:t>For most processes (e.g., Poisson, or compound Poisson), the autocorrelation function drops to zero very quickly (usually immediately, or exponentially fast)</a:t>
            </a:r>
          </a:p>
          <a:p>
            <a:r>
              <a:rPr lang="en-US" altLang="en-US" dirty="0"/>
              <a:t>For self-similar processes, the autocorrelation function drops very slowly (i.e., hyperbolically) toward zero, but may never reach zero</a:t>
            </a:r>
          </a:p>
          <a:p>
            <a:r>
              <a:rPr lang="en-US" altLang="en-US" dirty="0"/>
              <a:t>Non-summable autocorrelation function</a:t>
            </a:r>
          </a:p>
        </p:txBody>
      </p:sp>
    </p:spTree>
    <p:extLst>
      <p:ext uri="{BB962C8B-B14F-4D97-AF65-F5344CB8AC3E}">
        <p14:creationId xmlns:p14="http://schemas.microsoft.com/office/powerpoint/2010/main" val="37187078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000A5CC-A7DA-4E3A-B82A-22EEEFF89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D87774E-81EB-4E9F-B619-2DAA503B7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6E85FCA4-A34E-4CAD-ABDF-4276F541D2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508E85D6-E5C2-4F8C-978C-55A6CD867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BFF19C2D-56D3-4CA0-A4EA-7FBEB1B3D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37895" name="Line 7">
            <a:extLst>
              <a:ext uri="{FF2B5EF4-FFF2-40B4-BE49-F238E27FC236}">
                <a16:creationId xmlns:a16="http://schemas.microsoft.com/office/drawing/2014/main" id="{14FF2467-9C7A-491B-8C91-63E9F0E4C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7896" name="Rectangle 8">
            <a:extLst>
              <a:ext uri="{FF2B5EF4-FFF2-40B4-BE49-F238E27FC236}">
                <a16:creationId xmlns:a16="http://schemas.microsoft.com/office/drawing/2014/main" id="{2EBC95E3-5FDC-48D8-8589-1551BA3D37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0BF1F06D-8DB4-4D51-BBD0-B97AFA677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37898" name="Rectangle 10">
            <a:extLst>
              <a:ext uri="{FF2B5EF4-FFF2-40B4-BE49-F238E27FC236}">
                <a16:creationId xmlns:a16="http://schemas.microsoft.com/office/drawing/2014/main" id="{A8AF61BD-AEEF-466E-9E39-7C1E2C898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37899" name="Rectangle 11">
            <a:extLst>
              <a:ext uri="{FF2B5EF4-FFF2-40B4-BE49-F238E27FC236}">
                <a16:creationId xmlns:a16="http://schemas.microsoft.com/office/drawing/2014/main" id="{E8EA9E03-24C4-4E04-8194-FC15CEFCA0A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37900" name="Freeform 12">
            <a:extLst>
              <a:ext uri="{FF2B5EF4-FFF2-40B4-BE49-F238E27FC236}">
                <a16:creationId xmlns:a16="http://schemas.microsoft.com/office/drawing/2014/main" id="{A4B72EE2-B374-42AF-A9A5-D5AAB71C4F2E}"/>
              </a:ext>
            </a:extLst>
          </p:cNvPr>
          <p:cNvSpPr>
            <a:spLocks/>
          </p:cNvSpPr>
          <p:nvPr/>
        </p:nvSpPr>
        <p:spPr bwMode="auto">
          <a:xfrm>
            <a:off x="2116138" y="2057400"/>
            <a:ext cx="6119812" cy="1797050"/>
          </a:xfrm>
          <a:custGeom>
            <a:avLst/>
            <a:gdLst>
              <a:gd name="T0" fmla="*/ 0 w 3855"/>
              <a:gd name="T1" fmla="*/ 37 h 1132"/>
              <a:gd name="T2" fmla="*/ 27 w 3855"/>
              <a:gd name="T3" fmla="*/ 91 h 1132"/>
              <a:gd name="T4" fmla="*/ 40 w 3855"/>
              <a:gd name="T5" fmla="*/ 171 h 1132"/>
              <a:gd name="T6" fmla="*/ 54 w 3855"/>
              <a:gd name="T7" fmla="*/ 251 h 1132"/>
              <a:gd name="T8" fmla="*/ 80 w 3855"/>
              <a:gd name="T9" fmla="*/ 331 h 1132"/>
              <a:gd name="T10" fmla="*/ 120 w 3855"/>
              <a:gd name="T11" fmla="*/ 411 h 1132"/>
              <a:gd name="T12" fmla="*/ 147 w 3855"/>
              <a:gd name="T13" fmla="*/ 491 h 1132"/>
              <a:gd name="T14" fmla="*/ 187 w 3855"/>
              <a:gd name="T15" fmla="*/ 544 h 1132"/>
              <a:gd name="T16" fmla="*/ 240 w 3855"/>
              <a:gd name="T17" fmla="*/ 584 h 1132"/>
              <a:gd name="T18" fmla="*/ 280 w 3855"/>
              <a:gd name="T19" fmla="*/ 611 h 1132"/>
              <a:gd name="T20" fmla="*/ 334 w 3855"/>
              <a:gd name="T21" fmla="*/ 624 h 1132"/>
              <a:gd name="T22" fmla="*/ 374 w 3855"/>
              <a:gd name="T23" fmla="*/ 677 h 1132"/>
              <a:gd name="T24" fmla="*/ 427 w 3855"/>
              <a:gd name="T25" fmla="*/ 704 h 1132"/>
              <a:gd name="T26" fmla="*/ 467 w 3855"/>
              <a:gd name="T27" fmla="*/ 744 h 1132"/>
              <a:gd name="T28" fmla="*/ 520 w 3855"/>
              <a:gd name="T29" fmla="*/ 771 h 1132"/>
              <a:gd name="T30" fmla="*/ 574 w 3855"/>
              <a:gd name="T31" fmla="*/ 784 h 1132"/>
              <a:gd name="T32" fmla="*/ 614 w 3855"/>
              <a:gd name="T33" fmla="*/ 811 h 1132"/>
              <a:gd name="T34" fmla="*/ 680 w 3855"/>
              <a:gd name="T35" fmla="*/ 864 h 1132"/>
              <a:gd name="T36" fmla="*/ 734 w 3855"/>
              <a:gd name="T37" fmla="*/ 877 h 1132"/>
              <a:gd name="T38" fmla="*/ 814 w 3855"/>
              <a:gd name="T39" fmla="*/ 891 h 1132"/>
              <a:gd name="T40" fmla="*/ 894 w 3855"/>
              <a:gd name="T41" fmla="*/ 917 h 1132"/>
              <a:gd name="T42" fmla="*/ 974 w 3855"/>
              <a:gd name="T43" fmla="*/ 944 h 1132"/>
              <a:gd name="T44" fmla="*/ 1054 w 3855"/>
              <a:gd name="T45" fmla="*/ 971 h 1132"/>
              <a:gd name="T46" fmla="*/ 1134 w 3855"/>
              <a:gd name="T47" fmla="*/ 984 h 1132"/>
              <a:gd name="T48" fmla="*/ 1214 w 3855"/>
              <a:gd name="T49" fmla="*/ 997 h 1132"/>
              <a:gd name="T50" fmla="*/ 1294 w 3855"/>
              <a:gd name="T51" fmla="*/ 1011 h 1132"/>
              <a:gd name="T52" fmla="*/ 1374 w 3855"/>
              <a:gd name="T53" fmla="*/ 1011 h 1132"/>
              <a:gd name="T54" fmla="*/ 1454 w 3855"/>
              <a:gd name="T55" fmla="*/ 1011 h 1132"/>
              <a:gd name="T56" fmla="*/ 1534 w 3855"/>
              <a:gd name="T57" fmla="*/ 1024 h 1132"/>
              <a:gd name="T58" fmla="*/ 1614 w 3855"/>
              <a:gd name="T59" fmla="*/ 1024 h 1132"/>
              <a:gd name="T60" fmla="*/ 1694 w 3855"/>
              <a:gd name="T61" fmla="*/ 1024 h 1132"/>
              <a:gd name="T62" fmla="*/ 1774 w 3855"/>
              <a:gd name="T63" fmla="*/ 1024 h 1132"/>
              <a:gd name="T64" fmla="*/ 1854 w 3855"/>
              <a:gd name="T65" fmla="*/ 1037 h 1132"/>
              <a:gd name="T66" fmla="*/ 1934 w 3855"/>
              <a:gd name="T67" fmla="*/ 1037 h 1132"/>
              <a:gd name="T68" fmla="*/ 2014 w 3855"/>
              <a:gd name="T69" fmla="*/ 1037 h 1132"/>
              <a:gd name="T70" fmla="*/ 2094 w 3855"/>
              <a:gd name="T71" fmla="*/ 1051 h 1132"/>
              <a:gd name="T72" fmla="*/ 2174 w 3855"/>
              <a:gd name="T73" fmla="*/ 1051 h 1132"/>
              <a:gd name="T74" fmla="*/ 2254 w 3855"/>
              <a:gd name="T75" fmla="*/ 1051 h 1132"/>
              <a:gd name="T76" fmla="*/ 2334 w 3855"/>
              <a:gd name="T77" fmla="*/ 1077 h 1132"/>
              <a:gd name="T78" fmla="*/ 2414 w 3855"/>
              <a:gd name="T79" fmla="*/ 1077 h 1132"/>
              <a:gd name="T80" fmla="*/ 2494 w 3855"/>
              <a:gd name="T81" fmla="*/ 1064 h 1132"/>
              <a:gd name="T82" fmla="*/ 2574 w 3855"/>
              <a:gd name="T83" fmla="*/ 1064 h 1132"/>
              <a:gd name="T84" fmla="*/ 2654 w 3855"/>
              <a:gd name="T85" fmla="*/ 1091 h 1132"/>
              <a:gd name="T86" fmla="*/ 2734 w 3855"/>
              <a:gd name="T87" fmla="*/ 1104 h 1132"/>
              <a:gd name="T88" fmla="*/ 2814 w 3855"/>
              <a:gd name="T89" fmla="*/ 1104 h 1132"/>
              <a:gd name="T90" fmla="*/ 2867 w 3855"/>
              <a:gd name="T91" fmla="*/ 1077 h 1132"/>
              <a:gd name="T92" fmla="*/ 2934 w 3855"/>
              <a:gd name="T93" fmla="*/ 1064 h 1132"/>
              <a:gd name="T94" fmla="*/ 3014 w 3855"/>
              <a:gd name="T95" fmla="*/ 1091 h 1132"/>
              <a:gd name="T96" fmla="*/ 3094 w 3855"/>
              <a:gd name="T97" fmla="*/ 1104 h 1132"/>
              <a:gd name="T98" fmla="*/ 3174 w 3855"/>
              <a:gd name="T99" fmla="*/ 1104 h 1132"/>
              <a:gd name="T100" fmla="*/ 3254 w 3855"/>
              <a:gd name="T101" fmla="*/ 1104 h 1132"/>
              <a:gd name="T102" fmla="*/ 3334 w 3855"/>
              <a:gd name="T103" fmla="*/ 1117 h 1132"/>
              <a:gd name="T104" fmla="*/ 3414 w 3855"/>
              <a:gd name="T105" fmla="*/ 1104 h 1132"/>
              <a:gd name="T106" fmla="*/ 3494 w 3855"/>
              <a:gd name="T107" fmla="*/ 1104 h 1132"/>
              <a:gd name="T108" fmla="*/ 3574 w 3855"/>
              <a:gd name="T109" fmla="*/ 1104 h 1132"/>
              <a:gd name="T110" fmla="*/ 3654 w 3855"/>
              <a:gd name="T111" fmla="*/ 1117 h 1132"/>
              <a:gd name="T112" fmla="*/ 3734 w 3855"/>
              <a:gd name="T113" fmla="*/ 1117 h 1132"/>
              <a:gd name="T114" fmla="*/ 3814 w 3855"/>
              <a:gd name="T115" fmla="*/ 1117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855" h="1132">
                <a:moveTo>
                  <a:pt x="11" y="0"/>
                </a:moveTo>
                <a:lnTo>
                  <a:pt x="0" y="37"/>
                </a:lnTo>
                <a:lnTo>
                  <a:pt x="14" y="64"/>
                </a:lnTo>
                <a:lnTo>
                  <a:pt x="27" y="91"/>
                </a:lnTo>
                <a:lnTo>
                  <a:pt x="40" y="131"/>
                </a:lnTo>
                <a:lnTo>
                  <a:pt x="40" y="171"/>
                </a:lnTo>
                <a:lnTo>
                  <a:pt x="54" y="211"/>
                </a:lnTo>
                <a:lnTo>
                  <a:pt x="54" y="251"/>
                </a:lnTo>
                <a:lnTo>
                  <a:pt x="67" y="291"/>
                </a:lnTo>
                <a:lnTo>
                  <a:pt x="80" y="331"/>
                </a:lnTo>
                <a:lnTo>
                  <a:pt x="94" y="371"/>
                </a:lnTo>
                <a:lnTo>
                  <a:pt x="120" y="411"/>
                </a:lnTo>
                <a:lnTo>
                  <a:pt x="134" y="451"/>
                </a:lnTo>
                <a:lnTo>
                  <a:pt x="147" y="491"/>
                </a:lnTo>
                <a:lnTo>
                  <a:pt x="174" y="517"/>
                </a:lnTo>
                <a:lnTo>
                  <a:pt x="187" y="544"/>
                </a:lnTo>
                <a:lnTo>
                  <a:pt x="214" y="557"/>
                </a:lnTo>
                <a:lnTo>
                  <a:pt x="240" y="584"/>
                </a:lnTo>
                <a:lnTo>
                  <a:pt x="267" y="584"/>
                </a:lnTo>
                <a:lnTo>
                  <a:pt x="280" y="611"/>
                </a:lnTo>
                <a:lnTo>
                  <a:pt x="307" y="611"/>
                </a:lnTo>
                <a:lnTo>
                  <a:pt x="334" y="624"/>
                </a:lnTo>
                <a:lnTo>
                  <a:pt x="347" y="651"/>
                </a:lnTo>
                <a:lnTo>
                  <a:pt x="374" y="677"/>
                </a:lnTo>
                <a:lnTo>
                  <a:pt x="400" y="704"/>
                </a:lnTo>
                <a:lnTo>
                  <a:pt x="427" y="704"/>
                </a:lnTo>
                <a:lnTo>
                  <a:pt x="454" y="717"/>
                </a:lnTo>
                <a:lnTo>
                  <a:pt x="467" y="744"/>
                </a:lnTo>
                <a:lnTo>
                  <a:pt x="494" y="744"/>
                </a:lnTo>
                <a:lnTo>
                  <a:pt x="520" y="771"/>
                </a:lnTo>
                <a:lnTo>
                  <a:pt x="547" y="771"/>
                </a:lnTo>
                <a:lnTo>
                  <a:pt x="574" y="784"/>
                </a:lnTo>
                <a:lnTo>
                  <a:pt x="587" y="811"/>
                </a:lnTo>
                <a:lnTo>
                  <a:pt x="614" y="811"/>
                </a:lnTo>
                <a:lnTo>
                  <a:pt x="654" y="837"/>
                </a:lnTo>
                <a:lnTo>
                  <a:pt x="680" y="864"/>
                </a:lnTo>
                <a:lnTo>
                  <a:pt x="707" y="864"/>
                </a:lnTo>
                <a:lnTo>
                  <a:pt x="734" y="877"/>
                </a:lnTo>
                <a:lnTo>
                  <a:pt x="774" y="891"/>
                </a:lnTo>
                <a:lnTo>
                  <a:pt x="814" y="891"/>
                </a:lnTo>
                <a:lnTo>
                  <a:pt x="854" y="904"/>
                </a:lnTo>
                <a:lnTo>
                  <a:pt x="894" y="917"/>
                </a:lnTo>
                <a:lnTo>
                  <a:pt x="934" y="931"/>
                </a:lnTo>
                <a:lnTo>
                  <a:pt x="974" y="944"/>
                </a:lnTo>
                <a:lnTo>
                  <a:pt x="1014" y="957"/>
                </a:lnTo>
                <a:lnTo>
                  <a:pt x="1054" y="971"/>
                </a:lnTo>
                <a:lnTo>
                  <a:pt x="1094" y="971"/>
                </a:lnTo>
                <a:lnTo>
                  <a:pt x="1134" y="984"/>
                </a:lnTo>
                <a:lnTo>
                  <a:pt x="1174" y="984"/>
                </a:lnTo>
                <a:lnTo>
                  <a:pt x="1214" y="997"/>
                </a:lnTo>
                <a:lnTo>
                  <a:pt x="1254" y="997"/>
                </a:lnTo>
                <a:lnTo>
                  <a:pt x="1294" y="1011"/>
                </a:lnTo>
                <a:lnTo>
                  <a:pt x="1334" y="1011"/>
                </a:lnTo>
                <a:lnTo>
                  <a:pt x="1374" y="1011"/>
                </a:lnTo>
                <a:lnTo>
                  <a:pt x="1414" y="1011"/>
                </a:lnTo>
                <a:lnTo>
                  <a:pt x="1454" y="1011"/>
                </a:lnTo>
                <a:lnTo>
                  <a:pt x="1494" y="1011"/>
                </a:lnTo>
                <a:lnTo>
                  <a:pt x="1534" y="1024"/>
                </a:lnTo>
                <a:lnTo>
                  <a:pt x="1574" y="1024"/>
                </a:lnTo>
                <a:lnTo>
                  <a:pt x="1614" y="1024"/>
                </a:lnTo>
                <a:lnTo>
                  <a:pt x="1654" y="1024"/>
                </a:lnTo>
                <a:lnTo>
                  <a:pt x="1694" y="1024"/>
                </a:lnTo>
                <a:lnTo>
                  <a:pt x="1734" y="1024"/>
                </a:lnTo>
                <a:lnTo>
                  <a:pt x="1774" y="1024"/>
                </a:lnTo>
                <a:lnTo>
                  <a:pt x="1814" y="1037"/>
                </a:lnTo>
                <a:lnTo>
                  <a:pt x="1854" y="1037"/>
                </a:lnTo>
                <a:lnTo>
                  <a:pt x="1894" y="1037"/>
                </a:lnTo>
                <a:lnTo>
                  <a:pt x="1934" y="1037"/>
                </a:lnTo>
                <a:lnTo>
                  <a:pt x="1974" y="1037"/>
                </a:lnTo>
                <a:lnTo>
                  <a:pt x="2014" y="1037"/>
                </a:lnTo>
                <a:lnTo>
                  <a:pt x="2054" y="1051"/>
                </a:lnTo>
                <a:lnTo>
                  <a:pt x="2094" y="1051"/>
                </a:lnTo>
                <a:lnTo>
                  <a:pt x="2134" y="1051"/>
                </a:lnTo>
                <a:lnTo>
                  <a:pt x="2174" y="1051"/>
                </a:lnTo>
                <a:lnTo>
                  <a:pt x="2214" y="1051"/>
                </a:lnTo>
                <a:lnTo>
                  <a:pt x="2254" y="1051"/>
                </a:lnTo>
                <a:lnTo>
                  <a:pt x="2294" y="1064"/>
                </a:lnTo>
                <a:lnTo>
                  <a:pt x="2334" y="1077"/>
                </a:lnTo>
                <a:lnTo>
                  <a:pt x="2374" y="1077"/>
                </a:lnTo>
                <a:lnTo>
                  <a:pt x="2414" y="1077"/>
                </a:lnTo>
                <a:lnTo>
                  <a:pt x="2454" y="1077"/>
                </a:lnTo>
                <a:lnTo>
                  <a:pt x="2494" y="1064"/>
                </a:lnTo>
                <a:lnTo>
                  <a:pt x="2534" y="1064"/>
                </a:lnTo>
                <a:lnTo>
                  <a:pt x="2574" y="1064"/>
                </a:lnTo>
                <a:lnTo>
                  <a:pt x="2614" y="1077"/>
                </a:lnTo>
                <a:lnTo>
                  <a:pt x="2654" y="1091"/>
                </a:lnTo>
                <a:lnTo>
                  <a:pt x="2694" y="1091"/>
                </a:lnTo>
                <a:lnTo>
                  <a:pt x="2734" y="1104"/>
                </a:lnTo>
                <a:lnTo>
                  <a:pt x="2774" y="1104"/>
                </a:lnTo>
                <a:lnTo>
                  <a:pt x="2814" y="1104"/>
                </a:lnTo>
                <a:lnTo>
                  <a:pt x="2840" y="1077"/>
                </a:lnTo>
                <a:lnTo>
                  <a:pt x="2867" y="1077"/>
                </a:lnTo>
                <a:lnTo>
                  <a:pt x="2894" y="1064"/>
                </a:lnTo>
                <a:lnTo>
                  <a:pt x="2934" y="1064"/>
                </a:lnTo>
                <a:lnTo>
                  <a:pt x="2974" y="1077"/>
                </a:lnTo>
                <a:lnTo>
                  <a:pt x="3014" y="1091"/>
                </a:lnTo>
                <a:lnTo>
                  <a:pt x="3054" y="1104"/>
                </a:lnTo>
                <a:lnTo>
                  <a:pt x="3094" y="1104"/>
                </a:lnTo>
                <a:lnTo>
                  <a:pt x="3134" y="1104"/>
                </a:lnTo>
                <a:lnTo>
                  <a:pt x="3174" y="1104"/>
                </a:lnTo>
                <a:lnTo>
                  <a:pt x="3214" y="1104"/>
                </a:lnTo>
                <a:lnTo>
                  <a:pt x="3254" y="1104"/>
                </a:lnTo>
                <a:lnTo>
                  <a:pt x="3294" y="1117"/>
                </a:lnTo>
                <a:lnTo>
                  <a:pt x="3334" y="1117"/>
                </a:lnTo>
                <a:lnTo>
                  <a:pt x="3374" y="1117"/>
                </a:lnTo>
                <a:lnTo>
                  <a:pt x="3414" y="1104"/>
                </a:lnTo>
                <a:lnTo>
                  <a:pt x="3454" y="1104"/>
                </a:lnTo>
                <a:lnTo>
                  <a:pt x="3494" y="1104"/>
                </a:lnTo>
                <a:lnTo>
                  <a:pt x="3534" y="1104"/>
                </a:lnTo>
                <a:lnTo>
                  <a:pt x="3574" y="1104"/>
                </a:lnTo>
                <a:lnTo>
                  <a:pt x="3614" y="1117"/>
                </a:lnTo>
                <a:lnTo>
                  <a:pt x="3654" y="1117"/>
                </a:lnTo>
                <a:lnTo>
                  <a:pt x="3694" y="1104"/>
                </a:lnTo>
                <a:lnTo>
                  <a:pt x="3734" y="1117"/>
                </a:lnTo>
                <a:lnTo>
                  <a:pt x="3774" y="1117"/>
                </a:lnTo>
                <a:lnTo>
                  <a:pt x="3814" y="1117"/>
                </a:lnTo>
                <a:lnTo>
                  <a:pt x="3854" y="1131"/>
                </a:lnTo>
              </a:path>
            </a:pathLst>
          </a:custGeom>
          <a:noFill/>
          <a:ln w="127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1" name="Rectangle 13">
            <a:extLst>
              <a:ext uri="{FF2B5EF4-FFF2-40B4-BE49-F238E27FC236}">
                <a16:creationId xmlns:a16="http://schemas.microsoft.com/office/drawing/2014/main" id="{33423438-839B-43C3-8FC8-7F54FC7C9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4563" y="2143125"/>
            <a:ext cx="2995612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Typical long-range </a:t>
            </a:r>
          </a:p>
          <a:p>
            <a:r>
              <a:rPr lang="en-US" altLang="en-US" sz="2800"/>
              <a:t>dependent process</a:t>
            </a:r>
          </a:p>
        </p:txBody>
      </p:sp>
      <p:sp>
        <p:nvSpPr>
          <p:cNvPr id="37902" name="Line 14">
            <a:extLst>
              <a:ext uri="{FF2B5EF4-FFF2-40B4-BE49-F238E27FC236}">
                <a16:creationId xmlns:a16="http://schemas.microsoft.com/office/drawing/2014/main" id="{4F6FD335-5FF9-4E3F-B828-4AE15903F3F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01950" y="2584450"/>
            <a:ext cx="673100" cy="62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37903" name="Freeform 15">
            <a:extLst>
              <a:ext uri="{FF2B5EF4-FFF2-40B4-BE49-F238E27FC236}">
                <a16:creationId xmlns:a16="http://schemas.microsoft.com/office/drawing/2014/main" id="{1ADB7448-C671-4A40-8E88-77122106DA4A}"/>
              </a:ext>
            </a:extLst>
          </p:cNvPr>
          <p:cNvSpPr>
            <a:spLocks/>
          </p:cNvSpPr>
          <p:nvPr/>
        </p:nvSpPr>
        <p:spPr bwMode="auto">
          <a:xfrm>
            <a:off x="2133600" y="2057400"/>
            <a:ext cx="6165850" cy="1987550"/>
          </a:xfrm>
          <a:custGeom>
            <a:avLst/>
            <a:gdLst>
              <a:gd name="T0" fmla="*/ 16 w 3884"/>
              <a:gd name="T1" fmla="*/ 64 h 1252"/>
              <a:gd name="T2" fmla="*/ 29 w 3884"/>
              <a:gd name="T3" fmla="*/ 171 h 1252"/>
              <a:gd name="T4" fmla="*/ 43 w 3884"/>
              <a:gd name="T5" fmla="*/ 291 h 1252"/>
              <a:gd name="T6" fmla="*/ 56 w 3884"/>
              <a:gd name="T7" fmla="*/ 411 h 1252"/>
              <a:gd name="T8" fmla="*/ 69 w 3884"/>
              <a:gd name="T9" fmla="*/ 531 h 1252"/>
              <a:gd name="T10" fmla="*/ 96 w 3884"/>
              <a:gd name="T11" fmla="*/ 651 h 1252"/>
              <a:gd name="T12" fmla="*/ 109 w 3884"/>
              <a:gd name="T13" fmla="*/ 771 h 1252"/>
              <a:gd name="T14" fmla="*/ 123 w 3884"/>
              <a:gd name="T15" fmla="*/ 891 h 1252"/>
              <a:gd name="T16" fmla="*/ 149 w 3884"/>
              <a:gd name="T17" fmla="*/ 1011 h 1252"/>
              <a:gd name="T18" fmla="*/ 216 w 3884"/>
              <a:gd name="T19" fmla="*/ 1077 h 1252"/>
              <a:gd name="T20" fmla="*/ 283 w 3884"/>
              <a:gd name="T21" fmla="*/ 1144 h 1252"/>
              <a:gd name="T22" fmla="*/ 403 w 3884"/>
              <a:gd name="T23" fmla="*/ 1184 h 1252"/>
              <a:gd name="T24" fmla="*/ 483 w 3884"/>
              <a:gd name="T25" fmla="*/ 1224 h 1252"/>
              <a:gd name="T26" fmla="*/ 603 w 3884"/>
              <a:gd name="T27" fmla="*/ 1237 h 1252"/>
              <a:gd name="T28" fmla="*/ 723 w 3884"/>
              <a:gd name="T29" fmla="*/ 1237 h 1252"/>
              <a:gd name="T30" fmla="*/ 843 w 3884"/>
              <a:gd name="T31" fmla="*/ 1237 h 1252"/>
              <a:gd name="T32" fmla="*/ 963 w 3884"/>
              <a:gd name="T33" fmla="*/ 1237 h 1252"/>
              <a:gd name="T34" fmla="*/ 1069 w 3884"/>
              <a:gd name="T35" fmla="*/ 1197 h 1252"/>
              <a:gd name="T36" fmla="*/ 1163 w 3884"/>
              <a:gd name="T37" fmla="*/ 1211 h 1252"/>
              <a:gd name="T38" fmla="*/ 1283 w 3884"/>
              <a:gd name="T39" fmla="*/ 1224 h 1252"/>
              <a:gd name="T40" fmla="*/ 1403 w 3884"/>
              <a:gd name="T41" fmla="*/ 1237 h 1252"/>
              <a:gd name="T42" fmla="*/ 1523 w 3884"/>
              <a:gd name="T43" fmla="*/ 1237 h 1252"/>
              <a:gd name="T44" fmla="*/ 1643 w 3884"/>
              <a:gd name="T45" fmla="*/ 1237 h 1252"/>
              <a:gd name="T46" fmla="*/ 1763 w 3884"/>
              <a:gd name="T47" fmla="*/ 1211 h 1252"/>
              <a:gd name="T48" fmla="*/ 1883 w 3884"/>
              <a:gd name="T49" fmla="*/ 1197 h 1252"/>
              <a:gd name="T50" fmla="*/ 2003 w 3884"/>
              <a:gd name="T51" fmla="*/ 1197 h 1252"/>
              <a:gd name="T52" fmla="*/ 2123 w 3884"/>
              <a:gd name="T53" fmla="*/ 1224 h 1252"/>
              <a:gd name="T54" fmla="*/ 2243 w 3884"/>
              <a:gd name="T55" fmla="*/ 1224 h 1252"/>
              <a:gd name="T56" fmla="*/ 2363 w 3884"/>
              <a:gd name="T57" fmla="*/ 1197 h 1252"/>
              <a:gd name="T58" fmla="*/ 2483 w 3884"/>
              <a:gd name="T59" fmla="*/ 1211 h 1252"/>
              <a:gd name="T60" fmla="*/ 2603 w 3884"/>
              <a:gd name="T61" fmla="*/ 1224 h 1252"/>
              <a:gd name="T62" fmla="*/ 2723 w 3884"/>
              <a:gd name="T63" fmla="*/ 1224 h 1252"/>
              <a:gd name="T64" fmla="*/ 2843 w 3884"/>
              <a:gd name="T65" fmla="*/ 1211 h 1252"/>
              <a:gd name="T66" fmla="*/ 2963 w 3884"/>
              <a:gd name="T67" fmla="*/ 1197 h 1252"/>
              <a:gd name="T68" fmla="*/ 3083 w 3884"/>
              <a:gd name="T69" fmla="*/ 1211 h 1252"/>
              <a:gd name="T70" fmla="*/ 3176 w 3884"/>
              <a:gd name="T71" fmla="*/ 1251 h 1252"/>
              <a:gd name="T72" fmla="*/ 3283 w 3884"/>
              <a:gd name="T73" fmla="*/ 1224 h 1252"/>
              <a:gd name="T74" fmla="*/ 3429 w 3884"/>
              <a:gd name="T75" fmla="*/ 1184 h 1252"/>
              <a:gd name="T76" fmla="*/ 3509 w 3884"/>
              <a:gd name="T77" fmla="*/ 1144 h 1252"/>
              <a:gd name="T78" fmla="*/ 3563 w 3884"/>
              <a:gd name="T79" fmla="*/ 1197 h 1252"/>
              <a:gd name="T80" fmla="*/ 3669 w 3884"/>
              <a:gd name="T81" fmla="*/ 1197 h 1252"/>
              <a:gd name="T82" fmla="*/ 3763 w 3884"/>
              <a:gd name="T83" fmla="*/ 1211 h 1252"/>
              <a:gd name="T84" fmla="*/ 3669 w 3884"/>
              <a:gd name="T85" fmla="*/ 1211 h 1252"/>
              <a:gd name="T86" fmla="*/ 3763 w 3884"/>
              <a:gd name="T87" fmla="*/ 1224 h 1252"/>
              <a:gd name="T88" fmla="*/ 3883 w 3884"/>
              <a:gd name="T89" fmla="*/ 1224 h 1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3884" h="1252">
                <a:moveTo>
                  <a:pt x="0" y="0"/>
                </a:moveTo>
                <a:lnTo>
                  <a:pt x="16" y="37"/>
                </a:lnTo>
                <a:lnTo>
                  <a:pt x="16" y="64"/>
                </a:lnTo>
                <a:lnTo>
                  <a:pt x="16" y="91"/>
                </a:lnTo>
                <a:lnTo>
                  <a:pt x="16" y="131"/>
                </a:lnTo>
                <a:lnTo>
                  <a:pt x="29" y="171"/>
                </a:lnTo>
                <a:lnTo>
                  <a:pt x="29" y="211"/>
                </a:lnTo>
                <a:lnTo>
                  <a:pt x="29" y="251"/>
                </a:lnTo>
                <a:lnTo>
                  <a:pt x="43" y="291"/>
                </a:lnTo>
                <a:lnTo>
                  <a:pt x="43" y="331"/>
                </a:lnTo>
                <a:lnTo>
                  <a:pt x="56" y="371"/>
                </a:lnTo>
                <a:lnTo>
                  <a:pt x="56" y="411"/>
                </a:lnTo>
                <a:lnTo>
                  <a:pt x="56" y="451"/>
                </a:lnTo>
                <a:lnTo>
                  <a:pt x="69" y="491"/>
                </a:lnTo>
                <a:lnTo>
                  <a:pt x="69" y="531"/>
                </a:lnTo>
                <a:lnTo>
                  <a:pt x="83" y="571"/>
                </a:lnTo>
                <a:lnTo>
                  <a:pt x="83" y="611"/>
                </a:lnTo>
                <a:lnTo>
                  <a:pt x="96" y="651"/>
                </a:lnTo>
                <a:lnTo>
                  <a:pt x="96" y="691"/>
                </a:lnTo>
                <a:lnTo>
                  <a:pt x="96" y="731"/>
                </a:lnTo>
                <a:lnTo>
                  <a:pt x="109" y="771"/>
                </a:lnTo>
                <a:lnTo>
                  <a:pt x="109" y="811"/>
                </a:lnTo>
                <a:lnTo>
                  <a:pt x="109" y="851"/>
                </a:lnTo>
                <a:lnTo>
                  <a:pt x="123" y="891"/>
                </a:lnTo>
                <a:lnTo>
                  <a:pt x="123" y="931"/>
                </a:lnTo>
                <a:lnTo>
                  <a:pt x="136" y="971"/>
                </a:lnTo>
                <a:lnTo>
                  <a:pt x="149" y="1011"/>
                </a:lnTo>
                <a:lnTo>
                  <a:pt x="176" y="1024"/>
                </a:lnTo>
                <a:lnTo>
                  <a:pt x="189" y="1051"/>
                </a:lnTo>
                <a:lnTo>
                  <a:pt x="216" y="1077"/>
                </a:lnTo>
                <a:lnTo>
                  <a:pt x="229" y="1104"/>
                </a:lnTo>
                <a:lnTo>
                  <a:pt x="256" y="1117"/>
                </a:lnTo>
                <a:lnTo>
                  <a:pt x="283" y="1144"/>
                </a:lnTo>
                <a:lnTo>
                  <a:pt x="323" y="1157"/>
                </a:lnTo>
                <a:lnTo>
                  <a:pt x="363" y="1171"/>
                </a:lnTo>
                <a:lnTo>
                  <a:pt x="403" y="1184"/>
                </a:lnTo>
                <a:lnTo>
                  <a:pt x="429" y="1211"/>
                </a:lnTo>
                <a:lnTo>
                  <a:pt x="456" y="1211"/>
                </a:lnTo>
                <a:lnTo>
                  <a:pt x="483" y="1224"/>
                </a:lnTo>
                <a:lnTo>
                  <a:pt x="523" y="1224"/>
                </a:lnTo>
                <a:lnTo>
                  <a:pt x="563" y="1237"/>
                </a:lnTo>
                <a:lnTo>
                  <a:pt x="603" y="1237"/>
                </a:lnTo>
                <a:lnTo>
                  <a:pt x="643" y="1237"/>
                </a:lnTo>
                <a:lnTo>
                  <a:pt x="683" y="1237"/>
                </a:lnTo>
                <a:lnTo>
                  <a:pt x="723" y="1237"/>
                </a:lnTo>
                <a:lnTo>
                  <a:pt x="763" y="1237"/>
                </a:lnTo>
                <a:lnTo>
                  <a:pt x="803" y="1237"/>
                </a:lnTo>
                <a:lnTo>
                  <a:pt x="843" y="1237"/>
                </a:lnTo>
                <a:lnTo>
                  <a:pt x="883" y="1251"/>
                </a:lnTo>
                <a:lnTo>
                  <a:pt x="923" y="1251"/>
                </a:lnTo>
                <a:lnTo>
                  <a:pt x="963" y="1237"/>
                </a:lnTo>
                <a:lnTo>
                  <a:pt x="1003" y="1237"/>
                </a:lnTo>
                <a:lnTo>
                  <a:pt x="1043" y="1224"/>
                </a:lnTo>
                <a:lnTo>
                  <a:pt x="1069" y="1197"/>
                </a:lnTo>
                <a:lnTo>
                  <a:pt x="1096" y="1197"/>
                </a:lnTo>
                <a:lnTo>
                  <a:pt x="1123" y="1197"/>
                </a:lnTo>
                <a:lnTo>
                  <a:pt x="1163" y="1211"/>
                </a:lnTo>
                <a:lnTo>
                  <a:pt x="1203" y="1224"/>
                </a:lnTo>
                <a:lnTo>
                  <a:pt x="1243" y="1224"/>
                </a:lnTo>
                <a:lnTo>
                  <a:pt x="1283" y="1224"/>
                </a:lnTo>
                <a:lnTo>
                  <a:pt x="1323" y="1224"/>
                </a:lnTo>
                <a:lnTo>
                  <a:pt x="1363" y="1224"/>
                </a:lnTo>
                <a:lnTo>
                  <a:pt x="1403" y="1237"/>
                </a:lnTo>
                <a:lnTo>
                  <a:pt x="1443" y="1237"/>
                </a:lnTo>
                <a:lnTo>
                  <a:pt x="1483" y="1237"/>
                </a:lnTo>
                <a:lnTo>
                  <a:pt x="1523" y="1237"/>
                </a:lnTo>
                <a:lnTo>
                  <a:pt x="1563" y="1237"/>
                </a:lnTo>
                <a:lnTo>
                  <a:pt x="1603" y="1237"/>
                </a:lnTo>
                <a:lnTo>
                  <a:pt x="1643" y="1237"/>
                </a:lnTo>
                <a:lnTo>
                  <a:pt x="1683" y="1224"/>
                </a:lnTo>
                <a:lnTo>
                  <a:pt x="1723" y="1224"/>
                </a:lnTo>
                <a:lnTo>
                  <a:pt x="1763" y="1211"/>
                </a:lnTo>
                <a:lnTo>
                  <a:pt x="1803" y="1211"/>
                </a:lnTo>
                <a:lnTo>
                  <a:pt x="1843" y="1197"/>
                </a:lnTo>
                <a:lnTo>
                  <a:pt x="1883" y="1197"/>
                </a:lnTo>
                <a:lnTo>
                  <a:pt x="1923" y="1184"/>
                </a:lnTo>
                <a:lnTo>
                  <a:pt x="1963" y="1197"/>
                </a:lnTo>
                <a:lnTo>
                  <a:pt x="2003" y="1197"/>
                </a:lnTo>
                <a:lnTo>
                  <a:pt x="2043" y="1211"/>
                </a:lnTo>
                <a:lnTo>
                  <a:pt x="2083" y="1224"/>
                </a:lnTo>
                <a:lnTo>
                  <a:pt x="2123" y="1224"/>
                </a:lnTo>
                <a:lnTo>
                  <a:pt x="2163" y="1224"/>
                </a:lnTo>
                <a:lnTo>
                  <a:pt x="2203" y="1224"/>
                </a:lnTo>
                <a:lnTo>
                  <a:pt x="2243" y="1224"/>
                </a:lnTo>
                <a:lnTo>
                  <a:pt x="2283" y="1211"/>
                </a:lnTo>
                <a:lnTo>
                  <a:pt x="2323" y="1197"/>
                </a:lnTo>
                <a:lnTo>
                  <a:pt x="2363" y="1197"/>
                </a:lnTo>
                <a:lnTo>
                  <a:pt x="2403" y="1197"/>
                </a:lnTo>
                <a:lnTo>
                  <a:pt x="2443" y="1197"/>
                </a:lnTo>
                <a:lnTo>
                  <a:pt x="2483" y="1211"/>
                </a:lnTo>
                <a:lnTo>
                  <a:pt x="2523" y="1224"/>
                </a:lnTo>
                <a:lnTo>
                  <a:pt x="2563" y="1224"/>
                </a:lnTo>
                <a:lnTo>
                  <a:pt x="2603" y="1224"/>
                </a:lnTo>
                <a:lnTo>
                  <a:pt x="2643" y="1224"/>
                </a:lnTo>
                <a:lnTo>
                  <a:pt x="2683" y="1224"/>
                </a:lnTo>
                <a:lnTo>
                  <a:pt x="2723" y="1224"/>
                </a:lnTo>
                <a:lnTo>
                  <a:pt x="2763" y="1224"/>
                </a:lnTo>
                <a:lnTo>
                  <a:pt x="2803" y="1211"/>
                </a:lnTo>
                <a:lnTo>
                  <a:pt x="2843" y="1211"/>
                </a:lnTo>
                <a:lnTo>
                  <a:pt x="2883" y="1211"/>
                </a:lnTo>
                <a:lnTo>
                  <a:pt x="2923" y="1211"/>
                </a:lnTo>
                <a:lnTo>
                  <a:pt x="2963" y="1197"/>
                </a:lnTo>
                <a:lnTo>
                  <a:pt x="3003" y="1197"/>
                </a:lnTo>
                <a:lnTo>
                  <a:pt x="3043" y="1197"/>
                </a:lnTo>
                <a:lnTo>
                  <a:pt x="3083" y="1211"/>
                </a:lnTo>
                <a:lnTo>
                  <a:pt x="3123" y="1224"/>
                </a:lnTo>
                <a:lnTo>
                  <a:pt x="3149" y="1251"/>
                </a:lnTo>
                <a:lnTo>
                  <a:pt x="3176" y="1251"/>
                </a:lnTo>
                <a:lnTo>
                  <a:pt x="3203" y="1251"/>
                </a:lnTo>
                <a:lnTo>
                  <a:pt x="3243" y="1237"/>
                </a:lnTo>
                <a:lnTo>
                  <a:pt x="3283" y="1224"/>
                </a:lnTo>
                <a:lnTo>
                  <a:pt x="3323" y="1211"/>
                </a:lnTo>
                <a:lnTo>
                  <a:pt x="3363" y="1211"/>
                </a:lnTo>
                <a:lnTo>
                  <a:pt x="3429" y="1184"/>
                </a:lnTo>
                <a:lnTo>
                  <a:pt x="3443" y="1157"/>
                </a:lnTo>
                <a:lnTo>
                  <a:pt x="3483" y="1117"/>
                </a:lnTo>
                <a:lnTo>
                  <a:pt x="3509" y="1144"/>
                </a:lnTo>
                <a:lnTo>
                  <a:pt x="3509" y="1171"/>
                </a:lnTo>
                <a:lnTo>
                  <a:pt x="3536" y="1184"/>
                </a:lnTo>
                <a:lnTo>
                  <a:pt x="3563" y="1197"/>
                </a:lnTo>
                <a:lnTo>
                  <a:pt x="3616" y="1224"/>
                </a:lnTo>
                <a:lnTo>
                  <a:pt x="3643" y="1224"/>
                </a:lnTo>
                <a:lnTo>
                  <a:pt x="3669" y="1197"/>
                </a:lnTo>
                <a:lnTo>
                  <a:pt x="3696" y="1197"/>
                </a:lnTo>
                <a:lnTo>
                  <a:pt x="3723" y="1197"/>
                </a:lnTo>
                <a:lnTo>
                  <a:pt x="3763" y="1211"/>
                </a:lnTo>
                <a:lnTo>
                  <a:pt x="3736" y="1211"/>
                </a:lnTo>
                <a:lnTo>
                  <a:pt x="3709" y="1211"/>
                </a:lnTo>
                <a:lnTo>
                  <a:pt x="3669" y="1211"/>
                </a:lnTo>
                <a:lnTo>
                  <a:pt x="3696" y="1211"/>
                </a:lnTo>
                <a:lnTo>
                  <a:pt x="3723" y="1224"/>
                </a:lnTo>
                <a:lnTo>
                  <a:pt x="3763" y="1224"/>
                </a:lnTo>
                <a:lnTo>
                  <a:pt x="3803" y="1224"/>
                </a:lnTo>
                <a:lnTo>
                  <a:pt x="3843" y="1224"/>
                </a:lnTo>
                <a:lnTo>
                  <a:pt x="3883" y="1224"/>
                </a:lnTo>
              </a:path>
            </a:pathLst>
          </a:custGeom>
          <a:noFill/>
          <a:ln w="12700" cap="rnd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7904" name="Rectangle 16">
            <a:extLst>
              <a:ext uri="{FF2B5EF4-FFF2-40B4-BE49-F238E27FC236}">
                <a16:creationId xmlns:a16="http://schemas.microsoft.com/office/drawing/2014/main" id="{7115564B-4E7F-457A-AA15-A741ECDB2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0163" y="4581525"/>
            <a:ext cx="298608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Typical short-range</a:t>
            </a:r>
          </a:p>
          <a:p>
            <a:r>
              <a:rPr lang="en-US" altLang="en-US" sz="2800"/>
              <a:t>dependent process</a:t>
            </a:r>
          </a:p>
        </p:txBody>
      </p:sp>
      <p:sp>
        <p:nvSpPr>
          <p:cNvPr id="37905" name="Freeform 17">
            <a:extLst>
              <a:ext uri="{FF2B5EF4-FFF2-40B4-BE49-F238E27FC236}">
                <a16:creationId xmlns:a16="http://schemas.microsoft.com/office/drawing/2014/main" id="{BC5E6031-BC9F-4162-A7C5-1ACF31359E5F}"/>
              </a:ext>
            </a:extLst>
          </p:cNvPr>
          <p:cNvSpPr>
            <a:spLocks/>
          </p:cNvSpPr>
          <p:nvPr/>
        </p:nvSpPr>
        <p:spPr bwMode="auto">
          <a:xfrm>
            <a:off x="2286000" y="4038600"/>
            <a:ext cx="687388" cy="992188"/>
          </a:xfrm>
          <a:custGeom>
            <a:avLst/>
            <a:gdLst>
              <a:gd name="T0" fmla="*/ 192 w 433"/>
              <a:gd name="T1" fmla="*/ 624 h 625"/>
              <a:gd name="T2" fmla="*/ 0 w 433"/>
              <a:gd name="T3" fmla="*/ 624 h 625"/>
              <a:gd name="T4" fmla="*/ 432 w 433"/>
              <a:gd name="T5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33" h="625">
                <a:moveTo>
                  <a:pt x="192" y="624"/>
                </a:moveTo>
                <a:lnTo>
                  <a:pt x="0" y="624"/>
                </a:lnTo>
                <a:lnTo>
                  <a:pt x="432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116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A9F0822-F237-4B17-84BD-EB78859A37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Measurement Methodology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98E2F16-8B31-4112-9763-799DD2E18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Collected lengthy traces of Ethernet LAN traffic on Ethernet LAN(s) at </a:t>
            </a:r>
            <a:r>
              <a:rPr lang="en-US" altLang="en-US" dirty="0" err="1"/>
              <a:t>Bellcore</a:t>
            </a:r>
            <a:endParaRPr lang="en-US" altLang="en-US" dirty="0"/>
          </a:p>
          <a:p>
            <a:r>
              <a:rPr lang="en-US" altLang="en-US" dirty="0"/>
              <a:t>High resolution time stamps</a:t>
            </a:r>
          </a:p>
          <a:p>
            <a:r>
              <a:rPr lang="en-US" altLang="en-US" dirty="0"/>
              <a:t>Analyzed statistical properties of the resulting time series data</a:t>
            </a:r>
          </a:p>
          <a:p>
            <a:r>
              <a:rPr lang="en-US" altLang="en-US" dirty="0"/>
              <a:t>Each observation represents the number of packets (or bytes) observed per time interval                     (e.g., 10  4  8  12  7  2  0  5  17  9  8  8  2...)</a:t>
            </a:r>
          </a:p>
        </p:txBody>
      </p:sp>
    </p:spTree>
    <p:extLst>
      <p:ext uri="{BB962C8B-B14F-4D97-AF65-F5344CB8AC3E}">
        <p14:creationId xmlns:p14="http://schemas.microsoft.com/office/powerpoint/2010/main" val="9130460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204DF99-4E19-4C28-A9C5-89B38CA882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-51588"/>
            <a:ext cx="8077200" cy="1143000"/>
          </a:xfrm>
          <a:noFill/>
          <a:ln/>
        </p:spPr>
        <p:txBody>
          <a:bodyPr/>
          <a:lstStyle/>
          <a:p>
            <a:r>
              <a:rPr lang="en-US" altLang="en-US"/>
              <a:t>Non-Degenerate Autocorrelations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687213B-D04C-40EF-AC0C-7E1BB9FAC9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4888" y="1676400"/>
            <a:ext cx="7791450" cy="4876800"/>
          </a:xfrm>
          <a:noFill/>
          <a:ln/>
        </p:spPr>
        <p:txBody>
          <a:bodyPr/>
          <a:lstStyle/>
          <a:p>
            <a:r>
              <a:rPr lang="en-US" altLang="en-US"/>
              <a:t>For self-similar processes, the autocorrelation function for the aggregated process is indistinguishable from that of the original process</a:t>
            </a:r>
          </a:p>
          <a:p>
            <a:r>
              <a:rPr lang="en-US" altLang="en-US"/>
              <a:t>If autocorrelation coefficients match for all lags k, then called </a:t>
            </a:r>
            <a:r>
              <a:rPr lang="en-US" altLang="en-US" u="sng"/>
              <a:t>exactly</a:t>
            </a:r>
            <a:r>
              <a:rPr lang="en-US" altLang="en-US"/>
              <a:t> self-similar</a:t>
            </a:r>
          </a:p>
          <a:p>
            <a:r>
              <a:rPr lang="en-US" altLang="en-US"/>
              <a:t>If autocorrelation coefficients match only for large lags k, then called </a:t>
            </a:r>
            <a:r>
              <a:rPr lang="en-US" altLang="en-US" u="sng"/>
              <a:t>asymptoticall</a:t>
            </a:r>
            <a:r>
              <a:rPr lang="en-US" altLang="en-US"/>
              <a:t>y self-similar</a:t>
            </a:r>
          </a:p>
        </p:txBody>
      </p:sp>
    </p:spTree>
    <p:extLst>
      <p:ext uri="{BB962C8B-B14F-4D97-AF65-F5344CB8AC3E}">
        <p14:creationId xmlns:p14="http://schemas.microsoft.com/office/powerpoint/2010/main" val="12801479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883946DD-5006-4525-BAE3-7A5AAB19EE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B2247EB-051B-497B-B274-3ED863FEC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72914F4A-67D4-422C-9940-611BC8A6E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EBFE2289-154A-4691-BDF1-401C98AF6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A50733B4-88E1-4466-98AE-4CF7DCBBF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F60F5030-4070-48C1-AEF0-1C5AEA6EFE2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77EE1BE7-3C74-4174-AB90-64CE2248A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80038E08-6A7B-41D6-82B2-67AE988B9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2278D62A-B2F4-43CD-9628-41B951F39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43019" name="Rectangle 11">
            <a:extLst>
              <a:ext uri="{FF2B5EF4-FFF2-40B4-BE49-F238E27FC236}">
                <a16:creationId xmlns:a16="http://schemas.microsoft.com/office/drawing/2014/main" id="{F92CB584-5D18-4901-9351-359A9C020238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43020" name="Freeform 12">
            <a:extLst>
              <a:ext uri="{FF2B5EF4-FFF2-40B4-BE49-F238E27FC236}">
                <a16:creationId xmlns:a16="http://schemas.microsoft.com/office/drawing/2014/main" id="{21788C26-2B8B-4255-BDA6-A31FC912FC96}"/>
              </a:ext>
            </a:extLst>
          </p:cNvPr>
          <p:cNvSpPr>
            <a:spLocks/>
          </p:cNvSpPr>
          <p:nvPr/>
        </p:nvSpPr>
        <p:spPr bwMode="auto">
          <a:xfrm>
            <a:off x="2116138" y="2057400"/>
            <a:ext cx="6119812" cy="1797050"/>
          </a:xfrm>
          <a:custGeom>
            <a:avLst/>
            <a:gdLst>
              <a:gd name="T0" fmla="*/ 0 w 3855"/>
              <a:gd name="T1" fmla="*/ 37 h 1132"/>
              <a:gd name="T2" fmla="*/ 27 w 3855"/>
              <a:gd name="T3" fmla="*/ 91 h 1132"/>
              <a:gd name="T4" fmla="*/ 40 w 3855"/>
              <a:gd name="T5" fmla="*/ 171 h 1132"/>
              <a:gd name="T6" fmla="*/ 54 w 3855"/>
              <a:gd name="T7" fmla="*/ 251 h 1132"/>
              <a:gd name="T8" fmla="*/ 80 w 3855"/>
              <a:gd name="T9" fmla="*/ 331 h 1132"/>
              <a:gd name="T10" fmla="*/ 120 w 3855"/>
              <a:gd name="T11" fmla="*/ 411 h 1132"/>
              <a:gd name="T12" fmla="*/ 147 w 3855"/>
              <a:gd name="T13" fmla="*/ 491 h 1132"/>
              <a:gd name="T14" fmla="*/ 187 w 3855"/>
              <a:gd name="T15" fmla="*/ 544 h 1132"/>
              <a:gd name="T16" fmla="*/ 240 w 3855"/>
              <a:gd name="T17" fmla="*/ 584 h 1132"/>
              <a:gd name="T18" fmla="*/ 280 w 3855"/>
              <a:gd name="T19" fmla="*/ 611 h 1132"/>
              <a:gd name="T20" fmla="*/ 334 w 3855"/>
              <a:gd name="T21" fmla="*/ 624 h 1132"/>
              <a:gd name="T22" fmla="*/ 374 w 3855"/>
              <a:gd name="T23" fmla="*/ 677 h 1132"/>
              <a:gd name="T24" fmla="*/ 427 w 3855"/>
              <a:gd name="T25" fmla="*/ 704 h 1132"/>
              <a:gd name="T26" fmla="*/ 467 w 3855"/>
              <a:gd name="T27" fmla="*/ 744 h 1132"/>
              <a:gd name="T28" fmla="*/ 520 w 3855"/>
              <a:gd name="T29" fmla="*/ 771 h 1132"/>
              <a:gd name="T30" fmla="*/ 574 w 3855"/>
              <a:gd name="T31" fmla="*/ 784 h 1132"/>
              <a:gd name="T32" fmla="*/ 614 w 3855"/>
              <a:gd name="T33" fmla="*/ 811 h 1132"/>
              <a:gd name="T34" fmla="*/ 680 w 3855"/>
              <a:gd name="T35" fmla="*/ 864 h 1132"/>
              <a:gd name="T36" fmla="*/ 734 w 3855"/>
              <a:gd name="T37" fmla="*/ 877 h 1132"/>
              <a:gd name="T38" fmla="*/ 814 w 3855"/>
              <a:gd name="T39" fmla="*/ 891 h 1132"/>
              <a:gd name="T40" fmla="*/ 894 w 3855"/>
              <a:gd name="T41" fmla="*/ 917 h 1132"/>
              <a:gd name="T42" fmla="*/ 974 w 3855"/>
              <a:gd name="T43" fmla="*/ 944 h 1132"/>
              <a:gd name="T44" fmla="*/ 1054 w 3855"/>
              <a:gd name="T45" fmla="*/ 971 h 1132"/>
              <a:gd name="T46" fmla="*/ 1134 w 3855"/>
              <a:gd name="T47" fmla="*/ 984 h 1132"/>
              <a:gd name="T48" fmla="*/ 1214 w 3855"/>
              <a:gd name="T49" fmla="*/ 997 h 1132"/>
              <a:gd name="T50" fmla="*/ 1294 w 3855"/>
              <a:gd name="T51" fmla="*/ 1011 h 1132"/>
              <a:gd name="T52" fmla="*/ 1374 w 3855"/>
              <a:gd name="T53" fmla="*/ 1011 h 1132"/>
              <a:gd name="T54" fmla="*/ 1454 w 3855"/>
              <a:gd name="T55" fmla="*/ 1011 h 1132"/>
              <a:gd name="T56" fmla="*/ 1534 w 3855"/>
              <a:gd name="T57" fmla="*/ 1024 h 1132"/>
              <a:gd name="T58" fmla="*/ 1614 w 3855"/>
              <a:gd name="T59" fmla="*/ 1024 h 1132"/>
              <a:gd name="T60" fmla="*/ 1694 w 3855"/>
              <a:gd name="T61" fmla="*/ 1024 h 1132"/>
              <a:gd name="T62" fmla="*/ 1774 w 3855"/>
              <a:gd name="T63" fmla="*/ 1024 h 1132"/>
              <a:gd name="T64" fmla="*/ 1854 w 3855"/>
              <a:gd name="T65" fmla="*/ 1037 h 1132"/>
              <a:gd name="T66" fmla="*/ 1934 w 3855"/>
              <a:gd name="T67" fmla="*/ 1037 h 1132"/>
              <a:gd name="T68" fmla="*/ 2014 w 3855"/>
              <a:gd name="T69" fmla="*/ 1037 h 1132"/>
              <a:gd name="T70" fmla="*/ 2094 w 3855"/>
              <a:gd name="T71" fmla="*/ 1051 h 1132"/>
              <a:gd name="T72" fmla="*/ 2174 w 3855"/>
              <a:gd name="T73" fmla="*/ 1051 h 1132"/>
              <a:gd name="T74" fmla="*/ 2254 w 3855"/>
              <a:gd name="T75" fmla="*/ 1051 h 1132"/>
              <a:gd name="T76" fmla="*/ 2334 w 3855"/>
              <a:gd name="T77" fmla="*/ 1077 h 1132"/>
              <a:gd name="T78" fmla="*/ 2414 w 3855"/>
              <a:gd name="T79" fmla="*/ 1077 h 1132"/>
              <a:gd name="T80" fmla="*/ 2494 w 3855"/>
              <a:gd name="T81" fmla="*/ 1064 h 1132"/>
              <a:gd name="T82" fmla="*/ 2574 w 3855"/>
              <a:gd name="T83" fmla="*/ 1064 h 1132"/>
              <a:gd name="T84" fmla="*/ 2654 w 3855"/>
              <a:gd name="T85" fmla="*/ 1091 h 1132"/>
              <a:gd name="T86" fmla="*/ 2734 w 3855"/>
              <a:gd name="T87" fmla="*/ 1104 h 1132"/>
              <a:gd name="T88" fmla="*/ 2814 w 3855"/>
              <a:gd name="T89" fmla="*/ 1104 h 1132"/>
              <a:gd name="T90" fmla="*/ 2867 w 3855"/>
              <a:gd name="T91" fmla="*/ 1077 h 1132"/>
              <a:gd name="T92" fmla="*/ 2934 w 3855"/>
              <a:gd name="T93" fmla="*/ 1064 h 1132"/>
              <a:gd name="T94" fmla="*/ 3014 w 3855"/>
              <a:gd name="T95" fmla="*/ 1091 h 1132"/>
              <a:gd name="T96" fmla="*/ 3094 w 3855"/>
              <a:gd name="T97" fmla="*/ 1104 h 1132"/>
              <a:gd name="T98" fmla="*/ 3174 w 3855"/>
              <a:gd name="T99" fmla="*/ 1104 h 1132"/>
              <a:gd name="T100" fmla="*/ 3254 w 3855"/>
              <a:gd name="T101" fmla="*/ 1104 h 1132"/>
              <a:gd name="T102" fmla="*/ 3334 w 3855"/>
              <a:gd name="T103" fmla="*/ 1117 h 1132"/>
              <a:gd name="T104" fmla="*/ 3414 w 3855"/>
              <a:gd name="T105" fmla="*/ 1104 h 1132"/>
              <a:gd name="T106" fmla="*/ 3494 w 3855"/>
              <a:gd name="T107" fmla="*/ 1104 h 1132"/>
              <a:gd name="T108" fmla="*/ 3574 w 3855"/>
              <a:gd name="T109" fmla="*/ 1104 h 1132"/>
              <a:gd name="T110" fmla="*/ 3654 w 3855"/>
              <a:gd name="T111" fmla="*/ 1117 h 1132"/>
              <a:gd name="T112" fmla="*/ 3734 w 3855"/>
              <a:gd name="T113" fmla="*/ 1117 h 1132"/>
              <a:gd name="T114" fmla="*/ 3814 w 3855"/>
              <a:gd name="T115" fmla="*/ 1117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855" h="1132">
                <a:moveTo>
                  <a:pt x="11" y="0"/>
                </a:moveTo>
                <a:lnTo>
                  <a:pt x="0" y="37"/>
                </a:lnTo>
                <a:lnTo>
                  <a:pt x="14" y="64"/>
                </a:lnTo>
                <a:lnTo>
                  <a:pt x="27" y="91"/>
                </a:lnTo>
                <a:lnTo>
                  <a:pt x="40" y="131"/>
                </a:lnTo>
                <a:lnTo>
                  <a:pt x="40" y="171"/>
                </a:lnTo>
                <a:lnTo>
                  <a:pt x="54" y="211"/>
                </a:lnTo>
                <a:lnTo>
                  <a:pt x="54" y="251"/>
                </a:lnTo>
                <a:lnTo>
                  <a:pt x="67" y="291"/>
                </a:lnTo>
                <a:lnTo>
                  <a:pt x="80" y="331"/>
                </a:lnTo>
                <a:lnTo>
                  <a:pt x="94" y="371"/>
                </a:lnTo>
                <a:lnTo>
                  <a:pt x="120" y="411"/>
                </a:lnTo>
                <a:lnTo>
                  <a:pt x="134" y="451"/>
                </a:lnTo>
                <a:lnTo>
                  <a:pt x="147" y="491"/>
                </a:lnTo>
                <a:lnTo>
                  <a:pt x="174" y="517"/>
                </a:lnTo>
                <a:lnTo>
                  <a:pt x="187" y="544"/>
                </a:lnTo>
                <a:lnTo>
                  <a:pt x="214" y="557"/>
                </a:lnTo>
                <a:lnTo>
                  <a:pt x="240" y="584"/>
                </a:lnTo>
                <a:lnTo>
                  <a:pt x="267" y="584"/>
                </a:lnTo>
                <a:lnTo>
                  <a:pt x="280" y="611"/>
                </a:lnTo>
                <a:lnTo>
                  <a:pt x="307" y="611"/>
                </a:lnTo>
                <a:lnTo>
                  <a:pt x="334" y="624"/>
                </a:lnTo>
                <a:lnTo>
                  <a:pt x="347" y="651"/>
                </a:lnTo>
                <a:lnTo>
                  <a:pt x="374" y="677"/>
                </a:lnTo>
                <a:lnTo>
                  <a:pt x="400" y="704"/>
                </a:lnTo>
                <a:lnTo>
                  <a:pt x="427" y="704"/>
                </a:lnTo>
                <a:lnTo>
                  <a:pt x="454" y="717"/>
                </a:lnTo>
                <a:lnTo>
                  <a:pt x="467" y="744"/>
                </a:lnTo>
                <a:lnTo>
                  <a:pt x="494" y="744"/>
                </a:lnTo>
                <a:lnTo>
                  <a:pt x="520" y="771"/>
                </a:lnTo>
                <a:lnTo>
                  <a:pt x="547" y="771"/>
                </a:lnTo>
                <a:lnTo>
                  <a:pt x="574" y="784"/>
                </a:lnTo>
                <a:lnTo>
                  <a:pt x="587" y="811"/>
                </a:lnTo>
                <a:lnTo>
                  <a:pt x="614" y="811"/>
                </a:lnTo>
                <a:lnTo>
                  <a:pt x="654" y="837"/>
                </a:lnTo>
                <a:lnTo>
                  <a:pt x="680" y="864"/>
                </a:lnTo>
                <a:lnTo>
                  <a:pt x="707" y="864"/>
                </a:lnTo>
                <a:lnTo>
                  <a:pt x="734" y="877"/>
                </a:lnTo>
                <a:lnTo>
                  <a:pt x="774" y="891"/>
                </a:lnTo>
                <a:lnTo>
                  <a:pt x="814" y="891"/>
                </a:lnTo>
                <a:lnTo>
                  <a:pt x="854" y="904"/>
                </a:lnTo>
                <a:lnTo>
                  <a:pt x="894" y="917"/>
                </a:lnTo>
                <a:lnTo>
                  <a:pt x="934" y="931"/>
                </a:lnTo>
                <a:lnTo>
                  <a:pt x="974" y="944"/>
                </a:lnTo>
                <a:lnTo>
                  <a:pt x="1014" y="957"/>
                </a:lnTo>
                <a:lnTo>
                  <a:pt x="1054" y="971"/>
                </a:lnTo>
                <a:lnTo>
                  <a:pt x="1094" y="971"/>
                </a:lnTo>
                <a:lnTo>
                  <a:pt x="1134" y="984"/>
                </a:lnTo>
                <a:lnTo>
                  <a:pt x="1174" y="984"/>
                </a:lnTo>
                <a:lnTo>
                  <a:pt x="1214" y="997"/>
                </a:lnTo>
                <a:lnTo>
                  <a:pt x="1254" y="997"/>
                </a:lnTo>
                <a:lnTo>
                  <a:pt x="1294" y="1011"/>
                </a:lnTo>
                <a:lnTo>
                  <a:pt x="1334" y="1011"/>
                </a:lnTo>
                <a:lnTo>
                  <a:pt x="1374" y="1011"/>
                </a:lnTo>
                <a:lnTo>
                  <a:pt x="1414" y="1011"/>
                </a:lnTo>
                <a:lnTo>
                  <a:pt x="1454" y="1011"/>
                </a:lnTo>
                <a:lnTo>
                  <a:pt x="1494" y="1011"/>
                </a:lnTo>
                <a:lnTo>
                  <a:pt x="1534" y="1024"/>
                </a:lnTo>
                <a:lnTo>
                  <a:pt x="1574" y="1024"/>
                </a:lnTo>
                <a:lnTo>
                  <a:pt x="1614" y="1024"/>
                </a:lnTo>
                <a:lnTo>
                  <a:pt x="1654" y="1024"/>
                </a:lnTo>
                <a:lnTo>
                  <a:pt x="1694" y="1024"/>
                </a:lnTo>
                <a:lnTo>
                  <a:pt x="1734" y="1024"/>
                </a:lnTo>
                <a:lnTo>
                  <a:pt x="1774" y="1024"/>
                </a:lnTo>
                <a:lnTo>
                  <a:pt x="1814" y="1037"/>
                </a:lnTo>
                <a:lnTo>
                  <a:pt x="1854" y="1037"/>
                </a:lnTo>
                <a:lnTo>
                  <a:pt x="1894" y="1037"/>
                </a:lnTo>
                <a:lnTo>
                  <a:pt x="1934" y="1037"/>
                </a:lnTo>
                <a:lnTo>
                  <a:pt x="1974" y="1037"/>
                </a:lnTo>
                <a:lnTo>
                  <a:pt x="2014" y="1037"/>
                </a:lnTo>
                <a:lnTo>
                  <a:pt x="2054" y="1051"/>
                </a:lnTo>
                <a:lnTo>
                  <a:pt x="2094" y="1051"/>
                </a:lnTo>
                <a:lnTo>
                  <a:pt x="2134" y="1051"/>
                </a:lnTo>
                <a:lnTo>
                  <a:pt x="2174" y="1051"/>
                </a:lnTo>
                <a:lnTo>
                  <a:pt x="2214" y="1051"/>
                </a:lnTo>
                <a:lnTo>
                  <a:pt x="2254" y="1051"/>
                </a:lnTo>
                <a:lnTo>
                  <a:pt x="2294" y="1064"/>
                </a:lnTo>
                <a:lnTo>
                  <a:pt x="2334" y="1077"/>
                </a:lnTo>
                <a:lnTo>
                  <a:pt x="2374" y="1077"/>
                </a:lnTo>
                <a:lnTo>
                  <a:pt x="2414" y="1077"/>
                </a:lnTo>
                <a:lnTo>
                  <a:pt x="2454" y="1077"/>
                </a:lnTo>
                <a:lnTo>
                  <a:pt x="2494" y="1064"/>
                </a:lnTo>
                <a:lnTo>
                  <a:pt x="2534" y="1064"/>
                </a:lnTo>
                <a:lnTo>
                  <a:pt x="2574" y="1064"/>
                </a:lnTo>
                <a:lnTo>
                  <a:pt x="2614" y="1077"/>
                </a:lnTo>
                <a:lnTo>
                  <a:pt x="2654" y="1091"/>
                </a:lnTo>
                <a:lnTo>
                  <a:pt x="2694" y="1091"/>
                </a:lnTo>
                <a:lnTo>
                  <a:pt x="2734" y="1104"/>
                </a:lnTo>
                <a:lnTo>
                  <a:pt x="2774" y="1104"/>
                </a:lnTo>
                <a:lnTo>
                  <a:pt x="2814" y="1104"/>
                </a:lnTo>
                <a:lnTo>
                  <a:pt x="2840" y="1077"/>
                </a:lnTo>
                <a:lnTo>
                  <a:pt x="2867" y="1077"/>
                </a:lnTo>
                <a:lnTo>
                  <a:pt x="2894" y="1064"/>
                </a:lnTo>
                <a:lnTo>
                  <a:pt x="2934" y="1064"/>
                </a:lnTo>
                <a:lnTo>
                  <a:pt x="2974" y="1077"/>
                </a:lnTo>
                <a:lnTo>
                  <a:pt x="3014" y="1091"/>
                </a:lnTo>
                <a:lnTo>
                  <a:pt x="3054" y="1104"/>
                </a:lnTo>
                <a:lnTo>
                  <a:pt x="3094" y="1104"/>
                </a:lnTo>
                <a:lnTo>
                  <a:pt x="3134" y="1104"/>
                </a:lnTo>
                <a:lnTo>
                  <a:pt x="3174" y="1104"/>
                </a:lnTo>
                <a:lnTo>
                  <a:pt x="3214" y="1104"/>
                </a:lnTo>
                <a:lnTo>
                  <a:pt x="3254" y="1104"/>
                </a:lnTo>
                <a:lnTo>
                  <a:pt x="3294" y="1117"/>
                </a:lnTo>
                <a:lnTo>
                  <a:pt x="3334" y="1117"/>
                </a:lnTo>
                <a:lnTo>
                  <a:pt x="3374" y="1117"/>
                </a:lnTo>
                <a:lnTo>
                  <a:pt x="3414" y="1104"/>
                </a:lnTo>
                <a:lnTo>
                  <a:pt x="3454" y="1104"/>
                </a:lnTo>
                <a:lnTo>
                  <a:pt x="3494" y="1104"/>
                </a:lnTo>
                <a:lnTo>
                  <a:pt x="3534" y="1104"/>
                </a:lnTo>
                <a:lnTo>
                  <a:pt x="3574" y="1104"/>
                </a:lnTo>
                <a:lnTo>
                  <a:pt x="3614" y="1117"/>
                </a:lnTo>
                <a:lnTo>
                  <a:pt x="3654" y="1117"/>
                </a:lnTo>
                <a:lnTo>
                  <a:pt x="3694" y="1104"/>
                </a:lnTo>
                <a:lnTo>
                  <a:pt x="3734" y="1117"/>
                </a:lnTo>
                <a:lnTo>
                  <a:pt x="3774" y="1117"/>
                </a:lnTo>
                <a:lnTo>
                  <a:pt x="3814" y="1117"/>
                </a:lnTo>
                <a:lnTo>
                  <a:pt x="3854" y="1131"/>
                </a:lnTo>
              </a:path>
            </a:pathLst>
          </a:custGeom>
          <a:noFill/>
          <a:ln w="127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3021" name="Freeform 13">
            <a:extLst>
              <a:ext uri="{FF2B5EF4-FFF2-40B4-BE49-F238E27FC236}">
                <a16:creationId xmlns:a16="http://schemas.microsoft.com/office/drawing/2014/main" id="{B404E70C-896D-4182-9121-3C1652CD0844}"/>
              </a:ext>
            </a:extLst>
          </p:cNvPr>
          <p:cNvSpPr>
            <a:spLocks/>
          </p:cNvSpPr>
          <p:nvPr/>
        </p:nvSpPr>
        <p:spPr bwMode="auto">
          <a:xfrm>
            <a:off x="2133600" y="2057400"/>
            <a:ext cx="6102350" cy="1797050"/>
          </a:xfrm>
          <a:custGeom>
            <a:avLst/>
            <a:gdLst>
              <a:gd name="T0" fmla="*/ 3 w 3844"/>
              <a:gd name="T1" fmla="*/ 37 h 1132"/>
              <a:gd name="T2" fmla="*/ 16 w 3844"/>
              <a:gd name="T3" fmla="*/ 91 h 1132"/>
              <a:gd name="T4" fmla="*/ 3 w 3844"/>
              <a:gd name="T5" fmla="*/ 171 h 1132"/>
              <a:gd name="T6" fmla="*/ 29 w 3844"/>
              <a:gd name="T7" fmla="*/ 251 h 1132"/>
              <a:gd name="T8" fmla="*/ 43 w 3844"/>
              <a:gd name="T9" fmla="*/ 331 h 1132"/>
              <a:gd name="T10" fmla="*/ 69 w 3844"/>
              <a:gd name="T11" fmla="*/ 411 h 1132"/>
              <a:gd name="T12" fmla="*/ 96 w 3844"/>
              <a:gd name="T13" fmla="*/ 491 h 1132"/>
              <a:gd name="T14" fmla="*/ 136 w 3844"/>
              <a:gd name="T15" fmla="*/ 544 h 1132"/>
              <a:gd name="T16" fmla="*/ 176 w 3844"/>
              <a:gd name="T17" fmla="*/ 597 h 1132"/>
              <a:gd name="T18" fmla="*/ 216 w 3844"/>
              <a:gd name="T19" fmla="*/ 637 h 1132"/>
              <a:gd name="T20" fmla="*/ 256 w 3844"/>
              <a:gd name="T21" fmla="*/ 664 h 1132"/>
              <a:gd name="T22" fmla="*/ 323 w 3844"/>
              <a:gd name="T23" fmla="*/ 704 h 1132"/>
              <a:gd name="T24" fmla="*/ 403 w 3844"/>
              <a:gd name="T25" fmla="*/ 744 h 1132"/>
              <a:gd name="T26" fmla="*/ 483 w 3844"/>
              <a:gd name="T27" fmla="*/ 771 h 1132"/>
              <a:gd name="T28" fmla="*/ 563 w 3844"/>
              <a:gd name="T29" fmla="*/ 811 h 1132"/>
              <a:gd name="T30" fmla="*/ 629 w 3844"/>
              <a:gd name="T31" fmla="*/ 851 h 1132"/>
              <a:gd name="T32" fmla="*/ 683 w 3844"/>
              <a:gd name="T33" fmla="*/ 851 h 1132"/>
              <a:gd name="T34" fmla="*/ 763 w 3844"/>
              <a:gd name="T35" fmla="*/ 877 h 1132"/>
              <a:gd name="T36" fmla="*/ 843 w 3844"/>
              <a:gd name="T37" fmla="*/ 917 h 1132"/>
              <a:gd name="T38" fmla="*/ 923 w 3844"/>
              <a:gd name="T39" fmla="*/ 944 h 1132"/>
              <a:gd name="T40" fmla="*/ 1003 w 3844"/>
              <a:gd name="T41" fmla="*/ 971 h 1132"/>
              <a:gd name="T42" fmla="*/ 1083 w 3844"/>
              <a:gd name="T43" fmla="*/ 1011 h 1132"/>
              <a:gd name="T44" fmla="*/ 1163 w 3844"/>
              <a:gd name="T45" fmla="*/ 1037 h 1132"/>
              <a:gd name="T46" fmla="*/ 1243 w 3844"/>
              <a:gd name="T47" fmla="*/ 1037 h 1132"/>
              <a:gd name="T48" fmla="*/ 1323 w 3844"/>
              <a:gd name="T49" fmla="*/ 1051 h 1132"/>
              <a:gd name="T50" fmla="*/ 1416 w 3844"/>
              <a:gd name="T51" fmla="*/ 1051 h 1132"/>
              <a:gd name="T52" fmla="*/ 1483 w 3844"/>
              <a:gd name="T53" fmla="*/ 1037 h 1132"/>
              <a:gd name="T54" fmla="*/ 1563 w 3844"/>
              <a:gd name="T55" fmla="*/ 1037 h 1132"/>
              <a:gd name="T56" fmla="*/ 1643 w 3844"/>
              <a:gd name="T57" fmla="*/ 1024 h 1132"/>
              <a:gd name="T58" fmla="*/ 1723 w 3844"/>
              <a:gd name="T59" fmla="*/ 1024 h 1132"/>
              <a:gd name="T60" fmla="*/ 1803 w 3844"/>
              <a:gd name="T61" fmla="*/ 1024 h 1132"/>
              <a:gd name="T62" fmla="*/ 1883 w 3844"/>
              <a:gd name="T63" fmla="*/ 1037 h 1132"/>
              <a:gd name="T64" fmla="*/ 1963 w 3844"/>
              <a:gd name="T65" fmla="*/ 1037 h 1132"/>
              <a:gd name="T66" fmla="*/ 2043 w 3844"/>
              <a:gd name="T67" fmla="*/ 1037 h 1132"/>
              <a:gd name="T68" fmla="*/ 2123 w 3844"/>
              <a:gd name="T69" fmla="*/ 1077 h 1132"/>
              <a:gd name="T70" fmla="*/ 2176 w 3844"/>
              <a:gd name="T71" fmla="*/ 1117 h 1132"/>
              <a:gd name="T72" fmla="*/ 2243 w 3844"/>
              <a:gd name="T73" fmla="*/ 1131 h 1132"/>
              <a:gd name="T74" fmla="*/ 2323 w 3844"/>
              <a:gd name="T75" fmla="*/ 1117 h 1132"/>
              <a:gd name="T76" fmla="*/ 2403 w 3844"/>
              <a:gd name="T77" fmla="*/ 1131 h 1132"/>
              <a:gd name="T78" fmla="*/ 2483 w 3844"/>
              <a:gd name="T79" fmla="*/ 1077 h 1132"/>
              <a:gd name="T80" fmla="*/ 2563 w 3844"/>
              <a:gd name="T81" fmla="*/ 1024 h 1132"/>
              <a:gd name="T82" fmla="*/ 2643 w 3844"/>
              <a:gd name="T83" fmla="*/ 1024 h 1132"/>
              <a:gd name="T84" fmla="*/ 2683 w 3844"/>
              <a:gd name="T85" fmla="*/ 1064 h 1132"/>
              <a:gd name="T86" fmla="*/ 2763 w 3844"/>
              <a:gd name="T87" fmla="*/ 1091 h 1132"/>
              <a:gd name="T88" fmla="*/ 2843 w 3844"/>
              <a:gd name="T89" fmla="*/ 1104 h 1132"/>
              <a:gd name="T90" fmla="*/ 2923 w 3844"/>
              <a:gd name="T91" fmla="*/ 1104 h 1132"/>
              <a:gd name="T92" fmla="*/ 3003 w 3844"/>
              <a:gd name="T93" fmla="*/ 1104 h 1132"/>
              <a:gd name="T94" fmla="*/ 3083 w 3844"/>
              <a:gd name="T95" fmla="*/ 1104 h 1132"/>
              <a:gd name="T96" fmla="*/ 3163 w 3844"/>
              <a:gd name="T97" fmla="*/ 1104 h 1132"/>
              <a:gd name="T98" fmla="*/ 3243 w 3844"/>
              <a:gd name="T99" fmla="*/ 1091 h 1132"/>
              <a:gd name="T100" fmla="*/ 3323 w 3844"/>
              <a:gd name="T101" fmla="*/ 1091 h 1132"/>
              <a:gd name="T102" fmla="*/ 3403 w 3844"/>
              <a:gd name="T103" fmla="*/ 1104 h 1132"/>
              <a:gd name="T104" fmla="*/ 3483 w 3844"/>
              <a:gd name="T105" fmla="*/ 1104 h 1132"/>
              <a:gd name="T106" fmla="*/ 3563 w 3844"/>
              <a:gd name="T107" fmla="*/ 1117 h 1132"/>
              <a:gd name="T108" fmla="*/ 3643 w 3844"/>
              <a:gd name="T109" fmla="*/ 1117 h 1132"/>
              <a:gd name="T110" fmla="*/ 3723 w 3844"/>
              <a:gd name="T111" fmla="*/ 1104 h 1132"/>
              <a:gd name="T112" fmla="*/ 3803 w 3844"/>
              <a:gd name="T113" fmla="*/ 1104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844" h="1132">
                <a:moveTo>
                  <a:pt x="0" y="0"/>
                </a:moveTo>
                <a:lnTo>
                  <a:pt x="3" y="37"/>
                </a:lnTo>
                <a:lnTo>
                  <a:pt x="16" y="64"/>
                </a:lnTo>
                <a:lnTo>
                  <a:pt x="16" y="91"/>
                </a:lnTo>
                <a:lnTo>
                  <a:pt x="3" y="131"/>
                </a:lnTo>
                <a:lnTo>
                  <a:pt x="3" y="171"/>
                </a:lnTo>
                <a:lnTo>
                  <a:pt x="29" y="211"/>
                </a:lnTo>
                <a:lnTo>
                  <a:pt x="29" y="251"/>
                </a:lnTo>
                <a:lnTo>
                  <a:pt x="29" y="291"/>
                </a:lnTo>
                <a:lnTo>
                  <a:pt x="43" y="331"/>
                </a:lnTo>
                <a:lnTo>
                  <a:pt x="43" y="371"/>
                </a:lnTo>
                <a:lnTo>
                  <a:pt x="69" y="411"/>
                </a:lnTo>
                <a:lnTo>
                  <a:pt x="83" y="451"/>
                </a:lnTo>
                <a:lnTo>
                  <a:pt x="96" y="491"/>
                </a:lnTo>
                <a:lnTo>
                  <a:pt x="109" y="531"/>
                </a:lnTo>
                <a:lnTo>
                  <a:pt x="136" y="544"/>
                </a:lnTo>
                <a:lnTo>
                  <a:pt x="149" y="571"/>
                </a:lnTo>
                <a:lnTo>
                  <a:pt x="176" y="597"/>
                </a:lnTo>
                <a:lnTo>
                  <a:pt x="189" y="624"/>
                </a:lnTo>
                <a:lnTo>
                  <a:pt x="216" y="637"/>
                </a:lnTo>
                <a:lnTo>
                  <a:pt x="229" y="664"/>
                </a:lnTo>
                <a:lnTo>
                  <a:pt x="256" y="664"/>
                </a:lnTo>
                <a:lnTo>
                  <a:pt x="283" y="691"/>
                </a:lnTo>
                <a:lnTo>
                  <a:pt x="323" y="704"/>
                </a:lnTo>
                <a:lnTo>
                  <a:pt x="363" y="731"/>
                </a:lnTo>
                <a:lnTo>
                  <a:pt x="403" y="744"/>
                </a:lnTo>
                <a:lnTo>
                  <a:pt x="443" y="757"/>
                </a:lnTo>
                <a:lnTo>
                  <a:pt x="483" y="771"/>
                </a:lnTo>
                <a:lnTo>
                  <a:pt x="523" y="797"/>
                </a:lnTo>
                <a:lnTo>
                  <a:pt x="563" y="811"/>
                </a:lnTo>
                <a:lnTo>
                  <a:pt x="603" y="824"/>
                </a:lnTo>
                <a:lnTo>
                  <a:pt x="629" y="851"/>
                </a:lnTo>
                <a:lnTo>
                  <a:pt x="656" y="851"/>
                </a:lnTo>
                <a:lnTo>
                  <a:pt x="683" y="851"/>
                </a:lnTo>
                <a:lnTo>
                  <a:pt x="723" y="851"/>
                </a:lnTo>
                <a:lnTo>
                  <a:pt x="763" y="877"/>
                </a:lnTo>
                <a:lnTo>
                  <a:pt x="803" y="891"/>
                </a:lnTo>
                <a:lnTo>
                  <a:pt x="843" y="917"/>
                </a:lnTo>
                <a:lnTo>
                  <a:pt x="883" y="931"/>
                </a:lnTo>
                <a:lnTo>
                  <a:pt x="923" y="944"/>
                </a:lnTo>
                <a:lnTo>
                  <a:pt x="963" y="957"/>
                </a:lnTo>
                <a:lnTo>
                  <a:pt x="1003" y="971"/>
                </a:lnTo>
                <a:lnTo>
                  <a:pt x="1043" y="997"/>
                </a:lnTo>
                <a:lnTo>
                  <a:pt x="1083" y="1011"/>
                </a:lnTo>
                <a:lnTo>
                  <a:pt x="1123" y="1024"/>
                </a:lnTo>
                <a:lnTo>
                  <a:pt x="1163" y="1037"/>
                </a:lnTo>
                <a:lnTo>
                  <a:pt x="1203" y="1037"/>
                </a:lnTo>
                <a:lnTo>
                  <a:pt x="1243" y="1037"/>
                </a:lnTo>
                <a:lnTo>
                  <a:pt x="1283" y="1051"/>
                </a:lnTo>
                <a:lnTo>
                  <a:pt x="1323" y="1051"/>
                </a:lnTo>
                <a:lnTo>
                  <a:pt x="1363" y="1064"/>
                </a:lnTo>
                <a:lnTo>
                  <a:pt x="1416" y="1051"/>
                </a:lnTo>
                <a:lnTo>
                  <a:pt x="1443" y="1051"/>
                </a:lnTo>
                <a:lnTo>
                  <a:pt x="1483" y="1037"/>
                </a:lnTo>
                <a:lnTo>
                  <a:pt x="1523" y="1037"/>
                </a:lnTo>
                <a:lnTo>
                  <a:pt x="1563" y="1037"/>
                </a:lnTo>
                <a:lnTo>
                  <a:pt x="1603" y="1037"/>
                </a:lnTo>
                <a:lnTo>
                  <a:pt x="1643" y="1024"/>
                </a:lnTo>
                <a:lnTo>
                  <a:pt x="1683" y="1024"/>
                </a:lnTo>
                <a:lnTo>
                  <a:pt x="1723" y="1024"/>
                </a:lnTo>
                <a:lnTo>
                  <a:pt x="1763" y="1024"/>
                </a:lnTo>
                <a:lnTo>
                  <a:pt x="1803" y="1024"/>
                </a:lnTo>
                <a:lnTo>
                  <a:pt x="1843" y="1037"/>
                </a:lnTo>
                <a:lnTo>
                  <a:pt x="1883" y="1037"/>
                </a:lnTo>
                <a:lnTo>
                  <a:pt x="1923" y="1037"/>
                </a:lnTo>
                <a:lnTo>
                  <a:pt x="1963" y="1037"/>
                </a:lnTo>
                <a:lnTo>
                  <a:pt x="2003" y="1037"/>
                </a:lnTo>
                <a:lnTo>
                  <a:pt x="2043" y="1037"/>
                </a:lnTo>
                <a:lnTo>
                  <a:pt x="2083" y="1064"/>
                </a:lnTo>
                <a:lnTo>
                  <a:pt x="2123" y="1077"/>
                </a:lnTo>
                <a:lnTo>
                  <a:pt x="2149" y="1104"/>
                </a:lnTo>
                <a:lnTo>
                  <a:pt x="2176" y="1117"/>
                </a:lnTo>
                <a:lnTo>
                  <a:pt x="2203" y="1117"/>
                </a:lnTo>
                <a:lnTo>
                  <a:pt x="2243" y="1131"/>
                </a:lnTo>
                <a:lnTo>
                  <a:pt x="2283" y="1117"/>
                </a:lnTo>
                <a:lnTo>
                  <a:pt x="2323" y="1117"/>
                </a:lnTo>
                <a:lnTo>
                  <a:pt x="2363" y="1117"/>
                </a:lnTo>
                <a:lnTo>
                  <a:pt x="2403" y="1131"/>
                </a:lnTo>
                <a:lnTo>
                  <a:pt x="2443" y="1104"/>
                </a:lnTo>
                <a:lnTo>
                  <a:pt x="2483" y="1077"/>
                </a:lnTo>
                <a:lnTo>
                  <a:pt x="2523" y="1051"/>
                </a:lnTo>
                <a:lnTo>
                  <a:pt x="2563" y="1024"/>
                </a:lnTo>
                <a:lnTo>
                  <a:pt x="2603" y="997"/>
                </a:lnTo>
                <a:lnTo>
                  <a:pt x="2643" y="1024"/>
                </a:lnTo>
                <a:lnTo>
                  <a:pt x="2656" y="1051"/>
                </a:lnTo>
                <a:lnTo>
                  <a:pt x="2683" y="1064"/>
                </a:lnTo>
                <a:lnTo>
                  <a:pt x="2723" y="1077"/>
                </a:lnTo>
                <a:lnTo>
                  <a:pt x="2763" y="1091"/>
                </a:lnTo>
                <a:lnTo>
                  <a:pt x="2803" y="1091"/>
                </a:lnTo>
                <a:lnTo>
                  <a:pt x="2843" y="1104"/>
                </a:lnTo>
                <a:lnTo>
                  <a:pt x="2883" y="1104"/>
                </a:lnTo>
                <a:lnTo>
                  <a:pt x="2923" y="1104"/>
                </a:lnTo>
                <a:lnTo>
                  <a:pt x="2963" y="1104"/>
                </a:lnTo>
                <a:lnTo>
                  <a:pt x="3003" y="1104"/>
                </a:lnTo>
                <a:lnTo>
                  <a:pt x="3043" y="1104"/>
                </a:lnTo>
                <a:lnTo>
                  <a:pt x="3083" y="1104"/>
                </a:lnTo>
                <a:lnTo>
                  <a:pt x="3123" y="1104"/>
                </a:lnTo>
                <a:lnTo>
                  <a:pt x="3163" y="1104"/>
                </a:lnTo>
                <a:lnTo>
                  <a:pt x="3203" y="1091"/>
                </a:lnTo>
                <a:lnTo>
                  <a:pt x="3243" y="1091"/>
                </a:lnTo>
                <a:lnTo>
                  <a:pt x="3283" y="1091"/>
                </a:lnTo>
                <a:lnTo>
                  <a:pt x="3323" y="1091"/>
                </a:lnTo>
                <a:lnTo>
                  <a:pt x="3363" y="1091"/>
                </a:lnTo>
                <a:lnTo>
                  <a:pt x="3403" y="1104"/>
                </a:lnTo>
                <a:lnTo>
                  <a:pt x="3443" y="1104"/>
                </a:lnTo>
                <a:lnTo>
                  <a:pt x="3483" y="1104"/>
                </a:lnTo>
                <a:lnTo>
                  <a:pt x="3523" y="1104"/>
                </a:lnTo>
                <a:lnTo>
                  <a:pt x="3563" y="1117"/>
                </a:lnTo>
                <a:lnTo>
                  <a:pt x="3603" y="1117"/>
                </a:lnTo>
                <a:lnTo>
                  <a:pt x="3643" y="1117"/>
                </a:lnTo>
                <a:lnTo>
                  <a:pt x="3683" y="1117"/>
                </a:lnTo>
                <a:lnTo>
                  <a:pt x="3723" y="1104"/>
                </a:lnTo>
                <a:lnTo>
                  <a:pt x="3763" y="1104"/>
                </a:lnTo>
                <a:lnTo>
                  <a:pt x="3803" y="1104"/>
                </a:lnTo>
                <a:lnTo>
                  <a:pt x="3843" y="1104"/>
                </a:lnTo>
              </a:path>
            </a:pathLst>
          </a:custGeom>
          <a:noFill/>
          <a:ln w="12700" cap="rnd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43022" name="Line 14">
            <a:extLst>
              <a:ext uri="{FF2B5EF4-FFF2-40B4-BE49-F238E27FC236}">
                <a16:creationId xmlns:a16="http://schemas.microsoft.com/office/drawing/2014/main" id="{BFD520B0-A1B7-49D0-9F7B-EEACB0E12A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3350" y="2508250"/>
            <a:ext cx="1435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43023" name="Rectangle 15">
            <a:extLst>
              <a:ext uri="{FF2B5EF4-FFF2-40B4-BE49-F238E27FC236}">
                <a16:creationId xmlns:a16="http://schemas.microsoft.com/office/drawing/2014/main" id="{E1A11545-2F34-4B40-8CD2-18FEA7DAB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143125"/>
            <a:ext cx="3084512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Original self-similar</a:t>
            </a:r>
          </a:p>
          <a:p>
            <a:r>
              <a:rPr lang="en-US" altLang="en-US" sz="2800"/>
              <a:t>process</a:t>
            </a:r>
          </a:p>
        </p:txBody>
      </p:sp>
      <p:sp>
        <p:nvSpPr>
          <p:cNvPr id="43024" name="Rectangle 16">
            <a:extLst>
              <a:ext uri="{FF2B5EF4-FFF2-40B4-BE49-F238E27FC236}">
                <a16:creationId xmlns:a16="http://schemas.microsoft.com/office/drawing/2014/main" id="{87DBC302-20E6-464A-9815-1068EBE79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563" y="4276725"/>
            <a:ext cx="355758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Aggregated self-similar</a:t>
            </a:r>
          </a:p>
          <a:p>
            <a:r>
              <a:rPr lang="en-US" altLang="en-US" sz="2800"/>
              <a:t>process</a:t>
            </a:r>
          </a:p>
        </p:txBody>
      </p:sp>
      <p:sp>
        <p:nvSpPr>
          <p:cNvPr id="43025" name="Freeform 17">
            <a:extLst>
              <a:ext uri="{FF2B5EF4-FFF2-40B4-BE49-F238E27FC236}">
                <a16:creationId xmlns:a16="http://schemas.microsoft.com/office/drawing/2014/main" id="{A83CBA33-3E9E-41EA-9C96-B46E97AA55FF}"/>
              </a:ext>
            </a:extLst>
          </p:cNvPr>
          <p:cNvSpPr>
            <a:spLocks/>
          </p:cNvSpPr>
          <p:nvPr/>
        </p:nvSpPr>
        <p:spPr bwMode="auto">
          <a:xfrm>
            <a:off x="2438400" y="3124200"/>
            <a:ext cx="306388" cy="1677988"/>
          </a:xfrm>
          <a:custGeom>
            <a:avLst/>
            <a:gdLst>
              <a:gd name="T0" fmla="*/ 192 w 193"/>
              <a:gd name="T1" fmla="*/ 1056 h 1057"/>
              <a:gd name="T2" fmla="*/ 0 w 193"/>
              <a:gd name="T3" fmla="*/ 1056 h 1057"/>
              <a:gd name="T4" fmla="*/ 48 w 193"/>
              <a:gd name="T5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1057">
                <a:moveTo>
                  <a:pt x="192" y="1056"/>
                </a:moveTo>
                <a:lnTo>
                  <a:pt x="0" y="1056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308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7E83934-BDFA-4235-8871-31BC73349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Aggregation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CB4C78B-D7D3-4BCE-A78A-6AFD5705E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Aggregation of a time series X(t) means smoothing the time series by averaging the observations over non-overlapping blocks of size m to get a new time series X  (t)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88656124-C238-48CC-A228-90772C5D0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4563" y="3683000"/>
            <a:ext cx="3905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m</a:t>
            </a:r>
          </a:p>
        </p:txBody>
      </p:sp>
      <p:grpSp>
        <p:nvGrpSpPr>
          <p:cNvPr id="44039" name="Group 7">
            <a:extLst>
              <a:ext uri="{FF2B5EF4-FFF2-40B4-BE49-F238E27FC236}">
                <a16:creationId xmlns:a16="http://schemas.microsoft.com/office/drawing/2014/main" id="{CEDA145C-52B3-4B65-94CB-AE5862A1DE52}"/>
              </a:ext>
            </a:extLst>
          </p:cNvPr>
          <p:cNvGrpSpPr>
            <a:grpSpLocks/>
          </p:cNvGrpSpPr>
          <p:nvPr/>
        </p:nvGrpSpPr>
        <p:grpSpPr bwMode="auto">
          <a:xfrm>
            <a:off x="6477000" y="4038600"/>
            <a:ext cx="2254250" cy="2743200"/>
            <a:chOff x="4080" y="2544"/>
            <a:chExt cx="1420" cy="1728"/>
          </a:xfrm>
        </p:grpSpPr>
        <p:graphicFrame>
          <p:nvGraphicFramePr>
            <p:cNvPr id="44037" name="Object 5">
              <a:hlinkClick r:id="" action="ppaction://ole?verb=0"/>
              <a:extLst>
                <a:ext uri="{FF2B5EF4-FFF2-40B4-BE49-F238E27FC236}">
                  <a16:creationId xmlns:a16="http://schemas.microsoft.com/office/drawing/2014/main" id="{B9B38448-91AD-4362-A0F4-5AF6A05D1AD7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080" y="3115"/>
            <a:ext cx="1420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2" name="Microsoft ClipArt Gallery" r:id="rId3" imgW="2714400" imgH="2590560" progId="MS_ClipArt_Gallery">
                    <p:embed/>
                  </p:oleObj>
                </mc:Choice>
                <mc:Fallback>
                  <p:oleObj name="Microsoft ClipArt Gallery" r:id="rId3" imgW="2714400" imgH="2590560" progId="MS_ClipArt_Gallery">
                    <p:embed/>
                    <p:pic>
                      <p:nvPicPr>
                        <p:cNvPr id="44037" name="Object 5">
                          <a:hlinkClick r:id="" action="ppaction://ole?verb=0"/>
                          <a:extLst>
                            <a:ext uri="{FF2B5EF4-FFF2-40B4-BE49-F238E27FC236}">
                              <a16:creationId xmlns:a16="http://schemas.microsoft.com/office/drawing/2014/main" id="{B9B38448-91AD-4362-A0F4-5AF6A05D1AD7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3115"/>
                          <a:ext cx="1420" cy="11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038" name="Object 6">
              <a:hlinkClick r:id="" action="ppaction://ole?verb=0"/>
              <a:extLst>
                <a:ext uri="{FF2B5EF4-FFF2-40B4-BE49-F238E27FC236}">
                  <a16:creationId xmlns:a16="http://schemas.microsoft.com/office/drawing/2014/main" id="{AB2A1BAB-08C8-4849-9581-7F45B3F21DB8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4080" y="2544"/>
            <a:ext cx="1420" cy="115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53" name="Microsoft ClipArt Gallery" r:id="rId5" imgW="2714400" imgH="2590560" progId="MS_ClipArt_Gallery">
                    <p:embed/>
                  </p:oleObj>
                </mc:Choice>
                <mc:Fallback>
                  <p:oleObj name="Microsoft ClipArt Gallery" r:id="rId5" imgW="2714400" imgH="2590560" progId="MS_ClipArt_Gallery">
                    <p:embed/>
                    <p:pic>
                      <p:nvPicPr>
                        <p:cNvPr id="44038" name="Object 6">
                          <a:hlinkClick r:id="" action="ppaction://ole?verb=0"/>
                          <a:extLst>
                            <a:ext uri="{FF2B5EF4-FFF2-40B4-BE49-F238E27FC236}">
                              <a16:creationId xmlns:a16="http://schemas.microsoft.com/office/drawing/2014/main" id="{AB2A1BAB-08C8-4849-9581-7F45B3F21DB8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0" y="2544"/>
                          <a:ext cx="1420" cy="115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4040" name="Object 8">
            <a:hlinkClick r:id="" action="ppaction://ole?verb=0"/>
            <a:extLst>
              <a:ext uri="{FF2B5EF4-FFF2-40B4-BE49-F238E27FC236}">
                <a16:creationId xmlns:a16="http://schemas.microsoft.com/office/drawing/2014/main" id="{8C71C61A-0D1C-4E45-920B-E7E77F2A3C40}"/>
              </a:ext>
            </a:extLst>
          </p:cNvPr>
          <p:cNvGraphicFramePr>
            <a:graphicFrameLocks/>
          </p:cNvGraphicFramePr>
          <p:nvPr/>
        </p:nvGraphicFramePr>
        <p:xfrm>
          <a:off x="3429000" y="4876800"/>
          <a:ext cx="2254250" cy="192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Microsoft ClipArt Gallery" r:id="rId6" imgW="2714400" imgH="2590560" progId="MS_ClipArt_Gallery">
                  <p:embed/>
                </p:oleObj>
              </mc:Choice>
              <mc:Fallback>
                <p:oleObj name="Microsoft ClipArt Gallery" r:id="rId6" imgW="2714400" imgH="2590560" progId="MS_ClipArt_Gallery">
                  <p:embed/>
                  <p:pic>
                    <p:nvPicPr>
                      <p:cNvPr id="44040" name="Object 8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8C71C61A-0D1C-4E45-920B-E7E77F2A3C40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876800"/>
                        <a:ext cx="2254250" cy="192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4101" name="Group 69">
            <a:extLst>
              <a:ext uri="{FF2B5EF4-FFF2-40B4-BE49-F238E27FC236}">
                <a16:creationId xmlns:a16="http://schemas.microsoft.com/office/drawing/2014/main" id="{ED9C9385-E512-4612-A14C-74EC9E8832D7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5651500"/>
            <a:ext cx="2149475" cy="993775"/>
            <a:chOff x="593" y="3560"/>
            <a:chExt cx="1354" cy="626"/>
          </a:xfrm>
        </p:grpSpPr>
        <p:grpSp>
          <p:nvGrpSpPr>
            <p:cNvPr id="44043" name="Group 11">
              <a:extLst>
                <a:ext uri="{FF2B5EF4-FFF2-40B4-BE49-F238E27FC236}">
                  <a16:creationId xmlns:a16="http://schemas.microsoft.com/office/drawing/2014/main" id="{A513F94A-8299-4008-B15D-322A34E603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" y="3766"/>
              <a:ext cx="512" cy="190"/>
              <a:chOff x="593" y="3766"/>
              <a:chExt cx="512" cy="190"/>
            </a:xfrm>
          </p:grpSpPr>
          <p:sp>
            <p:nvSpPr>
              <p:cNvPr id="44041" name="Oval 9">
                <a:extLst>
                  <a:ext uri="{FF2B5EF4-FFF2-40B4-BE49-F238E27FC236}">
                    <a16:creationId xmlns:a16="http://schemas.microsoft.com/office/drawing/2014/main" id="{9CC062E6-1486-4F69-8E3E-011AC9723BD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7" y="3766"/>
                <a:ext cx="500" cy="141"/>
              </a:xfrm>
              <a:prstGeom prst="ellipse">
                <a:avLst/>
              </a:prstGeom>
              <a:solidFill>
                <a:srgbClr val="A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42" name="Freeform 10">
                <a:extLst>
                  <a:ext uri="{FF2B5EF4-FFF2-40B4-BE49-F238E27FC236}">
                    <a16:creationId xmlns:a16="http://schemas.microsoft.com/office/drawing/2014/main" id="{506F6CF8-1774-44E9-B140-BA6F038E4C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" y="3843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1 h 113"/>
                  <a:gd name="T4" fmla="*/ 10 w 512"/>
                  <a:gd name="T5" fmla="*/ 58 h 113"/>
                  <a:gd name="T6" fmla="*/ 25 w 512"/>
                  <a:gd name="T7" fmla="*/ 67 h 113"/>
                  <a:gd name="T8" fmla="*/ 50 w 512"/>
                  <a:gd name="T9" fmla="*/ 81 h 113"/>
                  <a:gd name="T10" fmla="*/ 80 w 512"/>
                  <a:gd name="T11" fmla="*/ 90 h 113"/>
                  <a:gd name="T12" fmla="*/ 120 w 512"/>
                  <a:gd name="T13" fmla="*/ 99 h 113"/>
                  <a:gd name="T14" fmla="*/ 155 w 512"/>
                  <a:gd name="T15" fmla="*/ 108 h 113"/>
                  <a:gd name="T16" fmla="*/ 191 w 512"/>
                  <a:gd name="T17" fmla="*/ 108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8 h 113"/>
                  <a:gd name="T26" fmla="*/ 361 w 512"/>
                  <a:gd name="T27" fmla="*/ 103 h 113"/>
                  <a:gd name="T28" fmla="*/ 391 w 512"/>
                  <a:gd name="T29" fmla="*/ 103 h 113"/>
                  <a:gd name="T30" fmla="*/ 416 w 512"/>
                  <a:gd name="T31" fmla="*/ 94 h 113"/>
                  <a:gd name="T32" fmla="*/ 441 w 512"/>
                  <a:gd name="T33" fmla="*/ 90 h 113"/>
                  <a:gd name="T34" fmla="*/ 466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4 h 113"/>
                  <a:gd name="T40" fmla="*/ 511 w 512"/>
                  <a:gd name="T41" fmla="*/ 41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3 h 113"/>
                  <a:gd name="T48" fmla="*/ 481 w 512"/>
                  <a:gd name="T49" fmla="*/ 32 h 113"/>
                  <a:gd name="T50" fmla="*/ 456 w 512"/>
                  <a:gd name="T51" fmla="*/ 45 h 113"/>
                  <a:gd name="T52" fmla="*/ 431 w 512"/>
                  <a:gd name="T53" fmla="*/ 54 h 113"/>
                  <a:gd name="T54" fmla="*/ 411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1 w 512"/>
                  <a:gd name="T61" fmla="*/ 72 h 113"/>
                  <a:gd name="T62" fmla="*/ 286 w 512"/>
                  <a:gd name="T63" fmla="*/ 72 h 113"/>
                  <a:gd name="T64" fmla="*/ 256 w 512"/>
                  <a:gd name="T65" fmla="*/ 72 h 113"/>
                  <a:gd name="T66" fmla="*/ 221 w 512"/>
                  <a:gd name="T67" fmla="*/ 72 h 113"/>
                  <a:gd name="T68" fmla="*/ 186 w 512"/>
                  <a:gd name="T69" fmla="*/ 67 h 113"/>
                  <a:gd name="T70" fmla="*/ 155 w 512"/>
                  <a:gd name="T71" fmla="*/ 67 h 113"/>
                  <a:gd name="T72" fmla="*/ 120 w 512"/>
                  <a:gd name="T73" fmla="*/ 58 h 113"/>
                  <a:gd name="T74" fmla="*/ 90 w 512"/>
                  <a:gd name="T75" fmla="*/ 54 h 113"/>
                  <a:gd name="T76" fmla="*/ 70 w 512"/>
                  <a:gd name="T77" fmla="*/ 50 h 113"/>
                  <a:gd name="T78" fmla="*/ 45 w 512"/>
                  <a:gd name="T79" fmla="*/ 41 h 113"/>
                  <a:gd name="T80" fmla="*/ 30 w 512"/>
                  <a:gd name="T81" fmla="*/ 32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1"/>
                    </a:lnTo>
                    <a:lnTo>
                      <a:pt x="10" y="58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5" y="108"/>
                    </a:lnTo>
                    <a:lnTo>
                      <a:pt x="191" y="108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91" y="103"/>
                    </a:lnTo>
                    <a:lnTo>
                      <a:pt x="416" y="94"/>
                    </a:lnTo>
                    <a:lnTo>
                      <a:pt x="441" y="90"/>
                    </a:lnTo>
                    <a:lnTo>
                      <a:pt x="466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1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3"/>
                    </a:lnTo>
                    <a:lnTo>
                      <a:pt x="481" y="32"/>
                    </a:lnTo>
                    <a:lnTo>
                      <a:pt x="456" y="45"/>
                    </a:lnTo>
                    <a:lnTo>
                      <a:pt x="431" y="54"/>
                    </a:lnTo>
                    <a:lnTo>
                      <a:pt x="411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1" y="72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7"/>
                    </a:lnTo>
                    <a:lnTo>
                      <a:pt x="155" y="67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70" y="50"/>
                    </a:lnTo>
                    <a:lnTo>
                      <a:pt x="45" y="41"/>
                    </a:lnTo>
                    <a:lnTo>
                      <a:pt x="30" y="32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46" name="Group 14">
              <a:extLst>
                <a:ext uri="{FF2B5EF4-FFF2-40B4-BE49-F238E27FC236}">
                  <a16:creationId xmlns:a16="http://schemas.microsoft.com/office/drawing/2014/main" id="{F6F4BC47-8A12-40D2-ABE0-93E37E80D3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" y="3726"/>
              <a:ext cx="512" cy="190"/>
              <a:chOff x="593" y="3726"/>
              <a:chExt cx="512" cy="190"/>
            </a:xfrm>
          </p:grpSpPr>
          <p:sp>
            <p:nvSpPr>
              <p:cNvPr id="44044" name="Oval 12">
                <a:extLst>
                  <a:ext uri="{FF2B5EF4-FFF2-40B4-BE49-F238E27FC236}">
                    <a16:creationId xmlns:a16="http://schemas.microsoft.com/office/drawing/2014/main" id="{A8FF089F-D3E1-4931-B7F8-54C655BBDE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7" y="3726"/>
                <a:ext cx="500" cy="141"/>
              </a:xfrm>
              <a:prstGeom prst="ellipse">
                <a:avLst/>
              </a:prstGeom>
              <a:solidFill>
                <a:srgbClr val="A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45" name="Freeform 13">
                <a:extLst>
                  <a:ext uri="{FF2B5EF4-FFF2-40B4-BE49-F238E27FC236}">
                    <a16:creationId xmlns:a16="http://schemas.microsoft.com/office/drawing/2014/main" id="{47C30A5C-F527-42FA-BF1C-82BE640EC6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" y="3803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67 h 113"/>
                  <a:gd name="T8" fmla="*/ 50 w 512"/>
                  <a:gd name="T9" fmla="*/ 81 h 113"/>
                  <a:gd name="T10" fmla="*/ 80 w 512"/>
                  <a:gd name="T11" fmla="*/ 90 h 113"/>
                  <a:gd name="T12" fmla="*/ 120 w 512"/>
                  <a:gd name="T13" fmla="*/ 98 h 113"/>
                  <a:gd name="T14" fmla="*/ 155 w 512"/>
                  <a:gd name="T15" fmla="*/ 107 h 113"/>
                  <a:gd name="T16" fmla="*/ 191 w 512"/>
                  <a:gd name="T17" fmla="*/ 107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7 h 113"/>
                  <a:gd name="T26" fmla="*/ 361 w 512"/>
                  <a:gd name="T27" fmla="*/ 103 h 113"/>
                  <a:gd name="T28" fmla="*/ 391 w 512"/>
                  <a:gd name="T29" fmla="*/ 103 h 113"/>
                  <a:gd name="T30" fmla="*/ 416 w 512"/>
                  <a:gd name="T31" fmla="*/ 94 h 113"/>
                  <a:gd name="T32" fmla="*/ 441 w 512"/>
                  <a:gd name="T33" fmla="*/ 90 h 113"/>
                  <a:gd name="T34" fmla="*/ 466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4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81 w 512"/>
                  <a:gd name="T49" fmla="*/ 31 h 113"/>
                  <a:gd name="T50" fmla="*/ 456 w 512"/>
                  <a:gd name="T51" fmla="*/ 45 h 113"/>
                  <a:gd name="T52" fmla="*/ 431 w 512"/>
                  <a:gd name="T53" fmla="*/ 54 h 113"/>
                  <a:gd name="T54" fmla="*/ 411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1 w 512"/>
                  <a:gd name="T61" fmla="*/ 72 h 113"/>
                  <a:gd name="T62" fmla="*/ 286 w 512"/>
                  <a:gd name="T63" fmla="*/ 72 h 113"/>
                  <a:gd name="T64" fmla="*/ 256 w 512"/>
                  <a:gd name="T65" fmla="*/ 72 h 113"/>
                  <a:gd name="T66" fmla="*/ 221 w 512"/>
                  <a:gd name="T67" fmla="*/ 72 h 113"/>
                  <a:gd name="T68" fmla="*/ 186 w 512"/>
                  <a:gd name="T69" fmla="*/ 67 h 113"/>
                  <a:gd name="T70" fmla="*/ 155 w 512"/>
                  <a:gd name="T71" fmla="*/ 67 h 113"/>
                  <a:gd name="T72" fmla="*/ 120 w 512"/>
                  <a:gd name="T73" fmla="*/ 58 h 113"/>
                  <a:gd name="T74" fmla="*/ 90 w 512"/>
                  <a:gd name="T75" fmla="*/ 54 h 113"/>
                  <a:gd name="T76" fmla="*/ 70 w 512"/>
                  <a:gd name="T77" fmla="*/ 49 h 113"/>
                  <a:gd name="T78" fmla="*/ 45 w 512"/>
                  <a:gd name="T79" fmla="*/ 40 h 113"/>
                  <a:gd name="T80" fmla="*/ 30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8"/>
                    </a:lnTo>
                    <a:lnTo>
                      <a:pt x="155" y="107"/>
                    </a:lnTo>
                    <a:lnTo>
                      <a:pt x="191" y="107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7"/>
                    </a:lnTo>
                    <a:lnTo>
                      <a:pt x="361" y="103"/>
                    </a:lnTo>
                    <a:lnTo>
                      <a:pt x="391" y="103"/>
                    </a:lnTo>
                    <a:lnTo>
                      <a:pt x="416" y="94"/>
                    </a:lnTo>
                    <a:lnTo>
                      <a:pt x="441" y="90"/>
                    </a:lnTo>
                    <a:lnTo>
                      <a:pt x="466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81" y="31"/>
                    </a:lnTo>
                    <a:lnTo>
                      <a:pt x="456" y="45"/>
                    </a:lnTo>
                    <a:lnTo>
                      <a:pt x="431" y="54"/>
                    </a:lnTo>
                    <a:lnTo>
                      <a:pt x="411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1" y="72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7"/>
                    </a:lnTo>
                    <a:lnTo>
                      <a:pt x="155" y="67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70" y="49"/>
                    </a:lnTo>
                    <a:lnTo>
                      <a:pt x="45" y="40"/>
                    </a:lnTo>
                    <a:lnTo>
                      <a:pt x="30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49" name="Group 17">
              <a:extLst>
                <a:ext uri="{FF2B5EF4-FFF2-40B4-BE49-F238E27FC236}">
                  <a16:creationId xmlns:a16="http://schemas.microsoft.com/office/drawing/2014/main" id="{1F6C45DA-F83D-472E-B159-36A0D00174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8" y="3681"/>
              <a:ext cx="512" cy="190"/>
              <a:chOff x="628" y="3681"/>
              <a:chExt cx="512" cy="190"/>
            </a:xfrm>
          </p:grpSpPr>
          <p:sp>
            <p:nvSpPr>
              <p:cNvPr id="44047" name="Oval 15">
                <a:extLst>
                  <a:ext uri="{FF2B5EF4-FFF2-40B4-BE49-F238E27FC236}">
                    <a16:creationId xmlns:a16="http://schemas.microsoft.com/office/drawing/2014/main" id="{F3D23DA3-9319-4B62-84E8-D0327A1DFFF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2" y="3681"/>
                <a:ext cx="500" cy="141"/>
              </a:xfrm>
              <a:prstGeom prst="ellipse">
                <a:avLst/>
              </a:prstGeom>
              <a:solidFill>
                <a:srgbClr val="A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48" name="Freeform 16">
                <a:extLst>
                  <a:ext uri="{FF2B5EF4-FFF2-40B4-BE49-F238E27FC236}">
                    <a16:creationId xmlns:a16="http://schemas.microsoft.com/office/drawing/2014/main" id="{6A65B2BB-AA70-4BA6-BFA7-15069F2441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8" y="3758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67 h 113"/>
                  <a:gd name="T8" fmla="*/ 50 w 512"/>
                  <a:gd name="T9" fmla="*/ 81 h 113"/>
                  <a:gd name="T10" fmla="*/ 80 w 512"/>
                  <a:gd name="T11" fmla="*/ 90 h 113"/>
                  <a:gd name="T12" fmla="*/ 120 w 512"/>
                  <a:gd name="T13" fmla="*/ 99 h 113"/>
                  <a:gd name="T14" fmla="*/ 156 w 512"/>
                  <a:gd name="T15" fmla="*/ 103 h 113"/>
                  <a:gd name="T16" fmla="*/ 191 w 512"/>
                  <a:gd name="T17" fmla="*/ 108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8 h 113"/>
                  <a:gd name="T26" fmla="*/ 361 w 512"/>
                  <a:gd name="T27" fmla="*/ 103 h 113"/>
                  <a:gd name="T28" fmla="*/ 391 w 512"/>
                  <a:gd name="T29" fmla="*/ 99 h 113"/>
                  <a:gd name="T30" fmla="*/ 416 w 512"/>
                  <a:gd name="T31" fmla="*/ 94 h 113"/>
                  <a:gd name="T32" fmla="*/ 441 w 512"/>
                  <a:gd name="T33" fmla="*/ 90 h 113"/>
                  <a:gd name="T34" fmla="*/ 466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4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81 w 512"/>
                  <a:gd name="T49" fmla="*/ 31 h 113"/>
                  <a:gd name="T50" fmla="*/ 456 w 512"/>
                  <a:gd name="T51" fmla="*/ 45 h 113"/>
                  <a:gd name="T52" fmla="*/ 431 w 512"/>
                  <a:gd name="T53" fmla="*/ 49 h 113"/>
                  <a:gd name="T54" fmla="*/ 411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1 w 512"/>
                  <a:gd name="T61" fmla="*/ 67 h 113"/>
                  <a:gd name="T62" fmla="*/ 286 w 512"/>
                  <a:gd name="T63" fmla="*/ 72 h 113"/>
                  <a:gd name="T64" fmla="*/ 256 w 512"/>
                  <a:gd name="T65" fmla="*/ 72 h 113"/>
                  <a:gd name="T66" fmla="*/ 221 w 512"/>
                  <a:gd name="T67" fmla="*/ 72 h 113"/>
                  <a:gd name="T68" fmla="*/ 186 w 512"/>
                  <a:gd name="T69" fmla="*/ 67 h 113"/>
                  <a:gd name="T70" fmla="*/ 156 w 512"/>
                  <a:gd name="T71" fmla="*/ 63 h 113"/>
                  <a:gd name="T72" fmla="*/ 120 w 512"/>
                  <a:gd name="T73" fmla="*/ 58 h 113"/>
                  <a:gd name="T74" fmla="*/ 90 w 512"/>
                  <a:gd name="T75" fmla="*/ 54 h 113"/>
                  <a:gd name="T76" fmla="*/ 70 w 512"/>
                  <a:gd name="T77" fmla="*/ 45 h 113"/>
                  <a:gd name="T78" fmla="*/ 45 w 512"/>
                  <a:gd name="T79" fmla="*/ 40 h 113"/>
                  <a:gd name="T80" fmla="*/ 30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6" y="103"/>
                    </a:lnTo>
                    <a:lnTo>
                      <a:pt x="191" y="108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91" y="99"/>
                    </a:lnTo>
                    <a:lnTo>
                      <a:pt x="416" y="94"/>
                    </a:lnTo>
                    <a:lnTo>
                      <a:pt x="441" y="90"/>
                    </a:lnTo>
                    <a:lnTo>
                      <a:pt x="466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81" y="31"/>
                    </a:lnTo>
                    <a:lnTo>
                      <a:pt x="456" y="45"/>
                    </a:lnTo>
                    <a:lnTo>
                      <a:pt x="431" y="49"/>
                    </a:lnTo>
                    <a:lnTo>
                      <a:pt x="411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1" y="67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7"/>
                    </a:lnTo>
                    <a:lnTo>
                      <a:pt x="156" y="63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70" y="45"/>
                    </a:lnTo>
                    <a:lnTo>
                      <a:pt x="45" y="40"/>
                    </a:lnTo>
                    <a:lnTo>
                      <a:pt x="30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52" name="Group 20">
              <a:extLst>
                <a:ext uri="{FF2B5EF4-FFF2-40B4-BE49-F238E27FC236}">
                  <a16:creationId xmlns:a16="http://schemas.microsoft.com/office/drawing/2014/main" id="{5E6E1E3E-CABA-44E7-B6B6-7CC7CC9E4CC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" y="3640"/>
              <a:ext cx="512" cy="191"/>
              <a:chOff x="593" y="3640"/>
              <a:chExt cx="512" cy="191"/>
            </a:xfrm>
          </p:grpSpPr>
          <p:sp>
            <p:nvSpPr>
              <p:cNvPr id="44050" name="Oval 18">
                <a:extLst>
                  <a:ext uri="{FF2B5EF4-FFF2-40B4-BE49-F238E27FC236}">
                    <a16:creationId xmlns:a16="http://schemas.microsoft.com/office/drawing/2014/main" id="{38ED76F6-BC6B-417D-A476-3112CF8EF6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7" y="3640"/>
                <a:ext cx="500" cy="142"/>
              </a:xfrm>
              <a:prstGeom prst="ellipse">
                <a:avLst/>
              </a:prstGeom>
              <a:solidFill>
                <a:srgbClr val="A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51" name="Freeform 19">
                <a:extLst>
                  <a:ext uri="{FF2B5EF4-FFF2-40B4-BE49-F238E27FC236}">
                    <a16:creationId xmlns:a16="http://schemas.microsoft.com/office/drawing/2014/main" id="{C95AF38D-E888-4DFE-87C2-DC186293E2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" y="3717"/>
                <a:ext cx="512" cy="114"/>
              </a:xfrm>
              <a:custGeom>
                <a:avLst/>
                <a:gdLst>
                  <a:gd name="T0" fmla="*/ 0 w 512"/>
                  <a:gd name="T1" fmla="*/ 0 h 114"/>
                  <a:gd name="T2" fmla="*/ 0 w 512"/>
                  <a:gd name="T3" fmla="*/ 41 h 114"/>
                  <a:gd name="T4" fmla="*/ 10 w 512"/>
                  <a:gd name="T5" fmla="*/ 59 h 114"/>
                  <a:gd name="T6" fmla="*/ 25 w 512"/>
                  <a:gd name="T7" fmla="*/ 68 h 114"/>
                  <a:gd name="T8" fmla="*/ 50 w 512"/>
                  <a:gd name="T9" fmla="*/ 81 h 114"/>
                  <a:gd name="T10" fmla="*/ 80 w 512"/>
                  <a:gd name="T11" fmla="*/ 90 h 114"/>
                  <a:gd name="T12" fmla="*/ 120 w 512"/>
                  <a:gd name="T13" fmla="*/ 99 h 114"/>
                  <a:gd name="T14" fmla="*/ 155 w 512"/>
                  <a:gd name="T15" fmla="*/ 104 h 114"/>
                  <a:gd name="T16" fmla="*/ 191 w 512"/>
                  <a:gd name="T17" fmla="*/ 108 h 114"/>
                  <a:gd name="T18" fmla="*/ 231 w 512"/>
                  <a:gd name="T19" fmla="*/ 113 h 114"/>
                  <a:gd name="T20" fmla="*/ 266 w 512"/>
                  <a:gd name="T21" fmla="*/ 113 h 114"/>
                  <a:gd name="T22" fmla="*/ 301 w 512"/>
                  <a:gd name="T23" fmla="*/ 113 h 114"/>
                  <a:gd name="T24" fmla="*/ 331 w 512"/>
                  <a:gd name="T25" fmla="*/ 108 h 114"/>
                  <a:gd name="T26" fmla="*/ 361 w 512"/>
                  <a:gd name="T27" fmla="*/ 104 h 114"/>
                  <a:gd name="T28" fmla="*/ 391 w 512"/>
                  <a:gd name="T29" fmla="*/ 99 h 114"/>
                  <a:gd name="T30" fmla="*/ 416 w 512"/>
                  <a:gd name="T31" fmla="*/ 95 h 114"/>
                  <a:gd name="T32" fmla="*/ 441 w 512"/>
                  <a:gd name="T33" fmla="*/ 90 h 114"/>
                  <a:gd name="T34" fmla="*/ 466 w 512"/>
                  <a:gd name="T35" fmla="*/ 81 h 114"/>
                  <a:gd name="T36" fmla="*/ 481 w 512"/>
                  <a:gd name="T37" fmla="*/ 72 h 114"/>
                  <a:gd name="T38" fmla="*/ 501 w 512"/>
                  <a:gd name="T39" fmla="*/ 54 h 114"/>
                  <a:gd name="T40" fmla="*/ 511 w 512"/>
                  <a:gd name="T41" fmla="*/ 41 h 114"/>
                  <a:gd name="T42" fmla="*/ 511 w 512"/>
                  <a:gd name="T43" fmla="*/ 0 h 114"/>
                  <a:gd name="T44" fmla="*/ 506 w 512"/>
                  <a:gd name="T45" fmla="*/ 9 h 114"/>
                  <a:gd name="T46" fmla="*/ 496 w 512"/>
                  <a:gd name="T47" fmla="*/ 23 h 114"/>
                  <a:gd name="T48" fmla="*/ 481 w 512"/>
                  <a:gd name="T49" fmla="*/ 32 h 114"/>
                  <a:gd name="T50" fmla="*/ 456 w 512"/>
                  <a:gd name="T51" fmla="*/ 45 h 114"/>
                  <a:gd name="T52" fmla="*/ 431 w 512"/>
                  <a:gd name="T53" fmla="*/ 54 h 114"/>
                  <a:gd name="T54" fmla="*/ 411 w 512"/>
                  <a:gd name="T55" fmla="*/ 59 h 114"/>
                  <a:gd name="T56" fmla="*/ 381 w 512"/>
                  <a:gd name="T57" fmla="*/ 63 h 114"/>
                  <a:gd name="T58" fmla="*/ 351 w 512"/>
                  <a:gd name="T59" fmla="*/ 68 h 114"/>
                  <a:gd name="T60" fmla="*/ 311 w 512"/>
                  <a:gd name="T61" fmla="*/ 72 h 114"/>
                  <a:gd name="T62" fmla="*/ 286 w 512"/>
                  <a:gd name="T63" fmla="*/ 72 h 114"/>
                  <a:gd name="T64" fmla="*/ 256 w 512"/>
                  <a:gd name="T65" fmla="*/ 72 h 114"/>
                  <a:gd name="T66" fmla="*/ 221 w 512"/>
                  <a:gd name="T67" fmla="*/ 72 h 114"/>
                  <a:gd name="T68" fmla="*/ 186 w 512"/>
                  <a:gd name="T69" fmla="*/ 68 h 114"/>
                  <a:gd name="T70" fmla="*/ 155 w 512"/>
                  <a:gd name="T71" fmla="*/ 68 h 114"/>
                  <a:gd name="T72" fmla="*/ 120 w 512"/>
                  <a:gd name="T73" fmla="*/ 59 h 114"/>
                  <a:gd name="T74" fmla="*/ 90 w 512"/>
                  <a:gd name="T75" fmla="*/ 54 h 114"/>
                  <a:gd name="T76" fmla="*/ 70 w 512"/>
                  <a:gd name="T77" fmla="*/ 50 h 114"/>
                  <a:gd name="T78" fmla="*/ 45 w 512"/>
                  <a:gd name="T79" fmla="*/ 41 h 114"/>
                  <a:gd name="T80" fmla="*/ 30 w 512"/>
                  <a:gd name="T81" fmla="*/ 32 h 114"/>
                  <a:gd name="T82" fmla="*/ 10 w 512"/>
                  <a:gd name="T83" fmla="*/ 18 h 114"/>
                  <a:gd name="T84" fmla="*/ 0 w 512"/>
                  <a:gd name="T85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4">
                    <a:moveTo>
                      <a:pt x="0" y="0"/>
                    </a:moveTo>
                    <a:lnTo>
                      <a:pt x="0" y="41"/>
                    </a:lnTo>
                    <a:lnTo>
                      <a:pt x="10" y="59"/>
                    </a:lnTo>
                    <a:lnTo>
                      <a:pt x="25" y="68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5" y="104"/>
                    </a:lnTo>
                    <a:lnTo>
                      <a:pt x="191" y="108"/>
                    </a:lnTo>
                    <a:lnTo>
                      <a:pt x="231" y="113"/>
                    </a:lnTo>
                    <a:lnTo>
                      <a:pt x="266" y="113"/>
                    </a:lnTo>
                    <a:lnTo>
                      <a:pt x="301" y="113"/>
                    </a:lnTo>
                    <a:lnTo>
                      <a:pt x="331" y="108"/>
                    </a:lnTo>
                    <a:lnTo>
                      <a:pt x="361" y="104"/>
                    </a:lnTo>
                    <a:lnTo>
                      <a:pt x="391" y="99"/>
                    </a:lnTo>
                    <a:lnTo>
                      <a:pt x="416" y="95"/>
                    </a:lnTo>
                    <a:lnTo>
                      <a:pt x="441" y="90"/>
                    </a:lnTo>
                    <a:lnTo>
                      <a:pt x="466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1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3"/>
                    </a:lnTo>
                    <a:lnTo>
                      <a:pt x="481" y="32"/>
                    </a:lnTo>
                    <a:lnTo>
                      <a:pt x="456" y="45"/>
                    </a:lnTo>
                    <a:lnTo>
                      <a:pt x="431" y="54"/>
                    </a:lnTo>
                    <a:lnTo>
                      <a:pt x="411" y="59"/>
                    </a:lnTo>
                    <a:lnTo>
                      <a:pt x="381" y="63"/>
                    </a:lnTo>
                    <a:lnTo>
                      <a:pt x="351" y="68"/>
                    </a:lnTo>
                    <a:lnTo>
                      <a:pt x="311" y="72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8"/>
                    </a:lnTo>
                    <a:lnTo>
                      <a:pt x="155" y="68"/>
                    </a:lnTo>
                    <a:lnTo>
                      <a:pt x="120" y="59"/>
                    </a:lnTo>
                    <a:lnTo>
                      <a:pt x="90" y="54"/>
                    </a:lnTo>
                    <a:lnTo>
                      <a:pt x="70" y="50"/>
                    </a:lnTo>
                    <a:lnTo>
                      <a:pt x="45" y="41"/>
                    </a:lnTo>
                    <a:lnTo>
                      <a:pt x="30" y="32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55" name="Group 23">
              <a:extLst>
                <a:ext uri="{FF2B5EF4-FFF2-40B4-BE49-F238E27FC236}">
                  <a16:creationId xmlns:a16="http://schemas.microsoft.com/office/drawing/2014/main" id="{16AF77FF-CEF6-41F6-8964-53886E00AD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3" y="3600"/>
              <a:ext cx="512" cy="190"/>
              <a:chOff x="643" y="3600"/>
              <a:chExt cx="512" cy="190"/>
            </a:xfrm>
          </p:grpSpPr>
          <p:sp>
            <p:nvSpPr>
              <p:cNvPr id="44053" name="Oval 21">
                <a:extLst>
                  <a:ext uri="{FF2B5EF4-FFF2-40B4-BE49-F238E27FC236}">
                    <a16:creationId xmlns:a16="http://schemas.microsoft.com/office/drawing/2014/main" id="{E2F3A7EC-F90D-4D7A-816D-DC9590BE24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7" y="3600"/>
                <a:ext cx="500" cy="141"/>
              </a:xfrm>
              <a:prstGeom prst="ellipse">
                <a:avLst/>
              </a:prstGeom>
              <a:solidFill>
                <a:srgbClr val="A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54" name="Freeform 22">
                <a:extLst>
                  <a:ext uri="{FF2B5EF4-FFF2-40B4-BE49-F238E27FC236}">
                    <a16:creationId xmlns:a16="http://schemas.microsoft.com/office/drawing/2014/main" id="{AB28FB68-1BBB-4EE1-A0A1-5AFB465C13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3" y="3677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67 h 113"/>
                  <a:gd name="T8" fmla="*/ 50 w 512"/>
                  <a:gd name="T9" fmla="*/ 81 h 113"/>
                  <a:gd name="T10" fmla="*/ 80 w 512"/>
                  <a:gd name="T11" fmla="*/ 90 h 113"/>
                  <a:gd name="T12" fmla="*/ 120 w 512"/>
                  <a:gd name="T13" fmla="*/ 99 h 113"/>
                  <a:gd name="T14" fmla="*/ 156 w 512"/>
                  <a:gd name="T15" fmla="*/ 108 h 113"/>
                  <a:gd name="T16" fmla="*/ 191 w 512"/>
                  <a:gd name="T17" fmla="*/ 108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8 h 113"/>
                  <a:gd name="T26" fmla="*/ 361 w 512"/>
                  <a:gd name="T27" fmla="*/ 103 h 113"/>
                  <a:gd name="T28" fmla="*/ 391 w 512"/>
                  <a:gd name="T29" fmla="*/ 103 h 113"/>
                  <a:gd name="T30" fmla="*/ 416 w 512"/>
                  <a:gd name="T31" fmla="*/ 94 h 113"/>
                  <a:gd name="T32" fmla="*/ 441 w 512"/>
                  <a:gd name="T33" fmla="*/ 90 h 113"/>
                  <a:gd name="T34" fmla="*/ 466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4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81 w 512"/>
                  <a:gd name="T49" fmla="*/ 31 h 113"/>
                  <a:gd name="T50" fmla="*/ 456 w 512"/>
                  <a:gd name="T51" fmla="*/ 45 h 113"/>
                  <a:gd name="T52" fmla="*/ 431 w 512"/>
                  <a:gd name="T53" fmla="*/ 54 h 113"/>
                  <a:gd name="T54" fmla="*/ 411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1 w 512"/>
                  <a:gd name="T61" fmla="*/ 72 h 113"/>
                  <a:gd name="T62" fmla="*/ 286 w 512"/>
                  <a:gd name="T63" fmla="*/ 72 h 113"/>
                  <a:gd name="T64" fmla="*/ 256 w 512"/>
                  <a:gd name="T65" fmla="*/ 72 h 113"/>
                  <a:gd name="T66" fmla="*/ 221 w 512"/>
                  <a:gd name="T67" fmla="*/ 72 h 113"/>
                  <a:gd name="T68" fmla="*/ 186 w 512"/>
                  <a:gd name="T69" fmla="*/ 67 h 113"/>
                  <a:gd name="T70" fmla="*/ 156 w 512"/>
                  <a:gd name="T71" fmla="*/ 67 h 113"/>
                  <a:gd name="T72" fmla="*/ 120 w 512"/>
                  <a:gd name="T73" fmla="*/ 58 h 113"/>
                  <a:gd name="T74" fmla="*/ 90 w 512"/>
                  <a:gd name="T75" fmla="*/ 54 h 113"/>
                  <a:gd name="T76" fmla="*/ 70 w 512"/>
                  <a:gd name="T77" fmla="*/ 49 h 113"/>
                  <a:gd name="T78" fmla="*/ 45 w 512"/>
                  <a:gd name="T79" fmla="*/ 40 h 113"/>
                  <a:gd name="T80" fmla="*/ 30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6" y="108"/>
                    </a:lnTo>
                    <a:lnTo>
                      <a:pt x="191" y="108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91" y="103"/>
                    </a:lnTo>
                    <a:lnTo>
                      <a:pt x="416" y="94"/>
                    </a:lnTo>
                    <a:lnTo>
                      <a:pt x="441" y="90"/>
                    </a:lnTo>
                    <a:lnTo>
                      <a:pt x="466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81" y="31"/>
                    </a:lnTo>
                    <a:lnTo>
                      <a:pt x="456" y="45"/>
                    </a:lnTo>
                    <a:lnTo>
                      <a:pt x="431" y="54"/>
                    </a:lnTo>
                    <a:lnTo>
                      <a:pt x="411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1" y="72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7"/>
                    </a:lnTo>
                    <a:lnTo>
                      <a:pt x="156" y="67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70" y="49"/>
                    </a:lnTo>
                    <a:lnTo>
                      <a:pt x="45" y="40"/>
                    </a:lnTo>
                    <a:lnTo>
                      <a:pt x="30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58" name="Group 26">
              <a:extLst>
                <a:ext uri="{FF2B5EF4-FFF2-40B4-BE49-F238E27FC236}">
                  <a16:creationId xmlns:a16="http://schemas.microsoft.com/office/drawing/2014/main" id="{E19951D7-7747-441B-AE72-9DCDDB5C1A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8" y="3560"/>
              <a:ext cx="512" cy="190"/>
              <a:chOff x="648" y="3560"/>
              <a:chExt cx="512" cy="190"/>
            </a:xfrm>
          </p:grpSpPr>
          <p:sp>
            <p:nvSpPr>
              <p:cNvPr id="44056" name="Oval 24">
                <a:extLst>
                  <a:ext uri="{FF2B5EF4-FFF2-40B4-BE49-F238E27FC236}">
                    <a16:creationId xmlns:a16="http://schemas.microsoft.com/office/drawing/2014/main" id="{F08E12CF-54F3-413F-8614-DE6F6976FA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2" y="3560"/>
                <a:ext cx="500" cy="141"/>
              </a:xfrm>
              <a:prstGeom prst="ellipse">
                <a:avLst/>
              </a:prstGeom>
              <a:solidFill>
                <a:srgbClr val="A000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57" name="Freeform 25">
                <a:extLst>
                  <a:ext uri="{FF2B5EF4-FFF2-40B4-BE49-F238E27FC236}">
                    <a16:creationId xmlns:a16="http://schemas.microsoft.com/office/drawing/2014/main" id="{74BB501D-FDB4-4428-A0A6-C04A3FC500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" y="3636"/>
                <a:ext cx="512" cy="114"/>
              </a:xfrm>
              <a:custGeom>
                <a:avLst/>
                <a:gdLst>
                  <a:gd name="T0" fmla="*/ 0 w 512"/>
                  <a:gd name="T1" fmla="*/ 0 h 114"/>
                  <a:gd name="T2" fmla="*/ 0 w 512"/>
                  <a:gd name="T3" fmla="*/ 41 h 114"/>
                  <a:gd name="T4" fmla="*/ 10 w 512"/>
                  <a:gd name="T5" fmla="*/ 59 h 114"/>
                  <a:gd name="T6" fmla="*/ 25 w 512"/>
                  <a:gd name="T7" fmla="*/ 68 h 114"/>
                  <a:gd name="T8" fmla="*/ 50 w 512"/>
                  <a:gd name="T9" fmla="*/ 81 h 114"/>
                  <a:gd name="T10" fmla="*/ 80 w 512"/>
                  <a:gd name="T11" fmla="*/ 90 h 114"/>
                  <a:gd name="T12" fmla="*/ 121 w 512"/>
                  <a:gd name="T13" fmla="*/ 99 h 114"/>
                  <a:gd name="T14" fmla="*/ 156 w 512"/>
                  <a:gd name="T15" fmla="*/ 108 h 114"/>
                  <a:gd name="T16" fmla="*/ 191 w 512"/>
                  <a:gd name="T17" fmla="*/ 108 h 114"/>
                  <a:gd name="T18" fmla="*/ 231 w 512"/>
                  <a:gd name="T19" fmla="*/ 113 h 114"/>
                  <a:gd name="T20" fmla="*/ 266 w 512"/>
                  <a:gd name="T21" fmla="*/ 113 h 114"/>
                  <a:gd name="T22" fmla="*/ 301 w 512"/>
                  <a:gd name="T23" fmla="*/ 113 h 114"/>
                  <a:gd name="T24" fmla="*/ 331 w 512"/>
                  <a:gd name="T25" fmla="*/ 108 h 114"/>
                  <a:gd name="T26" fmla="*/ 361 w 512"/>
                  <a:gd name="T27" fmla="*/ 104 h 114"/>
                  <a:gd name="T28" fmla="*/ 391 w 512"/>
                  <a:gd name="T29" fmla="*/ 104 h 114"/>
                  <a:gd name="T30" fmla="*/ 416 w 512"/>
                  <a:gd name="T31" fmla="*/ 95 h 114"/>
                  <a:gd name="T32" fmla="*/ 441 w 512"/>
                  <a:gd name="T33" fmla="*/ 90 h 114"/>
                  <a:gd name="T34" fmla="*/ 466 w 512"/>
                  <a:gd name="T35" fmla="*/ 81 h 114"/>
                  <a:gd name="T36" fmla="*/ 481 w 512"/>
                  <a:gd name="T37" fmla="*/ 72 h 114"/>
                  <a:gd name="T38" fmla="*/ 501 w 512"/>
                  <a:gd name="T39" fmla="*/ 54 h 114"/>
                  <a:gd name="T40" fmla="*/ 511 w 512"/>
                  <a:gd name="T41" fmla="*/ 41 h 114"/>
                  <a:gd name="T42" fmla="*/ 511 w 512"/>
                  <a:gd name="T43" fmla="*/ 0 h 114"/>
                  <a:gd name="T44" fmla="*/ 506 w 512"/>
                  <a:gd name="T45" fmla="*/ 9 h 114"/>
                  <a:gd name="T46" fmla="*/ 496 w 512"/>
                  <a:gd name="T47" fmla="*/ 23 h 114"/>
                  <a:gd name="T48" fmla="*/ 481 w 512"/>
                  <a:gd name="T49" fmla="*/ 32 h 114"/>
                  <a:gd name="T50" fmla="*/ 456 w 512"/>
                  <a:gd name="T51" fmla="*/ 45 h 114"/>
                  <a:gd name="T52" fmla="*/ 431 w 512"/>
                  <a:gd name="T53" fmla="*/ 54 h 114"/>
                  <a:gd name="T54" fmla="*/ 411 w 512"/>
                  <a:gd name="T55" fmla="*/ 59 h 114"/>
                  <a:gd name="T56" fmla="*/ 381 w 512"/>
                  <a:gd name="T57" fmla="*/ 63 h 114"/>
                  <a:gd name="T58" fmla="*/ 351 w 512"/>
                  <a:gd name="T59" fmla="*/ 68 h 114"/>
                  <a:gd name="T60" fmla="*/ 311 w 512"/>
                  <a:gd name="T61" fmla="*/ 72 h 114"/>
                  <a:gd name="T62" fmla="*/ 286 w 512"/>
                  <a:gd name="T63" fmla="*/ 72 h 114"/>
                  <a:gd name="T64" fmla="*/ 256 w 512"/>
                  <a:gd name="T65" fmla="*/ 72 h 114"/>
                  <a:gd name="T66" fmla="*/ 221 w 512"/>
                  <a:gd name="T67" fmla="*/ 72 h 114"/>
                  <a:gd name="T68" fmla="*/ 186 w 512"/>
                  <a:gd name="T69" fmla="*/ 68 h 114"/>
                  <a:gd name="T70" fmla="*/ 156 w 512"/>
                  <a:gd name="T71" fmla="*/ 68 h 114"/>
                  <a:gd name="T72" fmla="*/ 121 w 512"/>
                  <a:gd name="T73" fmla="*/ 59 h 114"/>
                  <a:gd name="T74" fmla="*/ 90 w 512"/>
                  <a:gd name="T75" fmla="*/ 54 h 114"/>
                  <a:gd name="T76" fmla="*/ 70 w 512"/>
                  <a:gd name="T77" fmla="*/ 50 h 114"/>
                  <a:gd name="T78" fmla="*/ 45 w 512"/>
                  <a:gd name="T79" fmla="*/ 41 h 114"/>
                  <a:gd name="T80" fmla="*/ 30 w 512"/>
                  <a:gd name="T81" fmla="*/ 32 h 114"/>
                  <a:gd name="T82" fmla="*/ 10 w 512"/>
                  <a:gd name="T83" fmla="*/ 18 h 114"/>
                  <a:gd name="T84" fmla="*/ 0 w 512"/>
                  <a:gd name="T85" fmla="*/ 0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4">
                    <a:moveTo>
                      <a:pt x="0" y="0"/>
                    </a:moveTo>
                    <a:lnTo>
                      <a:pt x="0" y="41"/>
                    </a:lnTo>
                    <a:lnTo>
                      <a:pt x="10" y="59"/>
                    </a:lnTo>
                    <a:lnTo>
                      <a:pt x="25" y="68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1" y="99"/>
                    </a:lnTo>
                    <a:lnTo>
                      <a:pt x="156" y="108"/>
                    </a:lnTo>
                    <a:lnTo>
                      <a:pt x="191" y="108"/>
                    </a:lnTo>
                    <a:lnTo>
                      <a:pt x="231" y="113"/>
                    </a:lnTo>
                    <a:lnTo>
                      <a:pt x="266" y="113"/>
                    </a:lnTo>
                    <a:lnTo>
                      <a:pt x="301" y="113"/>
                    </a:lnTo>
                    <a:lnTo>
                      <a:pt x="331" y="108"/>
                    </a:lnTo>
                    <a:lnTo>
                      <a:pt x="361" y="104"/>
                    </a:lnTo>
                    <a:lnTo>
                      <a:pt x="391" y="104"/>
                    </a:lnTo>
                    <a:lnTo>
                      <a:pt x="416" y="95"/>
                    </a:lnTo>
                    <a:lnTo>
                      <a:pt x="441" y="90"/>
                    </a:lnTo>
                    <a:lnTo>
                      <a:pt x="466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1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3"/>
                    </a:lnTo>
                    <a:lnTo>
                      <a:pt x="481" y="32"/>
                    </a:lnTo>
                    <a:lnTo>
                      <a:pt x="456" y="45"/>
                    </a:lnTo>
                    <a:lnTo>
                      <a:pt x="431" y="54"/>
                    </a:lnTo>
                    <a:lnTo>
                      <a:pt x="411" y="59"/>
                    </a:lnTo>
                    <a:lnTo>
                      <a:pt x="381" y="63"/>
                    </a:lnTo>
                    <a:lnTo>
                      <a:pt x="351" y="68"/>
                    </a:lnTo>
                    <a:lnTo>
                      <a:pt x="311" y="72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8"/>
                    </a:lnTo>
                    <a:lnTo>
                      <a:pt x="156" y="68"/>
                    </a:lnTo>
                    <a:lnTo>
                      <a:pt x="121" y="59"/>
                    </a:lnTo>
                    <a:lnTo>
                      <a:pt x="90" y="54"/>
                    </a:lnTo>
                    <a:lnTo>
                      <a:pt x="70" y="50"/>
                    </a:lnTo>
                    <a:lnTo>
                      <a:pt x="45" y="41"/>
                    </a:lnTo>
                    <a:lnTo>
                      <a:pt x="30" y="32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0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61" name="Group 29">
              <a:extLst>
                <a:ext uri="{FF2B5EF4-FFF2-40B4-BE49-F238E27FC236}">
                  <a16:creationId xmlns:a16="http://schemas.microsoft.com/office/drawing/2014/main" id="{9F36E400-3734-401E-8952-71BDEA128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5" y="3941"/>
              <a:ext cx="512" cy="186"/>
              <a:chOff x="1395" y="3941"/>
              <a:chExt cx="512" cy="186"/>
            </a:xfrm>
          </p:grpSpPr>
          <p:sp>
            <p:nvSpPr>
              <p:cNvPr id="44059" name="Oval 27">
                <a:extLst>
                  <a:ext uri="{FF2B5EF4-FFF2-40B4-BE49-F238E27FC236}">
                    <a16:creationId xmlns:a16="http://schemas.microsoft.com/office/drawing/2014/main" id="{E7F45DAF-3E45-4826-AF38-5FB450431D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9" y="3941"/>
                <a:ext cx="500" cy="137"/>
              </a:xfrm>
              <a:prstGeom prst="ellipse">
                <a:avLst/>
              </a:prstGeom>
              <a:solidFill>
                <a:srgbClr val="676767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60" name="Freeform 28">
                <a:extLst>
                  <a:ext uri="{FF2B5EF4-FFF2-40B4-BE49-F238E27FC236}">
                    <a16:creationId xmlns:a16="http://schemas.microsoft.com/office/drawing/2014/main" id="{0845C49C-C40F-4CAD-A062-34A585242A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5" y="4014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72 h 113"/>
                  <a:gd name="T8" fmla="*/ 50 w 512"/>
                  <a:gd name="T9" fmla="*/ 81 h 113"/>
                  <a:gd name="T10" fmla="*/ 80 w 512"/>
                  <a:gd name="T11" fmla="*/ 90 h 113"/>
                  <a:gd name="T12" fmla="*/ 115 w 512"/>
                  <a:gd name="T13" fmla="*/ 99 h 113"/>
                  <a:gd name="T14" fmla="*/ 155 w 512"/>
                  <a:gd name="T15" fmla="*/ 108 h 113"/>
                  <a:gd name="T16" fmla="*/ 190 w 512"/>
                  <a:gd name="T17" fmla="*/ 108 h 113"/>
                  <a:gd name="T18" fmla="*/ 230 w 512"/>
                  <a:gd name="T19" fmla="*/ 112 h 113"/>
                  <a:gd name="T20" fmla="*/ 265 w 512"/>
                  <a:gd name="T21" fmla="*/ 112 h 113"/>
                  <a:gd name="T22" fmla="*/ 300 w 512"/>
                  <a:gd name="T23" fmla="*/ 112 h 113"/>
                  <a:gd name="T24" fmla="*/ 331 w 512"/>
                  <a:gd name="T25" fmla="*/ 108 h 113"/>
                  <a:gd name="T26" fmla="*/ 361 w 512"/>
                  <a:gd name="T27" fmla="*/ 103 h 113"/>
                  <a:gd name="T28" fmla="*/ 386 w 512"/>
                  <a:gd name="T29" fmla="*/ 103 h 113"/>
                  <a:gd name="T30" fmla="*/ 411 w 512"/>
                  <a:gd name="T31" fmla="*/ 94 h 113"/>
                  <a:gd name="T32" fmla="*/ 436 w 512"/>
                  <a:gd name="T33" fmla="*/ 90 h 113"/>
                  <a:gd name="T34" fmla="*/ 461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8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76 w 512"/>
                  <a:gd name="T49" fmla="*/ 36 h 113"/>
                  <a:gd name="T50" fmla="*/ 456 w 512"/>
                  <a:gd name="T51" fmla="*/ 45 h 113"/>
                  <a:gd name="T52" fmla="*/ 426 w 512"/>
                  <a:gd name="T53" fmla="*/ 54 h 113"/>
                  <a:gd name="T54" fmla="*/ 406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0 w 512"/>
                  <a:gd name="T61" fmla="*/ 72 h 113"/>
                  <a:gd name="T62" fmla="*/ 285 w 512"/>
                  <a:gd name="T63" fmla="*/ 72 h 113"/>
                  <a:gd name="T64" fmla="*/ 255 w 512"/>
                  <a:gd name="T65" fmla="*/ 72 h 113"/>
                  <a:gd name="T66" fmla="*/ 220 w 512"/>
                  <a:gd name="T67" fmla="*/ 72 h 113"/>
                  <a:gd name="T68" fmla="*/ 185 w 512"/>
                  <a:gd name="T69" fmla="*/ 67 h 113"/>
                  <a:gd name="T70" fmla="*/ 150 w 512"/>
                  <a:gd name="T71" fmla="*/ 67 h 113"/>
                  <a:gd name="T72" fmla="*/ 115 w 512"/>
                  <a:gd name="T73" fmla="*/ 58 h 113"/>
                  <a:gd name="T74" fmla="*/ 90 w 512"/>
                  <a:gd name="T75" fmla="*/ 54 h 113"/>
                  <a:gd name="T76" fmla="*/ 65 w 512"/>
                  <a:gd name="T77" fmla="*/ 49 h 113"/>
                  <a:gd name="T78" fmla="*/ 45 w 512"/>
                  <a:gd name="T79" fmla="*/ 40 h 113"/>
                  <a:gd name="T80" fmla="*/ 25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72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15" y="99"/>
                    </a:lnTo>
                    <a:lnTo>
                      <a:pt x="155" y="108"/>
                    </a:lnTo>
                    <a:lnTo>
                      <a:pt x="190" y="108"/>
                    </a:lnTo>
                    <a:lnTo>
                      <a:pt x="230" y="112"/>
                    </a:lnTo>
                    <a:lnTo>
                      <a:pt x="265" y="112"/>
                    </a:lnTo>
                    <a:lnTo>
                      <a:pt x="300" y="112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86" y="103"/>
                    </a:lnTo>
                    <a:lnTo>
                      <a:pt x="411" y="94"/>
                    </a:lnTo>
                    <a:lnTo>
                      <a:pt x="436" y="90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8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76" y="36"/>
                    </a:lnTo>
                    <a:lnTo>
                      <a:pt x="456" y="45"/>
                    </a:lnTo>
                    <a:lnTo>
                      <a:pt x="426" y="54"/>
                    </a:lnTo>
                    <a:lnTo>
                      <a:pt x="406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0" y="72"/>
                    </a:lnTo>
                    <a:lnTo>
                      <a:pt x="285" y="72"/>
                    </a:lnTo>
                    <a:lnTo>
                      <a:pt x="255" y="72"/>
                    </a:lnTo>
                    <a:lnTo>
                      <a:pt x="220" y="72"/>
                    </a:lnTo>
                    <a:lnTo>
                      <a:pt x="185" y="67"/>
                    </a:lnTo>
                    <a:lnTo>
                      <a:pt x="150" y="67"/>
                    </a:lnTo>
                    <a:lnTo>
                      <a:pt x="115" y="58"/>
                    </a:lnTo>
                    <a:lnTo>
                      <a:pt x="90" y="54"/>
                    </a:lnTo>
                    <a:lnTo>
                      <a:pt x="65" y="49"/>
                    </a:lnTo>
                    <a:lnTo>
                      <a:pt x="45" y="40"/>
                    </a:lnTo>
                    <a:lnTo>
                      <a:pt x="25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64" name="Group 32">
              <a:extLst>
                <a:ext uri="{FF2B5EF4-FFF2-40B4-BE49-F238E27FC236}">
                  <a16:creationId xmlns:a16="http://schemas.microsoft.com/office/drawing/2014/main" id="{48BF51F6-8B2A-451F-94D2-CFC04CD40C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0" y="3892"/>
              <a:ext cx="512" cy="190"/>
              <a:chOff x="1370" y="3892"/>
              <a:chExt cx="512" cy="190"/>
            </a:xfrm>
          </p:grpSpPr>
          <p:sp>
            <p:nvSpPr>
              <p:cNvPr id="44062" name="Oval 30">
                <a:extLst>
                  <a:ext uri="{FF2B5EF4-FFF2-40B4-BE49-F238E27FC236}">
                    <a16:creationId xmlns:a16="http://schemas.microsoft.com/office/drawing/2014/main" id="{D9A40A32-7661-4A1D-937F-37C3388482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74" y="3892"/>
                <a:ext cx="500" cy="141"/>
              </a:xfrm>
              <a:prstGeom prst="ellipse">
                <a:avLst/>
              </a:prstGeom>
              <a:solidFill>
                <a:srgbClr val="676767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63" name="Freeform 31">
                <a:extLst>
                  <a:ext uri="{FF2B5EF4-FFF2-40B4-BE49-F238E27FC236}">
                    <a16:creationId xmlns:a16="http://schemas.microsoft.com/office/drawing/2014/main" id="{81F9A981-FEB2-4CF0-98EA-0F8A0FB2A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0" y="3969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67 h 113"/>
                  <a:gd name="T8" fmla="*/ 50 w 512"/>
                  <a:gd name="T9" fmla="*/ 81 h 113"/>
                  <a:gd name="T10" fmla="*/ 80 w 512"/>
                  <a:gd name="T11" fmla="*/ 90 h 113"/>
                  <a:gd name="T12" fmla="*/ 115 w 512"/>
                  <a:gd name="T13" fmla="*/ 99 h 113"/>
                  <a:gd name="T14" fmla="*/ 155 w 512"/>
                  <a:gd name="T15" fmla="*/ 108 h 113"/>
                  <a:gd name="T16" fmla="*/ 190 w 512"/>
                  <a:gd name="T17" fmla="*/ 108 h 113"/>
                  <a:gd name="T18" fmla="*/ 230 w 512"/>
                  <a:gd name="T19" fmla="*/ 112 h 113"/>
                  <a:gd name="T20" fmla="*/ 265 w 512"/>
                  <a:gd name="T21" fmla="*/ 112 h 113"/>
                  <a:gd name="T22" fmla="*/ 300 w 512"/>
                  <a:gd name="T23" fmla="*/ 112 h 113"/>
                  <a:gd name="T24" fmla="*/ 330 w 512"/>
                  <a:gd name="T25" fmla="*/ 108 h 113"/>
                  <a:gd name="T26" fmla="*/ 361 w 512"/>
                  <a:gd name="T27" fmla="*/ 103 h 113"/>
                  <a:gd name="T28" fmla="*/ 386 w 512"/>
                  <a:gd name="T29" fmla="*/ 103 h 113"/>
                  <a:gd name="T30" fmla="*/ 411 w 512"/>
                  <a:gd name="T31" fmla="*/ 94 h 113"/>
                  <a:gd name="T32" fmla="*/ 436 w 512"/>
                  <a:gd name="T33" fmla="*/ 90 h 113"/>
                  <a:gd name="T34" fmla="*/ 461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4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76 w 512"/>
                  <a:gd name="T49" fmla="*/ 31 h 113"/>
                  <a:gd name="T50" fmla="*/ 456 w 512"/>
                  <a:gd name="T51" fmla="*/ 45 h 113"/>
                  <a:gd name="T52" fmla="*/ 426 w 512"/>
                  <a:gd name="T53" fmla="*/ 54 h 113"/>
                  <a:gd name="T54" fmla="*/ 406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0 w 512"/>
                  <a:gd name="T61" fmla="*/ 72 h 113"/>
                  <a:gd name="T62" fmla="*/ 285 w 512"/>
                  <a:gd name="T63" fmla="*/ 72 h 113"/>
                  <a:gd name="T64" fmla="*/ 255 w 512"/>
                  <a:gd name="T65" fmla="*/ 72 h 113"/>
                  <a:gd name="T66" fmla="*/ 220 w 512"/>
                  <a:gd name="T67" fmla="*/ 72 h 113"/>
                  <a:gd name="T68" fmla="*/ 185 w 512"/>
                  <a:gd name="T69" fmla="*/ 67 h 113"/>
                  <a:gd name="T70" fmla="*/ 150 w 512"/>
                  <a:gd name="T71" fmla="*/ 67 h 113"/>
                  <a:gd name="T72" fmla="*/ 115 w 512"/>
                  <a:gd name="T73" fmla="*/ 58 h 113"/>
                  <a:gd name="T74" fmla="*/ 90 w 512"/>
                  <a:gd name="T75" fmla="*/ 54 h 113"/>
                  <a:gd name="T76" fmla="*/ 65 w 512"/>
                  <a:gd name="T77" fmla="*/ 49 h 113"/>
                  <a:gd name="T78" fmla="*/ 45 w 512"/>
                  <a:gd name="T79" fmla="*/ 40 h 113"/>
                  <a:gd name="T80" fmla="*/ 25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15" y="99"/>
                    </a:lnTo>
                    <a:lnTo>
                      <a:pt x="155" y="108"/>
                    </a:lnTo>
                    <a:lnTo>
                      <a:pt x="190" y="108"/>
                    </a:lnTo>
                    <a:lnTo>
                      <a:pt x="230" y="112"/>
                    </a:lnTo>
                    <a:lnTo>
                      <a:pt x="265" y="112"/>
                    </a:lnTo>
                    <a:lnTo>
                      <a:pt x="300" y="112"/>
                    </a:lnTo>
                    <a:lnTo>
                      <a:pt x="330" y="108"/>
                    </a:lnTo>
                    <a:lnTo>
                      <a:pt x="361" y="103"/>
                    </a:lnTo>
                    <a:lnTo>
                      <a:pt x="386" y="103"/>
                    </a:lnTo>
                    <a:lnTo>
                      <a:pt x="411" y="94"/>
                    </a:lnTo>
                    <a:lnTo>
                      <a:pt x="436" y="90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76" y="31"/>
                    </a:lnTo>
                    <a:lnTo>
                      <a:pt x="456" y="45"/>
                    </a:lnTo>
                    <a:lnTo>
                      <a:pt x="426" y="54"/>
                    </a:lnTo>
                    <a:lnTo>
                      <a:pt x="406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0" y="72"/>
                    </a:lnTo>
                    <a:lnTo>
                      <a:pt x="285" y="72"/>
                    </a:lnTo>
                    <a:lnTo>
                      <a:pt x="255" y="72"/>
                    </a:lnTo>
                    <a:lnTo>
                      <a:pt x="220" y="72"/>
                    </a:lnTo>
                    <a:lnTo>
                      <a:pt x="185" y="67"/>
                    </a:lnTo>
                    <a:lnTo>
                      <a:pt x="150" y="67"/>
                    </a:lnTo>
                    <a:lnTo>
                      <a:pt x="115" y="58"/>
                    </a:lnTo>
                    <a:lnTo>
                      <a:pt x="90" y="54"/>
                    </a:lnTo>
                    <a:lnTo>
                      <a:pt x="65" y="49"/>
                    </a:lnTo>
                    <a:lnTo>
                      <a:pt x="45" y="40"/>
                    </a:lnTo>
                    <a:lnTo>
                      <a:pt x="25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67" name="Group 35">
              <a:extLst>
                <a:ext uri="{FF2B5EF4-FFF2-40B4-BE49-F238E27FC236}">
                  <a16:creationId xmlns:a16="http://schemas.microsoft.com/office/drawing/2014/main" id="{40483679-03BD-4A61-9E64-7984834DA80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5" y="3865"/>
              <a:ext cx="512" cy="186"/>
              <a:chOff x="1435" y="3865"/>
              <a:chExt cx="512" cy="186"/>
            </a:xfrm>
          </p:grpSpPr>
          <p:sp>
            <p:nvSpPr>
              <p:cNvPr id="44065" name="Oval 33">
                <a:extLst>
                  <a:ext uri="{FF2B5EF4-FFF2-40B4-BE49-F238E27FC236}">
                    <a16:creationId xmlns:a16="http://schemas.microsoft.com/office/drawing/2014/main" id="{FDC715DE-78BB-488D-A04A-CF3DC574F2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9" y="3865"/>
                <a:ext cx="500" cy="141"/>
              </a:xfrm>
              <a:prstGeom prst="ellipse">
                <a:avLst/>
              </a:prstGeom>
              <a:solidFill>
                <a:srgbClr val="676767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66" name="Freeform 34">
                <a:extLst>
                  <a:ext uri="{FF2B5EF4-FFF2-40B4-BE49-F238E27FC236}">
                    <a16:creationId xmlns:a16="http://schemas.microsoft.com/office/drawing/2014/main" id="{6AA2EA17-8249-4BD7-BF86-092E5597B8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35" y="3942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7 h 109"/>
                  <a:gd name="T8" fmla="*/ 50 w 512"/>
                  <a:gd name="T9" fmla="*/ 76 h 109"/>
                  <a:gd name="T10" fmla="*/ 80 w 512"/>
                  <a:gd name="T11" fmla="*/ 90 h 109"/>
                  <a:gd name="T12" fmla="*/ 115 w 512"/>
                  <a:gd name="T13" fmla="*/ 94 h 109"/>
                  <a:gd name="T14" fmla="*/ 155 w 512"/>
                  <a:gd name="T15" fmla="*/ 103 h 109"/>
                  <a:gd name="T16" fmla="*/ 190 w 512"/>
                  <a:gd name="T17" fmla="*/ 108 h 109"/>
                  <a:gd name="T18" fmla="*/ 230 w 512"/>
                  <a:gd name="T19" fmla="*/ 108 h 109"/>
                  <a:gd name="T20" fmla="*/ 265 w 512"/>
                  <a:gd name="T21" fmla="*/ 108 h 109"/>
                  <a:gd name="T22" fmla="*/ 301 w 512"/>
                  <a:gd name="T23" fmla="*/ 108 h 109"/>
                  <a:gd name="T24" fmla="*/ 331 w 512"/>
                  <a:gd name="T25" fmla="*/ 103 h 109"/>
                  <a:gd name="T26" fmla="*/ 361 w 512"/>
                  <a:gd name="T27" fmla="*/ 103 h 109"/>
                  <a:gd name="T28" fmla="*/ 386 w 512"/>
                  <a:gd name="T29" fmla="*/ 99 h 109"/>
                  <a:gd name="T30" fmla="*/ 411 w 512"/>
                  <a:gd name="T31" fmla="*/ 94 h 109"/>
                  <a:gd name="T32" fmla="*/ 436 w 512"/>
                  <a:gd name="T33" fmla="*/ 85 h 109"/>
                  <a:gd name="T34" fmla="*/ 461 w 512"/>
                  <a:gd name="T35" fmla="*/ 76 h 109"/>
                  <a:gd name="T36" fmla="*/ 481 w 512"/>
                  <a:gd name="T37" fmla="*/ 67 h 109"/>
                  <a:gd name="T38" fmla="*/ 501 w 512"/>
                  <a:gd name="T39" fmla="*/ 54 h 109"/>
                  <a:gd name="T40" fmla="*/ 511 w 512"/>
                  <a:gd name="T41" fmla="*/ 36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18 h 109"/>
                  <a:gd name="T48" fmla="*/ 476 w 512"/>
                  <a:gd name="T49" fmla="*/ 31 h 109"/>
                  <a:gd name="T50" fmla="*/ 456 w 512"/>
                  <a:gd name="T51" fmla="*/ 40 h 109"/>
                  <a:gd name="T52" fmla="*/ 426 w 512"/>
                  <a:gd name="T53" fmla="*/ 49 h 109"/>
                  <a:gd name="T54" fmla="*/ 406 w 512"/>
                  <a:gd name="T55" fmla="*/ 54 h 109"/>
                  <a:gd name="T56" fmla="*/ 381 w 512"/>
                  <a:gd name="T57" fmla="*/ 58 h 109"/>
                  <a:gd name="T58" fmla="*/ 351 w 512"/>
                  <a:gd name="T59" fmla="*/ 63 h 109"/>
                  <a:gd name="T60" fmla="*/ 311 w 512"/>
                  <a:gd name="T61" fmla="*/ 67 h 109"/>
                  <a:gd name="T62" fmla="*/ 286 w 512"/>
                  <a:gd name="T63" fmla="*/ 67 h 109"/>
                  <a:gd name="T64" fmla="*/ 255 w 512"/>
                  <a:gd name="T65" fmla="*/ 67 h 109"/>
                  <a:gd name="T66" fmla="*/ 220 w 512"/>
                  <a:gd name="T67" fmla="*/ 67 h 109"/>
                  <a:gd name="T68" fmla="*/ 185 w 512"/>
                  <a:gd name="T69" fmla="*/ 67 h 109"/>
                  <a:gd name="T70" fmla="*/ 150 w 512"/>
                  <a:gd name="T71" fmla="*/ 63 h 109"/>
                  <a:gd name="T72" fmla="*/ 115 w 512"/>
                  <a:gd name="T73" fmla="*/ 54 h 109"/>
                  <a:gd name="T74" fmla="*/ 90 w 512"/>
                  <a:gd name="T75" fmla="*/ 49 h 109"/>
                  <a:gd name="T76" fmla="*/ 65 w 512"/>
                  <a:gd name="T77" fmla="*/ 45 h 109"/>
                  <a:gd name="T78" fmla="*/ 45 w 512"/>
                  <a:gd name="T79" fmla="*/ 36 h 109"/>
                  <a:gd name="T80" fmla="*/ 25 w 512"/>
                  <a:gd name="T81" fmla="*/ 27 h 109"/>
                  <a:gd name="T82" fmla="*/ 10 w 512"/>
                  <a:gd name="T83" fmla="*/ 13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7"/>
                    </a:lnTo>
                    <a:lnTo>
                      <a:pt x="50" y="76"/>
                    </a:lnTo>
                    <a:lnTo>
                      <a:pt x="80" y="90"/>
                    </a:lnTo>
                    <a:lnTo>
                      <a:pt x="115" y="94"/>
                    </a:lnTo>
                    <a:lnTo>
                      <a:pt x="155" y="103"/>
                    </a:lnTo>
                    <a:lnTo>
                      <a:pt x="190" y="108"/>
                    </a:lnTo>
                    <a:lnTo>
                      <a:pt x="230" y="108"/>
                    </a:lnTo>
                    <a:lnTo>
                      <a:pt x="265" y="108"/>
                    </a:lnTo>
                    <a:lnTo>
                      <a:pt x="301" y="108"/>
                    </a:lnTo>
                    <a:lnTo>
                      <a:pt x="331" y="103"/>
                    </a:lnTo>
                    <a:lnTo>
                      <a:pt x="361" y="103"/>
                    </a:lnTo>
                    <a:lnTo>
                      <a:pt x="386" y="99"/>
                    </a:lnTo>
                    <a:lnTo>
                      <a:pt x="411" y="94"/>
                    </a:lnTo>
                    <a:lnTo>
                      <a:pt x="436" y="85"/>
                    </a:lnTo>
                    <a:lnTo>
                      <a:pt x="461" y="76"/>
                    </a:lnTo>
                    <a:lnTo>
                      <a:pt x="481" y="67"/>
                    </a:lnTo>
                    <a:lnTo>
                      <a:pt x="501" y="54"/>
                    </a:lnTo>
                    <a:lnTo>
                      <a:pt x="511" y="36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76" y="31"/>
                    </a:lnTo>
                    <a:lnTo>
                      <a:pt x="456" y="40"/>
                    </a:lnTo>
                    <a:lnTo>
                      <a:pt x="426" y="49"/>
                    </a:lnTo>
                    <a:lnTo>
                      <a:pt x="406" y="54"/>
                    </a:lnTo>
                    <a:lnTo>
                      <a:pt x="381" y="58"/>
                    </a:lnTo>
                    <a:lnTo>
                      <a:pt x="351" y="63"/>
                    </a:lnTo>
                    <a:lnTo>
                      <a:pt x="311" y="67"/>
                    </a:lnTo>
                    <a:lnTo>
                      <a:pt x="286" y="67"/>
                    </a:lnTo>
                    <a:lnTo>
                      <a:pt x="255" y="67"/>
                    </a:lnTo>
                    <a:lnTo>
                      <a:pt x="220" y="67"/>
                    </a:lnTo>
                    <a:lnTo>
                      <a:pt x="185" y="67"/>
                    </a:lnTo>
                    <a:lnTo>
                      <a:pt x="150" y="63"/>
                    </a:lnTo>
                    <a:lnTo>
                      <a:pt x="115" y="54"/>
                    </a:lnTo>
                    <a:lnTo>
                      <a:pt x="90" y="49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25" y="27"/>
                    </a:lnTo>
                    <a:lnTo>
                      <a:pt x="10" y="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70" name="Group 38">
              <a:extLst>
                <a:ext uri="{FF2B5EF4-FFF2-40B4-BE49-F238E27FC236}">
                  <a16:creationId xmlns:a16="http://schemas.microsoft.com/office/drawing/2014/main" id="{1CCF2E34-3D5B-496B-BE0B-BE5288A4EB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00" y="3825"/>
              <a:ext cx="512" cy="185"/>
              <a:chOff x="1400" y="3825"/>
              <a:chExt cx="512" cy="185"/>
            </a:xfrm>
          </p:grpSpPr>
          <p:sp>
            <p:nvSpPr>
              <p:cNvPr id="44068" name="Oval 36">
                <a:extLst>
                  <a:ext uri="{FF2B5EF4-FFF2-40B4-BE49-F238E27FC236}">
                    <a16:creationId xmlns:a16="http://schemas.microsoft.com/office/drawing/2014/main" id="{375FE354-83F1-4BDA-A9A3-03067A7743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4" y="3825"/>
                <a:ext cx="500" cy="141"/>
              </a:xfrm>
              <a:prstGeom prst="ellipse">
                <a:avLst/>
              </a:prstGeom>
              <a:solidFill>
                <a:srgbClr val="676767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69" name="Freeform 37">
                <a:extLst>
                  <a:ext uri="{FF2B5EF4-FFF2-40B4-BE49-F238E27FC236}">
                    <a16:creationId xmlns:a16="http://schemas.microsoft.com/office/drawing/2014/main" id="{42AC9726-D601-490E-A5FA-C8530ABF33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00" y="3901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8 h 109"/>
                  <a:gd name="T8" fmla="*/ 50 w 512"/>
                  <a:gd name="T9" fmla="*/ 77 h 109"/>
                  <a:gd name="T10" fmla="*/ 80 w 512"/>
                  <a:gd name="T11" fmla="*/ 90 h 109"/>
                  <a:gd name="T12" fmla="*/ 115 w 512"/>
                  <a:gd name="T13" fmla="*/ 95 h 109"/>
                  <a:gd name="T14" fmla="*/ 155 w 512"/>
                  <a:gd name="T15" fmla="*/ 104 h 109"/>
                  <a:gd name="T16" fmla="*/ 190 w 512"/>
                  <a:gd name="T17" fmla="*/ 108 h 109"/>
                  <a:gd name="T18" fmla="*/ 230 w 512"/>
                  <a:gd name="T19" fmla="*/ 108 h 109"/>
                  <a:gd name="T20" fmla="*/ 265 w 512"/>
                  <a:gd name="T21" fmla="*/ 108 h 109"/>
                  <a:gd name="T22" fmla="*/ 300 w 512"/>
                  <a:gd name="T23" fmla="*/ 108 h 109"/>
                  <a:gd name="T24" fmla="*/ 331 w 512"/>
                  <a:gd name="T25" fmla="*/ 104 h 109"/>
                  <a:gd name="T26" fmla="*/ 361 w 512"/>
                  <a:gd name="T27" fmla="*/ 104 h 109"/>
                  <a:gd name="T28" fmla="*/ 386 w 512"/>
                  <a:gd name="T29" fmla="*/ 99 h 109"/>
                  <a:gd name="T30" fmla="*/ 411 w 512"/>
                  <a:gd name="T31" fmla="*/ 95 h 109"/>
                  <a:gd name="T32" fmla="*/ 436 w 512"/>
                  <a:gd name="T33" fmla="*/ 86 h 109"/>
                  <a:gd name="T34" fmla="*/ 461 w 512"/>
                  <a:gd name="T35" fmla="*/ 77 h 109"/>
                  <a:gd name="T36" fmla="*/ 481 w 512"/>
                  <a:gd name="T37" fmla="*/ 68 h 109"/>
                  <a:gd name="T38" fmla="*/ 501 w 512"/>
                  <a:gd name="T39" fmla="*/ 54 h 109"/>
                  <a:gd name="T40" fmla="*/ 511 w 512"/>
                  <a:gd name="T41" fmla="*/ 36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18 h 109"/>
                  <a:gd name="T48" fmla="*/ 476 w 512"/>
                  <a:gd name="T49" fmla="*/ 32 h 109"/>
                  <a:gd name="T50" fmla="*/ 456 w 512"/>
                  <a:gd name="T51" fmla="*/ 41 h 109"/>
                  <a:gd name="T52" fmla="*/ 426 w 512"/>
                  <a:gd name="T53" fmla="*/ 50 h 109"/>
                  <a:gd name="T54" fmla="*/ 406 w 512"/>
                  <a:gd name="T55" fmla="*/ 54 h 109"/>
                  <a:gd name="T56" fmla="*/ 381 w 512"/>
                  <a:gd name="T57" fmla="*/ 59 h 109"/>
                  <a:gd name="T58" fmla="*/ 351 w 512"/>
                  <a:gd name="T59" fmla="*/ 63 h 109"/>
                  <a:gd name="T60" fmla="*/ 310 w 512"/>
                  <a:gd name="T61" fmla="*/ 68 h 109"/>
                  <a:gd name="T62" fmla="*/ 285 w 512"/>
                  <a:gd name="T63" fmla="*/ 68 h 109"/>
                  <a:gd name="T64" fmla="*/ 255 w 512"/>
                  <a:gd name="T65" fmla="*/ 68 h 109"/>
                  <a:gd name="T66" fmla="*/ 220 w 512"/>
                  <a:gd name="T67" fmla="*/ 68 h 109"/>
                  <a:gd name="T68" fmla="*/ 185 w 512"/>
                  <a:gd name="T69" fmla="*/ 68 h 109"/>
                  <a:gd name="T70" fmla="*/ 150 w 512"/>
                  <a:gd name="T71" fmla="*/ 63 h 109"/>
                  <a:gd name="T72" fmla="*/ 115 w 512"/>
                  <a:gd name="T73" fmla="*/ 54 h 109"/>
                  <a:gd name="T74" fmla="*/ 90 w 512"/>
                  <a:gd name="T75" fmla="*/ 50 h 109"/>
                  <a:gd name="T76" fmla="*/ 65 w 512"/>
                  <a:gd name="T77" fmla="*/ 45 h 109"/>
                  <a:gd name="T78" fmla="*/ 45 w 512"/>
                  <a:gd name="T79" fmla="*/ 36 h 109"/>
                  <a:gd name="T80" fmla="*/ 25 w 512"/>
                  <a:gd name="T81" fmla="*/ 27 h 109"/>
                  <a:gd name="T82" fmla="*/ 10 w 512"/>
                  <a:gd name="T83" fmla="*/ 14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8"/>
                    </a:lnTo>
                    <a:lnTo>
                      <a:pt x="50" y="77"/>
                    </a:lnTo>
                    <a:lnTo>
                      <a:pt x="80" y="90"/>
                    </a:lnTo>
                    <a:lnTo>
                      <a:pt x="115" y="95"/>
                    </a:lnTo>
                    <a:lnTo>
                      <a:pt x="155" y="104"/>
                    </a:lnTo>
                    <a:lnTo>
                      <a:pt x="190" y="108"/>
                    </a:lnTo>
                    <a:lnTo>
                      <a:pt x="230" y="108"/>
                    </a:lnTo>
                    <a:lnTo>
                      <a:pt x="265" y="108"/>
                    </a:lnTo>
                    <a:lnTo>
                      <a:pt x="300" y="108"/>
                    </a:lnTo>
                    <a:lnTo>
                      <a:pt x="331" y="104"/>
                    </a:lnTo>
                    <a:lnTo>
                      <a:pt x="361" y="104"/>
                    </a:lnTo>
                    <a:lnTo>
                      <a:pt x="386" y="99"/>
                    </a:lnTo>
                    <a:lnTo>
                      <a:pt x="411" y="95"/>
                    </a:lnTo>
                    <a:lnTo>
                      <a:pt x="436" y="86"/>
                    </a:lnTo>
                    <a:lnTo>
                      <a:pt x="461" y="77"/>
                    </a:lnTo>
                    <a:lnTo>
                      <a:pt x="481" y="68"/>
                    </a:lnTo>
                    <a:lnTo>
                      <a:pt x="501" y="54"/>
                    </a:lnTo>
                    <a:lnTo>
                      <a:pt x="511" y="36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76" y="32"/>
                    </a:lnTo>
                    <a:lnTo>
                      <a:pt x="456" y="41"/>
                    </a:lnTo>
                    <a:lnTo>
                      <a:pt x="426" y="50"/>
                    </a:lnTo>
                    <a:lnTo>
                      <a:pt x="406" y="54"/>
                    </a:lnTo>
                    <a:lnTo>
                      <a:pt x="381" y="59"/>
                    </a:lnTo>
                    <a:lnTo>
                      <a:pt x="351" y="63"/>
                    </a:lnTo>
                    <a:lnTo>
                      <a:pt x="310" y="68"/>
                    </a:lnTo>
                    <a:lnTo>
                      <a:pt x="285" y="68"/>
                    </a:lnTo>
                    <a:lnTo>
                      <a:pt x="255" y="68"/>
                    </a:lnTo>
                    <a:lnTo>
                      <a:pt x="220" y="68"/>
                    </a:lnTo>
                    <a:lnTo>
                      <a:pt x="185" y="68"/>
                    </a:lnTo>
                    <a:lnTo>
                      <a:pt x="150" y="63"/>
                    </a:lnTo>
                    <a:lnTo>
                      <a:pt x="115" y="54"/>
                    </a:lnTo>
                    <a:lnTo>
                      <a:pt x="90" y="50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25" y="27"/>
                    </a:lnTo>
                    <a:lnTo>
                      <a:pt x="10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73" name="Group 41">
              <a:extLst>
                <a:ext uri="{FF2B5EF4-FFF2-40B4-BE49-F238E27FC236}">
                  <a16:creationId xmlns:a16="http://schemas.microsoft.com/office/drawing/2014/main" id="{EF9A5857-E837-4C07-A836-4BC7A6A6E2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5" y="3789"/>
              <a:ext cx="512" cy="185"/>
              <a:chOff x="1395" y="3789"/>
              <a:chExt cx="512" cy="185"/>
            </a:xfrm>
          </p:grpSpPr>
          <p:sp>
            <p:nvSpPr>
              <p:cNvPr id="44071" name="Oval 39">
                <a:extLst>
                  <a:ext uri="{FF2B5EF4-FFF2-40B4-BE49-F238E27FC236}">
                    <a16:creationId xmlns:a16="http://schemas.microsoft.com/office/drawing/2014/main" id="{BB4A90E9-643A-4194-BC2E-FCBEB762B0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9" y="3789"/>
                <a:ext cx="500" cy="141"/>
              </a:xfrm>
              <a:prstGeom prst="ellipse">
                <a:avLst/>
              </a:prstGeom>
              <a:solidFill>
                <a:srgbClr val="676767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72" name="Freeform 40">
                <a:extLst>
                  <a:ext uri="{FF2B5EF4-FFF2-40B4-BE49-F238E27FC236}">
                    <a16:creationId xmlns:a16="http://schemas.microsoft.com/office/drawing/2014/main" id="{5B132421-E52A-4F9D-8673-AD5A243521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5" y="3866"/>
                <a:ext cx="512" cy="108"/>
              </a:xfrm>
              <a:custGeom>
                <a:avLst/>
                <a:gdLst>
                  <a:gd name="T0" fmla="*/ 0 w 512"/>
                  <a:gd name="T1" fmla="*/ 0 h 108"/>
                  <a:gd name="T2" fmla="*/ 0 w 512"/>
                  <a:gd name="T3" fmla="*/ 35 h 108"/>
                  <a:gd name="T4" fmla="*/ 10 w 512"/>
                  <a:gd name="T5" fmla="*/ 53 h 108"/>
                  <a:gd name="T6" fmla="*/ 25 w 512"/>
                  <a:gd name="T7" fmla="*/ 67 h 108"/>
                  <a:gd name="T8" fmla="*/ 50 w 512"/>
                  <a:gd name="T9" fmla="*/ 80 h 108"/>
                  <a:gd name="T10" fmla="*/ 80 w 512"/>
                  <a:gd name="T11" fmla="*/ 89 h 108"/>
                  <a:gd name="T12" fmla="*/ 115 w 512"/>
                  <a:gd name="T13" fmla="*/ 98 h 108"/>
                  <a:gd name="T14" fmla="*/ 155 w 512"/>
                  <a:gd name="T15" fmla="*/ 103 h 108"/>
                  <a:gd name="T16" fmla="*/ 190 w 512"/>
                  <a:gd name="T17" fmla="*/ 107 h 108"/>
                  <a:gd name="T18" fmla="*/ 230 w 512"/>
                  <a:gd name="T19" fmla="*/ 107 h 108"/>
                  <a:gd name="T20" fmla="*/ 265 w 512"/>
                  <a:gd name="T21" fmla="*/ 107 h 108"/>
                  <a:gd name="T22" fmla="*/ 300 w 512"/>
                  <a:gd name="T23" fmla="*/ 107 h 108"/>
                  <a:gd name="T24" fmla="*/ 331 w 512"/>
                  <a:gd name="T25" fmla="*/ 103 h 108"/>
                  <a:gd name="T26" fmla="*/ 361 w 512"/>
                  <a:gd name="T27" fmla="*/ 103 h 108"/>
                  <a:gd name="T28" fmla="*/ 386 w 512"/>
                  <a:gd name="T29" fmla="*/ 98 h 108"/>
                  <a:gd name="T30" fmla="*/ 411 w 512"/>
                  <a:gd name="T31" fmla="*/ 94 h 108"/>
                  <a:gd name="T32" fmla="*/ 436 w 512"/>
                  <a:gd name="T33" fmla="*/ 85 h 108"/>
                  <a:gd name="T34" fmla="*/ 461 w 512"/>
                  <a:gd name="T35" fmla="*/ 80 h 108"/>
                  <a:gd name="T36" fmla="*/ 481 w 512"/>
                  <a:gd name="T37" fmla="*/ 71 h 108"/>
                  <a:gd name="T38" fmla="*/ 501 w 512"/>
                  <a:gd name="T39" fmla="*/ 53 h 108"/>
                  <a:gd name="T40" fmla="*/ 511 w 512"/>
                  <a:gd name="T41" fmla="*/ 40 h 108"/>
                  <a:gd name="T42" fmla="*/ 511 w 512"/>
                  <a:gd name="T43" fmla="*/ 0 h 108"/>
                  <a:gd name="T44" fmla="*/ 506 w 512"/>
                  <a:gd name="T45" fmla="*/ 9 h 108"/>
                  <a:gd name="T46" fmla="*/ 496 w 512"/>
                  <a:gd name="T47" fmla="*/ 18 h 108"/>
                  <a:gd name="T48" fmla="*/ 476 w 512"/>
                  <a:gd name="T49" fmla="*/ 31 h 108"/>
                  <a:gd name="T50" fmla="*/ 456 w 512"/>
                  <a:gd name="T51" fmla="*/ 40 h 108"/>
                  <a:gd name="T52" fmla="*/ 426 w 512"/>
                  <a:gd name="T53" fmla="*/ 49 h 108"/>
                  <a:gd name="T54" fmla="*/ 406 w 512"/>
                  <a:gd name="T55" fmla="*/ 53 h 108"/>
                  <a:gd name="T56" fmla="*/ 381 w 512"/>
                  <a:gd name="T57" fmla="*/ 58 h 108"/>
                  <a:gd name="T58" fmla="*/ 351 w 512"/>
                  <a:gd name="T59" fmla="*/ 62 h 108"/>
                  <a:gd name="T60" fmla="*/ 310 w 512"/>
                  <a:gd name="T61" fmla="*/ 67 h 108"/>
                  <a:gd name="T62" fmla="*/ 285 w 512"/>
                  <a:gd name="T63" fmla="*/ 67 h 108"/>
                  <a:gd name="T64" fmla="*/ 255 w 512"/>
                  <a:gd name="T65" fmla="*/ 67 h 108"/>
                  <a:gd name="T66" fmla="*/ 220 w 512"/>
                  <a:gd name="T67" fmla="*/ 67 h 108"/>
                  <a:gd name="T68" fmla="*/ 185 w 512"/>
                  <a:gd name="T69" fmla="*/ 67 h 108"/>
                  <a:gd name="T70" fmla="*/ 150 w 512"/>
                  <a:gd name="T71" fmla="*/ 62 h 108"/>
                  <a:gd name="T72" fmla="*/ 115 w 512"/>
                  <a:gd name="T73" fmla="*/ 58 h 108"/>
                  <a:gd name="T74" fmla="*/ 90 w 512"/>
                  <a:gd name="T75" fmla="*/ 53 h 108"/>
                  <a:gd name="T76" fmla="*/ 65 w 512"/>
                  <a:gd name="T77" fmla="*/ 44 h 108"/>
                  <a:gd name="T78" fmla="*/ 45 w 512"/>
                  <a:gd name="T79" fmla="*/ 35 h 108"/>
                  <a:gd name="T80" fmla="*/ 25 w 512"/>
                  <a:gd name="T81" fmla="*/ 31 h 108"/>
                  <a:gd name="T82" fmla="*/ 10 w 512"/>
                  <a:gd name="T83" fmla="*/ 13 h 108"/>
                  <a:gd name="T84" fmla="*/ 0 w 512"/>
                  <a:gd name="T85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8">
                    <a:moveTo>
                      <a:pt x="0" y="0"/>
                    </a:moveTo>
                    <a:lnTo>
                      <a:pt x="0" y="35"/>
                    </a:lnTo>
                    <a:lnTo>
                      <a:pt x="10" y="53"/>
                    </a:lnTo>
                    <a:lnTo>
                      <a:pt x="25" y="67"/>
                    </a:lnTo>
                    <a:lnTo>
                      <a:pt x="50" y="80"/>
                    </a:lnTo>
                    <a:lnTo>
                      <a:pt x="80" y="89"/>
                    </a:lnTo>
                    <a:lnTo>
                      <a:pt x="115" y="98"/>
                    </a:lnTo>
                    <a:lnTo>
                      <a:pt x="155" y="103"/>
                    </a:lnTo>
                    <a:lnTo>
                      <a:pt x="190" y="107"/>
                    </a:lnTo>
                    <a:lnTo>
                      <a:pt x="230" y="107"/>
                    </a:lnTo>
                    <a:lnTo>
                      <a:pt x="265" y="107"/>
                    </a:lnTo>
                    <a:lnTo>
                      <a:pt x="300" y="107"/>
                    </a:lnTo>
                    <a:lnTo>
                      <a:pt x="331" y="103"/>
                    </a:lnTo>
                    <a:lnTo>
                      <a:pt x="361" y="103"/>
                    </a:lnTo>
                    <a:lnTo>
                      <a:pt x="386" y="98"/>
                    </a:lnTo>
                    <a:lnTo>
                      <a:pt x="411" y="94"/>
                    </a:lnTo>
                    <a:lnTo>
                      <a:pt x="436" y="85"/>
                    </a:lnTo>
                    <a:lnTo>
                      <a:pt x="461" y="80"/>
                    </a:lnTo>
                    <a:lnTo>
                      <a:pt x="481" y="71"/>
                    </a:lnTo>
                    <a:lnTo>
                      <a:pt x="501" y="53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76" y="31"/>
                    </a:lnTo>
                    <a:lnTo>
                      <a:pt x="456" y="40"/>
                    </a:lnTo>
                    <a:lnTo>
                      <a:pt x="426" y="49"/>
                    </a:lnTo>
                    <a:lnTo>
                      <a:pt x="406" y="53"/>
                    </a:lnTo>
                    <a:lnTo>
                      <a:pt x="381" y="58"/>
                    </a:lnTo>
                    <a:lnTo>
                      <a:pt x="351" y="62"/>
                    </a:lnTo>
                    <a:lnTo>
                      <a:pt x="310" y="67"/>
                    </a:lnTo>
                    <a:lnTo>
                      <a:pt x="285" y="67"/>
                    </a:lnTo>
                    <a:lnTo>
                      <a:pt x="255" y="67"/>
                    </a:lnTo>
                    <a:lnTo>
                      <a:pt x="220" y="67"/>
                    </a:lnTo>
                    <a:lnTo>
                      <a:pt x="185" y="67"/>
                    </a:lnTo>
                    <a:lnTo>
                      <a:pt x="150" y="62"/>
                    </a:lnTo>
                    <a:lnTo>
                      <a:pt x="115" y="58"/>
                    </a:lnTo>
                    <a:lnTo>
                      <a:pt x="90" y="53"/>
                    </a:lnTo>
                    <a:lnTo>
                      <a:pt x="65" y="44"/>
                    </a:lnTo>
                    <a:lnTo>
                      <a:pt x="45" y="35"/>
                    </a:lnTo>
                    <a:lnTo>
                      <a:pt x="25" y="31"/>
                    </a:lnTo>
                    <a:lnTo>
                      <a:pt x="10" y="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76" name="Group 44">
              <a:extLst>
                <a:ext uri="{FF2B5EF4-FFF2-40B4-BE49-F238E27FC236}">
                  <a16:creationId xmlns:a16="http://schemas.microsoft.com/office/drawing/2014/main" id="{A00D3480-231B-4F2E-B3F9-F56DB180C8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65" y="3748"/>
              <a:ext cx="512" cy="186"/>
              <a:chOff x="1365" y="3748"/>
              <a:chExt cx="512" cy="186"/>
            </a:xfrm>
          </p:grpSpPr>
          <p:sp>
            <p:nvSpPr>
              <p:cNvPr id="44074" name="Oval 42">
                <a:extLst>
                  <a:ext uri="{FF2B5EF4-FFF2-40B4-BE49-F238E27FC236}">
                    <a16:creationId xmlns:a16="http://schemas.microsoft.com/office/drawing/2014/main" id="{7D131870-2507-4F7E-9A68-727BA9CE0E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69" y="3748"/>
                <a:ext cx="500" cy="141"/>
              </a:xfrm>
              <a:prstGeom prst="ellipse">
                <a:avLst/>
              </a:prstGeom>
              <a:solidFill>
                <a:srgbClr val="676767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75" name="Freeform 43">
                <a:extLst>
                  <a:ext uri="{FF2B5EF4-FFF2-40B4-BE49-F238E27FC236}">
                    <a16:creationId xmlns:a16="http://schemas.microsoft.com/office/drawing/2014/main" id="{78B1FC3C-2C04-4153-A206-12747571AA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3825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8 h 109"/>
                  <a:gd name="T8" fmla="*/ 50 w 512"/>
                  <a:gd name="T9" fmla="*/ 81 h 109"/>
                  <a:gd name="T10" fmla="*/ 80 w 512"/>
                  <a:gd name="T11" fmla="*/ 90 h 109"/>
                  <a:gd name="T12" fmla="*/ 115 w 512"/>
                  <a:gd name="T13" fmla="*/ 99 h 109"/>
                  <a:gd name="T14" fmla="*/ 155 w 512"/>
                  <a:gd name="T15" fmla="*/ 103 h 109"/>
                  <a:gd name="T16" fmla="*/ 190 w 512"/>
                  <a:gd name="T17" fmla="*/ 108 h 109"/>
                  <a:gd name="T18" fmla="*/ 230 w 512"/>
                  <a:gd name="T19" fmla="*/ 108 h 109"/>
                  <a:gd name="T20" fmla="*/ 265 w 512"/>
                  <a:gd name="T21" fmla="*/ 108 h 109"/>
                  <a:gd name="T22" fmla="*/ 300 w 512"/>
                  <a:gd name="T23" fmla="*/ 108 h 109"/>
                  <a:gd name="T24" fmla="*/ 330 w 512"/>
                  <a:gd name="T25" fmla="*/ 108 h 109"/>
                  <a:gd name="T26" fmla="*/ 361 w 512"/>
                  <a:gd name="T27" fmla="*/ 103 h 109"/>
                  <a:gd name="T28" fmla="*/ 386 w 512"/>
                  <a:gd name="T29" fmla="*/ 99 h 109"/>
                  <a:gd name="T30" fmla="*/ 411 w 512"/>
                  <a:gd name="T31" fmla="*/ 94 h 109"/>
                  <a:gd name="T32" fmla="*/ 436 w 512"/>
                  <a:gd name="T33" fmla="*/ 85 h 109"/>
                  <a:gd name="T34" fmla="*/ 461 w 512"/>
                  <a:gd name="T35" fmla="*/ 81 h 109"/>
                  <a:gd name="T36" fmla="*/ 481 w 512"/>
                  <a:gd name="T37" fmla="*/ 72 h 109"/>
                  <a:gd name="T38" fmla="*/ 501 w 512"/>
                  <a:gd name="T39" fmla="*/ 54 h 109"/>
                  <a:gd name="T40" fmla="*/ 511 w 512"/>
                  <a:gd name="T41" fmla="*/ 41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18 h 109"/>
                  <a:gd name="T48" fmla="*/ 476 w 512"/>
                  <a:gd name="T49" fmla="*/ 32 h 109"/>
                  <a:gd name="T50" fmla="*/ 456 w 512"/>
                  <a:gd name="T51" fmla="*/ 41 h 109"/>
                  <a:gd name="T52" fmla="*/ 426 w 512"/>
                  <a:gd name="T53" fmla="*/ 50 h 109"/>
                  <a:gd name="T54" fmla="*/ 406 w 512"/>
                  <a:gd name="T55" fmla="*/ 54 h 109"/>
                  <a:gd name="T56" fmla="*/ 381 w 512"/>
                  <a:gd name="T57" fmla="*/ 59 h 109"/>
                  <a:gd name="T58" fmla="*/ 350 w 512"/>
                  <a:gd name="T59" fmla="*/ 63 h 109"/>
                  <a:gd name="T60" fmla="*/ 310 w 512"/>
                  <a:gd name="T61" fmla="*/ 68 h 109"/>
                  <a:gd name="T62" fmla="*/ 285 w 512"/>
                  <a:gd name="T63" fmla="*/ 68 h 109"/>
                  <a:gd name="T64" fmla="*/ 255 w 512"/>
                  <a:gd name="T65" fmla="*/ 68 h 109"/>
                  <a:gd name="T66" fmla="*/ 220 w 512"/>
                  <a:gd name="T67" fmla="*/ 68 h 109"/>
                  <a:gd name="T68" fmla="*/ 185 w 512"/>
                  <a:gd name="T69" fmla="*/ 68 h 109"/>
                  <a:gd name="T70" fmla="*/ 150 w 512"/>
                  <a:gd name="T71" fmla="*/ 63 h 109"/>
                  <a:gd name="T72" fmla="*/ 115 w 512"/>
                  <a:gd name="T73" fmla="*/ 59 h 109"/>
                  <a:gd name="T74" fmla="*/ 90 w 512"/>
                  <a:gd name="T75" fmla="*/ 54 h 109"/>
                  <a:gd name="T76" fmla="*/ 65 w 512"/>
                  <a:gd name="T77" fmla="*/ 45 h 109"/>
                  <a:gd name="T78" fmla="*/ 45 w 512"/>
                  <a:gd name="T79" fmla="*/ 36 h 109"/>
                  <a:gd name="T80" fmla="*/ 25 w 512"/>
                  <a:gd name="T81" fmla="*/ 32 h 109"/>
                  <a:gd name="T82" fmla="*/ 10 w 512"/>
                  <a:gd name="T83" fmla="*/ 14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8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15" y="99"/>
                    </a:lnTo>
                    <a:lnTo>
                      <a:pt x="155" y="103"/>
                    </a:lnTo>
                    <a:lnTo>
                      <a:pt x="190" y="108"/>
                    </a:lnTo>
                    <a:lnTo>
                      <a:pt x="230" y="108"/>
                    </a:lnTo>
                    <a:lnTo>
                      <a:pt x="265" y="108"/>
                    </a:lnTo>
                    <a:lnTo>
                      <a:pt x="300" y="108"/>
                    </a:lnTo>
                    <a:lnTo>
                      <a:pt x="330" y="108"/>
                    </a:lnTo>
                    <a:lnTo>
                      <a:pt x="361" y="103"/>
                    </a:lnTo>
                    <a:lnTo>
                      <a:pt x="386" y="99"/>
                    </a:lnTo>
                    <a:lnTo>
                      <a:pt x="411" y="94"/>
                    </a:lnTo>
                    <a:lnTo>
                      <a:pt x="436" y="85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1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76" y="32"/>
                    </a:lnTo>
                    <a:lnTo>
                      <a:pt x="456" y="41"/>
                    </a:lnTo>
                    <a:lnTo>
                      <a:pt x="426" y="50"/>
                    </a:lnTo>
                    <a:lnTo>
                      <a:pt x="406" y="54"/>
                    </a:lnTo>
                    <a:lnTo>
                      <a:pt x="381" y="59"/>
                    </a:lnTo>
                    <a:lnTo>
                      <a:pt x="350" y="63"/>
                    </a:lnTo>
                    <a:lnTo>
                      <a:pt x="310" y="68"/>
                    </a:lnTo>
                    <a:lnTo>
                      <a:pt x="285" y="68"/>
                    </a:lnTo>
                    <a:lnTo>
                      <a:pt x="255" y="68"/>
                    </a:lnTo>
                    <a:lnTo>
                      <a:pt x="220" y="68"/>
                    </a:lnTo>
                    <a:lnTo>
                      <a:pt x="185" y="68"/>
                    </a:lnTo>
                    <a:lnTo>
                      <a:pt x="150" y="63"/>
                    </a:lnTo>
                    <a:lnTo>
                      <a:pt x="115" y="59"/>
                    </a:lnTo>
                    <a:lnTo>
                      <a:pt x="90" y="54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25" y="32"/>
                    </a:lnTo>
                    <a:lnTo>
                      <a:pt x="10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91919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79" name="Group 47">
              <a:extLst>
                <a:ext uri="{FF2B5EF4-FFF2-40B4-BE49-F238E27FC236}">
                  <a16:creationId xmlns:a16="http://schemas.microsoft.com/office/drawing/2014/main" id="{4075AB2B-6E3E-4C41-99BA-CE09F2CC2B2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9" y="4000"/>
              <a:ext cx="512" cy="186"/>
              <a:chOff x="1089" y="4000"/>
              <a:chExt cx="512" cy="186"/>
            </a:xfrm>
          </p:grpSpPr>
          <p:sp>
            <p:nvSpPr>
              <p:cNvPr id="44077" name="Oval 45">
                <a:extLst>
                  <a:ext uri="{FF2B5EF4-FFF2-40B4-BE49-F238E27FC236}">
                    <a16:creationId xmlns:a16="http://schemas.microsoft.com/office/drawing/2014/main" id="{271452C6-1362-452F-BE0E-347E9C735D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3" y="4000"/>
                <a:ext cx="500" cy="141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78" name="Freeform 46">
                <a:extLst>
                  <a:ext uri="{FF2B5EF4-FFF2-40B4-BE49-F238E27FC236}">
                    <a16:creationId xmlns:a16="http://schemas.microsoft.com/office/drawing/2014/main" id="{A9B5CA01-5938-47E2-A0D0-CF021AC2F3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9" y="4077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7 h 109"/>
                  <a:gd name="T8" fmla="*/ 50 w 512"/>
                  <a:gd name="T9" fmla="*/ 81 h 109"/>
                  <a:gd name="T10" fmla="*/ 80 w 512"/>
                  <a:gd name="T11" fmla="*/ 90 h 109"/>
                  <a:gd name="T12" fmla="*/ 120 w 512"/>
                  <a:gd name="T13" fmla="*/ 99 h 109"/>
                  <a:gd name="T14" fmla="*/ 156 w 512"/>
                  <a:gd name="T15" fmla="*/ 103 h 109"/>
                  <a:gd name="T16" fmla="*/ 191 w 512"/>
                  <a:gd name="T17" fmla="*/ 108 h 109"/>
                  <a:gd name="T18" fmla="*/ 231 w 512"/>
                  <a:gd name="T19" fmla="*/ 108 h 109"/>
                  <a:gd name="T20" fmla="*/ 266 w 512"/>
                  <a:gd name="T21" fmla="*/ 108 h 109"/>
                  <a:gd name="T22" fmla="*/ 301 w 512"/>
                  <a:gd name="T23" fmla="*/ 108 h 109"/>
                  <a:gd name="T24" fmla="*/ 331 w 512"/>
                  <a:gd name="T25" fmla="*/ 108 h 109"/>
                  <a:gd name="T26" fmla="*/ 361 w 512"/>
                  <a:gd name="T27" fmla="*/ 103 h 109"/>
                  <a:gd name="T28" fmla="*/ 391 w 512"/>
                  <a:gd name="T29" fmla="*/ 99 h 109"/>
                  <a:gd name="T30" fmla="*/ 411 w 512"/>
                  <a:gd name="T31" fmla="*/ 94 h 109"/>
                  <a:gd name="T32" fmla="*/ 436 w 512"/>
                  <a:gd name="T33" fmla="*/ 85 h 109"/>
                  <a:gd name="T34" fmla="*/ 461 w 512"/>
                  <a:gd name="T35" fmla="*/ 81 h 109"/>
                  <a:gd name="T36" fmla="*/ 481 w 512"/>
                  <a:gd name="T37" fmla="*/ 72 h 109"/>
                  <a:gd name="T38" fmla="*/ 501 w 512"/>
                  <a:gd name="T39" fmla="*/ 54 h 109"/>
                  <a:gd name="T40" fmla="*/ 511 w 512"/>
                  <a:gd name="T41" fmla="*/ 40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22 h 109"/>
                  <a:gd name="T48" fmla="*/ 476 w 512"/>
                  <a:gd name="T49" fmla="*/ 31 h 109"/>
                  <a:gd name="T50" fmla="*/ 456 w 512"/>
                  <a:gd name="T51" fmla="*/ 40 h 109"/>
                  <a:gd name="T52" fmla="*/ 431 w 512"/>
                  <a:gd name="T53" fmla="*/ 49 h 109"/>
                  <a:gd name="T54" fmla="*/ 406 w 512"/>
                  <a:gd name="T55" fmla="*/ 54 h 109"/>
                  <a:gd name="T56" fmla="*/ 381 w 512"/>
                  <a:gd name="T57" fmla="*/ 58 h 109"/>
                  <a:gd name="T58" fmla="*/ 351 w 512"/>
                  <a:gd name="T59" fmla="*/ 63 h 109"/>
                  <a:gd name="T60" fmla="*/ 311 w 512"/>
                  <a:gd name="T61" fmla="*/ 67 h 109"/>
                  <a:gd name="T62" fmla="*/ 286 w 512"/>
                  <a:gd name="T63" fmla="*/ 67 h 109"/>
                  <a:gd name="T64" fmla="*/ 256 w 512"/>
                  <a:gd name="T65" fmla="*/ 67 h 109"/>
                  <a:gd name="T66" fmla="*/ 221 w 512"/>
                  <a:gd name="T67" fmla="*/ 67 h 109"/>
                  <a:gd name="T68" fmla="*/ 186 w 512"/>
                  <a:gd name="T69" fmla="*/ 67 h 109"/>
                  <a:gd name="T70" fmla="*/ 150 w 512"/>
                  <a:gd name="T71" fmla="*/ 63 h 109"/>
                  <a:gd name="T72" fmla="*/ 120 w 512"/>
                  <a:gd name="T73" fmla="*/ 58 h 109"/>
                  <a:gd name="T74" fmla="*/ 90 w 512"/>
                  <a:gd name="T75" fmla="*/ 54 h 109"/>
                  <a:gd name="T76" fmla="*/ 65 w 512"/>
                  <a:gd name="T77" fmla="*/ 45 h 109"/>
                  <a:gd name="T78" fmla="*/ 45 w 512"/>
                  <a:gd name="T79" fmla="*/ 36 h 109"/>
                  <a:gd name="T80" fmla="*/ 30 w 512"/>
                  <a:gd name="T81" fmla="*/ 31 h 109"/>
                  <a:gd name="T82" fmla="*/ 10 w 512"/>
                  <a:gd name="T83" fmla="*/ 18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6" y="103"/>
                    </a:lnTo>
                    <a:lnTo>
                      <a:pt x="191" y="108"/>
                    </a:lnTo>
                    <a:lnTo>
                      <a:pt x="231" y="108"/>
                    </a:lnTo>
                    <a:lnTo>
                      <a:pt x="266" y="108"/>
                    </a:lnTo>
                    <a:lnTo>
                      <a:pt x="301" y="108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91" y="99"/>
                    </a:lnTo>
                    <a:lnTo>
                      <a:pt x="411" y="94"/>
                    </a:lnTo>
                    <a:lnTo>
                      <a:pt x="436" y="85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76" y="31"/>
                    </a:lnTo>
                    <a:lnTo>
                      <a:pt x="456" y="40"/>
                    </a:lnTo>
                    <a:lnTo>
                      <a:pt x="431" y="49"/>
                    </a:lnTo>
                    <a:lnTo>
                      <a:pt x="406" y="54"/>
                    </a:lnTo>
                    <a:lnTo>
                      <a:pt x="381" y="58"/>
                    </a:lnTo>
                    <a:lnTo>
                      <a:pt x="351" y="63"/>
                    </a:lnTo>
                    <a:lnTo>
                      <a:pt x="311" y="67"/>
                    </a:lnTo>
                    <a:lnTo>
                      <a:pt x="286" y="67"/>
                    </a:lnTo>
                    <a:lnTo>
                      <a:pt x="256" y="67"/>
                    </a:lnTo>
                    <a:lnTo>
                      <a:pt x="221" y="67"/>
                    </a:lnTo>
                    <a:lnTo>
                      <a:pt x="186" y="67"/>
                    </a:lnTo>
                    <a:lnTo>
                      <a:pt x="150" y="63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30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82" name="Group 50">
              <a:extLst>
                <a:ext uri="{FF2B5EF4-FFF2-40B4-BE49-F238E27FC236}">
                  <a16:creationId xmlns:a16="http://schemas.microsoft.com/office/drawing/2014/main" id="{711949EC-8CA2-44B6-BE81-ADC628E9765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4" y="3959"/>
              <a:ext cx="512" cy="186"/>
              <a:chOff x="1094" y="3959"/>
              <a:chExt cx="512" cy="186"/>
            </a:xfrm>
          </p:grpSpPr>
          <p:sp>
            <p:nvSpPr>
              <p:cNvPr id="44080" name="Oval 48">
                <a:extLst>
                  <a:ext uri="{FF2B5EF4-FFF2-40B4-BE49-F238E27FC236}">
                    <a16:creationId xmlns:a16="http://schemas.microsoft.com/office/drawing/2014/main" id="{968DEBEF-9C55-42AC-A38E-86BD0A3D481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98" y="3959"/>
                <a:ext cx="500" cy="142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81" name="Freeform 49">
                <a:extLst>
                  <a:ext uri="{FF2B5EF4-FFF2-40B4-BE49-F238E27FC236}">
                    <a16:creationId xmlns:a16="http://schemas.microsoft.com/office/drawing/2014/main" id="{2DCEB5FB-47C1-4EE5-BC4C-3AC08CCBDF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94" y="4036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41 h 109"/>
                  <a:gd name="T4" fmla="*/ 10 w 512"/>
                  <a:gd name="T5" fmla="*/ 54 h 109"/>
                  <a:gd name="T6" fmla="*/ 25 w 512"/>
                  <a:gd name="T7" fmla="*/ 68 h 109"/>
                  <a:gd name="T8" fmla="*/ 50 w 512"/>
                  <a:gd name="T9" fmla="*/ 81 h 109"/>
                  <a:gd name="T10" fmla="*/ 80 w 512"/>
                  <a:gd name="T11" fmla="*/ 90 h 109"/>
                  <a:gd name="T12" fmla="*/ 120 w 512"/>
                  <a:gd name="T13" fmla="*/ 99 h 109"/>
                  <a:gd name="T14" fmla="*/ 156 w 512"/>
                  <a:gd name="T15" fmla="*/ 104 h 109"/>
                  <a:gd name="T16" fmla="*/ 191 w 512"/>
                  <a:gd name="T17" fmla="*/ 108 h 109"/>
                  <a:gd name="T18" fmla="*/ 231 w 512"/>
                  <a:gd name="T19" fmla="*/ 108 h 109"/>
                  <a:gd name="T20" fmla="*/ 266 w 512"/>
                  <a:gd name="T21" fmla="*/ 108 h 109"/>
                  <a:gd name="T22" fmla="*/ 301 w 512"/>
                  <a:gd name="T23" fmla="*/ 108 h 109"/>
                  <a:gd name="T24" fmla="*/ 331 w 512"/>
                  <a:gd name="T25" fmla="*/ 108 h 109"/>
                  <a:gd name="T26" fmla="*/ 361 w 512"/>
                  <a:gd name="T27" fmla="*/ 104 h 109"/>
                  <a:gd name="T28" fmla="*/ 391 w 512"/>
                  <a:gd name="T29" fmla="*/ 99 h 109"/>
                  <a:gd name="T30" fmla="*/ 411 w 512"/>
                  <a:gd name="T31" fmla="*/ 95 h 109"/>
                  <a:gd name="T32" fmla="*/ 436 w 512"/>
                  <a:gd name="T33" fmla="*/ 86 h 109"/>
                  <a:gd name="T34" fmla="*/ 461 w 512"/>
                  <a:gd name="T35" fmla="*/ 81 h 109"/>
                  <a:gd name="T36" fmla="*/ 481 w 512"/>
                  <a:gd name="T37" fmla="*/ 72 h 109"/>
                  <a:gd name="T38" fmla="*/ 501 w 512"/>
                  <a:gd name="T39" fmla="*/ 54 h 109"/>
                  <a:gd name="T40" fmla="*/ 511 w 512"/>
                  <a:gd name="T41" fmla="*/ 41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23 h 109"/>
                  <a:gd name="T48" fmla="*/ 476 w 512"/>
                  <a:gd name="T49" fmla="*/ 32 h 109"/>
                  <a:gd name="T50" fmla="*/ 456 w 512"/>
                  <a:gd name="T51" fmla="*/ 41 h 109"/>
                  <a:gd name="T52" fmla="*/ 431 w 512"/>
                  <a:gd name="T53" fmla="*/ 50 h 109"/>
                  <a:gd name="T54" fmla="*/ 406 w 512"/>
                  <a:gd name="T55" fmla="*/ 54 h 109"/>
                  <a:gd name="T56" fmla="*/ 381 w 512"/>
                  <a:gd name="T57" fmla="*/ 59 h 109"/>
                  <a:gd name="T58" fmla="*/ 351 w 512"/>
                  <a:gd name="T59" fmla="*/ 63 h 109"/>
                  <a:gd name="T60" fmla="*/ 311 w 512"/>
                  <a:gd name="T61" fmla="*/ 68 h 109"/>
                  <a:gd name="T62" fmla="*/ 286 w 512"/>
                  <a:gd name="T63" fmla="*/ 68 h 109"/>
                  <a:gd name="T64" fmla="*/ 256 w 512"/>
                  <a:gd name="T65" fmla="*/ 68 h 109"/>
                  <a:gd name="T66" fmla="*/ 221 w 512"/>
                  <a:gd name="T67" fmla="*/ 68 h 109"/>
                  <a:gd name="T68" fmla="*/ 186 w 512"/>
                  <a:gd name="T69" fmla="*/ 68 h 109"/>
                  <a:gd name="T70" fmla="*/ 151 w 512"/>
                  <a:gd name="T71" fmla="*/ 63 h 109"/>
                  <a:gd name="T72" fmla="*/ 120 w 512"/>
                  <a:gd name="T73" fmla="*/ 59 h 109"/>
                  <a:gd name="T74" fmla="*/ 90 w 512"/>
                  <a:gd name="T75" fmla="*/ 54 h 109"/>
                  <a:gd name="T76" fmla="*/ 65 w 512"/>
                  <a:gd name="T77" fmla="*/ 45 h 109"/>
                  <a:gd name="T78" fmla="*/ 45 w 512"/>
                  <a:gd name="T79" fmla="*/ 36 h 109"/>
                  <a:gd name="T80" fmla="*/ 30 w 512"/>
                  <a:gd name="T81" fmla="*/ 32 h 109"/>
                  <a:gd name="T82" fmla="*/ 10 w 512"/>
                  <a:gd name="T83" fmla="*/ 18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41"/>
                    </a:lnTo>
                    <a:lnTo>
                      <a:pt x="10" y="54"/>
                    </a:lnTo>
                    <a:lnTo>
                      <a:pt x="25" y="68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6" y="104"/>
                    </a:lnTo>
                    <a:lnTo>
                      <a:pt x="191" y="108"/>
                    </a:lnTo>
                    <a:lnTo>
                      <a:pt x="231" y="108"/>
                    </a:lnTo>
                    <a:lnTo>
                      <a:pt x="266" y="108"/>
                    </a:lnTo>
                    <a:lnTo>
                      <a:pt x="301" y="108"/>
                    </a:lnTo>
                    <a:lnTo>
                      <a:pt x="331" y="108"/>
                    </a:lnTo>
                    <a:lnTo>
                      <a:pt x="361" y="104"/>
                    </a:lnTo>
                    <a:lnTo>
                      <a:pt x="391" y="99"/>
                    </a:lnTo>
                    <a:lnTo>
                      <a:pt x="411" y="95"/>
                    </a:lnTo>
                    <a:lnTo>
                      <a:pt x="436" y="86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1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3"/>
                    </a:lnTo>
                    <a:lnTo>
                      <a:pt x="476" y="32"/>
                    </a:lnTo>
                    <a:lnTo>
                      <a:pt x="456" y="41"/>
                    </a:lnTo>
                    <a:lnTo>
                      <a:pt x="431" y="50"/>
                    </a:lnTo>
                    <a:lnTo>
                      <a:pt x="406" y="54"/>
                    </a:lnTo>
                    <a:lnTo>
                      <a:pt x="381" y="59"/>
                    </a:lnTo>
                    <a:lnTo>
                      <a:pt x="351" y="63"/>
                    </a:lnTo>
                    <a:lnTo>
                      <a:pt x="311" y="68"/>
                    </a:lnTo>
                    <a:lnTo>
                      <a:pt x="286" y="68"/>
                    </a:lnTo>
                    <a:lnTo>
                      <a:pt x="256" y="68"/>
                    </a:lnTo>
                    <a:lnTo>
                      <a:pt x="221" y="68"/>
                    </a:lnTo>
                    <a:lnTo>
                      <a:pt x="186" y="68"/>
                    </a:lnTo>
                    <a:lnTo>
                      <a:pt x="151" y="63"/>
                    </a:lnTo>
                    <a:lnTo>
                      <a:pt x="120" y="59"/>
                    </a:lnTo>
                    <a:lnTo>
                      <a:pt x="90" y="54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30" y="32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85" name="Group 53">
              <a:extLst>
                <a:ext uri="{FF2B5EF4-FFF2-40B4-BE49-F238E27FC236}">
                  <a16:creationId xmlns:a16="http://schemas.microsoft.com/office/drawing/2014/main" id="{FD30DA78-9FC3-4FC6-BCEB-D4E0CABFB7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69" y="3910"/>
              <a:ext cx="512" cy="186"/>
              <a:chOff x="1069" y="3910"/>
              <a:chExt cx="512" cy="186"/>
            </a:xfrm>
          </p:grpSpPr>
          <p:sp>
            <p:nvSpPr>
              <p:cNvPr id="44083" name="Oval 51">
                <a:extLst>
                  <a:ext uri="{FF2B5EF4-FFF2-40B4-BE49-F238E27FC236}">
                    <a16:creationId xmlns:a16="http://schemas.microsoft.com/office/drawing/2014/main" id="{665869A1-F21B-4D2C-BA50-6AD578200B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3" y="3910"/>
                <a:ext cx="500" cy="141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84" name="Freeform 52">
                <a:extLst>
                  <a:ext uri="{FF2B5EF4-FFF2-40B4-BE49-F238E27FC236}">
                    <a16:creationId xmlns:a16="http://schemas.microsoft.com/office/drawing/2014/main" id="{D5B4F169-6096-478A-B552-D3FD9312C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69" y="3987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7 h 109"/>
                  <a:gd name="T8" fmla="*/ 50 w 512"/>
                  <a:gd name="T9" fmla="*/ 81 h 109"/>
                  <a:gd name="T10" fmla="*/ 80 w 512"/>
                  <a:gd name="T11" fmla="*/ 90 h 109"/>
                  <a:gd name="T12" fmla="*/ 120 w 512"/>
                  <a:gd name="T13" fmla="*/ 99 h 109"/>
                  <a:gd name="T14" fmla="*/ 155 w 512"/>
                  <a:gd name="T15" fmla="*/ 103 h 109"/>
                  <a:gd name="T16" fmla="*/ 191 w 512"/>
                  <a:gd name="T17" fmla="*/ 108 h 109"/>
                  <a:gd name="T18" fmla="*/ 231 w 512"/>
                  <a:gd name="T19" fmla="*/ 108 h 109"/>
                  <a:gd name="T20" fmla="*/ 266 w 512"/>
                  <a:gd name="T21" fmla="*/ 108 h 109"/>
                  <a:gd name="T22" fmla="*/ 301 w 512"/>
                  <a:gd name="T23" fmla="*/ 108 h 109"/>
                  <a:gd name="T24" fmla="*/ 331 w 512"/>
                  <a:gd name="T25" fmla="*/ 103 h 109"/>
                  <a:gd name="T26" fmla="*/ 361 w 512"/>
                  <a:gd name="T27" fmla="*/ 103 h 109"/>
                  <a:gd name="T28" fmla="*/ 391 w 512"/>
                  <a:gd name="T29" fmla="*/ 99 h 109"/>
                  <a:gd name="T30" fmla="*/ 411 w 512"/>
                  <a:gd name="T31" fmla="*/ 94 h 109"/>
                  <a:gd name="T32" fmla="*/ 436 w 512"/>
                  <a:gd name="T33" fmla="*/ 85 h 109"/>
                  <a:gd name="T34" fmla="*/ 461 w 512"/>
                  <a:gd name="T35" fmla="*/ 76 h 109"/>
                  <a:gd name="T36" fmla="*/ 481 w 512"/>
                  <a:gd name="T37" fmla="*/ 67 h 109"/>
                  <a:gd name="T38" fmla="*/ 501 w 512"/>
                  <a:gd name="T39" fmla="*/ 54 h 109"/>
                  <a:gd name="T40" fmla="*/ 511 w 512"/>
                  <a:gd name="T41" fmla="*/ 36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18 h 109"/>
                  <a:gd name="T48" fmla="*/ 476 w 512"/>
                  <a:gd name="T49" fmla="*/ 31 h 109"/>
                  <a:gd name="T50" fmla="*/ 456 w 512"/>
                  <a:gd name="T51" fmla="*/ 40 h 109"/>
                  <a:gd name="T52" fmla="*/ 431 w 512"/>
                  <a:gd name="T53" fmla="*/ 49 h 109"/>
                  <a:gd name="T54" fmla="*/ 406 w 512"/>
                  <a:gd name="T55" fmla="*/ 54 h 109"/>
                  <a:gd name="T56" fmla="*/ 381 w 512"/>
                  <a:gd name="T57" fmla="*/ 58 h 109"/>
                  <a:gd name="T58" fmla="*/ 351 w 512"/>
                  <a:gd name="T59" fmla="*/ 63 h 109"/>
                  <a:gd name="T60" fmla="*/ 311 w 512"/>
                  <a:gd name="T61" fmla="*/ 67 h 109"/>
                  <a:gd name="T62" fmla="*/ 286 w 512"/>
                  <a:gd name="T63" fmla="*/ 67 h 109"/>
                  <a:gd name="T64" fmla="*/ 256 w 512"/>
                  <a:gd name="T65" fmla="*/ 67 h 109"/>
                  <a:gd name="T66" fmla="*/ 221 w 512"/>
                  <a:gd name="T67" fmla="*/ 67 h 109"/>
                  <a:gd name="T68" fmla="*/ 186 w 512"/>
                  <a:gd name="T69" fmla="*/ 67 h 109"/>
                  <a:gd name="T70" fmla="*/ 155 w 512"/>
                  <a:gd name="T71" fmla="*/ 63 h 109"/>
                  <a:gd name="T72" fmla="*/ 120 w 512"/>
                  <a:gd name="T73" fmla="*/ 58 h 109"/>
                  <a:gd name="T74" fmla="*/ 90 w 512"/>
                  <a:gd name="T75" fmla="*/ 54 h 109"/>
                  <a:gd name="T76" fmla="*/ 65 w 512"/>
                  <a:gd name="T77" fmla="*/ 45 h 109"/>
                  <a:gd name="T78" fmla="*/ 45 w 512"/>
                  <a:gd name="T79" fmla="*/ 36 h 109"/>
                  <a:gd name="T80" fmla="*/ 30 w 512"/>
                  <a:gd name="T81" fmla="*/ 27 h 109"/>
                  <a:gd name="T82" fmla="*/ 10 w 512"/>
                  <a:gd name="T83" fmla="*/ 13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5" y="103"/>
                    </a:lnTo>
                    <a:lnTo>
                      <a:pt x="191" y="108"/>
                    </a:lnTo>
                    <a:lnTo>
                      <a:pt x="231" y="108"/>
                    </a:lnTo>
                    <a:lnTo>
                      <a:pt x="266" y="108"/>
                    </a:lnTo>
                    <a:lnTo>
                      <a:pt x="301" y="108"/>
                    </a:lnTo>
                    <a:lnTo>
                      <a:pt x="331" y="103"/>
                    </a:lnTo>
                    <a:lnTo>
                      <a:pt x="361" y="103"/>
                    </a:lnTo>
                    <a:lnTo>
                      <a:pt x="391" y="99"/>
                    </a:lnTo>
                    <a:lnTo>
                      <a:pt x="411" y="94"/>
                    </a:lnTo>
                    <a:lnTo>
                      <a:pt x="436" y="85"/>
                    </a:lnTo>
                    <a:lnTo>
                      <a:pt x="461" y="76"/>
                    </a:lnTo>
                    <a:lnTo>
                      <a:pt x="481" y="67"/>
                    </a:lnTo>
                    <a:lnTo>
                      <a:pt x="501" y="54"/>
                    </a:lnTo>
                    <a:lnTo>
                      <a:pt x="511" y="36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76" y="31"/>
                    </a:lnTo>
                    <a:lnTo>
                      <a:pt x="456" y="40"/>
                    </a:lnTo>
                    <a:lnTo>
                      <a:pt x="431" y="49"/>
                    </a:lnTo>
                    <a:lnTo>
                      <a:pt x="406" y="54"/>
                    </a:lnTo>
                    <a:lnTo>
                      <a:pt x="381" y="58"/>
                    </a:lnTo>
                    <a:lnTo>
                      <a:pt x="351" y="63"/>
                    </a:lnTo>
                    <a:lnTo>
                      <a:pt x="311" y="67"/>
                    </a:lnTo>
                    <a:lnTo>
                      <a:pt x="286" y="67"/>
                    </a:lnTo>
                    <a:lnTo>
                      <a:pt x="256" y="67"/>
                    </a:lnTo>
                    <a:lnTo>
                      <a:pt x="221" y="67"/>
                    </a:lnTo>
                    <a:lnTo>
                      <a:pt x="186" y="67"/>
                    </a:lnTo>
                    <a:lnTo>
                      <a:pt x="155" y="63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30" y="27"/>
                    </a:lnTo>
                    <a:lnTo>
                      <a:pt x="10" y="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88" name="Group 56">
              <a:extLst>
                <a:ext uri="{FF2B5EF4-FFF2-40B4-BE49-F238E27FC236}">
                  <a16:creationId xmlns:a16="http://schemas.microsoft.com/office/drawing/2014/main" id="{AB790E63-D3B4-4B42-9FCB-AE1C427F5D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04" y="3870"/>
              <a:ext cx="512" cy="185"/>
              <a:chOff x="1104" y="3870"/>
              <a:chExt cx="512" cy="185"/>
            </a:xfrm>
          </p:grpSpPr>
          <p:sp>
            <p:nvSpPr>
              <p:cNvPr id="44086" name="Oval 54">
                <a:extLst>
                  <a:ext uri="{FF2B5EF4-FFF2-40B4-BE49-F238E27FC236}">
                    <a16:creationId xmlns:a16="http://schemas.microsoft.com/office/drawing/2014/main" id="{DDE7CAA5-4B62-4E62-93CA-DFF87B98FE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08" y="3870"/>
                <a:ext cx="500" cy="141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87" name="Freeform 55">
                <a:extLst>
                  <a:ext uri="{FF2B5EF4-FFF2-40B4-BE49-F238E27FC236}">
                    <a16:creationId xmlns:a16="http://schemas.microsoft.com/office/drawing/2014/main" id="{2B9A6014-DA1D-41E5-84C5-F85BDB3FF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4" y="3946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8 h 109"/>
                  <a:gd name="T8" fmla="*/ 50 w 512"/>
                  <a:gd name="T9" fmla="*/ 81 h 109"/>
                  <a:gd name="T10" fmla="*/ 80 w 512"/>
                  <a:gd name="T11" fmla="*/ 90 h 109"/>
                  <a:gd name="T12" fmla="*/ 120 w 512"/>
                  <a:gd name="T13" fmla="*/ 99 h 109"/>
                  <a:gd name="T14" fmla="*/ 156 w 512"/>
                  <a:gd name="T15" fmla="*/ 104 h 109"/>
                  <a:gd name="T16" fmla="*/ 191 w 512"/>
                  <a:gd name="T17" fmla="*/ 108 h 109"/>
                  <a:gd name="T18" fmla="*/ 231 w 512"/>
                  <a:gd name="T19" fmla="*/ 108 h 109"/>
                  <a:gd name="T20" fmla="*/ 266 w 512"/>
                  <a:gd name="T21" fmla="*/ 108 h 109"/>
                  <a:gd name="T22" fmla="*/ 301 w 512"/>
                  <a:gd name="T23" fmla="*/ 108 h 109"/>
                  <a:gd name="T24" fmla="*/ 331 w 512"/>
                  <a:gd name="T25" fmla="*/ 104 h 109"/>
                  <a:gd name="T26" fmla="*/ 361 w 512"/>
                  <a:gd name="T27" fmla="*/ 104 h 109"/>
                  <a:gd name="T28" fmla="*/ 391 w 512"/>
                  <a:gd name="T29" fmla="*/ 99 h 109"/>
                  <a:gd name="T30" fmla="*/ 411 w 512"/>
                  <a:gd name="T31" fmla="*/ 95 h 109"/>
                  <a:gd name="T32" fmla="*/ 436 w 512"/>
                  <a:gd name="T33" fmla="*/ 86 h 109"/>
                  <a:gd name="T34" fmla="*/ 461 w 512"/>
                  <a:gd name="T35" fmla="*/ 77 h 109"/>
                  <a:gd name="T36" fmla="*/ 481 w 512"/>
                  <a:gd name="T37" fmla="*/ 68 h 109"/>
                  <a:gd name="T38" fmla="*/ 501 w 512"/>
                  <a:gd name="T39" fmla="*/ 54 h 109"/>
                  <a:gd name="T40" fmla="*/ 511 w 512"/>
                  <a:gd name="T41" fmla="*/ 36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18 h 109"/>
                  <a:gd name="T48" fmla="*/ 476 w 512"/>
                  <a:gd name="T49" fmla="*/ 32 h 109"/>
                  <a:gd name="T50" fmla="*/ 456 w 512"/>
                  <a:gd name="T51" fmla="*/ 41 h 109"/>
                  <a:gd name="T52" fmla="*/ 426 w 512"/>
                  <a:gd name="T53" fmla="*/ 50 h 109"/>
                  <a:gd name="T54" fmla="*/ 406 w 512"/>
                  <a:gd name="T55" fmla="*/ 54 h 109"/>
                  <a:gd name="T56" fmla="*/ 381 w 512"/>
                  <a:gd name="T57" fmla="*/ 59 h 109"/>
                  <a:gd name="T58" fmla="*/ 351 w 512"/>
                  <a:gd name="T59" fmla="*/ 63 h 109"/>
                  <a:gd name="T60" fmla="*/ 311 w 512"/>
                  <a:gd name="T61" fmla="*/ 68 h 109"/>
                  <a:gd name="T62" fmla="*/ 286 w 512"/>
                  <a:gd name="T63" fmla="*/ 68 h 109"/>
                  <a:gd name="T64" fmla="*/ 256 w 512"/>
                  <a:gd name="T65" fmla="*/ 68 h 109"/>
                  <a:gd name="T66" fmla="*/ 221 w 512"/>
                  <a:gd name="T67" fmla="*/ 68 h 109"/>
                  <a:gd name="T68" fmla="*/ 186 w 512"/>
                  <a:gd name="T69" fmla="*/ 68 h 109"/>
                  <a:gd name="T70" fmla="*/ 151 w 512"/>
                  <a:gd name="T71" fmla="*/ 63 h 109"/>
                  <a:gd name="T72" fmla="*/ 120 w 512"/>
                  <a:gd name="T73" fmla="*/ 59 h 109"/>
                  <a:gd name="T74" fmla="*/ 90 w 512"/>
                  <a:gd name="T75" fmla="*/ 54 h 109"/>
                  <a:gd name="T76" fmla="*/ 65 w 512"/>
                  <a:gd name="T77" fmla="*/ 45 h 109"/>
                  <a:gd name="T78" fmla="*/ 45 w 512"/>
                  <a:gd name="T79" fmla="*/ 36 h 109"/>
                  <a:gd name="T80" fmla="*/ 30 w 512"/>
                  <a:gd name="T81" fmla="*/ 27 h 109"/>
                  <a:gd name="T82" fmla="*/ 10 w 512"/>
                  <a:gd name="T83" fmla="*/ 14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8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6" y="104"/>
                    </a:lnTo>
                    <a:lnTo>
                      <a:pt x="191" y="108"/>
                    </a:lnTo>
                    <a:lnTo>
                      <a:pt x="231" y="108"/>
                    </a:lnTo>
                    <a:lnTo>
                      <a:pt x="266" y="108"/>
                    </a:lnTo>
                    <a:lnTo>
                      <a:pt x="301" y="108"/>
                    </a:lnTo>
                    <a:lnTo>
                      <a:pt x="331" y="104"/>
                    </a:lnTo>
                    <a:lnTo>
                      <a:pt x="361" y="104"/>
                    </a:lnTo>
                    <a:lnTo>
                      <a:pt x="391" y="99"/>
                    </a:lnTo>
                    <a:lnTo>
                      <a:pt x="411" y="95"/>
                    </a:lnTo>
                    <a:lnTo>
                      <a:pt x="436" y="86"/>
                    </a:lnTo>
                    <a:lnTo>
                      <a:pt x="461" y="77"/>
                    </a:lnTo>
                    <a:lnTo>
                      <a:pt x="481" y="68"/>
                    </a:lnTo>
                    <a:lnTo>
                      <a:pt x="501" y="54"/>
                    </a:lnTo>
                    <a:lnTo>
                      <a:pt x="511" y="36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76" y="32"/>
                    </a:lnTo>
                    <a:lnTo>
                      <a:pt x="456" y="41"/>
                    </a:lnTo>
                    <a:lnTo>
                      <a:pt x="426" y="50"/>
                    </a:lnTo>
                    <a:lnTo>
                      <a:pt x="406" y="54"/>
                    </a:lnTo>
                    <a:lnTo>
                      <a:pt x="381" y="59"/>
                    </a:lnTo>
                    <a:lnTo>
                      <a:pt x="351" y="63"/>
                    </a:lnTo>
                    <a:lnTo>
                      <a:pt x="311" y="68"/>
                    </a:lnTo>
                    <a:lnTo>
                      <a:pt x="286" y="68"/>
                    </a:lnTo>
                    <a:lnTo>
                      <a:pt x="256" y="68"/>
                    </a:lnTo>
                    <a:lnTo>
                      <a:pt x="221" y="68"/>
                    </a:lnTo>
                    <a:lnTo>
                      <a:pt x="186" y="68"/>
                    </a:lnTo>
                    <a:lnTo>
                      <a:pt x="151" y="63"/>
                    </a:lnTo>
                    <a:lnTo>
                      <a:pt x="120" y="59"/>
                    </a:lnTo>
                    <a:lnTo>
                      <a:pt x="90" y="54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30" y="27"/>
                    </a:lnTo>
                    <a:lnTo>
                      <a:pt x="10" y="14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91" name="Group 59">
              <a:extLst>
                <a:ext uri="{FF2B5EF4-FFF2-40B4-BE49-F238E27FC236}">
                  <a16:creationId xmlns:a16="http://schemas.microsoft.com/office/drawing/2014/main" id="{65960431-8642-4DCF-8653-170B9D49EF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44" y="3820"/>
              <a:ext cx="512" cy="186"/>
              <a:chOff x="1044" y="3820"/>
              <a:chExt cx="512" cy="186"/>
            </a:xfrm>
          </p:grpSpPr>
          <p:sp>
            <p:nvSpPr>
              <p:cNvPr id="44089" name="Oval 57">
                <a:extLst>
                  <a:ext uri="{FF2B5EF4-FFF2-40B4-BE49-F238E27FC236}">
                    <a16:creationId xmlns:a16="http://schemas.microsoft.com/office/drawing/2014/main" id="{31261212-BBDF-4CFC-A4D1-B08747B933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8" y="3820"/>
                <a:ext cx="500" cy="137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90" name="Freeform 58">
                <a:extLst>
                  <a:ext uri="{FF2B5EF4-FFF2-40B4-BE49-F238E27FC236}">
                    <a16:creationId xmlns:a16="http://schemas.microsoft.com/office/drawing/2014/main" id="{48050613-E27F-40CD-AA71-85270246E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44" y="3897"/>
                <a:ext cx="512" cy="109"/>
              </a:xfrm>
              <a:custGeom>
                <a:avLst/>
                <a:gdLst>
                  <a:gd name="T0" fmla="*/ 0 w 512"/>
                  <a:gd name="T1" fmla="*/ 0 h 109"/>
                  <a:gd name="T2" fmla="*/ 0 w 512"/>
                  <a:gd name="T3" fmla="*/ 36 h 109"/>
                  <a:gd name="T4" fmla="*/ 10 w 512"/>
                  <a:gd name="T5" fmla="*/ 54 h 109"/>
                  <a:gd name="T6" fmla="*/ 25 w 512"/>
                  <a:gd name="T7" fmla="*/ 67 h 109"/>
                  <a:gd name="T8" fmla="*/ 50 w 512"/>
                  <a:gd name="T9" fmla="*/ 76 h 109"/>
                  <a:gd name="T10" fmla="*/ 80 w 512"/>
                  <a:gd name="T11" fmla="*/ 85 h 109"/>
                  <a:gd name="T12" fmla="*/ 120 w 512"/>
                  <a:gd name="T13" fmla="*/ 94 h 109"/>
                  <a:gd name="T14" fmla="*/ 155 w 512"/>
                  <a:gd name="T15" fmla="*/ 103 h 109"/>
                  <a:gd name="T16" fmla="*/ 190 w 512"/>
                  <a:gd name="T17" fmla="*/ 103 h 109"/>
                  <a:gd name="T18" fmla="*/ 231 w 512"/>
                  <a:gd name="T19" fmla="*/ 108 h 109"/>
                  <a:gd name="T20" fmla="*/ 266 w 512"/>
                  <a:gd name="T21" fmla="*/ 108 h 109"/>
                  <a:gd name="T22" fmla="*/ 301 w 512"/>
                  <a:gd name="T23" fmla="*/ 108 h 109"/>
                  <a:gd name="T24" fmla="*/ 331 w 512"/>
                  <a:gd name="T25" fmla="*/ 103 h 109"/>
                  <a:gd name="T26" fmla="*/ 361 w 512"/>
                  <a:gd name="T27" fmla="*/ 99 h 109"/>
                  <a:gd name="T28" fmla="*/ 391 w 512"/>
                  <a:gd name="T29" fmla="*/ 99 h 109"/>
                  <a:gd name="T30" fmla="*/ 411 w 512"/>
                  <a:gd name="T31" fmla="*/ 94 h 109"/>
                  <a:gd name="T32" fmla="*/ 436 w 512"/>
                  <a:gd name="T33" fmla="*/ 85 h 109"/>
                  <a:gd name="T34" fmla="*/ 461 w 512"/>
                  <a:gd name="T35" fmla="*/ 76 h 109"/>
                  <a:gd name="T36" fmla="*/ 481 w 512"/>
                  <a:gd name="T37" fmla="*/ 67 h 109"/>
                  <a:gd name="T38" fmla="*/ 501 w 512"/>
                  <a:gd name="T39" fmla="*/ 54 h 109"/>
                  <a:gd name="T40" fmla="*/ 511 w 512"/>
                  <a:gd name="T41" fmla="*/ 36 h 109"/>
                  <a:gd name="T42" fmla="*/ 511 w 512"/>
                  <a:gd name="T43" fmla="*/ 0 h 109"/>
                  <a:gd name="T44" fmla="*/ 506 w 512"/>
                  <a:gd name="T45" fmla="*/ 9 h 109"/>
                  <a:gd name="T46" fmla="*/ 496 w 512"/>
                  <a:gd name="T47" fmla="*/ 18 h 109"/>
                  <a:gd name="T48" fmla="*/ 481 w 512"/>
                  <a:gd name="T49" fmla="*/ 31 h 109"/>
                  <a:gd name="T50" fmla="*/ 456 w 512"/>
                  <a:gd name="T51" fmla="*/ 40 h 109"/>
                  <a:gd name="T52" fmla="*/ 431 w 512"/>
                  <a:gd name="T53" fmla="*/ 49 h 109"/>
                  <a:gd name="T54" fmla="*/ 406 w 512"/>
                  <a:gd name="T55" fmla="*/ 54 h 109"/>
                  <a:gd name="T56" fmla="*/ 381 w 512"/>
                  <a:gd name="T57" fmla="*/ 58 h 109"/>
                  <a:gd name="T58" fmla="*/ 351 w 512"/>
                  <a:gd name="T59" fmla="*/ 63 h 109"/>
                  <a:gd name="T60" fmla="*/ 311 w 512"/>
                  <a:gd name="T61" fmla="*/ 67 h 109"/>
                  <a:gd name="T62" fmla="*/ 286 w 512"/>
                  <a:gd name="T63" fmla="*/ 67 h 109"/>
                  <a:gd name="T64" fmla="*/ 256 w 512"/>
                  <a:gd name="T65" fmla="*/ 67 h 109"/>
                  <a:gd name="T66" fmla="*/ 221 w 512"/>
                  <a:gd name="T67" fmla="*/ 67 h 109"/>
                  <a:gd name="T68" fmla="*/ 185 w 512"/>
                  <a:gd name="T69" fmla="*/ 63 h 109"/>
                  <a:gd name="T70" fmla="*/ 155 w 512"/>
                  <a:gd name="T71" fmla="*/ 63 h 109"/>
                  <a:gd name="T72" fmla="*/ 120 w 512"/>
                  <a:gd name="T73" fmla="*/ 54 h 109"/>
                  <a:gd name="T74" fmla="*/ 90 w 512"/>
                  <a:gd name="T75" fmla="*/ 49 h 109"/>
                  <a:gd name="T76" fmla="*/ 65 w 512"/>
                  <a:gd name="T77" fmla="*/ 45 h 109"/>
                  <a:gd name="T78" fmla="*/ 45 w 512"/>
                  <a:gd name="T79" fmla="*/ 36 h 109"/>
                  <a:gd name="T80" fmla="*/ 30 w 512"/>
                  <a:gd name="T81" fmla="*/ 27 h 109"/>
                  <a:gd name="T82" fmla="*/ 10 w 512"/>
                  <a:gd name="T83" fmla="*/ 13 h 109"/>
                  <a:gd name="T84" fmla="*/ 0 w 512"/>
                  <a:gd name="T85" fmla="*/ 0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09">
                    <a:moveTo>
                      <a:pt x="0" y="0"/>
                    </a:moveTo>
                    <a:lnTo>
                      <a:pt x="0" y="36"/>
                    </a:lnTo>
                    <a:lnTo>
                      <a:pt x="10" y="54"/>
                    </a:lnTo>
                    <a:lnTo>
                      <a:pt x="25" y="67"/>
                    </a:lnTo>
                    <a:lnTo>
                      <a:pt x="50" y="76"/>
                    </a:lnTo>
                    <a:lnTo>
                      <a:pt x="80" y="85"/>
                    </a:lnTo>
                    <a:lnTo>
                      <a:pt x="120" y="94"/>
                    </a:lnTo>
                    <a:lnTo>
                      <a:pt x="155" y="103"/>
                    </a:lnTo>
                    <a:lnTo>
                      <a:pt x="190" y="103"/>
                    </a:lnTo>
                    <a:lnTo>
                      <a:pt x="231" y="108"/>
                    </a:lnTo>
                    <a:lnTo>
                      <a:pt x="266" y="108"/>
                    </a:lnTo>
                    <a:lnTo>
                      <a:pt x="301" y="108"/>
                    </a:lnTo>
                    <a:lnTo>
                      <a:pt x="331" y="103"/>
                    </a:lnTo>
                    <a:lnTo>
                      <a:pt x="361" y="99"/>
                    </a:lnTo>
                    <a:lnTo>
                      <a:pt x="391" y="99"/>
                    </a:lnTo>
                    <a:lnTo>
                      <a:pt x="411" y="94"/>
                    </a:lnTo>
                    <a:lnTo>
                      <a:pt x="436" y="85"/>
                    </a:lnTo>
                    <a:lnTo>
                      <a:pt x="461" y="76"/>
                    </a:lnTo>
                    <a:lnTo>
                      <a:pt x="481" y="67"/>
                    </a:lnTo>
                    <a:lnTo>
                      <a:pt x="501" y="54"/>
                    </a:lnTo>
                    <a:lnTo>
                      <a:pt x="511" y="36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18"/>
                    </a:lnTo>
                    <a:lnTo>
                      <a:pt x="481" y="31"/>
                    </a:lnTo>
                    <a:lnTo>
                      <a:pt x="456" y="40"/>
                    </a:lnTo>
                    <a:lnTo>
                      <a:pt x="431" y="49"/>
                    </a:lnTo>
                    <a:lnTo>
                      <a:pt x="406" y="54"/>
                    </a:lnTo>
                    <a:lnTo>
                      <a:pt x="381" y="58"/>
                    </a:lnTo>
                    <a:lnTo>
                      <a:pt x="351" y="63"/>
                    </a:lnTo>
                    <a:lnTo>
                      <a:pt x="311" y="67"/>
                    </a:lnTo>
                    <a:lnTo>
                      <a:pt x="286" y="67"/>
                    </a:lnTo>
                    <a:lnTo>
                      <a:pt x="256" y="67"/>
                    </a:lnTo>
                    <a:lnTo>
                      <a:pt x="221" y="67"/>
                    </a:lnTo>
                    <a:lnTo>
                      <a:pt x="185" y="63"/>
                    </a:lnTo>
                    <a:lnTo>
                      <a:pt x="155" y="63"/>
                    </a:lnTo>
                    <a:lnTo>
                      <a:pt x="120" y="54"/>
                    </a:lnTo>
                    <a:lnTo>
                      <a:pt x="90" y="49"/>
                    </a:lnTo>
                    <a:lnTo>
                      <a:pt x="65" y="45"/>
                    </a:lnTo>
                    <a:lnTo>
                      <a:pt x="45" y="36"/>
                    </a:lnTo>
                    <a:lnTo>
                      <a:pt x="30" y="27"/>
                    </a:lnTo>
                    <a:lnTo>
                      <a:pt x="10" y="13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94" name="Group 62">
              <a:extLst>
                <a:ext uri="{FF2B5EF4-FFF2-40B4-BE49-F238E27FC236}">
                  <a16:creationId xmlns:a16="http://schemas.microsoft.com/office/drawing/2014/main" id="{AABA3445-BADB-4EA5-9A3E-216A55CB6F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9" y="3775"/>
              <a:ext cx="512" cy="186"/>
              <a:chOff x="1059" y="3775"/>
              <a:chExt cx="512" cy="186"/>
            </a:xfrm>
          </p:grpSpPr>
          <p:sp>
            <p:nvSpPr>
              <p:cNvPr id="44092" name="Oval 60">
                <a:extLst>
                  <a:ext uri="{FF2B5EF4-FFF2-40B4-BE49-F238E27FC236}">
                    <a16:creationId xmlns:a16="http://schemas.microsoft.com/office/drawing/2014/main" id="{1463376B-F277-4CDB-AF32-4FC2AE0D41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3775"/>
                <a:ext cx="500" cy="137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93" name="Freeform 61">
                <a:extLst>
                  <a:ext uri="{FF2B5EF4-FFF2-40B4-BE49-F238E27FC236}">
                    <a16:creationId xmlns:a16="http://schemas.microsoft.com/office/drawing/2014/main" id="{83A7482F-037F-4CF3-A2D1-1E5785A47F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" y="3848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71 h 113"/>
                  <a:gd name="T8" fmla="*/ 50 w 512"/>
                  <a:gd name="T9" fmla="*/ 80 h 113"/>
                  <a:gd name="T10" fmla="*/ 80 w 512"/>
                  <a:gd name="T11" fmla="*/ 89 h 113"/>
                  <a:gd name="T12" fmla="*/ 120 w 512"/>
                  <a:gd name="T13" fmla="*/ 98 h 113"/>
                  <a:gd name="T14" fmla="*/ 155 w 512"/>
                  <a:gd name="T15" fmla="*/ 107 h 113"/>
                  <a:gd name="T16" fmla="*/ 191 w 512"/>
                  <a:gd name="T17" fmla="*/ 107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7 h 113"/>
                  <a:gd name="T26" fmla="*/ 361 w 512"/>
                  <a:gd name="T27" fmla="*/ 103 h 113"/>
                  <a:gd name="T28" fmla="*/ 391 w 512"/>
                  <a:gd name="T29" fmla="*/ 103 h 113"/>
                  <a:gd name="T30" fmla="*/ 411 w 512"/>
                  <a:gd name="T31" fmla="*/ 98 h 113"/>
                  <a:gd name="T32" fmla="*/ 436 w 512"/>
                  <a:gd name="T33" fmla="*/ 89 h 113"/>
                  <a:gd name="T34" fmla="*/ 461 w 512"/>
                  <a:gd name="T35" fmla="*/ 80 h 113"/>
                  <a:gd name="T36" fmla="*/ 481 w 512"/>
                  <a:gd name="T37" fmla="*/ 71 h 113"/>
                  <a:gd name="T38" fmla="*/ 501 w 512"/>
                  <a:gd name="T39" fmla="*/ 58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76 w 512"/>
                  <a:gd name="T49" fmla="*/ 36 h 113"/>
                  <a:gd name="T50" fmla="*/ 456 w 512"/>
                  <a:gd name="T51" fmla="*/ 45 h 113"/>
                  <a:gd name="T52" fmla="*/ 431 w 512"/>
                  <a:gd name="T53" fmla="*/ 53 h 113"/>
                  <a:gd name="T54" fmla="*/ 406 w 512"/>
                  <a:gd name="T55" fmla="*/ 58 h 113"/>
                  <a:gd name="T56" fmla="*/ 381 w 512"/>
                  <a:gd name="T57" fmla="*/ 62 h 113"/>
                  <a:gd name="T58" fmla="*/ 351 w 512"/>
                  <a:gd name="T59" fmla="*/ 67 h 113"/>
                  <a:gd name="T60" fmla="*/ 311 w 512"/>
                  <a:gd name="T61" fmla="*/ 71 h 113"/>
                  <a:gd name="T62" fmla="*/ 286 w 512"/>
                  <a:gd name="T63" fmla="*/ 71 h 113"/>
                  <a:gd name="T64" fmla="*/ 256 w 512"/>
                  <a:gd name="T65" fmla="*/ 71 h 113"/>
                  <a:gd name="T66" fmla="*/ 221 w 512"/>
                  <a:gd name="T67" fmla="*/ 71 h 113"/>
                  <a:gd name="T68" fmla="*/ 186 w 512"/>
                  <a:gd name="T69" fmla="*/ 67 h 113"/>
                  <a:gd name="T70" fmla="*/ 155 w 512"/>
                  <a:gd name="T71" fmla="*/ 67 h 113"/>
                  <a:gd name="T72" fmla="*/ 120 w 512"/>
                  <a:gd name="T73" fmla="*/ 58 h 113"/>
                  <a:gd name="T74" fmla="*/ 90 w 512"/>
                  <a:gd name="T75" fmla="*/ 53 h 113"/>
                  <a:gd name="T76" fmla="*/ 65 w 512"/>
                  <a:gd name="T77" fmla="*/ 49 h 113"/>
                  <a:gd name="T78" fmla="*/ 45 w 512"/>
                  <a:gd name="T79" fmla="*/ 40 h 113"/>
                  <a:gd name="T80" fmla="*/ 30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71"/>
                    </a:lnTo>
                    <a:lnTo>
                      <a:pt x="50" y="80"/>
                    </a:lnTo>
                    <a:lnTo>
                      <a:pt x="80" y="89"/>
                    </a:lnTo>
                    <a:lnTo>
                      <a:pt x="120" y="98"/>
                    </a:lnTo>
                    <a:lnTo>
                      <a:pt x="155" y="107"/>
                    </a:lnTo>
                    <a:lnTo>
                      <a:pt x="191" y="107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7"/>
                    </a:lnTo>
                    <a:lnTo>
                      <a:pt x="361" y="103"/>
                    </a:lnTo>
                    <a:lnTo>
                      <a:pt x="391" y="103"/>
                    </a:lnTo>
                    <a:lnTo>
                      <a:pt x="411" y="98"/>
                    </a:lnTo>
                    <a:lnTo>
                      <a:pt x="436" y="89"/>
                    </a:lnTo>
                    <a:lnTo>
                      <a:pt x="461" y="80"/>
                    </a:lnTo>
                    <a:lnTo>
                      <a:pt x="481" y="71"/>
                    </a:lnTo>
                    <a:lnTo>
                      <a:pt x="501" y="58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76" y="36"/>
                    </a:lnTo>
                    <a:lnTo>
                      <a:pt x="456" y="45"/>
                    </a:lnTo>
                    <a:lnTo>
                      <a:pt x="431" y="53"/>
                    </a:lnTo>
                    <a:lnTo>
                      <a:pt x="406" y="58"/>
                    </a:lnTo>
                    <a:lnTo>
                      <a:pt x="381" y="62"/>
                    </a:lnTo>
                    <a:lnTo>
                      <a:pt x="351" y="67"/>
                    </a:lnTo>
                    <a:lnTo>
                      <a:pt x="311" y="71"/>
                    </a:lnTo>
                    <a:lnTo>
                      <a:pt x="286" y="71"/>
                    </a:lnTo>
                    <a:lnTo>
                      <a:pt x="256" y="71"/>
                    </a:lnTo>
                    <a:lnTo>
                      <a:pt x="221" y="71"/>
                    </a:lnTo>
                    <a:lnTo>
                      <a:pt x="186" y="67"/>
                    </a:lnTo>
                    <a:lnTo>
                      <a:pt x="155" y="67"/>
                    </a:lnTo>
                    <a:lnTo>
                      <a:pt x="120" y="58"/>
                    </a:lnTo>
                    <a:lnTo>
                      <a:pt x="90" y="53"/>
                    </a:lnTo>
                    <a:lnTo>
                      <a:pt x="65" y="49"/>
                    </a:lnTo>
                    <a:lnTo>
                      <a:pt x="45" y="40"/>
                    </a:lnTo>
                    <a:lnTo>
                      <a:pt x="30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097" name="Group 65">
              <a:extLst>
                <a:ext uri="{FF2B5EF4-FFF2-40B4-BE49-F238E27FC236}">
                  <a16:creationId xmlns:a16="http://schemas.microsoft.com/office/drawing/2014/main" id="{AA1A5EDA-2A1C-4778-AEEB-43061F69DF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4" y="3735"/>
              <a:ext cx="512" cy="185"/>
              <a:chOff x="1084" y="3735"/>
              <a:chExt cx="512" cy="185"/>
            </a:xfrm>
          </p:grpSpPr>
          <p:sp>
            <p:nvSpPr>
              <p:cNvPr id="44095" name="Oval 63">
                <a:extLst>
                  <a:ext uri="{FF2B5EF4-FFF2-40B4-BE49-F238E27FC236}">
                    <a16:creationId xmlns:a16="http://schemas.microsoft.com/office/drawing/2014/main" id="{2959FE53-01A9-454C-A428-E2C9FF0E3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8" y="3735"/>
                <a:ext cx="500" cy="137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96" name="Freeform 64">
                <a:extLst>
                  <a:ext uri="{FF2B5EF4-FFF2-40B4-BE49-F238E27FC236}">
                    <a16:creationId xmlns:a16="http://schemas.microsoft.com/office/drawing/2014/main" id="{F19C7A24-EC3D-4310-8E23-7561114F88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84" y="3807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1 h 113"/>
                  <a:gd name="T4" fmla="*/ 10 w 512"/>
                  <a:gd name="T5" fmla="*/ 59 h 113"/>
                  <a:gd name="T6" fmla="*/ 25 w 512"/>
                  <a:gd name="T7" fmla="*/ 72 h 113"/>
                  <a:gd name="T8" fmla="*/ 50 w 512"/>
                  <a:gd name="T9" fmla="*/ 81 h 113"/>
                  <a:gd name="T10" fmla="*/ 80 w 512"/>
                  <a:gd name="T11" fmla="*/ 90 h 113"/>
                  <a:gd name="T12" fmla="*/ 120 w 512"/>
                  <a:gd name="T13" fmla="*/ 99 h 113"/>
                  <a:gd name="T14" fmla="*/ 155 w 512"/>
                  <a:gd name="T15" fmla="*/ 108 h 113"/>
                  <a:gd name="T16" fmla="*/ 191 w 512"/>
                  <a:gd name="T17" fmla="*/ 108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8 h 113"/>
                  <a:gd name="T26" fmla="*/ 361 w 512"/>
                  <a:gd name="T27" fmla="*/ 103 h 113"/>
                  <a:gd name="T28" fmla="*/ 391 w 512"/>
                  <a:gd name="T29" fmla="*/ 103 h 113"/>
                  <a:gd name="T30" fmla="*/ 411 w 512"/>
                  <a:gd name="T31" fmla="*/ 99 h 113"/>
                  <a:gd name="T32" fmla="*/ 436 w 512"/>
                  <a:gd name="T33" fmla="*/ 90 h 113"/>
                  <a:gd name="T34" fmla="*/ 461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9 h 113"/>
                  <a:gd name="T40" fmla="*/ 511 w 512"/>
                  <a:gd name="T41" fmla="*/ 41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3 h 113"/>
                  <a:gd name="T48" fmla="*/ 476 w 512"/>
                  <a:gd name="T49" fmla="*/ 36 h 113"/>
                  <a:gd name="T50" fmla="*/ 456 w 512"/>
                  <a:gd name="T51" fmla="*/ 45 h 113"/>
                  <a:gd name="T52" fmla="*/ 431 w 512"/>
                  <a:gd name="T53" fmla="*/ 54 h 113"/>
                  <a:gd name="T54" fmla="*/ 406 w 512"/>
                  <a:gd name="T55" fmla="*/ 59 h 113"/>
                  <a:gd name="T56" fmla="*/ 381 w 512"/>
                  <a:gd name="T57" fmla="*/ 63 h 113"/>
                  <a:gd name="T58" fmla="*/ 351 w 512"/>
                  <a:gd name="T59" fmla="*/ 68 h 113"/>
                  <a:gd name="T60" fmla="*/ 311 w 512"/>
                  <a:gd name="T61" fmla="*/ 72 h 113"/>
                  <a:gd name="T62" fmla="*/ 286 w 512"/>
                  <a:gd name="T63" fmla="*/ 72 h 113"/>
                  <a:gd name="T64" fmla="*/ 256 w 512"/>
                  <a:gd name="T65" fmla="*/ 72 h 113"/>
                  <a:gd name="T66" fmla="*/ 221 w 512"/>
                  <a:gd name="T67" fmla="*/ 72 h 113"/>
                  <a:gd name="T68" fmla="*/ 186 w 512"/>
                  <a:gd name="T69" fmla="*/ 68 h 113"/>
                  <a:gd name="T70" fmla="*/ 155 w 512"/>
                  <a:gd name="T71" fmla="*/ 68 h 113"/>
                  <a:gd name="T72" fmla="*/ 120 w 512"/>
                  <a:gd name="T73" fmla="*/ 59 h 113"/>
                  <a:gd name="T74" fmla="*/ 90 w 512"/>
                  <a:gd name="T75" fmla="*/ 54 h 113"/>
                  <a:gd name="T76" fmla="*/ 65 w 512"/>
                  <a:gd name="T77" fmla="*/ 50 h 113"/>
                  <a:gd name="T78" fmla="*/ 45 w 512"/>
                  <a:gd name="T79" fmla="*/ 41 h 113"/>
                  <a:gd name="T80" fmla="*/ 30 w 512"/>
                  <a:gd name="T81" fmla="*/ 32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1"/>
                    </a:lnTo>
                    <a:lnTo>
                      <a:pt x="10" y="59"/>
                    </a:lnTo>
                    <a:lnTo>
                      <a:pt x="25" y="72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5" y="108"/>
                    </a:lnTo>
                    <a:lnTo>
                      <a:pt x="191" y="108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91" y="103"/>
                    </a:lnTo>
                    <a:lnTo>
                      <a:pt x="411" y="99"/>
                    </a:lnTo>
                    <a:lnTo>
                      <a:pt x="436" y="90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9"/>
                    </a:lnTo>
                    <a:lnTo>
                      <a:pt x="511" y="41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3"/>
                    </a:lnTo>
                    <a:lnTo>
                      <a:pt x="476" y="36"/>
                    </a:lnTo>
                    <a:lnTo>
                      <a:pt x="456" y="45"/>
                    </a:lnTo>
                    <a:lnTo>
                      <a:pt x="431" y="54"/>
                    </a:lnTo>
                    <a:lnTo>
                      <a:pt x="406" y="59"/>
                    </a:lnTo>
                    <a:lnTo>
                      <a:pt x="381" y="63"/>
                    </a:lnTo>
                    <a:lnTo>
                      <a:pt x="351" y="68"/>
                    </a:lnTo>
                    <a:lnTo>
                      <a:pt x="311" y="72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8"/>
                    </a:lnTo>
                    <a:lnTo>
                      <a:pt x="155" y="68"/>
                    </a:lnTo>
                    <a:lnTo>
                      <a:pt x="120" y="59"/>
                    </a:lnTo>
                    <a:lnTo>
                      <a:pt x="90" y="54"/>
                    </a:lnTo>
                    <a:lnTo>
                      <a:pt x="65" y="50"/>
                    </a:lnTo>
                    <a:lnTo>
                      <a:pt x="45" y="41"/>
                    </a:lnTo>
                    <a:lnTo>
                      <a:pt x="30" y="32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44100" name="Group 68">
              <a:extLst>
                <a:ext uri="{FF2B5EF4-FFF2-40B4-BE49-F238E27FC236}">
                  <a16:creationId xmlns:a16="http://schemas.microsoft.com/office/drawing/2014/main" id="{AFE35CCD-7017-4370-B973-5B7510CDBA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9" y="3681"/>
              <a:ext cx="512" cy="190"/>
              <a:chOff x="1059" y="3681"/>
              <a:chExt cx="512" cy="190"/>
            </a:xfrm>
          </p:grpSpPr>
          <p:sp>
            <p:nvSpPr>
              <p:cNvPr id="44098" name="Oval 66">
                <a:extLst>
                  <a:ext uri="{FF2B5EF4-FFF2-40B4-BE49-F238E27FC236}">
                    <a16:creationId xmlns:a16="http://schemas.microsoft.com/office/drawing/2014/main" id="{41454325-3C9A-4577-BE50-3BEC2F61D6D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63" y="3681"/>
                <a:ext cx="500" cy="141"/>
              </a:xfrm>
              <a:prstGeom prst="ellipse">
                <a:avLst/>
              </a:prstGeom>
              <a:solidFill>
                <a:srgbClr val="AD6900"/>
              </a:solidFill>
              <a:ln w="1270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4099" name="Freeform 67">
                <a:extLst>
                  <a:ext uri="{FF2B5EF4-FFF2-40B4-BE49-F238E27FC236}">
                    <a16:creationId xmlns:a16="http://schemas.microsoft.com/office/drawing/2014/main" id="{C9EFF7C7-97E5-4FDB-A367-5E6323DAFB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9" y="3758"/>
                <a:ext cx="512" cy="113"/>
              </a:xfrm>
              <a:custGeom>
                <a:avLst/>
                <a:gdLst>
                  <a:gd name="T0" fmla="*/ 0 w 512"/>
                  <a:gd name="T1" fmla="*/ 0 h 113"/>
                  <a:gd name="T2" fmla="*/ 0 w 512"/>
                  <a:gd name="T3" fmla="*/ 40 h 113"/>
                  <a:gd name="T4" fmla="*/ 10 w 512"/>
                  <a:gd name="T5" fmla="*/ 58 h 113"/>
                  <a:gd name="T6" fmla="*/ 25 w 512"/>
                  <a:gd name="T7" fmla="*/ 67 h 113"/>
                  <a:gd name="T8" fmla="*/ 50 w 512"/>
                  <a:gd name="T9" fmla="*/ 81 h 113"/>
                  <a:gd name="T10" fmla="*/ 80 w 512"/>
                  <a:gd name="T11" fmla="*/ 90 h 113"/>
                  <a:gd name="T12" fmla="*/ 120 w 512"/>
                  <a:gd name="T13" fmla="*/ 99 h 113"/>
                  <a:gd name="T14" fmla="*/ 155 w 512"/>
                  <a:gd name="T15" fmla="*/ 103 h 113"/>
                  <a:gd name="T16" fmla="*/ 191 w 512"/>
                  <a:gd name="T17" fmla="*/ 108 h 113"/>
                  <a:gd name="T18" fmla="*/ 231 w 512"/>
                  <a:gd name="T19" fmla="*/ 112 h 113"/>
                  <a:gd name="T20" fmla="*/ 266 w 512"/>
                  <a:gd name="T21" fmla="*/ 112 h 113"/>
                  <a:gd name="T22" fmla="*/ 301 w 512"/>
                  <a:gd name="T23" fmla="*/ 112 h 113"/>
                  <a:gd name="T24" fmla="*/ 331 w 512"/>
                  <a:gd name="T25" fmla="*/ 108 h 113"/>
                  <a:gd name="T26" fmla="*/ 361 w 512"/>
                  <a:gd name="T27" fmla="*/ 103 h 113"/>
                  <a:gd name="T28" fmla="*/ 391 w 512"/>
                  <a:gd name="T29" fmla="*/ 99 h 113"/>
                  <a:gd name="T30" fmla="*/ 411 w 512"/>
                  <a:gd name="T31" fmla="*/ 94 h 113"/>
                  <a:gd name="T32" fmla="*/ 436 w 512"/>
                  <a:gd name="T33" fmla="*/ 90 h 113"/>
                  <a:gd name="T34" fmla="*/ 461 w 512"/>
                  <a:gd name="T35" fmla="*/ 81 h 113"/>
                  <a:gd name="T36" fmla="*/ 481 w 512"/>
                  <a:gd name="T37" fmla="*/ 72 h 113"/>
                  <a:gd name="T38" fmla="*/ 501 w 512"/>
                  <a:gd name="T39" fmla="*/ 54 h 113"/>
                  <a:gd name="T40" fmla="*/ 511 w 512"/>
                  <a:gd name="T41" fmla="*/ 40 h 113"/>
                  <a:gd name="T42" fmla="*/ 511 w 512"/>
                  <a:gd name="T43" fmla="*/ 0 h 113"/>
                  <a:gd name="T44" fmla="*/ 506 w 512"/>
                  <a:gd name="T45" fmla="*/ 9 h 113"/>
                  <a:gd name="T46" fmla="*/ 496 w 512"/>
                  <a:gd name="T47" fmla="*/ 22 h 113"/>
                  <a:gd name="T48" fmla="*/ 476 w 512"/>
                  <a:gd name="T49" fmla="*/ 31 h 113"/>
                  <a:gd name="T50" fmla="*/ 456 w 512"/>
                  <a:gd name="T51" fmla="*/ 45 h 113"/>
                  <a:gd name="T52" fmla="*/ 431 w 512"/>
                  <a:gd name="T53" fmla="*/ 49 h 113"/>
                  <a:gd name="T54" fmla="*/ 406 w 512"/>
                  <a:gd name="T55" fmla="*/ 58 h 113"/>
                  <a:gd name="T56" fmla="*/ 381 w 512"/>
                  <a:gd name="T57" fmla="*/ 63 h 113"/>
                  <a:gd name="T58" fmla="*/ 351 w 512"/>
                  <a:gd name="T59" fmla="*/ 67 h 113"/>
                  <a:gd name="T60" fmla="*/ 311 w 512"/>
                  <a:gd name="T61" fmla="*/ 67 h 113"/>
                  <a:gd name="T62" fmla="*/ 286 w 512"/>
                  <a:gd name="T63" fmla="*/ 72 h 113"/>
                  <a:gd name="T64" fmla="*/ 256 w 512"/>
                  <a:gd name="T65" fmla="*/ 72 h 113"/>
                  <a:gd name="T66" fmla="*/ 221 w 512"/>
                  <a:gd name="T67" fmla="*/ 72 h 113"/>
                  <a:gd name="T68" fmla="*/ 186 w 512"/>
                  <a:gd name="T69" fmla="*/ 67 h 113"/>
                  <a:gd name="T70" fmla="*/ 155 w 512"/>
                  <a:gd name="T71" fmla="*/ 63 h 113"/>
                  <a:gd name="T72" fmla="*/ 120 w 512"/>
                  <a:gd name="T73" fmla="*/ 58 h 113"/>
                  <a:gd name="T74" fmla="*/ 90 w 512"/>
                  <a:gd name="T75" fmla="*/ 54 h 113"/>
                  <a:gd name="T76" fmla="*/ 65 w 512"/>
                  <a:gd name="T77" fmla="*/ 45 h 113"/>
                  <a:gd name="T78" fmla="*/ 45 w 512"/>
                  <a:gd name="T79" fmla="*/ 40 h 113"/>
                  <a:gd name="T80" fmla="*/ 30 w 512"/>
                  <a:gd name="T81" fmla="*/ 31 h 113"/>
                  <a:gd name="T82" fmla="*/ 10 w 512"/>
                  <a:gd name="T83" fmla="*/ 18 h 113"/>
                  <a:gd name="T84" fmla="*/ 0 w 512"/>
                  <a:gd name="T85" fmla="*/ 0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512" h="113">
                    <a:moveTo>
                      <a:pt x="0" y="0"/>
                    </a:moveTo>
                    <a:lnTo>
                      <a:pt x="0" y="40"/>
                    </a:lnTo>
                    <a:lnTo>
                      <a:pt x="10" y="58"/>
                    </a:lnTo>
                    <a:lnTo>
                      <a:pt x="25" y="67"/>
                    </a:lnTo>
                    <a:lnTo>
                      <a:pt x="50" y="81"/>
                    </a:lnTo>
                    <a:lnTo>
                      <a:pt x="80" y="90"/>
                    </a:lnTo>
                    <a:lnTo>
                      <a:pt x="120" y="99"/>
                    </a:lnTo>
                    <a:lnTo>
                      <a:pt x="155" y="103"/>
                    </a:lnTo>
                    <a:lnTo>
                      <a:pt x="191" y="108"/>
                    </a:lnTo>
                    <a:lnTo>
                      <a:pt x="231" y="112"/>
                    </a:lnTo>
                    <a:lnTo>
                      <a:pt x="266" y="112"/>
                    </a:lnTo>
                    <a:lnTo>
                      <a:pt x="301" y="112"/>
                    </a:lnTo>
                    <a:lnTo>
                      <a:pt x="331" y="108"/>
                    </a:lnTo>
                    <a:lnTo>
                      <a:pt x="361" y="103"/>
                    </a:lnTo>
                    <a:lnTo>
                      <a:pt x="391" y="99"/>
                    </a:lnTo>
                    <a:lnTo>
                      <a:pt x="411" y="94"/>
                    </a:lnTo>
                    <a:lnTo>
                      <a:pt x="436" y="90"/>
                    </a:lnTo>
                    <a:lnTo>
                      <a:pt x="461" y="81"/>
                    </a:lnTo>
                    <a:lnTo>
                      <a:pt x="481" y="72"/>
                    </a:lnTo>
                    <a:lnTo>
                      <a:pt x="501" y="54"/>
                    </a:lnTo>
                    <a:lnTo>
                      <a:pt x="511" y="40"/>
                    </a:lnTo>
                    <a:lnTo>
                      <a:pt x="511" y="0"/>
                    </a:lnTo>
                    <a:lnTo>
                      <a:pt x="506" y="9"/>
                    </a:lnTo>
                    <a:lnTo>
                      <a:pt x="496" y="22"/>
                    </a:lnTo>
                    <a:lnTo>
                      <a:pt x="476" y="31"/>
                    </a:lnTo>
                    <a:lnTo>
                      <a:pt x="456" y="45"/>
                    </a:lnTo>
                    <a:lnTo>
                      <a:pt x="431" y="49"/>
                    </a:lnTo>
                    <a:lnTo>
                      <a:pt x="406" y="58"/>
                    </a:lnTo>
                    <a:lnTo>
                      <a:pt x="381" y="63"/>
                    </a:lnTo>
                    <a:lnTo>
                      <a:pt x="351" y="67"/>
                    </a:lnTo>
                    <a:lnTo>
                      <a:pt x="311" y="67"/>
                    </a:lnTo>
                    <a:lnTo>
                      <a:pt x="286" y="72"/>
                    </a:lnTo>
                    <a:lnTo>
                      <a:pt x="256" y="72"/>
                    </a:lnTo>
                    <a:lnTo>
                      <a:pt x="221" y="72"/>
                    </a:lnTo>
                    <a:lnTo>
                      <a:pt x="186" y="67"/>
                    </a:lnTo>
                    <a:lnTo>
                      <a:pt x="155" y="63"/>
                    </a:lnTo>
                    <a:lnTo>
                      <a:pt x="120" y="58"/>
                    </a:lnTo>
                    <a:lnTo>
                      <a:pt x="90" y="54"/>
                    </a:lnTo>
                    <a:lnTo>
                      <a:pt x="65" y="45"/>
                    </a:lnTo>
                    <a:lnTo>
                      <a:pt x="45" y="40"/>
                    </a:lnTo>
                    <a:lnTo>
                      <a:pt x="30" y="31"/>
                    </a:lnTo>
                    <a:lnTo>
                      <a:pt x="10" y="18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E07000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392551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F22C1FB-D625-44CC-BCD8-4B4C4D6B6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Aggregation: An Example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F6AD5DE-9055-43F0-9E60-5E7A509A3D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2 7 4 12 5 0 8 2 8 4 6 9 11 3 3 5 7 2 9 1...</a:t>
            </a:r>
          </a:p>
          <a:p>
            <a:r>
              <a:rPr lang="en-US" altLang="en-US"/>
              <a:t>Then the aggregated series for </a:t>
            </a:r>
            <a:r>
              <a:rPr lang="en-US" altLang="en-US">
                <a:solidFill>
                  <a:srgbClr val="FC0128"/>
                </a:solidFill>
              </a:rPr>
              <a:t>m = 2 </a:t>
            </a:r>
            <a:r>
              <a:rPr lang="en-US" altLang="en-US"/>
              <a:t>is: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715297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C9D6EF3-C394-40FF-A907-13080707B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Aggregation: An Example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8A6CAB5C-D1CD-4315-A992-7DB6A576B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2 7 4 12 5 0 8 2 8 4 6 9 11 3 3 5 7 2 9 1...</a:t>
            </a:r>
          </a:p>
          <a:p>
            <a:r>
              <a:rPr lang="en-US" altLang="en-US"/>
              <a:t>Then the aggregated series for m = 2 is: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4.5  8.0  2.5  5.0  6.0  7.5  7.0  4.0  4.5  5.0...</a:t>
            </a:r>
          </a:p>
        </p:txBody>
      </p:sp>
    </p:spTree>
    <p:extLst>
      <p:ext uri="{BB962C8B-B14F-4D97-AF65-F5344CB8AC3E}">
        <p14:creationId xmlns:p14="http://schemas.microsoft.com/office/powerpoint/2010/main" val="14067536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5E262F37-146A-4F9F-9DA5-F525D46FD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Aggregation: An Example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6782BD87-44A9-4932-A014-FDDF15A83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2 7 4 12 5 0 8 2 8 4 6 9 11 3 3 5 7 2 9 1...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Then the aggregated time series for </a:t>
            </a:r>
            <a:r>
              <a:rPr lang="en-US" altLang="en-US">
                <a:solidFill>
                  <a:srgbClr val="FC0128"/>
                </a:solidFill>
              </a:rPr>
              <a:t>m = 5 </a:t>
            </a:r>
            <a:r>
              <a:rPr lang="en-US" altLang="en-US"/>
              <a:t>is: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5293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E3EC92AF-437E-4F3A-BB27-1A1BE072D4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Aggregation: An Example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FE3A45F2-D017-4D67-9C50-2C90BF047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2 7 4 12 5 0 8 2 8 4 6 9 11 3 3 5 7 2 9 1...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Then the aggregated time series for m = 5 is: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    6.0         4.4          6.4          4.8 ...</a:t>
            </a:r>
          </a:p>
        </p:txBody>
      </p:sp>
    </p:spTree>
    <p:extLst>
      <p:ext uri="{BB962C8B-B14F-4D97-AF65-F5344CB8AC3E}">
        <p14:creationId xmlns:p14="http://schemas.microsoft.com/office/powerpoint/2010/main" val="31337513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08E56F3A-845B-4528-B7FB-AF293DA3A7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Autocorrelation Function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A7A4979B-8E14-4C7E-A922-DF4C8005A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9950" y="2063750"/>
            <a:ext cx="6159500" cy="3949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44" name="Rectangle 4">
            <a:extLst>
              <a:ext uri="{FF2B5EF4-FFF2-40B4-BE49-F238E27FC236}">
                <a16:creationId xmlns:a16="http://schemas.microsoft.com/office/drawing/2014/main" id="{42105E8A-1D19-4148-A3E5-D0B63AB81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838325"/>
            <a:ext cx="571500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+1</a:t>
            </a:r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726F9A8C-7617-4583-8D51-901C8D540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5724525"/>
            <a:ext cx="490537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-1</a:t>
            </a:r>
          </a:p>
        </p:txBody>
      </p:sp>
      <p:sp>
        <p:nvSpPr>
          <p:cNvPr id="61446" name="Rectangle 6">
            <a:extLst>
              <a:ext uri="{FF2B5EF4-FFF2-40B4-BE49-F238E27FC236}">
                <a16:creationId xmlns:a16="http://schemas.microsoft.com/office/drawing/2014/main" id="{5D22CEB8-7A13-4732-B500-D7560698C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36671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61447" name="Line 7">
            <a:extLst>
              <a:ext uri="{FF2B5EF4-FFF2-40B4-BE49-F238E27FC236}">
                <a16:creationId xmlns:a16="http://schemas.microsoft.com/office/drawing/2014/main" id="{8C350BD6-F289-4AF4-BE6A-49495A5B42A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9950" y="3962400"/>
            <a:ext cx="615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48" name="Rectangle 8">
            <a:extLst>
              <a:ext uri="{FF2B5EF4-FFF2-40B4-BE49-F238E27FC236}">
                <a16:creationId xmlns:a16="http://schemas.microsoft.com/office/drawing/2014/main" id="{ED3F8815-9734-40E9-A537-6D03CDFD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56163" y="6013450"/>
            <a:ext cx="109537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600"/>
              <a:t>lag k</a:t>
            </a:r>
          </a:p>
        </p:txBody>
      </p:sp>
      <p:sp>
        <p:nvSpPr>
          <p:cNvPr id="61449" name="Rectangle 9">
            <a:extLst>
              <a:ext uri="{FF2B5EF4-FFF2-40B4-BE49-F238E27FC236}">
                <a16:creationId xmlns:a16="http://schemas.microsoft.com/office/drawing/2014/main" id="{55C12CB0-C094-42A4-AD35-5A5A73BA2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6763" y="6029325"/>
            <a:ext cx="3714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0</a:t>
            </a:r>
          </a:p>
        </p:txBody>
      </p:sp>
      <p:sp>
        <p:nvSpPr>
          <p:cNvPr id="61450" name="Rectangle 10">
            <a:extLst>
              <a:ext uri="{FF2B5EF4-FFF2-40B4-BE49-F238E27FC236}">
                <a16:creationId xmlns:a16="http://schemas.microsoft.com/office/drawing/2014/main" id="{2F1E625B-FF76-4342-87AA-9D3FB7DE0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963" y="6105525"/>
            <a:ext cx="727075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100</a:t>
            </a:r>
          </a:p>
        </p:txBody>
      </p:sp>
      <p:sp>
        <p:nvSpPr>
          <p:cNvPr id="61451" name="Rectangle 11">
            <a:extLst>
              <a:ext uri="{FF2B5EF4-FFF2-40B4-BE49-F238E27FC236}">
                <a16:creationId xmlns:a16="http://schemas.microsoft.com/office/drawing/2014/main" id="{8845903B-1415-4411-88C2-16F10E9E45D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55699" y="3779837"/>
            <a:ext cx="46847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Autocorrelation Coefficient</a:t>
            </a:r>
          </a:p>
        </p:txBody>
      </p:sp>
      <p:sp>
        <p:nvSpPr>
          <p:cNvPr id="61452" name="Freeform 12">
            <a:extLst>
              <a:ext uri="{FF2B5EF4-FFF2-40B4-BE49-F238E27FC236}">
                <a16:creationId xmlns:a16="http://schemas.microsoft.com/office/drawing/2014/main" id="{96D2584D-4B31-481C-886D-FD6233709C5D}"/>
              </a:ext>
            </a:extLst>
          </p:cNvPr>
          <p:cNvSpPr>
            <a:spLocks/>
          </p:cNvSpPr>
          <p:nvPr/>
        </p:nvSpPr>
        <p:spPr bwMode="auto">
          <a:xfrm>
            <a:off x="2116138" y="2057400"/>
            <a:ext cx="6119812" cy="1797050"/>
          </a:xfrm>
          <a:custGeom>
            <a:avLst/>
            <a:gdLst>
              <a:gd name="T0" fmla="*/ 0 w 3855"/>
              <a:gd name="T1" fmla="*/ 37 h 1132"/>
              <a:gd name="T2" fmla="*/ 27 w 3855"/>
              <a:gd name="T3" fmla="*/ 91 h 1132"/>
              <a:gd name="T4" fmla="*/ 40 w 3855"/>
              <a:gd name="T5" fmla="*/ 171 h 1132"/>
              <a:gd name="T6" fmla="*/ 54 w 3855"/>
              <a:gd name="T7" fmla="*/ 251 h 1132"/>
              <a:gd name="T8" fmla="*/ 80 w 3855"/>
              <a:gd name="T9" fmla="*/ 331 h 1132"/>
              <a:gd name="T10" fmla="*/ 120 w 3855"/>
              <a:gd name="T11" fmla="*/ 411 h 1132"/>
              <a:gd name="T12" fmla="*/ 147 w 3855"/>
              <a:gd name="T13" fmla="*/ 491 h 1132"/>
              <a:gd name="T14" fmla="*/ 187 w 3855"/>
              <a:gd name="T15" fmla="*/ 544 h 1132"/>
              <a:gd name="T16" fmla="*/ 240 w 3855"/>
              <a:gd name="T17" fmla="*/ 584 h 1132"/>
              <a:gd name="T18" fmla="*/ 280 w 3855"/>
              <a:gd name="T19" fmla="*/ 611 h 1132"/>
              <a:gd name="T20" fmla="*/ 334 w 3855"/>
              <a:gd name="T21" fmla="*/ 624 h 1132"/>
              <a:gd name="T22" fmla="*/ 374 w 3855"/>
              <a:gd name="T23" fmla="*/ 677 h 1132"/>
              <a:gd name="T24" fmla="*/ 427 w 3855"/>
              <a:gd name="T25" fmla="*/ 704 h 1132"/>
              <a:gd name="T26" fmla="*/ 467 w 3855"/>
              <a:gd name="T27" fmla="*/ 744 h 1132"/>
              <a:gd name="T28" fmla="*/ 520 w 3855"/>
              <a:gd name="T29" fmla="*/ 771 h 1132"/>
              <a:gd name="T30" fmla="*/ 574 w 3855"/>
              <a:gd name="T31" fmla="*/ 784 h 1132"/>
              <a:gd name="T32" fmla="*/ 614 w 3855"/>
              <a:gd name="T33" fmla="*/ 811 h 1132"/>
              <a:gd name="T34" fmla="*/ 680 w 3855"/>
              <a:gd name="T35" fmla="*/ 864 h 1132"/>
              <a:gd name="T36" fmla="*/ 734 w 3855"/>
              <a:gd name="T37" fmla="*/ 877 h 1132"/>
              <a:gd name="T38" fmla="*/ 814 w 3855"/>
              <a:gd name="T39" fmla="*/ 891 h 1132"/>
              <a:gd name="T40" fmla="*/ 894 w 3855"/>
              <a:gd name="T41" fmla="*/ 917 h 1132"/>
              <a:gd name="T42" fmla="*/ 974 w 3855"/>
              <a:gd name="T43" fmla="*/ 944 h 1132"/>
              <a:gd name="T44" fmla="*/ 1054 w 3855"/>
              <a:gd name="T45" fmla="*/ 971 h 1132"/>
              <a:gd name="T46" fmla="*/ 1134 w 3855"/>
              <a:gd name="T47" fmla="*/ 984 h 1132"/>
              <a:gd name="T48" fmla="*/ 1214 w 3855"/>
              <a:gd name="T49" fmla="*/ 997 h 1132"/>
              <a:gd name="T50" fmla="*/ 1294 w 3855"/>
              <a:gd name="T51" fmla="*/ 1011 h 1132"/>
              <a:gd name="T52" fmla="*/ 1374 w 3855"/>
              <a:gd name="T53" fmla="*/ 1011 h 1132"/>
              <a:gd name="T54" fmla="*/ 1454 w 3855"/>
              <a:gd name="T55" fmla="*/ 1011 h 1132"/>
              <a:gd name="T56" fmla="*/ 1534 w 3855"/>
              <a:gd name="T57" fmla="*/ 1024 h 1132"/>
              <a:gd name="T58" fmla="*/ 1614 w 3855"/>
              <a:gd name="T59" fmla="*/ 1024 h 1132"/>
              <a:gd name="T60" fmla="*/ 1694 w 3855"/>
              <a:gd name="T61" fmla="*/ 1024 h 1132"/>
              <a:gd name="T62" fmla="*/ 1774 w 3855"/>
              <a:gd name="T63" fmla="*/ 1024 h 1132"/>
              <a:gd name="T64" fmla="*/ 1854 w 3855"/>
              <a:gd name="T65" fmla="*/ 1037 h 1132"/>
              <a:gd name="T66" fmla="*/ 1934 w 3855"/>
              <a:gd name="T67" fmla="*/ 1037 h 1132"/>
              <a:gd name="T68" fmla="*/ 2014 w 3855"/>
              <a:gd name="T69" fmla="*/ 1037 h 1132"/>
              <a:gd name="T70" fmla="*/ 2094 w 3855"/>
              <a:gd name="T71" fmla="*/ 1051 h 1132"/>
              <a:gd name="T72" fmla="*/ 2174 w 3855"/>
              <a:gd name="T73" fmla="*/ 1051 h 1132"/>
              <a:gd name="T74" fmla="*/ 2254 w 3855"/>
              <a:gd name="T75" fmla="*/ 1051 h 1132"/>
              <a:gd name="T76" fmla="*/ 2334 w 3855"/>
              <a:gd name="T77" fmla="*/ 1077 h 1132"/>
              <a:gd name="T78" fmla="*/ 2414 w 3855"/>
              <a:gd name="T79" fmla="*/ 1077 h 1132"/>
              <a:gd name="T80" fmla="*/ 2494 w 3855"/>
              <a:gd name="T81" fmla="*/ 1064 h 1132"/>
              <a:gd name="T82" fmla="*/ 2574 w 3855"/>
              <a:gd name="T83" fmla="*/ 1064 h 1132"/>
              <a:gd name="T84" fmla="*/ 2654 w 3855"/>
              <a:gd name="T85" fmla="*/ 1091 h 1132"/>
              <a:gd name="T86" fmla="*/ 2734 w 3855"/>
              <a:gd name="T87" fmla="*/ 1104 h 1132"/>
              <a:gd name="T88" fmla="*/ 2814 w 3855"/>
              <a:gd name="T89" fmla="*/ 1104 h 1132"/>
              <a:gd name="T90" fmla="*/ 2867 w 3855"/>
              <a:gd name="T91" fmla="*/ 1077 h 1132"/>
              <a:gd name="T92" fmla="*/ 2934 w 3855"/>
              <a:gd name="T93" fmla="*/ 1064 h 1132"/>
              <a:gd name="T94" fmla="*/ 3014 w 3855"/>
              <a:gd name="T95" fmla="*/ 1091 h 1132"/>
              <a:gd name="T96" fmla="*/ 3094 w 3855"/>
              <a:gd name="T97" fmla="*/ 1104 h 1132"/>
              <a:gd name="T98" fmla="*/ 3174 w 3855"/>
              <a:gd name="T99" fmla="*/ 1104 h 1132"/>
              <a:gd name="T100" fmla="*/ 3254 w 3855"/>
              <a:gd name="T101" fmla="*/ 1104 h 1132"/>
              <a:gd name="T102" fmla="*/ 3334 w 3855"/>
              <a:gd name="T103" fmla="*/ 1117 h 1132"/>
              <a:gd name="T104" fmla="*/ 3414 w 3855"/>
              <a:gd name="T105" fmla="*/ 1104 h 1132"/>
              <a:gd name="T106" fmla="*/ 3494 w 3855"/>
              <a:gd name="T107" fmla="*/ 1104 h 1132"/>
              <a:gd name="T108" fmla="*/ 3574 w 3855"/>
              <a:gd name="T109" fmla="*/ 1104 h 1132"/>
              <a:gd name="T110" fmla="*/ 3654 w 3855"/>
              <a:gd name="T111" fmla="*/ 1117 h 1132"/>
              <a:gd name="T112" fmla="*/ 3734 w 3855"/>
              <a:gd name="T113" fmla="*/ 1117 h 1132"/>
              <a:gd name="T114" fmla="*/ 3814 w 3855"/>
              <a:gd name="T115" fmla="*/ 1117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3855" h="1132">
                <a:moveTo>
                  <a:pt x="11" y="0"/>
                </a:moveTo>
                <a:lnTo>
                  <a:pt x="0" y="37"/>
                </a:lnTo>
                <a:lnTo>
                  <a:pt x="14" y="64"/>
                </a:lnTo>
                <a:lnTo>
                  <a:pt x="27" y="91"/>
                </a:lnTo>
                <a:lnTo>
                  <a:pt x="40" y="131"/>
                </a:lnTo>
                <a:lnTo>
                  <a:pt x="40" y="171"/>
                </a:lnTo>
                <a:lnTo>
                  <a:pt x="54" y="211"/>
                </a:lnTo>
                <a:lnTo>
                  <a:pt x="54" y="251"/>
                </a:lnTo>
                <a:lnTo>
                  <a:pt x="67" y="291"/>
                </a:lnTo>
                <a:lnTo>
                  <a:pt x="80" y="331"/>
                </a:lnTo>
                <a:lnTo>
                  <a:pt x="94" y="371"/>
                </a:lnTo>
                <a:lnTo>
                  <a:pt x="120" y="411"/>
                </a:lnTo>
                <a:lnTo>
                  <a:pt x="134" y="451"/>
                </a:lnTo>
                <a:lnTo>
                  <a:pt x="147" y="491"/>
                </a:lnTo>
                <a:lnTo>
                  <a:pt x="174" y="517"/>
                </a:lnTo>
                <a:lnTo>
                  <a:pt x="187" y="544"/>
                </a:lnTo>
                <a:lnTo>
                  <a:pt x="214" y="557"/>
                </a:lnTo>
                <a:lnTo>
                  <a:pt x="240" y="584"/>
                </a:lnTo>
                <a:lnTo>
                  <a:pt x="267" y="584"/>
                </a:lnTo>
                <a:lnTo>
                  <a:pt x="280" y="611"/>
                </a:lnTo>
                <a:lnTo>
                  <a:pt x="307" y="611"/>
                </a:lnTo>
                <a:lnTo>
                  <a:pt x="334" y="624"/>
                </a:lnTo>
                <a:lnTo>
                  <a:pt x="347" y="651"/>
                </a:lnTo>
                <a:lnTo>
                  <a:pt x="374" y="677"/>
                </a:lnTo>
                <a:lnTo>
                  <a:pt x="400" y="704"/>
                </a:lnTo>
                <a:lnTo>
                  <a:pt x="427" y="704"/>
                </a:lnTo>
                <a:lnTo>
                  <a:pt x="454" y="717"/>
                </a:lnTo>
                <a:lnTo>
                  <a:pt x="467" y="744"/>
                </a:lnTo>
                <a:lnTo>
                  <a:pt x="494" y="744"/>
                </a:lnTo>
                <a:lnTo>
                  <a:pt x="520" y="771"/>
                </a:lnTo>
                <a:lnTo>
                  <a:pt x="547" y="771"/>
                </a:lnTo>
                <a:lnTo>
                  <a:pt x="574" y="784"/>
                </a:lnTo>
                <a:lnTo>
                  <a:pt x="587" y="811"/>
                </a:lnTo>
                <a:lnTo>
                  <a:pt x="614" y="811"/>
                </a:lnTo>
                <a:lnTo>
                  <a:pt x="654" y="837"/>
                </a:lnTo>
                <a:lnTo>
                  <a:pt x="680" y="864"/>
                </a:lnTo>
                <a:lnTo>
                  <a:pt x="707" y="864"/>
                </a:lnTo>
                <a:lnTo>
                  <a:pt x="734" y="877"/>
                </a:lnTo>
                <a:lnTo>
                  <a:pt x="774" y="891"/>
                </a:lnTo>
                <a:lnTo>
                  <a:pt x="814" y="891"/>
                </a:lnTo>
                <a:lnTo>
                  <a:pt x="854" y="904"/>
                </a:lnTo>
                <a:lnTo>
                  <a:pt x="894" y="917"/>
                </a:lnTo>
                <a:lnTo>
                  <a:pt x="934" y="931"/>
                </a:lnTo>
                <a:lnTo>
                  <a:pt x="974" y="944"/>
                </a:lnTo>
                <a:lnTo>
                  <a:pt x="1014" y="957"/>
                </a:lnTo>
                <a:lnTo>
                  <a:pt x="1054" y="971"/>
                </a:lnTo>
                <a:lnTo>
                  <a:pt x="1094" y="971"/>
                </a:lnTo>
                <a:lnTo>
                  <a:pt x="1134" y="984"/>
                </a:lnTo>
                <a:lnTo>
                  <a:pt x="1174" y="984"/>
                </a:lnTo>
                <a:lnTo>
                  <a:pt x="1214" y="997"/>
                </a:lnTo>
                <a:lnTo>
                  <a:pt x="1254" y="997"/>
                </a:lnTo>
                <a:lnTo>
                  <a:pt x="1294" y="1011"/>
                </a:lnTo>
                <a:lnTo>
                  <a:pt x="1334" y="1011"/>
                </a:lnTo>
                <a:lnTo>
                  <a:pt x="1374" y="1011"/>
                </a:lnTo>
                <a:lnTo>
                  <a:pt x="1414" y="1011"/>
                </a:lnTo>
                <a:lnTo>
                  <a:pt x="1454" y="1011"/>
                </a:lnTo>
                <a:lnTo>
                  <a:pt x="1494" y="1011"/>
                </a:lnTo>
                <a:lnTo>
                  <a:pt x="1534" y="1024"/>
                </a:lnTo>
                <a:lnTo>
                  <a:pt x="1574" y="1024"/>
                </a:lnTo>
                <a:lnTo>
                  <a:pt x="1614" y="1024"/>
                </a:lnTo>
                <a:lnTo>
                  <a:pt x="1654" y="1024"/>
                </a:lnTo>
                <a:lnTo>
                  <a:pt x="1694" y="1024"/>
                </a:lnTo>
                <a:lnTo>
                  <a:pt x="1734" y="1024"/>
                </a:lnTo>
                <a:lnTo>
                  <a:pt x="1774" y="1024"/>
                </a:lnTo>
                <a:lnTo>
                  <a:pt x="1814" y="1037"/>
                </a:lnTo>
                <a:lnTo>
                  <a:pt x="1854" y="1037"/>
                </a:lnTo>
                <a:lnTo>
                  <a:pt x="1894" y="1037"/>
                </a:lnTo>
                <a:lnTo>
                  <a:pt x="1934" y="1037"/>
                </a:lnTo>
                <a:lnTo>
                  <a:pt x="1974" y="1037"/>
                </a:lnTo>
                <a:lnTo>
                  <a:pt x="2014" y="1037"/>
                </a:lnTo>
                <a:lnTo>
                  <a:pt x="2054" y="1051"/>
                </a:lnTo>
                <a:lnTo>
                  <a:pt x="2094" y="1051"/>
                </a:lnTo>
                <a:lnTo>
                  <a:pt x="2134" y="1051"/>
                </a:lnTo>
                <a:lnTo>
                  <a:pt x="2174" y="1051"/>
                </a:lnTo>
                <a:lnTo>
                  <a:pt x="2214" y="1051"/>
                </a:lnTo>
                <a:lnTo>
                  <a:pt x="2254" y="1051"/>
                </a:lnTo>
                <a:lnTo>
                  <a:pt x="2294" y="1064"/>
                </a:lnTo>
                <a:lnTo>
                  <a:pt x="2334" y="1077"/>
                </a:lnTo>
                <a:lnTo>
                  <a:pt x="2374" y="1077"/>
                </a:lnTo>
                <a:lnTo>
                  <a:pt x="2414" y="1077"/>
                </a:lnTo>
                <a:lnTo>
                  <a:pt x="2454" y="1077"/>
                </a:lnTo>
                <a:lnTo>
                  <a:pt x="2494" y="1064"/>
                </a:lnTo>
                <a:lnTo>
                  <a:pt x="2534" y="1064"/>
                </a:lnTo>
                <a:lnTo>
                  <a:pt x="2574" y="1064"/>
                </a:lnTo>
                <a:lnTo>
                  <a:pt x="2614" y="1077"/>
                </a:lnTo>
                <a:lnTo>
                  <a:pt x="2654" y="1091"/>
                </a:lnTo>
                <a:lnTo>
                  <a:pt x="2694" y="1091"/>
                </a:lnTo>
                <a:lnTo>
                  <a:pt x="2734" y="1104"/>
                </a:lnTo>
                <a:lnTo>
                  <a:pt x="2774" y="1104"/>
                </a:lnTo>
                <a:lnTo>
                  <a:pt x="2814" y="1104"/>
                </a:lnTo>
                <a:lnTo>
                  <a:pt x="2840" y="1077"/>
                </a:lnTo>
                <a:lnTo>
                  <a:pt x="2867" y="1077"/>
                </a:lnTo>
                <a:lnTo>
                  <a:pt x="2894" y="1064"/>
                </a:lnTo>
                <a:lnTo>
                  <a:pt x="2934" y="1064"/>
                </a:lnTo>
                <a:lnTo>
                  <a:pt x="2974" y="1077"/>
                </a:lnTo>
                <a:lnTo>
                  <a:pt x="3014" y="1091"/>
                </a:lnTo>
                <a:lnTo>
                  <a:pt x="3054" y="1104"/>
                </a:lnTo>
                <a:lnTo>
                  <a:pt x="3094" y="1104"/>
                </a:lnTo>
                <a:lnTo>
                  <a:pt x="3134" y="1104"/>
                </a:lnTo>
                <a:lnTo>
                  <a:pt x="3174" y="1104"/>
                </a:lnTo>
                <a:lnTo>
                  <a:pt x="3214" y="1104"/>
                </a:lnTo>
                <a:lnTo>
                  <a:pt x="3254" y="1104"/>
                </a:lnTo>
                <a:lnTo>
                  <a:pt x="3294" y="1117"/>
                </a:lnTo>
                <a:lnTo>
                  <a:pt x="3334" y="1117"/>
                </a:lnTo>
                <a:lnTo>
                  <a:pt x="3374" y="1117"/>
                </a:lnTo>
                <a:lnTo>
                  <a:pt x="3414" y="1104"/>
                </a:lnTo>
                <a:lnTo>
                  <a:pt x="3454" y="1104"/>
                </a:lnTo>
                <a:lnTo>
                  <a:pt x="3494" y="1104"/>
                </a:lnTo>
                <a:lnTo>
                  <a:pt x="3534" y="1104"/>
                </a:lnTo>
                <a:lnTo>
                  <a:pt x="3574" y="1104"/>
                </a:lnTo>
                <a:lnTo>
                  <a:pt x="3614" y="1117"/>
                </a:lnTo>
                <a:lnTo>
                  <a:pt x="3654" y="1117"/>
                </a:lnTo>
                <a:lnTo>
                  <a:pt x="3694" y="1104"/>
                </a:lnTo>
                <a:lnTo>
                  <a:pt x="3734" y="1117"/>
                </a:lnTo>
                <a:lnTo>
                  <a:pt x="3774" y="1117"/>
                </a:lnTo>
                <a:lnTo>
                  <a:pt x="3814" y="1117"/>
                </a:lnTo>
                <a:lnTo>
                  <a:pt x="3854" y="1131"/>
                </a:lnTo>
              </a:path>
            </a:pathLst>
          </a:custGeom>
          <a:noFill/>
          <a:ln w="12700" cap="rnd" cmpd="sng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453" name="Freeform 13">
            <a:extLst>
              <a:ext uri="{FF2B5EF4-FFF2-40B4-BE49-F238E27FC236}">
                <a16:creationId xmlns:a16="http://schemas.microsoft.com/office/drawing/2014/main" id="{637EF2A5-905B-4D7A-BAA1-B8D197A570FD}"/>
              </a:ext>
            </a:extLst>
          </p:cNvPr>
          <p:cNvSpPr>
            <a:spLocks/>
          </p:cNvSpPr>
          <p:nvPr/>
        </p:nvSpPr>
        <p:spPr bwMode="auto">
          <a:xfrm>
            <a:off x="2133600" y="2057400"/>
            <a:ext cx="6102350" cy="1797050"/>
          </a:xfrm>
          <a:custGeom>
            <a:avLst/>
            <a:gdLst>
              <a:gd name="T0" fmla="*/ 3 w 3844"/>
              <a:gd name="T1" fmla="*/ 37 h 1132"/>
              <a:gd name="T2" fmla="*/ 16 w 3844"/>
              <a:gd name="T3" fmla="*/ 91 h 1132"/>
              <a:gd name="T4" fmla="*/ 3 w 3844"/>
              <a:gd name="T5" fmla="*/ 171 h 1132"/>
              <a:gd name="T6" fmla="*/ 29 w 3844"/>
              <a:gd name="T7" fmla="*/ 251 h 1132"/>
              <a:gd name="T8" fmla="*/ 43 w 3844"/>
              <a:gd name="T9" fmla="*/ 331 h 1132"/>
              <a:gd name="T10" fmla="*/ 69 w 3844"/>
              <a:gd name="T11" fmla="*/ 411 h 1132"/>
              <a:gd name="T12" fmla="*/ 96 w 3844"/>
              <a:gd name="T13" fmla="*/ 491 h 1132"/>
              <a:gd name="T14" fmla="*/ 136 w 3844"/>
              <a:gd name="T15" fmla="*/ 544 h 1132"/>
              <a:gd name="T16" fmla="*/ 176 w 3844"/>
              <a:gd name="T17" fmla="*/ 597 h 1132"/>
              <a:gd name="T18" fmla="*/ 216 w 3844"/>
              <a:gd name="T19" fmla="*/ 637 h 1132"/>
              <a:gd name="T20" fmla="*/ 256 w 3844"/>
              <a:gd name="T21" fmla="*/ 664 h 1132"/>
              <a:gd name="T22" fmla="*/ 323 w 3844"/>
              <a:gd name="T23" fmla="*/ 704 h 1132"/>
              <a:gd name="T24" fmla="*/ 403 w 3844"/>
              <a:gd name="T25" fmla="*/ 744 h 1132"/>
              <a:gd name="T26" fmla="*/ 483 w 3844"/>
              <a:gd name="T27" fmla="*/ 771 h 1132"/>
              <a:gd name="T28" fmla="*/ 563 w 3844"/>
              <a:gd name="T29" fmla="*/ 811 h 1132"/>
              <a:gd name="T30" fmla="*/ 629 w 3844"/>
              <a:gd name="T31" fmla="*/ 851 h 1132"/>
              <a:gd name="T32" fmla="*/ 683 w 3844"/>
              <a:gd name="T33" fmla="*/ 851 h 1132"/>
              <a:gd name="T34" fmla="*/ 763 w 3844"/>
              <a:gd name="T35" fmla="*/ 877 h 1132"/>
              <a:gd name="T36" fmla="*/ 843 w 3844"/>
              <a:gd name="T37" fmla="*/ 917 h 1132"/>
              <a:gd name="T38" fmla="*/ 923 w 3844"/>
              <a:gd name="T39" fmla="*/ 944 h 1132"/>
              <a:gd name="T40" fmla="*/ 1003 w 3844"/>
              <a:gd name="T41" fmla="*/ 971 h 1132"/>
              <a:gd name="T42" fmla="*/ 1083 w 3844"/>
              <a:gd name="T43" fmla="*/ 1011 h 1132"/>
              <a:gd name="T44" fmla="*/ 1163 w 3844"/>
              <a:gd name="T45" fmla="*/ 1037 h 1132"/>
              <a:gd name="T46" fmla="*/ 1243 w 3844"/>
              <a:gd name="T47" fmla="*/ 1037 h 1132"/>
              <a:gd name="T48" fmla="*/ 1323 w 3844"/>
              <a:gd name="T49" fmla="*/ 1051 h 1132"/>
              <a:gd name="T50" fmla="*/ 1416 w 3844"/>
              <a:gd name="T51" fmla="*/ 1051 h 1132"/>
              <a:gd name="T52" fmla="*/ 1483 w 3844"/>
              <a:gd name="T53" fmla="*/ 1037 h 1132"/>
              <a:gd name="T54" fmla="*/ 1563 w 3844"/>
              <a:gd name="T55" fmla="*/ 1037 h 1132"/>
              <a:gd name="T56" fmla="*/ 1643 w 3844"/>
              <a:gd name="T57" fmla="*/ 1024 h 1132"/>
              <a:gd name="T58" fmla="*/ 1723 w 3844"/>
              <a:gd name="T59" fmla="*/ 1024 h 1132"/>
              <a:gd name="T60" fmla="*/ 1803 w 3844"/>
              <a:gd name="T61" fmla="*/ 1024 h 1132"/>
              <a:gd name="T62" fmla="*/ 1883 w 3844"/>
              <a:gd name="T63" fmla="*/ 1037 h 1132"/>
              <a:gd name="T64" fmla="*/ 1963 w 3844"/>
              <a:gd name="T65" fmla="*/ 1037 h 1132"/>
              <a:gd name="T66" fmla="*/ 2043 w 3844"/>
              <a:gd name="T67" fmla="*/ 1037 h 1132"/>
              <a:gd name="T68" fmla="*/ 2123 w 3844"/>
              <a:gd name="T69" fmla="*/ 1077 h 1132"/>
              <a:gd name="T70" fmla="*/ 2176 w 3844"/>
              <a:gd name="T71" fmla="*/ 1117 h 1132"/>
              <a:gd name="T72" fmla="*/ 2243 w 3844"/>
              <a:gd name="T73" fmla="*/ 1131 h 1132"/>
              <a:gd name="T74" fmla="*/ 2323 w 3844"/>
              <a:gd name="T75" fmla="*/ 1117 h 1132"/>
              <a:gd name="T76" fmla="*/ 2403 w 3844"/>
              <a:gd name="T77" fmla="*/ 1131 h 1132"/>
              <a:gd name="T78" fmla="*/ 2483 w 3844"/>
              <a:gd name="T79" fmla="*/ 1077 h 1132"/>
              <a:gd name="T80" fmla="*/ 2563 w 3844"/>
              <a:gd name="T81" fmla="*/ 1024 h 1132"/>
              <a:gd name="T82" fmla="*/ 2643 w 3844"/>
              <a:gd name="T83" fmla="*/ 1024 h 1132"/>
              <a:gd name="T84" fmla="*/ 2683 w 3844"/>
              <a:gd name="T85" fmla="*/ 1064 h 1132"/>
              <a:gd name="T86" fmla="*/ 2763 w 3844"/>
              <a:gd name="T87" fmla="*/ 1091 h 1132"/>
              <a:gd name="T88" fmla="*/ 2843 w 3844"/>
              <a:gd name="T89" fmla="*/ 1104 h 1132"/>
              <a:gd name="T90" fmla="*/ 2923 w 3844"/>
              <a:gd name="T91" fmla="*/ 1104 h 1132"/>
              <a:gd name="T92" fmla="*/ 3003 w 3844"/>
              <a:gd name="T93" fmla="*/ 1104 h 1132"/>
              <a:gd name="T94" fmla="*/ 3083 w 3844"/>
              <a:gd name="T95" fmla="*/ 1104 h 1132"/>
              <a:gd name="T96" fmla="*/ 3163 w 3844"/>
              <a:gd name="T97" fmla="*/ 1104 h 1132"/>
              <a:gd name="T98" fmla="*/ 3243 w 3844"/>
              <a:gd name="T99" fmla="*/ 1091 h 1132"/>
              <a:gd name="T100" fmla="*/ 3323 w 3844"/>
              <a:gd name="T101" fmla="*/ 1091 h 1132"/>
              <a:gd name="T102" fmla="*/ 3403 w 3844"/>
              <a:gd name="T103" fmla="*/ 1104 h 1132"/>
              <a:gd name="T104" fmla="*/ 3483 w 3844"/>
              <a:gd name="T105" fmla="*/ 1104 h 1132"/>
              <a:gd name="T106" fmla="*/ 3563 w 3844"/>
              <a:gd name="T107" fmla="*/ 1117 h 1132"/>
              <a:gd name="T108" fmla="*/ 3643 w 3844"/>
              <a:gd name="T109" fmla="*/ 1117 h 1132"/>
              <a:gd name="T110" fmla="*/ 3723 w 3844"/>
              <a:gd name="T111" fmla="*/ 1104 h 1132"/>
              <a:gd name="T112" fmla="*/ 3803 w 3844"/>
              <a:gd name="T113" fmla="*/ 1104 h 1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844" h="1132">
                <a:moveTo>
                  <a:pt x="0" y="0"/>
                </a:moveTo>
                <a:lnTo>
                  <a:pt x="3" y="37"/>
                </a:lnTo>
                <a:lnTo>
                  <a:pt x="16" y="64"/>
                </a:lnTo>
                <a:lnTo>
                  <a:pt x="16" y="91"/>
                </a:lnTo>
                <a:lnTo>
                  <a:pt x="3" y="131"/>
                </a:lnTo>
                <a:lnTo>
                  <a:pt x="3" y="171"/>
                </a:lnTo>
                <a:lnTo>
                  <a:pt x="29" y="211"/>
                </a:lnTo>
                <a:lnTo>
                  <a:pt x="29" y="251"/>
                </a:lnTo>
                <a:lnTo>
                  <a:pt x="29" y="291"/>
                </a:lnTo>
                <a:lnTo>
                  <a:pt x="43" y="331"/>
                </a:lnTo>
                <a:lnTo>
                  <a:pt x="43" y="371"/>
                </a:lnTo>
                <a:lnTo>
                  <a:pt x="69" y="411"/>
                </a:lnTo>
                <a:lnTo>
                  <a:pt x="83" y="451"/>
                </a:lnTo>
                <a:lnTo>
                  <a:pt x="96" y="491"/>
                </a:lnTo>
                <a:lnTo>
                  <a:pt x="109" y="531"/>
                </a:lnTo>
                <a:lnTo>
                  <a:pt x="136" y="544"/>
                </a:lnTo>
                <a:lnTo>
                  <a:pt x="149" y="571"/>
                </a:lnTo>
                <a:lnTo>
                  <a:pt x="176" y="597"/>
                </a:lnTo>
                <a:lnTo>
                  <a:pt x="189" y="624"/>
                </a:lnTo>
                <a:lnTo>
                  <a:pt x="216" y="637"/>
                </a:lnTo>
                <a:lnTo>
                  <a:pt x="229" y="664"/>
                </a:lnTo>
                <a:lnTo>
                  <a:pt x="256" y="664"/>
                </a:lnTo>
                <a:lnTo>
                  <a:pt x="283" y="691"/>
                </a:lnTo>
                <a:lnTo>
                  <a:pt x="323" y="704"/>
                </a:lnTo>
                <a:lnTo>
                  <a:pt x="363" y="731"/>
                </a:lnTo>
                <a:lnTo>
                  <a:pt x="403" y="744"/>
                </a:lnTo>
                <a:lnTo>
                  <a:pt x="443" y="757"/>
                </a:lnTo>
                <a:lnTo>
                  <a:pt x="483" y="771"/>
                </a:lnTo>
                <a:lnTo>
                  <a:pt x="523" y="797"/>
                </a:lnTo>
                <a:lnTo>
                  <a:pt x="563" y="811"/>
                </a:lnTo>
                <a:lnTo>
                  <a:pt x="603" y="824"/>
                </a:lnTo>
                <a:lnTo>
                  <a:pt x="629" y="851"/>
                </a:lnTo>
                <a:lnTo>
                  <a:pt x="656" y="851"/>
                </a:lnTo>
                <a:lnTo>
                  <a:pt x="683" y="851"/>
                </a:lnTo>
                <a:lnTo>
                  <a:pt x="723" y="851"/>
                </a:lnTo>
                <a:lnTo>
                  <a:pt x="763" y="877"/>
                </a:lnTo>
                <a:lnTo>
                  <a:pt x="803" y="891"/>
                </a:lnTo>
                <a:lnTo>
                  <a:pt x="843" y="917"/>
                </a:lnTo>
                <a:lnTo>
                  <a:pt x="883" y="931"/>
                </a:lnTo>
                <a:lnTo>
                  <a:pt x="923" y="944"/>
                </a:lnTo>
                <a:lnTo>
                  <a:pt x="963" y="957"/>
                </a:lnTo>
                <a:lnTo>
                  <a:pt x="1003" y="971"/>
                </a:lnTo>
                <a:lnTo>
                  <a:pt x="1043" y="997"/>
                </a:lnTo>
                <a:lnTo>
                  <a:pt x="1083" y="1011"/>
                </a:lnTo>
                <a:lnTo>
                  <a:pt x="1123" y="1024"/>
                </a:lnTo>
                <a:lnTo>
                  <a:pt x="1163" y="1037"/>
                </a:lnTo>
                <a:lnTo>
                  <a:pt x="1203" y="1037"/>
                </a:lnTo>
                <a:lnTo>
                  <a:pt x="1243" y="1037"/>
                </a:lnTo>
                <a:lnTo>
                  <a:pt x="1283" y="1051"/>
                </a:lnTo>
                <a:lnTo>
                  <a:pt x="1323" y="1051"/>
                </a:lnTo>
                <a:lnTo>
                  <a:pt x="1363" y="1064"/>
                </a:lnTo>
                <a:lnTo>
                  <a:pt x="1416" y="1051"/>
                </a:lnTo>
                <a:lnTo>
                  <a:pt x="1443" y="1051"/>
                </a:lnTo>
                <a:lnTo>
                  <a:pt x="1483" y="1037"/>
                </a:lnTo>
                <a:lnTo>
                  <a:pt x="1523" y="1037"/>
                </a:lnTo>
                <a:lnTo>
                  <a:pt x="1563" y="1037"/>
                </a:lnTo>
                <a:lnTo>
                  <a:pt x="1603" y="1037"/>
                </a:lnTo>
                <a:lnTo>
                  <a:pt x="1643" y="1024"/>
                </a:lnTo>
                <a:lnTo>
                  <a:pt x="1683" y="1024"/>
                </a:lnTo>
                <a:lnTo>
                  <a:pt x="1723" y="1024"/>
                </a:lnTo>
                <a:lnTo>
                  <a:pt x="1763" y="1024"/>
                </a:lnTo>
                <a:lnTo>
                  <a:pt x="1803" y="1024"/>
                </a:lnTo>
                <a:lnTo>
                  <a:pt x="1843" y="1037"/>
                </a:lnTo>
                <a:lnTo>
                  <a:pt x="1883" y="1037"/>
                </a:lnTo>
                <a:lnTo>
                  <a:pt x="1923" y="1037"/>
                </a:lnTo>
                <a:lnTo>
                  <a:pt x="1963" y="1037"/>
                </a:lnTo>
                <a:lnTo>
                  <a:pt x="2003" y="1037"/>
                </a:lnTo>
                <a:lnTo>
                  <a:pt x="2043" y="1037"/>
                </a:lnTo>
                <a:lnTo>
                  <a:pt x="2083" y="1064"/>
                </a:lnTo>
                <a:lnTo>
                  <a:pt x="2123" y="1077"/>
                </a:lnTo>
                <a:lnTo>
                  <a:pt x="2149" y="1104"/>
                </a:lnTo>
                <a:lnTo>
                  <a:pt x="2176" y="1117"/>
                </a:lnTo>
                <a:lnTo>
                  <a:pt x="2203" y="1117"/>
                </a:lnTo>
                <a:lnTo>
                  <a:pt x="2243" y="1131"/>
                </a:lnTo>
                <a:lnTo>
                  <a:pt x="2283" y="1117"/>
                </a:lnTo>
                <a:lnTo>
                  <a:pt x="2323" y="1117"/>
                </a:lnTo>
                <a:lnTo>
                  <a:pt x="2363" y="1117"/>
                </a:lnTo>
                <a:lnTo>
                  <a:pt x="2403" y="1131"/>
                </a:lnTo>
                <a:lnTo>
                  <a:pt x="2443" y="1104"/>
                </a:lnTo>
                <a:lnTo>
                  <a:pt x="2483" y="1077"/>
                </a:lnTo>
                <a:lnTo>
                  <a:pt x="2523" y="1051"/>
                </a:lnTo>
                <a:lnTo>
                  <a:pt x="2563" y="1024"/>
                </a:lnTo>
                <a:lnTo>
                  <a:pt x="2603" y="997"/>
                </a:lnTo>
                <a:lnTo>
                  <a:pt x="2643" y="1024"/>
                </a:lnTo>
                <a:lnTo>
                  <a:pt x="2656" y="1051"/>
                </a:lnTo>
                <a:lnTo>
                  <a:pt x="2683" y="1064"/>
                </a:lnTo>
                <a:lnTo>
                  <a:pt x="2723" y="1077"/>
                </a:lnTo>
                <a:lnTo>
                  <a:pt x="2763" y="1091"/>
                </a:lnTo>
                <a:lnTo>
                  <a:pt x="2803" y="1091"/>
                </a:lnTo>
                <a:lnTo>
                  <a:pt x="2843" y="1104"/>
                </a:lnTo>
                <a:lnTo>
                  <a:pt x="2883" y="1104"/>
                </a:lnTo>
                <a:lnTo>
                  <a:pt x="2923" y="1104"/>
                </a:lnTo>
                <a:lnTo>
                  <a:pt x="2963" y="1104"/>
                </a:lnTo>
                <a:lnTo>
                  <a:pt x="3003" y="1104"/>
                </a:lnTo>
                <a:lnTo>
                  <a:pt x="3043" y="1104"/>
                </a:lnTo>
                <a:lnTo>
                  <a:pt x="3083" y="1104"/>
                </a:lnTo>
                <a:lnTo>
                  <a:pt x="3123" y="1104"/>
                </a:lnTo>
                <a:lnTo>
                  <a:pt x="3163" y="1104"/>
                </a:lnTo>
                <a:lnTo>
                  <a:pt x="3203" y="1091"/>
                </a:lnTo>
                <a:lnTo>
                  <a:pt x="3243" y="1091"/>
                </a:lnTo>
                <a:lnTo>
                  <a:pt x="3283" y="1091"/>
                </a:lnTo>
                <a:lnTo>
                  <a:pt x="3323" y="1091"/>
                </a:lnTo>
                <a:lnTo>
                  <a:pt x="3363" y="1091"/>
                </a:lnTo>
                <a:lnTo>
                  <a:pt x="3403" y="1104"/>
                </a:lnTo>
                <a:lnTo>
                  <a:pt x="3443" y="1104"/>
                </a:lnTo>
                <a:lnTo>
                  <a:pt x="3483" y="1104"/>
                </a:lnTo>
                <a:lnTo>
                  <a:pt x="3523" y="1104"/>
                </a:lnTo>
                <a:lnTo>
                  <a:pt x="3563" y="1117"/>
                </a:lnTo>
                <a:lnTo>
                  <a:pt x="3603" y="1117"/>
                </a:lnTo>
                <a:lnTo>
                  <a:pt x="3643" y="1117"/>
                </a:lnTo>
                <a:lnTo>
                  <a:pt x="3683" y="1117"/>
                </a:lnTo>
                <a:lnTo>
                  <a:pt x="3723" y="1104"/>
                </a:lnTo>
                <a:lnTo>
                  <a:pt x="3763" y="1104"/>
                </a:lnTo>
                <a:lnTo>
                  <a:pt x="3803" y="1104"/>
                </a:lnTo>
                <a:lnTo>
                  <a:pt x="3843" y="1104"/>
                </a:lnTo>
              </a:path>
            </a:pathLst>
          </a:custGeom>
          <a:noFill/>
          <a:ln w="12700" cap="rnd" cmpd="sng">
            <a:solidFill>
              <a:srgbClr val="FC012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454" name="Line 14">
            <a:extLst>
              <a:ext uri="{FF2B5EF4-FFF2-40B4-BE49-F238E27FC236}">
                <a16:creationId xmlns:a16="http://schemas.microsoft.com/office/drawing/2014/main" id="{F45C031E-C71C-4A49-85B2-B804A16B3A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73350" y="2508250"/>
            <a:ext cx="1435100" cy="546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1455" name="Rectangle 15">
            <a:extLst>
              <a:ext uri="{FF2B5EF4-FFF2-40B4-BE49-F238E27FC236}">
                <a16:creationId xmlns:a16="http://schemas.microsoft.com/office/drawing/2014/main" id="{353FC5AD-B683-4EDE-A07F-32149EAB0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6563" y="2143125"/>
            <a:ext cx="3084512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Original self-similar</a:t>
            </a:r>
          </a:p>
          <a:p>
            <a:r>
              <a:rPr lang="en-US" altLang="en-US" sz="2800"/>
              <a:t>process</a:t>
            </a:r>
          </a:p>
        </p:txBody>
      </p:sp>
      <p:sp>
        <p:nvSpPr>
          <p:cNvPr id="61456" name="Rectangle 16">
            <a:extLst>
              <a:ext uri="{FF2B5EF4-FFF2-40B4-BE49-F238E27FC236}">
                <a16:creationId xmlns:a16="http://schemas.microsoft.com/office/drawing/2014/main" id="{E79FB5CA-9504-4132-9C2C-84FEBECDA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563" y="4276725"/>
            <a:ext cx="3557587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Aggregated self-similar</a:t>
            </a:r>
          </a:p>
          <a:p>
            <a:r>
              <a:rPr lang="en-US" altLang="en-US" sz="2800"/>
              <a:t>process</a:t>
            </a:r>
          </a:p>
        </p:txBody>
      </p:sp>
      <p:sp>
        <p:nvSpPr>
          <p:cNvPr id="61457" name="Freeform 17">
            <a:extLst>
              <a:ext uri="{FF2B5EF4-FFF2-40B4-BE49-F238E27FC236}">
                <a16:creationId xmlns:a16="http://schemas.microsoft.com/office/drawing/2014/main" id="{4687592E-D034-4AC5-9AE9-0F0711FBEA34}"/>
              </a:ext>
            </a:extLst>
          </p:cNvPr>
          <p:cNvSpPr>
            <a:spLocks/>
          </p:cNvSpPr>
          <p:nvPr/>
        </p:nvSpPr>
        <p:spPr bwMode="auto">
          <a:xfrm>
            <a:off x="2438400" y="3124200"/>
            <a:ext cx="306388" cy="1677988"/>
          </a:xfrm>
          <a:custGeom>
            <a:avLst/>
            <a:gdLst>
              <a:gd name="T0" fmla="*/ 192 w 193"/>
              <a:gd name="T1" fmla="*/ 1056 h 1057"/>
              <a:gd name="T2" fmla="*/ 0 w 193"/>
              <a:gd name="T3" fmla="*/ 1056 h 1057"/>
              <a:gd name="T4" fmla="*/ 48 w 193"/>
              <a:gd name="T5" fmla="*/ 0 h 10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93" h="1057">
                <a:moveTo>
                  <a:pt x="192" y="1056"/>
                </a:moveTo>
                <a:lnTo>
                  <a:pt x="0" y="1056"/>
                </a:lnTo>
                <a:lnTo>
                  <a:pt x="48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47726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59FB7351-F517-4A79-89E6-DA96C68D6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4900" y="-60961"/>
            <a:ext cx="7715250" cy="1143000"/>
          </a:xfrm>
          <a:noFill/>
          <a:ln/>
        </p:spPr>
        <p:txBody>
          <a:bodyPr/>
          <a:lstStyle/>
          <a:p>
            <a:r>
              <a:rPr lang="en-US" altLang="en-US"/>
              <a:t>The Hurst Effect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AE0F27CE-6AA0-4547-90B3-5635AC51D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4888" y="1295400"/>
            <a:ext cx="7791450" cy="5334000"/>
          </a:xfrm>
          <a:noFill/>
          <a:ln/>
        </p:spPr>
        <p:txBody>
          <a:bodyPr/>
          <a:lstStyle/>
          <a:p>
            <a:r>
              <a:rPr lang="en-US" altLang="en-US" dirty="0"/>
              <a:t>For almost all naturally occurring time series, the rescaled adjusted range statistic (also called the </a:t>
            </a:r>
            <a:r>
              <a:rPr lang="en-US" altLang="en-US" u="sng" dirty="0"/>
              <a:t>R/S statistic</a:t>
            </a:r>
            <a:r>
              <a:rPr lang="en-US" altLang="en-US" dirty="0"/>
              <a:t>) for sample size n obeys the relationship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                E[R(n)/S(n)] = c n 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where: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R(n) = max(0, W , ... W ) - min(0, W , ... W )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S(n) is the sample standard deviation, and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W  =  </a:t>
            </a:r>
            <a:r>
              <a:rPr lang="en-US" altLang="en-US" dirty="0">
                <a:latin typeface="Symbol" panose="05050102010706020507" pitchFamily="18" charset="2"/>
              </a:rPr>
              <a:t></a:t>
            </a:r>
            <a:r>
              <a:rPr lang="en-US" altLang="en-US" dirty="0"/>
              <a:t>X  - k X    for k = 1, 2, ... n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DE91C835-A126-4EE9-BCFA-DD1238352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5966" y="3014784"/>
            <a:ext cx="3778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H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B68CEF07-E909-4794-AB79-EB35EF6AC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0958" y="4237501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1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13DC56D9-C934-4BDB-8C45-74C7F4DDDC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7076" y="4237501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n</a:t>
            </a:r>
          </a:p>
        </p:txBody>
      </p:sp>
      <p:sp>
        <p:nvSpPr>
          <p:cNvPr id="62474" name="Rectangle 10">
            <a:extLst>
              <a:ext uri="{FF2B5EF4-FFF2-40B4-BE49-F238E27FC236}">
                <a16:creationId xmlns:a16="http://schemas.microsoft.com/office/drawing/2014/main" id="{96E4F943-4298-49B3-9813-BA7304AE9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4691" y="5287883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 dirty="0"/>
              <a:t>k</a:t>
            </a:r>
          </a:p>
        </p:txBody>
      </p:sp>
      <p:sp>
        <p:nvSpPr>
          <p:cNvPr id="62475" name="Rectangle 11">
            <a:extLst>
              <a:ext uri="{FF2B5EF4-FFF2-40B4-BE49-F238E27FC236}">
                <a16:creationId xmlns:a16="http://schemas.microsoft.com/office/drawing/2014/main" id="{731440C9-75DD-4658-A656-7860EACD1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2807" y="5316021"/>
            <a:ext cx="26352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i</a:t>
            </a:r>
          </a:p>
        </p:txBody>
      </p:sp>
      <p:sp>
        <p:nvSpPr>
          <p:cNvPr id="62476" name="Rectangle 12">
            <a:extLst>
              <a:ext uri="{FF2B5EF4-FFF2-40B4-BE49-F238E27FC236}">
                <a16:creationId xmlns:a16="http://schemas.microsoft.com/office/drawing/2014/main" id="{5CF93F5D-CB6E-4281-8EDF-96DF8C9BC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1231" y="5301953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n</a:t>
            </a:r>
          </a:p>
        </p:txBody>
      </p:sp>
      <p:sp>
        <p:nvSpPr>
          <p:cNvPr id="62477" name="Line 13">
            <a:extLst>
              <a:ext uri="{FF2B5EF4-FFF2-40B4-BE49-F238E27FC236}">
                <a16:creationId xmlns:a16="http://schemas.microsoft.com/office/drawing/2014/main" id="{3A840B70-1409-4A95-9B63-8033156D8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8838" y="5250763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47DCA28A-0A66-4AE3-AC10-B3B5C2EA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684" y="5448448"/>
            <a:ext cx="557212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1800"/>
              <a:t>i =1</a:t>
            </a:r>
          </a:p>
        </p:txBody>
      </p:sp>
      <p:sp>
        <p:nvSpPr>
          <p:cNvPr id="62479" name="Rectangle 15">
            <a:extLst>
              <a:ext uri="{FF2B5EF4-FFF2-40B4-BE49-F238E27FC236}">
                <a16:creationId xmlns:a16="http://schemas.microsoft.com/office/drawing/2014/main" id="{0D2F74BB-52C0-4A33-93D9-A8FD20CC5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807" y="4943231"/>
            <a:ext cx="3079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k</a:t>
            </a:r>
          </a:p>
        </p:txBody>
      </p:sp>
      <p:sp>
        <p:nvSpPr>
          <p:cNvPr id="16" name="Rectangle 5">
            <a:extLst>
              <a:ext uri="{FF2B5EF4-FFF2-40B4-BE49-F238E27FC236}">
                <a16:creationId xmlns:a16="http://schemas.microsoft.com/office/drawing/2014/main" id="{E1B71051-B9C4-4E90-A855-8D0114E7A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552" y="4277357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1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A2DDDDE8-88D7-400B-B07E-006125CB7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3738" y="4235153"/>
            <a:ext cx="320675" cy="40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00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6045106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7B8FBB71-A342-4D32-B847-088B8F667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Hurst Effect (Cont’d)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E9D5150A-2E1C-4866-9D96-F2BD4DF16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For models with only short range dependence, H is almost always 0.5</a:t>
            </a:r>
          </a:p>
          <a:p>
            <a:r>
              <a:rPr lang="en-US" altLang="en-US" dirty="0"/>
              <a:t>For self-similar processes, 0.5 &lt; H &lt; 1.0</a:t>
            </a:r>
          </a:p>
          <a:p>
            <a:r>
              <a:rPr lang="en-US" altLang="en-US" dirty="0"/>
              <a:t>This discrepancy is called the </a:t>
            </a:r>
            <a:r>
              <a:rPr lang="en-US" altLang="en-US" u="sng" dirty="0"/>
              <a:t>Hurst Effect</a:t>
            </a:r>
            <a:r>
              <a:rPr lang="en-US" altLang="en-US" dirty="0"/>
              <a:t>, and H is called the </a:t>
            </a:r>
            <a:r>
              <a:rPr lang="en-US" altLang="en-US" u="sng" dirty="0"/>
              <a:t>Hurst parameter</a:t>
            </a:r>
            <a:endParaRPr lang="en-US" altLang="en-US" dirty="0"/>
          </a:p>
          <a:p>
            <a:r>
              <a:rPr lang="en-US" altLang="en-US" dirty="0"/>
              <a:t>Single parameter to characterize self-similar process!</a:t>
            </a:r>
          </a:p>
        </p:txBody>
      </p:sp>
    </p:spTree>
    <p:extLst>
      <p:ext uri="{BB962C8B-B14F-4D97-AF65-F5344CB8AC3E}">
        <p14:creationId xmlns:p14="http://schemas.microsoft.com/office/powerpoint/2010/main" val="2647703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D9CE1D4-CB5F-4D39-AF89-2F48106534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Self-Similarity: The Intuition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34039D0-C317-412F-AC17-C52E6700A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If you plot the number of packets observed per time interval as a function of time, then the plot looks ‘‘similar’’ regardless of what interval size you choose </a:t>
            </a:r>
          </a:p>
          <a:p>
            <a:r>
              <a:rPr lang="en-US" altLang="en-US" dirty="0"/>
              <a:t>E.g., 10 </a:t>
            </a:r>
            <a:r>
              <a:rPr lang="en-US" altLang="en-US" dirty="0" err="1"/>
              <a:t>msec</a:t>
            </a:r>
            <a:r>
              <a:rPr lang="en-US" altLang="en-US" dirty="0"/>
              <a:t>, 100 </a:t>
            </a:r>
            <a:r>
              <a:rPr lang="en-US" altLang="en-US" dirty="0" err="1"/>
              <a:t>msec</a:t>
            </a:r>
            <a:r>
              <a:rPr lang="en-US" altLang="en-US" dirty="0"/>
              <a:t>, 1 sec, 10 sec,...</a:t>
            </a:r>
          </a:p>
          <a:p>
            <a:r>
              <a:rPr lang="en-US" altLang="en-US" dirty="0"/>
              <a:t>Same applies if you plot number of bytes observed per interval of time</a:t>
            </a:r>
          </a:p>
        </p:txBody>
      </p:sp>
    </p:spTree>
    <p:extLst>
      <p:ext uri="{BB962C8B-B14F-4D97-AF65-F5344CB8AC3E}">
        <p14:creationId xmlns:p14="http://schemas.microsoft.com/office/powerpoint/2010/main" val="8884844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110973D9-B000-47CB-BEE5-775CEC3069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DF2FE92-EC95-44ED-A700-CAA5EB5CD4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There are 20 data points 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13186334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C4F5E3A8-19E8-4E5B-BBF4-A837E12CFC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F59EFAA-B582-4687-9786-B832F5BCC9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 dirty="0"/>
              <a:t>2 7 4 12 5 0 8 2 8 4 6 9 11 3 3 5 7 2 9 1</a:t>
            </a:r>
          </a:p>
          <a:p>
            <a:r>
              <a:rPr lang="en-US" altLang="en-US" dirty="0"/>
              <a:t>There are 20 data points in this example</a:t>
            </a:r>
          </a:p>
          <a:p>
            <a:r>
              <a:rPr lang="en-US" altLang="en-US" dirty="0"/>
              <a:t>For R/S analysis with n = 1, you get 20 samples, each of size 1: (boring base case)</a:t>
            </a:r>
          </a:p>
          <a:p>
            <a:pPr>
              <a:buNone/>
            </a:pPr>
            <a:r>
              <a:rPr lang="en-US" altLang="en-US" dirty="0"/>
              <a:t>Block 1: X  = 2, W = 0, R(n) = 0, S(n) = 0</a:t>
            </a:r>
          </a:p>
          <a:p>
            <a:pPr>
              <a:buNone/>
            </a:pPr>
            <a:r>
              <a:rPr lang="en-US" altLang="en-US" dirty="0"/>
              <a:t>Block 2: X  = 7, W = 0, R(n) = 0, S(n) = 0</a:t>
            </a:r>
          </a:p>
          <a:p>
            <a:pPr>
              <a:buNone/>
            </a:pPr>
            <a:r>
              <a:rPr lang="en-US" altLang="en-US" dirty="0"/>
              <a:t>Block 3: X  = 4, W = 0, R(n) = 0, S(n) = 0</a:t>
            </a:r>
          </a:p>
          <a:p>
            <a:pPr>
              <a:buFont typeface="Monotype Sorts" pitchFamily="2" charset="2"/>
              <a:buNone/>
            </a:pPr>
            <a:endParaRPr lang="en-US" altLang="en-US" dirty="0"/>
          </a:p>
          <a:p>
            <a:pPr>
              <a:buFont typeface="Monotype Sorts" pitchFamily="2" charset="2"/>
              <a:buNone/>
            </a:pPr>
            <a:endParaRPr lang="en-US" altLang="en-US" dirty="0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12A4C5D1-2E00-4556-8E03-E498CB6F6D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4810" y="4180449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" name="Line 6">
            <a:extLst>
              <a:ext uri="{FF2B5EF4-FFF2-40B4-BE49-F238E27FC236}">
                <a16:creationId xmlns:a16="http://schemas.microsoft.com/office/drawing/2014/main" id="{75F29B3B-902C-4B11-AD07-A35435745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2468" y="4670476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0" name="Line 6">
            <a:extLst>
              <a:ext uri="{FF2B5EF4-FFF2-40B4-BE49-F238E27FC236}">
                <a16:creationId xmlns:a16="http://schemas.microsoft.com/office/drawing/2014/main" id="{8A866557-2BA2-4002-B457-CC6C9EC6F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0122" y="5188638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5BED572A-6A97-4B75-94D8-4059A91CA5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4680" y="5268811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A30BAADC-8FD5-4897-A9F9-77FD446263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400" y="4745956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B7A74830-6187-4401-A00D-A205F95FF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8120" y="4223109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409329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BBC3171D-1474-4D0B-83C7-35DB0DE7ED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D1B11657-1085-4ED5-939F-688995A607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For R/S analysis with </a:t>
            </a:r>
            <a:r>
              <a:rPr lang="en-US" altLang="en-US">
                <a:solidFill>
                  <a:srgbClr val="FC0128"/>
                </a:solidFill>
              </a:rPr>
              <a:t>n = 2</a:t>
            </a:r>
            <a:r>
              <a:rPr lang="en-US" altLang="en-US"/>
              <a:t>, you get 10 samples, each of size 2: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2923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7D517983-B4CF-4D52-9BD4-E1F20A3242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EE0BABAA-B3A4-40F3-B1C7-7A9445895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7200" y="1160086"/>
            <a:ext cx="8229600" cy="4966078"/>
          </a:xfrm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For R/S analysis with n = 2, you get 10 samples, each of size 2: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Block 1: X  = 4.5, W  = -2.5, W  = 0, 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R(n) = 0 - (-2.5) = 2.5, S(n) = 2.5,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R(n)/S(n) = 1.0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A63CA11A-7529-4885-B7A3-F466F84F3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6080" y="3702614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05272DA5-5FE4-4E0A-AF1B-9D855FB3E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068" y="3730745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id="{E5D6D648-200D-4A7E-8FBE-BC825D46D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250" y="3716679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2</a:t>
            </a:r>
          </a:p>
        </p:txBody>
      </p:sp>
      <p:sp>
        <p:nvSpPr>
          <p:cNvPr id="69640" name="Line 8">
            <a:extLst>
              <a:ext uri="{FF2B5EF4-FFF2-40B4-BE49-F238E27FC236}">
                <a16:creationId xmlns:a16="http://schemas.microsoft.com/office/drawing/2014/main" id="{7543506D-249D-4CCC-B0BE-B619014F3D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0749" y="3655259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044596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78C4D6D6-E4DC-41E6-A32B-43B7BF9815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9176408D-AE32-4A29-9CF6-C38F6B5D20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For R/S analysis with n = 2, you get 10 samples, each of size 2: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Block 2: X  = 8.0, W  = -4.0, W  = 0,  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R(n) = 0 - (-4.0) = 4.0, S(n) = 4.0,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R(n)/S(n) = 1.0</a:t>
            </a:r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BA63A317-A83E-4B98-B599-0D4B4B6AE2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149" y="3730746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2479344A-B6C2-43C0-8402-71913C849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068" y="3758884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70663" name="Rectangle 7">
            <a:extLst>
              <a:ext uri="{FF2B5EF4-FFF2-40B4-BE49-F238E27FC236}">
                <a16:creationId xmlns:a16="http://schemas.microsoft.com/office/drawing/2014/main" id="{EB2FBF3F-09F4-4EED-A237-8098D9D4D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0247" y="3716682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2</a:t>
            </a:r>
          </a:p>
        </p:txBody>
      </p:sp>
      <p:sp>
        <p:nvSpPr>
          <p:cNvPr id="70664" name="Line 8">
            <a:extLst>
              <a:ext uri="{FF2B5EF4-FFF2-40B4-BE49-F238E27FC236}">
                <a16:creationId xmlns:a16="http://schemas.microsoft.com/office/drawing/2014/main" id="{33160E55-945F-4556-9014-A55F1C0FA4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4811" y="3669322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27103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02E5D222-A35E-4F2E-AA93-687EA0FD78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8DDC3C0-2359-4691-AEBA-0FFBA18DE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For R/S analysis with </a:t>
            </a:r>
            <a:r>
              <a:rPr lang="en-US" altLang="en-US">
                <a:solidFill>
                  <a:srgbClr val="FC0128"/>
                </a:solidFill>
              </a:rPr>
              <a:t>n = 5</a:t>
            </a:r>
            <a:r>
              <a:rPr lang="en-US" altLang="en-US"/>
              <a:t>, you get  4 samples, each of size 5: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310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588F79F7-4717-4E8C-AD86-7A0C3EF73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2707CB6-BF07-4AFB-A1D4-F7A87FD04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For R/S analysis with n = 5, you get 4 samples, each of size 4: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Block 1: X  = 6.0, W  = -4.0, W  = -3.0,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W  = -5.0 , W  = 1.0 , W  = 0, S(n) = 3.41,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R(n) = 1.0 - (-5.0) = 6.0, R(n)/S(n) = 1.76</a:t>
            </a:r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FDCBA621-C9B6-48DC-8F66-5548AED3D2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158" y="3730744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EE5B9556-30DF-44B4-8BEE-3EFDC187D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064" y="3716678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dirty="0"/>
              <a:t>1</a:t>
            </a:r>
          </a:p>
        </p:txBody>
      </p:sp>
      <p:sp>
        <p:nvSpPr>
          <p:cNvPr id="75783" name="Rectangle 7">
            <a:extLst>
              <a:ext uri="{FF2B5EF4-FFF2-40B4-BE49-F238E27FC236}">
                <a16:creationId xmlns:a16="http://schemas.microsoft.com/office/drawing/2014/main" id="{2F196E38-2AF5-4125-ABC2-0078D4056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8382" y="3716684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2</a:t>
            </a:r>
          </a:p>
        </p:txBody>
      </p:sp>
      <p:sp>
        <p:nvSpPr>
          <p:cNvPr id="75784" name="Line 8">
            <a:extLst>
              <a:ext uri="{FF2B5EF4-FFF2-40B4-BE49-F238E27FC236}">
                <a16:creationId xmlns:a16="http://schemas.microsoft.com/office/drawing/2014/main" id="{4C40AB73-373A-4CFE-B70A-494502B6F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0749" y="3669329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5785" name="Rectangle 9">
            <a:extLst>
              <a:ext uri="{FF2B5EF4-FFF2-40B4-BE49-F238E27FC236}">
                <a16:creationId xmlns:a16="http://schemas.microsoft.com/office/drawing/2014/main" id="{F06293D9-3ED6-42FF-97C8-26569441E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042" y="4255940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3</a:t>
            </a:r>
          </a:p>
        </p:txBody>
      </p:sp>
      <p:sp>
        <p:nvSpPr>
          <p:cNvPr id="75786" name="Rectangle 10">
            <a:extLst>
              <a:ext uri="{FF2B5EF4-FFF2-40B4-BE49-F238E27FC236}">
                <a16:creationId xmlns:a16="http://schemas.microsoft.com/office/drawing/2014/main" id="{8A5C0D54-0D9E-4489-AB55-0571194BE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3288" y="4255939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75787" name="Rectangle 11">
            <a:extLst>
              <a:ext uri="{FF2B5EF4-FFF2-40B4-BE49-F238E27FC236}">
                <a16:creationId xmlns:a16="http://schemas.microsoft.com/office/drawing/2014/main" id="{9D450F5A-5FE0-45AA-9A15-3351D2EE0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535" y="4255940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575670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604FF542-072D-40A0-B044-5910369325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Statistic: An Example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1BBECC71-7000-4E97-B832-1A1AAEDB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Suppose the original time series X(t) contains the following (made up) values: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2 7 4 12 5 0 8 2 8 4 6 9 11 3 3 5 7 2 9 1</a:t>
            </a:r>
          </a:p>
          <a:p>
            <a:r>
              <a:rPr lang="en-US" altLang="en-US"/>
              <a:t>For R/S analysis with n = 5, you get 4 samples, each of size 4: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Block 2: X  = 4.4, W  = -4.4, W  = -0.8,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W  = -3.2 , W  = 0.4 , W  = 0, S(n) = 3.2,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R(n) = 0.4 - (-4.4) = 4.8, R(n)/S(n) = 1.5</a:t>
            </a:r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E654D5B9-B753-4EC6-9C74-67192AE43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8288" y="3744816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n</a:t>
            </a:r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73E7147E-A242-41D0-8088-182C6508D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3066" y="3716677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1</a:t>
            </a:r>
          </a:p>
        </p:txBody>
      </p:sp>
      <p:sp>
        <p:nvSpPr>
          <p:cNvPr id="76807" name="Rectangle 7">
            <a:extLst>
              <a:ext uri="{FF2B5EF4-FFF2-40B4-BE49-F238E27FC236}">
                <a16:creationId xmlns:a16="http://schemas.microsoft.com/office/drawing/2014/main" id="{642939A3-14C6-471C-99EB-9AE061C93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4314" y="3716677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2</a:t>
            </a:r>
          </a:p>
        </p:txBody>
      </p:sp>
      <p:sp>
        <p:nvSpPr>
          <p:cNvPr id="76808" name="Line 8">
            <a:extLst>
              <a:ext uri="{FF2B5EF4-FFF2-40B4-BE49-F238E27FC236}">
                <a16:creationId xmlns:a16="http://schemas.microsoft.com/office/drawing/2014/main" id="{877A3E85-650B-4463-AB86-E956A8A28E5C}"/>
              </a:ext>
            </a:extLst>
          </p:cNvPr>
          <p:cNvSpPr>
            <a:spLocks noChangeShapeType="1"/>
          </p:cNvSpPr>
          <p:nvPr/>
        </p:nvSpPr>
        <p:spPr bwMode="auto">
          <a:xfrm>
            <a:off x="1750745" y="3655259"/>
            <a:ext cx="292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76809" name="Rectangle 9">
            <a:extLst>
              <a:ext uri="{FF2B5EF4-FFF2-40B4-BE49-F238E27FC236}">
                <a16:creationId xmlns:a16="http://schemas.microsoft.com/office/drawing/2014/main" id="{AE2C8FAC-0253-4AE2-87BD-D36BA63D7A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5909" y="4241869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3</a:t>
            </a:r>
          </a:p>
        </p:txBody>
      </p:sp>
      <p:sp>
        <p:nvSpPr>
          <p:cNvPr id="76810" name="Rectangle 10">
            <a:extLst>
              <a:ext uri="{FF2B5EF4-FFF2-40B4-BE49-F238E27FC236}">
                <a16:creationId xmlns:a16="http://schemas.microsoft.com/office/drawing/2014/main" id="{F9C2BE32-06FD-42F0-9320-A58595DF1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216" y="4227801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4</a:t>
            </a:r>
          </a:p>
        </p:txBody>
      </p:sp>
      <p:sp>
        <p:nvSpPr>
          <p:cNvPr id="76811" name="Rectangle 11">
            <a:extLst>
              <a:ext uri="{FF2B5EF4-FFF2-40B4-BE49-F238E27FC236}">
                <a16:creationId xmlns:a16="http://schemas.microsoft.com/office/drawing/2014/main" id="{C2BF56A3-4E85-4F6E-8CC0-C1027398C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6466" y="4241869"/>
            <a:ext cx="346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379813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AF200B5A-BED1-4A4B-9A53-0B01EC5E33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Plot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149CF06A-2484-4493-90B3-E0FD81B545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Another way of testing for self-similarity, and estimating the Hurst parameter</a:t>
            </a:r>
          </a:p>
          <a:p>
            <a:r>
              <a:rPr lang="en-US" altLang="en-US"/>
              <a:t>Plot the R/S statistic for different values of n, with a log scale on each axis</a:t>
            </a:r>
          </a:p>
          <a:p>
            <a:r>
              <a:rPr lang="en-US" altLang="en-US"/>
              <a:t>If time series is self-similar, the resulting plot will have a straight line shape with a slope H that is greater than 0.5</a:t>
            </a:r>
          </a:p>
          <a:p>
            <a:r>
              <a:rPr lang="en-US" altLang="en-US"/>
              <a:t>Called an R/S plot, or R/S pox diagram</a:t>
            </a:r>
          </a:p>
        </p:txBody>
      </p:sp>
    </p:spTree>
    <p:extLst>
      <p:ext uri="{BB962C8B-B14F-4D97-AF65-F5344CB8AC3E}">
        <p14:creationId xmlns:p14="http://schemas.microsoft.com/office/powerpoint/2010/main" val="10977866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10ECCA5D-640C-4BA2-9645-0E3E53F6FB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Pox Diagram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F4236176-B08C-45D0-B70D-A566C509D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987550"/>
            <a:ext cx="60833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0900" name="Rectangle 4">
            <a:extLst>
              <a:ext uri="{FF2B5EF4-FFF2-40B4-BE49-F238E27FC236}">
                <a16:creationId xmlns:a16="http://schemas.microsoft.com/office/drawing/2014/main" id="{D8F645E7-013B-47DF-AE50-E3C68B5A2C3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113" y="3322638"/>
            <a:ext cx="22018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R/S Statistic</a:t>
            </a:r>
          </a:p>
        </p:txBody>
      </p:sp>
      <p:sp>
        <p:nvSpPr>
          <p:cNvPr id="80901" name="Rectangle 5">
            <a:extLst>
              <a:ext uri="{FF2B5EF4-FFF2-40B4-BE49-F238E27FC236}">
                <a16:creationId xmlns:a16="http://schemas.microsoft.com/office/drawing/2014/main" id="{5E928269-9C9F-483D-AF4E-145E40D2A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6061075"/>
            <a:ext cx="2271712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Block Size n</a:t>
            </a:r>
          </a:p>
        </p:txBody>
      </p:sp>
    </p:spTree>
    <p:extLst>
      <p:ext uri="{BB962C8B-B14F-4D97-AF65-F5344CB8AC3E}">
        <p14:creationId xmlns:p14="http://schemas.microsoft.com/office/powerpoint/2010/main" val="833406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0A8192C-564C-4F0A-A351-1263EFECEF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Self-Similarity: The Intuition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862B61-170A-40EA-A239-BEF258F36A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8688" y="1676400"/>
            <a:ext cx="7791450" cy="4876800"/>
          </a:xfrm>
          <a:noFill/>
          <a:ln/>
        </p:spPr>
        <p:txBody>
          <a:bodyPr/>
          <a:lstStyle/>
          <a:p>
            <a:r>
              <a:rPr lang="en-US" altLang="en-US"/>
              <a:t>In other words, self-similarity implies a ‘‘fractal-like’’ behaviour: no matter what time scale you use to examine the data, you see similar patterns</a:t>
            </a:r>
          </a:p>
          <a:p>
            <a:r>
              <a:rPr lang="en-US" altLang="en-US"/>
              <a:t>Implications:</a:t>
            </a:r>
          </a:p>
          <a:p>
            <a:pPr lvl="1"/>
            <a:r>
              <a:rPr lang="en-US" altLang="en-US"/>
              <a:t>Burstiness exists across many time scales</a:t>
            </a:r>
          </a:p>
          <a:p>
            <a:pPr lvl="1"/>
            <a:r>
              <a:rPr lang="en-US" altLang="en-US"/>
              <a:t>No natural length of a burst</a:t>
            </a:r>
          </a:p>
          <a:p>
            <a:pPr lvl="1"/>
            <a:r>
              <a:rPr lang="en-US" altLang="en-US"/>
              <a:t>Traffic does not necessarilty get ‘‘smoother” when you aggregate it (unlike Poisson traffic)</a:t>
            </a:r>
          </a:p>
        </p:txBody>
      </p:sp>
    </p:spTree>
    <p:extLst>
      <p:ext uri="{BB962C8B-B14F-4D97-AF65-F5344CB8AC3E}">
        <p14:creationId xmlns:p14="http://schemas.microsoft.com/office/powerpoint/2010/main" val="17171980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80416575-DF9F-4AB4-8419-A6F96CB1F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Pox Diagram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23897F1F-848B-4694-A81A-9EA014560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987550"/>
            <a:ext cx="60833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B6039F8D-6AB2-477E-982B-3D55FD0A2196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113" y="3322638"/>
            <a:ext cx="22018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R/S Statistic</a:t>
            </a:r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FC1D928B-4D95-4BA7-974D-E87078776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6061075"/>
            <a:ext cx="2271712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Block Size n</a:t>
            </a:r>
          </a:p>
        </p:txBody>
      </p:sp>
      <p:sp>
        <p:nvSpPr>
          <p:cNvPr id="81926" name="Line 6">
            <a:extLst>
              <a:ext uri="{FF2B5EF4-FFF2-40B4-BE49-F238E27FC236}">
                <a16:creationId xmlns:a16="http://schemas.microsoft.com/office/drawing/2014/main" id="{8FBC58EE-4AD7-45C9-92F9-31EA438EF3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0" y="3352800"/>
            <a:ext cx="1663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8E76E8DB-E042-46B3-B465-3DF76EAC7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89363" y="2828925"/>
            <a:ext cx="344170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R/S statistic  R(n)/S(n)</a:t>
            </a:r>
          </a:p>
          <a:p>
            <a:r>
              <a:rPr lang="en-US" altLang="en-US" sz="2800"/>
              <a:t>on a logarithmic scale</a:t>
            </a:r>
          </a:p>
        </p:txBody>
      </p:sp>
    </p:spTree>
    <p:extLst>
      <p:ext uri="{BB962C8B-B14F-4D97-AF65-F5344CB8AC3E}">
        <p14:creationId xmlns:p14="http://schemas.microsoft.com/office/powerpoint/2010/main" val="17596672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81B717AA-D22B-4779-8120-D0491A5D4C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Pox Diagram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F7CD00C7-7D45-43EA-9752-B85EAFA26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987550"/>
            <a:ext cx="60833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82948" name="Rectangle 4">
            <a:extLst>
              <a:ext uri="{FF2B5EF4-FFF2-40B4-BE49-F238E27FC236}">
                <a16:creationId xmlns:a16="http://schemas.microsoft.com/office/drawing/2014/main" id="{B1BAD36D-DED6-40AB-99B9-02FCD9A3B8A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113" y="3322638"/>
            <a:ext cx="22018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R/S Statistic</a:t>
            </a:r>
          </a:p>
        </p:txBody>
      </p:sp>
      <p:sp>
        <p:nvSpPr>
          <p:cNvPr id="82949" name="Rectangle 5">
            <a:extLst>
              <a:ext uri="{FF2B5EF4-FFF2-40B4-BE49-F238E27FC236}">
                <a16:creationId xmlns:a16="http://schemas.microsoft.com/office/drawing/2014/main" id="{BD01BBB8-284B-483B-B51E-DE81B622C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6061075"/>
            <a:ext cx="2271712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Block Size n</a:t>
            </a: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FA4AB060-AF1E-49E7-AE9F-408C756F0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4276725"/>
            <a:ext cx="3317875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Sample size n</a:t>
            </a:r>
          </a:p>
          <a:p>
            <a:r>
              <a:rPr lang="en-US" altLang="en-US" sz="2800"/>
              <a:t>on a logarithmic scale</a:t>
            </a:r>
          </a:p>
        </p:txBody>
      </p:sp>
      <p:sp>
        <p:nvSpPr>
          <p:cNvPr id="82951" name="Line 7">
            <a:extLst>
              <a:ext uri="{FF2B5EF4-FFF2-40B4-BE49-F238E27FC236}">
                <a16:creationId xmlns:a16="http://schemas.microsoft.com/office/drawing/2014/main" id="{A59DB879-0398-496A-B2C6-4D5B22474A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5187950"/>
            <a:ext cx="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197455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07B77AA1-78C1-40CE-90C8-86106A527E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R/S Pox Diagram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0CDFED6E-875E-48F8-8C84-E5F7B9C59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987550"/>
            <a:ext cx="6083300" cy="387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0116" name="Rectangle 4">
            <a:extLst>
              <a:ext uri="{FF2B5EF4-FFF2-40B4-BE49-F238E27FC236}">
                <a16:creationId xmlns:a16="http://schemas.microsoft.com/office/drawing/2014/main" id="{0494A9DC-D38C-44C0-BAF2-BBB4869A0D0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38113" y="3322638"/>
            <a:ext cx="22018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R/S Statistic</a:t>
            </a:r>
          </a:p>
        </p:txBody>
      </p:sp>
      <p:sp>
        <p:nvSpPr>
          <p:cNvPr id="90117" name="Rectangle 5">
            <a:extLst>
              <a:ext uri="{FF2B5EF4-FFF2-40B4-BE49-F238E27FC236}">
                <a16:creationId xmlns:a16="http://schemas.microsoft.com/office/drawing/2014/main" id="{53A320FA-A7E6-434A-AAD8-C151B11EF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5963" y="6061075"/>
            <a:ext cx="2271712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Block Size n</a:t>
            </a:r>
          </a:p>
        </p:txBody>
      </p:sp>
      <p:sp>
        <p:nvSpPr>
          <p:cNvPr id="90118" name="Line 6">
            <a:extLst>
              <a:ext uri="{FF2B5EF4-FFF2-40B4-BE49-F238E27FC236}">
                <a16:creationId xmlns:a16="http://schemas.microsoft.com/office/drawing/2014/main" id="{973725E6-F9EA-4931-A15C-5837865ED1F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150" y="4260850"/>
            <a:ext cx="5321300" cy="1612900"/>
          </a:xfrm>
          <a:prstGeom prst="line">
            <a:avLst/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0119" name="Line 7">
            <a:extLst>
              <a:ext uri="{FF2B5EF4-FFF2-40B4-BE49-F238E27FC236}">
                <a16:creationId xmlns:a16="http://schemas.microsoft.com/office/drawing/2014/main" id="{4365F0C2-103C-4957-88F0-E66BDF1F6C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3150" y="4959350"/>
            <a:ext cx="749300" cy="292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0120" name="Rectangle 8">
            <a:extLst>
              <a:ext uri="{FF2B5EF4-FFF2-40B4-BE49-F238E27FC236}">
                <a16:creationId xmlns:a16="http://schemas.microsoft.com/office/drawing/2014/main" id="{23A86B43-0546-4009-A951-3B5F09B8D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0563" y="4994275"/>
            <a:ext cx="17287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Slope 0.5</a:t>
            </a:r>
          </a:p>
        </p:txBody>
      </p:sp>
      <p:sp>
        <p:nvSpPr>
          <p:cNvPr id="90121" name="Line 9">
            <a:extLst>
              <a:ext uri="{FF2B5EF4-FFF2-40B4-BE49-F238E27FC236}">
                <a16:creationId xmlns:a16="http://schemas.microsoft.com/office/drawing/2014/main" id="{E83AC864-B9AA-431E-8FBC-2F7DC7FB34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35150" y="3041650"/>
            <a:ext cx="3797300" cy="2832100"/>
          </a:xfrm>
          <a:prstGeom prst="line">
            <a:avLst/>
          </a:prstGeom>
          <a:noFill/>
          <a:ln w="12700">
            <a:solidFill>
              <a:srgbClr val="FAFD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0122" name="Rectangle 10">
            <a:extLst>
              <a:ext uri="{FF2B5EF4-FFF2-40B4-BE49-F238E27FC236}">
                <a16:creationId xmlns:a16="http://schemas.microsoft.com/office/drawing/2014/main" id="{DEF0DE96-EF69-421A-8DB5-1BCDC5C07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3963" y="2784475"/>
            <a:ext cx="1728787" cy="58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3200"/>
              <a:t>Slope 1.0</a:t>
            </a:r>
          </a:p>
        </p:txBody>
      </p:sp>
      <p:sp>
        <p:nvSpPr>
          <p:cNvPr id="90123" name="Line 11">
            <a:extLst>
              <a:ext uri="{FF2B5EF4-FFF2-40B4-BE49-F238E27FC236}">
                <a16:creationId xmlns:a16="http://schemas.microsoft.com/office/drawing/2014/main" id="{F2CAF5B0-B9FA-400E-9AD0-E010A1726B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11550" y="3359150"/>
            <a:ext cx="977900" cy="520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grpSp>
        <p:nvGrpSpPr>
          <p:cNvPr id="90126" name="Group 14">
            <a:extLst>
              <a:ext uri="{FF2B5EF4-FFF2-40B4-BE49-F238E27FC236}">
                <a16:creationId xmlns:a16="http://schemas.microsoft.com/office/drawing/2014/main" id="{450F8F2D-FFA6-472B-BC97-2D9B2E4A99FE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746500"/>
            <a:ext cx="3151188" cy="1893888"/>
            <a:chOff x="1536" y="2360"/>
            <a:chExt cx="1985" cy="1193"/>
          </a:xfrm>
        </p:grpSpPr>
        <p:sp>
          <p:nvSpPr>
            <p:cNvPr id="90124" name="Freeform 12">
              <a:extLst>
                <a:ext uri="{FF2B5EF4-FFF2-40B4-BE49-F238E27FC236}">
                  <a16:creationId xmlns:a16="http://schemas.microsoft.com/office/drawing/2014/main" id="{049C3FAE-9648-43EE-B79A-11B79F84281E}"/>
                </a:ext>
              </a:extLst>
            </p:cNvPr>
            <p:cNvSpPr>
              <a:spLocks/>
            </p:cNvSpPr>
            <p:nvPr/>
          </p:nvSpPr>
          <p:spPr bwMode="auto">
            <a:xfrm>
              <a:off x="1536" y="2360"/>
              <a:ext cx="1985" cy="1193"/>
            </a:xfrm>
            <a:custGeom>
              <a:avLst/>
              <a:gdLst>
                <a:gd name="T0" fmla="*/ 24 w 1985"/>
                <a:gd name="T1" fmla="*/ 1120 h 1193"/>
                <a:gd name="T2" fmla="*/ 64 w 1985"/>
                <a:gd name="T3" fmla="*/ 1133 h 1193"/>
                <a:gd name="T4" fmla="*/ 117 w 1985"/>
                <a:gd name="T5" fmla="*/ 1093 h 1193"/>
                <a:gd name="T6" fmla="*/ 171 w 1985"/>
                <a:gd name="T7" fmla="*/ 1080 h 1193"/>
                <a:gd name="T8" fmla="*/ 251 w 1985"/>
                <a:gd name="T9" fmla="*/ 1080 h 1193"/>
                <a:gd name="T10" fmla="*/ 251 w 1985"/>
                <a:gd name="T11" fmla="*/ 1040 h 1193"/>
                <a:gd name="T12" fmla="*/ 197 w 1985"/>
                <a:gd name="T13" fmla="*/ 1027 h 1193"/>
                <a:gd name="T14" fmla="*/ 251 w 1985"/>
                <a:gd name="T15" fmla="*/ 947 h 1193"/>
                <a:gd name="T16" fmla="*/ 251 w 1985"/>
                <a:gd name="T17" fmla="*/ 1013 h 1193"/>
                <a:gd name="T18" fmla="*/ 291 w 1985"/>
                <a:gd name="T19" fmla="*/ 1013 h 1193"/>
                <a:gd name="T20" fmla="*/ 344 w 1985"/>
                <a:gd name="T21" fmla="*/ 1000 h 1193"/>
                <a:gd name="T22" fmla="*/ 344 w 1985"/>
                <a:gd name="T23" fmla="*/ 1027 h 1193"/>
                <a:gd name="T24" fmla="*/ 397 w 1985"/>
                <a:gd name="T25" fmla="*/ 920 h 1193"/>
                <a:gd name="T26" fmla="*/ 411 w 1985"/>
                <a:gd name="T27" fmla="*/ 893 h 1193"/>
                <a:gd name="T28" fmla="*/ 451 w 1985"/>
                <a:gd name="T29" fmla="*/ 907 h 1193"/>
                <a:gd name="T30" fmla="*/ 504 w 1985"/>
                <a:gd name="T31" fmla="*/ 960 h 1193"/>
                <a:gd name="T32" fmla="*/ 557 w 1985"/>
                <a:gd name="T33" fmla="*/ 893 h 1193"/>
                <a:gd name="T34" fmla="*/ 571 w 1985"/>
                <a:gd name="T35" fmla="*/ 853 h 1193"/>
                <a:gd name="T36" fmla="*/ 611 w 1985"/>
                <a:gd name="T37" fmla="*/ 800 h 1193"/>
                <a:gd name="T38" fmla="*/ 691 w 1985"/>
                <a:gd name="T39" fmla="*/ 773 h 1193"/>
                <a:gd name="T40" fmla="*/ 744 w 1985"/>
                <a:gd name="T41" fmla="*/ 733 h 1193"/>
                <a:gd name="T42" fmla="*/ 757 w 1985"/>
                <a:gd name="T43" fmla="*/ 693 h 1193"/>
                <a:gd name="T44" fmla="*/ 811 w 1985"/>
                <a:gd name="T45" fmla="*/ 733 h 1193"/>
                <a:gd name="T46" fmla="*/ 917 w 1985"/>
                <a:gd name="T47" fmla="*/ 653 h 1193"/>
                <a:gd name="T48" fmla="*/ 864 w 1985"/>
                <a:gd name="T49" fmla="*/ 667 h 1193"/>
                <a:gd name="T50" fmla="*/ 997 w 1985"/>
                <a:gd name="T51" fmla="*/ 600 h 1193"/>
                <a:gd name="T52" fmla="*/ 1091 w 1985"/>
                <a:gd name="T53" fmla="*/ 547 h 1193"/>
                <a:gd name="T54" fmla="*/ 1157 w 1985"/>
                <a:gd name="T55" fmla="*/ 480 h 1193"/>
                <a:gd name="T56" fmla="*/ 1211 w 1985"/>
                <a:gd name="T57" fmla="*/ 440 h 1193"/>
                <a:gd name="T58" fmla="*/ 1211 w 1985"/>
                <a:gd name="T59" fmla="*/ 467 h 1193"/>
                <a:gd name="T60" fmla="*/ 1264 w 1985"/>
                <a:gd name="T61" fmla="*/ 413 h 1193"/>
                <a:gd name="T62" fmla="*/ 1304 w 1985"/>
                <a:gd name="T63" fmla="*/ 347 h 1193"/>
                <a:gd name="T64" fmla="*/ 1397 w 1985"/>
                <a:gd name="T65" fmla="*/ 347 h 1193"/>
                <a:gd name="T66" fmla="*/ 1397 w 1985"/>
                <a:gd name="T67" fmla="*/ 320 h 1193"/>
                <a:gd name="T68" fmla="*/ 1424 w 1985"/>
                <a:gd name="T69" fmla="*/ 347 h 1193"/>
                <a:gd name="T70" fmla="*/ 1531 w 1985"/>
                <a:gd name="T71" fmla="*/ 267 h 1193"/>
                <a:gd name="T72" fmla="*/ 1651 w 1985"/>
                <a:gd name="T73" fmla="*/ 227 h 1193"/>
                <a:gd name="T74" fmla="*/ 1664 w 1985"/>
                <a:gd name="T75" fmla="*/ 213 h 1193"/>
                <a:gd name="T76" fmla="*/ 1651 w 1985"/>
                <a:gd name="T77" fmla="*/ 173 h 1193"/>
                <a:gd name="T78" fmla="*/ 1771 w 1985"/>
                <a:gd name="T79" fmla="*/ 147 h 1193"/>
                <a:gd name="T80" fmla="*/ 1864 w 1985"/>
                <a:gd name="T81" fmla="*/ 93 h 1193"/>
                <a:gd name="T82" fmla="*/ 1931 w 1985"/>
                <a:gd name="T83" fmla="*/ 40 h 1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985" h="1193">
                  <a:moveTo>
                    <a:pt x="0" y="1192"/>
                  </a:moveTo>
                  <a:lnTo>
                    <a:pt x="11" y="1160"/>
                  </a:lnTo>
                  <a:lnTo>
                    <a:pt x="24" y="1120"/>
                  </a:lnTo>
                  <a:lnTo>
                    <a:pt x="51" y="1107"/>
                  </a:lnTo>
                  <a:lnTo>
                    <a:pt x="37" y="1147"/>
                  </a:lnTo>
                  <a:lnTo>
                    <a:pt x="64" y="1133"/>
                  </a:lnTo>
                  <a:lnTo>
                    <a:pt x="91" y="1093"/>
                  </a:lnTo>
                  <a:lnTo>
                    <a:pt x="91" y="1120"/>
                  </a:lnTo>
                  <a:lnTo>
                    <a:pt x="117" y="1093"/>
                  </a:lnTo>
                  <a:lnTo>
                    <a:pt x="144" y="1080"/>
                  </a:lnTo>
                  <a:lnTo>
                    <a:pt x="157" y="1053"/>
                  </a:lnTo>
                  <a:lnTo>
                    <a:pt x="171" y="1080"/>
                  </a:lnTo>
                  <a:lnTo>
                    <a:pt x="224" y="1067"/>
                  </a:lnTo>
                  <a:lnTo>
                    <a:pt x="264" y="1053"/>
                  </a:lnTo>
                  <a:lnTo>
                    <a:pt x="251" y="1080"/>
                  </a:lnTo>
                  <a:lnTo>
                    <a:pt x="264" y="1053"/>
                  </a:lnTo>
                  <a:lnTo>
                    <a:pt x="277" y="1000"/>
                  </a:lnTo>
                  <a:lnTo>
                    <a:pt x="251" y="1040"/>
                  </a:lnTo>
                  <a:lnTo>
                    <a:pt x="237" y="1013"/>
                  </a:lnTo>
                  <a:lnTo>
                    <a:pt x="197" y="1000"/>
                  </a:lnTo>
                  <a:lnTo>
                    <a:pt x="197" y="1027"/>
                  </a:lnTo>
                  <a:lnTo>
                    <a:pt x="211" y="1000"/>
                  </a:lnTo>
                  <a:lnTo>
                    <a:pt x="224" y="973"/>
                  </a:lnTo>
                  <a:lnTo>
                    <a:pt x="251" y="947"/>
                  </a:lnTo>
                  <a:lnTo>
                    <a:pt x="224" y="1000"/>
                  </a:lnTo>
                  <a:lnTo>
                    <a:pt x="224" y="1027"/>
                  </a:lnTo>
                  <a:lnTo>
                    <a:pt x="251" y="1013"/>
                  </a:lnTo>
                  <a:lnTo>
                    <a:pt x="291" y="987"/>
                  </a:lnTo>
                  <a:lnTo>
                    <a:pt x="264" y="1027"/>
                  </a:lnTo>
                  <a:lnTo>
                    <a:pt x="291" y="1013"/>
                  </a:lnTo>
                  <a:lnTo>
                    <a:pt x="331" y="987"/>
                  </a:lnTo>
                  <a:lnTo>
                    <a:pt x="304" y="1027"/>
                  </a:lnTo>
                  <a:lnTo>
                    <a:pt x="344" y="1000"/>
                  </a:lnTo>
                  <a:lnTo>
                    <a:pt x="371" y="973"/>
                  </a:lnTo>
                  <a:lnTo>
                    <a:pt x="344" y="1000"/>
                  </a:lnTo>
                  <a:lnTo>
                    <a:pt x="344" y="1027"/>
                  </a:lnTo>
                  <a:lnTo>
                    <a:pt x="357" y="987"/>
                  </a:lnTo>
                  <a:lnTo>
                    <a:pt x="371" y="960"/>
                  </a:lnTo>
                  <a:lnTo>
                    <a:pt x="397" y="920"/>
                  </a:lnTo>
                  <a:lnTo>
                    <a:pt x="371" y="947"/>
                  </a:lnTo>
                  <a:lnTo>
                    <a:pt x="397" y="920"/>
                  </a:lnTo>
                  <a:lnTo>
                    <a:pt x="411" y="893"/>
                  </a:lnTo>
                  <a:lnTo>
                    <a:pt x="397" y="920"/>
                  </a:lnTo>
                  <a:lnTo>
                    <a:pt x="424" y="920"/>
                  </a:lnTo>
                  <a:lnTo>
                    <a:pt x="451" y="907"/>
                  </a:lnTo>
                  <a:lnTo>
                    <a:pt x="491" y="893"/>
                  </a:lnTo>
                  <a:lnTo>
                    <a:pt x="504" y="933"/>
                  </a:lnTo>
                  <a:lnTo>
                    <a:pt x="504" y="960"/>
                  </a:lnTo>
                  <a:lnTo>
                    <a:pt x="531" y="947"/>
                  </a:lnTo>
                  <a:lnTo>
                    <a:pt x="544" y="920"/>
                  </a:lnTo>
                  <a:lnTo>
                    <a:pt x="557" y="893"/>
                  </a:lnTo>
                  <a:lnTo>
                    <a:pt x="531" y="920"/>
                  </a:lnTo>
                  <a:lnTo>
                    <a:pt x="557" y="880"/>
                  </a:lnTo>
                  <a:lnTo>
                    <a:pt x="571" y="853"/>
                  </a:lnTo>
                  <a:lnTo>
                    <a:pt x="611" y="800"/>
                  </a:lnTo>
                  <a:lnTo>
                    <a:pt x="624" y="773"/>
                  </a:lnTo>
                  <a:lnTo>
                    <a:pt x="611" y="800"/>
                  </a:lnTo>
                  <a:lnTo>
                    <a:pt x="637" y="773"/>
                  </a:lnTo>
                  <a:lnTo>
                    <a:pt x="651" y="800"/>
                  </a:lnTo>
                  <a:lnTo>
                    <a:pt x="691" y="773"/>
                  </a:lnTo>
                  <a:lnTo>
                    <a:pt x="731" y="747"/>
                  </a:lnTo>
                  <a:lnTo>
                    <a:pt x="731" y="787"/>
                  </a:lnTo>
                  <a:lnTo>
                    <a:pt x="744" y="733"/>
                  </a:lnTo>
                  <a:lnTo>
                    <a:pt x="757" y="693"/>
                  </a:lnTo>
                  <a:lnTo>
                    <a:pt x="731" y="720"/>
                  </a:lnTo>
                  <a:lnTo>
                    <a:pt x="757" y="693"/>
                  </a:lnTo>
                  <a:lnTo>
                    <a:pt x="771" y="720"/>
                  </a:lnTo>
                  <a:lnTo>
                    <a:pt x="771" y="747"/>
                  </a:lnTo>
                  <a:lnTo>
                    <a:pt x="811" y="733"/>
                  </a:lnTo>
                  <a:lnTo>
                    <a:pt x="864" y="693"/>
                  </a:lnTo>
                  <a:lnTo>
                    <a:pt x="904" y="680"/>
                  </a:lnTo>
                  <a:lnTo>
                    <a:pt x="917" y="653"/>
                  </a:lnTo>
                  <a:lnTo>
                    <a:pt x="877" y="653"/>
                  </a:lnTo>
                  <a:lnTo>
                    <a:pt x="837" y="680"/>
                  </a:lnTo>
                  <a:lnTo>
                    <a:pt x="864" y="667"/>
                  </a:lnTo>
                  <a:lnTo>
                    <a:pt x="891" y="680"/>
                  </a:lnTo>
                  <a:lnTo>
                    <a:pt x="971" y="627"/>
                  </a:lnTo>
                  <a:lnTo>
                    <a:pt x="997" y="600"/>
                  </a:lnTo>
                  <a:lnTo>
                    <a:pt x="1024" y="573"/>
                  </a:lnTo>
                  <a:lnTo>
                    <a:pt x="1051" y="560"/>
                  </a:lnTo>
                  <a:lnTo>
                    <a:pt x="1091" y="547"/>
                  </a:lnTo>
                  <a:lnTo>
                    <a:pt x="1104" y="520"/>
                  </a:lnTo>
                  <a:lnTo>
                    <a:pt x="1131" y="507"/>
                  </a:lnTo>
                  <a:lnTo>
                    <a:pt x="1157" y="480"/>
                  </a:lnTo>
                  <a:lnTo>
                    <a:pt x="1171" y="453"/>
                  </a:lnTo>
                  <a:lnTo>
                    <a:pt x="1171" y="480"/>
                  </a:lnTo>
                  <a:lnTo>
                    <a:pt x="1211" y="440"/>
                  </a:lnTo>
                  <a:lnTo>
                    <a:pt x="1224" y="413"/>
                  </a:lnTo>
                  <a:lnTo>
                    <a:pt x="1224" y="440"/>
                  </a:lnTo>
                  <a:lnTo>
                    <a:pt x="1211" y="467"/>
                  </a:lnTo>
                  <a:lnTo>
                    <a:pt x="1237" y="440"/>
                  </a:lnTo>
                  <a:lnTo>
                    <a:pt x="1264" y="453"/>
                  </a:lnTo>
                  <a:lnTo>
                    <a:pt x="1264" y="413"/>
                  </a:lnTo>
                  <a:lnTo>
                    <a:pt x="1291" y="400"/>
                  </a:lnTo>
                  <a:lnTo>
                    <a:pt x="1277" y="373"/>
                  </a:lnTo>
                  <a:lnTo>
                    <a:pt x="1304" y="347"/>
                  </a:lnTo>
                  <a:lnTo>
                    <a:pt x="1304" y="400"/>
                  </a:lnTo>
                  <a:lnTo>
                    <a:pt x="1331" y="387"/>
                  </a:lnTo>
                  <a:lnTo>
                    <a:pt x="1397" y="347"/>
                  </a:lnTo>
                  <a:lnTo>
                    <a:pt x="1384" y="387"/>
                  </a:lnTo>
                  <a:lnTo>
                    <a:pt x="1411" y="347"/>
                  </a:lnTo>
                  <a:lnTo>
                    <a:pt x="1397" y="320"/>
                  </a:lnTo>
                  <a:lnTo>
                    <a:pt x="1384" y="347"/>
                  </a:lnTo>
                  <a:lnTo>
                    <a:pt x="1411" y="320"/>
                  </a:lnTo>
                  <a:lnTo>
                    <a:pt x="1424" y="347"/>
                  </a:lnTo>
                  <a:lnTo>
                    <a:pt x="1464" y="333"/>
                  </a:lnTo>
                  <a:lnTo>
                    <a:pt x="1491" y="293"/>
                  </a:lnTo>
                  <a:lnTo>
                    <a:pt x="1531" y="267"/>
                  </a:lnTo>
                  <a:lnTo>
                    <a:pt x="1571" y="293"/>
                  </a:lnTo>
                  <a:lnTo>
                    <a:pt x="1611" y="253"/>
                  </a:lnTo>
                  <a:lnTo>
                    <a:pt x="1651" y="227"/>
                  </a:lnTo>
                  <a:lnTo>
                    <a:pt x="1664" y="200"/>
                  </a:lnTo>
                  <a:lnTo>
                    <a:pt x="1691" y="173"/>
                  </a:lnTo>
                  <a:lnTo>
                    <a:pt x="1664" y="213"/>
                  </a:lnTo>
                  <a:lnTo>
                    <a:pt x="1637" y="240"/>
                  </a:lnTo>
                  <a:lnTo>
                    <a:pt x="1637" y="213"/>
                  </a:lnTo>
                  <a:lnTo>
                    <a:pt x="1651" y="173"/>
                  </a:lnTo>
                  <a:lnTo>
                    <a:pt x="1691" y="173"/>
                  </a:lnTo>
                  <a:lnTo>
                    <a:pt x="1731" y="173"/>
                  </a:lnTo>
                  <a:lnTo>
                    <a:pt x="1771" y="147"/>
                  </a:lnTo>
                  <a:lnTo>
                    <a:pt x="1811" y="120"/>
                  </a:lnTo>
                  <a:lnTo>
                    <a:pt x="1837" y="93"/>
                  </a:lnTo>
                  <a:lnTo>
                    <a:pt x="1864" y="93"/>
                  </a:lnTo>
                  <a:lnTo>
                    <a:pt x="1877" y="53"/>
                  </a:lnTo>
                  <a:lnTo>
                    <a:pt x="1904" y="53"/>
                  </a:lnTo>
                  <a:lnTo>
                    <a:pt x="1931" y="40"/>
                  </a:lnTo>
                  <a:lnTo>
                    <a:pt x="1957" y="13"/>
                  </a:lnTo>
                  <a:lnTo>
                    <a:pt x="1984" y="0"/>
                  </a:lnTo>
                </a:path>
              </a:pathLst>
            </a:custGeom>
            <a:noFill/>
            <a:ln w="12700" cap="rnd" cmpd="sng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90125" name="Freeform 13">
              <a:extLst>
                <a:ext uri="{FF2B5EF4-FFF2-40B4-BE49-F238E27FC236}">
                  <a16:creationId xmlns:a16="http://schemas.microsoft.com/office/drawing/2014/main" id="{D353D0D2-0E93-43B0-A2CB-28E651B01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7" y="2853"/>
              <a:ext cx="747" cy="460"/>
            </a:xfrm>
            <a:custGeom>
              <a:avLst/>
              <a:gdLst>
                <a:gd name="T0" fmla="*/ 26 w 747"/>
                <a:gd name="T1" fmla="*/ 427 h 460"/>
                <a:gd name="T2" fmla="*/ 53 w 747"/>
                <a:gd name="T3" fmla="*/ 360 h 460"/>
                <a:gd name="T4" fmla="*/ 40 w 747"/>
                <a:gd name="T5" fmla="*/ 414 h 460"/>
                <a:gd name="T6" fmla="*/ 0 w 747"/>
                <a:gd name="T7" fmla="*/ 454 h 460"/>
                <a:gd name="T8" fmla="*/ 53 w 747"/>
                <a:gd name="T9" fmla="*/ 414 h 460"/>
                <a:gd name="T10" fmla="*/ 66 w 747"/>
                <a:gd name="T11" fmla="*/ 360 h 460"/>
                <a:gd name="T12" fmla="*/ 66 w 747"/>
                <a:gd name="T13" fmla="*/ 414 h 460"/>
                <a:gd name="T14" fmla="*/ 120 w 747"/>
                <a:gd name="T15" fmla="*/ 414 h 460"/>
                <a:gd name="T16" fmla="*/ 133 w 747"/>
                <a:gd name="T17" fmla="*/ 360 h 460"/>
                <a:gd name="T18" fmla="*/ 146 w 747"/>
                <a:gd name="T19" fmla="*/ 414 h 460"/>
                <a:gd name="T20" fmla="*/ 200 w 747"/>
                <a:gd name="T21" fmla="*/ 440 h 460"/>
                <a:gd name="T22" fmla="*/ 266 w 747"/>
                <a:gd name="T23" fmla="*/ 427 h 460"/>
                <a:gd name="T24" fmla="*/ 186 w 747"/>
                <a:gd name="T25" fmla="*/ 360 h 460"/>
                <a:gd name="T26" fmla="*/ 133 w 747"/>
                <a:gd name="T27" fmla="*/ 294 h 460"/>
                <a:gd name="T28" fmla="*/ 186 w 747"/>
                <a:gd name="T29" fmla="*/ 387 h 460"/>
                <a:gd name="T30" fmla="*/ 213 w 747"/>
                <a:gd name="T31" fmla="*/ 360 h 460"/>
                <a:gd name="T32" fmla="*/ 253 w 747"/>
                <a:gd name="T33" fmla="*/ 307 h 460"/>
                <a:gd name="T34" fmla="*/ 293 w 747"/>
                <a:gd name="T35" fmla="*/ 347 h 460"/>
                <a:gd name="T36" fmla="*/ 333 w 747"/>
                <a:gd name="T37" fmla="*/ 307 h 460"/>
                <a:gd name="T38" fmla="*/ 386 w 747"/>
                <a:gd name="T39" fmla="*/ 227 h 460"/>
                <a:gd name="T40" fmla="*/ 373 w 747"/>
                <a:gd name="T41" fmla="*/ 227 h 460"/>
                <a:gd name="T42" fmla="*/ 346 w 747"/>
                <a:gd name="T43" fmla="*/ 294 h 460"/>
                <a:gd name="T44" fmla="*/ 360 w 747"/>
                <a:gd name="T45" fmla="*/ 240 h 460"/>
                <a:gd name="T46" fmla="*/ 386 w 747"/>
                <a:gd name="T47" fmla="*/ 227 h 460"/>
                <a:gd name="T48" fmla="*/ 413 w 747"/>
                <a:gd name="T49" fmla="*/ 254 h 460"/>
                <a:gd name="T50" fmla="*/ 453 w 747"/>
                <a:gd name="T51" fmla="*/ 187 h 460"/>
                <a:gd name="T52" fmla="*/ 466 w 747"/>
                <a:gd name="T53" fmla="*/ 187 h 460"/>
                <a:gd name="T54" fmla="*/ 506 w 747"/>
                <a:gd name="T55" fmla="*/ 120 h 460"/>
                <a:gd name="T56" fmla="*/ 533 w 747"/>
                <a:gd name="T57" fmla="*/ 134 h 460"/>
                <a:gd name="T58" fmla="*/ 573 w 747"/>
                <a:gd name="T59" fmla="*/ 200 h 460"/>
                <a:gd name="T60" fmla="*/ 600 w 747"/>
                <a:gd name="T61" fmla="*/ 107 h 460"/>
                <a:gd name="T62" fmla="*/ 600 w 747"/>
                <a:gd name="T63" fmla="*/ 107 h 460"/>
                <a:gd name="T64" fmla="*/ 613 w 747"/>
                <a:gd name="T65" fmla="*/ 94 h 460"/>
                <a:gd name="T66" fmla="*/ 613 w 747"/>
                <a:gd name="T67" fmla="*/ 40 h 460"/>
                <a:gd name="T68" fmla="*/ 613 w 747"/>
                <a:gd name="T69" fmla="*/ 94 h 460"/>
                <a:gd name="T70" fmla="*/ 653 w 747"/>
                <a:gd name="T71" fmla="*/ 67 h 460"/>
                <a:gd name="T72" fmla="*/ 653 w 747"/>
                <a:gd name="T73" fmla="*/ 54 h 460"/>
                <a:gd name="T74" fmla="*/ 666 w 747"/>
                <a:gd name="T75" fmla="*/ 54 h 460"/>
                <a:gd name="T76" fmla="*/ 680 w 747"/>
                <a:gd name="T77" fmla="*/ 0 h 460"/>
                <a:gd name="T78" fmla="*/ 653 w 747"/>
                <a:gd name="T79" fmla="*/ 67 h 460"/>
                <a:gd name="T80" fmla="*/ 586 w 747"/>
                <a:gd name="T81" fmla="*/ 120 h 460"/>
                <a:gd name="T82" fmla="*/ 560 w 747"/>
                <a:gd name="T83" fmla="*/ 120 h 460"/>
                <a:gd name="T84" fmla="*/ 560 w 747"/>
                <a:gd name="T85" fmla="*/ 107 h 460"/>
                <a:gd name="T86" fmla="*/ 560 w 747"/>
                <a:gd name="T87" fmla="*/ 120 h 460"/>
                <a:gd name="T88" fmla="*/ 640 w 747"/>
                <a:gd name="T89" fmla="*/ 40 h 460"/>
                <a:gd name="T90" fmla="*/ 626 w 747"/>
                <a:gd name="T91" fmla="*/ 94 h 460"/>
                <a:gd name="T92" fmla="*/ 666 w 747"/>
                <a:gd name="T93" fmla="*/ 80 h 460"/>
                <a:gd name="T94" fmla="*/ 706 w 747"/>
                <a:gd name="T95" fmla="*/ 27 h 460"/>
                <a:gd name="T96" fmla="*/ 720 w 747"/>
                <a:gd name="T97" fmla="*/ 27 h 460"/>
                <a:gd name="T98" fmla="*/ 746 w 747"/>
                <a:gd name="T99" fmla="*/ 27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47" h="460">
                  <a:moveTo>
                    <a:pt x="21" y="459"/>
                  </a:moveTo>
                  <a:lnTo>
                    <a:pt x="26" y="427"/>
                  </a:lnTo>
                  <a:lnTo>
                    <a:pt x="40" y="400"/>
                  </a:lnTo>
                  <a:lnTo>
                    <a:pt x="53" y="360"/>
                  </a:lnTo>
                  <a:lnTo>
                    <a:pt x="53" y="387"/>
                  </a:lnTo>
                  <a:lnTo>
                    <a:pt x="40" y="414"/>
                  </a:lnTo>
                  <a:lnTo>
                    <a:pt x="13" y="427"/>
                  </a:lnTo>
                  <a:lnTo>
                    <a:pt x="0" y="454"/>
                  </a:lnTo>
                  <a:lnTo>
                    <a:pt x="40" y="454"/>
                  </a:lnTo>
                  <a:lnTo>
                    <a:pt x="53" y="414"/>
                  </a:lnTo>
                  <a:lnTo>
                    <a:pt x="53" y="387"/>
                  </a:lnTo>
                  <a:lnTo>
                    <a:pt x="66" y="360"/>
                  </a:lnTo>
                  <a:lnTo>
                    <a:pt x="66" y="387"/>
                  </a:lnTo>
                  <a:lnTo>
                    <a:pt x="66" y="414"/>
                  </a:lnTo>
                  <a:lnTo>
                    <a:pt x="93" y="427"/>
                  </a:lnTo>
                  <a:lnTo>
                    <a:pt x="120" y="414"/>
                  </a:lnTo>
                  <a:lnTo>
                    <a:pt x="133" y="387"/>
                  </a:lnTo>
                  <a:lnTo>
                    <a:pt x="133" y="360"/>
                  </a:lnTo>
                  <a:lnTo>
                    <a:pt x="133" y="387"/>
                  </a:lnTo>
                  <a:lnTo>
                    <a:pt x="146" y="414"/>
                  </a:lnTo>
                  <a:lnTo>
                    <a:pt x="173" y="427"/>
                  </a:lnTo>
                  <a:lnTo>
                    <a:pt x="200" y="440"/>
                  </a:lnTo>
                  <a:lnTo>
                    <a:pt x="240" y="454"/>
                  </a:lnTo>
                  <a:lnTo>
                    <a:pt x="266" y="427"/>
                  </a:lnTo>
                  <a:lnTo>
                    <a:pt x="226" y="387"/>
                  </a:lnTo>
                  <a:lnTo>
                    <a:pt x="186" y="360"/>
                  </a:lnTo>
                  <a:lnTo>
                    <a:pt x="160" y="320"/>
                  </a:lnTo>
                  <a:lnTo>
                    <a:pt x="133" y="294"/>
                  </a:lnTo>
                  <a:lnTo>
                    <a:pt x="160" y="334"/>
                  </a:lnTo>
                  <a:lnTo>
                    <a:pt x="186" y="387"/>
                  </a:lnTo>
                  <a:lnTo>
                    <a:pt x="213" y="387"/>
                  </a:lnTo>
                  <a:lnTo>
                    <a:pt x="213" y="360"/>
                  </a:lnTo>
                  <a:lnTo>
                    <a:pt x="240" y="334"/>
                  </a:lnTo>
                  <a:lnTo>
                    <a:pt x="253" y="307"/>
                  </a:lnTo>
                  <a:lnTo>
                    <a:pt x="266" y="347"/>
                  </a:lnTo>
                  <a:lnTo>
                    <a:pt x="293" y="347"/>
                  </a:lnTo>
                  <a:lnTo>
                    <a:pt x="306" y="320"/>
                  </a:lnTo>
                  <a:lnTo>
                    <a:pt x="333" y="307"/>
                  </a:lnTo>
                  <a:lnTo>
                    <a:pt x="360" y="267"/>
                  </a:lnTo>
                  <a:lnTo>
                    <a:pt x="386" y="227"/>
                  </a:lnTo>
                  <a:lnTo>
                    <a:pt x="386" y="200"/>
                  </a:lnTo>
                  <a:lnTo>
                    <a:pt x="373" y="227"/>
                  </a:lnTo>
                  <a:lnTo>
                    <a:pt x="360" y="267"/>
                  </a:lnTo>
                  <a:lnTo>
                    <a:pt x="346" y="294"/>
                  </a:lnTo>
                  <a:lnTo>
                    <a:pt x="360" y="267"/>
                  </a:lnTo>
                  <a:lnTo>
                    <a:pt x="360" y="240"/>
                  </a:lnTo>
                  <a:lnTo>
                    <a:pt x="386" y="200"/>
                  </a:lnTo>
                  <a:lnTo>
                    <a:pt x="386" y="227"/>
                  </a:lnTo>
                  <a:lnTo>
                    <a:pt x="386" y="267"/>
                  </a:lnTo>
                  <a:lnTo>
                    <a:pt x="413" y="254"/>
                  </a:lnTo>
                  <a:lnTo>
                    <a:pt x="426" y="214"/>
                  </a:lnTo>
                  <a:lnTo>
                    <a:pt x="453" y="187"/>
                  </a:lnTo>
                  <a:lnTo>
                    <a:pt x="453" y="160"/>
                  </a:lnTo>
                  <a:lnTo>
                    <a:pt x="466" y="187"/>
                  </a:lnTo>
                  <a:lnTo>
                    <a:pt x="493" y="160"/>
                  </a:lnTo>
                  <a:lnTo>
                    <a:pt x="506" y="120"/>
                  </a:lnTo>
                  <a:lnTo>
                    <a:pt x="533" y="94"/>
                  </a:lnTo>
                  <a:lnTo>
                    <a:pt x="533" y="134"/>
                  </a:lnTo>
                  <a:lnTo>
                    <a:pt x="546" y="174"/>
                  </a:lnTo>
                  <a:lnTo>
                    <a:pt x="573" y="200"/>
                  </a:lnTo>
                  <a:lnTo>
                    <a:pt x="586" y="160"/>
                  </a:lnTo>
                  <a:lnTo>
                    <a:pt x="600" y="107"/>
                  </a:lnTo>
                  <a:lnTo>
                    <a:pt x="600" y="80"/>
                  </a:lnTo>
                  <a:lnTo>
                    <a:pt x="600" y="107"/>
                  </a:lnTo>
                  <a:lnTo>
                    <a:pt x="600" y="134"/>
                  </a:lnTo>
                  <a:lnTo>
                    <a:pt x="613" y="94"/>
                  </a:lnTo>
                  <a:lnTo>
                    <a:pt x="613" y="67"/>
                  </a:lnTo>
                  <a:lnTo>
                    <a:pt x="613" y="40"/>
                  </a:lnTo>
                  <a:lnTo>
                    <a:pt x="613" y="67"/>
                  </a:lnTo>
                  <a:lnTo>
                    <a:pt x="613" y="94"/>
                  </a:lnTo>
                  <a:lnTo>
                    <a:pt x="626" y="40"/>
                  </a:lnTo>
                  <a:lnTo>
                    <a:pt x="653" y="67"/>
                  </a:lnTo>
                  <a:lnTo>
                    <a:pt x="653" y="94"/>
                  </a:lnTo>
                  <a:lnTo>
                    <a:pt x="653" y="54"/>
                  </a:lnTo>
                  <a:lnTo>
                    <a:pt x="666" y="27"/>
                  </a:lnTo>
                  <a:lnTo>
                    <a:pt x="666" y="54"/>
                  </a:lnTo>
                  <a:lnTo>
                    <a:pt x="680" y="27"/>
                  </a:lnTo>
                  <a:lnTo>
                    <a:pt x="680" y="0"/>
                  </a:lnTo>
                  <a:lnTo>
                    <a:pt x="680" y="27"/>
                  </a:lnTo>
                  <a:lnTo>
                    <a:pt x="653" y="67"/>
                  </a:lnTo>
                  <a:lnTo>
                    <a:pt x="626" y="94"/>
                  </a:lnTo>
                  <a:lnTo>
                    <a:pt x="586" y="120"/>
                  </a:lnTo>
                  <a:lnTo>
                    <a:pt x="560" y="147"/>
                  </a:lnTo>
                  <a:lnTo>
                    <a:pt x="560" y="120"/>
                  </a:lnTo>
                  <a:lnTo>
                    <a:pt x="573" y="80"/>
                  </a:lnTo>
                  <a:lnTo>
                    <a:pt x="560" y="107"/>
                  </a:lnTo>
                  <a:lnTo>
                    <a:pt x="533" y="134"/>
                  </a:lnTo>
                  <a:lnTo>
                    <a:pt x="560" y="120"/>
                  </a:lnTo>
                  <a:lnTo>
                    <a:pt x="613" y="80"/>
                  </a:lnTo>
                  <a:lnTo>
                    <a:pt x="640" y="40"/>
                  </a:lnTo>
                  <a:lnTo>
                    <a:pt x="640" y="67"/>
                  </a:lnTo>
                  <a:lnTo>
                    <a:pt x="626" y="94"/>
                  </a:lnTo>
                  <a:lnTo>
                    <a:pt x="653" y="107"/>
                  </a:lnTo>
                  <a:lnTo>
                    <a:pt x="666" y="80"/>
                  </a:lnTo>
                  <a:lnTo>
                    <a:pt x="706" y="54"/>
                  </a:lnTo>
                  <a:lnTo>
                    <a:pt x="706" y="27"/>
                  </a:lnTo>
                  <a:lnTo>
                    <a:pt x="733" y="0"/>
                  </a:lnTo>
                  <a:lnTo>
                    <a:pt x="720" y="27"/>
                  </a:lnTo>
                  <a:lnTo>
                    <a:pt x="733" y="0"/>
                  </a:lnTo>
                  <a:lnTo>
                    <a:pt x="746" y="27"/>
                  </a:lnTo>
                </a:path>
              </a:pathLst>
            </a:custGeom>
            <a:noFill/>
            <a:ln w="12700" cap="rnd" cmpd="sng">
              <a:solidFill>
                <a:srgbClr val="00FF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90127" name="Line 15">
            <a:extLst>
              <a:ext uri="{FF2B5EF4-FFF2-40B4-BE49-F238E27FC236}">
                <a16:creationId xmlns:a16="http://schemas.microsoft.com/office/drawing/2014/main" id="{FE955D55-4E0C-44E5-B608-EB2BF1BCDA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56250" y="2901950"/>
            <a:ext cx="774700" cy="825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90128" name="Rectangle 16">
            <a:extLst>
              <a:ext uri="{FF2B5EF4-FFF2-40B4-BE49-F238E27FC236}">
                <a16:creationId xmlns:a16="http://schemas.microsoft.com/office/drawing/2014/main" id="{D0A3C7B5-963B-48D3-8D11-177B77D78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7763" y="2447925"/>
            <a:ext cx="2730500" cy="138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2800"/>
              <a:t>Slope H </a:t>
            </a:r>
          </a:p>
          <a:p>
            <a:r>
              <a:rPr lang="en-US" altLang="en-US" sz="2800"/>
              <a:t> (0.5 &lt; H &lt; 1.0)</a:t>
            </a:r>
          </a:p>
          <a:p>
            <a:r>
              <a:rPr lang="en-US" altLang="en-US" sz="2800"/>
              <a:t>(Hurst parameter)</a:t>
            </a:r>
          </a:p>
        </p:txBody>
      </p:sp>
    </p:spTree>
    <p:extLst>
      <p:ext uri="{BB962C8B-B14F-4D97-AF65-F5344CB8AC3E}">
        <p14:creationId xmlns:p14="http://schemas.microsoft.com/office/powerpoint/2010/main" val="20182027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A994700C-A52A-4D83-BB5D-4749C8C2F5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81100" y="-75028"/>
            <a:ext cx="7715250" cy="1143000"/>
          </a:xfrm>
          <a:noFill/>
          <a:ln/>
        </p:spPr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7CD347AA-1BE8-4905-B50A-3E9E275C5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4888" y="1447800"/>
            <a:ext cx="7791450" cy="5105400"/>
          </a:xfrm>
          <a:noFill/>
          <a:ln/>
        </p:spPr>
        <p:txBody>
          <a:bodyPr/>
          <a:lstStyle/>
          <a:p>
            <a:r>
              <a:rPr lang="en-US" altLang="en-US" dirty="0"/>
              <a:t>Self-similarity is an important mathematical property that has been identified as present in network traffic measurements</a:t>
            </a:r>
          </a:p>
          <a:p>
            <a:r>
              <a:rPr lang="en-US" altLang="en-US" dirty="0"/>
              <a:t>Important property: burstiness across many time scales, traffic does not aggregate well</a:t>
            </a:r>
          </a:p>
          <a:p>
            <a:r>
              <a:rPr lang="en-US" altLang="en-US" dirty="0"/>
              <a:t>There exist several mathematical methods to test for the presence of self-similarity, and to estimate the Hurst parameter H</a:t>
            </a:r>
          </a:p>
          <a:p>
            <a:r>
              <a:rPr lang="en-US" altLang="en-US" dirty="0"/>
              <a:t>There exist models for self-similar traffic</a:t>
            </a:r>
          </a:p>
        </p:txBody>
      </p:sp>
    </p:spTree>
    <p:extLst>
      <p:ext uri="{BB962C8B-B14F-4D97-AF65-F5344CB8AC3E}">
        <p14:creationId xmlns:p14="http://schemas.microsoft.com/office/powerpoint/2010/main" val="272803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FF3180C1-1AB2-4D36-8D7A-353AA8B17E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Self-Similarity: The Mathematics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9F8DBBE-8672-4D89-8C9F-1944DF322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4888" y="1524000"/>
            <a:ext cx="7791450" cy="4724400"/>
          </a:xfrm>
          <a:noFill/>
          <a:ln/>
        </p:spPr>
        <p:txBody>
          <a:bodyPr/>
          <a:lstStyle/>
          <a:p>
            <a:r>
              <a:rPr lang="en-US" altLang="en-US" dirty="0"/>
              <a:t>Self-similarity is a </a:t>
            </a:r>
            <a:r>
              <a:rPr lang="en-US" altLang="en-US" dirty="0" err="1"/>
              <a:t>rigourous</a:t>
            </a:r>
            <a:r>
              <a:rPr lang="en-US" altLang="en-US" dirty="0"/>
              <a:t> statistical property (i.e., a lot more to it than just the pretty ‘‘fractal-like’’ pictures)</a:t>
            </a:r>
          </a:p>
          <a:p>
            <a:r>
              <a:rPr lang="en-US" altLang="en-US" dirty="0"/>
              <a:t>Assumes you have time series data with finite mean and variance (i.e., covariance stationary stochastic process)</a:t>
            </a:r>
          </a:p>
          <a:p>
            <a:r>
              <a:rPr lang="en-US" altLang="en-US" dirty="0"/>
              <a:t>Must be a </a:t>
            </a:r>
            <a:r>
              <a:rPr lang="en-US" altLang="en-US" u="sng" dirty="0"/>
              <a:t>very long </a:t>
            </a:r>
            <a:r>
              <a:rPr lang="en-US" altLang="en-US" dirty="0"/>
              <a:t>time series (infinite is best!)</a:t>
            </a:r>
          </a:p>
          <a:p>
            <a:r>
              <a:rPr lang="en-US" altLang="en-US" dirty="0"/>
              <a:t>Can test for presence of self-similarity</a:t>
            </a:r>
          </a:p>
        </p:txBody>
      </p:sp>
    </p:spTree>
    <p:extLst>
      <p:ext uri="{BB962C8B-B14F-4D97-AF65-F5344CB8AC3E}">
        <p14:creationId xmlns:p14="http://schemas.microsoft.com/office/powerpoint/2010/main" val="1768750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123FCD9-8B40-4289-8767-C43367EBF8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Self-Similarity: The Mathematics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C979D71-7E12-4ACC-9639-D806F4E4F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81088" y="1752600"/>
            <a:ext cx="7791450" cy="4114800"/>
          </a:xfrm>
          <a:noFill/>
          <a:ln/>
        </p:spPr>
        <p:txBody>
          <a:bodyPr/>
          <a:lstStyle/>
          <a:p>
            <a:r>
              <a:rPr lang="en-US" altLang="en-US"/>
              <a:t>Self-similarity manifests itself in several equivalent fashions:</a:t>
            </a:r>
          </a:p>
          <a:p>
            <a:r>
              <a:rPr lang="en-US" altLang="en-US"/>
              <a:t>Slowly decaying variance</a:t>
            </a:r>
          </a:p>
          <a:p>
            <a:r>
              <a:rPr lang="en-US" altLang="en-US"/>
              <a:t>Long range dependence</a:t>
            </a:r>
          </a:p>
          <a:p>
            <a:r>
              <a:rPr lang="en-US" altLang="en-US"/>
              <a:t>Non-degenerate autocorrelations</a:t>
            </a:r>
          </a:p>
          <a:p>
            <a:r>
              <a:rPr lang="en-US" altLang="en-US"/>
              <a:t>Hurst effect</a:t>
            </a:r>
          </a:p>
        </p:txBody>
      </p:sp>
      <p:grpSp>
        <p:nvGrpSpPr>
          <p:cNvPr id="11270" name="Group 6">
            <a:extLst>
              <a:ext uri="{FF2B5EF4-FFF2-40B4-BE49-F238E27FC236}">
                <a16:creationId xmlns:a16="http://schemas.microsoft.com/office/drawing/2014/main" id="{EE61CF67-5464-4369-9F37-FFF70D7E3782}"/>
              </a:ext>
            </a:extLst>
          </p:cNvPr>
          <p:cNvGrpSpPr>
            <a:grpSpLocks/>
          </p:cNvGrpSpPr>
          <p:nvPr/>
        </p:nvGrpSpPr>
        <p:grpSpPr bwMode="auto">
          <a:xfrm>
            <a:off x="6172200" y="4572000"/>
            <a:ext cx="2363788" cy="1601788"/>
            <a:chOff x="3888" y="2880"/>
            <a:chExt cx="1489" cy="1009"/>
          </a:xfrm>
        </p:grpSpPr>
        <p:graphicFrame>
          <p:nvGraphicFramePr>
            <p:cNvPr id="11268" name="Object 4">
              <a:hlinkClick r:id="" action="ppaction://ole?verb=0"/>
              <a:extLst>
                <a:ext uri="{FF2B5EF4-FFF2-40B4-BE49-F238E27FC236}">
                  <a16:creationId xmlns:a16="http://schemas.microsoft.com/office/drawing/2014/main" id="{C15ECA94-B1C8-4A61-AAA4-69FF7AB0B870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3888" y="2880"/>
            <a:ext cx="681" cy="10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Microsoft ClipArt Gallery" r:id="rId3" imgW="1695240" imgH="2428560" progId="MS_ClipArt_Gallery">
                    <p:embed/>
                  </p:oleObj>
                </mc:Choice>
                <mc:Fallback>
                  <p:oleObj name="Microsoft ClipArt Gallery" r:id="rId3" imgW="1695240" imgH="2428560" progId="MS_ClipArt_Gallery">
                    <p:embed/>
                    <p:pic>
                      <p:nvPicPr>
                        <p:cNvPr id="11268" name="Object 4">
                          <a:hlinkClick r:id="" action="ppaction://ole?verb=0"/>
                          <a:extLst>
                            <a:ext uri="{FF2B5EF4-FFF2-40B4-BE49-F238E27FC236}">
                              <a16:creationId xmlns:a16="http://schemas.microsoft.com/office/drawing/2014/main" id="{C15ECA94-B1C8-4A61-AAA4-69FF7AB0B870}"/>
                            </a:ext>
                          </a:extLst>
                        </p:cNvPr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8" y="2880"/>
                          <a:ext cx="681" cy="10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269" name="Freeform 5">
              <a:extLst>
                <a:ext uri="{FF2B5EF4-FFF2-40B4-BE49-F238E27FC236}">
                  <a16:creationId xmlns:a16="http://schemas.microsoft.com/office/drawing/2014/main" id="{A0623560-3F95-46C2-BC43-84FBAAF34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0" y="2880"/>
              <a:ext cx="677" cy="1009"/>
            </a:xfrm>
            <a:custGeom>
              <a:avLst/>
              <a:gdLst>
                <a:gd name="T0" fmla="*/ 194 w 677"/>
                <a:gd name="T1" fmla="*/ 1008 h 1009"/>
                <a:gd name="T2" fmla="*/ 202 w 677"/>
                <a:gd name="T3" fmla="*/ 743 h 1009"/>
                <a:gd name="T4" fmla="*/ 194 w 677"/>
                <a:gd name="T5" fmla="*/ 715 h 1009"/>
                <a:gd name="T6" fmla="*/ 130 w 677"/>
                <a:gd name="T7" fmla="*/ 688 h 1009"/>
                <a:gd name="T8" fmla="*/ 50 w 677"/>
                <a:gd name="T9" fmla="*/ 656 h 1009"/>
                <a:gd name="T10" fmla="*/ 30 w 677"/>
                <a:gd name="T11" fmla="*/ 637 h 1009"/>
                <a:gd name="T12" fmla="*/ 23 w 677"/>
                <a:gd name="T13" fmla="*/ 613 h 1009"/>
                <a:gd name="T14" fmla="*/ 30 w 677"/>
                <a:gd name="T15" fmla="*/ 585 h 1009"/>
                <a:gd name="T16" fmla="*/ 38 w 677"/>
                <a:gd name="T17" fmla="*/ 557 h 1009"/>
                <a:gd name="T18" fmla="*/ 34 w 677"/>
                <a:gd name="T19" fmla="*/ 537 h 1009"/>
                <a:gd name="T20" fmla="*/ 30 w 677"/>
                <a:gd name="T21" fmla="*/ 518 h 1009"/>
                <a:gd name="T22" fmla="*/ 42 w 677"/>
                <a:gd name="T23" fmla="*/ 506 h 1009"/>
                <a:gd name="T24" fmla="*/ 53 w 677"/>
                <a:gd name="T25" fmla="*/ 506 h 1009"/>
                <a:gd name="T26" fmla="*/ 38 w 677"/>
                <a:gd name="T27" fmla="*/ 498 h 1009"/>
                <a:gd name="T28" fmla="*/ 34 w 677"/>
                <a:gd name="T29" fmla="*/ 486 h 1009"/>
                <a:gd name="T30" fmla="*/ 30 w 677"/>
                <a:gd name="T31" fmla="*/ 475 h 1009"/>
                <a:gd name="T32" fmla="*/ 42 w 677"/>
                <a:gd name="T33" fmla="*/ 459 h 1009"/>
                <a:gd name="T34" fmla="*/ 50 w 677"/>
                <a:gd name="T35" fmla="*/ 435 h 1009"/>
                <a:gd name="T36" fmla="*/ 46 w 677"/>
                <a:gd name="T37" fmla="*/ 419 h 1009"/>
                <a:gd name="T38" fmla="*/ 19 w 677"/>
                <a:gd name="T39" fmla="*/ 415 h 1009"/>
                <a:gd name="T40" fmla="*/ 4 w 677"/>
                <a:gd name="T41" fmla="*/ 399 h 1009"/>
                <a:gd name="T42" fmla="*/ 0 w 677"/>
                <a:gd name="T43" fmla="*/ 375 h 1009"/>
                <a:gd name="T44" fmla="*/ 8 w 677"/>
                <a:gd name="T45" fmla="*/ 360 h 1009"/>
                <a:gd name="T46" fmla="*/ 53 w 677"/>
                <a:gd name="T47" fmla="*/ 308 h 1009"/>
                <a:gd name="T48" fmla="*/ 88 w 677"/>
                <a:gd name="T49" fmla="*/ 265 h 1009"/>
                <a:gd name="T50" fmla="*/ 88 w 677"/>
                <a:gd name="T51" fmla="*/ 237 h 1009"/>
                <a:gd name="T52" fmla="*/ 91 w 677"/>
                <a:gd name="T53" fmla="*/ 197 h 1009"/>
                <a:gd name="T54" fmla="*/ 107 w 677"/>
                <a:gd name="T55" fmla="*/ 154 h 1009"/>
                <a:gd name="T56" fmla="*/ 156 w 677"/>
                <a:gd name="T57" fmla="*/ 75 h 1009"/>
                <a:gd name="T58" fmla="*/ 210 w 677"/>
                <a:gd name="T59" fmla="*/ 35 h 1009"/>
                <a:gd name="T60" fmla="*/ 275 w 677"/>
                <a:gd name="T61" fmla="*/ 12 h 1009"/>
                <a:gd name="T62" fmla="*/ 340 w 677"/>
                <a:gd name="T63" fmla="*/ 0 h 1009"/>
                <a:gd name="T64" fmla="*/ 424 w 677"/>
                <a:gd name="T65" fmla="*/ 4 h 1009"/>
                <a:gd name="T66" fmla="*/ 504 w 677"/>
                <a:gd name="T67" fmla="*/ 24 h 1009"/>
                <a:gd name="T68" fmla="*/ 569 w 677"/>
                <a:gd name="T69" fmla="*/ 59 h 1009"/>
                <a:gd name="T70" fmla="*/ 619 w 677"/>
                <a:gd name="T71" fmla="*/ 107 h 1009"/>
                <a:gd name="T72" fmla="*/ 653 w 677"/>
                <a:gd name="T73" fmla="*/ 174 h 1009"/>
                <a:gd name="T74" fmla="*/ 672 w 677"/>
                <a:gd name="T75" fmla="*/ 257 h 1009"/>
                <a:gd name="T76" fmla="*/ 672 w 677"/>
                <a:gd name="T77" fmla="*/ 332 h 1009"/>
                <a:gd name="T78" fmla="*/ 653 w 677"/>
                <a:gd name="T79" fmla="*/ 403 h 1009"/>
                <a:gd name="T80" fmla="*/ 615 w 677"/>
                <a:gd name="T81" fmla="*/ 471 h 1009"/>
                <a:gd name="T82" fmla="*/ 577 w 677"/>
                <a:gd name="T83" fmla="*/ 533 h 1009"/>
                <a:gd name="T84" fmla="*/ 565 w 677"/>
                <a:gd name="T85" fmla="*/ 601 h 1009"/>
                <a:gd name="T86" fmla="*/ 569 w 677"/>
                <a:gd name="T87" fmla="*/ 680 h 1009"/>
                <a:gd name="T88" fmla="*/ 599 w 677"/>
                <a:gd name="T89" fmla="*/ 783 h 1009"/>
                <a:gd name="T90" fmla="*/ 634 w 677"/>
                <a:gd name="T91" fmla="*/ 901 h 1009"/>
                <a:gd name="T92" fmla="*/ 661 w 677"/>
                <a:gd name="T93" fmla="*/ 1008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77" h="1009">
                  <a:moveTo>
                    <a:pt x="661" y="1008"/>
                  </a:moveTo>
                  <a:lnTo>
                    <a:pt x="194" y="1008"/>
                  </a:lnTo>
                  <a:lnTo>
                    <a:pt x="202" y="775"/>
                  </a:lnTo>
                  <a:lnTo>
                    <a:pt x="202" y="743"/>
                  </a:lnTo>
                  <a:lnTo>
                    <a:pt x="198" y="727"/>
                  </a:lnTo>
                  <a:lnTo>
                    <a:pt x="194" y="715"/>
                  </a:lnTo>
                  <a:lnTo>
                    <a:pt x="172" y="703"/>
                  </a:lnTo>
                  <a:lnTo>
                    <a:pt x="130" y="688"/>
                  </a:lnTo>
                  <a:lnTo>
                    <a:pt x="91" y="672"/>
                  </a:lnTo>
                  <a:lnTo>
                    <a:pt x="50" y="656"/>
                  </a:lnTo>
                  <a:lnTo>
                    <a:pt x="38" y="648"/>
                  </a:lnTo>
                  <a:lnTo>
                    <a:pt x="30" y="637"/>
                  </a:lnTo>
                  <a:lnTo>
                    <a:pt x="26" y="625"/>
                  </a:lnTo>
                  <a:lnTo>
                    <a:pt x="23" y="613"/>
                  </a:lnTo>
                  <a:lnTo>
                    <a:pt x="23" y="601"/>
                  </a:lnTo>
                  <a:lnTo>
                    <a:pt x="30" y="585"/>
                  </a:lnTo>
                  <a:lnTo>
                    <a:pt x="34" y="569"/>
                  </a:lnTo>
                  <a:lnTo>
                    <a:pt x="38" y="557"/>
                  </a:lnTo>
                  <a:lnTo>
                    <a:pt x="38" y="545"/>
                  </a:lnTo>
                  <a:lnTo>
                    <a:pt x="34" y="537"/>
                  </a:lnTo>
                  <a:lnTo>
                    <a:pt x="30" y="530"/>
                  </a:lnTo>
                  <a:lnTo>
                    <a:pt x="30" y="518"/>
                  </a:lnTo>
                  <a:lnTo>
                    <a:pt x="38" y="514"/>
                  </a:lnTo>
                  <a:lnTo>
                    <a:pt x="42" y="506"/>
                  </a:lnTo>
                  <a:lnTo>
                    <a:pt x="50" y="506"/>
                  </a:lnTo>
                  <a:lnTo>
                    <a:pt x="53" y="506"/>
                  </a:lnTo>
                  <a:lnTo>
                    <a:pt x="46" y="502"/>
                  </a:lnTo>
                  <a:lnTo>
                    <a:pt x="38" y="498"/>
                  </a:lnTo>
                  <a:lnTo>
                    <a:pt x="38" y="494"/>
                  </a:lnTo>
                  <a:lnTo>
                    <a:pt x="34" y="486"/>
                  </a:lnTo>
                  <a:lnTo>
                    <a:pt x="30" y="482"/>
                  </a:lnTo>
                  <a:lnTo>
                    <a:pt x="30" y="475"/>
                  </a:lnTo>
                  <a:lnTo>
                    <a:pt x="34" y="467"/>
                  </a:lnTo>
                  <a:lnTo>
                    <a:pt x="42" y="459"/>
                  </a:lnTo>
                  <a:lnTo>
                    <a:pt x="46" y="447"/>
                  </a:lnTo>
                  <a:lnTo>
                    <a:pt x="50" y="435"/>
                  </a:lnTo>
                  <a:lnTo>
                    <a:pt x="50" y="423"/>
                  </a:lnTo>
                  <a:lnTo>
                    <a:pt x="46" y="419"/>
                  </a:lnTo>
                  <a:lnTo>
                    <a:pt x="34" y="419"/>
                  </a:lnTo>
                  <a:lnTo>
                    <a:pt x="19" y="415"/>
                  </a:lnTo>
                  <a:lnTo>
                    <a:pt x="12" y="407"/>
                  </a:lnTo>
                  <a:lnTo>
                    <a:pt x="4" y="399"/>
                  </a:lnTo>
                  <a:lnTo>
                    <a:pt x="0" y="387"/>
                  </a:lnTo>
                  <a:lnTo>
                    <a:pt x="0" y="375"/>
                  </a:lnTo>
                  <a:lnTo>
                    <a:pt x="4" y="364"/>
                  </a:lnTo>
                  <a:lnTo>
                    <a:pt x="8" y="360"/>
                  </a:lnTo>
                  <a:lnTo>
                    <a:pt x="19" y="348"/>
                  </a:lnTo>
                  <a:lnTo>
                    <a:pt x="53" y="308"/>
                  </a:lnTo>
                  <a:lnTo>
                    <a:pt x="80" y="277"/>
                  </a:lnTo>
                  <a:lnTo>
                    <a:pt x="88" y="265"/>
                  </a:lnTo>
                  <a:lnTo>
                    <a:pt x="88" y="257"/>
                  </a:lnTo>
                  <a:lnTo>
                    <a:pt x="88" y="237"/>
                  </a:lnTo>
                  <a:lnTo>
                    <a:pt x="88" y="217"/>
                  </a:lnTo>
                  <a:lnTo>
                    <a:pt x="91" y="197"/>
                  </a:lnTo>
                  <a:lnTo>
                    <a:pt x="99" y="178"/>
                  </a:lnTo>
                  <a:lnTo>
                    <a:pt x="107" y="154"/>
                  </a:lnTo>
                  <a:lnTo>
                    <a:pt x="130" y="111"/>
                  </a:lnTo>
                  <a:lnTo>
                    <a:pt x="156" y="75"/>
                  </a:lnTo>
                  <a:lnTo>
                    <a:pt x="183" y="51"/>
                  </a:lnTo>
                  <a:lnTo>
                    <a:pt x="210" y="35"/>
                  </a:lnTo>
                  <a:lnTo>
                    <a:pt x="241" y="24"/>
                  </a:lnTo>
                  <a:lnTo>
                    <a:pt x="275" y="12"/>
                  </a:lnTo>
                  <a:lnTo>
                    <a:pt x="306" y="8"/>
                  </a:lnTo>
                  <a:lnTo>
                    <a:pt x="340" y="0"/>
                  </a:lnTo>
                  <a:lnTo>
                    <a:pt x="386" y="0"/>
                  </a:lnTo>
                  <a:lnTo>
                    <a:pt x="424" y="4"/>
                  </a:lnTo>
                  <a:lnTo>
                    <a:pt x="466" y="12"/>
                  </a:lnTo>
                  <a:lnTo>
                    <a:pt x="504" y="24"/>
                  </a:lnTo>
                  <a:lnTo>
                    <a:pt x="538" y="39"/>
                  </a:lnTo>
                  <a:lnTo>
                    <a:pt x="569" y="59"/>
                  </a:lnTo>
                  <a:lnTo>
                    <a:pt x="596" y="83"/>
                  </a:lnTo>
                  <a:lnTo>
                    <a:pt x="619" y="107"/>
                  </a:lnTo>
                  <a:lnTo>
                    <a:pt x="638" y="139"/>
                  </a:lnTo>
                  <a:lnTo>
                    <a:pt x="653" y="174"/>
                  </a:lnTo>
                  <a:lnTo>
                    <a:pt x="664" y="213"/>
                  </a:lnTo>
                  <a:lnTo>
                    <a:pt x="672" y="257"/>
                  </a:lnTo>
                  <a:lnTo>
                    <a:pt x="676" y="297"/>
                  </a:lnTo>
                  <a:lnTo>
                    <a:pt x="672" y="332"/>
                  </a:lnTo>
                  <a:lnTo>
                    <a:pt x="668" y="367"/>
                  </a:lnTo>
                  <a:lnTo>
                    <a:pt x="653" y="403"/>
                  </a:lnTo>
                  <a:lnTo>
                    <a:pt x="638" y="431"/>
                  </a:lnTo>
                  <a:lnTo>
                    <a:pt x="615" y="471"/>
                  </a:lnTo>
                  <a:lnTo>
                    <a:pt x="596" y="502"/>
                  </a:lnTo>
                  <a:lnTo>
                    <a:pt x="577" y="533"/>
                  </a:lnTo>
                  <a:lnTo>
                    <a:pt x="573" y="565"/>
                  </a:lnTo>
                  <a:lnTo>
                    <a:pt x="565" y="601"/>
                  </a:lnTo>
                  <a:lnTo>
                    <a:pt x="565" y="633"/>
                  </a:lnTo>
                  <a:lnTo>
                    <a:pt x="569" y="680"/>
                  </a:lnTo>
                  <a:lnTo>
                    <a:pt x="581" y="731"/>
                  </a:lnTo>
                  <a:lnTo>
                    <a:pt x="599" y="783"/>
                  </a:lnTo>
                  <a:lnTo>
                    <a:pt x="619" y="842"/>
                  </a:lnTo>
                  <a:lnTo>
                    <a:pt x="634" y="901"/>
                  </a:lnTo>
                  <a:lnTo>
                    <a:pt x="646" y="957"/>
                  </a:lnTo>
                  <a:lnTo>
                    <a:pt x="661" y="100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0" cap="rnd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997965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9906720-54B9-4F71-A6EB-8327C4D88A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Slowly Decaying Variance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E5EF132-04FA-4C04-82E5-83866E80D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The variance of the sample decreases more slowly than the reciprocal of the sample size</a:t>
            </a:r>
          </a:p>
          <a:p>
            <a:r>
              <a:rPr lang="en-US" altLang="en-US"/>
              <a:t>For most processes, the variance of a sample diminishes quite rapidly as the sample size is increased, and stabilizes soon</a:t>
            </a:r>
          </a:p>
          <a:p>
            <a:r>
              <a:rPr lang="en-US" altLang="en-US"/>
              <a:t>For self-similar processes, the variance decreases </a:t>
            </a:r>
            <a:r>
              <a:rPr lang="en-US" altLang="en-US" u="sng"/>
              <a:t>very slowly</a:t>
            </a:r>
            <a:r>
              <a:rPr lang="en-US" altLang="en-US"/>
              <a:t>, even when the sample size grows quite large</a:t>
            </a:r>
          </a:p>
        </p:txBody>
      </p:sp>
    </p:spTree>
    <p:extLst>
      <p:ext uri="{BB962C8B-B14F-4D97-AF65-F5344CB8AC3E}">
        <p14:creationId xmlns:p14="http://schemas.microsoft.com/office/powerpoint/2010/main" val="328343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38A2D1E-0FBA-43B2-9E94-D66F5BD411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Variance-Time Plot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294BD65-1321-4404-9DB3-6B85844F81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The ‘‘variance-time plot” is one method to test for the slowly decaying variance property</a:t>
            </a:r>
          </a:p>
          <a:p>
            <a:r>
              <a:rPr lang="en-US" altLang="en-US" dirty="0"/>
              <a:t>Plots the variance of the sample versus the sample size, on a log-log plot</a:t>
            </a:r>
          </a:p>
          <a:p>
            <a:r>
              <a:rPr lang="en-US" altLang="en-US" dirty="0"/>
              <a:t>For most processes, the result is a straight line with slope -1</a:t>
            </a:r>
          </a:p>
          <a:p>
            <a:r>
              <a:rPr lang="en-US" altLang="en-US" dirty="0"/>
              <a:t>For self-similar, the line is much flatter</a:t>
            </a:r>
          </a:p>
        </p:txBody>
      </p:sp>
      <p:graphicFrame>
        <p:nvGraphicFramePr>
          <p:cNvPr id="13316" name="Object 4">
            <a:hlinkClick r:id="" action="ppaction://ole?verb=0"/>
            <a:extLst>
              <a:ext uri="{FF2B5EF4-FFF2-40B4-BE49-F238E27FC236}">
                <a16:creationId xmlns:a16="http://schemas.microsoft.com/office/drawing/2014/main" id="{2DA84976-02CF-47D1-AF18-88BCA2F4F1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8303763"/>
              </p:ext>
            </p:extLst>
          </p:nvPr>
        </p:nvGraphicFramePr>
        <p:xfrm>
          <a:off x="7053261" y="3901699"/>
          <a:ext cx="1633538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Microsoft ClipArt Gallery" r:id="rId3" imgW="2562120" imgH="3800160" progId="MS_ClipArt_Gallery">
                  <p:embed/>
                </p:oleObj>
              </mc:Choice>
              <mc:Fallback>
                <p:oleObj name="Microsoft ClipArt Gallery" r:id="rId3" imgW="2562120" imgH="3800160" progId="MS_ClipArt_Gallery">
                  <p:embed/>
                  <p:pic>
                    <p:nvPicPr>
                      <p:cNvPr id="13316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2DA84976-02CF-47D1-AF18-88BCA2F4F1FB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3261" y="3901699"/>
                        <a:ext cx="1633538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23852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11771</TotalTime>
  <Words>2450</Words>
  <Application>Microsoft Office PowerPoint</Application>
  <PresentationFormat>On-screen Show (4:3)</PresentationFormat>
  <Paragraphs>359</Paragraphs>
  <Slides>53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Arial</vt:lpstr>
      <vt:lpstr>Calibri</vt:lpstr>
      <vt:lpstr>Courier New</vt:lpstr>
      <vt:lpstr>Monotype Sorts</vt:lpstr>
      <vt:lpstr>Symbol</vt:lpstr>
      <vt:lpstr>Wingdings</vt:lpstr>
      <vt:lpstr>Office Theme</vt:lpstr>
      <vt:lpstr>Microsoft ClipArt Gallery</vt:lpstr>
      <vt:lpstr>CPSC 641: Network Traffic Self-Similarity</vt:lpstr>
      <vt:lpstr>Introduction</vt:lpstr>
      <vt:lpstr>Measurement Methodology</vt:lpstr>
      <vt:lpstr>Self-Similarity: The Intuition</vt:lpstr>
      <vt:lpstr>Self-Similarity: The Intuition</vt:lpstr>
      <vt:lpstr>Self-Similarity: The Mathematics</vt:lpstr>
      <vt:lpstr>Self-Similarity: The Mathematics</vt:lpstr>
      <vt:lpstr>Slowly Decaying Variance</vt:lpstr>
      <vt:lpstr>Variance-Time Plot</vt:lpstr>
      <vt:lpstr>Variance-Time Plot</vt:lpstr>
      <vt:lpstr>Variance-Time Plot</vt:lpstr>
      <vt:lpstr>Variance-Time Plot</vt:lpstr>
      <vt:lpstr>Variance-Time Plot</vt:lpstr>
      <vt:lpstr>Variance-Time Plot</vt:lpstr>
      <vt:lpstr>Variance-Time Plot</vt:lpstr>
      <vt:lpstr>Variance-Time Plot</vt:lpstr>
      <vt:lpstr>Variance-Time Plot</vt:lpstr>
      <vt:lpstr>Long Range Dependence</vt:lpstr>
      <vt:lpstr>Long Range Dependence (Cont’d)</vt:lpstr>
      <vt:lpstr>Long Range Dependence (Cont’d)</vt:lpstr>
      <vt:lpstr>Autocorrelation Function</vt:lpstr>
      <vt:lpstr>Autocorrelation Function</vt:lpstr>
      <vt:lpstr>Autocorrelation Function</vt:lpstr>
      <vt:lpstr>Autocorrelation Function</vt:lpstr>
      <vt:lpstr>Autocorrelation Function</vt:lpstr>
      <vt:lpstr>Autocorrelation Function</vt:lpstr>
      <vt:lpstr>Autocorrelation Function</vt:lpstr>
      <vt:lpstr>Long Range Dependence (Cont’d)</vt:lpstr>
      <vt:lpstr>Autocorrelation Function</vt:lpstr>
      <vt:lpstr>Non-Degenerate Autocorrelations</vt:lpstr>
      <vt:lpstr>Autocorrelation Function</vt:lpstr>
      <vt:lpstr>Aggregation</vt:lpstr>
      <vt:lpstr>Aggregation: An Example</vt:lpstr>
      <vt:lpstr>Aggregation: An Example</vt:lpstr>
      <vt:lpstr>Aggregation: An Example</vt:lpstr>
      <vt:lpstr>Aggregation: An Example</vt:lpstr>
      <vt:lpstr>Autocorrelation Function</vt:lpstr>
      <vt:lpstr>The Hurst Effect</vt:lpstr>
      <vt:lpstr>The Hurst Effect (Cont’d)</vt:lpstr>
      <vt:lpstr>R/S Statistic: An Example</vt:lpstr>
      <vt:lpstr>R/S Statistic: An Example</vt:lpstr>
      <vt:lpstr>R/S Statistic: An Example</vt:lpstr>
      <vt:lpstr>R/S Statistic: An Example</vt:lpstr>
      <vt:lpstr>R/S Statistic: An Example</vt:lpstr>
      <vt:lpstr>R/S Statistic: An Example</vt:lpstr>
      <vt:lpstr>R/S Statistic: An Example</vt:lpstr>
      <vt:lpstr>R/S Statistic: An Example</vt:lpstr>
      <vt:lpstr>R/S Plot</vt:lpstr>
      <vt:lpstr>R/S Pox Diagram</vt:lpstr>
      <vt:lpstr>R/S Pox Diagram</vt:lpstr>
      <vt:lpstr>R/S Pox Diagram</vt:lpstr>
      <vt:lpstr>R/S Pox Diagram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 Williamson</cp:lastModifiedBy>
  <cp:revision>405</cp:revision>
  <dcterms:created xsi:type="dcterms:W3CDTF">2013-07-31T17:26:06Z</dcterms:created>
  <dcterms:modified xsi:type="dcterms:W3CDTF">2019-02-28T04:37:47Z</dcterms:modified>
</cp:coreProperties>
</file>