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6CE6458A-5372-44DD-B65F-2FA7D3C167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BB0B2E-8CDB-4A1C-8B97-F39AAEEC4E2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250306" name="Rectangle 2">
            <a:extLst>
              <a:ext uri="{FF2B5EF4-FFF2-40B4-BE49-F238E27FC236}">
                <a16:creationId xmlns:a16="http://schemas.microsoft.com/office/drawing/2014/main" xmlns="" id="{D10BD044-5628-4CDB-8C94-A8045DE4A7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5655" tIns="46988" rIns="95655" bIns="46988"/>
          <a:lstStyle/>
          <a:p>
            <a:endParaRPr lang="en-US" altLang="en-US"/>
          </a:p>
        </p:txBody>
      </p:sp>
      <p:sp>
        <p:nvSpPr>
          <p:cNvPr id="1250307" name="Rectangle 3">
            <a:extLst>
              <a:ext uri="{FF2B5EF4-FFF2-40B4-BE49-F238E27FC236}">
                <a16:creationId xmlns:a16="http://schemas.microsoft.com/office/drawing/2014/main" xmlns="" id="{B426BDB0-2446-4C2C-9239-B8D297D51E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xmlns="" val="3440428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641     Winter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Autofit/>
          </a:bodyPr>
          <a:lstStyle/>
          <a:p>
            <a:r>
              <a:rPr lang="en-US" dirty="0"/>
              <a:t>CPSC 641:</a:t>
            </a:r>
            <a:br>
              <a:rPr lang="en-US" dirty="0"/>
            </a:br>
            <a:r>
              <a:rPr lang="en-US" dirty="0"/>
              <a:t>Network Measurement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  <a:p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323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91720899-D7A6-4426-83B1-9A8564D89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5828E-4A06-40A8-8510-B221FBD6374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257475" name="Rectangle 3">
            <a:extLst>
              <a:ext uri="{FF2B5EF4-FFF2-40B4-BE49-F238E27FC236}">
                <a16:creationId xmlns:a16="http://schemas.microsoft.com/office/drawing/2014/main" xmlns="" id="{83BF3351-E633-47EE-A8A3-6779CF464C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Performance evaluation of protocols and applications</a:t>
            </a:r>
          </a:p>
          <a:p>
            <a:pPr lvl="1"/>
            <a:r>
              <a:rPr lang="en-US" altLang="en-US"/>
              <a:t>How protocol/application is being used</a:t>
            </a:r>
          </a:p>
          <a:p>
            <a:pPr lvl="1"/>
            <a:r>
              <a:rPr lang="en-US" altLang="en-US"/>
              <a:t>How well it works</a:t>
            </a:r>
          </a:p>
          <a:p>
            <a:pPr lvl="1"/>
            <a:r>
              <a:rPr lang="en-US" altLang="en-US"/>
              <a:t>How to design it better</a:t>
            </a:r>
          </a:p>
        </p:txBody>
      </p:sp>
      <p:sp>
        <p:nvSpPr>
          <p:cNvPr id="1257478" name="Rectangle 6">
            <a:extLst>
              <a:ext uri="{FF2B5EF4-FFF2-40B4-BE49-F238E27FC236}">
                <a16:creationId xmlns:a16="http://schemas.microsoft.com/office/drawing/2014/main" xmlns="" id="{A92924DB-F217-4686-A785-40704D5097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Potential Uses of Tools (2 of 4)</a:t>
            </a:r>
          </a:p>
        </p:txBody>
      </p:sp>
    </p:spTree>
    <p:extLst>
      <p:ext uri="{BB962C8B-B14F-4D97-AF65-F5344CB8AC3E}">
        <p14:creationId xmlns:p14="http://schemas.microsoft.com/office/powerpoint/2010/main" xmlns="" val="3434929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33CC89C6-BC14-4978-80CC-26FFCB76D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3297-90F7-4BEF-AD6B-EC237A628C4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258499" name="Rectangle 3">
            <a:extLst>
              <a:ext uri="{FF2B5EF4-FFF2-40B4-BE49-F238E27FC236}">
                <a16:creationId xmlns:a16="http://schemas.microsoft.com/office/drawing/2014/main" xmlns="" id="{55E5A43B-6FBE-4C31-93B5-6C705B8661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Workload characterization</a:t>
            </a:r>
          </a:p>
          <a:p>
            <a:pPr lvl="1"/>
            <a:r>
              <a:rPr lang="en-US" altLang="en-US"/>
              <a:t>What traffic is generated</a:t>
            </a:r>
          </a:p>
          <a:p>
            <a:pPr lvl="1"/>
            <a:r>
              <a:rPr lang="en-US" altLang="en-US"/>
              <a:t>Packet size distribution</a:t>
            </a:r>
          </a:p>
          <a:p>
            <a:pPr lvl="1"/>
            <a:r>
              <a:rPr lang="en-US" altLang="en-US"/>
              <a:t>Packet arrival process</a:t>
            </a:r>
          </a:p>
          <a:p>
            <a:pPr lvl="1"/>
            <a:r>
              <a:rPr lang="en-US" altLang="en-US"/>
              <a:t>Burstiness</a:t>
            </a:r>
          </a:p>
          <a:p>
            <a:pPr lvl="1"/>
            <a:r>
              <a:rPr lang="en-US" altLang="en-US"/>
              <a:t>Important in the design of networks, applications, interconnection devices, congestion control algorithms, etc.</a:t>
            </a:r>
          </a:p>
        </p:txBody>
      </p:sp>
      <p:sp>
        <p:nvSpPr>
          <p:cNvPr id="1258501" name="Rectangle 5">
            <a:extLst>
              <a:ext uri="{FF2B5EF4-FFF2-40B4-BE49-F238E27FC236}">
                <a16:creationId xmlns:a16="http://schemas.microsoft.com/office/drawing/2014/main" xmlns="" id="{1E0CBC70-658A-481E-A40E-0D7D0C391E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Potential Uses of Tools (3 of 4)</a:t>
            </a:r>
          </a:p>
        </p:txBody>
      </p:sp>
    </p:spTree>
    <p:extLst>
      <p:ext uri="{BB962C8B-B14F-4D97-AF65-F5344CB8AC3E}">
        <p14:creationId xmlns:p14="http://schemas.microsoft.com/office/powerpoint/2010/main" xmlns="" val="3233431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03602EA2-0A34-4717-B9E4-C26EDBE72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6435-CC3F-4FE6-9CC1-9AA877EE3B24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259523" name="Rectangle 3">
            <a:extLst>
              <a:ext uri="{FF2B5EF4-FFF2-40B4-BE49-F238E27FC236}">
                <a16:creationId xmlns:a16="http://schemas.microsoft.com/office/drawing/2014/main" xmlns="" id="{588563ED-5AB4-4186-9BFA-3A30D5C481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Workload modeling</a:t>
            </a:r>
          </a:p>
          <a:p>
            <a:pPr lvl="1"/>
            <a:r>
              <a:rPr lang="en-US" altLang="en-US"/>
              <a:t>Construct synthetic workload models that concisely capture the salient characteristics of actual network traffic</a:t>
            </a:r>
          </a:p>
          <a:p>
            <a:pPr lvl="1"/>
            <a:r>
              <a:rPr lang="en-US" altLang="en-US"/>
              <a:t>Use as representative, reproducible, flexible, controllable workload models for simulations, capacity planning studies, etc.</a:t>
            </a:r>
          </a:p>
        </p:txBody>
      </p:sp>
      <p:sp>
        <p:nvSpPr>
          <p:cNvPr id="1259525" name="Rectangle 5">
            <a:extLst>
              <a:ext uri="{FF2B5EF4-FFF2-40B4-BE49-F238E27FC236}">
                <a16:creationId xmlns:a16="http://schemas.microsoft.com/office/drawing/2014/main" xmlns="" id="{2D599334-D76B-465A-9C61-D3CFC78C22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Potential Uses of Tools (4 of 4)</a:t>
            </a:r>
          </a:p>
        </p:txBody>
      </p:sp>
    </p:spTree>
    <p:extLst>
      <p:ext uri="{BB962C8B-B14F-4D97-AF65-F5344CB8AC3E}">
        <p14:creationId xmlns:p14="http://schemas.microsoft.com/office/powerpoint/2010/main" xmlns="" val="2146680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05A3BFD3-C9D6-45A3-BBE0-02957C193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555B6-C04B-4A9A-A4FF-2C2B2934955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261570" name="Rectangle 2">
            <a:extLst>
              <a:ext uri="{FF2B5EF4-FFF2-40B4-BE49-F238E27FC236}">
                <a16:creationId xmlns:a16="http://schemas.microsoft.com/office/drawing/2014/main" xmlns="" id="{C5586146-22BF-497B-8D1E-3D8F390915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Classic References</a:t>
            </a:r>
          </a:p>
        </p:txBody>
      </p:sp>
      <p:sp>
        <p:nvSpPr>
          <p:cNvPr id="1261571" name="Rectangle 3">
            <a:extLst>
              <a:ext uri="{FF2B5EF4-FFF2-40B4-BE49-F238E27FC236}">
                <a16:creationId xmlns:a16="http://schemas.microsoft.com/office/drawing/2014/main" xmlns="" id="{C6CC3DA3-DC76-4680-800A-3339F177A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400" dirty="0"/>
              <a:t>Raj Jain, ‘‘Packet Trains”, 1986</a:t>
            </a:r>
          </a:p>
          <a:p>
            <a:r>
              <a:rPr lang="en-US" altLang="en-US" sz="2400" dirty="0"/>
              <a:t>Cheriton and Williamson, “VMTP”, 1987</a:t>
            </a:r>
          </a:p>
          <a:p>
            <a:r>
              <a:rPr lang="en-US" altLang="en-US" sz="2400" dirty="0"/>
              <a:t>Chiu and </a:t>
            </a:r>
            <a:r>
              <a:rPr lang="en-US" altLang="en-US" sz="2400" dirty="0" err="1"/>
              <a:t>Sudama</a:t>
            </a:r>
            <a:r>
              <a:rPr lang="en-US" altLang="en-US" sz="2400" dirty="0"/>
              <a:t>, “DECNET Protocols”, 1988</a:t>
            </a:r>
          </a:p>
          <a:p>
            <a:r>
              <a:rPr lang="en-US" altLang="en-US" sz="2400" dirty="0" err="1"/>
              <a:t>Gusella</a:t>
            </a:r>
            <a:r>
              <a:rPr lang="en-US" altLang="en-US" sz="2400" dirty="0"/>
              <a:t>, “Diskless Workstations”, 1990</a:t>
            </a:r>
          </a:p>
          <a:p>
            <a:r>
              <a:rPr lang="en-US" altLang="en-US" sz="2400" dirty="0"/>
              <a:t>Caceres et al, “Wide Area TCP/IP Traffic”, 1991</a:t>
            </a:r>
          </a:p>
          <a:p>
            <a:r>
              <a:rPr lang="en-US" altLang="en-US" sz="2400" dirty="0"/>
              <a:t>Paxson, “Measurements and Models of Wide Area TCP Traffic”, 1991</a:t>
            </a:r>
          </a:p>
          <a:p>
            <a:r>
              <a:rPr lang="en-US" altLang="en-US" sz="2400" dirty="0"/>
              <a:t>Leland et al, “Network Traffic Self-Similarity”, 1993</a:t>
            </a:r>
          </a:p>
          <a:p>
            <a:r>
              <a:rPr lang="en-US" altLang="en-US" sz="2400" dirty="0"/>
              <a:t>Garrett, </a:t>
            </a:r>
            <a:r>
              <a:rPr lang="en-US" altLang="en-US" sz="2400" dirty="0" err="1"/>
              <a:t>Willinger</a:t>
            </a:r>
            <a:r>
              <a:rPr lang="en-US" altLang="en-US" sz="2400" dirty="0"/>
              <a:t>, “VBR Video”, 1994</a:t>
            </a:r>
          </a:p>
          <a:p>
            <a:r>
              <a:rPr lang="en-US" altLang="en-US" sz="2400" dirty="0"/>
              <a:t>Paxson and Floyd, “Failure of Poisson Modeling”, 1994 </a:t>
            </a:r>
          </a:p>
        </p:txBody>
      </p:sp>
    </p:spTree>
    <p:extLst>
      <p:ext uri="{BB962C8B-B14F-4D97-AF65-F5344CB8AC3E}">
        <p14:creationId xmlns:p14="http://schemas.microsoft.com/office/powerpoint/2010/main" xmlns="" val="1813162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FD5A03BA-F962-4A9A-81C2-BE0C572B2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D613-C7C7-4F13-A5ED-E6CA3399A6D9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263619" name="Rectangle 3">
            <a:extLst>
              <a:ext uri="{FF2B5EF4-FFF2-40B4-BE49-F238E27FC236}">
                <a16:creationId xmlns:a16="http://schemas.microsoft.com/office/drawing/2014/main" xmlns="" id="{99920414-12AA-4172-91ED-9AF29BE052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The following represents my own synopsis of the “Top 10” observations from network traffic measurement research in the last 30 years</a:t>
            </a:r>
          </a:p>
          <a:p>
            <a:r>
              <a:rPr lang="en-US" altLang="en-US" dirty="0"/>
              <a:t>Not an exhaustive list, but most of the highlights</a:t>
            </a:r>
          </a:p>
          <a:p>
            <a:r>
              <a:rPr lang="en-US" altLang="en-US" dirty="0"/>
              <a:t>For more detail, see papers (or ask!)</a:t>
            </a:r>
          </a:p>
        </p:txBody>
      </p:sp>
      <p:sp>
        <p:nvSpPr>
          <p:cNvPr id="1263620" name="Rectangle 4">
            <a:extLst>
              <a:ext uri="{FF2B5EF4-FFF2-40B4-BE49-F238E27FC236}">
                <a16:creationId xmlns:a16="http://schemas.microsoft.com/office/drawing/2014/main" xmlns="" id="{B9B0F848-C59F-45BE-9D05-73AA0BE0D6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Top 10 Measurement Results</a:t>
            </a:r>
          </a:p>
        </p:txBody>
      </p:sp>
    </p:spTree>
    <p:extLst>
      <p:ext uri="{BB962C8B-B14F-4D97-AF65-F5344CB8AC3E}">
        <p14:creationId xmlns:p14="http://schemas.microsoft.com/office/powerpoint/2010/main" xmlns="" val="3128024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664C2C48-7158-430A-AA13-93FD0E1F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95B7-5DDC-4122-8ECC-C994289F9F06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264642" name="Rectangle 2">
            <a:extLst>
              <a:ext uri="{FF2B5EF4-FFF2-40B4-BE49-F238E27FC236}">
                <a16:creationId xmlns:a16="http://schemas.microsoft.com/office/drawing/2014/main" xmlns="" id="{598BDF3F-9C8A-48DA-91EF-6255DE0A70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Observation #1</a:t>
            </a:r>
          </a:p>
        </p:txBody>
      </p:sp>
      <p:sp>
        <p:nvSpPr>
          <p:cNvPr id="1264643" name="Rectangle 3">
            <a:extLst>
              <a:ext uri="{FF2B5EF4-FFF2-40B4-BE49-F238E27FC236}">
                <a16:creationId xmlns:a16="http://schemas.microsoft.com/office/drawing/2014/main" xmlns="" id="{AF661408-BE3C-4608-8063-026425F458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The traffic model that you use is extremely important in the performance evaluation of routing, flow control, and congestion control strategies</a:t>
            </a:r>
          </a:p>
          <a:p>
            <a:pPr lvl="1"/>
            <a:r>
              <a:rPr lang="en-US" altLang="en-US" dirty="0"/>
              <a:t>Have to consider application-dependent, protocol-dependent, and network-dependent characteristics</a:t>
            </a:r>
          </a:p>
          <a:p>
            <a:pPr lvl="1"/>
            <a:r>
              <a:rPr lang="en-US" altLang="en-US" dirty="0"/>
              <a:t>The more realistic, the better</a:t>
            </a:r>
          </a:p>
          <a:p>
            <a:pPr lvl="1"/>
            <a:r>
              <a:rPr lang="en-US" altLang="en-US" dirty="0"/>
              <a:t>Need to avoid the GIGO syndrome</a:t>
            </a:r>
          </a:p>
        </p:txBody>
      </p:sp>
    </p:spTree>
    <p:extLst>
      <p:ext uri="{BB962C8B-B14F-4D97-AF65-F5344CB8AC3E}">
        <p14:creationId xmlns:p14="http://schemas.microsoft.com/office/powerpoint/2010/main" xmlns="" val="1213388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7005A87E-F5D5-4A6D-8268-818317EFE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5918C-E365-4C9C-B0D9-23ADE3DB5419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265666" name="Rectangle 2">
            <a:extLst>
              <a:ext uri="{FF2B5EF4-FFF2-40B4-BE49-F238E27FC236}">
                <a16:creationId xmlns:a16="http://schemas.microsoft.com/office/drawing/2014/main" xmlns="" id="{3865BFED-B2CD-4A9B-8A25-293732CFF6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Observation #2</a:t>
            </a:r>
          </a:p>
        </p:txBody>
      </p:sp>
      <p:sp>
        <p:nvSpPr>
          <p:cNvPr id="1265667" name="Rectangle 3">
            <a:extLst>
              <a:ext uri="{FF2B5EF4-FFF2-40B4-BE49-F238E27FC236}">
                <a16:creationId xmlns:a16="http://schemas.microsoft.com/office/drawing/2014/main" xmlns="" id="{F192DF1A-2720-474B-9EDB-0F994A4D71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Characterizing aggregate network traffic is hard</a:t>
            </a:r>
          </a:p>
          <a:p>
            <a:pPr lvl="1"/>
            <a:r>
              <a:rPr lang="en-US" altLang="en-US" dirty="0"/>
              <a:t>Lots of (diverse and ever-changing) applications</a:t>
            </a:r>
          </a:p>
          <a:p>
            <a:pPr lvl="1"/>
            <a:r>
              <a:rPr lang="en-US" altLang="en-US" dirty="0"/>
              <a:t>Any measurement study provides just a snapshot in time: traffic mix, protocols, applications, network configuration, technology, and users change with time</a:t>
            </a:r>
          </a:p>
        </p:txBody>
      </p:sp>
    </p:spTree>
    <p:extLst>
      <p:ext uri="{BB962C8B-B14F-4D97-AF65-F5344CB8AC3E}">
        <p14:creationId xmlns:p14="http://schemas.microsoft.com/office/powerpoint/2010/main" xmlns="" val="226207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xmlns="" id="{5939393B-1968-41F2-9B2F-7C01F8721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F963-271E-488C-B4A1-EDF49A03E0F5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266690" name="Rectangle 2">
            <a:extLst>
              <a:ext uri="{FF2B5EF4-FFF2-40B4-BE49-F238E27FC236}">
                <a16:creationId xmlns:a16="http://schemas.microsoft.com/office/drawing/2014/main" xmlns="" id="{435AD879-9D0A-4BDB-AF97-65F7C85D82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Observation #3</a:t>
            </a:r>
          </a:p>
        </p:txBody>
      </p:sp>
      <p:sp>
        <p:nvSpPr>
          <p:cNvPr id="1266691" name="Rectangle 3">
            <a:extLst>
              <a:ext uri="{FF2B5EF4-FFF2-40B4-BE49-F238E27FC236}">
                <a16:creationId xmlns:a16="http://schemas.microsoft.com/office/drawing/2014/main" xmlns="" id="{4426505D-BC3A-45FE-B997-2330D20F79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Packet arrival process is </a:t>
            </a:r>
            <a:r>
              <a:rPr lang="en-US" altLang="en-US" u="sng" dirty="0"/>
              <a:t>not Poisson</a:t>
            </a:r>
            <a:endParaRPr lang="en-US" altLang="en-US" dirty="0"/>
          </a:p>
          <a:p>
            <a:pPr lvl="1"/>
            <a:r>
              <a:rPr lang="en-US" altLang="en-US" dirty="0"/>
              <a:t>Packets travel in trains</a:t>
            </a:r>
          </a:p>
          <a:p>
            <a:pPr lvl="1"/>
            <a:r>
              <a:rPr lang="en-US" altLang="en-US" dirty="0"/>
              <a:t>Packets travel in tandems</a:t>
            </a:r>
          </a:p>
          <a:p>
            <a:pPr lvl="1"/>
            <a:r>
              <a:rPr lang="en-US" altLang="en-US" dirty="0"/>
              <a:t>Packets get clumped together (e.g., ACK compression)</a:t>
            </a:r>
          </a:p>
          <a:p>
            <a:pPr lvl="1"/>
            <a:r>
              <a:rPr lang="en-US" altLang="en-US" dirty="0"/>
              <a:t>Interarrival times are not exponential</a:t>
            </a:r>
          </a:p>
          <a:p>
            <a:pPr lvl="1"/>
            <a:r>
              <a:rPr lang="en-US" altLang="en-US" dirty="0"/>
              <a:t>Interarrival times are not independent</a:t>
            </a:r>
          </a:p>
        </p:txBody>
      </p:sp>
      <p:grpSp>
        <p:nvGrpSpPr>
          <p:cNvPr id="1266692" name="Group 4">
            <a:extLst>
              <a:ext uri="{FF2B5EF4-FFF2-40B4-BE49-F238E27FC236}">
                <a16:creationId xmlns:a16="http://schemas.microsoft.com/office/drawing/2014/main" xmlns="" id="{67864E72-513F-48EF-A576-E5FF9D124DD0}"/>
              </a:ext>
            </a:extLst>
          </p:cNvPr>
          <p:cNvGrpSpPr>
            <a:grpSpLocks/>
          </p:cNvGrpSpPr>
          <p:nvPr/>
        </p:nvGrpSpPr>
        <p:grpSpPr bwMode="auto">
          <a:xfrm>
            <a:off x="6515100" y="4378985"/>
            <a:ext cx="1631950" cy="1668462"/>
            <a:chOff x="4104" y="1633"/>
            <a:chExt cx="1028" cy="1051"/>
          </a:xfrm>
        </p:grpSpPr>
        <p:sp>
          <p:nvSpPr>
            <p:cNvPr id="1266693" name="AutoShape 5">
              <a:extLst>
                <a:ext uri="{FF2B5EF4-FFF2-40B4-BE49-F238E27FC236}">
                  <a16:creationId xmlns:a16="http://schemas.microsoft.com/office/drawing/2014/main" xmlns="" id="{39E58688-717F-4009-BEE3-09F611731E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4" y="1633"/>
              <a:ext cx="1028" cy="1051"/>
            </a:xfrm>
            <a:prstGeom prst="roundRect">
              <a:avLst>
                <a:gd name="adj" fmla="val 12157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1266694" name="Group 6">
              <a:extLst>
                <a:ext uri="{FF2B5EF4-FFF2-40B4-BE49-F238E27FC236}">
                  <a16:creationId xmlns:a16="http://schemas.microsoft.com/office/drawing/2014/main" xmlns="" id="{849D61DE-2510-4AB3-84A2-78DEC2C21B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77" y="1720"/>
              <a:ext cx="878" cy="887"/>
              <a:chOff x="4177" y="1720"/>
              <a:chExt cx="878" cy="887"/>
            </a:xfrm>
          </p:grpSpPr>
          <p:grpSp>
            <p:nvGrpSpPr>
              <p:cNvPr id="1266695" name="Group 7">
                <a:extLst>
                  <a:ext uri="{FF2B5EF4-FFF2-40B4-BE49-F238E27FC236}">
                    <a16:creationId xmlns:a16="http://schemas.microsoft.com/office/drawing/2014/main" xmlns="" id="{0238E500-26C8-4E37-8EA4-CB0F29227D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47" y="1929"/>
                <a:ext cx="543" cy="345"/>
                <a:chOff x="4347" y="1929"/>
                <a:chExt cx="543" cy="345"/>
              </a:xfrm>
            </p:grpSpPr>
            <p:grpSp>
              <p:nvGrpSpPr>
                <p:cNvPr id="1266696" name="Group 8">
                  <a:extLst>
                    <a:ext uri="{FF2B5EF4-FFF2-40B4-BE49-F238E27FC236}">
                      <a16:creationId xmlns:a16="http://schemas.microsoft.com/office/drawing/2014/main" xmlns="" id="{3D7CE1E3-230F-496A-94B2-6DB25E4590F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347" y="2198"/>
                  <a:ext cx="542" cy="76"/>
                  <a:chOff x="4347" y="2198"/>
                  <a:chExt cx="542" cy="76"/>
                </a:xfrm>
              </p:grpSpPr>
              <p:sp>
                <p:nvSpPr>
                  <p:cNvPr id="1266697" name="Rectangle 9">
                    <a:extLst>
                      <a:ext uri="{FF2B5EF4-FFF2-40B4-BE49-F238E27FC236}">
                        <a16:creationId xmlns:a16="http://schemas.microsoft.com/office/drawing/2014/main" xmlns="" id="{C23FD7FB-8E23-4A7D-9AB0-5C8F68E12BB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347" y="2198"/>
                    <a:ext cx="459" cy="76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266698" name="Rectangle 10">
                    <a:extLst>
                      <a:ext uri="{FF2B5EF4-FFF2-40B4-BE49-F238E27FC236}">
                        <a16:creationId xmlns:a16="http://schemas.microsoft.com/office/drawing/2014/main" xmlns="" id="{E6D274C3-F5D5-449B-9FD0-2B4CCB54FC1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823" y="2202"/>
                    <a:ext cx="22" cy="72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266699" name="Rectangle 11">
                    <a:extLst>
                      <a:ext uri="{FF2B5EF4-FFF2-40B4-BE49-F238E27FC236}">
                        <a16:creationId xmlns:a16="http://schemas.microsoft.com/office/drawing/2014/main" xmlns="" id="{5A31D07B-D98D-41D8-AC2E-4EBAFB6ABFB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867" y="2202"/>
                    <a:ext cx="22" cy="72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</p:grpSp>
            <p:grpSp>
              <p:nvGrpSpPr>
                <p:cNvPr id="1266700" name="Group 12">
                  <a:extLst>
                    <a:ext uri="{FF2B5EF4-FFF2-40B4-BE49-F238E27FC236}">
                      <a16:creationId xmlns:a16="http://schemas.microsoft.com/office/drawing/2014/main" xmlns="" id="{C4DFCEF8-7CB2-41B9-A804-E5037CF168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576" y="1929"/>
                  <a:ext cx="314" cy="253"/>
                  <a:chOff x="4576" y="1929"/>
                  <a:chExt cx="314" cy="253"/>
                </a:xfrm>
              </p:grpSpPr>
              <p:sp>
                <p:nvSpPr>
                  <p:cNvPr id="1266701" name="Freeform 13">
                    <a:extLst>
                      <a:ext uri="{FF2B5EF4-FFF2-40B4-BE49-F238E27FC236}">
                        <a16:creationId xmlns:a16="http://schemas.microsoft.com/office/drawing/2014/main" xmlns="" id="{97CD2241-7C3E-4150-90E5-E407F9683C4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717" y="1942"/>
                    <a:ext cx="173" cy="240"/>
                  </a:xfrm>
                  <a:custGeom>
                    <a:avLst/>
                    <a:gdLst>
                      <a:gd name="T0" fmla="*/ 4 w 173"/>
                      <a:gd name="T1" fmla="*/ 0 h 240"/>
                      <a:gd name="T2" fmla="*/ 21 w 173"/>
                      <a:gd name="T3" fmla="*/ 5 h 240"/>
                      <a:gd name="T4" fmla="*/ 38 w 173"/>
                      <a:gd name="T5" fmla="*/ 14 h 240"/>
                      <a:gd name="T6" fmla="*/ 46 w 173"/>
                      <a:gd name="T7" fmla="*/ 21 h 240"/>
                      <a:gd name="T8" fmla="*/ 54 w 173"/>
                      <a:gd name="T9" fmla="*/ 35 h 240"/>
                      <a:gd name="T10" fmla="*/ 63 w 173"/>
                      <a:gd name="T11" fmla="*/ 47 h 240"/>
                      <a:gd name="T12" fmla="*/ 67 w 173"/>
                      <a:gd name="T13" fmla="*/ 60 h 240"/>
                      <a:gd name="T14" fmla="*/ 67 w 173"/>
                      <a:gd name="T15" fmla="*/ 73 h 240"/>
                      <a:gd name="T16" fmla="*/ 67 w 173"/>
                      <a:gd name="T17" fmla="*/ 81 h 240"/>
                      <a:gd name="T18" fmla="*/ 105 w 173"/>
                      <a:gd name="T19" fmla="*/ 81 h 240"/>
                      <a:gd name="T20" fmla="*/ 118 w 173"/>
                      <a:gd name="T21" fmla="*/ 81 h 240"/>
                      <a:gd name="T22" fmla="*/ 135 w 173"/>
                      <a:gd name="T23" fmla="*/ 90 h 240"/>
                      <a:gd name="T24" fmla="*/ 147 w 173"/>
                      <a:gd name="T25" fmla="*/ 99 h 240"/>
                      <a:gd name="T26" fmla="*/ 160 w 173"/>
                      <a:gd name="T27" fmla="*/ 111 h 240"/>
                      <a:gd name="T28" fmla="*/ 168 w 173"/>
                      <a:gd name="T29" fmla="*/ 124 h 240"/>
                      <a:gd name="T30" fmla="*/ 172 w 173"/>
                      <a:gd name="T31" fmla="*/ 136 h 240"/>
                      <a:gd name="T32" fmla="*/ 172 w 173"/>
                      <a:gd name="T33" fmla="*/ 150 h 240"/>
                      <a:gd name="T34" fmla="*/ 143 w 173"/>
                      <a:gd name="T35" fmla="*/ 239 h 240"/>
                      <a:gd name="T36" fmla="*/ 143 w 173"/>
                      <a:gd name="T37" fmla="*/ 145 h 240"/>
                      <a:gd name="T38" fmla="*/ 143 w 173"/>
                      <a:gd name="T39" fmla="*/ 136 h 240"/>
                      <a:gd name="T40" fmla="*/ 139 w 173"/>
                      <a:gd name="T41" fmla="*/ 129 h 240"/>
                      <a:gd name="T42" fmla="*/ 130 w 173"/>
                      <a:gd name="T43" fmla="*/ 120 h 240"/>
                      <a:gd name="T44" fmla="*/ 122 w 173"/>
                      <a:gd name="T45" fmla="*/ 115 h 240"/>
                      <a:gd name="T46" fmla="*/ 114 w 173"/>
                      <a:gd name="T47" fmla="*/ 111 h 240"/>
                      <a:gd name="T48" fmla="*/ 105 w 173"/>
                      <a:gd name="T49" fmla="*/ 107 h 240"/>
                      <a:gd name="T50" fmla="*/ 25 w 173"/>
                      <a:gd name="T51" fmla="*/ 107 h 240"/>
                      <a:gd name="T52" fmla="*/ 33 w 173"/>
                      <a:gd name="T53" fmla="*/ 99 h 240"/>
                      <a:gd name="T54" fmla="*/ 38 w 173"/>
                      <a:gd name="T55" fmla="*/ 90 h 240"/>
                      <a:gd name="T56" fmla="*/ 42 w 173"/>
                      <a:gd name="T57" fmla="*/ 77 h 240"/>
                      <a:gd name="T58" fmla="*/ 42 w 173"/>
                      <a:gd name="T59" fmla="*/ 69 h 240"/>
                      <a:gd name="T60" fmla="*/ 38 w 173"/>
                      <a:gd name="T61" fmla="*/ 51 h 240"/>
                      <a:gd name="T62" fmla="*/ 30 w 173"/>
                      <a:gd name="T63" fmla="*/ 43 h 240"/>
                      <a:gd name="T64" fmla="*/ 21 w 173"/>
                      <a:gd name="T65" fmla="*/ 30 h 240"/>
                      <a:gd name="T66" fmla="*/ 9 w 173"/>
                      <a:gd name="T67" fmla="*/ 26 h 240"/>
                      <a:gd name="T68" fmla="*/ 0 w 173"/>
                      <a:gd name="T69" fmla="*/ 26 h 2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</a:cxnLst>
                    <a:rect l="0" t="0" r="r" b="b"/>
                    <a:pathLst>
                      <a:path w="173" h="240">
                        <a:moveTo>
                          <a:pt x="0" y="0"/>
                        </a:moveTo>
                        <a:lnTo>
                          <a:pt x="4" y="0"/>
                        </a:lnTo>
                        <a:lnTo>
                          <a:pt x="16" y="0"/>
                        </a:lnTo>
                        <a:lnTo>
                          <a:pt x="21" y="5"/>
                        </a:lnTo>
                        <a:lnTo>
                          <a:pt x="30" y="9"/>
                        </a:lnTo>
                        <a:lnTo>
                          <a:pt x="38" y="14"/>
                        </a:lnTo>
                        <a:lnTo>
                          <a:pt x="42" y="17"/>
                        </a:lnTo>
                        <a:lnTo>
                          <a:pt x="46" y="21"/>
                        </a:lnTo>
                        <a:lnTo>
                          <a:pt x="51" y="26"/>
                        </a:lnTo>
                        <a:lnTo>
                          <a:pt x="54" y="35"/>
                        </a:lnTo>
                        <a:lnTo>
                          <a:pt x="59" y="39"/>
                        </a:lnTo>
                        <a:lnTo>
                          <a:pt x="63" y="47"/>
                        </a:lnTo>
                        <a:lnTo>
                          <a:pt x="67" y="51"/>
                        </a:lnTo>
                        <a:lnTo>
                          <a:pt x="67" y="60"/>
                        </a:lnTo>
                        <a:lnTo>
                          <a:pt x="67" y="64"/>
                        </a:lnTo>
                        <a:lnTo>
                          <a:pt x="67" y="73"/>
                        </a:lnTo>
                        <a:lnTo>
                          <a:pt x="67" y="77"/>
                        </a:lnTo>
                        <a:lnTo>
                          <a:pt x="67" y="81"/>
                        </a:lnTo>
                        <a:lnTo>
                          <a:pt x="97" y="81"/>
                        </a:lnTo>
                        <a:lnTo>
                          <a:pt x="105" y="81"/>
                        </a:lnTo>
                        <a:lnTo>
                          <a:pt x="114" y="81"/>
                        </a:lnTo>
                        <a:lnTo>
                          <a:pt x="118" y="81"/>
                        </a:lnTo>
                        <a:lnTo>
                          <a:pt x="126" y="85"/>
                        </a:lnTo>
                        <a:lnTo>
                          <a:pt x="135" y="90"/>
                        </a:lnTo>
                        <a:lnTo>
                          <a:pt x="143" y="94"/>
                        </a:lnTo>
                        <a:lnTo>
                          <a:pt x="147" y="99"/>
                        </a:lnTo>
                        <a:lnTo>
                          <a:pt x="156" y="103"/>
                        </a:lnTo>
                        <a:lnTo>
                          <a:pt x="160" y="111"/>
                        </a:lnTo>
                        <a:lnTo>
                          <a:pt x="164" y="115"/>
                        </a:lnTo>
                        <a:lnTo>
                          <a:pt x="168" y="124"/>
                        </a:lnTo>
                        <a:lnTo>
                          <a:pt x="172" y="133"/>
                        </a:lnTo>
                        <a:lnTo>
                          <a:pt x="172" y="136"/>
                        </a:lnTo>
                        <a:lnTo>
                          <a:pt x="172" y="141"/>
                        </a:lnTo>
                        <a:lnTo>
                          <a:pt x="172" y="150"/>
                        </a:lnTo>
                        <a:lnTo>
                          <a:pt x="172" y="239"/>
                        </a:lnTo>
                        <a:lnTo>
                          <a:pt x="143" y="239"/>
                        </a:lnTo>
                        <a:lnTo>
                          <a:pt x="143" y="150"/>
                        </a:lnTo>
                        <a:lnTo>
                          <a:pt x="143" y="145"/>
                        </a:lnTo>
                        <a:lnTo>
                          <a:pt x="143" y="141"/>
                        </a:lnTo>
                        <a:lnTo>
                          <a:pt x="143" y="136"/>
                        </a:lnTo>
                        <a:lnTo>
                          <a:pt x="143" y="133"/>
                        </a:lnTo>
                        <a:lnTo>
                          <a:pt x="139" y="129"/>
                        </a:lnTo>
                        <a:lnTo>
                          <a:pt x="135" y="124"/>
                        </a:lnTo>
                        <a:lnTo>
                          <a:pt x="130" y="120"/>
                        </a:lnTo>
                        <a:lnTo>
                          <a:pt x="126" y="115"/>
                        </a:lnTo>
                        <a:lnTo>
                          <a:pt x="122" y="115"/>
                        </a:lnTo>
                        <a:lnTo>
                          <a:pt x="118" y="111"/>
                        </a:lnTo>
                        <a:lnTo>
                          <a:pt x="114" y="111"/>
                        </a:lnTo>
                        <a:lnTo>
                          <a:pt x="109" y="111"/>
                        </a:lnTo>
                        <a:lnTo>
                          <a:pt x="105" y="107"/>
                        </a:lnTo>
                        <a:lnTo>
                          <a:pt x="97" y="107"/>
                        </a:lnTo>
                        <a:lnTo>
                          <a:pt x="25" y="107"/>
                        </a:lnTo>
                        <a:lnTo>
                          <a:pt x="30" y="103"/>
                        </a:lnTo>
                        <a:lnTo>
                          <a:pt x="33" y="99"/>
                        </a:lnTo>
                        <a:lnTo>
                          <a:pt x="33" y="94"/>
                        </a:lnTo>
                        <a:lnTo>
                          <a:pt x="38" y="90"/>
                        </a:lnTo>
                        <a:lnTo>
                          <a:pt x="38" y="85"/>
                        </a:lnTo>
                        <a:lnTo>
                          <a:pt x="42" y="77"/>
                        </a:lnTo>
                        <a:lnTo>
                          <a:pt x="42" y="73"/>
                        </a:lnTo>
                        <a:lnTo>
                          <a:pt x="42" y="69"/>
                        </a:lnTo>
                        <a:lnTo>
                          <a:pt x="38" y="60"/>
                        </a:lnTo>
                        <a:lnTo>
                          <a:pt x="38" y="51"/>
                        </a:lnTo>
                        <a:lnTo>
                          <a:pt x="33" y="47"/>
                        </a:lnTo>
                        <a:lnTo>
                          <a:pt x="30" y="43"/>
                        </a:lnTo>
                        <a:lnTo>
                          <a:pt x="25" y="39"/>
                        </a:lnTo>
                        <a:lnTo>
                          <a:pt x="21" y="30"/>
                        </a:lnTo>
                        <a:lnTo>
                          <a:pt x="16" y="30"/>
                        </a:lnTo>
                        <a:lnTo>
                          <a:pt x="9" y="26"/>
                        </a:lnTo>
                        <a:lnTo>
                          <a:pt x="4" y="26"/>
                        </a:lnTo>
                        <a:lnTo>
                          <a:pt x="0" y="2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1266702" name="Freeform 14">
                    <a:extLst>
                      <a:ext uri="{FF2B5EF4-FFF2-40B4-BE49-F238E27FC236}">
                        <a16:creationId xmlns:a16="http://schemas.microsoft.com/office/drawing/2014/main" xmlns="" id="{C97DE8CE-D1DB-4887-8F90-D2BD0BF682A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76" y="1929"/>
                    <a:ext cx="270" cy="253"/>
                  </a:xfrm>
                  <a:custGeom>
                    <a:avLst/>
                    <a:gdLst>
                      <a:gd name="T0" fmla="*/ 73 w 270"/>
                      <a:gd name="T1" fmla="*/ 30 h 253"/>
                      <a:gd name="T2" fmla="*/ 60 w 270"/>
                      <a:gd name="T3" fmla="*/ 30 h 253"/>
                      <a:gd name="T4" fmla="*/ 51 w 270"/>
                      <a:gd name="T5" fmla="*/ 34 h 253"/>
                      <a:gd name="T6" fmla="*/ 39 w 270"/>
                      <a:gd name="T7" fmla="*/ 43 h 253"/>
                      <a:gd name="T8" fmla="*/ 30 w 270"/>
                      <a:gd name="T9" fmla="*/ 51 h 253"/>
                      <a:gd name="T10" fmla="*/ 25 w 270"/>
                      <a:gd name="T11" fmla="*/ 60 h 253"/>
                      <a:gd name="T12" fmla="*/ 25 w 270"/>
                      <a:gd name="T13" fmla="*/ 69 h 253"/>
                      <a:gd name="T14" fmla="*/ 25 w 270"/>
                      <a:gd name="T15" fmla="*/ 77 h 253"/>
                      <a:gd name="T16" fmla="*/ 25 w 270"/>
                      <a:gd name="T17" fmla="*/ 90 h 253"/>
                      <a:gd name="T18" fmla="*/ 30 w 270"/>
                      <a:gd name="T19" fmla="*/ 98 h 253"/>
                      <a:gd name="T20" fmla="*/ 39 w 270"/>
                      <a:gd name="T21" fmla="*/ 107 h 253"/>
                      <a:gd name="T22" fmla="*/ 47 w 270"/>
                      <a:gd name="T23" fmla="*/ 111 h 253"/>
                      <a:gd name="T24" fmla="*/ 55 w 270"/>
                      <a:gd name="T25" fmla="*/ 115 h 253"/>
                      <a:gd name="T26" fmla="*/ 68 w 270"/>
                      <a:gd name="T27" fmla="*/ 120 h 253"/>
                      <a:gd name="T28" fmla="*/ 107 w 270"/>
                      <a:gd name="T29" fmla="*/ 120 h 253"/>
                      <a:gd name="T30" fmla="*/ 107 w 270"/>
                      <a:gd name="T31" fmla="*/ 128 h 253"/>
                      <a:gd name="T32" fmla="*/ 107 w 270"/>
                      <a:gd name="T33" fmla="*/ 137 h 253"/>
                      <a:gd name="T34" fmla="*/ 107 w 270"/>
                      <a:gd name="T35" fmla="*/ 145 h 253"/>
                      <a:gd name="T36" fmla="*/ 116 w 270"/>
                      <a:gd name="T37" fmla="*/ 154 h 253"/>
                      <a:gd name="T38" fmla="*/ 222 w 270"/>
                      <a:gd name="T39" fmla="*/ 154 h 253"/>
                      <a:gd name="T40" fmla="*/ 235 w 270"/>
                      <a:gd name="T41" fmla="*/ 158 h 253"/>
                      <a:gd name="T42" fmla="*/ 244 w 270"/>
                      <a:gd name="T43" fmla="*/ 158 h 253"/>
                      <a:gd name="T44" fmla="*/ 252 w 270"/>
                      <a:gd name="T45" fmla="*/ 163 h 253"/>
                      <a:gd name="T46" fmla="*/ 256 w 270"/>
                      <a:gd name="T47" fmla="*/ 171 h 253"/>
                      <a:gd name="T48" fmla="*/ 265 w 270"/>
                      <a:gd name="T49" fmla="*/ 179 h 253"/>
                      <a:gd name="T50" fmla="*/ 269 w 270"/>
                      <a:gd name="T51" fmla="*/ 188 h 253"/>
                      <a:gd name="T52" fmla="*/ 269 w 270"/>
                      <a:gd name="T53" fmla="*/ 197 h 253"/>
                      <a:gd name="T54" fmla="*/ 240 w 270"/>
                      <a:gd name="T55" fmla="*/ 252 h 253"/>
                      <a:gd name="T56" fmla="*/ 240 w 270"/>
                      <a:gd name="T57" fmla="*/ 192 h 253"/>
                      <a:gd name="T58" fmla="*/ 235 w 270"/>
                      <a:gd name="T59" fmla="*/ 184 h 253"/>
                      <a:gd name="T60" fmla="*/ 226 w 270"/>
                      <a:gd name="T61" fmla="*/ 184 h 253"/>
                      <a:gd name="T62" fmla="*/ 124 w 270"/>
                      <a:gd name="T63" fmla="*/ 179 h 253"/>
                      <a:gd name="T64" fmla="*/ 107 w 270"/>
                      <a:gd name="T65" fmla="*/ 179 h 253"/>
                      <a:gd name="T66" fmla="*/ 98 w 270"/>
                      <a:gd name="T67" fmla="*/ 175 h 253"/>
                      <a:gd name="T68" fmla="*/ 89 w 270"/>
                      <a:gd name="T69" fmla="*/ 171 h 253"/>
                      <a:gd name="T70" fmla="*/ 85 w 270"/>
                      <a:gd name="T71" fmla="*/ 163 h 253"/>
                      <a:gd name="T72" fmla="*/ 82 w 270"/>
                      <a:gd name="T73" fmla="*/ 154 h 253"/>
                      <a:gd name="T74" fmla="*/ 82 w 270"/>
                      <a:gd name="T75" fmla="*/ 145 h 253"/>
                      <a:gd name="T76" fmla="*/ 68 w 270"/>
                      <a:gd name="T77" fmla="*/ 145 h 253"/>
                      <a:gd name="T78" fmla="*/ 60 w 270"/>
                      <a:gd name="T79" fmla="*/ 145 h 253"/>
                      <a:gd name="T80" fmla="*/ 47 w 270"/>
                      <a:gd name="T81" fmla="*/ 142 h 253"/>
                      <a:gd name="T82" fmla="*/ 39 w 270"/>
                      <a:gd name="T83" fmla="*/ 137 h 253"/>
                      <a:gd name="T84" fmla="*/ 30 w 270"/>
                      <a:gd name="T85" fmla="*/ 133 h 253"/>
                      <a:gd name="T86" fmla="*/ 21 w 270"/>
                      <a:gd name="T87" fmla="*/ 124 h 253"/>
                      <a:gd name="T88" fmla="*/ 13 w 270"/>
                      <a:gd name="T89" fmla="*/ 120 h 253"/>
                      <a:gd name="T90" fmla="*/ 9 w 270"/>
                      <a:gd name="T91" fmla="*/ 111 h 253"/>
                      <a:gd name="T92" fmla="*/ 4 w 270"/>
                      <a:gd name="T93" fmla="*/ 103 h 253"/>
                      <a:gd name="T94" fmla="*/ 0 w 270"/>
                      <a:gd name="T95" fmla="*/ 90 h 253"/>
                      <a:gd name="T96" fmla="*/ 0 w 270"/>
                      <a:gd name="T97" fmla="*/ 81 h 253"/>
                      <a:gd name="T98" fmla="*/ 0 w 270"/>
                      <a:gd name="T99" fmla="*/ 73 h 253"/>
                      <a:gd name="T100" fmla="*/ 0 w 270"/>
                      <a:gd name="T101" fmla="*/ 60 h 253"/>
                      <a:gd name="T102" fmla="*/ 4 w 270"/>
                      <a:gd name="T103" fmla="*/ 51 h 253"/>
                      <a:gd name="T104" fmla="*/ 9 w 270"/>
                      <a:gd name="T105" fmla="*/ 43 h 253"/>
                      <a:gd name="T106" fmla="*/ 13 w 270"/>
                      <a:gd name="T107" fmla="*/ 30 h 253"/>
                      <a:gd name="T108" fmla="*/ 21 w 270"/>
                      <a:gd name="T109" fmla="*/ 21 h 253"/>
                      <a:gd name="T110" fmla="*/ 30 w 270"/>
                      <a:gd name="T111" fmla="*/ 13 h 253"/>
                      <a:gd name="T112" fmla="*/ 43 w 270"/>
                      <a:gd name="T113" fmla="*/ 9 h 253"/>
                      <a:gd name="T114" fmla="*/ 55 w 270"/>
                      <a:gd name="T115" fmla="*/ 5 h 253"/>
                      <a:gd name="T116" fmla="*/ 73 w 270"/>
                      <a:gd name="T117" fmla="*/ 0 h 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</a:cxnLst>
                    <a:rect l="0" t="0" r="r" b="b"/>
                    <a:pathLst>
                      <a:path w="270" h="253">
                        <a:moveTo>
                          <a:pt x="73" y="0"/>
                        </a:moveTo>
                        <a:lnTo>
                          <a:pt x="73" y="30"/>
                        </a:lnTo>
                        <a:lnTo>
                          <a:pt x="68" y="30"/>
                        </a:lnTo>
                        <a:lnTo>
                          <a:pt x="60" y="30"/>
                        </a:lnTo>
                        <a:lnTo>
                          <a:pt x="55" y="30"/>
                        </a:lnTo>
                        <a:lnTo>
                          <a:pt x="51" y="34"/>
                        </a:lnTo>
                        <a:lnTo>
                          <a:pt x="43" y="39"/>
                        </a:lnTo>
                        <a:lnTo>
                          <a:pt x="39" y="43"/>
                        </a:lnTo>
                        <a:lnTo>
                          <a:pt x="34" y="47"/>
                        </a:lnTo>
                        <a:lnTo>
                          <a:pt x="30" y="51"/>
                        </a:lnTo>
                        <a:lnTo>
                          <a:pt x="30" y="55"/>
                        </a:lnTo>
                        <a:lnTo>
                          <a:pt x="25" y="60"/>
                        </a:lnTo>
                        <a:lnTo>
                          <a:pt x="25" y="64"/>
                        </a:lnTo>
                        <a:lnTo>
                          <a:pt x="25" y="69"/>
                        </a:lnTo>
                        <a:lnTo>
                          <a:pt x="25" y="73"/>
                        </a:lnTo>
                        <a:lnTo>
                          <a:pt x="25" y="77"/>
                        </a:lnTo>
                        <a:lnTo>
                          <a:pt x="25" y="85"/>
                        </a:lnTo>
                        <a:lnTo>
                          <a:pt x="25" y="90"/>
                        </a:lnTo>
                        <a:lnTo>
                          <a:pt x="30" y="94"/>
                        </a:lnTo>
                        <a:lnTo>
                          <a:pt x="30" y="98"/>
                        </a:lnTo>
                        <a:lnTo>
                          <a:pt x="34" y="103"/>
                        </a:lnTo>
                        <a:lnTo>
                          <a:pt x="39" y="107"/>
                        </a:lnTo>
                        <a:lnTo>
                          <a:pt x="43" y="111"/>
                        </a:lnTo>
                        <a:lnTo>
                          <a:pt x="47" y="111"/>
                        </a:lnTo>
                        <a:lnTo>
                          <a:pt x="51" y="115"/>
                        </a:lnTo>
                        <a:lnTo>
                          <a:pt x="55" y="115"/>
                        </a:lnTo>
                        <a:lnTo>
                          <a:pt x="60" y="120"/>
                        </a:lnTo>
                        <a:lnTo>
                          <a:pt x="68" y="120"/>
                        </a:lnTo>
                        <a:lnTo>
                          <a:pt x="73" y="120"/>
                        </a:lnTo>
                        <a:lnTo>
                          <a:pt x="107" y="120"/>
                        </a:lnTo>
                        <a:lnTo>
                          <a:pt x="107" y="124"/>
                        </a:lnTo>
                        <a:lnTo>
                          <a:pt x="107" y="128"/>
                        </a:lnTo>
                        <a:lnTo>
                          <a:pt x="107" y="133"/>
                        </a:lnTo>
                        <a:lnTo>
                          <a:pt x="107" y="137"/>
                        </a:lnTo>
                        <a:lnTo>
                          <a:pt x="107" y="142"/>
                        </a:lnTo>
                        <a:lnTo>
                          <a:pt x="107" y="145"/>
                        </a:lnTo>
                        <a:lnTo>
                          <a:pt x="111" y="149"/>
                        </a:lnTo>
                        <a:lnTo>
                          <a:pt x="116" y="154"/>
                        </a:lnTo>
                        <a:lnTo>
                          <a:pt x="119" y="154"/>
                        </a:lnTo>
                        <a:lnTo>
                          <a:pt x="222" y="154"/>
                        </a:lnTo>
                        <a:lnTo>
                          <a:pt x="226" y="154"/>
                        </a:lnTo>
                        <a:lnTo>
                          <a:pt x="235" y="158"/>
                        </a:lnTo>
                        <a:lnTo>
                          <a:pt x="240" y="158"/>
                        </a:lnTo>
                        <a:lnTo>
                          <a:pt x="244" y="158"/>
                        </a:lnTo>
                        <a:lnTo>
                          <a:pt x="248" y="163"/>
                        </a:lnTo>
                        <a:lnTo>
                          <a:pt x="252" y="163"/>
                        </a:lnTo>
                        <a:lnTo>
                          <a:pt x="256" y="167"/>
                        </a:lnTo>
                        <a:lnTo>
                          <a:pt x="256" y="171"/>
                        </a:lnTo>
                        <a:lnTo>
                          <a:pt x="261" y="175"/>
                        </a:lnTo>
                        <a:lnTo>
                          <a:pt x="265" y="179"/>
                        </a:lnTo>
                        <a:lnTo>
                          <a:pt x="265" y="184"/>
                        </a:lnTo>
                        <a:lnTo>
                          <a:pt x="269" y="188"/>
                        </a:lnTo>
                        <a:lnTo>
                          <a:pt x="269" y="192"/>
                        </a:lnTo>
                        <a:lnTo>
                          <a:pt x="269" y="197"/>
                        </a:lnTo>
                        <a:lnTo>
                          <a:pt x="269" y="252"/>
                        </a:lnTo>
                        <a:lnTo>
                          <a:pt x="240" y="252"/>
                        </a:lnTo>
                        <a:lnTo>
                          <a:pt x="240" y="197"/>
                        </a:lnTo>
                        <a:lnTo>
                          <a:pt x="240" y="192"/>
                        </a:lnTo>
                        <a:lnTo>
                          <a:pt x="240" y="188"/>
                        </a:lnTo>
                        <a:lnTo>
                          <a:pt x="235" y="184"/>
                        </a:lnTo>
                        <a:lnTo>
                          <a:pt x="231" y="184"/>
                        </a:lnTo>
                        <a:lnTo>
                          <a:pt x="226" y="184"/>
                        </a:lnTo>
                        <a:lnTo>
                          <a:pt x="222" y="179"/>
                        </a:lnTo>
                        <a:lnTo>
                          <a:pt x="124" y="179"/>
                        </a:lnTo>
                        <a:lnTo>
                          <a:pt x="119" y="179"/>
                        </a:lnTo>
                        <a:lnTo>
                          <a:pt x="107" y="179"/>
                        </a:lnTo>
                        <a:lnTo>
                          <a:pt x="103" y="179"/>
                        </a:lnTo>
                        <a:lnTo>
                          <a:pt x="98" y="175"/>
                        </a:lnTo>
                        <a:lnTo>
                          <a:pt x="94" y="171"/>
                        </a:lnTo>
                        <a:lnTo>
                          <a:pt x="89" y="171"/>
                        </a:lnTo>
                        <a:lnTo>
                          <a:pt x="89" y="167"/>
                        </a:lnTo>
                        <a:lnTo>
                          <a:pt x="85" y="163"/>
                        </a:lnTo>
                        <a:lnTo>
                          <a:pt x="85" y="158"/>
                        </a:lnTo>
                        <a:lnTo>
                          <a:pt x="82" y="154"/>
                        </a:lnTo>
                        <a:lnTo>
                          <a:pt x="82" y="149"/>
                        </a:lnTo>
                        <a:lnTo>
                          <a:pt x="82" y="145"/>
                        </a:lnTo>
                        <a:lnTo>
                          <a:pt x="73" y="145"/>
                        </a:lnTo>
                        <a:lnTo>
                          <a:pt x="68" y="145"/>
                        </a:lnTo>
                        <a:lnTo>
                          <a:pt x="64" y="145"/>
                        </a:lnTo>
                        <a:lnTo>
                          <a:pt x="60" y="145"/>
                        </a:lnTo>
                        <a:lnTo>
                          <a:pt x="51" y="145"/>
                        </a:lnTo>
                        <a:lnTo>
                          <a:pt x="47" y="142"/>
                        </a:lnTo>
                        <a:lnTo>
                          <a:pt x="43" y="142"/>
                        </a:lnTo>
                        <a:lnTo>
                          <a:pt x="39" y="137"/>
                        </a:lnTo>
                        <a:lnTo>
                          <a:pt x="34" y="137"/>
                        </a:lnTo>
                        <a:lnTo>
                          <a:pt x="30" y="133"/>
                        </a:lnTo>
                        <a:lnTo>
                          <a:pt x="25" y="128"/>
                        </a:lnTo>
                        <a:lnTo>
                          <a:pt x="21" y="124"/>
                        </a:lnTo>
                        <a:lnTo>
                          <a:pt x="17" y="124"/>
                        </a:lnTo>
                        <a:lnTo>
                          <a:pt x="13" y="120"/>
                        </a:lnTo>
                        <a:lnTo>
                          <a:pt x="13" y="115"/>
                        </a:lnTo>
                        <a:lnTo>
                          <a:pt x="9" y="111"/>
                        </a:lnTo>
                        <a:lnTo>
                          <a:pt x="9" y="107"/>
                        </a:lnTo>
                        <a:lnTo>
                          <a:pt x="4" y="103"/>
                        </a:lnTo>
                        <a:lnTo>
                          <a:pt x="4" y="94"/>
                        </a:lnTo>
                        <a:lnTo>
                          <a:pt x="0" y="90"/>
                        </a:lnTo>
                        <a:lnTo>
                          <a:pt x="0" y="85"/>
                        </a:lnTo>
                        <a:lnTo>
                          <a:pt x="0" y="81"/>
                        </a:lnTo>
                        <a:lnTo>
                          <a:pt x="0" y="77"/>
                        </a:lnTo>
                        <a:lnTo>
                          <a:pt x="0" y="73"/>
                        </a:lnTo>
                        <a:lnTo>
                          <a:pt x="0" y="69"/>
                        </a:lnTo>
                        <a:lnTo>
                          <a:pt x="0" y="60"/>
                        </a:lnTo>
                        <a:lnTo>
                          <a:pt x="4" y="55"/>
                        </a:lnTo>
                        <a:lnTo>
                          <a:pt x="4" y="51"/>
                        </a:lnTo>
                        <a:lnTo>
                          <a:pt x="4" y="47"/>
                        </a:lnTo>
                        <a:lnTo>
                          <a:pt x="9" y="43"/>
                        </a:lnTo>
                        <a:lnTo>
                          <a:pt x="13" y="34"/>
                        </a:lnTo>
                        <a:lnTo>
                          <a:pt x="13" y="30"/>
                        </a:lnTo>
                        <a:lnTo>
                          <a:pt x="17" y="26"/>
                        </a:lnTo>
                        <a:lnTo>
                          <a:pt x="21" y="21"/>
                        </a:lnTo>
                        <a:lnTo>
                          <a:pt x="25" y="17"/>
                        </a:lnTo>
                        <a:lnTo>
                          <a:pt x="30" y="13"/>
                        </a:lnTo>
                        <a:lnTo>
                          <a:pt x="34" y="13"/>
                        </a:lnTo>
                        <a:lnTo>
                          <a:pt x="43" y="9"/>
                        </a:lnTo>
                        <a:lnTo>
                          <a:pt x="51" y="5"/>
                        </a:lnTo>
                        <a:lnTo>
                          <a:pt x="55" y="5"/>
                        </a:lnTo>
                        <a:lnTo>
                          <a:pt x="64" y="5"/>
                        </a:lnTo>
                        <a:lnTo>
                          <a:pt x="73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</p:grpSp>
          </p:grpSp>
          <p:grpSp>
            <p:nvGrpSpPr>
              <p:cNvPr id="1266703" name="Group 15">
                <a:extLst>
                  <a:ext uri="{FF2B5EF4-FFF2-40B4-BE49-F238E27FC236}">
                    <a16:creationId xmlns:a16="http://schemas.microsoft.com/office/drawing/2014/main" xmlns="" id="{AE379EC8-B98D-4216-BE46-E8E021AFFC7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77" y="1720"/>
                <a:ext cx="878" cy="887"/>
                <a:chOff x="4177" y="1720"/>
                <a:chExt cx="878" cy="887"/>
              </a:xfrm>
            </p:grpSpPr>
            <p:sp>
              <p:nvSpPr>
                <p:cNvPr id="1266704" name="Freeform 16">
                  <a:extLst>
                    <a:ext uri="{FF2B5EF4-FFF2-40B4-BE49-F238E27FC236}">
                      <a16:creationId xmlns:a16="http://schemas.microsoft.com/office/drawing/2014/main" xmlns="" id="{ECA2E928-FA3D-4C34-901F-20C8F98865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27" y="1856"/>
                  <a:ext cx="609" cy="605"/>
                </a:xfrm>
                <a:custGeom>
                  <a:avLst/>
                  <a:gdLst>
                    <a:gd name="T0" fmla="*/ 0 w 609"/>
                    <a:gd name="T1" fmla="*/ 0 h 605"/>
                    <a:gd name="T2" fmla="*/ 608 w 609"/>
                    <a:gd name="T3" fmla="*/ 604 h 6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609" h="605">
                      <a:moveTo>
                        <a:pt x="0" y="0"/>
                      </a:moveTo>
                      <a:lnTo>
                        <a:pt x="608" y="604"/>
                      </a:lnTo>
                    </a:path>
                  </a:pathLst>
                </a:custGeom>
                <a:noFill/>
                <a:ln w="76200" cap="rnd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266705" name="Oval 17">
                  <a:extLst>
                    <a:ext uri="{FF2B5EF4-FFF2-40B4-BE49-F238E27FC236}">
                      <a16:creationId xmlns:a16="http://schemas.microsoft.com/office/drawing/2014/main" xmlns="" id="{81AF3038-CC50-47AC-8D72-2746DFBCBC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77" y="1720"/>
                  <a:ext cx="878" cy="887"/>
                </a:xfrm>
                <a:prstGeom prst="ellips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</p:grpSp>
      </p:grpSp>
      <p:graphicFrame>
        <p:nvGraphicFramePr>
          <p:cNvPr id="1266706" name="Object 18">
            <a:hlinkClick r:id="" action="ppaction://ole?verb=0"/>
            <a:extLst>
              <a:ext uri="{FF2B5EF4-FFF2-40B4-BE49-F238E27FC236}">
                <a16:creationId xmlns:a16="http://schemas.microsoft.com/office/drawing/2014/main" xmlns="" id="{445CE000-8BB4-43EC-97E7-71C6BADE9C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96340474"/>
              </p:ext>
            </p:extLst>
          </p:nvPr>
        </p:nvGraphicFramePr>
        <p:xfrm>
          <a:off x="6800850" y="4802847"/>
          <a:ext cx="1136650" cy="946150"/>
        </p:xfrm>
        <a:graphic>
          <a:graphicData uri="http://schemas.openxmlformats.org/presentationml/2006/ole">
            <p:oleObj spid="_x0000_s1029" name="Microsoft ClipArt Gallery" r:id="rId3" imgW="3009900" imgH="2505075" progId="">
              <p:embed/>
            </p:oleObj>
          </a:graphicData>
        </a:graphic>
      </p:graphicFrame>
      <p:sp>
        <p:nvSpPr>
          <p:cNvPr id="1266707" name="Line 19">
            <a:extLst>
              <a:ext uri="{FF2B5EF4-FFF2-40B4-BE49-F238E27FC236}">
                <a16:creationId xmlns:a16="http://schemas.microsoft.com/office/drawing/2014/main" xmlns="" id="{4813CDF3-2A63-4BD3-BC30-FAFC82FFD18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6100" y="4720297"/>
            <a:ext cx="990600" cy="990600"/>
          </a:xfrm>
          <a:prstGeom prst="line">
            <a:avLst/>
          </a:prstGeom>
          <a:noFill/>
          <a:ln w="76200">
            <a:solidFill>
              <a:srgbClr val="FC01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359181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173E1C98-DF91-40FB-B3B1-EDEF82F25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642D6-5F28-4C4E-8EB1-095BE4F8212F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267714" name="Rectangle 2">
            <a:extLst>
              <a:ext uri="{FF2B5EF4-FFF2-40B4-BE49-F238E27FC236}">
                <a16:creationId xmlns:a16="http://schemas.microsoft.com/office/drawing/2014/main" xmlns="" id="{CF5D7346-95A5-4929-8755-FCC34DFF9D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Observation #4</a:t>
            </a:r>
          </a:p>
        </p:txBody>
      </p:sp>
      <p:sp>
        <p:nvSpPr>
          <p:cNvPr id="1267715" name="Rectangle 3">
            <a:extLst>
              <a:ext uri="{FF2B5EF4-FFF2-40B4-BE49-F238E27FC236}">
                <a16:creationId xmlns:a16="http://schemas.microsoft.com/office/drawing/2014/main" xmlns="" id="{2EC84327-106A-400D-ABA1-4BFA09C197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Packet traffic is bursty</a:t>
            </a:r>
          </a:p>
          <a:p>
            <a:pPr lvl="1"/>
            <a:r>
              <a:rPr lang="en-US" altLang="en-US"/>
              <a:t>Average utilization may be very low</a:t>
            </a:r>
          </a:p>
          <a:p>
            <a:pPr lvl="1"/>
            <a:r>
              <a:rPr lang="en-US" altLang="en-US"/>
              <a:t>Peak utilization can be very high</a:t>
            </a:r>
          </a:p>
          <a:p>
            <a:pPr lvl="1"/>
            <a:r>
              <a:rPr lang="en-US" altLang="en-US"/>
              <a:t>Depends on what interval you use!!</a:t>
            </a:r>
          </a:p>
          <a:p>
            <a:pPr lvl="1"/>
            <a:r>
              <a:rPr lang="en-US" altLang="en-US"/>
              <a:t>Traffic may be self-similar: bursts exist across a wide range of time scales</a:t>
            </a:r>
          </a:p>
          <a:p>
            <a:pPr lvl="1"/>
            <a:r>
              <a:rPr lang="en-US" altLang="en-US"/>
              <a:t>Defining burstiness (precisely) is difficult</a:t>
            </a:r>
          </a:p>
        </p:txBody>
      </p:sp>
    </p:spTree>
    <p:extLst>
      <p:ext uri="{BB962C8B-B14F-4D97-AF65-F5344CB8AC3E}">
        <p14:creationId xmlns:p14="http://schemas.microsoft.com/office/powerpoint/2010/main" xmlns="" val="943760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19EE965E-3F2F-46BA-80D9-4E713FEA5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72DE-03C0-4015-890F-22301D5DF956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268738" name="Rectangle 2">
            <a:extLst>
              <a:ext uri="{FF2B5EF4-FFF2-40B4-BE49-F238E27FC236}">
                <a16:creationId xmlns:a16="http://schemas.microsoft.com/office/drawing/2014/main" xmlns="" id="{52092440-8818-4F06-9F4C-75C5AF501D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Observation #5</a:t>
            </a:r>
          </a:p>
        </p:txBody>
      </p:sp>
      <p:sp>
        <p:nvSpPr>
          <p:cNvPr id="1268739" name="Rectangle 3">
            <a:extLst>
              <a:ext uri="{FF2B5EF4-FFF2-40B4-BE49-F238E27FC236}">
                <a16:creationId xmlns:a16="http://schemas.microsoft.com/office/drawing/2014/main" xmlns="" id="{59B69CF3-8C76-479B-8286-9D19141BAB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Traffic is non-uniformly distributed amongst the hosts on the network</a:t>
            </a:r>
          </a:p>
          <a:p>
            <a:pPr lvl="1"/>
            <a:r>
              <a:rPr lang="en-US" altLang="en-US" dirty="0"/>
              <a:t>Example: 10% of the hosts account for 90% of the traffic (or 20-80 rule, as in the “Pareto principle”)</a:t>
            </a:r>
          </a:p>
          <a:p>
            <a:pPr lvl="1"/>
            <a:r>
              <a:rPr lang="en-US" altLang="en-US" dirty="0"/>
              <a:t>Why? Clients versus servers, geographic reasons, popular Web sites, trending events, flash crowds, etc.</a:t>
            </a:r>
          </a:p>
        </p:txBody>
      </p:sp>
    </p:spTree>
    <p:extLst>
      <p:ext uri="{BB962C8B-B14F-4D97-AF65-F5344CB8AC3E}">
        <p14:creationId xmlns:p14="http://schemas.microsoft.com/office/powerpoint/2010/main" xmlns="" val="1013246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720BDA66-FE51-416B-B6FA-11C114B02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820D-D3BC-4B76-9BA8-44F3EBF7D40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249282" name="Rectangle 2">
            <a:extLst>
              <a:ext uri="{FF2B5EF4-FFF2-40B4-BE49-F238E27FC236}">
                <a16:creationId xmlns:a16="http://schemas.microsoft.com/office/drawing/2014/main" xmlns="" id="{C4C265E3-F027-4226-8FA6-3FF8863D1B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Network Traffic Measurement</a:t>
            </a:r>
          </a:p>
        </p:txBody>
      </p:sp>
      <p:sp>
        <p:nvSpPr>
          <p:cNvPr id="1249283" name="Rectangle 3">
            <a:extLst>
              <a:ext uri="{FF2B5EF4-FFF2-40B4-BE49-F238E27FC236}">
                <a16:creationId xmlns:a16="http://schemas.microsoft.com/office/drawing/2014/main" xmlns="" id="{06902C99-ECC2-4215-AA59-39DE0D1CA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A focus of networking research for 30+ years</a:t>
            </a:r>
          </a:p>
          <a:p>
            <a:r>
              <a:rPr lang="en-US" altLang="en-US" dirty="0"/>
              <a:t>Collect data or packet traces showing packet activity on the network for different applications</a:t>
            </a:r>
          </a:p>
          <a:p>
            <a:r>
              <a:rPr lang="en-US" altLang="en-US" dirty="0"/>
              <a:t>Study, analyze, characterize Internet traffic</a:t>
            </a:r>
          </a:p>
          <a:p>
            <a:endParaRPr lang="en-US" altLang="en-US" dirty="0"/>
          </a:p>
          <a:p>
            <a:r>
              <a:rPr lang="en-US" altLang="en-US" dirty="0"/>
              <a:t>Goals:</a:t>
            </a:r>
          </a:p>
          <a:p>
            <a:pPr lvl="1"/>
            <a:r>
              <a:rPr lang="en-US" altLang="en-US" dirty="0"/>
              <a:t>Understand the basic methodologies used</a:t>
            </a:r>
          </a:p>
          <a:p>
            <a:pPr lvl="1"/>
            <a:r>
              <a:rPr lang="en-US" altLang="en-US" dirty="0"/>
              <a:t>Understand the key measurement results to date</a:t>
            </a:r>
          </a:p>
        </p:txBody>
      </p:sp>
    </p:spTree>
    <p:extLst>
      <p:ext uri="{BB962C8B-B14F-4D97-AF65-F5344CB8AC3E}">
        <p14:creationId xmlns:p14="http://schemas.microsoft.com/office/powerpoint/2010/main" xmlns="" val="1206523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5135034A-C768-4831-AE4C-FD0767402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A7160-9401-4345-B316-1F40B9DF6207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269762" name="Rectangle 2">
            <a:extLst>
              <a:ext uri="{FF2B5EF4-FFF2-40B4-BE49-F238E27FC236}">
                <a16:creationId xmlns:a16="http://schemas.microsoft.com/office/drawing/2014/main" xmlns="" id="{D2DAE4A2-8F5E-4205-970E-74ACA2AF8E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Observation #6</a:t>
            </a:r>
          </a:p>
        </p:txBody>
      </p:sp>
      <p:sp>
        <p:nvSpPr>
          <p:cNvPr id="1269763" name="Rectangle 3">
            <a:extLst>
              <a:ext uri="{FF2B5EF4-FFF2-40B4-BE49-F238E27FC236}">
                <a16:creationId xmlns:a16="http://schemas.microsoft.com/office/drawing/2014/main" xmlns="" id="{348A6F7A-1DFB-454E-AF81-0A8979B30C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Network traffic exhibits ‘‘locality’’ effects</a:t>
            </a:r>
          </a:p>
          <a:p>
            <a:pPr lvl="1"/>
            <a:r>
              <a:rPr lang="en-US" altLang="en-US" dirty="0"/>
              <a:t>Pattern is far from random</a:t>
            </a:r>
          </a:p>
          <a:p>
            <a:pPr lvl="1"/>
            <a:r>
              <a:rPr lang="en-US" altLang="en-US" dirty="0"/>
              <a:t>Temporal locality</a:t>
            </a:r>
          </a:p>
          <a:p>
            <a:pPr lvl="1"/>
            <a:r>
              <a:rPr lang="en-US" altLang="en-US" dirty="0"/>
              <a:t>Spatial locality</a:t>
            </a:r>
          </a:p>
          <a:p>
            <a:pPr lvl="1"/>
            <a:r>
              <a:rPr lang="en-US" altLang="en-US" dirty="0"/>
              <a:t>Persistence and concentration</a:t>
            </a:r>
          </a:p>
          <a:p>
            <a:pPr lvl="1"/>
            <a:r>
              <a:rPr lang="en-US" altLang="en-US" dirty="0"/>
              <a:t>True at host level, at router level, at application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432282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420F8040-0BB1-490E-8426-BD5D76801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3623-575A-4766-B5B8-14BD5E86DE61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270786" name="Rectangle 2">
            <a:extLst>
              <a:ext uri="{FF2B5EF4-FFF2-40B4-BE49-F238E27FC236}">
                <a16:creationId xmlns:a16="http://schemas.microsoft.com/office/drawing/2014/main" xmlns="" id="{D2A2CB68-6D8A-49BB-BCC2-321EF08839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Observation #7</a:t>
            </a:r>
          </a:p>
        </p:txBody>
      </p:sp>
      <p:sp>
        <p:nvSpPr>
          <p:cNvPr id="1270787" name="Rectangle 3">
            <a:extLst>
              <a:ext uri="{FF2B5EF4-FFF2-40B4-BE49-F238E27FC236}">
                <a16:creationId xmlns:a16="http://schemas.microsoft.com/office/drawing/2014/main" xmlns="" id="{1D31AC88-6A8F-4532-A98D-D3F8D5DF5F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Well over 90% of the byte and packet traffic on most networks is TCP/IP</a:t>
            </a:r>
          </a:p>
          <a:p>
            <a:pPr lvl="1"/>
            <a:r>
              <a:rPr lang="en-US" altLang="en-US"/>
              <a:t>By far the most prevalent</a:t>
            </a:r>
          </a:p>
          <a:p>
            <a:pPr lvl="1"/>
            <a:r>
              <a:rPr lang="en-US" altLang="en-US"/>
              <a:t>Often as high as 95-99%</a:t>
            </a:r>
          </a:p>
          <a:p>
            <a:pPr lvl="1"/>
            <a:r>
              <a:rPr lang="en-US" altLang="en-US"/>
              <a:t>Most studies focus only on TCP/IP for this reason</a:t>
            </a:r>
          </a:p>
        </p:txBody>
      </p:sp>
    </p:spTree>
    <p:extLst>
      <p:ext uri="{BB962C8B-B14F-4D97-AF65-F5344CB8AC3E}">
        <p14:creationId xmlns:p14="http://schemas.microsoft.com/office/powerpoint/2010/main" xmlns="" val="10876751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78975398-2EF8-4BCC-B155-2C01B4B1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590D-AE49-4F1B-A879-6730FF134D56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271810" name="Rectangle 2">
            <a:extLst>
              <a:ext uri="{FF2B5EF4-FFF2-40B4-BE49-F238E27FC236}">
                <a16:creationId xmlns:a16="http://schemas.microsoft.com/office/drawing/2014/main" xmlns="" id="{1CD041CE-AFA5-4A68-B6B4-3DC649FDEA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Observation #8</a:t>
            </a:r>
          </a:p>
        </p:txBody>
      </p:sp>
      <p:sp>
        <p:nvSpPr>
          <p:cNvPr id="1271811" name="Rectangle 3">
            <a:extLst>
              <a:ext uri="{FF2B5EF4-FFF2-40B4-BE49-F238E27FC236}">
                <a16:creationId xmlns:a16="http://schemas.microsoft.com/office/drawing/2014/main" xmlns="" id="{8BE4512E-380C-4A5C-A85E-D7C4EC409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Most conversations are short</a:t>
            </a:r>
          </a:p>
          <a:p>
            <a:pPr lvl="1"/>
            <a:r>
              <a:rPr lang="en-US" altLang="en-US"/>
              <a:t>Example: 90% of bulk data transfers send less than 10 kilobytes of data</a:t>
            </a:r>
          </a:p>
          <a:p>
            <a:pPr lvl="1"/>
            <a:r>
              <a:rPr lang="en-US" altLang="en-US"/>
              <a:t>Example: 50% of interactive connections last less than 90 seconds</a:t>
            </a:r>
          </a:p>
          <a:p>
            <a:pPr lvl="1"/>
            <a:r>
              <a:rPr lang="en-US" altLang="en-US"/>
              <a:t>Distributions may be ‘‘heavy tailed’’ (i.e., extreme values may skew the mean and/or the distribution)</a:t>
            </a:r>
          </a:p>
        </p:txBody>
      </p:sp>
    </p:spTree>
    <p:extLst>
      <p:ext uri="{BB962C8B-B14F-4D97-AF65-F5344CB8AC3E}">
        <p14:creationId xmlns:p14="http://schemas.microsoft.com/office/powerpoint/2010/main" xmlns="" val="6504380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636C9961-6ADA-4122-B4F2-668314946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2092-7E0B-4C36-A917-C6CA28E639B6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272834" name="Rectangle 2">
            <a:extLst>
              <a:ext uri="{FF2B5EF4-FFF2-40B4-BE49-F238E27FC236}">
                <a16:creationId xmlns:a16="http://schemas.microsoft.com/office/drawing/2014/main" xmlns="" id="{2AACDB21-62FC-428A-8044-0E1C22929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Observation #9</a:t>
            </a:r>
          </a:p>
        </p:txBody>
      </p:sp>
      <p:sp>
        <p:nvSpPr>
          <p:cNvPr id="1272835" name="Rectangle 3">
            <a:extLst>
              <a:ext uri="{FF2B5EF4-FFF2-40B4-BE49-F238E27FC236}">
                <a16:creationId xmlns:a16="http://schemas.microsoft.com/office/drawing/2014/main" xmlns="" id="{94A1610E-26AD-433A-B391-132CC4DD37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Traffic is bidirectional</a:t>
            </a:r>
          </a:p>
          <a:p>
            <a:pPr lvl="1"/>
            <a:r>
              <a:rPr lang="en-US" altLang="en-US" dirty="0"/>
              <a:t>Data usually flows both ways</a:t>
            </a:r>
          </a:p>
          <a:p>
            <a:pPr lvl="1"/>
            <a:r>
              <a:rPr lang="en-US" altLang="en-US" dirty="0"/>
              <a:t>Not just ACKs in the reverse direction</a:t>
            </a:r>
          </a:p>
          <a:p>
            <a:pPr lvl="1"/>
            <a:r>
              <a:rPr lang="en-US" altLang="en-US" dirty="0"/>
              <a:t>Usually </a:t>
            </a:r>
            <a:r>
              <a:rPr lang="en-US" altLang="en-US" u="sng" dirty="0"/>
              <a:t>asymmetric</a:t>
            </a:r>
            <a:r>
              <a:rPr lang="en-US" altLang="en-US" dirty="0"/>
              <a:t> bandwidth though</a:t>
            </a:r>
          </a:p>
          <a:p>
            <a:pPr lvl="1"/>
            <a:r>
              <a:rPr lang="en-US" altLang="en-US" dirty="0"/>
              <a:t>Pretty much what you would expect from the TCP/IP traffic for most applications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3356503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BD5B8B66-C057-4760-9DC6-0C4A712B8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04413-C4F1-4B9A-B211-63EBA5843F7C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273858" name="Rectangle 2">
            <a:extLst>
              <a:ext uri="{FF2B5EF4-FFF2-40B4-BE49-F238E27FC236}">
                <a16:creationId xmlns:a16="http://schemas.microsoft.com/office/drawing/2014/main" xmlns="" id="{E1ED2F61-011F-450E-AB1C-C971AB63B1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Observation #10</a:t>
            </a:r>
          </a:p>
        </p:txBody>
      </p:sp>
      <p:sp>
        <p:nvSpPr>
          <p:cNvPr id="1273859" name="Rectangle 3">
            <a:extLst>
              <a:ext uri="{FF2B5EF4-FFF2-40B4-BE49-F238E27FC236}">
                <a16:creationId xmlns:a16="http://schemas.microsoft.com/office/drawing/2014/main" xmlns="" id="{7F992535-6BEC-45DF-8ACE-626107B108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Packet size distribution is bimodal</a:t>
            </a:r>
          </a:p>
          <a:p>
            <a:pPr lvl="1"/>
            <a:r>
              <a:rPr lang="en-US" altLang="en-US" dirty="0"/>
              <a:t>Lots of small packets for interactive traffic and acknowledgements (ACKs)</a:t>
            </a:r>
          </a:p>
          <a:p>
            <a:pPr lvl="1"/>
            <a:r>
              <a:rPr lang="en-US" altLang="en-US" dirty="0"/>
              <a:t>Lots of large packets for bulk data file transfer type applications</a:t>
            </a:r>
          </a:p>
          <a:p>
            <a:pPr lvl="1"/>
            <a:r>
              <a:rPr lang="en-US" altLang="en-US" dirty="0"/>
              <a:t>Very few in between sizes</a:t>
            </a:r>
          </a:p>
        </p:txBody>
      </p:sp>
    </p:spTree>
    <p:extLst>
      <p:ext uri="{BB962C8B-B14F-4D97-AF65-F5344CB8AC3E}">
        <p14:creationId xmlns:p14="http://schemas.microsoft.com/office/powerpoint/2010/main" xmlns="" val="10877794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0E01BDB9-AA56-4D11-9FE9-F563C6AE8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C9E62-9DEF-4B29-BAB2-E9F8F9B8A0FC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274882" name="Rectangle 2">
            <a:extLst>
              <a:ext uri="{FF2B5EF4-FFF2-40B4-BE49-F238E27FC236}">
                <a16:creationId xmlns:a16="http://schemas.microsoft.com/office/drawing/2014/main" xmlns="" id="{F6764CCA-FDBE-4329-B8D1-47A5A27050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Summary</a:t>
            </a:r>
          </a:p>
        </p:txBody>
      </p:sp>
      <p:sp>
        <p:nvSpPr>
          <p:cNvPr id="1274883" name="Rectangle 3">
            <a:extLst>
              <a:ext uri="{FF2B5EF4-FFF2-40B4-BE49-F238E27FC236}">
                <a16:creationId xmlns:a16="http://schemas.microsoft.com/office/drawing/2014/main" xmlns="" id="{93F4DF17-EAF5-45EB-AE15-BB2FCE8A6D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There has been lots of interesting network measurement work in the last 30 years</a:t>
            </a:r>
          </a:p>
          <a:p>
            <a:r>
              <a:rPr lang="en-US" altLang="en-US" dirty="0"/>
              <a:t>We will take a look at some of it soon</a:t>
            </a:r>
          </a:p>
          <a:p>
            <a:r>
              <a:rPr lang="en-US" altLang="en-US" dirty="0"/>
              <a:t>LAN and WAN traffic measurements</a:t>
            </a:r>
          </a:p>
          <a:p>
            <a:r>
              <a:rPr lang="en-US" altLang="en-US" dirty="0"/>
              <a:t>Network traffic self-similarity</a:t>
            </a:r>
          </a:p>
        </p:txBody>
      </p:sp>
    </p:spTree>
    <p:extLst>
      <p:ext uri="{BB962C8B-B14F-4D97-AF65-F5344CB8AC3E}">
        <p14:creationId xmlns:p14="http://schemas.microsoft.com/office/powerpoint/2010/main" xmlns="" val="355851389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0805D516-1095-4CCA-8895-D5B629590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9373-D901-4202-92B1-0521831433D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251330" name="Rectangle 2">
            <a:extLst>
              <a:ext uri="{FF2B5EF4-FFF2-40B4-BE49-F238E27FC236}">
                <a16:creationId xmlns:a16="http://schemas.microsoft.com/office/drawing/2014/main" xmlns="" id="{A63E1C5D-C7E7-416D-92AC-4567D95A85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Why Network Traffic Measurement?</a:t>
            </a:r>
          </a:p>
        </p:txBody>
      </p:sp>
      <p:sp>
        <p:nvSpPr>
          <p:cNvPr id="1251331" name="Rectangle 3">
            <a:extLst>
              <a:ext uri="{FF2B5EF4-FFF2-40B4-BE49-F238E27FC236}">
                <a16:creationId xmlns:a16="http://schemas.microsoft.com/office/drawing/2014/main" xmlns="" id="{F42656D6-C894-4A01-A657-65CE7AE41A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Understand the traffic on existing networks</a:t>
            </a:r>
          </a:p>
          <a:p>
            <a:r>
              <a:rPr lang="en-US" altLang="en-US"/>
              <a:t>Develop models of traffic for future networks</a:t>
            </a:r>
          </a:p>
          <a:p>
            <a:r>
              <a:rPr lang="en-US" altLang="en-US"/>
              <a:t>Useful for simulations, capacity planning studies</a:t>
            </a:r>
          </a:p>
        </p:txBody>
      </p:sp>
    </p:spTree>
    <p:extLst>
      <p:ext uri="{BB962C8B-B14F-4D97-AF65-F5344CB8AC3E}">
        <p14:creationId xmlns:p14="http://schemas.microsoft.com/office/powerpoint/2010/main" xmlns="" val="2478577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92DDF1E3-BAB3-4E40-80D6-68913881D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B0E2-8C95-4435-8E69-5D6F354BC33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260546" name="Rectangle 2">
            <a:extLst>
              <a:ext uri="{FF2B5EF4-FFF2-40B4-BE49-F238E27FC236}">
                <a16:creationId xmlns:a16="http://schemas.microsoft.com/office/drawing/2014/main" xmlns="" id="{92C833D2-6554-43FB-B19E-B743EB3E4F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Measurement Environments</a:t>
            </a:r>
          </a:p>
        </p:txBody>
      </p:sp>
      <p:sp>
        <p:nvSpPr>
          <p:cNvPr id="1260547" name="Rectangle 3">
            <a:extLst>
              <a:ext uri="{FF2B5EF4-FFF2-40B4-BE49-F238E27FC236}">
                <a16:creationId xmlns:a16="http://schemas.microsoft.com/office/drawing/2014/main" xmlns="" id="{2ABCF265-377C-42AB-A7B7-4C9686D003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Local Area Networks (LAN’s)</a:t>
            </a:r>
          </a:p>
          <a:p>
            <a:pPr lvl="1"/>
            <a:r>
              <a:rPr lang="en-US" altLang="en-US" dirty="0"/>
              <a:t>e.g., Ethernet LANs</a:t>
            </a:r>
          </a:p>
          <a:p>
            <a:r>
              <a:rPr lang="en-US" altLang="en-US" dirty="0"/>
              <a:t>Wide Area Networks (WAN’s)</a:t>
            </a:r>
          </a:p>
          <a:p>
            <a:pPr lvl="1"/>
            <a:r>
              <a:rPr lang="en-US" altLang="en-US" dirty="0"/>
              <a:t>e.g., the Internet</a:t>
            </a:r>
          </a:p>
          <a:p>
            <a:r>
              <a:rPr lang="en-US" altLang="en-US" dirty="0"/>
              <a:t>Wireless LANs</a:t>
            </a:r>
          </a:p>
          <a:p>
            <a:r>
              <a:rPr lang="en-US" altLang="en-US" dirty="0"/>
              <a:t>Cellular Networks</a:t>
            </a:r>
          </a:p>
        </p:txBody>
      </p:sp>
    </p:spTree>
    <p:extLst>
      <p:ext uri="{BB962C8B-B14F-4D97-AF65-F5344CB8AC3E}">
        <p14:creationId xmlns:p14="http://schemas.microsoft.com/office/powerpoint/2010/main" xmlns="" val="1082643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5CB86FC6-9689-47BB-93D6-05A6AADE8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CFBE-8742-41CB-B856-7107106DA90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52354" name="Rectangle 2">
            <a:extLst>
              <a:ext uri="{FF2B5EF4-FFF2-40B4-BE49-F238E27FC236}">
                <a16:creationId xmlns:a16="http://schemas.microsoft.com/office/drawing/2014/main" xmlns="" id="{175A7DE3-CCE4-4014-946C-EBE13D64CF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Requirements</a:t>
            </a:r>
          </a:p>
        </p:txBody>
      </p:sp>
      <p:sp>
        <p:nvSpPr>
          <p:cNvPr id="1252355" name="Rectangle 3">
            <a:extLst>
              <a:ext uri="{FF2B5EF4-FFF2-40B4-BE49-F238E27FC236}">
                <a16:creationId xmlns:a16="http://schemas.microsoft.com/office/drawing/2014/main" xmlns="" id="{40DD1A62-2A5D-4927-997C-1CF8561A69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Network measurement requires hardware or software measurement facilities that attach directly to network</a:t>
            </a:r>
          </a:p>
          <a:p>
            <a:r>
              <a:rPr lang="en-US" altLang="en-US"/>
              <a:t>Allows you to observe all packet traffic on the network, or to filter it to collect only the traffic of interest</a:t>
            </a:r>
          </a:p>
          <a:p>
            <a:r>
              <a:rPr lang="en-US" altLang="en-US"/>
              <a:t>Assumes broadcast-based network technology, superuser permission</a:t>
            </a:r>
          </a:p>
        </p:txBody>
      </p:sp>
    </p:spTree>
    <p:extLst>
      <p:ext uri="{BB962C8B-B14F-4D97-AF65-F5344CB8AC3E}">
        <p14:creationId xmlns:p14="http://schemas.microsoft.com/office/powerpoint/2010/main" xmlns="" val="2513599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C3157F50-98F8-40F5-957F-03E3970F6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ABE8-28BC-4F29-9605-87CE36DF79A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53378" name="Rectangle 2">
            <a:extLst>
              <a:ext uri="{FF2B5EF4-FFF2-40B4-BE49-F238E27FC236}">
                <a16:creationId xmlns:a16="http://schemas.microsoft.com/office/drawing/2014/main" xmlns="" id="{FE971F23-DF14-4AC0-BA74-5A7BF57E1F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Measurement Tools (1 of 3)</a:t>
            </a:r>
          </a:p>
        </p:txBody>
      </p:sp>
      <p:sp>
        <p:nvSpPr>
          <p:cNvPr id="1253379" name="Rectangle 3">
            <a:extLst>
              <a:ext uri="{FF2B5EF4-FFF2-40B4-BE49-F238E27FC236}">
                <a16:creationId xmlns:a16="http://schemas.microsoft.com/office/drawing/2014/main" xmlns="" id="{52EEB51E-52C8-489B-98DD-5E93B54510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Can be classified into </a:t>
            </a:r>
            <a:r>
              <a:rPr lang="en-US" altLang="en-US" u="sng" dirty="0"/>
              <a:t>hardware </a:t>
            </a:r>
            <a:r>
              <a:rPr lang="en-US" altLang="en-US" dirty="0"/>
              <a:t>and </a:t>
            </a:r>
            <a:r>
              <a:rPr lang="en-US" altLang="en-US" u="sng" dirty="0"/>
              <a:t>software</a:t>
            </a:r>
            <a:r>
              <a:rPr lang="en-US" altLang="en-US" dirty="0"/>
              <a:t> measurement tools</a:t>
            </a:r>
          </a:p>
          <a:p>
            <a:r>
              <a:rPr lang="en-US" altLang="en-US" dirty="0"/>
              <a:t>Hardware: specialized equipment</a:t>
            </a:r>
          </a:p>
          <a:p>
            <a:pPr lvl="1"/>
            <a:r>
              <a:rPr lang="en-US" altLang="en-US" dirty="0"/>
              <a:t>Examples: HP 4972 LAN Analyzer, </a:t>
            </a:r>
            <a:r>
              <a:rPr lang="en-US" altLang="en-US" dirty="0" err="1"/>
              <a:t>DataGeneral</a:t>
            </a:r>
            <a:r>
              <a:rPr lang="en-US" altLang="en-US" dirty="0"/>
              <a:t> Network Sniffer, </a:t>
            </a:r>
            <a:r>
              <a:rPr lang="en-US" altLang="en-US" dirty="0" err="1"/>
              <a:t>NavTel</a:t>
            </a:r>
            <a:r>
              <a:rPr lang="en-US" altLang="en-US" dirty="0"/>
              <a:t> </a:t>
            </a:r>
            <a:r>
              <a:rPr lang="en-US" altLang="en-US" dirty="0" err="1"/>
              <a:t>InterWatch</a:t>
            </a:r>
            <a:r>
              <a:rPr lang="en-US" altLang="en-US" dirty="0"/>
              <a:t> 95000, others...</a:t>
            </a:r>
          </a:p>
          <a:p>
            <a:r>
              <a:rPr lang="en-US" altLang="en-US" dirty="0"/>
              <a:t>Software: special software tools</a:t>
            </a:r>
          </a:p>
          <a:p>
            <a:pPr lvl="1"/>
            <a:r>
              <a:rPr lang="en-US" altLang="en-US" dirty="0"/>
              <a:t>Examples: </a:t>
            </a:r>
            <a:r>
              <a:rPr lang="en-US" altLang="en-US" dirty="0" err="1"/>
              <a:t>tcpdump</a:t>
            </a:r>
            <a:r>
              <a:rPr lang="en-US" altLang="en-US" dirty="0"/>
              <a:t>, ethereal, </a:t>
            </a:r>
            <a:r>
              <a:rPr lang="en-US" altLang="en-US" dirty="0" err="1"/>
              <a:t>wireshark</a:t>
            </a:r>
            <a:r>
              <a:rPr lang="en-US" altLang="en-US" dirty="0"/>
              <a:t>, SNMP, others...</a:t>
            </a:r>
          </a:p>
        </p:txBody>
      </p:sp>
    </p:spTree>
    <p:extLst>
      <p:ext uri="{BB962C8B-B14F-4D97-AF65-F5344CB8AC3E}">
        <p14:creationId xmlns:p14="http://schemas.microsoft.com/office/powerpoint/2010/main" xmlns="" val="3527269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0A2515CC-384C-49CF-A605-7A589172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1B70-B5AB-449E-9A3D-2A1D77E95DF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254403" name="Rectangle 3">
            <a:extLst>
              <a:ext uri="{FF2B5EF4-FFF2-40B4-BE49-F238E27FC236}">
                <a16:creationId xmlns:a16="http://schemas.microsoft.com/office/drawing/2014/main" xmlns="" id="{C7DB777A-9ACE-4C09-9A5E-0250251A1F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Measurement tools can also be classified as </a:t>
            </a:r>
            <a:r>
              <a:rPr lang="en-US" altLang="en-US" u="sng" dirty="0"/>
              <a:t>active</a:t>
            </a:r>
            <a:r>
              <a:rPr lang="en-US" altLang="en-US" dirty="0"/>
              <a:t> or </a:t>
            </a:r>
            <a:r>
              <a:rPr lang="en-US" altLang="en-US" u="sng" dirty="0"/>
              <a:t>passive</a:t>
            </a:r>
            <a:endParaRPr lang="en-US" altLang="en-US" dirty="0"/>
          </a:p>
          <a:p>
            <a:r>
              <a:rPr lang="en-US" altLang="en-US" dirty="0">
                <a:solidFill>
                  <a:schemeClr val="tx2"/>
                </a:solidFill>
              </a:rPr>
              <a:t>Active</a:t>
            </a:r>
            <a:r>
              <a:rPr lang="en-US" altLang="en-US" dirty="0"/>
              <a:t>: the monitoring tool generates traffic of its own during data collection (e.g., ping, traceroute)</a:t>
            </a:r>
          </a:p>
          <a:p>
            <a:r>
              <a:rPr lang="en-US" altLang="en-US" dirty="0">
                <a:solidFill>
                  <a:schemeClr val="tx2"/>
                </a:solidFill>
              </a:rPr>
              <a:t>Passive</a:t>
            </a:r>
            <a:r>
              <a:rPr lang="en-US" altLang="en-US" dirty="0"/>
              <a:t>: the monitoring tool is </a:t>
            </a:r>
            <a:r>
              <a:rPr lang="en-US" altLang="en-US" u="sng" dirty="0"/>
              <a:t>passive</a:t>
            </a:r>
            <a:r>
              <a:rPr lang="en-US" altLang="en-US" dirty="0"/>
              <a:t>, observing and recording traffic info, while generating none of its own (e.g., </a:t>
            </a:r>
            <a:r>
              <a:rPr lang="en-US" altLang="en-US" dirty="0" err="1"/>
              <a:t>tcpdump</a:t>
            </a:r>
            <a:r>
              <a:rPr lang="en-US" altLang="en-US" dirty="0"/>
              <a:t>, </a:t>
            </a:r>
            <a:r>
              <a:rPr lang="en-US" altLang="en-US" dirty="0" err="1"/>
              <a:t>wireshark</a:t>
            </a:r>
            <a:r>
              <a:rPr lang="en-US" altLang="en-US" dirty="0"/>
              <a:t>, </a:t>
            </a:r>
            <a:r>
              <a:rPr lang="en-US" altLang="en-US" dirty="0" err="1"/>
              <a:t>airopeek</a:t>
            </a:r>
            <a:r>
              <a:rPr lang="en-US" altLang="en-US" dirty="0"/>
              <a:t>)</a:t>
            </a:r>
          </a:p>
        </p:txBody>
      </p:sp>
      <p:sp>
        <p:nvSpPr>
          <p:cNvPr id="1254405" name="Rectangle 5">
            <a:extLst>
              <a:ext uri="{FF2B5EF4-FFF2-40B4-BE49-F238E27FC236}">
                <a16:creationId xmlns:a16="http://schemas.microsoft.com/office/drawing/2014/main" xmlns="" id="{1655FE11-3333-4625-A7EF-0C736DE6CC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Measurement Tools (2 of 3)</a:t>
            </a:r>
          </a:p>
        </p:txBody>
      </p:sp>
    </p:spTree>
    <p:extLst>
      <p:ext uri="{BB962C8B-B14F-4D97-AF65-F5344CB8AC3E}">
        <p14:creationId xmlns:p14="http://schemas.microsoft.com/office/powerpoint/2010/main" xmlns="" val="1998955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36C81644-39E5-458A-B1E9-96947CB28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E4470-2ED3-466F-A827-2CAF838E374B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55427" name="Rectangle 3">
            <a:extLst>
              <a:ext uri="{FF2B5EF4-FFF2-40B4-BE49-F238E27FC236}">
                <a16:creationId xmlns:a16="http://schemas.microsoft.com/office/drawing/2014/main" xmlns="" id="{1705D4F0-8BEC-431A-999D-122AC945EF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1148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Measurement tools can also be classified as </a:t>
            </a:r>
            <a:r>
              <a:rPr lang="en-US" altLang="en-US" u="sng"/>
              <a:t>real-time</a:t>
            </a:r>
            <a:r>
              <a:rPr lang="en-US" altLang="en-US"/>
              <a:t> or </a:t>
            </a:r>
            <a:r>
              <a:rPr lang="en-US" altLang="en-US" u="sng"/>
              <a:t>non-real-time</a:t>
            </a:r>
            <a:endParaRPr lang="en-US" altLang="en-US"/>
          </a:p>
          <a:p>
            <a:r>
              <a:rPr lang="en-US" altLang="en-US">
                <a:solidFill>
                  <a:schemeClr val="tx2"/>
                </a:solidFill>
              </a:rPr>
              <a:t>Real-time</a:t>
            </a:r>
            <a:r>
              <a:rPr lang="en-US" altLang="en-US"/>
              <a:t>: collects traffic data as it happens, and may even be able to display traffic info as it happens, for real-time traffic management</a:t>
            </a:r>
          </a:p>
          <a:p>
            <a:r>
              <a:rPr lang="en-US" altLang="en-US">
                <a:solidFill>
                  <a:schemeClr val="tx2"/>
                </a:solidFill>
              </a:rPr>
              <a:t>Non-real-time</a:t>
            </a:r>
            <a:r>
              <a:rPr lang="en-US" altLang="en-US"/>
              <a:t>: collected traffic data may only be a subset (sample) of the total traffic, and is analyzed off-line (later), for detailed analysis</a:t>
            </a:r>
          </a:p>
        </p:txBody>
      </p:sp>
      <p:sp>
        <p:nvSpPr>
          <p:cNvPr id="1255429" name="Rectangle 5">
            <a:extLst>
              <a:ext uri="{FF2B5EF4-FFF2-40B4-BE49-F238E27FC236}">
                <a16:creationId xmlns:a16="http://schemas.microsoft.com/office/drawing/2014/main" xmlns="" id="{FF649C32-8AB8-44D2-9089-7DE0528469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Measurement Tools (3 of 3)</a:t>
            </a:r>
          </a:p>
        </p:txBody>
      </p:sp>
    </p:spTree>
    <p:extLst>
      <p:ext uri="{BB962C8B-B14F-4D97-AF65-F5344CB8AC3E}">
        <p14:creationId xmlns:p14="http://schemas.microsoft.com/office/powerpoint/2010/main" xmlns="" val="1702196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61B9A04F-C61A-4532-B2E5-5FF25DA83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1D3E-943C-4382-B493-BF0EDC216B24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256450" name="Rectangle 2">
            <a:extLst>
              <a:ext uri="{FF2B5EF4-FFF2-40B4-BE49-F238E27FC236}">
                <a16:creationId xmlns:a16="http://schemas.microsoft.com/office/drawing/2014/main" xmlns="" id="{4E728738-D175-4B93-A35F-53E123D3A0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Potential Uses of Tools (1 of 4)</a:t>
            </a:r>
          </a:p>
        </p:txBody>
      </p:sp>
      <p:sp>
        <p:nvSpPr>
          <p:cNvPr id="1256451" name="Rectangle 3">
            <a:extLst>
              <a:ext uri="{FF2B5EF4-FFF2-40B4-BE49-F238E27FC236}">
                <a16:creationId xmlns:a16="http://schemas.microsoft.com/office/drawing/2014/main" xmlns="" id="{DD98C259-FE1A-4B34-8D30-34179122B2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Protocol debugging</a:t>
            </a:r>
          </a:p>
          <a:p>
            <a:pPr lvl="1"/>
            <a:r>
              <a:rPr lang="en-US" altLang="en-US"/>
              <a:t>Network debugging and troubleshooting</a:t>
            </a:r>
          </a:p>
          <a:p>
            <a:pPr lvl="1"/>
            <a:r>
              <a:rPr lang="en-US" altLang="en-US"/>
              <a:t>Changing network configuration</a:t>
            </a:r>
          </a:p>
          <a:p>
            <a:pPr lvl="1"/>
            <a:r>
              <a:rPr lang="en-US" altLang="en-US"/>
              <a:t>Designing, testing new protocols</a:t>
            </a:r>
          </a:p>
          <a:p>
            <a:pPr lvl="1"/>
            <a:r>
              <a:rPr lang="en-US" altLang="en-US"/>
              <a:t>Designing, testing new applications</a:t>
            </a:r>
          </a:p>
          <a:p>
            <a:pPr lvl="1"/>
            <a:r>
              <a:rPr lang="en-US" altLang="en-US"/>
              <a:t>Detecting network weirdness: broadcast storms, routing loops, etc.</a:t>
            </a:r>
          </a:p>
        </p:txBody>
      </p:sp>
    </p:spTree>
    <p:extLst>
      <p:ext uri="{BB962C8B-B14F-4D97-AF65-F5344CB8AC3E}">
        <p14:creationId xmlns:p14="http://schemas.microsoft.com/office/powerpoint/2010/main" xmlns="" val="2497848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11670</TotalTime>
  <Words>1124</Words>
  <Application>Microsoft Office PowerPoint</Application>
  <PresentationFormat>On-screen Show (4:3)</PresentationFormat>
  <Paragraphs>163</Paragraphs>
  <Slides>25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Microsoft ClipArt Gallery</vt:lpstr>
      <vt:lpstr>CPSC 641: Network Measurement</vt:lpstr>
      <vt:lpstr>Network Traffic Measurement</vt:lpstr>
      <vt:lpstr>Why Network Traffic Measurement?</vt:lpstr>
      <vt:lpstr>Measurement Environments</vt:lpstr>
      <vt:lpstr>Requirements</vt:lpstr>
      <vt:lpstr>Measurement Tools (1 of 3)</vt:lpstr>
      <vt:lpstr>Measurement Tools (2 of 3)</vt:lpstr>
      <vt:lpstr>Measurement Tools (3 of 3)</vt:lpstr>
      <vt:lpstr>Potential Uses of Tools (1 of 4)</vt:lpstr>
      <vt:lpstr>Potential Uses of Tools (2 of 4)</vt:lpstr>
      <vt:lpstr>Potential Uses of Tools (3 of 4)</vt:lpstr>
      <vt:lpstr>Potential Uses of Tools (4 of 4)</vt:lpstr>
      <vt:lpstr>Classic References</vt:lpstr>
      <vt:lpstr>Top 10 Measurement Results</vt:lpstr>
      <vt:lpstr>Observation #1</vt:lpstr>
      <vt:lpstr>Observation #2</vt:lpstr>
      <vt:lpstr>Observation #3</vt:lpstr>
      <vt:lpstr>Observation #4</vt:lpstr>
      <vt:lpstr>Observation #5</vt:lpstr>
      <vt:lpstr>Observation #6</vt:lpstr>
      <vt:lpstr>Observation #7</vt:lpstr>
      <vt:lpstr>Observation #8</vt:lpstr>
      <vt:lpstr>Observation #9</vt:lpstr>
      <vt:lpstr>Observation #10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elisa</cp:lastModifiedBy>
  <cp:revision>398</cp:revision>
  <dcterms:created xsi:type="dcterms:W3CDTF">2013-07-31T17:26:06Z</dcterms:created>
  <dcterms:modified xsi:type="dcterms:W3CDTF">2019-02-25T20:26:54Z</dcterms:modified>
</cp:coreProperties>
</file>