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48F8E0D-21EA-47D7-B076-D1DC3E74FF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1474CE-F834-4FD1-9A6A-9E698198911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77954" name="Rectangle 2">
            <a:extLst>
              <a:ext uri="{FF2B5EF4-FFF2-40B4-BE49-F238E27FC236}">
                <a16:creationId xmlns:a16="http://schemas.microsoft.com/office/drawing/2014/main" xmlns="" id="{89065985-E22F-4F4E-B9DD-137561C93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655" tIns="46988" rIns="95655" bIns="46988"/>
          <a:lstStyle/>
          <a:p>
            <a:endParaRPr lang="en-US" altLang="en-US"/>
          </a:p>
        </p:txBody>
      </p:sp>
      <p:sp>
        <p:nvSpPr>
          <p:cNvPr id="1277955" name="Rectangle 3">
            <a:extLst>
              <a:ext uri="{FF2B5EF4-FFF2-40B4-BE49-F238E27FC236}">
                <a16:creationId xmlns:a16="http://schemas.microsoft.com/office/drawing/2014/main" xmlns="" id="{4A297394-7213-45EC-9BC6-7DAC0BCC43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xmlns="" val="40920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/>
              <a:t>CPSC 641:</a:t>
            </a:r>
            <a:br>
              <a:rPr lang="en-US" dirty="0"/>
            </a:br>
            <a:r>
              <a:rPr lang="en-US" dirty="0"/>
              <a:t>LAN Measurement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FA8D9BC-F42D-4285-B8C4-3BE1D221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DDAB-E1CB-42F8-B58C-560596FDDD8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76930" name="Rectangle 2">
            <a:extLst>
              <a:ext uri="{FF2B5EF4-FFF2-40B4-BE49-F238E27FC236}">
                <a16:creationId xmlns:a16="http://schemas.microsoft.com/office/drawing/2014/main" xmlns="" id="{480C392F-B97F-475E-B986-1B9C43100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LAN Traffic Measurements</a:t>
            </a:r>
          </a:p>
        </p:txBody>
      </p:sp>
      <p:sp>
        <p:nvSpPr>
          <p:cNvPr id="1276931" name="Rectangle 3">
            <a:extLst>
              <a:ext uri="{FF2B5EF4-FFF2-40B4-BE49-F238E27FC236}">
                <a16:creationId xmlns:a16="http://schemas.microsoft.com/office/drawing/2014/main" xmlns="" id="{E15D181E-523C-4B4D-86C8-0CDB73318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Some of the first network traffic measurement papers were for measurements done on Ethernet local area networks (LAN’s)</a:t>
            </a:r>
          </a:p>
          <a:p>
            <a:r>
              <a:rPr lang="en-US" altLang="en-US"/>
              <a:t>We will look at one such example:</a:t>
            </a:r>
          </a:p>
          <a:p>
            <a:r>
              <a:rPr lang="en-US" altLang="en-US"/>
              <a:t>Riccardo Gusella, ‘‘A Measurement Study of Diskless Workstation Traffic on an Ethernet Local Area Network”, 1988</a:t>
            </a:r>
          </a:p>
        </p:txBody>
      </p:sp>
    </p:spTree>
    <p:extLst>
      <p:ext uri="{BB962C8B-B14F-4D97-AF65-F5344CB8AC3E}">
        <p14:creationId xmlns:p14="http://schemas.microsoft.com/office/powerpoint/2010/main" xmlns="" val="276842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85BCC357-362A-41AC-9F65-01AA4D8F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1BD-CB8A-40C7-BF55-580A27A7B5D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78978" name="Rectangle 2">
            <a:extLst>
              <a:ext uri="{FF2B5EF4-FFF2-40B4-BE49-F238E27FC236}">
                <a16:creationId xmlns:a16="http://schemas.microsoft.com/office/drawing/2014/main" xmlns="" id="{58C085BE-88E7-4615-AF7C-7D53F0DD8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Overview</a:t>
            </a:r>
          </a:p>
        </p:txBody>
      </p:sp>
      <p:sp>
        <p:nvSpPr>
          <p:cNvPr id="1278979" name="Rectangle 3">
            <a:extLst>
              <a:ext uri="{FF2B5EF4-FFF2-40B4-BE49-F238E27FC236}">
                <a16:creationId xmlns:a16="http://schemas.microsoft.com/office/drawing/2014/main" xmlns="" id="{95DB487F-1FE7-4A6B-98EE-7101126B5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Studied UC Berkeley campus LAN environment</a:t>
            </a:r>
          </a:p>
          <a:p>
            <a:r>
              <a:rPr lang="en-US" altLang="en-US"/>
              <a:t>Medium size Ethernet LAN</a:t>
            </a:r>
          </a:p>
          <a:p>
            <a:r>
              <a:rPr lang="en-US" altLang="en-US"/>
              <a:t>About 100 workstations</a:t>
            </a:r>
          </a:p>
          <a:p>
            <a:r>
              <a:rPr lang="en-US" altLang="en-US"/>
              <a:t>Consists of file servers, diskless workstations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01748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D62B3C1-B570-4351-8E91-A691F6984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F7CA-172C-4EB7-9DD0-211763F3B96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80002" name="Rectangle 2">
            <a:extLst>
              <a:ext uri="{FF2B5EF4-FFF2-40B4-BE49-F238E27FC236}">
                <a16:creationId xmlns:a16="http://schemas.microsoft.com/office/drawing/2014/main" xmlns="" id="{3A27A209-AC0F-4C4B-96BE-CE7A084F7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Methodology</a:t>
            </a:r>
          </a:p>
        </p:txBody>
      </p:sp>
      <p:sp>
        <p:nvSpPr>
          <p:cNvPr id="1280003" name="Rectangle 3">
            <a:extLst>
              <a:ext uri="{FF2B5EF4-FFF2-40B4-BE49-F238E27FC236}">
                <a16:creationId xmlns:a16="http://schemas.microsoft.com/office/drawing/2014/main" xmlns="" id="{7FFC79EA-DADD-4C27-8512-09455676A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dirty="0"/>
              <a:t>Dedicated VAX 8600 for data collection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32 MB RAM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Dual buffering strategy (memory to disk to tape)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Microsecond resolution for timestamps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Less than 1% packet loss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Highly detailed and accurate study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Three weeks of trace collection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6.5 Gigabytes of trace data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Detailed protocol information extracted from traces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Paper reports for 24-hour period (11.8 M </a:t>
            </a:r>
            <a:r>
              <a:rPr lang="en-US" altLang="en-US" dirty="0" err="1"/>
              <a:t>pkts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37928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B2FC1D2-FC98-4A2B-A8A6-14DF8BDE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4981-356F-4460-AAA2-75FAE92E3BF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82050" name="Rectangle 2">
            <a:extLst>
              <a:ext uri="{FF2B5EF4-FFF2-40B4-BE49-F238E27FC236}">
                <a16:creationId xmlns:a16="http://schemas.microsoft.com/office/drawing/2014/main" xmlns="" id="{D0D23E71-7E94-4E99-9588-4B0D5DC7A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Main Observations</a:t>
            </a:r>
          </a:p>
        </p:txBody>
      </p:sp>
      <p:sp>
        <p:nvSpPr>
          <p:cNvPr id="1282051" name="Rectangle 3">
            <a:extLst>
              <a:ext uri="{FF2B5EF4-FFF2-40B4-BE49-F238E27FC236}">
                <a16:creationId xmlns:a16="http://schemas.microsoft.com/office/drawing/2014/main" xmlns="" id="{C0F235D3-E178-4B2E-8D66-FD9FAC141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Average Ethernet utilization is higher than that reported in earlier studies</a:t>
            </a:r>
          </a:p>
          <a:p>
            <a:r>
              <a:rPr lang="en-US" altLang="en-US"/>
              <a:t>Traffic patterns highly skewed</a:t>
            </a:r>
          </a:p>
          <a:p>
            <a:r>
              <a:rPr lang="en-US" altLang="en-US"/>
              <a:t>Single workstations can dominate</a:t>
            </a:r>
          </a:p>
          <a:p>
            <a:r>
              <a:rPr lang="en-US" altLang="en-US"/>
              <a:t>Packet size distribution bimodal</a:t>
            </a:r>
          </a:p>
          <a:p>
            <a:r>
              <a:rPr lang="en-US" altLang="en-US"/>
              <a:t>Definite spikes in interarrival times</a:t>
            </a:r>
          </a:p>
          <a:p>
            <a:r>
              <a:rPr lang="en-US" altLang="en-US"/>
              <a:t>Packet arrival rate varies a lot (bursty)</a:t>
            </a:r>
          </a:p>
        </p:txBody>
      </p:sp>
    </p:spTree>
    <p:extLst>
      <p:ext uri="{BB962C8B-B14F-4D97-AF65-F5344CB8AC3E}">
        <p14:creationId xmlns:p14="http://schemas.microsoft.com/office/powerpoint/2010/main" xmlns="" val="418977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42A9F7D-1833-41CC-966E-31E4CC51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F900-4716-483A-89F1-ED0D5437CFB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83074" name="Rectangle 2">
            <a:extLst>
              <a:ext uri="{FF2B5EF4-FFF2-40B4-BE49-F238E27FC236}">
                <a16:creationId xmlns:a16="http://schemas.microsoft.com/office/drawing/2014/main" xmlns="" id="{9C333053-FBE8-426C-91CA-25FD8382B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Per Protocol Analysis</a:t>
            </a:r>
          </a:p>
        </p:txBody>
      </p:sp>
      <p:sp>
        <p:nvSpPr>
          <p:cNvPr id="1283075" name="Rectangle 3">
            <a:extLst>
              <a:ext uri="{FF2B5EF4-FFF2-40B4-BE49-F238E27FC236}">
                <a16:creationId xmlns:a16="http://schemas.microsoft.com/office/drawing/2014/main" xmlns="" id="{383D6F4E-3969-4FF0-B012-97734E38E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7244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One of the novel aspects of Gusella’s work was a complete breakdown of the results by protocol type (e.g., TCP, UDP, NFS, ND)</a:t>
            </a:r>
          </a:p>
          <a:p>
            <a:r>
              <a:rPr lang="en-US" altLang="en-US"/>
              <a:t>Able to identify characteristics in traffic that can be linked to specific protocols and/or machines</a:t>
            </a:r>
          </a:p>
          <a:p>
            <a:r>
              <a:rPr lang="en-US" altLang="en-US"/>
              <a:t>Possible because of high resolution timestamps and complete protocol info</a:t>
            </a:r>
          </a:p>
        </p:txBody>
      </p:sp>
    </p:spTree>
    <p:extLst>
      <p:ext uri="{BB962C8B-B14F-4D97-AF65-F5344CB8AC3E}">
        <p14:creationId xmlns:p14="http://schemas.microsoft.com/office/powerpoint/2010/main" xmlns="" val="91679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6098DDE-5A90-4418-9B91-C8B13B3B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EB7E-EDDC-41B7-BE02-54AA3D4088C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84098" name="Rectangle 2">
            <a:extLst>
              <a:ext uri="{FF2B5EF4-FFF2-40B4-BE49-F238E27FC236}">
                <a16:creationId xmlns:a16="http://schemas.microsoft.com/office/drawing/2014/main" xmlns="" id="{E8E69500-BCED-4894-9BBD-FBDE843E8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891"/>
            <a:ext cx="7772400" cy="9144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84099" name="Rectangle 3">
            <a:extLst>
              <a:ext uri="{FF2B5EF4-FFF2-40B4-BE49-F238E27FC236}">
                <a16:creationId xmlns:a16="http://schemas.microsoft.com/office/drawing/2014/main" xmlns="" id="{233548CE-0990-435D-B801-1266F4F35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4196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Gusella’s work was one of the first detailed studies of Ethernet LAN traffic</a:t>
            </a:r>
          </a:p>
          <a:p>
            <a:r>
              <a:rPr lang="en-US" altLang="en-US"/>
              <a:t>Had excellent measurement tools, high resolution timers, lots of storage</a:t>
            </a:r>
          </a:p>
          <a:p>
            <a:r>
              <a:rPr lang="en-US" altLang="en-US"/>
              <a:t>Identified traffic characteristics common to most campus LAN environments</a:t>
            </a:r>
          </a:p>
          <a:p>
            <a:r>
              <a:rPr lang="en-US" altLang="en-US"/>
              <a:t>Identified impact of new workstation technologies, protocols, applications on network load</a:t>
            </a:r>
          </a:p>
        </p:txBody>
      </p:sp>
    </p:spTree>
    <p:extLst>
      <p:ext uri="{BB962C8B-B14F-4D97-AF65-F5344CB8AC3E}">
        <p14:creationId xmlns:p14="http://schemas.microsoft.com/office/powerpoint/2010/main" xmlns="" val="91990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11647</TotalTime>
  <Words>296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CPSC 641: LAN Measurement</vt:lpstr>
      <vt:lpstr>LAN Traffic Measurements</vt:lpstr>
      <vt:lpstr>Overview</vt:lpstr>
      <vt:lpstr>Measurement Methodology</vt:lpstr>
      <vt:lpstr>Main Observations</vt:lpstr>
      <vt:lpstr>Per Protocol Analysis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elisa</cp:lastModifiedBy>
  <cp:revision>396</cp:revision>
  <dcterms:created xsi:type="dcterms:W3CDTF">2013-07-31T17:26:06Z</dcterms:created>
  <dcterms:modified xsi:type="dcterms:W3CDTF">2019-02-25T20:29:54Z</dcterms:modified>
</cp:coreProperties>
</file>