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321" r:id="rId3"/>
    <p:sldId id="322" r:id="rId4"/>
    <p:sldId id="323" r:id="rId5"/>
    <p:sldId id="324" r:id="rId6"/>
    <p:sldId id="325" r:id="rId7"/>
    <p:sldId id="326" r:id="rId8"/>
    <p:sldId id="32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93CE5-F80D-BA4F-A3AC-F60453A82B60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00964-B5C1-374D-8CBD-26DECFC322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3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78F6076-D77C-4603-85A6-0E2F381BAC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4F6BBC-4E92-4424-9FB8-15C7029566C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188866" name="Rectangle 2">
            <a:extLst>
              <a:ext uri="{FF2B5EF4-FFF2-40B4-BE49-F238E27FC236}">
                <a16:creationId xmlns:a16="http://schemas.microsoft.com/office/drawing/2014/main" id="{3A7C9F2A-1509-49AC-8EB3-96A401A26F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1188867" name="Rectangle 3">
            <a:extLst>
              <a:ext uri="{FF2B5EF4-FFF2-40B4-BE49-F238E27FC236}">
                <a16:creationId xmlns:a16="http://schemas.microsoft.com/office/drawing/2014/main" id="{9B550D8C-3E50-4E1A-BA14-69624FA748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95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9140" y="3550259"/>
            <a:ext cx="6731101" cy="1245955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9139" y="4796214"/>
            <a:ext cx="6731101" cy="62051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197B-9368-4E07-B364-F7DEB4434A9C}" type="datetime1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CPSC 531   Fall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2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0" y="1160086"/>
            <a:ext cx="8229600" cy="4966078"/>
          </a:xfrm>
        </p:spPr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C0CE-2329-45DD-A3FE-1EFF0B7AEE1A}" type="datetime1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CPSC 531   Fall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3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016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lang="en-CA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marL="742950" lvl="1" indent="-28575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90000"/>
              <a:buFont typeface="Calibri" pitchFamily="34" charset="0"/>
              <a:buChar char="—"/>
            </a:pPr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016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42B0-7C37-40FC-9837-7283B6C2AF91}" type="datetime1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CPSC 531   Fall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85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70077"/>
            <a:ext cx="5486400" cy="36574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A59E-F313-4991-AC61-A0FC6036B4A4}" type="datetime1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CPSC 531   Fall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01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D3DE0-7BDC-45EC-A7CD-188846E5B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052E8F-C9B8-4985-A86C-D15497252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6380E8-1D5A-48C1-AB65-6D7E065A9265}" type="datetime1">
              <a:rPr lang="en-US" altLang="en-US" smtClean="0"/>
              <a:t>1/3/2019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034175-DD8C-4C79-9E1B-CBAD37DC5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CPSC 531   Fall 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11C46-D0CC-4A7A-B63F-C22FF43E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D2F49-0055-4AA7-96F7-53E51B0934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48636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97FF0-01B4-4C73-9A29-5BA31AEA0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85800"/>
            <a:ext cx="79629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A35C9A1E-1E40-4D7A-A7C2-ADDC40CD085A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E2FAD7-A85B-47CB-A611-C73EFEC50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E165B7-7110-4A8B-84FB-09F53039EE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8712EB5-96C0-4117-AF60-1736C9D9DF37}" type="datetime1">
              <a:rPr lang="en-US" altLang="en-US" smtClean="0"/>
              <a:t>1/3/2019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A64A4-3DAB-42D6-8768-1A0CBE946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71800" y="6245225"/>
            <a:ext cx="32004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CPSC 531   Fall 2017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AE93F7-7675-40E4-925F-2BCC4230D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15F9001-13A6-4703-A07A-BB19BE795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24059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E3D69-B2DD-4CFA-91D9-97A989A96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85800"/>
            <a:ext cx="79629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914D5-3679-419E-B109-5E5BFB68357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7E45097C-8D1F-427D-8315-9620E5654807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88B5CD-F1E3-400B-9DB8-AC96591B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9D8AA6F-9BD0-479A-B188-C2214ACE3B41}" type="datetime1">
              <a:rPr lang="en-US" altLang="en-US" smtClean="0"/>
              <a:t>1/3/2019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E5E9C7-4F17-4D9D-8153-7DE9DC68B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71800" y="6245225"/>
            <a:ext cx="32004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CPSC 531   Fall 2017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F2ED21-5372-4E28-B189-488221C02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2D3583B-D9C8-49D9-9679-ACCC5752E2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705102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0036" y="1"/>
            <a:ext cx="7346763" cy="793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0" y="1260092"/>
            <a:ext cx="8229600" cy="4866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456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0EE60-FA5E-4603-952F-38C86F5DEDBE}" type="datetime1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2001" y="6356350"/>
            <a:ext cx="5323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CPSC 531   Fall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91707-747E-C946-9ECD-54E2551B1C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8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  <p:sldLayoutId id="2147483658" r:id="rId5"/>
    <p:sldLayoutId id="2147483659" r:id="rId6"/>
    <p:sldLayoutId id="2147483660" r:id="rId7"/>
  </p:sldLayoutIdLst>
  <p:hf hdr="0" ftr="0" dt="0"/>
  <p:txStyles>
    <p:titleStyle>
      <a:lvl1pPr algn="r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0000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90000"/>
        <a:buFont typeface="Calibri" pitchFamily="34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Calibri" pitchFamily="34" charset="0"/>
        <a:buChar char="—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sc.ucalgary.ca/~care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http://www.cpsc.ucalgary.ca/~carey/CPSC64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sc.ucalgary.ca/~carey/CPSC641" TargetMode="External"/><Relationship Id="rId2" Type="http://schemas.openxmlformats.org/officeDocument/2006/relationships/hyperlink" Target="http://www.cpsc.ucalgary/~care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0658" y="1941342"/>
            <a:ext cx="5805597" cy="1700089"/>
          </a:xfrm>
        </p:spPr>
        <p:txBody>
          <a:bodyPr>
            <a:normAutofit fontScale="90000"/>
          </a:bodyPr>
          <a:lstStyle/>
          <a:p>
            <a:r>
              <a:rPr lang="en-US" dirty="0"/>
              <a:t>CPSC 641:</a:t>
            </a:r>
            <a:br>
              <a:rPr lang="en-US" dirty="0"/>
            </a:br>
            <a:r>
              <a:rPr lang="en-US" dirty="0"/>
              <a:t>Performance Issues in</a:t>
            </a:r>
            <a:br>
              <a:rPr lang="en-US" dirty="0"/>
            </a:br>
            <a:r>
              <a:rPr lang="en-US" dirty="0"/>
              <a:t>High Speed Networks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0658" y="3641431"/>
            <a:ext cx="5652601" cy="19853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F7F7F"/>
                </a:solidFill>
              </a:rPr>
              <a:t>Carey Williamson</a:t>
            </a:r>
          </a:p>
          <a:p>
            <a:r>
              <a:rPr lang="en-US" dirty="0">
                <a:solidFill>
                  <a:srgbClr val="7F7F7F"/>
                </a:solidFill>
              </a:rPr>
              <a:t>Department of Computer Science</a:t>
            </a:r>
          </a:p>
          <a:p>
            <a:r>
              <a:rPr lang="en-US" dirty="0">
                <a:solidFill>
                  <a:srgbClr val="7F7F7F"/>
                </a:solidFill>
              </a:rPr>
              <a:t>University of Calgary</a:t>
            </a:r>
          </a:p>
          <a:p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233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0" y="1160086"/>
            <a:ext cx="8229600" cy="519626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Welcome!</a:t>
            </a:r>
          </a:p>
          <a:p>
            <a:pPr lvl="0"/>
            <a:r>
              <a:rPr lang="en-US" dirty="0"/>
              <a:t>Course Overview</a:t>
            </a:r>
          </a:p>
          <a:p>
            <a:r>
              <a:rPr lang="en-US" dirty="0"/>
              <a:t>Administrative Details</a:t>
            </a:r>
          </a:p>
          <a:p>
            <a:pPr lvl="0"/>
            <a:r>
              <a:rPr lang="en-US" dirty="0"/>
              <a:t>Expectations</a:t>
            </a:r>
          </a:p>
          <a:p>
            <a:pPr lvl="0"/>
            <a:r>
              <a:rPr lang="en-US" dirty="0"/>
              <a:t>Q&amp;A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Today’s Lecture Material:</a:t>
            </a:r>
          </a:p>
          <a:p>
            <a:pPr lvl="1"/>
            <a:r>
              <a:rPr lang="en-US" dirty="0"/>
              <a:t>Network Performance Issues</a:t>
            </a:r>
          </a:p>
          <a:p>
            <a:pPr lvl="1"/>
            <a:r>
              <a:rPr lang="en-US" dirty="0"/>
              <a:t>Networking Terminology Review</a:t>
            </a:r>
          </a:p>
          <a:p>
            <a:pPr lvl="1"/>
            <a:r>
              <a:rPr lang="en-US" dirty="0"/>
              <a:t>Examples: U of C Networking Research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0C07F-3E97-49CF-BEB2-7B9CDBBCB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35221D-3C0A-41B5-8872-6E37740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5267-0DCB-4C06-B863-60259002592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187843" name="Rectangle 3">
            <a:extLst>
              <a:ext uri="{FF2B5EF4-FFF2-40B4-BE49-F238E27FC236}">
                <a16:creationId xmlns:a16="http://schemas.microsoft.com/office/drawing/2014/main" id="{F2FAA3A3-A8CF-4005-AEF7-DED7CC2135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CPSC 641</a:t>
            </a:r>
          </a:p>
          <a:p>
            <a:pPr lvl="1"/>
            <a:r>
              <a:rPr lang="en-US" altLang="en-US" dirty="0"/>
              <a:t>Performance Issues in High Speed Networks</a:t>
            </a:r>
          </a:p>
          <a:p>
            <a:r>
              <a:rPr lang="en-US" altLang="en-US" dirty="0"/>
              <a:t>Introductory-level graduate course on the basic methods and current topics in networking research</a:t>
            </a:r>
          </a:p>
          <a:p>
            <a:r>
              <a:rPr lang="en-US" altLang="en-US" dirty="0"/>
              <a:t>Professor:</a:t>
            </a:r>
          </a:p>
          <a:p>
            <a:pPr lvl="1"/>
            <a:r>
              <a:rPr lang="en-US" altLang="en-US" dirty="0"/>
              <a:t>Carey Williamson</a:t>
            </a:r>
          </a:p>
          <a:p>
            <a:pPr lvl="1"/>
            <a:r>
              <a:rPr lang="en-US" altLang="en-US" sz="2000" dirty="0">
                <a:hlinkClick r:id="rId3"/>
              </a:rPr>
              <a:t>http://www.cpsc.ucalgary.ca/~carey</a:t>
            </a:r>
            <a:endParaRPr lang="en-US" altLang="en-US" sz="2000" dirty="0"/>
          </a:p>
          <a:p>
            <a:r>
              <a:rPr lang="en-US" altLang="en-US" sz="2400" dirty="0"/>
              <a:t>Course Web site:</a:t>
            </a:r>
          </a:p>
          <a:p>
            <a:pPr lvl="1"/>
            <a:r>
              <a:rPr lang="en-US" altLang="en-US" sz="2000" dirty="0">
                <a:hlinkClick r:id="rId4"/>
              </a:rPr>
              <a:t>http://www.cpsc.ucalgary.ca/~carey/CPSC641</a:t>
            </a:r>
            <a:endParaRPr lang="en-US" altLang="en-US" sz="2000" dirty="0"/>
          </a:p>
          <a:p>
            <a:pPr lvl="1"/>
            <a:endParaRPr lang="en-US" altLang="en-US" sz="2000" dirty="0"/>
          </a:p>
          <a:p>
            <a:pPr lvl="1"/>
            <a:endParaRPr lang="en-US" alt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4BCF0A-932E-441B-A2CD-8B6B91409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0037A5-C303-4781-9650-89FCAF6491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8935" y="3078164"/>
            <a:ext cx="203454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79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49">
            <a:extLst>
              <a:ext uri="{FF2B5EF4-FFF2-40B4-BE49-F238E27FC236}">
                <a16:creationId xmlns:a16="http://schemas.microsoft.com/office/drawing/2014/main" id="{880E699E-DD94-4968-8180-4A5B06F6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AABF-5B14-488D-BF00-AEACDB1F705B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189891" name="Rectangle 3">
            <a:extLst>
              <a:ext uri="{FF2B5EF4-FFF2-40B4-BE49-F238E27FC236}">
                <a16:creationId xmlns:a16="http://schemas.microsoft.com/office/drawing/2014/main" id="{2BBB4CCE-0A77-4F61-AF14-EC3FE53D0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472389"/>
            <a:ext cx="8142288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kumimoji="0" lang="en-US" altLang="en-US" sz="3200"/>
              <a:t>“Opening a highway does not by itself </a:t>
            </a:r>
          </a:p>
          <a:p>
            <a:pPr eaLnBrk="0" hangingPunct="0"/>
            <a:r>
              <a:rPr kumimoji="0" lang="en-US" altLang="en-US" sz="3200"/>
              <a:t>drastically change the speed of the bicycles”</a:t>
            </a:r>
          </a:p>
          <a:p>
            <a:pPr eaLnBrk="0" latinLnBrk="1" hangingPunct="0"/>
            <a:endParaRPr kumimoji="0" lang="en-US" altLang="en-US" sz="3200"/>
          </a:p>
        </p:txBody>
      </p:sp>
      <p:sp>
        <p:nvSpPr>
          <p:cNvPr id="1189892" name="Rectangle 4">
            <a:extLst>
              <a:ext uri="{FF2B5EF4-FFF2-40B4-BE49-F238E27FC236}">
                <a16:creationId xmlns:a16="http://schemas.microsoft.com/office/drawing/2014/main" id="{C86D1AE9-8D03-4161-BD0E-884028B19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3113" y="2627549"/>
            <a:ext cx="2536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kumimoji="0" lang="en-US" altLang="en-US" sz="2400"/>
              <a:t>- Ancient Proverb</a:t>
            </a:r>
          </a:p>
        </p:txBody>
      </p:sp>
      <p:graphicFrame>
        <p:nvGraphicFramePr>
          <p:cNvPr id="1189893" name="Object 5">
            <a:hlinkClick r:id="" action="ppaction://ole?verb=0"/>
            <a:extLst>
              <a:ext uri="{FF2B5EF4-FFF2-40B4-BE49-F238E27FC236}">
                <a16:creationId xmlns:a16="http://schemas.microsoft.com/office/drawing/2014/main" id="{F2DE0090-A288-44DE-BD38-829469E543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9340502"/>
              </p:ext>
            </p:extLst>
          </p:nvPr>
        </p:nvGraphicFramePr>
        <p:xfrm>
          <a:off x="5218490" y="3581401"/>
          <a:ext cx="3831729" cy="2514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Microsoft ClipArt Gallery" r:id="rId3" imgW="3447720" imgH="2257200" progId="MS_ClipArt_Gallery">
                  <p:embed/>
                </p:oleObj>
              </mc:Choice>
              <mc:Fallback>
                <p:oleObj name="Microsoft ClipArt Gallery" r:id="rId3" imgW="3447720" imgH="2257200" progId="MS_ClipArt_Gallery">
                  <p:embed/>
                  <p:pic>
                    <p:nvPicPr>
                      <p:cNvPr id="1189893" name="Object 5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F2DE0090-A288-44DE-BD38-829469E5437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8490" y="3581401"/>
                        <a:ext cx="3831729" cy="2514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7A002BA1-6B85-49B5-869E-3F9AC06C7EF5}"/>
              </a:ext>
            </a:extLst>
          </p:cNvPr>
          <p:cNvGrpSpPr/>
          <p:nvPr/>
        </p:nvGrpSpPr>
        <p:grpSpPr>
          <a:xfrm>
            <a:off x="188733" y="3560815"/>
            <a:ext cx="2534788" cy="2598685"/>
            <a:chOff x="990600" y="2971800"/>
            <a:chExt cx="3009900" cy="3187700"/>
          </a:xfrm>
        </p:grpSpPr>
        <p:grpSp>
          <p:nvGrpSpPr>
            <p:cNvPr id="1189894" name="Group 6">
              <a:extLst>
                <a:ext uri="{FF2B5EF4-FFF2-40B4-BE49-F238E27FC236}">
                  <a16:creationId xmlns:a16="http://schemas.microsoft.com/office/drawing/2014/main" id="{428E0F7F-EB78-4BEA-A6F2-E409486BC2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7038" y="3675063"/>
              <a:ext cx="1516062" cy="1062037"/>
              <a:chOff x="1261" y="2459"/>
              <a:chExt cx="955" cy="669"/>
            </a:xfrm>
          </p:grpSpPr>
          <p:sp>
            <p:nvSpPr>
              <p:cNvPr id="1189895" name="Freeform 7">
                <a:extLst>
                  <a:ext uri="{FF2B5EF4-FFF2-40B4-BE49-F238E27FC236}">
                    <a16:creationId xmlns:a16="http://schemas.microsoft.com/office/drawing/2014/main" id="{CD31897C-A1FE-40D1-9D41-D9D8DE9D15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1" y="2459"/>
                <a:ext cx="245" cy="516"/>
              </a:xfrm>
              <a:custGeom>
                <a:avLst/>
                <a:gdLst>
                  <a:gd name="T0" fmla="*/ 95 w 245"/>
                  <a:gd name="T1" fmla="*/ 0 h 516"/>
                  <a:gd name="T2" fmla="*/ 136 w 245"/>
                  <a:gd name="T3" fmla="*/ 22 h 516"/>
                  <a:gd name="T4" fmla="*/ 156 w 245"/>
                  <a:gd name="T5" fmla="*/ 43 h 516"/>
                  <a:gd name="T6" fmla="*/ 183 w 245"/>
                  <a:gd name="T7" fmla="*/ 80 h 516"/>
                  <a:gd name="T8" fmla="*/ 203 w 245"/>
                  <a:gd name="T9" fmla="*/ 94 h 516"/>
                  <a:gd name="T10" fmla="*/ 209 w 245"/>
                  <a:gd name="T11" fmla="*/ 109 h 516"/>
                  <a:gd name="T12" fmla="*/ 217 w 245"/>
                  <a:gd name="T13" fmla="*/ 123 h 516"/>
                  <a:gd name="T14" fmla="*/ 237 w 245"/>
                  <a:gd name="T15" fmla="*/ 153 h 516"/>
                  <a:gd name="T16" fmla="*/ 244 w 245"/>
                  <a:gd name="T17" fmla="*/ 167 h 516"/>
                  <a:gd name="T18" fmla="*/ 237 w 245"/>
                  <a:gd name="T19" fmla="*/ 189 h 516"/>
                  <a:gd name="T20" fmla="*/ 224 w 245"/>
                  <a:gd name="T21" fmla="*/ 217 h 516"/>
                  <a:gd name="T22" fmla="*/ 217 w 245"/>
                  <a:gd name="T23" fmla="*/ 269 h 516"/>
                  <a:gd name="T24" fmla="*/ 203 w 245"/>
                  <a:gd name="T25" fmla="*/ 298 h 516"/>
                  <a:gd name="T26" fmla="*/ 189 w 245"/>
                  <a:gd name="T27" fmla="*/ 319 h 516"/>
                  <a:gd name="T28" fmla="*/ 176 w 245"/>
                  <a:gd name="T29" fmla="*/ 333 h 516"/>
                  <a:gd name="T30" fmla="*/ 163 w 245"/>
                  <a:gd name="T31" fmla="*/ 363 h 516"/>
                  <a:gd name="T32" fmla="*/ 149 w 245"/>
                  <a:gd name="T33" fmla="*/ 385 h 516"/>
                  <a:gd name="T34" fmla="*/ 143 w 245"/>
                  <a:gd name="T35" fmla="*/ 413 h 516"/>
                  <a:gd name="T36" fmla="*/ 136 w 245"/>
                  <a:gd name="T37" fmla="*/ 428 h 516"/>
                  <a:gd name="T38" fmla="*/ 129 w 245"/>
                  <a:gd name="T39" fmla="*/ 442 h 516"/>
                  <a:gd name="T40" fmla="*/ 108 w 245"/>
                  <a:gd name="T41" fmla="*/ 465 h 516"/>
                  <a:gd name="T42" fmla="*/ 81 w 245"/>
                  <a:gd name="T43" fmla="*/ 479 h 516"/>
                  <a:gd name="T44" fmla="*/ 68 w 245"/>
                  <a:gd name="T45" fmla="*/ 486 h 516"/>
                  <a:gd name="T46" fmla="*/ 81 w 245"/>
                  <a:gd name="T47" fmla="*/ 493 h 516"/>
                  <a:gd name="T48" fmla="*/ 81 w 245"/>
                  <a:gd name="T49" fmla="*/ 508 h 516"/>
                  <a:gd name="T50" fmla="*/ 75 w 245"/>
                  <a:gd name="T51" fmla="*/ 515 h 516"/>
                  <a:gd name="T52" fmla="*/ 61 w 245"/>
                  <a:gd name="T53" fmla="*/ 515 h 516"/>
                  <a:gd name="T54" fmla="*/ 41 w 245"/>
                  <a:gd name="T55" fmla="*/ 515 h 516"/>
                  <a:gd name="T56" fmla="*/ 20 w 245"/>
                  <a:gd name="T57" fmla="*/ 515 h 516"/>
                  <a:gd name="T58" fmla="*/ 0 w 245"/>
                  <a:gd name="T59" fmla="*/ 413 h 516"/>
                  <a:gd name="T60" fmla="*/ 20 w 245"/>
                  <a:gd name="T61" fmla="*/ 385 h 516"/>
                  <a:gd name="T62" fmla="*/ 41 w 245"/>
                  <a:gd name="T63" fmla="*/ 370 h 516"/>
                  <a:gd name="T64" fmla="*/ 101 w 245"/>
                  <a:gd name="T65" fmla="*/ 356 h 516"/>
                  <a:gd name="T66" fmla="*/ 101 w 245"/>
                  <a:gd name="T67" fmla="*/ 326 h 516"/>
                  <a:gd name="T68" fmla="*/ 95 w 245"/>
                  <a:gd name="T69" fmla="*/ 298 h 516"/>
                  <a:gd name="T70" fmla="*/ 95 w 245"/>
                  <a:gd name="T71" fmla="*/ 269 h 516"/>
                  <a:gd name="T72" fmla="*/ 101 w 245"/>
                  <a:gd name="T73" fmla="*/ 225 h 516"/>
                  <a:gd name="T74" fmla="*/ 108 w 245"/>
                  <a:gd name="T75" fmla="*/ 196 h 516"/>
                  <a:gd name="T76" fmla="*/ 115 w 245"/>
                  <a:gd name="T77" fmla="*/ 174 h 516"/>
                  <a:gd name="T78" fmla="*/ 101 w 245"/>
                  <a:gd name="T79" fmla="*/ 167 h 516"/>
                  <a:gd name="T80" fmla="*/ 75 w 245"/>
                  <a:gd name="T81" fmla="*/ 160 h 516"/>
                  <a:gd name="T82" fmla="*/ 48 w 245"/>
                  <a:gd name="T83" fmla="*/ 145 h 516"/>
                  <a:gd name="T84" fmla="*/ 27 w 245"/>
                  <a:gd name="T85" fmla="*/ 123 h 516"/>
                  <a:gd name="T86" fmla="*/ 95 w 245"/>
                  <a:gd name="T8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5" h="516">
                    <a:moveTo>
                      <a:pt x="95" y="0"/>
                    </a:moveTo>
                    <a:lnTo>
                      <a:pt x="136" y="22"/>
                    </a:lnTo>
                    <a:lnTo>
                      <a:pt x="156" y="43"/>
                    </a:lnTo>
                    <a:lnTo>
                      <a:pt x="183" y="80"/>
                    </a:lnTo>
                    <a:lnTo>
                      <a:pt x="203" y="94"/>
                    </a:lnTo>
                    <a:lnTo>
                      <a:pt x="209" y="109"/>
                    </a:lnTo>
                    <a:lnTo>
                      <a:pt x="217" y="123"/>
                    </a:lnTo>
                    <a:lnTo>
                      <a:pt x="237" y="153"/>
                    </a:lnTo>
                    <a:lnTo>
                      <a:pt x="244" y="167"/>
                    </a:lnTo>
                    <a:lnTo>
                      <a:pt x="237" y="189"/>
                    </a:lnTo>
                    <a:lnTo>
                      <a:pt x="224" y="217"/>
                    </a:lnTo>
                    <a:lnTo>
                      <a:pt x="217" y="269"/>
                    </a:lnTo>
                    <a:lnTo>
                      <a:pt x="203" y="298"/>
                    </a:lnTo>
                    <a:lnTo>
                      <a:pt x="189" y="319"/>
                    </a:lnTo>
                    <a:lnTo>
                      <a:pt x="176" y="333"/>
                    </a:lnTo>
                    <a:lnTo>
                      <a:pt x="163" y="363"/>
                    </a:lnTo>
                    <a:lnTo>
                      <a:pt x="149" y="385"/>
                    </a:lnTo>
                    <a:lnTo>
                      <a:pt x="143" y="413"/>
                    </a:lnTo>
                    <a:lnTo>
                      <a:pt x="136" y="428"/>
                    </a:lnTo>
                    <a:lnTo>
                      <a:pt x="129" y="442"/>
                    </a:lnTo>
                    <a:lnTo>
                      <a:pt x="108" y="465"/>
                    </a:lnTo>
                    <a:lnTo>
                      <a:pt x="81" y="479"/>
                    </a:lnTo>
                    <a:lnTo>
                      <a:pt x="68" y="486"/>
                    </a:lnTo>
                    <a:lnTo>
                      <a:pt x="81" y="493"/>
                    </a:lnTo>
                    <a:lnTo>
                      <a:pt x="81" y="508"/>
                    </a:lnTo>
                    <a:lnTo>
                      <a:pt x="75" y="515"/>
                    </a:lnTo>
                    <a:lnTo>
                      <a:pt x="61" y="515"/>
                    </a:lnTo>
                    <a:lnTo>
                      <a:pt x="41" y="515"/>
                    </a:lnTo>
                    <a:lnTo>
                      <a:pt x="20" y="515"/>
                    </a:lnTo>
                    <a:lnTo>
                      <a:pt x="0" y="413"/>
                    </a:lnTo>
                    <a:lnTo>
                      <a:pt x="20" y="385"/>
                    </a:lnTo>
                    <a:lnTo>
                      <a:pt x="41" y="370"/>
                    </a:lnTo>
                    <a:lnTo>
                      <a:pt x="101" y="356"/>
                    </a:lnTo>
                    <a:lnTo>
                      <a:pt x="101" y="326"/>
                    </a:lnTo>
                    <a:lnTo>
                      <a:pt x="95" y="298"/>
                    </a:lnTo>
                    <a:lnTo>
                      <a:pt x="95" y="269"/>
                    </a:lnTo>
                    <a:lnTo>
                      <a:pt x="101" y="225"/>
                    </a:lnTo>
                    <a:lnTo>
                      <a:pt x="108" y="196"/>
                    </a:lnTo>
                    <a:lnTo>
                      <a:pt x="115" y="174"/>
                    </a:lnTo>
                    <a:lnTo>
                      <a:pt x="101" y="167"/>
                    </a:lnTo>
                    <a:lnTo>
                      <a:pt x="75" y="160"/>
                    </a:lnTo>
                    <a:lnTo>
                      <a:pt x="48" y="145"/>
                    </a:lnTo>
                    <a:lnTo>
                      <a:pt x="27" y="123"/>
                    </a:lnTo>
                    <a:lnTo>
                      <a:pt x="95" y="0"/>
                    </a:lnTo>
                  </a:path>
                </a:pathLst>
              </a:custGeom>
              <a:solidFill>
                <a:srgbClr val="FFBF7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89896" name="Freeform 8">
                <a:extLst>
                  <a:ext uri="{FF2B5EF4-FFF2-40B4-BE49-F238E27FC236}">
                    <a16:creationId xmlns:a16="http://schemas.microsoft.com/office/drawing/2014/main" id="{7738477C-BAEB-4964-9278-600A4EE156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" y="2575"/>
                <a:ext cx="306" cy="553"/>
              </a:xfrm>
              <a:custGeom>
                <a:avLst/>
                <a:gdLst>
                  <a:gd name="T0" fmla="*/ 183 w 306"/>
                  <a:gd name="T1" fmla="*/ 0 h 553"/>
                  <a:gd name="T2" fmla="*/ 176 w 306"/>
                  <a:gd name="T3" fmla="*/ 73 h 553"/>
                  <a:gd name="T4" fmla="*/ 176 w 306"/>
                  <a:gd name="T5" fmla="*/ 130 h 553"/>
                  <a:gd name="T6" fmla="*/ 163 w 306"/>
                  <a:gd name="T7" fmla="*/ 167 h 553"/>
                  <a:gd name="T8" fmla="*/ 142 w 306"/>
                  <a:gd name="T9" fmla="*/ 210 h 553"/>
                  <a:gd name="T10" fmla="*/ 136 w 306"/>
                  <a:gd name="T11" fmla="*/ 262 h 553"/>
                  <a:gd name="T12" fmla="*/ 142 w 306"/>
                  <a:gd name="T13" fmla="*/ 312 h 553"/>
                  <a:gd name="T14" fmla="*/ 142 w 306"/>
                  <a:gd name="T15" fmla="*/ 342 h 553"/>
                  <a:gd name="T16" fmla="*/ 142 w 306"/>
                  <a:gd name="T17" fmla="*/ 363 h 553"/>
                  <a:gd name="T18" fmla="*/ 136 w 306"/>
                  <a:gd name="T19" fmla="*/ 378 h 553"/>
                  <a:gd name="T20" fmla="*/ 129 w 306"/>
                  <a:gd name="T21" fmla="*/ 385 h 553"/>
                  <a:gd name="T22" fmla="*/ 115 w 306"/>
                  <a:gd name="T23" fmla="*/ 385 h 553"/>
                  <a:gd name="T24" fmla="*/ 115 w 306"/>
                  <a:gd name="T25" fmla="*/ 392 h 553"/>
                  <a:gd name="T26" fmla="*/ 108 w 306"/>
                  <a:gd name="T27" fmla="*/ 406 h 553"/>
                  <a:gd name="T28" fmla="*/ 68 w 306"/>
                  <a:gd name="T29" fmla="*/ 436 h 553"/>
                  <a:gd name="T30" fmla="*/ 41 w 306"/>
                  <a:gd name="T31" fmla="*/ 436 h 553"/>
                  <a:gd name="T32" fmla="*/ 13 w 306"/>
                  <a:gd name="T33" fmla="*/ 436 h 553"/>
                  <a:gd name="T34" fmla="*/ 7 w 306"/>
                  <a:gd name="T35" fmla="*/ 443 h 553"/>
                  <a:gd name="T36" fmla="*/ 7 w 306"/>
                  <a:gd name="T37" fmla="*/ 472 h 553"/>
                  <a:gd name="T38" fmla="*/ 0 w 306"/>
                  <a:gd name="T39" fmla="*/ 486 h 553"/>
                  <a:gd name="T40" fmla="*/ 0 w 306"/>
                  <a:gd name="T41" fmla="*/ 493 h 553"/>
                  <a:gd name="T42" fmla="*/ 0 w 306"/>
                  <a:gd name="T43" fmla="*/ 508 h 553"/>
                  <a:gd name="T44" fmla="*/ 13 w 306"/>
                  <a:gd name="T45" fmla="*/ 522 h 553"/>
                  <a:gd name="T46" fmla="*/ 13 w 306"/>
                  <a:gd name="T47" fmla="*/ 538 h 553"/>
                  <a:gd name="T48" fmla="*/ 20 w 306"/>
                  <a:gd name="T49" fmla="*/ 552 h 553"/>
                  <a:gd name="T50" fmla="*/ 41 w 306"/>
                  <a:gd name="T51" fmla="*/ 552 h 553"/>
                  <a:gd name="T52" fmla="*/ 48 w 306"/>
                  <a:gd name="T53" fmla="*/ 552 h 553"/>
                  <a:gd name="T54" fmla="*/ 75 w 306"/>
                  <a:gd name="T55" fmla="*/ 552 h 553"/>
                  <a:gd name="T56" fmla="*/ 81 w 306"/>
                  <a:gd name="T57" fmla="*/ 545 h 553"/>
                  <a:gd name="T58" fmla="*/ 88 w 306"/>
                  <a:gd name="T59" fmla="*/ 522 h 553"/>
                  <a:gd name="T60" fmla="*/ 101 w 306"/>
                  <a:gd name="T61" fmla="*/ 515 h 553"/>
                  <a:gd name="T62" fmla="*/ 142 w 306"/>
                  <a:gd name="T63" fmla="*/ 493 h 553"/>
                  <a:gd name="T64" fmla="*/ 149 w 306"/>
                  <a:gd name="T65" fmla="*/ 501 h 553"/>
                  <a:gd name="T66" fmla="*/ 122 w 306"/>
                  <a:gd name="T67" fmla="*/ 522 h 553"/>
                  <a:gd name="T68" fmla="*/ 115 w 306"/>
                  <a:gd name="T69" fmla="*/ 538 h 553"/>
                  <a:gd name="T70" fmla="*/ 115 w 306"/>
                  <a:gd name="T71" fmla="*/ 545 h 553"/>
                  <a:gd name="T72" fmla="*/ 129 w 306"/>
                  <a:gd name="T73" fmla="*/ 545 h 553"/>
                  <a:gd name="T74" fmla="*/ 163 w 306"/>
                  <a:gd name="T75" fmla="*/ 545 h 553"/>
                  <a:gd name="T76" fmla="*/ 183 w 306"/>
                  <a:gd name="T77" fmla="*/ 515 h 553"/>
                  <a:gd name="T78" fmla="*/ 203 w 306"/>
                  <a:gd name="T79" fmla="*/ 493 h 553"/>
                  <a:gd name="T80" fmla="*/ 217 w 306"/>
                  <a:gd name="T81" fmla="*/ 472 h 553"/>
                  <a:gd name="T82" fmla="*/ 217 w 306"/>
                  <a:gd name="T83" fmla="*/ 458 h 553"/>
                  <a:gd name="T84" fmla="*/ 210 w 306"/>
                  <a:gd name="T85" fmla="*/ 443 h 553"/>
                  <a:gd name="T86" fmla="*/ 196 w 306"/>
                  <a:gd name="T87" fmla="*/ 428 h 553"/>
                  <a:gd name="T88" fmla="*/ 210 w 306"/>
                  <a:gd name="T89" fmla="*/ 399 h 553"/>
                  <a:gd name="T90" fmla="*/ 224 w 306"/>
                  <a:gd name="T91" fmla="*/ 378 h 553"/>
                  <a:gd name="T92" fmla="*/ 237 w 306"/>
                  <a:gd name="T93" fmla="*/ 342 h 553"/>
                  <a:gd name="T94" fmla="*/ 257 w 306"/>
                  <a:gd name="T95" fmla="*/ 298 h 553"/>
                  <a:gd name="T96" fmla="*/ 270 w 306"/>
                  <a:gd name="T97" fmla="*/ 247 h 553"/>
                  <a:gd name="T98" fmla="*/ 270 w 306"/>
                  <a:gd name="T99" fmla="*/ 196 h 553"/>
                  <a:gd name="T100" fmla="*/ 277 w 306"/>
                  <a:gd name="T101" fmla="*/ 167 h 553"/>
                  <a:gd name="T102" fmla="*/ 298 w 306"/>
                  <a:gd name="T103" fmla="*/ 116 h 553"/>
                  <a:gd name="T104" fmla="*/ 305 w 306"/>
                  <a:gd name="T105" fmla="*/ 51 h 553"/>
                  <a:gd name="T106" fmla="*/ 183 w 306"/>
                  <a:gd name="T107" fmla="*/ 0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06" h="553">
                    <a:moveTo>
                      <a:pt x="183" y="0"/>
                    </a:moveTo>
                    <a:lnTo>
                      <a:pt x="176" y="73"/>
                    </a:lnTo>
                    <a:lnTo>
                      <a:pt x="176" y="130"/>
                    </a:lnTo>
                    <a:lnTo>
                      <a:pt x="163" y="167"/>
                    </a:lnTo>
                    <a:lnTo>
                      <a:pt x="142" y="210"/>
                    </a:lnTo>
                    <a:lnTo>
                      <a:pt x="136" y="262"/>
                    </a:lnTo>
                    <a:lnTo>
                      <a:pt x="142" y="312"/>
                    </a:lnTo>
                    <a:lnTo>
                      <a:pt x="142" y="342"/>
                    </a:lnTo>
                    <a:lnTo>
                      <a:pt x="142" y="363"/>
                    </a:lnTo>
                    <a:lnTo>
                      <a:pt x="136" y="378"/>
                    </a:lnTo>
                    <a:lnTo>
                      <a:pt x="129" y="385"/>
                    </a:lnTo>
                    <a:lnTo>
                      <a:pt x="115" y="385"/>
                    </a:lnTo>
                    <a:lnTo>
                      <a:pt x="115" y="392"/>
                    </a:lnTo>
                    <a:lnTo>
                      <a:pt x="108" y="406"/>
                    </a:lnTo>
                    <a:lnTo>
                      <a:pt x="68" y="436"/>
                    </a:lnTo>
                    <a:lnTo>
                      <a:pt x="41" y="436"/>
                    </a:lnTo>
                    <a:lnTo>
                      <a:pt x="13" y="436"/>
                    </a:lnTo>
                    <a:lnTo>
                      <a:pt x="7" y="443"/>
                    </a:lnTo>
                    <a:lnTo>
                      <a:pt x="7" y="472"/>
                    </a:lnTo>
                    <a:lnTo>
                      <a:pt x="0" y="486"/>
                    </a:lnTo>
                    <a:lnTo>
                      <a:pt x="0" y="493"/>
                    </a:lnTo>
                    <a:lnTo>
                      <a:pt x="0" y="508"/>
                    </a:lnTo>
                    <a:lnTo>
                      <a:pt x="13" y="522"/>
                    </a:lnTo>
                    <a:lnTo>
                      <a:pt x="13" y="538"/>
                    </a:lnTo>
                    <a:lnTo>
                      <a:pt x="20" y="552"/>
                    </a:lnTo>
                    <a:lnTo>
                      <a:pt x="41" y="552"/>
                    </a:lnTo>
                    <a:lnTo>
                      <a:pt x="48" y="552"/>
                    </a:lnTo>
                    <a:lnTo>
                      <a:pt x="75" y="552"/>
                    </a:lnTo>
                    <a:lnTo>
                      <a:pt x="81" y="545"/>
                    </a:lnTo>
                    <a:lnTo>
                      <a:pt x="88" y="522"/>
                    </a:lnTo>
                    <a:lnTo>
                      <a:pt x="101" y="515"/>
                    </a:lnTo>
                    <a:lnTo>
                      <a:pt x="142" y="493"/>
                    </a:lnTo>
                    <a:lnTo>
                      <a:pt x="149" y="501"/>
                    </a:lnTo>
                    <a:lnTo>
                      <a:pt x="122" y="522"/>
                    </a:lnTo>
                    <a:lnTo>
                      <a:pt x="115" y="538"/>
                    </a:lnTo>
                    <a:lnTo>
                      <a:pt x="115" y="545"/>
                    </a:lnTo>
                    <a:lnTo>
                      <a:pt x="129" y="545"/>
                    </a:lnTo>
                    <a:lnTo>
                      <a:pt x="163" y="545"/>
                    </a:lnTo>
                    <a:lnTo>
                      <a:pt x="183" y="515"/>
                    </a:lnTo>
                    <a:lnTo>
                      <a:pt x="203" y="493"/>
                    </a:lnTo>
                    <a:lnTo>
                      <a:pt x="217" y="472"/>
                    </a:lnTo>
                    <a:lnTo>
                      <a:pt x="217" y="458"/>
                    </a:lnTo>
                    <a:lnTo>
                      <a:pt x="210" y="443"/>
                    </a:lnTo>
                    <a:lnTo>
                      <a:pt x="196" y="428"/>
                    </a:lnTo>
                    <a:lnTo>
                      <a:pt x="210" y="399"/>
                    </a:lnTo>
                    <a:lnTo>
                      <a:pt x="224" y="378"/>
                    </a:lnTo>
                    <a:lnTo>
                      <a:pt x="237" y="342"/>
                    </a:lnTo>
                    <a:lnTo>
                      <a:pt x="257" y="298"/>
                    </a:lnTo>
                    <a:lnTo>
                      <a:pt x="270" y="247"/>
                    </a:lnTo>
                    <a:lnTo>
                      <a:pt x="270" y="196"/>
                    </a:lnTo>
                    <a:lnTo>
                      <a:pt x="277" y="167"/>
                    </a:lnTo>
                    <a:lnTo>
                      <a:pt x="298" y="116"/>
                    </a:lnTo>
                    <a:lnTo>
                      <a:pt x="305" y="51"/>
                    </a:lnTo>
                    <a:lnTo>
                      <a:pt x="183" y="0"/>
                    </a:lnTo>
                  </a:path>
                </a:pathLst>
              </a:custGeom>
              <a:solidFill>
                <a:srgbClr val="FFBF7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1189897" name="Group 9">
              <a:extLst>
                <a:ext uri="{FF2B5EF4-FFF2-40B4-BE49-F238E27FC236}">
                  <a16:creationId xmlns:a16="http://schemas.microsoft.com/office/drawing/2014/main" id="{898D39C2-4DBC-47A4-A26F-1C93CD7885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63825" y="5746750"/>
              <a:ext cx="247650" cy="185738"/>
              <a:chOff x="1870" y="3764"/>
              <a:chExt cx="156" cy="117"/>
            </a:xfrm>
          </p:grpSpPr>
          <p:sp>
            <p:nvSpPr>
              <p:cNvPr id="1189898" name="Freeform 10">
                <a:extLst>
                  <a:ext uri="{FF2B5EF4-FFF2-40B4-BE49-F238E27FC236}">
                    <a16:creationId xmlns:a16="http://schemas.microsoft.com/office/drawing/2014/main" id="{34B2DE59-E81B-4668-B8F1-64C6CEF79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6" y="3764"/>
                <a:ext cx="144" cy="88"/>
              </a:xfrm>
              <a:custGeom>
                <a:avLst/>
                <a:gdLst>
                  <a:gd name="T0" fmla="*/ 0 w 144"/>
                  <a:gd name="T1" fmla="*/ 87 h 88"/>
                  <a:gd name="T2" fmla="*/ 0 w 144"/>
                  <a:gd name="T3" fmla="*/ 80 h 88"/>
                  <a:gd name="T4" fmla="*/ 0 w 144"/>
                  <a:gd name="T5" fmla="*/ 73 h 88"/>
                  <a:gd name="T6" fmla="*/ 0 w 144"/>
                  <a:gd name="T7" fmla="*/ 58 h 88"/>
                  <a:gd name="T8" fmla="*/ 7 w 144"/>
                  <a:gd name="T9" fmla="*/ 43 h 88"/>
                  <a:gd name="T10" fmla="*/ 13 w 144"/>
                  <a:gd name="T11" fmla="*/ 29 h 88"/>
                  <a:gd name="T12" fmla="*/ 27 w 144"/>
                  <a:gd name="T13" fmla="*/ 14 h 88"/>
                  <a:gd name="T14" fmla="*/ 48 w 144"/>
                  <a:gd name="T15" fmla="*/ 7 h 88"/>
                  <a:gd name="T16" fmla="*/ 61 w 144"/>
                  <a:gd name="T17" fmla="*/ 0 h 88"/>
                  <a:gd name="T18" fmla="*/ 82 w 144"/>
                  <a:gd name="T19" fmla="*/ 0 h 88"/>
                  <a:gd name="T20" fmla="*/ 108 w 144"/>
                  <a:gd name="T21" fmla="*/ 7 h 88"/>
                  <a:gd name="T22" fmla="*/ 122 w 144"/>
                  <a:gd name="T23" fmla="*/ 14 h 88"/>
                  <a:gd name="T24" fmla="*/ 136 w 144"/>
                  <a:gd name="T25" fmla="*/ 36 h 88"/>
                  <a:gd name="T26" fmla="*/ 143 w 144"/>
                  <a:gd name="T27" fmla="*/ 66 h 88"/>
                  <a:gd name="T28" fmla="*/ 143 w 144"/>
                  <a:gd name="T29" fmla="*/ 87 h 88"/>
                  <a:gd name="T30" fmla="*/ 0 w 144"/>
                  <a:gd name="T31" fmla="*/ 8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4" h="88">
                    <a:moveTo>
                      <a:pt x="0" y="87"/>
                    </a:moveTo>
                    <a:lnTo>
                      <a:pt x="0" y="80"/>
                    </a:lnTo>
                    <a:lnTo>
                      <a:pt x="0" y="73"/>
                    </a:lnTo>
                    <a:lnTo>
                      <a:pt x="0" y="58"/>
                    </a:lnTo>
                    <a:lnTo>
                      <a:pt x="7" y="43"/>
                    </a:lnTo>
                    <a:lnTo>
                      <a:pt x="13" y="29"/>
                    </a:lnTo>
                    <a:lnTo>
                      <a:pt x="27" y="14"/>
                    </a:lnTo>
                    <a:lnTo>
                      <a:pt x="48" y="7"/>
                    </a:lnTo>
                    <a:lnTo>
                      <a:pt x="61" y="0"/>
                    </a:lnTo>
                    <a:lnTo>
                      <a:pt x="82" y="0"/>
                    </a:lnTo>
                    <a:lnTo>
                      <a:pt x="108" y="7"/>
                    </a:lnTo>
                    <a:lnTo>
                      <a:pt x="122" y="14"/>
                    </a:lnTo>
                    <a:lnTo>
                      <a:pt x="136" y="36"/>
                    </a:lnTo>
                    <a:lnTo>
                      <a:pt x="143" y="66"/>
                    </a:lnTo>
                    <a:lnTo>
                      <a:pt x="143" y="87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7F3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89899" name="Freeform 11">
                <a:extLst>
                  <a:ext uri="{FF2B5EF4-FFF2-40B4-BE49-F238E27FC236}">
                    <a16:creationId xmlns:a16="http://schemas.microsoft.com/office/drawing/2014/main" id="{4F73D11D-F290-42D7-98AF-85CE869C8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0" y="3830"/>
                <a:ext cx="156" cy="51"/>
              </a:xfrm>
              <a:custGeom>
                <a:avLst/>
                <a:gdLst>
                  <a:gd name="T0" fmla="*/ 0 w 156"/>
                  <a:gd name="T1" fmla="*/ 29 h 51"/>
                  <a:gd name="T2" fmla="*/ 7 w 156"/>
                  <a:gd name="T3" fmla="*/ 50 h 51"/>
                  <a:gd name="T4" fmla="*/ 155 w 156"/>
                  <a:gd name="T5" fmla="*/ 50 h 51"/>
                  <a:gd name="T6" fmla="*/ 155 w 156"/>
                  <a:gd name="T7" fmla="*/ 21 h 51"/>
                  <a:gd name="T8" fmla="*/ 135 w 156"/>
                  <a:gd name="T9" fmla="*/ 14 h 51"/>
                  <a:gd name="T10" fmla="*/ 121 w 156"/>
                  <a:gd name="T11" fmla="*/ 7 h 51"/>
                  <a:gd name="T12" fmla="*/ 101 w 156"/>
                  <a:gd name="T13" fmla="*/ 0 h 51"/>
                  <a:gd name="T14" fmla="*/ 81 w 156"/>
                  <a:gd name="T15" fmla="*/ 0 h 51"/>
                  <a:gd name="T16" fmla="*/ 54 w 156"/>
                  <a:gd name="T17" fmla="*/ 0 h 51"/>
                  <a:gd name="T18" fmla="*/ 40 w 156"/>
                  <a:gd name="T19" fmla="*/ 0 h 51"/>
                  <a:gd name="T20" fmla="*/ 27 w 156"/>
                  <a:gd name="T21" fmla="*/ 7 h 51"/>
                  <a:gd name="T22" fmla="*/ 13 w 156"/>
                  <a:gd name="T23" fmla="*/ 21 h 51"/>
                  <a:gd name="T24" fmla="*/ 0 w 156"/>
                  <a:gd name="T25" fmla="*/ 2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6" h="51">
                    <a:moveTo>
                      <a:pt x="0" y="29"/>
                    </a:moveTo>
                    <a:lnTo>
                      <a:pt x="7" y="50"/>
                    </a:lnTo>
                    <a:lnTo>
                      <a:pt x="155" y="50"/>
                    </a:lnTo>
                    <a:lnTo>
                      <a:pt x="155" y="21"/>
                    </a:lnTo>
                    <a:lnTo>
                      <a:pt x="135" y="14"/>
                    </a:lnTo>
                    <a:lnTo>
                      <a:pt x="121" y="7"/>
                    </a:lnTo>
                    <a:lnTo>
                      <a:pt x="101" y="0"/>
                    </a:lnTo>
                    <a:lnTo>
                      <a:pt x="81" y="0"/>
                    </a:lnTo>
                    <a:lnTo>
                      <a:pt x="54" y="0"/>
                    </a:lnTo>
                    <a:lnTo>
                      <a:pt x="40" y="0"/>
                    </a:lnTo>
                    <a:lnTo>
                      <a:pt x="27" y="7"/>
                    </a:lnTo>
                    <a:lnTo>
                      <a:pt x="13" y="21"/>
                    </a:lnTo>
                    <a:lnTo>
                      <a:pt x="0" y="29"/>
                    </a:lnTo>
                  </a:path>
                </a:pathLst>
              </a:custGeom>
              <a:solidFill>
                <a:srgbClr val="3F1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1189900" name="Group 12">
              <a:extLst>
                <a:ext uri="{FF2B5EF4-FFF2-40B4-BE49-F238E27FC236}">
                  <a16:creationId xmlns:a16="http://schemas.microsoft.com/office/drawing/2014/main" id="{4797BADB-3AD1-45B0-A48E-A326181CD5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92413" y="5492750"/>
              <a:ext cx="280987" cy="565150"/>
              <a:chOff x="1951" y="3604"/>
              <a:chExt cx="177" cy="356"/>
            </a:xfrm>
          </p:grpSpPr>
          <p:sp>
            <p:nvSpPr>
              <p:cNvPr id="1189901" name="Freeform 13">
                <a:extLst>
                  <a:ext uri="{FF2B5EF4-FFF2-40B4-BE49-F238E27FC236}">
                    <a16:creationId xmlns:a16="http://schemas.microsoft.com/office/drawing/2014/main" id="{8010B9D9-AB44-48F6-A6AB-911EA4251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3618"/>
                <a:ext cx="123" cy="342"/>
              </a:xfrm>
              <a:custGeom>
                <a:avLst/>
                <a:gdLst>
                  <a:gd name="T0" fmla="*/ 54 w 123"/>
                  <a:gd name="T1" fmla="*/ 0 h 342"/>
                  <a:gd name="T2" fmla="*/ 109 w 123"/>
                  <a:gd name="T3" fmla="*/ 7 h 342"/>
                  <a:gd name="T4" fmla="*/ 95 w 123"/>
                  <a:gd name="T5" fmla="*/ 102 h 342"/>
                  <a:gd name="T6" fmla="*/ 74 w 123"/>
                  <a:gd name="T7" fmla="*/ 102 h 342"/>
                  <a:gd name="T8" fmla="*/ 81 w 123"/>
                  <a:gd name="T9" fmla="*/ 116 h 342"/>
                  <a:gd name="T10" fmla="*/ 81 w 123"/>
                  <a:gd name="T11" fmla="*/ 130 h 342"/>
                  <a:gd name="T12" fmla="*/ 81 w 123"/>
                  <a:gd name="T13" fmla="*/ 145 h 342"/>
                  <a:gd name="T14" fmla="*/ 95 w 123"/>
                  <a:gd name="T15" fmla="*/ 152 h 342"/>
                  <a:gd name="T16" fmla="*/ 102 w 123"/>
                  <a:gd name="T17" fmla="*/ 168 h 342"/>
                  <a:gd name="T18" fmla="*/ 109 w 123"/>
                  <a:gd name="T19" fmla="*/ 175 h 342"/>
                  <a:gd name="T20" fmla="*/ 115 w 123"/>
                  <a:gd name="T21" fmla="*/ 182 h 342"/>
                  <a:gd name="T22" fmla="*/ 122 w 123"/>
                  <a:gd name="T23" fmla="*/ 189 h 342"/>
                  <a:gd name="T24" fmla="*/ 122 w 123"/>
                  <a:gd name="T25" fmla="*/ 196 h 342"/>
                  <a:gd name="T26" fmla="*/ 122 w 123"/>
                  <a:gd name="T27" fmla="*/ 218 h 342"/>
                  <a:gd name="T28" fmla="*/ 115 w 123"/>
                  <a:gd name="T29" fmla="*/ 239 h 342"/>
                  <a:gd name="T30" fmla="*/ 115 w 123"/>
                  <a:gd name="T31" fmla="*/ 254 h 342"/>
                  <a:gd name="T32" fmla="*/ 109 w 123"/>
                  <a:gd name="T33" fmla="*/ 269 h 342"/>
                  <a:gd name="T34" fmla="*/ 102 w 123"/>
                  <a:gd name="T35" fmla="*/ 291 h 342"/>
                  <a:gd name="T36" fmla="*/ 95 w 123"/>
                  <a:gd name="T37" fmla="*/ 298 h 342"/>
                  <a:gd name="T38" fmla="*/ 87 w 123"/>
                  <a:gd name="T39" fmla="*/ 312 h 342"/>
                  <a:gd name="T40" fmla="*/ 81 w 123"/>
                  <a:gd name="T41" fmla="*/ 319 h 342"/>
                  <a:gd name="T42" fmla="*/ 67 w 123"/>
                  <a:gd name="T43" fmla="*/ 327 h 342"/>
                  <a:gd name="T44" fmla="*/ 54 w 123"/>
                  <a:gd name="T45" fmla="*/ 334 h 342"/>
                  <a:gd name="T46" fmla="*/ 40 w 123"/>
                  <a:gd name="T47" fmla="*/ 341 h 342"/>
                  <a:gd name="T48" fmla="*/ 27 w 123"/>
                  <a:gd name="T49" fmla="*/ 341 h 342"/>
                  <a:gd name="T50" fmla="*/ 7 w 123"/>
                  <a:gd name="T51" fmla="*/ 341 h 342"/>
                  <a:gd name="T52" fmla="*/ 0 w 123"/>
                  <a:gd name="T53" fmla="*/ 334 h 342"/>
                  <a:gd name="T54" fmla="*/ 0 w 123"/>
                  <a:gd name="T55" fmla="*/ 327 h 342"/>
                  <a:gd name="T56" fmla="*/ 7 w 123"/>
                  <a:gd name="T57" fmla="*/ 327 h 342"/>
                  <a:gd name="T58" fmla="*/ 20 w 123"/>
                  <a:gd name="T59" fmla="*/ 319 h 342"/>
                  <a:gd name="T60" fmla="*/ 47 w 123"/>
                  <a:gd name="T61" fmla="*/ 305 h 342"/>
                  <a:gd name="T62" fmla="*/ 67 w 123"/>
                  <a:gd name="T63" fmla="*/ 291 h 342"/>
                  <a:gd name="T64" fmla="*/ 81 w 123"/>
                  <a:gd name="T65" fmla="*/ 262 h 342"/>
                  <a:gd name="T66" fmla="*/ 81 w 123"/>
                  <a:gd name="T67" fmla="*/ 232 h 342"/>
                  <a:gd name="T68" fmla="*/ 81 w 123"/>
                  <a:gd name="T69" fmla="*/ 203 h 342"/>
                  <a:gd name="T70" fmla="*/ 67 w 123"/>
                  <a:gd name="T71" fmla="*/ 182 h 342"/>
                  <a:gd name="T72" fmla="*/ 54 w 123"/>
                  <a:gd name="T73" fmla="*/ 160 h 342"/>
                  <a:gd name="T74" fmla="*/ 54 w 123"/>
                  <a:gd name="T75" fmla="*/ 138 h 342"/>
                  <a:gd name="T76" fmla="*/ 54 w 123"/>
                  <a:gd name="T77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3" h="342">
                    <a:moveTo>
                      <a:pt x="54" y="0"/>
                    </a:moveTo>
                    <a:lnTo>
                      <a:pt x="109" y="7"/>
                    </a:lnTo>
                    <a:lnTo>
                      <a:pt x="95" y="102"/>
                    </a:lnTo>
                    <a:lnTo>
                      <a:pt x="74" y="102"/>
                    </a:lnTo>
                    <a:lnTo>
                      <a:pt x="81" y="116"/>
                    </a:lnTo>
                    <a:lnTo>
                      <a:pt x="81" y="130"/>
                    </a:lnTo>
                    <a:lnTo>
                      <a:pt x="81" y="145"/>
                    </a:lnTo>
                    <a:lnTo>
                      <a:pt x="95" y="152"/>
                    </a:lnTo>
                    <a:lnTo>
                      <a:pt x="102" y="168"/>
                    </a:lnTo>
                    <a:lnTo>
                      <a:pt x="109" y="175"/>
                    </a:lnTo>
                    <a:lnTo>
                      <a:pt x="115" y="182"/>
                    </a:lnTo>
                    <a:lnTo>
                      <a:pt x="122" y="189"/>
                    </a:lnTo>
                    <a:lnTo>
                      <a:pt x="122" y="196"/>
                    </a:lnTo>
                    <a:lnTo>
                      <a:pt x="122" y="218"/>
                    </a:lnTo>
                    <a:lnTo>
                      <a:pt x="115" y="239"/>
                    </a:lnTo>
                    <a:lnTo>
                      <a:pt x="115" y="254"/>
                    </a:lnTo>
                    <a:lnTo>
                      <a:pt x="109" y="269"/>
                    </a:lnTo>
                    <a:lnTo>
                      <a:pt x="102" y="291"/>
                    </a:lnTo>
                    <a:lnTo>
                      <a:pt x="95" y="298"/>
                    </a:lnTo>
                    <a:lnTo>
                      <a:pt x="87" y="312"/>
                    </a:lnTo>
                    <a:lnTo>
                      <a:pt x="81" y="319"/>
                    </a:lnTo>
                    <a:lnTo>
                      <a:pt x="67" y="327"/>
                    </a:lnTo>
                    <a:lnTo>
                      <a:pt x="54" y="334"/>
                    </a:lnTo>
                    <a:lnTo>
                      <a:pt x="40" y="341"/>
                    </a:lnTo>
                    <a:lnTo>
                      <a:pt x="27" y="341"/>
                    </a:lnTo>
                    <a:lnTo>
                      <a:pt x="7" y="341"/>
                    </a:lnTo>
                    <a:lnTo>
                      <a:pt x="0" y="334"/>
                    </a:lnTo>
                    <a:lnTo>
                      <a:pt x="0" y="327"/>
                    </a:lnTo>
                    <a:lnTo>
                      <a:pt x="7" y="327"/>
                    </a:lnTo>
                    <a:lnTo>
                      <a:pt x="20" y="319"/>
                    </a:lnTo>
                    <a:lnTo>
                      <a:pt x="47" y="305"/>
                    </a:lnTo>
                    <a:lnTo>
                      <a:pt x="67" y="291"/>
                    </a:lnTo>
                    <a:lnTo>
                      <a:pt x="81" y="262"/>
                    </a:lnTo>
                    <a:lnTo>
                      <a:pt x="81" y="232"/>
                    </a:lnTo>
                    <a:lnTo>
                      <a:pt x="81" y="203"/>
                    </a:lnTo>
                    <a:lnTo>
                      <a:pt x="67" y="182"/>
                    </a:lnTo>
                    <a:lnTo>
                      <a:pt x="54" y="160"/>
                    </a:lnTo>
                    <a:lnTo>
                      <a:pt x="54" y="138"/>
                    </a:lnTo>
                    <a:lnTo>
                      <a:pt x="54" y="0"/>
                    </a:lnTo>
                  </a:path>
                </a:pathLst>
              </a:custGeom>
              <a:solidFill>
                <a:srgbClr val="3F1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89902" name="Freeform 14">
                <a:extLst>
                  <a:ext uri="{FF2B5EF4-FFF2-40B4-BE49-F238E27FC236}">
                    <a16:creationId xmlns:a16="http://schemas.microsoft.com/office/drawing/2014/main" id="{3D03ADA2-66C4-4D4A-972B-9297A6D33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1" y="3604"/>
                <a:ext cx="157" cy="341"/>
              </a:xfrm>
              <a:custGeom>
                <a:avLst/>
                <a:gdLst>
                  <a:gd name="T0" fmla="*/ 40 w 157"/>
                  <a:gd name="T1" fmla="*/ 14 h 341"/>
                  <a:gd name="T2" fmla="*/ 47 w 157"/>
                  <a:gd name="T3" fmla="*/ 7 h 341"/>
                  <a:gd name="T4" fmla="*/ 61 w 157"/>
                  <a:gd name="T5" fmla="*/ 0 h 341"/>
                  <a:gd name="T6" fmla="*/ 75 w 157"/>
                  <a:gd name="T7" fmla="*/ 0 h 341"/>
                  <a:gd name="T8" fmla="*/ 88 w 157"/>
                  <a:gd name="T9" fmla="*/ 0 h 341"/>
                  <a:gd name="T10" fmla="*/ 101 w 157"/>
                  <a:gd name="T11" fmla="*/ 7 h 341"/>
                  <a:gd name="T12" fmla="*/ 115 w 157"/>
                  <a:gd name="T13" fmla="*/ 14 h 341"/>
                  <a:gd name="T14" fmla="*/ 121 w 157"/>
                  <a:gd name="T15" fmla="*/ 43 h 341"/>
                  <a:gd name="T16" fmla="*/ 121 w 157"/>
                  <a:gd name="T17" fmla="*/ 73 h 341"/>
                  <a:gd name="T18" fmla="*/ 121 w 157"/>
                  <a:gd name="T19" fmla="*/ 94 h 341"/>
                  <a:gd name="T20" fmla="*/ 121 w 157"/>
                  <a:gd name="T21" fmla="*/ 116 h 341"/>
                  <a:gd name="T22" fmla="*/ 115 w 157"/>
                  <a:gd name="T23" fmla="*/ 130 h 341"/>
                  <a:gd name="T24" fmla="*/ 115 w 157"/>
                  <a:gd name="T25" fmla="*/ 144 h 341"/>
                  <a:gd name="T26" fmla="*/ 121 w 157"/>
                  <a:gd name="T27" fmla="*/ 159 h 341"/>
                  <a:gd name="T28" fmla="*/ 135 w 157"/>
                  <a:gd name="T29" fmla="*/ 181 h 341"/>
                  <a:gd name="T30" fmla="*/ 149 w 157"/>
                  <a:gd name="T31" fmla="*/ 203 h 341"/>
                  <a:gd name="T32" fmla="*/ 156 w 157"/>
                  <a:gd name="T33" fmla="*/ 217 h 341"/>
                  <a:gd name="T34" fmla="*/ 156 w 157"/>
                  <a:gd name="T35" fmla="*/ 231 h 341"/>
                  <a:gd name="T36" fmla="*/ 156 w 157"/>
                  <a:gd name="T37" fmla="*/ 253 h 341"/>
                  <a:gd name="T38" fmla="*/ 149 w 157"/>
                  <a:gd name="T39" fmla="*/ 267 h 341"/>
                  <a:gd name="T40" fmla="*/ 142 w 157"/>
                  <a:gd name="T41" fmla="*/ 283 h 341"/>
                  <a:gd name="T42" fmla="*/ 135 w 157"/>
                  <a:gd name="T43" fmla="*/ 304 h 341"/>
                  <a:gd name="T44" fmla="*/ 121 w 157"/>
                  <a:gd name="T45" fmla="*/ 311 h 341"/>
                  <a:gd name="T46" fmla="*/ 108 w 157"/>
                  <a:gd name="T47" fmla="*/ 326 h 341"/>
                  <a:gd name="T48" fmla="*/ 95 w 157"/>
                  <a:gd name="T49" fmla="*/ 333 h 341"/>
                  <a:gd name="T50" fmla="*/ 75 w 157"/>
                  <a:gd name="T51" fmla="*/ 340 h 341"/>
                  <a:gd name="T52" fmla="*/ 61 w 157"/>
                  <a:gd name="T53" fmla="*/ 333 h 341"/>
                  <a:gd name="T54" fmla="*/ 55 w 157"/>
                  <a:gd name="T55" fmla="*/ 319 h 341"/>
                  <a:gd name="T56" fmla="*/ 55 w 157"/>
                  <a:gd name="T57" fmla="*/ 304 h 341"/>
                  <a:gd name="T58" fmla="*/ 55 w 157"/>
                  <a:gd name="T59" fmla="*/ 283 h 341"/>
                  <a:gd name="T60" fmla="*/ 61 w 157"/>
                  <a:gd name="T61" fmla="*/ 276 h 341"/>
                  <a:gd name="T62" fmla="*/ 75 w 157"/>
                  <a:gd name="T63" fmla="*/ 267 h 341"/>
                  <a:gd name="T64" fmla="*/ 68 w 157"/>
                  <a:gd name="T65" fmla="*/ 260 h 341"/>
                  <a:gd name="T66" fmla="*/ 61 w 157"/>
                  <a:gd name="T67" fmla="*/ 253 h 341"/>
                  <a:gd name="T68" fmla="*/ 68 w 157"/>
                  <a:gd name="T69" fmla="*/ 246 h 341"/>
                  <a:gd name="T70" fmla="*/ 75 w 157"/>
                  <a:gd name="T71" fmla="*/ 246 h 341"/>
                  <a:gd name="T72" fmla="*/ 68 w 157"/>
                  <a:gd name="T73" fmla="*/ 239 h 341"/>
                  <a:gd name="T74" fmla="*/ 68 w 157"/>
                  <a:gd name="T75" fmla="*/ 224 h 341"/>
                  <a:gd name="T76" fmla="*/ 55 w 157"/>
                  <a:gd name="T77" fmla="*/ 217 h 341"/>
                  <a:gd name="T78" fmla="*/ 33 w 157"/>
                  <a:gd name="T79" fmla="*/ 210 h 341"/>
                  <a:gd name="T80" fmla="*/ 20 w 157"/>
                  <a:gd name="T81" fmla="*/ 196 h 341"/>
                  <a:gd name="T82" fmla="*/ 0 w 157"/>
                  <a:gd name="T83" fmla="*/ 159 h 341"/>
                  <a:gd name="T84" fmla="*/ 13 w 157"/>
                  <a:gd name="T85" fmla="*/ 144 h 341"/>
                  <a:gd name="T86" fmla="*/ 27 w 157"/>
                  <a:gd name="T87" fmla="*/ 137 h 341"/>
                  <a:gd name="T88" fmla="*/ 33 w 157"/>
                  <a:gd name="T89" fmla="*/ 123 h 341"/>
                  <a:gd name="T90" fmla="*/ 40 w 157"/>
                  <a:gd name="T91" fmla="*/ 101 h 341"/>
                  <a:gd name="T92" fmla="*/ 40 w 157"/>
                  <a:gd name="T93" fmla="*/ 87 h 341"/>
                  <a:gd name="T94" fmla="*/ 47 w 157"/>
                  <a:gd name="T95" fmla="*/ 80 h 341"/>
                  <a:gd name="T96" fmla="*/ 47 w 157"/>
                  <a:gd name="T97" fmla="*/ 64 h 341"/>
                  <a:gd name="T98" fmla="*/ 47 w 157"/>
                  <a:gd name="T99" fmla="*/ 50 h 341"/>
                  <a:gd name="T100" fmla="*/ 40 w 157"/>
                  <a:gd name="T101" fmla="*/ 29 h 341"/>
                  <a:gd name="T102" fmla="*/ 40 w 157"/>
                  <a:gd name="T103" fmla="*/ 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57" h="341">
                    <a:moveTo>
                      <a:pt x="40" y="14"/>
                    </a:moveTo>
                    <a:lnTo>
                      <a:pt x="47" y="7"/>
                    </a:lnTo>
                    <a:lnTo>
                      <a:pt x="61" y="0"/>
                    </a:lnTo>
                    <a:lnTo>
                      <a:pt x="75" y="0"/>
                    </a:lnTo>
                    <a:lnTo>
                      <a:pt x="88" y="0"/>
                    </a:lnTo>
                    <a:lnTo>
                      <a:pt x="101" y="7"/>
                    </a:lnTo>
                    <a:lnTo>
                      <a:pt x="115" y="14"/>
                    </a:lnTo>
                    <a:lnTo>
                      <a:pt x="121" y="43"/>
                    </a:lnTo>
                    <a:lnTo>
                      <a:pt x="121" y="73"/>
                    </a:lnTo>
                    <a:lnTo>
                      <a:pt x="121" y="94"/>
                    </a:lnTo>
                    <a:lnTo>
                      <a:pt x="121" y="116"/>
                    </a:lnTo>
                    <a:lnTo>
                      <a:pt x="115" y="130"/>
                    </a:lnTo>
                    <a:lnTo>
                      <a:pt x="115" y="144"/>
                    </a:lnTo>
                    <a:lnTo>
                      <a:pt x="121" y="159"/>
                    </a:lnTo>
                    <a:lnTo>
                      <a:pt x="135" y="181"/>
                    </a:lnTo>
                    <a:lnTo>
                      <a:pt x="149" y="203"/>
                    </a:lnTo>
                    <a:lnTo>
                      <a:pt x="156" y="217"/>
                    </a:lnTo>
                    <a:lnTo>
                      <a:pt x="156" y="231"/>
                    </a:lnTo>
                    <a:lnTo>
                      <a:pt x="156" y="253"/>
                    </a:lnTo>
                    <a:lnTo>
                      <a:pt x="149" y="267"/>
                    </a:lnTo>
                    <a:lnTo>
                      <a:pt x="142" y="283"/>
                    </a:lnTo>
                    <a:lnTo>
                      <a:pt x="135" y="304"/>
                    </a:lnTo>
                    <a:lnTo>
                      <a:pt x="121" y="311"/>
                    </a:lnTo>
                    <a:lnTo>
                      <a:pt x="108" y="326"/>
                    </a:lnTo>
                    <a:lnTo>
                      <a:pt x="95" y="333"/>
                    </a:lnTo>
                    <a:lnTo>
                      <a:pt x="75" y="340"/>
                    </a:lnTo>
                    <a:lnTo>
                      <a:pt x="61" y="333"/>
                    </a:lnTo>
                    <a:lnTo>
                      <a:pt x="55" y="319"/>
                    </a:lnTo>
                    <a:lnTo>
                      <a:pt x="55" y="304"/>
                    </a:lnTo>
                    <a:lnTo>
                      <a:pt x="55" y="283"/>
                    </a:lnTo>
                    <a:lnTo>
                      <a:pt x="61" y="276"/>
                    </a:lnTo>
                    <a:lnTo>
                      <a:pt x="75" y="267"/>
                    </a:lnTo>
                    <a:lnTo>
                      <a:pt x="68" y="260"/>
                    </a:lnTo>
                    <a:lnTo>
                      <a:pt x="61" y="253"/>
                    </a:lnTo>
                    <a:lnTo>
                      <a:pt x="68" y="246"/>
                    </a:lnTo>
                    <a:lnTo>
                      <a:pt x="75" y="246"/>
                    </a:lnTo>
                    <a:lnTo>
                      <a:pt x="68" y="239"/>
                    </a:lnTo>
                    <a:lnTo>
                      <a:pt x="68" y="224"/>
                    </a:lnTo>
                    <a:lnTo>
                      <a:pt x="55" y="217"/>
                    </a:lnTo>
                    <a:lnTo>
                      <a:pt x="33" y="210"/>
                    </a:lnTo>
                    <a:lnTo>
                      <a:pt x="20" y="196"/>
                    </a:lnTo>
                    <a:lnTo>
                      <a:pt x="0" y="159"/>
                    </a:lnTo>
                    <a:lnTo>
                      <a:pt x="13" y="144"/>
                    </a:lnTo>
                    <a:lnTo>
                      <a:pt x="27" y="137"/>
                    </a:lnTo>
                    <a:lnTo>
                      <a:pt x="33" y="123"/>
                    </a:lnTo>
                    <a:lnTo>
                      <a:pt x="40" y="101"/>
                    </a:lnTo>
                    <a:lnTo>
                      <a:pt x="40" y="87"/>
                    </a:lnTo>
                    <a:lnTo>
                      <a:pt x="47" y="80"/>
                    </a:lnTo>
                    <a:lnTo>
                      <a:pt x="47" y="64"/>
                    </a:lnTo>
                    <a:lnTo>
                      <a:pt x="47" y="50"/>
                    </a:lnTo>
                    <a:lnTo>
                      <a:pt x="40" y="29"/>
                    </a:lnTo>
                    <a:lnTo>
                      <a:pt x="40" y="14"/>
                    </a:lnTo>
                  </a:path>
                </a:pathLst>
              </a:custGeom>
              <a:solidFill>
                <a:srgbClr val="7F3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1189903" name="Freeform 15">
              <a:extLst>
                <a:ext uri="{FF2B5EF4-FFF2-40B4-BE49-F238E27FC236}">
                  <a16:creationId xmlns:a16="http://schemas.microsoft.com/office/drawing/2014/main" id="{566FC6BB-462B-41AD-A07F-57EEA0B1B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2338" y="4445000"/>
              <a:ext cx="730250" cy="1360488"/>
            </a:xfrm>
            <a:custGeom>
              <a:avLst/>
              <a:gdLst>
                <a:gd name="T0" fmla="*/ 13 w 460"/>
                <a:gd name="T1" fmla="*/ 0 h 857"/>
                <a:gd name="T2" fmla="*/ 20 w 460"/>
                <a:gd name="T3" fmla="*/ 87 h 857"/>
                <a:gd name="T4" fmla="*/ 20 w 460"/>
                <a:gd name="T5" fmla="*/ 167 h 857"/>
                <a:gd name="T6" fmla="*/ 13 w 460"/>
                <a:gd name="T7" fmla="*/ 233 h 857"/>
                <a:gd name="T8" fmla="*/ 7 w 460"/>
                <a:gd name="T9" fmla="*/ 283 h 857"/>
                <a:gd name="T10" fmla="*/ 0 w 460"/>
                <a:gd name="T11" fmla="*/ 327 h 857"/>
                <a:gd name="T12" fmla="*/ 0 w 460"/>
                <a:gd name="T13" fmla="*/ 377 h 857"/>
                <a:gd name="T14" fmla="*/ 0 w 460"/>
                <a:gd name="T15" fmla="*/ 443 h 857"/>
                <a:gd name="T16" fmla="*/ 13 w 460"/>
                <a:gd name="T17" fmla="*/ 515 h 857"/>
                <a:gd name="T18" fmla="*/ 27 w 460"/>
                <a:gd name="T19" fmla="*/ 559 h 857"/>
                <a:gd name="T20" fmla="*/ 27 w 460"/>
                <a:gd name="T21" fmla="*/ 595 h 857"/>
                <a:gd name="T22" fmla="*/ 27 w 460"/>
                <a:gd name="T23" fmla="*/ 632 h 857"/>
                <a:gd name="T24" fmla="*/ 20 w 460"/>
                <a:gd name="T25" fmla="*/ 660 h 857"/>
                <a:gd name="T26" fmla="*/ 33 w 460"/>
                <a:gd name="T27" fmla="*/ 696 h 857"/>
                <a:gd name="T28" fmla="*/ 53 w 460"/>
                <a:gd name="T29" fmla="*/ 718 h 857"/>
                <a:gd name="T30" fmla="*/ 88 w 460"/>
                <a:gd name="T31" fmla="*/ 718 h 857"/>
                <a:gd name="T32" fmla="*/ 134 w 460"/>
                <a:gd name="T33" fmla="*/ 733 h 857"/>
                <a:gd name="T34" fmla="*/ 189 w 460"/>
                <a:gd name="T35" fmla="*/ 755 h 857"/>
                <a:gd name="T36" fmla="*/ 222 w 460"/>
                <a:gd name="T37" fmla="*/ 769 h 857"/>
                <a:gd name="T38" fmla="*/ 249 w 460"/>
                <a:gd name="T39" fmla="*/ 776 h 857"/>
                <a:gd name="T40" fmla="*/ 330 w 460"/>
                <a:gd name="T41" fmla="*/ 812 h 857"/>
                <a:gd name="T42" fmla="*/ 365 w 460"/>
                <a:gd name="T43" fmla="*/ 856 h 857"/>
                <a:gd name="T44" fmla="*/ 391 w 460"/>
                <a:gd name="T45" fmla="*/ 776 h 857"/>
                <a:gd name="T46" fmla="*/ 405 w 460"/>
                <a:gd name="T47" fmla="*/ 710 h 857"/>
                <a:gd name="T48" fmla="*/ 418 w 460"/>
                <a:gd name="T49" fmla="*/ 675 h 857"/>
                <a:gd name="T50" fmla="*/ 378 w 460"/>
                <a:gd name="T51" fmla="*/ 653 h 857"/>
                <a:gd name="T52" fmla="*/ 345 w 460"/>
                <a:gd name="T53" fmla="*/ 623 h 857"/>
                <a:gd name="T54" fmla="*/ 303 w 460"/>
                <a:gd name="T55" fmla="*/ 602 h 857"/>
                <a:gd name="T56" fmla="*/ 257 w 460"/>
                <a:gd name="T57" fmla="*/ 587 h 857"/>
                <a:gd name="T58" fmla="*/ 222 w 460"/>
                <a:gd name="T59" fmla="*/ 573 h 857"/>
                <a:gd name="T60" fmla="*/ 196 w 460"/>
                <a:gd name="T61" fmla="*/ 559 h 857"/>
                <a:gd name="T62" fmla="*/ 196 w 460"/>
                <a:gd name="T63" fmla="*/ 537 h 857"/>
                <a:gd name="T64" fmla="*/ 182 w 460"/>
                <a:gd name="T65" fmla="*/ 522 h 857"/>
                <a:gd name="T66" fmla="*/ 196 w 460"/>
                <a:gd name="T67" fmla="*/ 500 h 857"/>
                <a:gd name="T68" fmla="*/ 196 w 460"/>
                <a:gd name="T69" fmla="*/ 464 h 857"/>
                <a:gd name="T70" fmla="*/ 209 w 460"/>
                <a:gd name="T71" fmla="*/ 413 h 857"/>
                <a:gd name="T72" fmla="*/ 222 w 460"/>
                <a:gd name="T73" fmla="*/ 392 h 857"/>
                <a:gd name="T74" fmla="*/ 236 w 460"/>
                <a:gd name="T75" fmla="*/ 356 h 857"/>
                <a:gd name="T76" fmla="*/ 242 w 460"/>
                <a:gd name="T77" fmla="*/ 319 h 857"/>
                <a:gd name="T78" fmla="*/ 249 w 460"/>
                <a:gd name="T79" fmla="*/ 290 h 857"/>
                <a:gd name="T80" fmla="*/ 257 w 460"/>
                <a:gd name="T81" fmla="*/ 349 h 857"/>
                <a:gd name="T82" fmla="*/ 263 w 460"/>
                <a:gd name="T83" fmla="*/ 450 h 857"/>
                <a:gd name="T84" fmla="*/ 277 w 460"/>
                <a:gd name="T85" fmla="*/ 500 h 857"/>
                <a:gd name="T86" fmla="*/ 297 w 460"/>
                <a:gd name="T87" fmla="*/ 552 h 857"/>
                <a:gd name="T88" fmla="*/ 303 w 460"/>
                <a:gd name="T89" fmla="*/ 602 h 857"/>
                <a:gd name="T90" fmla="*/ 323 w 460"/>
                <a:gd name="T91" fmla="*/ 616 h 857"/>
                <a:gd name="T92" fmla="*/ 345 w 460"/>
                <a:gd name="T93" fmla="*/ 623 h 857"/>
                <a:gd name="T94" fmla="*/ 378 w 460"/>
                <a:gd name="T95" fmla="*/ 653 h 857"/>
                <a:gd name="T96" fmla="*/ 418 w 460"/>
                <a:gd name="T97" fmla="*/ 675 h 857"/>
                <a:gd name="T98" fmla="*/ 432 w 460"/>
                <a:gd name="T99" fmla="*/ 660 h 857"/>
                <a:gd name="T100" fmla="*/ 446 w 460"/>
                <a:gd name="T101" fmla="*/ 602 h 857"/>
                <a:gd name="T102" fmla="*/ 446 w 460"/>
                <a:gd name="T103" fmla="*/ 552 h 857"/>
                <a:gd name="T104" fmla="*/ 439 w 460"/>
                <a:gd name="T105" fmla="*/ 500 h 857"/>
                <a:gd name="T106" fmla="*/ 446 w 460"/>
                <a:gd name="T107" fmla="*/ 443 h 857"/>
                <a:gd name="T108" fmla="*/ 459 w 460"/>
                <a:gd name="T109" fmla="*/ 334 h 857"/>
                <a:gd name="T110" fmla="*/ 459 w 460"/>
                <a:gd name="T111" fmla="*/ 283 h 857"/>
                <a:gd name="T112" fmla="*/ 459 w 460"/>
                <a:gd name="T113" fmla="*/ 233 h 857"/>
                <a:gd name="T114" fmla="*/ 452 w 460"/>
                <a:gd name="T115" fmla="*/ 160 h 857"/>
                <a:gd name="T116" fmla="*/ 452 w 460"/>
                <a:gd name="T117" fmla="*/ 109 h 857"/>
                <a:gd name="T118" fmla="*/ 432 w 460"/>
                <a:gd name="T119" fmla="*/ 51 h 857"/>
                <a:gd name="T120" fmla="*/ 425 w 460"/>
                <a:gd name="T121" fmla="*/ 14 h 857"/>
                <a:gd name="T122" fmla="*/ 13 w 460"/>
                <a:gd name="T123" fmla="*/ 0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0" h="857">
                  <a:moveTo>
                    <a:pt x="13" y="0"/>
                  </a:moveTo>
                  <a:lnTo>
                    <a:pt x="20" y="87"/>
                  </a:lnTo>
                  <a:lnTo>
                    <a:pt x="20" y="167"/>
                  </a:lnTo>
                  <a:lnTo>
                    <a:pt x="13" y="233"/>
                  </a:lnTo>
                  <a:lnTo>
                    <a:pt x="7" y="283"/>
                  </a:lnTo>
                  <a:lnTo>
                    <a:pt x="0" y="327"/>
                  </a:lnTo>
                  <a:lnTo>
                    <a:pt x="0" y="377"/>
                  </a:lnTo>
                  <a:lnTo>
                    <a:pt x="0" y="443"/>
                  </a:lnTo>
                  <a:lnTo>
                    <a:pt x="13" y="515"/>
                  </a:lnTo>
                  <a:lnTo>
                    <a:pt x="27" y="559"/>
                  </a:lnTo>
                  <a:lnTo>
                    <a:pt x="27" y="595"/>
                  </a:lnTo>
                  <a:lnTo>
                    <a:pt x="27" y="632"/>
                  </a:lnTo>
                  <a:lnTo>
                    <a:pt x="20" y="660"/>
                  </a:lnTo>
                  <a:lnTo>
                    <a:pt x="33" y="696"/>
                  </a:lnTo>
                  <a:lnTo>
                    <a:pt x="53" y="718"/>
                  </a:lnTo>
                  <a:lnTo>
                    <a:pt x="88" y="718"/>
                  </a:lnTo>
                  <a:lnTo>
                    <a:pt x="134" y="733"/>
                  </a:lnTo>
                  <a:lnTo>
                    <a:pt x="189" y="755"/>
                  </a:lnTo>
                  <a:lnTo>
                    <a:pt x="222" y="769"/>
                  </a:lnTo>
                  <a:lnTo>
                    <a:pt x="249" y="776"/>
                  </a:lnTo>
                  <a:lnTo>
                    <a:pt x="330" y="812"/>
                  </a:lnTo>
                  <a:lnTo>
                    <a:pt x="365" y="856"/>
                  </a:lnTo>
                  <a:lnTo>
                    <a:pt x="391" y="776"/>
                  </a:lnTo>
                  <a:lnTo>
                    <a:pt x="405" y="710"/>
                  </a:lnTo>
                  <a:lnTo>
                    <a:pt x="418" y="675"/>
                  </a:lnTo>
                  <a:lnTo>
                    <a:pt x="378" y="653"/>
                  </a:lnTo>
                  <a:lnTo>
                    <a:pt x="345" y="623"/>
                  </a:lnTo>
                  <a:lnTo>
                    <a:pt x="303" y="602"/>
                  </a:lnTo>
                  <a:lnTo>
                    <a:pt x="257" y="587"/>
                  </a:lnTo>
                  <a:lnTo>
                    <a:pt x="222" y="573"/>
                  </a:lnTo>
                  <a:lnTo>
                    <a:pt x="196" y="559"/>
                  </a:lnTo>
                  <a:lnTo>
                    <a:pt x="196" y="537"/>
                  </a:lnTo>
                  <a:lnTo>
                    <a:pt x="182" y="522"/>
                  </a:lnTo>
                  <a:lnTo>
                    <a:pt x="196" y="500"/>
                  </a:lnTo>
                  <a:lnTo>
                    <a:pt x="196" y="464"/>
                  </a:lnTo>
                  <a:lnTo>
                    <a:pt x="209" y="413"/>
                  </a:lnTo>
                  <a:lnTo>
                    <a:pt x="222" y="392"/>
                  </a:lnTo>
                  <a:lnTo>
                    <a:pt x="236" y="356"/>
                  </a:lnTo>
                  <a:lnTo>
                    <a:pt x="242" y="319"/>
                  </a:lnTo>
                  <a:lnTo>
                    <a:pt x="249" y="290"/>
                  </a:lnTo>
                  <a:lnTo>
                    <a:pt x="257" y="349"/>
                  </a:lnTo>
                  <a:lnTo>
                    <a:pt x="263" y="450"/>
                  </a:lnTo>
                  <a:lnTo>
                    <a:pt x="277" y="500"/>
                  </a:lnTo>
                  <a:lnTo>
                    <a:pt x="297" y="552"/>
                  </a:lnTo>
                  <a:lnTo>
                    <a:pt x="303" y="602"/>
                  </a:lnTo>
                  <a:lnTo>
                    <a:pt x="323" y="616"/>
                  </a:lnTo>
                  <a:lnTo>
                    <a:pt x="345" y="623"/>
                  </a:lnTo>
                  <a:lnTo>
                    <a:pt x="378" y="653"/>
                  </a:lnTo>
                  <a:lnTo>
                    <a:pt x="418" y="675"/>
                  </a:lnTo>
                  <a:lnTo>
                    <a:pt x="432" y="660"/>
                  </a:lnTo>
                  <a:lnTo>
                    <a:pt x="446" y="602"/>
                  </a:lnTo>
                  <a:lnTo>
                    <a:pt x="446" y="552"/>
                  </a:lnTo>
                  <a:lnTo>
                    <a:pt x="439" y="500"/>
                  </a:lnTo>
                  <a:lnTo>
                    <a:pt x="446" y="443"/>
                  </a:lnTo>
                  <a:lnTo>
                    <a:pt x="459" y="334"/>
                  </a:lnTo>
                  <a:lnTo>
                    <a:pt x="459" y="283"/>
                  </a:lnTo>
                  <a:lnTo>
                    <a:pt x="459" y="233"/>
                  </a:lnTo>
                  <a:lnTo>
                    <a:pt x="452" y="160"/>
                  </a:lnTo>
                  <a:lnTo>
                    <a:pt x="452" y="109"/>
                  </a:lnTo>
                  <a:lnTo>
                    <a:pt x="432" y="51"/>
                  </a:lnTo>
                  <a:lnTo>
                    <a:pt x="425" y="14"/>
                  </a:lnTo>
                  <a:lnTo>
                    <a:pt x="13" y="0"/>
                  </a:lnTo>
                </a:path>
              </a:pathLst>
            </a:custGeom>
            <a:solidFill>
              <a:srgbClr val="00279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89904" name="Freeform 16">
              <a:extLst>
                <a:ext uri="{FF2B5EF4-FFF2-40B4-BE49-F238E27FC236}">
                  <a16:creationId xmlns:a16="http://schemas.microsoft.com/office/drawing/2014/main" id="{E184AF5D-0F0E-40DE-8789-D2A6AF2FB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688" y="3457575"/>
              <a:ext cx="1096962" cy="1069975"/>
            </a:xfrm>
            <a:custGeom>
              <a:avLst/>
              <a:gdLst>
                <a:gd name="T0" fmla="*/ 230 w 691"/>
                <a:gd name="T1" fmla="*/ 36 h 674"/>
                <a:gd name="T2" fmla="*/ 162 w 691"/>
                <a:gd name="T3" fmla="*/ 43 h 674"/>
                <a:gd name="T4" fmla="*/ 135 w 691"/>
                <a:gd name="T5" fmla="*/ 50 h 674"/>
                <a:gd name="T6" fmla="*/ 101 w 691"/>
                <a:gd name="T7" fmla="*/ 72 h 674"/>
                <a:gd name="T8" fmla="*/ 75 w 691"/>
                <a:gd name="T9" fmla="*/ 101 h 674"/>
                <a:gd name="T10" fmla="*/ 55 w 691"/>
                <a:gd name="T11" fmla="*/ 130 h 674"/>
                <a:gd name="T12" fmla="*/ 40 w 691"/>
                <a:gd name="T13" fmla="*/ 173 h 674"/>
                <a:gd name="T14" fmla="*/ 20 w 691"/>
                <a:gd name="T15" fmla="*/ 253 h 674"/>
                <a:gd name="T16" fmla="*/ 0 w 691"/>
                <a:gd name="T17" fmla="*/ 274 h 674"/>
                <a:gd name="T18" fmla="*/ 40 w 691"/>
                <a:gd name="T19" fmla="*/ 290 h 674"/>
                <a:gd name="T20" fmla="*/ 95 w 691"/>
                <a:gd name="T21" fmla="*/ 304 h 674"/>
                <a:gd name="T22" fmla="*/ 128 w 691"/>
                <a:gd name="T23" fmla="*/ 333 h 674"/>
                <a:gd name="T24" fmla="*/ 156 w 691"/>
                <a:gd name="T25" fmla="*/ 347 h 674"/>
                <a:gd name="T26" fmla="*/ 183 w 691"/>
                <a:gd name="T27" fmla="*/ 297 h 674"/>
                <a:gd name="T28" fmla="*/ 183 w 691"/>
                <a:gd name="T29" fmla="*/ 333 h 674"/>
                <a:gd name="T30" fmla="*/ 169 w 691"/>
                <a:gd name="T31" fmla="*/ 391 h 674"/>
                <a:gd name="T32" fmla="*/ 162 w 691"/>
                <a:gd name="T33" fmla="*/ 456 h 674"/>
                <a:gd name="T34" fmla="*/ 162 w 691"/>
                <a:gd name="T35" fmla="*/ 521 h 674"/>
                <a:gd name="T36" fmla="*/ 162 w 691"/>
                <a:gd name="T37" fmla="*/ 579 h 674"/>
                <a:gd name="T38" fmla="*/ 176 w 691"/>
                <a:gd name="T39" fmla="*/ 601 h 674"/>
                <a:gd name="T40" fmla="*/ 216 w 691"/>
                <a:gd name="T41" fmla="*/ 637 h 674"/>
                <a:gd name="T42" fmla="*/ 264 w 691"/>
                <a:gd name="T43" fmla="*/ 644 h 674"/>
                <a:gd name="T44" fmla="*/ 317 w 691"/>
                <a:gd name="T45" fmla="*/ 659 h 674"/>
                <a:gd name="T46" fmla="*/ 365 w 691"/>
                <a:gd name="T47" fmla="*/ 666 h 674"/>
                <a:gd name="T48" fmla="*/ 405 w 691"/>
                <a:gd name="T49" fmla="*/ 666 h 674"/>
                <a:gd name="T50" fmla="*/ 460 w 691"/>
                <a:gd name="T51" fmla="*/ 673 h 674"/>
                <a:gd name="T52" fmla="*/ 493 w 691"/>
                <a:gd name="T53" fmla="*/ 659 h 674"/>
                <a:gd name="T54" fmla="*/ 541 w 691"/>
                <a:gd name="T55" fmla="*/ 637 h 674"/>
                <a:gd name="T56" fmla="*/ 574 w 691"/>
                <a:gd name="T57" fmla="*/ 609 h 674"/>
                <a:gd name="T58" fmla="*/ 589 w 691"/>
                <a:gd name="T59" fmla="*/ 543 h 674"/>
                <a:gd name="T60" fmla="*/ 595 w 691"/>
                <a:gd name="T61" fmla="*/ 470 h 674"/>
                <a:gd name="T62" fmla="*/ 595 w 691"/>
                <a:gd name="T63" fmla="*/ 413 h 674"/>
                <a:gd name="T64" fmla="*/ 581 w 691"/>
                <a:gd name="T65" fmla="*/ 362 h 674"/>
                <a:gd name="T66" fmla="*/ 574 w 691"/>
                <a:gd name="T67" fmla="*/ 311 h 674"/>
                <a:gd name="T68" fmla="*/ 561 w 691"/>
                <a:gd name="T69" fmla="*/ 246 h 674"/>
                <a:gd name="T70" fmla="*/ 602 w 691"/>
                <a:gd name="T71" fmla="*/ 290 h 674"/>
                <a:gd name="T72" fmla="*/ 609 w 691"/>
                <a:gd name="T73" fmla="*/ 246 h 674"/>
                <a:gd name="T74" fmla="*/ 622 w 691"/>
                <a:gd name="T75" fmla="*/ 203 h 674"/>
                <a:gd name="T76" fmla="*/ 642 w 691"/>
                <a:gd name="T77" fmla="*/ 166 h 674"/>
                <a:gd name="T78" fmla="*/ 662 w 691"/>
                <a:gd name="T79" fmla="*/ 144 h 674"/>
                <a:gd name="T80" fmla="*/ 690 w 691"/>
                <a:gd name="T81" fmla="*/ 137 h 674"/>
                <a:gd name="T82" fmla="*/ 656 w 691"/>
                <a:gd name="T83" fmla="*/ 123 h 674"/>
                <a:gd name="T84" fmla="*/ 635 w 691"/>
                <a:gd name="T85" fmla="*/ 101 h 674"/>
                <a:gd name="T86" fmla="*/ 602 w 691"/>
                <a:gd name="T87" fmla="*/ 64 h 674"/>
                <a:gd name="T88" fmla="*/ 568 w 691"/>
                <a:gd name="T89" fmla="*/ 29 h 674"/>
                <a:gd name="T90" fmla="*/ 534 w 691"/>
                <a:gd name="T91" fmla="*/ 14 h 674"/>
                <a:gd name="T92" fmla="*/ 486 w 691"/>
                <a:gd name="T93" fmla="*/ 0 h 674"/>
                <a:gd name="T94" fmla="*/ 453 w 691"/>
                <a:gd name="T95" fmla="*/ 0 h 674"/>
                <a:gd name="T96" fmla="*/ 230 w 691"/>
                <a:gd name="T97" fmla="*/ 36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91" h="674">
                  <a:moveTo>
                    <a:pt x="230" y="36"/>
                  </a:moveTo>
                  <a:lnTo>
                    <a:pt x="162" y="43"/>
                  </a:lnTo>
                  <a:lnTo>
                    <a:pt x="135" y="50"/>
                  </a:lnTo>
                  <a:lnTo>
                    <a:pt x="101" y="72"/>
                  </a:lnTo>
                  <a:lnTo>
                    <a:pt x="75" y="101"/>
                  </a:lnTo>
                  <a:lnTo>
                    <a:pt x="55" y="130"/>
                  </a:lnTo>
                  <a:lnTo>
                    <a:pt x="40" y="173"/>
                  </a:lnTo>
                  <a:lnTo>
                    <a:pt x="20" y="253"/>
                  </a:lnTo>
                  <a:lnTo>
                    <a:pt x="0" y="274"/>
                  </a:lnTo>
                  <a:lnTo>
                    <a:pt x="40" y="290"/>
                  </a:lnTo>
                  <a:lnTo>
                    <a:pt x="95" y="304"/>
                  </a:lnTo>
                  <a:lnTo>
                    <a:pt x="128" y="333"/>
                  </a:lnTo>
                  <a:lnTo>
                    <a:pt x="156" y="347"/>
                  </a:lnTo>
                  <a:lnTo>
                    <a:pt x="183" y="297"/>
                  </a:lnTo>
                  <a:lnTo>
                    <a:pt x="183" y="333"/>
                  </a:lnTo>
                  <a:lnTo>
                    <a:pt x="169" y="391"/>
                  </a:lnTo>
                  <a:lnTo>
                    <a:pt x="162" y="456"/>
                  </a:lnTo>
                  <a:lnTo>
                    <a:pt x="162" y="521"/>
                  </a:lnTo>
                  <a:lnTo>
                    <a:pt x="162" y="579"/>
                  </a:lnTo>
                  <a:lnTo>
                    <a:pt x="176" y="601"/>
                  </a:lnTo>
                  <a:lnTo>
                    <a:pt x="216" y="637"/>
                  </a:lnTo>
                  <a:lnTo>
                    <a:pt x="264" y="644"/>
                  </a:lnTo>
                  <a:lnTo>
                    <a:pt x="317" y="659"/>
                  </a:lnTo>
                  <a:lnTo>
                    <a:pt x="365" y="666"/>
                  </a:lnTo>
                  <a:lnTo>
                    <a:pt x="405" y="666"/>
                  </a:lnTo>
                  <a:lnTo>
                    <a:pt x="460" y="673"/>
                  </a:lnTo>
                  <a:lnTo>
                    <a:pt x="493" y="659"/>
                  </a:lnTo>
                  <a:lnTo>
                    <a:pt x="541" y="637"/>
                  </a:lnTo>
                  <a:lnTo>
                    <a:pt x="574" y="609"/>
                  </a:lnTo>
                  <a:lnTo>
                    <a:pt x="589" y="543"/>
                  </a:lnTo>
                  <a:lnTo>
                    <a:pt x="595" y="470"/>
                  </a:lnTo>
                  <a:lnTo>
                    <a:pt x="595" y="413"/>
                  </a:lnTo>
                  <a:lnTo>
                    <a:pt x="581" y="362"/>
                  </a:lnTo>
                  <a:lnTo>
                    <a:pt x="574" y="311"/>
                  </a:lnTo>
                  <a:lnTo>
                    <a:pt x="561" y="246"/>
                  </a:lnTo>
                  <a:lnTo>
                    <a:pt x="602" y="290"/>
                  </a:lnTo>
                  <a:lnTo>
                    <a:pt x="609" y="246"/>
                  </a:lnTo>
                  <a:lnTo>
                    <a:pt x="622" y="203"/>
                  </a:lnTo>
                  <a:lnTo>
                    <a:pt x="642" y="166"/>
                  </a:lnTo>
                  <a:lnTo>
                    <a:pt x="662" y="144"/>
                  </a:lnTo>
                  <a:lnTo>
                    <a:pt x="690" y="137"/>
                  </a:lnTo>
                  <a:lnTo>
                    <a:pt x="656" y="123"/>
                  </a:lnTo>
                  <a:lnTo>
                    <a:pt x="635" y="101"/>
                  </a:lnTo>
                  <a:lnTo>
                    <a:pt x="602" y="64"/>
                  </a:lnTo>
                  <a:lnTo>
                    <a:pt x="568" y="29"/>
                  </a:lnTo>
                  <a:lnTo>
                    <a:pt x="534" y="14"/>
                  </a:lnTo>
                  <a:lnTo>
                    <a:pt x="486" y="0"/>
                  </a:lnTo>
                  <a:lnTo>
                    <a:pt x="453" y="0"/>
                  </a:lnTo>
                  <a:lnTo>
                    <a:pt x="230" y="36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1189905" name="Group 17">
              <a:extLst>
                <a:ext uri="{FF2B5EF4-FFF2-40B4-BE49-F238E27FC236}">
                  <a16:creationId xmlns:a16="http://schemas.microsoft.com/office/drawing/2014/main" id="{31C5D937-3899-4C56-BD12-CCCD697666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2825" y="3267075"/>
              <a:ext cx="369888" cy="98425"/>
              <a:chOff x="1630" y="2202"/>
              <a:chExt cx="233" cy="62"/>
            </a:xfrm>
          </p:grpSpPr>
          <p:sp>
            <p:nvSpPr>
              <p:cNvPr id="1189906" name="Oval 18">
                <a:extLst>
                  <a:ext uri="{FF2B5EF4-FFF2-40B4-BE49-F238E27FC236}">
                    <a16:creationId xmlns:a16="http://schemas.microsoft.com/office/drawing/2014/main" id="{E8EDB37B-A18E-4158-933A-78CDF3E5DF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0" y="2209"/>
                <a:ext cx="11" cy="55"/>
              </a:xfrm>
              <a:prstGeom prst="ellipse">
                <a:avLst/>
              </a:prstGeom>
              <a:solidFill>
                <a:srgbClr val="FFBF7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189907" name="Oval 19">
                <a:extLst>
                  <a:ext uri="{FF2B5EF4-FFF2-40B4-BE49-F238E27FC236}">
                    <a16:creationId xmlns:a16="http://schemas.microsoft.com/office/drawing/2014/main" id="{9A84B39B-67D2-4822-82D2-A849E3C659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7" y="2202"/>
                <a:ext cx="16" cy="55"/>
              </a:xfrm>
              <a:prstGeom prst="ellipse">
                <a:avLst/>
              </a:prstGeom>
              <a:solidFill>
                <a:srgbClr val="FFBF7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sp>
          <p:nvSpPr>
            <p:cNvPr id="1189908" name="Freeform 20">
              <a:extLst>
                <a:ext uri="{FF2B5EF4-FFF2-40B4-BE49-F238E27FC236}">
                  <a16:creationId xmlns:a16="http://schemas.microsoft.com/office/drawing/2014/main" id="{507FE544-A597-49B8-BCB6-A37258EFA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475" y="2982913"/>
              <a:ext cx="377825" cy="911225"/>
            </a:xfrm>
            <a:custGeom>
              <a:avLst/>
              <a:gdLst>
                <a:gd name="T0" fmla="*/ 0 w 238"/>
                <a:gd name="T1" fmla="*/ 153 h 574"/>
                <a:gd name="T2" fmla="*/ 7 w 238"/>
                <a:gd name="T3" fmla="*/ 203 h 574"/>
                <a:gd name="T4" fmla="*/ 7 w 238"/>
                <a:gd name="T5" fmla="*/ 224 h 574"/>
                <a:gd name="T6" fmla="*/ 13 w 238"/>
                <a:gd name="T7" fmla="*/ 254 h 574"/>
                <a:gd name="T8" fmla="*/ 28 w 238"/>
                <a:gd name="T9" fmla="*/ 276 h 574"/>
                <a:gd name="T10" fmla="*/ 34 w 238"/>
                <a:gd name="T11" fmla="*/ 290 h 574"/>
                <a:gd name="T12" fmla="*/ 41 w 238"/>
                <a:gd name="T13" fmla="*/ 297 h 574"/>
                <a:gd name="T14" fmla="*/ 34 w 238"/>
                <a:gd name="T15" fmla="*/ 392 h 574"/>
                <a:gd name="T16" fmla="*/ 149 w 238"/>
                <a:gd name="T17" fmla="*/ 573 h 574"/>
                <a:gd name="T18" fmla="*/ 217 w 238"/>
                <a:gd name="T19" fmla="*/ 363 h 574"/>
                <a:gd name="T20" fmla="*/ 217 w 238"/>
                <a:gd name="T21" fmla="*/ 290 h 574"/>
                <a:gd name="T22" fmla="*/ 224 w 238"/>
                <a:gd name="T23" fmla="*/ 276 h 574"/>
                <a:gd name="T24" fmla="*/ 230 w 238"/>
                <a:gd name="T25" fmla="*/ 261 h 574"/>
                <a:gd name="T26" fmla="*/ 237 w 238"/>
                <a:gd name="T27" fmla="*/ 240 h 574"/>
                <a:gd name="T28" fmla="*/ 237 w 238"/>
                <a:gd name="T29" fmla="*/ 203 h 574"/>
                <a:gd name="T30" fmla="*/ 230 w 238"/>
                <a:gd name="T31" fmla="*/ 160 h 574"/>
                <a:gd name="T32" fmla="*/ 224 w 238"/>
                <a:gd name="T33" fmla="*/ 94 h 574"/>
                <a:gd name="T34" fmla="*/ 210 w 238"/>
                <a:gd name="T35" fmla="*/ 66 h 574"/>
                <a:gd name="T36" fmla="*/ 196 w 238"/>
                <a:gd name="T37" fmla="*/ 37 h 574"/>
                <a:gd name="T38" fmla="*/ 176 w 238"/>
                <a:gd name="T39" fmla="*/ 21 h 574"/>
                <a:gd name="T40" fmla="*/ 156 w 238"/>
                <a:gd name="T41" fmla="*/ 7 h 574"/>
                <a:gd name="T42" fmla="*/ 122 w 238"/>
                <a:gd name="T43" fmla="*/ 0 h 574"/>
                <a:gd name="T44" fmla="*/ 88 w 238"/>
                <a:gd name="T45" fmla="*/ 7 h 574"/>
                <a:gd name="T46" fmla="*/ 61 w 238"/>
                <a:gd name="T47" fmla="*/ 21 h 574"/>
                <a:gd name="T48" fmla="*/ 41 w 238"/>
                <a:gd name="T49" fmla="*/ 44 h 574"/>
                <a:gd name="T50" fmla="*/ 13 w 238"/>
                <a:gd name="T51" fmla="*/ 80 h 574"/>
                <a:gd name="T52" fmla="*/ 7 w 238"/>
                <a:gd name="T53" fmla="*/ 109 h 574"/>
                <a:gd name="T54" fmla="*/ 0 w 238"/>
                <a:gd name="T55" fmla="*/ 153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8" h="574">
                  <a:moveTo>
                    <a:pt x="0" y="153"/>
                  </a:moveTo>
                  <a:lnTo>
                    <a:pt x="7" y="203"/>
                  </a:lnTo>
                  <a:lnTo>
                    <a:pt x="7" y="224"/>
                  </a:lnTo>
                  <a:lnTo>
                    <a:pt x="13" y="254"/>
                  </a:lnTo>
                  <a:lnTo>
                    <a:pt x="28" y="276"/>
                  </a:lnTo>
                  <a:lnTo>
                    <a:pt x="34" y="290"/>
                  </a:lnTo>
                  <a:lnTo>
                    <a:pt x="41" y="297"/>
                  </a:lnTo>
                  <a:lnTo>
                    <a:pt x="34" y="392"/>
                  </a:lnTo>
                  <a:lnTo>
                    <a:pt x="149" y="573"/>
                  </a:lnTo>
                  <a:lnTo>
                    <a:pt x="217" y="363"/>
                  </a:lnTo>
                  <a:lnTo>
                    <a:pt x="217" y="290"/>
                  </a:lnTo>
                  <a:lnTo>
                    <a:pt x="224" y="276"/>
                  </a:lnTo>
                  <a:lnTo>
                    <a:pt x="230" y="261"/>
                  </a:lnTo>
                  <a:lnTo>
                    <a:pt x="237" y="240"/>
                  </a:lnTo>
                  <a:lnTo>
                    <a:pt x="237" y="203"/>
                  </a:lnTo>
                  <a:lnTo>
                    <a:pt x="230" y="160"/>
                  </a:lnTo>
                  <a:lnTo>
                    <a:pt x="224" y="94"/>
                  </a:lnTo>
                  <a:lnTo>
                    <a:pt x="210" y="66"/>
                  </a:lnTo>
                  <a:lnTo>
                    <a:pt x="196" y="37"/>
                  </a:lnTo>
                  <a:lnTo>
                    <a:pt x="176" y="21"/>
                  </a:lnTo>
                  <a:lnTo>
                    <a:pt x="156" y="7"/>
                  </a:lnTo>
                  <a:lnTo>
                    <a:pt x="122" y="0"/>
                  </a:lnTo>
                  <a:lnTo>
                    <a:pt x="88" y="7"/>
                  </a:lnTo>
                  <a:lnTo>
                    <a:pt x="61" y="21"/>
                  </a:lnTo>
                  <a:lnTo>
                    <a:pt x="41" y="44"/>
                  </a:lnTo>
                  <a:lnTo>
                    <a:pt x="13" y="80"/>
                  </a:lnTo>
                  <a:lnTo>
                    <a:pt x="7" y="109"/>
                  </a:lnTo>
                  <a:lnTo>
                    <a:pt x="0" y="153"/>
                  </a:lnTo>
                </a:path>
              </a:pathLst>
            </a:custGeom>
            <a:solidFill>
              <a:srgbClr val="FFBF7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1189909" name="Group 21">
              <a:extLst>
                <a:ext uri="{FF2B5EF4-FFF2-40B4-BE49-F238E27FC236}">
                  <a16:creationId xmlns:a16="http://schemas.microsoft.com/office/drawing/2014/main" id="{B2170727-1ED6-4A8B-AD5F-C1110F20A8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95538" y="3305175"/>
              <a:ext cx="168275" cy="77788"/>
              <a:chOff x="1701" y="2226"/>
              <a:chExt cx="106" cy="49"/>
            </a:xfrm>
          </p:grpSpPr>
          <p:sp>
            <p:nvSpPr>
              <p:cNvPr id="1189910" name="Oval 22">
                <a:extLst>
                  <a:ext uri="{FF2B5EF4-FFF2-40B4-BE49-F238E27FC236}">
                    <a16:creationId xmlns:a16="http://schemas.microsoft.com/office/drawing/2014/main" id="{823297BB-D713-450A-BD8B-49EDCAC61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" y="2255"/>
                <a:ext cx="79" cy="2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189911" name="Arc 23">
                <a:extLst>
                  <a:ext uri="{FF2B5EF4-FFF2-40B4-BE49-F238E27FC236}">
                    <a16:creationId xmlns:a16="http://schemas.microsoft.com/office/drawing/2014/main" id="{CF2788F5-EE87-477E-A5FE-19497553F4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5" y="2249"/>
                <a:ext cx="79" cy="17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43200"/>
                  <a:gd name="T1" fmla="*/ 21600 h 21600"/>
                  <a:gd name="T2" fmla="*/ 43200 w 43200"/>
                  <a:gd name="T3" fmla="*/ 21600 h 21600"/>
                  <a:gd name="T4" fmla="*/ 21600 w 432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1600" fill="none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599"/>
                    </a:cubicBezTo>
                  </a:path>
                  <a:path w="43200" h="21600" stroke="0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189912" name="Freeform 24">
                <a:extLst>
                  <a:ext uri="{FF2B5EF4-FFF2-40B4-BE49-F238E27FC236}">
                    <a16:creationId xmlns:a16="http://schemas.microsoft.com/office/drawing/2014/main" id="{50925937-9633-4436-8FD8-94FD3A6B82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" y="2226"/>
                <a:ext cx="106" cy="36"/>
              </a:xfrm>
              <a:custGeom>
                <a:avLst/>
                <a:gdLst>
                  <a:gd name="T0" fmla="*/ 0 w 106"/>
                  <a:gd name="T1" fmla="*/ 17 h 36"/>
                  <a:gd name="T2" fmla="*/ 12 w 106"/>
                  <a:gd name="T3" fmla="*/ 11 h 36"/>
                  <a:gd name="T4" fmla="*/ 24 w 106"/>
                  <a:gd name="T5" fmla="*/ 6 h 36"/>
                  <a:gd name="T6" fmla="*/ 38 w 106"/>
                  <a:gd name="T7" fmla="*/ 0 h 36"/>
                  <a:gd name="T8" fmla="*/ 50 w 106"/>
                  <a:gd name="T9" fmla="*/ 0 h 36"/>
                  <a:gd name="T10" fmla="*/ 68 w 106"/>
                  <a:gd name="T11" fmla="*/ 0 h 36"/>
                  <a:gd name="T12" fmla="*/ 81 w 106"/>
                  <a:gd name="T13" fmla="*/ 6 h 36"/>
                  <a:gd name="T14" fmla="*/ 93 w 106"/>
                  <a:gd name="T15" fmla="*/ 11 h 36"/>
                  <a:gd name="T16" fmla="*/ 105 w 106"/>
                  <a:gd name="T17" fmla="*/ 17 h 36"/>
                  <a:gd name="T18" fmla="*/ 105 w 106"/>
                  <a:gd name="T19" fmla="*/ 23 h 36"/>
                  <a:gd name="T20" fmla="*/ 105 w 106"/>
                  <a:gd name="T21" fmla="*/ 35 h 36"/>
                  <a:gd name="T22" fmla="*/ 93 w 106"/>
                  <a:gd name="T23" fmla="*/ 35 h 36"/>
                  <a:gd name="T24" fmla="*/ 81 w 106"/>
                  <a:gd name="T25" fmla="*/ 23 h 36"/>
                  <a:gd name="T26" fmla="*/ 62 w 106"/>
                  <a:gd name="T27" fmla="*/ 23 h 36"/>
                  <a:gd name="T28" fmla="*/ 50 w 106"/>
                  <a:gd name="T29" fmla="*/ 17 h 36"/>
                  <a:gd name="T30" fmla="*/ 31 w 106"/>
                  <a:gd name="T31" fmla="*/ 23 h 36"/>
                  <a:gd name="T32" fmla="*/ 24 w 106"/>
                  <a:gd name="T33" fmla="*/ 29 h 36"/>
                  <a:gd name="T34" fmla="*/ 12 w 106"/>
                  <a:gd name="T35" fmla="*/ 35 h 36"/>
                  <a:gd name="T36" fmla="*/ 6 w 106"/>
                  <a:gd name="T37" fmla="*/ 35 h 36"/>
                  <a:gd name="T38" fmla="*/ 0 w 106"/>
                  <a:gd name="T39" fmla="*/ 29 h 36"/>
                  <a:gd name="T40" fmla="*/ 0 w 106"/>
                  <a:gd name="T41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6" h="36">
                    <a:moveTo>
                      <a:pt x="0" y="17"/>
                    </a:moveTo>
                    <a:lnTo>
                      <a:pt x="12" y="11"/>
                    </a:lnTo>
                    <a:lnTo>
                      <a:pt x="24" y="6"/>
                    </a:lnTo>
                    <a:lnTo>
                      <a:pt x="38" y="0"/>
                    </a:lnTo>
                    <a:lnTo>
                      <a:pt x="50" y="0"/>
                    </a:lnTo>
                    <a:lnTo>
                      <a:pt x="68" y="0"/>
                    </a:lnTo>
                    <a:lnTo>
                      <a:pt x="81" y="6"/>
                    </a:lnTo>
                    <a:lnTo>
                      <a:pt x="93" y="11"/>
                    </a:lnTo>
                    <a:lnTo>
                      <a:pt x="105" y="17"/>
                    </a:lnTo>
                    <a:lnTo>
                      <a:pt x="105" y="23"/>
                    </a:lnTo>
                    <a:lnTo>
                      <a:pt x="105" y="35"/>
                    </a:lnTo>
                    <a:lnTo>
                      <a:pt x="93" y="35"/>
                    </a:lnTo>
                    <a:lnTo>
                      <a:pt x="81" y="23"/>
                    </a:lnTo>
                    <a:lnTo>
                      <a:pt x="62" y="23"/>
                    </a:lnTo>
                    <a:lnTo>
                      <a:pt x="50" y="17"/>
                    </a:lnTo>
                    <a:lnTo>
                      <a:pt x="31" y="23"/>
                    </a:lnTo>
                    <a:lnTo>
                      <a:pt x="24" y="29"/>
                    </a:lnTo>
                    <a:lnTo>
                      <a:pt x="12" y="35"/>
                    </a:lnTo>
                    <a:lnTo>
                      <a:pt x="6" y="35"/>
                    </a:lnTo>
                    <a:lnTo>
                      <a:pt x="0" y="29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7F5F3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1189913" name="Group 25">
              <a:extLst>
                <a:ext uri="{FF2B5EF4-FFF2-40B4-BE49-F238E27FC236}">
                  <a16:creationId xmlns:a16="http://schemas.microsoft.com/office/drawing/2014/main" id="{35B39A1C-6339-4EF1-9417-9D38DEDEA9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4725" y="2971800"/>
              <a:ext cx="430213" cy="346075"/>
              <a:chOff x="1606" y="2016"/>
              <a:chExt cx="271" cy="218"/>
            </a:xfrm>
          </p:grpSpPr>
          <p:sp>
            <p:nvSpPr>
              <p:cNvPr id="1189914" name="Freeform 26">
                <a:extLst>
                  <a:ext uri="{FF2B5EF4-FFF2-40B4-BE49-F238E27FC236}">
                    <a16:creationId xmlns:a16="http://schemas.microsoft.com/office/drawing/2014/main" id="{5DDD9C2E-6096-4BA6-879A-184F78D5A8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6" y="2016"/>
                <a:ext cx="190" cy="218"/>
              </a:xfrm>
              <a:custGeom>
                <a:avLst/>
                <a:gdLst>
                  <a:gd name="T0" fmla="*/ 189 w 190"/>
                  <a:gd name="T1" fmla="*/ 29 h 218"/>
                  <a:gd name="T2" fmla="*/ 182 w 190"/>
                  <a:gd name="T3" fmla="*/ 14 h 218"/>
                  <a:gd name="T4" fmla="*/ 182 w 190"/>
                  <a:gd name="T5" fmla="*/ 7 h 218"/>
                  <a:gd name="T6" fmla="*/ 176 w 190"/>
                  <a:gd name="T7" fmla="*/ 0 h 218"/>
                  <a:gd name="T8" fmla="*/ 169 w 190"/>
                  <a:gd name="T9" fmla="*/ 0 h 218"/>
                  <a:gd name="T10" fmla="*/ 156 w 190"/>
                  <a:gd name="T11" fmla="*/ 0 h 218"/>
                  <a:gd name="T12" fmla="*/ 142 w 190"/>
                  <a:gd name="T13" fmla="*/ 0 h 218"/>
                  <a:gd name="T14" fmla="*/ 128 w 190"/>
                  <a:gd name="T15" fmla="*/ 0 h 218"/>
                  <a:gd name="T16" fmla="*/ 115 w 190"/>
                  <a:gd name="T17" fmla="*/ 7 h 218"/>
                  <a:gd name="T18" fmla="*/ 108 w 190"/>
                  <a:gd name="T19" fmla="*/ 7 h 218"/>
                  <a:gd name="T20" fmla="*/ 101 w 190"/>
                  <a:gd name="T21" fmla="*/ 14 h 218"/>
                  <a:gd name="T22" fmla="*/ 95 w 190"/>
                  <a:gd name="T23" fmla="*/ 21 h 218"/>
                  <a:gd name="T24" fmla="*/ 81 w 190"/>
                  <a:gd name="T25" fmla="*/ 21 h 218"/>
                  <a:gd name="T26" fmla="*/ 74 w 190"/>
                  <a:gd name="T27" fmla="*/ 21 h 218"/>
                  <a:gd name="T28" fmla="*/ 61 w 190"/>
                  <a:gd name="T29" fmla="*/ 29 h 218"/>
                  <a:gd name="T30" fmla="*/ 54 w 190"/>
                  <a:gd name="T31" fmla="*/ 36 h 218"/>
                  <a:gd name="T32" fmla="*/ 48 w 190"/>
                  <a:gd name="T33" fmla="*/ 44 h 218"/>
                  <a:gd name="T34" fmla="*/ 41 w 190"/>
                  <a:gd name="T35" fmla="*/ 58 h 218"/>
                  <a:gd name="T36" fmla="*/ 33 w 190"/>
                  <a:gd name="T37" fmla="*/ 66 h 218"/>
                  <a:gd name="T38" fmla="*/ 27 w 190"/>
                  <a:gd name="T39" fmla="*/ 73 h 218"/>
                  <a:gd name="T40" fmla="*/ 20 w 190"/>
                  <a:gd name="T41" fmla="*/ 73 h 218"/>
                  <a:gd name="T42" fmla="*/ 13 w 190"/>
                  <a:gd name="T43" fmla="*/ 80 h 218"/>
                  <a:gd name="T44" fmla="*/ 7 w 190"/>
                  <a:gd name="T45" fmla="*/ 94 h 218"/>
                  <a:gd name="T46" fmla="*/ 0 w 190"/>
                  <a:gd name="T47" fmla="*/ 101 h 218"/>
                  <a:gd name="T48" fmla="*/ 0 w 190"/>
                  <a:gd name="T49" fmla="*/ 116 h 218"/>
                  <a:gd name="T50" fmla="*/ 0 w 190"/>
                  <a:gd name="T51" fmla="*/ 130 h 218"/>
                  <a:gd name="T52" fmla="*/ 0 w 190"/>
                  <a:gd name="T53" fmla="*/ 145 h 218"/>
                  <a:gd name="T54" fmla="*/ 0 w 190"/>
                  <a:gd name="T55" fmla="*/ 167 h 218"/>
                  <a:gd name="T56" fmla="*/ 7 w 190"/>
                  <a:gd name="T57" fmla="*/ 174 h 218"/>
                  <a:gd name="T58" fmla="*/ 7 w 190"/>
                  <a:gd name="T59" fmla="*/ 188 h 218"/>
                  <a:gd name="T60" fmla="*/ 7 w 190"/>
                  <a:gd name="T61" fmla="*/ 203 h 218"/>
                  <a:gd name="T62" fmla="*/ 20 w 190"/>
                  <a:gd name="T63" fmla="*/ 210 h 218"/>
                  <a:gd name="T64" fmla="*/ 27 w 190"/>
                  <a:gd name="T65" fmla="*/ 210 h 218"/>
                  <a:gd name="T66" fmla="*/ 33 w 190"/>
                  <a:gd name="T67" fmla="*/ 217 h 218"/>
                  <a:gd name="T68" fmla="*/ 41 w 190"/>
                  <a:gd name="T69" fmla="*/ 196 h 218"/>
                  <a:gd name="T70" fmla="*/ 41 w 190"/>
                  <a:gd name="T71" fmla="*/ 188 h 218"/>
                  <a:gd name="T72" fmla="*/ 41 w 190"/>
                  <a:gd name="T73" fmla="*/ 174 h 218"/>
                  <a:gd name="T74" fmla="*/ 41 w 190"/>
                  <a:gd name="T75" fmla="*/ 167 h 218"/>
                  <a:gd name="T76" fmla="*/ 48 w 190"/>
                  <a:gd name="T77" fmla="*/ 145 h 218"/>
                  <a:gd name="T78" fmla="*/ 48 w 190"/>
                  <a:gd name="T79" fmla="*/ 130 h 218"/>
                  <a:gd name="T80" fmla="*/ 54 w 190"/>
                  <a:gd name="T81" fmla="*/ 123 h 218"/>
                  <a:gd name="T82" fmla="*/ 54 w 190"/>
                  <a:gd name="T83" fmla="*/ 116 h 218"/>
                  <a:gd name="T84" fmla="*/ 54 w 190"/>
                  <a:gd name="T85" fmla="*/ 94 h 218"/>
                  <a:gd name="T86" fmla="*/ 68 w 190"/>
                  <a:gd name="T87" fmla="*/ 94 h 218"/>
                  <a:gd name="T88" fmla="*/ 88 w 190"/>
                  <a:gd name="T89" fmla="*/ 87 h 218"/>
                  <a:gd name="T90" fmla="*/ 101 w 190"/>
                  <a:gd name="T91" fmla="*/ 87 h 218"/>
                  <a:gd name="T92" fmla="*/ 115 w 190"/>
                  <a:gd name="T93" fmla="*/ 73 h 218"/>
                  <a:gd name="T94" fmla="*/ 121 w 190"/>
                  <a:gd name="T95" fmla="*/ 58 h 218"/>
                  <a:gd name="T96" fmla="*/ 136 w 190"/>
                  <a:gd name="T97" fmla="*/ 44 h 218"/>
                  <a:gd name="T98" fmla="*/ 142 w 190"/>
                  <a:gd name="T99" fmla="*/ 36 h 218"/>
                  <a:gd name="T100" fmla="*/ 156 w 190"/>
                  <a:gd name="T101" fmla="*/ 36 h 218"/>
                  <a:gd name="T102" fmla="*/ 162 w 190"/>
                  <a:gd name="T103" fmla="*/ 36 h 218"/>
                  <a:gd name="T104" fmla="*/ 189 w 190"/>
                  <a:gd name="T105" fmla="*/ 29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0" h="218">
                    <a:moveTo>
                      <a:pt x="189" y="29"/>
                    </a:moveTo>
                    <a:lnTo>
                      <a:pt x="182" y="14"/>
                    </a:lnTo>
                    <a:lnTo>
                      <a:pt x="182" y="7"/>
                    </a:lnTo>
                    <a:lnTo>
                      <a:pt x="176" y="0"/>
                    </a:lnTo>
                    <a:lnTo>
                      <a:pt x="169" y="0"/>
                    </a:lnTo>
                    <a:lnTo>
                      <a:pt x="156" y="0"/>
                    </a:lnTo>
                    <a:lnTo>
                      <a:pt x="142" y="0"/>
                    </a:lnTo>
                    <a:lnTo>
                      <a:pt x="128" y="0"/>
                    </a:lnTo>
                    <a:lnTo>
                      <a:pt x="115" y="7"/>
                    </a:lnTo>
                    <a:lnTo>
                      <a:pt x="108" y="7"/>
                    </a:lnTo>
                    <a:lnTo>
                      <a:pt x="101" y="14"/>
                    </a:lnTo>
                    <a:lnTo>
                      <a:pt x="95" y="21"/>
                    </a:lnTo>
                    <a:lnTo>
                      <a:pt x="81" y="21"/>
                    </a:lnTo>
                    <a:lnTo>
                      <a:pt x="74" y="21"/>
                    </a:lnTo>
                    <a:lnTo>
                      <a:pt x="61" y="29"/>
                    </a:lnTo>
                    <a:lnTo>
                      <a:pt x="54" y="36"/>
                    </a:lnTo>
                    <a:lnTo>
                      <a:pt x="48" y="44"/>
                    </a:lnTo>
                    <a:lnTo>
                      <a:pt x="41" y="58"/>
                    </a:lnTo>
                    <a:lnTo>
                      <a:pt x="33" y="66"/>
                    </a:lnTo>
                    <a:lnTo>
                      <a:pt x="27" y="73"/>
                    </a:lnTo>
                    <a:lnTo>
                      <a:pt x="20" y="73"/>
                    </a:lnTo>
                    <a:lnTo>
                      <a:pt x="13" y="80"/>
                    </a:lnTo>
                    <a:lnTo>
                      <a:pt x="7" y="94"/>
                    </a:lnTo>
                    <a:lnTo>
                      <a:pt x="0" y="101"/>
                    </a:lnTo>
                    <a:lnTo>
                      <a:pt x="0" y="116"/>
                    </a:lnTo>
                    <a:lnTo>
                      <a:pt x="0" y="130"/>
                    </a:lnTo>
                    <a:lnTo>
                      <a:pt x="0" y="145"/>
                    </a:lnTo>
                    <a:lnTo>
                      <a:pt x="0" y="167"/>
                    </a:lnTo>
                    <a:lnTo>
                      <a:pt x="7" y="174"/>
                    </a:lnTo>
                    <a:lnTo>
                      <a:pt x="7" y="188"/>
                    </a:lnTo>
                    <a:lnTo>
                      <a:pt x="7" y="203"/>
                    </a:lnTo>
                    <a:lnTo>
                      <a:pt x="20" y="210"/>
                    </a:lnTo>
                    <a:lnTo>
                      <a:pt x="27" y="210"/>
                    </a:lnTo>
                    <a:lnTo>
                      <a:pt x="33" y="217"/>
                    </a:lnTo>
                    <a:lnTo>
                      <a:pt x="41" y="196"/>
                    </a:lnTo>
                    <a:lnTo>
                      <a:pt x="41" y="188"/>
                    </a:lnTo>
                    <a:lnTo>
                      <a:pt x="41" y="174"/>
                    </a:lnTo>
                    <a:lnTo>
                      <a:pt x="41" y="167"/>
                    </a:lnTo>
                    <a:lnTo>
                      <a:pt x="48" y="145"/>
                    </a:lnTo>
                    <a:lnTo>
                      <a:pt x="48" y="130"/>
                    </a:lnTo>
                    <a:lnTo>
                      <a:pt x="54" y="123"/>
                    </a:lnTo>
                    <a:lnTo>
                      <a:pt x="54" y="116"/>
                    </a:lnTo>
                    <a:lnTo>
                      <a:pt x="54" y="94"/>
                    </a:lnTo>
                    <a:lnTo>
                      <a:pt x="68" y="94"/>
                    </a:lnTo>
                    <a:lnTo>
                      <a:pt x="88" y="87"/>
                    </a:lnTo>
                    <a:lnTo>
                      <a:pt x="101" y="87"/>
                    </a:lnTo>
                    <a:lnTo>
                      <a:pt x="115" y="73"/>
                    </a:lnTo>
                    <a:lnTo>
                      <a:pt x="121" y="58"/>
                    </a:lnTo>
                    <a:lnTo>
                      <a:pt x="136" y="44"/>
                    </a:lnTo>
                    <a:lnTo>
                      <a:pt x="142" y="36"/>
                    </a:lnTo>
                    <a:lnTo>
                      <a:pt x="156" y="36"/>
                    </a:lnTo>
                    <a:lnTo>
                      <a:pt x="162" y="36"/>
                    </a:lnTo>
                    <a:lnTo>
                      <a:pt x="189" y="29"/>
                    </a:lnTo>
                  </a:path>
                </a:pathLst>
              </a:custGeom>
              <a:solidFill>
                <a:srgbClr val="7F5F3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89915" name="Freeform 27">
                <a:extLst>
                  <a:ext uri="{FF2B5EF4-FFF2-40B4-BE49-F238E27FC236}">
                    <a16:creationId xmlns:a16="http://schemas.microsoft.com/office/drawing/2014/main" id="{60501F82-E192-4511-8FE0-E8AED966AF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5" y="2045"/>
                <a:ext cx="82" cy="189"/>
              </a:xfrm>
              <a:custGeom>
                <a:avLst/>
                <a:gdLst>
                  <a:gd name="T0" fmla="*/ 0 w 82"/>
                  <a:gd name="T1" fmla="*/ 0 h 189"/>
                  <a:gd name="T2" fmla="*/ 13 w 82"/>
                  <a:gd name="T3" fmla="*/ 0 h 189"/>
                  <a:gd name="T4" fmla="*/ 27 w 82"/>
                  <a:gd name="T5" fmla="*/ 7 h 189"/>
                  <a:gd name="T6" fmla="*/ 41 w 82"/>
                  <a:gd name="T7" fmla="*/ 15 h 189"/>
                  <a:gd name="T8" fmla="*/ 48 w 82"/>
                  <a:gd name="T9" fmla="*/ 30 h 189"/>
                  <a:gd name="T10" fmla="*/ 61 w 82"/>
                  <a:gd name="T11" fmla="*/ 44 h 189"/>
                  <a:gd name="T12" fmla="*/ 68 w 82"/>
                  <a:gd name="T13" fmla="*/ 58 h 189"/>
                  <a:gd name="T14" fmla="*/ 68 w 82"/>
                  <a:gd name="T15" fmla="*/ 73 h 189"/>
                  <a:gd name="T16" fmla="*/ 68 w 82"/>
                  <a:gd name="T17" fmla="*/ 94 h 189"/>
                  <a:gd name="T18" fmla="*/ 68 w 82"/>
                  <a:gd name="T19" fmla="*/ 108 h 189"/>
                  <a:gd name="T20" fmla="*/ 74 w 82"/>
                  <a:gd name="T21" fmla="*/ 131 h 189"/>
                  <a:gd name="T22" fmla="*/ 74 w 82"/>
                  <a:gd name="T23" fmla="*/ 145 h 189"/>
                  <a:gd name="T24" fmla="*/ 81 w 82"/>
                  <a:gd name="T25" fmla="*/ 159 h 189"/>
                  <a:gd name="T26" fmla="*/ 81 w 82"/>
                  <a:gd name="T27" fmla="*/ 174 h 189"/>
                  <a:gd name="T28" fmla="*/ 81 w 82"/>
                  <a:gd name="T29" fmla="*/ 188 h 189"/>
                  <a:gd name="T30" fmla="*/ 68 w 82"/>
                  <a:gd name="T31" fmla="*/ 181 h 189"/>
                  <a:gd name="T32" fmla="*/ 61 w 82"/>
                  <a:gd name="T33" fmla="*/ 174 h 189"/>
                  <a:gd name="T34" fmla="*/ 48 w 82"/>
                  <a:gd name="T35" fmla="*/ 159 h 189"/>
                  <a:gd name="T36" fmla="*/ 48 w 82"/>
                  <a:gd name="T37" fmla="*/ 145 h 189"/>
                  <a:gd name="T38" fmla="*/ 48 w 82"/>
                  <a:gd name="T39" fmla="*/ 124 h 189"/>
                  <a:gd name="T40" fmla="*/ 41 w 82"/>
                  <a:gd name="T41" fmla="*/ 101 h 189"/>
                  <a:gd name="T42" fmla="*/ 41 w 82"/>
                  <a:gd name="T43" fmla="*/ 73 h 189"/>
                  <a:gd name="T44" fmla="*/ 34 w 82"/>
                  <a:gd name="T45" fmla="*/ 65 h 189"/>
                  <a:gd name="T46" fmla="*/ 20 w 82"/>
                  <a:gd name="T47" fmla="*/ 51 h 189"/>
                  <a:gd name="T48" fmla="*/ 7 w 82"/>
                  <a:gd name="T49" fmla="*/ 37 h 189"/>
                  <a:gd name="T50" fmla="*/ 0 w 82"/>
                  <a:gd name="T51" fmla="*/ 23 h 189"/>
                  <a:gd name="T52" fmla="*/ 0 w 82"/>
                  <a:gd name="T53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2" h="189">
                    <a:moveTo>
                      <a:pt x="0" y="0"/>
                    </a:moveTo>
                    <a:lnTo>
                      <a:pt x="13" y="0"/>
                    </a:lnTo>
                    <a:lnTo>
                      <a:pt x="27" y="7"/>
                    </a:lnTo>
                    <a:lnTo>
                      <a:pt x="41" y="15"/>
                    </a:lnTo>
                    <a:lnTo>
                      <a:pt x="48" y="30"/>
                    </a:lnTo>
                    <a:lnTo>
                      <a:pt x="61" y="44"/>
                    </a:lnTo>
                    <a:lnTo>
                      <a:pt x="68" y="58"/>
                    </a:lnTo>
                    <a:lnTo>
                      <a:pt x="68" y="73"/>
                    </a:lnTo>
                    <a:lnTo>
                      <a:pt x="68" y="94"/>
                    </a:lnTo>
                    <a:lnTo>
                      <a:pt x="68" y="108"/>
                    </a:lnTo>
                    <a:lnTo>
                      <a:pt x="74" y="131"/>
                    </a:lnTo>
                    <a:lnTo>
                      <a:pt x="74" y="145"/>
                    </a:lnTo>
                    <a:lnTo>
                      <a:pt x="81" y="159"/>
                    </a:lnTo>
                    <a:lnTo>
                      <a:pt x="81" y="174"/>
                    </a:lnTo>
                    <a:lnTo>
                      <a:pt x="81" y="188"/>
                    </a:lnTo>
                    <a:lnTo>
                      <a:pt x="68" y="181"/>
                    </a:lnTo>
                    <a:lnTo>
                      <a:pt x="61" y="174"/>
                    </a:lnTo>
                    <a:lnTo>
                      <a:pt x="48" y="159"/>
                    </a:lnTo>
                    <a:lnTo>
                      <a:pt x="48" y="145"/>
                    </a:lnTo>
                    <a:lnTo>
                      <a:pt x="48" y="124"/>
                    </a:lnTo>
                    <a:lnTo>
                      <a:pt x="41" y="101"/>
                    </a:lnTo>
                    <a:lnTo>
                      <a:pt x="41" y="73"/>
                    </a:lnTo>
                    <a:lnTo>
                      <a:pt x="34" y="65"/>
                    </a:lnTo>
                    <a:lnTo>
                      <a:pt x="20" y="51"/>
                    </a:lnTo>
                    <a:lnTo>
                      <a:pt x="7" y="37"/>
                    </a:lnTo>
                    <a:lnTo>
                      <a:pt x="0" y="2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F5F3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1189916" name="Group 28">
              <a:extLst>
                <a:ext uri="{FF2B5EF4-FFF2-40B4-BE49-F238E27FC236}">
                  <a16:creationId xmlns:a16="http://schemas.microsoft.com/office/drawing/2014/main" id="{B725B9CA-A261-4335-BE9F-AFDB75F4FF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95538" y="3225800"/>
              <a:ext cx="141287" cy="265113"/>
              <a:chOff x="1701" y="2176"/>
              <a:chExt cx="89" cy="167"/>
            </a:xfrm>
          </p:grpSpPr>
          <p:grpSp>
            <p:nvGrpSpPr>
              <p:cNvPr id="1189917" name="Group 29">
                <a:extLst>
                  <a:ext uri="{FF2B5EF4-FFF2-40B4-BE49-F238E27FC236}">
                    <a16:creationId xmlns:a16="http://schemas.microsoft.com/office/drawing/2014/main" id="{92D3FC39-7112-45BD-924C-612E2329A8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1" y="2176"/>
                <a:ext cx="89" cy="167"/>
                <a:chOff x="1701" y="2176"/>
                <a:chExt cx="89" cy="167"/>
              </a:xfrm>
            </p:grpSpPr>
            <p:grpSp>
              <p:nvGrpSpPr>
                <p:cNvPr id="1189918" name="Group 30">
                  <a:extLst>
                    <a:ext uri="{FF2B5EF4-FFF2-40B4-BE49-F238E27FC236}">
                      <a16:creationId xmlns:a16="http://schemas.microsoft.com/office/drawing/2014/main" id="{40AAC53B-92E9-42BE-AD3D-2B84D86213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75" y="2205"/>
                  <a:ext cx="5" cy="12"/>
                  <a:chOff x="1775" y="2205"/>
                  <a:chExt cx="5" cy="12"/>
                </a:xfrm>
              </p:grpSpPr>
              <p:sp>
                <p:nvSpPr>
                  <p:cNvPr id="1189919" name="Oval 31">
                    <a:extLst>
                      <a:ext uri="{FF2B5EF4-FFF2-40B4-BE49-F238E27FC236}">
                        <a16:creationId xmlns:a16="http://schemas.microsoft.com/office/drawing/2014/main" id="{CA08EA5E-B4B0-4EFA-B238-1E5424BBF8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75" y="2205"/>
                    <a:ext cx="5" cy="12"/>
                  </a:xfrm>
                  <a:prstGeom prst="ellipse">
                    <a:avLst/>
                  </a:prstGeom>
                  <a:solidFill>
                    <a:srgbClr val="BF7F3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89920" name="Oval 32">
                    <a:extLst>
                      <a:ext uri="{FF2B5EF4-FFF2-40B4-BE49-F238E27FC236}">
                        <a16:creationId xmlns:a16="http://schemas.microsoft.com/office/drawing/2014/main" id="{BE58EEE2-679B-44AA-A27A-081CE279DB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75" y="2205"/>
                    <a:ext cx="5" cy="4"/>
                  </a:xfrm>
                  <a:prstGeom prst="ellipse">
                    <a:avLst/>
                  </a:prstGeom>
                  <a:solidFill>
                    <a:srgbClr val="FFBF7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</p:grpSp>
            <p:grpSp>
              <p:nvGrpSpPr>
                <p:cNvPr id="1189921" name="Group 33">
                  <a:extLst>
                    <a:ext uri="{FF2B5EF4-FFF2-40B4-BE49-F238E27FC236}">
                      <a16:creationId xmlns:a16="http://schemas.microsoft.com/office/drawing/2014/main" id="{7910D66A-05B9-4346-B229-AE11BAC513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27" y="2176"/>
                  <a:ext cx="46" cy="41"/>
                  <a:chOff x="1727" y="2176"/>
                  <a:chExt cx="46" cy="41"/>
                </a:xfrm>
              </p:grpSpPr>
              <p:sp>
                <p:nvSpPr>
                  <p:cNvPr id="1189922" name="Oval 34">
                    <a:extLst>
                      <a:ext uri="{FF2B5EF4-FFF2-40B4-BE49-F238E27FC236}">
                        <a16:creationId xmlns:a16="http://schemas.microsoft.com/office/drawing/2014/main" id="{BC82B49D-AB4F-4820-83A9-7354853BCE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34" y="2183"/>
                    <a:ext cx="39" cy="34"/>
                  </a:xfrm>
                  <a:prstGeom prst="ellipse">
                    <a:avLst/>
                  </a:prstGeom>
                  <a:solidFill>
                    <a:srgbClr val="BF7F3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89923" name="Oval 35">
                    <a:extLst>
                      <a:ext uri="{FF2B5EF4-FFF2-40B4-BE49-F238E27FC236}">
                        <a16:creationId xmlns:a16="http://schemas.microsoft.com/office/drawing/2014/main" id="{7C25EA37-9EB4-4929-88F6-C12676B5AD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27" y="2176"/>
                    <a:ext cx="39" cy="33"/>
                  </a:xfrm>
                  <a:prstGeom prst="ellipse">
                    <a:avLst/>
                  </a:prstGeom>
                  <a:solidFill>
                    <a:srgbClr val="FFBF7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</p:grpSp>
            <p:sp>
              <p:nvSpPr>
                <p:cNvPr id="1189924" name="Arc 36">
                  <a:extLst>
                    <a:ext uri="{FF2B5EF4-FFF2-40B4-BE49-F238E27FC236}">
                      <a16:creationId xmlns:a16="http://schemas.microsoft.com/office/drawing/2014/main" id="{C92FB2D4-9978-4978-8616-A8A385AE3F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6" y="2316"/>
                  <a:ext cx="64" cy="27"/>
                </a:xfrm>
                <a:custGeom>
                  <a:avLst/>
                  <a:gdLst>
                    <a:gd name="G0" fmla="+- 21600 0 0"/>
                    <a:gd name="G1" fmla="+- 0 0 0"/>
                    <a:gd name="G2" fmla="+- 21600 0 0"/>
                    <a:gd name="T0" fmla="*/ 43200 w 43200"/>
                    <a:gd name="T1" fmla="*/ 0 h 21600"/>
                    <a:gd name="T2" fmla="*/ 0 w 43200"/>
                    <a:gd name="T3" fmla="*/ 0 h 21600"/>
                    <a:gd name="T4" fmla="*/ 21600 w 432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43200" y="0"/>
                      </a:moveTo>
                      <a:cubicBezTo>
                        <a:pt x="43200" y="11929"/>
                        <a:pt x="33529" y="21600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43200" h="21600" stroke="0" extrusionOk="0">
                      <a:moveTo>
                        <a:pt x="43200" y="0"/>
                      </a:moveTo>
                      <a:cubicBezTo>
                        <a:pt x="43200" y="11929"/>
                        <a:pt x="33529" y="21600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BF7F3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1189925" name="Arc 37">
                  <a:extLst>
                    <a:ext uri="{FF2B5EF4-FFF2-40B4-BE49-F238E27FC236}">
                      <a16:creationId xmlns:a16="http://schemas.microsoft.com/office/drawing/2014/main" id="{B6B6FD1A-BA0B-4BE9-8821-FDD12EFB13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4" y="2291"/>
                  <a:ext cx="21" cy="6"/>
                </a:xfrm>
                <a:custGeom>
                  <a:avLst/>
                  <a:gdLst>
                    <a:gd name="G0" fmla="+- 18522 0 0"/>
                    <a:gd name="G1" fmla="+- 0 0 0"/>
                    <a:gd name="G2" fmla="+- 21600 0 0"/>
                    <a:gd name="T0" fmla="*/ 38577 w 38577"/>
                    <a:gd name="T1" fmla="*/ 8022 h 21600"/>
                    <a:gd name="T2" fmla="*/ 0 w 38577"/>
                    <a:gd name="T3" fmla="*/ 11113 h 21600"/>
                    <a:gd name="T4" fmla="*/ 18522 w 38577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577" h="21600" fill="none" extrusionOk="0">
                      <a:moveTo>
                        <a:pt x="38577" y="8022"/>
                      </a:moveTo>
                      <a:cubicBezTo>
                        <a:pt x="35296" y="16222"/>
                        <a:pt x="27354" y="21600"/>
                        <a:pt x="18522" y="21600"/>
                      </a:cubicBezTo>
                      <a:cubicBezTo>
                        <a:pt x="10934" y="21600"/>
                        <a:pt x="3903" y="17619"/>
                        <a:pt x="0" y="11112"/>
                      </a:cubicBezTo>
                    </a:path>
                    <a:path w="38577" h="21600" stroke="0" extrusionOk="0">
                      <a:moveTo>
                        <a:pt x="38577" y="8022"/>
                      </a:moveTo>
                      <a:cubicBezTo>
                        <a:pt x="35296" y="16222"/>
                        <a:pt x="27354" y="21600"/>
                        <a:pt x="18522" y="21600"/>
                      </a:cubicBezTo>
                      <a:cubicBezTo>
                        <a:pt x="10934" y="21600"/>
                        <a:pt x="3903" y="17619"/>
                        <a:pt x="0" y="11112"/>
                      </a:cubicBezTo>
                      <a:lnTo>
                        <a:pt x="18522" y="0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1189926" name="Freeform 38">
                  <a:extLst>
                    <a:ext uri="{FF2B5EF4-FFF2-40B4-BE49-F238E27FC236}">
                      <a16:creationId xmlns:a16="http://schemas.microsoft.com/office/drawing/2014/main" id="{C67D8951-D908-4F24-A72F-6159AE5E06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1" y="2205"/>
                  <a:ext cx="18" cy="41"/>
                </a:xfrm>
                <a:custGeom>
                  <a:avLst/>
                  <a:gdLst>
                    <a:gd name="T0" fmla="*/ 17 w 18"/>
                    <a:gd name="T1" fmla="*/ 0 h 41"/>
                    <a:gd name="T2" fmla="*/ 17 w 18"/>
                    <a:gd name="T3" fmla="*/ 6 h 41"/>
                    <a:gd name="T4" fmla="*/ 13 w 18"/>
                    <a:gd name="T5" fmla="*/ 11 h 41"/>
                    <a:gd name="T6" fmla="*/ 17 w 18"/>
                    <a:gd name="T7" fmla="*/ 11 h 41"/>
                    <a:gd name="T8" fmla="*/ 13 w 18"/>
                    <a:gd name="T9" fmla="*/ 11 h 41"/>
                    <a:gd name="T10" fmla="*/ 9 w 18"/>
                    <a:gd name="T11" fmla="*/ 17 h 41"/>
                    <a:gd name="T12" fmla="*/ 4 w 18"/>
                    <a:gd name="T13" fmla="*/ 23 h 41"/>
                    <a:gd name="T14" fmla="*/ 4 w 18"/>
                    <a:gd name="T15" fmla="*/ 29 h 41"/>
                    <a:gd name="T16" fmla="*/ 0 w 18"/>
                    <a:gd name="T17" fmla="*/ 40 h 41"/>
                    <a:gd name="T18" fmla="*/ 0 w 18"/>
                    <a:gd name="T19" fmla="*/ 29 h 41"/>
                    <a:gd name="T20" fmla="*/ 4 w 18"/>
                    <a:gd name="T21" fmla="*/ 23 h 41"/>
                    <a:gd name="T22" fmla="*/ 4 w 18"/>
                    <a:gd name="T23" fmla="*/ 17 h 41"/>
                    <a:gd name="T24" fmla="*/ 13 w 18"/>
                    <a:gd name="T25" fmla="*/ 11 h 41"/>
                    <a:gd name="T26" fmla="*/ 13 w 18"/>
                    <a:gd name="T27" fmla="*/ 6 h 41"/>
                    <a:gd name="T28" fmla="*/ 17 w 18"/>
                    <a:gd name="T29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8" h="41">
                      <a:moveTo>
                        <a:pt x="17" y="0"/>
                      </a:moveTo>
                      <a:lnTo>
                        <a:pt x="17" y="6"/>
                      </a:lnTo>
                      <a:lnTo>
                        <a:pt x="13" y="11"/>
                      </a:lnTo>
                      <a:lnTo>
                        <a:pt x="17" y="11"/>
                      </a:lnTo>
                      <a:lnTo>
                        <a:pt x="13" y="11"/>
                      </a:lnTo>
                      <a:lnTo>
                        <a:pt x="9" y="17"/>
                      </a:lnTo>
                      <a:lnTo>
                        <a:pt x="4" y="23"/>
                      </a:lnTo>
                      <a:lnTo>
                        <a:pt x="4" y="29"/>
                      </a:lnTo>
                      <a:lnTo>
                        <a:pt x="0" y="40"/>
                      </a:lnTo>
                      <a:lnTo>
                        <a:pt x="0" y="29"/>
                      </a:lnTo>
                      <a:lnTo>
                        <a:pt x="4" y="23"/>
                      </a:lnTo>
                      <a:lnTo>
                        <a:pt x="4" y="17"/>
                      </a:lnTo>
                      <a:lnTo>
                        <a:pt x="13" y="11"/>
                      </a:lnTo>
                      <a:lnTo>
                        <a:pt x="13" y="6"/>
                      </a:lnTo>
                      <a:lnTo>
                        <a:pt x="17" y="0"/>
                      </a:lnTo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grpSp>
            <p:nvGrpSpPr>
              <p:cNvPr id="1189927" name="Group 39">
                <a:extLst>
                  <a:ext uri="{FF2B5EF4-FFF2-40B4-BE49-F238E27FC236}">
                    <a16:creationId xmlns:a16="http://schemas.microsoft.com/office/drawing/2014/main" id="{95D3EFE0-C1CB-4B60-B4EF-DF67063B59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33" y="2217"/>
                <a:ext cx="33" cy="2"/>
                <a:chOff x="1733" y="2217"/>
                <a:chExt cx="33" cy="2"/>
              </a:xfrm>
            </p:grpSpPr>
            <p:sp>
              <p:nvSpPr>
                <p:cNvPr id="1189928" name="Oval 40">
                  <a:extLst>
                    <a:ext uri="{FF2B5EF4-FFF2-40B4-BE49-F238E27FC236}">
                      <a16:creationId xmlns:a16="http://schemas.microsoft.com/office/drawing/2014/main" id="{6E470C22-CD8A-4D5C-A378-49FC25CF2C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1733" y="2217"/>
                  <a:ext cx="1" cy="2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1189929" name="Oval 41">
                  <a:extLst>
                    <a:ext uri="{FF2B5EF4-FFF2-40B4-BE49-F238E27FC236}">
                      <a16:creationId xmlns:a16="http://schemas.microsoft.com/office/drawing/2014/main" id="{906BA0CA-1156-477C-9D47-5D19530110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1762" y="2217"/>
                  <a:ext cx="4" cy="2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</p:grpSp>
        <p:graphicFrame>
          <p:nvGraphicFramePr>
            <p:cNvPr id="1189930" name="Object 42">
              <a:hlinkClick r:id="" action="ppaction://ole?verb=0"/>
              <a:extLst>
                <a:ext uri="{FF2B5EF4-FFF2-40B4-BE49-F238E27FC236}">
                  <a16:creationId xmlns:a16="http://schemas.microsoft.com/office/drawing/2014/main" id="{ADF56440-23CC-4185-9486-6DEDE9B5A81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37901415"/>
                </p:ext>
              </p:extLst>
            </p:nvPr>
          </p:nvGraphicFramePr>
          <p:xfrm>
            <a:off x="990600" y="4572000"/>
            <a:ext cx="3009900" cy="158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" name="Microsoft ClipArt Gallery" r:id="rId5" imgW="3504960" imgH="1771560" progId="MS_ClipArt_Gallery">
                    <p:embed/>
                  </p:oleObj>
                </mc:Choice>
                <mc:Fallback>
                  <p:oleObj name="Microsoft ClipArt Gallery" r:id="rId5" imgW="3504960" imgH="1771560" progId="MS_ClipArt_Gallery">
                    <p:embed/>
                    <p:pic>
                      <p:nvPicPr>
                        <p:cNvPr id="1189930" name="Object 42">
                          <a:hlinkClick r:id="" action="ppaction://ole?verb=0"/>
                          <a:extLst>
                            <a:ext uri="{FF2B5EF4-FFF2-40B4-BE49-F238E27FC236}">
                              <a16:creationId xmlns:a16="http://schemas.microsoft.com/office/drawing/2014/main" id="{ADF56440-23CC-4185-9486-6DEDE9B5A810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0600" y="4572000"/>
                          <a:ext cx="3009900" cy="158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89931" name="Group 43">
              <a:extLst>
                <a:ext uri="{FF2B5EF4-FFF2-40B4-BE49-F238E27FC236}">
                  <a16:creationId xmlns:a16="http://schemas.microsoft.com/office/drawing/2014/main" id="{960E8379-94E5-4FB5-9A07-C8AFF7BEC0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7275" y="3151188"/>
              <a:ext cx="284163" cy="109537"/>
              <a:chOff x="1658" y="2129"/>
              <a:chExt cx="179" cy="69"/>
            </a:xfrm>
          </p:grpSpPr>
          <p:sp>
            <p:nvSpPr>
              <p:cNvPr id="1189932" name="Line 44">
                <a:extLst>
                  <a:ext uri="{FF2B5EF4-FFF2-40B4-BE49-F238E27FC236}">
                    <a16:creationId xmlns:a16="http://schemas.microsoft.com/office/drawing/2014/main" id="{097293D1-1D71-4589-A133-9A0BFE0D64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5" y="2137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189933" name="Arc 45">
                <a:extLst>
                  <a:ext uri="{FF2B5EF4-FFF2-40B4-BE49-F238E27FC236}">
                    <a16:creationId xmlns:a16="http://schemas.microsoft.com/office/drawing/2014/main" id="{C69C6842-8707-49BD-9D2C-DAE69668C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6" y="2151"/>
                <a:ext cx="44" cy="21"/>
              </a:xfrm>
              <a:custGeom>
                <a:avLst/>
                <a:gdLst>
                  <a:gd name="G0" fmla="+- 21574 0 0"/>
                  <a:gd name="G1" fmla="+- 21600 0 0"/>
                  <a:gd name="G2" fmla="+- 21600 0 0"/>
                  <a:gd name="T0" fmla="*/ 0 w 43148"/>
                  <a:gd name="T1" fmla="*/ 20548 h 21600"/>
                  <a:gd name="T2" fmla="*/ 43148 w 43148"/>
                  <a:gd name="T3" fmla="*/ 20548 h 21600"/>
                  <a:gd name="T4" fmla="*/ 21574 w 4314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48" h="21600" fill="none" extrusionOk="0">
                    <a:moveTo>
                      <a:pt x="-1" y="20547"/>
                    </a:moveTo>
                    <a:cubicBezTo>
                      <a:pt x="560" y="9041"/>
                      <a:pt x="10053" y="0"/>
                      <a:pt x="21574" y="0"/>
                    </a:cubicBezTo>
                    <a:cubicBezTo>
                      <a:pt x="33094" y="0"/>
                      <a:pt x="42587" y="9041"/>
                      <a:pt x="43148" y="20547"/>
                    </a:cubicBezTo>
                  </a:path>
                  <a:path w="43148" h="21600" stroke="0" extrusionOk="0">
                    <a:moveTo>
                      <a:pt x="-1" y="20547"/>
                    </a:moveTo>
                    <a:cubicBezTo>
                      <a:pt x="560" y="9041"/>
                      <a:pt x="10053" y="0"/>
                      <a:pt x="21574" y="0"/>
                    </a:cubicBezTo>
                    <a:cubicBezTo>
                      <a:pt x="33094" y="0"/>
                      <a:pt x="42587" y="9041"/>
                      <a:pt x="43148" y="20547"/>
                    </a:cubicBezTo>
                    <a:lnTo>
                      <a:pt x="21574" y="21600"/>
                    </a:lnTo>
                    <a:close/>
                  </a:path>
                </a:pathLst>
              </a:custGeom>
              <a:solidFill>
                <a:srgbClr val="712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grpSp>
            <p:nvGrpSpPr>
              <p:cNvPr id="1189934" name="Group 46">
                <a:extLst>
                  <a:ext uri="{FF2B5EF4-FFF2-40B4-BE49-F238E27FC236}">
                    <a16:creationId xmlns:a16="http://schemas.microsoft.com/office/drawing/2014/main" id="{FCCE795F-D060-4F1B-9102-947F661BC3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8" y="2129"/>
                <a:ext cx="179" cy="69"/>
                <a:chOff x="1658" y="2129"/>
                <a:chExt cx="179" cy="69"/>
              </a:xfrm>
            </p:grpSpPr>
            <p:sp>
              <p:nvSpPr>
                <p:cNvPr id="1189935" name="Oval 47">
                  <a:extLst>
                    <a:ext uri="{FF2B5EF4-FFF2-40B4-BE49-F238E27FC236}">
                      <a16:creationId xmlns:a16="http://schemas.microsoft.com/office/drawing/2014/main" id="{884FA9D1-7404-4868-A58B-371F683BCC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8" y="2129"/>
                  <a:ext cx="71" cy="69"/>
                </a:xfrm>
                <a:prstGeom prst="ellipse">
                  <a:avLst/>
                </a:prstGeom>
                <a:solidFill>
                  <a:srgbClr val="712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1189936" name="Oval 48">
                  <a:extLst>
                    <a:ext uri="{FF2B5EF4-FFF2-40B4-BE49-F238E27FC236}">
                      <a16:creationId xmlns:a16="http://schemas.microsoft.com/office/drawing/2014/main" id="{38C3B7E9-5E32-4B7A-809D-00917757FB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66" y="2129"/>
                  <a:ext cx="71" cy="69"/>
                </a:xfrm>
                <a:prstGeom prst="ellipse">
                  <a:avLst/>
                </a:prstGeom>
                <a:solidFill>
                  <a:srgbClr val="712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510ACBE-3218-412F-B039-C1BD81DDC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Motivation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718B3B-F17F-499B-AAE3-C87E54EA51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1990981" y="3628912"/>
            <a:ext cx="3989177" cy="224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4229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DB62D73-7F5F-4570-A789-C99B85E35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08E8-D5B7-462C-8DDF-A2A2F58209A3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190915" name="Rectangle 3">
            <a:extLst>
              <a:ext uri="{FF2B5EF4-FFF2-40B4-BE49-F238E27FC236}">
                <a16:creationId xmlns:a16="http://schemas.microsoft.com/office/drawing/2014/main" id="{A348965A-C753-4640-ADFE-3E0D47C9CCA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2332038"/>
            <a:ext cx="4033837" cy="34417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2400" dirty="0"/>
              <a:t>Web, Video, P2P, Email</a:t>
            </a:r>
          </a:p>
          <a:p>
            <a:r>
              <a:rPr lang="en-US" altLang="en-US" sz="2400" dirty="0"/>
              <a:t>Linux, Mac OS, Windows</a:t>
            </a:r>
          </a:p>
          <a:p>
            <a:r>
              <a:rPr lang="en-US" altLang="en-US" sz="2400" dirty="0"/>
              <a:t>PC, Intel, Grid, NAS</a:t>
            </a:r>
          </a:p>
          <a:p>
            <a:r>
              <a:rPr lang="en-US" altLang="en-US" sz="2400" dirty="0"/>
              <a:t>TCP, UDP, IP, IPv6</a:t>
            </a:r>
          </a:p>
          <a:p>
            <a:r>
              <a:rPr lang="en-US" altLang="en-US" sz="2400" dirty="0"/>
              <a:t>LAN Adapters, NICs</a:t>
            </a:r>
          </a:p>
          <a:p>
            <a:r>
              <a:rPr lang="en-US" altLang="en-US" sz="2400" dirty="0"/>
              <a:t>GigE, ATM, </a:t>
            </a:r>
            <a:r>
              <a:rPr lang="en-US" altLang="en-US" sz="2400" dirty="0" err="1"/>
              <a:t>WiFi</a:t>
            </a:r>
            <a:r>
              <a:rPr lang="en-US" altLang="en-US" sz="2400" dirty="0"/>
              <a:t>, MPLS</a:t>
            </a:r>
          </a:p>
          <a:p>
            <a:r>
              <a:rPr lang="en-US" altLang="en-US" sz="2400" dirty="0"/>
              <a:t>Fiber, SONET, LTE, OFDM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BE8A99-FFB0-4698-87DC-65177C527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19063"/>
            <a:ext cx="7962900" cy="685800"/>
          </a:xfrm>
        </p:spPr>
        <p:txBody>
          <a:bodyPr/>
          <a:lstStyle/>
          <a:p>
            <a:r>
              <a:rPr lang="en-CA" dirty="0"/>
              <a:t>High Speed Networks: A Layered View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B0C2F39-D0A9-47D3-ABB8-19E542531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9100" y="2058527"/>
            <a:ext cx="2730500" cy="3683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7244732-A571-4AF7-804D-35CEDC68D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9100" y="2591927"/>
            <a:ext cx="2730500" cy="3683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6700C3C-252B-4191-B620-35C2E25ED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9100" y="3125327"/>
            <a:ext cx="2730500" cy="3683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/>
              <a:t> 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6D18BB-B744-428B-B8F1-0189B0E59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9100" y="3658727"/>
            <a:ext cx="2730500" cy="3683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374672-C53D-41E0-AF11-955F8C942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9100" y="4192127"/>
            <a:ext cx="2730500" cy="3683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76961DA-E2F8-4A85-AF9D-0F25BF5DE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9100" y="4725527"/>
            <a:ext cx="2730500" cy="3683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CB81384-5755-4CE7-9540-DC657D0A7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9100" y="5258927"/>
            <a:ext cx="2730500" cy="3683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57A3A-FFD5-45A5-9D95-351D749E7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2263" y="2037890"/>
            <a:ext cx="29130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kumimoji="0" lang="en-US" altLang="en-US" sz="2400">
                <a:solidFill>
                  <a:schemeClr val="bg2"/>
                </a:solidFill>
                <a:latin typeface="Times New Roman" panose="02020603050405020304" pitchFamily="18" charset="0"/>
              </a:rPr>
              <a:t>Application Designers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98CDA63-4B56-4A79-BAEF-BDB86F774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863" y="2571290"/>
            <a:ext cx="21272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kumimoji="0" lang="en-US" altLang="en-US" sz="2400">
                <a:solidFill>
                  <a:schemeClr val="bg2"/>
                </a:solidFill>
                <a:latin typeface="Times New Roman" panose="02020603050405020304" pitchFamily="18" charset="0"/>
              </a:rPr>
              <a:t>   OS Architects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9D3AB67-EE17-4DCC-B451-F409FA5D8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7350" y="3576177"/>
            <a:ext cx="26924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kumimoji="0" lang="en-US" altLang="en-US" sz="2400">
                <a:solidFill>
                  <a:schemeClr val="bg2"/>
                </a:solidFill>
                <a:latin typeface="Times New Roman" panose="02020603050405020304" pitchFamily="18" charset="0"/>
              </a:rPr>
              <a:t>  Protocol Architects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BE0E682-7245-407F-BF0E-2DAABD795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663" y="3042777"/>
            <a:ext cx="26289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kumimoji="0" lang="en-US" altLang="en-US" sz="2400">
                <a:solidFill>
                  <a:schemeClr val="bg2"/>
                </a:solidFill>
                <a:latin typeface="Times New Roman" panose="02020603050405020304" pitchFamily="18" charset="0"/>
              </a:rPr>
              <a:t>CPU, Memory,Disk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34440A3-890C-4199-A0D7-B7D229649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3263" y="4171490"/>
            <a:ext cx="208438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kumimoji="0" lang="en-US" altLang="en-US" sz="2400">
                <a:solidFill>
                  <a:schemeClr val="bg2"/>
                </a:solidFill>
                <a:latin typeface="Times New Roman" panose="02020603050405020304" pitchFamily="18" charset="0"/>
              </a:rPr>
              <a:t>LAN Interfaces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6EB8C58-C2AC-4B89-B3FF-C2588C592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5663" y="4704890"/>
            <a:ext cx="19748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kumimoji="0" lang="en-US" altLang="en-US" sz="2400">
                <a:solidFill>
                  <a:schemeClr val="bg2"/>
                </a:solidFill>
                <a:latin typeface="Times New Roman" panose="02020603050405020304" pitchFamily="18" charset="0"/>
              </a:rPr>
              <a:t>Media Access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A2F3AF9-00BE-4114-B73F-FA3EB484B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9463" y="5238290"/>
            <a:ext cx="22701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kumimoji="0" lang="en-US" altLang="en-US" sz="2400">
                <a:solidFill>
                  <a:schemeClr val="bg2"/>
                </a:solidFill>
                <a:latin typeface="Times New Roman" panose="02020603050405020304" pitchFamily="18" charset="0"/>
              </a:rPr>
              <a:t>Physical Devices</a:t>
            </a:r>
          </a:p>
        </p:txBody>
      </p:sp>
      <p:sp>
        <p:nvSpPr>
          <p:cNvPr id="42" name="Line 18">
            <a:extLst>
              <a:ext uri="{FF2B5EF4-FFF2-40B4-BE49-F238E27FC236}">
                <a16:creationId xmlns:a16="http://schemas.microsoft.com/office/drawing/2014/main" id="{8F4CA3D1-008D-434A-9F81-8AB3988149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4350" y="2471277"/>
            <a:ext cx="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43" name="Line 19">
            <a:extLst>
              <a:ext uri="{FF2B5EF4-FFF2-40B4-BE49-F238E27FC236}">
                <a16:creationId xmlns:a16="http://schemas.microsoft.com/office/drawing/2014/main" id="{E9867656-3065-49E0-8C54-121A81C1D56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4350" y="3004677"/>
            <a:ext cx="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44" name="Line 20">
            <a:extLst>
              <a:ext uri="{FF2B5EF4-FFF2-40B4-BE49-F238E27FC236}">
                <a16:creationId xmlns:a16="http://schemas.microsoft.com/office/drawing/2014/main" id="{D8250C30-17EE-4DB7-AE1E-73D2D7527E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4350" y="3538077"/>
            <a:ext cx="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45" name="Line 21">
            <a:extLst>
              <a:ext uri="{FF2B5EF4-FFF2-40B4-BE49-F238E27FC236}">
                <a16:creationId xmlns:a16="http://schemas.microsoft.com/office/drawing/2014/main" id="{2AD4FAED-531E-4EA2-A914-AE78A348BC8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4350" y="4071477"/>
            <a:ext cx="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46" name="Line 22">
            <a:extLst>
              <a:ext uri="{FF2B5EF4-FFF2-40B4-BE49-F238E27FC236}">
                <a16:creationId xmlns:a16="http://schemas.microsoft.com/office/drawing/2014/main" id="{E6664CC0-C3E4-4ACE-A69B-4FC056DBCB7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4350" y="4604877"/>
            <a:ext cx="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47" name="Line 23">
            <a:extLst>
              <a:ext uri="{FF2B5EF4-FFF2-40B4-BE49-F238E27FC236}">
                <a16:creationId xmlns:a16="http://schemas.microsoft.com/office/drawing/2014/main" id="{E70A86AE-97B0-408D-947C-21856131F0E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4350" y="5138277"/>
            <a:ext cx="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078668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A7C282-2724-43F4-8124-9537AFE2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5F0F-2EA8-4539-99F3-2412CFDF0FCE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191939" name="Rectangle 3">
            <a:extLst>
              <a:ext uri="{FF2B5EF4-FFF2-40B4-BE49-F238E27FC236}">
                <a16:creationId xmlns:a16="http://schemas.microsoft.com/office/drawing/2014/main" id="{6F6B0CF2-1C8A-40CB-ABA5-94F8A1F59F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7984" y="1695157"/>
            <a:ext cx="7791450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3200" dirty="0"/>
              <a:t>Faster media does not necessarily imply faster network applications</a:t>
            </a:r>
          </a:p>
          <a:p>
            <a:r>
              <a:rPr lang="en-US" altLang="en-US" sz="3200" dirty="0"/>
              <a:t>New environments, platforms, applications</a:t>
            </a:r>
          </a:p>
          <a:p>
            <a:r>
              <a:rPr lang="en-US" altLang="en-US" sz="3200" dirty="0"/>
              <a:t>Interdependence between layers</a:t>
            </a:r>
          </a:p>
          <a:p>
            <a:r>
              <a:rPr lang="en-US" altLang="en-US" sz="3200" dirty="0"/>
              <a:t>Interactions between protocols</a:t>
            </a:r>
          </a:p>
          <a:p>
            <a:r>
              <a:rPr lang="en-US" altLang="en-US" sz="3200" dirty="0"/>
              <a:t>Need to consider trends of all layers!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825D54-A868-4788-93EA-6C4C6A749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Layering Considered Harmful?</a:t>
            </a:r>
          </a:p>
        </p:txBody>
      </p:sp>
    </p:spTree>
    <p:extLst>
      <p:ext uri="{BB962C8B-B14F-4D97-AF65-F5344CB8AC3E}">
        <p14:creationId xmlns:p14="http://schemas.microsoft.com/office/powerpoint/2010/main" val="164511605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E7E0A8-CF3D-403C-83D9-6B231CE1A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0B44-742E-40A1-B920-4C6F874D8968}" type="slidenum">
              <a:rPr lang="en-US" altLang="en-US"/>
              <a:pPr/>
              <a:t>7</a:t>
            </a:fld>
            <a:endParaRPr lang="en-US" altLang="en-US" dirty="0"/>
          </a:p>
        </p:txBody>
      </p:sp>
      <p:sp>
        <p:nvSpPr>
          <p:cNvPr id="1192963" name="Rectangle 3">
            <a:extLst>
              <a:ext uri="{FF2B5EF4-FFF2-40B4-BE49-F238E27FC236}">
                <a16:creationId xmlns:a16="http://schemas.microsoft.com/office/drawing/2014/main" id="{1F898793-C017-46F2-8BC3-29D42013E40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32750" cy="452596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Main focus: Internet technologies, protocols, and applications</a:t>
            </a:r>
          </a:p>
          <a:p>
            <a:r>
              <a:rPr lang="en-US" altLang="en-US"/>
              <a:t>Secondary focus: Performance issues</a:t>
            </a:r>
          </a:p>
          <a:p>
            <a:r>
              <a:rPr lang="en-US" altLang="en-US"/>
              <a:t>Textbook:  None (notes+current literature)</a:t>
            </a:r>
          </a:p>
          <a:p>
            <a:endParaRPr lang="en-US" altLang="en-US"/>
          </a:p>
          <a:p>
            <a:r>
              <a:rPr lang="en-US" altLang="en-US"/>
              <a:t>Goal: Understanding the current state of the art for high speed networking research and network performance issues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E87512-DDB2-4F5F-95A7-8D7841E38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593" y="136525"/>
            <a:ext cx="7962900" cy="685800"/>
          </a:xfrm>
        </p:spPr>
        <p:txBody>
          <a:bodyPr/>
          <a:lstStyle/>
          <a:p>
            <a:r>
              <a:rPr lang="en-CA" dirty="0"/>
              <a:t>CPSC 641: Course Overview</a:t>
            </a:r>
          </a:p>
        </p:txBody>
      </p:sp>
    </p:spTree>
    <p:extLst>
      <p:ext uri="{BB962C8B-B14F-4D97-AF65-F5344CB8AC3E}">
        <p14:creationId xmlns:p14="http://schemas.microsoft.com/office/powerpoint/2010/main" val="40843859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E6729F-7E08-4743-869A-5C1983AA1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D257-8571-46D1-BDC3-6EB5B68EFF5C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193987" name="Rectangle 3">
            <a:extLst>
              <a:ext uri="{FF2B5EF4-FFF2-40B4-BE49-F238E27FC236}">
                <a16:creationId xmlns:a16="http://schemas.microsoft.com/office/drawing/2014/main" id="{52D0DF0C-6D97-4B9D-A3A2-8652C416A4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91450" cy="4876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r>
              <a:rPr lang="en-US" altLang="en-US" dirty="0"/>
              <a:t>Professor:  Carey Williamson</a:t>
            </a:r>
          </a:p>
          <a:p>
            <a:r>
              <a:rPr lang="en-US" altLang="en-US" dirty="0"/>
              <a:t>Email:  carey@cpsc.ucalgary.ca</a:t>
            </a:r>
          </a:p>
          <a:p>
            <a:r>
              <a:rPr lang="en-US" altLang="en-US" dirty="0"/>
              <a:t>Office: ICT 736</a:t>
            </a:r>
          </a:p>
          <a:p>
            <a:r>
              <a:rPr lang="en-US" altLang="en-US" dirty="0"/>
              <a:t>Office hours: Mon 1:00pm-3:00pm</a:t>
            </a:r>
          </a:p>
          <a:p>
            <a:r>
              <a:rPr lang="en-US" altLang="en-US" dirty="0"/>
              <a:t>Phone:  (403) 220-6780</a:t>
            </a:r>
          </a:p>
          <a:p>
            <a:r>
              <a:rPr lang="en-US" altLang="en-US" dirty="0"/>
              <a:t>Web site:  </a:t>
            </a:r>
            <a:r>
              <a:rPr lang="en-US" altLang="en-US" dirty="0">
                <a:hlinkClick r:id="rId2"/>
              </a:rPr>
              <a:t>http://www.cpsc.ucalgary/~carey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CPSC 641 Web site for info, slides, assignments:  </a:t>
            </a:r>
            <a:r>
              <a:rPr lang="en-US" altLang="en-US" sz="2400" dirty="0">
                <a:hlinkClick r:id="rId3"/>
              </a:rPr>
              <a:t>http://www.cpsc.ucalgary.ca/~carey/CPSC641</a:t>
            </a:r>
            <a:endParaRPr lang="en-US" altLang="en-US" sz="2400" dirty="0"/>
          </a:p>
          <a:p>
            <a:endParaRPr lang="en-US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C01BC2-CD24-4CE6-B668-E62E99E95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50278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11050</TotalTime>
  <Words>340</Words>
  <Application>Microsoft Office PowerPoint</Application>
  <PresentationFormat>On-screen Show (4:3)</PresentationFormat>
  <Paragraphs>73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Courier New</vt:lpstr>
      <vt:lpstr>Times New Roman</vt:lpstr>
      <vt:lpstr>Wingdings</vt:lpstr>
      <vt:lpstr>Office Theme</vt:lpstr>
      <vt:lpstr>Microsoft ClipArt Gallery</vt:lpstr>
      <vt:lpstr>CPSC 641: Performance Issues in High Speed Networks</vt:lpstr>
      <vt:lpstr>Agenda</vt:lpstr>
      <vt:lpstr>Overview</vt:lpstr>
      <vt:lpstr>Motivation</vt:lpstr>
      <vt:lpstr>High Speed Networks: A Layered View</vt:lpstr>
      <vt:lpstr>Layering Considered Harmful?</vt:lpstr>
      <vt:lpstr>CPSC 641: Course Overview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Cressman</dc:creator>
  <cp:lastModifiedBy>Carey</cp:lastModifiedBy>
  <cp:revision>315</cp:revision>
  <dcterms:created xsi:type="dcterms:W3CDTF">2013-07-31T17:26:06Z</dcterms:created>
  <dcterms:modified xsi:type="dcterms:W3CDTF">2019-01-03T14:33:34Z</dcterms:modified>
</cp:coreProperties>
</file>