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E4A4-8FC7-47F9-9087-969AF0DFF56E}" type="datetime1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EFCB-67A2-4524-914E-F61113E5DC1C}" type="datetime1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51A5-0D47-467D-B4D8-347D09D00828}" type="datetime1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3EB1-0A53-48F2-9658-D53A30562608}" type="datetime1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DE3CB-35AE-4024-8500-451ED7F6AEB9}" type="datetime1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>
            <a:extLst>
              <a:ext uri="{FF2B5EF4-FFF2-40B4-BE49-F238E27FC236}">
                <a16:creationId xmlns:a16="http://schemas.microsoft.com/office/drawing/2014/main" id="{13F4F336-C37E-486A-AB12-31A9AA4DD1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1676400"/>
            <a:ext cx="6629400" cy="1143000"/>
          </a:xfrm>
        </p:spPr>
        <p:txBody>
          <a:bodyPr/>
          <a:lstStyle/>
          <a:p>
            <a:r>
              <a:rPr lang="en-US" altLang="en-US"/>
              <a:t>Networking Basics: A Review</a:t>
            </a:r>
          </a:p>
        </p:txBody>
      </p:sp>
      <p:sp>
        <p:nvSpPr>
          <p:cNvPr id="1195011" name="Rectangle 3">
            <a:extLst>
              <a:ext uri="{FF2B5EF4-FFF2-40B4-BE49-F238E27FC236}">
                <a16:creationId xmlns:a16="http://schemas.microsoft.com/office/drawing/2014/main" id="{D883AC62-3811-4D5A-BE5C-37DCFA8805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09650" y="3409950"/>
            <a:ext cx="7067550" cy="2114550"/>
          </a:xfrm>
        </p:spPr>
        <p:txBody>
          <a:bodyPr/>
          <a:lstStyle/>
          <a:p>
            <a:r>
              <a:rPr lang="en-US" altLang="en-US" dirty="0"/>
              <a:t>Carey Williamson</a:t>
            </a:r>
          </a:p>
          <a:p>
            <a:r>
              <a:rPr lang="en-US" altLang="en-US" dirty="0"/>
              <a:t>Department of Computer Science</a:t>
            </a:r>
          </a:p>
          <a:p>
            <a:r>
              <a:rPr lang="en-US" altLang="en-US" dirty="0"/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1195261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6">
            <a:extLst>
              <a:ext uri="{FF2B5EF4-FFF2-40B4-BE49-F238E27FC236}">
                <a16:creationId xmlns:a16="http://schemas.microsoft.com/office/drawing/2014/main" id="{E17531CF-2960-4034-91FF-6EFAFC49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5CD5-0311-4CEF-B5CB-BE0EAB76FAA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06274" name="Rectangle 2">
            <a:extLst>
              <a:ext uri="{FF2B5EF4-FFF2-40B4-BE49-F238E27FC236}">
                <a16:creationId xmlns:a16="http://schemas.microsoft.com/office/drawing/2014/main" id="{7A3BB8EE-34B6-42B0-95E2-90D36B8E0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Protocol Stack</a:t>
            </a:r>
          </a:p>
        </p:txBody>
      </p:sp>
      <p:grpSp>
        <p:nvGrpSpPr>
          <p:cNvPr id="1206275" name="Group 3">
            <a:extLst>
              <a:ext uri="{FF2B5EF4-FFF2-40B4-BE49-F238E27FC236}">
                <a16:creationId xmlns:a16="http://schemas.microsoft.com/office/drawing/2014/main" id="{E23F1313-8ED7-4E30-A78D-BE78A5BAE2A9}"/>
              </a:ext>
            </a:extLst>
          </p:cNvPr>
          <p:cNvGrpSpPr>
            <a:grpSpLocks/>
          </p:cNvGrpSpPr>
          <p:nvPr/>
        </p:nvGrpSpPr>
        <p:grpSpPr bwMode="auto">
          <a:xfrm>
            <a:off x="6508750" y="1714500"/>
            <a:ext cx="1962150" cy="3644900"/>
            <a:chOff x="4100" y="1080"/>
            <a:chExt cx="1236" cy="2296"/>
          </a:xfrm>
        </p:grpSpPr>
        <p:sp>
          <p:nvSpPr>
            <p:cNvPr id="1206276" name="Rectangle 4">
              <a:extLst>
                <a:ext uri="{FF2B5EF4-FFF2-40B4-BE49-F238E27FC236}">
                  <a16:creationId xmlns:a16="http://schemas.microsoft.com/office/drawing/2014/main" id="{6616E011-491A-4C51-9280-EE5C53CB7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1080"/>
              <a:ext cx="1192" cy="222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206277" name="Group 5">
              <a:extLst>
                <a:ext uri="{FF2B5EF4-FFF2-40B4-BE49-F238E27FC236}">
                  <a16:creationId xmlns:a16="http://schemas.microsoft.com/office/drawing/2014/main" id="{6049772C-90BB-479D-9C03-F8DF07548A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0" y="1152"/>
              <a:ext cx="1196" cy="2224"/>
              <a:chOff x="3076" y="888"/>
              <a:chExt cx="1196" cy="2224"/>
            </a:xfrm>
          </p:grpSpPr>
          <p:sp>
            <p:nvSpPr>
              <p:cNvPr id="1206278" name="Rectangle 6">
                <a:extLst>
                  <a:ext uri="{FF2B5EF4-FFF2-40B4-BE49-F238E27FC236}">
                    <a16:creationId xmlns:a16="http://schemas.microsoft.com/office/drawing/2014/main" id="{50F613F0-E207-4B35-852C-46BB06F5F7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0" y="888"/>
                <a:ext cx="1192" cy="22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279" name="Text Box 7">
                <a:extLst>
                  <a:ext uri="{FF2B5EF4-FFF2-40B4-BE49-F238E27FC236}">
                    <a16:creationId xmlns:a16="http://schemas.microsoft.com/office/drawing/2014/main" id="{4416280B-E261-4432-B32E-FE2C7815E8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949"/>
                <a:ext cx="1112" cy="2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Application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Transport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Network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Data Link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Physical</a:t>
                </a:r>
              </a:p>
            </p:txBody>
          </p:sp>
          <p:sp>
            <p:nvSpPr>
              <p:cNvPr id="1206280" name="Line 8">
                <a:extLst>
                  <a:ext uri="{FF2B5EF4-FFF2-40B4-BE49-F238E27FC236}">
                    <a16:creationId xmlns:a16="http://schemas.microsoft.com/office/drawing/2014/main" id="{6F32F27E-289B-4853-8322-D8DDFA875D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32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281" name="Line 9">
                <a:extLst>
                  <a:ext uri="{FF2B5EF4-FFF2-40B4-BE49-F238E27FC236}">
                    <a16:creationId xmlns:a16="http://schemas.microsoft.com/office/drawing/2014/main" id="{6443C588-FE05-4003-B497-F2F2B7185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768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282" name="Line 10">
                <a:extLst>
                  <a:ext uri="{FF2B5EF4-FFF2-40B4-BE49-F238E27FC236}">
                    <a16:creationId xmlns:a16="http://schemas.microsoft.com/office/drawing/2014/main" id="{052C994C-E3E0-4EF7-AB92-594AF64FBD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216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283" name="Line 11">
                <a:extLst>
                  <a:ext uri="{FF2B5EF4-FFF2-40B4-BE49-F238E27FC236}">
                    <a16:creationId xmlns:a16="http://schemas.microsoft.com/office/drawing/2014/main" id="{9BC98E01-4C5B-45E6-A5E0-9984426ED0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66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grpSp>
        <p:nvGrpSpPr>
          <p:cNvPr id="1206284" name="Group 12">
            <a:extLst>
              <a:ext uri="{FF2B5EF4-FFF2-40B4-BE49-F238E27FC236}">
                <a16:creationId xmlns:a16="http://schemas.microsoft.com/office/drawing/2014/main" id="{4461C27A-2FEC-4D49-85D9-C82DB580CB85}"/>
              </a:ext>
            </a:extLst>
          </p:cNvPr>
          <p:cNvGrpSpPr>
            <a:grpSpLocks/>
          </p:cNvGrpSpPr>
          <p:nvPr/>
        </p:nvGrpSpPr>
        <p:grpSpPr bwMode="auto">
          <a:xfrm>
            <a:off x="450850" y="1695450"/>
            <a:ext cx="1962150" cy="3644900"/>
            <a:chOff x="4100" y="1080"/>
            <a:chExt cx="1236" cy="2296"/>
          </a:xfrm>
        </p:grpSpPr>
        <p:sp>
          <p:nvSpPr>
            <p:cNvPr id="1206285" name="Rectangle 13">
              <a:extLst>
                <a:ext uri="{FF2B5EF4-FFF2-40B4-BE49-F238E27FC236}">
                  <a16:creationId xmlns:a16="http://schemas.microsoft.com/office/drawing/2014/main" id="{44F8EDD3-AFBD-4D7C-BC01-47EF79DA6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1080"/>
              <a:ext cx="1192" cy="222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206286" name="Group 14">
              <a:extLst>
                <a:ext uri="{FF2B5EF4-FFF2-40B4-BE49-F238E27FC236}">
                  <a16:creationId xmlns:a16="http://schemas.microsoft.com/office/drawing/2014/main" id="{DD5CAA71-110F-4864-9998-FE052AA29F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0" y="1152"/>
              <a:ext cx="1196" cy="2224"/>
              <a:chOff x="3076" y="888"/>
              <a:chExt cx="1196" cy="2224"/>
            </a:xfrm>
          </p:grpSpPr>
          <p:sp>
            <p:nvSpPr>
              <p:cNvPr id="1206287" name="Rectangle 15">
                <a:extLst>
                  <a:ext uri="{FF2B5EF4-FFF2-40B4-BE49-F238E27FC236}">
                    <a16:creationId xmlns:a16="http://schemas.microsoft.com/office/drawing/2014/main" id="{48170562-F83E-4E2B-AE1E-12F62F508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0" y="888"/>
                <a:ext cx="1192" cy="22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288" name="Text Box 16">
                <a:extLst>
                  <a:ext uri="{FF2B5EF4-FFF2-40B4-BE49-F238E27FC236}">
                    <a16:creationId xmlns:a16="http://schemas.microsoft.com/office/drawing/2014/main" id="{C4F6D9F5-5B8D-4CB2-B275-10CA52DD7B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949"/>
                <a:ext cx="1112" cy="2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Application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Transport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Network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Data Link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Physical</a:t>
                </a:r>
              </a:p>
            </p:txBody>
          </p:sp>
          <p:sp>
            <p:nvSpPr>
              <p:cNvPr id="1206289" name="Line 17">
                <a:extLst>
                  <a:ext uri="{FF2B5EF4-FFF2-40B4-BE49-F238E27FC236}">
                    <a16:creationId xmlns:a16="http://schemas.microsoft.com/office/drawing/2014/main" id="{D4C365A7-02BF-4EB3-80EF-A624D1CFF5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32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290" name="Line 18">
                <a:extLst>
                  <a:ext uri="{FF2B5EF4-FFF2-40B4-BE49-F238E27FC236}">
                    <a16:creationId xmlns:a16="http://schemas.microsoft.com/office/drawing/2014/main" id="{312F69B6-11C7-4A87-9F81-316A086611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768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291" name="Line 19">
                <a:extLst>
                  <a:ext uri="{FF2B5EF4-FFF2-40B4-BE49-F238E27FC236}">
                    <a16:creationId xmlns:a16="http://schemas.microsoft.com/office/drawing/2014/main" id="{942E4196-5AB9-43D8-8DC4-436231BF77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216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292" name="Line 20">
                <a:extLst>
                  <a:ext uri="{FF2B5EF4-FFF2-40B4-BE49-F238E27FC236}">
                    <a16:creationId xmlns:a16="http://schemas.microsoft.com/office/drawing/2014/main" id="{1B69E1B0-9523-4E12-A5A1-23F07C56B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66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sp>
        <p:nvSpPr>
          <p:cNvPr id="1206293" name="Line 21">
            <a:extLst>
              <a:ext uri="{FF2B5EF4-FFF2-40B4-BE49-F238E27FC236}">
                <a16:creationId xmlns:a16="http://schemas.microsoft.com/office/drawing/2014/main" id="{7E4BC80B-0F36-4AA8-BDBE-31D8DD77FA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5314950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06294" name="Line 22">
            <a:extLst>
              <a:ext uri="{FF2B5EF4-FFF2-40B4-BE49-F238E27FC236}">
                <a16:creationId xmlns:a16="http://schemas.microsoft.com/office/drawing/2014/main" id="{A31E219A-DECA-45D2-A509-2F14EF3320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5334000"/>
            <a:ext cx="1162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206295" name="Group 23">
            <a:extLst>
              <a:ext uri="{FF2B5EF4-FFF2-40B4-BE49-F238E27FC236}">
                <a16:creationId xmlns:a16="http://schemas.microsoft.com/office/drawing/2014/main" id="{6982ECD1-0667-4982-964D-5788030EB1F2}"/>
              </a:ext>
            </a:extLst>
          </p:cNvPr>
          <p:cNvGrpSpPr>
            <a:grpSpLocks/>
          </p:cNvGrpSpPr>
          <p:nvPr/>
        </p:nvGrpSpPr>
        <p:grpSpPr bwMode="auto">
          <a:xfrm>
            <a:off x="3289300" y="1790700"/>
            <a:ext cx="1962150" cy="3644900"/>
            <a:chOff x="4100" y="1080"/>
            <a:chExt cx="1236" cy="2296"/>
          </a:xfrm>
        </p:grpSpPr>
        <p:sp>
          <p:nvSpPr>
            <p:cNvPr id="1206296" name="Rectangle 24">
              <a:extLst>
                <a:ext uri="{FF2B5EF4-FFF2-40B4-BE49-F238E27FC236}">
                  <a16:creationId xmlns:a16="http://schemas.microsoft.com/office/drawing/2014/main" id="{047D4941-FB08-40F5-9D87-FF4E18BE4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1080"/>
              <a:ext cx="1192" cy="222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206297" name="Group 25">
              <a:extLst>
                <a:ext uri="{FF2B5EF4-FFF2-40B4-BE49-F238E27FC236}">
                  <a16:creationId xmlns:a16="http://schemas.microsoft.com/office/drawing/2014/main" id="{73299D3C-A550-4AF6-80C5-92F95A7CA2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0" y="1152"/>
              <a:ext cx="1196" cy="2224"/>
              <a:chOff x="3076" y="888"/>
              <a:chExt cx="1196" cy="2224"/>
            </a:xfrm>
          </p:grpSpPr>
          <p:sp>
            <p:nvSpPr>
              <p:cNvPr id="1206298" name="Rectangle 26">
                <a:extLst>
                  <a:ext uri="{FF2B5EF4-FFF2-40B4-BE49-F238E27FC236}">
                    <a16:creationId xmlns:a16="http://schemas.microsoft.com/office/drawing/2014/main" id="{92AB724F-486B-49D2-A6FF-198FEB1B62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0" y="888"/>
                <a:ext cx="1192" cy="22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299" name="Text Box 27">
                <a:extLst>
                  <a:ext uri="{FF2B5EF4-FFF2-40B4-BE49-F238E27FC236}">
                    <a16:creationId xmlns:a16="http://schemas.microsoft.com/office/drawing/2014/main" id="{D37B6AAD-A290-4500-B6F1-6CB22520E1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949"/>
                <a:ext cx="1112" cy="2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Application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Transport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Network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Data Link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Physical</a:t>
                </a:r>
              </a:p>
            </p:txBody>
          </p:sp>
          <p:sp>
            <p:nvSpPr>
              <p:cNvPr id="1206300" name="Line 28">
                <a:extLst>
                  <a:ext uri="{FF2B5EF4-FFF2-40B4-BE49-F238E27FC236}">
                    <a16:creationId xmlns:a16="http://schemas.microsoft.com/office/drawing/2014/main" id="{264FFBB2-4014-4D21-B626-E2DE039B93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32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301" name="Line 29">
                <a:extLst>
                  <a:ext uri="{FF2B5EF4-FFF2-40B4-BE49-F238E27FC236}">
                    <a16:creationId xmlns:a16="http://schemas.microsoft.com/office/drawing/2014/main" id="{D277DF2E-3D75-4EEB-B748-2813C9AB81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768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302" name="Line 30">
                <a:extLst>
                  <a:ext uri="{FF2B5EF4-FFF2-40B4-BE49-F238E27FC236}">
                    <a16:creationId xmlns:a16="http://schemas.microsoft.com/office/drawing/2014/main" id="{212892B9-024A-43C6-8224-C1AC6B721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216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6303" name="Line 31">
                <a:extLst>
                  <a:ext uri="{FF2B5EF4-FFF2-40B4-BE49-F238E27FC236}">
                    <a16:creationId xmlns:a16="http://schemas.microsoft.com/office/drawing/2014/main" id="{F0E3BCA6-78D7-4675-8DD3-3480CAB700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66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sp>
        <p:nvSpPr>
          <p:cNvPr id="1206304" name="Rectangle 32">
            <a:extLst>
              <a:ext uri="{FF2B5EF4-FFF2-40B4-BE49-F238E27FC236}">
                <a16:creationId xmlns:a16="http://schemas.microsoft.com/office/drawing/2014/main" id="{FAA33332-3333-4CA3-94B7-2C683FCB9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600200"/>
            <a:ext cx="2343150" cy="2381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en-US" altLang="en-US" sz="3200">
                <a:latin typeface="Times New Roman" panose="02020603050405020304" pitchFamily="18" charset="0"/>
              </a:rPr>
              <a:t>Switch</a:t>
            </a:r>
          </a:p>
        </p:txBody>
      </p:sp>
    </p:spTree>
    <p:extLst>
      <p:ext uri="{BB962C8B-B14F-4D97-AF65-F5344CB8AC3E}">
        <p14:creationId xmlns:p14="http://schemas.microsoft.com/office/powerpoint/2010/main" val="2635093008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3FAB1E-4F42-4505-B0F2-68F3684D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DE53-123E-4E21-B291-77D27280151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96034" name="Rectangle 2">
            <a:extLst>
              <a:ext uri="{FF2B5EF4-FFF2-40B4-BE49-F238E27FC236}">
                <a16:creationId xmlns:a16="http://schemas.microsoft.com/office/drawing/2014/main" id="{BFFC8AD9-5F14-4626-9EC6-9CB7C215F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Communications Networks</a:t>
            </a:r>
          </a:p>
        </p:txBody>
      </p:sp>
      <p:sp>
        <p:nvSpPr>
          <p:cNvPr id="1196035" name="Rectangle 3">
            <a:extLst>
              <a:ext uri="{FF2B5EF4-FFF2-40B4-BE49-F238E27FC236}">
                <a16:creationId xmlns:a16="http://schemas.microsoft.com/office/drawing/2014/main" id="{03ECE1EE-EE92-4B86-8F31-42DC95B56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50" y="1333500"/>
            <a:ext cx="7772400" cy="5124450"/>
          </a:xfrm>
        </p:spPr>
        <p:txBody>
          <a:bodyPr/>
          <a:lstStyle/>
          <a:p>
            <a:r>
              <a:rPr lang="en-US" altLang="en-US"/>
              <a:t>Historically, there have been two different philosophies guiding the design, operation, and evolution of communication networks</a:t>
            </a:r>
          </a:p>
          <a:p>
            <a:pPr lvl="1"/>
            <a:r>
              <a:rPr lang="en-US" altLang="en-US"/>
              <a:t>the “telco” view (i.e., telecommunications networks to support voice telephony and other emerging services, such as fax, data, location, etc.)</a:t>
            </a:r>
          </a:p>
          <a:p>
            <a:pPr lvl="1"/>
            <a:r>
              <a:rPr lang="en-US" altLang="en-US"/>
              <a:t>the “data networking” view (i.e., the Internet)</a:t>
            </a:r>
          </a:p>
          <a:p>
            <a:r>
              <a:rPr lang="en-US" altLang="en-US"/>
              <a:t>While the two approaches share some similar goals and challenges (e.g., scale, geography, heterogeneity), they often have quite different underlying assumptions</a:t>
            </a:r>
          </a:p>
        </p:txBody>
      </p:sp>
    </p:spTree>
    <p:extLst>
      <p:ext uri="{BB962C8B-B14F-4D97-AF65-F5344CB8AC3E}">
        <p14:creationId xmlns:p14="http://schemas.microsoft.com/office/powerpoint/2010/main" val="1181618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963C180-F947-4DF8-AFE8-1FE8794CC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6DF5-E9AB-483F-B88D-14E621C4F8C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97058" name="Rectangle 2">
            <a:extLst>
              <a:ext uri="{FF2B5EF4-FFF2-40B4-BE49-F238E27FC236}">
                <a16:creationId xmlns:a16="http://schemas.microsoft.com/office/drawing/2014/main" id="{E5310B62-90DD-41DD-89BE-B913FE503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Telco Networks (1 of 2)</a:t>
            </a:r>
          </a:p>
        </p:txBody>
      </p:sp>
      <p:sp>
        <p:nvSpPr>
          <p:cNvPr id="1197059" name="Rectangle 3">
            <a:extLst>
              <a:ext uri="{FF2B5EF4-FFF2-40B4-BE49-F238E27FC236}">
                <a16:creationId xmlns:a16="http://schemas.microsoft.com/office/drawing/2014/main" id="{0F7F41D8-C7D1-4155-93B4-A6D37A4960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15350" cy="4648200"/>
          </a:xfrm>
        </p:spPr>
        <p:txBody>
          <a:bodyPr/>
          <a:lstStyle/>
          <a:p>
            <a:r>
              <a:rPr lang="en-US" altLang="en-US" dirty="0"/>
              <a:t>Over 100 years old</a:t>
            </a:r>
          </a:p>
          <a:p>
            <a:r>
              <a:rPr lang="en-US" altLang="en-US" dirty="0"/>
              <a:t>Circuit-switched network</a:t>
            </a:r>
          </a:p>
          <a:p>
            <a:r>
              <a:rPr lang="en-US" altLang="en-US" dirty="0"/>
              <a:t>Designed for transmission of human voice</a:t>
            </a:r>
          </a:p>
          <a:p>
            <a:r>
              <a:rPr lang="en-US" altLang="en-US" dirty="0"/>
              <a:t>Twisted pair copper wire for residential access</a:t>
            </a:r>
          </a:p>
          <a:p>
            <a:pPr lvl="1"/>
            <a:r>
              <a:rPr lang="en-US" altLang="en-US" dirty="0"/>
              <a:t>“cheap”, adequate bandwidth, easy to handle...</a:t>
            </a:r>
          </a:p>
          <a:p>
            <a:r>
              <a:rPr lang="en-US" altLang="en-US" dirty="0"/>
              <a:t>Aggregation of multiple calls at toll office for multiplexing/demultiplexing using TDM </a:t>
            </a:r>
          </a:p>
          <a:p>
            <a:r>
              <a:rPr lang="en-US" altLang="en-US" dirty="0"/>
              <a:t>Low bandwidth required per call (e.g., 64 Kbps)</a:t>
            </a:r>
          </a:p>
          <a:p>
            <a:r>
              <a:rPr lang="en-US" altLang="en-US" dirty="0"/>
              <a:t>Fixed bandwidth required per call</a:t>
            </a:r>
          </a:p>
        </p:txBody>
      </p:sp>
    </p:spTree>
    <p:extLst>
      <p:ext uri="{BB962C8B-B14F-4D97-AF65-F5344CB8AC3E}">
        <p14:creationId xmlns:p14="http://schemas.microsoft.com/office/powerpoint/2010/main" val="235713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F97E27-115E-49CA-9B5A-44803A2D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548B-748A-4E3B-A70C-34F41BFE0FD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98082" name="Rectangle 2">
            <a:extLst>
              <a:ext uri="{FF2B5EF4-FFF2-40B4-BE49-F238E27FC236}">
                <a16:creationId xmlns:a16="http://schemas.microsoft.com/office/drawing/2014/main" id="{4D9EDFAE-8E5C-400C-A758-29F9629877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Telco Networks (2 of 2)</a:t>
            </a:r>
          </a:p>
        </p:txBody>
      </p:sp>
      <p:sp>
        <p:nvSpPr>
          <p:cNvPr id="1198083" name="Rectangle 3">
            <a:extLst>
              <a:ext uri="{FF2B5EF4-FFF2-40B4-BE49-F238E27FC236}">
                <a16:creationId xmlns:a16="http://schemas.microsoft.com/office/drawing/2014/main" id="{C90FBB04-13A3-441A-A7FF-860064ABD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238250"/>
            <a:ext cx="8648700" cy="5143500"/>
          </a:xfrm>
        </p:spPr>
        <p:txBody>
          <a:bodyPr/>
          <a:lstStyle/>
          <a:p>
            <a:r>
              <a:rPr lang="en-US" altLang="en-US"/>
              <a:t>Call routing and circuit allocation decided once per call at time of call arrival</a:t>
            </a:r>
          </a:p>
          <a:p>
            <a:r>
              <a:rPr lang="en-US" altLang="en-US"/>
              <a:t>End to end path allocation, with dedicated circuit (reserved bandwidth) per active call</a:t>
            </a:r>
          </a:p>
          <a:p>
            <a:r>
              <a:rPr lang="en-US" altLang="en-US"/>
              <a:t>All bits travel same path; stay in same order</a:t>
            </a:r>
          </a:p>
          <a:p>
            <a:r>
              <a:rPr lang="en-US" altLang="en-US"/>
              <a:t>Call state information crucial in network switches</a:t>
            </a:r>
          </a:p>
          <a:p>
            <a:r>
              <a:rPr lang="en-US" altLang="en-US"/>
              <a:t>Busy signal if no path possible (blocking &lt;= 2%)</a:t>
            </a:r>
          </a:p>
          <a:p>
            <a:r>
              <a:rPr lang="en-US" altLang="en-US"/>
              <a:t>Billing model based on time used (in minutes) </a:t>
            </a:r>
          </a:p>
          <a:p>
            <a:r>
              <a:rPr lang="en-US" altLang="en-US"/>
              <a:t>Single class of service; high reliability (99.99%)</a:t>
            </a:r>
          </a:p>
          <a:p>
            <a:r>
              <a:rPr lang="en-US" altLang="en-US"/>
              <a:t>New services: faxes, modems, mobility, ...</a:t>
            </a:r>
          </a:p>
        </p:txBody>
      </p:sp>
    </p:spTree>
    <p:extLst>
      <p:ext uri="{BB962C8B-B14F-4D97-AF65-F5344CB8AC3E}">
        <p14:creationId xmlns:p14="http://schemas.microsoft.com/office/powerpoint/2010/main" val="30616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5832FA8-254F-47A1-82A7-7326FFAD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6641-CCF0-4172-B4CE-18C740B09AD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99106" name="Rectangle 2">
            <a:extLst>
              <a:ext uri="{FF2B5EF4-FFF2-40B4-BE49-F238E27FC236}">
                <a16:creationId xmlns:a16="http://schemas.microsoft.com/office/drawing/2014/main" id="{501BA6E0-A5DB-4102-9E3F-F1E6F130A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Internet (1 of 2)</a:t>
            </a:r>
          </a:p>
        </p:txBody>
      </p:sp>
      <p:sp>
        <p:nvSpPr>
          <p:cNvPr id="1199107" name="Rectangle 3">
            <a:extLst>
              <a:ext uri="{FF2B5EF4-FFF2-40B4-BE49-F238E27FC236}">
                <a16:creationId xmlns:a16="http://schemas.microsoft.com/office/drawing/2014/main" id="{12A83E00-8BFC-407B-8035-CE5E0630F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90650"/>
            <a:ext cx="8515350" cy="4991100"/>
          </a:xfrm>
        </p:spPr>
        <p:txBody>
          <a:bodyPr/>
          <a:lstStyle/>
          <a:p>
            <a:r>
              <a:rPr lang="en-US" altLang="en-US" dirty="0"/>
              <a:t>About 50 years old</a:t>
            </a:r>
          </a:p>
          <a:p>
            <a:r>
              <a:rPr lang="en-US" altLang="en-US" dirty="0"/>
              <a:t>Packet-switched network</a:t>
            </a:r>
          </a:p>
          <a:p>
            <a:r>
              <a:rPr lang="en-US" altLang="en-US" dirty="0"/>
              <a:t>Variable size packets permitted</a:t>
            </a:r>
          </a:p>
          <a:p>
            <a:r>
              <a:rPr lang="en-US" altLang="en-US" dirty="0"/>
              <a:t>Designed for transmission of data</a:t>
            </a:r>
          </a:p>
          <a:p>
            <a:r>
              <a:rPr lang="en-US" altLang="en-US" dirty="0"/>
              <a:t>Wide range of access technologies</a:t>
            </a:r>
          </a:p>
          <a:p>
            <a:r>
              <a:rPr lang="en-US" altLang="en-US" dirty="0"/>
              <a:t>Wide range of user and application </a:t>
            </a:r>
            <a:r>
              <a:rPr lang="en-US" altLang="en-US" dirty="0" err="1"/>
              <a:t>behaviour</a:t>
            </a:r>
            <a:endParaRPr lang="en-US" altLang="en-US" dirty="0"/>
          </a:p>
          <a:p>
            <a:r>
              <a:rPr lang="en-US" altLang="en-US" dirty="0" err="1"/>
              <a:t>Bursty</a:t>
            </a:r>
            <a:r>
              <a:rPr lang="en-US" altLang="en-US" dirty="0"/>
              <a:t>, variable bandwidth required per call </a:t>
            </a:r>
          </a:p>
          <a:p>
            <a:r>
              <a:rPr lang="en-US" altLang="en-US" dirty="0"/>
              <a:t>Aggregation of traffic at routers/switches</a:t>
            </a:r>
          </a:p>
          <a:p>
            <a:r>
              <a:rPr lang="en-US" altLang="en-US" dirty="0"/>
              <a:t>Transmission links shared on stat mux basis</a:t>
            </a:r>
          </a:p>
        </p:txBody>
      </p:sp>
    </p:spTree>
    <p:extLst>
      <p:ext uri="{BB962C8B-B14F-4D97-AF65-F5344CB8AC3E}">
        <p14:creationId xmlns:p14="http://schemas.microsoft.com/office/powerpoint/2010/main" val="322924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B63543F-A14A-42FA-BFB1-C55EFA8F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76D4-046A-48F8-AF00-5FA17D02588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00130" name="Rectangle 2">
            <a:extLst>
              <a:ext uri="{FF2B5EF4-FFF2-40B4-BE49-F238E27FC236}">
                <a16:creationId xmlns:a16="http://schemas.microsoft.com/office/drawing/2014/main" id="{A3510435-03F0-49C5-B751-B1B230093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Internet (2 of 2)</a:t>
            </a:r>
          </a:p>
        </p:txBody>
      </p:sp>
      <p:sp>
        <p:nvSpPr>
          <p:cNvPr id="1200131" name="Rectangle 3">
            <a:extLst>
              <a:ext uri="{FF2B5EF4-FFF2-40B4-BE49-F238E27FC236}">
                <a16:creationId xmlns:a16="http://schemas.microsoft.com/office/drawing/2014/main" id="{48DDD09E-C7C4-4345-A20F-CBDD257C1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238250"/>
            <a:ext cx="8648700" cy="5143500"/>
          </a:xfrm>
        </p:spPr>
        <p:txBody>
          <a:bodyPr/>
          <a:lstStyle/>
          <a:p>
            <a:r>
              <a:rPr lang="en-US" altLang="en-US"/>
              <a:t>Connection-less network layer protocol (IP)</a:t>
            </a:r>
          </a:p>
          <a:p>
            <a:r>
              <a:rPr lang="en-US" altLang="en-US"/>
              <a:t>“Best effort” datagram delivery model</a:t>
            </a:r>
          </a:p>
          <a:p>
            <a:r>
              <a:rPr lang="en-US" altLang="en-US"/>
              <a:t>Packet routing decided on a per packet basis</a:t>
            </a:r>
          </a:p>
          <a:p>
            <a:r>
              <a:rPr lang="en-US" altLang="en-US"/>
              <a:t>No end to end path allocation; no reserved bandwidth per active call</a:t>
            </a:r>
          </a:p>
          <a:p>
            <a:r>
              <a:rPr lang="en-US" altLang="en-US"/>
              <a:t>Packets can travel any path; packets can be delayed, lost, duplicated, re-ordered</a:t>
            </a:r>
          </a:p>
          <a:p>
            <a:r>
              <a:rPr lang="en-US" altLang="en-US"/>
              <a:t>Minimal state info in network switches</a:t>
            </a:r>
          </a:p>
          <a:p>
            <a:r>
              <a:rPr lang="en-US" altLang="en-US"/>
              <a:t>Single class of service </a:t>
            </a:r>
          </a:p>
          <a:p>
            <a:r>
              <a:rPr lang="en-US" altLang="en-US"/>
              <a:t>Billing model? (hours? pkts? bytes? bandwidth?)</a:t>
            </a:r>
          </a:p>
        </p:txBody>
      </p:sp>
    </p:spTree>
    <p:extLst>
      <p:ext uri="{BB962C8B-B14F-4D97-AF65-F5344CB8AC3E}">
        <p14:creationId xmlns:p14="http://schemas.microsoft.com/office/powerpoint/2010/main" val="53351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EB1850FC-34D9-45C5-A9E9-7AC8C8A2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3D0B-3364-4CF4-8C81-4034BFFF6B1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03202" name="Rectangle 2">
            <a:extLst>
              <a:ext uri="{FF2B5EF4-FFF2-40B4-BE49-F238E27FC236}">
                <a16:creationId xmlns:a16="http://schemas.microsoft.com/office/drawing/2014/main" id="{26ABF0F6-A2B4-467F-A25A-4579E67E6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1714500"/>
            <a:ext cx="1892300" cy="35306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03203" name="Rectangle 3">
            <a:extLst>
              <a:ext uri="{FF2B5EF4-FFF2-40B4-BE49-F238E27FC236}">
                <a16:creationId xmlns:a16="http://schemas.microsoft.com/office/drawing/2014/main" id="{B42E839B-F022-495F-B305-F932CF598D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Protocol Stack</a:t>
            </a:r>
          </a:p>
        </p:txBody>
      </p:sp>
      <p:sp>
        <p:nvSpPr>
          <p:cNvPr id="1203204" name="Rectangle 4">
            <a:extLst>
              <a:ext uri="{FF2B5EF4-FFF2-40B4-BE49-F238E27FC236}">
                <a16:creationId xmlns:a16="http://schemas.microsoft.com/office/drawing/2014/main" id="{0E24E68A-360D-4F61-9999-8E6C4585B7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>
            <a:normAutofit lnSpcReduction="10000"/>
          </a:bodyPr>
          <a:lstStyle/>
          <a:p>
            <a:r>
              <a:rPr lang="en-US" altLang="en-US" sz="2400">
                <a:solidFill>
                  <a:srgbClr val="FF0000"/>
                </a:solidFill>
              </a:rPr>
              <a:t>Application:</a:t>
            </a:r>
            <a:r>
              <a:rPr lang="en-US" altLang="en-US" sz="2400"/>
              <a:t> supporting network applications and end-user services</a:t>
            </a:r>
          </a:p>
          <a:p>
            <a:pPr lvl="1"/>
            <a:r>
              <a:rPr lang="en-US" altLang="en-US" sz="2000"/>
              <a:t>FTP, SMTP, HTTP, DNS, NTP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Transport:</a:t>
            </a:r>
            <a:r>
              <a:rPr lang="en-US" altLang="en-US" sz="2400"/>
              <a:t> end to end data transfer</a:t>
            </a:r>
          </a:p>
          <a:p>
            <a:pPr lvl="1"/>
            <a:r>
              <a:rPr lang="en-US" altLang="en-US" sz="2000"/>
              <a:t>TCP, UDP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Network:</a:t>
            </a:r>
            <a:r>
              <a:rPr lang="en-US" altLang="en-US" sz="2400"/>
              <a:t> routing of datagrams from source to destination</a:t>
            </a:r>
          </a:p>
          <a:p>
            <a:pPr lvl="1"/>
            <a:r>
              <a:rPr lang="en-US" altLang="en-US" sz="2000"/>
              <a:t>IPv4, IPv6, BGP, RIP, routing protocols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Data Link:</a:t>
            </a:r>
            <a:r>
              <a:rPr lang="en-US" altLang="en-US" sz="2400"/>
              <a:t> hop by hop frames, channel access, flow/error control</a:t>
            </a:r>
          </a:p>
          <a:p>
            <a:pPr lvl="1"/>
            <a:r>
              <a:rPr lang="en-US" altLang="en-US" sz="2000"/>
              <a:t>PPP, Ethernet, IEEE 802.11b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Physical:</a:t>
            </a:r>
            <a:r>
              <a:rPr lang="en-US" altLang="en-US" sz="2400"/>
              <a:t> raw transmission of bits</a:t>
            </a:r>
          </a:p>
          <a:p>
            <a:endParaRPr lang="en-US" altLang="en-US" sz="2400"/>
          </a:p>
        </p:txBody>
      </p:sp>
      <p:grpSp>
        <p:nvGrpSpPr>
          <p:cNvPr id="1203205" name="Group 5">
            <a:extLst>
              <a:ext uri="{FF2B5EF4-FFF2-40B4-BE49-F238E27FC236}">
                <a16:creationId xmlns:a16="http://schemas.microsoft.com/office/drawing/2014/main" id="{631F23EC-B03F-4B8B-AE78-B15173A6EC93}"/>
              </a:ext>
            </a:extLst>
          </p:cNvPr>
          <p:cNvGrpSpPr>
            <a:grpSpLocks/>
          </p:cNvGrpSpPr>
          <p:nvPr/>
        </p:nvGrpSpPr>
        <p:grpSpPr bwMode="auto">
          <a:xfrm>
            <a:off x="6508750" y="1828800"/>
            <a:ext cx="1898650" cy="3530600"/>
            <a:chOff x="3076" y="888"/>
            <a:chExt cx="1196" cy="2224"/>
          </a:xfrm>
        </p:grpSpPr>
        <p:sp>
          <p:nvSpPr>
            <p:cNvPr id="1203206" name="Rectangle 6">
              <a:extLst>
                <a:ext uri="{FF2B5EF4-FFF2-40B4-BE49-F238E27FC236}">
                  <a16:creationId xmlns:a16="http://schemas.microsoft.com/office/drawing/2014/main" id="{5E54CBB5-CD76-44FD-AA17-90AE9EC83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0" y="888"/>
              <a:ext cx="1192" cy="22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03207" name="Text Box 7">
              <a:extLst>
                <a:ext uri="{FF2B5EF4-FFF2-40B4-BE49-F238E27FC236}">
                  <a16:creationId xmlns:a16="http://schemas.microsoft.com/office/drawing/2014/main" id="{A113C20A-62A0-441D-8192-77F38CF055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" y="949"/>
              <a:ext cx="1112" cy="2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kumimoji="0" lang="en-US" altLang="en-US" sz="2400">
                  <a:latin typeface="Comic Sans MS" panose="030F0702030302020204" pitchFamily="66" charset="0"/>
                </a:rPr>
                <a:t>Application</a:t>
              </a:r>
            </a:p>
            <a:p>
              <a:pPr algn="ctr" eaLnBrk="0" hangingPunct="0"/>
              <a:endParaRPr kumimoji="0" lang="en-US" altLang="en-US" sz="2400">
                <a:latin typeface="Comic Sans MS" panose="030F0702030302020204" pitchFamily="66" charset="0"/>
              </a:endParaRPr>
            </a:p>
            <a:p>
              <a:pPr algn="ctr" eaLnBrk="0" hangingPunct="0"/>
              <a:r>
                <a:rPr kumimoji="0" lang="en-US" altLang="en-US" sz="2400">
                  <a:latin typeface="Comic Sans MS" panose="030F0702030302020204" pitchFamily="66" charset="0"/>
                </a:rPr>
                <a:t>Transport</a:t>
              </a:r>
            </a:p>
            <a:p>
              <a:pPr algn="ctr" eaLnBrk="0" hangingPunct="0"/>
              <a:endParaRPr kumimoji="0" lang="en-US" altLang="en-US" sz="2400">
                <a:latin typeface="Comic Sans MS" panose="030F0702030302020204" pitchFamily="66" charset="0"/>
              </a:endParaRPr>
            </a:p>
            <a:p>
              <a:pPr algn="ctr" eaLnBrk="0" hangingPunct="0"/>
              <a:r>
                <a:rPr kumimoji="0" lang="en-US" altLang="en-US" sz="2400">
                  <a:latin typeface="Comic Sans MS" panose="030F0702030302020204" pitchFamily="66" charset="0"/>
                </a:rPr>
                <a:t>Network</a:t>
              </a:r>
            </a:p>
            <a:p>
              <a:pPr algn="ctr" eaLnBrk="0" hangingPunct="0"/>
              <a:endParaRPr kumimoji="0" lang="en-US" altLang="en-US" sz="2400">
                <a:latin typeface="Comic Sans MS" panose="030F0702030302020204" pitchFamily="66" charset="0"/>
              </a:endParaRPr>
            </a:p>
            <a:p>
              <a:pPr algn="ctr" eaLnBrk="0" hangingPunct="0"/>
              <a:r>
                <a:rPr kumimoji="0" lang="en-US" altLang="en-US" sz="2400">
                  <a:latin typeface="Comic Sans MS" panose="030F0702030302020204" pitchFamily="66" charset="0"/>
                </a:rPr>
                <a:t>Data Link</a:t>
              </a:r>
            </a:p>
            <a:p>
              <a:pPr algn="ctr" eaLnBrk="0" hangingPunct="0"/>
              <a:endParaRPr kumimoji="0" lang="en-US" altLang="en-US" sz="2400">
                <a:latin typeface="Comic Sans MS" panose="030F0702030302020204" pitchFamily="66" charset="0"/>
              </a:endParaRPr>
            </a:p>
            <a:p>
              <a:pPr algn="ctr" eaLnBrk="0" hangingPunct="0"/>
              <a:r>
                <a:rPr kumimoji="0" lang="en-US" altLang="en-US" sz="2400">
                  <a:latin typeface="Comic Sans MS" panose="030F0702030302020204" pitchFamily="66" charset="0"/>
                </a:rPr>
                <a:t>Physical</a:t>
              </a:r>
            </a:p>
          </p:txBody>
        </p:sp>
        <p:sp>
          <p:nvSpPr>
            <p:cNvPr id="1203208" name="Line 8">
              <a:extLst>
                <a:ext uri="{FF2B5EF4-FFF2-40B4-BE49-F238E27FC236}">
                  <a16:creationId xmlns:a16="http://schemas.microsoft.com/office/drawing/2014/main" id="{8A5932A6-6FE6-4A82-9391-BA1B955A8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132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03209" name="Line 9">
              <a:extLst>
                <a:ext uri="{FF2B5EF4-FFF2-40B4-BE49-F238E27FC236}">
                  <a16:creationId xmlns:a16="http://schemas.microsoft.com/office/drawing/2014/main" id="{9FC9259D-5648-47F0-B03A-94DDA05AC3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176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03210" name="Line 10">
              <a:extLst>
                <a:ext uri="{FF2B5EF4-FFF2-40B4-BE49-F238E27FC236}">
                  <a16:creationId xmlns:a16="http://schemas.microsoft.com/office/drawing/2014/main" id="{27F1A7DE-5F92-4E5B-B816-233185907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2216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03211" name="Line 11">
              <a:extLst>
                <a:ext uri="{FF2B5EF4-FFF2-40B4-BE49-F238E27FC236}">
                  <a16:creationId xmlns:a16="http://schemas.microsoft.com/office/drawing/2014/main" id="{CD2C81C1-79E4-49D7-8577-A0204D78C0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266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203212" name="Text Box 12">
            <a:extLst>
              <a:ext uri="{FF2B5EF4-FFF2-40B4-BE49-F238E27FC236}">
                <a16:creationId xmlns:a16="http://schemas.microsoft.com/office/drawing/2014/main" id="{627ADB5C-EF72-4ECE-98BE-315A7A2EC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475" y="5318125"/>
            <a:ext cx="178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001101011...</a:t>
            </a:r>
          </a:p>
        </p:txBody>
      </p:sp>
    </p:spTree>
    <p:extLst>
      <p:ext uri="{BB962C8B-B14F-4D97-AF65-F5344CB8AC3E}">
        <p14:creationId xmlns:p14="http://schemas.microsoft.com/office/powerpoint/2010/main" val="288136966"/>
      </p:ext>
    </p:extLst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1B8E7A5B-80C3-4BE4-AA8F-B1BBFBDDA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0DF-1BA0-4BE1-BAA2-B52B15F9F00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04226" name="Rectangle 2">
            <a:extLst>
              <a:ext uri="{FF2B5EF4-FFF2-40B4-BE49-F238E27FC236}">
                <a16:creationId xmlns:a16="http://schemas.microsoft.com/office/drawing/2014/main" id="{52841462-F068-4D82-ABEA-DA74DFA69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Protocol Stack</a:t>
            </a:r>
          </a:p>
        </p:txBody>
      </p:sp>
      <p:grpSp>
        <p:nvGrpSpPr>
          <p:cNvPr id="1204227" name="Group 3">
            <a:extLst>
              <a:ext uri="{FF2B5EF4-FFF2-40B4-BE49-F238E27FC236}">
                <a16:creationId xmlns:a16="http://schemas.microsoft.com/office/drawing/2014/main" id="{7FA5DCA5-F9F1-4CDF-B6C1-607E2200A8EC}"/>
              </a:ext>
            </a:extLst>
          </p:cNvPr>
          <p:cNvGrpSpPr>
            <a:grpSpLocks/>
          </p:cNvGrpSpPr>
          <p:nvPr/>
        </p:nvGrpSpPr>
        <p:grpSpPr bwMode="auto">
          <a:xfrm>
            <a:off x="6508750" y="1714500"/>
            <a:ext cx="1962150" cy="3644900"/>
            <a:chOff x="4100" y="1080"/>
            <a:chExt cx="1236" cy="2296"/>
          </a:xfrm>
        </p:grpSpPr>
        <p:sp>
          <p:nvSpPr>
            <p:cNvPr id="1204228" name="Rectangle 4">
              <a:extLst>
                <a:ext uri="{FF2B5EF4-FFF2-40B4-BE49-F238E27FC236}">
                  <a16:creationId xmlns:a16="http://schemas.microsoft.com/office/drawing/2014/main" id="{66841D9D-94CE-4EA3-AEE4-D68B0A921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1080"/>
              <a:ext cx="1192" cy="222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204229" name="Group 5">
              <a:extLst>
                <a:ext uri="{FF2B5EF4-FFF2-40B4-BE49-F238E27FC236}">
                  <a16:creationId xmlns:a16="http://schemas.microsoft.com/office/drawing/2014/main" id="{D1C92AD6-DC8A-491E-80D0-8AF155EED9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0" y="1152"/>
              <a:ext cx="1196" cy="2224"/>
              <a:chOff x="3076" y="888"/>
              <a:chExt cx="1196" cy="2224"/>
            </a:xfrm>
          </p:grpSpPr>
          <p:sp>
            <p:nvSpPr>
              <p:cNvPr id="1204230" name="Rectangle 6">
                <a:extLst>
                  <a:ext uri="{FF2B5EF4-FFF2-40B4-BE49-F238E27FC236}">
                    <a16:creationId xmlns:a16="http://schemas.microsoft.com/office/drawing/2014/main" id="{2F80DE90-4441-44DC-8D4A-E3F73929B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0" y="888"/>
                <a:ext cx="1192" cy="22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4231" name="Text Box 7">
                <a:extLst>
                  <a:ext uri="{FF2B5EF4-FFF2-40B4-BE49-F238E27FC236}">
                    <a16:creationId xmlns:a16="http://schemas.microsoft.com/office/drawing/2014/main" id="{C322B6C2-704B-4528-B04C-0810FB575B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949"/>
                <a:ext cx="1112" cy="2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Application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Transport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Network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Data Link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Physical</a:t>
                </a:r>
              </a:p>
            </p:txBody>
          </p:sp>
          <p:sp>
            <p:nvSpPr>
              <p:cNvPr id="1204232" name="Line 8">
                <a:extLst>
                  <a:ext uri="{FF2B5EF4-FFF2-40B4-BE49-F238E27FC236}">
                    <a16:creationId xmlns:a16="http://schemas.microsoft.com/office/drawing/2014/main" id="{AF63D6B4-5990-4C29-9B7C-0CA548F69A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32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4233" name="Line 9">
                <a:extLst>
                  <a:ext uri="{FF2B5EF4-FFF2-40B4-BE49-F238E27FC236}">
                    <a16:creationId xmlns:a16="http://schemas.microsoft.com/office/drawing/2014/main" id="{D73C5409-7F11-4A64-A4C8-AF14DD2C31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768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4234" name="Line 10">
                <a:extLst>
                  <a:ext uri="{FF2B5EF4-FFF2-40B4-BE49-F238E27FC236}">
                    <a16:creationId xmlns:a16="http://schemas.microsoft.com/office/drawing/2014/main" id="{460F1048-34F9-4232-BDFE-9F8992002E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216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4235" name="Line 11">
                <a:extLst>
                  <a:ext uri="{FF2B5EF4-FFF2-40B4-BE49-F238E27FC236}">
                    <a16:creationId xmlns:a16="http://schemas.microsoft.com/office/drawing/2014/main" id="{3BFADF21-A6CB-411E-8883-880FA955A4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66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grpSp>
        <p:nvGrpSpPr>
          <p:cNvPr id="1204236" name="Group 12">
            <a:extLst>
              <a:ext uri="{FF2B5EF4-FFF2-40B4-BE49-F238E27FC236}">
                <a16:creationId xmlns:a16="http://schemas.microsoft.com/office/drawing/2014/main" id="{D68602AC-218C-4DE5-93C3-D19A138E16CF}"/>
              </a:ext>
            </a:extLst>
          </p:cNvPr>
          <p:cNvGrpSpPr>
            <a:grpSpLocks/>
          </p:cNvGrpSpPr>
          <p:nvPr/>
        </p:nvGrpSpPr>
        <p:grpSpPr bwMode="auto">
          <a:xfrm>
            <a:off x="450850" y="1695450"/>
            <a:ext cx="1962150" cy="3644900"/>
            <a:chOff x="4100" y="1080"/>
            <a:chExt cx="1236" cy="2296"/>
          </a:xfrm>
        </p:grpSpPr>
        <p:sp>
          <p:nvSpPr>
            <p:cNvPr id="1204237" name="Rectangle 13">
              <a:extLst>
                <a:ext uri="{FF2B5EF4-FFF2-40B4-BE49-F238E27FC236}">
                  <a16:creationId xmlns:a16="http://schemas.microsoft.com/office/drawing/2014/main" id="{34164B41-E27B-45AF-9854-86EC71DE4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1080"/>
              <a:ext cx="1192" cy="222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204238" name="Group 14">
              <a:extLst>
                <a:ext uri="{FF2B5EF4-FFF2-40B4-BE49-F238E27FC236}">
                  <a16:creationId xmlns:a16="http://schemas.microsoft.com/office/drawing/2014/main" id="{1E878F97-6770-440B-BA49-41E3A743E9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0" y="1152"/>
              <a:ext cx="1196" cy="2224"/>
              <a:chOff x="3076" y="888"/>
              <a:chExt cx="1196" cy="2224"/>
            </a:xfrm>
          </p:grpSpPr>
          <p:sp>
            <p:nvSpPr>
              <p:cNvPr id="1204239" name="Rectangle 15">
                <a:extLst>
                  <a:ext uri="{FF2B5EF4-FFF2-40B4-BE49-F238E27FC236}">
                    <a16:creationId xmlns:a16="http://schemas.microsoft.com/office/drawing/2014/main" id="{2E9A2169-C768-4FB2-8E91-1B7EB8AC70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0" y="888"/>
                <a:ext cx="1192" cy="22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4240" name="Text Box 16">
                <a:extLst>
                  <a:ext uri="{FF2B5EF4-FFF2-40B4-BE49-F238E27FC236}">
                    <a16:creationId xmlns:a16="http://schemas.microsoft.com/office/drawing/2014/main" id="{2C70DF98-6995-489A-A5FE-BCAA40E05E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949"/>
                <a:ext cx="1112" cy="2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Application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Transport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Network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Data Link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Physical</a:t>
                </a:r>
              </a:p>
            </p:txBody>
          </p:sp>
          <p:sp>
            <p:nvSpPr>
              <p:cNvPr id="1204241" name="Line 17">
                <a:extLst>
                  <a:ext uri="{FF2B5EF4-FFF2-40B4-BE49-F238E27FC236}">
                    <a16:creationId xmlns:a16="http://schemas.microsoft.com/office/drawing/2014/main" id="{25F984B4-A653-4DCE-BC29-256E76C2FD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32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4242" name="Line 18">
                <a:extLst>
                  <a:ext uri="{FF2B5EF4-FFF2-40B4-BE49-F238E27FC236}">
                    <a16:creationId xmlns:a16="http://schemas.microsoft.com/office/drawing/2014/main" id="{A190D5D3-4DBB-45AA-8CFF-7E0E626B2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768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4243" name="Line 19">
                <a:extLst>
                  <a:ext uri="{FF2B5EF4-FFF2-40B4-BE49-F238E27FC236}">
                    <a16:creationId xmlns:a16="http://schemas.microsoft.com/office/drawing/2014/main" id="{77152B9F-3251-4FF1-A514-0839EC2B97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216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4244" name="Line 20">
                <a:extLst>
                  <a:ext uri="{FF2B5EF4-FFF2-40B4-BE49-F238E27FC236}">
                    <a16:creationId xmlns:a16="http://schemas.microsoft.com/office/drawing/2014/main" id="{453028E8-2A8E-4F98-BDB9-D4D782FF00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66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sp>
        <p:nvSpPr>
          <p:cNvPr id="1204245" name="Line 21">
            <a:extLst>
              <a:ext uri="{FF2B5EF4-FFF2-40B4-BE49-F238E27FC236}">
                <a16:creationId xmlns:a16="http://schemas.microsoft.com/office/drawing/2014/main" id="{978B1D52-22C3-4CA6-8E7C-880C1E054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5314950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04246" name="Line 22">
            <a:extLst>
              <a:ext uri="{FF2B5EF4-FFF2-40B4-BE49-F238E27FC236}">
                <a16:creationId xmlns:a16="http://schemas.microsoft.com/office/drawing/2014/main" id="{094F6AC1-644B-424C-B45B-39D8E75FB8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5334000"/>
            <a:ext cx="1162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04247" name="Oval 23">
            <a:extLst>
              <a:ext uri="{FF2B5EF4-FFF2-40B4-BE49-F238E27FC236}">
                <a16:creationId xmlns:a16="http://schemas.microsoft.com/office/drawing/2014/main" id="{D654C2DE-5A67-4137-8452-01B2B89D9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50" y="4267200"/>
            <a:ext cx="2190750" cy="1809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en-US" altLang="en-US" sz="2400">
                <a:latin typeface="Times New Roman" panose="02020603050405020304" pitchFamily="18" charset="0"/>
              </a:rPr>
              <a:t>Core</a:t>
            </a:r>
          </a:p>
          <a:p>
            <a:pPr algn="ctr" eaLnBrk="0" hangingPunct="0"/>
            <a:r>
              <a:rPr kumimoji="0" lang="en-US" altLang="en-US" sz="2400">
                <a:latin typeface="Times New Roman" panose="02020603050405020304" pitchFamily="18" charset="0"/>
              </a:rPr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4222636214"/>
      </p:ext>
    </p:extLst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6">
            <a:extLst>
              <a:ext uri="{FF2B5EF4-FFF2-40B4-BE49-F238E27FC236}">
                <a16:creationId xmlns:a16="http://schemas.microsoft.com/office/drawing/2014/main" id="{85B28777-A70E-4B41-8AD6-9F37EC74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AB06-38FE-4D59-AB86-82E51E55E98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05250" name="Rectangle 2">
            <a:extLst>
              <a:ext uri="{FF2B5EF4-FFF2-40B4-BE49-F238E27FC236}">
                <a16:creationId xmlns:a16="http://schemas.microsoft.com/office/drawing/2014/main" id="{0CDCD531-5610-4831-8D6C-DD98EBE8E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Protocol Stack</a:t>
            </a:r>
          </a:p>
        </p:txBody>
      </p:sp>
      <p:grpSp>
        <p:nvGrpSpPr>
          <p:cNvPr id="1205251" name="Group 3">
            <a:extLst>
              <a:ext uri="{FF2B5EF4-FFF2-40B4-BE49-F238E27FC236}">
                <a16:creationId xmlns:a16="http://schemas.microsoft.com/office/drawing/2014/main" id="{401E4E50-8AEB-4D09-B863-AEB1EC995DA4}"/>
              </a:ext>
            </a:extLst>
          </p:cNvPr>
          <p:cNvGrpSpPr>
            <a:grpSpLocks/>
          </p:cNvGrpSpPr>
          <p:nvPr/>
        </p:nvGrpSpPr>
        <p:grpSpPr bwMode="auto">
          <a:xfrm>
            <a:off x="6508750" y="1714500"/>
            <a:ext cx="1962150" cy="3644900"/>
            <a:chOff x="4100" y="1080"/>
            <a:chExt cx="1236" cy="2296"/>
          </a:xfrm>
        </p:grpSpPr>
        <p:sp>
          <p:nvSpPr>
            <p:cNvPr id="1205252" name="Rectangle 4">
              <a:extLst>
                <a:ext uri="{FF2B5EF4-FFF2-40B4-BE49-F238E27FC236}">
                  <a16:creationId xmlns:a16="http://schemas.microsoft.com/office/drawing/2014/main" id="{4DC529FC-085E-41B4-9E35-04BB70C27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1080"/>
              <a:ext cx="1192" cy="222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205253" name="Group 5">
              <a:extLst>
                <a:ext uri="{FF2B5EF4-FFF2-40B4-BE49-F238E27FC236}">
                  <a16:creationId xmlns:a16="http://schemas.microsoft.com/office/drawing/2014/main" id="{D610BBF9-1F94-4125-9335-227F02BF3C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0" y="1152"/>
              <a:ext cx="1196" cy="2224"/>
              <a:chOff x="3076" y="888"/>
              <a:chExt cx="1196" cy="2224"/>
            </a:xfrm>
          </p:grpSpPr>
          <p:sp>
            <p:nvSpPr>
              <p:cNvPr id="1205254" name="Rectangle 6">
                <a:extLst>
                  <a:ext uri="{FF2B5EF4-FFF2-40B4-BE49-F238E27FC236}">
                    <a16:creationId xmlns:a16="http://schemas.microsoft.com/office/drawing/2014/main" id="{A9BB004B-120A-488C-AB98-ED5528B9B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0" y="888"/>
                <a:ext cx="1192" cy="22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55" name="Text Box 7">
                <a:extLst>
                  <a:ext uri="{FF2B5EF4-FFF2-40B4-BE49-F238E27FC236}">
                    <a16:creationId xmlns:a16="http://schemas.microsoft.com/office/drawing/2014/main" id="{1D932B3D-D19D-4568-80E5-464847AE66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949"/>
                <a:ext cx="1112" cy="2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Application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Transport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Network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Data Link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Physical</a:t>
                </a:r>
              </a:p>
            </p:txBody>
          </p:sp>
          <p:sp>
            <p:nvSpPr>
              <p:cNvPr id="1205256" name="Line 8">
                <a:extLst>
                  <a:ext uri="{FF2B5EF4-FFF2-40B4-BE49-F238E27FC236}">
                    <a16:creationId xmlns:a16="http://schemas.microsoft.com/office/drawing/2014/main" id="{46A68F32-191B-4034-9B57-43996C4668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32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57" name="Line 9">
                <a:extLst>
                  <a:ext uri="{FF2B5EF4-FFF2-40B4-BE49-F238E27FC236}">
                    <a16:creationId xmlns:a16="http://schemas.microsoft.com/office/drawing/2014/main" id="{640BDD82-9FDF-4462-A539-4EA307285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768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58" name="Line 10">
                <a:extLst>
                  <a:ext uri="{FF2B5EF4-FFF2-40B4-BE49-F238E27FC236}">
                    <a16:creationId xmlns:a16="http://schemas.microsoft.com/office/drawing/2014/main" id="{D9F8D0EB-484D-4D43-9939-923068B636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216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59" name="Line 11">
                <a:extLst>
                  <a:ext uri="{FF2B5EF4-FFF2-40B4-BE49-F238E27FC236}">
                    <a16:creationId xmlns:a16="http://schemas.microsoft.com/office/drawing/2014/main" id="{CAA4C8EE-F3E2-4AE9-98F2-976B78367C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66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grpSp>
        <p:nvGrpSpPr>
          <p:cNvPr id="1205260" name="Group 12">
            <a:extLst>
              <a:ext uri="{FF2B5EF4-FFF2-40B4-BE49-F238E27FC236}">
                <a16:creationId xmlns:a16="http://schemas.microsoft.com/office/drawing/2014/main" id="{21CFB0E4-BED7-46AB-BD26-0450BAC79716}"/>
              </a:ext>
            </a:extLst>
          </p:cNvPr>
          <p:cNvGrpSpPr>
            <a:grpSpLocks/>
          </p:cNvGrpSpPr>
          <p:nvPr/>
        </p:nvGrpSpPr>
        <p:grpSpPr bwMode="auto">
          <a:xfrm>
            <a:off x="450850" y="1695450"/>
            <a:ext cx="1962150" cy="3644900"/>
            <a:chOff x="4100" y="1080"/>
            <a:chExt cx="1236" cy="2296"/>
          </a:xfrm>
        </p:grpSpPr>
        <p:sp>
          <p:nvSpPr>
            <p:cNvPr id="1205261" name="Rectangle 13">
              <a:extLst>
                <a:ext uri="{FF2B5EF4-FFF2-40B4-BE49-F238E27FC236}">
                  <a16:creationId xmlns:a16="http://schemas.microsoft.com/office/drawing/2014/main" id="{61AE6DB5-3598-41D5-9236-EA0EB71D7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1080"/>
              <a:ext cx="1192" cy="222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205262" name="Group 14">
              <a:extLst>
                <a:ext uri="{FF2B5EF4-FFF2-40B4-BE49-F238E27FC236}">
                  <a16:creationId xmlns:a16="http://schemas.microsoft.com/office/drawing/2014/main" id="{19124221-B30F-4E24-9DB8-3F6C7481C1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0" y="1152"/>
              <a:ext cx="1196" cy="2224"/>
              <a:chOff x="3076" y="888"/>
              <a:chExt cx="1196" cy="2224"/>
            </a:xfrm>
          </p:grpSpPr>
          <p:sp>
            <p:nvSpPr>
              <p:cNvPr id="1205263" name="Rectangle 15">
                <a:extLst>
                  <a:ext uri="{FF2B5EF4-FFF2-40B4-BE49-F238E27FC236}">
                    <a16:creationId xmlns:a16="http://schemas.microsoft.com/office/drawing/2014/main" id="{61D3E278-6584-457D-B31B-C466A444BA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0" y="888"/>
                <a:ext cx="1192" cy="22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64" name="Text Box 16">
                <a:extLst>
                  <a:ext uri="{FF2B5EF4-FFF2-40B4-BE49-F238E27FC236}">
                    <a16:creationId xmlns:a16="http://schemas.microsoft.com/office/drawing/2014/main" id="{A860C1D1-C332-4168-AEB2-4717A45DDD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949"/>
                <a:ext cx="1112" cy="2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Application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Transport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Network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Data Link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Physical</a:t>
                </a:r>
              </a:p>
            </p:txBody>
          </p:sp>
          <p:sp>
            <p:nvSpPr>
              <p:cNvPr id="1205265" name="Line 17">
                <a:extLst>
                  <a:ext uri="{FF2B5EF4-FFF2-40B4-BE49-F238E27FC236}">
                    <a16:creationId xmlns:a16="http://schemas.microsoft.com/office/drawing/2014/main" id="{20F1A42A-A887-4BFC-AD58-09368BD0ED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32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66" name="Line 18">
                <a:extLst>
                  <a:ext uri="{FF2B5EF4-FFF2-40B4-BE49-F238E27FC236}">
                    <a16:creationId xmlns:a16="http://schemas.microsoft.com/office/drawing/2014/main" id="{3F0A250D-4B9E-4C60-9527-984115EBA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768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67" name="Line 19">
                <a:extLst>
                  <a:ext uri="{FF2B5EF4-FFF2-40B4-BE49-F238E27FC236}">
                    <a16:creationId xmlns:a16="http://schemas.microsoft.com/office/drawing/2014/main" id="{5ADB7736-8357-43AD-A055-45E3634E9C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216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68" name="Line 20">
                <a:extLst>
                  <a:ext uri="{FF2B5EF4-FFF2-40B4-BE49-F238E27FC236}">
                    <a16:creationId xmlns:a16="http://schemas.microsoft.com/office/drawing/2014/main" id="{1C347D50-456A-4189-97ED-F0BDE6403C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66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sp>
        <p:nvSpPr>
          <p:cNvPr id="1205269" name="Line 21">
            <a:extLst>
              <a:ext uri="{FF2B5EF4-FFF2-40B4-BE49-F238E27FC236}">
                <a16:creationId xmlns:a16="http://schemas.microsoft.com/office/drawing/2014/main" id="{D8EA3017-C1FD-44E6-9E87-490247FB3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5314950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05270" name="Line 22">
            <a:extLst>
              <a:ext uri="{FF2B5EF4-FFF2-40B4-BE49-F238E27FC236}">
                <a16:creationId xmlns:a16="http://schemas.microsoft.com/office/drawing/2014/main" id="{981310CA-EAAB-499B-BF86-B3BF44A595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5334000"/>
            <a:ext cx="1162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205271" name="Group 23">
            <a:extLst>
              <a:ext uri="{FF2B5EF4-FFF2-40B4-BE49-F238E27FC236}">
                <a16:creationId xmlns:a16="http://schemas.microsoft.com/office/drawing/2014/main" id="{585BE34F-1619-4A27-B258-1C03312D38EF}"/>
              </a:ext>
            </a:extLst>
          </p:cNvPr>
          <p:cNvGrpSpPr>
            <a:grpSpLocks/>
          </p:cNvGrpSpPr>
          <p:nvPr/>
        </p:nvGrpSpPr>
        <p:grpSpPr bwMode="auto">
          <a:xfrm>
            <a:off x="3289300" y="1790700"/>
            <a:ext cx="1962150" cy="3644900"/>
            <a:chOff x="4100" y="1080"/>
            <a:chExt cx="1236" cy="2296"/>
          </a:xfrm>
        </p:grpSpPr>
        <p:sp>
          <p:nvSpPr>
            <p:cNvPr id="1205272" name="Rectangle 24">
              <a:extLst>
                <a:ext uri="{FF2B5EF4-FFF2-40B4-BE49-F238E27FC236}">
                  <a16:creationId xmlns:a16="http://schemas.microsoft.com/office/drawing/2014/main" id="{FF6012D9-1A08-49A5-9544-3CD85D375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1080"/>
              <a:ext cx="1192" cy="222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205273" name="Group 25">
              <a:extLst>
                <a:ext uri="{FF2B5EF4-FFF2-40B4-BE49-F238E27FC236}">
                  <a16:creationId xmlns:a16="http://schemas.microsoft.com/office/drawing/2014/main" id="{B681E9AD-EC54-4ACB-97D8-C91C5D166C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0" y="1152"/>
              <a:ext cx="1196" cy="2224"/>
              <a:chOff x="3076" y="888"/>
              <a:chExt cx="1196" cy="2224"/>
            </a:xfrm>
          </p:grpSpPr>
          <p:sp>
            <p:nvSpPr>
              <p:cNvPr id="1205274" name="Rectangle 26">
                <a:extLst>
                  <a:ext uri="{FF2B5EF4-FFF2-40B4-BE49-F238E27FC236}">
                    <a16:creationId xmlns:a16="http://schemas.microsoft.com/office/drawing/2014/main" id="{CA1DC8DF-EA9B-470D-A5E8-D23EF7EEF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0" y="888"/>
                <a:ext cx="1192" cy="222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75" name="Text Box 27">
                <a:extLst>
                  <a:ext uri="{FF2B5EF4-FFF2-40B4-BE49-F238E27FC236}">
                    <a16:creationId xmlns:a16="http://schemas.microsoft.com/office/drawing/2014/main" id="{1084C9CF-F522-4163-9FB2-80FBBD17C0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949"/>
                <a:ext cx="1112" cy="2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Application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Transport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Network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Data Link</a:t>
                </a:r>
              </a:p>
              <a:p>
                <a:pPr algn="ctr" eaLnBrk="0" hangingPunct="0"/>
                <a:endParaRPr kumimoji="0" lang="en-US" altLang="en-US" sz="2400">
                  <a:latin typeface="Comic Sans MS" panose="030F0702030302020204" pitchFamily="66" charset="0"/>
                </a:endParaRPr>
              </a:p>
              <a:p>
                <a:pPr algn="ctr" eaLnBrk="0" hangingPunct="0"/>
                <a:r>
                  <a:rPr kumimoji="0" lang="en-US" altLang="en-US" sz="2400">
                    <a:latin typeface="Comic Sans MS" panose="030F0702030302020204" pitchFamily="66" charset="0"/>
                  </a:rPr>
                  <a:t>Physical</a:t>
                </a:r>
              </a:p>
            </p:txBody>
          </p:sp>
          <p:sp>
            <p:nvSpPr>
              <p:cNvPr id="1205276" name="Line 28">
                <a:extLst>
                  <a:ext uri="{FF2B5EF4-FFF2-40B4-BE49-F238E27FC236}">
                    <a16:creationId xmlns:a16="http://schemas.microsoft.com/office/drawing/2014/main" id="{906E9650-BA78-47DE-B7B3-AA835F7E35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32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77" name="Line 29">
                <a:extLst>
                  <a:ext uri="{FF2B5EF4-FFF2-40B4-BE49-F238E27FC236}">
                    <a16:creationId xmlns:a16="http://schemas.microsoft.com/office/drawing/2014/main" id="{00FCFADB-A3E6-4484-B8B3-671E1B7F6F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1768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78" name="Line 30">
                <a:extLst>
                  <a:ext uri="{FF2B5EF4-FFF2-40B4-BE49-F238E27FC236}">
                    <a16:creationId xmlns:a16="http://schemas.microsoft.com/office/drawing/2014/main" id="{028BC328-5220-4717-9EFE-07320A8E45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216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205279" name="Line 31">
                <a:extLst>
                  <a:ext uri="{FF2B5EF4-FFF2-40B4-BE49-F238E27FC236}">
                    <a16:creationId xmlns:a16="http://schemas.microsoft.com/office/drawing/2014/main" id="{8ACA7D7B-D531-4411-A98A-07295B464F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6" y="2664"/>
                <a:ext cx="11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sp>
        <p:nvSpPr>
          <p:cNvPr id="1205280" name="Rectangle 32">
            <a:extLst>
              <a:ext uri="{FF2B5EF4-FFF2-40B4-BE49-F238E27FC236}">
                <a16:creationId xmlns:a16="http://schemas.microsoft.com/office/drawing/2014/main" id="{6DC3D961-B347-4A37-9310-8629E7EF1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600200"/>
            <a:ext cx="2343150" cy="1657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en-US" altLang="en-US" sz="3200">
                <a:latin typeface="Times New Roman" panose="02020603050405020304" pitchFamily="18" charset="0"/>
              </a:rPr>
              <a:t>Router</a:t>
            </a:r>
          </a:p>
        </p:txBody>
      </p:sp>
    </p:spTree>
    <p:extLst>
      <p:ext uri="{BB962C8B-B14F-4D97-AF65-F5344CB8AC3E}">
        <p14:creationId xmlns:p14="http://schemas.microsoft.com/office/powerpoint/2010/main" val="393684406"/>
      </p:ext>
    </p:extLst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11022</TotalTime>
  <Words>559</Words>
  <Application>Microsoft Office PowerPoint</Application>
  <PresentationFormat>On-screen Show (4:3)</PresentationFormat>
  <Paragraphs>154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Comic Sans MS</vt:lpstr>
      <vt:lpstr>Courier New</vt:lpstr>
      <vt:lpstr>Times New Roman</vt:lpstr>
      <vt:lpstr>Wingdings</vt:lpstr>
      <vt:lpstr>Office Theme</vt:lpstr>
      <vt:lpstr>Networking Basics: A Review</vt:lpstr>
      <vt:lpstr>Communications Networks</vt:lpstr>
      <vt:lpstr>Telco Networks (1 of 2)</vt:lpstr>
      <vt:lpstr>Telco Networks (2 of 2)</vt:lpstr>
      <vt:lpstr>The Internet (1 of 2)</vt:lpstr>
      <vt:lpstr>The Internet (2 of 2)</vt:lpstr>
      <vt:lpstr>Internet Protocol Stack</vt:lpstr>
      <vt:lpstr>Internet Protocol Stack</vt:lpstr>
      <vt:lpstr>Internet Protocol Stack</vt:lpstr>
      <vt:lpstr>Internet Protocol Stack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314</cp:revision>
  <dcterms:created xsi:type="dcterms:W3CDTF">2013-07-31T17:26:06Z</dcterms:created>
  <dcterms:modified xsi:type="dcterms:W3CDTF">2018-01-09T05:54:52Z</dcterms:modified>
</cp:coreProperties>
</file>