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95" r:id="rId4"/>
    <p:sldId id="292" r:id="rId5"/>
    <p:sldId id="308" r:id="rId6"/>
    <p:sldId id="291" r:id="rId7"/>
    <p:sldId id="273" r:id="rId8"/>
    <p:sldId id="296" r:id="rId9"/>
    <p:sldId id="294" r:id="rId10"/>
    <p:sldId id="310" r:id="rId11"/>
    <p:sldId id="309" r:id="rId12"/>
    <p:sldId id="283" r:id="rId13"/>
    <p:sldId id="301" r:id="rId14"/>
    <p:sldId id="302" r:id="rId15"/>
    <p:sldId id="297" r:id="rId16"/>
    <p:sldId id="298" r:id="rId17"/>
    <p:sldId id="303" r:id="rId18"/>
    <p:sldId id="304" r:id="rId19"/>
    <p:sldId id="305" r:id="rId20"/>
    <p:sldId id="306" r:id="rId21"/>
    <p:sldId id="307" r:id="rId22"/>
    <p:sldId id="29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641     Winter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641     Winter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1231251"/>
            <a:ext cx="5805597" cy="1985318"/>
          </a:xfrm>
        </p:spPr>
        <p:txBody>
          <a:bodyPr>
            <a:noAutofit/>
          </a:bodyPr>
          <a:lstStyle/>
          <a:p>
            <a:r>
              <a:rPr lang="en-US" dirty="0"/>
              <a:t>Understanding and Exploiting Amazon EC2 Spot Instances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CD6A-6FFD-45FF-95CC-22DCE711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Illustration of “lifetime” for a successful bid</a:t>
            </a:r>
          </a:p>
          <a:p>
            <a:r>
              <a:rPr lang="en-CA" dirty="0"/>
              <a:t>Illustration of “average cost” for a successful bid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B15F-5F26-4418-878C-65C6EF830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3" t="10671" r="37061" b="74372"/>
          <a:stretch/>
        </p:blipFill>
        <p:spPr>
          <a:xfrm>
            <a:off x="1932592" y="2391508"/>
            <a:ext cx="4441793" cy="38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5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CD6A-6FFD-45FF-95CC-22DCE711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markets may be strongly correlated (right), while others may only be weakly correlated (left)</a:t>
            </a:r>
          </a:p>
          <a:p>
            <a:r>
              <a:rPr lang="en-CA" dirty="0"/>
              <a:t>Correlated markets might have correlated bid failures (i.e., multiple spot instances revoked at similar time)</a:t>
            </a:r>
          </a:p>
          <a:p>
            <a:r>
              <a:rPr lang="en-CA" dirty="0"/>
              <a:t>Results are conditional upon bid values though!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BE4054-9A37-4D24-A0C6-268525B3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5" t="10732" r="36528" b="75118"/>
          <a:stretch/>
        </p:blipFill>
        <p:spPr>
          <a:xfrm>
            <a:off x="785288" y="3876726"/>
            <a:ext cx="7359906" cy="27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156B-0988-4CA8-9109-B6F167C3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9638C0-DC59-4E1C-9311-8DC867CA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32" y="1160086"/>
            <a:ext cx="8229600" cy="4966078"/>
          </a:xfrm>
        </p:spPr>
        <p:txBody>
          <a:bodyPr/>
          <a:lstStyle/>
          <a:p>
            <a:r>
              <a:rPr lang="en-CA" dirty="0"/>
              <a:t>Empirical correlation results</a:t>
            </a:r>
          </a:p>
          <a:p>
            <a:r>
              <a:rPr lang="en-CA" dirty="0"/>
              <a:t>Observations:</a:t>
            </a:r>
          </a:p>
          <a:p>
            <a:pPr lvl="1"/>
            <a:r>
              <a:rPr lang="en-CA" dirty="0"/>
              <a:t>Stronger spatial relationship</a:t>
            </a:r>
          </a:p>
          <a:p>
            <a:pPr marL="457200" lvl="1" indent="0">
              <a:buNone/>
            </a:pPr>
            <a:r>
              <a:rPr lang="en-CA" dirty="0"/>
              <a:t>within regions than across</a:t>
            </a:r>
          </a:p>
          <a:p>
            <a:pPr lvl="1"/>
            <a:r>
              <a:rPr lang="en-CA" dirty="0"/>
              <a:t>Detected by both metrics</a:t>
            </a:r>
          </a:p>
          <a:p>
            <a:pPr lvl="1"/>
            <a:r>
              <a:rPr lang="en-CA" dirty="0"/>
              <a:t>Proposed approach detects</a:t>
            </a:r>
          </a:p>
          <a:p>
            <a:pPr marL="457200" lvl="1" indent="0">
              <a:buNone/>
            </a:pPr>
            <a:r>
              <a:rPr lang="en-CA" dirty="0"/>
              <a:t>some spatial </a:t>
            </a:r>
            <a:r>
              <a:rPr lang="en-CA" dirty="0" err="1"/>
              <a:t>corr</a:t>
            </a:r>
            <a:r>
              <a:rPr lang="en-CA" dirty="0"/>
              <a:t> across regions</a:t>
            </a:r>
          </a:p>
          <a:p>
            <a:pPr lvl="1"/>
            <a:r>
              <a:rPr lang="en-CA" dirty="0"/>
              <a:t>Weak spatial correlation</a:t>
            </a:r>
          </a:p>
          <a:p>
            <a:pPr marL="457200" lvl="1" indent="0">
              <a:buNone/>
            </a:pPr>
            <a:r>
              <a:rPr lang="en-CA" dirty="0"/>
              <a:t>observed for instance types</a:t>
            </a:r>
          </a:p>
          <a:p>
            <a:endParaRPr lang="en-CA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8197583-0C9A-4BD7-975F-A9682194B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3" t="8927" r="40281" b="50279"/>
          <a:stretch/>
        </p:blipFill>
        <p:spPr>
          <a:xfrm>
            <a:off x="4894975" y="1125414"/>
            <a:ext cx="4206828" cy="54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temporal correlation in start up times</a:t>
            </a:r>
          </a:p>
          <a:p>
            <a:r>
              <a:rPr lang="en-CA" dirty="0"/>
              <a:t>No obvious correlation structure based on bids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75C744-AB93-4998-B3F8-D7A3F6822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 t="9210" r="34414" b="74806"/>
          <a:stretch/>
        </p:blipFill>
        <p:spPr>
          <a:xfrm>
            <a:off x="120712" y="2926080"/>
            <a:ext cx="9220236" cy="36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Empirical measurements of “effective capacity”</a:t>
            </a:r>
          </a:p>
          <a:p>
            <a:r>
              <a:rPr lang="en-CA" dirty="0"/>
              <a:t>Relatively small variation for any of the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E6272-6AC8-45B1-B365-E1EC9E1B2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1" t="8927" r="35881" b="60760"/>
          <a:stretch/>
        </p:blipFill>
        <p:spPr>
          <a:xfrm>
            <a:off x="1394673" y="2138294"/>
            <a:ext cx="6173744" cy="4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2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F658-400C-4AD7-B7F3-CA588817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Empirical Analysis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EEA6-53A9-4603-9065-17ADD3E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Feature 1: Lifetime of spot instances</a:t>
            </a:r>
          </a:p>
          <a:p>
            <a:pPr lvl="1"/>
            <a:r>
              <a:rPr lang="en-CA" dirty="0"/>
              <a:t>Exhibits sufficient temporal dependence for prediction</a:t>
            </a:r>
          </a:p>
          <a:p>
            <a:pPr lvl="1"/>
            <a:r>
              <a:rPr lang="en-CA" dirty="0"/>
              <a:t>Using 7-14 days of recent past history gives best results</a:t>
            </a:r>
          </a:p>
          <a:p>
            <a:r>
              <a:rPr lang="en-CA" dirty="0"/>
              <a:t>Feature 2: Average cost during lifetime</a:t>
            </a:r>
          </a:p>
          <a:p>
            <a:pPr lvl="1"/>
            <a:r>
              <a:rPr lang="en-CA" dirty="0"/>
              <a:t>Exhibits sufficient temporal dependence for prediction</a:t>
            </a:r>
          </a:p>
          <a:p>
            <a:pPr lvl="1"/>
            <a:r>
              <a:rPr lang="en-CA" dirty="0"/>
              <a:t>Using 7-14 days of recent past history gives best results</a:t>
            </a:r>
          </a:p>
          <a:p>
            <a:r>
              <a:rPr lang="en-CA" dirty="0"/>
              <a:t>Feature 3: Simultaneous revocations</a:t>
            </a:r>
          </a:p>
          <a:p>
            <a:pPr lvl="1"/>
            <a:r>
              <a:rPr lang="en-CA" dirty="0"/>
              <a:t>Some spatial dependence; weaker temporal dependence</a:t>
            </a:r>
          </a:p>
          <a:p>
            <a:pPr lvl="1"/>
            <a:r>
              <a:rPr lang="en-CA" dirty="0"/>
              <a:t>Suggests splitting jobs across regions and instance types</a:t>
            </a:r>
          </a:p>
          <a:p>
            <a:r>
              <a:rPr lang="en-CA" dirty="0"/>
              <a:t>Feature 4: Time to start a spot instance</a:t>
            </a:r>
          </a:p>
          <a:p>
            <a:pPr lvl="1"/>
            <a:r>
              <a:rPr lang="en-CA" dirty="0"/>
              <a:t>No obvious structural properties that can be exploited</a:t>
            </a:r>
          </a:p>
        </p:txBody>
      </p:sp>
    </p:spTree>
    <p:extLst>
      <p:ext uri="{BB962C8B-B14F-4D97-AF65-F5344CB8AC3E}">
        <p14:creationId xmlns:p14="http://schemas.microsoft.com/office/powerpoint/2010/main" val="227071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F658-400C-4AD7-B7F3-CA588817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Studies (preview)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EEA6-53A9-4603-9065-17ADD3E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Application 1: Latency-sensitive data processing</a:t>
            </a:r>
          </a:p>
          <a:p>
            <a:pPr lvl="1"/>
            <a:r>
              <a:rPr lang="en-CA" dirty="0"/>
              <a:t>In-memory key-value store (</a:t>
            </a:r>
            <a:r>
              <a:rPr lang="en-CA" dirty="0" err="1"/>
              <a:t>memcached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/>
              <a:t>Application 2: Delay-tolerant batch computing</a:t>
            </a:r>
          </a:p>
          <a:p>
            <a:pPr lvl="1"/>
            <a:r>
              <a:rPr lang="en-CA" dirty="0"/>
              <a:t>Primary spot instances with backup on-demand instances</a:t>
            </a:r>
          </a:p>
          <a:p>
            <a:pPr lvl="1"/>
            <a:endParaRPr lang="en-CA" dirty="0"/>
          </a:p>
          <a:p>
            <a:r>
              <a:rPr lang="en-CA" dirty="0"/>
              <a:t>For each application, two types of evaluation:</a:t>
            </a:r>
          </a:p>
          <a:p>
            <a:pPr lvl="1"/>
            <a:r>
              <a:rPr lang="en-CA" dirty="0"/>
              <a:t>Trace-driven simulation (90 days of spot instance pricing)</a:t>
            </a:r>
          </a:p>
          <a:p>
            <a:pPr lvl="1"/>
            <a:r>
              <a:rPr lang="en-CA" dirty="0"/>
              <a:t>System prototyping (24-hour EC2 </a:t>
            </a:r>
            <a:r>
              <a:rPr lang="en-CA" dirty="0" err="1"/>
              <a:t>expt</a:t>
            </a:r>
            <a:r>
              <a:rPr lang="en-CA" dirty="0"/>
              <a:t>, real-time control)</a:t>
            </a:r>
          </a:p>
        </p:txBody>
      </p:sp>
    </p:spTree>
    <p:extLst>
      <p:ext uri="{BB962C8B-B14F-4D97-AF65-F5344CB8AC3E}">
        <p14:creationId xmlns:p14="http://schemas.microsoft.com/office/powerpoint/2010/main" val="20855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Wikipedia workload characteristics</a:t>
            </a:r>
          </a:p>
          <a:p>
            <a:r>
              <a:rPr lang="en-CA" dirty="0"/>
              <a:t>Clear diurnal patterns</a:t>
            </a:r>
          </a:p>
          <a:p>
            <a:r>
              <a:rPr lang="en-CA" dirty="0"/>
              <a:t>Time-varying working set size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B4EAA6-03BA-4241-841A-0AA672467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2" t="8927" r="35880" b="75089"/>
          <a:stretch/>
        </p:blipFill>
        <p:spPr>
          <a:xfrm>
            <a:off x="590469" y="3404379"/>
            <a:ext cx="8145382" cy="34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Trace-driven simulation evaluation of approaches</a:t>
            </a:r>
          </a:p>
          <a:p>
            <a:r>
              <a:rPr lang="en-CA" dirty="0"/>
              <a:t>Data loss performance for Application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6646E1-C2BA-4F4A-8E9C-012EE334E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 t="33290" r="36981" b="36681"/>
          <a:stretch/>
        </p:blipFill>
        <p:spPr>
          <a:xfrm>
            <a:off x="1419934" y="2243381"/>
            <a:ext cx="6078146" cy="47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7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Experimental evaluation/comparison of approaches</a:t>
            </a:r>
          </a:p>
          <a:p>
            <a:r>
              <a:rPr lang="en-CA" dirty="0"/>
              <a:t>Application 1: </a:t>
            </a:r>
            <a:r>
              <a:rPr lang="en-CA" dirty="0" err="1"/>
              <a:t>memcached</a:t>
            </a:r>
            <a:endParaRPr lang="en-CA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0B2ADC5-1FE3-4D7F-91E2-0C9AC6787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9" t="10059" r="36247" b="73956"/>
          <a:stretch/>
        </p:blipFill>
        <p:spPr>
          <a:xfrm>
            <a:off x="-90491" y="2715065"/>
            <a:ext cx="8904049" cy="37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311052"/>
          </a:xfrm>
        </p:spPr>
        <p:txBody>
          <a:bodyPr>
            <a:normAutofit/>
          </a:bodyPr>
          <a:lstStyle/>
          <a:p>
            <a:r>
              <a:rPr lang="en-CA" dirty="0"/>
              <a:t>Within Amazon’s Elastic Compute Cloud (EC2) offerings, clients have a choice between services:</a:t>
            </a:r>
          </a:p>
          <a:p>
            <a:pPr lvl="1"/>
            <a:r>
              <a:rPr lang="en-CA" dirty="0"/>
              <a:t>On-demand instances: reserve for given price and duration</a:t>
            </a:r>
          </a:p>
          <a:p>
            <a:pPr lvl="1"/>
            <a:r>
              <a:rPr lang="en-CA" dirty="0"/>
              <a:t>Spot instances: cheaper price; unpredictable duration</a:t>
            </a:r>
          </a:p>
          <a:p>
            <a:endParaRPr lang="en-CA" dirty="0"/>
          </a:p>
          <a:p>
            <a:r>
              <a:rPr lang="en-CA" dirty="0"/>
              <a:t>Challenges:</a:t>
            </a:r>
          </a:p>
          <a:p>
            <a:pPr lvl="1"/>
            <a:r>
              <a:rPr lang="en-CA" dirty="0"/>
              <a:t>Spot instance prices fluctuate a lot!</a:t>
            </a:r>
          </a:p>
          <a:p>
            <a:pPr lvl="1"/>
            <a:r>
              <a:rPr lang="en-CA" dirty="0"/>
              <a:t>Duration of instance availability unknown</a:t>
            </a:r>
          </a:p>
          <a:p>
            <a:pPr lvl="1"/>
            <a:r>
              <a:rPr lang="en-CA" dirty="0"/>
              <a:t>Bid failures and revocations adversely impact QoS</a:t>
            </a:r>
          </a:p>
          <a:p>
            <a:pPr lvl="1"/>
            <a:r>
              <a:rPr lang="en-CA" dirty="0"/>
              <a:t>How to “optimize” cost and performance in EC2 markets?</a:t>
            </a:r>
          </a:p>
        </p:txBody>
      </p:sp>
    </p:spTree>
    <p:extLst>
      <p:ext uri="{BB962C8B-B14F-4D97-AF65-F5344CB8AC3E}">
        <p14:creationId xmlns:p14="http://schemas.microsoft.com/office/powerpoint/2010/main" val="178492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Trace-driven simulation evaluation of approaches</a:t>
            </a:r>
          </a:p>
          <a:p>
            <a:r>
              <a:rPr lang="en-CA" dirty="0"/>
              <a:t>Application 2: batch computing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7844A-A29B-4F22-8E68-F10DE1709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9" t="8643" r="37714" b="72659"/>
          <a:stretch/>
        </p:blipFill>
        <p:spPr>
          <a:xfrm>
            <a:off x="799299" y="2863038"/>
            <a:ext cx="7451402" cy="38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6AD-0B30-4702-A993-84A7FFC7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3511-BEDA-4888-8B02-8E9B739F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Experimental evaluation/comparison of approaches</a:t>
            </a:r>
          </a:p>
          <a:p>
            <a:r>
              <a:rPr lang="en-CA" dirty="0"/>
              <a:t>Application 2: batch computing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C845B7B-E4EC-4595-BB8B-ABDFAFA3D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 t="27624" r="32214" b="54316"/>
          <a:stretch/>
        </p:blipFill>
        <p:spPr>
          <a:xfrm>
            <a:off x="9874" y="2532185"/>
            <a:ext cx="9387344" cy="40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2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F658-400C-4AD7-B7F3-CA588817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Studies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EEA6-53A9-4603-9065-17ADD3E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Application 1: Latency-sensitive data processing</a:t>
            </a:r>
          </a:p>
          <a:p>
            <a:pPr lvl="1"/>
            <a:r>
              <a:rPr lang="en-CA" dirty="0"/>
              <a:t>In-memory key-value store (</a:t>
            </a:r>
            <a:r>
              <a:rPr lang="en-CA" dirty="0" err="1"/>
              <a:t>memcached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Comparable cost but much better performance</a:t>
            </a:r>
          </a:p>
          <a:p>
            <a:pPr lvl="1"/>
            <a:endParaRPr lang="en-CA" dirty="0"/>
          </a:p>
          <a:p>
            <a:r>
              <a:rPr lang="en-CA" dirty="0"/>
              <a:t>Application 2: Delay-tolerant batch computing</a:t>
            </a:r>
          </a:p>
          <a:p>
            <a:pPr lvl="1"/>
            <a:r>
              <a:rPr lang="en-CA" dirty="0"/>
              <a:t>Primary spot instances with backup on-demand instances</a:t>
            </a:r>
          </a:p>
          <a:p>
            <a:pPr lvl="1"/>
            <a:r>
              <a:rPr lang="en-CA" dirty="0"/>
              <a:t>Comparable performance with 18% lower costs</a:t>
            </a:r>
          </a:p>
          <a:p>
            <a:pPr lvl="1"/>
            <a:endParaRPr lang="en-CA" dirty="0"/>
          </a:p>
          <a:p>
            <a:r>
              <a:rPr lang="en-CA" dirty="0"/>
              <a:t>For each application, two types of evaluation:</a:t>
            </a:r>
          </a:p>
          <a:p>
            <a:pPr lvl="1"/>
            <a:r>
              <a:rPr lang="en-CA" dirty="0"/>
              <a:t>Trace-driven simulation (90 days of spot instance pricing)</a:t>
            </a:r>
          </a:p>
          <a:p>
            <a:pPr lvl="1"/>
            <a:r>
              <a:rPr lang="en-CA" dirty="0"/>
              <a:t>System prototyping (24-hour EC2 </a:t>
            </a:r>
            <a:r>
              <a:rPr lang="en-CA" dirty="0" err="1"/>
              <a:t>expt</a:t>
            </a:r>
            <a:r>
              <a:rPr lang="en-CA" dirty="0"/>
              <a:t>, real-time control)</a:t>
            </a:r>
          </a:p>
        </p:txBody>
      </p:sp>
    </p:spTree>
    <p:extLst>
      <p:ext uri="{BB962C8B-B14F-4D97-AF65-F5344CB8AC3E}">
        <p14:creationId xmlns:p14="http://schemas.microsoft.com/office/powerpoint/2010/main" val="306299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160085"/>
            <a:ext cx="8567224" cy="526884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There are four key features of Amazon EC2 instances that need to be considered (i.e., spot instance lifetime; average price during lifetime; simultaneous revocations; time to start)</a:t>
            </a:r>
          </a:p>
          <a:p>
            <a:r>
              <a:rPr lang="en-CA" dirty="0"/>
              <a:t>Temporal and spatial dependence in some features   can be exploited to improve predictions</a:t>
            </a:r>
          </a:p>
          <a:p>
            <a:r>
              <a:rPr lang="en-CA" dirty="0"/>
              <a:t>Need to consider impacts of (simultaneous) revocations</a:t>
            </a:r>
          </a:p>
          <a:p>
            <a:r>
              <a:rPr lang="en-CA" dirty="0"/>
              <a:t>Need to condition results based on bid price</a:t>
            </a:r>
          </a:p>
          <a:p>
            <a:r>
              <a:rPr lang="en-CA" dirty="0"/>
              <a:t>Two real-world case studies demonstrate the effectiveness of the proposed approach in practice</a:t>
            </a:r>
          </a:p>
          <a:p>
            <a:pPr lvl="1"/>
            <a:r>
              <a:rPr lang="en-CA" dirty="0"/>
              <a:t>Can save 20-70% on costs versus on-demand instances</a:t>
            </a:r>
          </a:p>
          <a:p>
            <a:pPr lvl="1"/>
            <a:r>
              <a:rPr lang="en-CA" dirty="0"/>
              <a:t>Can provide flexible </a:t>
            </a:r>
            <a:r>
              <a:rPr lang="en-CA" dirty="0" err="1"/>
              <a:t>tradeoffs</a:t>
            </a:r>
            <a:r>
              <a:rPr lang="en-CA" dirty="0"/>
              <a:t> between cost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35092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On-Demand Prices in Amazon EC2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11FAE8-3A64-465C-BD3C-41C9CD7D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22" t="56520" r="30752" b="25066"/>
          <a:stretch/>
        </p:blipFill>
        <p:spPr>
          <a:xfrm>
            <a:off x="210527" y="2082025"/>
            <a:ext cx="8891218" cy="3460652"/>
          </a:xfrm>
        </p:spPr>
      </p:pic>
    </p:spTree>
    <p:extLst>
      <p:ext uri="{BB962C8B-B14F-4D97-AF65-F5344CB8AC3E}">
        <p14:creationId xmlns:p14="http://schemas.microsoft.com/office/powerpoint/2010/main" val="269347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Example of Spot Instance Dynamics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00F5B7-E0AD-4B2A-8AE7-19FC54F4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77" t="29023" r="45227" b="62044"/>
          <a:stretch/>
        </p:blipFill>
        <p:spPr>
          <a:xfrm>
            <a:off x="1157156" y="1680512"/>
            <a:ext cx="6143976" cy="4468349"/>
          </a:xfrm>
        </p:spPr>
      </p:pic>
    </p:spTree>
    <p:extLst>
      <p:ext uri="{BB962C8B-B14F-4D97-AF65-F5344CB8AC3E}">
        <p14:creationId xmlns:p14="http://schemas.microsoft.com/office/powerpoint/2010/main" val="133287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Examples of Spot Instance Dynamics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00F5B7-E0AD-4B2A-8AE7-19FC54F4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0" t="10059" r="27452" b="42630"/>
          <a:stretch/>
        </p:blipFill>
        <p:spPr>
          <a:xfrm>
            <a:off x="1156247" y="916847"/>
            <a:ext cx="6566917" cy="5960190"/>
          </a:xfrm>
        </p:spPr>
      </p:pic>
    </p:spTree>
    <p:extLst>
      <p:ext uri="{BB962C8B-B14F-4D97-AF65-F5344CB8AC3E}">
        <p14:creationId xmlns:p14="http://schemas.microsoft.com/office/powerpoint/2010/main" val="362047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Spot Instance Terminology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64FED9-FB3D-45E4-B204-2634A7901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6" t="9777" r="30752" b="66710"/>
          <a:stretch/>
        </p:blipFill>
        <p:spPr>
          <a:xfrm>
            <a:off x="220421" y="1871003"/>
            <a:ext cx="8635194" cy="4343761"/>
          </a:xfrm>
        </p:spPr>
      </p:pic>
    </p:spTree>
    <p:extLst>
      <p:ext uri="{BB962C8B-B14F-4D97-AF65-F5344CB8AC3E}">
        <p14:creationId xmlns:p14="http://schemas.microsoft.com/office/powerpoint/2010/main" val="17524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E65F-34F4-4CA3-AB25-C0B4BC1B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E646-DDE5-45BD-B543-B9621881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0" y="1089746"/>
            <a:ext cx="8229600" cy="4966078"/>
          </a:xfrm>
        </p:spPr>
        <p:txBody>
          <a:bodyPr>
            <a:normAutofit/>
          </a:bodyPr>
          <a:lstStyle/>
          <a:p>
            <a:r>
              <a:rPr lang="en-CA" dirty="0"/>
              <a:t>Research Questions:</a:t>
            </a:r>
          </a:p>
          <a:p>
            <a:pPr lvl="1"/>
            <a:r>
              <a:rPr lang="en-CA" dirty="0"/>
              <a:t>After bidding, how long does it take to get an instance?</a:t>
            </a:r>
          </a:p>
          <a:p>
            <a:pPr lvl="1"/>
            <a:r>
              <a:rPr lang="en-CA" dirty="0"/>
              <a:t>What is the expected lifetime of an instance?</a:t>
            </a:r>
          </a:p>
          <a:p>
            <a:pPr lvl="1"/>
            <a:r>
              <a:rPr lang="en-CA" dirty="0"/>
              <a:t>What is the average cost incurred for an instance?</a:t>
            </a:r>
          </a:p>
          <a:p>
            <a:pPr lvl="1"/>
            <a:r>
              <a:rPr lang="en-CA" dirty="0"/>
              <a:t>What is the probability of instance revocations?</a:t>
            </a:r>
          </a:p>
          <a:p>
            <a:pPr lvl="1"/>
            <a:r>
              <a:rPr lang="en-CA" dirty="0"/>
              <a:t>How can spot instance features be exploited to devise efficient and cost-effective procurement algorithms?</a:t>
            </a:r>
          </a:p>
          <a:p>
            <a:r>
              <a:rPr lang="en-CA" dirty="0"/>
              <a:t>Two main contributions:</a:t>
            </a:r>
          </a:p>
          <a:p>
            <a:pPr lvl="1"/>
            <a:r>
              <a:rPr lang="en-CA" dirty="0"/>
              <a:t>Empirical study of Amazon EC2 instances (2015 and 2017)</a:t>
            </a:r>
          </a:p>
          <a:p>
            <a:pPr lvl="1"/>
            <a:r>
              <a:rPr lang="en-CA" dirty="0"/>
              <a:t>Two case studies to evaluate effectiveness of models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12E4F-B3CA-41A3-B29B-81848980DB9C}"/>
              </a:ext>
            </a:extLst>
          </p:cNvPr>
          <p:cNvSpPr txBox="1"/>
          <p:nvPr/>
        </p:nvSpPr>
        <p:spPr>
          <a:xfrm>
            <a:off x="507200" y="5767752"/>
            <a:ext cx="8481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C. Wang, Q. Liang, and B. </a:t>
            </a:r>
            <a:r>
              <a:rPr lang="en-CA" dirty="0" err="1"/>
              <a:t>Urgaonkar</a:t>
            </a:r>
            <a:r>
              <a:rPr lang="en-CA" dirty="0"/>
              <a:t>, “An Empirical Analysis of Amazon EC2 Spot Instance</a:t>
            </a:r>
          </a:p>
          <a:p>
            <a:r>
              <a:rPr lang="en-CA" dirty="0"/>
              <a:t>Features Affecting Cost-Effective Resource Procurement”, ACM </a:t>
            </a:r>
            <a:r>
              <a:rPr lang="en-CA" dirty="0" err="1"/>
              <a:t>ToMPECS</a:t>
            </a:r>
            <a:r>
              <a:rPr lang="en-CA" dirty="0"/>
              <a:t>, Vol. 3, No. 2, </a:t>
            </a:r>
          </a:p>
          <a:p>
            <a:r>
              <a:rPr lang="en-CA" dirty="0"/>
              <a:t>Article 6, pp. 1-24, March 2018. (Extended journal version of earlier ICPE 2017 paper)</a:t>
            </a:r>
          </a:p>
        </p:txBody>
      </p:sp>
    </p:spTree>
    <p:extLst>
      <p:ext uri="{BB962C8B-B14F-4D97-AF65-F5344CB8AC3E}">
        <p14:creationId xmlns:p14="http://schemas.microsoft.com/office/powerpoint/2010/main" val="821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F658-400C-4AD7-B7F3-CA588817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Empirical Analysis (preview)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EEA6-53A9-4603-9065-17ADD3E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Feature 1: Lifetime of spot instances</a:t>
            </a:r>
          </a:p>
          <a:p>
            <a:pPr lvl="1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Exhibits sufficient temporal dependence for prediction</a:t>
            </a:r>
          </a:p>
          <a:p>
            <a:endParaRPr lang="en-CA" dirty="0"/>
          </a:p>
          <a:p>
            <a:r>
              <a:rPr lang="en-CA" dirty="0"/>
              <a:t>Feature 2: Average cost during lifetime</a:t>
            </a:r>
          </a:p>
          <a:p>
            <a:pPr lvl="1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Exhibits sufficient temporal dependence for prediction</a:t>
            </a:r>
          </a:p>
          <a:p>
            <a:endParaRPr lang="en-CA" dirty="0"/>
          </a:p>
          <a:p>
            <a:r>
              <a:rPr lang="en-CA" dirty="0"/>
              <a:t>Feature 3: Simultaneous revocations</a:t>
            </a:r>
          </a:p>
          <a:p>
            <a:pPr lvl="1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Some spatial dependence; weaker temporal dependence</a:t>
            </a:r>
          </a:p>
          <a:p>
            <a:endParaRPr lang="en-CA" dirty="0"/>
          </a:p>
          <a:p>
            <a:r>
              <a:rPr lang="en-CA" dirty="0"/>
              <a:t>Feature 4: Time to start a spot instance</a:t>
            </a:r>
          </a:p>
          <a:p>
            <a:pPr lvl="1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No obvious structural properties that can be exploited</a:t>
            </a:r>
          </a:p>
        </p:txBody>
      </p:sp>
    </p:spTree>
    <p:extLst>
      <p:ext uri="{BB962C8B-B14F-4D97-AF65-F5344CB8AC3E}">
        <p14:creationId xmlns:p14="http://schemas.microsoft.com/office/powerpoint/2010/main" val="353593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D4BB-1EC3-45BF-A905-D89C75DB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CD6A-6FFD-45FF-95CC-22DCE711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Simple CDF-based approaches from the literature are not sufficient for this problem , since they do not distinguish the following three (synthetic) scenarios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Need to explicitly consider “lifetimes” of instances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5FEF1-CEEE-4D7B-8746-7DF087CC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7" t="10671" r="61267" b="74647"/>
          <a:stretch/>
        </p:blipFill>
        <p:spPr>
          <a:xfrm>
            <a:off x="2475914" y="2516347"/>
            <a:ext cx="3727939" cy="31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11985</TotalTime>
  <Words>861</Words>
  <Application>Microsoft Office PowerPoint</Application>
  <PresentationFormat>On-screen Show (4:3)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Office Theme</vt:lpstr>
      <vt:lpstr>Understanding and Exploiting Amazon EC2 Spot Instances</vt:lpstr>
      <vt:lpstr>Introduction and Motivation</vt:lpstr>
      <vt:lpstr>Example: On-Demand Prices in Amazon EC2</vt:lpstr>
      <vt:lpstr>An Example of Spot Instance Dynamics</vt:lpstr>
      <vt:lpstr>More Examples of Spot Instance Dynamics</vt:lpstr>
      <vt:lpstr>Spot Instance Terminology</vt:lpstr>
      <vt:lpstr>This Paper</vt:lpstr>
      <vt:lpstr>Empirical Analysis (preview)</vt:lpstr>
      <vt:lpstr>Figure 3</vt:lpstr>
      <vt:lpstr>Figure 4</vt:lpstr>
      <vt:lpstr>Figure 5</vt:lpstr>
      <vt:lpstr>Figure 6</vt:lpstr>
      <vt:lpstr>Figure 7</vt:lpstr>
      <vt:lpstr>Figure 8</vt:lpstr>
      <vt:lpstr>Empirical Analysis (review)</vt:lpstr>
      <vt:lpstr>Case Studies (preview)</vt:lpstr>
      <vt:lpstr>Figure 9</vt:lpstr>
      <vt:lpstr>Figure 10</vt:lpstr>
      <vt:lpstr>Figure 11</vt:lpstr>
      <vt:lpstr>Figure 12</vt:lpstr>
      <vt:lpstr>Figure 13</vt:lpstr>
      <vt:lpstr>Case Studies (review)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431</cp:revision>
  <dcterms:created xsi:type="dcterms:W3CDTF">2013-07-31T17:26:06Z</dcterms:created>
  <dcterms:modified xsi:type="dcterms:W3CDTF">2018-04-10T14:02:55Z</dcterms:modified>
</cp:coreProperties>
</file>