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57" r:id="rId3"/>
    <p:sldId id="258" r:id="rId4"/>
    <p:sldId id="260" r:id="rId5"/>
    <p:sldId id="261" r:id="rId6"/>
    <p:sldId id="259" r:id="rId7"/>
    <p:sldId id="272" r:id="rId8"/>
    <p:sldId id="262" r:id="rId9"/>
    <p:sldId id="263" r:id="rId10"/>
    <p:sldId id="276" r:id="rId11"/>
    <p:sldId id="264" r:id="rId12"/>
    <p:sldId id="270" r:id="rId13"/>
    <p:sldId id="265" r:id="rId14"/>
    <p:sldId id="266" r:id="rId15"/>
    <p:sldId id="268" r:id="rId16"/>
    <p:sldId id="269" r:id="rId17"/>
    <p:sldId id="278" r:id="rId18"/>
    <p:sldId id="271" r:id="rId19"/>
    <p:sldId id="277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ACD81-5D2B-4BBA-9D85-72A4721CA554}" type="datetimeFigureOut">
              <a:rPr lang="en-US" smtClean="0"/>
              <a:pPr/>
              <a:t>4/6/2010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AC7C3-E38F-49F0-8710-E78AA12635F4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paper proposes a</a:t>
            </a:r>
            <a:r>
              <a:rPr lang="en-US" baseline="0" dirty="0" smtClean="0"/>
              <a:t> similar</a:t>
            </a:r>
            <a:r>
              <a:rPr lang="en-US" dirty="0" smtClean="0"/>
              <a:t> technique</a:t>
            </a:r>
            <a:r>
              <a:rPr lang="en-US" baseline="0" dirty="0" smtClean="0"/>
              <a:t> that allows the peers to download any piece it need if it is available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AC7C3-E38F-49F0-8710-E78AA12635F4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en-US" sz="2000" dirty="0" smtClean="0"/>
              <a:t>More dynamic than tree-based,</a:t>
            </a:r>
            <a:r>
              <a:rPr lang="en-US" sz="2000" baseline="0" dirty="0" smtClean="0"/>
              <a:t> </a:t>
            </a:r>
            <a:r>
              <a:rPr lang="en-US" sz="2000" dirty="0" smtClean="0"/>
              <a:t>Connections may be heterogeneous, Better able to support high peer churn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AC7C3-E38F-49F0-8710-E78AA12635F4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</a:t>
            </a:r>
            <a:r>
              <a:rPr lang="en-US" baseline="0" dirty="0" smtClean="0"/>
              <a:t> scenarios have been implemented. All of them provide evidence of proper adjustment of LTA with network conditions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AC7C3-E38F-49F0-8710-E78AA12635F4}" type="slidenum">
              <a:rPr lang="en-CA" smtClean="0"/>
              <a:pPr/>
              <a:t>16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4/6/2010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4/6/2010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849902"/>
          </a:xfrm>
        </p:spPr>
        <p:txBody>
          <a:bodyPr>
            <a:normAutofit fontScale="90000"/>
          </a:bodyPr>
          <a:lstStyle/>
          <a:p>
            <a:r>
              <a:rPr lang="en-CA" b="1" dirty="0" smtClean="0"/>
              <a:t>Peer-assisted On-demand Streaming of Stored Media</a:t>
            </a:r>
            <a:br>
              <a:rPr lang="en-CA" b="1" dirty="0" smtClean="0"/>
            </a:br>
            <a:r>
              <a:rPr lang="en-CA" b="1" dirty="0" smtClean="0"/>
              <a:t>using BitTorrent-like Protocols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209800"/>
            <a:ext cx="7406640" cy="4419600"/>
          </a:xfrm>
        </p:spPr>
        <p:txBody>
          <a:bodyPr>
            <a:normAutofit fontScale="92500"/>
          </a:bodyPr>
          <a:lstStyle/>
          <a:p>
            <a:endParaRPr lang="en-US" dirty="0" smtClean="0"/>
          </a:p>
          <a:p>
            <a:r>
              <a:rPr lang="en-US" dirty="0" smtClean="0"/>
              <a:t>Authors:</a:t>
            </a:r>
          </a:p>
          <a:p>
            <a:r>
              <a:rPr lang="en-CA" dirty="0" err="1" smtClean="0"/>
              <a:t>Niklas</a:t>
            </a:r>
            <a:r>
              <a:rPr lang="en-CA" dirty="0" smtClean="0"/>
              <a:t> </a:t>
            </a:r>
            <a:r>
              <a:rPr lang="en-CA" dirty="0" err="1" smtClean="0"/>
              <a:t>Carlsson</a:t>
            </a:r>
            <a:r>
              <a:rPr lang="en-CA" dirty="0" smtClean="0"/>
              <a:t> &amp; Derek L. Eager</a:t>
            </a:r>
          </a:p>
          <a:p>
            <a:endParaRPr lang="en-US" dirty="0" smtClean="0"/>
          </a:p>
          <a:p>
            <a:r>
              <a:rPr lang="en-US" dirty="0" smtClean="0"/>
              <a:t>Published in:</a:t>
            </a:r>
          </a:p>
          <a:p>
            <a:r>
              <a:rPr lang="en-CA" dirty="0" smtClean="0"/>
              <a:t>Proc. IFIP/TC6 Networking ’07, Atlanta, GA, May 2007</a:t>
            </a:r>
          </a:p>
          <a:p>
            <a:endParaRPr lang="en-US" dirty="0" smtClean="0"/>
          </a:p>
          <a:p>
            <a:r>
              <a:rPr lang="en-US" dirty="0" smtClean="0"/>
              <a:t>Presenter:</a:t>
            </a:r>
          </a:p>
          <a:p>
            <a:r>
              <a:rPr lang="en-US" dirty="0" smtClean="0"/>
              <a:t>Md. Tauhiduzzaman</a:t>
            </a:r>
          </a:p>
          <a:p>
            <a:r>
              <a:rPr lang="en-US" dirty="0" smtClean="0"/>
              <a:t>M.Sc. Student, University of Calgary</a:t>
            </a:r>
            <a:endParaRPr lang="en-C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Start-up rule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playback after a minimum amount of pieces are received</a:t>
            </a:r>
          </a:p>
          <a:p>
            <a:pPr lvl="1"/>
            <a:r>
              <a:rPr lang="en-US" dirty="0" smtClean="0"/>
              <a:t>High possibility for playback interruption</a:t>
            </a:r>
          </a:p>
          <a:p>
            <a:endParaRPr lang="en-US" dirty="0" smtClean="0"/>
          </a:p>
          <a:p>
            <a:r>
              <a:rPr lang="en-US" dirty="0" smtClean="0"/>
              <a:t>Maintain in-order buffer</a:t>
            </a:r>
            <a:endParaRPr lang="en-C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Start-up rule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733800"/>
            <a:ext cx="7498080" cy="2514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In-order buffer</a:t>
            </a:r>
          </a:p>
          <a:p>
            <a:pPr lvl="1"/>
            <a:r>
              <a:rPr lang="en-US" dirty="0" smtClean="0"/>
              <a:t>Contains pieces up to the first missing piece</a:t>
            </a:r>
          </a:p>
          <a:p>
            <a:r>
              <a:rPr lang="en-US" dirty="0" smtClean="0"/>
              <a:t>The rate (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seq</a:t>
            </a:r>
            <a:r>
              <a:rPr lang="en-US" dirty="0" smtClean="0"/>
              <a:t>) of increasing in-order buffer size is expected to increase with time</a:t>
            </a:r>
          </a:p>
          <a:p>
            <a:r>
              <a:rPr lang="en-US" dirty="0" smtClean="0"/>
              <a:t>Wait for at least b pieces to be downloaded sequentially</a:t>
            </a:r>
          </a:p>
          <a:p>
            <a:pPr lvl="1"/>
            <a:r>
              <a:rPr lang="en-US" dirty="0" smtClean="0"/>
              <a:t>May cause bad playback at later time</a:t>
            </a:r>
          </a:p>
          <a:p>
            <a:r>
              <a:rPr lang="en-US" dirty="0" smtClean="0"/>
              <a:t>Estimate optimum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seq</a:t>
            </a:r>
            <a:r>
              <a:rPr lang="en-US" dirty="0" smtClean="0"/>
              <a:t> using long term average (LTA)</a:t>
            </a:r>
            <a:endParaRPr lang="en-US" dirty="0" smtClean="0"/>
          </a:p>
          <a:p>
            <a:endParaRPr lang="en-CA" dirty="0"/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1814513" y="1143000"/>
            <a:ext cx="5910256" cy="2514600"/>
            <a:chOff x="567" y="1136"/>
            <a:chExt cx="4121" cy="1679"/>
          </a:xfrm>
        </p:grpSpPr>
        <p:grpSp>
          <p:nvGrpSpPr>
            <p:cNvPr id="5" name="Group 24"/>
            <p:cNvGrpSpPr>
              <a:grpSpLocks/>
            </p:cNvGrpSpPr>
            <p:nvPr/>
          </p:nvGrpSpPr>
          <p:grpSpPr bwMode="auto">
            <a:xfrm>
              <a:off x="567" y="1136"/>
              <a:ext cx="4121" cy="1679"/>
              <a:chOff x="567" y="1136"/>
              <a:chExt cx="4121" cy="1679"/>
            </a:xfrm>
          </p:grpSpPr>
          <p:sp>
            <p:nvSpPr>
              <p:cNvPr id="7" name="Line 5"/>
              <p:cNvSpPr>
                <a:spLocks noChangeShapeType="1"/>
              </p:cNvSpPr>
              <p:nvPr/>
            </p:nvSpPr>
            <p:spPr bwMode="auto">
              <a:xfrm flipV="1">
                <a:off x="864" y="1248"/>
                <a:ext cx="0" cy="13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8" name="Line 6"/>
              <p:cNvSpPr>
                <a:spLocks noChangeShapeType="1"/>
              </p:cNvSpPr>
              <p:nvPr/>
            </p:nvSpPr>
            <p:spPr bwMode="auto">
              <a:xfrm>
                <a:off x="864" y="2592"/>
                <a:ext cx="20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auto">
              <a:xfrm>
                <a:off x="887" y="1432"/>
                <a:ext cx="1618" cy="1137"/>
              </a:xfrm>
              <a:custGeom>
                <a:avLst/>
                <a:gdLst/>
                <a:ahLst/>
                <a:cxnLst>
                  <a:cxn ang="0">
                    <a:pos x="0" y="1137"/>
                  </a:cxn>
                  <a:cxn ang="0">
                    <a:pos x="128" y="1128"/>
                  </a:cxn>
                  <a:cxn ang="0">
                    <a:pos x="155" y="1119"/>
                  </a:cxn>
                  <a:cxn ang="0">
                    <a:pos x="174" y="1064"/>
                  </a:cxn>
                  <a:cxn ang="0">
                    <a:pos x="238" y="1009"/>
                  </a:cxn>
                  <a:cxn ang="0">
                    <a:pos x="283" y="899"/>
                  </a:cxn>
                  <a:cxn ang="0">
                    <a:pos x="320" y="826"/>
                  </a:cxn>
                  <a:cxn ang="0">
                    <a:pos x="366" y="762"/>
                  </a:cxn>
                  <a:cxn ang="0">
                    <a:pos x="420" y="717"/>
                  </a:cxn>
                  <a:cxn ang="0">
                    <a:pos x="457" y="671"/>
                  </a:cxn>
                  <a:cxn ang="0">
                    <a:pos x="512" y="625"/>
                  </a:cxn>
                  <a:cxn ang="0">
                    <a:pos x="567" y="589"/>
                  </a:cxn>
                  <a:cxn ang="0">
                    <a:pos x="594" y="570"/>
                  </a:cxn>
                  <a:cxn ang="0">
                    <a:pos x="731" y="424"/>
                  </a:cxn>
                  <a:cxn ang="0">
                    <a:pos x="814" y="323"/>
                  </a:cxn>
                  <a:cxn ang="0">
                    <a:pos x="878" y="232"/>
                  </a:cxn>
                  <a:cxn ang="0">
                    <a:pos x="942" y="168"/>
                  </a:cxn>
                  <a:cxn ang="0">
                    <a:pos x="1097" y="95"/>
                  </a:cxn>
                  <a:cxn ang="0">
                    <a:pos x="1435" y="13"/>
                  </a:cxn>
                  <a:cxn ang="0">
                    <a:pos x="1618" y="3"/>
                  </a:cxn>
                </a:cxnLst>
                <a:rect l="0" t="0" r="r" b="b"/>
                <a:pathLst>
                  <a:path w="1618" h="1137">
                    <a:moveTo>
                      <a:pt x="0" y="1137"/>
                    </a:moveTo>
                    <a:cubicBezTo>
                      <a:pt x="43" y="1134"/>
                      <a:pt x="86" y="1133"/>
                      <a:pt x="128" y="1128"/>
                    </a:cubicBezTo>
                    <a:cubicBezTo>
                      <a:pt x="137" y="1127"/>
                      <a:pt x="148" y="1126"/>
                      <a:pt x="155" y="1119"/>
                    </a:cubicBezTo>
                    <a:cubicBezTo>
                      <a:pt x="169" y="1105"/>
                      <a:pt x="162" y="1079"/>
                      <a:pt x="174" y="1064"/>
                    </a:cubicBezTo>
                    <a:cubicBezTo>
                      <a:pt x="189" y="1046"/>
                      <a:pt x="220" y="1026"/>
                      <a:pt x="238" y="1009"/>
                    </a:cubicBezTo>
                    <a:cubicBezTo>
                      <a:pt x="252" y="966"/>
                      <a:pt x="265" y="938"/>
                      <a:pt x="283" y="899"/>
                    </a:cubicBezTo>
                    <a:cubicBezTo>
                      <a:pt x="317" y="824"/>
                      <a:pt x="283" y="865"/>
                      <a:pt x="320" y="826"/>
                    </a:cubicBezTo>
                    <a:cubicBezTo>
                      <a:pt x="341" y="762"/>
                      <a:pt x="320" y="777"/>
                      <a:pt x="366" y="762"/>
                    </a:cubicBezTo>
                    <a:cubicBezTo>
                      <a:pt x="432" y="696"/>
                      <a:pt x="356" y="769"/>
                      <a:pt x="420" y="717"/>
                    </a:cubicBezTo>
                    <a:cubicBezTo>
                      <a:pt x="469" y="678"/>
                      <a:pt x="408" y="720"/>
                      <a:pt x="457" y="671"/>
                    </a:cubicBezTo>
                    <a:cubicBezTo>
                      <a:pt x="474" y="654"/>
                      <a:pt x="493" y="640"/>
                      <a:pt x="512" y="625"/>
                    </a:cubicBezTo>
                    <a:cubicBezTo>
                      <a:pt x="529" y="612"/>
                      <a:pt x="549" y="601"/>
                      <a:pt x="567" y="589"/>
                    </a:cubicBezTo>
                    <a:cubicBezTo>
                      <a:pt x="576" y="583"/>
                      <a:pt x="594" y="570"/>
                      <a:pt x="594" y="570"/>
                    </a:cubicBezTo>
                    <a:cubicBezTo>
                      <a:pt x="628" y="519"/>
                      <a:pt x="680" y="458"/>
                      <a:pt x="731" y="424"/>
                    </a:cubicBezTo>
                    <a:cubicBezTo>
                      <a:pt x="756" y="389"/>
                      <a:pt x="784" y="353"/>
                      <a:pt x="814" y="323"/>
                    </a:cubicBezTo>
                    <a:cubicBezTo>
                      <a:pt x="833" y="267"/>
                      <a:pt x="831" y="263"/>
                      <a:pt x="878" y="232"/>
                    </a:cubicBezTo>
                    <a:cubicBezTo>
                      <a:pt x="898" y="202"/>
                      <a:pt x="912" y="188"/>
                      <a:pt x="942" y="168"/>
                    </a:cubicBezTo>
                    <a:cubicBezTo>
                      <a:pt x="979" y="113"/>
                      <a:pt x="1046" y="129"/>
                      <a:pt x="1097" y="95"/>
                    </a:cubicBezTo>
                    <a:cubicBezTo>
                      <a:pt x="1204" y="24"/>
                      <a:pt x="1308" y="25"/>
                      <a:pt x="1435" y="13"/>
                    </a:cubicBezTo>
                    <a:cubicBezTo>
                      <a:pt x="1575" y="0"/>
                      <a:pt x="1478" y="3"/>
                      <a:pt x="1618" y="3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auto">
              <a:xfrm>
                <a:off x="887" y="1445"/>
                <a:ext cx="1563" cy="1133"/>
              </a:xfrm>
              <a:custGeom>
                <a:avLst/>
                <a:gdLst/>
                <a:ahLst/>
                <a:cxnLst>
                  <a:cxn ang="0">
                    <a:pos x="0" y="1133"/>
                  </a:cxn>
                  <a:cxn ang="0">
                    <a:pos x="347" y="1097"/>
                  </a:cxn>
                  <a:cxn ang="0">
                    <a:pos x="466" y="1078"/>
                  </a:cxn>
                  <a:cxn ang="0">
                    <a:pos x="548" y="1051"/>
                  </a:cxn>
                  <a:cxn ang="0">
                    <a:pos x="576" y="1042"/>
                  </a:cxn>
                  <a:cxn ang="0">
                    <a:pos x="695" y="987"/>
                  </a:cxn>
                  <a:cxn ang="0">
                    <a:pos x="786" y="914"/>
                  </a:cxn>
                  <a:cxn ang="0">
                    <a:pos x="841" y="822"/>
                  </a:cxn>
                  <a:cxn ang="0">
                    <a:pos x="896" y="804"/>
                  </a:cxn>
                  <a:cxn ang="0">
                    <a:pos x="923" y="795"/>
                  </a:cxn>
                  <a:cxn ang="0">
                    <a:pos x="996" y="704"/>
                  </a:cxn>
                  <a:cxn ang="0">
                    <a:pos x="1024" y="694"/>
                  </a:cxn>
                  <a:cxn ang="0">
                    <a:pos x="1079" y="658"/>
                  </a:cxn>
                  <a:cxn ang="0">
                    <a:pos x="1170" y="576"/>
                  </a:cxn>
                  <a:cxn ang="0">
                    <a:pos x="1207" y="539"/>
                  </a:cxn>
                  <a:cxn ang="0">
                    <a:pos x="1326" y="393"/>
                  </a:cxn>
                  <a:cxn ang="0">
                    <a:pos x="1380" y="320"/>
                  </a:cxn>
                  <a:cxn ang="0">
                    <a:pos x="1454" y="182"/>
                  </a:cxn>
                  <a:cxn ang="0">
                    <a:pos x="1508" y="137"/>
                  </a:cxn>
                  <a:cxn ang="0">
                    <a:pos x="1536" y="45"/>
                  </a:cxn>
                  <a:cxn ang="0">
                    <a:pos x="1563" y="0"/>
                  </a:cxn>
                </a:cxnLst>
                <a:rect l="0" t="0" r="r" b="b"/>
                <a:pathLst>
                  <a:path w="1563" h="1133">
                    <a:moveTo>
                      <a:pt x="0" y="1133"/>
                    </a:moveTo>
                    <a:cubicBezTo>
                      <a:pt x="117" y="1126"/>
                      <a:pt x="231" y="1113"/>
                      <a:pt x="347" y="1097"/>
                    </a:cubicBezTo>
                    <a:cubicBezTo>
                      <a:pt x="387" y="1091"/>
                      <a:pt x="466" y="1078"/>
                      <a:pt x="466" y="1078"/>
                    </a:cubicBezTo>
                    <a:cubicBezTo>
                      <a:pt x="493" y="1069"/>
                      <a:pt x="521" y="1060"/>
                      <a:pt x="548" y="1051"/>
                    </a:cubicBezTo>
                    <a:cubicBezTo>
                      <a:pt x="557" y="1048"/>
                      <a:pt x="576" y="1042"/>
                      <a:pt x="576" y="1042"/>
                    </a:cubicBezTo>
                    <a:cubicBezTo>
                      <a:pt x="626" y="1008"/>
                      <a:pt x="641" y="1004"/>
                      <a:pt x="695" y="987"/>
                    </a:cubicBezTo>
                    <a:cubicBezTo>
                      <a:pt x="716" y="956"/>
                      <a:pt x="754" y="936"/>
                      <a:pt x="786" y="914"/>
                    </a:cubicBezTo>
                    <a:cubicBezTo>
                      <a:pt x="797" y="880"/>
                      <a:pt x="805" y="840"/>
                      <a:pt x="841" y="822"/>
                    </a:cubicBezTo>
                    <a:cubicBezTo>
                      <a:pt x="858" y="813"/>
                      <a:pt x="878" y="810"/>
                      <a:pt x="896" y="804"/>
                    </a:cubicBezTo>
                    <a:cubicBezTo>
                      <a:pt x="905" y="801"/>
                      <a:pt x="923" y="795"/>
                      <a:pt x="923" y="795"/>
                    </a:cubicBezTo>
                    <a:cubicBezTo>
                      <a:pt x="954" y="765"/>
                      <a:pt x="971" y="742"/>
                      <a:pt x="996" y="704"/>
                    </a:cubicBezTo>
                    <a:cubicBezTo>
                      <a:pt x="1001" y="696"/>
                      <a:pt x="1015" y="699"/>
                      <a:pt x="1024" y="694"/>
                    </a:cubicBezTo>
                    <a:cubicBezTo>
                      <a:pt x="1043" y="683"/>
                      <a:pt x="1079" y="658"/>
                      <a:pt x="1079" y="658"/>
                    </a:cubicBezTo>
                    <a:cubicBezTo>
                      <a:pt x="1094" y="612"/>
                      <a:pt x="1125" y="591"/>
                      <a:pt x="1170" y="576"/>
                    </a:cubicBezTo>
                    <a:cubicBezTo>
                      <a:pt x="1182" y="563"/>
                      <a:pt x="1199" y="555"/>
                      <a:pt x="1207" y="539"/>
                    </a:cubicBezTo>
                    <a:cubicBezTo>
                      <a:pt x="1243" y="467"/>
                      <a:pt x="1235" y="422"/>
                      <a:pt x="1326" y="393"/>
                    </a:cubicBezTo>
                    <a:cubicBezTo>
                      <a:pt x="1347" y="371"/>
                      <a:pt x="1380" y="320"/>
                      <a:pt x="1380" y="320"/>
                    </a:cubicBezTo>
                    <a:cubicBezTo>
                      <a:pt x="1391" y="280"/>
                      <a:pt x="1419" y="205"/>
                      <a:pt x="1454" y="182"/>
                    </a:cubicBezTo>
                    <a:cubicBezTo>
                      <a:pt x="1492" y="157"/>
                      <a:pt x="1473" y="172"/>
                      <a:pt x="1508" y="137"/>
                    </a:cubicBezTo>
                    <a:cubicBezTo>
                      <a:pt x="1519" y="107"/>
                      <a:pt x="1522" y="73"/>
                      <a:pt x="1536" y="45"/>
                    </a:cubicBezTo>
                    <a:cubicBezTo>
                      <a:pt x="1544" y="29"/>
                      <a:pt x="1555" y="16"/>
                      <a:pt x="1563" y="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11" name="Line 9"/>
              <p:cNvSpPr>
                <a:spLocks noChangeShapeType="1"/>
              </p:cNvSpPr>
              <p:nvPr/>
            </p:nvSpPr>
            <p:spPr bwMode="auto">
              <a:xfrm>
                <a:off x="1488" y="1392"/>
                <a:ext cx="240" cy="24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12" name="Text Box 10"/>
              <p:cNvSpPr txBox="1">
                <a:spLocks noChangeArrowheads="1"/>
              </p:cNvSpPr>
              <p:nvPr/>
            </p:nvSpPr>
            <p:spPr bwMode="auto">
              <a:xfrm>
                <a:off x="960" y="1191"/>
                <a:ext cx="1845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latin typeface="Times New Roman" pitchFamily="18" charset="0"/>
                  </a:rPr>
                  <a:t>The total amount of data received</a:t>
                </a:r>
              </a:p>
            </p:txBody>
          </p:sp>
          <p:sp>
            <p:nvSpPr>
              <p:cNvPr id="13" name="Line 11"/>
              <p:cNvSpPr>
                <a:spLocks noChangeShapeType="1"/>
              </p:cNvSpPr>
              <p:nvPr/>
            </p:nvSpPr>
            <p:spPr bwMode="auto">
              <a:xfrm flipV="1">
                <a:off x="2400" y="1248"/>
                <a:ext cx="960" cy="33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miter lim="800000"/>
                <a:headEnd type="triangle" w="med" len="med"/>
                <a:tailEnd/>
              </a:ln>
              <a:effectLst/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14" name="Text Box 12"/>
              <p:cNvSpPr txBox="1">
                <a:spLocks noChangeArrowheads="1"/>
              </p:cNvSpPr>
              <p:nvPr/>
            </p:nvSpPr>
            <p:spPr bwMode="auto">
              <a:xfrm>
                <a:off x="3339" y="1136"/>
                <a:ext cx="1349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latin typeface="Times New Roman" pitchFamily="18" charset="0"/>
                  </a:rPr>
                  <a:t>The amount of in-order </a:t>
                </a:r>
              </a:p>
              <a:p>
                <a:r>
                  <a:rPr lang="en-US" sz="1600">
                    <a:latin typeface="Times New Roman" pitchFamily="18" charset="0"/>
                  </a:rPr>
                  <a:t>                data received</a:t>
                </a:r>
              </a:p>
            </p:txBody>
          </p:sp>
          <p:sp>
            <p:nvSpPr>
              <p:cNvPr id="15" name="Line 13"/>
              <p:cNvSpPr>
                <a:spLocks noChangeShapeType="1"/>
              </p:cNvSpPr>
              <p:nvPr/>
            </p:nvSpPr>
            <p:spPr bwMode="auto">
              <a:xfrm flipV="1">
                <a:off x="1920" y="21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17" name="Text Box 15"/>
              <p:cNvSpPr txBox="1">
                <a:spLocks noChangeArrowheads="1"/>
              </p:cNvSpPr>
              <p:nvPr/>
            </p:nvSpPr>
            <p:spPr bwMode="auto">
              <a:xfrm>
                <a:off x="1852" y="2569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 i="1">
                    <a:latin typeface="Times New Roman" pitchFamily="18" charset="0"/>
                  </a:rPr>
                  <a:t>T</a:t>
                </a:r>
              </a:p>
            </p:txBody>
          </p:sp>
          <p:sp>
            <p:nvSpPr>
              <p:cNvPr id="18" name="Line 16"/>
              <p:cNvSpPr>
                <a:spLocks noChangeShapeType="1"/>
              </p:cNvSpPr>
              <p:nvPr/>
            </p:nvSpPr>
            <p:spPr bwMode="auto">
              <a:xfrm flipH="1" flipV="1">
                <a:off x="864" y="2112"/>
                <a:ext cx="105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19" name="Text Box 17"/>
              <p:cNvSpPr txBox="1">
                <a:spLocks noChangeArrowheads="1"/>
              </p:cNvSpPr>
              <p:nvPr/>
            </p:nvSpPr>
            <p:spPr bwMode="auto">
              <a:xfrm>
                <a:off x="2582" y="2584"/>
                <a:ext cx="3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Times New Roman" pitchFamily="18" charset="0"/>
                  </a:rPr>
                  <a:t>time</a:t>
                </a:r>
              </a:p>
            </p:txBody>
          </p:sp>
          <p:sp>
            <p:nvSpPr>
              <p:cNvPr id="20" name="Text Box 18"/>
              <p:cNvSpPr txBox="1">
                <a:spLocks noChangeArrowheads="1"/>
              </p:cNvSpPr>
              <p:nvPr/>
            </p:nvSpPr>
            <p:spPr bwMode="auto">
              <a:xfrm rot="-5400000">
                <a:off x="505" y="1398"/>
                <a:ext cx="35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Times New Roman" pitchFamily="18" charset="0"/>
                  </a:rPr>
                  <a:t>data</a:t>
                </a:r>
              </a:p>
            </p:txBody>
          </p:sp>
        </p:grpSp>
        <p:sp>
          <p:nvSpPr>
            <p:cNvPr id="6" name="Text Box 26"/>
            <p:cNvSpPr txBox="1">
              <a:spLocks noChangeArrowheads="1"/>
            </p:cNvSpPr>
            <p:nvPr/>
          </p:nvSpPr>
          <p:spPr bwMode="auto">
            <a:xfrm>
              <a:off x="662" y="1992"/>
              <a:ext cx="1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i="1">
                  <a:latin typeface="Times New Roman" pitchFamily="18" charset="0"/>
                </a:rPr>
                <a:t>x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Start-up rule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733800"/>
            <a:ext cx="7498080" cy="2514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CA" dirty="0"/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1814513" y="1143000"/>
            <a:ext cx="6415087" cy="2514600"/>
            <a:chOff x="567" y="1136"/>
            <a:chExt cx="4473" cy="1679"/>
          </a:xfrm>
        </p:grpSpPr>
        <p:grpSp>
          <p:nvGrpSpPr>
            <p:cNvPr id="5" name="Group 24"/>
            <p:cNvGrpSpPr>
              <a:grpSpLocks/>
            </p:cNvGrpSpPr>
            <p:nvPr/>
          </p:nvGrpSpPr>
          <p:grpSpPr bwMode="auto">
            <a:xfrm>
              <a:off x="567" y="1136"/>
              <a:ext cx="4473" cy="1679"/>
              <a:chOff x="567" y="1136"/>
              <a:chExt cx="4473" cy="1679"/>
            </a:xfrm>
          </p:grpSpPr>
          <p:sp>
            <p:nvSpPr>
              <p:cNvPr id="7" name="Line 5"/>
              <p:cNvSpPr>
                <a:spLocks noChangeShapeType="1"/>
              </p:cNvSpPr>
              <p:nvPr/>
            </p:nvSpPr>
            <p:spPr bwMode="auto">
              <a:xfrm flipV="1">
                <a:off x="864" y="1248"/>
                <a:ext cx="0" cy="13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8" name="Line 6"/>
              <p:cNvSpPr>
                <a:spLocks noChangeShapeType="1"/>
              </p:cNvSpPr>
              <p:nvPr/>
            </p:nvSpPr>
            <p:spPr bwMode="auto">
              <a:xfrm>
                <a:off x="864" y="2592"/>
                <a:ext cx="20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auto">
              <a:xfrm>
                <a:off x="887" y="1432"/>
                <a:ext cx="1618" cy="1137"/>
              </a:xfrm>
              <a:custGeom>
                <a:avLst/>
                <a:gdLst/>
                <a:ahLst/>
                <a:cxnLst>
                  <a:cxn ang="0">
                    <a:pos x="0" y="1137"/>
                  </a:cxn>
                  <a:cxn ang="0">
                    <a:pos x="128" y="1128"/>
                  </a:cxn>
                  <a:cxn ang="0">
                    <a:pos x="155" y="1119"/>
                  </a:cxn>
                  <a:cxn ang="0">
                    <a:pos x="174" y="1064"/>
                  </a:cxn>
                  <a:cxn ang="0">
                    <a:pos x="238" y="1009"/>
                  </a:cxn>
                  <a:cxn ang="0">
                    <a:pos x="283" y="899"/>
                  </a:cxn>
                  <a:cxn ang="0">
                    <a:pos x="320" y="826"/>
                  </a:cxn>
                  <a:cxn ang="0">
                    <a:pos x="366" y="762"/>
                  </a:cxn>
                  <a:cxn ang="0">
                    <a:pos x="420" y="717"/>
                  </a:cxn>
                  <a:cxn ang="0">
                    <a:pos x="457" y="671"/>
                  </a:cxn>
                  <a:cxn ang="0">
                    <a:pos x="512" y="625"/>
                  </a:cxn>
                  <a:cxn ang="0">
                    <a:pos x="567" y="589"/>
                  </a:cxn>
                  <a:cxn ang="0">
                    <a:pos x="594" y="570"/>
                  </a:cxn>
                  <a:cxn ang="0">
                    <a:pos x="731" y="424"/>
                  </a:cxn>
                  <a:cxn ang="0">
                    <a:pos x="814" y="323"/>
                  </a:cxn>
                  <a:cxn ang="0">
                    <a:pos x="878" y="232"/>
                  </a:cxn>
                  <a:cxn ang="0">
                    <a:pos x="942" y="168"/>
                  </a:cxn>
                  <a:cxn ang="0">
                    <a:pos x="1097" y="95"/>
                  </a:cxn>
                  <a:cxn ang="0">
                    <a:pos x="1435" y="13"/>
                  </a:cxn>
                  <a:cxn ang="0">
                    <a:pos x="1618" y="3"/>
                  </a:cxn>
                </a:cxnLst>
                <a:rect l="0" t="0" r="r" b="b"/>
                <a:pathLst>
                  <a:path w="1618" h="1137">
                    <a:moveTo>
                      <a:pt x="0" y="1137"/>
                    </a:moveTo>
                    <a:cubicBezTo>
                      <a:pt x="43" y="1134"/>
                      <a:pt x="86" y="1133"/>
                      <a:pt x="128" y="1128"/>
                    </a:cubicBezTo>
                    <a:cubicBezTo>
                      <a:pt x="137" y="1127"/>
                      <a:pt x="148" y="1126"/>
                      <a:pt x="155" y="1119"/>
                    </a:cubicBezTo>
                    <a:cubicBezTo>
                      <a:pt x="169" y="1105"/>
                      <a:pt x="162" y="1079"/>
                      <a:pt x="174" y="1064"/>
                    </a:cubicBezTo>
                    <a:cubicBezTo>
                      <a:pt x="189" y="1046"/>
                      <a:pt x="220" y="1026"/>
                      <a:pt x="238" y="1009"/>
                    </a:cubicBezTo>
                    <a:cubicBezTo>
                      <a:pt x="252" y="966"/>
                      <a:pt x="265" y="938"/>
                      <a:pt x="283" y="899"/>
                    </a:cubicBezTo>
                    <a:cubicBezTo>
                      <a:pt x="317" y="824"/>
                      <a:pt x="283" y="865"/>
                      <a:pt x="320" y="826"/>
                    </a:cubicBezTo>
                    <a:cubicBezTo>
                      <a:pt x="341" y="762"/>
                      <a:pt x="320" y="777"/>
                      <a:pt x="366" y="762"/>
                    </a:cubicBezTo>
                    <a:cubicBezTo>
                      <a:pt x="432" y="696"/>
                      <a:pt x="356" y="769"/>
                      <a:pt x="420" y="717"/>
                    </a:cubicBezTo>
                    <a:cubicBezTo>
                      <a:pt x="469" y="678"/>
                      <a:pt x="408" y="720"/>
                      <a:pt x="457" y="671"/>
                    </a:cubicBezTo>
                    <a:cubicBezTo>
                      <a:pt x="474" y="654"/>
                      <a:pt x="493" y="640"/>
                      <a:pt x="512" y="625"/>
                    </a:cubicBezTo>
                    <a:cubicBezTo>
                      <a:pt x="529" y="612"/>
                      <a:pt x="549" y="601"/>
                      <a:pt x="567" y="589"/>
                    </a:cubicBezTo>
                    <a:cubicBezTo>
                      <a:pt x="576" y="583"/>
                      <a:pt x="594" y="570"/>
                      <a:pt x="594" y="570"/>
                    </a:cubicBezTo>
                    <a:cubicBezTo>
                      <a:pt x="628" y="519"/>
                      <a:pt x="680" y="458"/>
                      <a:pt x="731" y="424"/>
                    </a:cubicBezTo>
                    <a:cubicBezTo>
                      <a:pt x="756" y="389"/>
                      <a:pt x="784" y="353"/>
                      <a:pt x="814" y="323"/>
                    </a:cubicBezTo>
                    <a:cubicBezTo>
                      <a:pt x="833" y="267"/>
                      <a:pt x="831" y="263"/>
                      <a:pt x="878" y="232"/>
                    </a:cubicBezTo>
                    <a:cubicBezTo>
                      <a:pt x="898" y="202"/>
                      <a:pt x="912" y="188"/>
                      <a:pt x="942" y="168"/>
                    </a:cubicBezTo>
                    <a:cubicBezTo>
                      <a:pt x="979" y="113"/>
                      <a:pt x="1046" y="129"/>
                      <a:pt x="1097" y="95"/>
                    </a:cubicBezTo>
                    <a:cubicBezTo>
                      <a:pt x="1204" y="24"/>
                      <a:pt x="1308" y="25"/>
                      <a:pt x="1435" y="13"/>
                    </a:cubicBezTo>
                    <a:cubicBezTo>
                      <a:pt x="1575" y="0"/>
                      <a:pt x="1478" y="3"/>
                      <a:pt x="1618" y="3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auto">
              <a:xfrm>
                <a:off x="887" y="1445"/>
                <a:ext cx="1563" cy="1133"/>
              </a:xfrm>
              <a:custGeom>
                <a:avLst/>
                <a:gdLst/>
                <a:ahLst/>
                <a:cxnLst>
                  <a:cxn ang="0">
                    <a:pos x="0" y="1133"/>
                  </a:cxn>
                  <a:cxn ang="0">
                    <a:pos x="347" y="1097"/>
                  </a:cxn>
                  <a:cxn ang="0">
                    <a:pos x="466" y="1078"/>
                  </a:cxn>
                  <a:cxn ang="0">
                    <a:pos x="548" y="1051"/>
                  </a:cxn>
                  <a:cxn ang="0">
                    <a:pos x="576" y="1042"/>
                  </a:cxn>
                  <a:cxn ang="0">
                    <a:pos x="695" y="987"/>
                  </a:cxn>
                  <a:cxn ang="0">
                    <a:pos x="786" y="914"/>
                  </a:cxn>
                  <a:cxn ang="0">
                    <a:pos x="841" y="822"/>
                  </a:cxn>
                  <a:cxn ang="0">
                    <a:pos x="896" y="804"/>
                  </a:cxn>
                  <a:cxn ang="0">
                    <a:pos x="923" y="795"/>
                  </a:cxn>
                  <a:cxn ang="0">
                    <a:pos x="996" y="704"/>
                  </a:cxn>
                  <a:cxn ang="0">
                    <a:pos x="1024" y="694"/>
                  </a:cxn>
                  <a:cxn ang="0">
                    <a:pos x="1079" y="658"/>
                  </a:cxn>
                  <a:cxn ang="0">
                    <a:pos x="1170" y="576"/>
                  </a:cxn>
                  <a:cxn ang="0">
                    <a:pos x="1207" y="539"/>
                  </a:cxn>
                  <a:cxn ang="0">
                    <a:pos x="1326" y="393"/>
                  </a:cxn>
                  <a:cxn ang="0">
                    <a:pos x="1380" y="320"/>
                  </a:cxn>
                  <a:cxn ang="0">
                    <a:pos x="1454" y="182"/>
                  </a:cxn>
                  <a:cxn ang="0">
                    <a:pos x="1508" y="137"/>
                  </a:cxn>
                  <a:cxn ang="0">
                    <a:pos x="1536" y="45"/>
                  </a:cxn>
                  <a:cxn ang="0">
                    <a:pos x="1563" y="0"/>
                  </a:cxn>
                </a:cxnLst>
                <a:rect l="0" t="0" r="r" b="b"/>
                <a:pathLst>
                  <a:path w="1563" h="1133">
                    <a:moveTo>
                      <a:pt x="0" y="1133"/>
                    </a:moveTo>
                    <a:cubicBezTo>
                      <a:pt x="117" y="1126"/>
                      <a:pt x="231" y="1113"/>
                      <a:pt x="347" y="1097"/>
                    </a:cubicBezTo>
                    <a:cubicBezTo>
                      <a:pt x="387" y="1091"/>
                      <a:pt x="466" y="1078"/>
                      <a:pt x="466" y="1078"/>
                    </a:cubicBezTo>
                    <a:cubicBezTo>
                      <a:pt x="493" y="1069"/>
                      <a:pt x="521" y="1060"/>
                      <a:pt x="548" y="1051"/>
                    </a:cubicBezTo>
                    <a:cubicBezTo>
                      <a:pt x="557" y="1048"/>
                      <a:pt x="576" y="1042"/>
                      <a:pt x="576" y="1042"/>
                    </a:cubicBezTo>
                    <a:cubicBezTo>
                      <a:pt x="626" y="1008"/>
                      <a:pt x="641" y="1004"/>
                      <a:pt x="695" y="987"/>
                    </a:cubicBezTo>
                    <a:cubicBezTo>
                      <a:pt x="716" y="956"/>
                      <a:pt x="754" y="936"/>
                      <a:pt x="786" y="914"/>
                    </a:cubicBezTo>
                    <a:cubicBezTo>
                      <a:pt x="797" y="880"/>
                      <a:pt x="805" y="840"/>
                      <a:pt x="841" y="822"/>
                    </a:cubicBezTo>
                    <a:cubicBezTo>
                      <a:pt x="858" y="813"/>
                      <a:pt x="878" y="810"/>
                      <a:pt x="896" y="804"/>
                    </a:cubicBezTo>
                    <a:cubicBezTo>
                      <a:pt x="905" y="801"/>
                      <a:pt x="923" y="795"/>
                      <a:pt x="923" y="795"/>
                    </a:cubicBezTo>
                    <a:cubicBezTo>
                      <a:pt x="954" y="765"/>
                      <a:pt x="971" y="742"/>
                      <a:pt x="996" y="704"/>
                    </a:cubicBezTo>
                    <a:cubicBezTo>
                      <a:pt x="1001" y="696"/>
                      <a:pt x="1015" y="699"/>
                      <a:pt x="1024" y="694"/>
                    </a:cubicBezTo>
                    <a:cubicBezTo>
                      <a:pt x="1043" y="683"/>
                      <a:pt x="1079" y="658"/>
                      <a:pt x="1079" y="658"/>
                    </a:cubicBezTo>
                    <a:cubicBezTo>
                      <a:pt x="1094" y="612"/>
                      <a:pt x="1125" y="591"/>
                      <a:pt x="1170" y="576"/>
                    </a:cubicBezTo>
                    <a:cubicBezTo>
                      <a:pt x="1182" y="563"/>
                      <a:pt x="1199" y="555"/>
                      <a:pt x="1207" y="539"/>
                    </a:cubicBezTo>
                    <a:cubicBezTo>
                      <a:pt x="1243" y="467"/>
                      <a:pt x="1235" y="422"/>
                      <a:pt x="1326" y="393"/>
                    </a:cubicBezTo>
                    <a:cubicBezTo>
                      <a:pt x="1347" y="371"/>
                      <a:pt x="1380" y="320"/>
                      <a:pt x="1380" y="320"/>
                    </a:cubicBezTo>
                    <a:cubicBezTo>
                      <a:pt x="1391" y="280"/>
                      <a:pt x="1419" y="205"/>
                      <a:pt x="1454" y="182"/>
                    </a:cubicBezTo>
                    <a:cubicBezTo>
                      <a:pt x="1492" y="157"/>
                      <a:pt x="1473" y="172"/>
                      <a:pt x="1508" y="137"/>
                    </a:cubicBezTo>
                    <a:cubicBezTo>
                      <a:pt x="1519" y="107"/>
                      <a:pt x="1522" y="73"/>
                      <a:pt x="1536" y="45"/>
                    </a:cubicBezTo>
                    <a:cubicBezTo>
                      <a:pt x="1544" y="29"/>
                      <a:pt x="1555" y="16"/>
                      <a:pt x="1563" y="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11" name="Line 9"/>
              <p:cNvSpPr>
                <a:spLocks noChangeShapeType="1"/>
              </p:cNvSpPr>
              <p:nvPr/>
            </p:nvSpPr>
            <p:spPr bwMode="auto">
              <a:xfrm>
                <a:off x="1488" y="1392"/>
                <a:ext cx="240" cy="24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12" name="Text Box 10"/>
              <p:cNvSpPr txBox="1">
                <a:spLocks noChangeArrowheads="1"/>
              </p:cNvSpPr>
              <p:nvPr/>
            </p:nvSpPr>
            <p:spPr bwMode="auto">
              <a:xfrm>
                <a:off x="960" y="1191"/>
                <a:ext cx="1845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latin typeface="Times New Roman" pitchFamily="18" charset="0"/>
                  </a:rPr>
                  <a:t>The total amount of data received</a:t>
                </a:r>
              </a:p>
            </p:txBody>
          </p:sp>
          <p:sp>
            <p:nvSpPr>
              <p:cNvPr id="13" name="Line 11"/>
              <p:cNvSpPr>
                <a:spLocks noChangeShapeType="1"/>
              </p:cNvSpPr>
              <p:nvPr/>
            </p:nvSpPr>
            <p:spPr bwMode="auto">
              <a:xfrm flipV="1">
                <a:off x="2400" y="1248"/>
                <a:ext cx="960" cy="33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miter lim="800000"/>
                <a:headEnd type="triangle" w="med" len="med"/>
                <a:tailEnd/>
              </a:ln>
              <a:effectLst/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14" name="Text Box 12"/>
              <p:cNvSpPr txBox="1">
                <a:spLocks noChangeArrowheads="1"/>
              </p:cNvSpPr>
              <p:nvPr/>
            </p:nvSpPr>
            <p:spPr bwMode="auto">
              <a:xfrm>
                <a:off x="3339" y="1136"/>
                <a:ext cx="1349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latin typeface="Times New Roman" pitchFamily="18" charset="0"/>
                  </a:rPr>
                  <a:t>The amount of in-order </a:t>
                </a:r>
              </a:p>
              <a:p>
                <a:r>
                  <a:rPr lang="en-US" sz="1600">
                    <a:latin typeface="Times New Roman" pitchFamily="18" charset="0"/>
                  </a:rPr>
                  <a:t>                data received</a:t>
                </a:r>
              </a:p>
            </p:txBody>
          </p:sp>
          <p:sp>
            <p:nvSpPr>
              <p:cNvPr id="15" name="Line 13"/>
              <p:cNvSpPr>
                <a:spLocks noChangeShapeType="1"/>
              </p:cNvSpPr>
              <p:nvPr/>
            </p:nvSpPr>
            <p:spPr bwMode="auto">
              <a:xfrm flipV="1">
                <a:off x="1920" y="21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/>
            </p:nvSpPr>
            <p:spPr bwMode="auto">
              <a:xfrm flipV="1">
                <a:off x="864" y="1440"/>
                <a:ext cx="2544" cy="1152"/>
              </a:xfrm>
              <a:prstGeom prst="line">
                <a:avLst/>
              </a:prstGeom>
              <a:noFill/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17" name="Text Box 15"/>
              <p:cNvSpPr txBox="1">
                <a:spLocks noChangeArrowheads="1"/>
              </p:cNvSpPr>
              <p:nvPr/>
            </p:nvSpPr>
            <p:spPr bwMode="auto">
              <a:xfrm>
                <a:off x="1852" y="2569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 i="1">
                    <a:latin typeface="Times New Roman" pitchFamily="18" charset="0"/>
                  </a:rPr>
                  <a:t>T</a:t>
                </a:r>
              </a:p>
            </p:txBody>
          </p:sp>
          <p:sp>
            <p:nvSpPr>
              <p:cNvPr id="18" name="Line 16"/>
              <p:cNvSpPr>
                <a:spLocks noChangeShapeType="1"/>
              </p:cNvSpPr>
              <p:nvPr/>
            </p:nvSpPr>
            <p:spPr bwMode="auto">
              <a:xfrm flipH="1" flipV="1">
                <a:off x="864" y="2112"/>
                <a:ext cx="105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19" name="Text Box 17"/>
              <p:cNvSpPr txBox="1">
                <a:spLocks noChangeArrowheads="1"/>
              </p:cNvSpPr>
              <p:nvPr/>
            </p:nvSpPr>
            <p:spPr bwMode="auto">
              <a:xfrm>
                <a:off x="2582" y="2584"/>
                <a:ext cx="3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Times New Roman" pitchFamily="18" charset="0"/>
                  </a:rPr>
                  <a:t>time</a:t>
                </a:r>
              </a:p>
            </p:txBody>
          </p:sp>
          <p:sp>
            <p:nvSpPr>
              <p:cNvPr id="20" name="Text Box 18"/>
              <p:cNvSpPr txBox="1">
                <a:spLocks noChangeArrowheads="1"/>
              </p:cNvSpPr>
              <p:nvPr/>
            </p:nvSpPr>
            <p:spPr bwMode="auto">
              <a:xfrm rot="-5400000">
                <a:off x="505" y="1398"/>
                <a:ext cx="35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Times New Roman" pitchFamily="18" charset="0"/>
                  </a:rPr>
                  <a:t>data</a:t>
                </a:r>
              </a:p>
            </p:txBody>
          </p:sp>
          <p:sp>
            <p:nvSpPr>
              <p:cNvPr id="21" name="Line 19"/>
              <p:cNvSpPr>
                <a:spLocks noChangeShapeType="1"/>
              </p:cNvSpPr>
              <p:nvPr/>
            </p:nvSpPr>
            <p:spPr bwMode="auto">
              <a:xfrm flipV="1">
                <a:off x="1920" y="1440"/>
                <a:ext cx="1488" cy="1152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/>
            </p:nvSpPr>
            <p:spPr bwMode="auto">
              <a:xfrm flipH="1" flipV="1">
                <a:off x="2880" y="1680"/>
                <a:ext cx="384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/>
            </p:nvSpPr>
            <p:spPr bwMode="auto">
              <a:xfrm flipH="1" flipV="1">
                <a:off x="2596" y="2103"/>
                <a:ext cx="38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24" name="Text Box 22"/>
              <p:cNvSpPr txBox="1">
                <a:spLocks noChangeArrowheads="1"/>
              </p:cNvSpPr>
              <p:nvPr/>
            </p:nvSpPr>
            <p:spPr bwMode="auto">
              <a:xfrm>
                <a:off x="3024" y="2195"/>
                <a:ext cx="1798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 dirty="0">
                    <a:latin typeface="Times New Roman" pitchFamily="18" charset="0"/>
                  </a:rPr>
                  <a:t>The amount of data played out if</a:t>
                </a:r>
              </a:p>
              <a:p>
                <a:r>
                  <a:rPr lang="en-US" sz="1600" dirty="0">
                    <a:latin typeface="Times New Roman" pitchFamily="18" charset="0"/>
                  </a:rPr>
                  <a:t>playback starts at time </a:t>
                </a:r>
                <a:r>
                  <a:rPr lang="en-US" sz="1600" i="1" dirty="0">
                    <a:latin typeface="Times New Roman" pitchFamily="18" charset="0"/>
                  </a:rPr>
                  <a:t>T</a:t>
                </a:r>
              </a:p>
            </p:txBody>
          </p:sp>
          <p:sp>
            <p:nvSpPr>
              <p:cNvPr id="25" name="Text Box 23"/>
              <p:cNvSpPr txBox="1">
                <a:spLocks noChangeArrowheads="1"/>
              </p:cNvSpPr>
              <p:nvPr/>
            </p:nvSpPr>
            <p:spPr bwMode="auto">
              <a:xfrm>
                <a:off x="3224" y="1727"/>
                <a:ext cx="1816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1600">
                    <a:latin typeface="Times New Roman" pitchFamily="18" charset="0"/>
                  </a:rPr>
                  <a:t>Required amount of in-order data, if received at constant rate</a:t>
                </a:r>
              </a:p>
            </p:txBody>
          </p:sp>
        </p:grpSp>
        <p:sp>
          <p:nvSpPr>
            <p:cNvPr id="6" name="Text Box 26"/>
            <p:cNvSpPr txBox="1">
              <a:spLocks noChangeArrowheads="1"/>
            </p:cNvSpPr>
            <p:nvPr/>
          </p:nvSpPr>
          <p:spPr bwMode="auto">
            <a:xfrm>
              <a:off x="662" y="1992"/>
              <a:ext cx="1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i="1">
                  <a:latin typeface="Times New Roman" pitchFamily="18" charset="0"/>
                </a:rPr>
                <a:t>x</a:t>
              </a:r>
            </a:p>
          </p:txBody>
        </p:sp>
      </p:grpSp>
      <p:sp>
        <p:nvSpPr>
          <p:cNvPr id="26" name="Content Placeholder 2"/>
          <p:cNvSpPr txBox="1">
            <a:spLocks/>
          </p:cNvSpPr>
          <p:nvPr/>
        </p:nvSpPr>
        <p:spPr>
          <a:xfrm>
            <a:off x="1295400" y="3886200"/>
            <a:ext cx="7498080" cy="251460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In-order buffer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Contains pieces up to the first missing piece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rate (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en-US" sz="32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seq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of increasing in-order buffer size is expected to increase with time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Wait for at least b pieces to be downloaded sequentially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May cause bad playback at later time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Estimate optimum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en-US" sz="32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seq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using long term average (LTA)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CA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Single seed, multiple </a:t>
            </a:r>
            <a:r>
              <a:rPr lang="en-US" dirty="0" err="1" smtClean="0"/>
              <a:t>leechers</a:t>
            </a:r>
            <a:endParaRPr lang="en-US" dirty="0" smtClean="0"/>
          </a:p>
          <a:p>
            <a:r>
              <a:rPr lang="en-US" dirty="0" smtClean="0"/>
              <a:t>Connection bottlenecks locate at the end points</a:t>
            </a:r>
          </a:p>
          <a:p>
            <a:pPr lvl="1"/>
            <a:r>
              <a:rPr lang="en-US" dirty="0" smtClean="0"/>
              <a:t>Max-min fair share of bandwidth (TCP)</a:t>
            </a:r>
          </a:p>
          <a:p>
            <a:r>
              <a:rPr lang="en-US" dirty="0" smtClean="0"/>
              <a:t>Scenarios:</a:t>
            </a:r>
          </a:p>
          <a:p>
            <a:pPr lvl="1"/>
            <a:r>
              <a:rPr lang="en-US" dirty="0" smtClean="0"/>
              <a:t>Steady state</a:t>
            </a:r>
          </a:p>
          <a:p>
            <a:pPr lvl="1"/>
            <a:r>
              <a:rPr lang="en-US" dirty="0" smtClean="0"/>
              <a:t>Early departure</a:t>
            </a:r>
          </a:p>
          <a:p>
            <a:pPr lvl="1"/>
            <a:r>
              <a:rPr lang="en-US" dirty="0" smtClean="0"/>
              <a:t>Exponentially decaying arrival rate</a:t>
            </a:r>
          </a:p>
          <a:p>
            <a:pPr lvl="1"/>
            <a:r>
              <a:rPr lang="en-US" dirty="0" smtClean="0"/>
              <a:t>Client heterogeneity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Results</a:t>
            </a:r>
            <a:endParaRPr lang="en-C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1" y="1371600"/>
            <a:ext cx="3657600" cy="2482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6477000" y="2057400"/>
            <a:ext cx="2286000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Steady state scenario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 rot="10800000">
            <a:off x="5715000" y="2514600"/>
            <a:ext cx="762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1066800" y="4572000"/>
            <a:ext cx="2286000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Early departure scenario</a:t>
            </a:r>
            <a:endParaRPr lang="en-CA" sz="2400" dirty="0">
              <a:solidFill>
                <a:schemeClr val="tx1"/>
              </a:solidFill>
            </a:endParaRPr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876800" y="3962400"/>
            <a:ext cx="3901389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ight Arrow 8"/>
          <p:cNvSpPr/>
          <p:nvPr/>
        </p:nvSpPr>
        <p:spPr>
          <a:xfrm>
            <a:off x="3810000" y="4953000"/>
            <a:ext cx="762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Scenario Results</a:t>
            </a:r>
            <a:endParaRPr lang="en-CA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295400"/>
            <a:ext cx="3925684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4511" y="3962400"/>
            <a:ext cx="3770889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6477000" y="2057400"/>
            <a:ext cx="2286000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Exponentially decaying scenario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 rot="10800000">
            <a:off x="5638800" y="2514600"/>
            <a:ext cx="762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914400" y="4572000"/>
            <a:ext cx="2514600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Client heterogeneity scenario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3810000" y="4953000"/>
            <a:ext cx="762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Start-up rule implementation results</a:t>
            </a:r>
            <a:endParaRPr lang="en-CA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1752600"/>
            <a:ext cx="4038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1752600"/>
            <a:ext cx="4038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1371600" y="4800600"/>
            <a:ext cx="7467600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The technique using rate condition adjusts start-up delay base on network conditions.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Number of late piece information is lower</a:t>
            </a:r>
            <a:endParaRPr lang="en-CA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piece selection policy </a:t>
            </a:r>
          </a:p>
          <a:p>
            <a:pPr lvl="1"/>
            <a:r>
              <a:rPr lang="en-US" dirty="0" smtClean="0"/>
              <a:t>Efficient, but did not find out the optimum value of the </a:t>
            </a:r>
            <a:r>
              <a:rPr lang="en-US" dirty="0" err="1" smtClean="0"/>
              <a:t>Zipf</a:t>
            </a:r>
            <a:r>
              <a:rPr lang="en-US" dirty="0" smtClean="0"/>
              <a:t> distribution parameter</a:t>
            </a:r>
          </a:p>
          <a:p>
            <a:r>
              <a:rPr lang="en-US" dirty="0" smtClean="0"/>
              <a:t>Start-up rule</a:t>
            </a:r>
          </a:p>
          <a:p>
            <a:pPr lvl="1"/>
            <a:r>
              <a:rPr lang="en-US" dirty="0" smtClean="0"/>
              <a:t>Works fine for </a:t>
            </a:r>
            <a:r>
              <a:rPr lang="en-US" dirty="0" err="1" smtClean="0"/>
              <a:t>VoD</a:t>
            </a:r>
            <a:endParaRPr lang="en-US" dirty="0" smtClean="0"/>
          </a:p>
          <a:p>
            <a:pPr lvl="1"/>
            <a:r>
              <a:rPr lang="en-US" dirty="0" smtClean="0"/>
              <a:t>Not efficient for live streaming where there is time </a:t>
            </a:r>
            <a:r>
              <a:rPr lang="en-US" smtClean="0"/>
              <a:t>constraints </a:t>
            </a:r>
            <a:endParaRPr lang="en-US" dirty="0" smtClean="0"/>
          </a:p>
          <a:p>
            <a:endParaRPr lang="en-C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Piece selection</a:t>
            </a:r>
          </a:p>
          <a:p>
            <a:pPr lvl="1"/>
            <a:r>
              <a:rPr lang="en-US" dirty="0" smtClean="0"/>
              <a:t>Trade-off</a:t>
            </a:r>
          </a:p>
          <a:p>
            <a:pPr lvl="2"/>
            <a:r>
              <a:rPr lang="en-US" dirty="0" smtClean="0"/>
              <a:t>Piece diversity</a:t>
            </a:r>
          </a:p>
          <a:p>
            <a:pPr lvl="2"/>
            <a:r>
              <a:rPr lang="en-US" dirty="0" smtClean="0"/>
              <a:t>In-order requirement</a:t>
            </a:r>
          </a:p>
          <a:p>
            <a:pPr lvl="1"/>
            <a:r>
              <a:rPr lang="en-US" dirty="0" smtClean="0"/>
              <a:t>Probabilistic approach using </a:t>
            </a:r>
            <a:r>
              <a:rPr lang="en-US" dirty="0" err="1" smtClean="0"/>
              <a:t>Zipf</a:t>
            </a:r>
            <a:r>
              <a:rPr lang="en-US" dirty="0" smtClean="0"/>
              <a:t> distribution to select pieces provides the best performance</a:t>
            </a:r>
          </a:p>
          <a:p>
            <a:r>
              <a:rPr lang="en-US" dirty="0" smtClean="0"/>
              <a:t>Start-up rule</a:t>
            </a:r>
          </a:p>
          <a:p>
            <a:pPr lvl="1"/>
            <a:r>
              <a:rPr lang="en-US" dirty="0" smtClean="0"/>
              <a:t>Determines safe commencing time of playback</a:t>
            </a:r>
          </a:p>
          <a:p>
            <a:pPr lvl="2"/>
            <a:r>
              <a:rPr lang="en-US" dirty="0" smtClean="0"/>
              <a:t>No significant chance of playback interruption</a:t>
            </a:r>
          </a:p>
          <a:p>
            <a:pPr lvl="1"/>
            <a:r>
              <a:rPr lang="en-US" dirty="0" smtClean="0"/>
              <a:t>Promising approaches</a:t>
            </a:r>
          </a:p>
          <a:p>
            <a:pPr lvl="2"/>
            <a:r>
              <a:rPr lang="en-US" dirty="0" smtClean="0"/>
              <a:t>Start playback after a minimum number of pieces downloaded</a:t>
            </a:r>
          </a:p>
          <a:p>
            <a:pPr lvl="2"/>
            <a:r>
              <a:rPr lang="en-US" dirty="0" smtClean="0"/>
              <a:t>Determine optimum in-order buffer occupancy rate using LTA</a:t>
            </a:r>
            <a:endParaRPr lang="en-C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slides taken from the author’s presentation slides</a:t>
            </a:r>
          </a:p>
          <a:p>
            <a:endParaRPr lang="en-US" dirty="0" smtClean="0"/>
          </a:p>
          <a:p>
            <a:r>
              <a:rPr lang="en-US" dirty="0" smtClean="0"/>
              <a:t>Authors’ slides provided by </a:t>
            </a:r>
            <a:r>
              <a:rPr lang="en-CA" dirty="0" err="1" smtClean="0"/>
              <a:t>Niklas</a:t>
            </a:r>
            <a:r>
              <a:rPr lang="en-CA" dirty="0" smtClean="0"/>
              <a:t> </a:t>
            </a:r>
            <a:r>
              <a:rPr lang="en-CA" dirty="0" err="1" smtClean="0"/>
              <a:t>Carlsson</a:t>
            </a:r>
            <a:r>
              <a:rPr lang="en-CA" dirty="0" smtClean="0"/>
              <a:t>, Postdoctoral Research </a:t>
            </a:r>
            <a:r>
              <a:rPr lang="en-CA" dirty="0" smtClean="0"/>
              <a:t>Associate, University of Calgary</a:t>
            </a:r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Goals of the paper</a:t>
            </a:r>
          </a:p>
          <a:p>
            <a:r>
              <a:rPr lang="en-US" dirty="0" smtClean="0"/>
              <a:t>Previous </a:t>
            </a:r>
            <a:r>
              <a:rPr lang="en-US" dirty="0" smtClean="0"/>
              <a:t>works</a:t>
            </a:r>
          </a:p>
          <a:p>
            <a:r>
              <a:rPr lang="en-US" dirty="0" smtClean="0"/>
              <a:t>Overview on BitTorrent</a:t>
            </a:r>
            <a:endParaRPr lang="en-US" dirty="0" smtClean="0"/>
          </a:p>
          <a:p>
            <a:r>
              <a:rPr lang="en-US" dirty="0" smtClean="0"/>
              <a:t>On-demand streaming in BitTorrent-like systems</a:t>
            </a:r>
          </a:p>
          <a:p>
            <a:r>
              <a:rPr lang="en-US" dirty="0" smtClean="0"/>
              <a:t>Proposed technique</a:t>
            </a:r>
          </a:p>
          <a:p>
            <a:r>
              <a:rPr lang="en-US" dirty="0" smtClean="0"/>
              <a:t>Simulation</a:t>
            </a:r>
          </a:p>
          <a:p>
            <a:r>
              <a:rPr lang="en-US" dirty="0" smtClean="0"/>
              <a:t>Summary</a:t>
            </a:r>
            <a:endParaRPr lang="en-US" dirty="0" smtClean="0"/>
          </a:p>
          <a:p>
            <a:r>
              <a:rPr lang="en-US" dirty="0" smtClean="0"/>
              <a:t>Acknowledgement</a:t>
            </a:r>
            <a:endParaRPr lang="en-C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0000" dirty="0" smtClean="0"/>
              <a:t>???</a:t>
            </a:r>
            <a:endParaRPr lang="en-CA" sz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and flexible BitTorrent-like approach ensuring</a:t>
            </a:r>
          </a:p>
          <a:p>
            <a:pPr lvl="1"/>
            <a:r>
              <a:rPr lang="en-US" dirty="0" smtClean="0"/>
              <a:t>On-demand delivery of stored media</a:t>
            </a:r>
          </a:p>
          <a:p>
            <a:pPr lvl="1"/>
            <a:r>
              <a:rPr lang="en-US" dirty="0" smtClean="0"/>
              <a:t>“Streaming” delivery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/>
              <a:t>Previous works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Live Streaming (e.g. CoolStreaming)</a:t>
            </a:r>
            <a:endParaRPr lang="en-CA" dirty="0"/>
          </a:p>
        </p:txBody>
      </p:sp>
      <p:sp>
        <p:nvSpPr>
          <p:cNvPr id="4" name="AutoShape 75"/>
          <p:cNvSpPr>
            <a:spLocks noChangeArrowheads="1"/>
          </p:cNvSpPr>
          <p:nvPr/>
        </p:nvSpPr>
        <p:spPr bwMode="auto">
          <a:xfrm>
            <a:off x="2387600" y="1905000"/>
            <a:ext cx="5334000" cy="685800"/>
          </a:xfrm>
          <a:prstGeom prst="cloudCallout">
            <a:avLst>
              <a:gd name="adj1" fmla="val -13852"/>
              <a:gd name="adj2" fmla="val 5463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en-CA"/>
          </a:p>
        </p:txBody>
      </p:sp>
      <p:sp>
        <p:nvSpPr>
          <p:cNvPr id="5" name="Text Box 77"/>
          <p:cNvSpPr txBox="1">
            <a:spLocks noChangeArrowheads="1"/>
          </p:cNvSpPr>
          <p:nvPr/>
        </p:nvSpPr>
        <p:spPr bwMode="auto">
          <a:xfrm>
            <a:off x="4543425" y="2057400"/>
            <a:ext cx="1044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dirty="0">
                <a:latin typeface="Times New Roman" pitchFamily="18" charset="0"/>
              </a:rPr>
              <a:t>Internet</a:t>
            </a:r>
          </a:p>
        </p:txBody>
      </p:sp>
      <p:sp>
        <p:nvSpPr>
          <p:cNvPr id="7" name="Rectangle 45"/>
          <p:cNvSpPr>
            <a:spLocks noChangeArrowheads="1"/>
          </p:cNvSpPr>
          <p:nvPr/>
        </p:nvSpPr>
        <p:spPr bwMode="auto">
          <a:xfrm>
            <a:off x="3454400" y="3198813"/>
            <a:ext cx="152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8" name="Rectangle 46" descr="Light upward diagonal"/>
          <p:cNvSpPr>
            <a:spLocks noChangeArrowheads="1"/>
          </p:cNvSpPr>
          <p:nvPr/>
        </p:nvSpPr>
        <p:spPr bwMode="auto">
          <a:xfrm>
            <a:off x="3683000" y="3198813"/>
            <a:ext cx="152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9" name="Rectangle 47" descr="Light upward diagonal"/>
          <p:cNvSpPr>
            <a:spLocks noChangeArrowheads="1"/>
          </p:cNvSpPr>
          <p:nvPr/>
        </p:nvSpPr>
        <p:spPr bwMode="auto">
          <a:xfrm>
            <a:off x="3911600" y="3198813"/>
            <a:ext cx="152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0" name="Rectangle 48"/>
          <p:cNvSpPr>
            <a:spLocks noChangeArrowheads="1"/>
          </p:cNvSpPr>
          <p:nvPr/>
        </p:nvSpPr>
        <p:spPr bwMode="auto">
          <a:xfrm>
            <a:off x="4140200" y="3198813"/>
            <a:ext cx="152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1" name="Rectangle 49" descr="Light upward diagonal"/>
          <p:cNvSpPr>
            <a:spLocks noChangeArrowheads="1"/>
          </p:cNvSpPr>
          <p:nvPr/>
        </p:nvSpPr>
        <p:spPr bwMode="auto">
          <a:xfrm>
            <a:off x="4368800" y="3198813"/>
            <a:ext cx="152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2" name="Rectangle 50" descr="Light upward diagonal"/>
          <p:cNvSpPr>
            <a:spLocks noChangeArrowheads="1"/>
          </p:cNvSpPr>
          <p:nvPr/>
        </p:nvSpPr>
        <p:spPr bwMode="auto">
          <a:xfrm>
            <a:off x="4597400" y="3198813"/>
            <a:ext cx="152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3" name="Rectangle 51" descr="Light upward diagonal"/>
          <p:cNvSpPr>
            <a:spLocks noChangeArrowheads="1"/>
          </p:cNvSpPr>
          <p:nvPr/>
        </p:nvSpPr>
        <p:spPr bwMode="auto">
          <a:xfrm>
            <a:off x="4826000" y="3198813"/>
            <a:ext cx="152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4" name="Rectangle 52"/>
          <p:cNvSpPr>
            <a:spLocks noChangeArrowheads="1"/>
          </p:cNvSpPr>
          <p:nvPr/>
        </p:nvSpPr>
        <p:spPr bwMode="auto">
          <a:xfrm>
            <a:off x="5054600" y="3198813"/>
            <a:ext cx="152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5" name="Rectangle 53"/>
          <p:cNvSpPr>
            <a:spLocks noChangeArrowheads="1"/>
          </p:cNvSpPr>
          <p:nvPr/>
        </p:nvSpPr>
        <p:spPr bwMode="auto">
          <a:xfrm>
            <a:off x="5283200" y="3198813"/>
            <a:ext cx="152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6" name="Rectangle 54" descr="Light upward diagonal"/>
          <p:cNvSpPr>
            <a:spLocks noChangeArrowheads="1"/>
          </p:cNvSpPr>
          <p:nvPr/>
        </p:nvSpPr>
        <p:spPr bwMode="auto">
          <a:xfrm>
            <a:off x="5511800" y="3198813"/>
            <a:ext cx="152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7" name="Rectangle 55" descr="Light upward diagonal"/>
          <p:cNvSpPr>
            <a:spLocks noChangeArrowheads="1"/>
          </p:cNvSpPr>
          <p:nvPr/>
        </p:nvSpPr>
        <p:spPr bwMode="auto">
          <a:xfrm>
            <a:off x="5740400" y="3198813"/>
            <a:ext cx="152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8" name="Rectangle 56" descr="Light upward diagonal"/>
          <p:cNvSpPr>
            <a:spLocks noChangeArrowheads="1"/>
          </p:cNvSpPr>
          <p:nvPr/>
        </p:nvSpPr>
        <p:spPr bwMode="auto">
          <a:xfrm>
            <a:off x="5969000" y="3198813"/>
            <a:ext cx="152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9" name="Rectangle 57" descr="Light upward diagonal"/>
          <p:cNvSpPr>
            <a:spLocks noChangeArrowheads="1"/>
          </p:cNvSpPr>
          <p:nvPr/>
        </p:nvSpPr>
        <p:spPr bwMode="auto">
          <a:xfrm>
            <a:off x="6197600" y="3198813"/>
            <a:ext cx="152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20" name="Rectangle 58"/>
          <p:cNvSpPr>
            <a:spLocks noChangeArrowheads="1"/>
          </p:cNvSpPr>
          <p:nvPr/>
        </p:nvSpPr>
        <p:spPr bwMode="auto">
          <a:xfrm>
            <a:off x="6426200" y="3198813"/>
            <a:ext cx="152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21" name="Rectangle 59"/>
          <p:cNvSpPr>
            <a:spLocks noChangeArrowheads="1"/>
          </p:cNvSpPr>
          <p:nvPr/>
        </p:nvSpPr>
        <p:spPr bwMode="auto">
          <a:xfrm>
            <a:off x="6654800" y="3198813"/>
            <a:ext cx="152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22" name="Rectangle 60"/>
          <p:cNvSpPr>
            <a:spLocks noChangeArrowheads="1"/>
          </p:cNvSpPr>
          <p:nvPr/>
        </p:nvSpPr>
        <p:spPr bwMode="auto">
          <a:xfrm>
            <a:off x="6883400" y="3198813"/>
            <a:ext cx="152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23" name="Rectangle 67" descr="Light upward diagonal"/>
          <p:cNvSpPr>
            <a:spLocks noChangeArrowheads="1"/>
          </p:cNvSpPr>
          <p:nvPr/>
        </p:nvSpPr>
        <p:spPr bwMode="auto">
          <a:xfrm>
            <a:off x="3225800" y="3198813"/>
            <a:ext cx="152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24" name="Rectangle 44" descr="Light upward diagonal"/>
          <p:cNvSpPr>
            <a:spLocks noChangeArrowheads="1"/>
          </p:cNvSpPr>
          <p:nvPr/>
        </p:nvSpPr>
        <p:spPr bwMode="auto">
          <a:xfrm>
            <a:off x="1473200" y="3198813"/>
            <a:ext cx="152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25" name="Rectangle 64" descr="Light upward diagonal"/>
          <p:cNvSpPr>
            <a:spLocks noChangeArrowheads="1"/>
          </p:cNvSpPr>
          <p:nvPr/>
        </p:nvSpPr>
        <p:spPr bwMode="auto">
          <a:xfrm>
            <a:off x="1778000" y="3198813"/>
            <a:ext cx="152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26" name="Rectangle 66" descr="Light upward diagonal"/>
          <p:cNvSpPr>
            <a:spLocks noChangeArrowheads="1"/>
          </p:cNvSpPr>
          <p:nvPr/>
        </p:nvSpPr>
        <p:spPr bwMode="auto">
          <a:xfrm>
            <a:off x="2082800" y="3198813"/>
            <a:ext cx="152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1473200" y="3200400"/>
            <a:ext cx="990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4" idx="2"/>
          </p:cNvCxnSpPr>
          <p:nvPr/>
        </p:nvCxnSpPr>
        <p:spPr>
          <a:xfrm rot="16200000" flipH="1">
            <a:off x="2005807" y="3123406"/>
            <a:ext cx="1587" cy="914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66" descr="Light upward diagonal"/>
          <p:cNvSpPr>
            <a:spLocks noChangeArrowheads="1"/>
          </p:cNvSpPr>
          <p:nvPr/>
        </p:nvSpPr>
        <p:spPr bwMode="auto">
          <a:xfrm>
            <a:off x="1930400" y="3198813"/>
            <a:ext cx="152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33" name="Rectangle 45"/>
          <p:cNvSpPr>
            <a:spLocks noChangeArrowheads="1"/>
          </p:cNvSpPr>
          <p:nvPr/>
        </p:nvSpPr>
        <p:spPr bwMode="auto">
          <a:xfrm>
            <a:off x="1625600" y="3198813"/>
            <a:ext cx="152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34" name="AutoShape 69"/>
          <p:cNvSpPr>
            <a:spLocks noChangeArrowheads="1"/>
          </p:cNvSpPr>
          <p:nvPr/>
        </p:nvSpPr>
        <p:spPr bwMode="auto">
          <a:xfrm>
            <a:off x="3149600" y="2665413"/>
            <a:ext cx="228600" cy="4572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5" name="AutoShape 70"/>
          <p:cNvSpPr>
            <a:spLocks noChangeArrowheads="1"/>
          </p:cNvSpPr>
          <p:nvPr/>
        </p:nvSpPr>
        <p:spPr bwMode="auto">
          <a:xfrm>
            <a:off x="4292600" y="2665413"/>
            <a:ext cx="228600" cy="4572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6" name="AutoShape 71"/>
          <p:cNvSpPr>
            <a:spLocks noChangeArrowheads="1"/>
          </p:cNvSpPr>
          <p:nvPr/>
        </p:nvSpPr>
        <p:spPr bwMode="auto">
          <a:xfrm>
            <a:off x="6121400" y="2665413"/>
            <a:ext cx="228600" cy="4572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7" name="AutoShape 72"/>
          <p:cNvSpPr>
            <a:spLocks noChangeArrowheads="1"/>
          </p:cNvSpPr>
          <p:nvPr/>
        </p:nvSpPr>
        <p:spPr bwMode="auto">
          <a:xfrm flipV="1">
            <a:off x="4978400" y="2665413"/>
            <a:ext cx="228600" cy="4572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8" name="AutoShape 73"/>
          <p:cNvSpPr>
            <a:spLocks noChangeArrowheads="1"/>
          </p:cNvSpPr>
          <p:nvPr/>
        </p:nvSpPr>
        <p:spPr bwMode="auto">
          <a:xfrm flipV="1">
            <a:off x="5207000" y="2665413"/>
            <a:ext cx="228600" cy="4572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9" name="AutoShape 74"/>
          <p:cNvSpPr>
            <a:spLocks noChangeArrowheads="1"/>
          </p:cNvSpPr>
          <p:nvPr/>
        </p:nvSpPr>
        <p:spPr bwMode="auto">
          <a:xfrm flipV="1">
            <a:off x="4064000" y="2665413"/>
            <a:ext cx="228600" cy="4572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cxnSp>
        <p:nvCxnSpPr>
          <p:cNvPr id="44" name="Straight Connector 43"/>
          <p:cNvCxnSpPr/>
          <p:nvPr/>
        </p:nvCxnSpPr>
        <p:spPr>
          <a:xfrm rot="5400000">
            <a:off x="2349500" y="3390900"/>
            <a:ext cx="990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AutoShape 76"/>
          <p:cNvSpPr>
            <a:spLocks noChangeArrowheads="1"/>
          </p:cNvSpPr>
          <p:nvPr/>
        </p:nvSpPr>
        <p:spPr bwMode="auto">
          <a:xfrm rot="16200000" flipH="1">
            <a:off x="2730500" y="3162301"/>
            <a:ext cx="228600" cy="4572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6" name="Text Box 63"/>
          <p:cNvSpPr txBox="1">
            <a:spLocks noChangeArrowheads="1"/>
          </p:cNvSpPr>
          <p:nvPr/>
        </p:nvSpPr>
        <p:spPr bwMode="auto">
          <a:xfrm>
            <a:off x="4368800" y="3748087"/>
            <a:ext cx="16530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Times New Roman" pitchFamily="18" charset="0"/>
              </a:rPr>
              <a:t>Sliding </a:t>
            </a:r>
            <a:r>
              <a:rPr lang="en-US" sz="1800" dirty="0">
                <a:latin typeface="Times New Roman" pitchFamily="18" charset="0"/>
              </a:rPr>
              <a:t>window</a:t>
            </a:r>
          </a:p>
        </p:txBody>
      </p:sp>
      <p:sp>
        <p:nvSpPr>
          <p:cNvPr id="47" name="AutoShape 62"/>
          <p:cNvSpPr>
            <a:spLocks/>
          </p:cNvSpPr>
          <p:nvPr/>
        </p:nvSpPr>
        <p:spPr bwMode="auto">
          <a:xfrm rot="5400000" flipV="1">
            <a:off x="5054600" y="1905000"/>
            <a:ext cx="152400" cy="3810000"/>
          </a:xfrm>
          <a:prstGeom prst="rightBrace">
            <a:avLst>
              <a:gd name="adj1" fmla="val 208333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8" name="Text Box 68"/>
          <p:cNvSpPr txBox="1">
            <a:spLocks noChangeArrowheads="1"/>
          </p:cNvSpPr>
          <p:nvPr/>
        </p:nvSpPr>
        <p:spPr bwMode="auto">
          <a:xfrm>
            <a:off x="1219200" y="3593068"/>
            <a:ext cx="16488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dirty="0" smtClean="0">
                <a:latin typeface="Times New Roman" pitchFamily="18" charset="0"/>
              </a:rPr>
              <a:t>Playback buffer</a:t>
            </a:r>
            <a:endParaRPr lang="en-US" sz="1800" dirty="0">
              <a:latin typeface="Times New Roman" pitchFamily="18" charset="0"/>
            </a:endParaRPr>
          </a:p>
        </p:txBody>
      </p:sp>
      <p:sp>
        <p:nvSpPr>
          <p:cNvPr id="49" name="AutoShape 73"/>
          <p:cNvSpPr>
            <a:spLocks noChangeArrowheads="1"/>
          </p:cNvSpPr>
          <p:nvPr/>
        </p:nvSpPr>
        <p:spPr bwMode="auto">
          <a:xfrm flipV="1">
            <a:off x="7264400" y="2667000"/>
            <a:ext cx="228600" cy="4572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cxnSp>
        <p:nvCxnSpPr>
          <p:cNvPr id="54" name="Straight Connector 53"/>
          <p:cNvCxnSpPr/>
          <p:nvPr/>
        </p:nvCxnSpPr>
        <p:spPr>
          <a:xfrm rot="16200000" flipH="1">
            <a:off x="7264400" y="3276600"/>
            <a:ext cx="304800" cy="15240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>
            <a:off x="7264400" y="3276600"/>
            <a:ext cx="304800" cy="15240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 Box 63"/>
          <p:cNvSpPr txBox="1">
            <a:spLocks noChangeArrowheads="1"/>
          </p:cNvSpPr>
          <p:nvPr/>
        </p:nvSpPr>
        <p:spPr bwMode="auto">
          <a:xfrm>
            <a:off x="7569201" y="2581870"/>
            <a:ext cx="152399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Times New Roman" pitchFamily="18" charset="0"/>
              </a:rPr>
              <a:t>Does not accept pieces outside the window</a:t>
            </a:r>
            <a:endParaRPr lang="en-US" sz="1800" dirty="0">
              <a:latin typeface="Times New Roman" pitchFamily="18" charset="0"/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1143000" y="4724400"/>
            <a:ext cx="7848600" cy="1600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Problems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All peers are roughly at the same playback position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Sliding window constraint</a:t>
            </a:r>
            <a:endParaRPr lang="en-CA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/>
              <a:t>Previous works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Sub-files (e.g. </a:t>
            </a:r>
            <a:r>
              <a:rPr lang="en-US" sz="3600" dirty="0" err="1" smtClean="0"/>
              <a:t>Annapureddy</a:t>
            </a:r>
            <a:r>
              <a:rPr lang="en-US" sz="3600" dirty="0" smtClean="0"/>
              <a:t> </a:t>
            </a:r>
            <a:r>
              <a:rPr lang="en-US" sz="3600" i="1" dirty="0" smtClean="0"/>
              <a:t>et al.</a:t>
            </a:r>
            <a:r>
              <a:rPr lang="en-US" sz="3600" dirty="0" smtClean="0"/>
              <a:t>))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524000"/>
            <a:ext cx="7498080" cy="480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Statistically split files into sub-files</a:t>
            </a:r>
          </a:p>
          <a:p>
            <a:r>
              <a:rPr lang="en-US" sz="2400" dirty="0" smtClean="0"/>
              <a:t>Download sub-files near-sequentially in BitTorrent fashion</a:t>
            </a:r>
          </a:p>
          <a:p>
            <a:r>
              <a:rPr lang="en-US" sz="2400" dirty="0" smtClean="0"/>
              <a:t>Use pre-fetching and network coding</a:t>
            </a:r>
          </a:p>
          <a:p>
            <a:r>
              <a:rPr lang="en-US" sz="2400" dirty="0" smtClean="0"/>
              <a:t>Start playback after the first sub-file is downloaded</a:t>
            </a:r>
            <a:endParaRPr lang="en-CA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1143000" y="3733800"/>
            <a:ext cx="7848600" cy="26670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Large sub-file: large start-up delay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Small sub-file: Sequential download</a:t>
            </a:r>
          </a:p>
          <a:p>
            <a:pPr lvl="1"/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How to dynamically adjust file size?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When is the safe playback start time?</a:t>
            </a:r>
          </a:p>
          <a:p>
            <a:pPr algn="ctr"/>
            <a:endParaRPr lang="en-US" sz="24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BitTorrent Download</a:t>
            </a:r>
            <a:endParaRPr lang="en-C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76400"/>
            <a:ext cx="749808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Peer-to-Peer Delivery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Use BitTorrent-like system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File split into many smaller pieces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Pieces are downloaded whenever available from both</a:t>
            </a:r>
          </a:p>
          <a:p>
            <a:pPr lvl="2">
              <a:lnSpc>
                <a:spcPct val="90000"/>
              </a:lnSpc>
            </a:pPr>
            <a:r>
              <a:rPr lang="en-US" sz="2000" b="1" dirty="0" smtClean="0"/>
              <a:t>Seeds:</a:t>
            </a:r>
            <a:r>
              <a:rPr lang="en-US" sz="2000" dirty="0" smtClean="0"/>
              <a:t> having the entire file</a:t>
            </a:r>
          </a:p>
          <a:p>
            <a:pPr lvl="2">
              <a:lnSpc>
                <a:spcPct val="90000"/>
              </a:lnSpc>
            </a:pPr>
            <a:r>
              <a:rPr lang="en-US" sz="2000" b="1" dirty="0" err="1" smtClean="0"/>
              <a:t>Leechers</a:t>
            </a:r>
            <a:r>
              <a:rPr lang="en-US" sz="2000" b="1" dirty="0" smtClean="0"/>
              <a:t>:</a:t>
            </a:r>
            <a:r>
              <a:rPr lang="en-US" sz="2000" dirty="0" smtClean="0"/>
              <a:t> other peers currently downloading the same file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Mesh-based approach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Tit-for-tat incentive mechanism</a:t>
            </a:r>
            <a:endParaRPr lang="en-C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BitTorrent Download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962400"/>
            <a:ext cx="7498080" cy="2286000"/>
          </a:xfrm>
        </p:spPr>
        <p:txBody>
          <a:bodyPr/>
          <a:lstStyle/>
          <a:p>
            <a:r>
              <a:rPr lang="en-US" dirty="0" smtClean="0"/>
              <a:t>Rarest-first download policy</a:t>
            </a:r>
          </a:p>
          <a:p>
            <a:pPr lvl="1"/>
            <a:r>
              <a:rPr lang="en-US" dirty="0" smtClean="0"/>
              <a:t>Request for the rarest piece in the </a:t>
            </a:r>
            <a:r>
              <a:rPr lang="en-US" dirty="0" err="1" smtClean="0"/>
              <a:t>neighbourhood</a:t>
            </a:r>
            <a:endParaRPr lang="en-US" dirty="0" smtClean="0"/>
          </a:p>
          <a:p>
            <a:pPr lvl="1"/>
            <a:r>
              <a:rPr lang="en-US" dirty="0" smtClean="0"/>
              <a:t>Ensures high piece diversity</a:t>
            </a:r>
            <a:endParaRPr lang="en-CA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128712" y="1330325"/>
            <a:ext cx="1692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Peer 1 (leecher):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128712" y="2584450"/>
            <a:ext cx="1779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Peer </a:t>
            </a:r>
            <a:r>
              <a:rPr lang="en-US" sz="1600" i="1"/>
              <a:t>N </a:t>
            </a:r>
            <a:r>
              <a:rPr lang="en-US" sz="1600"/>
              <a:t>(leecher): 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128712" y="1755775"/>
            <a:ext cx="1463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Peer 2 (seed):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943725" y="1177925"/>
            <a:ext cx="43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724525" y="1177925"/>
            <a:ext cx="43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128712" y="3230563"/>
            <a:ext cx="2212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/>
              <a:t>Pieces in neighbor set:</a:t>
            </a: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1281112" y="3159125"/>
            <a:ext cx="6324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/>
          <a:lstStyle/>
          <a:p>
            <a:endParaRPr lang="en-CA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2790825" y="1330325"/>
            <a:ext cx="5895975" cy="2555875"/>
            <a:chOff x="1047" y="1248"/>
            <a:chExt cx="3714" cy="1610"/>
          </a:xfrm>
        </p:grpSpPr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1056" y="2640"/>
              <a:ext cx="186" cy="21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1248" y="2640"/>
              <a:ext cx="186" cy="21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1440" y="2640"/>
              <a:ext cx="186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1632" y="2640"/>
              <a:ext cx="186" cy="21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1824" y="2640"/>
              <a:ext cx="186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17" name="Text Box 17" descr="Wide upward diagonal"/>
            <p:cNvSpPr txBox="1">
              <a:spLocks noChangeArrowheads="1"/>
            </p:cNvSpPr>
            <p:nvPr/>
          </p:nvSpPr>
          <p:spPr bwMode="auto">
            <a:xfrm>
              <a:off x="2016" y="2640"/>
              <a:ext cx="186" cy="218"/>
            </a:xfrm>
            <a:prstGeom prst="rect">
              <a:avLst/>
            </a:prstGeom>
            <a:pattFill prst="wdUpDiag">
              <a:fgClr>
                <a:srgbClr val="FFFF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2208" y="2640"/>
              <a:ext cx="186" cy="21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19" name="Text Box 19"/>
            <p:cNvSpPr txBox="1">
              <a:spLocks noChangeArrowheads="1"/>
            </p:cNvSpPr>
            <p:nvPr/>
          </p:nvSpPr>
          <p:spPr bwMode="auto">
            <a:xfrm>
              <a:off x="2394" y="2640"/>
              <a:ext cx="186" cy="21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20" name="Text Box 20" descr="Wide upward diagonal"/>
            <p:cNvSpPr txBox="1">
              <a:spLocks noChangeArrowheads="1"/>
            </p:cNvSpPr>
            <p:nvPr/>
          </p:nvSpPr>
          <p:spPr bwMode="auto">
            <a:xfrm>
              <a:off x="2583" y="2640"/>
              <a:ext cx="186" cy="218"/>
            </a:xfrm>
            <a:prstGeom prst="rect">
              <a:avLst/>
            </a:prstGeom>
            <a:pattFill prst="wdUpDiag">
              <a:fgClr>
                <a:srgbClr val="FFFF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3255" y="2640"/>
              <a:ext cx="179" cy="21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>
                  <a:latin typeface="Times New Roman" pitchFamily="18" charset="0"/>
                </a:rPr>
                <a:t>k</a:t>
              </a:r>
            </a:p>
          </p:txBody>
        </p:sp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>
              <a:off x="4005" y="2640"/>
              <a:ext cx="186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4188" y="2640"/>
              <a:ext cx="186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4371" y="2640"/>
              <a:ext cx="186" cy="21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4554" y="2640"/>
              <a:ext cx="207" cy="21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>
                  <a:latin typeface="Times New Roman" pitchFamily="18" charset="0"/>
                </a:rPr>
                <a:t>K</a:t>
              </a:r>
            </a:p>
          </p:txBody>
        </p: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2775" y="2640"/>
              <a:ext cx="483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 sz="1600">
                <a:latin typeface="Times New Roman" pitchFamily="18" charset="0"/>
              </a:endParaRPr>
            </a:p>
          </p:txBody>
        </p:sp>
        <p:sp>
          <p:nvSpPr>
            <p:cNvPr id="27" name="Text Box 27"/>
            <p:cNvSpPr txBox="1">
              <a:spLocks noChangeArrowheads="1"/>
            </p:cNvSpPr>
            <p:nvPr/>
          </p:nvSpPr>
          <p:spPr bwMode="auto">
            <a:xfrm>
              <a:off x="3432" y="2640"/>
              <a:ext cx="576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 sz="1600">
                <a:latin typeface="Times New Roman" pitchFamily="18" charset="0"/>
              </a:endParaRPr>
            </a:p>
          </p:txBody>
        </p:sp>
        <p:sp>
          <p:nvSpPr>
            <p:cNvPr id="28" name="Text Box 28"/>
            <p:cNvSpPr txBox="1">
              <a:spLocks noChangeArrowheads="1"/>
            </p:cNvSpPr>
            <p:nvPr/>
          </p:nvSpPr>
          <p:spPr bwMode="auto">
            <a:xfrm>
              <a:off x="1056" y="1248"/>
              <a:ext cx="186" cy="21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9" name="Text Box 29"/>
            <p:cNvSpPr txBox="1">
              <a:spLocks noChangeArrowheads="1"/>
            </p:cNvSpPr>
            <p:nvPr/>
          </p:nvSpPr>
          <p:spPr bwMode="auto">
            <a:xfrm>
              <a:off x="1248" y="1248"/>
              <a:ext cx="186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0" name="Text Box 30"/>
            <p:cNvSpPr txBox="1">
              <a:spLocks noChangeArrowheads="1"/>
            </p:cNvSpPr>
            <p:nvPr/>
          </p:nvSpPr>
          <p:spPr bwMode="auto">
            <a:xfrm>
              <a:off x="1440" y="1248"/>
              <a:ext cx="186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31" name="Text Box 31"/>
            <p:cNvSpPr txBox="1">
              <a:spLocks noChangeArrowheads="1"/>
            </p:cNvSpPr>
            <p:nvPr/>
          </p:nvSpPr>
          <p:spPr bwMode="auto">
            <a:xfrm>
              <a:off x="1632" y="1248"/>
              <a:ext cx="186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32" name="Text Box 32"/>
            <p:cNvSpPr txBox="1">
              <a:spLocks noChangeArrowheads="1"/>
            </p:cNvSpPr>
            <p:nvPr/>
          </p:nvSpPr>
          <p:spPr bwMode="auto">
            <a:xfrm>
              <a:off x="1824" y="1248"/>
              <a:ext cx="186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33" name="Text Box 33"/>
            <p:cNvSpPr txBox="1">
              <a:spLocks noChangeArrowheads="1"/>
            </p:cNvSpPr>
            <p:nvPr/>
          </p:nvSpPr>
          <p:spPr bwMode="auto">
            <a:xfrm>
              <a:off x="2016" y="1248"/>
              <a:ext cx="186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34" name="Text Box 34"/>
            <p:cNvSpPr txBox="1">
              <a:spLocks noChangeArrowheads="1"/>
            </p:cNvSpPr>
            <p:nvPr/>
          </p:nvSpPr>
          <p:spPr bwMode="auto">
            <a:xfrm>
              <a:off x="2208" y="1248"/>
              <a:ext cx="186" cy="21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35" name="Text Box 35"/>
            <p:cNvSpPr txBox="1">
              <a:spLocks noChangeArrowheads="1"/>
            </p:cNvSpPr>
            <p:nvPr/>
          </p:nvSpPr>
          <p:spPr bwMode="auto">
            <a:xfrm>
              <a:off x="2394" y="1248"/>
              <a:ext cx="186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36" name="Text Box 36"/>
            <p:cNvSpPr txBox="1">
              <a:spLocks noChangeArrowheads="1"/>
            </p:cNvSpPr>
            <p:nvPr/>
          </p:nvSpPr>
          <p:spPr bwMode="auto">
            <a:xfrm>
              <a:off x="2583" y="1248"/>
              <a:ext cx="186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37" name="Text Box 37"/>
            <p:cNvSpPr txBox="1">
              <a:spLocks noChangeArrowheads="1"/>
            </p:cNvSpPr>
            <p:nvPr/>
          </p:nvSpPr>
          <p:spPr bwMode="auto">
            <a:xfrm>
              <a:off x="3255" y="1248"/>
              <a:ext cx="179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>
                  <a:latin typeface="Times New Roman" pitchFamily="18" charset="0"/>
                </a:rPr>
                <a:t>k</a:t>
              </a:r>
            </a:p>
          </p:txBody>
        </p:sp>
        <p:sp>
          <p:nvSpPr>
            <p:cNvPr id="38" name="Text Box 38"/>
            <p:cNvSpPr txBox="1">
              <a:spLocks noChangeArrowheads="1"/>
            </p:cNvSpPr>
            <p:nvPr/>
          </p:nvSpPr>
          <p:spPr bwMode="auto">
            <a:xfrm>
              <a:off x="4005" y="1248"/>
              <a:ext cx="186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39" name="Text Box 39"/>
            <p:cNvSpPr txBox="1">
              <a:spLocks noChangeArrowheads="1"/>
            </p:cNvSpPr>
            <p:nvPr/>
          </p:nvSpPr>
          <p:spPr bwMode="auto">
            <a:xfrm>
              <a:off x="4188" y="1248"/>
              <a:ext cx="186" cy="21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40" name="Text Box 40"/>
            <p:cNvSpPr txBox="1">
              <a:spLocks noChangeArrowheads="1"/>
            </p:cNvSpPr>
            <p:nvPr/>
          </p:nvSpPr>
          <p:spPr bwMode="auto">
            <a:xfrm>
              <a:off x="4371" y="1248"/>
              <a:ext cx="186" cy="21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41" name="Text Box 41"/>
            <p:cNvSpPr txBox="1">
              <a:spLocks noChangeArrowheads="1"/>
            </p:cNvSpPr>
            <p:nvPr/>
          </p:nvSpPr>
          <p:spPr bwMode="auto">
            <a:xfrm>
              <a:off x="4554" y="1248"/>
              <a:ext cx="207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>
                  <a:latin typeface="Times New Roman" pitchFamily="18" charset="0"/>
                </a:rPr>
                <a:t>K</a:t>
              </a:r>
            </a:p>
          </p:txBody>
        </p:sp>
        <p:sp>
          <p:nvSpPr>
            <p:cNvPr id="42" name="Text Box 42"/>
            <p:cNvSpPr txBox="1">
              <a:spLocks noChangeArrowheads="1"/>
            </p:cNvSpPr>
            <p:nvPr/>
          </p:nvSpPr>
          <p:spPr bwMode="auto">
            <a:xfrm>
              <a:off x="2775" y="1248"/>
              <a:ext cx="483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 sz="1600">
                <a:latin typeface="Times New Roman" pitchFamily="18" charset="0"/>
              </a:endParaRPr>
            </a:p>
          </p:txBody>
        </p:sp>
        <p:sp>
          <p:nvSpPr>
            <p:cNvPr id="43" name="Text Box 43"/>
            <p:cNvSpPr txBox="1">
              <a:spLocks noChangeArrowheads="1"/>
            </p:cNvSpPr>
            <p:nvPr/>
          </p:nvSpPr>
          <p:spPr bwMode="auto">
            <a:xfrm>
              <a:off x="3432" y="1248"/>
              <a:ext cx="576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 sz="1600">
                <a:latin typeface="Times New Roman" pitchFamily="18" charset="0"/>
              </a:endParaRPr>
            </a:p>
          </p:txBody>
        </p:sp>
        <p:sp>
          <p:nvSpPr>
            <p:cNvPr id="44" name="Text Box 44"/>
            <p:cNvSpPr txBox="1">
              <a:spLocks noChangeArrowheads="1"/>
            </p:cNvSpPr>
            <p:nvPr/>
          </p:nvSpPr>
          <p:spPr bwMode="auto">
            <a:xfrm>
              <a:off x="1047" y="1536"/>
              <a:ext cx="186" cy="21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45" name="Text Box 45"/>
            <p:cNvSpPr txBox="1">
              <a:spLocks noChangeArrowheads="1"/>
            </p:cNvSpPr>
            <p:nvPr/>
          </p:nvSpPr>
          <p:spPr bwMode="auto">
            <a:xfrm>
              <a:off x="1239" y="1536"/>
              <a:ext cx="186" cy="21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46" name="Text Box 46"/>
            <p:cNvSpPr txBox="1">
              <a:spLocks noChangeArrowheads="1"/>
            </p:cNvSpPr>
            <p:nvPr/>
          </p:nvSpPr>
          <p:spPr bwMode="auto">
            <a:xfrm>
              <a:off x="1431" y="1536"/>
              <a:ext cx="186" cy="21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47" name="Text Box 47"/>
            <p:cNvSpPr txBox="1">
              <a:spLocks noChangeArrowheads="1"/>
            </p:cNvSpPr>
            <p:nvPr/>
          </p:nvSpPr>
          <p:spPr bwMode="auto">
            <a:xfrm>
              <a:off x="1623" y="1536"/>
              <a:ext cx="186" cy="21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48" name="Text Box 48"/>
            <p:cNvSpPr txBox="1">
              <a:spLocks noChangeArrowheads="1"/>
            </p:cNvSpPr>
            <p:nvPr/>
          </p:nvSpPr>
          <p:spPr bwMode="auto">
            <a:xfrm>
              <a:off x="1815" y="1536"/>
              <a:ext cx="186" cy="21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49" name="Text Box 49"/>
            <p:cNvSpPr txBox="1">
              <a:spLocks noChangeArrowheads="1"/>
            </p:cNvSpPr>
            <p:nvPr/>
          </p:nvSpPr>
          <p:spPr bwMode="auto">
            <a:xfrm>
              <a:off x="2007" y="1536"/>
              <a:ext cx="186" cy="21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50" name="Text Box 50"/>
            <p:cNvSpPr txBox="1">
              <a:spLocks noChangeArrowheads="1"/>
            </p:cNvSpPr>
            <p:nvPr/>
          </p:nvSpPr>
          <p:spPr bwMode="auto">
            <a:xfrm>
              <a:off x="2199" y="1536"/>
              <a:ext cx="186" cy="21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51" name="Text Box 51"/>
            <p:cNvSpPr txBox="1">
              <a:spLocks noChangeArrowheads="1"/>
            </p:cNvSpPr>
            <p:nvPr/>
          </p:nvSpPr>
          <p:spPr bwMode="auto">
            <a:xfrm>
              <a:off x="2385" y="1536"/>
              <a:ext cx="186" cy="21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52" name="Text Box 52"/>
            <p:cNvSpPr txBox="1">
              <a:spLocks noChangeArrowheads="1"/>
            </p:cNvSpPr>
            <p:nvPr/>
          </p:nvSpPr>
          <p:spPr bwMode="auto">
            <a:xfrm>
              <a:off x="2574" y="1536"/>
              <a:ext cx="186" cy="21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53" name="Text Box 53"/>
            <p:cNvSpPr txBox="1">
              <a:spLocks noChangeArrowheads="1"/>
            </p:cNvSpPr>
            <p:nvPr/>
          </p:nvSpPr>
          <p:spPr bwMode="auto">
            <a:xfrm>
              <a:off x="3246" y="1536"/>
              <a:ext cx="179" cy="21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>
                  <a:latin typeface="Times New Roman" pitchFamily="18" charset="0"/>
                </a:rPr>
                <a:t>k</a:t>
              </a:r>
            </a:p>
          </p:txBody>
        </p:sp>
        <p:sp>
          <p:nvSpPr>
            <p:cNvPr id="54" name="Text Box 54"/>
            <p:cNvSpPr txBox="1">
              <a:spLocks noChangeArrowheads="1"/>
            </p:cNvSpPr>
            <p:nvPr/>
          </p:nvSpPr>
          <p:spPr bwMode="auto">
            <a:xfrm>
              <a:off x="3996" y="1536"/>
              <a:ext cx="186" cy="21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55" name="Text Box 55"/>
            <p:cNvSpPr txBox="1">
              <a:spLocks noChangeArrowheads="1"/>
            </p:cNvSpPr>
            <p:nvPr/>
          </p:nvSpPr>
          <p:spPr bwMode="auto">
            <a:xfrm>
              <a:off x="4179" y="1536"/>
              <a:ext cx="186" cy="21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56" name="Text Box 56"/>
            <p:cNvSpPr txBox="1">
              <a:spLocks noChangeArrowheads="1"/>
            </p:cNvSpPr>
            <p:nvPr/>
          </p:nvSpPr>
          <p:spPr bwMode="auto">
            <a:xfrm>
              <a:off x="4362" y="1536"/>
              <a:ext cx="186" cy="21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57" name="Text Box 57"/>
            <p:cNvSpPr txBox="1">
              <a:spLocks noChangeArrowheads="1"/>
            </p:cNvSpPr>
            <p:nvPr/>
          </p:nvSpPr>
          <p:spPr bwMode="auto">
            <a:xfrm>
              <a:off x="4545" y="1536"/>
              <a:ext cx="207" cy="21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>
                  <a:latin typeface="Times New Roman" pitchFamily="18" charset="0"/>
                </a:rPr>
                <a:t>K</a:t>
              </a:r>
            </a:p>
          </p:txBody>
        </p:sp>
        <p:sp>
          <p:nvSpPr>
            <p:cNvPr id="58" name="Text Box 58"/>
            <p:cNvSpPr txBox="1">
              <a:spLocks noChangeArrowheads="1"/>
            </p:cNvSpPr>
            <p:nvPr/>
          </p:nvSpPr>
          <p:spPr bwMode="auto">
            <a:xfrm>
              <a:off x="2766" y="1536"/>
              <a:ext cx="483" cy="21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 sz="1600">
                <a:latin typeface="Times New Roman" pitchFamily="18" charset="0"/>
              </a:endParaRPr>
            </a:p>
          </p:txBody>
        </p:sp>
        <p:sp>
          <p:nvSpPr>
            <p:cNvPr id="59" name="Text Box 59"/>
            <p:cNvSpPr txBox="1">
              <a:spLocks noChangeArrowheads="1"/>
            </p:cNvSpPr>
            <p:nvPr/>
          </p:nvSpPr>
          <p:spPr bwMode="auto">
            <a:xfrm>
              <a:off x="3423" y="1536"/>
              <a:ext cx="576" cy="21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 sz="1600">
                <a:latin typeface="Times New Roman" pitchFamily="18" charset="0"/>
              </a:endParaRPr>
            </a:p>
          </p:txBody>
        </p:sp>
        <p:sp>
          <p:nvSpPr>
            <p:cNvPr id="60" name="Text Box 60"/>
            <p:cNvSpPr txBox="1">
              <a:spLocks noChangeArrowheads="1"/>
            </p:cNvSpPr>
            <p:nvPr/>
          </p:nvSpPr>
          <p:spPr bwMode="auto">
            <a:xfrm>
              <a:off x="1047" y="2038"/>
              <a:ext cx="186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61" name="Text Box 61"/>
            <p:cNvSpPr txBox="1">
              <a:spLocks noChangeArrowheads="1"/>
            </p:cNvSpPr>
            <p:nvPr/>
          </p:nvSpPr>
          <p:spPr bwMode="auto">
            <a:xfrm>
              <a:off x="1239" y="2038"/>
              <a:ext cx="186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62" name="Text Box 62"/>
            <p:cNvSpPr txBox="1">
              <a:spLocks noChangeArrowheads="1"/>
            </p:cNvSpPr>
            <p:nvPr/>
          </p:nvSpPr>
          <p:spPr bwMode="auto">
            <a:xfrm>
              <a:off x="1431" y="2038"/>
              <a:ext cx="186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63" name="Text Box 63"/>
            <p:cNvSpPr txBox="1">
              <a:spLocks noChangeArrowheads="1"/>
            </p:cNvSpPr>
            <p:nvPr/>
          </p:nvSpPr>
          <p:spPr bwMode="auto">
            <a:xfrm>
              <a:off x="1623" y="2038"/>
              <a:ext cx="186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64" name="Text Box 64"/>
            <p:cNvSpPr txBox="1">
              <a:spLocks noChangeArrowheads="1"/>
            </p:cNvSpPr>
            <p:nvPr/>
          </p:nvSpPr>
          <p:spPr bwMode="auto">
            <a:xfrm>
              <a:off x="1815" y="2038"/>
              <a:ext cx="186" cy="21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65" name="Text Box 65"/>
            <p:cNvSpPr txBox="1">
              <a:spLocks noChangeArrowheads="1"/>
            </p:cNvSpPr>
            <p:nvPr/>
          </p:nvSpPr>
          <p:spPr bwMode="auto">
            <a:xfrm>
              <a:off x="2007" y="2038"/>
              <a:ext cx="186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66" name="Text Box 66"/>
            <p:cNvSpPr txBox="1">
              <a:spLocks noChangeArrowheads="1"/>
            </p:cNvSpPr>
            <p:nvPr/>
          </p:nvSpPr>
          <p:spPr bwMode="auto">
            <a:xfrm>
              <a:off x="2199" y="2038"/>
              <a:ext cx="186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67" name="Text Box 67"/>
            <p:cNvSpPr txBox="1">
              <a:spLocks noChangeArrowheads="1"/>
            </p:cNvSpPr>
            <p:nvPr/>
          </p:nvSpPr>
          <p:spPr bwMode="auto">
            <a:xfrm>
              <a:off x="2385" y="2038"/>
              <a:ext cx="186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68" name="Text Box 68"/>
            <p:cNvSpPr txBox="1">
              <a:spLocks noChangeArrowheads="1"/>
            </p:cNvSpPr>
            <p:nvPr/>
          </p:nvSpPr>
          <p:spPr bwMode="auto">
            <a:xfrm>
              <a:off x="2574" y="2038"/>
              <a:ext cx="186" cy="21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69" name="Text Box 69"/>
            <p:cNvSpPr txBox="1">
              <a:spLocks noChangeArrowheads="1"/>
            </p:cNvSpPr>
            <p:nvPr/>
          </p:nvSpPr>
          <p:spPr bwMode="auto">
            <a:xfrm>
              <a:off x="3246" y="2038"/>
              <a:ext cx="179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>
                  <a:latin typeface="Times New Roman" pitchFamily="18" charset="0"/>
                </a:rPr>
                <a:t>k</a:t>
              </a:r>
            </a:p>
          </p:txBody>
        </p:sp>
        <p:sp>
          <p:nvSpPr>
            <p:cNvPr id="70" name="Text Box 70"/>
            <p:cNvSpPr txBox="1">
              <a:spLocks noChangeArrowheads="1"/>
            </p:cNvSpPr>
            <p:nvPr/>
          </p:nvSpPr>
          <p:spPr bwMode="auto">
            <a:xfrm>
              <a:off x="3996" y="2038"/>
              <a:ext cx="186" cy="21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71" name="Text Box 71"/>
            <p:cNvSpPr txBox="1">
              <a:spLocks noChangeArrowheads="1"/>
            </p:cNvSpPr>
            <p:nvPr/>
          </p:nvSpPr>
          <p:spPr bwMode="auto">
            <a:xfrm>
              <a:off x="4179" y="2038"/>
              <a:ext cx="186" cy="21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72" name="Text Box 72"/>
            <p:cNvSpPr txBox="1">
              <a:spLocks noChangeArrowheads="1"/>
            </p:cNvSpPr>
            <p:nvPr/>
          </p:nvSpPr>
          <p:spPr bwMode="auto">
            <a:xfrm>
              <a:off x="4362" y="2038"/>
              <a:ext cx="186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73" name="Text Box 73"/>
            <p:cNvSpPr txBox="1">
              <a:spLocks noChangeArrowheads="1"/>
            </p:cNvSpPr>
            <p:nvPr/>
          </p:nvSpPr>
          <p:spPr bwMode="auto">
            <a:xfrm>
              <a:off x="4545" y="2038"/>
              <a:ext cx="207" cy="218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i="1">
                  <a:latin typeface="Times New Roman" pitchFamily="18" charset="0"/>
                </a:rPr>
                <a:t>K</a:t>
              </a:r>
            </a:p>
          </p:txBody>
        </p:sp>
        <p:sp>
          <p:nvSpPr>
            <p:cNvPr id="74" name="Text Box 74"/>
            <p:cNvSpPr txBox="1">
              <a:spLocks noChangeArrowheads="1"/>
            </p:cNvSpPr>
            <p:nvPr/>
          </p:nvSpPr>
          <p:spPr bwMode="auto">
            <a:xfrm>
              <a:off x="2766" y="2038"/>
              <a:ext cx="483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 sz="1600">
                <a:latin typeface="Times New Roman" pitchFamily="18" charset="0"/>
              </a:endParaRPr>
            </a:p>
          </p:txBody>
        </p:sp>
        <p:sp>
          <p:nvSpPr>
            <p:cNvPr id="75" name="Text Box 75"/>
            <p:cNvSpPr txBox="1">
              <a:spLocks noChangeArrowheads="1"/>
            </p:cNvSpPr>
            <p:nvPr/>
          </p:nvSpPr>
          <p:spPr bwMode="auto">
            <a:xfrm>
              <a:off x="3423" y="2038"/>
              <a:ext cx="576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 sz="1600">
                <a:latin typeface="Times New Roman" pitchFamily="18" charset="0"/>
              </a:endParaRPr>
            </a:p>
          </p:txBody>
        </p:sp>
        <p:sp>
          <p:nvSpPr>
            <p:cNvPr id="76" name="Text Box 76"/>
            <p:cNvSpPr txBox="1">
              <a:spLocks noChangeArrowheads="1"/>
            </p:cNvSpPr>
            <p:nvPr/>
          </p:nvSpPr>
          <p:spPr bwMode="auto">
            <a:xfrm>
              <a:off x="1391" y="2435"/>
              <a:ext cx="28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(1)</a:t>
              </a:r>
            </a:p>
          </p:txBody>
        </p:sp>
        <p:sp>
          <p:nvSpPr>
            <p:cNvPr id="77" name="Text Box 77"/>
            <p:cNvSpPr txBox="1">
              <a:spLocks noChangeArrowheads="1"/>
            </p:cNvSpPr>
            <p:nvPr/>
          </p:nvSpPr>
          <p:spPr bwMode="auto">
            <a:xfrm>
              <a:off x="1785" y="2428"/>
              <a:ext cx="28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(2)</a:t>
              </a:r>
            </a:p>
          </p:txBody>
        </p:sp>
        <p:sp>
          <p:nvSpPr>
            <p:cNvPr id="78" name="Text Box 78"/>
            <p:cNvSpPr txBox="1">
              <a:spLocks noChangeArrowheads="1"/>
            </p:cNvSpPr>
            <p:nvPr/>
          </p:nvSpPr>
          <p:spPr bwMode="auto">
            <a:xfrm>
              <a:off x="1972" y="2428"/>
              <a:ext cx="28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(1)</a:t>
              </a:r>
            </a:p>
          </p:txBody>
        </p:sp>
        <p:sp>
          <p:nvSpPr>
            <p:cNvPr id="79" name="Text Box 79"/>
            <p:cNvSpPr txBox="1">
              <a:spLocks noChangeArrowheads="1"/>
            </p:cNvSpPr>
            <p:nvPr/>
          </p:nvSpPr>
          <p:spPr bwMode="auto">
            <a:xfrm>
              <a:off x="2544" y="2428"/>
              <a:ext cx="28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(2)</a:t>
              </a:r>
            </a:p>
          </p:txBody>
        </p:sp>
        <p:sp>
          <p:nvSpPr>
            <p:cNvPr id="80" name="Text Box 80"/>
            <p:cNvSpPr txBox="1">
              <a:spLocks noChangeArrowheads="1"/>
            </p:cNvSpPr>
            <p:nvPr/>
          </p:nvSpPr>
          <p:spPr bwMode="auto">
            <a:xfrm>
              <a:off x="3945" y="2430"/>
              <a:ext cx="28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(2)</a:t>
              </a:r>
            </a:p>
          </p:txBody>
        </p:sp>
        <p:sp>
          <p:nvSpPr>
            <p:cNvPr id="81" name="Text Box 81"/>
            <p:cNvSpPr txBox="1">
              <a:spLocks noChangeArrowheads="1"/>
            </p:cNvSpPr>
            <p:nvPr/>
          </p:nvSpPr>
          <p:spPr bwMode="auto">
            <a:xfrm>
              <a:off x="4141" y="2428"/>
              <a:ext cx="28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(3)</a:t>
              </a:r>
            </a:p>
          </p:txBody>
        </p:sp>
        <p:sp>
          <p:nvSpPr>
            <p:cNvPr id="82" name="Text Box 82"/>
            <p:cNvSpPr txBox="1">
              <a:spLocks noChangeArrowheads="1"/>
            </p:cNvSpPr>
            <p:nvPr/>
          </p:nvSpPr>
          <p:spPr bwMode="auto">
            <a:xfrm>
              <a:off x="4333" y="2428"/>
              <a:ext cx="28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(2)</a:t>
              </a:r>
            </a:p>
          </p:txBody>
        </p:sp>
        <p:sp>
          <p:nvSpPr>
            <p:cNvPr id="83" name="Text Box 83"/>
            <p:cNvSpPr txBox="1">
              <a:spLocks noChangeArrowheads="1"/>
            </p:cNvSpPr>
            <p:nvPr/>
          </p:nvSpPr>
          <p:spPr bwMode="auto">
            <a:xfrm>
              <a:off x="3624" y="2544"/>
              <a:ext cx="27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…</a:t>
              </a:r>
            </a:p>
          </p:txBody>
        </p:sp>
        <p:sp>
          <p:nvSpPr>
            <p:cNvPr id="84" name="Text Box 84"/>
            <p:cNvSpPr txBox="1">
              <a:spLocks noChangeArrowheads="1"/>
            </p:cNvSpPr>
            <p:nvPr/>
          </p:nvSpPr>
          <p:spPr bwMode="auto">
            <a:xfrm>
              <a:off x="2856" y="2544"/>
              <a:ext cx="27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…</a:t>
              </a:r>
            </a:p>
          </p:txBody>
        </p:sp>
        <p:sp>
          <p:nvSpPr>
            <p:cNvPr id="85" name="Text Box 85"/>
            <p:cNvSpPr txBox="1">
              <a:spLocks noChangeArrowheads="1"/>
            </p:cNvSpPr>
            <p:nvPr/>
          </p:nvSpPr>
          <p:spPr bwMode="auto">
            <a:xfrm>
              <a:off x="3663" y="1938"/>
              <a:ext cx="27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…</a:t>
              </a:r>
            </a:p>
          </p:txBody>
        </p:sp>
        <p:sp>
          <p:nvSpPr>
            <p:cNvPr id="86" name="Text Box 86"/>
            <p:cNvSpPr txBox="1">
              <a:spLocks noChangeArrowheads="1"/>
            </p:cNvSpPr>
            <p:nvPr/>
          </p:nvSpPr>
          <p:spPr bwMode="auto">
            <a:xfrm>
              <a:off x="2895" y="1938"/>
              <a:ext cx="27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…</a:t>
              </a:r>
            </a:p>
          </p:txBody>
        </p:sp>
        <p:sp>
          <p:nvSpPr>
            <p:cNvPr id="87" name="Text Box 87"/>
            <p:cNvSpPr txBox="1">
              <a:spLocks noChangeArrowheads="1"/>
            </p:cNvSpPr>
            <p:nvPr/>
          </p:nvSpPr>
          <p:spPr bwMode="auto">
            <a:xfrm>
              <a:off x="3663" y="1440"/>
              <a:ext cx="27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…</a:t>
              </a:r>
            </a:p>
          </p:txBody>
        </p:sp>
        <p:sp>
          <p:nvSpPr>
            <p:cNvPr id="88" name="Text Box 88"/>
            <p:cNvSpPr txBox="1">
              <a:spLocks noChangeArrowheads="1"/>
            </p:cNvSpPr>
            <p:nvPr/>
          </p:nvSpPr>
          <p:spPr bwMode="auto">
            <a:xfrm>
              <a:off x="2895" y="1440"/>
              <a:ext cx="27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…</a:t>
              </a:r>
            </a:p>
          </p:txBody>
        </p:sp>
        <p:sp>
          <p:nvSpPr>
            <p:cNvPr id="89" name="Line 89"/>
            <p:cNvSpPr>
              <a:spLocks noChangeShapeType="1"/>
            </p:cNvSpPr>
            <p:nvPr/>
          </p:nvSpPr>
          <p:spPr bwMode="auto">
            <a:xfrm>
              <a:off x="4464" y="1344"/>
              <a:ext cx="0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CA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/>
              <a:t>On-demand Streaming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in BitTorrent-like Systems</a:t>
            </a:r>
            <a:endParaRPr lang="en-C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Trade-off</a:t>
            </a:r>
          </a:p>
          <a:p>
            <a:pPr lvl="1"/>
            <a:r>
              <a:rPr lang="en-US" dirty="0" smtClean="0"/>
              <a:t>Piece-diversity </a:t>
            </a:r>
          </a:p>
          <a:p>
            <a:pPr lvl="2"/>
            <a:r>
              <a:rPr lang="en-US" dirty="0" smtClean="0"/>
              <a:t>Downloading rarest piece first</a:t>
            </a:r>
          </a:p>
          <a:p>
            <a:pPr lvl="1"/>
            <a:r>
              <a:rPr lang="en-US" dirty="0" smtClean="0"/>
              <a:t>In-order download</a:t>
            </a:r>
          </a:p>
          <a:p>
            <a:pPr lvl="2"/>
            <a:r>
              <a:rPr lang="en-US" dirty="0" smtClean="0"/>
              <a:t>Ensure “streaming”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Proposed streaming protocol</a:t>
            </a:r>
          </a:p>
          <a:p>
            <a:pPr lvl="1"/>
            <a:r>
              <a:rPr lang="en-US" dirty="0" smtClean="0"/>
              <a:t>Efficient piece selection policy</a:t>
            </a:r>
          </a:p>
          <a:p>
            <a:pPr lvl="1"/>
            <a:r>
              <a:rPr lang="en-US" dirty="0" smtClean="0"/>
              <a:t>Start-up rule to decide on safe playback start time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/>
              <a:t>Piece Selection Policy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Candidate Policies</a:t>
            </a:r>
            <a:endParaRPr lang="en-C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Basic policies</a:t>
            </a:r>
          </a:p>
          <a:p>
            <a:pPr lvl="1"/>
            <a:r>
              <a:rPr lang="en-US" dirty="0" smtClean="0"/>
              <a:t>Rarest</a:t>
            </a:r>
          </a:p>
          <a:p>
            <a:pPr lvl="2"/>
            <a:r>
              <a:rPr lang="en-US" dirty="0" smtClean="0"/>
              <a:t>Request piece that is the rarest in the neighborhood</a:t>
            </a:r>
          </a:p>
          <a:p>
            <a:pPr lvl="1"/>
            <a:r>
              <a:rPr lang="en-US" dirty="0" smtClean="0"/>
              <a:t>In-order</a:t>
            </a:r>
          </a:p>
          <a:p>
            <a:pPr lvl="2"/>
            <a:r>
              <a:rPr lang="en-US" dirty="0" smtClean="0"/>
              <a:t>Request pieces sequentially</a:t>
            </a:r>
          </a:p>
          <a:p>
            <a:r>
              <a:rPr lang="en-US" dirty="0" smtClean="0"/>
              <a:t>Probabilistic</a:t>
            </a:r>
          </a:p>
          <a:p>
            <a:pPr lvl="1"/>
            <a:r>
              <a:rPr lang="en-US" dirty="0" smtClean="0"/>
              <a:t>Portion(</a:t>
            </a:r>
            <a:r>
              <a:rPr lang="en-US" i="1" dirty="0" smtClean="0"/>
              <a:t>p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Pieces with probability </a:t>
            </a:r>
            <a:r>
              <a:rPr lang="en-US" i="1" dirty="0" smtClean="0"/>
              <a:t>p </a:t>
            </a:r>
            <a:r>
              <a:rPr lang="en-US" dirty="0" smtClean="0"/>
              <a:t>downloaded in-order</a:t>
            </a:r>
          </a:p>
          <a:p>
            <a:pPr lvl="2"/>
            <a:r>
              <a:rPr lang="en-US" dirty="0" smtClean="0"/>
              <a:t>(1-</a:t>
            </a:r>
            <a:r>
              <a:rPr lang="en-US" i="1" dirty="0" smtClean="0"/>
              <a:t>p</a:t>
            </a:r>
            <a:r>
              <a:rPr lang="en-US" dirty="0" smtClean="0"/>
              <a:t>) rarest</a:t>
            </a:r>
          </a:p>
          <a:p>
            <a:pPr lvl="1"/>
            <a:r>
              <a:rPr lang="en-US" dirty="0" smtClean="0"/>
              <a:t>Probability distribution</a:t>
            </a:r>
          </a:p>
          <a:p>
            <a:pPr lvl="2"/>
            <a:r>
              <a:rPr lang="en-US" dirty="0" smtClean="0"/>
              <a:t>Used to bias towards selection of earlier pieces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143000" y="5638800"/>
            <a:ext cx="7848600" cy="9906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Zipsf</a:t>
            </a:r>
            <a:r>
              <a:rPr lang="en-US" sz="2400" dirty="0" smtClean="0">
                <a:solidFill>
                  <a:schemeClr val="tx1"/>
                </a:solidFill>
              </a:rPr>
              <a:t> distribution works well for on-demand streaming</a:t>
            </a:r>
            <a:endParaRPr lang="en-CA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654</TotalTime>
  <Words>838</Words>
  <Application>Microsoft Office PowerPoint</Application>
  <PresentationFormat>On-screen Show (4:3)</PresentationFormat>
  <Paragraphs>237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Solstice</vt:lpstr>
      <vt:lpstr>Peer-assisted On-demand Streaming of Stored Media using BitTorrent-like Protocols</vt:lpstr>
      <vt:lpstr>Outline</vt:lpstr>
      <vt:lpstr>Goal</vt:lpstr>
      <vt:lpstr>Previous works Live Streaming (e.g. CoolStreaming)</vt:lpstr>
      <vt:lpstr>Previous works Sub-files (e.g. Annapureddy et al.))</vt:lpstr>
      <vt:lpstr>BitTorrent Download</vt:lpstr>
      <vt:lpstr>BitTorrent Download</vt:lpstr>
      <vt:lpstr>On-demand Streaming in BitTorrent-like Systems</vt:lpstr>
      <vt:lpstr>Piece Selection Policy Candidate Policies</vt:lpstr>
      <vt:lpstr>Start-up rule</vt:lpstr>
      <vt:lpstr>Start-up rule</vt:lpstr>
      <vt:lpstr>Start-up rule</vt:lpstr>
      <vt:lpstr>Simulation</vt:lpstr>
      <vt:lpstr>Scenario Results</vt:lpstr>
      <vt:lpstr>Scenario Results</vt:lpstr>
      <vt:lpstr>Start-up rule implementation results</vt:lpstr>
      <vt:lpstr>Comments</vt:lpstr>
      <vt:lpstr>Summary</vt:lpstr>
      <vt:lpstr>Acknowledgement</vt:lpstr>
      <vt:lpstr>Questions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Peer-assisted On-demand Streaming of Stored Media using BitTorrent-like Protocols</dc:title>
  <dc:creator>TAUHID</dc:creator>
  <cp:lastModifiedBy>TAUHID</cp:lastModifiedBy>
  <cp:revision>160</cp:revision>
  <dcterms:created xsi:type="dcterms:W3CDTF">2006-08-16T00:00:00Z</dcterms:created>
  <dcterms:modified xsi:type="dcterms:W3CDTF">2010-04-06T07:22:13Z</dcterms:modified>
</cp:coreProperties>
</file>