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59" r:id="rId7"/>
    <p:sldId id="272" r:id="rId8"/>
    <p:sldId id="262" r:id="rId9"/>
    <p:sldId id="263" r:id="rId10"/>
    <p:sldId id="276" r:id="rId11"/>
    <p:sldId id="264" r:id="rId12"/>
    <p:sldId id="270" r:id="rId13"/>
    <p:sldId id="265" r:id="rId14"/>
    <p:sldId id="266" r:id="rId15"/>
    <p:sldId id="268" r:id="rId16"/>
    <p:sldId id="269" r:id="rId17"/>
    <p:sldId id="278" r:id="rId18"/>
    <p:sldId id="271" r:id="rId19"/>
    <p:sldId id="27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CD81-5D2B-4BBA-9D85-72A4721CA554}" type="datetimeFigureOut">
              <a:rPr lang="en-US" smtClean="0"/>
              <a:pPr/>
              <a:t>4/6/2010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AC7C3-E38F-49F0-8710-E78AA12635F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paper proposes a</a:t>
            </a:r>
            <a:r>
              <a:rPr lang="en-US" baseline="0" dirty="0" smtClean="0"/>
              <a:t> similar</a:t>
            </a:r>
            <a:r>
              <a:rPr lang="en-US" dirty="0" smtClean="0"/>
              <a:t> technique</a:t>
            </a:r>
            <a:r>
              <a:rPr lang="en-US" baseline="0" dirty="0" smtClean="0"/>
              <a:t> that allows the peers to download any piece it need if it is available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C7C3-E38F-49F0-8710-E78AA12635F4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 smtClean="0"/>
              <a:t>More dynamic than tree-based,</a:t>
            </a:r>
            <a:r>
              <a:rPr lang="en-US" sz="2000" baseline="0" dirty="0" smtClean="0"/>
              <a:t> </a:t>
            </a:r>
            <a:r>
              <a:rPr lang="en-US" sz="2000" dirty="0" smtClean="0"/>
              <a:t>Connections may be heterogeneous, Better able to support high peer churn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C7C3-E38F-49F0-8710-E78AA12635F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</a:t>
            </a:r>
            <a:r>
              <a:rPr lang="en-US" baseline="0" dirty="0" smtClean="0"/>
              <a:t> scenarios have been implemented. All of them provide evidence of proper adjustment of LTA with network conditions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C7C3-E38F-49F0-8710-E78AA12635F4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84990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Peer-assisted On-demand Streaming of Stored Media</a:t>
            </a:r>
            <a:br>
              <a:rPr lang="en-CA" b="1" dirty="0" smtClean="0"/>
            </a:br>
            <a:r>
              <a:rPr lang="en-CA" b="1" dirty="0" smtClean="0"/>
              <a:t>using BitTorrent-like Protocols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209800"/>
            <a:ext cx="7406640" cy="44196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Authors:</a:t>
            </a:r>
          </a:p>
          <a:p>
            <a:r>
              <a:rPr lang="en-CA" dirty="0" err="1" smtClean="0"/>
              <a:t>Niklas</a:t>
            </a:r>
            <a:r>
              <a:rPr lang="en-CA" dirty="0" smtClean="0"/>
              <a:t> </a:t>
            </a:r>
            <a:r>
              <a:rPr lang="en-CA" dirty="0" err="1" smtClean="0"/>
              <a:t>Carlsson</a:t>
            </a:r>
            <a:r>
              <a:rPr lang="en-CA" dirty="0" smtClean="0"/>
              <a:t> &amp; Derek L. Eager</a:t>
            </a:r>
          </a:p>
          <a:p>
            <a:endParaRPr lang="en-US" dirty="0" smtClean="0"/>
          </a:p>
          <a:p>
            <a:r>
              <a:rPr lang="en-US" dirty="0" smtClean="0"/>
              <a:t>Published in:</a:t>
            </a:r>
          </a:p>
          <a:p>
            <a:r>
              <a:rPr lang="en-CA" dirty="0" smtClean="0"/>
              <a:t>Proc. IFIP/TC6 Networking ’07, Atlanta, GA, May 2007</a:t>
            </a:r>
          </a:p>
          <a:p>
            <a:endParaRPr lang="en-US" dirty="0" smtClean="0"/>
          </a:p>
          <a:p>
            <a:r>
              <a:rPr lang="en-US" dirty="0" smtClean="0"/>
              <a:t>Presenter:</a:t>
            </a:r>
          </a:p>
          <a:p>
            <a:r>
              <a:rPr lang="en-US" dirty="0" smtClean="0"/>
              <a:t>Md. Tauhiduzzaman</a:t>
            </a:r>
          </a:p>
          <a:p>
            <a:r>
              <a:rPr lang="en-US" dirty="0" smtClean="0"/>
              <a:t>M.Sc. Student, University of Calgary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rule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playback after a minimum amount of pieces are received</a:t>
            </a:r>
          </a:p>
          <a:p>
            <a:pPr lvl="1"/>
            <a:r>
              <a:rPr lang="en-US" dirty="0" smtClean="0"/>
              <a:t>High possibility for playback interruption</a:t>
            </a:r>
          </a:p>
          <a:p>
            <a:endParaRPr lang="en-US" dirty="0" smtClean="0"/>
          </a:p>
          <a:p>
            <a:r>
              <a:rPr lang="en-US" dirty="0" smtClean="0"/>
              <a:t>Maintain in-order buffer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rule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733800"/>
            <a:ext cx="749808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In-order buffer</a:t>
            </a:r>
          </a:p>
          <a:p>
            <a:pPr lvl="1"/>
            <a:r>
              <a:rPr lang="en-US" dirty="0" smtClean="0"/>
              <a:t>Contains pieces up to the first missing piece</a:t>
            </a:r>
          </a:p>
          <a:p>
            <a:r>
              <a:rPr lang="en-US" dirty="0" smtClean="0"/>
              <a:t>The rate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seq</a:t>
            </a:r>
            <a:r>
              <a:rPr lang="en-US" dirty="0" smtClean="0"/>
              <a:t>) of increasing in-order buffer size is expected to increase with time</a:t>
            </a:r>
          </a:p>
          <a:p>
            <a:r>
              <a:rPr lang="en-US" dirty="0" smtClean="0"/>
              <a:t>Wait for at least b pieces to be downloaded sequentially</a:t>
            </a:r>
          </a:p>
          <a:p>
            <a:pPr lvl="1"/>
            <a:r>
              <a:rPr lang="en-US" dirty="0" smtClean="0"/>
              <a:t>May cause bad playback at later time</a:t>
            </a:r>
          </a:p>
          <a:p>
            <a:r>
              <a:rPr lang="en-US" dirty="0" smtClean="0"/>
              <a:t>Estimate optimum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seq</a:t>
            </a:r>
            <a:r>
              <a:rPr lang="en-US" dirty="0" smtClean="0"/>
              <a:t> using long term average (LTA)</a:t>
            </a:r>
            <a:endParaRPr lang="en-US" dirty="0" smtClean="0"/>
          </a:p>
          <a:p>
            <a:endParaRPr lang="en-CA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814513" y="1143000"/>
            <a:ext cx="5910256" cy="2514600"/>
            <a:chOff x="567" y="1136"/>
            <a:chExt cx="4121" cy="1679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67" y="1136"/>
              <a:ext cx="4121" cy="1679"/>
              <a:chOff x="567" y="1136"/>
              <a:chExt cx="4121" cy="1679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 flipV="1">
                <a:off x="864" y="1248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887" y="1432"/>
                <a:ext cx="1618" cy="1137"/>
              </a:xfrm>
              <a:custGeom>
                <a:avLst/>
                <a:gdLst/>
                <a:ahLst/>
                <a:cxnLst>
                  <a:cxn ang="0">
                    <a:pos x="0" y="1137"/>
                  </a:cxn>
                  <a:cxn ang="0">
                    <a:pos x="128" y="1128"/>
                  </a:cxn>
                  <a:cxn ang="0">
                    <a:pos x="155" y="1119"/>
                  </a:cxn>
                  <a:cxn ang="0">
                    <a:pos x="174" y="1064"/>
                  </a:cxn>
                  <a:cxn ang="0">
                    <a:pos x="238" y="1009"/>
                  </a:cxn>
                  <a:cxn ang="0">
                    <a:pos x="283" y="899"/>
                  </a:cxn>
                  <a:cxn ang="0">
                    <a:pos x="320" y="826"/>
                  </a:cxn>
                  <a:cxn ang="0">
                    <a:pos x="366" y="762"/>
                  </a:cxn>
                  <a:cxn ang="0">
                    <a:pos x="420" y="717"/>
                  </a:cxn>
                  <a:cxn ang="0">
                    <a:pos x="457" y="671"/>
                  </a:cxn>
                  <a:cxn ang="0">
                    <a:pos x="512" y="625"/>
                  </a:cxn>
                  <a:cxn ang="0">
                    <a:pos x="567" y="589"/>
                  </a:cxn>
                  <a:cxn ang="0">
                    <a:pos x="594" y="570"/>
                  </a:cxn>
                  <a:cxn ang="0">
                    <a:pos x="731" y="424"/>
                  </a:cxn>
                  <a:cxn ang="0">
                    <a:pos x="814" y="323"/>
                  </a:cxn>
                  <a:cxn ang="0">
                    <a:pos x="878" y="232"/>
                  </a:cxn>
                  <a:cxn ang="0">
                    <a:pos x="942" y="168"/>
                  </a:cxn>
                  <a:cxn ang="0">
                    <a:pos x="1097" y="95"/>
                  </a:cxn>
                  <a:cxn ang="0">
                    <a:pos x="1435" y="13"/>
                  </a:cxn>
                  <a:cxn ang="0">
                    <a:pos x="1618" y="3"/>
                  </a:cxn>
                </a:cxnLst>
                <a:rect l="0" t="0" r="r" b="b"/>
                <a:pathLst>
                  <a:path w="1618" h="1137">
                    <a:moveTo>
                      <a:pt x="0" y="1137"/>
                    </a:moveTo>
                    <a:cubicBezTo>
                      <a:pt x="43" y="1134"/>
                      <a:pt x="86" y="1133"/>
                      <a:pt x="128" y="1128"/>
                    </a:cubicBezTo>
                    <a:cubicBezTo>
                      <a:pt x="137" y="1127"/>
                      <a:pt x="148" y="1126"/>
                      <a:pt x="155" y="1119"/>
                    </a:cubicBezTo>
                    <a:cubicBezTo>
                      <a:pt x="169" y="1105"/>
                      <a:pt x="162" y="1079"/>
                      <a:pt x="174" y="1064"/>
                    </a:cubicBezTo>
                    <a:cubicBezTo>
                      <a:pt x="189" y="1046"/>
                      <a:pt x="220" y="1026"/>
                      <a:pt x="238" y="1009"/>
                    </a:cubicBezTo>
                    <a:cubicBezTo>
                      <a:pt x="252" y="966"/>
                      <a:pt x="265" y="938"/>
                      <a:pt x="283" y="899"/>
                    </a:cubicBezTo>
                    <a:cubicBezTo>
                      <a:pt x="317" y="824"/>
                      <a:pt x="283" y="865"/>
                      <a:pt x="320" y="826"/>
                    </a:cubicBezTo>
                    <a:cubicBezTo>
                      <a:pt x="341" y="762"/>
                      <a:pt x="320" y="777"/>
                      <a:pt x="366" y="762"/>
                    </a:cubicBezTo>
                    <a:cubicBezTo>
                      <a:pt x="432" y="696"/>
                      <a:pt x="356" y="769"/>
                      <a:pt x="420" y="717"/>
                    </a:cubicBezTo>
                    <a:cubicBezTo>
                      <a:pt x="469" y="678"/>
                      <a:pt x="408" y="720"/>
                      <a:pt x="457" y="671"/>
                    </a:cubicBezTo>
                    <a:cubicBezTo>
                      <a:pt x="474" y="654"/>
                      <a:pt x="493" y="640"/>
                      <a:pt x="512" y="625"/>
                    </a:cubicBezTo>
                    <a:cubicBezTo>
                      <a:pt x="529" y="612"/>
                      <a:pt x="549" y="601"/>
                      <a:pt x="567" y="589"/>
                    </a:cubicBezTo>
                    <a:cubicBezTo>
                      <a:pt x="576" y="583"/>
                      <a:pt x="594" y="570"/>
                      <a:pt x="594" y="570"/>
                    </a:cubicBezTo>
                    <a:cubicBezTo>
                      <a:pt x="628" y="519"/>
                      <a:pt x="680" y="458"/>
                      <a:pt x="731" y="424"/>
                    </a:cubicBezTo>
                    <a:cubicBezTo>
                      <a:pt x="756" y="389"/>
                      <a:pt x="784" y="353"/>
                      <a:pt x="814" y="323"/>
                    </a:cubicBezTo>
                    <a:cubicBezTo>
                      <a:pt x="833" y="267"/>
                      <a:pt x="831" y="263"/>
                      <a:pt x="878" y="232"/>
                    </a:cubicBezTo>
                    <a:cubicBezTo>
                      <a:pt x="898" y="202"/>
                      <a:pt x="912" y="188"/>
                      <a:pt x="942" y="168"/>
                    </a:cubicBezTo>
                    <a:cubicBezTo>
                      <a:pt x="979" y="113"/>
                      <a:pt x="1046" y="129"/>
                      <a:pt x="1097" y="95"/>
                    </a:cubicBezTo>
                    <a:cubicBezTo>
                      <a:pt x="1204" y="24"/>
                      <a:pt x="1308" y="25"/>
                      <a:pt x="1435" y="13"/>
                    </a:cubicBezTo>
                    <a:cubicBezTo>
                      <a:pt x="1575" y="0"/>
                      <a:pt x="1478" y="3"/>
                      <a:pt x="1618" y="3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887" y="1445"/>
                <a:ext cx="1563" cy="1133"/>
              </a:xfrm>
              <a:custGeom>
                <a:avLst/>
                <a:gdLst/>
                <a:ahLst/>
                <a:cxnLst>
                  <a:cxn ang="0">
                    <a:pos x="0" y="1133"/>
                  </a:cxn>
                  <a:cxn ang="0">
                    <a:pos x="347" y="1097"/>
                  </a:cxn>
                  <a:cxn ang="0">
                    <a:pos x="466" y="1078"/>
                  </a:cxn>
                  <a:cxn ang="0">
                    <a:pos x="548" y="1051"/>
                  </a:cxn>
                  <a:cxn ang="0">
                    <a:pos x="576" y="1042"/>
                  </a:cxn>
                  <a:cxn ang="0">
                    <a:pos x="695" y="987"/>
                  </a:cxn>
                  <a:cxn ang="0">
                    <a:pos x="786" y="914"/>
                  </a:cxn>
                  <a:cxn ang="0">
                    <a:pos x="841" y="822"/>
                  </a:cxn>
                  <a:cxn ang="0">
                    <a:pos x="896" y="804"/>
                  </a:cxn>
                  <a:cxn ang="0">
                    <a:pos x="923" y="795"/>
                  </a:cxn>
                  <a:cxn ang="0">
                    <a:pos x="996" y="704"/>
                  </a:cxn>
                  <a:cxn ang="0">
                    <a:pos x="1024" y="694"/>
                  </a:cxn>
                  <a:cxn ang="0">
                    <a:pos x="1079" y="658"/>
                  </a:cxn>
                  <a:cxn ang="0">
                    <a:pos x="1170" y="576"/>
                  </a:cxn>
                  <a:cxn ang="0">
                    <a:pos x="1207" y="539"/>
                  </a:cxn>
                  <a:cxn ang="0">
                    <a:pos x="1326" y="393"/>
                  </a:cxn>
                  <a:cxn ang="0">
                    <a:pos x="1380" y="320"/>
                  </a:cxn>
                  <a:cxn ang="0">
                    <a:pos x="1454" y="182"/>
                  </a:cxn>
                  <a:cxn ang="0">
                    <a:pos x="1508" y="137"/>
                  </a:cxn>
                  <a:cxn ang="0">
                    <a:pos x="1536" y="45"/>
                  </a:cxn>
                  <a:cxn ang="0">
                    <a:pos x="1563" y="0"/>
                  </a:cxn>
                </a:cxnLst>
                <a:rect l="0" t="0" r="r" b="b"/>
                <a:pathLst>
                  <a:path w="1563" h="1133">
                    <a:moveTo>
                      <a:pt x="0" y="1133"/>
                    </a:moveTo>
                    <a:cubicBezTo>
                      <a:pt x="117" y="1126"/>
                      <a:pt x="231" y="1113"/>
                      <a:pt x="347" y="1097"/>
                    </a:cubicBezTo>
                    <a:cubicBezTo>
                      <a:pt x="387" y="1091"/>
                      <a:pt x="466" y="1078"/>
                      <a:pt x="466" y="1078"/>
                    </a:cubicBezTo>
                    <a:cubicBezTo>
                      <a:pt x="493" y="1069"/>
                      <a:pt x="521" y="1060"/>
                      <a:pt x="548" y="1051"/>
                    </a:cubicBezTo>
                    <a:cubicBezTo>
                      <a:pt x="557" y="1048"/>
                      <a:pt x="576" y="1042"/>
                      <a:pt x="576" y="1042"/>
                    </a:cubicBezTo>
                    <a:cubicBezTo>
                      <a:pt x="626" y="1008"/>
                      <a:pt x="641" y="1004"/>
                      <a:pt x="695" y="987"/>
                    </a:cubicBezTo>
                    <a:cubicBezTo>
                      <a:pt x="716" y="956"/>
                      <a:pt x="754" y="936"/>
                      <a:pt x="786" y="914"/>
                    </a:cubicBezTo>
                    <a:cubicBezTo>
                      <a:pt x="797" y="880"/>
                      <a:pt x="805" y="840"/>
                      <a:pt x="841" y="822"/>
                    </a:cubicBezTo>
                    <a:cubicBezTo>
                      <a:pt x="858" y="813"/>
                      <a:pt x="878" y="810"/>
                      <a:pt x="896" y="804"/>
                    </a:cubicBezTo>
                    <a:cubicBezTo>
                      <a:pt x="905" y="801"/>
                      <a:pt x="923" y="795"/>
                      <a:pt x="923" y="795"/>
                    </a:cubicBezTo>
                    <a:cubicBezTo>
                      <a:pt x="954" y="765"/>
                      <a:pt x="971" y="742"/>
                      <a:pt x="996" y="704"/>
                    </a:cubicBezTo>
                    <a:cubicBezTo>
                      <a:pt x="1001" y="696"/>
                      <a:pt x="1015" y="699"/>
                      <a:pt x="1024" y="694"/>
                    </a:cubicBezTo>
                    <a:cubicBezTo>
                      <a:pt x="1043" y="683"/>
                      <a:pt x="1079" y="658"/>
                      <a:pt x="1079" y="658"/>
                    </a:cubicBezTo>
                    <a:cubicBezTo>
                      <a:pt x="1094" y="612"/>
                      <a:pt x="1125" y="591"/>
                      <a:pt x="1170" y="576"/>
                    </a:cubicBezTo>
                    <a:cubicBezTo>
                      <a:pt x="1182" y="563"/>
                      <a:pt x="1199" y="555"/>
                      <a:pt x="1207" y="539"/>
                    </a:cubicBezTo>
                    <a:cubicBezTo>
                      <a:pt x="1243" y="467"/>
                      <a:pt x="1235" y="422"/>
                      <a:pt x="1326" y="393"/>
                    </a:cubicBezTo>
                    <a:cubicBezTo>
                      <a:pt x="1347" y="371"/>
                      <a:pt x="1380" y="320"/>
                      <a:pt x="1380" y="320"/>
                    </a:cubicBezTo>
                    <a:cubicBezTo>
                      <a:pt x="1391" y="280"/>
                      <a:pt x="1419" y="205"/>
                      <a:pt x="1454" y="182"/>
                    </a:cubicBezTo>
                    <a:cubicBezTo>
                      <a:pt x="1492" y="157"/>
                      <a:pt x="1473" y="172"/>
                      <a:pt x="1508" y="137"/>
                    </a:cubicBezTo>
                    <a:cubicBezTo>
                      <a:pt x="1519" y="107"/>
                      <a:pt x="1522" y="73"/>
                      <a:pt x="1536" y="45"/>
                    </a:cubicBezTo>
                    <a:cubicBezTo>
                      <a:pt x="1544" y="29"/>
                      <a:pt x="1555" y="16"/>
                      <a:pt x="1563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960" y="1191"/>
                <a:ext cx="184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The total amount of data received</a:t>
                </a: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2400" y="1248"/>
                <a:ext cx="96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3339" y="1136"/>
                <a:ext cx="134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The amount of in-order </a:t>
                </a:r>
              </a:p>
              <a:p>
                <a:r>
                  <a:rPr lang="en-US" sz="1600">
                    <a:latin typeface="Times New Roman" pitchFamily="18" charset="0"/>
                  </a:rPr>
                  <a:t>                data received</a:t>
                </a: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V="1">
                <a:off x="1920" y="21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1852" y="256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H="1" flipV="1">
                <a:off x="86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2582" y="2584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</a:rPr>
                  <a:t>time</a:t>
                </a: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 rot="-5400000">
                <a:off x="505" y="1398"/>
                <a:ext cx="3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</a:rPr>
                  <a:t>data</a:t>
                </a: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662" y="199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Times New Roman" pitchFamily="18" charset="0"/>
                </a:rPr>
                <a:t>x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rule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733800"/>
            <a:ext cx="7498080" cy="251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CA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814513" y="1143000"/>
            <a:ext cx="6415087" cy="2514600"/>
            <a:chOff x="567" y="1136"/>
            <a:chExt cx="4473" cy="1679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67" y="1136"/>
              <a:ext cx="4473" cy="1679"/>
              <a:chOff x="567" y="1136"/>
              <a:chExt cx="4473" cy="1679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 flipV="1">
                <a:off x="864" y="1248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887" y="1432"/>
                <a:ext cx="1618" cy="1137"/>
              </a:xfrm>
              <a:custGeom>
                <a:avLst/>
                <a:gdLst/>
                <a:ahLst/>
                <a:cxnLst>
                  <a:cxn ang="0">
                    <a:pos x="0" y="1137"/>
                  </a:cxn>
                  <a:cxn ang="0">
                    <a:pos x="128" y="1128"/>
                  </a:cxn>
                  <a:cxn ang="0">
                    <a:pos x="155" y="1119"/>
                  </a:cxn>
                  <a:cxn ang="0">
                    <a:pos x="174" y="1064"/>
                  </a:cxn>
                  <a:cxn ang="0">
                    <a:pos x="238" y="1009"/>
                  </a:cxn>
                  <a:cxn ang="0">
                    <a:pos x="283" y="899"/>
                  </a:cxn>
                  <a:cxn ang="0">
                    <a:pos x="320" y="826"/>
                  </a:cxn>
                  <a:cxn ang="0">
                    <a:pos x="366" y="762"/>
                  </a:cxn>
                  <a:cxn ang="0">
                    <a:pos x="420" y="717"/>
                  </a:cxn>
                  <a:cxn ang="0">
                    <a:pos x="457" y="671"/>
                  </a:cxn>
                  <a:cxn ang="0">
                    <a:pos x="512" y="625"/>
                  </a:cxn>
                  <a:cxn ang="0">
                    <a:pos x="567" y="589"/>
                  </a:cxn>
                  <a:cxn ang="0">
                    <a:pos x="594" y="570"/>
                  </a:cxn>
                  <a:cxn ang="0">
                    <a:pos x="731" y="424"/>
                  </a:cxn>
                  <a:cxn ang="0">
                    <a:pos x="814" y="323"/>
                  </a:cxn>
                  <a:cxn ang="0">
                    <a:pos x="878" y="232"/>
                  </a:cxn>
                  <a:cxn ang="0">
                    <a:pos x="942" y="168"/>
                  </a:cxn>
                  <a:cxn ang="0">
                    <a:pos x="1097" y="95"/>
                  </a:cxn>
                  <a:cxn ang="0">
                    <a:pos x="1435" y="13"/>
                  </a:cxn>
                  <a:cxn ang="0">
                    <a:pos x="1618" y="3"/>
                  </a:cxn>
                </a:cxnLst>
                <a:rect l="0" t="0" r="r" b="b"/>
                <a:pathLst>
                  <a:path w="1618" h="1137">
                    <a:moveTo>
                      <a:pt x="0" y="1137"/>
                    </a:moveTo>
                    <a:cubicBezTo>
                      <a:pt x="43" y="1134"/>
                      <a:pt x="86" y="1133"/>
                      <a:pt x="128" y="1128"/>
                    </a:cubicBezTo>
                    <a:cubicBezTo>
                      <a:pt x="137" y="1127"/>
                      <a:pt x="148" y="1126"/>
                      <a:pt x="155" y="1119"/>
                    </a:cubicBezTo>
                    <a:cubicBezTo>
                      <a:pt x="169" y="1105"/>
                      <a:pt x="162" y="1079"/>
                      <a:pt x="174" y="1064"/>
                    </a:cubicBezTo>
                    <a:cubicBezTo>
                      <a:pt x="189" y="1046"/>
                      <a:pt x="220" y="1026"/>
                      <a:pt x="238" y="1009"/>
                    </a:cubicBezTo>
                    <a:cubicBezTo>
                      <a:pt x="252" y="966"/>
                      <a:pt x="265" y="938"/>
                      <a:pt x="283" y="899"/>
                    </a:cubicBezTo>
                    <a:cubicBezTo>
                      <a:pt x="317" y="824"/>
                      <a:pt x="283" y="865"/>
                      <a:pt x="320" y="826"/>
                    </a:cubicBezTo>
                    <a:cubicBezTo>
                      <a:pt x="341" y="762"/>
                      <a:pt x="320" y="777"/>
                      <a:pt x="366" y="762"/>
                    </a:cubicBezTo>
                    <a:cubicBezTo>
                      <a:pt x="432" y="696"/>
                      <a:pt x="356" y="769"/>
                      <a:pt x="420" y="717"/>
                    </a:cubicBezTo>
                    <a:cubicBezTo>
                      <a:pt x="469" y="678"/>
                      <a:pt x="408" y="720"/>
                      <a:pt x="457" y="671"/>
                    </a:cubicBezTo>
                    <a:cubicBezTo>
                      <a:pt x="474" y="654"/>
                      <a:pt x="493" y="640"/>
                      <a:pt x="512" y="625"/>
                    </a:cubicBezTo>
                    <a:cubicBezTo>
                      <a:pt x="529" y="612"/>
                      <a:pt x="549" y="601"/>
                      <a:pt x="567" y="589"/>
                    </a:cubicBezTo>
                    <a:cubicBezTo>
                      <a:pt x="576" y="583"/>
                      <a:pt x="594" y="570"/>
                      <a:pt x="594" y="570"/>
                    </a:cubicBezTo>
                    <a:cubicBezTo>
                      <a:pt x="628" y="519"/>
                      <a:pt x="680" y="458"/>
                      <a:pt x="731" y="424"/>
                    </a:cubicBezTo>
                    <a:cubicBezTo>
                      <a:pt x="756" y="389"/>
                      <a:pt x="784" y="353"/>
                      <a:pt x="814" y="323"/>
                    </a:cubicBezTo>
                    <a:cubicBezTo>
                      <a:pt x="833" y="267"/>
                      <a:pt x="831" y="263"/>
                      <a:pt x="878" y="232"/>
                    </a:cubicBezTo>
                    <a:cubicBezTo>
                      <a:pt x="898" y="202"/>
                      <a:pt x="912" y="188"/>
                      <a:pt x="942" y="168"/>
                    </a:cubicBezTo>
                    <a:cubicBezTo>
                      <a:pt x="979" y="113"/>
                      <a:pt x="1046" y="129"/>
                      <a:pt x="1097" y="95"/>
                    </a:cubicBezTo>
                    <a:cubicBezTo>
                      <a:pt x="1204" y="24"/>
                      <a:pt x="1308" y="25"/>
                      <a:pt x="1435" y="13"/>
                    </a:cubicBezTo>
                    <a:cubicBezTo>
                      <a:pt x="1575" y="0"/>
                      <a:pt x="1478" y="3"/>
                      <a:pt x="1618" y="3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887" y="1445"/>
                <a:ext cx="1563" cy="1133"/>
              </a:xfrm>
              <a:custGeom>
                <a:avLst/>
                <a:gdLst/>
                <a:ahLst/>
                <a:cxnLst>
                  <a:cxn ang="0">
                    <a:pos x="0" y="1133"/>
                  </a:cxn>
                  <a:cxn ang="0">
                    <a:pos x="347" y="1097"/>
                  </a:cxn>
                  <a:cxn ang="0">
                    <a:pos x="466" y="1078"/>
                  </a:cxn>
                  <a:cxn ang="0">
                    <a:pos x="548" y="1051"/>
                  </a:cxn>
                  <a:cxn ang="0">
                    <a:pos x="576" y="1042"/>
                  </a:cxn>
                  <a:cxn ang="0">
                    <a:pos x="695" y="987"/>
                  </a:cxn>
                  <a:cxn ang="0">
                    <a:pos x="786" y="914"/>
                  </a:cxn>
                  <a:cxn ang="0">
                    <a:pos x="841" y="822"/>
                  </a:cxn>
                  <a:cxn ang="0">
                    <a:pos x="896" y="804"/>
                  </a:cxn>
                  <a:cxn ang="0">
                    <a:pos x="923" y="795"/>
                  </a:cxn>
                  <a:cxn ang="0">
                    <a:pos x="996" y="704"/>
                  </a:cxn>
                  <a:cxn ang="0">
                    <a:pos x="1024" y="694"/>
                  </a:cxn>
                  <a:cxn ang="0">
                    <a:pos x="1079" y="658"/>
                  </a:cxn>
                  <a:cxn ang="0">
                    <a:pos x="1170" y="576"/>
                  </a:cxn>
                  <a:cxn ang="0">
                    <a:pos x="1207" y="539"/>
                  </a:cxn>
                  <a:cxn ang="0">
                    <a:pos x="1326" y="393"/>
                  </a:cxn>
                  <a:cxn ang="0">
                    <a:pos x="1380" y="320"/>
                  </a:cxn>
                  <a:cxn ang="0">
                    <a:pos x="1454" y="182"/>
                  </a:cxn>
                  <a:cxn ang="0">
                    <a:pos x="1508" y="137"/>
                  </a:cxn>
                  <a:cxn ang="0">
                    <a:pos x="1536" y="45"/>
                  </a:cxn>
                  <a:cxn ang="0">
                    <a:pos x="1563" y="0"/>
                  </a:cxn>
                </a:cxnLst>
                <a:rect l="0" t="0" r="r" b="b"/>
                <a:pathLst>
                  <a:path w="1563" h="1133">
                    <a:moveTo>
                      <a:pt x="0" y="1133"/>
                    </a:moveTo>
                    <a:cubicBezTo>
                      <a:pt x="117" y="1126"/>
                      <a:pt x="231" y="1113"/>
                      <a:pt x="347" y="1097"/>
                    </a:cubicBezTo>
                    <a:cubicBezTo>
                      <a:pt x="387" y="1091"/>
                      <a:pt x="466" y="1078"/>
                      <a:pt x="466" y="1078"/>
                    </a:cubicBezTo>
                    <a:cubicBezTo>
                      <a:pt x="493" y="1069"/>
                      <a:pt x="521" y="1060"/>
                      <a:pt x="548" y="1051"/>
                    </a:cubicBezTo>
                    <a:cubicBezTo>
                      <a:pt x="557" y="1048"/>
                      <a:pt x="576" y="1042"/>
                      <a:pt x="576" y="1042"/>
                    </a:cubicBezTo>
                    <a:cubicBezTo>
                      <a:pt x="626" y="1008"/>
                      <a:pt x="641" y="1004"/>
                      <a:pt x="695" y="987"/>
                    </a:cubicBezTo>
                    <a:cubicBezTo>
                      <a:pt x="716" y="956"/>
                      <a:pt x="754" y="936"/>
                      <a:pt x="786" y="914"/>
                    </a:cubicBezTo>
                    <a:cubicBezTo>
                      <a:pt x="797" y="880"/>
                      <a:pt x="805" y="840"/>
                      <a:pt x="841" y="822"/>
                    </a:cubicBezTo>
                    <a:cubicBezTo>
                      <a:pt x="858" y="813"/>
                      <a:pt x="878" y="810"/>
                      <a:pt x="896" y="804"/>
                    </a:cubicBezTo>
                    <a:cubicBezTo>
                      <a:pt x="905" y="801"/>
                      <a:pt x="923" y="795"/>
                      <a:pt x="923" y="795"/>
                    </a:cubicBezTo>
                    <a:cubicBezTo>
                      <a:pt x="954" y="765"/>
                      <a:pt x="971" y="742"/>
                      <a:pt x="996" y="704"/>
                    </a:cubicBezTo>
                    <a:cubicBezTo>
                      <a:pt x="1001" y="696"/>
                      <a:pt x="1015" y="699"/>
                      <a:pt x="1024" y="694"/>
                    </a:cubicBezTo>
                    <a:cubicBezTo>
                      <a:pt x="1043" y="683"/>
                      <a:pt x="1079" y="658"/>
                      <a:pt x="1079" y="658"/>
                    </a:cubicBezTo>
                    <a:cubicBezTo>
                      <a:pt x="1094" y="612"/>
                      <a:pt x="1125" y="591"/>
                      <a:pt x="1170" y="576"/>
                    </a:cubicBezTo>
                    <a:cubicBezTo>
                      <a:pt x="1182" y="563"/>
                      <a:pt x="1199" y="555"/>
                      <a:pt x="1207" y="539"/>
                    </a:cubicBezTo>
                    <a:cubicBezTo>
                      <a:pt x="1243" y="467"/>
                      <a:pt x="1235" y="422"/>
                      <a:pt x="1326" y="393"/>
                    </a:cubicBezTo>
                    <a:cubicBezTo>
                      <a:pt x="1347" y="371"/>
                      <a:pt x="1380" y="320"/>
                      <a:pt x="1380" y="320"/>
                    </a:cubicBezTo>
                    <a:cubicBezTo>
                      <a:pt x="1391" y="280"/>
                      <a:pt x="1419" y="205"/>
                      <a:pt x="1454" y="182"/>
                    </a:cubicBezTo>
                    <a:cubicBezTo>
                      <a:pt x="1492" y="157"/>
                      <a:pt x="1473" y="172"/>
                      <a:pt x="1508" y="137"/>
                    </a:cubicBezTo>
                    <a:cubicBezTo>
                      <a:pt x="1519" y="107"/>
                      <a:pt x="1522" y="73"/>
                      <a:pt x="1536" y="45"/>
                    </a:cubicBezTo>
                    <a:cubicBezTo>
                      <a:pt x="1544" y="29"/>
                      <a:pt x="1555" y="16"/>
                      <a:pt x="1563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960" y="1191"/>
                <a:ext cx="184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The total amount of data received</a:t>
                </a: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2400" y="1248"/>
                <a:ext cx="96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3339" y="1136"/>
                <a:ext cx="134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The amount of in-order </a:t>
                </a:r>
              </a:p>
              <a:p>
                <a:r>
                  <a:rPr lang="en-US" sz="1600">
                    <a:latin typeface="Times New Roman" pitchFamily="18" charset="0"/>
                  </a:rPr>
                  <a:t>                data received</a:t>
                </a: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V="1">
                <a:off x="1920" y="21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flipV="1">
                <a:off x="864" y="1440"/>
                <a:ext cx="2544" cy="1152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1852" y="256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H="1" flipV="1">
                <a:off x="86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2582" y="2584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</a:rPr>
                  <a:t>time</a:t>
                </a: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 rot="-5400000">
                <a:off x="505" y="1398"/>
                <a:ext cx="3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</a:rPr>
                  <a:t>data</a:t>
                </a:r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1920" y="1440"/>
                <a:ext cx="1488" cy="115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 flipH="1" flipV="1">
                <a:off x="2880" y="1680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H="1" flipV="1">
                <a:off x="2596" y="2103"/>
                <a:ext cx="3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024" y="2195"/>
                <a:ext cx="179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Times New Roman" pitchFamily="18" charset="0"/>
                  </a:rPr>
                  <a:t>The amount of data played out if</a:t>
                </a:r>
              </a:p>
              <a:p>
                <a:r>
                  <a:rPr lang="en-US" sz="1600" dirty="0">
                    <a:latin typeface="Times New Roman" pitchFamily="18" charset="0"/>
                  </a:rPr>
                  <a:t>playback starts at time </a:t>
                </a:r>
                <a:r>
                  <a:rPr lang="en-US" sz="1600" i="1" dirty="0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224" y="1727"/>
                <a:ext cx="18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Required amount of in-order data, if received at constant rate</a:t>
                </a: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662" y="199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1295400" y="3886200"/>
            <a:ext cx="7498080" cy="2514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In-order buffer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Contains pieces up to the first missing piece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rate (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of increasing in-order buffer size is expected to increase with time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for at least b pieces to be downloaded sequentially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cause bad playback at later time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optimum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using long term average (LTA)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seed, multiple </a:t>
            </a:r>
            <a:r>
              <a:rPr lang="en-US" dirty="0" err="1" smtClean="0"/>
              <a:t>leechers</a:t>
            </a:r>
            <a:endParaRPr lang="en-US" dirty="0" smtClean="0"/>
          </a:p>
          <a:p>
            <a:r>
              <a:rPr lang="en-US" dirty="0" smtClean="0"/>
              <a:t>Connection bottlenecks locate at the end points</a:t>
            </a:r>
          </a:p>
          <a:p>
            <a:pPr lvl="1"/>
            <a:r>
              <a:rPr lang="en-US" dirty="0" smtClean="0"/>
              <a:t>Max-min fair share of bandwidth (TCP)</a:t>
            </a:r>
          </a:p>
          <a:p>
            <a:r>
              <a:rPr lang="en-US" dirty="0" smtClean="0"/>
              <a:t>Scenarios:</a:t>
            </a:r>
          </a:p>
          <a:p>
            <a:pPr lvl="1"/>
            <a:r>
              <a:rPr lang="en-US" dirty="0" smtClean="0"/>
              <a:t>Steady state</a:t>
            </a:r>
          </a:p>
          <a:p>
            <a:pPr lvl="1"/>
            <a:r>
              <a:rPr lang="en-US" dirty="0" smtClean="0"/>
              <a:t>Early departure</a:t>
            </a:r>
          </a:p>
          <a:p>
            <a:pPr lvl="1"/>
            <a:r>
              <a:rPr lang="en-US" dirty="0" smtClean="0"/>
              <a:t>Exponentially decaying arrival rate</a:t>
            </a:r>
          </a:p>
          <a:p>
            <a:pPr lvl="1"/>
            <a:r>
              <a:rPr lang="en-US" dirty="0" smtClean="0"/>
              <a:t>Client heterogeneity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Results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1371600"/>
            <a:ext cx="3657600" cy="248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477000" y="2057400"/>
            <a:ext cx="2286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Steady state scenario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5715000" y="2514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66800" y="4572000"/>
            <a:ext cx="2286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Early departure scenario</a:t>
            </a:r>
            <a:endParaRPr lang="en-CA" sz="2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962400"/>
            <a:ext cx="390138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>
          <a:xfrm>
            <a:off x="3810000" y="4953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Results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95400"/>
            <a:ext cx="39256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4511" y="3962400"/>
            <a:ext cx="37708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477000" y="2057400"/>
            <a:ext cx="2286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Exponentially decaying scenario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5638800" y="2514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914400" y="4572000"/>
            <a:ext cx="2514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Client heterogeneity scenario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0000" y="4953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Start-up rule implementation results</a:t>
            </a:r>
            <a:endParaRPr lang="en-CA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526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7526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71600" y="4800600"/>
            <a:ext cx="7467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The technique using rate condition adjusts start-up delay base on network conditions.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Number of late piece information is lower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piece selection policy </a:t>
            </a:r>
          </a:p>
          <a:p>
            <a:pPr lvl="1"/>
            <a:r>
              <a:rPr lang="en-US" dirty="0" smtClean="0"/>
              <a:t>Efficient, but did not find out the optimum value of the </a:t>
            </a:r>
            <a:r>
              <a:rPr lang="en-US" dirty="0" err="1" smtClean="0"/>
              <a:t>Zipf</a:t>
            </a:r>
            <a:r>
              <a:rPr lang="en-US" dirty="0" smtClean="0"/>
              <a:t> distribution parameter</a:t>
            </a:r>
          </a:p>
          <a:p>
            <a:r>
              <a:rPr lang="en-US" dirty="0" smtClean="0"/>
              <a:t>Start-up rule</a:t>
            </a:r>
          </a:p>
          <a:p>
            <a:pPr lvl="1"/>
            <a:r>
              <a:rPr lang="en-US" dirty="0" smtClean="0"/>
              <a:t>Works fine for </a:t>
            </a:r>
            <a:r>
              <a:rPr lang="en-US" dirty="0" err="1" smtClean="0"/>
              <a:t>VoD</a:t>
            </a:r>
            <a:endParaRPr lang="en-US" dirty="0" smtClean="0"/>
          </a:p>
          <a:p>
            <a:pPr lvl="1"/>
            <a:r>
              <a:rPr lang="en-US" dirty="0" smtClean="0"/>
              <a:t>Not efficient for live streaming where there is time </a:t>
            </a:r>
            <a:r>
              <a:rPr lang="en-US" smtClean="0"/>
              <a:t>constraints 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Piece selection</a:t>
            </a:r>
          </a:p>
          <a:p>
            <a:pPr lvl="1"/>
            <a:r>
              <a:rPr lang="en-US" dirty="0" smtClean="0"/>
              <a:t>Trade-off</a:t>
            </a:r>
          </a:p>
          <a:p>
            <a:pPr lvl="2"/>
            <a:r>
              <a:rPr lang="en-US" dirty="0" smtClean="0"/>
              <a:t>Piece diversity</a:t>
            </a:r>
          </a:p>
          <a:p>
            <a:pPr lvl="2"/>
            <a:r>
              <a:rPr lang="en-US" dirty="0" smtClean="0"/>
              <a:t>In-order requirement</a:t>
            </a:r>
          </a:p>
          <a:p>
            <a:pPr lvl="1"/>
            <a:r>
              <a:rPr lang="en-US" dirty="0" smtClean="0"/>
              <a:t>Probabilistic approach using </a:t>
            </a:r>
            <a:r>
              <a:rPr lang="en-US" dirty="0" err="1" smtClean="0"/>
              <a:t>Zipf</a:t>
            </a:r>
            <a:r>
              <a:rPr lang="en-US" dirty="0" smtClean="0"/>
              <a:t> distribution to select pieces provides the best performance</a:t>
            </a:r>
          </a:p>
          <a:p>
            <a:r>
              <a:rPr lang="en-US" dirty="0" smtClean="0"/>
              <a:t>Start-up rule</a:t>
            </a:r>
          </a:p>
          <a:p>
            <a:pPr lvl="1"/>
            <a:r>
              <a:rPr lang="en-US" dirty="0" smtClean="0"/>
              <a:t>Determines safe commencing time of playback</a:t>
            </a:r>
          </a:p>
          <a:p>
            <a:pPr lvl="2"/>
            <a:r>
              <a:rPr lang="en-US" dirty="0" smtClean="0"/>
              <a:t>No significant chance of playback interruption</a:t>
            </a:r>
          </a:p>
          <a:p>
            <a:pPr lvl="1"/>
            <a:r>
              <a:rPr lang="en-US" dirty="0" smtClean="0"/>
              <a:t>Promising approaches</a:t>
            </a:r>
          </a:p>
          <a:p>
            <a:pPr lvl="2"/>
            <a:r>
              <a:rPr lang="en-US" dirty="0" smtClean="0"/>
              <a:t>Start playback after a minimum number of pieces downloaded</a:t>
            </a:r>
          </a:p>
          <a:p>
            <a:pPr lvl="2"/>
            <a:r>
              <a:rPr lang="en-US" dirty="0" smtClean="0"/>
              <a:t>Determine optimum in-order buffer occupancy rate using LTA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slides taken from the author’s presentation slides</a:t>
            </a:r>
          </a:p>
          <a:p>
            <a:endParaRPr lang="en-US" dirty="0" smtClean="0"/>
          </a:p>
          <a:p>
            <a:r>
              <a:rPr lang="en-US" dirty="0" smtClean="0"/>
              <a:t>Authors’ slides provided by </a:t>
            </a:r>
            <a:r>
              <a:rPr lang="en-CA" dirty="0" err="1" smtClean="0"/>
              <a:t>Niklas</a:t>
            </a:r>
            <a:r>
              <a:rPr lang="en-CA" dirty="0" smtClean="0"/>
              <a:t> </a:t>
            </a:r>
            <a:r>
              <a:rPr lang="en-CA" dirty="0" err="1" smtClean="0"/>
              <a:t>Carlsson</a:t>
            </a:r>
            <a:r>
              <a:rPr lang="en-CA" dirty="0" smtClean="0"/>
              <a:t>, Postdoctoral Research </a:t>
            </a:r>
            <a:r>
              <a:rPr lang="en-CA" dirty="0" smtClean="0"/>
              <a:t>Associate, University of Calgary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 of the paper</a:t>
            </a:r>
          </a:p>
          <a:p>
            <a:r>
              <a:rPr lang="en-US" dirty="0" smtClean="0"/>
              <a:t>Previous </a:t>
            </a:r>
            <a:r>
              <a:rPr lang="en-US" dirty="0" smtClean="0"/>
              <a:t>works</a:t>
            </a:r>
          </a:p>
          <a:p>
            <a:r>
              <a:rPr lang="en-US" dirty="0" smtClean="0"/>
              <a:t>Overview on BitTorrent</a:t>
            </a:r>
            <a:endParaRPr lang="en-US" dirty="0" smtClean="0"/>
          </a:p>
          <a:p>
            <a:r>
              <a:rPr lang="en-US" dirty="0" smtClean="0"/>
              <a:t>On-demand streaming in BitTorrent-like systems</a:t>
            </a:r>
          </a:p>
          <a:p>
            <a:r>
              <a:rPr lang="en-US" dirty="0" smtClean="0"/>
              <a:t>Proposed technique</a:t>
            </a:r>
          </a:p>
          <a:p>
            <a:r>
              <a:rPr lang="en-US" dirty="0" smtClean="0"/>
              <a:t>Simulation</a:t>
            </a:r>
          </a:p>
          <a:p>
            <a:r>
              <a:rPr lang="en-US" dirty="0" smtClean="0"/>
              <a:t>Summary</a:t>
            </a:r>
            <a:endParaRPr lang="en-US" dirty="0" smtClean="0"/>
          </a:p>
          <a:p>
            <a:r>
              <a:rPr lang="en-US" dirty="0" smtClean="0"/>
              <a:t>Acknowledgement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/>
              <a:t>???</a:t>
            </a:r>
            <a:endParaRPr lang="en-CA" sz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flexible BitTorrent-like approach ensuring</a:t>
            </a:r>
          </a:p>
          <a:p>
            <a:pPr lvl="1"/>
            <a:r>
              <a:rPr lang="en-US" dirty="0" smtClean="0"/>
              <a:t>On-demand delivery of stored media</a:t>
            </a:r>
          </a:p>
          <a:p>
            <a:pPr lvl="1"/>
            <a:r>
              <a:rPr lang="en-US" dirty="0" smtClean="0"/>
              <a:t>“Streaming” delivery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Previous works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Live Streaming (e.g. CoolStreaming)</a:t>
            </a:r>
            <a:endParaRPr lang="en-CA" dirty="0"/>
          </a:p>
        </p:txBody>
      </p:sp>
      <p:sp>
        <p:nvSpPr>
          <p:cNvPr id="4" name="AutoShape 75"/>
          <p:cNvSpPr>
            <a:spLocks noChangeArrowheads="1"/>
          </p:cNvSpPr>
          <p:nvPr/>
        </p:nvSpPr>
        <p:spPr bwMode="auto">
          <a:xfrm>
            <a:off x="2387600" y="1905000"/>
            <a:ext cx="5334000" cy="685800"/>
          </a:xfrm>
          <a:prstGeom prst="cloudCallout">
            <a:avLst>
              <a:gd name="adj1" fmla="val -13852"/>
              <a:gd name="adj2" fmla="val 546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4543425" y="205740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itchFamily="18" charset="0"/>
              </a:rPr>
              <a:t>Internet</a:t>
            </a: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34544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" name="Rectangle 46" descr="Light upward diagonal"/>
          <p:cNvSpPr>
            <a:spLocks noChangeArrowheads="1"/>
          </p:cNvSpPr>
          <p:nvPr/>
        </p:nvSpPr>
        <p:spPr bwMode="auto">
          <a:xfrm>
            <a:off x="36830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9" name="Rectangle 47" descr="Light upward diagonal"/>
          <p:cNvSpPr>
            <a:spLocks noChangeArrowheads="1"/>
          </p:cNvSpPr>
          <p:nvPr/>
        </p:nvSpPr>
        <p:spPr bwMode="auto">
          <a:xfrm>
            <a:off x="39116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41402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1" name="Rectangle 49" descr="Light upward diagonal"/>
          <p:cNvSpPr>
            <a:spLocks noChangeArrowheads="1"/>
          </p:cNvSpPr>
          <p:nvPr/>
        </p:nvSpPr>
        <p:spPr bwMode="auto">
          <a:xfrm>
            <a:off x="43688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" name="Rectangle 50" descr="Light upward diagonal"/>
          <p:cNvSpPr>
            <a:spLocks noChangeArrowheads="1"/>
          </p:cNvSpPr>
          <p:nvPr/>
        </p:nvSpPr>
        <p:spPr bwMode="auto">
          <a:xfrm>
            <a:off x="45974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" name="Rectangle 51" descr="Light upward diagonal"/>
          <p:cNvSpPr>
            <a:spLocks noChangeArrowheads="1"/>
          </p:cNvSpPr>
          <p:nvPr/>
        </p:nvSpPr>
        <p:spPr bwMode="auto">
          <a:xfrm>
            <a:off x="48260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50546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52832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6" name="Rectangle 54" descr="Light upward diagonal"/>
          <p:cNvSpPr>
            <a:spLocks noChangeArrowheads="1"/>
          </p:cNvSpPr>
          <p:nvPr/>
        </p:nvSpPr>
        <p:spPr bwMode="auto">
          <a:xfrm>
            <a:off x="55118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7" name="Rectangle 55" descr="Light upward diagonal"/>
          <p:cNvSpPr>
            <a:spLocks noChangeArrowheads="1"/>
          </p:cNvSpPr>
          <p:nvPr/>
        </p:nvSpPr>
        <p:spPr bwMode="auto">
          <a:xfrm>
            <a:off x="57404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8" name="Rectangle 56" descr="Light upward diagonal"/>
          <p:cNvSpPr>
            <a:spLocks noChangeArrowheads="1"/>
          </p:cNvSpPr>
          <p:nvPr/>
        </p:nvSpPr>
        <p:spPr bwMode="auto">
          <a:xfrm>
            <a:off x="59690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9" name="Rectangle 57" descr="Light upward diagonal"/>
          <p:cNvSpPr>
            <a:spLocks noChangeArrowheads="1"/>
          </p:cNvSpPr>
          <p:nvPr/>
        </p:nvSpPr>
        <p:spPr bwMode="auto">
          <a:xfrm>
            <a:off x="61976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0" name="Rectangle 58"/>
          <p:cNvSpPr>
            <a:spLocks noChangeArrowheads="1"/>
          </p:cNvSpPr>
          <p:nvPr/>
        </p:nvSpPr>
        <p:spPr bwMode="auto">
          <a:xfrm>
            <a:off x="64262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66548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auto">
          <a:xfrm>
            <a:off x="68834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3" name="Rectangle 67" descr="Light upward diagonal"/>
          <p:cNvSpPr>
            <a:spLocks noChangeArrowheads="1"/>
          </p:cNvSpPr>
          <p:nvPr/>
        </p:nvSpPr>
        <p:spPr bwMode="auto">
          <a:xfrm>
            <a:off x="32258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4" name="Rectangle 44" descr="Light upward diagonal"/>
          <p:cNvSpPr>
            <a:spLocks noChangeArrowheads="1"/>
          </p:cNvSpPr>
          <p:nvPr/>
        </p:nvSpPr>
        <p:spPr bwMode="auto">
          <a:xfrm>
            <a:off x="14732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5" name="Rectangle 64" descr="Light upward diagonal"/>
          <p:cNvSpPr>
            <a:spLocks noChangeArrowheads="1"/>
          </p:cNvSpPr>
          <p:nvPr/>
        </p:nvSpPr>
        <p:spPr bwMode="auto">
          <a:xfrm>
            <a:off x="17780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6" name="Rectangle 66" descr="Light upward diagonal"/>
          <p:cNvSpPr>
            <a:spLocks noChangeArrowheads="1"/>
          </p:cNvSpPr>
          <p:nvPr/>
        </p:nvSpPr>
        <p:spPr bwMode="auto">
          <a:xfrm>
            <a:off x="20828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73200" y="3200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2"/>
          </p:cNvCxnSpPr>
          <p:nvPr/>
        </p:nvCxnSpPr>
        <p:spPr>
          <a:xfrm rot="16200000" flipH="1">
            <a:off x="2005807" y="3123406"/>
            <a:ext cx="1587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66" descr="Light upward diagonal"/>
          <p:cNvSpPr>
            <a:spLocks noChangeArrowheads="1"/>
          </p:cNvSpPr>
          <p:nvPr/>
        </p:nvSpPr>
        <p:spPr bwMode="auto">
          <a:xfrm>
            <a:off x="1930400" y="3198813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1625600" y="3198813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31496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AutoShape 70"/>
          <p:cNvSpPr>
            <a:spLocks noChangeArrowheads="1"/>
          </p:cNvSpPr>
          <p:nvPr/>
        </p:nvSpPr>
        <p:spPr bwMode="auto">
          <a:xfrm>
            <a:off x="42926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AutoShape 71"/>
          <p:cNvSpPr>
            <a:spLocks noChangeArrowheads="1"/>
          </p:cNvSpPr>
          <p:nvPr/>
        </p:nvSpPr>
        <p:spPr bwMode="auto">
          <a:xfrm>
            <a:off x="61214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AutoShape 72"/>
          <p:cNvSpPr>
            <a:spLocks noChangeArrowheads="1"/>
          </p:cNvSpPr>
          <p:nvPr/>
        </p:nvSpPr>
        <p:spPr bwMode="auto">
          <a:xfrm flipV="1">
            <a:off x="49784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AutoShape 73"/>
          <p:cNvSpPr>
            <a:spLocks noChangeArrowheads="1"/>
          </p:cNvSpPr>
          <p:nvPr/>
        </p:nvSpPr>
        <p:spPr bwMode="auto">
          <a:xfrm flipV="1">
            <a:off x="52070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 flipV="1">
            <a:off x="4064000" y="2665413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2349500" y="33909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76"/>
          <p:cNvSpPr>
            <a:spLocks noChangeArrowheads="1"/>
          </p:cNvSpPr>
          <p:nvPr/>
        </p:nvSpPr>
        <p:spPr bwMode="auto">
          <a:xfrm rot="16200000" flipH="1">
            <a:off x="2730500" y="3162301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4368800" y="3748087"/>
            <a:ext cx="1653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</a:rPr>
              <a:t>Sliding </a:t>
            </a:r>
            <a:r>
              <a:rPr lang="en-US" sz="1800" dirty="0">
                <a:latin typeface="Times New Roman" pitchFamily="18" charset="0"/>
              </a:rPr>
              <a:t>window</a:t>
            </a:r>
          </a:p>
        </p:txBody>
      </p:sp>
      <p:sp>
        <p:nvSpPr>
          <p:cNvPr id="47" name="AutoShape 62"/>
          <p:cNvSpPr>
            <a:spLocks/>
          </p:cNvSpPr>
          <p:nvPr/>
        </p:nvSpPr>
        <p:spPr bwMode="auto">
          <a:xfrm rot="5400000" flipV="1">
            <a:off x="5054600" y="1905000"/>
            <a:ext cx="152400" cy="3810000"/>
          </a:xfrm>
          <a:prstGeom prst="rightBrace">
            <a:avLst>
              <a:gd name="adj1" fmla="val 20833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1219200" y="3593068"/>
            <a:ext cx="1648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</a:rPr>
              <a:t>Playback buffer</a:t>
            </a:r>
            <a:endParaRPr lang="en-US" sz="1800" dirty="0">
              <a:latin typeface="Times New Roman" pitchFamily="18" charset="0"/>
            </a:endParaRPr>
          </a:p>
        </p:txBody>
      </p:sp>
      <p:sp>
        <p:nvSpPr>
          <p:cNvPr id="49" name="AutoShape 73"/>
          <p:cNvSpPr>
            <a:spLocks noChangeArrowheads="1"/>
          </p:cNvSpPr>
          <p:nvPr/>
        </p:nvSpPr>
        <p:spPr bwMode="auto">
          <a:xfrm flipV="1">
            <a:off x="7264400" y="26670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cxnSp>
        <p:nvCxnSpPr>
          <p:cNvPr id="54" name="Straight Connector 53"/>
          <p:cNvCxnSpPr/>
          <p:nvPr/>
        </p:nvCxnSpPr>
        <p:spPr>
          <a:xfrm rot="16200000" flipH="1">
            <a:off x="7264400" y="3276600"/>
            <a:ext cx="304800" cy="1524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7264400" y="3276600"/>
            <a:ext cx="304800" cy="1524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63"/>
          <p:cNvSpPr txBox="1">
            <a:spLocks noChangeArrowheads="1"/>
          </p:cNvSpPr>
          <p:nvPr/>
        </p:nvSpPr>
        <p:spPr bwMode="auto">
          <a:xfrm>
            <a:off x="7569201" y="2581870"/>
            <a:ext cx="152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imes New Roman" pitchFamily="18" charset="0"/>
              </a:rPr>
              <a:t>Does not accept pieces outside the window</a:t>
            </a:r>
            <a:endParaRPr lang="en-US" sz="1800" dirty="0">
              <a:latin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143000" y="4724400"/>
            <a:ext cx="7848600" cy="1600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Problems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All peers are roughly at the same playback position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Sliding window constraint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Previous works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Sub-files (e.g. </a:t>
            </a:r>
            <a:r>
              <a:rPr lang="en-US" sz="3600" dirty="0" err="1" smtClean="0"/>
              <a:t>Annapureddy</a:t>
            </a:r>
            <a:r>
              <a:rPr lang="en-US" sz="3600" dirty="0" smtClean="0"/>
              <a:t> </a:t>
            </a:r>
            <a:r>
              <a:rPr lang="en-US" sz="3600" i="1" dirty="0" smtClean="0"/>
              <a:t>et al.</a:t>
            </a:r>
            <a:r>
              <a:rPr lang="en-US" sz="3600" dirty="0" smtClean="0"/>
              <a:t>))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Statistically split files into sub-files</a:t>
            </a:r>
          </a:p>
          <a:p>
            <a:r>
              <a:rPr lang="en-US" sz="2400" dirty="0" smtClean="0"/>
              <a:t>Download sub-files near-sequentially in BitTorrent fashion</a:t>
            </a:r>
          </a:p>
          <a:p>
            <a:r>
              <a:rPr lang="en-US" sz="2400" dirty="0" smtClean="0"/>
              <a:t>Use pre-fetching and network coding</a:t>
            </a:r>
          </a:p>
          <a:p>
            <a:r>
              <a:rPr lang="en-US" sz="2400" dirty="0" smtClean="0"/>
              <a:t>Start playback after the first sub-file is downloaded</a:t>
            </a:r>
            <a:endParaRPr lang="en-CA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3733800"/>
            <a:ext cx="7848600" cy="2667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Large sub-file: large start-up delay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Small sub-file: Sequential download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How to dynamically adjust file size?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When is the safe playback start time?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BitTorrent Download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Peer-to-Peer Delivery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Use BitTorrent-like system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File split into many smaller pieces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Pieces are downloaded whenever available from both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Seeds:</a:t>
            </a:r>
            <a:r>
              <a:rPr lang="en-US" sz="2000" dirty="0" smtClean="0"/>
              <a:t> having the entire file</a:t>
            </a:r>
          </a:p>
          <a:p>
            <a:pPr lvl="2">
              <a:lnSpc>
                <a:spcPct val="90000"/>
              </a:lnSpc>
            </a:pPr>
            <a:r>
              <a:rPr lang="en-US" sz="2000" b="1" dirty="0" err="1" smtClean="0"/>
              <a:t>Leechers</a:t>
            </a:r>
            <a:r>
              <a:rPr lang="en-US" sz="2000" b="1" dirty="0" smtClean="0"/>
              <a:t>:</a:t>
            </a:r>
            <a:r>
              <a:rPr lang="en-US" sz="2000" dirty="0" smtClean="0"/>
              <a:t> other peers currently downloading the same file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Mesh-based approach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Tit-for-tat incentive mechanism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BitTorrent Download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962400"/>
            <a:ext cx="7498080" cy="2286000"/>
          </a:xfrm>
        </p:spPr>
        <p:txBody>
          <a:bodyPr/>
          <a:lstStyle/>
          <a:p>
            <a:r>
              <a:rPr lang="en-US" dirty="0" smtClean="0"/>
              <a:t>Rarest-first download policy</a:t>
            </a:r>
          </a:p>
          <a:p>
            <a:pPr lvl="1"/>
            <a:r>
              <a:rPr lang="en-US" dirty="0" smtClean="0"/>
              <a:t>Request for the rarest piece in the </a:t>
            </a:r>
            <a:r>
              <a:rPr lang="en-US" dirty="0" err="1" smtClean="0"/>
              <a:t>neighbourhood</a:t>
            </a:r>
            <a:endParaRPr lang="en-US" dirty="0" smtClean="0"/>
          </a:p>
          <a:p>
            <a:pPr lvl="1"/>
            <a:r>
              <a:rPr lang="en-US" dirty="0" smtClean="0"/>
              <a:t>Ensures high piece diversity</a:t>
            </a:r>
            <a:endParaRPr lang="en-CA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28712" y="1330325"/>
            <a:ext cx="169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Peer 1 (leecher):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28712" y="2584450"/>
            <a:ext cx="1779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Peer </a:t>
            </a:r>
            <a:r>
              <a:rPr lang="en-US" sz="1600" i="1"/>
              <a:t>N </a:t>
            </a:r>
            <a:r>
              <a:rPr lang="en-US" sz="1600"/>
              <a:t>(leecher):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28712" y="1755775"/>
            <a:ext cx="146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Peer 2 (seed):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43725" y="117792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24525" y="117792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28712" y="3230563"/>
            <a:ext cx="2212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Pieces in neighbor set: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81112" y="3159125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790825" y="1330325"/>
            <a:ext cx="5895975" cy="2555875"/>
            <a:chOff x="1047" y="1248"/>
            <a:chExt cx="3714" cy="1610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056" y="2640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48" y="2640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440" y="2640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632" y="2640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824" y="2640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7" name="Text Box 17" descr="Wide upward diagonal"/>
            <p:cNvSpPr txBox="1">
              <a:spLocks noChangeArrowheads="1"/>
            </p:cNvSpPr>
            <p:nvPr/>
          </p:nvSpPr>
          <p:spPr bwMode="auto">
            <a:xfrm>
              <a:off x="2016" y="2640"/>
              <a:ext cx="186" cy="218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208" y="2640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394" y="2640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0" name="Text Box 20" descr="Wide upward diagonal"/>
            <p:cNvSpPr txBox="1">
              <a:spLocks noChangeArrowheads="1"/>
            </p:cNvSpPr>
            <p:nvPr/>
          </p:nvSpPr>
          <p:spPr bwMode="auto">
            <a:xfrm>
              <a:off x="2583" y="2640"/>
              <a:ext cx="186" cy="218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255" y="2640"/>
              <a:ext cx="179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4005" y="2640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188" y="2640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371" y="2640"/>
              <a:ext cx="186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554" y="2640"/>
              <a:ext cx="207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75" y="2640"/>
              <a:ext cx="48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3432" y="2640"/>
              <a:ext cx="57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056" y="124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1248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1440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632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824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2016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2208" y="124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2394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583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255" y="1248"/>
              <a:ext cx="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4005" y="124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4188" y="124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4371" y="124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4554" y="1248"/>
              <a:ext cx="20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775" y="1248"/>
              <a:ext cx="48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432" y="1248"/>
              <a:ext cx="57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1047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1239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1431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1623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1815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2007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2199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2385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574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3246" y="1536"/>
              <a:ext cx="179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3996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4179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4362" y="1536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4545" y="1536"/>
              <a:ext cx="207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2766" y="1536"/>
              <a:ext cx="483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3423" y="1536"/>
              <a:ext cx="57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60" name="Text Box 60"/>
            <p:cNvSpPr txBox="1">
              <a:spLocks noChangeArrowheads="1"/>
            </p:cNvSpPr>
            <p:nvPr/>
          </p:nvSpPr>
          <p:spPr bwMode="auto">
            <a:xfrm>
              <a:off x="1047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1239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1431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/>
          </p:nvSpPr>
          <p:spPr bwMode="auto">
            <a:xfrm>
              <a:off x="1623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1815" y="203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2007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/>
          </p:nvSpPr>
          <p:spPr bwMode="auto">
            <a:xfrm>
              <a:off x="2199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/>
          </p:nvSpPr>
          <p:spPr bwMode="auto">
            <a:xfrm>
              <a:off x="2385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2574" y="203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246" y="2038"/>
              <a:ext cx="1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996" y="203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4179" y="2038"/>
              <a:ext cx="186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362" y="2038"/>
              <a:ext cx="1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/>
          </p:nvSpPr>
          <p:spPr bwMode="auto">
            <a:xfrm>
              <a:off x="4545" y="2038"/>
              <a:ext cx="207" cy="21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/>
          </p:nvSpPr>
          <p:spPr bwMode="auto">
            <a:xfrm>
              <a:off x="2766" y="2038"/>
              <a:ext cx="48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/>
          </p:nvSpPr>
          <p:spPr bwMode="auto">
            <a:xfrm>
              <a:off x="3423" y="2038"/>
              <a:ext cx="57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76" name="Text Box 76"/>
            <p:cNvSpPr txBox="1">
              <a:spLocks noChangeArrowheads="1"/>
            </p:cNvSpPr>
            <p:nvPr/>
          </p:nvSpPr>
          <p:spPr bwMode="auto">
            <a:xfrm>
              <a:off x="1391" y="2435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(1)</a:t>
              </a:r>
            </a:p>
          </p:txBody>
        </p:sp>
        <p:sp>
          <p:nvSpPr>
            <p:cNvPr id="77" name="Text Box 77"/>
            <p:cNvSpPr txBox="1">
              <a:spLocks noChangeArrowheads="1"/>
            </p:cNvSpPr>
            <p:nvPr/>
          </p:nvSpPr>
          <p:spPr bwMode="auto">
            <a:xfrm>
              <a:off x="1785" y="242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(2)</a:t>
              </a:r>
            </a:p>
          </p:txBody>
        </p:sp>
        <p:sp>
          <p:nvSpPr>
            <p:cNvPr id="78" name="Text Box 78"/>
            <p:cNvSpPr txBox="1">
              <a:spLocks noChangeArrowheads="1"/>
            </p:cNvSpPr>
            <p:nvPr/>
          </p:nvSpPr>
          <p:spPr bwMode="auto">
            <a:xfrm>
              <a:off x="1972" y="242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(1)</a:t>
              </a:r>
            </a:p>
          </p:txBody>
        </p:sp>
        <p:sp>
          <p:nvSpPr>
            <p:cNvPr id="79" name="Text Box 79"/>
            <p:cNvSpPr txBox="1">
              <a:spLocks noChangeArrowheads="1"/>
            </p:cNvSpPr>
            <p:nvPr/>
          </p:nvSpPr>
          <p:spPr bwMode="auto">
            <a:xfrm>
              <a:off x="2544" y="242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(2)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3945" y="2430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(2)</a:t>
              </a:r>
            </a:p>
          </p:txBody>
        </p:sp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4141" y="242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(3)</a:t>
              </a: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4333" y="242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(2)</a:t>
              </a: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3624" y="2544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2856" y="2544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3663" y="1938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6" name="Text Box 86"/>
            <p:cNvSpPr txBox="1">
              <a:spLocks noChangeArrowheads="1"/>
            </p:cNvSpPr>
            <p:nvPr/>
          </p:nvSpPr>
          <p:spPr bwMode="auto">
            <a:xfrm>
              <a:off x="2895" y="1938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7" name="Text Box 87"/>
            <p:cNvSpPr txBox="1">
              <a:spLocks noChangeArrowheads="1"/>
            </p:cNvSpPr>
            <p:nvPr/>
          </p:nvSpPr>
          <p:spPr bwMode="auto">
            <a:xfrm>
              <a:off x="3663" y="1440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8" name="Text Box 88"/>
            <p:cNvSpPr txBox="1">
              <a:spLocks noChangeArrowheads="1"/>
            </p:cNvSpPr>
            <p:nvPr/>
          </p:nvSpPr>
          <p:spPr bwMode="auto">
            <a:xfrm>
              <a:off x="2895" y="1440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4464" y="1344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CA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On-demand Streaming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 BitTorrent-like Systems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Trade-off</a:t>
            </a:r>
          </a:p>
          <a:p>
            <a:pPr lvl="1"/>
            <a:r>
              <a:rPr lang="en-US" dirty="0" smtClean="0"/>
              <a:t>Piece-diversity </a:t>
            </a:r>
          </a:p>
          <a:p>
            <a:pPr lvl="2"/>
            <a:r>
              <a:rPr lang="en-US" dirty="0" smtClean="0"/>
              <a:t>Downloading rarest piece first</a:t>
            </a:r>
          </a:p>
          <a:p>
            <a:pPr lvl="1"/>
            <a:r>
              <a:rPr lang="en-US" dirty="0" smtClean="0"/>
              <a:t>In-order download</a:t>
            </a:r>
          </a:p>
          <a:p>
            <a:pPr lvl="2"/>
            <a:r>
              <a:rPr lang="en-US" dirty="0" smtClean="0"/>
              <a:t>Ensure “streaming”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Proposed streaming protocol</a:t>
            </a:r>
          </a:p>
          <a:p>
            <a:pPr lvl="1"/>
            <a:r>
              <a:rPr lang="en-US" dirty="0" smtClean="0"/>
              <a:t>Efficient piece selection policy</a:t>
            </a:r>
          </a:p>
          <a:p>
            <a:pPr lvl="1"/>
            <a:r>
              <a:rPr lang="en-US" dirty="0" smtClean="0"/>
              <a:t>Start-up rule to decide on safe playback start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Piece Selection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Candidate Policies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policies</a:t>
            </a:r>
          </a:p>
          <a:p>
            <a:pPr lvl="1"/>
            <a:r>
              <a:rPr lang="en-US" dirty="0" smtClean="0"/>
              <a:t>Rarest</a:t>
            </a:r>
          </a:p>
          <a:p>
            <a:pPr lvl="2"/>
            <a:r>
              <a:rPr lang="en-US" dirty="0" smtClean="0"/>
              <a:t>Request piece that is the rarest in the neighborhood</a:t>
            </a:r>
          </a:p>
          <a:p>
            <a:pPr lvl="1"/>
            <a:r>
              <a:rPr lang="en-US" dirty="0" smtClean="0"/>
              <a:t>In-order</a:t>
            </a:r>
          </a:p>
          <a:p>
            <a:pPr lvl="2"/>
            <a:r>
              <a:rPr lang="en-US" dirty="0" smtClean="0"/>
              <a:t>Request pieces sequentially</a:t>
            </a:r>
          </a:p>
          <a:p>
            <a:r>
              <a:rPr lang="en-US" dirty="0" smtClean="0"/>
              <a:t>Probabilistic</a:t>
            </a:r>
          </a:p>
          <a:p>
            <a:pPr lvl="1"/>
            <a:r>
              <a:rPr lang="en-US" dirty="0" smtClean="0"/>
              <a:t>Portion(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Pieces with probability </a:t>
            </a:r>
            <a:r>
              <a:rPr lang="en-US" i="1" dirty="0" smtClean="0"/>
              <a:t>p </a:t>
            </a:r>
            <a:r>
              <a:rPr lang="en-US" dirty="0" smtClean="0"/>
              <a:t>downloaded in-order</a:t>
            </a:r>
          </a:p>
          <a:p>
            <a:pPr lvl="2"/>
            <a:r>
              <a:rPr lang="en-US" dirty="0" smtClean="0"/>
              <a:t>(1-</a:t>
            </a:r>
            <a:r>
              <a:rPr lang="en-US" i="1" dirty="0" smtClean="0"/>
              <a:t>p</a:t>
            </a:r>
            <a:r>
              <a:rPr lang="en-US" dirty="0" smtClean="0"/>
              <a:t>) rarest</a:t>
            </a:r>
          </a:p>
          <a:p>
            <a:pPr lvl="1"/>
            <a:r>
              <a:rPr lang="en-US" dirty="0" smtClean="0"/>
              <a:t>Probability distribution</a:t>
            </a:r>
          </a:p>
          <a:p>
            <a:pPr lvl="2"/>
            <a:r>
              <a:rPr lang="en-US" dirty="0" smtClean="0"/>
              <a:t>Used to bias towards selection of earlier pieces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5638800"/>
            <a:ext cx="7848600" cy="9906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Zipsf</a:t>
            </a:r>
            <a:r>
              <a:rPr lang="en-US" sz="2400" dirty="0" smtClean="0">
                <a:solidFill>
                  <a:schemeClr val="tx1"/>
                </a:solidFill>
              </a:rPr>
              <a:t> distribution works well for on-demand streaming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654</TotalTime>
  <Words>838</Words>
  <Application>Microsoft Office PowerPoint</Application>
  <PresentationFormat>On-screen Show (4:3)</PresentationFormat>
  <Paragraphs>237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Peer-assisted On-demand Streaming of Stored Media using BitTorrent-like Protocols</vt:lpstr>
      <vt:lpstr>Outline</vt:lpstr>
      <vt:lpstr>Goal</vt:lpstr>
      <vt:lpstr>Previous works Live Streaming (e.g. CoolStreaming)</vt:lpstr>
      <vt:lpstr>Previous works Sub-files (e.g. Annapureddy et al.))</vt:lpstr>
      <vt:lpstr>BitTorrent Download</vt:lpstr>
      <vt:lpstr>BitTorrent Download</vt:lpstr>
      <vt:lpstr>On-demand Streaming in BitTorrent-like Systems</vt:lpstr>
      <vt:lpstr>Piece Selection Policy Candidate Policies</vt:lpstr>
      <vt:lpstr>Start-up rule</vt:lpstr>
      <vt:lpstr>Start-up rule</vt:lpstr>
      <vt:lpstr>Start-up rule</vt:lpstr>
      <vt:lpstr>Simulation</vt:lpstr>
      <vt:lpstr>Scenario Results</vt:lpstr>
      <vt:lpstr>Scenario Results</vt:lpstr>
      <vt:lpstr>Start-up rule implementation results</vt:lpstr>
      <vt:lpstr>Comments</vt:lpstr>
      <vt:lpstr>Summary</vt:lpstr>
      <vt:lpstr>Acknowledgement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Peer-assisted On-demand Streaming of Stored Media using BitTorrent-like Protocols</dc:title>
  <dc:creator>TAUHID</dc:creator>
  <cp:lastModifiedBy>TAUHID</cp:lastModifiedBy>
  <cp:revision>160</cp:revision>
  <dcterms:created xsi:type="dcterms:W3CDTF">2006-08-16T00:00:00Z</dcterms:created>
  <dcterms:modified xsi:type="dcterms:W3CDTF">2010-04-06T07:22:13Z</dcterms:modified>
</cp:coreProperties>
</file>