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7" r:id="rId4"/>
    <p:sldId id="258" r:id="rId5"/>
    <p:sldId id="259" r:id="rId6"/>
    <p:sldId id="267" r:id="rId7"/>
    <p:sldId id="264" r:id="rId8"/>
    <p:sldId id="265" r:id="rId9"/>
    <p:sldId id="266" r:id="rId10"/>
    <p:sldId id="268" r:id="rId11"/>
    <p:sldId id="260" r:id="rId12"/>
    <p:sldId id="261" r:id="rId13"/>
    <p:sldId id="262" r:id="rId14"/>
    <p:sldId id="263" r:id="rId15"/>
    <p:sldId id="270" r:id="rId16"/>
    <p:sldId id="273" r:id="rId17"/>
    <p:sldId id="271" r:id="rId18"/>
    <p:sldId id="272" r:id="rId19"/>
    <p:sldId id="275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Work\cpsc531\notes\4%20Random%20Numbers\empcd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Work\cpsc531\notes\4%20Random%20Numbers\empcd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xVal>
            <c:numRef>
              <c:f>Sheet1!$B$9:$B$14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Sheet1!$C$9:$C$14</c:f>
              <c:numCache>
                <c:formatCode>General</c:formatCode>
                <c:ptCount val="6"/>
                <c:pt idx="0">
                  <c:v>0</c:v>
                </c:pt>
                <c:pt idx="1">
                  <c:v>0.31</c:v>
                </c:pt>
                <c:pt idx="2">
                  <c:v>0.41</c:v>
                </c:pt>
                <c:pt idx="3">
                  <c:v>0.66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39-4584-BF1B-F015F79A2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393016"/>
        <c:axId val="294394584"/>
      </c:scatterChart>
      <c:valAx>
        <c:axId val="294393016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tailEnd type="stealth"/>
          </a:ln>
        </c:spPr>
        <c:crossAx val="294394584"/>
        <c:crosses val="autoZero"/>
        <c:crossBetween val="midCat"/>
      </c:valAx>
      <c:valAx>
        <c:axId val="294394584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tailEnd type="stealth"/>
          </a:ln>
        </c:spPr>
        <c:crossAx val="29439301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23506817745343"/>
          <c:y val="2.5416995497656098E-2"/>
          <c:w val="0.82607387491197748"/>
          <c:h val="0.85295534280588958"/>
        </c:manualLayout>
      </c:layout>
      <c:scatterChart>
        <c:scatterStyle val="lineMarker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xVal>
            <c:numRef>
              <c:f>Sheet1!$B$9:$B$14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Sheet1!$C$9:$C$14</c:f>
              <c:numCache>
                <c:formatCode>General</c:formatCode>
                <c:ptCount val="6"/>
                <c:pt idx="0">
                  <c:v>0</c:v>
                </c:pt>
                <c:pt idx="1">
                  <c:v>0.31</c:v>
                </c:pt>
                <c:pt idx="2">
                  <c:v>0.41</c:v>
                </c:pt>
                <c:pt idx="3">
                  <c:v>0.66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3B-452F-BADC-5127C341E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394192"/>
        <c:axId val="294392232"/>
      </c:scatterChart>
      <c:valAx>
        <c:axId val="294394192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tailEnd type="stealth"/>
          </a:ln>
        </c:spPr>
        <c:crossAx val="294392232"/>
        <c:crosses val="autoZero"/>
        <c:crossBetween val="midCat"/>
      </c:valAx>
      <c:valAx>
        <c:axId val="294392232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tailEnd type="stealth"/>
          </a:ln>
        </c:spPr>
        <c:crossAx val="294394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767E4-582B-4DC8-B957-079FBE891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454AD8CC-802B-472A-96C8-C8DE2648FF02}" type="slidenum">
              <a:rPr lang="en-US" smtClean="0"/>
              <a:pPr defTabSz="925730"/>
              <a:t>13</a:t>
            </a:fld>
            <a:endParaRPr 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E080CFFB-7761-4634-8D9F-8D7C95AC9F3A}" type="slidenum">
              <a:rPr lang="en-US" smtClean="0"/>
              <a:pPr defTabSz="925730"/>
              <a:t>14</a:t>
            </a:fld>
            <a:endParaRPr lang="en-US" dirty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97E2EE93-91F1-4251-A9DC-36D5B48335F0}" type="slidenum">
              <a:rPr lang="en-US" smtClean="0"/>
              <a:pPr defTabSz="925730"/>
              <a:t>15</a:t>
            </a:fld>
            <a:endParaRPr lang="en-US" dirty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8E6490BE-B732-4DC5-8222-C9C518730BE5}" type="slidenum">
              <a:rPr lang="en-US" smtClean="0"/>
              <a:pPr defTabSz="925730"/>
              <a:t>16</a:t>
            </a:fld>
            <a:endParaRPr lang="en-US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9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972265F1-64ED-408B-960D-66E00057AC36}" type="slidenum">
              <a:rPr lang="en-US" smtClean="0"/>
              <a:pPr defTabSz="925730"/>
              <a:t>17</a:t>
            </a:fld>
            <a:endParaRPr lang="en-US" dirty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F2E33959-E51C-40BD-9480-A717690F53B7}" type="slidenum">
              <a:rPr lang="en-US" smtClean="0"/>
              <a:pPr defTabSz="925730"/>
              <a:t>18</a:t>
            </a:fld>
            <a:endParaRPr lang="en-US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9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FF40C61E-F3AB-48AB-ACEC-A4BBE50C8888}" type="slidenum">
              <a:rPr lang="en-US" smtClean="0"/>
              <a:pPr defTabSz="925730"/>
              <a:t>19</a:t>
            </a:fld>
            <a:endParaRPr lang="en-US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F6211602-AB35-46E8-975B-26893ED1FEC7}" type="slidenum">
              <a:rPr lang="en-US" smtClean="0"/>
              <a:pPr defTabSz="925730"/>
              <a:t>4</a:t>
            </a:fld>
            <a:endParaRPr 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278F05EC-CE1F-4DD6-808B-30C1A25AA220}" type="slidenum">
              <a:rPr lang="en-US" smtClean="0"/>
              <a:pPr defTabSz="925730"/>
              <a:t>5</a:t>
            </a:fld>
            <a:endParaRPr 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BE0FDD1F-D4F9-4A2B-B3D7-EFBB5C957D60}" type="slidenum">
              <a:rPr lang="en-US" smtClean="0"/>
              <a:pPr defTabSz="925730"/>
              <a:t>6</a:t>
            </a:fld>
            <a:endParaRPr lang="en-US" dirty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8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E2B5CEA3-3C61-4A7B-B187-7DE162ADDEE6}" type="slidenum">
              <a:rPr lang="en-US" smtClean="0"/>
              <a:pPr defTabSz="925730"/>
              <a:t>7</a:t>
            </a:fld>
            <a:endParaRPr lang="en-US" dirty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2C106EB4-9C8F-4164-8418-BE3D1FD2E356}" type="slidenum">
              <a:rPr lang="en-US" smtClean="0"/>
              <a:pPr defTabSz="925730"/>
              <a:t>8</a:t>
            </a:fld>
            <a:endParaRPr lang="en-US" dirty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47A76851-1269-494F-A441-27511E6871E2}" type="slidenum">
              <a:rPr lang="en-US" smtClean="0"/>
              <a:pPr defTabSz="925730"/>
              <a:t>9</a:t>
            </a:fld>
            <a:endParaRPr 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FF458C5F-6141-4215-ABB2-507931A84779}" type="slidenum">
              <a:rPr lang="en-US" smtClean="0"/>
              <a:pPr defTabSz="925730"/>
              <a:t>10</a:t>
            </a:fld>
            <a:endParaRPr lang="en-US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0231F5B9-C46E-40D7-9D49-202A77C4C78F}" type="slidenum">
              <a:rPr lang="en-US" smtClean="0"/>
              <a:pPr defTabSz="925730"/>
              <a:t>11</a:t>
            </a:fld>
            <a:endParaRPr 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7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857-E83D-49B6-84D8-25167C7C1560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A47-D80A-48AC-AB0E-88D56966DB95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4DD-C841-47E1-90D0-34D367239D35}" type="datetime1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34D-C237-4F6E-935E-8A5BAD0CC01C}" type="datetime1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5977-701A-46B7-86D6-EBEC091CF5EF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png"/><Relationship Id="rId11" Type="http://schemas.openxmlformats.org/officeDocument/2006/relationships/image" Target="../media/image30.png"/><Relationship Id="rId5" Type="http://schemas.openxmlformats.org/officeDocument/2006/relationships/chart" Target="../charts/chart2.xml"/><Relationship Id="rId10" Type="http://schemas.openxmlformats.org/officeDocument/2006/relationships/image" Target="../media/image29.png"/><Relationship Id="rId4" Type="http://schemas.openxmlformats.org/officeDocument/2006/relationships/image" Target="../media/image9.emf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>CPSC 531:</a:t>
            </a:r>
            <a:br>
              <a:rPr lang="en-US" dirty="0"/>
            </a:br>
            <a:r>
              <a:rPr lang="en-US" dirty="0"/>
              <a:t>System Modeling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r>
              <a:rPr lang="en-US" dirty="0">
                <a:solidFill>
                  <a:srgbClr val="7F7F7F"/>
                </a:solidFill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(with parameter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  <m:r>
                      <a:rPr lang="en-US" i="1" dirty="0">
                        <a:latin typeface="Cambria Math"/>
                      </a:rPr>
                      <m:t>=1,2,3,…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Gives the number of Bernoulli trials until achieving the </a:t>
                </a:r>
                <a:r>
                  <a:rPr lang="en-US" dirty="0">
                    <a:solidFill>
                      <a:srgbClr val="FF0000"/>
                    </a:solidFill>
                  </a:rPr>
                  <a:t>first</a:t>
                </a:r>
                <a:r>
                  <a:rPr lang="en-US" dirty="0"/>
                  <a:t> success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Geometric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ourier New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cs typeface="Courier New" pitchFamily="49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ourier New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Courier New" pitchFamily="49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ourier New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cs typeface="Courier New" pitchFamily="49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ourier New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Courier New" pitchFamily="49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Courier New" pitchFamily="49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87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Geometric Variate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D0B5C-6D74-40BA-A58B-35336168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65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uniform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for random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0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Inverse Transformation Method: </a:t>
            </a:r>
            <a:br>
              <a:rPr lang="en-US" dirty="0"/>
            </a:br>
            <a:r>
              <a:rPr lang="en-US" dirty="0"/>
              <a:t>Continuous Distributions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832100" y="3506788"/>
            <a:ext cx="0" cy="2268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2844800" y="5761038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2819400" y="4495800"/>
            <a:ext cx="7381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3581400" y="4495800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Arc 8"/>
          <p:cNvSpPr>
            <a:spLocks/>
          </p:cNvSpPr>
          <p:nvPr/>
        </p:nvSpPr>
        <p:spPr bwMode="auto">
          <a:xfrm flipH="1">
            <a:off x="2838450" y="3733800"/>
            <a:ext cx="3181350" cy="2006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752600" y="4152900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" pitchFamily="18" charset="0"/>
              </a:rPr>
              <a:t>F(x)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514600" y="3565525"/>
            <a:ext cx="22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1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514600" y="4267200"/>
            <a:ext cx="22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" pitchFamily="18" charset="0"/>
              </a:rPr>
              <a:t>u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540000" y="5534025"/>
            <a:ext cx="22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9" name="Text Box 13"/>
              <p:cNvSpPr txBox="1">
                <a:spLocks noChangeArrowheads="1"/>
              </p:cNvSpPr>
              <p:nvPr/>
            </p:nvSpPr>
            <p:spPr bwMode="auto">
              <a:xfrm>
                <a:off x="3048000" y="5715000"/>
                <a:ext cx="13604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Times" pitchFamily="18" charset="0"/>
                  </a:rPr>
                  <a:t>Variate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i="1" dirty="0">
                  <a:latin typeface="Times" pitchFamily="18" charset="0"/>
                </a:endParaRPr>
              </a:p>
            </p:txBody>
          </p:sp>
        </mc:Choice>
        <mc:Fallback xmlns="">
          <p:sp>
            <p:nvSpPr>
              <p:cNvPr id="7066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715000"/>
                <a:ext cx="136048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587" t="-6667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656138" y="6019800"/>
            <a:ext cx="220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" pitchFamily="18" charset="0"/>
              </a:rPr>
              <a:t>x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743200" y="3733800"/>
            <a:ext cx="152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2743200" y="3733800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7" name="TextBox 16"/>
              <p:cNvSpPr txBox="1">
                <a:spLocks noChangeArrowheads="1"/>
              </p:cNvSpPr>
              <p:nvPr/>
            </p:nvSpPr>
            <p:spPr bwMode="auto">
              <a:xfrm>
                <a:off x="3930650" y="4495800"/>
                <a:ext cx="5000625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sz="2000" dirty="0">
                    <a:latin typeface="+mn-lt"/>
                  </a:rPr>
                  <a:t>: Cumulative Distribution Function of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>
                  <a:defRPr/>
                </a:pPr>
                <a:r>
                  <a:rPr lang="en-US" sz="2000" dirty="0">
                    <a:latin typeface="+mn-lt"/>
                  </a:rPr>
                  <a:t>        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ℙ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5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0650" y="4495800"/>
                <a:ext cx="5000625" cy="708025"/>
              </a:xfrm>
              <a:prstGeom prst="rect">
                <a:avLst/>
              </a:prstGeom>
              <a:blipFill rotWithShape="1">
                <a:blip r:embed="rId5"/>
                <a:stretch>
                  <a:fillRect l="-1341" t="-4310" b="-137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D995-C059-4432-BB15-312B97DF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5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07200" y="1160086"/>
                <a:ext cx="8355446" cy="525478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(0, 1)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0" y="1160086"/>
                <a:ext cx="8355446" cy="5254782"/>
              </a:xfrm>
              <a:blipFill>
                <a:blip r:embed="rId2"/>
                <a:stretch>
                  <a:fillRect l="-1313" t="-17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289176" y="2217738"/>
            <a:ext cx="4416425" cy="2659062"/>
            <a:chOff x="1442" y="2435"/>
            <a:chExt cx="2782" cy="167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784" y="2435"/>
              <a:ext cx="0" cy="1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792" y="3855"/>
              <a:ext cx="2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776" y="3058"/>
              <a:ext cx="46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256" y="3058"/>
              <a:ext cx="0" cy="81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auto">
            <a:xfrm flipH="1">
              <a:off x="1788" y="2578"/>
              <a:ext cx="2004" cy="12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584" y="2472"/>
              <a:ext cx="1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" pitchFamily="18" charset="0"/>
                </a:rPr>
                <a:t>1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442" y="290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latin typeface="Times" pitchFamily="18" charset="0"/>
                </a:rPr>
                <a:t>y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28" y="2578"/>
              <a:ext cx="9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728" y="2578"/>
              <a:ext cx="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728" y="3928"/>
              <a:ext cx="52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728" y="3058"/>
              <a:ext cx="0" cy="87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2154" y="3860"/>
              <a:ext cx="1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20741" y="2260084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41" y="2260084"/>
                <a:ext cx="72648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560F94-638F-4A56-BF31-B6F636A2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Uniform (with parameters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    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F(x) = (x – a)/(b – a),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487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Continuous Uniform Variate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54063" y="2071688"/>
          <a:ext cx="3675062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1841400" imgH="660240" progId="">
                  <p:embed/>
                </p:oleObj>
              </mc:Choice>
              <mc:Fallback>
                <p:oleObj name="Equation" r:id="rId5" imgW="1841400" imgH="660240" progId="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071688"/>
                        <a:ext cx="3675062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D6646-9FEF-4CB8-8E0A-DC5CFB22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Exponential (with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 (x)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l-GR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i="1" baseline="300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b="0" i="1" baseline="30000" dirty="0" smtClean="0">
                        <a:latin typeface="Cambria Math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l-GR" i="1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br>
                  <a:rPr lang="en-US" i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F(x) = 1 – e</a:t>
                </a:r>
                <a:r>
                  <a:rPr lang="en-US" i="1" baseline="300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b="0" i="1" baseline="30000" smtClean="0">
                        <a:latin typeface="Cambria Math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l-GR" i="1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dirty="0"/>
                  <a:t>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Courier New" pitchFamily="49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Courier New" pitchFamily="49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Courier New" pitchFamily="49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Can also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Courier New" pitchFamily="49" charset="0"/>
                      </a:rPr>
                      <m:t>=−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Courier New" pitchFamily="49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Courier New" pitchFamily="49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Courier New" pitchFamily="49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Courier New" pitchFamily="49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/>
                            <a:cs typeface="Courier New" pitchFamily="49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1 − </m:t>
                        </m:r>
                        <m:r>
                          <a:rPr lang="en-US" i="1">
                            <a:latin typeface="Cambria Math"/>
                            <a:cs typeface="Courier New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cs typeface="Courier New" pitchFamily="49" charset="0"/>
                          </a:rPr>
                          <m:t>)</m:t>
                        </m:r>
                      </m:e>
                    </m:func>
                  </m:oMath>
                </a14:m>
                <a:endParaRPr lang="en-US" i="1" dirty="0">
                  <a:latin typeface="Courier New" pitchFamily="49" charset="0"/>
                  <a:cs typeface="Courier New" pitchFamily="49" charset="0"/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Exponential Variate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684" name="Text Box 4"/>
              <p:cNvSpPr txBox="1">
                <a:spLocks noChangeArrowheads="1"/>
              </p:cNvSpPr>
              <p:nvPr/>
            </p:nvSpPr>
            <p:spPr bwMode="auto">
              <a:xfrm>
                <a:off x="781928" y="5856856"/>
                <a:ext cx="7588348" cy="4616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lvl="1" algn="ctr"/>
                <a:r>
                  <a:rPr lang="en-US" altLang="zh-CN" sz="2400" i="1" dirty="0">
                    <a:latin typeface="+mn-lt"/>
                    <a:ea typeface="SimSun" pitchFamily="2" charset="-122"/>
                  </a:rPr>
                  <a:t>Note: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SimSun" pitchFamily="2" charset="-122"/>
                      </a:rPr>
                      <m:t>𝑢</m:t>
                    </m:r>
                  </m:oMath>
                </a14:m>
                <a:r>
                  <a:rPr lang="en-US" altLang="zh-CN" sz="2400" i="1" dirty="0">
                    <a:latin typeface="+mn-lt"/>
                    <a:ea typeface="SimSun" pitchFamily="2" charset="-122"/>
                  </a:rPr>
                  <a:t> is Uniform(0,1), then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SimSun" pitchFamily="2" charset="-122"/>
                      </a:rPr>
                      <m:t>1−</m:t>
                    </m:r>
                    <m:r>
                      <a:rPr lang="en-US" altLang="zh-CN" sz="2400" b="0" i="1" smtClean="0">
                        <a:latin typeface="Cambria Math"/>
                        <a:ea typeface="SimSun" pitchFamily="2" charset="-122"/>
                      </a:rPr>
                      <m:t>𝑢</m:t>
                    </m:r>
                  </m:oMath>
                </a14:m>
                <a:r>
                  <a:rPr lang="en-US" altLang="zh-CN" sz="2400" i="1" dirty="0">
                    <a:latin typeface="+mn-lt"/>
                    <a:ea typeface="SimSun" pitchFamily="2" charset="-122"/>
                  </a:rPr>
                  <a:t> is Uniform(0,1) too!</a:t>
                </a:r>
                <a:endParaRPr lang="en-US" sz="2400" i="1" dirty="0">
                  <a:latin typeface="+mn-lt"/>
                </a:endParaRPr>
              </a:p>
            </p:txBody>
          </p:sp>
        </mc:Choice>
        <mc:Fallback>
          <p:sp>
            <p:nvSpPr>
              <p:cNvPr id="716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928" y="5856856"/>
                <a:ext cx="7588348" cy="461665"/>
              </a:xfrm>
              <a:prstGeom prst="rect">
                <a:avLst/>
              </a:prstGeom>
              <a:blipFill>
                <a:blip r:embed="rId4"/>
                <a:stretch>
                  <a:fillRect t="-7500" b="-2500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91D90-CF5A-46B0-860C-D314C8AF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716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782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Sum of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dirty="0"/>
                  <a:t> variables: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Generate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dirty="0"/>
                  <a:t> random </a:t>
                </a:r>
                <a:r>
                  <a:rPr lang="en-US" altLang="zh-CN" dirty="0" err="1"/>
                  <a:t>variate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's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The random </a:t>
                </a:r>
                <a:r>
                  <a:rPr lang="en-US" altLang="zh-CN" dirty="0" err="1"/>
                  <a:t>variate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/>
                  <a:t> is given by the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Example: the sum of two fair dice that are rolled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P(x=2) = 1/36; P(x=3) = 2/36; P(x=4) = 3/36;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P(x=5) = 4/36; P(x=6) = 5/36; P(x=7) = 6/36;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P(x=8) = 5/36; P(x=9) = 4/36; P(x=10) = 3/36;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P(x=11) = 2/36; P(x=12) = 1/36</a:t>
                </a:r>
              </a:p>
            </p:txBody>
          </p:sp>
        </mc:Choice>
        <mc:Fallback>
          <p:sp>
            <p:nvSpPr>
              <p:cNvPr id="778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Convolution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525C1-35EB-46B3-B96A-36E62BD8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(with parameter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n</m:t>
                    </m:r>
                    <m:r>
                      <a:rPr lang="en-US" b="0" i="1" dirty="0" smtClean="0">
                        <a:latin typeface="Cambria Math"/>
                      </a:rPr>
                      <m:t>=1,2,3,…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Gives the number of Bernoulli trials until achieving the </a:t>
                </a:r>
                <a:r>
                  <a:rPr lang="en-US" dirty="0">
                    <a:solidFill>
                      <a:srgbClr val="FF0000"/>
                    </a:solidFill>
                  </a:rPr>
                  <a:t>first</a:t>
                </a:r>
                <a:r>
                  <a:rPr lang="en-US" dirty="0"/>
                  <a:t> success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=0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=0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while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==0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lvl="2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Bernoulli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𝑏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𝑝</m:t>
                    </m:r>
                  </m:oMath>
                </a14:m>
                <a:endParaRPr lang="el-GR" dirty="0">
                  <a:latin typeface="Courier New" pitchFamily="49" charset="0"/>
                  <a:cs typeface="Courier New" pitchFamily="49" charset="0"/>
                </a:endParaRPr>
              </a:p>
              <a:p>
                <a:pPr lvl="2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Geometric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+1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87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Geometric Variate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0017" y="5895182"/>
            <a:ext cx="18034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/>
            <a:r>
              <a:rPr lang="en-CA" altLang="zh-CN" sz="2400" i="1" dirty="0">
                <a:latin typeface="+mn-lt"/>
                <a:ea typeface="SimSun" pitchFamily="2" charset="-122"/>
              </a:rPr>
              <a:t>Inefficient!!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938B7-FD49-4E79-88C4-4469B43B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Binomial (with parameters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br>
                  <a:rPr lang="en-US" sz="2000" b="0" i="0" dirty="0">
                    <a:latin typeface="Cambria Math"/>
                  </a:rPr>
                </a:br>
                <a:endParaRPr lang="en-US" sz="2000" b="0" i="0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ℙ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 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=0,1,…,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Bernoulli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variates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Binomial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87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Binomial Variate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0A955-4316-4FEB-9CE0-0A6CF3E3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Poisson (with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en-US" i="1">
                        <a:latin typeface="Cambria Math"/>
                      </a:rPr>
                      <m:t>=</m:t>
                    </m:r>
                    <m:r>
                      <a:rPr lang="en-US" altLang="en-US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  <m:r>
                          <a:rPr lang="en-US" altLang="en-US" i="1">
                            <a:latin typeface="Cambria Math"/>
                          </a:rPr>
                          <m:t>=</m:t>
                        </m:r>
                        <m:r>
                          <a:rPr lang="en-US" alt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𝑘</m:t>
                        </m:r>
                        <m:r>
                          <a:rPr lang="en-US" altLang="en-US" i="1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latin typeface="Cambria Math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altLang="en-US" dirty="0"/>
                  <a:t>,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𝑘</m:t>
                    </m:r>
                    <m:r>
                      <a:rPr lang="en-US" altLang="en-US" i="1" dirty="0">
                        <a:latin typeface="Cambria Math"/>
                      </a:rPr>
                      <m:t>=0,1,2,…</m:t>
                    </m:r>
                  </m:oMath>
                </a14:m>
                <a:endParaRPr lang="en-US" altLang="en-US" dirty="0"/>
              </a:p>
              <a:p>
                <a:endParaRPr lang="en-US" dirty="0"/>
              </a:p>
              <a:p>
                <a:r>
                  <a:rPr lang="en-US" dirty="0"/>
                  <a:t>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 (</a:t>
                </a:r>
                <a:r>
                  <a:rPr lang="en-US" dirty="0">
                    <a:solidFill>
                      <a:srgbClr val="FF0000"/>
                    </a:solidFill>
                  </a:rPr>
                  <a:t>based on the relationship with exponential distribution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=0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=0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while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≤1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lvl="2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exponential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Courier New" pitchFamily="49" charset="0"/>
                      </a:rPr>
                      <m:t>y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𝜆</m:t>
                    </m:r>
                  </m:oMath>
                </a14:m>
                <a:endParaRPr lang="el-GR" dirty="0">
                  <a:latin typeface="Courier New" pitchFamily="49" charset="0"/>
                  <a:cs typeface="Courier New" pitchFamily="49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𝑦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+1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Poisson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 −1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11" t="-1840" r="-18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Poisson Variate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1F12D-50B2-4A14-85D2-67ACD6A7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Normal (with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 using approximation method</a:t>
                </a:r>
              </a:p>
              <a:p>
                <a:pPr lvl="1"/>
                <a:r>
                  <a:rPr lang="en-US" dirty="0"/>
                  <a:t>Generate two random numbers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i="1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i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 Random </a:t>
                </a:r>
                <a:r>
                  <a:rPr lang="en-US" dirty="0" err="1"/>
                  <a:t>variates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given by: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  <m:r>
                        <a:rPr lang="en-US" i="1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(2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Other Techniques: Normal Variate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828800"/>
                <a:ext cx="6324600" cy="79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sz="24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en-US" sz="2400" i="1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altLang="en-US" sz="2400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</a:rPr>
                  <a:t>,   for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−∞≤</m:t>
                    </m:r>
                    <m:r>
                      <a:rPr lang="en-US" altLang="en-US" sz="2400" i="1">
                        <a:latin typeface="Cambria Math"/>
                      </a:rPr>
                      <m:t>𝑥</m:t>
                    </m:r>
                    <m:r>
                      <a:rPr lang="en-US" altLang="en-US" sz="2400" i="1">
                        <a:latin typeface="Cambria Math"/>
                      </a:rPr>
                      <m:t>≤+∞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828800"/>
                <a:ext cx="6324600" cy="791499"/>
              </a:xfrm>
              <a:prstGeom prst="rect">
                <a:avLst/>
              </a:prstGeom>
              <a:blipFill rotWithShape="1"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AD840-A13F-45B9-8DB9-B76103FB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F6A1-D70E-48F4-99EC-9D3B74F5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and Terminology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1E1C3-2E5F-4CF0-8C77-10F1EC8D2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59" y="1054980"/>
            <a:ext cx="4038600" cy="5760815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/>
              <a:t>(Pseudo-) Random </a:t>
            </a:r>
            <a:r>
              <a:rPr lang="en-CA" sz="2400" u="sng" dirty="0"/>
              <a:t>Number</a:t>
            </a:r>
            <a:r>
              <a:rPr lang="en-CA" sz="2400" dirty="0"/>
              <a:t> Generation (RNG)</a:t>
            </a:r>
          </a:p>
          <a:p>
            <a:endParaRPr lang="en-CA" sz="2400" dirty="0"/>
          </a:p>
          <a:p>
            <a:r>
              <a:rPr lang="en-CA" sz="2400" dirty="0"/>
              <a:t>A fundamental primitive required for simulations</a:t>
            </a:r>
          </a:p>
          <a:p>
            <a:r>
              <a:rPr lang="en-CA" sz="2400" dirty="0"/>
              <a:t>Goal: Uniform(0,1)</a:t>
            </a:r>
          </a:p>
          <a:p>
            <a:r>
              <a:rPr lang="en-CA" sz="2400" dirty="0"/>
              <a:t>Uniformity</a:t>
            </a:r>
          </a:p>
          <a:p>
            <a:r>
              <a:rPr lang="en-CA" sz="2400" dirty="0"/>
              <a:t>Independence</a:t>
            </a:r>
          </a:p>
          <a:p>
            <a:r>
              <a:rPr lang="en-CA" sz="2400" dirty="0"/>
              <a:t>Computational efficiency</a:t>
            </a:r>
          </a:p>
          <a:p>
            <a:r>
              <a:rPr lang="en-CA" sz="2400" dirty="0"/>
              <a:t>Long period</a:t>
            </a:r>
          </a:p>
          <a:p>
            <a:r>
              <a:rPr lang="en-CA" sz="2400" dirty="0"/>
              <a:t>Multiple streams</a:t>
            </a:r>
          </a:p>
          <a:p>
            <a:r>
              <a:rPr lang="en-CA" sz="2400" dirty="0"/>
              <a:t>Common approach: LCG</a:t>
            </a:r>
          </a:p>
          <a:p>
            <a:r>
              <a:rPr lang="en-CA" sz="2400" dirty="0"/>
              <a:t>Careful design and seeding</a:t>
            </a:r>
          </a:p>
          <a:p>
            <a:r>
              <a:rPr lang="en-CA" sz="2400" dirty="0"/>
              <a:t>Never generates 0.0 or 1.0</a:t>
            </a:r>
          </a:p>
          <a:p>
            <a:r>
              <a:rPr lang="en-CA" sz="2400" dirty="0"/>
              <a:t>Covered in guest lecture (JH)</a:t>
            </a:r>
          </a:p>
          <a:p>
            <a:r>
              <a:rPr lang="en-CA" sz="2400" dirty="0"/>
              <a:t>Readings: 2.1, 2.2</a:t>
            </a:r>
          </a:p>
          <a:p>
            <a:endParaRPr lang="en-CA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0891F-EA4D-41C6-835C-1EBEF2155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054980"/>
            <a:ext cx="4038600" cy="5514632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Random </a:t>
            </a:r>
            <a:r>
              <a:rPr lang="en-CA" u="sng" dirty="0"/>
              <a:t>Variate</a:t>
            </a:r>
            <a:r>
              <a:rPr lang="en-CA" dirty="0"/>
              <a:t> Generation (RVG)</a:t>
            </a:r>
          </a:p>
          <a:p>
            <a:endParaRPr lang="en-CA" dirty="0"/>
          </a:p>
          <a:p>
            <a:r>
              <a:rPr lang="en-CA" dirty="0"/>
              <a:t>Builds upon Uniform(0,1)</a:t>
            </a:r>
          </a:p>
          <a:p>
            <a:r>
              <a:rPr lang="en-CA" dirty="0"/>
              <a:t>Goal: </a:t>
            </a:r>
            <a:r>
              <a:rPr lang="en-CA" b="1" dirty="0"/>
              <a:t>any</a:t>
            </a:r>
            <a:r>
              <a:rPr lang="en-CA" dirty="0"/>
              <a:t> distribution</a:t>
            </a:r>
          </a:p>
          <a:p>
            <a:r>
              <a:rPr lang="en-CA" dirty="0"/>
              <a:t>Discrete distributions</a:t>
            </a:r>
          </a:p>
          <a:p>
            <a:r>
              <a:rPr lang="en-CA" dirty="0"/>
              <a:t>Continuous distributions</a:t>
            </a:r>
          </a:p>
          <a:p>
            <a:r>
              <a:rPr lang="en-CA" dirty="0"/>
              <a:t>Independence (usually)</a:t>
            </a:r>
          </a:p>
          <a:p>
            <a:r>
              <a:rPr lang="en-CA" dirty="0"/>
              <a:t>Correlation (if desired)</a:t>
            </a:r>
          </a:p>
          <a:p>
            <a:r>
              <a:rPr lang="en-CA" dirty="0"/>
              <a:t>Computational efficiency</a:t>
            </a:r>
          </a:p>
          <a:p>
            <a:r>
              <a:rPr lang="en-CA" dirty="0"/>
              <a:t>Common approach: the inverse transform method</a:t>
            </a:r>
          </a:p>
          <a:p>
            <a:r>
              <a:rPr lang="en-CA" dirty="0"/>
              <a:t>Straightforward math (usually)</a:t>
            </a:r>
          </a:p>
          <a:p>
            <a:r>
              <a:rPr lang="en-CA" dirty="0"/>
              <a:t>Might generate 0.0 or 1.0</a:t>
            </a:r>
          </a:p>
          <a:p>
            <a:r>
              <a:rPr lang="en-CA" dirty="0"/>
              <a:t>Covered in today’s lecture</a:t>
            </a:r>
          </a:p>
          <a:p>
            <a:r>
              <a:rPr lang="en-CA" dirty="0"/>
              <a:t>Readings: 6.1, 6.2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B48FB-B074-4F1B-B529-25EEDCB5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0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Could be used if no theoretical distributions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fit the data adequately</a:t>
            </a:r>
          </a:p>
          <a:p>
            <a:endParaRPr lang="en-US" altLang="en-US" dirty="0"/>
          </a:p>
          <a:p>
            <a:r>
              <a:rPr lang="en-US" altLang="en-US" dirty="0"/>
              <a:t>Example: Piecewise Linear empirical distribution</a:t>
            </a:r>
          </a:p>
          <a:p>
            <a:pPr lvl="1"/>
            <a:r>
              <a:rPr lang="en-US" altLang="en-US" dirty="0"/>
              <a:t>Used for </a:t>
            </a:r>
            <a:r>
              <a:rPr lang="en-US" altLang="en-US" dirty="0">
                <a:solidFill>
                  <a:srgbClr val="FF0000"/>
                </a:solidFill>
              </a:rPr>
              <a:t>continuous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Appropriate when a </a:t>
            </a:r>
            <a:r>
              <a:rPr lang="en-US" altLang="en-US" dirty="0">
                <a:solidFill>
                  <a:srgbClr val="FF0000"/>
                </a:solidFill>
              </a:rPr>
              <a:t>large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sample data is available</a:t>
            </a:r>
          </a:p>
          <a:p>
            <a:pPr lvl="1"/>
            <a:r>
              <a:rPr lang="en-US" dirty="0"/>
              <a:t>Empirical CDF is approximated </a:t>
            </a:r>
            <a:br>
              <a:rPr lang="en-US" dirty="0"/>
            </a:br>
            <a:r>
              <a:rPr lang="en-US" dirty="0"/>
              <a:t>by a piecewise linear function: </a:t>
            </a:r>
          </a:p>
          <a:p>
            <a:pPr lvl="2"/>
            <a:r>
              <a:rPr lang="en-US" dirty="0"/>
              <a:t>the ‘jump points’ connected </a:t>
            </a:r>
            <a:br>
              <a:rPr lang="en-US" dirty="0"/>
            </a:br>
            <a:r>
              <a:rPr lang="en-US" dirty="0"/>
              <a:t>by linear functions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Empirical Distribution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5257800" y="2971800"/>
          <a:ext cx="2819400" cy="292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889785" y="5943600"/>
            <a:ext cx="1731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Piecewise Linear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Empirical CDF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E5E09-45EE-4EC8-99CC-ECEB5096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sz="1800" dirty="0"/>
                  <a:t>Piecewise Linear empirical distribution</a:t>
                </a:r>
              </a:p>
              <a:p>
                <a:pPr lvl="1"/>
                <a:r>
                  <a:rPr lang="en-US" altLang="en-US" sz="1800" dirty="0"/>
                  <a:t>Organize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800" dirty="0"/>
                  <a:t>-axis into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en-US" sz="1800" dirty="0"/>
                  <a:t> intervals</a:t>
                </a:r>
              </a:p>
              <a:p>
                <a:pPr lvl="1"/>
                <a:r>
                  <a:rPr lang="en-US" altLang="en-US" sz="1800" dirty="0"/>
                  <a:t>Interval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dirty="0"/>
                  <a:t> is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latin typeface="Cambria Math"/>
                          </a:rPr>
                          <m:t>𝑖</m:t>
                        </m:r>
                        <m:r>
                          <a:rPr lang="en-US" altLang="en-US" sz="18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 </m:t>
                    </m:r>
                    <m:r>
                      <a:rPr lang="en-US" altLang="en-US" sz="1800" i="1">
                        <a:latin typeface="Cambria Math"/>
                      </a:rPr>
                      <m:t>𝑖</m:t>
                    </m:r>
                    <m:r>
                      <a:rPr lang="en-US" altLang="en-US" sz="1800" i="1">
                        <a:latin typeface="Cambria Math"/>
                      </a:rPr>
                      <m:t>=1,2,…, </m:t>
                    </m:r>
                    <m:r>
                      <a:rPr lang="en-US" altLang="en-US" sz="1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en-US" sz="18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: relative frequency of interval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𝑖</m:t>
                    </m:r>
                  </m:oMath>
                </a14:m>
                <a:endParaRPr lang="en-US" alt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: relative cumulative frequency of interval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endParaRPr lang="en-US" altLang="en-US" sz="1800" dirty="0"/>
              </a:p>
              <a:p>
                <a:pPr lvl="1"/>
                <a:r>
                  <a:rPr lang="en-US" altLang="en-US" sz="1800" dirty="0"/>
                  <a:t>Empirical CDF: </a:t>
                </a:r>
              </a:p>
              <a:p>
                <a:pPr lvl="2"/>
                <a:r>
                  <a:rPr lang="en-US" alt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dirty="0"/>
                  <a:t> is in interval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dirty="0"/>
                  <a:t>, i.e., </a:t>
                </a:r>
                <a14:m>
                  <m:oMath xmlns:m="http://schemas.openxmlformats.org/officeDocument/2006/math">
                    <m:r>
                      <a:rPr lang="en-US" altLang="en-US" sz="1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latin typeface="Cambria Math"/>
                          </a:rPr>
                          <m:t>𝑖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en-US" sz="1800" b="0" i="1" smtClean="0">
                        <a:latin typeface="Cambria Math"/>
                      </a:rPr>
                      <m:t>&lt;</m:t>
                    </m:r>
                    <m:r>
                      <a:rPr lang="en-US" altLang="en-US" sz="1800" b="0" i="1" smtClean="0">
                        <a:latin typeface="Cambria Math"/>
                      </a:rPr>
                      <m:t>𝑥</m:t>
                    </m:r>
                    <m:r>
                      <a:rPr lang="en-US" altLang="en-US" sz="18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, then:</a:t>
                </a:r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/>
                  <a:t> </a:t>
                </a:r>
                <a:br>
                  <a:rPr lang="en-US" sz="1800" i="1" dirty="0"/>
                </a:br>
                <a:endParaRPr lang="en-US" sz="1800" i="1" dirty="0"/>
              </a:p>
              <a:p>
                <a:pPr marL="914400" lvl="2" indent="0">
                  <a:buNone/>
                </a:pPr>
                <a:r>
                  <a:rPr lang="en-US" sz="1800" dirty="0"/>
                  <a:t>    where,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given by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lvl="2"/>
                <a:endParaRPr lang="en-US" altLang="en-US" sz="1600" dirty="0"/>
              </a:p>
              <a:p>
                <a:pPr lvl="1"/>
                <a:endParaRPr lang="en-US" alt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8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Distribution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3000" y="2819400"/>
            <a:ext cx="6462712" cy="1576354"/>
            <a:chOff x="1309688" y="4934400"/>
            <a:chExt cx="6462712" cy="1576354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309688" y="5616575"/>
              <a:ext cx="6462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773238" y="5535612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286000" y="5540375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19400" y="5535612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352800" y="5540375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57600" y="5410200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 pitchFamily="18" charset="0"/>
                </a:rPr>
                <a:t>• • •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495800" y="5529262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029200" y="552450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597525" y="551815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172200" y="552450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705600" y="5518150"/>
              <a:ext cx="0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643063" y="5662612"/>
                  <a:ext cx="38735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43063" y="5662612"/>
                  <a:ext cx="38735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561138" y="5681662"/>
                  <a:ext cx="388937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138" y="5681662"/>
                  <a:ext cx="388937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482379" y="5300662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88704" y="5638800"/>
                  <a:ext cx="38735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8704" y="5638800"/>
                  <a:ext cx="38735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125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35525" y="5638800"/>
                  <a:ext cx="38735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21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35525" y="5638800"/>
                  <a:ext cx="387350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62399" y="6172200"/>
                  <a:ext cx="126047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𝐾</m:t>
                      </m:r>
                    </m:oMath>
                  </a14:m>
                  <a:r>
                    <a:rPr lang="en-US" sz="1600" dirty="0">
                      <a:latin typeface="Times" pitchFamily="18" charset="0"/>
                    </a:rPr>
                    <a:t> intervals</a:t>
                  </a:r>
                </a:p>
              </p:txBody>
            </p:sp>
          </mc:Choice>
          <mc:Fallback xmlns="">
            <p:sp>
              <p:nvSpPr>
                <p:cNvPr id="22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399" y="6172200"/>
                  <a:ext cx="1260475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571" b="-232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47391" y="4934400"/>
                  <a:ext cx="106997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latin typeface="Times" pitchFamily="18" charset="0"/>
                    </a:rPr>
                    <a:t>interval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𝑖</m:t>
                      </m:r>
                    </m:oMath>
                  </a14:m>
                  <a:endParaRPr lang="en-US" sz="1600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23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7391" y="4934400"/>
                  <a:ext cx="1069975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841" t="-3571" b="-232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E0B60BD-D5FE-40F2-808C-86515AFA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Suppose the data collected for 100 broken machine repair times are: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Empirical Distribution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/>
          </p:nvPr>
        </p:nvGraphicFramePr>
        <p:xfrm>
          <a:off x="1371600" y="1600200"/>
          <a:ext cx="624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4648136" imgH="1095272" progId="Excel.Sheet.8">
                  <p:embed/>
                </p:oleObj>
              </mc:Choice>
              <mc:Fallback>
                <p:oleObj name="Worksheet" r:id="rId3" imgW="4648136" imgH="1095272" progId="Excel.Sheet.8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2484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48956" y="3429000"/>
          <a:ext cx="3124200" cy="299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346846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Piecewise Linear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Empirical CDF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276600" y="5015887"/>
            <a:ext cx="642670" cy="14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9626" y="4476829"/>
                <a:ext cx="2853795" cy="542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=0.5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26" y="4476829"/>
                <a:ext cx="2853795" cy="542200"/>
              </a:xfrm>
              <a:prstGeom prst="rect">
                <a:avLst/>
              </a:prstGeom>
              <a:blipFill rotWithShape="1">
                <a:blip r:embed="rId6"/>
                <a:stretch>
                  <a:fillRect l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flipH="1">
            <a:off x="3505200" y="4747929"/>
            <a:ext cx="694426" cy="205071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12982" y="6250323"/>
                <a:ext cx="3882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982" y="6250323"/>
                <a:ext cx="388247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95295" y="6249351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295" y="6249351"/>
                <a:ext cx="388248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51024" y="6249352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24" y="6249352"/>
                <a:ext cx="388248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3400" y="6255103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255103"/>
                <a:ext cx="388248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38400" y="6248400"/>
                <a:ext cx="384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248400"/>
                <a:ext cx="384656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3267974" y="5017325"/>
            <a:ext cx="0" cy="1078675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919270" y="4343400"/>
            <a:ext cx="0" cy="17526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46B5-7556-4826-94BB-3154DBEC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5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Random </a:t>
                </a:r>
                <a:r>
                  <a:rPr lang="en-US" altLang="en-US" dirty="0" err="1"/>
                  <a:t>variate</a:t>
                </a:r>
                <a:r>
                  <a:rPr lang="en-US" altLang="en-US" dirty="0"/>
                  <a:t> generation:</a:t>
                </a:r>
              </a:p>
              <a:p>
                <a:pPr lvl="1"/>
                <a:r>
                  <a:rPr lang="en-US" altLang="en-US" dirty="0"/>
                  <a:t>Generate random number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𝑢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Select the appropriate interval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/>
                  <a:t>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en-US" b="0" i="1" smtClean="0">
                          <a:latin typeface="Cambria Math"/>
                        </a:rPr>
                        <m:t>&lt;</m:t>
                      </m:r>
                      <m:r>
                        <a:rPr lang="en-US" altLang="en-US" b="0" i="1" smtClean="0">
                          <a:latin typeface="Cambria Math"/>
                        </a:rPr>
                        <m:t>𝑢</m:t>
                      </m:r>
                      <m:r>
                        <a:rPr lang="en-US" alt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Use the inverse transformation method to compute the random </a:t>
                </a:r>
                <a:r>
                  <a:rPr lang="en-US" altLang="en-US" dirty="0" err="1"/>
                  <a:t>variate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/>
                  <a:t> as follows</a:t>
                </a:r>
              </a:p>
              <a:p>
                <a:pPr lvl="1"/>
                <a:endParaRPr lang="en-US" alt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𝑥</m:t>
                    </m:r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latin typeface="Cambria Math"/>
                      </a:rPr>
                      <m:t>(</m:t>
                    </m:r>
                    <m:r>
                      <a:rPr lang="en-US" altLang="en-US" b="0" i="1" smtClean="0">
                        <a:latin typeface="Cambria Math"/>
                      </a:rPr>
                      <m:t>𝑢</m:t>
                    </m:r>
                    <m:r>
                      <a:rPr lang="en-US" alt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en-US" dirty="0"/>
                  <a:t>	</a:t>
                </a:r>
              </a:p>
              <a:p>
                <a:pPr marL="457200" lvl="1" indent="0" algn="ctr">
                  <a:buNone/>
                </a:pPr>
                <a:endParaRPr lang="en-US" altLang="en-US" dirty="0"/>
              </a:p>
              <a:p>
                <a:pPr marL="457200" lvl="1" indent="0">
                  <a:buNone/>
                </a:pPr>
                <a:r>
                  <a:rPr lang="en-US" altLang="en-US" dirty="0"/>
                  <a:t>     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87" t="-876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Empirical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389C5-DD79-4B73-91C2-B3FC1B06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19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sz="2000" dirty="0"/>
                  <a:t>Suppose the data collected for 100 broken machine repair times are:</a:t>
                </a:r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Suppose: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𝑢</m:t>
                    </m:r>
                    <m:r>
                      <a:rPr lang="en-US" altLang="en-US" sz="2000" b="0" i="1" smtClean="0">
                        <a:latin typeface="Cambria Math"/>
                      </a:rPr>
                      <m:t>=0.83</m:t>
                    </m:r>
                  </m:oMath>
                </a14:m>
                <a:endParaRPr lang="en-US" alt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/>
                        </a:rPr>
                        <m:t>=0.66&lt;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𝑢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/>
                        </a:rPr>
                        <m:t>=1.00⇒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altLang="en-US" sz="2000" b="0" dirty="0"/>
              </a:p>
              <a:p>
                <a:pPr marL="457200" lvl="1" indent="0">
                  <a:buNone/>
                </a:pPr>
                <a:br>
                  <a:rPr lang="en-US" altLang="en-US" sz="2000" b="0" dirty="0"/>
                </a:br>
                <a:br>
                  <a:rPr lang="en-US" altLang="en-US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en-US" sz="2000" b="0" i="0" smtClean="0">
                          <a:latin typeface="Cambria Math"/>
                        </a:rPr>
                        <m:t>    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=1.5+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0.68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0.83−0.66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en-US" sz="2000" b="0" i="0" smtClean="0">
                          <a:latin typeface="Cambria Math"/>
                        </a:rPr>
                        <m:t>    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=1.75</m:t>
                      </m:r>
                    </m:oMath>
                  </m:oMathPara>
                </a14:m>
                <a:br>
                  <a:rPr lang="en-US" altLang="en-US" sz="2000" b="0" dirty="0"/>
                </a:br>
                <a:endParaRPr lang="en-US" alt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Empirical Distribution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1371600" y="1600200"/>
          <a:ext cx="624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4" imgW="4648136" imgH="1095272" progId="Excel.Sheet.8">
                  <p:embed/>
                </p:oleObj>
              </mc:Choice>
              <mc:Fallback>
                <p:oleObj name="Worksheet" r:id="rId4" imgW="4648136" imgH="1095272" progId="Excel.Sheet.8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2484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2901-9387-4BBB-A5BB-8EDC0FC7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variate generation</a:t>
            </a:r>
          </a:p>
          <a:p>
            <a:pPr lvl="1"/>
            <a:r>
              <a:rPr lang="en-US" dirty="0"/>
              <a:t>Inverse transform method</a:t>
            </a:r>
          </a:p>
          <a:p>
            <a:pPr lvl="1"/>
            <a:r>
              <a:rPr lang="en-US" dirty="0"/>
              <a:t>Convolution method</a:t>
            </a:r>
          </a:p>
          <a:p>
            <a:pPr lvl="1"/>
            <a:r>
              <a:rPr lang="en-US" dirty="0"/>
              <a:t>Empirical distribution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F74B7-1E9B-41FC-B56B-2D4BB727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parameters such as inter-arrival times and service times are often modeled by random variables with some given distributions</a:t>
            </a:r>
          </a:p>
          <a:p>
            <a:endParaRPr lang="en-US" dirty="0"/>
          </a:p>
          <a:p>
            <a:r>
              <a:rPr lang="en-US" dirty="0"/>
              <a:t>A mechanism is needed to generate </a:t>
            </a:r>
            <a:r>
              <a:rPr lang="en-US" dirty="0" err="1"/>
              <a:t>variates</a:t>
            </a:r>
            <a:r>
              <a:rPr lang="en-US" dirty="0"/>
              <a:t> for a wide class of distributions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Discrete-Event Simulation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143000" y="4419600"/>
            <a:ext cx="64801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/>
            <a:r>
              <a:rPr lang="en-US" altLang="zh-CN" sz="2400" i="1">
                <a:latin typeface="+mn-lt"/>
                <a:ea typeface="SimSun" pitchFamily="2" charset="-122"/>
              </a:rPr>
              <a:t>This can be done using a sequence of random numbers that are independent of each other and are uniformly distributed between 0 and 1</a:t>
            </a:r>
            <a:endParaRPr lang="en-US" sz="2400" i="1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7AE93D-A714-4147-90D8-96402AA0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Uniformly distributed between 0 and 1</a:t>
            </a:r>
          </a:p>
          <a:p>
            <a:pPr lvl="1"/>
            <a:r>
              <a:rPr lang="en-US" dirty="0"/>
              <a:t>Consider a sequence of random numbers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,u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Uniformity: expected number of random numbers in each sub-interval is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N/n</a:t>
            </a:r>
          </a:p>
          <a:p>
            <a:pPr lvl="1"/>
            <a:r>
              <a:rPr lang="en-US" dirty="0"/>
              <a:t>Independence: value of each random number is not affected by any other numbers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Uniform Random Numbers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309688" y="3097213"/>
            <a:ext cx="6462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1773238" y="3016250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2286000" y="3021013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2819400" y="3016250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3352800" y="3021013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657600" y="28908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• • •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495800" y="3009900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029200" y="3005138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5597525" y="2998788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6172200" y="3005138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6705600" y="2998788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43063" y="31432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0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6561138" y="3162300"/>
            <a:ext cx="388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1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5737225" y="2205038"/>
            <a:ext cx="183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" pitchFamily="18" charset="0"/>
              </a:rPr>
              <a:t>n</a:t>
            </a:r>
            <a:r>
              <a:rPr lang="en-US">
                <a:latin typeface="Times" pitchFamily="18" charset="0"/>
              </a:rPr>
              <a:t> equal </a:t>
            </a:r>
            <a:br>
              <a:rPr lang="en-US">
                <a:latin typeface="Times" pitchFamily="18" charset="0"/>
              </a:rPr>
            </a:br>
            <a:r>
              <a:rPr lang="en-US">
                <a:latin typeface="Times" pitchFamily="18" charset="0"/>
              </a:rPr>
              <a:t>sub-intervals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>
            <a:off x="6172200" y="281463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64128-C1D8-436B-AA5E-6534EC4B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Bernoulli variate is useful for generating a binary outcome (0 or 1) to represent “success” (1) or “failure” (0)</a:t>
                </a:r>
              </a:p>
              <a:p>
                <a:pPr marL="0" indent="0">
                  <a:buNone/>
                </a:pPr>
                <a:r>
                  <a:rPr lang="en-US" dirty="0"/>
                  <a:t>	Example: wireless network packet transmission</a:t>
                </a:r>
              </a:p>
              <a:p>
                <a:pPr marL="0" indent="0">
                  <a:buNone/>
                </a:pPr>
                <a:r>
                  <a:rPr lang="en-US" dirty="0"/>
                  <a:t>	Example: coin flipping to produce “heads” or “tails”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Bernoulli trial (with parameter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/>
                  <a:t>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p(1) = p, 		p(0) = 1 – p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   			</a:t>
                </a:r>
              </a:p>
              <a:p>
                <a:r>
                  <a:rPr lang="en-US" dirty="0"/>
                  <a:t>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0&lt;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𝑝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=1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; 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=0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33" t="-1840" r="-2000" b="-28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Bernoulli Variate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1715C-556E-40B9-B4DA-5D1DE262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 tri-modal discrete distribution</a:t>
            </a:r>
          </a:p>
          <a:p>
            <a:pPr lvl="1"/>
            <a:r>
              <a:rPr lang="en-US" dirty="0"/>
              <a:t>Example: size of an email message (in paragraphs, or KB)</a:t>
            </a:r>
          </a:p>
          <a:p>
            <a:pPr lvl="1"/>
            <a:r>
              <a:rPr lang="en-US" dirty="0"/>
              <a:t>Example: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p(1) = 0.5, p(2) = 0.3, p(3) = 0.2</a:t>
            </a:r>
          </a:p>
          <a:p>
            <a:r>
              <a:rPr lang="en-US" dirty="0"/>
              <a:t>Cumulative distribution function,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Inverse Transformation Method: </a:t>
            </a:r>
            <a:br>
              <a:rPr lang="en-US" dirty="0"/>
            </a:br>
            <a:r>
              <a:rPr lang="en-US" dirty="0"/>
              <a:t>Discrete Distributions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2630488" y="3048000"/>
            <a:ext cx="0" cy="247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2643188" y="5518150"/>
            <a:ext cx="4443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939925" y="30749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1.0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2540000" y="3246438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2551113" y="36147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952625" y="34178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0.8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219200" y="41148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" pitchFamily="18" charset="0"/>
              </a:rPr>
              <a:t>F(x)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965325" y="41910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0.5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551113" y="43434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2379663" y="53911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0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551238" y="54546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1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3714750" y="4341813"/>
            <a:ext cx="0" cy="117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3727450" y="4341813"/>
            <a:ext cx="97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4578350" y="54673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2</a:t>
            </a:r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V="1">
            <a:off x="4705350" y="3643313"/>
            <a:ext cx="0" cy="703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4718050" y="3643313"/>
            <a:ext cx="92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532438" y="54673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3</a:t>
            </a: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V="1">
            <a:off x="5638800" y="32004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5638800" y="3200400"/>
            <a:ext cx="766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4572000" y="5881688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" pitchFamily="18" charset="0"/>
              </a:rPr>
              <a:t>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B2F9-C8FD-4170-9BE9-FE07A6D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5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Random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variate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𝑖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𝐹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F(0) = 0, F(1) = 0.5, F(2) = 0.8, F(3) = 1.0</a:t>
                </a:r>
              </a:p>
              <a:p>
                <a:pPr lvl="1"/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0 &lt; 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0.5		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variate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= 1</a:t>
                </a:r>
              </a:p>
              <a:p>
                <a:pPr lvl="1"/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0.5 &lt; 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0.8		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variate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= 2</a:t>
                </a:r>
              </a:p>
              <a:p>
                <a:pPr lvl="1"/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0.8 &lt; 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1.0		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variate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= 3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Inverse Transformation Method:</a:t>
            </a:r>
            <a:br>
              <a:rPr lang="en-US" dirty="0"/>
            </a:br>
            <a:r>
              <a:rPr lang="en-US" dirty="0"/>
              <a:t>Discrete Distributions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F2D50-DBE1-4BAF-98F6-541F9834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Discrete uniform (with parameters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p(n) = 1/(b – a + 1)   for n = a, a + 1, …, b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	 F(n) = (n – a + 1)/(b – a + 1)</a:t>
                </a:r>
              </a:p>
              <a:p>
                <a:endParaRPr lang="en-US" dirty="0"/>
              </a:p>
              <a:p>
                <a:r>
                  <a:rPr lang="en-US" dirty="0"/>
                  <a:t>Random </a:t>
                </a:r>
                <a:r>
                  <a:rPr lang="en-US" dirty="0" err="1"/>
                  <a:t>variate</a:t>
                </a:r>
                <a:r>
                  <a:rPr lang="en-US" dirty="0"/>
                  <a:t> generation</a:t>
                </a:r>
              </a:p>
              <a:p>
                <a:pPr lvl="1"/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𝑢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Courier New" pitchFamily="49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Courier New" pitchFamily="49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Courier New" pitchFamily="49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𝑓𝑙𝑜𝑜𝑟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∗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𝑏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)</m:t>
                    </m:r>
                  </m:oMath>
                </a14:m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    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Courier New" pitchFamily="49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𝑐𝑒𝑖𝑙𝑖𝑛𝑔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∗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𝑏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cs typeface="Courier New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itchFamily="49" charset="0"/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59" t="-1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Discrete Uniform Variate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851A0-09CB-45D2-AB04-7593D77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11274</TotalTime>
  <Words>1180</Words>
  <Application>Microsoft Office PowerPoint</Application>
  <PresentationFormat>On-screen Show (4:3)</PresentationFormat>
  <Paragraphs>316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SimSun</vt:lpstr>
      <vt:lpstr>SimSun</vt:lpstr>
      <vt:lpstr>Arial</vt:lpstr>
      <vt:lpstr>Calibri</vt:lpstr>
      <vt:lpstr>Cambria Math</vt:lpstr>
      <vt:lpstr>Courier New</vt:lpstr>
      <vt:lpstr>Symbol</vt:lpstr>
      <vt:lpstr>Times</vt:lpstr>
      <vt:lpstr>Times New Roman</vt:lpstr>
      <vt:lpstr>Wingdings</vt:lpstr>
      <vt:lpstr>Office Theme</vt:lpstr>
      <vt:lpstr>Equation</vt:lpstr>
      <vt:lpstr>Worksheet</vt:lpstr>
      <vt:lpstr>CPSC 531: System Modeling and Simulation</vt:lpstr>
      <vt:lpstr>Recap and Terminology</vt:lpstr>
      <vt:lpstr>Outline</vt:lpstr>
      <vt:lpstr>Discrete-Event Simulation</vt:lpstr>
      <vt:lpstr>Uniform Random Numbers</vt:lpstr>
      <vt:lpstr>Bernoulli Variate</vt:lpstr>
      <vt:lpstr>Inverse Transformation Method:  Discrete Distributions</vt:lpstr>
      <vt:lpstr>Inverse Transformation Method: Discrete Distributions</vt:lpstr>
      <vt:lpstr>Discrete Uniform Variate</vt:lpstr>
      <vt:lpstr>Geometric Variate</vt:lpstr>
      <vt:lpstr>Inverse Transformation Method:  Continuous Distributions</vt:lpstr>
      <vt:lpstr>Proof</vt:lpstr>
      <vt:lpstr>Continuous Uniform Variate</vt:lpstr>
      <vt:lpstr>Exponential Variate</vt:lpstr>
      <vt:lpstr>Convolution Method</vt:lpstr>
      <vt:lpstr>Geometric Variate</vt:lpstr>
      <vt:lpstr>Binomial Variate</vt:lpstr>
      <vt:lpstr>Poisson Variate</vt:lpstr>
      <vt:lpstr>Other Techniques: Normal Variate</vt:lpstr>
      <vt:lpstr>Empirical Distribution</vt:lpstr>
      <vt:lpstr>Empirical Distribution</vt:lpstr>
      <vt:lpstr>Example Empirical Distribution</vt:lpstr>
      <vt:lpstr>Empirical Distribution</vt:lpstr>
      <vt:lpstr>Example Empirical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337</cp:revision>
  <dcterms:created xsi:type="dcterms:W3CDTF">2013-07-31T17:26:06Z</dcterms:created>
  <dcterms:modified xsi:type="dcterms:W3CDTF">2017-09-26T13:58:15Z</dcterms:modified>
</cp:coreProperties>
</file>