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1" r:id="rId2"/>
    <p:sldId id="334" r:id="rId3"/>
    <p:sldId id="325" r:id="rId4"/>
    <p:sldId id="300" r:id="rId5"/>
    <p:sldId id="290" r:id="rId6"/>
    <p:sldId id="302" r:id="rId7"/>
    <p:sldId id="351" r:id="rId8"/>
    <p:sldId id="282" r:id="rId9"/>
    <p:sldId id="350" r:id="rId10"/>
    <p:sldId id="291" r:id="rId11"/>
    <p:sldId id="286" r:id="rId12"/>
    <p:sldId id="35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314" autoAdjust="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4814-4950-5941-8D5F-A7AD998058F8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E1C1-1AFC-924B-9824-8A331F0CE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3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update</a:t>
            </a:r>
            <a:r>
              <a:rPr lang="en-US" baseline="0" dirty="0"/>
              <a:t> in emphasizing the motivation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AF9E2-35CB-4BE5-98DA-79283D7580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0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We can see that the simulation</a:t>
            </a:r>
            <a:r>
              <a:rPr lang="en-US" baseline="0" dirty="0"/>
              <a:t> values </a:t>
            </a:r>
            <a:r>
              <a:rPr lang="en-US" b="1" baseline="0" dirty="0"/>
              <a:t>closely model </a:t>
            </a:r>
            <a:r>
              <a:rPr lang="en-US" baseline="0" dirty="0"/>
              <a:t>the empirical results.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With validated simulator, can evaluate response time, energy, and fairness characteristics for other scheduling policies and speed </a:t>
            </a:r>
            <a:r>
              <a:rPr lang="en-US" dirty="0" err="1"/>
              <a:t>scalers</a:t>
            </a:r>
            <a:r>
              <a:rPr lang="en-US" baseline="0" dirty="0"/>
              <a:t> </a:t>
            </a:r>
            <a:r>
              <a:rPr lang="en-US" b="1" baseline="0" dirty="0"/>
              <a:t>even faster</a:t>
            </a:r>
          </a:p>
          <a:p>
            <a:pPr marL="171450" indent="-171450">
              <a:buFont typeface="Arial"/>
              <a:buChar char="•"/>
            </a:pP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SRPT-PS</a:t>
            </a:r>
            <a:r>
              <a:rPr lang="en-US" dirty="0"/>
              <a:t> consistently provides </a:t>
            </a:r>
            <a:r>
              <a:rPr lang="en-US" b="1" dirty="0"/>
              <a:t>best response time</a:t>
            </a:r>
            <a:r>
              <a:rPr lang="en-US" dirty="0"/>
              <a:t>, though it does </a:t>
            </a:r>
            <a:r>
              <a:rPr lang="en-US" b="1" u="sng" dirty="0"/>
              <a:t>not</a:t>
            </a:r>
            <a:r>
              <a:rPr lang="en-US" b="1" dirty="0"/>
              <a:t> have fairness properties of FSP-PS</a:t>
            </a:r>
            <a:r>
              <a:rPr lang="en-US" b="0" dirty="0"/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FCFS identical to SRPT since they’re batch workloads, and jobs are in non-decreasing order of size.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LRPT has worst response time amongst policies evaluated. However, it does </a:t>
            </a:r>
            <a:r>
              <a:rPr lang="en-US" b="1" u="sng" dirty="0"/>
              <a:t>not</a:t>
            </a:r>
            <a:r>
              <a:rPr lang="en-US" b="1" dirty="0"/>
              <a:t> always have highest energy consumption</a:t>
            </a:r>
            <a:r>
              <a:rPr lang="en-US" dirty="0"/>
              <a:t>, since in some cases it completes entire batch workload </a:t>
            </a:r>
            <a:r>
              <a:rPr lang="en-US" b="1" dirty="0"/>
              <a:t>up to 40% sooner </a:t>
            </a:r>
            <a:r>
              <a:rPr lang="en-US" dirty="0"/>
              <a:t>than other policies, such as PS. This is a theme around </a:t>
            </a:r>
            <a:r>
              <a:rPr lang="en-US" b="1" dirty="0"/>
              <a:t>race-to-idle</a:t>
            </a:r>
            <a:r>
              <a:rPr lang="en-US" b="0" dirty="0"/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Results in</a:t>
            </a:r>
            <a:r>
              <a:rPr lang="en-US" baseline="0" dirty="0"/>
              <a:t> table</a:t>
            </a:r>
            <a:r>
              <a:rPr lang="en-US" dirty="0"/>
              <a:t> provide further evidence of many tradeoffs between response time, fairness, and energy consumption in dynamic speed scaling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RAPL</a:t>
            </a:r>
            <a:r>
              <a:rPr lang="en-US" baseline="0" dirty="0"/>
              <a:t> MSR’s allow policies for domains that manage thermal output and energy consumption of the processor and memory to keep it within defined envelope(s).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Intel Sandy Bridge microarchitecture (2011) debuted the RAPL interface.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For maximum compatibility use PPO &amp; PKG.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Intel says “PP1 may reflect to </a:t>
            </a:r>
            <a:r>
              <a:rPr lang="en-US" dirty="0" err="1"/>
              <a:t>uncore</a:t>
            </a:r>
            <a:r>
              <a:rPr lang="en-US" dirty="0"/>
              <a:t> devices”. It’s the GPU.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Uncore</a:t>
            </a:r>
            <a:r>
              <a:rPr lang="en-US" dirty="0"/>
              <a:t> is term used by Intel to describe functions of microprocessor not in core, but which must be closely connected to</a:t>
            </a:r>
            <a:r>
              <a:rPr lang="en-US" baseline="0" dirty="0"/>
              <a:t> </a:t>
            </a:r>
            <a:r>
              <a:rPr lang="en-US" dirty="0"/>
              <a:t>core to achieve high performance. L3 is not part of </a:t>
            </a:r>
            <a:r>
              <a:rPr lang="en-US" dirty="0" err="1"/>
              <a:t>uncore</a:t>
            </a:r>
            <a:r>
              <a:rPr lang="en-US" dirty="0"/>
              <a:t>.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MULTI – PLICK – ATIV</a:t>
            </a:r>
            <a:endParaRPr lang="en-US" baseline="0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Workload with jobs sizes that have </a:t>
            </a:r>
            <a:r>
              <a:rPr lang="en-US" b="1" baseline="0" dirty="0"/>
              <a:t>no variability</a:t>
            </a:r>
            <a:r>
              <a:rPr lang="en-US" baseline="0" dirty="0"/>
              <a:t>, </a:t>
            </a:r>
            <a:r>
              <a:rPr lang="en-US" b="1" baseline="0" dirty="0"/>
              <a:t>medium variability</a:t>
            </a:r>
            <a:r>
              <a:rPr lang="en-US" baseline="0" dirty="0"/>
              <a:t>, and </a:t>
            </a:r>
            <a:r>
              <a:rPr lang="en-US" b="1" baseline="0" dirty="0"/>
              <a:t>high variability</a:t>
            </a:r>
            <a:endParaRPr lang="en-US" baseline="0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YDS = Yao / Demers / </a:t>
            </a:r>
            <a:r>
              <a:rPr lang="en-US" baseline="0" dirty="0" err="1"/>
              <a:t>Shenker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Discretization effect would be even larger if</a:t>
            </a:r>
            <a:r>
              <a:rPr lang="en-US" baseline="0" dirty="0"/>
              <a:t> </a:t>
            </a:r>
            <a:r>
              <a:rPr lang="en-US" b="1" dirty="0"/>
              <a:t>voltage step for each frequency</a:t>
            </a:r>
            <a:endParaRPr lang="en-US" b="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CA" dirty="0"/>
          </a:p>
          <a:p>
            <a:pPr marL="171450" lvl="0" indent="-171450">
              <a:buFont typeface="Arial"/>
              <a:buChar char="•"/>
            </a:pPr>
            <a:r>
              <a:rPr lang="en-CA" dirty="0"/>
              <a:t>FSP-PS dramatically reduces mean response time</a:t>
            </a:r>
          </a:p>
          <a:p>
            <a:pPr marL="628650" lvl="1" indent="-171450">
              <a:buFont typeface="Arial"/>
              <a:buChar char="•"/>
            </a:pPr>
            <a:r>
              <a:rPr lang="en-CA" dirty="0"/>
              <a:t>Reduced 33% to 46% compared to PS (small but measurable</a:t>
            </a:r>
            <a:r>
              <a:rPr lang="en-CA" baseline="0" dirty="0"/>
              <a:t> reduction in batch execution &amp; energy)</a:t>
            </a:r>
            <a:endParaRPr lang="en-CA" dirty="0"/>
          </a:p>
          <a:p>
            <a:pPr marL="628650" lvl="1" indent="-171450">
              <a:buFont typeface="Arial"/>
              <a:buChar char="•"/>
            </a:pPr>
            <a:r>
              <a:rPr lang="en-CA" dirty="0"/>
              <a:t>Reduced</a:t>
            </a:r>
            <a:r>
              <a:rPr lang="en-CA" baseline="0" dirty="0"/>
              <a:t> up to 5</a:t>
            </a:r>
            <a:r>
              <a:rPr lang="en-CA" dirty="0"/>
              <a:t>% compared to YDS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To lesser degree, YDS instead improves overall execution time (2%) and power efficiency (1%) compared to FSP-PS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CA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There’s workloads with less</a:t>
            </a:r>
            <a:r>
              <a:rPr lang="en-US" baseline="0" dirty="0"/>
              <a:t> variability than 2&amp;3 that </a:t>
            </a:r>
            <a:r>
              <a:rPr lang="en-US" dirty="0"/>
              <a:t>show</a:t>
            </a:r>
            <a:r>
              <a:rPr lang="en-US" baseline="0" dirty="0"/>
              <a:t> much greater differences </a:t>
            </a:r>
            <a:r>
              <a:rPr lang="en-US" dirty="0"/>
              <a:t>between FSP-PS/YDS</a:t>
            </a:r>
          </a:p>
          <a:p>
            <a:pPr marL="628650" lvl="1" indent="-171450">
              <a:buFont typeface="Arial"/>
              <a:buChar char="•"/>
            </a:pPr>
            <a:r>
              <a:rPr lang="en-CA" dirty="0"/>
              <a:t>FSP-PS reduces mean response time by 10%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CA" dirty="0"/>
              <a:t>YDS reduces overall execution time by 5%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CA" dirty="0"/>
              <a:t>YDS reduces overall energy consumption by 3-4%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Fusion of high/low service rates (with PS speed scaling policy) drives differences between two policies.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FSP-PS favors smallest jobs.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YDS blends the service rate and has fewer context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We can see that the simulation</a:t>
            </a:r>
            <a:r>
              <a:rPr lang="en-US" baseline="0" dirty="0"/>
              <a:t> values </a:t>
            </a:r>
            <a:r>
              <a:rPr lang="en-US" b="1" baseline="0" dirty="0"/>
              <a:t>closely model </a:t>
            </a:r>
            <a:r>
              <a:rPr lang="en-US" baseline="0" dirty="0"/>
              <a:t>the empirical results.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With validated simulator, can evaluate response time, energy, and fairness characteristics for other scheduling policies and speed </a:t>
            </a:r>
            <a:r>
              <a:rPr lang="en-US" dirty="0" err="1"/>
              <a:t>scalers</a:t>
            </a:r>
            <a:r>
              <a:rPr lang="en-US" baseline="0" dirty="0"/>
              <a:t> </a:t>
            </a:r>
            <a:r>
              <a:rPr lang="en-US" b="1" baseline="0" dirty="0"/>
              <a:t>even faster</a:t>
            </a:r>
          </a:p>
          <a:p>
            <a:pPr marL="171450" indent="-171450">
              <a:buFont typeface="Arial"/>
              <a:buChar char="•"/>
            </a:pP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b="1" dirty="0"/>
              <a:t>SRPT-PS</a:t>
            </a:r>
            <a:r>
              <a:rPr lang="en-US" dirty="0"/>
              <a:t> consistently provides </a:t>
            </a:r>
            <a:r>
              <a:rPr lang="en-US" b="1" dirty="0"/>
              <a:t>best response time</a:t>
            </a:r>
            <a:r>
              <a:rPr lang="en-US" dirty="0"/>
              <a:t>, though it does </a:t>
            </a:r>
            <a:r>
              <a:rPr lang="en-US" b="1" u="sng" dirty="0"/>
              <a:t>not</a:t>
            </a:r>
            <a:r>
              <a:rPr lang="en-US" b="1" dirty="0"/>
              <a:t> have fairness properties of FSP-PS</a:t>
            </a:r>
            <a:r>
              <a:rPr lang="en-US" b="0" dirty="0"/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FCFS identical to SRPT since they’re batch workloads, and jobs are in non-decreasing order of size.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LRPT has worst response time amongst policies evaluated. However, it does </a:t>
            </a:r>
            <a:r>
              <a:rPr lang="en-US" b="1" u="sng" dirty="0"/>
              <a:t>not</a:t>
            </a:r>
            <a:r>
              <a:rPr lang="en-US" b="1" dirty="0"/>
              <a:t> always have highest energy consumption</a:t>
            </a:r>
            <a:r>
              <a:rPr lang="en-US" dirty="0"/>
              <a:t>, since in some cases it completes entire batch workload </a:t>
            </a:r>
            <a:r>
              <a:rPr lang="en-US" b="1" dirty="0"/>
              <a:t>up to 40% sooner </a:t>
            </a:r>
            <a:r>
              <a:rPr lang="en-US" dirty="0"/>
              <a:t>than other policies, such as PS. This is a theme around </a:t>
            </a:r>
            <a:r>
              <a:rPr lang="en-US" b="1" dirty="0"/>
              <a:t>race-to-idle</a:t>
            </a:r>
            <a:r>
              <a:rPr lang="en-US" b="0" dirty="0"/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Results in</a:t>
            </a:r>
            <a:r>
              <a:rPr lang="en-US" baseline="0" dirty="0"/>
              <a:t> table</a:t>
            </a:r>
            <a:r>
              <a:rPr lang="en-US" dirty="0"/>
              <a:t> provide further evidence of many tradeoffs between response time, fairness, and energy consumption in dynamic speed scaling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60E8-1B67-D242-BB4F-B47981522468}" type="datetime1">
              <a:rPr lang="en-CA" smtClean="0"/>
              <a:pPr/>
              <a:t>2017-10-16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924" y="1"/>
            <a:ext cx="5967875" cy="79375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1160086"/>
            <a:ext cx="7846675" cy="4966078"/>
          </a:xfrm>
        </p:spPr>
        <p:txBody>
          <a:bodyPr/>
          <a:lstStyle>
            <a:lvl2pPr marL="742950" indent="-285750">
              <a:buFont typeface="Calibri" panose="020F0502020204030204" pitchFamily="34" charset="0"/>
              <a:buChar char="—"/>
              <a:defRPr/>
            </a:lvl2pPr>
            <a:lvl3pPr>
              <a:defRPr sz="22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alibri" panose="020F0502020204030204" pitchFamily="34" charset="0"/>
              <a:buChar char="—"/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82C3-76D1-6148-BF59-5F4B661789C9}" type="datetime1">
              <a:rPr lang="en-CA" smtClean="0"/>
              <a:pPr/>
              <a:t>2017-10-16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C0B-1689-2F4D-B43F-BF8276806E3C}" type="datetime1">
              <a:rPr lang="en-CA" smtClean="0"/>
              <a:pPr/>
              <a:t>2017-10-16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9B7E-9A2A-479D-AC3C-E1EDF0C1C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8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3"/>
            <a:ext cx="8229600" cy="3733798"/>
          </a:xfrm>
        </p:spPr>
        <p:txBody>
          <a:bodyPr anchor="ctr">
            <a:normAutofit/>
          </a:bodyPr>
          <a:lstStyle>
            <a:lvl1pPr algn="l">
              <a:buFont typeface="Wingdings" pitchFamily="2" charset="2"/>
              <a:buChar char="§"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828800"/>
            <a:ext cx="8229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1"/>
            <a:ext cx="21336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Page </a:t>
            </a:r>
            <a:fld id="{C27A8304-F8DD-42A8-ABF0-2BDB7BFE52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8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EC9B7E-9A2A-479D-AC3C-E1EDF0C1C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60092"/>
            <a:ext cx="8228799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56350"/>
            <a:ext cx="121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51BE-3D2E-9F4E-A6E8-0DE9F08C5C5D}" type="datetime1">
              <a:rPr lang="en-CA" smtClean="0"/>
              <a:pPr/>
              <a:t>2017-10-16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242" y="2757502"/>
            <a:ext cx="5652601" cy="1558466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</a:t>
            </a:r>
            <a:br>
              <a:rPr lang="en-US" dirty="0"/>
            </a:br>
            <a:r>
              <a:rPr lang="en-US" dirty="0"/>
              <a:t>Calibration and Validation</a:t>
            </a:r>
            <a:br>
              <a:rPr lang="en-US" dirty="0"/>
            </a:br>
            <a:r>
              <a:rPr lang="en-US" dirty="0"/>
              <a:t>of a Speed Scaling Simulator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9242" y="4452762"/>
            <a:ext cx="5652601" cy="139025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rgbClr val="7F7F7F"/>
                </a:solidFill>
              </a:rPr>
              <a:t>Arsham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err="1">
                <a:solidFill>
                  <a:srgbClr val="7F7F7F"/>
                </a:solidFill>
              </a:rPr>
              <a:t>Skrenes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  <a:p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242" y="2477354"/>
            <a:ext cx="50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IEEE MASCOTS 2016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Experimental Evaluation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Three workloads (each with batch of 12 jobs):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Homogenous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Additive (arithmetic progression)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Multiplicative (factors of 2)</a:t>
            </a:r>
            <a:endParaRPr lang="en-US" dirty="0"/>
          </a:p>
          <a:p>
            <a:pPr lvl="0"/>
            <a:endParaRPr lang="en-CA" dirty="0"/>
          </a:p>
          <a:p>
            <a:pPr lvl="0"/>
            <a:r>
              <a:rPr lang="en-CA" dirty="0"/>
              <a:t>Three algorithms (all with </a:t>
            </a:r>
            <a:r>
              <a:rPr lang="el-GR" dirty="0"/>
              <a:t>α</a:t>
            </a:r>
            <a:r>
              <a:rPr lang="en-CA" dirty="0"/>
              <a:t>=1):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PS (epitomizes fairness)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FSP-PS (decoupled speed scaling; improves mean response time while retaining fairness)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YDS (minimizes power consumption)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Experimental Evaluation Results</a:t>
            </a:r>
          </a:p>
        </p:txBody>
      </p:sp>
      <p:pic>
        <p:nvPicPr>
          <p:cNvPr id="6" name="Content Placeholder 5" descr="Table3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03" b="-8117"/>
          <a:stretch/>
        </p:blipFill>
        <p:spPr>
          <a:xfrm>
            <a:off x="890124" y="2215810"/>
            <a:ext cx="7846675" cy="17881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6452" y="3908388"/>
            <a:ext cx="800220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Font typeface="Arial"/>
              <a:buChar char="•"/>
            </a:pPr>
            <a:r>
              <a:rPr lang="en-US" dirty="0"/>
              <a:t>Observation 1: Decoupled speed scaling (FSP-PS) provides a significant </a:t>
            </a:r>
            <a:r>
              <a:rPr lang="en-US" dirty="0">
                <a:solidFill>
                  <a:srgbClr val="00B050"/>
                </a:solidFill>
              </a:rPr>
              <a:t>response time</a:t>
            </a:r>
            <a:r>
              <a:rPr lang="en-US" dirty="0"/>
              <a:t> advantage over PS, for the “same” </a:t>
            </a:r>
            <a:r>
              <a:rPr lang="en-US" dirty="0">
                <a:solidFill>
                  <a:srgbClr val="FF0000"/>
                </a:solidFill>
              </a:rPr>
              <a:t>energy costs</a:t>
            </a:r>
          </a:p>
          <a:p>
            <a:pPr marL="180000" indent="-180000">
              <a:spcBef>
                <a:spcPts val="600"/>
              </a:spcBef>
              <a:buFont typeface="Arial"/>
              <a:buChar char="•"/>
            </a:pPr>
            <a:r>
              <a:rPr lang="en-US" dirty="0"/>
              <a:t>Observation 2: The </a:t>
            </a:r>
            <a:r>
              <a:rPr lang="en-US" dirty="0">
                <a:solidFill>
                  <a:srgbClr val="00B050"/>
                </a:solidFill>
              </a:rPr>
              <a:t>response time </a:t>
            </a:r>
            <a:r>
              <a:rPr lang="en-US" dirty="0"/>
              <a:t>advantage of FSP-PS decreases as job size variability increases</a:t>
            </a:r>
          </a:p>
          <a:p>
            <a:pPr marL="180000" indent="-180000">
              <a:spcBef>
                <a:spcPts val="600"/>
              </a:spcBef>
              <a:buFont typeface="Arial"/>
              <a:buChar char="•"/>
            </a:pPr>
            <a:r>
              <a:rPr lang="en-US" dirty="0"/>
              <a:t>Observation 3: FSP-PS has a slight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advantage over PS because of fewer context switches between jobs</a:t>
            </a:r>
          </a:p>
          <a:p>
            <a:pPr marL="180000" indent="-180000">
              <a:spcBef>
                <a:spcPts val="600"/>
              </a:spcBef>
              <a:buFont typeface="Arial"/>
              <a:buChar char="•"/>
            </a:pPr>
            <a:r>
              <a:rPr lang="en-US" dirty="0"/>
              <a:t>Observation 4: YDS has the lowest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consumption among these policies (even better than expected due to discretization effect, and no speed changes)</a:t>
            </a:r>
          </a:p>
        </p:txBody>
      </p:sp>
      <p:sp>
        <p:nvSpPr>
          <p:cNvPr id="8" name="Oval 7"/>
          <p:cNvSpPr/>
          <p:nvPr/>
        </p:nvSpPr>
        <p:spPr>
          <a:xfrm>
            <a:off x="2196314" y="3277174"/>
            <a:ext cx="457200" cy="44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18924" y="3290132"/>
            <a:ext cx="1129817" cy="441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86904" y="3290132"/>
            <a:ext cx="457200" cy="44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16778" y="3290132"/>
            <a:ext cx="457200" cy="44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9434" y="3290132"/>
            <a:ext cx="131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09285" y="3455490"/>
            <a:ext cx="131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Simulation Results</a:t>
            </a:r>
          </a:p>
        </p:txBody>
      </p:sp>
      <p:pic>
        <p:nvPicPr>
          <p:cNvPr id="6" name="Content Placeholder 5" descr="Table4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931" b="-4193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7165" y="3939220"/>
            <a:ext cx="7846675" cy="106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2549" y="5151122"/>
            <a:ext cx="4800600" cy="163067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Minimize power consumption </a:t>
            </a:r>
            <a:r>
              <a:rPr lang="en-US" sz="2400" b="1" i="1" dirty="0"/>
              <a:t>P</a:t>
            </a:r>
            <a:r>
              <a:rPr lang="en-US" sz="2400" dirty="0"/>
              <a:t> </a:t>
            </a:r>
          </a:p>
          <a:p>
            <a:pPr marL="578358" lvl="1" indent="-285750"/>
            <a:r>
              <a:rPr lang="en-US" sz="2300" dirty="0"/>
              <a:t>Minimize energy cost </a:t>
            </a:r>
            <a:r>
              <a:rPr lang="el-GR" sz="2400" b="1" i="1" dirty="0"/>
              <a:t>ε</a:t>
            </a:r>
            <a:endParaRPr lang="en-US" sz="2300" dirty="0"/>
          </a:p>
          <a:p>
            <a:pPr marL="578358" lvl="1" indent="-285750"/>
            <a:r>
              <a:rPr lang="en-US" sz="2300" dirty="0"/>
              <a:t>Minimize heat, wear, etc.</a:t>
            </a:r>
          </a:p>
          <a:p>
            <a:pPr marL="578358" lvl="1" indent="-285750">
              <a:buNone/>
            </a:pPr>
            <a:endParaRPr lang="en-US" sz="2300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5151122"/>
            <a:ext cx="4038600" cy="163067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Minimize response time </a:t>
            </a:r>
            <a:r>
              <a:rPr lang="en-US" sz="2400" b="1" i="1" dirty="0"/>
              <a:t>T</a:t>
            </a:r>
          </a:p>
          <a:p>
            <a:pPr marL="578358" lvl="1" indent="-285750"/>
            <a:r>
              <a:rPr lang="en-US" sz="2200" dirty="0"/>
              <a:t>Minimize delay</a:t>
            </a:r>
          </a:p>
          <a:p>
            <a:pPr marL="285750" indent="-285750"/>
            <a:r>
              <a:rPr lang="en-US" sz="2500" dirty="0"/>
              <a:t>Maximize job throughput </a:t>
            </a:r>
          </a:p>
          <a:p>
            <a:endParaRPr lang="en-CA" sz="2400" dirty="0"/>
          </a:p>
          <a:p>
            <a:endParaRPr lang="en-CA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543800" y="2967026"/>
            <a:ext cx="1295400" cy="1599662"/>
          </a:xfrm>
          <a:prstGeom prst="wedgeRoundRectCallout">
            <a:avLst>
              <a:gd name="adj1" fmla="val -75570"/>
              <a:gd name="adj2" fmla="val 10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Run faster: </a:t>
            </a:r>
            <a:r>
              <a:rPr lang="en-US" sz="2200" dirty="0">
                <a:solidFill>
                  <a:srgbClr val="FFC000"/>
                </a:solidFill>
              </a:rPr>
              <a:t>less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i="1" dirty="0">
                <a:solidFill>
                  <a:srgbClr val="FFC000"/>
                </a:solidFill>
              </a:rPr>
              <a:t>delay</a:t>
            </a:r>
            <a:endParaRPr lang="en-CA" sz="2200" b="1" i="1" dirty="0">
              <a:solidFill>
                <a:srgbClr val="FFC000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533400" y="2971800"/>
            <a:ext cx="1371600" cy="1642473"/>
          </a:xfrm>
          <a:prstGeom prst="wedgeRoundRectCallout">
            <a:avLst>
              <a:gd name="adj1" fmla="val 70521"/>
              <a:gd name="adj2" fmla="val 138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Run slower: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</a:rPr>
              <a:t>less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i="1" dirty="0">
                <a:solidFill>
                  <a:srgbClr val="FFC000"/>
                </a:solidFill>
              </a:rPr>
              <a:t>energy</a:t>
            </a:r>
            <a:endParaRPr lang="en-CA" sz="2200" b="1" i="1" dirty="0">
              <a:solidFill>
                <a:srgbClr val="FFC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101531" y="2895601"/>
            <a:ext cx="4950449" cy="1838365"/>
            <a:chOff x="2101531" y="1676400"/>
            <a:chExt cx="4950449" cy="1838365"/>
          </a:xfrm>
        </p:grpSpPr>
        <p:grpSp>
          <p:nvGrpSpPr>
            <p:cNvPr id="5" name="Group 68"/>
            <p:cNvGrpSpPr/>
            <p:nvPr/>
          </p:nvGrpSpPr>
          <p:grpSpPr>
            <a:xfrm rot="21422542">
              <a:off x="2101531" y="1676400"/>
              <a:ext cx="4950449" cy="1838365"/>
              <a:chOff x="1354859" y="1984375"/>
              <a:chExt cx="6378297" cy="2206625"/>
            </a:xfrm>
          </p:grpSpPr>
          <p:pic>
            <p:nvPicPr>
              <p:cNvPr id="71" name="Picture 4" descr="C:\Users\Maryam\AppData\Local\Microsoft\Windows\Temporary Internet Files\Content.IE5\P3B1JW91\MC900078715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0" y="2187538"/>
                <a:ext cx="1560956" cy="1939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71"/>
              <p:cNvGrpSpPr/>
              <p:nvPr/>
            </p:nvGrpSpPr>
            <p:grpSpPr>
              <a:xfrm>
                <a:off x="1354859" y="1984375"/>
                <a:ext cx="6265141" cy="2206625"/>
                <a:chOff x="1354859" y="1984375"/>
                <a:chExt cx="6265141" cy="2206625"/>
              </a:xfrm>
            </p:grpSpPr>
            <p:grpSp>
              <p:nvGrpSpPr>
                <p:cNvPr id="7" name="Group 33"/>
                <p:cNvGrpSpPr>
                  <a:grpSpLocks noChangeAspect="1"/>
                </p:cNvGrpSpPr>
                <p:nvPr/>
              </p:nvGrpSpPr>
              <p:grpSpPr bwMode="auto">
                <a:xfrm rot="20959490">
                  <a:off x="1354859" y="1984375"/>
                  <a:ext cx="2223294" cy="2177669"/>
                  <a:chOff x="816" y="1738"/>
                  <a:chExt cx="1803" cy="1766"/>
                </a:xfrm>
              </p:grpSpPr>
              <p:sp>
                <p:nvSpPr>
                  <p:cNvPr id="80" name="AutoShape 3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816" y="1738"/>
                    <a:ext cx="1803" cy="17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1" name="Freeform 34"/>
                  <p:cNvSpPr>
                    <a:spLocks/>
                  </p:cNvSpPr>
                  <p:nvPr/>
                </p:nvSpPr>
                <p:spPr bwMode="auto">
                  <a:xfrm>
                    <a:off x="1232" y="2119"/>
                    <a:ext cx="69" cy="75"/>
                  </a:xfrm>
                  <a:custGeom>
                    <a:avLst/>
                    <a:gdLst>
                      <a:gd name="T0" fmla="*/ 69 w 69"/>
                      <a:gd name="T1" fmla="*/ 17 h 75"/>
                      <a:gd name="T2" fmla="*/ 23 w 69"/>
                      <a:gd name="T3" fmla="*/ 75 h 75"/>
                      <a:gd name="T4" fmla="*/ 0 w 69"/>
                      <a:gd name="T5" fmla="*/ 58 h 75"/>
                      <a:gd name="T6" fmla="*/ 46 w 69"/>
                      <a:gd name="T7" fmla="*/ 0 h 75"/>
                      <a:gd name="T8" fmla="*/ 69 w 69"/>
                      <a:gd name="T9" fmla="*/ 17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75">
                        <a:moveTo>
                          <a:pt x="69" y="17"/>
                        </a:moveTo>
                        <a:lnTo>
                          <a:pt x="23" y="75"/>
                        </a:lnTo>
                        <a:lnTo>
                          <a:pt x="0" y="58"/>
                        </a:lnTo>
                        <a:lnTo>
                          <a:pt x="46" y="0"/>
                        </a:lnTo>
                        <a:lnTo>
                          <a:pt x="69" y="1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2" name="Freeform 35"/>
                  <p:cNvSpPr>
                    <a:spLocks/>
                  </p:cNvSpPr>
                  <p:nvPr/>
                </p:nvSpPr>
                <p:spPr bwMode="auto">
                  <a:xfrm>
                    <a:off x="1179" y="2043"/>
                    <a:ext cx="79" cy="53"/>
                  </a:xfrm>
                  <a:custGeom>
                    <a:avLst/>
                    <a:gdLst>
                      <a:gd name="T0" fmla="*/ 79 w 79"/>
                      <a:gd name="T1" fmla="*/ 26 h 53"/>
                      <a:gd name="T2" fmla="*/ 11 w 79"/>
                      <a:gd name="T3" fmla="*/ 53 h 53"/>
                      <a:gd name="T4" fmla="*/ 0 w 79"/>
                      <a:gd name="T5" fmla="*/ 26 h 53"/>
                      <a:gd name="T6" fmla="*/ 69 w 79"/>
                      <a:gd name="T7" fmla="*/ 0 h 53"/>
                      <a:gd name="T8" fmla="*/ 79 w 79"/>
                      <a:gd name="T9" fmla="*/ 26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9" h="53">
                        <a:moveTo>
                          <a:pt x="79" y="26"/>
                        </a:moveTo>
                        <a:lnTo>
                          <a:pt x="11" y="53"/>
                        </a:lnTo>
                        <a:lnTo>
                          <a:pt x="0" y="26"/>
                        </a:lnTo>
                        <a:lnTo>
                          <a:pt x="69" y="0"/>
                        </a:lnTo>
                        <a:lnTo>
                          <a:pt x="79" y="2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3" name="Freeform 36"/>
                  <p:cNvSpPr>
                    <a:spLocks/>
                  </p:cNvSpPr>
                  <p:nvPr/>
                </p:nvSpPr>
                <p:spPr bwMode="auto">
                  <a:xfrm>
                    <a:off x="1161" y="1955"/>
                    <a:ext cx="74" cy="33"/>
                  </a:xfrm>
                  <a:custGeom>
                    <a:avLst/>
                    <a:gdLst>
                      <a:gd name="T0" fmla="*/ 74 w 74"/>
                      <a:gd name="T1" fmla="*/ 33 h 33"/>
                      <a:gd name="T2" fmla="*/ 0 w 74"/>
                      <a:gd name="T3" fmla="*/ 30 h 33"/>
                      <a:gd name="T4" fmla="*/ 0 w 74"/>
                      <a:gd name="T5" fmla="*/ 0 h 33"/>
                      <a:gd name="T6" fmla="*/ 74 w 74"/>
                      <a:gd name="T7" fmla="*/ 3 h 33"/>
                      <a:gd name="T8" fmla="*/ 74 w 74"/>
                      <a:gd name="T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4" h="33">
                        <a:moveTo>
                          <a:pt x="74" y="33"/>
                        </a:move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74" y="3"/>
                        </a:lnTo>
                        <a:lnTo>
                          <a:pt x="74" y="3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4" name="Freeform 38"/>
                  <p:cNvSpPr>
                    <a:spLocks/>
                  </p:cNvSpPr>
                  <p:nvPr/>
                </p:nvSpPr>
                <p:spPr bwMode="auto">
                  <a:xfrm>
                    <a:off x="1352" y="1821"/>
                    <a:ext cx="382" cy="345"/>
                  </a:xfrm>
                  <a:custGeom>
                    <a:avLst/>
                    <a:gdLst>
                      <a:gd name="T0" fmla="*/ 358 w 382"/>
                      <a:gd name="T1" fmla="*/ 62 h 345"/>
                      <a:gd name="T2" fmla="*/ 314 w 382"/>
                      <a:gd name="T3" fmla="*/ 74 h 345"/>
                      <a:gd name="T4" fmla="*/ 310 w 382"/>
                      <a:gd name="T5" fmla="*/ 69 h 345"/>
                      <a:gd name="T6" fmla="*/ 301 w 382"/>
                      <a:gd name="T7" fmla="*/ 58 h 345"/>
                      <a:gd name="T8" fmla="*/ 284 w 382"/>
                      <a:gd name="T9" fmla="*/ 40 h 345"/>
                      <a:gd name="T10" fmla="*/ 266 w 382"/>
                      <a:gd name="T11" fmla="*/ 26 h 345"/>
                      <a:gd name="T12" fmla="*/ 247 w 382"/>
                      <a:gd name="T13" fmla="*/ 16 h 345"/>
                      <a:gd name="T14" fmla="*/ 222 w 382"/>
                      <a:gd name="T15" fmla="*/ 79 h 345"/>
                      <a:gd name="T16" fmla="*/ 229 w 382"/>
                      <a:gd name="T17" fmla="*/ 83 h 345"/>
                      <a:gd name="T18" fmla="*/ 234 w 382"/>
                      <a:gd name="T19" fmla="*/ 88 h 345"/>
                      <a:gd name="T20" fmla="*/ 239 w 382"/>
                      <a:gd name="T21" fmla="*/ 107 h 345"/>
                      <a:gd name="T22" fmla="*/ 229 w 382"/>
                      <a:gd name="T23" fmla="*/ 125 h 345"/>
                      <a:gd name="T24" fmla="*/ 210 w 382"/>
                      <a:gd name="T25" fmla="*/ 130 h 345"/>
                      <a:gd name="T26" fmla="*/ 190 w 382"/>
                      <a:gd name="T27" fmla="*/ 120 h 345"/>
                      <a:gd name="T28" fmla="*/ 185 w 382"/>
                      <a:gd name="T29" fmla="*/ 100 h 345"/>
                      <a:gd name="T30" fmla="*/ 195 w 382"/>
                      <a:gd name="T31" fmla="*/ 83 h 345"/>
                      <a:gd name="T32" fmla="*/ 206 w 382"/>
                      <a:gd name="T33" fmla="*/ 77 h 345"/>
                      <a:gd name="T34" fmla="*/ 218 w 382"/>
                      <a:gd name="T35" fmla="*/ 77 h 345"/>
                      <a:gd name="T36" fmla="*/ 202 w 382"/>
                      <a:gd name="T37" fmla="*/ 2 h 345"/>
                      <a:gd name="T38" fmla="*/ 162 w 382"/>
                      <a:gd name="T39" fmla="*/ 0 h 345"/>
                      <a:gd name="T40" fmla="*/ 121 w 382"/>
                      <a:gd name="T41" fmla="*/ 7 h 345"/>
                      <a:gd name="T42" fmla="*/ 83 w 382"/>
                      <a:gd name="T43" fmla="*/ 23 h 345"/>
                      <a:gd name="T44" fmla="*/ 40 w 382"/>
                      <a:gd name="T45" fmla="*/ 60 h 345"/>
                      <a:gd name="T46" fmla="*/ 7 w 382"/>
                      <a:gd name="T47" fmla="*/ 118 h 345"/>
                      <a:gd name="T48" fmla="*/ 0 w 382"/>
                      <a:gd name="T49" fmla="*/ 183 h 345"/>
                      <a:gd name="T50" fmla="*/ 17 w 382"/>
                      <a:gd name="T51" fmla="*/ 248 h 345"/>
                      <a:gd name="T52" fmla="*/ 60 w 382"/>
                      <a:gd name="T53" fmla="*/ 303 h 345"/>
                      <a:gd name="T54" fmla="*/ 118 w 382"/>
                      <a:gd name="T55" fmla="*/ 336 h 345"/>
                      <a:gd name="T56" fmla="*/ 183 w 382"/>
                      <a:gd name="T57" fmla="*/ 345 h 345"/>
                      <a:gd name="T58" fmla="*/ 248 w 382"/>
                      <a:gd name="T59" fmla="*/ 328 h 345"/>
                      <a:gd name="T60" fmla="*/ 289 w 382"/>
                      <a:gd name="T61" fmla="*/ 299 h 345"/>
                      <a:gd name="T62" fmla="*/ 308 w 382"/>
                      <a:gd name="T63" fmla="*/ 278 h 345"/>
                      <a:gd name="T64" fmla="*/ 324 w 382"/>
                      <a:gd name="T65" fmla="*/ 255 h 345"/>
                      <a:gd name="T66" fmla="*/ 335 w 382"/>
                      <a:gd name="T67" fmla="*/ 229 h 345"/>
                      <a:gd name="T68" fmla="*/ 331 w 382"/>
                      <a:gd name="T69" fmla="*/ 213 h 345"/>
                      <a:gd name="T70" fmla="*/ 321 w 382"/>
                      <a:gd name="T71" fmla="*/ 210 h 345"/>
                      <a:gd name="T72" fmla="*/ 303 w 382"/>
                      <a:gd name="T73" fmla="*/ 211 h 345"/>
                      <a:gd name="T74" fmla="*/ 285 w 382"/>
                      <a:gd name="T75" fmla="*/ 224 h 345"/>
                      <a:gd name="T76" fmla="*/ 271 w 382"/>
                      <a:gd name="T77" fmla="*/ 240 h 345"/>
                      <a:gd name="T78" fmla="*/ 262 w 382"/>
                      <a:gd name="T79" fmla="*/ 255 h 345"/>
                      <a:gd name="T80" fmla="*/ 259 w 382"/>
                      <a:gd name="T81" fmla="*/ 262 h 345"/>
                      <a:gd name="T82" fmla="*/ 250 w 382"/>
                      <a:gd name="T83" fmla="*/ 269 h 345"/>
                      <a:gd name="T84" fmla="*/ 239 w 382"/>
                      <a:gd name="T85" fmla="*/ 269 h 345"/>
                      <a:gd name="T86" fmla="*/ 232 w 382"/>
                      <a:gd name="T87" fmla="*/ 261 h 345"/>
                      <a:gd name="T88" fmla="*/ 232 w 382"/>
                      <a:gd name="T89" fmla="*/ 250 h 345"/>
                      <a:gd name="T90" fmla="*/ 239 w 382"/>
                      <a:gd name="T91" fmla="*/ 238 h 345"/>
                      <a:gd name="T92" fmla="*/ 254 w 382"/>
                      <a:gd name="T93" fmla="*/ 215 h 345"/>
                      <a:gd name="T94" fmla="*/ 278 w 382"/>
                      <a:gd name="T95" fmla="*/ 194 h 345"/>
                      <a:gd name="T96" fmla="*/ 310 w 382"/>
                      <a:gd name="T97" fmla="*/ 181 h 345"/>
                      <a:gd name="T98" fmla="*/ 328 w 382"/>
                      <a:gd name="T99" fmla="*/ 181 h 345"/>
                      <a:gd name="T100" fmla="*/ 343 w 382"/>
                      <a:gd name="T101" fmla="*/ 187 h 345"/>
                      <a:gd name="T102" fmla="*/ 343 w 382"/>
                      <a:gd name="T103" fmla="*/ 162 h 345"/>
                      <a:gd name="T104" fmla="*/ 340 w 382"/>
                      <a:gd name="T105" fmla="*/ 136 h 3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82" h="345">
                        <a:moveTo>
                          <a:pt x="382" y="118"/>
                        </a:moveTo>
                        <a:lnTo>
                          <a:pt x="358" y="62"/>
                        </a:lnTo>
                        <a:lnTo>
                          <a:pt x="315" y="77"/>
                        </a:lnTo>
                        <a:lnTo>
                          <a:pt x="314" y="74"/>
                        </a:lnTo>
                        <a:lnTo>
                          <a:pt x="312" y="72"/>
                        </a:lnTo>
                        <a:lnTo>
                          <a:pt x="310" y="69"/>
                        </a:lnTo>
                        <a:lnTo>
                          <a:pt x="308" y="67"/>
                        </a:lnTo>
                        <a:lnTo>
                          <a:pt x="301" y="58"/>
                        </a:lnTo>
                        <a:lnTo>
                          <a:pt x="292" y="49"/>
                        </a:lnTo>
                        <a:lnTo>
                          <a:pt x="284" y="40"/>
                        </a:lnTo>
                        <a:lnTo>
                          <a:pt x="275" y="33"/>
                        </a:lnTo>
                        <a:lnTo>
                          <a:pt x="266" y="26"/>
                        </a:lnTo>
                        <a:lnTo>
                          <a:pt x="257" y="21"/>
                        </a:lnTo>
                        <a:lnTo>
                          <a:pt x="247" y="16"/>
                        </a:lnTo>
                        <a:lnTo>
                          <a:pt x="236" y="12"/>
                        </a:lnTo>
                        <a:lnTo>
                          <a:pt x="222" y="79"/>
                        </a:lnTo>
                        <a:lnTo>
                          <a:pt x="225" y="81"/>
                        </a:lnTo>
                        <a:lnTo>
                          <a:pt x="229" y="83"/>
                        </a:lnTo>
                        <a:lnTo>
                          <a:pt x="231" y="84"/>
                        </a:lnTo>
                        <a:lnTo>
                          <a:pt x="234" y="88"/>
                        </a:lnTo>
                        <a:lnTo>
                          <a:pt x="239" y="97"/>
                        </a:lnTo>
                        <a:lnTo>
                          <a:pt x="239" y="107"/>
                        </a:lnTo>
                        <a:lnTo>
                          <a:pt x="236" y="116"/>
                        </a:lnTo>
                        <a:lnTo>
                          <a:pt x="229" y="125"/>
                        </a:lnTo>
                        <a:lnTo>
                          <a:pt x="218" y="130"/>
                        </a:lnTo>
                        <a:lnTo>
                          <a:pt x="210" y="130"/>
                        </a:lnTo>
                        <a:lnTo>
                          <a:pt x="199" y="127"/>
                        </a:lnTo>
                        <a:lnTo>
                          <a:pt x="190" y="120"/>
                        </a:lnTo>
                        <a:lnTo>
                          <a:pt x="185" y="111"/>
                        </a:lnTo>
                        <a:lnTo>
                          <a:pt x="185" y="100"/>
                        </a:lnTo>
                        <a:lnTo>
                          <a:pt x="188" y="91"/>
                        </a:lnTo>
                        <a:lnTo>
                          <a:pt x="195" y="83"/>
                        </a:lnTo>
                        <a:lnTo>
                          <a:pt x="201" y="79"/>
                        </a:lnTo>
                        <a:lnTo>
                          <a:pt x="206" y="77"/>
                        </a:lnTo>
                        <a:lnTo>
                          <a:pt x="211" y="77"/>
                        </a:lnTo>
                        <a:lnTo>
                          <a:pt x="218" y="77"/>
                        </a:lnTo>
                        <a:lnTo>
                          <a:pt x="222" y="7"/>
                        </a:lnTo>
                        <a:lnTo>
                          <a:pt x="202" y="2"/>
                        </a:lnTo>
                        <a:lnTo>
                          <a:pt x="183" y="0"/>
                        </a:lnTo>
                        <a:lnTo>
                          <a:pt x="162" y="0"/>
                        </a:lnTo>
                        <a:lnTo>
                          <a:pt x="141" y="2"/>
                        </a:lnTo>
                        <a:lnTo>
                          <a:pt x="121" y="7"/>
                        </a:lnTo>
                        <a:lnTo>
                          <a:pt x="102" y="14"/>
                        </a:lnTo>
                        <a:lnTo>
                          <a:pt x="83" y="23"/>
                        </a:lnTo>
                        <a:lnTo>
                          <a:pt x="65" y="35"/>
                        </a:lnTo>
                        <a:lnTo>
                          <a:pt x="40" y="60"/>
                        </a:lnTo>
                        <a:lnTo>
                          <a:pt x="21" y="88"/>
                        </a:lnTo>
                        <a:lnTo>
                          <a:pt x="7" y="118"/>
                        </a:lnTo>
                        <a:lnTo>
                          <a:pt x="0" y="151"/>
                        </a:lnTo>
                        <a:lnTo>
                          <a:pt x="0" y="183"/>
                        </a:lnTo>
                        <a:lnTo>
                          <a:pt x="5" y="217"/>
                        </a:lnTo>
                        <a:lnTo>
                          <a:pt x="17" y="248"/>
                        </a:lnTo>
                        <a:lnTo>
                          <a:pt x="35" y="278"/>
                        </a:lnTo>
                        <a:lnTo>
                          <a:pt x="60" y="303"/>
                        </a:lnTo>
                        <a:lnTo>
                          <a:pt x="86" y="324"/>
                        </a:lnTo>
                        <a:lnTo>
                          <a:pt x="118" y="336"/>
                        </a:lnTo>
                        <a:lnTo>
                          <a:pt x="150" y="344"/>
                        </a:lnTo>
                        <a:lnTo>
                          <a:pt x="183" y="345"/>
                        </a:lnTo>
                        <a:lnTo>
                          <a:pt x="217" y="340"/>
                        </a:lnTo>
                        <a:lnTo>
                          <a:pt x="248" y="328"/>
                        </a:lnTo>
                        <a:lnTo>
                          <a:pt x="278" y="308"/>
                        </a:lnTo>
                        <a:lnTo>
                          <a:pt x="289" y="299"/>
                        </a:lnTo>
                        <a:lnTo>
                          <a:pt x="299" y="289"/>
                        </a:lnTo>
                        <a:lnTo>
                          <a:pt x="308" y="278"/>
                        </a:lnTo>
                        <a:lnTo>
                          <a:pt x="317" y="268"/>
                        </a:lnTo>
                        <a:lnTo>
                          <a:pt x="324" y="255"/>
                        </a:lnTo>
                        <a:lnTo>
                          <a:pt x="329" y="243"/>
                        </a:lnTo>
                        <a:lnTo>
                          <a:pt x="335" y="229"/>
                        </a:lnTo>
                        <a:lnTo>
                          <a:pt x="338" y="217"/>
                        </a:lnTo>
                        <a:lnTo>
                          <a:pt x="331" y="213"/>
                        </a:lnTo>
                        <a:lnTo>
                          <a:pt x="326" y="210"/>
                        </a:lnTo>
                        <a:lnTo>
                          <a:pt x="321" y="210"/>
                        </a:lnTo>
                        <a:lnTo>
                          <a:pt x="314" y="210"/>
                        </a:lnTo>
                        <a:lnTo>
                          <a:pt x="303" y="211"/>
                        </a:lnTo>
                        <a:lnTo>
                          <a:pt x="294" y="217"/>
                        </a:lnTo>
                        <a:lnTo>
                          <a:pt x="285" y="224"/>
                        </a:lnTo>
                        <a:lnTo>
                          <a:pt x="278" y="231"/>
                        </a:lnTo>
                        <a:lnTo>
                          <a:pt x="271" y="240"/>
                        </a:lnTo>
                        <a:lnTo>
                          <a:pt x="266" y="248"/>
                        </a:lnTo>
                        <a:lnTo>
                          <a:pt x="262" y="255"/>
                        </a:lnTo>
                        <a:lnTo>
                          <a:pt x="259" y="262"/>
                        </a:lnTo>
                        <a:lnTo>
                          <a:pt x="259" y="262"/>
                        </a:lnTo>
                        <a:lnTo>
                          <a:pt x="255" y="268"/>
                        </a:lnTo>
                        <a:lnTo>
                          <a:pt x="250" y="269"/>
                        </a:lnTo>
                        <a:lnTo>
                          <a:pt x="245" y="271"/>
                        </a:lnTo>
                        <a:lnTo>
                          <a:pt x="239" y="269"/>
                        </a:lnTo>
                        <a:lnTo>
                          <a:pt x="234" y="266"/>
                        </a:lnTo>
                        <a:lnTo>
                          <a:pt x="232" y="261"/>
                        </a:lnTo>
                        <a:lnTo>
                          <a:pt x="231" y="255"/>
                        </a:lnTo>
                        <a:lnTo>
                          <a:pt x="232" y="250"/>
                        </a:lnTo>
                        <a:lnTo>
                          <a:pt x="234" y="247"/>
                        </a:lnTo>
                        <a:lnTo>
                          <a:pt x="239" y="238"/>
                        </a:lnTo>
                        <a:lnTo>
                          <a:pt x="245" y="227"/>
                        </a:lnTo>
                        <a:lnTo>
                          <a:pt x="254" y="215"/>
                        </a:lnTo>
                        <a:lnTo>
                          <a:pt x="264" y="204"/>
                        </a:lnTo>
                        <a:lnTo>
                          <a:pt x="278" y="194"/>
                        </a:lnTo>
                        <a:lnTo>
                          <a:pt x="292" y="185"/>
                        </a:lnTo>
                        <a:lnTo>
                          <a:pt x="310" y="181"/>
                        </a:lnTo>
                        <a:lnTo>
                          <a:pt x="319" y="181"/>
                        </a:lnTo>
                        <a:lnTo>
                          <a:pt x="328" y="181"/>
                        </a:lnTo>
                        <a:lnTo>
                          <a:pt x="335" y="183"/>
                        </a:lnTo>
                        <a:lnTo>
                          <a:pt x="343" y="187"/>
                        </a:lnTo>
                        <a:lnTo>
                          <a:pt x="343" y="174"/>
                        </a:lnTo>
                        <a:lnTo>
                          <a:pt x="343" y="162"/>
                        </a:lnTo>
                        <a:lnTo>
                          <a:pt x="342" y="148"/>
                        </a:lnTo>
                        <a:lnTo>
                          <a:pt x="340" y="136"/>
                        </a:lnTo>
                        <a:lnTo>
                          <a:pt x="382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5" name="Freeform 39"/>
                  <p:cNvSpPr>
                    <a:spLocks/>
                  </p:cNvSpPr>
                  <p:nvPr/>
                </p:nvSpPr>
                <p:spPr bwMode="auto">
                  <a:xfrm>
                    <a:off x="1570" y="1828"/>
                    <a:ext cx="18" cy="72"/>
                  </a:xfrm>
                  <a:custGeom>
                    <a:avLst/>
                    <a:gdLst>
                      <a:gd name="T0" fmla="*/ 4 w 18"/>
                      <a:gd name="T1" fmla="*/ 72 h 72"/>
                      <a:gd name="T2" fmla="*/ 18 w 18"/>
                      <a:gd name="T3" fmla="*/ 5 h 72"/>
                      <a:gd name="T4" fmla="*/ 14 w 18"/>
                      <a:gd name="T5" fmla="*/ 3 h 72"/>
                      <a:gd name="T6" fmla="*/ 11 w 18"/>
                      <a:gd name="T7" fmla="*/ 2 h 72"/>
                      <a:gd name="T8" fmla="*/ 7 w 18"/>
                      <a:gd name="T9" fmla="*/ 2 h 72"/>
                      <a:gd name="T10" fmla="*/ 4 w 18"/>
                      <a:gd name="T11" fmla="*/ 0 h 72"/>
                      <a:gd name="T12" fmla="*/ 0 w 18"/>
                      <a:gd name="T13" fmla="*/ 70 h 72"/>
                      <a:gd name="T14" fmla="*/ 0 w 18"/>
                      <a:gd name="T15" fmla="*/ 70 h 72"/>
                      <a:gd name="T16" fmla="*/ 2 w 18"/>
                      <a:gd name="T17" fmla="*/ 70 h 72"/>
                      <a:gd name="T18" fmla="*/ 2 w 18"/>
                      <a:gd name="T19" fmla="*/ 72 h 72"/>
                      <a:gd name="T20" fmla="*/ 4 w 18"/>
                      <a:gd name="T21" fmla="*/ 7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" h="72">
                        <a:moveTo>
                          <a:pt x="4" y="72"/>
                        </a:moveTo>
                        <a:lnTo>
                          <a:pt x="18" y="5"/>
                        </a:lnTo>
                        <a:lnTo>
                          <a:pt x="14" y="3"/>
                        </a:lnTo>
                        <a:lnTo>
                          <a:pt x="11" y="2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70"/>
                        </a:lnTo>
                        <a:lnTo>
                          <a:pt x="0" y="70"/>
                        </a:lnTo>
                        <a:lnTo>
                          <a:pt x="2" y="70"/>
                        </a:lnTo>
                        <a:lnTo>
                          <a:pt x="2" y="72"/>
                        </a:lnTo>
                        <a:lnTo>
                          <a:pt x="4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6" name="Freeform 40"/>
                  <p:cNvSpPr>
                    <a:spLocks/>
                  </p:cNvSpPr>
                  <p:nvPr/>
                </p:nvSpPr>
                <p:spPr bwMode="auto">
                  <a:xfrm>
                    <a:off x="1019" y="1893"/>
                    <a:ext cx="1598" cy="1609"/>
                  </a:xfrm>
                  <a:custGeom>
                    <a:avLst/>
                    <a:gdLst>
                      <a:gd name="T0" fmla="*/ 1133 w 1598"/>
                      <a:gd name="T1" fmla="*/ 1438 h 1609"/>
                      <a:gd name="T2" fmla="*/ 1154 w 1598"/>
                      <a:gd name="T3" fmla="*/ 1415 h 1609"/>
                      <a:gd name="T4" fmla="*/ 1129 w 1598"/>
                      <a:gd name="T5" fmla="*/ 1394 h 1609"/>
                      <a:gd name="T6" fmla="*/ 990 w 1598"/>
                      <a:gd name="T7" fmla="*/ 1199 h 1609"/>
                      <a:gd name="T8" fmla="*/ 951 w 1598"/>
                      <a:gd name="T9" fmla="*/ 1264 h 1609"/>
                      <a:gd name="T10" fmla="*/ 724 w 1598"/>
                      <a:gd name="T11" fmla="*/ 1340 h 1609"/>
                      <a:gd name="T12" fmla="*/ 664 w 1598"/>
                      <a:gd name="T13" fmla="*/ 1149 h 1609"/>
                      <a:gd name="T14" fmla="*/ 666 w 1598"/>
                      <a:gd name="T15" fmla="*/ 1001 h 1609"/>
                      <a:gd name="T16" fmla="*/ 863 w 1598"/>
                      <a:gd name="T17" fmla="*/ 1008 h 1609"/>
                      <a:gd name="T18" fmla="*/ 916 w 1598"/>
                      <a:gd name="T19" fmla="*/ 1095 h 1609"/>
                      <a:gd name="T20" fmla="*/ 944 w 1598"/>
                      <a:gd name="T21" fmla="*/ 1058 h 1609"/>
                      <a:gd name="T22" fmla="*/ 897 w 1598"/>
                      <a:gd name="T23" fmla="*/ 982 h 1609"/>
                      <a:gd name="T24" fmla="*/ 814 w 1598"/>
                      <a:gd name="T25" fmla="*/ 464 h 1609"/>
                      <a:gd name="T26" fmla="*/ 930 w 1598"/>
                      <a:gd name="T27" fmla="*/ 464 h 1609"/>
                      <a:gd name="T28" fmla="*/ 1055 w 1598"/>
                      <a:gd name="T29" fmla="*/ 405 h 1609"/>
                      <a:gd name="T30" fmla="*/ 1114 w 1598"/>
                      <a:gd name="T31" fmla="*/ 289 h 1609"/>
                      <a:gd name="T32" fmla="*/ 1108 w 1598"/>
                      <a:gd name="T33" fmla="*/ 118 h 1609"/>
                      <a:gd name="T34" fmla="*/ 1108 w 1598"/>
                      <a:gd name="T35" fmla="*/ 118 h 1609"/>
                      <a:gd name="T36" fmla="*/ 1119 w 1598"/>
                      <a:gd name="T37" fmla="*/ 27 h 1609"/>
                      <a:gd name="T38" fmla="*/ 1075 w 1598"/>
                      <a:gd name="T39" fmla="*/ 0 h 1609"/>
                      <a:gd name="T40" fmla="*/ 1027 w 1598"/>
                      <a:gd name="T41" fmla="*/ 14 h 1609"/>
                      <a:gd name="T42" fmla="*/ 1015 w 1598"/>
                      <a:gd name="T43" fmla="*/ 106 h 1609"/>
                      <a:gd name="T44" fmla="*/ 1064 w 1598"/>
                      <a:gd name="T45" fmla="*/ 132 h 1609"/>
                      <a:gd name="T46" fmla="*/ 1071 w 1598"/>
                      <a:gd name="T47" fmla="*/ 277 h 1609"/>
                      <a:gd name="T48" fmla="*/ 1025 w 1598"/>
                      <a:gd name="T49" fmla="*/ 374 h 1609"/>
                      <a:gd name="T50" fmla="*/ 899 w 1598"/>
                      <a:gd name="T51" fmla="*/ 423 h 1609"/>
                      <a:gd name="T52" fmla="*/ 796 w 1598"/>
                      <a:gd name="T53" fmla="*/ 414 h 1609"/>
                      <a:gd name="T54" fmla="*/ 708 w 1598"/>
                      <a:gd name="T55" fmla="*/ 326 h 1609"/>
                      <a:gd name="T56" fmla="*/ 581 w 1598"/>
                      <a:gd name="T57" fmla="*/ 314 h 1609"/>
                      <a:gd name="T58" fmla="*/ 495 w 1598"/>
                      <a:gd name="T59" fmla="*/ 363 h 1609"/>
                      <a:gd name="T60" fmla="*/ 444 w 1598"/>
                      <a:gd name="T61" fmla="*/ 444 h 1609"/>
                      <a:gd name="T62" fmla="*/ 357 w 1598"/>
                      <a:gd name="T63" fmla="*/ 435 h 1609"/>
                      <a:gd name="T64" fmla="*/ 280 w 1598"/>
                      <a:gd name="T65" fmla="*/ 442 h 1609"/>
                      <a:gd name="T66" fmla="*/ 213 w 1598"/>
                      <a:gd name="T67" fmla="*/ 464 h 1609"/>
                      <a:gd name="T68" fmla="*/ 155 w 1598"/>
                      <a:gd name="T69" fmla="*/ 499 h 1609"/>
                      <a:gd name="T70" fmla="*/ 70 w 1598"/>
                      <a:gd name="T71" fmla="*/ 626 h 1609"/>
                      <a:gd name="T72" fmla="*/ 47 w 1598"/>
                      <a:gd name="T73" fmla="*/ 742 h 1609"/>
                      <a:gd name="T74" fmla="*/ 19 w 1598"/>
                      <a:gd name="T75" fmla="*/ 758 h 1609"/>
                      <a:gd name="T76" fmla="*/ 17 w 1598"/>
                      <a:gd name="T77" fmla="*/ 851 h 1609"/>
                      <a:gd name="T78" fmla="*/ 63 w 1598"/>
                      <a:gd name="T79" fmla="*/ 871 h 1609"/>
                      <a:gd name="T80" fmla="*/ 111 w 1598"/>
                      <a:gd name="T81" fmla="*/ 853 h 1609"/>
                      <a:gd name="T82" fmla="*/ 111 w 1598"/>
                      <a:gd name="T83" fmla="*/ 760 h 1609"/>
                      <a:gd name="T84" fmla="*/ 91 w 1598"/>
                      <a:gd name="T85" fmla="*/ 746 h 1609"/>
                      <a:gd name="T86" fmla="*/ 112 w 1598"/>
                      <a:gd name="T87" fmla="*/ 643 h 1609"/>
                      <a:gd name="T88" fmla="*/ 185 w 1598"/>
                      <a:gd name="T89" fmla="*/ 532 h 1609"/>
                      <a:gd name="T90" fmla="*/ 292 w 1598"/>
                      <a:gd name="T91" fmla="*/ 485 h 1609"/>
                      <a:gd name="T92" fmla="*/ 435 w 1598"/>
                      <a:gd name="T93" fmla="*/ 488 h 1609"/>
                      <a:gd name="T94" fmla="*/ 440 w 1598"/>
                      <a:gd name="T95" fmla="*/ 546 h 1609"/>
                      <a:gd name="T96" fmla="*/ 615 w 1598"/>
                      <a:gd name="T97" fmla="*/ 1043 h 1609"/>
                      <a:gd name="T98" fmla="*/ 627 w 1598"/>
                      <a:gd name="T99" fmla="*/ 1200 h 1609"/>
                      <a:gd name="T100" fmla="*/ 664 w 1598"/>
                      <a:gd name="T101" fmla="*/ 1341 h 1609"/>
                      <a:gd name="T102" fmla="*/ 72 w 1598"/>
                      <a:gd name="T103" fmla="*/ 1211 h 1609"/>
                      <a:gd name="T104" fmla="*/ 75 w 1598"/>
                      <a:gd name="T105" fmla="*/ 1243 h 1609"/>
                      <a:gd name="T106" fmla="*/ 490 w 1598"/>
                      <a:gd name="T107" fmla="*/ 1408 h 1609"/>
                      <a:gd name="T108" fmla="*/ 488 w 1598"/>
                      <a:gd name="T109" fmla="*/ 1438 h 1609"/>
                      <a:gd name="T110" fmla="*/ 666 w 1598"/>
                      <a:gd name="T111" fmla="*/ 1387 h 1609"/>
                      <a:gd name="T112" fmla="*/ 1570 w 1598"/>
                      <a:gd name="T113" fmla="*/ 1609 h 1609"/>
                      <a:gd name="T114" fmla="*/ 1598 w 1598"/>
                      <a:gd name="T115" fmla="*/ 1592 h 1609"/>
                      <a:gd name="T116" fmla="*/ 1581 w 1598"/>
                      <a:gd name="T117" fmla="*/ 1565 h 16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98" h="1609">
                        <a:moveTo>
                          <a:pt x="1581" y="1565"/>
                        </a:moveTo>
                        <a:lnTo>
                          <a:pt x="1080" y="1444"/>
                        </a:lnTo>
                        <a:lnTo>
                          <a:pt x="1133" y="1438"/>
                        </a:lnTo>
                        <a:lnTo>
                          <a:pt x="1133" y="1438"/>
                        </a:lnTo>
                        <a:lnTo>
                          <a:pt x="1142" y="1437"/>
                        </a:lnTo>
                        <a:lnTo>
                          <a:pt x="1149" y="1431"/>
                        </a:lnTo>
                        <a:lnTo>
                          <a:pt x="1152" y="1424"/>
                        </a:lnTo>
                        <a:lnTo>
                          <a:pt x="1154" y="1415"/>
                        </a:lnTo>
                        <a:lnTo>
                          <a:pt x="1151" y="1407"/>
                        </a:lnTo>
                        <a:lnTo>
                          <a:pt x="1145" y="1400"/>
                        </a:lnTo>
                        <a:lnTo>
                          <a:pt x="1138" y="1396"/>
                        </a:lnTo>
                        <a:lnTo>
                          <a:pt x="1129" y="1394"/>
                        </a:lnTo>
                        <a:lnTo>
                          <a:pt x="973" y="1407"/>
                        </a:lnTo>
                        <a:lnTo>
                          <a:pt x="990" y="1333"/>
                        </a:lnTo>
                        <a:lnTo>
                          <a:pt x="995" y="1262"/>
                        </a:lnTo>
                        <a:lnTo>
                          <a:pt x="990" y="1199"/>
                        </a:lnTo>
                        <a:lnTo>
                          <a:pt x="978" y="1139"/>
                        </a:lnTo>
                        <a:lnTo>
                          <a:pt x="934" y="1144"/>
                        </a:lnTo>
                        <a:lnTo>
                          <a:pt x="948" y="1200"/>
                        </a:lnTo>
                        <a:lnTo>
                          <a:pt x="951" y="1264"/>
                        </a:lnTo>
                        <a:lnTo>
                          <a:pt x="944" y="1333"/>
                        </a:lnTo>
                        <a:lnTo>
                          <a:pt x="925" y="1405"/>
                        </a:lnTo>
                        <a:lnTo>
                          <a:pt x="733" y="1359"/>
                        </a:lnTo>
                        <a:lnTo>
                          <a:pt x="724" y="1340"/>
                        </a:lnTo>
                        <a:lnTo>
                          <a:pt x="701" y="1290"/>
                        </a:lnTo>
                        <a:lnTo>
                          <a:pt x="684" y="1241"/>
                        </a:lnTo>
                        <a:lnTo>
                          <a:pt x="671" y="1195"/>
                        </a:lnTo>
                        <a:lnTo>
                          <a:pt x="664" y="1149"/>
                        </a:lnTo>
                        <a:lnTo>
                          <a:pt x="661" y="1107"/>
                        </a:lnTo>
                        <a:lnTo>
                          <a:pt x="659" y="1068"/>
                        </a:lnTo>
                        <a:lnTo>
                          <a:pt x="662" y="1033"/>
                        </a:lnTo>
                        <a:lnTo>
                          <a:pt x="666" y="1001"/>
                        </a:lnTo>
                        <a:lnTo>
                          <a:pt x="826" y="962"/>
                        </a:lnTo>
                        <a:lnTo>
                          <a:pt x="839" y="975"/>
                        </a:lnTo>
                        <a:lnTo>
                          <a:pt x="851" y="991"/>
                        </a:lnTo>
                        <a:lnTo>
                          <a:pt x="863" y="1008"/>
                        </a:lnTo>
                        <a:lnTo>
                          <a:pt x="877" y="1026"/>
                        </a:lnTo>
                        <a:lnTo>
                          <a:pt x="890" y="1047"/>
                        </a:lnTo>
                        <a:lnTo>
                          <a:pt x="904" y="1070"/>
                        </a:lnTo>
                        <a:lnTo>
                          <a:pt x="916" y="1095"/>
                        </a:lnTo>
                        <a:lnTo>
                          <a:pt x="927" y="1121"/>
                        </a:lnTo>
                        <a:lnTo>
                          <a:pt x="966" y="1103"/>
                        </a:lnTo>
                        <a:lnTo>
                          <a:pt x="955" y="1080"/>
                        </a:lnTo>
                        <a:lnTo>
                          <a:pt x="944" y="1058"/>
                        </a:lnTo>
                        <a:lnTo>
                          <a:pt x="934" y="1036"/>
                        </a:lnTo>
                        <a:lnTo>
                          <a:pt x="921" y="1017"/>
                        </a:lnTo>
                        <a:lnTo>
                          <a:pt x="909" y="998"/>
                        </a:lnTo>
                        <a:lnTo>
                          <a:pt x="897" y="982"/>
                        </a:lnTo>
                        <a:lnTo>
                          <a:pt x="886" y="966"/>
                        </a:lnTo>
                        <a:lnTo>
                          <a:pt x="874" y="952"/>
                        </a:lnTo>
                        <a:lnTo>
                          <a:pt x="925" y="941"/>
                        </a:lnTo>
                        <a:lnTo>
                          <a:pt x="814" y="464"/>
                        </a:lnTo>
                        <a:lnTo>
                          <a:pt x="839" y="467"/>
                        </a:lnTo>
                        <a:lnTo>
                          <a:pt x="867" y="469"/>
                        </a:lnTo>
                        <a:lnTo>
                          <a:pt x="899" y="467"/>
                        </a:lnTo>
                        <a:lnTo>
                          <a:pt x="930" y="464"/>
                        </a:lnTo>
                        <a:lnTo>
                          <a:pt x="964" y="457"/>
                        </a:lnTo>
                        <a:lnTo>
                          <a:pt x="997" y="446"/>
                        </a:lnTo>
                        <a:lnTo>
                          <a:pt x="1027" y="428"/>
                        </a:lnTo>
                        <a:lnTo>
                          <a:pt x="1055" y="405"/>
                        </a:lnTo>
                        <a:lnTo>
                          <a:pt x="1077" y="383"/>
                        </a:lnTo>
                        <a:lnTo>
                          <a:pt x="1092" y="354"/>
                        </a:lnTo>
                        <a:lnTo>
                          <a:pt x="1105" y="324"/>
                        </a:lnTo>
                        <a:lnTo>
                          <a:pt x="1114" y="289"/>
                        </a:lnTo>
                        <a:lnTo>
                          <a:pt x="1119" y="252"/>
                        </a:lnTo>
                        <a:lnTo>
                          <a:pt x="1119" y="210"/>
                        </a:lnTo>
                        <a:lnTo>
                          <a:pt x="1115" y="166"/>
                        </a:lnTo>
                        <a:lnTo>
                          <a:pt x="1108" y="118"/>
                        </a:lnTo>
                        <a:lnTo>
                          <a:pt x="1108" y="118"/>
                        </a:lnTo>
                        <a:lnTo>
                          <a:pt x="1108" y="118"/>
                        </a:lnTo>
                        <a:lnTo>
                          <a:pt x="1108" y="118"/>
                        </a:lnTo>
                        <a:lnTo>
                          <a:pt x="1108" y="118"/>
                        </a:lnTo>
                        <a:lnTo>
                          <a:pt x="1126" y="99"/>
                        </a:lnTo>
                        <a:lnTo>
                          <a:pt x="1133" y="74"/>
                        </a:lnTo>
                        <a:lnTo>
                          <a:pt x="1131" y="49"/>
                        </a:lnTo>
                        <a:lnTo>
                          <a:pt x="1119" y="27"/>
                        </a:lnTo>
                        <a:lnTo>
                          <a:pt x="1110" y="16"/>
                        </a:lnTo>
                        <a:lnTo>
                          <a:pt x="1099" y="9"/>
                        </a:lnTo>
                        <a:lnTo>
                          <a:pt x="1087" y="4"/>
                        </a:lnTo>
                        <a:lnTo>
                          <a:pt x="1075" y="0"/>
                        </a:lnTo>
                        <a:lnTo>
                          <a:pt x="1062" y="0"/>
                        </a:lnTo>
                        <a:lnTo>
                          <a:pt x="1050" y="2"/>
                        </a:lnTo>
                        <a:lnTo>
                          <a:pt x="1038" y="7"/>
                        </a:lnTo>
                        <a:lnTo>
                          <a:pt x="1027" y="14"/>
                        </a:lnTo>
                        <a:lnTo>
                          <a:pt x="1010" y="34"/>
                        </a:lnTo>
                        <a:lnTo>
                          <a:pt x="1003" y="58"/>
                        </a:lnTo>
                        <a:lnTo>
                          <a:pt x="1004" y="83"/>
                        </a:lnTo>
                        <a:lnTo>
                          <a:pt x="1015" y="106"/>
                        </a:lnTo>
                        <a:lnTo>
                          <a:pt x="1025" y="116"/>
                        </a:lnTo>
                        <a:lnTo>
                          <a:pt x="1038" y="123"/>
                        </a:lnTo>
                        <a:lnTo>
                          <a:pt x="1052" y="129"/>
                        </a:lnTo>
                        <a:lnTo>
                          <a:pt x="1064" y="132"/>
                        </a:lnTo>
                        <a:lnTo>
                          <a:pt x="1071" y="173"/>
                        </a:lnTo>
                        <a:lnTo>
                          <a:pt x="1073" y="212"/>
                        </a:lnTo>
                        <a:lnTo>
                          <a:pt x="1073" y="245"/>
                        </a:lnTo>
                        <a:lnTo>
                          <a:pt x="1071" y="277"/>
                        </a:lnTo>
                        <a:lnTo>
                          <a:pt x="1064" y="307"/>
                        </a:lnTo>
                        <a:lnTo>
                          <a:pt x="1055" y="331"/>
                        </a:lnTo>
                        <a:lnTo>
                          <a:pt x="1041" y="354"/>
                        </a:lnTo>
                        <a:lnTo>
                          <a:pt x="1025" y="374"/>
                        </a:lnTo>
                        <a:lnTo>
                          <a:pt x="997" y="395"/>
                        </a:lnTo>
                        <a:lnTo>
                          <a:pt x="966" y="411"/>
                        </a:lnTo>
                        <a:lnTo>
                          <a:pt x="932" y="420"/>
                        </a:lnTo>
                        <a:lnTo>
                          <a:pt x="899" y="423"/>
                        </a:lnTo>
                        <a:lnTo>
                          <a:pt x="867" y="423"/>
                        </a:lnTo>
                        <a:lnTo>
                          <a:pt x="839" y="421"/>
                        </a:lnTo>
                        <a:lnTo>
                          <a:pt x="814" y="418"/>
                        </a:lnTo>
                        <a:lnTo>
                          <a:pt x="796" y="414"/>
                        </a:lnTo>
                        <a:lnTo>
                          <a:pt x="780" y="386"/>
                        </a:lnTo>
                        <a:lnTo>
                          <a:pt x="759" y="363"/>
                        </a:lnTo>
                        <a:lnTo>
                          <a:pt x="735" y="342"/>
                        </a:lnTo>
                        <a:lnTo>
                          <a:pt x="708" y="326"/>
                        </a:lnTo>
                        <a:lnTo>
                          <a:pt x="678" y="316"/>
                        </a:lnTo>
                        <a:lnTo>
                          <a:pt x="647" y="310"/>
                        </a:lnTo>
                        <a:lnTo>
                          <a:pt x="615" y="309"/>
                        </a:lnTo>
                        <a:lnTo>
                          <a:pt x="581" y="314"/>
                        </a:lnTo>
                        <a:lnTo>
                          <a:pt x="557" y="323"/>
                        </a:lnTo>
                        <a:lnTo>
                          <a:pt x="534" y="333"/>
                        </a:lnTo>
                        <a:lnTo>
                          <a:pt x="514" y="347"/>
                        </a:lnTo>
                        <a:lnTo>
                          <a:pt x="495" y="363"/>
                        </a:lnTo>
                        <a:lnTo>
                          <a:pt x="477" y="381"/>
                        </a:lnTo>
                        <a:lnTo>
                          <a:pt x="463" y="400"/>
                        </a:lnTo>
                        <a:lnTo>
                          <a:pt x="453" y="421"/>
                        </a:lnTo>
                        <a:lnTo>
                          <a:pt x="444" y="444"/>
                        </a:lnTo>
                        <a:lnTo>
                          <a:pt x="421" y="441"/>
                        </a:lnTo>
                        <a:lnTo>
                          <a:pt x="400" y="439"/>
                        </a:lnTo>
                        <a:lnTo>
                          <a:pt x="379" y="437"/>
                        </a:lnTo>
                        <a:lnTo>
                          <a:pt x="357" y="435"/>
                        </a:lnTo>
                        <a:lnTo>
                          <a:pt x="336" y="435"/>
                        </a:lnTo>
                        <a:lnTo>
                          <a:pt x="317" y="437"/>
                        </a:lnTo>
                        <a:lnTo>
                          <a:pt x="299" y="439"/>
                        </a:lnTo>
                        <a:lnTo>
                          <a:pt x="280" y="442"/>
                        </a:lnTo>
                        <a:lnTo>
                          <a:pt x="262" y="446"/>
                        </a:lnTo>
                        <a:lnTo>
                          <a:pt x="245" y="451"/>
                        </a:lnTo>
                        <a:lnTo>
                          <a:pt x="229" y="457"/>
                        </a:lnTo>
                        <a:lnTo>
                          <a:pt x="213" y="464"/>
                        </a:lnTo>
                        <a:lnTo>
                          <a:pt x="197" y="471"/>
                        </a:lnTo>
                        <a:lnTo>
                          <a:pt x="183" y="479"/>
                        </a:lnTo>
                        <a:lnTo>
                          <a:pt x="169" y="488"/>
                        </a:lnTo>
                        <a:lnTo>
                          <a:pt x="155" y="499"/>
                        </a:lnTo>
                        <a:lnTo>
                          <a:pt x="127" y="527"/>
                        </a:lnTo>
                        <a:lnTo>
                          <a:pt x="104" y="559"/>
                        </a:lnTo>
                        <a:lnTo>
                          <a:pt x="84" y="592"/>
                        </a:lnTo>
                        <a:lnTo>
                          <a:pt x="70" y="626"/>
                        </a:lnTo>
                        <a:lnTo>
                          <a:pt x="61" y="659"/>
                        </a:lnTo>
                        <a:lnTo>
                          <a:pt x="54" y="689"/>
                        </a:lnTo>
                        <a:lnTo>
                          <a:pt x="49" y="717"/>
                        </a:lnTo>
                        <a:lnTo>
                          <a:pt x="47" y="742"/>
                        </a:lnTo>
                        <a:lnTo>
                          <a:pt x="40" y="746"/>
                        </a:lnTo>
                        <a:lnTo>
                          <a:pt x="31" y="749"/>
                        </a:lnTo>
                        <a:lnTo>
                          <a:pt x="24" y="753"/>
                        </a:lnTo>
                        <a:lnTo>
                          <a:pt x="19" y="758"/>
                        </a:lnTo>
                        <a:lnTo>
                          <a:pt x="5" y="779"/>
                        </a:lnTo>
                        <a:lnTo>
                          <a:pt x="0" y="804"/>
                        </a:lnTo>
                        <a:lnTo>
                          <a:pt x="3" y="828"/>
                        </a:lnTo>
                        <a:lnTo>
                          <a:pt x="17" y="851"/>
                        </a:lnTo>
                        <a:lnTo>
                          <a:pt x="28" y="860"/>
                        </a:lnTo>
                        <a:lnTo>
                          <a:pt x="38" y="865"/>
                        </a:lnTo>
                        <a:lnTo>
                          <a:pt x="51" y="871"/>
                        </a:lnTo>
                        <a:lnTo>
                          <a:pt x="63" y="871"/>
                        </a:lnTo>
                        <a:lnTo>
                          <a:pt x="75" y="871"/>
                        </a:lnTo>
                        <a:lnTo>
                          <a:pt x="88" y="867"/>
                        </a:lnTo>
                        <a:lnTo>
                          <a:pt x="100" y="862"/>
                        </a:lnTo>
                        <a:lnTo>
                          <a:pt x="111" y="853"/>
                        </a:lnTo>
                        <a:lnTo>
                          <a:pt x="125" y="830"/>
                        </a:lnTo>
                        <a:lnTo>
                          <a:pt x="130" y="806"/>
                        </a:lnTo>
                        <a:lnTo>
                          <a:pt x="125" y="781"/>
                        </a:lnTo>
                        <a:lnTo>
                          <a:pt x="111" y="760"/>
                        </a:lnTo>
                        <a:lnTo>
                          <a:pt x="107" y="756"/>
                        </a:lnTo>
                        <a:lnTo>
                          <a:pt x="102" y="753"/>
                        </a:lnTo>
                        <a:lnTo>
                          <a:pt x="97" y="749"/>
                        </a:lnTo>
                        <a:lnTo>
                          <a:pt x="91" y="746"/>
                        </a:lnTo>
                        <a:lnTo>
                          <a:pt x="93" y="724"/>
                        </a:lnTo>
                        <a:lnTo>
                          <a:pt x="97" y="700"/>
                        </a:lnTo>
                        <a:lnTo>
                          <a:pt x="104" y="672"/>
                        </a:lnTo>
                        <a:lnTo>
                          <a:pt x="112" y="643"/>
                        </a:lnTo>
                        <a:lnTo>
                          <a:pt x="125" y="613"/>
                        </a:lnTo>
                        <a:lnTo>
                          <a:pt x="141" y="585"/>
                        </a:lnTo>
                        <a:lnTo>
                          <a:pt x="160" y="557"/>
                        </a:lnTo>
                        <a:lnTo>
                          <a:pt x="185" y="532"/>
                        </a:lnTo>
                        <a:lnTo>
                          <a:pt x="208" y="515"/>
                        </a:lnTo>
                        <a:lnTo>
                          <a:pt x="234" y="502"/>
                        </a:lnTo>
                        <a:lnTo>
                          <a:pt x="261" y="492"/>
                        </a:lnTo>
                        <a:lnTo>
                          <a:pt x="292" y="485"/>
                        </a:lnTo>
                        <a:lnTo>
                          <a:pt x="324" y="481"/>
                        </a:lnTo>
                        <a:lnTo>
                          <a:pt x="359" y="479"/>
                        </a:lnTo>
                        <a:lnTo>
                          <a:pt x="396" y="483"/>
                        </a:lnTo>
                        <a:lnTo>
                          <a:pt x="435" y="488"/>
                        </a:lnTo>
                        <a:lnTo>
                          <a:pt x="435" y="502"/>
                        </a:lnTo>
                        <a:lnTo>
                          <a:pt x="435" y="517"/>
                        </a:lnTo>
                        <a:lnTo>
                          <a:pt x="437" y="532"/>
                        </a:lnTo>
                        <a:lnTo>
                          <a:pt x="440" y="546"/>
                        </a:lnTo>
                        <a:lnTo>
                          <a:pt x="439" y="546"/>
                        </a:lnTo>
                        <a:lnTo>
                          <a:pt x="550" y="1029"/>
                        </a:lnTo>
                        <a:lnTo>
                          <a:pt x="618" y="1012"/>
                        </a:lnTo>
                        <a:lnTo>
                          <a:pt x="615" y="1043"/>
                        </a:lnTo>
                        <a:lnTo>
                          <a:pt x="615" y="1080"/>
                        </a:lnTo>
                        <a:lnTo>
                          <a:pt x="615" y="1118"/>
                        </a:lnTo>
                        <a:lnTo>
                          <a:pt x="620" y="1158"/>
                        </a:lnTo>
                        <a:lnTo>
                          <a:pt x="627" y="1200"/>
                        </a:lnTo>
                        <a:lnTo>
                          <a:pt x="638" y="1244"/>
                        </a:lnTo>
                        <a:lnTo>
                          <a:pt x="654" y="1290"/>
                        </a:lnTo>
                        <a:lnTo>
                          <a:pt x="673" y="1338"/>
                        </a:lnTo>
                        <a:lnTo>
                          <a:pt x="664" y="1341"/>
                        </a:lnTo>
                        <a:lnTo>
                          <a:pt x="95" y="1202"/>
                        </a:lnTo>
                        <a:lnTo>
                          <a:pt x="86" y="1202"/>
                        </a:lnTo>
                        <a:lnTo>
                          <a:pt x="77" y="1206"/>
                        </a:lnTo>
                        <a:lnTo>
                          <a:pt x="72" y="1211"/>
                        </a:lnTo>
                        <a:lnTo>
                          <a:pt x="68" y="1220"/>
                        </a:lnTo>
                        <a:lnTo>
                          <a:pt x="68" y="1229"/>
                        </a:lnTo>
                        <a:lnTo>
                          <a:pt x="70" y="1236"/>
                        </a:lnTo>
                        <a:lnTo>
                          <a:pt x="75" y="1243"/>
                        </a:lnTo>
                        <a:lnTo>
                          <a:pt x="84" y="1246"/>
                        </a:lnTo>
                        <a:lnTo>
                          <a:pt x="590" y="1370"/>
                        </a:lnTo>
                        <a:lnTo>
                          <a:pt x="497" y="1403"/>
                        </a:lnTo>
                        <a:lnTo>
                          <a:pt x="490" y="1408"/>
                        </a:lnTo>
                        <a:lnTo>
                          <a:pt x="484" y="1415"/>
                        </a:lnTo>
                        <a:lnTo>
                          <a:pt x="481" y="1422"/>
                        </a:lnTo>
                        <a:lnTo>
                          <a:pt x="483" y="1431"/>
                        </a:lnTo>
                        <a:lnTo>
                          <a:pt x="488" y="1438"/>
                        </a:lnTo>
                        <a:lnTo>
                          <a:pt x="495" y="1444"/>
                        </a:lnTo>
                        <a:lnTo>
                          <a:pt x="504" y="1447"/>
                        </a:lnTo>
                        <a:lnTo>
                          <a:pt x="513" y="1445"/>
                        </a:lnTo>
                        <a:lnTo>
                          <a:pt x="666" y="1387"/>
                        </a:lnTo>
                        <a:lnTo>
                          <a:pt x="909" y="1447"/>
                        </a:lnTo>
                        <a:lnTo>
                          <a:pt x="906" y="1456"/>
                        </a:lnTo>
                        <a:lnTo>
                          <a:pt x="937" y="1454"/>
                        </a:lnTo>
                        <a:lnTo>
                          <a:pt x="1570" y="1609"/>
                        </a:lnTo>
                        <a:lnTo>
                          <a:pt x="1579" y="1609"/>
                        </a:lnTo>
                        <a:lnTo>
                          <a:pt x="1588" y="1606"/>
                        </a:lnTo>
                        <a:lnTo>
                          <a:pt x="1595" y="1600"/>
                        </a:lnTo>
                        <a:lnTo>
                          <a:pt x="1598" y="1592"/>
                        </a:lnTo>
                        <a:lnTo>
                          <a:pt x="1598" y="1583"/>
                        </a:lnTo>
                        <a:lnTo>
                          <a:pt x="1595" y="1576"/>
                        </a:lnTo>
                        <a:lnTo>
                          <a:pt x="1589" y="1569"/>
                        </a:lnTo>
                        <a:lnTo>
                          <a:pt x="1581" y="15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87" name="Freeform 41"/>
                  <p:cNvSpPr>
                    <a:spLocks/>
                  </p:cNvSpPr>
                  <p:nvPr/>
                </p:nvSpPr>
                <p:spPr bwMode="auto">
                  <a:xfrm>
                    <a:off x="1946" y="2996"/>
                    <a:ext cx="51" cy="41"/>
                  </a:xfrm>
                  <a:custGeom>
                    <a:avLst/>
                    <a:gdLst>
                      <a:gd name="T0" fmla="*/ 7 w 51"/>
                      <a:gd name="T1" fmla="*/ 41 h 41"/>
                      <a:gd name="T2" fmla="*/ 51 w 51"/>
                      <a:gd name="T3" fmla="*/ 36 h 41"/>
                      <a:gd name="T4" fmla="*/ 47 w 51"/>
                      <a:gd name="T5" fmla="*/ 27 h 41"/>
                      <a:gd name="T6" fmla="*/ 46 w 51"/>
                      <a:gd name="T7" fmla="*/ 18 h 41"/>
                      <a:gd name="T8" fmla="*/ 42 w 51"/>
                      <a:gd name="T9" fmla="*/ 9 h 41"/>
                      <a:gd name="T10" fmla="*/ 39 w 51"/>
                      <a:gd name="T11" fmla="*/ 0 h 41"/>
                      <a:gd name="T12" fmla="*/ 0 w 51"/>
                      <a:gd name="T13" fmla="*/ 18 h 41"/>
                      <a:gd name="T14" fmla="*/ 2 w 51"/>
                      <a:gd name="T15" fmla="*/ 25 h 41"/>
                      <a:gd name="T16" fmla="*/ 3 w 51"/>
                      <a:gd name="T17" fmla="*/ 30 h 41"/>
                      <a:gd name="T18" fmla="*/ 5 w 51"/>
                      <a:gd name="T19" fmla="*/ 36 h 41"/>
                      <a:gd name="T20" fmla="*/ 7 w 51"/>
                      <a:gd name="T21" fmla="*/ 41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" h="41">
                        <a:moveTo>
                          <a:pt x="7" y="41"/>
                        </a:moveTo>
                        <a:lnTo>
                          <a:pt x="51" y="36"/>
                        </a:lnTo>
                        <a:lnTo>
                          <a:pt x="47" y="27"/>
                        </a:lnTo>
                        <a:lnTo>
                          <a:pt x="46" y="18"/>
                        </a:lnTo>
                        <a:lnTo>
                          <a:pt x="42" y="9"/>
                        </a:lnTo>
                        <a:lnTo>
                          <a:pt x="39" y="0"/>
                        </a:lnTo>
                        <a:lnTo>
                          <a:pt x="0" y="18"/>
                        </a:lnTo>
                        <a:lnTo>
                          <a:pt x="2" y="25"/>
                        </a:lnTo>
                        <a:lnTo>
                          <a:pt x="3" y="30"/>
                        </a:lnTo>
                        <a:lnTo>
                          <a:pt x="5" y="36"/>
                        </a:lnTo>
                        <a:lnTo>
                          <a:pt x="7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 dirty="0"/>
                  </a:p>
                </p:txBody>
              </p:sp>
            </p:grp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845384" y="3810000"/>
                  <a:ext cx="5774616" cy="3810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Freeform 72"/>
              <p:cNvSpPr/>
              <p:nvPr/>
            </p:nvSpPr>
            <p:spPr>
              <a:xfrm>
                <a:off x="3200400" y="3657600"/>
                <a:ext cx="109045" cy="165140"/>
              </a:xfrm>
              <a:custGeom>
                <a:avLst/>
                <a:gdLst>
                  <a:gd name="connsiteX0" fmla="*/ 0 w 109045"/>
                  <a:gd name="connsiteY0" fmla="*/ 0 h 257175"/>
                  <a:gd name="connsiteX1" fmla="*/ 82550 w 109045"/>
                  <a:gd name="connsiteY1" fmla="*/ 101600 h 257175"/>
                  <a:gd name="connsiteX2" fmla="*/ 107950 w 109045"/>
                  <a:gd name="connsiteY2" fmla="*/ 193675 h 257175"/>
                  <a:gd name="connsiteX3" fmla="*/ 104775 w 109045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45" h="257175">
                    <a:moveTo>
                      <a:pt x="0" y="0"/>
                    </a:moveTo>
                    <a:cubicBezTo>
                      <a:pt x="32279" y="34660"/>
                      <a:pt x="64558" y="69321"/>
                      <a:pt x="82550" y="101600"/>
                    </a:cubicBezTo>
                    <a:cubicBezTo>
                      <a:pt x="100542" y="133879"/>
                      <a:pt x="104246" y="167746"/>
                      <a:pt x="107950" y="193675"/>
                    </a:cubicBezTo>
                    <a:cubicBezTo>
                      <a:pt x="111654" y="219604"/>
                      <a:pt x="104775" y="247650"/>
                      <a:pt x="104775" y="25717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254922" y="3581400"/>
                <a:ext cx="145324" cy="209809"/>
              </a:xfrm>
              <a:custGeom>
                <a:avLst/>
                <a:gdLst>
                  <a:gd name="connsiteX0" fmla="*/ 0 w 109045"/>
                  <a:gd name="connsiteY0" fmla="*/ 0 h 257175"/>
                  <a:gd name="connsiteX1" fmla="*/ 82550 w 109045"/>
                  <a:gd name="connsiteY1" fmla="*/ 101600 h 257175"/>
                  <a:gd name="connsiteX2" fmla="*/ 107950 w 109045"/>
                  <a:gd name="connsiteY2" fmla="*/ 193675 h 257175"/>
                  <a:gd name="connsiteX3" fmla="*/ 104775 w 109045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045" h="257175">
                    <a:moveTo>
                      <a:pt x="0" y="0"/>
                    </a:moveTo>
                    <a:cubicBezTo>
                      <a:pt x="32279" y="34660"/>
                      <a:pt x="64558" y="69321"/>
                      <a:pt x="82550" y="101600"/>
                    </a:cubicBezTo>
                    <a:cubicBezTo>
                      <a:pt x="100542" y="133879"/>
                      <a:pt x="104246" y="167746"/>
                      <a:pt x="107950" y="193675"/>
                    </a:cubicBezTo>
                    <a:cubicBezTo>
                      <a:pt x="111654" y="219604"/>
                      <a:pt x="104775" y="247650"/>
                      <a:pt x="104775" y="25717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2195513" y="2928938"/>
                <a:ext cx="442912" cy="219075"/>
              </a:xfrm>
              <a:custGeom>
                <a:avLst/>
                <a:gdLst>
                  <a:gd name="connsiteX0" fmla="*/ 0 w 442912"/>
                  <a:gd name="connsiteY0" fmla="*/ 219075 h 219075"/>
                  <a:gd name="connsiteX1" fmla="*/ 90487 w 442912"/>
                  <a:gd name="connsiteY1" fmla="*/ 209550 h 219075"/>
                  <a:gd name="connsiteX2" fmla="*/ 119062 w 442912"/>
                  <a:gd name="connsiteY2" fmla="*/ 200025 h 219075"/>
                  <a:gd name="connsiteX3" fmla="*/ 133350 w 442912"/>
                  <a:gd name="connsiteY3" fmla="*/ 195262 h 219075"/>
                  <a:gd name="connsiteX4" fmla="*/ 171450 w 442912"/>
                  <a:gd name="connsiteY4" fmla="*/ 185737 h 219075"/>
                  <a:gd name="connsiteX5" fmla="*/ 223837 w 442912"/>
                  <a:gd name="connsiteY5" fmla="*/ 171450 h 219075"/>
                  <a:gd name="connsiteX6" fmla="*/ 266700 w 442912"/>
                  <a:gd name="connsiteY6" fmla="*/ 152400 h 219075"/>
                  <a:gd name="connsiteX7" fmla="*/ 280987 w 442912"/>
                  <a:gd name="connsiteY7" fmla="*/ 147637 h 219075"/>
                  <a:gd name="connsiteX8" fmla="*/ 309562 w 442912"/>
                  <a:gd name="connsiteY8" fmla="*/ 133350 h 219075"/>
                  <a:gd name="connsiteX9" fmla="*/ 352425 w 442912"/>
                  <a:gd name="connsiteY9" fmla="*/ 104775 h 219075"/>
                  <a:gd name="connsiteX10" fmla="*/ 366712 w 442912"/>
                  <a:gd name="connsiteY10" fmla="*/ 95250 h 219075"/>
                  <a:gd name="connsiteX11" fmla="*/ 381000 w 442912"/>
                  <a:gd name="connsiteY11" fmla="*/ 85725 h 219075"/>
                  <a:gd name="connsiteX12" fmla="*/ 390525 w 442912"/>
                  <a:gd name="connsiteY12" fmla="*/ 71437 h 219075"/>
                  <a:gd name="connsiteX13" fmla="*/ 419100 w 442912"/>
                  <a:gd name="connsiteY13" fmla="*/ 52387 h 219075"/>
                  <a:gd name="connsiteX14" fmla="*/ 433387 w 442912"/>
                  <a:gd name="connsiteY14" fmla="*/ 23812 h 219075"/>
                  <a:gd name="connsiteX15" fmla="*/ 438150 w 442912"/>
                  <a:gd name="connsiteY15" fmla="*/ 9525 h 219075"/>
                  <a:gd name="connsiteX16" fmla="*/ 442912 w 442912"/>
                  <a:gd name="connsiteY16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2912" h="219075">
                    <a:moveTo>
                      <a:pt x="0" y="219075"/>
                    </a:moveTo>
                    <a:cubicBezTo>
                      <a:pt x="29329" y="216980"/>
                      <a:pt x="61326" y="217503"/>
                      <a:pt x="90487" y="209550"/>
                    </a:cubicBezTo>
                    <a:cubicBezTo>
                      <a:pt x="100173" y="206908"/>
                      <a:pt x="109537" y="203200"/>
                      <a:pt x="119062" y="200025"/>
                    </a:cubicBezTo>
                    <a:cubicBezTo>
                      <a:pt x="123825" y="198437"/>
                      <a:pt x="128480" y="196480"/>
                      <a:pt x="133350" y="195262"/>
                    </a:cubicBezTo>
                    <a:cubicBezTo>
                      <a:pt x="146050" y="192087"/>
                      <a:pt x="159031" y="189877"/>
                      <a:pt x="171450" y="185737"/>
                    </a:cubicBezTo>
                    <a:cubicBezTo>
                      <a:pt x="207704" y="173652"/>
                      <a:pt x="190180" y="178181"/>
                      <a:pt x="223837" y="171450"/>
                    </a:cubicBezTo>
                    <a:cubicBezTo>
                      <a:pt x="246480" y="156355"/>
                      <a:pt x="232693" y="163736"/>
                      <a:pt x="266700" y="152400"/>
                    </a:cubicBezTo>
                    <a:cubicBezTo>
                      <a:pt x="271462" y="150812"/>
                      <a:pt x="276810" y="150422"/>
                      <a:pt x="280987" y="147637"/>
                    </a:cubicBezTo>
                    <a:cubicBezTo>
                      <a:pt x="299452" y="135328"/>
                      <a:pt x="289845" y="139922"/>
                      <a:pt x="309562" y="133350"/>
                    </a:cubicBezTo>
                    <a:lnTo>
                      <a:pt x="352425" y="104775"/>
                    </a:lnTo>
                    <a:lnTo>
                      <a:pt x="366712" y="95250"/>
                    </a:lnTo>
                    <a:lnTo>
                      <a:pt x="381000" y="85725"/>
                    </a:lnTo>
                    <a:cubicBezTo>
                      <a:pt x="384175" y="80962"/>
                      <a:pt x="386217" y="75206"/>
                      <a:pt x="390525" y="71437"/>
                    </a:cubicBezTo>
                    <a:cubicBezTo>
                      <a:pt x="399140" y="63899"/>
                      <a:pt x="419100" y="52387"/>
                      <a:pt x="419100" y="52387"/>
                    </a:cubicBezTo>
                    <a:cubicBezTo>
                      <a:pt x="431067" y="16484"/>
                      <a:pt x="414926" y="60733"/>
                      <a:pt x="433387" y="23812"/>
                    </a:cubicBezTo>
                    <a:cubicBezTo>
                      <a:pt x="435632" y="19322"/>
                      <a:pt x="436286" y="14186"/>
                      <a:pt x="438150" y="9525"/>
                    </a:cubicBezTo>
                    <a:cubicBezTo>
                      <a:pt x="439468" y="6229"/>
                      <a:pt x="441325" y="3175"/>
                      <a:pt x="44291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6710363" y="3262313"/>
                <a:ext cx="366712" cy="104775"/>
              </a:xfrm>
              <a:custGeom>
                <a:avLst/>
                <a:gdLst>
                  <a:gd name="connsiteX0" fmla="*/ 0 w 366712"/>
                  <a:gd name="connsiteY0" fmla="*/ 19050 h 104775"/>
                  <a:gd name="connsiteX1" fmla="*/ 47625 w 366712"/>
                  <a:gd name="connsiteY1" fmla="*/ 28575 h 104775"/>
                  <a:gd name="connsiteX2" fmla="*/ 76200 w 366712"/>
                  <a:gd name="connsiteY2" fmla="*/ 47625 h 104775"/>
                  <a:gd name="connsiteX3" fmla="*/ 90487 w 366712"/>
                  <a:gd name="connsiteY3" fmla="*/ 57150 h 104775"/>
                  <a:gd name="connsiteX4" fmla="*/ 119062 w 366712"/>
                  <a:gd name="connsiteY4" fmla="*/ 66675 h 104775"/>
                  <a:gd name="connsiteX5" fmla="*/ 133350 w 366712"/>
                  <a:gd name="connsiteY5" fmla="*/ 76200 h 104775"/>
                  <a:gd name="connsiteX6" fmla="*/ 161925 w 366712"/>
                  <a:gd name="connsiteY6" fmla="*/ 85725 h 104775"/>
                  <a:gd name="connsiteX7" fmla="*/ 176212 w 366712"/>
                  <a:gd name="connsiteY7" fmla="*/ 90487 h 104775"/>
                  <a:gd name="connsiteX8" fmla="*/ 233362 w 366712"/>
                  <a:gd name="connsiteY8" fmla="*/ 100012 h 104775"/>
                  <a:gd name="connsiteX9" fmla="*/ 247650 w 366712"/>
                  <a:gd name="connsiteY9" fmla="*/ 104775 h 104775"/>
                  <a:gd name="connsiteX10" fmla="*/ 309562 w 366712"/>
                  <a:gd name="connsiteY10" fmla="*/ 95250 h 104775"/>
                  <a:gd name="connsiteX11" fmla="*/ 323850 w 366712"/>
                  <a:gd name="connsiteY11" fmla="*/ 90487 h 104775"/>
                  <a:gd name="connsiteX12" fmla="*/ 338137 w 366712"/>
                  <a:gd name="connsiteY12" fmla="*/ 80962 h 104775"/>
                  <a:gd name="connsiteX13" fmla="*/ 357187 w 366712"/>
                  <a:gd name="connsiteY13" fmla="*/ 57150 h 104775"/>
                  <a:gd name="connsiteX14" fmla="*/ 361950 w 366712"/>
                  <a:gd name="connsiteY14" fmla="*/ 38100 h 104775"/>
                  <a:gd name="connsiteX15" fmla="*/ 366712 w 366712"/>
                  <a:gd name="connsiteY15" fmla="*/ 23812 h 104775"/>
                  <a:gd name="connsiteX16" fmla="*/ 361950 w 366712"/>
                  <a:gd name="connsiteY16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6712" h="104775">
                    <a:moveTo>
                      <a:pt x="0" y="19050"/>
                    </a:moveTo>
                    <a:cubicBezTo>
                      <a:pt x="8287" y="20234"/>
                      <a:pt x="36114" y="22180"/>
                      <a:pt x="47625" y="28575"/>
                    </a:cubicBezTo>
                    <a:cubicBezTo>
                      <a:pt x="57632" y="34134"/>
                      <a:pt x="66675" y="41275"/>
                      <a:pt x="76200" y="47625"/>
                    </a:cubicBezTo>
                    <a:cubicBezTo>
                      <a:pt x="80962" y="50800"/>
                      <a:pt x="85057" y="55340"/>
                      <a:pt x="90487" y="57150"/>
                    </a:cubicBezTo>
                    <a:cubicBezTo>
                      <a:pt x="100012" y="60325"/>
                      <a:pt x="110708" y="61106"/>
                      <a:pt x="119062" y="66675"/>
                    </a:cubicBezTo>
                    <a:cubicBezTo>
                      <a:pt x="123825" y="69850"/>
                      <a:pt x="128119" y="73875"/>
                      <a:pt x="133350" y="76200"/>
                    </a:cubicBezTo>
                    <a:cubicBezTo>
                      <a:pt x="142525" y="80278"/>
                      <a:pt x="152400" y="82550"/>
                      <a:pt x="161925" y="85725"/>
                    </a:cubicBezTo>
                    <a:cubicBezTo>
                      <a:pt x="166687" y="87312"/>
                      <a:pt x="171290" y="89502"/>
                      <a:pt x="176212" y="90487"/>
                    </a:cubicBezTo>
                    <a:cubicBezTo>
                      <a:pt x="211032" y="97452"/>
                      <a:pt x="192011" y="94105"/>
                      <a:pt x="233362" y="100012"/>
                    </a:cubicBezTo>
                    <a:cubicBezTo>
                      <a:pt x="238125" y="101600"/>
                      <a:pt x="242630" y="104775"/>
                      <a:pt x="247650" y="104775"/>
                    </a:cubicBezTo>
                    <a:cubicBezTo>
                      <a:pt x="268752" y="104775"/>
                      <a:pt x="289436" y="101000"/>
                      <a:pt x="309562" y="95250"/>
                    </a:cubicBezTo>
                    <a:cubicBezTo>
                      <a:pt x="314389" y="93871"/>
                      <a:pt x="319360" y="92732"/>
                      <a:pt x="323850" y="90487"/>
                    </a:cubicBezTo>
                    <a:cubicBezTo>
                      <a:pt x="328969" y="87927"/>
                      <a:pt x="333375" y="84137"/>
                      <a:pt x="338137" y="80962"/>
                    </a:cubicBezTo>
                    <a:cubicBezTo>
                      <a:pt x="353709" y="34252"/>
                      <a:pt x="328463" y="100236"/>
                      <a:pt x="357187" y="57150"/>
                    </a:cubicBezTo>
                    <a:cubicBezTo>
                      <a:pt x="360818" y="51704"/>
                      <a:pt x="360152" y="44394"/>
                      <a:pt x="361950" y="38100"/>
                    </a:cubicBezTo>
                    <a:cubicBezTo>
                      <a:pt x="363329" y="33273"/>
                      <a:pt x="365125" y="28575"/>
                      <a:pt x="366712" y="23812"/>
                    </a:cubicBezTo>
                    <a:cubicBezTo>
                      <a:pt x="361565" y="3222"/>
                      <a:pt x="361950" y="11307"/>
                      <a:pt x="361950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7" name="Straight Connector 76"/>
              <p:cNvCxnSpPr>
                <a:endCxn id="76" idx="0"/>
              </p:cNvCxnSpPr>
              <p:nvPr/>
            </p:nvCxnSpPr>
            <p:spPr>
              <a:xfrm>
                <a:off x="2628900" y="2935268"/>
                <a:ext cx="4081463" cy="34609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6705600" y="19042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Arc 16"/>
            <p:cNvSpPr/>
            <p:nvPr/>
          </p:nvSpPr>
          <p:spPr>
            <a:xfrm rot="20189119">
              <a:off x="6637252" y="2054375"/>
              <a:ext cx="113437" cy="62970"/>
            </a:xfrm>
            <a:prstGeom prst="arc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342900" y="1524001"/>
            <a:ext cx="8458200" cy="990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buNone/>
            </a:pPr>
            <a:r>
              <a:rPr lang="en-CA" sz="2000" b="1" i="1" dirty="0"/>
              <a:t>Dynamic Speed Scaling</a:t>
            </a:r>
            <a:r>
              <a:rPr lang="en-CA" sz="2000" dirty="0"/>
              <a:t>: adapt service rate to the current state of the system to balance energy consumption and performance.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9B7E-9A2A-479D-AC3C-E1EDF0C1C3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Speed Scaling: Inherent Tradeoffs</a:t>
            </a:r>
          </a:p>
        </p:txBody>
      </p:sp>
    </p:spTree>
    <p:extLst>
      <p:ext uri="{BB962C8B-B14F-4D97-AF65-F5344CB8AC3E}">
        <p14:creationId xmlns:p14="http://schemas.microsoft.com/office/powerpoint/2010/main" val="767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6918" y="-57396"/>
            <a:ext cx="8382000" cy="1069848"/>
          </a:xfrm>
        </p:spPr>
        <p:txBody>
          <a:bodyPr>
            <a:normAutofit/>
          </a:bodyPr>
          <a:lstStyle/>
          <a:p>
            <a:r>
              <a:rPr lang="en-US" sz="3600" dirty="0"/>
              <a:t>Background: Theory and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60708" y="1386423"/>
            <a:ext cx="4041648" cy="457200"/>
          </a:xfrm>
        </p:spPr>
        <p:txBody>
          <a:bodyPr/>
          <a:lstStyle/>
          <a:p>
            <a:r>
              <a:rPr lang="en-US" dirty="0"/>
              <a:t>Theoretical Research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5000933" y="1386423"/>
            <a:ext cx="4041775" cy="457200"/>
          </a:xfrm>
        </p:spPr>
        <p:txBody>
          <a:bodyPr/>
          <a:lstStyle/>
          <a:p>
            <a:r>
              <a:rPr lang="en-US" dirty="0"/>
              <a:t>Systems Research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60708" y="1843622"/>
            <a:ext cx="4191000" cy="4419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optimality</a:t>
            </a:r>
          </a:p>
          <a:p>
            <a:r>
              <a:rPr lang="en-US" dirty="0"/>
              <a:t>Domains: CPU, parallel systems</a:t>
            </a:r>
          </a:p>
          <a:p>
            <a:r>
              <a:rPr lang="en-US" dirty="0"/>
              <a:t>Methods: proofs, complexity, competitive analysis, </a:t>
            </a:r>
            <a:r>
              <a:rPr lang="en-US" dirty="0" err="1"/>
              <a:t>queueing</a:t>
            </a:r>
            <a:r>
              <a:rPr lang="en-US" dirty="0"/>
              <a:t> theory, Markov chains, worst case, </a:t>
            </a:r>
            <a:r>
              <a:rPr lang="en-US" dirty="0" err="1"/>
              <a:t>asymptotics</a:t>
            </a:r>
            <a:r>
              <a:rPr lang="en-US" dirty="0"/>
              <a:t>, simulation</a:t>
            </a:r>
          </a:p>
          <a:p>
            <a:r>
              <a:rPr lang="en-US" dirty="0"/>
              <a:t>Metrics: E[T], E[</a:t>
            </a:r>
            <a:r>
              <a:rPr lang="el-GR" dirty="0"/>
              <a:t>ε</a:t>
            </a:r>
            <a:r>
              <a:rPr lang="en-US" dirty="0"/>
              <a:t>], combo, slowdown, competitive ratio</a:t>
            </a:r>
          </a:p>
          <a:p>
            <a:r>
              <a:rPr lang="en-US" dirty="0"/>
              <a:t>Power: P = s</a:t>
            </a:r>
            <a:r>
              <a:rPr lang="el-GR" baseline="30000" dirty="0"/>
              <a:t>α</a:t>
            </a:r>
            <a:r>
              <a:rPr lang="en-US" dirty="0"/>
              <a:t>   (2 ≤ </a:t>
            </a:r>
            <a:r>
              <a:rPr lang="el-GR" dirty="0"/>
              <a:t>α</a:t>
            </a:r>
            <a:r>
              <a:rPr lang="en-US" dirty="0"/>
              <a:t> ≤ 3)</a:t>
            </a:r>
          </a:p>
          <a:p>
            <a:r>
              <a:rPr lang="en-US" dirty="0"/>
              <a:t>Schedulers: PS, SRPT, FSP, YDS</a:t>
            </a:r>
          </a:p>
          <a:p>
            <a:r>
              <a:rPr lang="en-US" dirty="0"/>
              <a:t>Speed scalers: job-count-based, continuous and unbounded speeds</a:t>
            </a:r>
          </a:p>
          <a:p>
            <a:r>
              <a:rPr lang="en-US" dirty="0"/>
              <a:t>Venues: SIGMETRICS, PEVA, Performance, INFOCOM, 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998012" y="1843622"/>
            <a:ext cx="4041775" cy="4419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practicality</a:t>
            </a:r>
          </a:p>
          <a:p>
            <a:r>
              <a:rPr lang="en-US" dirty="0"/>
              <a:t>Domains: CPU, disk, network</a:t>
            </a:r>
          </a:p>
          <a:p>
            <a:r>
              <a:rPr lang="en-US" dirty="0"/>
              <a:t>Methods: DVFS, power meter, measurement, benchmarking, simulation, power gating, over-clocking, simulation</a:t>
            </a:r>
          </a:p>
          <a:p>
            <a:r>
              <a:rPr lang="en-US" dirty="0"/>
              <a:t>Metrics: response time, energy, heat, utilization</a:t>
            </a:r>
          </a:p>
          <a:p>
            <a:r>
              <a:rPr lang="en-US" dirty="0"/>
              <a:t>Power: P = a </a:t>
            </a:r>
            <a:r>
              <a:rPr lang="en-US" dirty="0" err="1"/>
              <a:t>C</a:t>
            </a:r>
            <a:r>
              <a:rPr lang="en-US" baseline="-25000" dirty="0" err="1"/>
              <a:t>eff</a:t>
            </a:r>
            <a:r>
              <a:rPr lang="en-US" dirty="0"/>
              <a:t> V</a:t>
            </a:r>
            <a:r>
              <a:rPr lang="en-US" baseline="30000" dirty="0"/>
              <a:t>2</a:t>
            </a:r>
            <a:r>
              <a:rPr lang="en-US" dirty="0"/>
              <a:t> f </a:t>
            </a:r>
          </a:p>
          <a:p>
            <a:r>
              <a:rPr lang="en-US" dirty="0"/>
              <a:t>Schedulers: FCFS, RR, FB</a:t>
            </a:r>
          </a:p>
          <a:p>
            <a:r>
              <a:rPr lang="en-US" dirty="0"/>
              <a:t>Speed scalers: threshold-based, discrete and finite speeds</a:t>
            </a:r>
            <a:endParaRPr lang="en-US" baseline="30000" dirty="0"/>
          </a:p>
          <a:p>
            <a:r>
              <a:rPr lang="en-US" dirty="0"/>
              <a:t>Venues: SIGMETRICS, SOSP, OSDI, ISCA, MASCOTS, TOCS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A8304-F8DD-42A8-ABF0-2BDB7BFE52C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mparemed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55322" y="-530680"/>
            <a:ext cx="5676900" cy="87956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77000" y="31242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3099" y="312420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FSP-PS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8200" y="4202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8339" y="290726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T-FSP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9600" y="36692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YDS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828800" y="3429000"/>
            <a:ext cx="6781800" cy="1588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581400"/>
            <a:ext cx="67818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848600" y="1295400"/>
            <a:ext cx="249936" cy="27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772400" y="114300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</a:t>
            </a:r>
            <a:endParaRPr lang="en-CA" sz="1600" dirty="0"/>
          </a:p>
        </p:txBody>
      </p:sp>
      <p:sp>
        <p:nvSpPr>
          <p:cNvPr id="16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7874000" y="6356350"/>
            <a:ext cx="862800" cy="365125"/>
          </a:xfrm>
        </p:spPr>
        <p:txBody>
          <a:bodyPr/>
          <a:lstStyle/>
          <a:p>
            <a:fld id="{2EEC9B7E-9A2A-479D-AC3C-E1EDF0C1C327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97744" y="86065"/>
            <a:ext cx="6664362" cy="7937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 Simulation Results: IEEE MASCOTS 2014</a:t>
            </a:r>
          </a:p>
        </p:txBody>
      </p:sp>
    </p:spTree>
    <p:extLst>
      <p:ext uri="{BB962C8B-B14F-4D97-AF65-F5344CB8AC3E}">
        <p14:creationId xmlns:p14="http://schemas.microsoft.com/office/powerpoint/2010/main" val="30963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Simulation Results</a:t>
            </a:r>
          </a:p>
        </p:txBody>
      </p:sp>
      <p:pic>
        <p:nvPicPr>
          <p:cNvPr id="6" name="Content Placeholder 5" descr="Table4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931" b="-4193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7165" y="3939220"/>
            <a:ext cx="7846675" cy="106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Typical Modeling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Single-server queue for CPU service</a:t>
            </a:r>
          </a:p>
          <a:p>
            <a:r>
              <a:rPr lang="en-US" dirty="0"/>
              <a:t>Single batch of n jobs arrive at time 0</a:t>
            </a:r>
          </a:p>
          <a:p>
            <a:r>
              <a:rPr lang="en-US" dirty="0"/>
              <a:t>Job sizes known in advance</a:t>
            </a:r>
          </a:p>
          <a:p>
            <a:r>
              <a:rPr lang="en-US" dirty="0"/>
              <a:t>Dynamic speed scaling with s = f(n)</a:t>
            </a:r>
          </a:p>
          <a:p>
            <a:r>
              <a:rPr lang="en-US" dirty="0"/>
              <a:t>Power consumption P = s</a:t>
            </a:r>
            <a:r>
              <a:rPr lang="el-GR" baseline="30000" dirty="0"/>
              <a:t>α</a:t>
            </a:r>
            <a:r>
              <a:rPr lang="en-US" dirty="0"/>
              <a:t>    where 1 ≤ </a:t>
            </a:r>
            <a:r>
              <a:rPr lang="el-GR" dirty="0"/>
              <a:t>α</a:t>
            </a:r>
            <a:r>
              <a:rPr lang="en-US" dirty="0"/>
              <a:t> ≤ 3</a:t>
            </a:r>
          </a:p>
          <a:p>
            <a:r>
              <a:rPr lang="en-US" dirty="0"/>
              <a:t>Maximum system speed is unbounded</a:t>
            </a:r>
          </a:p>
          <a:p>
            <a:r>
              <a:rPr lang="en-US" dirty="0"/>
              <a:t>System speeds are continuous (not discrete)</a:t>
            </a:r>
          </a:p>
          <a:p>
            <a:r>
              <a:rPr lang="en-US" dirty="0"/>
              <a:t>Context switches are free (i.e., zero cost)</a:t>
            </a:r>
          </a:p>
          <a:p>
            <a:r>
              <a:rPr lang="en-US" dirty="0"/>
              <a:t>Speed changes are free (i.e., zero cost)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" y="5981252"/>
            <a:ext cx="784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Question: How would they perform on </a:t>
            </a:r>
            <a:r>
              <a:rPr lang="en-US" sz="2800" u="sng" dirty="0"/>
              <a:t>real</a:t>
            </a:r>
            <a:r>
              <a:rPr lang="en-US" sz="2800" dirty="0"/>
              <a:t> systems?</a:t>
            </a:r>
          </a:p>
        </p:txBody>
      </p:sp>
    </p:spTree>
    <p:extLst>
      <p:ext uri="{BB962C8B-B14F-4D97-AF65-F5344CB8AC3E}">
        <p14:creationId xmlns:p14="http://schemas.microsoft.com/office/powerpoint/2010/main" val="654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33198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err="1"/>
              <a:t>Profilo</a:t>
            </a:r>
            <a:r>
              <a:rPr lang="en-US" sz="3600" dirty="0"/>
              <a:t> Design </a:t>
            </a:r>
            <a:r>
              <a:rPr lang="en-US" sz="2400" dirty="0"/>
              <a:t>[</a:t>
            </a:r>
            <a:r>
              <a:rPr lang="en-US" sz="2400" dirty="0" err="1"/>
              <a:t>Skrenes</a:t>
            </a:r>
            <a:r>
              <a:rPr lang="en-US" sz="2400" dirty="0"/>
              <a:t> 2016]</a:t>
            </a:r>
            <a:endParaRPr lang="en-CA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8304-F8DD-42A8-ABF0-2BDB7BFE52C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Number Placeholder 15"/>
          <p:cNvSpPr txBox="1">
            <a:spLocks/>
          </p:cNvSpPr>
          <p:nvPr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fld id="{2EEC9B7E-9A2A-479D-AC3C-E1EDF0C1C3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876" y="1118794"/>
            <a:ext cx="8229600" cy="3116132"/>
          </a:xfrm>
        </p:spPr>
        <p:txBody>
          <a:bodyPr>
            <a:noAutofit/>
          </a:bodyPr>
          <a:lstStyle/>
          <a:p>
            <a:r>
              <a:rPr lang="en-US" sz="2800" dirty="0"/>
              <a:t>Flexible framework for the experimental evaluation of arbitrary scheduling and speed scaling policies</a:t>
            </a:r>
            <a:endParaRPr lang="en-US" dirty="0"/>
          </a:p>
          <a:p>
            <a:r>
              <a:rPr lang="en-US" sz="2800" dirty="0"/>
              <a:t>Hybrid user-mode and kernel-mode implementation</a:t>
            </a:r>
          </a:p>
          <a:p>
            <a:r>
              <a:rPr lang="en-US" sz="2800" dirty="0"/>
              <a:t>User space: CSV file input to specify workload</a:t>
            </a:r>
          </a:p>
          <a:p>
            <a:r>
              <a:rPr lang="en-US" sz="2800" dirty="0"/>
              <a:t>Kernel space: carefully-controlled job execution, timing, and energy measurement using RAPL MSRs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45720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276600" y="5715000"/>
            <a:ext cx="17219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019800" y="48768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User space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595526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Kernel space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5638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419600"/>
            <a:ext cx="10887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P1  5   20</a:t>
            </a:r>
          </a:p>
          <a:p>
            <a:r>
              <a:rPr lang="en-CA" dirty="0"/>
              <a:t>P2  7   12</a:t>
            </a:r>
          </a:p>
          <a:p>
            <a:r>
              <a:rPr lang="en-CA" dirty="0"/>
              <a:t>P3  2   50</a:t>
            </a:r>
          </a:p>
          <a:p>
            <a:r>
              <a:rPr lang="en-CA" dirty="0"/>
              <a:t>P1   1   10</a:t>
            </a:r>
          </a:p>
          <a:p>
            <a:r>
              <a:rPr lang="en-CA" dirty="0"/>
              <a:t>P4  10  8</a:t>
            </a:r>
          </a:p>
          <a:p>
            <a:r>
              <a:rPr lang="en-CA" dirty="0"/>
              <a:t>P2   5   30</a:t>
            </a:r>
          </a:p>
          <a:p>
            <a:r>
              <a:rPr lang="en-CA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4520625"/>
            <a:ext cx="2097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1400" dirty="0"/>
              <a:t>Process </a:t>
            </a:r>
            <a:r>
              <a:rPr lang="en-CA" sz="1400" dirty="0" err="1"/>
              <a:t>args</a:t>
            </a:r>
            <a:endParaRPr lang="en-CA" sz="1400" dirty="0"/>
          </a:p>
          <a:p>
            <a:pPr marL="342900" indent="-342900">
              <a:buAutoNum type="arabicPeriod"/>
            </a:pPr>
            <a:r>
              <a:rPr lang="en-CA" sz="1400" dirty="0"/>
              <a:t>Set up environment</a:t>
            </a:r>
          </a:p>
          <a:p>
            <a:pPr marL="342900" indent="-342900">
              <a:buAutoNum type="arabicPeriod"/>
            </a:pPr>
            <a:r>
              <a:rPr lang="en-CA" sz="1400" dirty="0"/>
              <a:t>Profiling</a:t>
            </a:r>
          </a:p>
          <a:p>
            <a:pPr marL="342900" indent="-342900">
              <a:buAutoNum type="arabicPeriod"/>
            </a:pPr>
            <a:r>
              <a:rPr lang="en-CA" sz="1400" dirty="0"/>
              <a:t>Summarize 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6600" y="5695146"/>
            <a:ext cx="1721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Work unit (primes)</a:t>
            </a:r>
          </a:p>
          <a:p>
            <a:r>
              <a:rPr lang="en-CA" sz="1400" dirty="0"/>
              <a:t>Do work (loops)</a:t>
            </a:r>
          </a:p>
          <a:p>
            <a:r>
              <a:rPr lang="en-CA" sz="1400" dirty="0"/>
              <a:t>Sleep busy</a:t>
            </a:r>
          </a:p>
          <a:p>
            <a:r>
              <a:rPr lang="en-CA" sz="1400" dirty="0"/>
              <a:t>Sleep deep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41020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/>
              <a:t>sysfs</a:t>
            </a:r>
            <a:r>
              <a:rPr lang="en-CA" sz="1400" dirty="0"/>
              <a:t> API</a:t>
            </a:r>
          </a:p>
        </p:txBody>
      </p:sp>
      <p:sp>
        <p:nvSpPr>
          <p:cNvPr id="20" name="Arrow: Right 19"/>
          <p:cNvSpPr/>
          <p:nvPr/>
        </p:nvSpPr>
        <p:spPr>
          <a:xfrm>
            <a:off x="1752600" y="4724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46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306" y="1"/>
            <a:ext cx="6337494" cy="793750"/>
          </a:xfrm>
        </p:spPr>
        <p:txBody>
          <a:bodyPr>
            <a:noAutofit/>
          </a:bodyPr>
          <a:lstStyle/>
          <a:p>
            <a:r>
              <a:rPr lang="en-US" sz="3200" dirty="0"/>
              <a:t>Running Average Power Limit (RAPL)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88" y="1160086"/>
            <a:ext cx="7991211" cy="5339188"/>
          </a:xfrm>
        </p:spPr>
        <p:txBody>
          <a:bodyPr>
            <a:normAutofit fontScale="92500"/>
          </a:bodyPr>
          <a:lstStyle/>
          <a:p>
            <a:r>
              <a:rPr lang="en-US" dirty="0"/>
              <a:t>Non-architectural model-specific registers (MSRs)</a:t>
            </a:r>
          </a:p>
          <a:p>
            <a:r>
              <a:rPr lang="en-US" dirty="0"/>
              <a:t>Four domains (but only three for any given CPU):</a:t>
            </a:r>
          </a:p>
          <a:p>
            <a:pPr lvl="1"/>
            <a:r>
              <a:rPr lang="en-US" dirty="0"/>
              <a:t>PP0: Power Plane 0 for the CPU cores</a:t>
            </a:r>
          </a:p>
          <a:p>
            <a:pPr lvl="1"/>
            <a:r>
              <a:rPr lang="en-US" dirty="0"/>
              <a:t>PP1: Power Plane 1 for GPU (consumer machines only)</a:t>
            </a:r>
          </a:p>
          <a:p>
            <a:pPr lvl="1"/>
            <a:r>
              <a:rPr lang="en-US" dirty="0"/>
              <a:t>DRAM: Memory energy (server-class machines only)</a:t>
            </a:r>
          </a:p>
          <a:p>
            <a:pPr lvl="1"/>
            <a:r>
              <a:rPr lang="en-US" dirty="0"/>
              <a:t>PKG: Energy usage by rest of the CPU chip package</a:t>
            </a:r>
          </a:p>
          <a:p>
            <a:r>
              <a:rPr lang="en-US" dirty="0"/>
              <a:t>Highly accurate power meters for each domain (matches well with external power measurements)</a:t>
            </a:r>
          </a:p>
          <a:p>
            <a:r>
              <a:rPr lang="en-US" dirty="0"/>
              <a:t>Experiments conducted on </a:t>
            </a:r>
            <a:r>
              <a:rPr lang="en-US" dirty="0" err="1"/>
              <a:t>Macbook</a:t>
            </a:r>
            <a:r>
              <a:rPr lang="en-US" dirty="0"/>
              <a:t> Pro Retina laptop (2012): 2.3 GHz quad-core Intel i7-3615 QM Ivy Bridge processor; Ubuntu Linux 14.04 LTS; compute-intensive workload with no I/O, memory, or networking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A81183-F4E1-4AF4-97C9-A96F7142204E}"/>
              </a:ext>
            </a:extLst>
          </p:cNvPr>
          <p:cNvCxnSpPr/>
          <p:nvPr/>
        </p:nvCxnSpPr>
        <p:spPr>
          <a:xfrm>
            <a:off x="464234" y="3474720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62B324-2A86-40CB-ABAA-B0F0EEE79CDF}"/>
              </a:ext>
            </a:extLst>
          </p:cNvPr>
          <p:cNvCxnSpPr/>
          <p:nvPr/>
        </p:nvCxnSpPr>
        <p:spPr>
          <a:xfrm>
            <a:off x="475954" y="2276619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30963"/>
            <a:ext cx="2133600" cy="365125"/>
          </a:xfrm>
        </p:spPr>
        <p:txBody>
          <a:bodyPr/>
          <a:lstStyle/>
          <a:p>
            <a:fld id="{C27A8304-F8DD-42A8-ABF0-2BDB7BFE52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Number Placeholder 15"/>
          <p:cNvSpPr txBox="1">
            <a:spLocks/>
          </p:cNvSpPr>
          <p:nvPr/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fld id="{2EEC9B7E-9A2A-479D-AC3C-E1EDF0C1C32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SzTx/>
                <a:buFont typeface="Georgia"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  <a:p>
                      <a:r>
                        <a:rPr lang="en-US" dirty="0"/>
                        <a:t>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PP0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PKG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Context</a:t>
                      </a:r>
                    </a:p>
                    <a:p>
                      <a:r>
                        <a:rPr lang="en-US" dirty="0"/>
                        <a:t>Switch (us)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  <a:r>
                        <a:rPr lang="en-US" baseline="0" dirty="0"/>
                        <a:t> Switch (us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  <a:p>
                      <a:r>
                        <a:rPr lang="en-US" dirty="0"/>
                        <a:t>Switch (ns)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2301 (3300)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3.167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04800" y="1905000"/>
            <a:ext cx="853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18924" y="1"/>
            <a:ext cx="5967875" cy="793750"/>
          </a:xfrm>
        </p:spPr>
        <p:txBody>
          <a:bodyPr>
            <a:normAutofit/>
          </a:bodyPr>
          <a:lstStyle/>
          <a:p>
            <a:r>
              <a:rPr lang="en-US" dirty="0"/>
              <a:t>Measurement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261402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12104</TotalTime>
  <Words>1407</Words>
  <Application>Microsoft Office PowerPoint</Application>
  <PresentationFormat>On-screen Show (4:3)</PresentationFormat>
  <Paragraphs>250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Wingdings</vt:lpstr>
      <vt:lpstr>Office Theme</vt:lpstr>
      <vt:lpstr>Experimental Calibration and Validation of a Speed Scaling Simulator</vt:lpstr>
      <vt:lpstr>Speed Scaling: Inherent Tradeoffs</vt:lpstr>
      <vt:lpstr>Background: Theory and Systems</vt:lpstr>
      <vt:lpstr>Example Simulation Results: IEEE MASCOTS 2014</vt:lpstr>
      <vt:lpstr>Simulation Results</vt:lpstr>
      <vt:lpstr>Typical Modeling Assumptions</vt:lpstr>
      <vt:lpstr>Profilo Design [Skrenes 2016]</vt:lpstr>
      <vt:lpstr>Running Average Power Limit (RAPL)</vt:lpstr>
      <vt:lpstr>Measurement Results</vt:lpstr>
      <vt:lpstr>Experimental Evaluation Setup</vt:lpstr>
      <vt:lpstr>Experimental Evaluation Results</vt:lpstr>
      <vt:lpstr>Simulation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475</cp:revision>
  <dcterms:created xsi:type="dcterms:W3CDTF">2013-07-31T17:26:06Z</dcterms:created>
  <dcterms:modified xsi:type="dcterms:W3CDTF">2017-10-17T03:39:27Z</dcterms:modified>
</cp:coreProperties>
</file>