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21" r:id="rId3"/>
    <p:sldId id="322" r:id="rId4"/>
    <p:sldId id="326" r:id="rId5"/>
    <p:sldId id="323" r:id="rId6"/>
    <p:sldId id="324" r:id="rId7"/>
    <p:sldId id="327" r:id="rId8"/>
    <p:sldId id="325" r:id="rId9"/>
    <p:sldId id="328" r:id="rId10"/>
    <p:sldId id="329" r:id="rId11"/>
    <p:sldId id="330" r:id="rId12"/>
    <p:sldId id="33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93CE5-F80D-BA4F-A3AC-F60453A82B60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00964-B5C1-374D-8CBD-26DECFC322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3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118"/>
            <a:fld id="{E6EDBDFD-0DE6-4D31-8F65-47122A504028}" type="slidenum">
              <a:rPr lang="en-US" smtClean="0"/>
              <a:pPr defTabSz="925118"/>
              <a:t>2</a:t>
            </a:fld>
            <a:endParaRPr lang="en-US" dirty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96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118"/>
            <a:fld id="{37F56BE3-081D-49F2-B479-012E86A0A85D}" type="slidenum">
              <a:rPr lang="en-US" smtClean="0"/>
              <a:pPr defTabSz="925118"/>
              <a:t>8</a:t>
            </a:fld>
            <a:endParaRPr lang="en-US" dirty="0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5325"/>
            <a:ext cx="4641850" cy="3481388"/>
          </a:xfrm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7" y="4410066"/>
            <a:ext cx="5123546" cy="4178279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3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9140" y="3550259"/>
            <a:ext cx="6731101" cy="1245955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139" y="4796214"/>
            <a:ext cx="6731101" cy="62051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431C-32DC-4A5F-BD15-3B0F565FDCF4}" type="datetime1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CPSC 531   Fall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2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0" y="1160086"/>
            <a:ext cx="8229600" cy="4966078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C34F-E5BE-4CB9-92AC-01D1EBBD9C38}" type="datetime1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CPSC 531   Fall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3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016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lang="en-CA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marL="742950" lvl="1" indent="-28575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0000"/>
              <a:buFont typeface="Calibri" pitchFamily="34" charset="0"/>
              <a:buChar char="—"/>
            </a:pPr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016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D7FD-65A2-45C1-923F-63E292DCB38F}" type="datetime1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CPSC 531   Fall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8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70077"/>
            <a:ext cx="5486400" cy="36574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D634-8439-40DB-99FD-0A88884ADB9B}" type="datetime1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CPSC 531   Fall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0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0036" y="1"/>
            <a:ext cx="7346763" cy="793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0" y="1260092"/>
            <a:ext cx="8229600" cy="4866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45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734AF-6E6F-40DA-879C-906A11611A03}" type="datetime1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1" y="6356350"/>
            <a:ext cx="5323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CPSC 531   Fall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91707-747E-C946-9ECD-54E2551B1C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8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90000"/>
        <a:buFont typeface="Calibri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Calibri" pitchFamily="34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4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0658" y="2138525"/>
            <a:ext cx="5805597" cy="983610"/>
          </a:xfrm>
        </p:spPr>
        <p:txBody>
          <a:bodyPr>
            <a:normAutofit fontScale="90000"/>
          </a:bodyPr>
          <a:lstStyle/>
          <a:p>
            <a:r>
              <a:rPr lang="en-US" dirty="0"/>
              <a:t>CPSC 531:</a:t>
            </a:r>
            <a:br>
              <a:rPr lang="en-US" dirty="0"/>
            </a:br>
            <a:r>
              <a:rPr lang="en-US" dirty="0"/>
              <a:t>System Modeling and Simulation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0658" y="3641431"/>
            <a:ext cx="5652601" cy="198531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7F7F7F"/>
                </a:solidFill>
              </a:rPr>
              <a:t>Carey Williamson</a:t>
            </a:r>
          </a:p>
          <a:p>
            <a:r>
              <a:rPr lang="en-US" dirty="0">
                <a:solidFill>
                  <a:srgbClr val="7F7F7F"/>
                </a:solidFill>
              </a:rPr>
              <a:t>Department of Computer Science</a:t>
            </a:r>
          </a:p>
          <a:p>
            <a:r>
              <a:rPr lang="en-US" dirty="0">
                <a:solidFill>
                  <a:srgbClr val="7F7F7F"/>
                </a:solidFill>
              </a:rPr>
              <a:t>University of Calgary</a:t>
            </a:r>
          </a:p>
          <a:p>
            <a:r>
              <a:rPr lang="en-US" dirty="0">
                <a:solidFill>
                  <a:srgbClr val="7F7F7F"/>
                </a:solidFill>
              </a:rPr>
              <a:t>Fall 2017</a:t>
            </a:r>
          </a:p>
        </p:txBody>
      </p:sp>
    </p:spTree>
    <p:extLst>
      <p:ext uri="{BB962C8B-B14F-4D97-AF65-F5344CB8AC3E}">
        <p14:creationId xmlns:p14="http://schemas.microsoft.com/office/powerpoint/2010/main" val="4063233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Queueing theory is a well-established area of performance modeling that studies the </a:t>
            </a:r>
            <a:r>
              <a:rPr lang="en-US" altLang="en-US" sz="2400" dirty="0" err="1"/>
              <a:t>behaviour</a:t>
            </a:r>
            <a:r>
              <a:rPr lang="en-US" altLang="en-US" sz="2400" dirty="0"/>
              <a:t> of queues</a:t>
            </a:r>
          </a:p>
          <a:p>
            <a:r>
              <a:rPr lang="en-US" altLang="en-US" sz="2400" dirty="0"/>
              <a:t>Classic textbook: Queueing Systems: Vol 1, by L. </a:t>
            </a:r>
            <a:r>
              <a:rPr lang="en-US" altLang="en-US" sz="2400" dirty="0" err="1"/>
              <a:t>Kleinrock</a:t>
            </a:r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sz="2400" dirty="0"/>
              <a:t>The foundation of queueing theory is built using the types of probability models that we have just been studying</a:t>
            </a:r>
          </a:p>
          <a:p>
            <a:r>
              <a:rPr lang="en-US" altLang="en-US" sz="2400" dirty="0"/>
              <a:t>The goal in this short presentation is to show you the basics of the M/M/1 queuing model, for which N = ρ/(1-</a:t>
            </a:r>
            <a:r>
              <a:rPr lang="el-GR" altLang="en-US" sz="2400" dirty="0"/>
              <a:t>ρ</a:t>
            </a:r>
            <a:r>
              <a:rPr lang="en-CA" altLang="en-US" sz="2400" dirty="0"/>
              <a:t>)</a:t>
            </a:r>
          </a:p>
          <a:p>
            <a:endParaRPr lang="en-CA" altLang="en-US" sz="2400" dirty="0"/>
          </a:p>
          <a:p>
            <a:r>
              <a:rPr lang="en-CA" altLang="en-US" sz="2400" dirty="0"/>
              <a:t>This is only a preview; we will revisit this material in much more depth in late November and/or early December</a:t>
            </a:r>
            <a:endParaRPr lang="en-US" alt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Material: Queueing Theory Basics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2B531E-03B2-49EB-9D6B-A4411D265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75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altLang="en-US" sz="2400" dirty="0"/>
              <a:t>λ: The average arrival rate (in customers per time unit)</a:t>
            </a:r>
          </a:p>
          <a:p>
            <a:pPr lvl="1"/>
            <a:r>
              <a:rPr lang="en-CA" altLang="en-US" sz="2000" dirty="0"/>
              <a:t>The mean inter-arrival time is 1/λ</a:t>
            </a:r>
          </a:p>
          <a:p>
            <a:r>
              <a:rPr lang="en-CA" altLang="en-US" sz="2400" dirty="0"/>
              <a:t>μ: The average service rate (in customers per time unit)</a:t>
            </a:r>
          </a:p>
          <a:p>
            <a:pPr lvl="1"/>
            <a:r>
              <a:rPr lang="en-CA" altLang="en-US" sz="2000" dirty="0"/>
              <a:t>The mean service time requirement is 1/μ</a:t>
            </a:r>
          </a:p>
          <a:p>
            <a:r>
              <a:rPr lang="en-CA" altLang="en-US" sz="2400" dirty="0"/>
              <a:t>ρ: The average load offered to the system</a:t>
            </a:r>
          </a:p>
          <a:p>
            <a:pPr lvl="1"/>
            <a:r>
              <a:rPr lang="el-GR" altLang="en-US" sz="2000" dirty="0"/>
              <a:t>ρ</a:t>
            </a:r>
            <a:r>
              <a:rPr lang="en-CA" altLang="en-US" sz="2000" dirty="0"/>
              <a:t> = </a:t>
            </a:r>
            <a:r>
              <a:rPr lang="el-GR" altLang="en-US" sz="2000" dirty="0"/>
              <a:t>λ</a:t>
            </a:r>
            <a:r>
              <a:rPr lang="en-CA" altLang="en-US" sz="2000" dirty="0"/>
              <a:t>/</a:t>
            </a:r>
            <a:r>
              <a:rPr lang="el-GR" altLang="en-US" sz="2000" dirty="0"/>
              <a:t>μ</a:t>
            </a:r>
            <a:r>
              <a:rPr lang="en-CA" altLang="en-US" sz="2000" dirty="0"/>
              <a:t> &lt; 1.0</a:t>
            </a:r>
          </a:p>
          <a:p>
            <a:endParaRPr lang="en-CA" altLang="en-US" sz="2400" dirty="0"/>
          </a:p>
          <a:p>
            <a:r>
              <a:rPr lang="en-CA" altLang="en-US" sz="2400" dirty="0"/>
              <a:t>Kendall notation for queueing systems:</a:t>
            </a:r>
          </a:p>
          <a:p>
            <a:pPr lvl="1"/>
            <a:r>
              <a:rPr lang="en-CA" altLang="en-US" sz="2000" dirty="0"/>
              <a:t>Arrival process: either M (for Markovian) or G (for General)</a:t>
            </a:r>
          </a:p>
          <a:p>
            <a:pPr lvl="1"/>
            <a:r>
              <a:rPr lang="en-CA" altLang="en-US" sz="2000" dirty="0"/>
              <a:t>Service time process: either D (for Deterministic), M, or G</a:t>
            </a:r>
          </a:p>
          <a:p>
            <a:pPr lvl="1"/>
            <a:r>
              <a:rPr lang="en-CA" altLang="en-US" sz="2000" dirty="0"/>
              <a:t>N: The number of servers</a:t>
            </a:r>
          </a:p>
          <a:p>
            <a:r>
              <a:rPr lang="en-CA" altLang="en-US" sz="2400" dirty="0"/>
              <a:t>Example: M/M/1 is a single-server queue with a Poisson arrival process and exponential service times for customers</a:t>
            </a:r>
            <a:endParaRPr lang="en-US" alt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2B531E-03B2-49EB-9D6B-A4411D265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24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M/M/1 System Model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59114" y="6356350"/>
            <a:ext cx="255369" cy="365125"/>
          </a:xfrm>
        </p:spPr>
        <p:txBody>
          <a:bodyPr/>
          <a:lstStyle/>
          <a:p>
            <a:fld id="{89984D4A-8ECB-423B-B56B-919FEB47DF8A}" type="slidenum">
              <a:rPr lang="en-US" sz="1000" smtClean="0"/>
              <a:pPr/>
              <a:t>12</a:t>
            </a:fld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2019876" y="413739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μ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340036" y="3505676"/>
            <a:ext cx="5923348" cy="816388"/>
            <a:chOff x="1340036" y="3505676"/>
            <a:chExt cx="5923348" cy="816388"/>
          </a:xfrm>
        </p:grpSpPr>
        <p:sp>
          <p:nvSpPr>
            <p:cNvPr id="6" name="Oval 5"/>
            <p:cNvSpPr/>
            <p:nvPr/>
          </p:nvSpPr>
          <p:spPr>
            <a:xfrm>
              <a:off x="1340036" y="3782568"/>
              <a:ext cx="525340" cy="53949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479988" y="3782568"/>
              <a:ext cx="525340" cy="53949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93092" y="3782568"/>
              <a:ext cx="525340" cy="53949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842188" y="3782568"/>
              <a:ext cx="525340" cy="53949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991284" y="3782568"/>
              <a:ext cx="525340" cy="53949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1819656" y="3904488"/>
              <a:ext cx="749808" cy="152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3005328" y="3910584"/>
              <a:ext cx="749808" cy="152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4191000" y="3916680"/>
              <a:ext cx="749808" cy="152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5330952" y="3913632"/>
              <a:ext cx="749808" cy="152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6480048" y="3965448"/>
              <a:ext cx="749808" cy="152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513576" y="4181856"/>
              <a:ext cx="749808" cy="1524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5303520" y="4197096"/>
              <a:ext cx="749808" cy="1524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4166616" y="4184904"/>
              <a:ext cx="749808" cy="1524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974848" y="4191000"/>
              <a:ext cx="749808" cy="1524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1819656" y="4206240"/>
              <a:ext cx="749808" cy="1524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453962" y="3875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19210" y="3875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09154" y="3875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08192" y="3865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59096" y="3875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39112" y="3535156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λ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88748" y="3505676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λ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79976" y="3535156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λ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02180" y="3535156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λ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93948" y="359002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λ</a:t>
              </a:r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188748" y="413739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μ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379976" y="413739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μ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482944" y="413739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μ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693948" y="413739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μ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76589" y="1469951"/>
            <a:ext cx="66187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Markov chain model of classic M/M/1 queue</a:t>
            </a:r>
          </a:p>
          <a:p>
            <a:r>
              <a:rPr lang="en-US" sz="2400" dirty="0"/>
              <a:t>Birth-death process representing system occupancy</a:t>
            </a:r>
          </a:p>
          <a:p>
            <a:r>
              <a:rPr lang="en-US" sz="2400" dirty="0"/>
              <a:t>Fixed arrival rate </a:t>
            </a:r>
            <a:r>
              <a:rPr lang="el-GR" sz="2400" dirty="0"/>
              <a:t>λ</a:t>
            </a:r>
            <a:endParaRPr lang="en-US" sz="2400" dirty="0"/>
          </a:p>
          <a:p>
            <a:r>
              <a:rPr lang="en-US" sz="2400" dirty="0"/>
              <a:t>Fixed service rate </a:t>
            </a:r>
            <a:r>
              <a:rPr lang="el-GR" sz="2400" dirty="0"/>
              <a:t>μ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576589" y="5156021"/>
            <a:ext cx="52220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Mean system occupancy:   N = </a:t>
            </a:r>
            <a:r>
              <a:rPr lang="el-GR" sz="2400" dirty="0"/>
              <a:t>ρ</a:t>
            </a:r>
            <a:r>
              <a:rPr lang="en-US" sz="2400" dirty="0"/>
              <a:t> / (1 – </a:t>
            </a:r>
            <a:r>
              <a:rPr lang="el-GR" sz="2400" dirty="0"/>
              <a:t>ρ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Ergodicity</a:t>
            </a:r>
            <a:r>
              <a:rPr lang="en-US" sz="2400" dirty="0"/>
              <a:t> requirement: </a:t>
            </a:r>
            <a:r>
              <a:rPr lang="el-GR" sz="2400" dirty="0"/>
              <a:t>ρ</a:t>
            </a:r>
            <a:r>
              <a:rPr lang="en-US" sz="2400" dirty="0"/>
              <a:t> = </a:t>
            </a:r>
            <a:r>
              <a:rPr lang="el-GR" sz="2400" dirty="0"/>
              <a:t>λ</a:t>
            </a:r>
            <a:r>
              <a:rPr lang="en-US" sz="2400" dirty="0"/>
              <a:t>/</a:t>
            </a:r>
            <a:r>
              <a:rPr lang="el-GR" sz="2400" dirty="0"/>
              <a:t>μ</a:t>
            </a:r>
            <a:r>
              <a:rPr lang="en-US" sz="2400" dirty="0"/>
              <a:t> &lt; 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44768" y="5202936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n</a:t>
            </a:r>
            <a:r>
              <a:rPr lang="en-US" dirty="0"/>
              <a:t> = p</a:t>
            </a:r>
            <a:r>
              <a:rPr lang="en-US" baseline="-25000" dirty="0"/>
              <a:t>0</a:t>
            </a:r>
            <a:r>
              <a:rPr lang="en-US" dirty="0"/>
              <a:t> (</a:t>
            </a:r>
            <a:r>
              <a:rPr lang="el-GR" dirty="0"/>
              <a:t>λ</a:t>
            </a:r>
            <a:r>
              <a:rPr lang="en-US" dirty="0"/>
              <a:t>/</a:t>
            </a:r>
            <a:r>
              <a:rPr lang="el-GR" dirty="0"/>
              <a:t>μ</a:t>
            </a:r>
            <a:r>
              <a:rPr lang="en-US" dirty="0"/>
              <a:t>)</a:t>
            </a:r>
            <a:r>
              <a:rPr lang="en-US" baseline="30000" dirty="0"/>
              <a:t>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73622" y="5617686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 = 1 – p</a:t>
            </a:r>
            <a:r>
              <a:rPr lang="en-US" baseline="-25000" dirty="0"/>
              <a:t>0</a:t>
            </a:r>
            <a:r>
              <a:rPr lang="en-US" dirty="0"/>
              <a:t> = </a:t>
            </a:r>
            <a:r>
              <a:rPr lang="el-GR" dirty="0"/>
              <a:t>ρ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239000" y="3654552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58773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9090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None/>
                </a:pPr>
                <a:r>
                  <a:rPr lang="en-US" altLang="zh-CN" b="1" dirty="0">
                    <a:solidFill>
                      <a:srgbClr val="FF0000"/>
                    </a:solidFill>
                  </a:rPr>
                  <a:t>Stochastic Process: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:br>
                  <a:rPr lang="en-US" altLang="zh-CN" dirty="0"/>
                </a:br>
                <a:r>
                  <a:rPr lang="en-US" altLang="zh-CN" dirty="0"/>
                  <a:t>Collection of random variables indexed over time</a:t>
                </a:r>
              </a:p>
              <a:p>
                <a:pPr>
                  <a:buFont typeface="Wingdings" pitchFamily="2" charset="2"/>
                  <a:buNone/>
                </a:pPr>
                <a:endParaRPr lang="en-US" altLang="zh-CN" dirty="0"/>
              </a:p>
              <a:p>
                <a:r>
                  <a:rPr lang="en-US" altLang="zh-CN" b="1" dirty="0"/>
                  <a:t>Example:</a:t>
                </a:r>
                <a:r>
                  <a:rPr lang="en-US" altLang="zh-CN" dirty="0"/>
                  <a:t> </a:t>
                </a:r>
              </a:p>
              <a:p>
                <a:pPr lvl="1"/>
                <a:r>
                  <a:rPr lang="en-US" altLang="zh-CN" i="1" dirty="0">
                    <a:latin typeface="Times New Roman" pitchFamily="18" charset="0"/>
                    <a:cs typeface="Times New Roman" pitchFamily="18" charset="0"/>
                  </a:rPr>
                  <a:t>N(t):</a:t>
                </a:r>
                <a:r>
                  <a:rPr lang="en-US" altLang="zh-CN" dirty="0"/>
                  <a:t> number of jobs in the system at time</a:t>
                </a:r>
                <a:r>
                  <a:rPr lang="en-US" altLang="zh-CN" i="1" dirty="0"/>
                  <a:t> t</a:t>
                </a:r>
              </a:p>
              <a:p>
                <a:pPr lvl="1"/>
                <a:r>
                  <a:rPr lang="en-US" altLang="zh-CN" dirty="0"/>
                  <a:t>The number </a:t>
                </a:r>
                <a:r>
                  <a:rPr lang="en-US" altLang="zh-CN" i="1" dirty="0">
                    <a:latin typeface="Times New Roman" pitchFamily="18" charset="0"/>
                    <a:cs typeface="Times New Roman" pitchFamily="18" charset="0"/>
                  </a:rPr>
                  <a:t>N(t)</a:t>
                </a:r>
                <a:r>
                  <a:rPr lang="en-US" altLang="zh-CN" dirty="0"/>
                  <a:t> at any time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zh-CN" dirty="0"/>
                  <a:t> is a random variable</a:t>
                </a:r>
              </a:p>
              <a:p>
                <a:pPr lvl="1"/>
                <a:r>
                  <a:rPr lang="en-US" altLang="zh-CN" dirty="0"/>
                  <a:t>Can find the probability distribution functions for </a:t>
                </a:r>
                <a:r>
                  <a:rPr lang="en-US" altLang="zh-CN" i="1" dirty="0">
                    <a:latin typeface="Times New Roman" pitchFamily="18" charset="0"/>
                    <a:cs typeface="Times New Roman" pitchFamily="18" charset="0"/>
                  </a:rPr>
                  <a:t>N(t)</a:t>
                </a:r>
                <a:r>
                  <a:rPr lang="en-US" altLang="zh-CN" dirty="0"/>
                  <a:t> at each possible value of </a:t>
                </a:r>
                <a:r>
                  <a:rPr lang="en-US" altLang="zh-CN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</a:p>
              <a:p>
                <a:endParaRPr lang="en-US" altLang="zh-CN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CN" dirty="0">
                    <a:latin typeface="Times New Roman" pitchFamily="18" charset="0"/>
                    <a:cs typeface="Times New Roman" pitchFamily="18" charset="0"/>
                  </a:rPr>
                  <a:t>Notation: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cs typeface="Times New Roman" pitchFamily="18" charset="0"/>
                      </a:rPr>
                      <m:t>{</m:t>
                    </m:r>
                    <m:r>
                      <a:rPr lang="en-US" altLang="zh-CN" b="0" i="1" smtClean="0">
                        <a:latin typeface="Cambria Math"/>
                        <a:cs typeface="Times New Roman" pitchFamily="18" charset="0"/>
                      </a:rPr>
                      <m:t>𝑁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  <a:cs typeface="Times New Roman" pitchFamily="18" charset="0"/>
                      </a:rPr>
                      <m:t>:</m:t>
                    </m:r>
                    <m:r>
                      <a:rPr lang="en-US" altLang="zh-CN" b="0" i="1" smtClean="0">
                        <a:latin typeface="Cambria Math"/>
                        <a:cs typeface="Times New Roman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/>
                        <a:cs typeface="Times New Roman" pitchFamily="18" charset="0"/>
                      </a:rPr>
                      <m:t>≥0}</m:t>
                    </m:r>
                  </m:oMath>
                </a14:m>
                <a:endParaRPr lang="en-US" altLang="zh-CN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909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81" t="-11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Stochastic Processes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779DEE-A180-49AD-AB2A-658463C0B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1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en-US" sz="2400" dirty="0">
                    <a:solidFill>
                      <a:srgbClr val="FF0000"/>
                    </a:solidFill>
                  </a:rPr>
                  <a:t>Counting Process</a:t>
                </a:r>
                <a:r>
                  <a:rPr lang="en-US" altLang="en-US" sz="2400" dirty="0"/>
                  <a:t>: </a:t>
                </a:r>
                <a:br>
                  <a:rPr lang="en-US" altLang="en-US" sz="2400" dirty="0"/>
                </a:br>
                <a:r>
                  <a:rPr lang="en-US" altLang="en-US" sz="2400" dirty="0"/>
                  <a:t>A stochastic process that represents the total number of events occurring in the time interval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/>
                      </a:rPr>
                      <m:t>[0, </m:t>
                    </m:r>
                    <m:r>
                      <a:rPr lang="en-US" altLang="en-US" sz="2400" b="0" i="1" smtClean="0">
                        <a:latin typeface="Cambria Math"/>
                      </a:rPr>
                      <m:t>𝑡</m:t>
                    </m:r>
                    <m:r>
                      <a:rPr lang="en-US" altLang="en-US" sz="2400" b="0" i="1" smtClean="0">
                        <a:latin typeface="Cambria Math"/>
                      </a:rPr>
                      <m:t>]</m:t>
                    </m:r>
                  </m:oMath>
                </a14:m>
                <a:endParaRPr lang="en-US" altLang="en-US" sz="2400" dirty="0"/>
              </a:p>
              <a:p>
                <a:endParaRPr lang="en-US" altLang="en-US" sz="2400" dirty="0"/>
              </a:p>
              <a:p>
                <a:r>
                  <a:rPr lang="en-US" altLang="en-US" sz="2400" dirty="0">
                    <a:solidFill>
                      <a:srgbClr val="FF0000"/>
                    </a:solidFill>
                  </a:rPr>
                  <a:t>Poisson Process</a:t>
                </a:r>
                <a:r>
                  <a:rPr lang="en-US" altLang="en-US" sz="2400" dirty="0"/>
                  <a:t>: </a:t>
                </a:r>
                <a:br>
                  <a:rPr lang="en-US" altLang="en-US" sz="2400" dirty="0"/>
                </a:br>
                <a:r>
                  <a:rPr lang="en-US" altLang="en-US" sz="2400" dirty="0"/>
                  <a:t>The counting process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/>
                      </a:rPr>
                      <m:t>{</m:t>
                    </m:r>
                    <m:r>
                      <a:rPr lang="en-US" altLang="en-US" sz="2400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en-US" sz="2400" b="0" i="1" smtClean="0">
                        <a:latin typeface="Cambria Math"/>
                      </a:rPr>
                      <m:t>, </m:t>
                    </m:r>
                    <m:r>
                      <a:rPr lang="en-US" altLang="en-US" sz="2400" b="0" i="1" smtClean="0">
                        <a:latin typeface="Cambria Math"/>
                      </a:rPr>
                      <m:t>𝑡</m:t>
                    </m:r>
                    <m:r>
                      <a:rPr lang="en-US" altLang="en-US" sz="2400" b="0" i="1" smtClean="0">
                        <a:latin typeface="Cambria Math"/>
                      </a:rPr>
                      <m:t>≥0}</m:t>
                    </m:r>
                  </m:oMath>
                </a14:m>
                <a:r>
                  <a:rPr lang="en-US" altLang="en-US" sz="2400" dirty="0"/>
                  <a:t> is a Poisson process with rate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US" altLang="en-US" sz="2400" dirty="0"/>
                  <a:t>, if: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dirty="0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altLang="en-US" sz="2000" b="0" i="1" dirty="0" smtClean="0">
                        <a:latin typeface="Cambria Math"/>
                      </a:rPr>
                      <m:t>=0</m:t>
                    </m:r>
                  </m:oMath>
                </a14:m>
                <a:endParaRPr lang="en-US" altLang="en-US" sz="2000" dirty="0"/>
              </a:p>
              <a:p>
                <a:pPr lvl="1"/>
                <a:r>
                  <a:rPr lang="en-US" altLang="en-US" sz="2000" dirty="0"/>
                  <a:t>The process has independent increments</a:t>
                </a:r>
              </a:p>
              <a:p>
                <a:pPr lvl="1"/>
                <a:r>
                  <a:rPr lang="en-US" altLang="en-US" sz="2000" dirty="0"/>
                  <a:t>The number of events in any interval of length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en-US" sz="2000" dirty="0"/>
                  <a:t> follows a Poisson distribution with mean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𝜆</m:t>
                    </m:r>
                    <m:r>
                      <a:rPr lang="en-US" altLang="en-US" sz="20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en-US" sz="2000" dirty="0"/>
                  <a:t>. That is, for all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𝑠</m:t>
                    </m:r>
                    <m:r>
                      <a:rPr lang="en-US" altLang="en-US" sz="2000" b="0" i="1" smtClean="0">
                        <a:latin typeface="Cambria Math"/>
                      </a:rPr>
                      <m:t>, </m:t>
                    </m:r>
                    <m:r>
                      <a:rPr lang="en-US" altLang="en-US" sz="2000" b="0" i="1" smtClean="0">
                        <a:latin typeface="Cambria Math"/>
                      </a:rPr>
                      <m:t>𝑡</m:t>
                    </m:r>
                    <m:r>
                      <a:rPr lang="en-US" altLang="en-US" sz="2000" b="0" i="1" smtClean="0">
                        <a:latin typeface="Cambria Math"/>
                      </a:rPr>
                      <m:t>≥0</m:t>
                    </m:r>
                  </m:oMath>
                </a14:m>
                <a:endParaRPr lang="en-US" altLang="en-US" sz="2000" b="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/>
                        </a:rPr>
                        <m:t>ℙ</m:t>
                      </m:r>
                      <m:d>
                        <m:d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alt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en-US" sz="2000" b="0" i="1" smtClean="0"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altLang="en-US" sz="2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altLang="en-US" sz="20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000" b="0" i="1" smtClean="0">
                                      <a:latin typeface="Cambria Math"/>
                                    </a:rPr>
                                    <m:t>𝜆</m:t>
                                  </m:r>
                                  <m:r>
                                    <a:rPr lang="en-US" altLang="en-US" sz="20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alt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en-US" sz="2000" b="0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en-US" sz="2000" b="0" i="1" smtClean="0">
                              <a:latin typeface="Cambria Math"/>
                            </a:rPr>
                            <m:t>𝜆</m:t>
                          </m:r>
                          <m:r>
                            <a:rPr lang="en-US" altLang="en-US" sz="20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en-US" sz="2000" dirty="0"/>
              </a:p>
              <a:p>
                <a:pPr marL="0" indent="0">
                  <a:buNone/>
                </a:pPr>
                <a:r>
                  <a:rPr lang="en-US" altLang="en-US" sz="2400" dirty="0">
                    <a:solidFill>
                      <a:srgbClr val="FF0000"/>
                    </a:solidFill>
                  </a:rPr>
                  <a:t>     Property</a:t>
                </a:r>
                <a:r>
                  <a:rPr lang="en-US" altLang="en-US" sz="2400" dirty="0"/>
                  <a:t>: equal mean and variance:</a:t>
                </a:r>
                <a14:m>
                  <m:oMath xmlns:m="http://schemas.openxmlformats.org/officeDocument/2006/math">
                    <m:r>
                      <a:rPr lang="en-US" altLang="en-US" sz="2400" b="0" i="0" smtClean="0">
                        <a:latin typeface="Cambria Math"/>
                      </a:rPr>
                      <m:t> </m:t>
                    </m:r>
                    <m:r>
                      <a:rPr lang="en-US" altLang="en-US" sz="2400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/>
                          </a:rPr>
                          <m:t>𝑁</m:t>
                        </m:r>
                        <m:d>
                          <m:d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altLang="en-US" sz="2400" b="0" i="1" smtClean="0">
                        <a:latin typeface="Cambria Math"/>
                      </a:rPr>
                      <m:t>=</m:t>
                    </m:r>
                    <m:r>
                      <a:rPr lang="en-US" altLang="en-US" sz="2400" b="0" i="1" smtClean="0">
                        <a:latin typeface="Cambria Math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/>
                          </a:rPr>
                          <m:t>𝑁</m:t>
                        </m:r>
                        <m:d>
                          <m:d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altLang="en-US" sz="2400" b="0" i="1" smtClean="0">
                        <a:latin typeface="Cambria Math"/>
                      </a:rPr>
                      <m:t>=</m:t>
                    </m:r>
                    <m:r>
                      <a:rPr lang="en-US" altLang="en-US" sz="2400" b="0" i="1" smtClean="0">
                        <a:latin typeface="Cambria Math"/>
                      </a:rPr>
                      <m:t>𝜆</m:t>
                    </m:r>
                    <m:r>
                      <a:rPr lang="en-US" altLang="en-US" sz="2400" b="0" i="1" smtClean="0">
                        <a:latin typeface="Cambria Math"/>
                      </a:rPr>
                      <m:t>𝑡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1718" b="-36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Process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2B531E-03B2-49EB-9D6B-A4411D265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60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en-US" sz="2400" dirty="0"/>
                  <a:t>A common modeling assumption in simulation and/or analysis is that of Poisson arrivals (aka Poisson arrival process)</a:t>
                </a:r>
              </a:p>
              <a:p>
                <a:endParaRPr lang="en-US" altLang="en-US" sz="2400" dirty="0"/>
              </a:p>
              <a:p>
                <a:r>
                  <a:rPr lang="en-US" altLang="en-US" sz="2400" dirty="0">
                    <a:solidFill>
                      <a:srgbClr val="FF0000"/>
                    </a:solidFill>
                  </a:rPr>
                  <a:t>Poisson Arrivals Model</a:t>
                </a:r>
                <a:r>
                  <a:rPr lang="en-US" altLang="en-US" sz="2400" dirty="0"/>
                  <a:t>: </a:t>
                </a:r>
                <a:endParaRPr lang="en-US" altLang="en-US" sz="2000" dirty="0"/>
              </a:p>
              <a:p>
                <a:pPr lvl="1"/>
                <a:r>
                  <a:rPr lang="en-US" altLang="en-US" sz="2000" dirty="0"/>
                  <a:t>Arrivals occur randomly (i.e., at “random” times)</a:t>
                </a:r>
              </a:p>
              <a:p>
                <a:pPr lvl="1"/>
                <a:r>
                  <a:rPr lang="en-US" altLang="en-US" sz="2000" dirty="0"/>
                  <a:t>No two arrivals occur at exactly the same time</a:t>
                </a:r>
              </a:p>
              <a:p>
                <a:pPr lvl="1"/>
                <a:r>
                  <a:rPr lang="en-US" altLang="en-US" sz="2000" dirty="0"/>
                  <a:t>Inter-arrival times are exponentially distributed and independent</a:t>
                </a:r>
              </a:p>
              <a:p>
                <a:pPr lvl="1"/>
                <a:r>
                  <a:rPr lang="en-US" altLang="en-US" sz="2000" dirty="0"/>
                  <a:t>The counting process (number of events in any interval of length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𝑡</m:t>
                    </m:r>
                    <m:r>
                      <a:rPr lang="en-CA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 follows a Poisson distribution with mean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𝜆</m:t>
                    </m:r>
                    <m:r>
                      <a:rPr lang="en-US" altLang="en-US" sz="20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en-US" sz="2000" dirty="0"/>
                  <a:t>. That is, for all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𝑠</m:t>
                    </m:r>
                    <m:r>
                      <a:rPr lang="en-US" altLang="en-US" sz="2000" b="0" i="1" smtClean="0">
                        <a:latin typeface="Cambria Math"/>
                      </a:rPr>
                      <m:t>, </m:t>
                    </m:r>
                    <m:r>
                      <a:rPr lang="en-US" altLang="en-US" sz="2000" b="0" i="1" smtClean="0">
                        <a:latin typeface="Cambria Math"/>
                      </a:rPr>
                      <m:t>𝑡</m:t>
                    </m:r>
                    <m:r>
                      <a:rPr lang="en-US" altLang="en-US" sz="2000" b="0" i="1" smtClean="0">
                        <a:latin typeface="Cambria Math"/>
                      </a:rPr>
                      <m:t>≥0</m:t>
                    </m:r>
                  </m:oMath>
                </a14:m>
                <a:endParaRPr lang="en-US" altLang="en-US" sz="2000" b="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/>
                        </a:rPr>
                        <m:t>ℙ</m:t>
                      </m:r>
                      <m:d>
                        <m:d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CA" alt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alt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en-US" sz="2000" b="0" i="1" smtClean="0"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altLang="en-US" sz="2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altLang="en-US" sz="20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000" b="0" i="1" smtClean="0">
                                      <a:latin typeface="Cambria Math"/>
                                    </a:rPr>
                                    <m:t>𝜆</m:t>
                                  </m:r>
                                  <m:r>
                                    <a:rPr lang="en-US" altLang="en-US" sz="20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alt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en-US" sz="2000" b="0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en-US" sz="2000" b="0" i="1" smtClean="0">
                              <a:latin typeface="Cambria Math"/>
                            </a:rPr>
                            <m:t>𝜆</m:t>
                          </m:r>
                          <m:r>
                            <a:rPr lang="en-US" altLang="en-US" sz="20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en-US" sz="2000" dirty="0"/>
              </a:p>
              <a:p>
                <a:pPr marL="0" indent="0">
                  <a:buNone/>
                </a:pPr>
                <a:r>
                  <a:rPr lang="en-US" altLang="en-US" sz="2400" dirty="0">
                    <a:solidFill>
                      <a:srgbClr val="FF0000"/>
                    </a:solidFill>
                  </a:rPr>
                  <a:t>     Property</a:t>
                </a:r>
                <a:r>
                  <a:rPr lang="en-US" altLang="en-US" sz="2400" dirty="0"/>
                  <a:t>: equal mean and variance:</a:t>
                </a:r>
                <a14:m>
                  <m:oMath xmlns:m="http://schemas.openxmlformats.org/officeDocument/2006/math">
                    <m:r>
                      <a:rPr lang="en-US" altLang="en-US" sz="2400" b="0" i="0" smtClean="0">
                        <a:latin typeface="Cambria Math"/>
                      </a:rPr>
                      <m:t> </m:t>
                    </m:r>
                    <m:r>
                      <a:rPr lang="en-US" altLang="en-US" sz="2400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/>
                          </a:rPr>
                          <m:t>𝑁</m:t>
                        </m:r>
                        <m:d>
                          <m:d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altLang="en-US" sz="2400" b="0" i="1" smtClean="0">
                        <a:latin typeface="Cambria Math"/>
                      </a:rPr>
                      <m:t>=</m:t>
                    </m:r>
                    <m:r>
                      <a:rPr lang="en-US" altLang="en-US" sz="2400" b="0" i="1" smtClean="0">
                        <a:latin typeface="Cambria Math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/>
                          </a:rPr>
                          <m:t>𝑁</m:t>
                        </m:r>
                        <m:d>
                          <m:d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altLang="en-US" sz="2400" b="0" i="1" smtClean="0">
                        <a:latin typeface="Cambria Math"/>
                      </a:rPr>
                      <m:t>=</m:t>
                    </m:r>
                    <m:r>
                      <a:rPr lang="en-US" altLang="en-US" sz="2400" b="0" i="1" smtClean="0">
                        <a:latin typeface="Cambria Math"/>
                      </a:rPr>
                      <m:t>𝜆</m:t>
                    </m:r>
                    <m:r>
                      <a:rPr lang="en-US" altLang="en-US" sz="2400" b="0" i="1" smtClean="0">
                        <a:latin typeface="Cambria Math"/>
                      </a:rPr>
                      <m:t>𝑡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982" r="-17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Arrival Process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2B531E-03B2-49EB-9D6B-A4411D265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5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066800"/>
                <a:ext cx="8915400" cy="5562600"/>
              </a:xfrm>
            </p:spPr>
            <p:txBody>
              <a:bodyPr/>
              <a:lstStyle/>
              <a:p>
                <a:r>
                  <a:rPr lang="en-US" altLang="en-US" sz="2400" dirty="0"/>
                  <a:t>Consider the interarrival times of a Poisson arrival process with </a:t>
                </a:r>
                <a:br>
                  <a:rPr lang="en-US" altLang="en-US" sz="2400" dirty="0"/>
                </a:br>
                <a:r>
                  <a:rPr lang="en-US" altLang="en-US" sz="2400" dirty="0"/>
                  <a:t>rate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US" altLang="en-US" sz="2400" dirty="0"/>
                  <a:t>,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en-US" sz="2400" b="0" i="1" smtClean="0">
                        <a:latin typeface="Cambria Math"/>
                      </a:rPr>
                      <m:t>,…</m:t>
                    </m:r>
                  </m:oMath>
                </a14:m>
                <a:r>
                  <a:rPr lang="en-US" altLang="en-US" sz="24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/>
                  <a:t> is the elapsed time between arrival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en-US" sz="2400" dirty="0"/>
                  <a:t> and arrival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/>
                      </a:rPr>
                      <m:t>𝑖</m:t>
                    </m:r>
                    <m:r>
                      <a:rPr lang="en-US" altLang="en-US" sz="2400" b="0" i="1" smtClean="0">
                        <a:latin typeface="Cambria Math"/>
                      </a:rPr>
                      <m:t>+1</m:t>
                    </m:r>
                  </m:oMath>
                </a14:m>
                <a:endParaRPr lang="en-US" altLang="en-US" sz="2400" i="1" dirty="0"/>
              </a:p>
              <a:p>
                <a:endParaRPr lang="en-US" altLang="en-US" sz="2400" i="1" dirty="0"/>
              </a:p>
              <a:p>
                <a:endParaRPr lang="en-US" altLang="en-US" sz="2400" i="1" dirty="0"/>
              </a:p>
              <a:p>
                <a:endParaRPr lang="en-US" altLang="en-US" sz="2400" i="1" dirty="0"/>
              </a:p>
              <a:p>
                <a:pPr marL="342900" lvl="1" indent="-342900">
                  <a:buClr>
                    <a:srgbClr val="CC0000"/>
                  </a:buClr>
                  <a:buSzPct val="80000"/>
                  <a:buFont typeface="Wingdings" pitchFamily="2" charset="2"/>
                  <a:buChar char=""/>
                </a:pPr>
                <a:r>
                  <a:rPr lang="en-US" altLang="en-US" dirty="0" err="1">
                    <a:solidFill>
                      <a:schemeClr val="tx1"/>
                    </a:solidFill>
                  </a:rPr>
                  <a:t>Interarrival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 times,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,…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 are independent identically distributed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exponential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 random variables </a:t>
                </a:r>
                <a:r>
                  <a:rPr lang="en-US" altLang="en-US" dirty="0"/>
                  <a:t>with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 mean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1/</m:t>
                    </m:r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𝜆</m:t>
                    </m:r>
                  </m:oMath>
                </a14:m>
                <a:endParaRPr lang="en-US" altLang="en-US" dirty="0">
                  <a:solidFill>
                    <a:schemeClr val="tx1"/>
                  </a:solidFill>
                </a:endParaRPr>
              </a:p>
              <a:p>
                <a:endParaRPr lang="en-US" altLang="en-US" sz="2400" i="1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066800"/>
                <a:ext cx="8915400" cy="5562600"/>
              </a:xfrm>
              <a:blipFill>
                <a:blip r:embed="rId2"/>
                <a:stretch>
                  <a:fillRect l="-889" t="-876" r="-9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Interarrival</a:t>
            </a:r>
            <a:r>
              <a:rPr lang="en-US" dirty="0"/>
              <a:t> Times</a:t>
            </a:r>
          </a:p>
        </p:txBody>
      </p:sp>
      <p:pic>
        <p:nvPicPr>
          <p:cNvPr id="5" name="Picture 11" descr="05-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2362200"/>
            <a:ext cx="3352800" cy="828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2209800" y="4876800"/>
                <a:ext cx="1524000" cy="584775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altLang="en-US" sz="1600" dirty="0">
                    <a:solidFill>
                      <a:srgbClr val="000000"/>
                    </a:solidFill>
                    <a:latin typeface="+mn-lt"/>
                  </a:rPr>
                  <a:t>Arrival counts   ~ </a:t>
                </a:r>
                <a:r>
                  <a:rPr lang="en-US" altLang="en-US" sz="1600" i="1" dirty="0">
                    <a:solidFill>
                      <a:srgbClr val="000000"/>
                    </a:solidFill>
                    <a:latin typeface="+mn-lt"/>
                  </a:rPr>
                  <a:t>Poisson(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solidFill>
                          <a:srgbClr val="000000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lang="en-US" altLang="en-US" sz="1600" i="1" dirty="0">
                    <a:solidFill>
                      <a:srgbClr val="000000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800" y="4876800"/>
                <a:ext cx="152400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5"/>
              <p:cNvSpPr txBox="1">
                <a:spLocks noChangeArrowheads="1"/>
              </p:cNvSpPr>
              <p:nvPr/>
            </p:nvSpPr>
            <p:spPr bwMode="auto">
              <a:xfrm>
                <a:off x="4495800" y="4876800"/>
                <a:ext cx="2209800" cy="584775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altLang="en-US" sz="1600" dirty="0">
                    <a:solidFill>
                      <a:srgbClr val="000000"/>
                    </a:solidFill>
                    <a:latin typeface="+mn-lt"/>
                  </a:rPr>
                  <a:t>Interarrival times   </a:t>
                </a:r>
                <a:br>
                  <a:rPr lang="en-US" altLang="en-US" sz="1600" dirty="0">
                    <a:solidFill>
                      <a:srgbClr val="000000"/>
                    </a:solidFill>
                    <a:latin typeface="+mn-lt"/>
                  </a:rPr>
                </a:br>
                <a:r>
                  <a:rPr lang="en-US" altLang="en-US" sz="1600" dirty="0">
                    <a:solidFill>
                      <a:srgbClr val="000000"/>
                    </a:solidFill>
                    <a:latin typeface="+mn-lt"/>
                  </a:rPr>
                  <a:t>~ </a:t>
                </a:r>
                <a:r>
                  <a:rPr lang="en-US" altLang="en-US" sz="1600" i="1" dirty="0">
                    <a:solidFill>
                      <a:srgbClr val="000000"/>
                    </a:solidFill>
                    <a:latin typeface="+mn-lt"/>
                  </a:rPr>
                  <a:t>Exponential(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solidFill>
                          <a:srgbClr val="000000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lang="en-US" altLang="en-US" sz="1600" i="1" dirty="0">
                    <a:solidFill>
                      <a:srgbClr val="000000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9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5800" y="4876800"/>
                <a:ext cx="220980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3733800" y="5029200"/>
            <a:ext cx="762000" cy="304800"/>
          </a:xfrm>
          <a:prstGeom prst="leftRightArrow">
            <a:avLst>
              <a:gd name="adj1" fmla="val 50000"/>
              <a:gd name="adj2" fmla="val 50000"/>
            </a:avLst>
          </a:prstGeom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eaLnBrk="0" hangingPunct="0"/>
            <a:endParaRPr lang="en-US" sz="1600" baseline="300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B6ABBC-B160-4E77-AC35-CD60898B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89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If you combine multiple Poisson processes together (pooling), then the resulting process is also Poisson</a:t>
                </a:r>
              </a:p>
              <a:p>
                <a:r>
                  <a:rPr lang="en-US" sz="2400" dirty="0"/>
                  <a:t>Aggregate rate is the sum of the individual rates being pooled</a:t>
                </a:r>
              </a:p>
              <a:p>
                <a:r>
                  <a:rPr lang="en-US" sz="2400" dirty="0"/>
                  <a:t>Pooling: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00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smtClean="0">
                        <a:latin typeface="Cambria Math"/>
                      </a:rPr>
                      <m:t>(</m:t>
                    </m:r>
                    <m:r>
                      <a:rPr lang="en-US" sz="2000" smtClean="0">
                        <a:latin typeface="Cambria Math"/>
                      </a:rPr>
                      <m:t>𝑡</m:t>
                    </m:r>
                    <m:r>
                      <a:rPr lang="en-US" sz="200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: Poisson process with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00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>
                        <a:latin typeface="Cambria Math"/>
                      </a:rPr>
                      <m:t>(</m:t>
                    </m:r>
                    <m:r>
                      <a:rPr lang="en-US" sz="2000">
                        <a:latin typeface="Cambria Math"/>
                      </a:rPr>
                      <m:t>𝑡</m:t>
                    </m:r>
                    <m:r>
                      <a:rPr lang="en-US" sz="200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: Poisson process with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00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00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00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smtClean="0">
                        <a:latin typeface="Cambria Math"/>
                      </a:rPr>
                      <m:t>(</m:t>
                    </m:r>
                    <m:r>
                      <a:rPr lang="en-US" sz="2000" smtClean="0">
                        <a:latin typeface="Cambria Math"/>
                      </a:rPr>
                      <m:t>𝑡</m:t>
                    </m:r>
                    <m:r>
                      <a:rPr lang="en-US" sz="200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: Poisson process with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982" r="-88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Pooling Property</a:t>
            </a:r>
          </a:p>
        </p:txBody>
      </p:sp>
      <p:grpSp>
        <p:nvGrpSpPr>
          <p:cNvPr id="17" name="Group 26"/>
          <p:cNvGrpSpPr>
            <a:grpSpLocks/>
          </p:cNvGrpSpPr>
          <p:nvPr/>
        </p:nvGrpSpPr>
        <p:grpSpPr bwMode="auto">
          <a:xfrm>
            <a:off x="1828800" y="5127039"/>
            <a:ext cx="5562600" cy="1006475"/>
            <a:chOff x="1584" y="3360"/>
            <a:chExt cx="3504" cy="634"/>
          </a:xfrm>
        </p:grpSpPr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2688" y="3504"/>
              <a:ext cx="57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anchor="ctr"/>
            <a:lstStyle/>
            <a:p>
              <a:pPr eaLnBrk="0" hangingPunct="0"/>
              <a:endParaRPr lang="en-US" sz="12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9" name="Group 25"/>
            <p:cNvGrpSpPr>
              <a:grpSpLocks/>
            </p:cNvGrpSpPr>
            <p:nvPr/>
          </p:nvGrpSpPr>
          <p:grpSpPr bwMode="auto">
            <a:xfrm>
              <a:off x="1584" y="3360"/>
              <a:ext cx="3504" cy="634"/>
              <a:chOff x="1680" y="3360"/>
              <a:chExt cx="3504" cy="634"/>
            </a:xfrm>
          </p:grpSpPr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3360" y="3696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anchor="ctr"/>
              <a:lstStyle/>
              <a:p>
                <a:pPr eaLnBrk="0" hangingPunct="0"/>
                <a:endParaRPr lang="en-US" sz="1200" baseline="300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" name="Line 17"/>
              <p:cNvSpPr>
                <a:spLocks noChangeShapeType="1"/>
              </p:cNvSpPr>
              <p:nvPr/>
            </p:nvSpPr>
            <p:spPr bwMode="auto">
              <a:xfrm flipV="1">
                <a:off x="2784" y="3696"/>
                <a:ext cx="576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anchor="ctr"/>
              <a:lstStyle/>
              <a:p>
                <a:pPr eaLnBrk="0" hangingPunct="0"/>
                <a:endParaRPr lang="en-US" sz="1200" baseline="300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" name="Text Box 19"/>
              <p:cNvSpPr txBox="1">
                <a:spLocks noChangeArrowheads="1"/>
              </p:cNvSpPr>
              <p:nvPr/>
            </p:nvSpPr>
            <p:spPr bwMode="auto">
              <a:xfrm>
                <a:off x="3984" y="3568"/>
                <a:ext cx="1200" cy="174"/>
              </a:xfrm>
              <a:prstGeom prst="rect">
                <a:avLst/>
              </a:prstGeom>
              <a:noFill/>
              <a:ln w="19050" algn="ctr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1200" i="1" dirty="0">
                    <a:solidFill>
                      <a:srgbClr val="000000"/>
                    </a:solidFill>
                    <a:latin typeface="Arial" charset="0"/>
                  </a:rPr>
                  <a:t>N(t) ~ Poisson(</a:t>
                </a:r>
                <a:r>
                  <a:rPr lang="en-US" altLang="en-US" sz="1200" i="1" dirty="0">
                    <a:solidFill>
                      <a:srgbClr val="000000"/>
                    </a:solidFill>
                    <a:latin typeface="Symbol" pitchFamily="18" charset="2"/>
                  </a:rPr>
                  <a:t>l</a:t>
                </a:r>
                <a:r>
                  <a:rPr lang="en-US" altLang="en-US" sz="1200" i="1" baseline="-25000" dirty="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r>
                  <a:rPr lang="en-US" altLang="en-US" sz="1200" i="1" dirty="0">
                    <a:solidFill>
                      <a:srgbClr val="000000"/>
                    </a:solidFill>
                    <a:latin typeface="Symbol" pitchFamily="18" charset="2"/>
                  </a:rPr>
                  <a:t> + l</a:t>
                </a:r>
                <a:r>
                  <a:rPr lang="en-US" altLang="en-US" sz="1200" i="1" baseline="-25000" dirty="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r>
                  <a:rPr lang="en-US" altLang="en-US" sz="1200" i="1" dirty="0">
                    <a:solidFill>
                      <a:srgbClr val="000000"/>
                    </a:solidFill>
                    <a:latin typeface="Arial" charset="0"/>
                  </a:rPr>
                  <a:t>)</a:t>
                </a:r>
              </a:p>
            </p:txBody>
          </p:sp>
          <p:sp>
            <p:nvSpPr>
              <p:cNvPr id="23" name="Text Box 20"/>
              <p:cNvSpPr txBox="1">
                <a:spLocks noChangeArrowheads="1"/>
              </p:cNvSpPr>
              <p:nvPr/>
            </p:nvSpPr>
            <p:spPr bwMode="auto">
              <a:xfrm>
                <a:off x="1680" y="3376"/>
                <a:ext cx="1104" cy="174"/>
              </a:xfrm>
              <a:prstGeom prst="rect">
                <a:avLst/>
              </a:prstGeom>
              <a:noFill/>
              <a:ln w="19050" algn="ctr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1200" i="1" dirty="0">
                    <a:solidFill>
                      <a:srgbClr val="000000"/>
                    </a:solidFill>
                    <a:latin typeface="Arial" charset="0"/>
                  </a:rPr>
                  <a:t>N1(t) ~ Poisson(</a:t>
                </a:r>
                <a:r>
                  <a:rPr lang="en-US" altLang="en-US" sz="1200" i="1" dirty="0">
                    <a:solidFill>
                      <a:srgbClr val="000000"/>
                    </a:solidFill>
                    <a:latin typeface="Symbol" pitchFamily="18" charset="2"/>
                  </a:rPr>
                  <a:t>l</a:t>
                </a:r>
                <a:r>
                  <a:rPr lang="en-US" altLang="en-US" sz="1200" i="1" baseline="-25000" dirty="0">
                    <a:solidFill>
                      <a:srgbClr val="000000"/>
                    </a:solidFill>
                    <a:latin typeface="Symbol" pitchFamily="18" charset="2"/>
                  </a:rPr>
                  <a:t>1</a:t>
                </a:r>
                <a:r>
                  <a:rPr lang="en-US" altLang="en-US" sz="1200" i="1" dirty="0">
                    <a:solidFill>
                      <a:srgbClr val="000000"/>
                    </a:solidFill>
                    <a:latin typeface="Arial" charset="0"/>
                  </a:rPr>
                  <a:t>)</a:t>
                </a:r>
              </a:p>
            </p:txBody>
          </p:sp>
          <p:sp>
            <p:nvSpPr>
              <p:cNvPr id="24" name="Text Box 21"/>
              <p:cNvSpPr txBox="1">
                <a:spLocks noChangeArrowheads="1"/>
              </p:cNvSpPr>
              <p:nvPr/>
            </p:nvSpPr>
            <p:spPr bwMode="auto">
              <a:xfrm>
                <a:off x="1680" y="3808"/>
                <a:ext cx="1104" cy="174"/>
              </a:xfrm>
              <a:prstGeom prst="rect">
                <a:avLst/>
              </a:prstGeom>
              <a:noFill/>
              <a:ln w="19050" algn="ctr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1200" i="1" dirty="0">
                    <a:solidFill>
                      <a:srgbClr val="000000"/>
                    </a:solidFill>
                    <a:latin typeface="Arial" charset="0"/>
                  </a:rPr>
                  <a:t>N2(t) ~ Poisson(</a:t>
                </a:r>
                <a:r>
                  <a:rPr lang="en-US" altLang="en-US" sz="1200" i="1" dirty="0">
                    <a:solidFill>
                      <a:srgbClr val="000000"/>
                    </a:solidFill>
                    <a:latin typeface="Symbol" pitchFamily="18" charset="2"/>
                  </a:rPr>
                  <a:t>l</a:t>
                </a:r>
                <a:r>
                  <a:rPr lang="en-US" altLang="en-US" sz="1200" i="1" baseline="-25000" dirty="0">
                    <a:solidFill>
                      <a:srgbClr val="000000"/>
                    </a:solidFill>
                    <a:latin typeface="Symbol" pitchFamily="18" charset="2"/>
                  </a:rPr>
                  <a:t>2</a:t>
                </a:r>
                <a:r>
                  <a:rPr lang="en-US" altLang="en-US" sz="1200" i="1" dirty="0">
                    <a:solidFill>
                      <a:srgbClr val="000000"/>
                    </a:solidFill>
                    <a:latin typeface="Arial" charset="0"/>
                  </a:rPr>
                  <a:t>)</a:t>
                </a:r>
              </a:p>
            </p:txBody>
          </p:sp>
          <p:sp>
            <p:nvSpPr>
              <p:cNvPr id="25" name="Text Box 22"/>
              <p:cNvSpPr txBox="1">
                <a:spLocks noChangeArrowheads="1"/>
              </p:cNvSpPr>
              <p:nvPr/>
            </p:nvSpPr>
            <p:spPr bwMode="auto">
              <a:xfrm>
                <a:off x="3360" y="3436"/>
                <a:ext cx="528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00"/>
                    </a:solidFill>
                    <a:latin typeface="Symbol" pitchFamily="18" charset="2"/>
                  </a:rPr>
                  <a:t>l</a:t>
                </a:r>
                <a:r>
                  <a:rPr lang="en-US" altLang="en-US" sz="1200" baseline="-25000">
                    <a:solidFill>
                      <a:srgbClr val="000000"/>
                    </a:solidFill>
                    <a:latin typeface="Symbol" pitchFamily="18" charset="2"/>
                  </a:rPr>
                  <a:t>1</a:t>
                </a:r>
                <a:r>
                  <a:rPr lang="en-US" altLang="en-US" sz="1200">
                    <a:solidFill>
                      <a:srgbClr val="000000"/>
                    </a:solidFill>
                    <a:latin typeface="Symbol" pitchFamily="18" charset="2"/>
                  </a:rPr>
                  <a:t> + l</a:t>
                </a:r>
                <a:r>
                  <a:rPr lang="en-US" altLang="en-US" sz="1200" baseline="-25000">
                    <a:solidFill>
                      <a:srgbClr val="000000"/>
                    </a:solidFill>
                    <a:latin typeface="Symbol" pitchFamily="18" charset="2"/>
                  </a:rPr>
                  <a:t>2</a:t>
                </a:r>
              </a:p>
            </p:txBody>
          </p:sp>
          <p:sp>
            <p:nvSpPr>
              <p:cNvPr id="26" name="Text Box 23"/>
              <p:cNvSpPr txBox="1">
                <a:spLocks noChangeArrowheads="1"/>
              </p:cNvSpPr>
              <p:nvPr/>
            </p:nvSpPr>
            <p:spPr bwMode="auto">
              <a:xfrm>
                <a:off x="2880" y="3360"/>
                <a:ext cx="288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00"/>
                    </a:solidFill>
                    <a:latin typeface="Symbol" pitchFamily="18" charset="2"/>
                  </a:rPr>
                  <a:t>l</a:t>
                </a:r>
                <a:r>
                  <a:rPr lang="en-US" altLang="en-US" sz="1200" baseline="-250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27" name="Text Box 24"/>
              <p:cNvSpPr txBox="1">
                <a:spLocks noChangeArrowheads="1"/>
              </p:cNvSpPr>
              <p:nvPr/>
            </p:nvSpPr>
            <p:spPr bwMode="auto">
              <a:xfrm>
                <a:off x="2784" y="3820"/>
                <a:ext cx="480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00"/>
                    </a:solidFill>
                    <a:latin typeface="Symbol" pitchFamily="18" charset="2"/>
                  </a:rPr>
                  <a:t>l</a:t>
                </a:r>
                <a:r>
                  <a:rPr lang="en-US" altLang="en-US" sz="1200" baseline="-25000">
                    <a:solidFill>
                      <a:srgbClr val="000000"/>
                    </a:solidFill>
                    <a:latin typeface="Arial" charset="0"/>
                  </a:rPr>
                  <a:t>2</a:t>
                </a:r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929CD8-512A-44B9-BE51-746CD8AE9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14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If you split a Poisson process “randomly”, then the resulting individual processes are also Poisson</a:t>
                </a:r>
              </a:p>
              <a:p>
                <a:r>
                  <a:rPr lang="en-US" sz="2400" dirty="0"/>
                  <a:t>Individual rates sum to that of the original process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Splitting: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smtClean="0">
                        <a:latin typeface="Cambria Math"/>
                      </a:rPr>
                      <m:t>𝑁</m:t>
                    </m:r>
                    <m:r>
                      <a:rPr lang="en-US" sz="2000">
                        <a:latin typeface="Cambria Math"/>
                      </a:rPr>
                      <m:t>(</m:t>
                    </m:r>
                    <m:r>
                      <a:rPr lang="en-US" sz="2000">
                        <a:latin typeface="Cambria Math"/>
                      </a:rPr>
                      <m:t>𝑡</m:t>
                    </m:r>
                    <m:r>
                      <a:rPr lang="en-US" sz="200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: Poisson process with rate </a:t>
                </a:r>
                <a14:m>
                  <m:oMath xmlns:m="http://schemas.openxmlformats.org/officeDocument/2006/math">
                    <m:r>
                      <a:rPr lang="en-US" sz="2000" smtClean="0">
                        <a:latin typeface="Cambria Math"/>
                      </a:rPr>
                      <m:t>𝜆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altLang="en-US" sz="2000" dirty="0"/>
                  <a:t>Each event is classified as Type 1 (probability </a:t>
                </a:r>
                <a14:m>
                  <m:oMath xmlns:m="http://schemas.openxmlformats.org/officeDocument/2006/math">
                    <m:r>
                      <a:rPr lang="en-US" altLang="en-US" sz="2000" smtClean="0">
                        <a:latin typeface="Cambria Math"/>
                      </a:rPr>
                      <m:t>𝑝</m:t>
                    </m:r>
                    <m:r>
                      <a:rPr lang="en-CA" altLang="en-US" sz="2000" b="0" i="0" smtClean="0"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CA" altLang="en-US" sz="2000" b="0" i="0" smtClean="0">
                        <a:latin typeface="Cambria Math" panose="02040503050406030204" pitchFamily="18" charset="0"/>
                      </a:rPr>
                      <m:t>or</m:t>
                    </m:r>
                  </m:oMath>
                </a14:m>
                <a:r>
                  <a:rPr lang="en-US" altLang="en-US" sz="2000" dirty="0"/>
                  <a:t> Type 2 (probability </a:t>
                </a:r>
                <a14:m>
                  <m:oMath xmlns:m="http://schemas.openxmlformats.org/officeDocument/2006/math">
                    <m:r>
                      <a:rPr lang="en-US" altLang="en-US" sz="2000" smtClean="0">
                        <a:latin typeface="Cambria Math"/>
                      </a:rPr>
                      <m:t>1−</m:t>
                    </m:r>
                    <m:r>
                      <a:rPr lang="en-US" altLang="en-US" sz="200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en-US" sz="2000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en-US" sz="200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en-US" sz="2000" smtClean="0">
                        <a:latin typeface="Cambria Math"/>
                      </a:rPr>
                      <m:t>(</m:t>
                    </m:r>
                    <m:r>
                      <a:rPr lang="en-US" altLang="en-US" sz="2000" smtClean="0">
                        <a:latin typeface="Cambria Math"/>
                      </a:rPr>
                      <m:t>𝑡</m:t>
                    </m:r>
                    <m:r>
                      <a:rPr lang="en-US" altLang="en-US" sz="200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2000" dirty="0"/>
                  <a:t>: The number of Type 1 events is a Poisson process with rate </a:t>
                </a:r>
                <a14:m>
                  <m:oMath xmlns:m="http://schemas.openxmlformats.org/officeDocument/2006/math">
                    <m:r>
                      <a:rPr lang="en-US" altLang="en-US" sz="2000" smtClean="0">
                        <a:latin typeface="Cambria Math"/>
                      </a:rPr>
                      <m:t>𝑝</m:t>
                    </m:r>
                    <m:r>
                      <a:rPr lang="en-US" altLang="en-US" sz="2000" smtClean="0">
                        <a:latin typeface="Cambria Math"/>
                      </a:rPr>
                      <m:t>𝜆</m:t>
                    </m:r>
                  </m:oMath>
                </a14:m>
                <a:endParaRPr lang="en-US" altLang="en-US" sz="2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en-US" sz="200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en-US" sz="2000">
                        <a:latin typeface="Cambria Math"/>
                      </a:rPr>
                      <m:t>(</m:t>
                    </m:r>
                    <m:r>
                      <a:rPr lang="en-US" altLang="en-US" sz="2000">
                        <a:latin typeface="Cambria Math"/>
                      </a:rPr>
                      <m:t>𝑡</m:t>
                    </m:r>
                    <m:r>
                      <a:rPr lang="en-US" altLang="en-US" sz="2000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2000" dirty="0"/>
                  <a:t>: The number of Type 2 events is a Poisson process with rate </a:t>
                </a:r>
                <a14:m>
                  <m:oMath xmlns:m="http://schemas.openxmlformats.org/officeDocument/2006/math">
                    <m:r>
                      <a:rPr lang="en-US" altLang="en-US" sz="2000" smtClean="0">
                        <a:latin typeface="Cambria Math"/>
                      </a:rPr>
                      <m:t>(1−</m:t>
                    </m:r>
                    <m:r>
                      <a:rPr lang="en-US" altLang="en-US" sz="2000">
                        <a:latin typeface="Cambria Math"/>
                      </a:rPr>
                      <m:t>𝑝</m:t>
                    </m:r>
                    <m:r>
                      <a:rPr lang="en-US" altLang="en-US" sz="2000" smtClean="0">
                        <a:latin typeface="Cambria Math"/>
                      </a:rPr>
                      <m:t>)</m:t>
                    </m:r>
                    <m:r>
                      <a:rPr lang="en-US" altLang="en-US" sz="2000">
                        <a:latin typeface="Cambria Math"/>
                      </a:rPr>
                      <m:t>𝜆</m:t>
                    </m:r>
                  </m:oMath>
                </a14:m>
                <a:endParaRPr lang="en-US" alt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alt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en-US" sz="200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en-US" sz="200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en-US" sz="20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/>
                      </a:rPr>
                      <m:t>t</m:t>
                    </m:r>
                    <m:r>
                      <a:rPr lang="en-US" altLang="en-US" sz="2000" b="0" i="0" smtClean="0">
                        <a:latin typeface="Cambria Math"/>
                      </a:rPr>
                      <m:t>)+</m:t>
                    </m:r>
                    <m:sSub>
                      <m:sSubPr>
                        <m:ctrlPr>
                          <a:rPr lang="en-US" alt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en-US" sz="200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en-US" sz="2000" smtClean="0">
                        <a:latin typeface="Cambria Math"/>
                      </a:rPr>
                      <m:t>(</m:t>
                    </m:r>
                    <m:r>
                      <a:rPr lang="en-US" altLang="en-US" sz="2000" smtClean="0">
                        <a:latin typeface="Cambria Math"/>
                      </a:rPr>
                      <m:t>𝑡</m:t>
                    </m:r>
                    <m:r>
                      <a:rPr lang="en-US" altLang="en-US" sz="2000" smtClean="0">
                        <a:latin typeface="Cambria Math"/>
                      </a:rPr>
                      <m:t>)</m:t>
                    </m:r>
                  </m:oMath>
                </a14:m>
                <a:endParaRPr lang="en-US" altLang="en-US" sz="20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98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Property</a:t>
            </a:r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1828800" y="5638800"/>
            <a:ext cx="5181600" cy="1038225"/>
            <a:chOff x="816" y="1824"/>
            <a:chExt cx="3264" cy="654"/>
          </a:xfrm>
        </p:grpSpPr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728" y="2180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anchor="ctr"/>
            <a:lstStyle/>
            <a:p>
              <a:pPr eaLnBrk="0" hangingPunct="0"/>
              <a:endParaRPr lang="en-US" sz="12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V="1">
              <a:off x="2352" y="1892"/>
              <a:ext cx="52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anchor="ctr"/>
            <a:lstStyle/>
            <a:p>
              <a:pPr eaLnBrk="0" hangingPunct="0"/>
              <a:endParaRPr lang="en-US" sz="12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2352" y="2180"/>
              <a:ext cx="52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anchor="ctr"/>
            <a:lstStyle/>
            <a:p>
              <a:pPr eaLnBrk="0" hangingPunct="0"/>
              <a:endParaRPr lang="en-US" sz="12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816" y="2032"/>
              <a:ext cx="912" cy="174"/>
            </a:xfrm>
            <a:prstGeom prst="rect">
              <a:avLst/>
            </a:prstGeom>
            <a:noFill/>
            <a:ln w="19050" algn="ctr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200" i="1" dirty="0">
                  <a:solidFill>
                    <a:srgbClr val="000000"/>
                  </a:solidFill>
                  <a:latin typeface="Arial" charset="0"/>
                </a:rPr>
                <a:t>N(t) ~ Poisson(</a:t>
              </a:r>
              <a:r>
                <a:rPr lang="en-US" altLang="en-US" sz="1200" i="1" dirty="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r>
                <a:rPr lang="en-US" altLang="en-US" sz="1200" i="1" dirty="0">
                  <a:solidFill>
                    <a:srgbClr val="000000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2880" y="1824"/>
              <a:ext cx="1056" cy="174"/>
            </a:xfrm>
            <a:prstGeom prst="rect">
              <a:avLst/>
            </a:prstGeom>
            <a:noFill/>
            <a:ln w="19050" algn="ctr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200" i="1" dirty="0">
                  <a:solidFill>
                    <a:srgbClr val="000000"/>
                  </a:solidFill>
                  <a:latin typeface="Arial" charset="0"/>
                </a:rPr>
                <a:t>N1(t) ~ Poisson(</a:t>
              </a:r>
              <a:r>
                <a:rPr lang="en-US" altLang="en-US" sz="1200" i="1" dirty="0" err="1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r>
                <a:rPr lang="en-US" altLang="en-US" sz="1200" i="1" dirty="0" err="1">
                  <a:solidFill>
                    <a:srgbClr val="000000"/>
                  </a:solidFill>
                  <a:latin typeface="Arial" charset="0"/>
                </a:rPr>
                <a:t>p</a:t>
              </a:r>
              <a:r>
                <a:rPr lang="en-US" altLang="en-US" sz="1200" i="1" dirty="0">
                  <a:solidFill>
                    <a:srgbClr val="000000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2880" y="2256"/>
              <a:ext cx="1200" cy="174"/>
            </a:xfrm>
            <a:prstGeom prst="rect">
              <a:avLst/>
            </a:prstGeom>
            <a:noFill/>
            <a:ln w="19050" algn="ctr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200" i="1" dirty="0">
                  <a:solidFill>
                    <a:srgbClr val="000000"/>
                  </a:solidFill>
                  <a:latin typeface="Arial" charset="0"/>
                </a:rPr>
                <a:t>N2(t) ~ Poisson(</a:t>
              </a:r>
              <a:r>
                <a:rPr lang="en-US" altLang="en-US" sz="1200" i="1" dirty="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r>
                <a:rPr lang="en-US" altLang="en-US" sz="1200" i="1" dirty="0">
                  <a:solidFill>
                    <a:srgbClr val="000000"/>
                  </a:solidFill>
                  <a:latin typeface="Arial" charset="0"/>
                </a:rPr>
                <a:t>(1-p))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1920" y="1988"/>
              <a:ext cx="28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1200">
                  <a:solidFill>
                    <a:srgbClr val="000000"/>
                  </a:solidFill>
                  <a:latin typeface="Symbol" pitchFamily="18" charset="2"/>
                </a:rPr>
                <a:t>l</a:t>
              </a: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2400" y="1844"/>
              <a:ext cx="28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12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r>
                <a:rPr lang="en-US" altLang="en-US" sz="1200">
                  <a:solidFill>
                    <a:srgbClr val="000000"/>
                  </a:solidFill>
                  <a:latin typeface="Arial" charset="0"/>
                </a:rPr>
                <a:t>p</a:t>
              </a: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2304" y="2304"/>
              <a:ext cx="48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12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r>
                <a:rPr lang="en-US" altLang="en-US" sz="1200">
                  <a:solidFill>
                    <a:srgbClr val="000000"/>
                  </a:solidFill>
                  <a:latin typeface="Arial" charset="0"/>
                </a:rPr>
                <a:t>(1-p)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929CD8-512A-44B9-BE51-746CD8AE9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49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≥0}</m:t>
                    </m:r>
                  </m:oMath>
                </a14:m>
                <a:r>
                  <a:rPr lang="en-GB" dirty="0"/>
                  <a:t>: a Poisson process with arrival rate </a:t>
                </a:r>
                <a:r>
                  <a:rPr lang="en-GB" i="1" dirty="0">
                    <a:latin typeface="Symbol" pitchFamily="18" charset="2"/>
                  </a:rPr>
                  <a:t>l</a:t>
                </a:r>
              </a:p>
              <a:p>
                <a:endParaRPr lang="en-GB" i="1" dirty="0">
                  <a:latin typeface="Symbol" pitchFamily="18" charset="2"/>
                </a:endParaRPr>
              </a:p>
              <a:p>
                <a:r>
                  <a:rPr lang="en-GB" dirty="0"/>
                  <a:t>Probability of </a:t>
                </a:r>
                <a:r>
                  <a:rPr lang="en-GB" dirty="0">
                    <a:solidFill>
                      <a:srgbClr val="FF0000"/>
                    </a:solidFill>
                  </a:rPr>
                  <a:t>no</a:t>
                </a:r>
                <a:r>
                  <a:rPr lang="en-GB" dirty="0"/>
                  <a:t> arrivals in a small time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en-GB" dirty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h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≈1−</m:t>
                    </m:r>
                    <m:r>
                      <a:rPr lang="en-US" b="0" i="1" smtClean="0">
                        <a:latin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en-GB" dirty="0"/>
                  <a:t> </a:t>
                </a:r>
              </a:p>
              <a:p>
                <a:endParaRPr lang="en-GB" dirty="0"/>
              </a:p>
              <a:p>
                <a:r>
                  <a:rPr lang="en-GB" dirty="0"/>
                  <a:t>Probability of </a:t>
                </a:r>
                <a:r>
                  <a:rPr lang="en-GB" dirty="0">
                    <a:solidFill>
                      <a:srgbClr val="FF0000"/>
                    </a:solidFill>
                  </a:rPr>
                  <a:t>one</a:t>
                </a:r>
                <a:r>
                  <a:rPr lang="en-GB" dirty="0"/>
                  <a:t> arrivals in a small time interval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h</m:t>
                    </m:r>
                  </m:oMath>
                </a14:m>
                <a:r>
                  <a:rPr lang="en-GB" dirty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  <m:r>
                          <a:rPr lang="en-US" b="0" i="1" smtClean="0">
                            <a:latin typeface="Cambria Math"/>
                          </a:rPr>
                          <m:t>⋅</m:t>
                        </m:r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𝜆</m:t>
                        </m:r>
                        <m:r>
                          <a:rPr lang="en-US" i="1">
                            <a:latin typeface="Cambria Math"/>
                          </a:rPr>
                          <m:t>h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≈</m:t>
                    </m:r>
                    <m:r>
                      <a:rPr lang="en-US" i="1">
                        <a:latin typeface="Cambria Math"/>
                      </a:rPr>
                      <m:t>𝜆</m:t>
                    </m:r>
                    <m:r>
                      <a:rPr lang="en-US" i="1">
                        <a:latin typeface="Cambria Math"/>
                      </a:rPr>
                      <m:t>h</m:t>
                    </m:r>
                  </m:oMath>
                </a14:m>
                <a:r>
                  <a:rPr lang="en-GB" dirty="0"/>
                  <a:t> </a:t>
                </a:r>
              </a:p>
              <a:p>
                <a:endParaRPr lang="en-GB" dirty="0"/>
              </a:p>
              <a:p>
                <a:r>
                  <a:rPr lang="en-GB" dirty="0"/>
                  <a:t>Probability of </a:t>
                </a:r>
                <a:r>
                  <a:rPr lang="en-GB" dirty="0">
                    <a:solidFill>
                      <a:srgbClr val="FF0000"/>
                    </a:solidFill>
                  </a:rPr>
                  <a:t>two or more</a:t>
                </a:r>
                <a:r>
                  <a:rPr lang="en-GB" dirty="0"/>
                  <a:t> arrivals in a small time interval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h</m:t>
                    </m:r>
                  </m:oMath>
                </a14:m>
                <a:r>
                  <a:rPr lang="en-GB" dirty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≥2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1 −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ℙ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=0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ℙ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≈0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111" t="-20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More on Poisson Distribution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B7413E-3050-4FBA-ADBE-EAABF991F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30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en-US" sz="2400" dirty="0"/>
                  <a:t>The discussion so far has focused on the temporal aspects of a Poisson process (i.e., in time domain)</a:t>
                </a:r>
              </a:p>
              <a:p>
                <a:r>
                  <a:rPr lang="en-US" altLang="en-US" sz="2400" dirty="0"/>
                  <a:t>Similar properties apply to the spatial domain (i.e., location) in one or more dimensions</a:t>
                </a:r>
              </a:p>
              <a:p>
                <a:endParaRPr lang="en-US" altLang="en-US" sz="2400" dirty="0"/>
              </a:p>
              <a:p>
                <a:r>
                  <a:rPr lang="en-US" altLang="en-US" sz="2400" dirty="0">
                    <a:solidFill>
                      <a:srgbClr val="FF0000"/>
                    </a:solidFill>
                  </a:rPr>
                  <a:t>Poisson Point Process</a:t>
                </a:r>
                <a:r>
                  <a:rPr lang="en-US" altLang="en-US" sz="2400" dirty="0"/>
                  <a:t>: </a:t>
                </a:r>
                <a:endParaRPr lang="en-US" altLang="en-US" sz="2000" dirty="0"/>
              </a:p>
              <a:p>
                <a:pPr lvl="1"/>
                <a:r>
                  <a:rPr lang="en-US" altLang="en-US" sz="2000" dirty="0"/>
                  <a:t>Items are dispersed randomly (i.e., at “random” locations)</a:t>
                </a:r>
              </a:p>
              <a:p>
                <a:pPr lvl="1"/>
                <a:r>
                  <a:rPr lang="en-US" altLang="en-US" sz="2000" dirty="0"/>
                  <a:t>No two items occur at exactly the same place</a:t>
                </a:r>
              </a:p>
              <a:p>
                <a:pPr lvl="1"/>
                <a:r>
                  <a:rPr lang="en-US" altLang="en-US" sz="2000" dirty="0"/>
                  <a:t>Inter-item distances are exponentially distributed and independent</a:t>
                </a:r>
              </a:p>
              <a:p>
                <a:pPr lvl="1"/>
                <a:r>
                  <a:rPr lang="en-US" altLang="en-US" sz="2000" dirty="0"/>
                  <a:t>The counting process (number of events in any region of area A</a:t>
                </a:r>
                <a14:m>
                  <m:oMath xmlns:m="http://schemas.openxmlformats.org/officeDocument/2006/math">
                    <m:r>
                      <a:rPr lang="en-CA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 follows a Poisson distribution with mean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𝜆</m:t>
                    </m:r>
                    <m:r>
                      <a:rPr lang="en-CA" alt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2000" dirty="0"/>
                  <a:t>. That is, for all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𝑠</m:t>
                    </m:r>
                    <m:r>
                      <a:rPr lang="en-US" altLang="en-US" sz="2000" b="0" i="1" smtClean="0">
                        <a:latin typeface="Cambria Math"/>
                      </a:rPr>
                      <m:t>, </m:t>
                    </m:r>
                    <m:r>
                      <a:rPr lang="en-CA" alt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000" b="0" i="1" smtClean="0">
                        <a:latin typeface="Cambria Math"/>
                      </a:rPr>
                      <m:t>≥0</m:t>
                    </m:r>
                  </m:oMath>
                </a14:m>
                <a:endParaRPr lang="en-US" altLang="en-US" sz="2000" b="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/>
                        </a:rPr>
                        <m:t>ℙ</m:t>
                      </m:r>
                      <m:d>
                        <m:d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CA" alt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alt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CA" altLang="en-US" sz="2000" b="0" i="1" smtClean="0">
                              <a:latin typeface="Cambria Math" panose="02040503050406030204" pitchFamily="18" charset="0"/>
                            </a:rPr>
                            <m:t>) =</m:t>
                          </m:r>
                          <m:r>
                            <a:rPr lang="en-US" altLang="en-US" sz="20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000" b="0" i="1" smtClean="0">
                                      <a:latin typeface="Cambria Math"/>
                                    </a:rPr>
                                    <m:t>𝜆</m:t>
                                  </m:r>
                                  <m:r>
                                    <a:rPr lang="en-CA" altLang="en-US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alt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en-US" sz="2000" b="0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en-US" sz="2000" b="0" i="1" smtClean="0">
                              <a:latin typeface="Cambria Math"/>
                            </a:rPr>
                            <m:t>𝜆</m:t>
                          </m:r>
                          <m:r>
                            <a:rPr lang="en-CA" alt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altLang="en-US" sz="2000" dirty="0"/>
              </a:p>
              <a:p>
                <a:pPr marL="0" indent="0">
                  <a:buNone/>
                </a:pPr>
                <a:r>
                  <a:rPr lang="en-US" altLang="en-US" sz="2400" dirty="0">
                    <a:solidFill>
                      <a:srgbClr val="FF0000"/>
                    </a:solidFill>
                  </a:rPr>
                  <a:t>     Property</a:t>
                </a:r>
                <a:r>
                  <a:rPr lang="en-US" altLang="en-US" sz="2400" dirty="0"/>
                  <a:t>: equal mean and variance:</a:t>
                </a:r>
                <a14:m>
                  <m:oMath xmlns:m="http://schemas.openxmlformats.org/officeDocument/2006/math">
                    <m:r>
                      <a:rPr lang="en-US" altLang="en-US" sz="2400" b="0" i="0" smtClean="0">
                        <a:latin typeface="Cambria Math"/>
                      </a:rPr>
                      <m:t> </m:t>
                    </m:r>
                    <m:r>
                      <a:rPr lang="en-US" altLang="en-US" sz="2400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/>
                          </a:rPr>
                          <m:t>𝑁</m:t>
                        </m:r>
                        <m:d>
                          <m:d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alt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d>
                    <m:r>
                      <a:rPr lang="en-US" altLang="en-US" sz="2400" b="0" i="1" smtClean="0">
                        <a:latin typeface="Cambria Math"/>
                      </a:rPr>
                      <m:t>=</m:t>
                    </m:r>
                    <m:r>
                      <a:rPr lang="en-US" altLang="en-US" sz="2400" b="0" i="1" smtClean="0">
                        <a:latin typeface="Cambria Math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/>
                          </a:rPr>
                          <m:t>𝑁</m:t>
                        </m:r>
                        <m:d>
                          <m:d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alt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1718" r="-1926" b="-135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Poisson Point Process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2B531E-03B2-49EB-9D6B-A4411D265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40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11248</TotalTime>
  <Words>941</Words>
  <Application>Microsoft Office PowerPoint</Application>
  <PresentationFormat>On-screen Show (4:3)</PresentationFormat>
  <Paragraphs>155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宋体</vt:lpstr>
      <vt:lpstr>Arial</vt:lpstr>
      <vt:lpstr>Calibri</vt:lpstr>
      <vt:lpstr>Cambria Math</vt:lpstr>
      <vt:lpstr>Courier New</vt:lpstr>
      <vt:lpstr>Symbol</vt:lpstr>
      <vt:lpstr>Times New Roman</vt:lpstr>
      <vt:lpstr>Wingdings</vt:lpstr>
      <vt:lpstr>Office Theme</vt:lpstr>
      <vt:lpstr>CPSC 531: System Modeling and Simulation</vt:lpstr>
      <vt:lpstr>Stochastic Processes</vt:lpstr>
      <vt:lpstr>Poisson Process</vt:lpstr>
      <vt:lpstr>Poisson Arrival Process</vt:lpstr>
      <vt:lpstr>Interarrival Times</vt:lpstr>
      <vt:lpstr>Pooling Property</vt:lpstr>
      <vt:lpstr>Splitting Property</vt:lpstr>
      <vt:lpstr>More on Poisson Distribution </vt:lpstr>
      <vt:lpstr>Aside: Poisson Point Process</vt:lpstr>
      <vt:lpstr>Bonus Material: Queueing Theory Basics</vt:lpstr>
      <vt:lpstr>Notation</vt:lpstr>
      <vt:lpstr>M/M/1 System 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Cressman</dc:creator>
  <cp:lastModifiedBy>Carey</cp:lastModifiedBy>
  <cp:revision>340</cp:revision>
  <dcterms:created xsi:type="dcterms:W3CDTF">2013-07-31T17:26:06Z</dcterms:created>
  <dcterms:modified xsi:type="dcterms:W3CDTF">2017-10-04T23:53:38Z</dcterms:modified>
</cp:coreProperties>
</file>