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327" r:id="rId3"/>
    <p:sldId id="376" r:id="rId4"/>
    <p:sldId id="354" r:id="rId5"/>
    <p:sldId id="355" r:id="rId6"/>
    <p:sldId id="342" r:id="rId7"/>
    <p:sldId id="343" r:id="rId8"/>
    <p:sldId id="348" r:id="rId9"/>
    <p:sldId id="349" r:id="rId10"/>
    <p:sldId id="352" r:id="rId11"/>
    <p:sldId id="356" r:id="rId12"/>
    <p:sldId id="371" r:id="rId13"/>
    <p:sldId id="347" r:id="rId14"/>
    <p:sldId id="357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7" r:id="rId25"/>
    <p:sldId id="372" r:id="rId26"/>
    <p:sldId id="373" r:id="rId27"/>
    <p:sldId id="374" r:id="rId28"/>
    <p:sldId id="37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442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05989F64-291A-47AD-9A25-C5FCFDC7EB21}" type="slidenum">
              <a:rPr lang="en-US" smtClean="0"/>
              <a:pPr defTabSz="961897"/>
              <a:t>10</a:t>
            </a:fld>
            <a:endParaRPr lang="en-US" dirty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* Move to later slides</a:t>
            </a:r>
          </a:p>
        </p:txBody>
      </p:sp>
    </p:spTree>
    <p:extLst>
      <p:ext uri="{BB962C8B-B14F-4D97-AF65-F5344CB8AC3E}">
        <p14:creationId xmlns:p14="http://schemas.microsoft.com/office/powerpoint/2010/main" val="340782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72E0262A-184D-4E1C-9033-F390A4927470}" type="slidenum">
              <a:rPr lang="en-US" smtClean="0"/>
              <a:pPr defTabSz="961897"/>
              <a:t>11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40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145D6221-F3A9-4413-85E0-16C487E0E1EB}" type="slidenum">
              <a:rPr lang="en-US" smtClean="0"/>
              <a:pPr defTabSz="925730"/>
              <a:t>14</a:t>
            </a:fld>
            <a:endParaRPr lang="en-US" dirty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</p:spTree>
    <p:extLst>
      <p:ext uri="{BB962C8B-B14F-4D97-AF65-F5344CB8AC3E}">
        <p14:creationId xmlns:p14="http://schemas.microsoft.com/office/powerpoint/2010/main" val="3741640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4305DB6C-A8E6-4D98-B9FA-C0DCC43122EB}" type="slidenum">
              <a:rPr lang="en-US" smtClean="0"/>
              <a:pPr defTabSz="961897"/>
              <a:t>15</a:t>
            </a:fld>
            <a:endParaRPr lang="en-US" dirty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22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0C7A17B7-7B27-4016-BDDD-D4D732FACD7E}" type="slidenum">
              <a:rPr lang="en-US" smtClean="0"/>
              <a:pPr defTabSz="961897"/>
              <a:t>16</a:t>
            </a:fld>
            <a:endParaRPr lang="en-US" dirty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69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AD4F1008-3CC3-439D-8EBD-830F873D4224}" type="slidenum">
              <a:rPr lang="en-US" smtClean="0"/>
              <a:pPr defTabSz="961897"/>
              <a:t>17</a:t>
            </a:fld>
            <a:endParaRPr lang="en-US" dirty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18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485C-BFD4-4F28-9602-D823CDBF6CF5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EC09-D267-4713-B262-5A4864D0ECB2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C2D3-A4DF-46CB-B9FC-7C3EF195A81B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947B-73AE-4046-B31A-E4309C0E0900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026EA-9A41-40B6-A9A5-12C3FDC3AD8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Poor (pseudo) random number generators</a:t>
            </a:r>
          </a:p>
          <a:p>
            <a:pPr lvl="1"/>
            <a:r>
              <a:rPr lang="en-US" altLang="zh-CN" dirty="0"/>
              <a:t>Best to use well-known or well-understood generator</a:t>
            </a:r>
          </a:p>
          <a:p>
            <a:r>
              <a:rPr lang="en-US" altLang="zh-CN" dirty="0"/>
              <a:t>Improper selection of seeds for PRNG</a:t>
            </a:r>
          </a:p>
          <a:p>
            <a:pPr lvl="1"/>
            <a:r>
              <a:rPr lang="en-US" altLang="zh-CN" dirty="0"/>
              <a:t>Short periods;  same seeds for all streams</a:t>
            </a:r>
          </a:p>
          <a:p>
            <a:r>
              <a:rPr lang="en-US" altLang="zh-CN" dirty="0"/>
              <a:t>Inappropriate level of detail:</a:t>
            </a:r>
          </a:p>
          <a:p>
            <a:pPr lvl="1"/>
            <a:r>
              <a:rPr lang="en-US" altLang="zh-CN" dirty="0"/>
              <a:t>More detail 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en-US" altLang="zh-CN" dirty="0"/>
              <a:t> more time 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en-US" altLang="zh-CN" dirty="0"/>
              <a:t> more bugs </a:t>
            </a:r>
          </a:p>
          <a:p>
            <a:pPr lvl="1"/>
            <a:r>
              <a:rPr lang="en-US" altLang="zh-CN" dirty="0"/>
              <a:t>More parameters ≠ more accurate</a:t>
            </a:r>
          </a:p>
          <a:p>
            <a:r>
              <a:rPr lang="en-US" altLang="zh-CN" dirty="0"/>
              <a:t>Improperly handled initial conditions (warmup)</a:t>
            </a:r>
          </a:p>
          <a:p>
            <a:r>
              <a:rPr lang="en-US" altLang="zh-CN" dirty="0"/>
              <a:t>Improperly handled ending conditions (cooldown)</a:t>
            </a:r>
          </a:p>
          <a:p>
            <a:r>
              <a:rPr lang="en-US" altLang="zh-CN" dirty="0"/>
              <a:t>Run-length too short to achieve steady-state</a:t>
            </a:r>
          </a:p>
          <a:p>
            <a:pPr lvl="1"/>
            <a:r>
              <a:rPr lang="en-US" altLang="zh-CN" dirty="0"/>
              <a:t>Need proper output analysis, confidence intervals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Common Mistakes in Simulation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AA5164-F8B4-48EC-AB4A-3EE879BB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0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Monte Carlo simulation</a:t>
            </a:r>
          </a:p>
          <a:p>
            <a:r>
              <a:rPr lang="en-US" altLang="zh-CN" dirty="0"/>
              <a:t>Time-stepped simulation</a:t>
            </a:r>
          </a:p>
          <a:p>
            <a:r>
              <a:rPr lang="en-US" altLang="zh-CN" dirty="0"/>
              <a:t>Trace-driven simulation</a:t>
            </a:r>
          </a:p>
          <a:p>
            <a:r>
              <a:rPr lang="en-US" altLang="zh-CN" dirty="0"/>
              <a:t>Discrete-event simulation</a:t>
            </a:r>
          </a:p>
          <a:p>
            <a:r>
              <a:rPr lang="en-US" altLang="zh-CN" dirty="0"/>
              <a:t>Continuous simulation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Types of Simulations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06273B-65A8-4031-9753-7181775F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4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Simulation Model Taxonomy</a:t>
            </a:r>
          </a:p>
        </p:txBody>
      </p:sp>
      <p:sp>
        <p:nvSpPr>
          <p:cNvPr id="4" name="object 36"/>
          <p:cNvSpPr/>
          <p:nvPr/>
        </p:nvSpPr>
        <p:spPr>
          <a:xfrm>
            <a:off x="228600" y="1143000"/>
            <a:ext cx="8534400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A74BA-810A-42BC-BFDB-CE686E02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28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Monte Carlo simulation  (see Assignment 1)</a:t>
            </a:r>
          </a:p>
          <a:p>
            <a:pPr lvl="1"/>
            <a:r>
              <a:rPr lang="en-CA" dirty="0"/>
              <a:t>Estimating </a:t>
            </a:r>
            <a:r>
              <a:rPr lang="el-GR" dirty="0"/>
              <a:t>π</a:t>
            </a:r>
            <a:endParaRPr lang="en-CA" dirty="0"/>
          </a:p>
          <a:p>
            <a:pPr lvl="1"/>
            <a:r>
              <a:rPr lang="en-CA" dirty="0"/>
              <a:t>Craps (dice game)</a:t>
            </a:r>
          </a:p>
          <a:p>
            <a:r>
              <a:rPr lang="en-CA" dirty="0"/>
              <a:t>Time-stepped simulation</a:t>
            </a:r>
          </a:p>
          <a:p>
            <a:pPr lvl="1"/>
            <a:r>
              <a:rPr lang="en-CA" dirty="0"/>
              <a:t>Mortgage scenarios</a:t>
            </a:r>
          </a:p>
          <a:p>
            <a:r>
              <a:rPr lang="en-CA" dirty="0"/>
              <a:t>Trace-driven simulation (see Assignment 2)</a:t>
            </a:r>
          </a:p>
          <a:p>
            <a:pPr lvl="1"/>
            <a:r>
              <a:rPr lang="en-CA" dirty="0"/>
              <a:t>Single-server queue (ssq1.c)</a:t>
            </a:r>
          </a:p>
          <a:p>
            <a:r>
              <a:rPr lang="en-CA" dirty="0"/>
              <a:t>Discrete-event simulation (see Assignments 3 and 4)</a:t>
            </a:r>
          </a:p>
          <a:p>
            <a:pPr lvl="1"/>
            <a:r>
              <a:rPr lang="en-CA" dirty="0"/>
              <a:t>Witchcraft hair salon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Simulation Examples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D4417-B6F3-47CA-820B-AE481DBC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36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Static simulation (no time dependency)</a:t>
            </a:r>
          </a:p>
          <a:p>
            <a:r>
              <a:rPr lang="en-US" altLang="zh-CN" dirty="0"/>
              <a:t>To model probabilistic phenomenon </a:t>
            </a:r>
          </a:p>
          <a:p>
            <a:r>
              <a:rPr lang="en-US" altLang="zh-CN" dirty="0"/>
              <a:t>Can be used for evaluating non-probabilistic expressions using probabilistic methods</a:t>
            </a:r>
          </a:p>
          <a:p>
            <a:r>
              <a:rPr lang="en-US" altLang="zh-CN" dirty="0"/>
              <a:t>Can be used for estimating quantities that are “hard” to determine analytically or experimentally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Monte Carlo Simulation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6480175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CN" sz="2400" i="1" dirty="0">
                <a:ea typeface="SimSun" pitchFamily="2" charset="-122"/>
              </a:rPr>
              <a:t>Named after Count Montgomery de Carlo, who was a famous Italian gambler and random-number generator (1792-1838).</a:t>
            </a:r>
            <a:endParaRPr lang="en-US" sz="24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A33E94-5680-415A-9CBA-F6D9ED6B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52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Trace = time-ordered record of events in system</a:t>
            </a:r>
          </a:p>
          <a:p>
            <a:r>
              <a:rPr lang="en-US" altLang="zh-CN" dirty="0"/>
              <a:t>Trace-driven simulation = Trace input</a:t>
            </a:r>
          </a:p>
          <a:p>
            <a:r>
              <a:rPr lang="en-US" altLang="zh-CN" dirty="0"/>
              <a:t>Often used in evaluating or tuning resource management algorithms (based on real workloads):</a:t>
            </a:r>
          </a:p>
          <a:p>
            <a:pPr lvl="1"/>
            <a:r>
              <a:rPr lang="en-US" altLang="zh-CN" dirty="0"/>
              <a:t>Paging, cache analysis, CPU scheduling, deadlock prevention, dynamic storage allocation</a:t>
            </a:r>
          </a:p>
          <a:p>
            <a:r>
              <a:rPr lang="en-US" altLang="zh-CN" dirty="0"/>
              <a:t>Example: Trace = start time + duration of processes</a:t>
            </a:r>
          </a:p>
          <a:p>
            <a:r>
              <a:rPr lang="en-US" altLang="zh-CN" dirty="0"/>
              <a:t>Example: Trace = size in bytes of file written to disk</a:t>
            </a:r>
          </a:p>
          <a:p>
            <a:r>
              <a:rPr lang="en-US" altLang="zh-CN" dirty="0"/>
              <a:t>Example: Trace = mobile device ID and call duration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Trace-Driven Simulation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B52DFF-0F41-44EE-86EB-6520CDA7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60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Credibility</a:t>
            </a:r>
          </a:p>
          <a:p>
            <a:r>
              <a:rPr lang="en-US" altLang="zh-CN"/>
              <a:t>Easy validation: compare simulation with measurement</a:t>
            </a:r>
          </a:p>
          <a:p>
            <a:r>
              <a:rPr lang="en-US" altLang="zh-CN"/>
              <a:t>Accurate workload: models correlation and interference </a:t>
            </a:r>
          </a:p>
          <a:p>
            <a:r>
              <a:rPr lang="en-US" altLang="zh-CN"/>
              <a:t>Fair comparison: better than random input</a:t>
            </a:r>
          </a:p>
          <a:p>
            <a:r>
              <a:rPr lang="en-US" altLang="zh-CN"/>
              <a:t>Similarity to the actual implementation:</a:t>
            </a:r>
          </a:p>
          <a:p>
            <a:pPr lvl="1"/>
            <a:r>
              <a:rPr lang="en-US" altLang="zh-CN"/>
              <a:t>trace-driven model is similar to the system</a:t>
            </a:r>
          </a:p>
          <a:p>
            <a:pPr lvl="1"/>
            <a:r>
              <a:rPr lang="en-US" altLang="zh-CN"/>
              <a:t>can understand complexity of implementation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Advantages of Trace-Driven Simulations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4E7FD8-B924-4971-81EA-2865BC0B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3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Complexity: more detailed </a:t>
            </a:r>
          </a:p>
          <a:p>
            <a:r>
              <a:rPr lang="en-US" altLang="zh-CN" dirty="0"/>
              <a:t>Representativeness: workload changes with time, equipment</a:t>
            </a:r>
          </a:p>
          <a:p>
            <a:r>
              <a:rPr lang="en-US" altLang="zh-CN" dirty="0"/>
              <a:t>Data Collection: few minutes fill up a disk</a:t>
            </a:r>
          </a:p>
          <a:p>
            <a:r>
              <a:rPr lang="en-US" altLang="zh-CN" dirty="0"/>
              <a:t>Instrumentation: granularity; intrusiveness</a:t>
            </a:r>
          </a:p>
          <a:p>
            <a:r>
              <a:rPr lang="en-US" altLang="zh-CN" dirty="0"/>
              <a:t>Single Point of Validation: one trace = one point</a:t>
            </a:r>
          </a:p>
          <a:p>
            <a:r>
              <a:rPr lang="en-US" altLang="zh-CN" dirty="0"/>
              <a:t>Difficult to change workload </a:t>
            </a:r>
          </a:p>
          <a:p>
            <a:endParaRPr lang="zh-CN" altLang="en-US" dirty="0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Disadvantages of Trace-Driven Simulations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53AE26-7D61-40B2-9BDC-C3B58B2B3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31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simulation model with three 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Stochastic: </a:t>
            </a:r>
            <a:br>
              <a:rPr lang="en-US" dirty="0"/>
            </a:br>
            <a:r>
              <a:rPr lang="en-US" dirty="0"/>
              <a:t>some variables in the simulation model are random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Dynamic: </a:t>
            </a:r>
            <a:br>
              <a:rPr lang="en-US" dirty="0"/>
            </a:br>
            <a:r>
              <a:rPr lang="en-US" dirty="0"/>
              <a:t>system state evolves over time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Discrete-Event: </a:t>
            </a:r>
            <a:br>
              <a:rPr lang="en-CA" dirty="0"/>
            </a:br>
            <a:r>
              <a:rPr lang="en-CA" dirty="0"/>
              <a:t>changes in system state occur at discrete time instances</a:t>
            </a:r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Discrete-Event Simulation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C2319-76B5-4A50-A87D-86908D5F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12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discrete system</a:t>
            </a:r>
            <a:r>
              <a:rPr lang="en-US" dirty="0"/>
              <a:t> is one in which the system state changes only at a discrete set of points in time</a:t>
            </a:r>
          </a:p>
          <a:p>
            <a:pPr lvl="1"/>
            <a:r>
              <a:rPr lang="en-US" dirty="0"/>
              <a:t>Example: A restaurant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Discrete and Continuous Systems</a:t>
            </a:r>
          </a:p>
        </p:txBody>
      </p:sp>
      <p:sp>
        <p:nvSpPr>
          <p:cNvPr id="4" name="object 47"/>
          <p:cNvSpPr/>
          <p:nvPr/>
        </p:nvSpPr>
        <p:spPr>
          <a:xfrm>
            <a:off x="1752600" y="3048000"/>
            <a:ext cx="5212304" cy="3173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5A716-D843-4E63-BD16-D98D9C69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Recap: Performance Evaluation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819400" y="2249488"/>
            <a:ext cx="2514600" cy="64611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Performance Evaluation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295400" y="3581400"/>
            <a:ext cx="2514600" cy="646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Performance Measurement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2743200" y="4953000"/>
            <a:ext cx="2514600" cy="3698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Lucida Sans" pitchFamily="34" charset="0"/>
              </a:rPr>
              <a:t>Analytic Modeling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562600" y="4953000"/>
            <a:ext cx="2514600" cy="3698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Simulation</a:t>
            </a:r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 flipH="1">
            <a:off x="2590800" y="2895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4038600" y="2895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4267200" y="3581400"/>
            <a:ext cx="2514600" cy="646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Lucida Sans" pitchFamily="34" charset="0"/>
              </a:rPr>
              <a:t>Performance Modeling</a:t>
            </a:r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 flipH="1">
            <a:off x="4038600" y="42672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>
            <a:off x="5486400" y="42672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CCB58-E1AD-48A8-8744-6090F2F0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91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continuous system</a:t>
            </a:r>
            <a:r>
              <a:rPr lang="en-US" dirty="0"/>
              <a:t> is one in which the system state changes continuously over time </a:t>
            </a:r>
          </a:p>
          <a:p>
            <a:pPr lvl="1"/>
            <a:r>
              <a:rPr lang="en-US" dirty="0"/>
              <a:t>Example: Water level in Bow River (or </a:t>
            </a:r>
            <a:r>
              <a:rPr lang="en-US" dirty="0" err="1"/>
              <a:t>Bearspaw</a:t>
            </a:r>
            <a:r>
              <a:rPr lang="en-US" dirty="0"/>
              <a:t> dam)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Discrete and Continuous Systems</a:t>
            </a:r>
          </a:p>
        </p:txBody>
      </p:sp>
      <p:sp>
        <p:nvSpPr>
          <p:cNvPr id="4" name="object 45"/>
          <p:cNvSpPr/>
          <p:nvPr/>
        </p:nvSpPr>
        <p:spPr>
          <a:xfrm>
            <a:off x="2133600" y="2819400"/>
            <a:ext cx="5049141" cy="37718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4830F-BE32-4CA4-815D-FD3D1A9F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30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simulation model in which system state evolves over a discrete sequence of events in time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System state changes only when an event occurs</a:t>
            </a:r>
          </a:p>
          <a:p>
            <a:pPr lvl="1"/>
            <a:r>
              <a:rPr lang="en-US" dirty="0"/>
              <a:t>System state does not change between the events</a:t>
            </a:r>
            <a:endParaRPr lang="en-CA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Discrete-Event Simulation</a:t>
            </a:r>
          </a:p>
        </p:txBody>
      </p:sp>
      <p:sp>
        <p:nvSpPr>
          <p:cNvPr id="4" name="object 47"/>
          <p:cNvSpPr/>
          <p:nvPr/>
        </p:nvSpPr>
        <p:spPr>
          <a:xfrm>
            <a:off x="1676400" y="3210477"/>
            <a:ext cx="4876800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3122712" y="6279511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Restaurant Example</a:t>
            </a:r>
            <a:endParaRPr lang="en-CA" dirty="0"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276600" y="4353477"/>
            <a:ext cx="1" cy="14478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>
            <a:cxnSpLocks/>
          </p:cNvCxnSpPr>
          <p:nvPr/>
        </p:nvCxnSpPr>
        <p:spPr bwMode="auto">
          <a:xfrm>
            <a:off x="4284030" y="4353477"/>
            <a:ext cx="1" cy="144780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 bwMode="auto">
          <a:xfrm flipV="1">
            <a:off x="5187210" y="4353477"/>
            <a:ext cx="1" cy="14478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5898720" y="4344128"/>
            <a:ext cx="1" cy="14478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 rot="16200000">
            <a:off x="2930192" y="3868139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Arrival</a:t>
            </a:r>
            <a:endParaRPr lang="en-CA" sz="14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810945" y="388309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Arrival</a:t>
            </a:r>
            <a:endParaRPr lang="en-CA" sz="14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5507815" y="387748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Arrival</a:t>
            </a:r>
            <a:endParaRPr lang="en-CA" sz="14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794152" y="3734020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Departure</a:t>
            </a:r>
            <a:endParaRPr lang="en-CA" sz="14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78DB0-F39B-4615-9A75-D0EB94C9B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42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simulation model in which system state evolves continuously over time</a:t>
            </a:r>
          </a:p>
          <a:p>
            <a:pPr lvl="1"/>
            <a:r>
              <a:rPr lang="en-US" dirty="0"/>
              <a:t>Time is divided to small time slices</a:t>
            </a:r>
          </a:p>
          <a:p>
            <a:pPr lvl="1"/>
            <a:r>
              <a:rPr lang="en-US" dirty="0"/>
              <a:t>System state changes in every time slice</a:t>
            </a:r>
          </a:p>
          <a:p>
            <a:pPr lvl="1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Simulation</a:t>
            </a:r>
            <a:endParaRPr lang="en-CA" dirty="0"/>
          </a:p>
        </p:txBody>
      </p:sp>
      <p:sp>
        <p:nvSpPr>
          <p:cNvPr id="4" name="object 45"/>
          <p:cNvSpPr/>
          <p:nvPr/>
        </p:nvSpPr>
        <p:spPr>
          <a:xfrm>
            <a:off x="1905000" y="3048000"/>
            <a:ext cx="4648201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684949" y="6355318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Dam Example</a:t>
            </a:r>
            <a:endParaRPr lang="en-CA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590800" y="4267200"/>
            <a:ext cx="0" cy="16764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743200" y="4419600"/>
            <a:ext cx="0" cy="1524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2895600" y="4495800"/>
            <a:ext cx="0" cy="14478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048000" y="4267200"/>
            <a:ext cx="0" cy="16764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3200400" y="4038600"/>
            <a:ext cx="0" cy="1905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352800" y="3810000"/>
            <a:ext cx="0" cy="21336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2438400" y="4114800"/>
            <a:ext cx="0" cy="18288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0FB7-5CE7-477C-85E8-BCD7F9F69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93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Deterministic or Stochastic</a:t>
            </a:r>
          </a:p>
          <a:p>
            <a:pPr lvl="1"/>
            <a:r>
              <a:rPr lang="en-US" dirty="0"/>
              <a:t>Does the model contain stochastic components?</a:t>
            </a:r>
          </a:p>
          <a:p>
            <a:r>
              <a:rPr lang="en-CA" dirty="0"/>
              <a:t>Static or Dynamic</a:t>
            </a:r>
          </a:p>
          <a:p>
            <a:pPr lvl="1"/>
            <a:r>
              <a:rPr lang="en-US" dirty="0"/>
              <a:t>Is time a significant variable?</a:t>
            </a:r>
          </a:p>
          <a:p>
            <a:r>
              <a:rPr lang="en-CA" dirty="0"/>
              <a:t>Continuous or Discrete</a:t>
            </a:r>
          </a:p>
          <a:p>
            <a:pPr lvl="1"/>
            <a:r>
              <a:rPr lang="en-US" dirty="0"/>
              <a:t>Does the system state evolve continuously or only at </a:t>
            </a:r>
            <a:r>
              <a:rPr lang="en-CA" dirty="0"/>
              <a:t>discrete points in time?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Characterizing a Simulation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B8EC4-31EA-4035-90D1-792D7FB9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89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Simulation Model Taxonomy</a:t>
            </a:r>
          </a:p>
        </p:txBody>
      </p:sp>
      <p:sp>
        <p:nvSpPr>
          <p:cNvPr id="4" name="object 36"/>
          <p:cNvSpPr/>
          <p:nvPr/>
        </p:nvSpPr>
        <p:spPr>
          <a:xfrm>
            <a:off x="228600" y="1143000"/>
            <a:ext cx="8534400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A74BA-810A-42BC-BFDB-CE686E02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51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develop a simulation model: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Determine the goals and objectives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Build a </a:t>
            </a:r>
            <a:r>
              <a:rPr lang="en-CA" b="1" i="1" dirty="0"/>
              <a:t>conceptual  </a:t>
            </a:r>
            <a:r>
              <a:rPr lang="en-CA" dirty="0"/>
              <a:t>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Convert into a </a:t>
            </a:r>
            <a:r>
              <a:rPr lang="en-CA" b="1" i="1" dirty="0"/>
              <a:t>specification  </a:t>
            </a:r>
            <a:r>
              <a:rPr lang="en-CA" dirty="0"/>
              <a:t>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Convert into a </a:t>
            </a:r>
            <a:r>
              <a:rPr lang="en-CA" b="1" i="1" dirty="0"/>
              <a:t>computational  </a:t>
            </a:r>
            <a:r>
              <a:rPr lang="en-CA" dirty="0"/>
              <a:t>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Verify the 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/>
              <a:t>Validate the model</a:t>
            </a:r>
          </a:p>
          <a:p>
            <a:r>
              <a:rPr lang="en-CA" dirty="0"/>
              <a:t>Typically an iterative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 Model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588DA-C974-4A0D-90C9-07691BFE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20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3895" y="1160086"/>
            <a:ext cx="8342905" cy="4966078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Conceptual Model</a:t>
            </a:r>
          </a:p>
          <a:p>
            <a:pPr lvl="1"/>
            <a:r>
              <a:rPr lang="en-CA" dirty="0"/>
              <a:t>Very high level (perhaps schematic diagram)</a:t>
            </a:r>
          </a:p>
          <a:p>
            <a:pPr lvl="1"/>
            <a:r>
              <a:rPr lang="en-US" dirty="0"/>
              <a:t>How comprehensive should the model be?</a:t>
            </a:r>
          </a:p>
          <a:p>
            <a:pPr lvl="1"/>
            <a:r>
              <a:rPr lang="en-US" dirty="0"/>
              <a:t>What are the state variables?</a:t>
            </a:r>
            <a:endParaRPr lang="en-US" i="1" dirty="0"/>
          </a:p>
          <a:p>
            <a:pPr lvl="1"/>
            <a:r>
              <a:rPr lang="en-US" dirty="0"/>
              <a:t>Which ones are dynamic, and which are most </a:t>
            </a:r>
            <a:r>
              <a:rPr lang="en-CA" dirty="0"/>
              <a:t>important?</a:t>
            </a:r>
          </a:p>
          <a:p>
            <a:r>
              <a:rPr lang="en-CA" dirty="0"/>
              <a:t>Specification Model</a:t>
            </a:r>
          </a:p>
          <a:p>
            <a:pPr lvl="1"/>
            <a:r>
              <a:rPr lang="en-CA" dirty="0"/>
              <a:t>On paper: </a:t>
            </a:r>
            <a:r>
              <a:rPr lang="en-CA" dirty="0" err="1"/>
              <a:t>entitites</a:t>
            </a:r>
            <a:r>
              <a:rPr lang="en-CA" dirty="0"/>
              <a:t>, interactions, requirements, rules, etc.</a:t>
            </a:r>
          </a:p>
          <a:p>
            <a:pPr lvl="1"/>
            <a:r>
              <a:rPr lang="en-US" dirty="0"/>
              <a:t>May involve equations, </a:t>
            </a:r>
            <a:r>
              <a:rPr lang="en-US" dirty="0" err="1"/>
              <a:t>pseudocode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How will the model receive input?</a:t>
            </a:r>
          </a:p>
          <a:p>
            <a:r>
              <a:rPr lang="en-CA" dirty="0"/>
              <a:t>Computational Model</a:t>
            </a:r>
          </a:p>
          <a:p>
            <a:pPr lvl="1"/>
            <a:r>
              <a:rPr lang="en-CA" dirty="0"/>
              <a:t>A computer program</a:t>
            </a:r>
          </a:p>
          <a:p>
            <a:pPr lvl="1"/>
            <a:r>
              <a:rPr lang="en-US" dirty="0"/>
              <a:t>General-purpose programming language or simulation language?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Three Model Levels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81802-B614-499A-A8C4-F6E99242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51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General purpose programming languages</a:t>
            </a:r>
          </a:p>
          <a:p>
            <a:pPr lvl="1"/>
            <a:r>
              <a:rPr lang="en-US" dirty="0"/>
              <a:t>Flexible and familiar</a:t>
            </a:r>
          </a:p>
          <a:p>
            <a:pPr lvl="1"/>
            <a:r>
              <a:rPr lang="en-US" dirty="0"/>
              <a:t>Well suited for learning DES principles and techniques</a:t>
            </a:r>
          </a:p>
          <a:p>
            <a:pPr lvl="1"/>
            <a:r>
              <a:rPr lang="en-US" dirty="0"/>
              <a:t>E.g., C++, Java</a:t>
            </a:r>
          </a:p>
          <a:p>
            <a:r>
              <a:rPr lang="en-US" dirty="0"/>
              <a:t>Simulation programming languages</a:t>
            </a:r>
          </a:p>
          <a:p>
            <a:pPr lvl="1"/>
            <a:r>
              <a:rPr lang="en-US" dirty="0"/>
              <a:t>Good for building models quickly</a:t>
            </a:r>
          </a:p>
          <a:p>
            <a:pPr lvl="1"/>
            <a:r>
              <a:rPr lang="en-US" dirty="0"/>
              <a:t>Provide built-in features (e.g., queue structures)</a:t>
            </a:r>
          </a:p>
          <a:p>
            <a:pPr lvl="1"/>
            <a:r>
              <a:rPr lang="en-US" dirty="0"/>
              <a:t>Graphics and animation provided</a:t>
            </a:r>
          </a:p>
          <a:p>
            <a:pPr lvl="1"/>
            <a:r>
              <a:rPr lang="en-US" dirty="0"/>
              <a:t>Domain specific</a:t>
            </a:r>
          </a:p>
          <a:p>
            <a:pPr lvl="2"/>
            <a:r>
              <a:rPr lang="en-US" dirty="0"/>
              <a:t>Network protocol simulation: ns2, </a:t>
            </a:r>
            <a:r>
              <a:rPr lang="en-US" dirty="0" err="1"/>
              <a:t>Opnet</a:t>
            </a:r>
            <a:endParaRPr lang="en-US" dirty="0"/>
          </a:p>
          <a:p>
            <a:pPr lvl="2"/>
            <a:r>
              <a:rPr lang="en-US" dirty="0"/>
              <a:t>Electrical power simulation: ETAP</a:t>
            </a:r>
          </a:p>
          <a:p>
            <a:pPr lvl="2"/>
            <a:r>
              <a:rPr lang="en-US" dirty="0"/>
              <a:t>Design and engineering: </a:t>
            </a:r>
            <a:r>
              <a:rPr lang="en-US" dirty="0" err="1"/>
              <a:t>Ansys</a:t>
            </a:r>
            <a:r>
              <a:rPr lang="en-US" dirty="0"/>
              <a:t>, Autodesk</a:t>
            </a:r>
          </a:p>
          <a:p>
            <a:pPr lvl="2"/>
            <a:r>
              <a:rPr lang="en-US" dirty="0"/>
              <a:t>Process simulation: Simul8</a:t>
            </a:r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Software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DE940-CE7F-4465-9258-9EEDCCC5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53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Verification</a:t>
            </a:r>
          </a:p>
          <a:p>
            <a:pPr lvl="1"/>
            <a:r>
              <a:rPr lang="en-US" dirty="0"/>
              <a:t>Computational model should be consistent with </a:t>
            </a:r>
            <a:r>
              <a:rPr lang="en-CA" dirty="0"/>
              <a:t>specification model</a:t>
            </a:r>
          </a:p>
          <a:p>
            <a:pPr lvl="1"/>
            <a:r>
              <a:rPr lang="en-US" dirty="0"/>
              <a:t>Did we build the </a:t>
            </a:r>
            <a:r>
              <a:rPr lang="en-US" u="sng" dirty="0"/>
              <a:t>model right</a:t>
            </a:r>
            <a:r>
              <a:rPr lang="en-US" dirty="0"/>
              <a:t>?</a:t>
            </a:r>
          </a:p>
          <a:p>
            <a:r>
              <a:rPr lang="en-CA" dirty="0"/>
              <a:t>Validation</a:t>
            </a:r>
          </a:p>
          <a:p>
            <a:pPr lvl="1"/>
            <a:r>
              <a:rPr lang="en-US" dirty="0"/>
              <a:t>Computational model should be consistent with the </a:t>
            </a:r>
            <a:r>
              <a:rPr lang="en-CA" dirty="0"/>
              <a:t>system being analyzed</a:t>
            </a:r>
          </a:p>
          <a:p>
            <a:pPr lvl="1"/>
            <a:r>
              <a:rPr lang="en-US" dirty="0"/>
              <a:t>Did we build the </a:t>
            </a:r>
            <a:r>
              <a:rPr lang="en-US" u="sng" dirty="0"/>
              <a:t>right model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Can an expert distinguish simulation output from </a:t>
            </a:r>
            <a:r>
              <a:rPr lang="en-CA" dirty="0"/>
              <a:t>system output?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Verification and Validation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55E22-2525-405F-AFED-6596590E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5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Simulation Model Taxonomy (preview)</a:t>
            </a:r>
          </a:p>
        </p:txBody>
      </p:sp>
      <p:sp>
        <p:nvSpPr>
          <p:cNvPr id="4" name="object 36"/>
          <p:cNvSpPr/>
          <p:nvPr/>
        </p:nvSpPr>
        <p:spPr>
          <a:xfrm>
            <a:off x="228600" y="1143000"/>
            <a:ext cx="8534400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93A53-5C11-4ABD-BD5B-7E3029A4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7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system</a:t>
            </a:r>
            <a:r>
              <a:rPr lang="en-US" i="1" dirty="0"/>
              <a:t> </a:t>
            </a:r>
            <a:r>
              <a:rPr lang="en-US" dirty="0"/>
              <a:t>is defined as a group of objects that  interact with each other to accomplish some purpose</a:t>
            </a:r>
          </a:p>
          <a:p>
            <a:pPr lvl="1"/>
            <a:r>
              <a:rPr lang="en-CA" dirty="0"/>
              <a:t>A computer system: CPU, memory, disk, bus, NIC</a:t>
            </a:r>
          </a:p>
          <a:p>
            <a:pPr lvl="1"/>
            <a:r>
              <a:rPr lang="en-CA" dirty="0"/>
              <a:t>An automobile factory: Machines, components parts </a:t>
            </a:r>
            <a:r>
              <a:rPr lang="en-US" dirty="0"/>
              <a:t>and workers operate jointly along assembly line</a:t>
            </a:r>
          </a:p>
          <a:p>
            <a:r>
              <a:rPr lang="en-US" dirty="0"/>
              <a:t>A system is often affected by changes occurring outside the system: </a:t>
            </a:r>
            <a:r>
              <a:rPr lang="en-US" dirty="0">
                <a:solidFill>
                  <a:srgbClr val="FF0000"/>
                </a:solidFill>
              </a:rPr>
              <a:t>system environment</a:t>
            </a:r>
          </a:p>
          <a:p>
            <a:pPr lvl="1"/>
            <a:r>
              <a:rPr lang="en-US" dirty="0"/>
              <a:t>Hair salon: arrival of customers</a:t>
            </a:r>
            <a:endParaRPr lang="en-CA" dirty="0"/>
          </a:p>
          <a:p>
            <a:pPr lvl="1"/>
            <a:r>
              <a:rPr lang="en-CA" dirty="0"/>
              <a:t>Warehouse: arrival of shipments, fulfilling of orders</a:t>
            </a:r>
          </a:p>
          <a:p>
            <a:pPr lvl="2"/>
            <a:r>
              <a:rPr lang="en-US" dirty="0"/>
              <a:t>Effect of supply on demand: relationship between factory output from supplier and consumption by customers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Terminology (1 of 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87545-DEFF-4F68-A358-D9C6E38A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2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Entity</a:t>
            </a:r>
          </a:p>
          <a:p>
            <a:pPr lvl="1"/>
            <a:r>
              <a:rPr lang="en-US" dirty="0"/>
              <a:t>An object of interest in the system: Machines in factory</a:t>
            </a:r>
          </a:p>
          <a:p>
            <a:r>
              <a:rPr lang="en-CA" dirty="0"/>
              <a:t>Attribute</a:t>
            </a:r>
          </a:p>
          <a:p>
            <a:pPr lvl="1"/>
            <a:r>
              <a:rPr lang="en-US" dirty="0"/>
              <a:t>The property of an entity: speed, capacity, failure rate</a:t>
            </a:r>
          </a:p>
          <a:p>
            <a:r>
              <a:rPr lang="en-CA" dirty="0"/>
              <a:t>State</a:t>
            </a:r>
          </a:p>
          <a:p>
            <a:pPr lvl="1"/>
            <a:r>
              <a:rPr lang="en-US" dirty="0"/>
              <a:t>A collection of variables that describe the system in any time: status of machine </a:t>
            </a:r>
            <a:r>
              <a:rPr lang="en-CA" dirty="0"/>
              <a:t>(busy, idle, down,…)</a:t>
            </a:r>
          </a:p>
          <a:p>
            <a:r>
              <a:rPr lang="en-CA" dirty="0"/>
              <a:t>Event</a:t>
            </a:r>
          </a:p>
          <a:p>
            <a:pPr lvl="1"/>
            <a:r>
              <a:rPr lang="en-US" dirty="0"/>
              <a:t>An instantaneous occurrence that might change the state of the system: </a:t>
            </a:r>
            <a:r>
              <a:rPr lang="en-CA" dirty="0"/>
              <a:t>breakdown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Terminology (2 of 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7BBD5-3B5B-4EE9-95B7-FC7DEF5E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4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 a simulation program that implements a computational model of the system of interest</a:t>
            </a:r>
          </a:p>
          <a:p>
            <a:pPr eaLnBrk="1" hangingPunct="1"/>
            <a:r>
              <a:rPr lang="en-US" altLang="en-US" dirty="0"/>
              <a:t>Run the simulation program and use the data collected to estimate the performance measures of interest (often involves the use of randomization)</a:t>
            </a:r>
          </a:p>
          <a:p>
            <a:pPr eaLnBrk="1" hangingPunct="1"/>
            <a:r>
              <a:rPr lang="en-US" altLang="en-US" dirty="0"/>
              <a:t>A system can be studied at an arbitrary level of detail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Quote of the day: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Simulation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5973F-21DA-4D4B-B6E5-FD405E53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9CDFB3-BDDE-4E1A-A611-6468597E8C6C}"/>
              </a:ext>
            </a:extLst>
          </p:cNvPr>
          <p:cNvSpPr txBox="1"/>
          <p:nvPr/>
        </p:nvSpPr>
        <p:spPr>
          <a:xfrm flipH="1">
            <a:off x="1406769" y="4971355"/>
            <a:ext cx="6063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/>
              <a:t>“The hardest part about simulation is deciding what NOT to model.”                  </a:t>
            </a:r>
            <a:r>
              <a:rPr lang="en-CA" sz="2400" dirty="0"/>
              <a:t>- Moe Lavigne, Stentor, Summer 1995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01429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New policies and procedures can be explored without disrupting the ongoing operation of the real </a:t>
            </a:r>
            <a:r>
              <a:rPr lang="en-CA" dirty="0"/>
              <a:t>system</a:t>
            </a:r>
          </a:p>
          <a:p>
            <a:r>
              <a:rPr lang="en-US" dirty="0"/>
              <a:t>New designs can be tested without committing resources for their </a:t>
            </a:r>
            <a:r>
              <a:rPr lang="en-CA" dirty="0"/>
              <a:t>acquisition</a:t>
            </a:r>
          </a:p>
          <a:p>
            <a:r>
              <a:rPr lang="en-US" dirty="0"/>
              <a:t>Time can be compressed or expanded to allow for a speed-up or slow-down of the phenomenon under study</a:t>
            </a:r>
          </a:p>
          <a:p>
            <a:r>
              <a:rPr lang="en-US" dirty="0"/>
              <a:t>Insight can be obtained about the interactions of variables, and which ones have the most impact on system performance</a:t>
            </a:r>
            <a:endParaRPr lang="en-CA" dirty="0"/>
          </a:p>
          <a:p>
            <a:r>
              <a:rPr lang="en-US" dirty="0"/>
              <a:t>Can obtain answers to “What if…” questions</a:t>
            </a: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Advantages of Simulation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7F196-AEA7-4089-9B3C-479C1BE9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1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building requires special training</a:t>
            </a:r>
          </a:p>
          <a:p>
            <a:pPr lvl="1"/>
            <a:r>
              <a:rPr lang="en-CA" dirty="0"/>
              <a:t>An important role for courses like CPSC 531!! </a:t>
            </a:r>
          </a:p>
          <a:p>
            <a:pPr lvl="1"/>
            <a:r>
              <a:rPr lang="en-US" dirty="0"/>
              <a:t>Vendors of simulation software have been actively developing packages that contain models that only </a:t>
            </a:r>
            <a:r>
              <a:rPr lang="en-CA" dirty="0"/>
              <a:t>need input (templates), which simplifies things for users</a:t>
            </a:r>
          </a:p>
          <a:p>
            <a:r>
              <a:rPr lang="en-US" dirty="0"/>
              <a:t>Simulation results can be difficult to interpret</a:t>
            </a:r>
          </a:p>
          <a:p>
            <a:pPr lvl="1"/>
            <a:r>
              <a:rPr lang="en-US" dirty="0"/>
              <a:t>Need proper statistical interpretation for output analysis</a:t>
            </a:r>
          </a:p>
          <a:p>
            <a:r>
              <a:rPr lang="en-US" dirty="0"/>
              <a:t>Simulation modeling and analysis can be time- </a:t>
            </a:r>
            <a:r>
              <a:rPr lang="en-CA" dirty="0"/>
              <a:t>consuming and expensive, both for the modeler, as well as in compute time (if not done judiciously)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Disadvantages of 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03A8D-8117-46D2-9C71-629E3849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3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problem can be solved by common </a:t>
            </a:r>
            <a:r>
              <a:rPr lang="en-CA" dirty="0"/>
              <a:t>sense</a:t>
            </a:r>
          </a:p>
          <a:p>
            <a:r>
              <a:rPr lang="en-US" dirty="0"/>
              <a:t>When the problem can be solved analytically</a:t>
            </a:r>
          </a:p>
          <a:p>
            <a:r>
              <a:rPr lang="en-US" dirty="0"/>
              <a:t>When it is easier to perform direct experiments</a:t>
            </a:r>
          </a:p>
          <a:p>
            <a:r>
              <a:rPr lang="en-US" dirty="0"/>
              <a:t>When cost of simulations exceeds (expected) savings for the real system</a:t>
            </a:r>
          </a:p>
          <a:p>
            <a:r>
              <a:rPr lang="en-US" dirty="0"/>
              <a:t>When system behavior is too complex (e.g., humans)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Simulation Is Not Appropriate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7FBEF-0BE2-4D90-9B3B-FA8124E0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37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11157</TotalTime>
  <Words>1314</Words>
  <Application>Microsoft Office PowerPoint</Application>
  <PresentationFormat>On-screen Show (4:3)</PresentationFormat>
  <Paragraphs>234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Gungsuh</vt:lpstr>
      <vt:lpstr>宋体</vt:lpstr>
      <vt:lpstr>宋体</vt:lpstr>
      <vt:lpstr>Arial</vt:lpstr>
      <vt:lpstr>Calibri</vt:lpstr>
      <vt:lpstr>Courier New</vt:lpstr>
      <vt:lpstr>Lucida Sans</vt:lpstr>
      <vt:lpstr>Wingdings</vt:lpstr>
      <vt:lpstr>Office Theme</vt:lpstr>
      <vt:lpstr>CPSC 531: System Modeling and Simulation</vt:lpstr>
      <vt:lpstr>Recap: Performance Evaluation</vt:lpstr>
      <vt:lpstr>Simulation Model Taxonomy (preview)</vt:lpstr>
      <vt:lpstr>Terminology (1 of 2)</vt:lpstr>
      <vt:lpstr>Terminology (2 of 2)</vt:lpstr>
      <vt:lpstr>Simulation Modeling</vt:lpstr>
      <vt:lpstr>Advantages of Simulation</vt:lpstr>
      <vt:lpstr>Disadvantages of Simulation</vt:lpstr>
      <vt:lpstr>When Simulation Is Not Appropriate</vt:lpstr>
      <vt:lpstr>Common Mistakes in Simulation</vt:lpstr>
      <vt:lpstr>Types of Simulations</vt:lpstr>
      <vt:lpstr>Simulation Model Taxonomy</vt:lpstr>
      <vt:lpstr>Simulation Examples</vt:lpstr>
      <vt:lpstr>Monte Carlo Simulation </vt:lpstr>
      <vt:lpstr>Trace-Driven Simulation</vt:lpstr>
      <vt:lpstr>Advantages of Trace-Driven Simulations</vt:lpstr>
      <vt:lpstr>Disadvantages of Trace-Driven Simulations</vt:lpstr>
      <vt:lpstr>Discrete-Event Simulation</vt:lpstr>
      <vt:lpstr>Discrete and Continuous Systems</vt:lpstr>
      <vt:lpstr>Discrete and Continuous Systems</vt:lpstr>
      <vt:lpstr>Discrete-Event Simulation</vt:lpstr>
      <vt:lpstr>Continuous Simulation</vt:lpstr>
      <vt:lpstr>Characterizing a Simulation Model</vt:lpstr>
      <vt:lpstr>Simulation Model Taxonomy</vt:lpstr>
      <vt:lpstr>DES Model Development</vt:lpstr>
      <vt:lpstr>Three Model Levels</vt:lpstr>
      <vt:lpstr>Simulation Software</vt:lpstr>
      <vt:lpstr>Verification and Validation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320</cp:revision>
  <dcterms:created xsi:type="dcterms:W3CDTF">2013-07-31T17:26:06Z</dcterms:created>
  <dcterms:modified xsi:type="dcterms:W3CDTF">2017-09-14T04:59:59Z</dcterms:modified>
</cp:coreProperties>
</file>