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7.xml" ContentType="application/vnd.openxmlformats-officedocument.presentationml.tags+xml"/>
  <Override PartName="/ppt/notesSlides/notesSlide13.xml" ContentType="application/vnd.openxmlformats-officedocument.presentationml.notesSlide+xml"/>
  <Override PartName="/ppt/tags/tag8.xml" ContentType="application/vnd.openxmlformats-officedocument.presentationml.tags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9/17/2017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531 - Ghaderi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6767E4-582B-4DC8-B957-079FBE891D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06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DB873E9E-747A-4818-95C2-870803192A53}" type="slidenum">
              <a:rPr lang="en-US" smtClean="0"/>
              <a:pPr defTabSz="925730"/>
              <a:t>12</a:t>
            </a:fld>
            <a:endParaRPr lang="en-US" dirty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05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C67FBB5A-E21C-4E2F-8B44-10F9CAB3E208}" type="slidenum">
              <a:rPr lang="en-US" smtClean="0"/>
              <a:pPr defTabSz="925730"/>
              <a:t>13</a:t>
            </a:fld>
            <a:endParaRPr lang="en-US" dirty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62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06076CAF-62C4-439E-B070-204C2B1A5185}" type="slidenum">
              <a:rPr lang="en-US" smtClean="0"/>
              <a:pPr defTabSz="925730"/>
              <a:t>16</a:t>
            </a:fld>
            <a:endParaRPr lang="en-US" dirty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02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44F45023-5E1B-4579-814C-0E19C7A2A581}" type="slidenum">
              <a:rPr lang="en-US" smtClean="0"/>
              <a:pPr defTabSz="925730"/>
              <a:t>17</a:t>
            </a:fld>
            <a:endParaRPr lang="en-US" dirty="0"/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24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E1FF8905-0D3C-4927-8580-975FED0F7B42}" type="slidenum">
              <a:rPr lang="en-US" smtClean="0"/>
              <a:pPr defTabSz="925730"/>
              <a:t>18</a:t>
            </a:fld>
            <a:endParaRPr lang="en-US" dirty="0"/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46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F29B4E79-4121-4DA7-BB9B-B73C38627E4F}" type="slidenum">
              <a:rPr lang="en-US" smtClean="0"/>
              <a:pPr defTabSz="925730"/>
              <a:t>3</a:t>
            </a:fld>
            <a:endParaRPr lang="en-US" dirty="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19" y="4410067"/>
            <a:ext cx="5132862" cy="4178279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67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4BA612F4-A691-4440-97AC-71F270F1F547}" type="slidenum">
              <a:rPr lang="en-US" smtClean="0"/>
              <a:pPr defTabSz="925730"/>
              <a:t>5</a:t>
            </a:fld>
            <a:endParaRPr lang="en-US" dirty="0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19" y="4410067"/>
            <a:ext cx="5132862" cy="4178279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16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866B8066-9222-4565-A607-8707F1B18BF7}" type="slidenum">
              <a:rPr lang="en-US" smtClean="0"/>
              <a:pPr defTabSz="925730"/>
              <a:t>6</a:t>
            </a:fld>
            <a:endParaRPr lang="en-US" dirty="0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6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017EDAFA-27E3-4FAB-9D31-407BB039B083}" type="slidenum">
              <a:rPr lang="en-US" smtClean="0"/>
              <a:pPr defTabSz="925730"/>
              <a:t>7</a:t>
            </a:fld>
            <a:endParaRPr lang="en-US" dirty="0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19" y="4410067"/>
            <a:ext cx="5132862" cy="4178279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45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6356DA88-A4ED-4A49-8EDB-05FF28287FBC}" type="slidenum">
              <a:rPr lang="en-US" smtClean="0"/>
              <a:pPr defTabSz="925730"/>
              <a:t>8</a:t>
            </a:fld>
            <a:endParaRPr lang="en-US" dirty="0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19" y="4410067"/>
            <a:ext cx="5132862" cy="4178279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88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78B8EE28-672E-4EC0-82AA-71F3A35CB0E2}" type="slidenum">
              <a:rPr lang="en-US" smtClean="0"/>
              <a:pPr defTabSz="925730"/>
              <a:t>9</a:t>
            </a:fld>
            <a:endParaRPr lang="en-US" dirty="0"/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19" y="4410067"/>
            <a:ext cx="5132862" cy="4178279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61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B750EB-04E2-4AAF-A54C-7C27A65ADAA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333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730"/>
            <a:fld id="{AF27D5CA-7517-4647-94BB-F1D2F0CA452E}" type="slidenum">
              <a:rPr lang="en-US" smtClean="0"/>
              <a:pPr defTabSz="925730"/>
              <a:t>11</a:t>
            </a:fld>
            <a:endParaRPr lang="en-US" dirty="0"/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19" y="4410067"/>
            <a:ext cx="5132862" cy="4178279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86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5E5C0-2FBF-4FBD-BA6B-0A01A04E896E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E671-3463-480F-A5B8-4550ECE64C80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7CB5-C10C-43BF-98E9-F843243070A6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3CFF-97CF-4642-81A7-6A1A5374057B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FE952-222A-40F1-8A8A-25808E3A97C9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 fontScale="90000"/>
          </a:bodyPr>
          <a:lstStyle/>
          <a:p>
            <a:r>
              <a:rPr lang="en-US" dirty="0"/>
              <a:t>CPSC 531:</a:t>
            </a:r>
            <a:br>
              <a:rPr lang="en-US" dirty="0"/>
            </a:br>
            <a:r>
              <a:rPr lang="en-US" dirty="0"/>
              <a:t>System Modeling and 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r>
              <a:rPr lang="en-US" dirty="0">
                <a:solidFill>
                  <a:srgbClr val="7F7F7F"/>
                </a:solidFill>
              </a:rPr>
              <a:t>Fall 2017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altLang="en-US" dirty="0"/>
                  <a:t>Maximum Density</a:t>
                </a:r>
              </a:p>
              <a:p>
                <a:pPr lvl="1"/>
                <a:r>
                  <a:rPr lang="en-US" altLang="en-US" dirty="0"/>
                  <a:t>Such that the values assumed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b="0" i="1" smtClean="0">
                        <a:latin typeface="Cambria Math"/>
                      </a:rPr>
                      <m:t>, </m:t>
                    </m:r>
                    <m:r>
                      <a:rPr lang="en-US" altLang="en-US" b="0" i="1" smtClean="0">
                        <a:latin typeface="Cambria Math"/>
                      </a:rPr>
                      <m:t>𝑖</m:t>
                    </m:r>
                    <m:r>
                      <a:rPr lang="en-US" altLang="en-US" b="0" i="1" smtClean="0">
                        <a:latin typeface="Cambria Math"/>
                      </a:rPr>
                      <m:t>=1,2,…</m:t>
                    </m:r>
                  </m:oMath>
                </a14:m>
                <a:r>
                  <a:rPr lang="en-US" altLang="en-US" dirty="0"/>
                  <a:t> leave no large gaps on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[0,1]</m:t>
                    </m:r>
                  </m:oMath>
                </a14:m>
                <a:endParaRPr lang="en-US" altLang="en-US" dirty="0"/>
              </a:p>
              <a:p>
                <a:endParaRPr lang="en-US" altLang="en-US" dirty="0"/>
              </a:p>
              <a:p>
                <a:r>
                  <a:rPr lang="en-US" altLang="en-US" dirty="0"/>
                  <a:t>Maximum Period</a:t>
                </a:r>
              </a:p>
              <a:p>
                <a:pPr lvl="1"/>
                <a:r>
                  <a:rPr lang="en-US" altLang="en-US" dirty="0"/>
                  <a:t>To achieve maximum density and avoid cycling</a:t>
                </a:r>
              </a:p>
              <a:p>
                <a:pPr lvl="1"/>
                <a:r>
                  <a:rPr lang="en-US" altLang="en-US" dirty="0"/>
                  <a:t>Achieve by: proper choice of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𝑎</m:t>
                    </m:r>
                    <m:r>
                      <a:rPr lang="en-US" altLang="en-US" b="0" i="1" smtClean="0">
                        <a:latin typeface="Cambria Math"/>
                      </a:rPr>
                      <m:t>, </m:t>
                    </m:r>
                    <m:r>
                      <a:rPr lang="en-US" altLang="en-US" b="0" i="1" smtClean="0">
                        <a:latin typeface="Cambria Math"/>
                      </a:rPr>
                      <m:t>𝑐</m:t>
                    </m:r>
                    <m:r>
                      <a:rPr lang="en-US" altLang="en-US" b="0" i="1" smtClean="0">
                        <a:latin typeface="Cambria Math"/>
                      </a:rPr>
                      <m:t>, </m:t>
                    </m:r>
                    <m:r>
                      <a:rPr lang="en-US" altLang="en-US" b="0" i="1" smtClean="0">
                        <a:latin typeface="Cambria Math"/>
                      </a:rPr>
                      <m:t>𝑚</m:t>
                    </m:r>
                    <m:r>
                      <a:rPr lang="en-US" alt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alt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altLang="en-US" dirty="0"/>
              </a:p>
              <a:p>
                <a:endParaRPr lang="en-US" altLang="en-US" dirty="0"/>
              </a:p>
              <a:p>
                <a:r>
                  <a:rPr lang="en-US" altLang="en-US" dirty="0"/>
                  <a:t>Most digital computers use a binary representation of numbers</a:t>
                </a:r>
              </a:p>
              <a:p>
                <a:pPr lvl="1"/>
                <a:r>
                  <a:rPr lang="en-US" altLang="en-US" dirty="0"/>
                  <a:t>Speed and efficiency are aided by a modulus,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altLang="en-US" dirty="0"/>
                  <a:t>, to be (or close to) a power of 2</a:t>
                </a:r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11" t="-184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Characteristics of a Good Generator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31D6EB-C358-482A-B997-801DA798E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3943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Mixed LCG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c &gt; 0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Multiplicative LCG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c = 0</a:t>
            </a:r>
          </a:p>
          <a:p>
            <a:pPr lvl="1"/>
            <a:r>
              <a:rPr lang="en-US" dirty="0"/>
              <a:t>Example: 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Generally performs as well as mixed LCG</a:t>
            </a:r>
          </a:p>
          <a:p>
            <a:pPr lvl="1"/>
            <a:endParaRPr lang="en-US" dirty="0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Types of LCG</a:t>
            </a:r>
            <a:endParaRPr lang="en-US" dirty="0"/>
          </a:p>
        </p:txBody>
      </p:sp>
      <p:pic>
        <p:nvPicPr>
          <p:cNvPr id="88068" name="Picture 4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4419600"/>
            <a:ext cx="330835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88069" name="Picture 4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2438400"/>
            <a:ext cx="5129213" cy="4508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612D84-7714-457C-970D-8FD16049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70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zh-CN" altLang="en-US" dirty="0"/>
          </a:p>
          <a:p>
            <a:endParaRPr lang="zh-CN" altLang="en-US" dirty="0"/>
          </a:p>
          <a:p>
            <a:r>
              <a:rPr lang="en-US" altLang="zh-CN" dirty="0"/>
              <a:t>Using a seed of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US" altLang="zh-CN" dirty="0"/>
              <a:t>:</a:t>
            </a:r>
          </a:p>
          <a:p>
            <a:pPr>
              <a:buNone/>
            </a:pPr>
            <a:r>
              <a:rPr lang="en-US" altLang="zh-CN" dirty="0"/>
              <a:t>    5,  25,  29,  17,  21,  9,  13,  1,  5,…</a:t>
            </a:r>
          </a:p>
          <a:p>
            <a:pPr>
              <a:buNone/>
            </a:pPr>
            <a:r>
              <a:rPr lang="en-US" altLang="zh-CN" dirty="0"/>
              <a:t>    Period = 8</a:t>
            </a:r>
          </a:p>
          <a:p>
            <a:r>
              <a:rPr lang="en-US" altLang="zh-CN" dirty="0"/>
              <a:t>With 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 = 2:</a:t>
            </a:r>
            <a:br>
              <a:rPr lang="en-US" altLang="zh-CN" i="1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dirty="0"/>
              <a:t>10,  18,  26,  2,  10,…</a:t>
            </a:r>
          </a:p>
          <a:p>
            <a:pPr>
              <a:buNone/>
            </a:pPr>
            <a:r>
              <a:rPr lang="en-US" altLang="zh-CN" dirty="0"/>
              <a:t>    Period is only 4</a:t>
            </a:r>
          </a:p>
          <a:p>
            <a:endParaRPr lang="en-US" altLang="zh-CN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Note:</a:t>
            </a:r>
            <a:r>
              <a:rPr lang="en-US" dirty="0"/>
              <a:t> Full period is a nice property but </a:t>
            </a:r>
            <a:r>
              <a:rPr lang="en-US" dirty="0">
                <a:solidFill>
                  <a:srgbClr val="00B050"/>
                </a:solidFill>
              </a:rPr>
              <a:t>uniformity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independence</a:t>
            </a:r>
            <a:r>
              <a:rPr lang="en-US" dirty="0"/>
              <a:t> are more important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Example</a:t>
            </a:r>
          </a:p>
        </p:txBody>
      </p:sp>
      <p:pic>
        <p:nvPicPr>
          <p:cNvPr id="91140" name="Picture 4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1371600"/>
            <a:ext cx="330835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1DD7F6-B468-4B28-941D-5BA53C676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5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 currently popular multiplicative LCG is:</a:t>
            </a:r>
          </a:p>
          <a:p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2</a:t>
            </a:r>
            <a:r>
              <a:rPr lang="en-US" altLang="zh-CN" baseline="30000" dirty="0"/>
              <a:t>31</a:t>
            </a:r>
            <a:r>
              <a:rPr lang="en-US" altLang="zh-CN" dirty="0"/>
              <a:t>-1 is a prime number and 7</a:t>
            </a:r>
            <a:r>
              <a:rPr lang="en-US" altLang="zh-CN" baseline="30000" dirty="0"/>
              <a:t>5</a:t>
            </a:r>
            <a:r>
              <a:rPr lang="en-US" altLang="zh-CN" dirty="0"/>
              <a:t> is a primitive root of it </a:t>
            </a:r>
            <a:br>
              <a:rPr lang="en-US" altLang="zh-CN" dirty="0"/>
            </a:b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zh-CN" dirty="0"/>
              <a:t> Full period of 2</a:t>
            </a:r>
            <a:r>
              <a:rPr lang="en-US" altLang="zh-CN" baseline="30000" dirty="0"/>
              <a:t>31</a:t>
            </a:r>
            <a:r>
              <a:rPr lang="en-US" altLang="zh-CN" dirty="0"/>
              <a:t>-2. </a:t>
            </a:r>
          </a:p>
          <a:p>
            <a:r>
              <a:rPr lang="en-US" altLang="zh-CN" dirty="0"/>
              <a:t>This generator has been extensively analyzed and shown to be good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Example RNGs</a:t>
            </a:r>
            <a:endParaRPr lang="en-US" altLang="zh-CN" dirty="0"/>
          </a:p>
        </p:txBody>
      </p:sp>
      <p:pic>
        <p:nvPicPr>
          <p:cNvPr id="92164" name="Picture 4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47900" y="1905000"/>
            <a:ext cx="3619500" cy="3952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981200" y="4343400"/>
            <a:ext cx="5421677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See the following book for advanced RNGs:</a:t>
            </a:r>
            <a:br>
              <a:rPr lang="en-US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endParaRPr lang="en-US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/>
            <a:r>
              <a:rPr lang="en-US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Numerical Recipes: The Art of Scientific Computing</a:t>
            </a:r>
          </a:p>
          <a:p>
            <a:pPr algn="ctr"/>
            <a:r>
              <a:rPr lang="en-US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http://www.nr.com/</a:t>
            </a:r>
          </a:p>
          <a:p>
            <a:pPr algn="ctr"/>
            <a:endParaRPr lang="en-US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58C9A8-BEA2-468E-A752-6723B4186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89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7200" y="963134"/>
            <a:ext cx="8229600" cy="496607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Seed selection</a:t>
            </a:r>
          </a:p>
          <a:p>
            <a:pPr lvl="1"/>
            <a:r>
              <a:rPr lang="en-US" altLang="en-US" dirty="0"/>
              <a:t>Any value in the sequence can be used to “seed” the generator</a:t>
            </a:r>
          </a:p>
          <a:p>
            <a:r>
              <a:rPr lang="en-US" altLang="zh-CN" dirty="0"/>
              <a:t>Do not use random seeds: such as the time of day</a:t>
            </a:r>
          </a:p>
          <a:p>
            <a:pPr lvl="1"/>
            <a:r>
              <a:rPr lang="en-US" altLang="zh-CN" dirty="0"/>
              <a:t>Cannot reproduce. Cannot guarantee non-overlap.</a:t>
            </a:r>
          </a:p>
          <a:p>
            <a:r>
              <a:rPr lang="en-US" altLang="zh-CN" dirty="0"/>
              <a:t>Do not use zero:</a:t>
            </a:r>
          </a:p>
          <a:p>
            <a:pPr lvl="1"/>
            <a:r>
              <a:rPr lang="en-US" altLang="zh-CN" sz="2000" dirty="0"/>
              <a:t>Fine for mixed LCGs</a:t>
            </a:r>
          </a:p>
          <a:p>
            <a:pPr lvl="1"/>
            <a:r>
              <a:rPr lang="en-US" altLang="zh-CN" sz="2000" dirty="0"/>
              <a:t>But multiplicative LCGs will be stuck at zero</a:t>
            </a:r>
          </a:p>
          <a:p>
            <a:r>
              <a:rPr lang="en-US" altLang="zh-CN" dirty="0"/>
              <a:t>Avoid even values: </a:t>
            </a:r>
          </a:p>
          <a:p>
            <a:pPr lvl="1"/>
            <a:r>
              <a:rPr lang="en-US" altLang="zh-CN" sz="2000" dirty="0"/>
              <a:t>For multiplicative LCG with modulus </a:t>
            </a:r>
            <a:r>
              <a:rPr lang="en-US" altLang="zh-CN" sz="2000" i="1" dirty="0">
                <a:latin typeface="Times New Roman" pitchFamily="18" charset="0"/>
                <a:cs typeface="Times New Roman" pitchFamily="18" charset="0"/>
              </a:rPr>
              <a:t>m=2</a:t>
            </a:r>
            <a:r>
              <a:rPr lang="en-US" altLang="zh-CN" sz="2000" i="1" baseline="30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000" dirty="0"/>
              <a:t>, the seed should be odd</a:t>
            </a:r>
            <a:endParaRPr lang="en-US" altLang="zh-CN" dirty="0"/>
          </a:p>
          <a:p>
            <a:r>
              <a:rPr lang="en-US" altLang="zh-CN" dirty="0"/>
              <a:t>Do not use successive seeds </a:t>
            </a:r>
          </a:p>
          <a:p>
            <a:pPr lvl="1"/>
            <a:r>
              <a:rPr lang="en-US" altLang="zh-CN" dirty="0"/>
              <a:t>May result in strong correlation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Tips for Seed Selection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62689" y="5874886"/>
            <a:ext cx="5943600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i="1" dirty="0">
                <a:latin typeface="+mn-lt"/>
              </a:rPr>
              <a:t>Better to </a:t>
            </a:r>
            <a:r>
              <a:rPr lang="en-US" altLang="zh-CN" i="1" dirty="0">
                <a:solidFill>
                  <a:srgbClr val="FF0000"/>
                </a:solidFill>
                <a:latin typeface="+mn-lt"/>
              </a:rPr>
              <a:t>avoid</a:t>
            </a:r>
            <a:r>
              <a:rPr lang="en-US" altLang="zh-CN" i="1" dirty="0">
                <a:latin typeface="+mn-lt"/>
              </a:rPr>
              <a:t> generators that have too many conditions on seed values or whose performance (period and randomness) depends upon the seed value.</a:t>
            </a:r>
            <a:endParaRPr lang="en-US" dirty="0">
              <a:latin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8E2E6D2-14D8-4681-B9FF-9B781CB5F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sz="2000" dirty="0"/>
                  <a:t>Multi-stream simulations: need more than one random stream</a:t>
                </a:r>
              </a:p>
              <a:p>
                <a:pPr lvl="1"/>
                <a:r>
                  <a:rPr lang="en-US" altLang="zh-CN" sz="2000" dirty="0"/>
                  <a:t>Do not subdivide one stream: the sub-streams may be correlated</a:t>
                </a:r>
              </a:p>
              <a:p>
                <a:pPr lvl="1"/>
                <a:r>
                  <a:rPr lang="en-US" altLang="zh-CN" sz="2000" dirty="0"/>
                  <a:t>Use non-overlapping streams </a:t>
                </a:r>
              </a:p>
              <a:p>
                <a:r>
                  <a:rPr lang="en-US" altLang="en-US" sz="2000" dirty="0"/>
                  <a:t>A random-number stream:</a:t>
                </a:r>
              </a:p>
              <a:p>
                <a:pPr lvl="1"/>
                <a:r>
                  <a:rPr lang="en-US" altLang="en-US" sz="2000" dirty="0"/>
                  <a:t>Refers to a starting seed taken from the sequence of random numbers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en-US" sz="200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en-US" sz="2000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en-US" sz="200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en-US" sz="2000" smtClean="0">
                        <a:latin typeface="Cambria Math"/>
                      </a:rPr>
                      <m:t>,…</m:t>
                    </m:r>
                  </m:oMath>
                </a14:m>
                <a:endParaRPr lang="en-US" altLang="en-US" sz="2000" dirty="0"/>
              </a:p>
              <a:p>
                <a:r>
                  <a:rPr lang="en-US" altLang="en-US" sz="2000" dirty="0"/>
                  <a:t>A single random-number generator with </a:t>
                </a:r>
                <a14:m>
                  <m:oMath xmlns:m="http://schemas.openxmlformats.org/officeDocument/2006/math">
                    <m:r>
                      <a:rPr lang="en-US" altLang="en-US" sz="2000">
                        <a:latin typeface="Cambria Math"/>
                      </a:rPr>
                      <m:t>𝑘</m:t>
                    </m:r>
                  </m:oMath>
                </a14:m>
                <a:r>
                  <a:rPr lang="en-US" altLang="en-US" sz="2000" dirty="0"/>
                  <a:t> streams can act like </a:t>
                </a:r>
                <a14:m>
                  <m:oMath xmlns:m="http://schemas.openxmlformats.org/officeDocument/2006/math">
                    <m:r>
                      <a:rPr lang="en-US" altLang="en-US" sz="2000">
                        <a:latin typeface="Cambria Math"/>
                      </a:rPr>
                      <m:t>𝑘</m:t>
                    </m:r>
                  </m:oMath>
                </a14:m>
                <a:r>
                  <a:rPr lang="en-US" altLang="en-US" sz="2000" dirty="0"/>
                  <a:t> distinct virtual random-number generators</a:t>
                </a:r>
              </a:p>
              <a:p>
                <a:pPr lvl="1"/>
                <a:r>
                  <a:rPr lang="en-US" altLang="en-US" sz="2000" dirty="0"/>
                  <a:t>Choose the seeds for each stream to be far apart</a:t>
                </a:r>
              </a:p>
              <a:p>
                <a:pPr lvl="1"/>
                <a:r>
                  <a:rPr lang="en-US" altLang="en-US" sz="2000" dirty="0"/>
                  <a:t>To have streams that are </a:t>
                </a:r>
                <a14:m>
                  <m:oMath xmlns:m="http://schemas.openxmlformats.org/officeDocument/2006/math">
                    <m:r>
                      <a:rPr lang="en-US" altLang="en-US" sz="2000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altLang="en-US" sz="2000" dirty="0"/>
                  <a:t> values apart, stream </a:t>
                </a:r>
                <a14:m>
                  <m:oMath xmlns:m="http://schemas.openxmlformats.org/officeDocument/2006/math">
                    <m:r>
                      <a:rPr lang="en-US" altLang="en-US" sz="200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altLang="en-US" sz="2000" dirty="0"/>
                  <a:t> could be defined by starting seed: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000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en-US" sz="2000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en-US" sz="200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000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en-US" sz="2000" smtClean="0">
                              <a:latin typeface="Cambria Math"/>
                            </a:rPr>
                            <m:t>𝑏</m:t>
                          </m:r>
                          <m:d>
                            <m:dPr>
                              <m:ctrlPr>
                                <a:rPr lang="en-US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000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altLang="en-US" sz="2000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br>
                  <a:rPr lang="en-US" altLang="en-US" sz="2000" dirty="0"/>
                </a:br>
                <a:r>
                  <a:rPr lang="en-US" altLang="en-US" sz="2000" dirty="0"/>
                  <a:t>Older generators: </a:t>
                </a:r>
                <a14:m>
                  <m:oMath xmlns:m="http://schemas.openxmlformats.org/officeDocument/2006/math">
                    <m:r>
                      <a:rPr lang="en-US" altLang="en-US" sz="2000" smtClean="0">
                        <a:latin typeface="Cambria Math"/>
                      </a:rPr>
                      <m:t>𝑏</m:t>
                    </m:r>
                    <m:r>
                      <a:rPr lang="en-US" altLang="en-US" sz="200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en-US" sz="2000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altLang="en-US" sz="2000" dirty="0"/>
                  <a:t>; Newer generators: </a:t>
                </a:r>
                <a14:m>
                  <m:oMath xmlns:m="http://schemas.openxmlformats.org/officeDocument/2006/math">
                    <m:r>
                      <a:rPr lang="en-US" altLang="en-US" sz="2000" smtClean="0">
                        <a:latin typeface="Cambria Math"/>
                      </a:rPr>
                      <m:t>𝑏</m:t>
                    </m:r>
                    <m:r>
                      <a:rPr lang="en-US" altLang="en-US" sz="200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en-US" sz="2000" smtClean="0">
                            <a:latin typeface="Cambria Math"/>
                          </a:rPr>
                          <m:t>37</m:t>
                        </m:r>
                      </m:sup>
                    </m:sSup>
                  </m:oMath>
                </a14:m>
                <a:endParaRPr lang="en-US" altLang="en-US" sz="2000" dirty="0"/>
              </a:p>
              <a:p>
                <a:endParaRPr lang="en-US" alt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09" t="-548" r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Random-Number Streams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FECE06-13AA-4B69-AEB2-D0DA8AB75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86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A complex set of operations leads to random results.</a:t>
            </a:r>
            <a:r>
              <a:rPr lang="en-US" altLang="zh-CN" dirty="0"/>
              <a:t>  </a:t>
            </a:r>
            <a:br>
              <a:rPr lang="en-US" altLang="zh-CN" dirty="0"/>
            </a:br>
            <a:r>
              <a:rPr lang="en-US" altLang="zh-CN" dirty="0"/>
              <a:t>It is better to use simple operations that can be analytically evaluated for randomness.</a:t>
            </a:r>
          </a:p>
          <a:p>
            <a:endParaRPr lang="en-US" altLang="zh-CN" dirty="0"/>
          </a:p>
          <a:p>
            <a:r>
              <a:rPr lang="en-US" altLang="zh-CN" dirty="0">
                <a:solidFill>
                  <a:srgbClr val="FF0000"/>
                </a:solidFill>
              </a:rPr>
              <a:t>Random numbers are unpredictable.</a:t>
            </a:r>
            <a:r>
              <a:rPr lang="en-US" altLang="zh-CN" dirty="0"/>
              <a:t>  </a:t>
            </a:r>
            <a:br>
              <a:rPr lang="en-US" altLang="zh-CN" dirty="0"/>
            </a:br>
            <a:r>
              <a:rPr lang="en-US" altLang="zh-CN" dirty="0"/>
              <a:t>Easy to compute the parameters,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a, c</a:t>
            </a:r>
            <a:r>
              <a:rPr lang="en-US" altLang="zh-CN" dirty="0"/>
              <a:t>, and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dirty="0"/>
              <a:t> from a few numbers =&gt; LCGs are unsuitable for cryptographic applications  </a:t>
            </a:r>
          </a:p>
          <a:p>
            <a:endParaRPr lang="en-US" altLang="zh-CN" dirty="0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CN" dirty="0"/>
              <a:t>Myths About Random-Number Generation (1 of 3)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0AF2C0-0559-4ABD-A92C-18F385AFE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3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Some seeds are better than others.</a:t>
            </a:r>
            <a:r>
              <a:rPr lang="en-US" altLang="zh-CN" dirty="0"/>
              <a:t> May be true for some generators.</a:t>
            </a:r>
          </a:p>
          <a:p>
            <a:endParaRPr lang="en-US" altLang="zh-CN" dirty="0"/>
          </a:p>
          <a:p>
            <a:endParaRPr lang="en-US" altLang="zh-CN" dirty="0"/>
          </a:p>
          <a:p>
            <a:pPr lvl="1"/>
            <a:r>
              <a:rPr lang="en-US" altLang="zh-CN" dirty="0"/>
              <a:t>Works correctly for all seeds except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CN" dirty="0"/>
              <a:t> = 37911</a:t>
            </a:r>
          </a:p>
          <a:p>
            <a:pPr lvl="1"/>
            <a:r>
              <a:rPr lang="en-US" altLang="zh-CN" dirty="0"/>
              <a:t>Stuck at </a:t>
            </a:r>
            <a:r>
              <a:rPr lang="en-US" altLang="zh-CN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dirty="0"/>
              <a:t>= 37911 forever</a:t>
            </a:r>
          </a:p>
          <a:p>
            <a:pPr lvl="1"/>
            <a:r>
              <a:rPr lang="en-US" altLang="zh-CN" dirty="0"/>
              <a:t>Such generators should be avoided </a:t>
            </a:r>
          </a:p>
          <a:p>
            <a:pPr lvl="1"/>
            <a:r>
              <a:rPr lang="en-US" altLang="zh-CN" dirty="0"/>
              <a:t>Any non-zero seed in the valid range should produce an equally good sequence   </a:t>
            </a:r>
          </a:p>
          <a:p>
            <a:pPr lvl="1"/>
            <a:r>
              <a:rPr lang="en-US" altLang="zh-CN" dirty="0"/>
              <a:t>Generators whose period or randomness depends upon the seed should not be used, since an unsuspecting user may not remember to follow all the guidelines  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Myths (2 of 3)</a:t>
            </a:r>
          </a:p>
        </p:txBody>
      </p:sp>
      <p:pic>
        <p:nvPicPr>
          <p:cNvPr id="97284" name="Picture 4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63443" y="2138293"/>
            <a:ext cx="46704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D51BA8-6F4E-4E3E-8247-750AC341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0902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solidFill>
                  <a:srgbClr val="FF0000"/>
                </a:solidFill>
              </a:rPr>
              <a:t>Accurate implementation is not important. </a:t>
            </a:r>
          </a:p>
          <a:p>
            <a:pPr lvl="1"/>
            <a:r>
              <a:rPr lang="en-US" altLang="zh-CN"/>
              <a:t>RNGs must be implemented without any overflow or truncation </a:t>
            </a:r>
            <a:br>
              <a:rPr lang="en-US" altLang="zh-CN"/>
            </a:br>
            <a:r>
              <a:rPr lang="en-US" altLang="zh-CN"/>
              <a:t>For example:</a:t>
            </a:r>
          </a:p>
          <a:p>
            <a:pPr lvl="1"/>
            <a:endParaRPr lang="en-US" altLang="zh-CN"/>
          </a:p>
          <a:p>
            <a:pPr lvl="1"/>
            <a:endParaRPr lang="en-US" altLang="zh-CN"/>
          </a:p>
          <a:p>
            <a:pPr lvl="1"/>
            <a:r>
              <a:rPr lang="en-US" altLang="zh-CN"/>
              <a:t>Straightforward multiplication above may produce overflow.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Myths (3 of 3)</a:t>
            </a:r>
          </a:p>
        </p:txBody>
      </p:sp>
      <p:pic>
        <p:nvPicPr>
          <p:cNvPr id="98308" name="Picture 4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62100" y="3053320"/>
            <a:ext cx="5241925" cy="3651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B44875-2EC5-429A-B9C7-4F1CC1F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4155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 number generation</a:t>
            </a:r>
          </a:p>
          <a:p>
            <a:pPr lvl="1"/>
            <a:r>
              <a:rPr lang="en-US" dirty="0"/>
              <a:t>Properties of random numbers</a:t>
            </a:r>
          </a:p>
          <a:p>
            <a:pPr lvl="1"/>
            <a:r>
              <a:rPr lang="en-US" dirty="0"/>
              <a:t>Linear Congruential Generator</a:t>
            </a:r>
          </a:p>
          <a:p>
            <a:pPr lvl="1"/>
            <a:r>
              <a:rPr lang="en-US" dirty="0"/>
              <a:t>Seed selection and random streams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A8CE0-68A7-4661-B943-C307F3B3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Requirements</a:t>
            </a:r>
          </a:p>
          <a:p>
            <a:pPr lvl="1"/>
            <a:r>
              <a:rPr lang="en-US"/>
              <a:t>Sequence generated has uniform distribution (continuous) between 0 and 1 </a:t>
            </a:r>
          </a:p>
          <a:p>
            <a:pPr lvl="1"/>
            <a:r>
              <a:rPr lang="en-US"/>
              <a:t>The numbers in the sequence are independent of each other</a:t>
            </a:r>
          </a:p>
          <a:p>
            <a:r>
              <a:rPr lang="en-US"/>
              <a:t>RNG’s in computer simulation are pseudorandom</a:t>
            </a:r>
          </a:p>
          <a:p>
            <a:pPr lvl="1"/>
            <a:r>
              <a:rPr lang="en-US"/>
              <a:t>Each number in the sequence is determined by one or several of its predecessors</a:t>
            </a:r>
          </a:p>
          <a:p>
            <a:pPr lvl="1"/>
            <a:r>
              <a:rPr lang="en-US"/>
              <a:t>Statistical tests can be used to determine how well the requirements of uniformity and independence are met</a:t>
            </a:r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Random Number Generators (RNG’s)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AC4603-5586-4D57-AD2B-C78BA441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5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Two important statistical properties:</a:t>
                </a:r>
              </a:p>
              <a:p>
                <a:pPr lvl="1"/>
                <a:r>
                  <a:rPr lang="en-US" altLang="en-US" sz="2000" dirty="0"/>
                  <a:t>Uniformity</a:t>
                </a:r>
              </a:p>
              <a:p>
                <a:pPr lvl="1"/>
                <a:r>
                  <a:rPr lang="en-US" altLang="en-US" sz="2000" dirty="0"/>
                  <a:t>Independence</a:t>
                </a:r>
              </a:p>
              <a:p>
                <a:pPr lvl="1"/>
                <a:endParaRPr lang="en-US" altLang="en-US" sz="2000" dirty="0"/>
              </a:p>
              <a:p>
                <a:r>
                  <a:rPr lang="en-US" altLang="en-US" dirty="0"/>
                  <a:t>Random numbers,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altLang="en-US" b="0" i="1" smtClean="0">
                        <a:latin typeface="Cambria Math"/>
                      </a:rPr>
                      <m:t>,…</m:t>
                    </m:r>
                  </m:oMath>
                </a14:m>
                <a:r>
                  <a:rPr lang="en-US" altLang="en-US" dirty="0"/>
                  <a:t>, must be independently drawn from a uniform distribution with PDF:</a:t>
                </a:r>
              </a:p>
              <a:p>
                <a:pPr lvl="1">
                  <a:buNone/>
                </a:pPr>
                <a:endParaRPr lang="en-US" alt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487" t="-876" r="-1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Properties of Random Numbers</a:t>
            </a:r>
            <a:endParaRPr lang="en-US" dirty="0"/>
          </a:p>
        </p:txBody>
      </p:sp>
      <p:pic>
        <p:nvPicPr>
          <p:cNvPr id="10" name="Picture 24" descr="07-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3795712"/>
            <a:ext cx="3581400" cy="22240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1" name="Object 26"/>
          <p:cNvGraphicFramePr>
            <a:graphicFrameLocks noChangeAspect="1"/>
          </p:cNvGraphicFramePr>
          <p:nvPr>
            <p:extLst/>
          </p:nvPr>
        </p:nvGraphicFramePr>
        <p:xfrm>
          <a:off x="1143000" y="4525963"/>
          <a:ext cx="281940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1155600" imgH="393480" progId="Equation.3">
                  <p:embed/>
                </p:oleObj>
              </mc:Choice>
              <mc:Fallback>
                <p:oleObj name="Equation" r:id="rId5" imgW="1155600" imgH="393480" progId="Equation.3">
                  <p:embed/>
                  <p:pic>
                    <p:nvPicPr>
                      <p:cNvPr id="11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25963"/>
                        <a:ext cx="2819400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CAEDCB-375E-416F-91C9-061873D7C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Uniformity and independence</a:t>
            </a:r>
          </a:p>
          <a:p>
            <a:r>
              <a:rPr lang="en-US"/>
              <a:t>Should be able to reproduce a given sequence of random numbers</a:t>
            </a:r>
          </a:p>
          <a:p>
            <a:pPr lvl="1"/>
            <a:r>
              <a:rPr lang="en-US"/>
              <a:t>Helps program debugging</a:t>
            </a:r>
          </a:p>
          <a:p>
            <a:pPr lvl="1"/>
            <a:r>
              <a:rPr lang="en-US"/>
              <a:t>Helpful when comparing alternative system design</a:t>
            </a:r>
          </a:p>
          <a:p>
            <a:r>
              <a:rPr lang="en-US"/>
              <a:t>Should have provision to generate several streams of random numbers</a:t>
            </a:r>
          </a:p>
          <a:p>
            <a:r>
              <a:rPr lang="en-US"/>
              <a:t>Computationally efficient</a:t>
            </a:r>
          </a:p>
          <a:p>
            <a:pPr lvl="1"/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Desirable Properties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4236A9-EB9E-43EC-A708-A7FAFB67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9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zh-CN" altLang="en-US" sz="2400" dirty="0"/>
          </a:p>
          <a:p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Starting with </a:t>
            </a:r>
            <a:r>
              <a:rPr lang="en-US" altLang="zh-CN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4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CN" sz="2400" i="1" dirty="0">
                <a:latin typeface="Times New Roman" pitchFamily="18" charset="0"/>
                <a:cs typeface="Times New Roman" pitchFamily="18" charset="0"/>
              </a:rPr>
              <a:t> = 5</a:t>
            </a:r>
            <a:r>
              <a:rPr lang="en-US" altLang="zh-CN" sz="2400" dirty="0"/>
              <a:t>:</a:t>
            </a:r>
            <a:br>
              <a:rPr lang="en-US" altLang="zh-CN" sz="2400" dirty="0"/>
            </a:b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The first 32 numbers obtained by the above procedure </a:t>
            </a:r>
            <a:br>
              <a:rPr lang="en-US" altLang="zh-CN" sz="2400" dirty="0"/>
            </a:br>
            <a:r>
              <a:rPr lang="en-US" altLang="zh-CN" sz="2400" dirty="0"/>
              <a:t>10, 3, 0, 1, 6, 15, 12, 13, 2, 11, 8, 9, 14, 7, 4, 5, 10, 3, 0, 1, 6, 15, 12, 13, 2, 11, 8, 9, 14, 7, 4, 5. </a:t>
            </a:r>
          </a:p>
          <a:p>
            <a:r>
              <a:rPr lang="en-US" altLang="zh-CN" sz="2400" dirty="0"/>
              <a:t>By dividing </a:t>
            </a:r>
            <a:r>
              <a:rPr lang="en-US" altLang="zh-CN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400" dirty="0"/>
              <a:t>'s by 16:</a:t>
            </a:r>
            <a:br>
              <a:rPr lang="en-US" altLang="zh-CN" sz="2400" dirty="0"/>
            </a:br>
            <a:r>
              <a:rPr lang="en-US" altLang="zh-CN" sz="2000" dirty="0"/>
              <a:t>0.6250, 0.1875, 0.0000, 0.0625, 0.3750, 0.9375, 0.7500, 0.8125, 0.1250, 0.6875, 0.5000, 0.5625, 0.8750, 0.4375, 0.2500, 0.3125, 0.6250, 0.1875, 0.0000, 0.0625, 0.3750, 0.9375, 0.7500, 0.8125, 0.1250, 0.6875, 0.5000, 0.5625, 0.8750, 0.4375, 0.2500, 0.3125. </a:t>
            </a:r>
            <a:endParaRPr lang="en-US" altLang="zh-CN" sz="2400" dirty="0"/>
          </a:p>
        </p:txBody>
      </p:sp>
      <p:sp>
        <p:nvSpPr>
          <p:cNvPr id="6145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 Sample Generator</a:t>
            </a:r>
          </a:p>
        </p:txBody>
      </p:sp>
      <p:pic>
        <p:nvPicPr>
          <p:cNvPr id="83973" name="Picture 10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1560696"/>
            <a:ext cx="3382963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83974" name="Picture 11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2941638"/>
            <a:ext cx="5849938" cy="3349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697BF2-CE2F-4162-92C6-E2B545538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26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Commonly used algorithm</a:t>
            </a:r>
          </a:p>
          <a:p>
            <a:r>
              <a:rPr lang="en-US" dirty="0"/>
              <a:t>A sequence of integers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,x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/>
              <a:t>,… between 0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m-1</a:t>
            </a:r>
            <a:r>
              <a:rPr lang="en-US" dirty="0"/>
              <a:t> is generated according to</a:t>
            </a:r>
          </a:p>
          <a:p>
            <a:pPr lvl="2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= (a x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+ c)</a:t>
            </a:r>
            <a:r>
              <a:rPr lang="en-US" sz="2800" dirty="0"/>
              <a:t> mod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m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400" dirty="0"/>
              <a:t>where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/>
              <a:t>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/>
              <a:t> are constants,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/>
              <a:t> is the modulus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/>
              <a:t> is the </a:t>
            </a:r>
            <a:r>
              <a:rPr lang="en-US" sz="2400" dirty="0">
                <a:solidFill>
                  <a:srgbClr val="FF0000"/>
                </a:solidFill>
              </a:rPr>
              <a:t>seed</a:t>
            </a:r>
            <a:r>
              <a:rPr lang="en-US" sz="2400" dirty="0"/>
              <a:t> (or starting value)</a:t>
            </a:r>
            <a:endParaRPr lang="en-US" dirty="0"/>
          </a:p>
          <a:p>
            <a:r>
              <a:rPr lang="en-US" dirty="0"/>
              <a:t>Random numbers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/>
              <a:t>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/>
              <a:t>,… are given by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x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/m</a:t>
            </a:r>
          </a:p>
          <a:p>
            <a:r>
              <a:rPr lang="en-US" dirty="0"/>
              <a:t>The sequence can be reproduced if the seed is known</a:t>
            </a:r>
          </a:p>
          <a:p>
            <a:pPr lvl="1"/>
            <a:endParaRPr lang="en-US" dirty="0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Linear Congruential Generator (LCG)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44B80E-26ED-413D-AC9F-4712DD895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79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</a:t>
            </a:r>
          </a:p>
          <a:p>
            <a:pPr lvl="1"/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 = 7 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en-US"/>
              <a:t> mod 10,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 = 3</a:t>
            </a:r>
          </a:p>
          <a:p>
            <a:pPr lvl="1"/>
            <a:r>
              <a:rPr lang="en-US"/>
              <a:t>sequence:  3, 4, 1, 0, 3, 4, 1, …</a:t>
            </a:r>
          </a:p>
          <a:p>
            <a:pPr lvl="2"/>
            <a:endParaRPr lang="en-US"/>
          </a:p>
          <a:p>
            <a:r>
              <a:rPr lang="en-US"/>
              <a:t>Example</a:t>
            </a:r>
          </a:p>
          <a:p>
            <a:pPr lvl="1"/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 = 4 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 + 2 </a:t>
            </a:r>
            <a:r>
              <a:rPr lang="en-US"/>
              <a:t>mod 9,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/>
              <a:t> = 3</a:t>
            </a:r>
          </a:p>
          <a:p>
            <a:pPr lvl="1"/>
            <a:r>
              <a:rPr lang="en-US"/>
              <a:t>sequence:  3, 5, 4, 0, 2, 1, 6, 8, 7, 3, 5, 4, …</a:t>
            </a:r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Linear Congruential Generator (LCG)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5FD3DC-D5A6-448E-BC6E-0AEA66995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8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 have at most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/>
              <a:t> distinct integers in the sequence</a:t>
            </a:r>
          </a:p>
          <a:p>
            <a:pPr lvl="1"/>
            <a:r>
              <a:rPr lang="en-US" dirty="0"/>
              <a:t>As soon as any number in the sequence is repeated, the whole sequence is repeated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Period</a:t>
            </a:r>
            <a:r>
              <a:rPr lang="en-US" dirty="0"/>
              <a:t>: number of distinct integers generated before repetition occurs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Problem:</a:t>
            </a:r>
            <a:r>
              <a:rPr lang="en-US" dirty="0"/>
              <a:t> Instead of continuous, the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/>
              <a:t>’s</a:t>
            </a:r>
            <a:r>
              <a:rPr lang="en-US" dirty="0"/>
              <a:t> can only take on discrete values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0, 1/m, 2/m</a:t>
            </a:r>
            <a:r>
              <a:rPr lang="en-US" dirty="0"/>
              <a:t>,…,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(m-1)/m</a:t>
            </a:r>
          </a:p>
          <a:p>
            <a:pPr lvl="1"/>
            <a:r>
              <a:rPr lang="en-US" altLang="en-US" dirty="0"/>
              <a:t>Solution: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/>
              <a:t> should be selected to be very large in order to achieve the effect of a continuous distribution </a:t>
            </a:r>
            <a:br>
              <a:rPr lang="en-US" dirty="0"/>
            </a:br>
            <a:r>
              <a:rPr lang="en-US" dirty="0"/>
              <a:t>(typically,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 &gt;</a:t>
            </a:r>
            <a:r>
              <a:rPr lang="en-US" dirty="0"/>
              <a:t> 10</a:t>
            </a:r>
            <a:r>
              <a:rPr lang="en-US" baseline="30000" dirty="0"/>
              <a:t>9</a:t>
            </a:r>
            <a:r>
              <a:rPr lang="en-US" dirty="0"/>
              <a:t>)</a:t>
            </a:r>
          </a:p>
          <a:p>
            <a:pPr lvl="1"/>
            <a:r>
              <a:rPr lang="en-US" altLang="en-US" dirty="0"/>
              <a:t>Approximation appears to be of little consequence</a:t>
            </a:r>
            <a:endParaRPr lang="en-US" dirty="0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Properties of LCG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83160D-4EB6-44A9-A7BC-FCB45F361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5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 x_n = 5x_{n-1} + 1 \;\; \mbox{ mod }\: 16 \]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11"/>
  <p:tag name="PICTUREFILESIZE" val="327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 x_1=5(5)+1\;\; \mbox{ mod }\: 16=26\;\; \mbox{ mod }\: 16=10&#10;\]&#10;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92"/>
  <p:tag name="PICTUREFILESIZE" val="58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 x_{n} = 5 x_{n-1} \mbox{ mod } 2^5 \]&#10;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86"/>
  <p:tag name="PICTUREFILESIZE" val="324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x_n = (2^{34}+1)x_{n-1}+1 \;\; \mbox{ mod } \:2^{35}&#10;\]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48"/>
  <p:tag name="PICTUREFILESIZE" val="527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 x_{n} = 5 x_{n-1} \mbox{ mod } 2^5 \]&#10;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86"/>
  <p:tag name="PICTUREFILESIZE" val="324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x_n= 7^5 x_{n-1} \mbox{ mod } (2^{31}-1)\]&#10;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19"/>
  <p:tag name="PICTUREFILESIZE" val="433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 x_n= (9806 x_{n-1}+1) \mbox{ mod } (2^{17}-1) \]  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54"/>
  <p:tag name="PICTUREFILESIZE" val="612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x_n = 1103515245 x_{n-1} + 12345 \mbox{ mod } 2^{31} \] &#10;\end{document}&#10;"/>
  <p:tag name="EXTERNALNAME" val="TP_tmp"/>
  <p:tag name="BLEND" val="0"/>
  <p:tag name="TRANSPARENT" val="0"/>
  <p:tag name="RESOLUTION" val="1200"/>
  <p:tag name="WORKAROUNDTRANSPARENCYBUG" val="0"/>
  <p:tag name="ALLOWFONTSUBSTITUTION" val="0"/>
  <p:tag name="BITMAPFORMAT" val="pngmono"/>
  <p:tag name="ORIGWIDTH" val="172"/>
  <p:tag name="PICTUREFILESIZE" val="701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11177</TotalTime>
  <Words>943</Words>
  <Application>Microsoft Office PowerPoint</Application>
  <PresentationFormat>On-screen Show (4:3)</PresentationFormat>
  <Paragraphs>176</Paragraphs>
  <Slides>18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宋体</vt:lpstr>
      <vt:lpstr>Arial</vt:lpstr>
      <vt:lpstr>Calibri</vt:lpstr>
      <vt:lpstr>Cambria Math</vt:lpstr>
      <vt:lpstr>Courier New</vt:lpstr>
      <vt:lpstr>Microsoft Sans Serif</vt:lpstr>
      <vt:lpstr>Times New Roman</vt:lpstr>
      <vt:lpstr>Wingdings</vt:lpstr>
      <vt:lpstr>Office Theme</vt:lpstr>
      <vt:lpstr>Equation</vt:lpstr>
      <vt:lpstr>CPSC 531: System Modeling and Simulation</vt:lpstr>
      <vt:lpstr>Outline</vt:lpstr>
      <vt:lpstr>Random Number Generators (RNG’s)</vt:lpstr>
      <vt:lpstr>Properties of Random Numbers</vt:lpstr>
      <vt:lpstr>Desirable Properties</vt:lpstr>
      <vt:lpstr>A Sample Generator</vt:lpstr>
      <vt:lpstr>Linear Congruential Generator (LCG)</vt:lpstr>
      <vt:lpstr>Linear Congruential Generator (LCG)</vt:lpstr>
      <vt:lpstr>Properties of LCG</vt:lpstr>
      <vt:lpstr>Characteristics of a Good Generator</vt:lpstr>
      <vt:lpstr>Types of LCG</vt:lpstr>
      <vt:lpstr>Example</vt:lpstr>
      <vt:lpstr>Example RNGs</vt:lpstr>
      <vt:lpstr>Tips for Seed Selection</vt:lpstr>
      <vt:lpstr>Random-Number Streams</vt:lpstr>
      <vt:lpstr>Myths About Random-Number Generation (1 of 3)</vt:lpstr>
      <vt:lpstr>Myths (2 of 3)</vt:lpstr>
      <vt:lpstr>Myths (3 of 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325</cp:revision>
  <dcterms:created xsi:type="dcterms:W3CDTF">2013-07-31T17:26:06Z</dcterms:created>
  <dcterms:modified xsi:type="dcterms:W3CDTF">2017-09-17T10:52:04Z</dcterms:modified>
</cp:coreProperties>
</file>