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6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9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77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4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3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96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35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B857-E83D-49B6-84D8-25167C7C1560}" type="datetime1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DA47-D80A-48AC-AB0E-88D56966DB95}" type="datetime1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64DD-C841-47E1-90D0-34D367239D35}" type="datetime1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034D-C237-4F6E-935E-8A5BAD0CC01C}" type="datetime1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5977-701A-46B7-86D6-EBEC091CF5EF}" type="datetime1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generation of random numbers is too important to be left to chance”         - Steve Park  (R. </a:t>
            </a:r>
            <a:r>
              <a:rPr lang="en-US" dirty="0" err="1"/>
              <a:t>Coveyou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Main messages:</a:t>
            </a:r>
          </a:p>
          <a:p>
            <a:pPr lvl="1"/>
            <a:r>
              <a:rPr lang="en-US" dirty="0"/>
              <a:t>Need great </a:t>
            </a:r>
            <a:r>
              <a:rPr lang="en-US" dirty="0" err="1"/>
              <a:t>rigour</a:t>
            </a:r>
            <a:r>
              <a:rPr lang="en-US" dirty="0"/>
              <a:t> in design and use of (P)RNG</a:t>
            </a:r>
          </a:p>
          <a:p>
            <a:pPr lvl="1"/>
            <a:r>
              <a:rPr lang="en-US" dirty="0"/>
              <a:t>Need great care in RVG process as well (avoid GIGO!)</a:t>
            </a:r>
          </a:p>
          <a:p>
            <a:pPr lvl="1"/>
            <a:r>
              <a:rPr lang="en-US" dirty="0"/>
              <a:t>Verification and validation apply here as well!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 of the Day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Discrete Distributions</a:t>
            </a:r>
          </a:p>
          <a:p>
            <a:r>
              <a:rPr lang="en-US" dirty="0"/>
              <a:t>Common Continuous Distributions</a:t>
            </a:r>
          </a:p>
          <a:p>
            <a:r>
              <a:rPr lang="en-US" dirty="0"/>
              <a:t>RVG Testing</a:t>
            </a:r>
          </a:p>
          <a:p>
            <a:pPr lvl="1"/>
            <a:r>
              <a:rPr lang="en-US" dirty="0"/>
              <a:t>Uniformity</a:t>
            </a:r>
          </a:p>
          <a:p>
            <a:pPr lvl="1"/>
            <a:r>
              <a:rPr lang="en-US" dirty="0"/>
              <a:t>Independence</a:t>
            </a:r>
          </a:p>
          <a:p>
            <a:pPr lvl="1"/>
            <a:r>
              <a:rPr lang="en-US" dirty="0"/>
              <a:t>Mean and variance</a:t>
            </a:r>
          </a:p>
          <a:p>
            <a:pPr lvl="1"/>
            <a:r>
              <a:rPr lang="en-US" dirty="0"/>
              <a:t>Central tendency: mean, median, mode</a:t>
            </a:r>
          </a:p>
          <a:p>
            <a:pPr lvl="1"/>
            <a:r>
              <a:rPr lang="en-US" dirty="0"/>
              <a:t>Extreme values: min and max</a:t>
            </a:r>
          </a:p>
          <a:p>
            <a:pPr lvl="1"/>
            <a:r>
              <a:rPr lang="en-US" dirty="0"/>
              <a:t>Visual appearance: pdf and CDF</a:t>
            </a:r>
          </a:p>
          <a:p>
            <a:pPr lvl="1"/>
            <a:r>
              <a:rPr lang="en-US" dirty="0"/>
              <a:t>Autocorrelation properties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7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5"/>
            <a:ext cx="8229600" cy="539545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Discrete Uniform(</a:t>
            </a:r>
            <a:r>
              <a:rPr lang="en-US" dirty="0" err="1"/>
              <a:t>a,b</a:t>
            </a:r>
            <a:r>
              <a:rPr lang="en-US" dirty="0"/>
              <a:t>)     (also called </a:t>
            </a:r>
            <a:r>
              <a:rPr lang="en-US" dirty="0" err="1"/>
              <a:t>EquiLikely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 )</a:t>
            </a:r>
          </a:p>
          <a:p>
            <a:pPr lvl="1"/>
            <a:r>
              <a:rPr lang="en-US" dirty="0"/>
              <a:t>Choosing at random from a finite set of discrete items</a:t>
            </a:r>
          </a:p>
          <a:p>
            <a:pPr lvl="1"/>
            <a:r>
              <a:rPr lang="en-US" dirty="0"/>
              <a:t>Examples: dice, cards, balls in urn, socks in drawer</a:t>
            </a:r>
          </a:p>
          <a:p>
            <a:r>
              <a:rPr lang="en-US" dirty="0" err="1"/>
              <a:t>Bernouilli</a:t>
            </a:r>
            <a:r>
              <a:rPr lang="en-US" dirty="0"/>
              <a:t>(p)</a:t>
            </a:r>
          </a:p>
          <a:p>
            <a:pPr lvl="1"/>
            <a:r>
              <a:rPr lang="en-US" dirty="0"/>
              <a:t>Binary outcome from an experiment: success (p) or failure (1-p)</a:t>
            </a:r>
          </a:p>
          <a:p>
            <a:pPr lvl="1"/>
            <a:r>
              <a:rPr lang="en-US" dirty="0"/>
              <a:t>Examples: coin toss, defective component, packet error</a:t>
            </a:r>
          </a:p>
          <a:p>
            <a:r>
              <a:rPr lang="en-US" dirty="0"/>
              <a:t>Geometric(p)</a:t>
            </a:r>
          </a:p>
          <a:p>
            <a:pPr lvl="1"/>
            <a:r>
              <a:rPr lang="en-US" dirty="0"/>
              <a:t>Often arises from </a:t>
            </a:r>
            <a:r>
              <a:rPr lang="en-US" u="sng" dirty="0"/>
              <a:t>counting process</a:t>
            </a:r>
            <a:r>
              <a:rPr lang="en-US" dirty="0"/>
              <a:t> for a </a:t>
            </a:r>
            <a:r>
              <a:rPr lang="en-US" dirty="0" err="1"/>
              <a:t>Bernouilli</a:t>
            </a:r>
            <a:r>
              <a:rPr lang="en-US" dirty="0"/>
              <a:t> RV</a:t>
            </a:r>
          </a:p>
          <a:p>
            <a:pPr lvl="1"/>
            <a:r>
              <a:rPr lang="en-US" dirty="0"/>
              <a:t>Example: how many tosses before the first ‘Tail’ occurs</a:t>
            </a:r>
          </a:p>
          <a:p>
            <a:r>
              <a:rPr lang="en-US" dirty="0"/>
              <a:t>Binomial(</a:t>
            </a:r>
            <a:r>
              <a:rPr lang="en-US" dirty="0" err="1"/>
              <a:t>n,p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Another type of counting process applied to </a:t>
            </a:r>
            <a:r>
              <a:rPr lang="en-US" dirty="0" err="1"/>
              <a:t>Bernouilli</a:t>
            </a:r>
            <a:r>
              <a:rPr lang="en-US" dirty="0"/>
              <a:t> RV</a:t>
            </a:r>
          </a:p>
          <a:p>
            <a:pPr lvl="1"/>
            <a:r>
              <a:rPr lang="en-US" dirty="0"/>
              <a:t>Example: how many ‘Heads’ in n tosses of a coin</a:t>
            </a:r>
          </a:p>
          <a:p>
            <a:r>
              <a:rPr lang="en-US" dirty="0"/>
              <a:t>Poisson(</a:t>
            </a:r>
            <a:r>
              <a:rPr lang="el-GR" dirty="0"/>
              <a:t>λ</a:t>
            </a:r>
            <a:r>
              <a:rPr lang="en-CA" dirty="0"/>
              <a:t>)</a:t>
            </a:r>
            <a:endParaRPr lang="en-US" dirty="0"/>
          </a:p>
          <a:p>
            <a:pPr lvl="1"/>
            <a:r>
              <a:rPr lang="en-US" dirty="0"/>
              <a:t>Often arises from counting process for an Exponential RV</a:t>
            </a:r>
          </a:p>
          <a:p>
            <a:pPr lvl="1"/>
            <a:r>
              <a:rPr lang="en-US" dirty="0"/>
              <a:t>Limiting case of Binomial RV when n approaches infinity</a:t>
            </a:r>
          </a:p>
          <a:p>
            <a:pPr lvl="1"/>
            <a:r>
              <a:rPr lang="en-US" dirty="0"/>
              <a:t>Example: how many traffic accidents in Calgary yesterday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Discrete Random Variables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2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Common Discrete Random Variables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29DF58F-5A7D-4929-9671-71B2A290D8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837263"/>
              </p:ext>
            </p:extLst>
          </p:nvPr>
        </p:nvGraphicFramePr>
        <p:xfrm>
          <a:off x="365762" y="1737237"/>
          <a:ext cx="8454660" cy="2975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932">
                  <a:extLst>
                    <a:ext uri="{9D8B030D-6E8A-4147-A177-3AD203B41FA5}">
                      <a16:colId xmlns:a16="http://schemas.microsoft.com/office/drawing/2014/main" val="1919103665"/>
                    </a:ext>
                  </a:extLst>
                </a:gridCol>
                <a:gridCol w="1690932">
                  <a:extLst>
                    <a:ext uri="{9D8B030D-6E8A-4147-A177-3AD203B41FA5}">
                      <a16:colId xmlns:a16="http://schemas.microsoft.com/office/drawing/2014/main" val="357011520"/>
                    </a:ext>
                  </a:extLst>
                </a:gridCol>
                <a:gridCol w="1690932">
                  <a:extLst>
                    <a:ext uri="{9D8B030D-6E8A-4147-A177-3AD203B41FA5}">
                      <a16:colId xmlns:a16="http://schemas.microsoft.com/office/drawing/2014/main" val="957077057"/>
                    </a:ext>
                  </a:extLst>
                </a:gridCol>
                <a:gridCol w="1690932">
                  <a:extLst>
                    <a:ext uri="{9D8B030D-6E8A-4147-A177-3AD203B41FA5}">
                      <a16:colId xmlns:a16="http://schemas.microsoft.com/office/drawing/2014/main" val="2819241565"/>
                    </a:ext>
                  </a:extLst>
                </a:gridCol>
                <a:gridCol w="1690932">
                  <a:extLst>
                    <a:ext uri="{9D8B030D-6E8A-4147-A177-3AD203B41FA5}">
                      <a16:colId xmlns:a16="http://schemas.microsoft.com/office/drawing/2014/main" val="616383446"/>
                    </a:ext>
                  </a:extLst>
                </a:gridCol>
              </a:tblGrid>
              <a:tr h="495907">
                <a:tc>
                  <a:txBody>
                    <a:bodyPr/>
                    <a:lstStyle/>
                    <a:p>
                      <a:r>
                        <a:rPr lang="en-CA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245284"/>
                  </a:ext>
                </a:extLst>
              </a:tr>
              <a:tr h="495907">
                <a:tc>
                  <a:txBody>
                    <a:bodyPr/>
                    <a:lstStyle/>
                    <a:p>
                      <a:r>
                        <a:rPr lang="en-CA" dirty="0" err="1"/>
                        <a:t>EquiLikely</a:t>
                      </a:r>
                      <a:r>
                        <a:rPr lang="en-CA" dirty="0"/>
                        <a:t>(</a:t>
                      </a:r>
                      <a:r>
                        <a:rPr lang="en-CA" dirty="0" err="1"/>
                        <a:t>a,b</a:t>
                      </a:r>
                      <a:r>
                        <a:rPr lang="en-C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1/(b-a+1)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(x-a+1)/(b-a+1)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(</a:t>
                      </a:r>
                      <a:r>
                        <a:rPr lang="en-CA" dirty="0" err="1"/>
                        <a:t>a+b</a:t>
                      </a:r>
                      <a:r>
                        <a:rPr lang="en-CA" dirty="0"/>
                        <a:t>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((b-a+1)</a:t>
                      </a:r>
                      <a:r>
                        <a:rPr lang="en-CA" baseline="30000" dirty="0"/>
                        <a:t>2</a:t>
                      </a:r>
                      <a:r>
                        <a:rPr lang="en-CA" dirty="0"/>
                        <a:t>-1)/12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351586"/>
                  </a:ext>
                </a:extLst>
              </a:tr>
              <a:tr h="495907">
                <a:tc>
                  <a:txBody>
                    <a:bodyPr/>
                    <a:lstStyle/>
                    <a:p>
                      <a:r>
                        <a:rPr lang="en-CA" dirty="0"/>
                        <a:t>Bernoulli(p)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p</a:t>
                      </a:r>
                      <a:r>
                        <a:rPr lang="en-CA" baseline="30000" dirty="0" err="1"/>
                        <a:t>x</a:t>
                      </a:r>
                      <a:r>
                        <a:rPr lang="en-CA" dirty="0"/>
                        <a:t>(1-p)</a:t>
                      </a:r>
                      <a:r>
                        <a:rPr lang="en-CA" baseline="30000" dirty="0"/>
                        <a:t>1-x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(1-p)</a:t>
                      </a:r>
                      <a:r>
                        <a:rPr lang="en-CA" baseline="30000" dirty="0"/>
                        <a:t>1-x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p(1-p)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1151"/>
                  </a:ext>
                </a:extLst>
              </a:tr>
              <a:tr h="495907">
                <a:tc>
                  <a:txBody>
                    <a:bodyPr/>
                    <a:lstStyle/>
                    <a:p>
                      <a:r>
                        <a:rPr lang="en-CA" dirty="0"/>
                        <a:t>Geometric(p)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p</a:t>
                      </a:r>
                      <a:r>
                        <a:rPr lang="en-CA" baseline="30000" dirty="0" err="1"/>
                        <a:t>x</a:t>
                      </a:r>
                      <a:r>
                        <a:rPr lang="en-CA" dirty="0"/>
                        <a:t>(1-p)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1-p</a:t>
                      </a:r>
                      <a:r>
                        <a:rPr lang="en-CA" baseline="30000" dirty="0"/>
                        <a:t>x+1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p/(1-p)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p/(1-p)</a:t>
                      </a:r>
                      <a:r>
                        <a:rPr lang="en-CA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225806"/>
                  </a:ext>
                </a:extLst>
              </a:tr>
              <a:tr h="495907">
                <a:tc>
                  <a:txBody>
                    <a:bodyPr/>
                    <a:lstStyle/>
                    <a:p>
                      <a:r>
                        <a:rPr lang="en-CA" dirty="0"/>
                        <a:t>Binomial(</a:t>
                      </a:r>
                      <a:r>
                        <a:rPr lang="en-CA" dirty="0" err="1"/>
                        <a:t>n,p</a:t>
                      </a:r>
                      <a:r>
                        <a:rPr lang="en-C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(  ) </a:t>
                      </a:r>
                      <a:r>
                        <a:rPr lang="en-CA" dirty="0" err="1"/>
                        <a:t>p</a:t>
                      </a:r>
                      <a:r>
                        <a:rPr lang="en-CA" baseline="30000" dirty="0" err="1"/>
                        <a:t>x</a:t>
                      </a:r>
                      <a:r>
                        <a:rPr lang="en-CA" dirty="0"/>
                        <a:t>(1-p)</a:t>
                      </a:r>
                      <a:r>
                        <a:rPr lang="en-CA" baseline="30000" dirty="0"/>
                        <a:t>n-x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See textbook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np(1-p)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25173"/>
                  </a:ext>
                </a:extLst>
              </a:tr>
              <a:tr h="495907">
                <a:tc>
                  <a:txBody>
                    <a:bodyPr/>
                    <a:lstStyle/>
                    <a:p>
                      <a:r>
                        <a:rPr lang="en-CA" dirty="0"/>
                        <a:t>Poisson(λ)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</a:t>
                      </a:r>
                      <a:r>
                        <a:rPr lang="en-CA" baseline="30000" dirty="0" err="1"/>
                        <a:t>x</a:t>
                      </a:r>
                      <a:r>
                        <a:rPr lang="en-CA" dirty="0" err="1"/>
                        <a:t>e</a:t>
                      </a:r>
                      <a:r>
                        <a:rPr lang="en-CA" baseline="30000" dirty="0"/>
                        <a:t>-</a:t>
                      </a:r>
                      <a:r>
                        <a:rPr lang="el-GR" baseline="30000" dirty="0"/>
                        <a:t>λ</a:t>
                      </a:r>
                      <a:r>
                        <a:rPr lang="en-CA" dirty="0"/>
                        <a:t>/x!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See textbook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03163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E030A9C-CF3F-4FBF-B7FE-422921DB8586}"/>
              </a:ext>
            </a:extLst>
          </p:cNvPr>
          <p:cNvSpPr txBox="1"/>
          <p:nvPr/>
        </p:nvSpPr>
        <p:spPr>
          <a:xfrm>
            <a:off x="2152357" y="3770142"/>
            <a:ext cx="264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aseline="30000" dirty="0"/>
              <a:t>n</a:t>
            </a:r>
          </a:p>
          <a:p>
            <a:r>
              <a:rPr lang="en-CA" baseline="300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284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5"/>
            <a:ext cx="8229600" cy="539545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Continuous Uniform(</a:t>
            </a:r>
            <a:r>
              <a:rPr lang="en-US" dirty="0" err="1"/>
              <a:t>a,b</a:t>
            </a:r>
            <a:r>
              <a:rPr lang="en-US" dirty="0"/>
              <a:t>)   (note that U(0,1) is a special case!)</a:t>
            </a:r>
          </a:p>
          <a:p>
            <a:pPr lvl="1"/>
            <a:r>
              <a:rPr lang="en-US" dirty="0"/>
              <a:t>Choosing at random from a specified range of (continuous) values</a:t>
            </a:r>
          </a:p>
          <a:p>
            <a:pPr lvl="1"/>
            <a:r>
              <a:rPr lang="en-US" dirty="0"/>
              <a:t>Examples: temperature, rainfall, message size, weight of a package</a:t>
            </a:r>
          </a:p>
          <a:p>
            <a:r>
              <a:rPr lang="en-US" dirty="0"/>
              <a:t>Exponential(</a:t>
            </a:r>
            <a:r>
              <a:rPr lang="el-GR" dirty="0"/>
              <a:t>λ</a:t>
            </a:r>
            <a:r>
              <a:rPr lang="en-CA" dirty="0"/>
              <a:t>)</a:t>
            </a:r>
            <a:endParaRPr lang="en-US" dirty="0"/>
          </a:p>
          <a:p>
            <a:pPr lvl="1"/>
            <a:r>
              <a:rPr lang="en-US" dirty="0"/>
              <a:t>Often a good model for “random” events (arrivals, duration)</a:t>
            </a:r>
          </a:p>
          <a:p>
            <a:pPr lvl="1"/>
            <a:r>
              <a:rPr lang="en-US" dirty="0"/>
              <a:t>Single parameter λ represents “rate”, while mean </a:t>
            </a:r>
            <a:r>
              <a:rPr lang="el-GR" dirty="0"/>
              <a:t>μ</a:t>
            </a:r>
            <a:r>
              <a:rPr lang="en-CA" dirty="0"/>
              <a:t> = 1/</a:t>
            </a:r>
            <a:r>
              <a:rPr lang="el-GR" dirty="0"/>
              <a:t>λ</a:t>
            </a:r>
            <a:endParaRPr lang="en-US" dirty="0"/>
          </a:p>
          <a:p>
            <a:pPr lvl="1"/>
            <a:r>
              <a:rPr lang="en-US" dirty="0"/>
              <a:t>Examples: accidents, earthquakes, lightning, hole-in-one, phone calls </a:t>
            </a:r>
          </a:p>
          <a:p>
            <a:r>
              <a:rPr lang="en-US" dirty="0"/>
              <a:t>Standard Normal(0,1)</a:t>
            </a:r>
          </a:p>
          <a:p>
            <a:pPr lvl="1"/>
            <a:r>
              <a:rPr lang="en-US" dirty="0"/>
              <a:t>The classic “Bell Curve” with zero mean and unit variance</a:t>
            </a:r>
          </a:p>
          <a:p>
            <a:pPr lvl="1"/>
            <a:r>
              <a:rPr lang="en-US" dirty="0"/>
              <a:t>Examples: statistical noise, normalized residual errors</a:t>
            </a:r>
          </a:p>
          <a:p>
            <a:r>
              <a:rPr lang="en-US" dirty="0"/>
              <a:t>Normal(</a:t>
            </a:r>
            <a:r>
              <a:rPr lang="el-GR" dirty="0"/>
              <a:t>μ</a:t>
            </a:r>
            <a:r>
              <a:rPr lang="en-CA" dirty="0"/>
              <a:t>,</a:t>
            </a:r>
            <a:r>
              <a:rPr lang="el-GR" dirty="0"/>
              <a:t>σ</a:t>
            </a:r>
            <a:r>
              <a:rPr lang="en-CA" dirty="0"/>
              <a:t>)</a:t>
            </a:r>
            <a:endParaRPr lang="en-US" dirty="0"/>
          </a:p>
          <a:p>
            <a:pPr lvl="1"/>
            <a:r>
              <a:rPr lang="en-US" dirty="0"/>
              <a:t>A generalized Gaussian with mean </a:t>
            </a:r>
            <a:r>
              <a:rPr lang="el-GR" dirty="0"/>
              <a:t>μ</a:t>
            </a:r>
            <a:r>
              <a:rPr lang="en-CA" dirty="0"/>
              <a:t> and standard deviation </a:t>
            </a:r>
            <a:r>
              <a:rPr lang="el-GR" dirty="0"/>
              <a:t>σ</a:t>
            </a:r>
            <a:endParaRPr lang="en-CA" dirty="0"/>
          </a:p>
          <a:p>
            <a:pPr lvl="1"/>
            <a:r>
              <a:rPr lang="en-US" dirty="0"/>
              <a:t>Often arises when summing other RVs (via central limit theorem)</a:t>
            </a:r>
          </a:p>
          <a:p>
            <a:pPr lvl="1"/>
            <a:r>
              <a:rPr lang="en-US" dirty="0"/>
              <a:t>Examples: height, weight, IQ, test scores of a (human) population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Continuous Random Variables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9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 Common Continuous Random Variables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29DF58F-5A7D-4929-9671-71B2A290D8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466294"/>
              </p:ext>
            </p:extLst>
          </p:nvPr>
        </p:nvGraphicFramePr>
        <p:xfrm>
          <a:off x="365760" y="2060794"/>
          <a:ext cx="8510930" cy="2511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186">
                  <a:extLst>
                    <a:ext uri="{9D8B030D-6E8A-4147-A177-3AD203B41FA5}">
                      <a16:colId xmlns:a16="http://schemas.microsoft.com/office/drawing/2014/main" val="1919103665"/>
                    </a:ext>
                  </a:extLst>
                </a:gridCol>
                <a:gridCol w="1702186">
                  <a:extLst>
                    <a:ext uri="{9D8B030D-6E8A-4147-A177-3AD203B41FA5}">
                      <a16:colId xmlns:a16="http://schemas.microsoft.com/office/drawing/2014/main" val="357011520"/>
                    </a:ext>
                  </a:extLst>
                </a:gridCol>
                <a:gridCol w="1702186">
                  <a:extLst>
                    <a:ext uri="{9D8B030D-6E8A-4147-A177-3AD203B41FA5}">
                      <a16:colId xmlns:a16="http://schemas.microsoft.com/office/drawing/2014/main" val="957077057"/>
                    </a:ext>
                  </a:extLst>
                </a:gridCol>
                <a:gridCol w="1702186">
                  <a:extLst>
                    <a:ext uri="{9D8B030D-6E8A-4147-A177-3AD203B41FA5}">
                      <a16:colId xmlns:a16="http://schemas.microsoft.com/office/drawing/2014/main" val="2819241565"/>
                    </a:ext>
                  </a:extLst>
                </a:gridCol>
                <a:gridCol w="1702186">
                  <a:extLst>
                    <a:ext uri="{9D8B030D-6E8A-4147-A177-3AD203B41FA5}">
                      <a16:colId xmlns:a16="http://schemas.microsoft.com/office/drawing/2014/main" val="616383446"/>
                    </a:ext>
                  </a:extLst>
                </a:gridCol>
              </a:tblGrid>
              <a:tr h="418534">
                <a:tc>
                  <a:txBody>
                    <a:bodyPr/>
                    <a:lstStyle/>
                    <a:p>
                      <a:r>
                        <a:rPr lang="en-CA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245284"/>
                  </a:ext>
                </a:extLst>
              </a:tr>
              <a:tr h="418534">
                <a:tc>
                  <a:txBody>
                    <a:bodyPr/>
                    <a:lstStyle/>
                    <a:p>
                      <a:r>
                        <a:rPr lang="en-CA" dirty="0"/>
                        <a:t>Uniform(</a:t>
                      </a:r>
                      <a:r>
                        <a:rPr lang="en-CA" dirty="0" err="1"/>
                        <a:t>a,b</a:t>
                      </a:r>
                      <a:r>
                        <a:rPr lang="en-C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1/(b-a)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(x-a)/(b-a)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(</a:t>
                      </a:r>
                      <a:r>
                        <a:rPr lang="en-CA" dirty="0" err="1"/>
                        <a:t>a+b</a:t>
                      </a:r>
                      <a:r>
                        <a:rPr lang="en-CA" dirty="0"/>
                        <a:t>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(b-a)</a:t>
                      </a:r>
                      <a:r>
                        <a:rPr lang="en-CA" baseline="30000" dirty="0"/>
                        <a:t>2</a:t>
                      </a:r>
                      <a:r>
                        <a:rPr lang="en-CA" dirty="0"/>
                        <a:t>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351586"/>
                  </a:ext>
                </a:extLst>
              </a:tr>
              <a:tr h="418534">
                <a:tc>
                  <a:txBody>
                    <a:bodyPr/>
                    <a:lstStyle/>
                    <a:p>
                      <a:r>
                        <a:rPr lang="en-CA" dirty="0"/>
                        <a:t>Exponential(λ)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λ</a:t>
                      </a:r>
                      <a:r>
                        <a:rPr lang="en-CA" dirty="0"/>
                        <a:t>e</a:t>
                      </a:r>
                      <a:r>
                        <a:rPr lang="en-CA" baseline="30000" dirty="0"/>
                        <a:t>-</a:t>
                      </a:r>
                      <a:r>
                        <a:rPr lang="el-GR" baseline="30000" dirty="0"/>
                        <a:t>λ</a:t>
                      </a:r>
                      <a:r>
                        <a:rPr lang="en-CA" baseline="30000" dirty="0"/>
                        <a:t>x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1 - e</a:t>
                      </a:r>
                      <a:r>
                        <a:rPr lang="en-CA" baseline="30000" dirty="0"/>
                        <a:t>-</a:t>
                      </a:r>
                      <a:r>
                        <a:rPr lang="el-GR" baseline="30000" dirty="0"/>
                        <a:t>λ</a:t>
                      </a:r>
                      <a:r>
                        <a:rPr lang="en-CA" baseline="30000" dirty="0"/>
                        <a:t>x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1/λ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1/λ</a:t>
                      </a:r>
                      <a:r>
                        <a:rPr lang="en-CA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1151"/>
                  </a:ext>
                </a:extLst>
              </a:tr>
              <a:tr h="418534">
                <a:tc>
                  <a:txBody>
                    <a:bodyPr/>
                    <a:lstStyle/>
                    <a:p>
                      <a:r>
                        <a:rPr lang="en-CA" dirty="0"/>
                        <a:t>Normal(0,1)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See textbook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</a:t>
                      </a:r>
                      <a:r>
                        <a:rPr lang="en-CA" dirty="0"/>
                        <a:t>(z)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  <a:endParaRPr lang="en-CA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225806"/>
                  </a:ext>
                </a:extLst>
              </a:tr>
              <a:tr h="418534">
                <a:tc>
                  <a:txBody>
                    <a:bodyPr/>
                    <a:lstStyle/>
                    <a:p>
                      <a:r>
                        <a:rPr lang="en-CA" dirty="0"/>
                        <a:t>Normal(μ,</a:t>
                      </a:r>
                      <a:r>
                        <a:rPr lang="el-GR" dirty="0"/>
                        <a:t>σ</a:t>
                      </a:r>
                      <a:r>
                        <a:rPr lang="en-C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See textbook</a:t>
                      </a:r>
                      <a:endParaRPr lang="en-CA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Φ</a:t>
                      </a:r>
                      <a:r>
                        <a:rPr lang="en-CA" dirty="0"/>
                        <a:t>((x-</a:t>
                      </a:r>
                      <a:r>
                        <a:rPr lang="el-GR" dirty="0"/>
                        <a:t>μ</a:t>
                      </a:r>
                      <a:r>
                        <a:rPr lang="en-CA" dirty="0"/>
                        <a:t>)/</a:t>
                      </a:r>
                      <a:r>
                        <a:rPr lang="el-GR" dirty="0"/>
                        <a:t>σ</a:t>
                      </a:r>
                      <a:r>
                        <a:rPr lang="en-CA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σ</a:t>
                      </a:r>
                      <a:r>
                        <a:rPr lang="en-CA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25173"/>
                  </a:ext>
                </a:extLst>
              </a:tr>
              <a:tr h="41853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031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05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5"/>
            <a:ext cx="8229600" cy="5395459"/>
          </a:xfrm>
        </p:spPr>
        <p:txBody>
          <a:bodyPr>
            <a:normAutofit/>
          </a:bodyPr>
          <a:lstStyle/>
          <a:p>
            <a:r>
              <a:rPr lang="en-CA" dirty="0"/>
              <a:t>Uniformity: Chi-square test (discussed last week)</a:t>
            </a:r>
          </a:p>
          <a:p>
            <a:r>
              <a:rPr lang="en-CA" dirty="0"/>
              <a:t>Independence: KS-test  (discussed last week)</a:t>
            </a:r>
          </a:p>
          <a:p>
            <a:r>
              <a:rPr lang="en-CA" dirty="0"/>
              <a:t>Other tests and utilities:</a:t>
            </a:r>
          </a:p>
          <a:p>
            <a:pPr lvl="1"/>
            <a:r>
              <a:rPr lang="en-CA" dirty="0" err="1"/>
              <a:t>avg.c</a:t>
            </a:r>
            <a:r>
              <a:rPr lang="en-CA" dirty="0"/>
              <a:t>: sample mean, sample variance, sample </a:t>
            </a:r>
            <a:r>
              <a:rPr lang="en-CA" dirty="0" err="1"/>
              <a:t>std</a:t>
            </a:r>
            <a:r>
              <a:rPr lang="en-CA" dirty="0"/>
              <a:t> deviation</a:t>
            </a:r>
          </a:p>
          <a:p>
            <a:pPr lvl="1"/>
            <a:r>
              <a:rPr lang="en-CA" dirty="0" err="1"/>
              <a:t>buckets.c</a:t>
            </a:r>
            <a:r>
              <a:rPr lang="en-CA" dirty="0"/>
              <a:t>: compute histogram (</a:t>
            </a:r>
            <a:r>
              <a:rPr lang="en-CA" dirty="0" err="1"/>
              <a:t>pmf</a:t>
            </a:r>
            <a:r>
              <a:rPr lang="en-CA" dirty="0"/>
              <a:t> or pdf) of data</a:t>
            </a:r>
          </a:p>
          <a:p>
            <a:pPr lvl="1"/>
            <a:r>
              <a:rPr lang="en-CA" dirty="0"/>
              <a:t>Check the central tendencies: mean, median, and mode</a:t>
            </a:r>
          </a:p>
          <a:p>
            <a:pPr lvl="1"/>
            <a:r>
              <a:rPr lang="en-CA" dirty="0"/>
              <a:t>Check the extreme values: minimum and maximum</a:t>
            </a:r>
          </a:p>
          <a:p>
            <a:pPr lvl="1"/>
            <a:r>
              <a:rPr lang="en-CA" dirty="0"/>
              <a:t>Plot the pdf and look at it visually: does it look right?</a:t>
            </a:r>
          </a:p>
          <a:p>
            <a:pPr lvl="1"/>
            <a:r>
              <a:rPr lang="en-CA" dirty="0"/>
              <a:t>Plot the CDF and look at it </a:t>
            </a:r>
            <a:r>
              <a:rPr lang="en-CA" dirty="0" err="1"/>
              <a:t>viually</a:t>
            </a:r>
            <a:r>
              <a:rPr lang="en-CA" dirty="0"/>
              <a:t>: does it look right?</a:t>
            </a:r>
          </a:p>
          <a:p>
            <a:pPr lvl="1"/>
            <a:r>
              <a:rPr lang="en-CA" dirty="0" err="1"/>
              <a:t>autocorr.c</a:t>
            </a:r>
            <a:r>
              <a:rPr lang="en-CA" dirty="0"/>
              <a:t>: compute autocorrelation coefficients to see if RV is correlated with itself at different time lags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RNG and RVG Testing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74B7-1E9B-41FC-B56B-2D4BB72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11384</TotalTime>
  <Words>792</Words>
  <Application>Microsoft Office PowerPoint</Application>
  <PresentationFormat>On-screen Show (4:3)</PresentationFormat>
  <Paragraphs>147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Office Theme</vt:lpstr>
      <vt:lpstr>CPSC 531: System Modeling and Simulation</vt:lpstr>
      <vt:lpstr>Quote of the Day</vt:lpstr>
      <vt:lpstr>Outline</vt:lpstr>
      <vt:lpstr>Common Discrete Random Variables</vt:lpstr>
      <vt:lpstr>Summary: Common Discrete Random Variables</vt:lpstr>
      <vt:lpstr>Common Continuous Random Variables</vt:lpstr>
      <vt:lpstr>Summary: Common Continuous Random Variables</vt:lpstr>
      <vt:lpstr>RNG and RVG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354</cp:revision>
  <dcterms:created xsi:type="dcterms:W3CDTF">2013-07-31T17:26:06Z</dcterms:created>
  <dcterms:modified xsi:type="dcterms:W3CDTF">2017-09-28T13:43:53Z</dcterms:modified>
</cp:coreProperties>
</file>