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0.xml" ContentType="application/vnd.openxmlformats-officedocument.presentationml.notesSlide+xml"/>
  <Override PartName="/ppt/tags/tag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5"/>
  </p:notesMasterIdLst>
  <p:sldIdLst>
    <p:sldId id="256" r:id="rId2"/>
    <p:sldId id="257" r:id="rId3"/>
    <p:sldId id="327" r:id="rId4"/>
    <p:sldId id="258" r:id="rId5"/>
    <p:sldId id="259" r:id="rId6"/>
    <p:sldId id="260" r:id="rId7"/>
    <p:sldId id="261" r:id="rId8"/>
    <p:sldId id="262" r:id="rId9"/>
    <p:sldId id="263" r:id="rId10"/>
    <p:sldId id="265" r:id="rId11"/>
    <p:sldId id="264" r:id="rId12"/>
    <p:sldId id="266" r:id="rId13"/>
    <p:sldId id="267" r:id="rId14"/>
    <p:sldId id="268"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5" r:id="rId41"/>
    <p:sldId id="306" r:id="rId42"/>
    <p:sldId id="307" r:id="rId43"/>
    <p:sldId id="308" r:id="rId44"/>
    <p:sldId id="309" r:id="rId45"/>
    <p:sldId id="312" r:id="rId46"/>
    <p:sldId id="313" r:id="rId47"/>
    <p:sldId id="310" r:id="rId48"/>
    <p:sldId id="311" r:id="rId49"/>
    <p:sldId id="314" r:id="rId50"/>
    <p:sldId id="315" r:id="rId51"/>
    <p:sldId id="316" r:id="rId52"/>
    <p:sldId id="317" r:id="rId53"/>
    <p:sldId id="318"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50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093CE5-F80D-BA4F-A3AC-F60453A82B60}" type="datetimeFigureOut">
              <a:rPr lang="en-US" smtClean="0"/>
              <a:pPr/>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600964-B5C1-374D-8CBD-26DECFC3222A}" type="slidenum">
              <a:rPr lang="en-US" smtClean="0"/>
              <a:pPr/>
              <a:t>‹#›</a:t>
            </a:fld>
            <a:endParaRPr lang="en-US"/>
          </a:p>
        </p:txBody>
      </p:sp>
    </p:spTree>
    <p:extLst>
      <p:ext uri="{BB962C8B-B14F-4D97-AF65-F5344CB8AC3E}">
        <p14:creationId xmlns:p14="http://schemas.microsoft.com/office/powerpoint/2010/main" val="3926134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25853"/>
            <a:fld id="{D8143438-3330-4403-9A4D-356AC47A2B44}" type="slidenum">
              <a:rPr lang="en-US" smtClean="0"/>
              <a:pPr defTabSz="925853"/>
              <a:t>2</a:t>
            </a:fld>
            <a:endParaRPr 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9614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pPr defTabSz="925853"/>
            <a:fld id="{A1DD6E20-EFD4-40C9-887A-5543636F3BBD}" type="slidenum">
              <a:rPr lang="en-US" smtClean="0"/>
              <a:pPr defTabSz="925853"/>
              <a:t>16</a:t>
            </a:fld>
            <a:endParaRPr lang="en-US" dirty="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43442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pPr defTabSz="925853"/>
            <a:fld id="{00A846E7-4359-45DE-8CC8-5EBEA01EAD12}" type="slidenum">
              <a:rPr lang="en-US" smtClean="0"/>
              <a:pPr defTabSz="925853"/>
              <a:t>17</a:t>
            </a:fld>
            <a:endParaRPr lang="en-US" dirty="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91561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pPr defTabSz="925853"/>
            <a:fld id="{9937444E-AC58-4FDB-B640-4D6E740B2264}" type="slidenum">
              <a:rPr lang="en-US" smtClean="0"/>
              <a:pPr defTabSz="925853"/>
              <a:t>18</a:t>
            </a:fld>
            <a:endParaRPr lang="en-US" dirty="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45966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pPr defTabSz="925853"/>
            <a:fld id="{1F99F818-B411-45A0-BA89-4467E619E17C}" type="slidenum">
              <a:rPr lang="en-US" smtClean="0"/>
              <a:pPr defTabSz="925853"/>
              <a:t>20</a:t>
            </a:fld>
            <a:endParaRPr lang="en-US" dirty="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62819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pPr defTabSz="925853"/>
            <a:fld id="{2EEB8D1D-6C8C-402C-A831-D780C20A5030}" type="slidenum">
              <a:rPr lang="en-US" smtClean="0"/>
              <a:pPr defTabSz="925853"/>
              <a:t>21</a:t>
            </a:fld>
            <a:endParaRPr lang="en-US" dirty="0"/>
          </a:p>
        </p:txBody>
      </p:sp>
      <p:sp>
        <p:nvSpPr>
          <p:cNvPr id="183299" name="Rectangle 2"/>
          <p:cNvSpPr>
            <a:spLocks noGrp="1" noRot="1" noChangeAspect="1" noChangeArrowheads="1" noTextEdit="1"/>
          </p:cNvSpPr>
          <p:nvPr>
            <p:ph type="sldImg"/>
          </p:nvPr>
        </p:nvSpPr>
        <p:spPr>
          <a:xfrm>
            <a:off x="1176338" y="695325"/>
            <a:ext cx="4641850" cy="3481388"/>
          </a:xfrm>
          <a:ln/>
        </p:spPr>
      </p:sp>
      <p:sp>
        <p:nvSpPr>
          <p:cNvPr id="183300" name="Rectangle 3"/>
          <p:cNvSpPr>
            <a:spLocks noGrp="1" noChangeArrowheads="1"/>
          </p:cNvSpPr>
          <p:nvPr>
            <p:ph type="body" idx="1"/>
          </p:nvPr>
        </p:nvSpPr>
        <p:spPr>
          <a:xfrm>
            <a:off x="932419" y="4410065"/>
            <a:ext cx="5132862" cy="4178279"/>
          </a:xfrm>
          <a:noFill/>
          <a:ln/>
        </p:spPr>
        <p:txBody>
          <a:bodyPr/>
          <a:lstStyle/>
          <a:p>
            <a:endParaRPr lang="en-US"/>
          </a:p>
        </p:txBody>
      </p:sp>
    </p:spTree>
    <p:extLst>
      <p:ext uri="{BB962C8B-B14F-4D97-AF65-F5344CB8AC3E}">
        <p14:creationId xmlns:p14="http://schemas.microsoft.com/office/powerpoint/2010/main" val="920675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pPr defTabSz="925853"/>
            <a:fld id="{AFCE4B5D-593B-46B5-9EEA-4EDDDF969FFA}" type="slidenum">
              <a:rPr lang="en-US" smtClean="0"/>
              <a:pPr defTabSz="925853"/>
              <a:t>22</a:t>
            </a:fld>
            <a:endParaRPr lang="en-US" dirty="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82852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pPr defTabSz="925853"/>
            <a:fld id="{E74BBC4A-A710-4150-9EE7-84D2EEDDEA24}" type="slidenum">
              <a:rPr lang="en-US" smtClean="0"/>
              <a:pPr defTabSz="925853"/>
              <a:t>23</a:t>
            </a:fld>
            <a:endParaRPr lang="en-US"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30129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endParaRPr lang="en-US"/>
          </a:p>
        </p:txBody>
      </p:sp>
      <p:sp>
        <p:nvSpPr>
          <p:cNvPr id="186372" name="Slide Number Placeholder 3"/>
          <p:cNvSpPr>
            <a:spLocks noGrp="1"/>
          </p:cNvSpPr>
          <p:nvPr>
            <p:ph type="sldNum" sz="quarter" idx="5"/>
          </p:nvPr>
        </p:nvSpPr>
        <p:spPr>
          <a:noFill/>
        </p:spPr>
        <p:txBody>
          <a:bodyPr/>
          <a:lstStyle/>
          <a:p>
            <a:pPr defTabSz="927381"/>
            <a:fld id="{2780F4D4-30C4-4059-B416-1836245D190E}" type="slidenum">
              <a:rPr lang="en-US" smtClean="0"/>
              <a:pPr defTabSz="927381"/>
              <a:t>24</a:t>
            </a:fld>
            <a:endParaRPr lang="en-US" dirty="0"/>
          </a:p>
        </p:txBody>
      </p:sp>
    </p:spTree>
    <p:extLst>
      <p:ext uri="{BB962C8B-B14F-4D97-AF65-F5344CB8AC3E}">
        <p14:creationId xmlns:p14="http://schemas.microsoft.com/office/powerpoint/2010/main" val="3843869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25853"/>
            <a:fld id="{D8143438-3330-4403-9A4D-356AC47A2B44}" type="slidenum">
              <a:rPr lang="en-US" smtClean="0"/>
              <a:pPr defTabSz="925853"/>
              <a:t>25</a:t>
            </a:fld>
            <a:endParaRPr 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5246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pPr defTabSz="925853"/>
            <a:fld id="{A80309B6-9D54-4FEA-8625-04014CF0D4DE}" type="slidenum">
              <a:rPr lang="en-US" smtClean="0"/>
              <a:pPr defTabSz="925853"/>
              <a:t>26</a:t>
            </a:fld>
            <a:endParaRPr lang="en-US" dirty="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8067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25853"/>
            <a:fld id="{D8143438-3330-4403-9A4D-356AC47A2B44}" type="slidenum">
              <a:rPr lang="en-US" smtClean="0"/>
              <a:pPr defTabSz="925853"/>
              <a:t>3</a:t>
            </a:fld>
            <a:endParaRPr 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94857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pPr defTabSz="925853"/>
            <a:fld id="{27CFC48E-CDA3-4247-A2FE-10DF30F6C799}" type="slidenum">
              <a:rPr lang="en-US" smtClean="0"/>
              <a:pPr defTabSz="925853"/>
              <a:t>27</a:t>
            </a:fld>
            <a:endParaRPr lang="en-US" dirty="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34784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pPr defTabSz="925853"/>
            <a:fld id="{5713A948-455D-4405-B4CA-FB33B046ACA2}" type="slidenum">
              <a:rPr lang="en-US" smtClean="0"/>
              <a:pPr defTabSz="925853"/>
              <a:t>28</a:t>
            </a:fld>
            <a:endParaRPr lang="en-US" dirty="0"/>
          </a:p>
        </p:txBody>
      </p:sp>
      <p:sp>
        <p:nvSpPr>
          <p:cNvPr id="201731" name="Rectangle 2"/>
          <p:cNvSpPr>
            <a:spLocks noGrp="1" noRot="1" noChangeAspect="1" noChangeArrowheads="1" noTextEdit="1"/>
          </p:cNvSpPr>
          <p:nvPr>
            <p:ph type="sldImg"/>
          </p:nvPr>
        </p:nvSpPr>
        <p:spPr>
          <a:xfrm>
            <a:off x="1176338" y="695325"/>
            <a:ext cx="4641850" cy="3481388"/>
          </a:xfrm>
          <a:ln/>
        </p:spPr>
      </p:sp>
      <p:sp>
        <p:nvSpPr>
          <p:cNvPr id="201732" name="Rectangle 3"/>
          <p:cNvSpPr>
            <a:spLocks noGrp="1" noChangeArrowheads="1"/>
          </p:cNvSpPr>
          <p:nvPr>
            <p:ph type="body" idx="1"/>
          </p:nvPr>
        </p:nvSpPr>
        <p:spPr>
          <a:xfrm>
            <a:off x="932419" y="4410065"/>
            <a:ext cx="5132862" cy="4178279"/>
          </a:xfrm>
          <a:noFill/>
          <a:ln/>
        </p:spPr>
        <p:txBody>
          <a:bodyPr/>
          <a:lstStyle/>
          <a:p>
            <a:endParaRPr lang="en-US"/>
          </a:p>
        </p:txBody>
      </p:sp>
    </p:spTree>
    <p:extLst>
      <p:ext uri="{BB962C8B-B14F-4D97-AF65-F5344CB8AC3E}">
        <p14:creationId xmlns:p14="http://schemas.microsoft.com/office/powerpoint/2010/main" val="2573061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pPr defTabSz="925853"/>
            <a:fld id="{16EA76E7-BE8F-4C67-BFC0-EB3DB8EA3A6B}" type="slidenum">
              <a:rPr lang="en-US" smtClean="0"/>
              <a:pPr defTabSz="925853"/>
              <a:t>29</a:t>
            </a:fld>
            <a:endParaRPr lang="en-US" dirty="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r>
              <a:rPr lang="en-US" dirty="0"/>
              <a:t>First talk about simple lambda/mu fixed arrival and service rate. Show the state diagram. Then generalize.</a:t>
            </a:r>
          </a:p>
        </p:txBody>
      </p:sp>
    </p:spTree>
    <p:extLst>
      <p:ext uri="{BB962C8B-B14F-4D97-AF65-F5344CB8AC3E}">
        <p14:creationId xmlns:p14="http://schemas.microsoft.com/office/powerpoint/2010/main" val="278778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pPr defTabSz="925853"/>
            <a:fld id="{B50FC179-F2D0-44F1-97BD-772BB2AB2CF9}" type="slidenum">
              <a:rPr lang="en-US" smtClean="0"/>
              <a:pPr defTabSz="925853"/>
              <a:t>30</a:t>
            </a:fld>
            <a:endParaRPr lang="en-US" dirty="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r>
              <a:rPr lang="en-US" dirty="0"/>
              <a:t>Change to:</a:t>
            </a:r>
          </a:p>
          <a:p>
            <a:endParaRPr lang="en-US" dirty="0"/>
          </a:p>
          <a:p>
            <a:r>
              <a:rPr lang="en-US"/>
              <a:t>Transition</a:t>
            </a:r>
            <a:r>
              <a:rPr lang="en-US" baseline="0"/>
              <a:t>s </a:t>
            </a:r>
            <a:r>
              <a:rPr lang="en-US" baseline="0" dirty="0"/>
              <a:t>between neighboring states should balance</a:t>
            </a:r>
            <a:endParaRPr lang="en-US" dirty="0"/>
          </a:p>
        </p:txBody>
      </p:sp>
    </p:spTree>
    <p:extLst>
      <p:ext uri="{BB962C8B-B14F-4D97-AF65-F5344CB8AC3E}">
        <p14:creationId xmlns:p14="http://schemas.microsoft.com/office/powerpoint/2010/main" val="1335885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pPr defTabSz="925853"/>
            <a:fld id="{6A316AD4-2586-404A-AA98-2A8C72BFC904}" type="slidenum">
              <a:rPr lang="en-US" smtClean="0"/>
              <a:pPr defTabSz="925853"/>
              <a:t>31</a:t>
            </a:fld>
            <a:endParaRPr lang="en-US" dirty="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29874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pPr defTabSz="925853"/>
            <a:fld id="{0A27ED74-DA65-4917-AD16-0A213AB17F03}" type="slidenum">
              <a:rPr lang="en-US" smtClean="0"/>
              <a:pPr defTabSz="925853"/>
              <a:t>32</a:t>
            </a:fld>
            <a:endParaRPr lang="en-US" dirty="0"/>
          </a:p>
        </p:txBody>
      </p:sp>
      <p:sp>
        <p:nvSpPr>
          <p:cNvPr id="215043" name="Rectangle 2"/>
          <p:cNvSpPr>
            <a:spLocks noGrp="1" noRot="1" noChangeAspect="1" noChangeArrowheads="1" noTextEdit="1"/>
          </p:cNvSpPr>
          <p:nvPr>
            <p:ph type="sldImg"/>
          </p:nvPr>
        </p:nvSpPr>
        <p:spPr>
          <a:xfrm>
            <a:off x="1176338" y="695325"/>
            <a:ext cx="4641850" cy="3481388"/>
          </a:xfrm>
          <a:ln/>
        </p:spPr>
      </p:sp>
      <p:sp>
        <p:nvSpPr>
          <p:cNvPr id="215044" name="Rectangle 3"/>
          <p:cNvSpPr>
            <a:spLocks noGrp="1" noChangeArrowheads="1"/>
          </p:cNvSpPr>
          <p:nvPr>
            <p:ph type="body" idx="1"/>
          </p:nvPr>
        </p:nvSpPr>
        <p:spPr>
          <a:xfrm>
            <a:off x="932419" y="4410065"/>
            <a:ext cx="5132862" cy="4178279"/>
          </a:xfrm>
          <a:noFill/>
          <a:ln/>
        </p:spPr>
        <p:txBody>
          <a:bodyPr/>
          <a:lstStyle/>
          <a:p>
            <a:r>
              <a:rPr lang="en-US"/>
              <a:t>Show that : E[r]=1/mu sum (n+1) pn</a:t>
            </a:r>
          </a:p>
        </p:txBody>
      </p:sp>
    </p:spTree>
    <p:extLst>
      <p:ext uri="{BB962C8B-B14F-4D97-AF65-F5344CB8AC3E}">
        <p14:creationId xmlns:p14="http://schemas.microsoft.com/office/powerpoint/2010/main" val="968482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25853"/>
            <a:fld id="{D8143438-3330-4403-9A4D-356AC47A2B44}" type="slidenum">
              <a:rPr lang="en-US" smtClean="0"/>
              <a:pPr defTabSz="925853"/>
              <a:t>33</a:t>
            </a:fld>
            <a:endParaRPr 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56789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pPr defTabSz="925853"/>
            <a:fld id="{E6015198-2B53-407D-949B-09E654AC46D8}" type="slidenum">
              <a:rPr lang="en-US" smtClean="0"/>
              <a:pPr defTabSz="925853"/>
              <a:t>34</a:t>
            </a:fld>
            <a:endParaRPr lang="en-US" dirty="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19400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pPr defTabSz="925853"/>
            <a:fld id="{13F77E4D-CC67-40D8-AE74-B02F66F0B179}" type="slidenum">
              <a:rPr lang="en-US" smtClean="0"/>
              <a:pPr defTabSz="925853"/>
              <a:t>35</a:t>
            </a:fld>
            <a:endParaRPr lang="en-US" dirty="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51459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pPr defTabSz="925853"/>
            <a:fld id="{F7C5F0A2-8A7C-455D-AB86-4C6628856BDB}" type="slidenum">
              <a:rPr lang="en-US" smtClean="0"/>
              <a:pPr defTabSz="925853"/>
              <a:t>36</a:t>
            </a:fld>
            <a:endParaRPr lang="en-US" dirty="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5306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pPr defTabSz="925853"/>
            <a:fld id="{CBAE09F5-9D34-4DC3-92F4-B01EC24DE1BE}" type="slidenum">
              <a:rPr lang="en-US" smtClean="0"/>
              <a:pPr defTabSz="925853"/>
              <a:t>9</a:t>
            </a:fld>
            <a:endParaRPr lang="en-US"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07046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pPr defTabSz="925853"/>
            <a:fld id="{1615ACB9-7EAF-446B-8E09-13D2EAAF82A0}" type="slidenum">
              <a:rPr lang="en-US" smtClean="0"/>
              <a:pPr defTabSz="925853"/>
              <a:t>37</a:t>
            </a:fld>
            <a:endParaRPr lang="en-US" dirty="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r>
              <a:rPr lang="en-US"/>
              <a:t>Asigment: variance of n</a:t>
            </a:r>
          </a:p>
        </p:txBody>
      </p:sp>
    </p:spTree>
    <p:extLst>
      <p:ext uri="{BB962C8B-B14F-4D97-AF65-F5344CB8AC3E}">
        <p14:creationId xmlns:p14="http://schemas.microsoft.com/office/powerpoint/2010/main" val="1131676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pPr defTabSz="925853"/>
            <a:fld id="{2EEDE777-5EB9-4B13-B251-32991775C4FC}" type="slidenum">
              <a:rPr lang="en-US" smtClean="0"/>
              <a:pPr defTabSz="925853"/>
              <a:t>38</a:t>
            </a:fld>
            <a:endParaRPr lang="en-US" dirty="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04932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pPr defTabSz="925853"/>
            <a:fld id="{0F034D61-90C9-4A02-A496-3CEFFDB3360B}" type="slidenum">
              <a:rPr lang="en-US" smtClean="0"/>
              <a:pPr defTabSz="925853"/>
              <a:t>40</a:t>
            </a:fld>
            <a:endParaRPr lang="en-US" dirty="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80883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pPr defTabSz="925853"/>
            <a:fld id="{B4F7EB7B-6313-4874-8DB9-131D981406EE}" type="slidenum">
              <a:rPr lang="en-US" smtClean="0"/>
              <a:pPr defTabSz="925853"/>
              <a:t>41</a:t>
            </a:fld>
            <a:endParaRPr lang="en-US" dirty="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56022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pPr defTabSz="925853"/>
            <a:fld id="{0565C085-5F13-449A-944B-814393335C7C}" type="slidenum">
              <a:rPr lang="en-US" smtClean="0"/>
              <a:pPr defTabSz="925853"/>
              <a:t>42</a:t>
            </a:fld>
            <a:endParaRPr lang="en-US" dirty="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29690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pPr defTabSz="925853"/>
            <a:fld id="{F64D8841-3C5C-4761-8C3C-34DDA22F76FD}" type="slidenum">
              <a:rPr lang="en-US" smtClean="0"/>
              <a:pPr defTabSz="925853"/>
              <a:t>43</a:t>
            </a:fld>
            <a:endParaRPr lang="en-US" dirty="0"/>
          </a:p>
        </p:txBody>
      </p:sp>
      <p:sp>
        <p:nvSpPr>
          <p:cNvPr id="227331" name="Rectangle 2"/>
          <p:cNvSpPr>
            <a:spLocks noGrp="1" noRot="1" noChangeAspect="1" noChangeArrowheads="1" noTextEdit="1"/>
          </p:cNvSpPr>
          <p:nvPr>
            <p:ph type="sldImg"/>
          </p:nvPr>
        </p:nvSpPr>
        <p:spPr>
          <a:xfrm>
            <a:off x="1176338" y="695325"/>
            <a:ext cx="4641850" cy="3481388"/>
          </a:xfrm>
          <a:ln/>
        </p:spPr>
      </p:sp>
      <p:sp>
        <p:nvSpPr>
          <p:cNvPr id="227332" name="Rectangle 3"/>
          <p:cNvSpPr>
            <a:spLocks noGrp="1" noChangeArrowheads="1"/>
          </p:cNvSpPr>
          <p:nvPr>
            <p:ph type="body" idx="1"/>
          </p:nvPr>
        </p:nvSpPr>
        <p:spPr>
          <a:xfrm>
            <a:off x="932419" y="4410065"/>
            <a:ext cx="5132862" cy="4178279"/>
          </a:xfrm>
          <a:noFill/>
          <a:ln/>
        </p:spPr>
        <p:txBody>
          <a:bodyPr/>
          <a:lstStyle/>
          <a:p>
            <a:endParaRPr lang="en-US"/>
          </a:p>
        </p:txBody>
      </p:sp>
    </p:spTree>
    <p:extLst>
      <p:ext uri="{BB962C8B-B14F-4D97-AF65-F5344CB8AC3E}">
        <p14:creationId xmlns:p14="http://schemas.microsoft.com/office/powerpoint/2010/main" val="3207796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pPr defTabSz="925853"/>
            <a:fld id="{589AE323-C89C-4A1A-A9AB-7A4E39EA6DCB}" type="slidenum">
              <a:rPr lang="en-US" smtClean="0"/>
              <a:pPr defTabSz="925853"/>
              <a:t>44</a:t>
            </a:fld>
            <a:endParaRPr lang="en-US" dirty="0"/>
          </a:p>
        </p:txBody>
      </p:sp>
      <p:sp>
        <p:nvSpPr>
          <p:cNvPr id="228355" name="Rectangle 2"/>
          <p:cNvSpPr>
            <a:spLocks noGrp="1" noRot="1" noChangeAspect="1" noChangeArrowheads="1" noTextEdit="1"/>
          </p:cNvSpPr>
          <p:nvPr>
            <p:ph type="sldImg"/>
          </p:nvPr>
        </p:nvSpPr>
        <p:spPr>
          <a:xfrm>
            <a:off x="1176338" y="695325"/>
            <a:ext cx="4641850" cy="3481388"/>
          </a:xfrm>
          <a:ln/>
        </p:spPr>
      </p:sp>
      <p:sp>
        <p:nvSpPr>
          <p:cNvPr id="228356" name="Rectangle 3"/>
          <p:cNvSpPr>
            <a:spLocks noGrp="1" noChangeArrowheads="1"/>
          </p:cNvSpPr>
          <p:nvPr>
            <p:ph type="body" idx="1"/>
          </p:nvPr>
        </p:nvSpPr>
        <p:spPr>
          <a:xfrm>
            <a:off x="932419" y="4410065"/>
            <a:ext cx="5132862" cy="4178279"/>
          </a:xfrm>
          <a:noFill/>
          <a:ln/>
        </p:spPr>
        <p:txBody>
          <a:bodyPr/>
          <a:lstStyle/>
          <a:p>
            <a:r>
              <a:rPr lang="en-US"/>
              <a:t>Compute n, r and take the limit as m-&gt;infinity</a:t>
            </a:r>
          </a:p>
        </p:txBody>
      </p:sp>
    </p:spTree>
    <p:extLst>
      <p:ext uri="{BB962C8B-B14F-4D97-AF65-F5344CB8AC3E}">
        <p14:creationId xmlns:p14="http://schemas.microsoft.com/office/powerpoint/2010/main" val="75870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pPr defTabSz="925853"/>
            <a:fld id="{7FDB6478-88D2-42B0-90DB-1647E4CA8DE0}" type="slidenum">
              <a:rPr lang="en-US" smtClean="0"/>
              <a:pPr defTabSz="925853"/>
              <a:t>45</a:t>
            </a:fld>
            <a:endParaRPr lang="en-US" dirty="0"/>
          </a:p>
        </p:txBody>
      </p:sp>
      <p:sp>
        <p:nvSpPr>
          <p:cNvPr id="230403" name="Rectangle 2"/>
          <p:cNvSpPr>
            <a:spLocks noGrp="1" noRot="1" noChangeAspect="1" noChangeArrowheads="1" noTextEdit="1"/>
          </p:cNvSpPr>
          <p:nvPr>
            <p:ph type="sldImg"/>
          </p:nvPr>
        </p:nvSpPr>
        <p:spPr>
          <a:xfrm>
            <a:off x="1176338" y="695325"/>
            <a:ext cx="4641850" cy="3481388"/>
          </a:xfrm>
          <a:ln/>
        </p:spPr>
      </p:sp>
      <p:sp>
        <p:nvSpPr>
          <p:cNvPr id="230404" name="Rectangle 3"/>
          <p:cNvSpPr>
            <a:spLocks noGrp="1" noChangeArrowheads="1"/>
          </p:cNvSpPr>
          <p:nvPr>
            <p:ph type="body" idx="1"/>
          </p:nvPr>
        </p:nvSpPr>
        <p:spPr>
          <a:xfrm>
            <a:off x="932419" y="4410065"/>
            <a:ext cx="5132862" cy="4178279"/>
          </a:xfrm>
          <a:noFill/>
          <a:ln/>
        </p:spPr>
        <p:txBody>
          <a:bodyPr/>
          <a:lstStyle/>
          <a:p>
            <a:endParaRPr lang="en-US"/>
          </a:p>
        </p:txBody>
      </p:sp>
    </p:spTree>
    <p:extLst>
      <p:ext uri="{BB962C8B-B14F-4D97-AF65-F5344CB8AC3E}">
        <p14:creationId xmlns:p14="http://schemas.microsoft.com/office/powerpoint/2010/main" val="3356235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pPr defTabSz="925853"/>
            <a:fld id="{2BEF9A8C-649F-4828-8D8C-606A6C4694B0}" type="slidenum">
              <a:rPr lang="en-US" smtClean="0"/>
              <a:pPr defTabSz="925853"/>
              <a:t>46</a:t>
            </a:fld>
            <a:endParaRPr lang="en-US" dirty="0"/>
          </a:p>
        </p:txBody>
      </p:sp>
      <p:sp>
        <p:nvSpPr>
          <p:cNvPr id="231427" name="Rectangle 2"/>
          <p:cNvSpPr>
            <a:spLocks noGrp="1" noRot="1" noChangeAspect="1" noChangeArrowheads="1" noTextEdit="1"/>
          </p:cNvSpPr>
          <p:nvPr>
            <p:ph type="sldImg"/>
          </p:nvPr>
        </p:nvSpPr>
        <p:spPr>
          <a:xfrm>
            <a:off x="1176338" y="695325"/>
            <a:ext cx="4641850" cy="3481388"/>
          </a:xfrm>
          <a:ln/>
        </p:spPr>
      </p:sp>
      <p:sp>
        <p:nvSpPr>
          <p:cNvPr id="231428" name="Rectangle 3"/>
          <p:cNvSpPr>
            <a:spLocks noGrp="1" noChangeArrowheads="1"/>
          </p:cNvSpPr>
          <p:nvPr>
            <p:ph type="body" idx="1"/>
          </p:nvPr>
        </p:nvSpPr>
        <p:spPr>
          <a:xfrm>
            <a:off x="932419" y="4410065"/>
            <a:ext cx="5132862" cy="4178279"/>
          </a:xfrm>
          <a:noFill/>
          <a:ln/>
        </p:spPr>
        <p:txBody>
          <a:bodyPr/>
          <a:lstStyle/>
          <a:p>
            <a:r>
              <a:rPr lang="en-US"/>
              <a:t>Derive p0 and E[r]</a:t>
            </a:r>
          </a:p>
        </p:txBody>
      </p:sp>
    </p:spTree>
    <p:extLst>
      <p:ext uri="{BB962C8B-B14F-4D97-AF65-F5344CB8AC3E}">
        <p14:creationId xmlns:p14="http://schemas.microsoft.com/office/powerpoint/2010/main" val="2877566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pPr defTabSz="925853"/>
            <a:fld id="{5B4E2B9D-8966-4DDC-A0E9-8BBABB3F9F8C}" type="slidenum">
              <a:rPr lang="en-US" smtClean="0"/>
              <a:pPr defTabSz="925853"/>
              <a:t>47</a:t>
            </a:fld>
            <a:endParaRPr lang="en-US" dirty="0"/>
          </a:p>
        </p:txBody>
      </p:sp>
      <p:sp>
        <p:nvSpPr>
          <p:cNvPr id="232451" name="Rectangle 2"/>
          <p:cNvSpPr>
            <a:spLocks noGrp="1" noRot="1" noChangeAspect="1" noChangeArrowheads="1" noTextEdit="1"/>
          </p:cNvSpPr>
          <p:nvPr>
            <p:ph type="sldImg"/>
          </p:nvPr>
        </p:nvSpPr>
        <p:spPr>
          <a:xfrm>
            <a:off x="1176338" y="695325"/>
            <a:ext cx="4641850" cy="3481388"/>
          </a:xfrm>
          <a:ln/>
        </p:spPr>
      </p:sp>
      <p:sp>
        <p:nvSpPr>
          <p:cNvPr id="232452" name="Rectangle 3"/>
          <p:cNvSpPr>
            <a:spLocks noGrp="1" noChangeArrowheads="1"/>
          </p:cNvSpPr>
          <p:nvPr>
            <p:ph type="body" idx="1"/>
          </p:nvPr>
        </p:nvSpPr>
        <p:spPr>
          <a:xfrm>
            <a:off x="932419" y="4410065"/>
            <a:ext cx="5132862" cy="4178279"/>
          </a:xfrm>
          <a:noFill/>
          <a:ln/>
        </p:spPr>
        <p:txBody>
          <a:bodyPr/>
          <a:lstStyle/>
          <a:p>
            <a:endParaRPr lang="en-US"/>
          </a:p>
        </p:txBody>
      </p:sp>
    </p:spTree>
    <p:extLst>
      <p:ext uri="{BB962C8B-B14F-4D97-AF65-F5344CB8AC3E}">
        <p14:creationId xmlns:p14="http://schemas.microsoft.com/office/powerpoint/2010/main" val="423465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pPr defTabSz="925853"/>
            <a:fld id="{C0A7AA29-A8EC-4B8B-9120-7E1B01CA80F3}" type="slidenum">
              <a:rPr lang="en-US" smtClean="0"/>
              <a:pPr defTabSz="925853"/>
              <a:t>10</a:t>
            </a:fld>
            <a:endParaRPr lang="en-US" dirty="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438211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pPr defTabSz="925853"/>
            <a:fld id="{B48BA31A-F554-4854-BCAC-D0AB0226445A}" type="slidenum">
              <a:rPr lang="en-US" smtClean="0"/>
              <a:pPr defTabSz="925853"/>
              <a:t>48</a:t>
            </a:fld>
            <a:endParaRPr lang="en-US" dirty="0"/>
          </a:p>
        </p:txBody>
      </p:sp>
      <p:sp>
        <p:nvSpPr>
          <p:cNvPr id="233475" name="Rectangle 2"/>
          <p:cNvSpPr>
            <a:spLocks noGrp="1" noRot="1" noChangeAspect="1" noChangeArrowheads="1" noTextEdit="1"/>
          </p:cNvSpPr>
          <p:nvPr>
            <p:ph type="sldImg"/>
          </p:nvPr>
        </p:nvSpPr>
        <p:spPr>
          <a:xfrm>
            <a:off x="1176338" y="695325"/>
            <a:ext cx="4641850" cy="3481388"/>
          </a:xfrm>
          <a:ln/>
        </p:spPr>
      </p:sp>
      <p:sp>
        <p:nvSpPr>
          <p:cNvPr id="233476" name="Rectangle 3"/>
          <p:cNvSpPr>
            <a:spLocks noGrp="1" noChangeArrowheads="1"/>
          </p:cNvSpPr>
          <p:nvPr>
            <p:ph type="body" idx="1"/>
          </p:nvPr>
        </p:nvSpPr>
        <p:spPr>
          <a:xfrm>
            <a:off x="932419" y="4410065"/>
            <a:ext cx="5132862" cy="4178279"/>
          </a:xfrm>
          <a:noFill/>
          <a:ln/>
        </p:spPr>
        <p:txBody>
          <a:bodyPr/>
          <a:lstStyle/>
          <a:p>
            <a:endParaRPr lang="en-US"/>
          </a:p>
        </p:txBody>
      </p:sp>
    </p:spTree>
    <p:extLst>
      <p:ext uri="{BB962C8B-B14F-4D97-AF65-F5344CB8AC3E}">
        <p14:creationId xmlns:p14="http://schemas.microsoft.com/office/powerpoint/2010/main" val="2335454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pPr defTabSz="925853"/>
            <a:fld id="{C2CC7959-58E4-4BD9-BD84-349A96747395}" type="slidenum">
              <a:rPr lang="en-US" smtClean="0"/>
              <a:pPr defTabSz="925853"/>
              <a:t>11</a:t>
            </a:fld>
            <a:endParaRPr lang="en-US" dirty="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4331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25853"/>
            <a:fld id="{A7EF1298-7904-4960-A4B4-B6FD5F46DAB3}" type="slidenum">
              <a:rPr lang="en-US" smtClean="0"/>
              <a:pPr defTabSz="925853"/>
              <a:t>12</a:t>
            </a:fld>
            <a:endParaRPr lang="en-US"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16526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pPr defTabSz="925853"/>
            <a:fld id="{8CD343E9-2071-4455-ADDC-D1A7BF3D853E}" type="slidenum">
              <a:rPr lang="en-US" smtClean="0"/>
              <a:pPr defTabSz="925853"/>
              <a:t>13</a:t>
            </a:fld>
            <a:endParaRPr lang="en-US" dirty="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6068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pPr defTabSz="925853"/>
            <a:fld id="{395B82C4-A402-4E50-9846-04F1B188D1A6}" type="slidenum">
              <a:rPr lang="en-US" smtClean="0"/>
              <a:pPr defTabSz="925853"/>
              <a:t>14</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0086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25853"/>
            <a:fld id="{D8143438-3330-4403-9A4D-356AC47A2B44}" type="slidenum">
              <a:rPr lang="en-US" smtClean="0"/>
              <a:pPr defTabSz="925853"/>
              <a:t>15</a:t>
            </a:fld>
            <a:endParaRPr 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07760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79140" y="3550259"/>
            <a:ext cx="6731101" cy="1245955"/>
          </a:xfrm>
        </p:spPr>
        <p:txBody>
          <a:bodyPr>
            <a:normAutofit/>
          </a:bodyPr>
          <a:lstStyle>
            <a:lvl1pPr algn="l">
              <a:defRPr sz="3600"/>
            </a:lvl1pPr>
          </a:lstStyle>
          <a:p>
            <a:r>
              <a:rPr lang="en-CA" dirty="0"/>
              <a:t>Click to edit Master title style</a:t>
            </a:r>
            <a:endParaRPr lang="en-US" dirty="0"/>
          </a:p>
        </p:txBody>
      </p:sp>
      <p:sp>
        <p:nvSpPr>
          <p:cNvPr id="3" name="Subtitle 2"/>
          <p:cNvSpPr>
            <a:spLocks noGrp="1"/>
          </p:cNvSpPr>
          <p:nvPr>
            <p:ph type="subTitle" idx="1"/>
          </p:nvPr>
        </p:nvSpPr>
        <p:spPr>
          <a:xfrm>
            <a:off x="2079139" y="4796214"/>
            <a:ext cx="6731101" cy="62051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4" name="Date Placeholder 3"/>
          <p:cNvSpPr>
            <a:spLocks noGrp="1"/>
          </p:cNvSpPr>
          <p:nvPr>
            <p:ph type="dt" sz="half" idx="10"/>
          </p:nvPr>
        </p:nvSpPr>
        <p:spPr/>
        <p:txBody>
          <a:bodyPr/>
          <a:lstStyle/>
          <a:p>
            <a:fld id="{E7312A93-541B-4FD6-8164-8B24E0E0B650}" type="datetime1">
              <a:rPr lang="en-US" smtClean="0"/>
              <a:t>12/5/2017</a:t>
            </a:fld>
            <a:endParaRPr lang="en-US"/>
          </a:p>
        </p:txBody>
      </p:sp>
      <p:sp>
        <p:nvSpPr>
          <p:cNvPr id="5" name="Footer Placeholder 4"/>
          <p:cNvSpPr>
            <a:spLocks noGrp="1"/>
          </p:cNvSpPr>
          <p:nvPr>
            <p:ph type="ftr" sz="quarter" idx="11"/>
          </p:nvPr>
        </p:nvSpPr>
        <p:spPr/>
        <p:txBody>
          <a:bodyPr/>
          <a:lstStyle/>
          <a:p>
            <a:r>
              <a:rPr lang="en-US"/>
              <a:t>CPSC 531   Fall 2017</a:t>
            </a:r>
          </a:p>
        </p:txBody>
      </p:sp>
      <p:sp>
        <p:nvSpPr>
          <p:cNvPr id="6" name="Slide Number Placeholder 5"/>
          <p:cNvSpPr>
            <a:spLocks noGrp="1"/>
          </p:cNvSpPr>
          <p:nvPr>
            <p:ph type="sldNum" sz="quarter" idx="12"/>
          </p:nvPr>
        </p:nvSpPr>
        <p:spPr/>
        <p:txBody>
          <a:bodyPr/>
          <a:lstStyle/>
          <a:p>
            <a:fld id="{BA691707-747E-C946-9ECD-54E2551B1C59}" type="slidenum">
              <a:rPr lang="en-US" smtClean="0"/>
              <a:pPr/>
              <a:t>‹#›</a:t>
            </a:fld>
            <a:endParaRPr lang="en-US"/>
          </a:p>
        </p:txBody>
      </p:sp>
    </p:spTree>
    <p:extLst>
      <p:ext uri="{BB962C8B-B14F-4D97-AF65-F5344CB8AC3E}">
        <p14:creationId xmlns:p14="http://schemas.microsoft.com/office/powerpoint/2010/main" val="164482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a:xfrm>
            <a:off x="507200" y="1160086"/>
            <a:ext cx="8229600" cy="4966078"/>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10"/>
          </p:nvPr>
        </p:nvSpPr>
        <p:spPr/>
        <p:txBody>
          <a:bodyPr/>
          <a:lstStyle/>
          <a:p>
            <a:fld id="{037273FF-C474-4467-B45A-16CCEEBF76AF}" type="datetime1">
              <a:rPr lang="en-US" smtClean="0"/>
              <a:t>12/5/2017</a:t>
            </a:fld>
            <a:endParaRPr lang="en-US"/>
          </a:p>
        </p:txBody>
      </p:sp>
      <p:sp>
        <p:nvSpPr>
          <p:cNvPr id="5" name="Footer Placeholder 4"/>
          <p:cNvSpPr>
            <a:spLocks noGrp="1"/>
          </p:cNvSpPr>
          <p:nvPr>
            <p:ph type="ftr" sz="quarter" idx="11"/>
          </p:nvPr>
        </p:nvSpPr>
        <p:spPr/>
        <p:txBody>
          <a:bodyPr/>
          <a:lstStyle/>
          <a:p>
            <a:r>
              <a:rPr lang="en-US"/>
              <a:t>CPSC 531   Fall 2017</a:t>
            </a:r>
          </a:p>
        </p:txBody>
      </p:sp>
      <p:sp>
        <p:nvSpPr>
          <p:cNvPr id="6" name="Slide Number Placeholder 5"/>
          <p:cNvSpPr>
            <a:spLocks noGrp="1"/>
          </p:cNvSpPr>
          <p:nvPr>
            <p:ph type="sldNum" sz="quarter" idx="12"/>
          </p:nvPr>
        </p:nvSpPr>
        <p:spPr/>
        <p:txBody>
          <a:bodyPr/>
          <a:lstStyle/>
          <a:p>
            <a:fld id="{BA691707-747E-C946-9ECD-54E2551B1C59}" type="slidenum">
              <a:rPr lang="en-US" smtClean="0"/>
              <a:pPr/>
              <a:t>‹#›</a:t>
            </a:fld>
            <a:endParaRPr lang="en-US"/>
          </a:p>
        </p:txBody>
      </p:sp>
    </p:spTree>
    <p:extLst>
      <p:ext uri="{BB962C8B-B14F-4D97-AF65-F5344CB8AC3E}">
        <p14:creationId xmlns:p14="http://schemas.microsoft.com/office/powerpoint/2010/main" val="410713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150166"/>
            <a:ext cx="4038600" cy="4525963"/>
          </a:xfrm>
        </p:spPr>
        <p:txBody>
          <a:bodyPr/>
          <a:lstStyle>
            <a:lvl1pPr>
              <a:defRPr sz="2800"/>
            </a:lvl1pPr>
            <a:lvl2pPr>
              <a:defRPr lang="en-CA" sz="2400" kern="1200" dirty="0" smtClean="0">
                <a:solidFill>
                  <a:schemeClr val="tx1"/>
                </a:solidFill>
                <a:latin typeface="+mn-lt"/>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a:t>Click to edit Master text styles</a:t>
            </a:r>
          </a:p>
          <a:p>
            <a:pPr marL="742950" lvl="1" indent="-285750" algn="l" defTabSz="457200" rtl="0" eaLnBrk="1" latinLnBrk="0" hangingPunct="1">
              <a:spcBef>
                <a:spcPct val="20000"/>
              </a:spcBef>
              <a:buClr>
                <a:schemeClr val="bg1">
                  <a:lumMod val="50000"/>
                </a:schemeClr>
              </a:buClr>
              <a:buSzPct val="90000"/>
              <a:buFont typeface="Calibri" pitchFamily="34" charset="0"/>
              <a:buChar char="—"/>
            </a:pPr>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15016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Date Placeholder 4"/>
          <p:cNvSpPr>
            <a:spLocks noGrp="1"/>
          </p:cNvSpPr>
          <p:nvPr>
            <p:ph type="dt" sz="half" idx="10"/>
          </p:nvPr>
        </p:nvSpPr>
        <p:spPr/>
        <p:txBody>
          <a:bodyPr/>
          <a:lstStyle/>
          <a:p>
            <a:fld id="{1164A24B-6364-458E-89BD-14473E9C86B2}" type="datetime1">
              <a:rPr lang="en-US" smtClean="0"/>
              <a:t>12/5/2017</a:t>
            </a:fld>
            <a:endParaRPr lang="en-US"/>
          </a:p>
        </p:txBody>
      </p:sp>
      <p:sp>
        <p:nvSpPr>
          <p:cNvPr id="6" name="Footer Placeholder 5"/>
          <p:cNvSpPr>
            <a:spLocks noGrp="1"/>
          </p:cNvSpPr>
          <p:nvPr>
            <p:ph type="ftr" sz="quarter" idx="11"/>
          </p:nvPr>
        </p:nvSpPr>
        <p:spPr/>
        <p:txBody>
          <a:bodyPr/>
          <a:lstStyle/>
          <a:p>
            <a:r>
              <a:rPr lang="en-US"/>
              <a:t>CPSC 531   Fall 2017</a:t>
            </a:r>
          </a:p>
        </p:txBody>
      </p:sp>
      <p:sp>
        <p:nvSpPr>
          <p:cNvPr id="7" name="Slide Number Placeholder 6"/>
          <p:cNvSpPr>
            <a:spLocks noGrp="1"/>
          </p:cNvSpPr>
          <p:nvPr>
            <p:ph type="sldNum" sz="quarter" idx="12"/>
          </p:nvPr>
        </p:nvSpPr>
        <p:spPr/>
        <p:txBody>
          <a:bodyPr/>
          <a:lstStyle/>
          <a:p>
            <a:fld id="{BA691707-747E-C946-9ECD-54E2551B1C59}" type="slidenum">
              <a:rPr lang="en-US" smtClean="0"/>
              <a:pPr/>
              <a:t>‹#›</a:t>
            </a:fld>
            <a:endParaRPr lang="en-US"/>
          </a:p>
        </p:txBody>
      </p:sp>
    </p:spTree>
    <p:extLst>
      <p:ext uri="{BB962C8B-B14F-4D97-AF65-F5344CB8AC3E}">
        <p14:creationId xmlns:p14="http://schemas.microsoft.com/office/powerpoint/2010/main" val="1656685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1070077"/>
            <a:ext cx="5486400" cy="36574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7422B667-2D1C-4E5D-AC04-A275C20BA230}" type="datetime1">
              <a:rPr lang="en-US" smtClean="0"/>
              <a:t>12/5/2017</a:t>
            </a:fld>
            <a:endParaRPr lang="en-US"/>
          </a:p>
        </p:txBody>
      </p:sp>
      <p:sp>
        <p:nvSpPr>
          <p:cNvPr id="6" name="Footer Placeholder 5"/>
          <p:cNvSpPr>
            <a:spLocks noGrp="1"/>
          </p:cNvSpPr>
          <p:nvPr>
            <p:ph type="ftr" sz="quarter" idx="11"/>
          </p:nvPr>
        </p:nvSpPr>
        <p:spPr/>
        <p:txBody>
          <a:bodyPr/>
          <a:lstStyle/>
          <a:p>
            <a:r>
              <a:rPr lang="en-US"/>
              <a:t>CPSC 531   Fall 2017</a:t>
            </a:r>
          </a:p>
        </p:txBody>
      </p:sp>
      <p:sp>
        <p:nvSpPr>
          <p:cNvPr id="7" name="Slide Number Placeholder 6"/>
          <p:cNvSpPr>
            <a:spLocks noGrp="1"/>
          </p:cNvSpPr>
          <p:nvPr>
            <p:ph type="sldNum" sz="quarter" idx="12"/>
          </p:nvPr>
        </p:nvSpPr>
        <p:spPr/>
        <p:txBody>
          <a:bodyPr/>
          <a:lstStyle/>
          <a:p>
            <a:fld id="{BA691707-747E-C946-9ECD-54E2551B1C59}" type="slidenum">
              <a:rPr lang="en-US" smtClean="0"/>
              <a:pPr/>
              <a:t>‹#›</a:t>
            </a:fld>
            <a:endParaRPr lang="en-US"/>
          </a:p>
        </p:txBody>
      </p:sp>
    </p:spTree>
    <p:extLst>
      <p:ext uri="{BB962C8B-B14F-4D97-AF65-F5344CB8AC3E}">
        <p14:creationId xmlns:p14="http://schemas.microsoft.com/office/powerpoint/2010/main" val="315660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ucida Sans"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59206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0036" y="1"/>
            <a:ext cx="7346763" cy="79375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3" name="Text Placeholder 2"/>
          <p:cNvSpPr>
            <a:spLocks noGrp="1"/>
          </p:cNvSpPr>
          <p:nvPr>
            <p:ph type="body" idx="1"/>
          </p:nvPr>
        </p:nvSpPr>
        <p:spPr>
          <a:xfrm>
            <a:off x="507200" y="1260092"/>
            <a:ext cx="8229600" cy="4866071"/>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457200" y="6356350"/>
            <a:ext cx="104563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440A6-5602-4D69-A431-E5FF4CE9F54E}" type="datetime1">
              <a:rPr lang="en-US" smtClean="0"/>
              <a:t>12/5/2017</a:t>
            </a:fld>
            <a:endParaRPr lang="en-US"/>
          </a:p>
        </p:txBody>
      </p:sp>
      <p:sp>
        <p:nvSpPr>
          <p:cNvPr id="5" name="Footer Placeholder 4"/>
          <p:cNvSpPr>
            <a:spLocks noGrp="1"/>
          </p:cNvSpPr>
          <p:nvPr>
            <p:ph type="ftr" sz="quarter" idx="3"/>
          </p:nvPr>
        </p:nvSpPr>
        <p:spPr>
          <a:xfrm>
            <a:off x="2032001" y="6356350"/>
            <a:ext cx="532341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CPSC 531   Fall 2017</a:t>
            </a:r>
            <a:endParaRPr lang="en-US" dirty="0"/>
          </a:p>
        </p:txBody>
      </p:sp>
      <p:sp>
        <p:nvSpPr>
          <p:cNvPr id="6" name="Slide Number Placeholder 5"/>
          <p:cNvSpPr>
            <a:spLocks noGrp="1"/>
          </p:cNvSpPr>
          <p:nvPr>
            <p:ph type="sldNum" sz="quarter" idx="4"/>
          </p:nvPr>
        </p:nvSpPr>
        <p:spPr>
          <a:xfrm>
            <a:off x="7874000" y="6356350"/>
            <a:ext cx="862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91707-747E-C946-9ECD-54E2551B1C59}" type="slidenum">
              <a:rPr lang="en-US" smtClean="0"/>
              <a:pPr/>
              <a:t>‹#›</a:t>
            </a:fld>
            <a:endParaRPr lang="en-US" dirty="0"/>
          </a:p>
        </p:txBody>
      </p:sp>
    </p:spTree>
    <p:extLst>
      <p:ext uri="{BB962C8B-B14F-4D97-AF65-F5344CB8AC3E}">
        <p14:creationId xmlns:p14="http://schemas.microsoft.com/office/powerpoint/2010/main" val="50538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8" r:id="rId5"/>
  </p:sldLayoutIdLst>
  <p:hf hdr="0" ftr="0" dt="0"/>
  <p:txStyles>
    <p:titleStyle>
      <a:lvl1pPr algn="r"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0000"/>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1">
            <a:lumMod val="50000"/>
          </a:schemeClr>
        </a:buClr>
        <a:buSzPct val="90000"/>
        <a:buFont typeface="Calibri" pitchFamily="34" charset="0"/>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Courier New" pitchFamily="49" charset="0"/>
        <a:buChar char="o"/>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1">
            <a:lumMod val="50000"/>
          </a:schemeClr>
        </a:buClr>
        <a:buFont typeface="Calibri"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8.wmf"/><Relationship Id="rId18" Type="http://schemas.openxmlformats.org/officeDocument/2006/relationships/oleObject" Target="../embeddings/oleObject7.bin"/><Relationship Id="rId3" Type="http://schemas.openxmlformats.org/officeDocument/2006/relationships/notesSlide" Target="../notesSlides/notesSlide14.xml"/><Relationship Id="rId7" Type="http://schemas.openxmlformats.org/officeDocument/2006/relationships/image" Target="../media/image5.wmf"/><Relationship Id="rId12" Type="http://schemas.openxmlformats.org/officeDocument/2006/relationships/oleObject" Target="../embeddings/oleObject4.bin"/><Relationship Id="rId17" Type="http://schemas.openxmlformats.org/officeDocument/2006/relationships/image" Target="../media/image10.wmf"/><Relationship Id="rId2" Type="http://schemas.openxmlformats.org/officeDocument/2006/relationships/slideLayout" Target="../slideLayouts/slideLayout2.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wmf"/><Relationship Id="rId5" Type="http://schemas.openxmlformats.org/officeDocument/2006/relationships/image" Target="../media/image12.jpeg"/><Relationship Id="rId15" Type="http://schemas.openxmlformats.org/officeDocument/2006/relationships/image" Target="../media/image9.wmf"/><Relationship Id="rId10" Type="http://schemas.openxmlformats.org/officeDocument/2006/relationships/oleObject" Target="../embeddings/oleObject3.bin"/><Relationship Id="rId19" Type="http://schemas.openxmlformats.org/officeDocument/2006/relationships/image" Target="../media/image11.wmf"/><Relationship Id="rId4" Type="http://schemas.openxmlformats.org/officeDocument/2006/relationships/image" Target="../media/image19.png"/><Relationship Id="rId9" Type="http://schemas.openxmlformats.org/officeDocument/2006/relationships/image" Target="../media/image6.wmf"/><Relationship Id="rId1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image" Target="../media/image210.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25.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image" Target="../media/image15.wmf"/><Relationship Id="rId4" Type="http://schemas.openxmlformats.org/officeDocument/2006/relationships/oleObject" Target="../embeddings/oleObject8.bin"/><Relationship Id="rId9" Type="http://schemas.openxmlformats.org/officeDocument/2006/relationships/image" Target="../media/image17.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wmf"/><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27.png"/><Relationship Id="rId4"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tif"/><Relationship Id="rId1" Type="http://schemas.openxmlformats.org/officeDocument/2006/relationships/slideLayout" Target="../slideLayouts/slideLayout5.xml"/><Relationship Id="rId4" Type="http://schemas.openxmlformats.org/officeDocument/2006/relationships/image" Target="../media/image29.ti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slideLayout" Target="../slideLayouts/slideLayout2.xml"/><Relationship Id="rId7" Type="http://schemas.openxmlformats.org/officeDocument/2006/relationships/image" Target="../media/image30.wmf"/><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32.png"/><Relationship Id="rId4" Type="http://schemas.openxmlformats.org/officeDocument/2006/relationships/notesSlide" Target="../notesSlides/notesSlide33.xml"/><Relationship Id="rId9" Type="http://schemas.openxmlformats.org/officeDocument/2006/relationships/image" Target="../media/image31.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3.wmf"/><Relationship Id="rId5" Type="http://schemas.openxmlformats.org/officeDocument/2006/relationships/oleObject" Target="../embeddings/oleObject14.bin"/><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5.wmf"/><Relationship Id="rId4" Type="http://schemas.openxmlformats.org/officeDocument/2006/relationships/oleObject" Target="../embeddings/oleObject15.bin"/></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7.wmf"/><Relationship Id="rId4" Type="http://schemas.openxmlformats.org/officeDocument/2006/relationships/oleObject" Target="../embeddings/oleObject16.bin"/></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9.wmf"/><Relationship Id="rId5" Type="http://schemas.openxmlformats.org/officeDocument/2006/relationships/oleObject" Target="../embeddings/oleObject17.bin"/><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1.wmf"/><Relationship Id="rId4" Type="http://schemas.openxmlformats.org/officeDocument/2006/relationships/oleObject" Target="../embeddings/oleObject18.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5.wmf"/><Relationship Id="rId4" Type="http://schemas.openxmlformats.org/officeDocument/2006/relationships/oleObject" Target="../embeddings/oleObject19.bin"/></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8.tif"/><Relationship Id="rId5" Type="http://schemas.openxmlformats.org/officeDocument/2006/relationships/image" Target="../media/image47.wmf"/><Relationship Id="rId4" Type="http://schemas.openxmlformats.org/officeDocument/2006/relationships/oleObject" Target="../embeddings/oleObject20.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30658" y="2138525"/>
            <a:ext cx="5805597" cy="983610"/>
          </a:xfrm>
        </p:spPr>
        <p:txBody>
          <a:bodyPr>
            <a:normAutofit fontScale="90000"/>
          </a:bodyPr>
          <a:lstStyle/>
          <a:p>
            <a:r>
              <a:rPr lang="en-US" dirty="0"/>
              <a:t>CPSC 531:</a:t>
            </a:r>
            <a:br>
              <a:rPr lang="en-US" dirty="0"/>
            </a:br>
            <a:r>
              <a:rPr lang="en-US" dirty="0"/>
              <a:t>System Modeling and Simulation</a:t>
            </a:r>
          </a:p>
        </p:txBody>
      </p:sp>
      <p:sp>
        <p:nvSpPr>
          <p:cNvPr id="3" name="Subtitle 2"/>
          <p:cNvSpPr>
            <a:spLocks noGrp="1"/>
          </p:cNvSpPr>
          <p:nvPr>
            <p:ph type="subTitle" idx="1"/>
          </p:nvPr>
        </p:nvSpPr>
        <p:spPr>
          <a:xfrm>
            <a:off x="2630658" y="3641431"/>
            <a:ext cx="5652601" cy="1985318"/>
          </a:xfrm>
        </p:spPr>
        <p:txBody>
          <a:bodyPr>
            <a:normAutofit lnSpcReduction="10000"/>
          </a:bodyPr>
          <a:lstStyle/>
          <a:p>
            <a:r>
              <a:rPr lang="en-US" dirty="0">
                <a:solidFill>
                  <a:srgbClr val="7F7F7F"/>
                </a:solidFill>
              </a:rPr>
              <a:t>Carey Williamson</a:t>
            </a:r>
          </a:p>
          <a:p>
            <a:r>
              <a:rPr lang="en-US" dirty="0">
                <a:solidFill>
                  <a:srgbClr val="7F7F7F"/>
                </a:solidFill>
              </a:rPr>
              <a:t>Department of Computer Science</a:t>
            </a:r>
          </a:p>
          <a:p>
            <a:r>
              <a:rPr lang="en-US" dirty="0">
                <a:solidFill>
                  <a:srgbClr val="7F7F7F"/>
                </a:solidFill>
              </a:rPr>
              <a:t>University of Calgary</a:t>
            </a:r>
          </a:p>
          <a:p>
            <a:r>
              <a:rPr lang="en-US" dirty="0">
                <a:solidFill>
                  <a:srgbClr val="7F7F7F"/>
                </a:solidFill>
              </a:rPr>
              <a:t>Fall 2017</a:t>
            </a:r>
          </a:p>
        </p:txBody>
      </p:sp>
    </p:spTree>
    <p:extLst>
      <p:ext uri="{BB962C8B-B14F-4D97-AF65-F5344CB8AC3E}">
        <p14:creationId xmlns:p14="http://schemas.microsoft.com/office/powerpoint/2010/main" val="406323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p:txBody>
          <a:bodyPr>
            <a:normAutofit/>
          </a:bodyPr>
          <a:lstStyle/>
          <a:p>
            <a:r>
              <a:rPr lang="en-US" altLang="zh-CN" sz="2400" dirty="0"/>
              <a:t>Time between successive arrivals is exponentially distributed</a:t>
            </a:r>
          </a:p>
          <a:p>
            <a:r>
              <a:rPr lang="en-US" altLang="zh-CN" sz="2400" dirty="0"/>
              <a:t>Service times are exponentially distributed</a:t>
            </a:r>
          </a:p>
          <a:p>
            <a:r>
              <a:rPr lang="en-US" altLang="zh-CN" sz="2400" dirty="0"/>
              <a:t>Three servers</a:t>
            </a:r>
          </a:p>
          <a:p>
            <a:r>
              <a:rPr lang="en-US" altLang="zh-CN" sz="2400" dirty="0"/>
              <a:t>20 capacity = 3 service + 17 waiting</a:t>
            </a:r>
          </a:p>
          <a:p>
            <a:r>
              <a:rPr lang="en-US" altLang="zh-CN" sz="2400" dirty="0"/>
              <a:t>If system is full (20), then any arriving jobs are lost (discarded)</a:t>
            </a:r>
          </a:p>
          <a:p>
            <a:r>
              <a:rPr lang="en-US" altLang="zh-CN" sz="2400" dirty="0"/>
              <a:t>Total of 1500 jobs that can be serviced</a:t>
            </a:r>
          </a:p>
          <a:p>
            <a:r>
              <a:rPr lang="en-US" altLang="zh-CN" sz="2400" dirty="0"/>
              <a:t>Service discipline is First-Come-First-Served (aka FIFO)</a:t>
            </a:r>
          </a:p>
        </p:txBody>
      </p:sp>
      <p:sp>
        <p:nvSpPr>
          <p:cNvPr id="13314" name="Rectangle 2"/>
          <p:cNvSpPr>
            <a:spLocks noGrp="1" noChangeArrowheads="1"/>
          </p:cNvSpPr>
          <p:nvPr>
            <p:ph type="title"/>
          </p:nvPr>
        </p:nvSpPr>
        <p:spPr/>
        <p:txBody>
          <a:bodyPr/>
          <a:lstStyle/>
          <a:p>
            <a:pPr>
              <a:defRPr/>
            </a:pPr>
            <a:r>
              <a:rPr lang="en-US" altLang="zh-CN" dirty="0"/>
              <a:t>Example: M/M/3/20/1500/FCFS </a:t>
            </a:r>
          </a:p>
        </p:txBody>
      </p:sp>
      <p:sp>
        <p:nvSpPr>
          <p:cNvPr id="2" name="Slide Number Placeholder 1">
            <a:extLst>
              <a:ext uri="{FF2B5EF4-FFF2-40B4-BE49-F238E27FC236}">
                <a16:creationId xmlns:a16="http://schemas.microsoft.com/office/drawing/2014/main" id="{567F63DC-5A0D-4DB4-833B-FEABBABCC7F9}"/>
              </a:ext>
            </a:extLst>
          </p:cNvPr>
          <p:cNvSpPr>
            <a:spLocks noGrp="1"/>
          </p:cNvSpPr>
          <p:nvPr>
            <p:ph type="sldNum" sz="quarter" idx="12"/>
          </p:nvPr>
        </p:nvSpPr>
        <p:spPr/>
        <p:txBody>
          <a:bodyPr/>
          <a:lstStyle/>
          <a:p>
            <a:fld id="{BA691707-747E-C946-9ECD-54E2551B1C59}" type="slidenum">
              <a:rPr lang="en-US" smtClean="0"/>
              <a:pPr/>
              <a:t>10</a:t>
            </a:fld>
            <a:endParaRPr lang="en-US"/>
          </a:p>
        </p:txBody>
      </p:sp>
    </p:spTree>
    <p:extLst>
      <p:ext uri="{BB962C8B-B14F-4D97-AF65-F5344CB8AC3E}">
        <p14:creationId xmlns:p14="http://schemas.microsoft.com/office/powerpoint/2010/main" val="795556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p:txBody>
          <a:bodyPr/>
          <a:lstStyle/>
          <a:p>
            <a:r>
              <a:rPr lang="en-US" altLang="zh-CN" b="1" i="1" dirty="0"/>
              <a:t>M </a:t>
            </a:r>
            <a:r>
              <a:rPr lang="en-US" altLang="zh-CN" dirty="0"/>
              <a:t>:  Exponential (Markovian, memoryless)</a:t>
            </a:r>
          </a:p>
          <a:p>
            <a:r>
              <a:rPr lang="en-US" altLang="zh-CN" b="1" i="1" dirty="0"/>
              <a:t>D</a:t>
            </a:r>
            <a:r>
              <a:rPr lang="en-US" altLang="zh-CN" dirty="0"/>
              <a:t> :  Deterministic </a:t>
            </a:r>
            <a:r>
              <a:rPr lang="en-US" altLang="zh-CN" dirty="0">
                <a:latin typeface="Symbol" pitchFamily="18" charset="2"/>
                <a:ea typeface="Arial Unicode MS" pitchFamily="34" charset="-128"/>
                <a:cs typeface="Arial Unicode MS" pitchFamily="34" charset="-128"/>
              </a:rPr>
              <a:t> </a:t>
            </a:r>
            <a:r>
              <a:rPr lang="en-US" altLang="zh-CN" dirty="0"/>
              <a:t> constant</a:t>
            </a:r>
          </a:p>
          <a:p>
            <a:r>
              <a:rPr lang="en-US" altLang="zh-CN" b="1" i="1" dirty="0"/>
              <a:t>G</a:t>
            </a:r>
            <a:r>
              <a:rPr lang="en-US" altLang="zh-CN" dirty="0"/>
              <a:t> :  General </a:t>
            </a:r>
            <a:r>
              <a:rPr lang="en-US" altLang="zh-CN" dirty="0">
                <a:latin typeface="Symbol" pitchFamily="18" charset="2"/>
                <a:ea typeface="Arial Unicode MS" pitchFamily="34" charset="-128"/>
                <a:cs typeface="Arial Unicode MS" pitchFamily="34" charset="-128"/>
              </a:rPr>
              <a:t></a:t>
            </a:r>
            <a:r>
              <a:rPr lang="en-US" altLang="zh-CN" dirty="0"/>
              <a:t> Any/all distributions</a:t>
            </a:r>
          </a:p>
          <a:p>
            <a:endParaRPr lang="en-US" altLang="zh-CN" dirty="0"/>
          </a:p>
          <a:p>
            <a:endParaRPr lang="en-US" altLang="zh-CN" dirty="0"/>
          </a:p>
          <a:p>
            <a:r>
              <a:rPr lang="en-US" altLang="zh-CN" sz="2400" dirty="0"/>
              <a:t>Default assumptions (unless stated otherwise):</a:t>
            </a:r>
          </a:p>
          <a:p>
            <a:pPr lvl="1"/>
            <a:r>
              <a:rPr lang="en-US" altLang="zh-CN" sz="2000" dirty="0"/>
              <a:t>Infinite system capacity</a:t>
            </a:r>
          </a:p>
          <a:p>
            <a:pPr lvl="1"/>
            <a:r>
              <a:rPr lang="en-US" altLang="zh-CN" sz="2000" dirty="0"/>
              <a:t>Infinite population size</a:t>
            </a:r>
          </a:p>
          <a:p>
            <a:pPr lvl="1"/>
            <a:r>
              <a:rPr lang="en-US" altLang="zh-CN" sz="2000" dirty="0"/>
              <a:t>FCFS service discipline.</a:t>
            </a:r>
          </a:p>
          <a:p>
            <a:r>
              <a:rPr lang="en-US" altLang="zh-CN" sz="2400" dirty="0"/>
              <a:t> G/G/1 = G/G/1/</a:t>
            </a:r>
            <a:r>
              <a:rPr lang="en-US" altLang="zh-CN" sz="2400" dirty="0">
                <a:sym typeface="Symbol" pitchFamily="18" charset="2"/>
              </a:rPr>
              <a:t></a:t>
            </a:r>
            <a:r>
              <a:rPr lang="en-US" altLang="zh-CN" sz="2400" dirty="0"/>
              <a:t> / </a:t>
            </a:r>
            <a:r>
              <a:rPr lang="en-US" altLang="zh-CN" sz="2400" dirty="0">
                <a:sym typeface="Symbol" pitchFamily="18" charset="2"/>
              </a:rPr>
              <a:t></a:t>
            </a:r>
            <a:r>
              <a:rPr lang="en-US" altLang="zh-CN" sz="2400" dirty="0"/>
              <a:t> /FCFS  </a:t>
            </a:r>
          </a:p>
          <a:p>
            <a:endParaRPr lang="en-US" altLang="zh-CN" dirty="0"/>
          </a:p>
        </p:txBody>
      </p:sp>
      <p:sp>
        <p:nvSpPr>
          <p:cNvPr id="12290" name="Rectangle 2"/>
          <p:cNvSpPr>
            <a:spLocks noGrp="1" noChangeArrowheads="1"/>
          </p:cNvSpPr>
          <p:nvPr>
            <p:ph type="title"/>
          </p:nvPr>
        </p:nvSpPr>
        <p:spPr/>
        <p:txBody>
          <a:bodyPr/>
          <a:lstStyle/>
          <a:p>
            <a:pPr>
              <a:defRPr/>
            </a:pPr>
            <a:r>
              <a:rPr lang="en-US" altLang="zh-CN" dirty="0"/>
              <a:t>Common Distributions and Assumptions</a:t>
            </a:r>
          </a:p>
        </p:txBody>
      </p:sp>
      <p:sp>
        <p:nvSpPr>
          <p:cNvPr id="2" name="Slide Number Placeholder 1">
            <a:extLst>
              <a:ext uri="{FF2B5EF4-FFF2-40B4-BE49-F238E27FC236}">
                <a16:creationId xmlns:a16="http://schemas.microsoft.com/office/drawing/2014/main" id="{C386F011-E535-4ABF-9F7B-A83D4B67BB54}"/>
              </a:ext>
            </a:extLst>
          </p:cNvPr>
          <p:cNvSpPr>
            <a:spLocks noGrp="1"/>
          </p:cNvSpPr>
          <p:nvPr>
            <p:ph type="sldNum" sz="quarter" idx="12"/>
          </p:nvPr>
        </p:nvSpPr>
        <p:spPr/>
        <p:txBody>
          <a:bodyPr/>
          <a:lstStyle/>
          <a:p>
            <a:fld id="{BA691707-747E-C946-9ECD-54E2551B1C59}" type="slidenum">
              <a:rPr lang="en-US" smtClean="0"/>
              <a:pPr/>
              <a:t>11</a:t>
            </a:fld>
            <a:endParaRPr lang="en-US"/>
          </a:p>
        </p:txBody>
      </p:sp>
    </p:spTree>
    <p:extLst>
      <p:ext uri="{BB962C8B-B14F-4D97-AF65-F5344CB8AC3E}">
        <p14:creationId xmlns:p14="http://schemas.microsoft.com/office/powerpoint/2010/main" val="3618921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n-US" altLang="zh-CN" dirty="0"/>
              <a:t>Key Variables (1 of 3)</a:t>
            </a:r>
          </a:p>
        </p:txBody>
      </p:sp>
      <p:grpSp>
        <p:nvGrpSpPr>
          <p:cNvPr id="57347" name="Group 5"/>
          <p:cNvGrpSpPr>
            <a:grpSpLocks/>
          </p:cNvGrpSpPr>
          <p:nvPr/>
        </p:nvGrpSpPr>
        <p:grpSpPr bwMode="auto">
          <a:xfrm>
            <a:off x="1155700" y="1219200"/>
            <a:ext cx="6845300" cy="5105400"/>
            <a:chOff x="728" y="768"/>
            <a:chExt cx="4312" cy="3216"/>
          </a:xfrm>
        </p:grpSpPr>
        <p:sp>
          <p:nvSpPr>
            <p:cNvPr id="73733" name="Oval 6"/>
            <p:cNvSpPr>
              <a:spLocks noChangeArrowheads="1"/>
            </p:cNvSpPr>
            <p:nvPr/>
          </p:nvSpPr>
          <p:spPr bwMode="auto">
            <a:xfrm>
              <a:off x="3936" y="768"/>
              <a:ext cx="288" cy="288"/>
            </a:xfrm>
            <a:prstGeom prst="ellipse">
              <a:avLst/>
            </a:prstGeom>
            <a:noFill/>
            <a:ln w="12700">
              <a:solidFill>
                <a:schemeClr val="tx1"/>
              </a:solidFill>
              <a:round/>
              <a:headEnd/>
              <a:tailEnd/>
            </a:ln>
          </p:spPr>
          <p:txBody>
            <a:bodyPr wrap="none" anchor="ctr"/>
            <a:lstStyle/>
            <a:p>
              <a:pPr algn="ctr">
                <a:defRPr/>
              </a:pPr>
              <a:r>
                <a:rPr lang="en-US" altLang="zh-CN">
                  <a:latin typeface="+mn-lt"/>
                  <a:ea typeface="Arial Unicode MS" pitchFamily="34" charset="-128"/>
                  <a:cs typeface="Arial Unicode MS" pitchFamily="34" charset="-128"/>
                </a:rPr>
                <a:t>1</a:t>
              </a:r>
            </a:p>
          </p:txBody>
        </p:sp>
        <p:sp>
          <p:nvSpPr>
            <p:cNvPr id="73734" name="Oval 7"/>
            <p:cNvSpPr>
              <a:spLocks noChangeArrowheads="1"/>
            </p:cNvSpPr>
            <p:nvPr/>
          </p:nvSpPr>
          <p:spPr bwMode="auto">
            <a:xfrm>
              <a:off x="3936" y="1200"/>
              <a:ext cx="288" cy="288"/>
            </a:xfrm>
            <a:prstGeom prst="ellipse">
              <a:avLst/>
            </a:prstGeom>
            <a:noFill/>
            <a:ln w="12700">
              <a:solidFill>
                <a:schemeClr val="tx1"/>
              </a:solidFill>
              <a:round/>
              <a:headEnd/>
              <a:tailEnd/>
            </a:ln>
          </p:spPr>
          <p:txBody>
            <a:bodyPr wrap="none" anchor="ctr"/>
            <a:lstStyle/>
            <a:p>
              <a:pPr algn="ctr">
                <a:defRPr/>
              </a:pPr>
              <a:r>
                <a:rPr lang="en-US" altLang="zh-CN">
                  <a:latin typeface="+mn-lt"/>
                  <a:ea typeface="Arial Unicode MS" pitchFamily="34" charset="-128"/>
                  <a:cs typeface="Arial Unicode MS" pitchFamily="34" charset="-128"/>
                </a:rPr>
                <a:t>2</a:t>
              </a:r>
            </a:p>
          </p:txBody>
        </p:sp>
        <p:sp>
          <p:nvSpPr>
            <p:cNvPr id="73735" name="Oval 8"/>
            <p:cNvSpPr>
              <a:spLocks noChangeArrowheads="1"/>
            </p:cNvSpPr>
            <p:nvPr/>
          </p:nvSpPr>
          <p:spPr bwMode="auto">
            <a:xfrm>
              <a:off x="3936" y="1632"/>
              <a:ext cx="288" cy="288"/>
            </a:xfrm>
            <a:prstGeom prst="ellipse">
              <a:avLst/>
            </a:prstGeom>
            <a:noFill/>
            <a:ln w="12700">
              <a:solidFill>
                <a:schemeClr val="tx1"/>
              </a:solidFill>
              <a:round/>
              <a:headEnd/>
              <a:tailEnd/>
            </a:ln>
          </p:spPr>
          <p:txBody>
            <a:bodyPr wrap="none" anchor="ctr"/>
            <a:lstStyle/>
            <a:p>
              <a:pPr algn="ctr">
                <a:defRPr/>
              </a:pPr>
              <a:r>
                <a:rPr lang="en-US" altLang="zh-CN" i="1">
                  <a:latin typeface="+mn-lt"/>
                  <a:ea typeface="Arial Unicode MS" pitchFamily="34" charset="-128"/>
                  <a:cs typeface="Arial Unicode MS" pitchFamily="34" charset="-128"/>
                </a:rPr>
                <a:t>m</a:t>
              </a:r>
            </a:p>
          </p:txBody>
        </p:sp>
        <p:sp>
          <p:nvSpPr>
            <p:cNvPr id="73736" name="Rectangle 9"/>
            <p:cNvSpPr>
              <a:spLocks noChangeArrowheads="1"/>
            </p:cNvSpPr>
            <p:nvPr/>
          </p:nvSpPr>
          <p:spPr bwMode="auto">
            <a:xfrm>
              <a:off x="3744" y="768"/>
              <a:ext cx="48" cy="288"/>
            </a:xfrm>
            <a:prstGeom prst="rect">
              <a:avLst/>
            </a:prstGeom>
            <a:noFill/>
            <a:ln w="12700">
              <a:solidFill>
                <a:schemeClr val="tx1"/>
              </a:solidFill>
              <a:miter lim="800000"/>
              <a:headEnd/>
              <a:tailEnd/>
            </a:ln>
          </p:spPr>
          <p:txBody>
            <a:bodyPr wrap="none" anchor="ctr"/>
            <a:lstStyle/>
            <a:p>
              <a:pPr>
                <a:defRPr/>
              </a:pPr>
              <a:endParaRPr lang="en-US">
                <a:latin typeface="+mn-lt"/>
              </a:endParaRPr>
            </a:p>
          </p:txBody>
        </p:sp>
        <p:sp>
          <p:nvSpPr>
            <p:cNvPr id="73737" name="Rectangle 10"/>
            <p:cNvSpPr>
              <a:spLocks noChangeArrowheads="1"/>
            </p:cNvSpPr>
            <p:nvPr/>
          </p:nvSpPr>
          <p:spPr bwMode="auto">
            <a:xfrm>
              <a:off x="3744" y="1200"/>
              <a:ext cx="48" cy="288"/>
            </a:xfrm>
            <a:prstGeom prst="rect">
              <a:avLst/>
            </a:prstGeom>
            <a:noFill/>
            <a:ln w="12700">
              <a:solidFill>
                <a:schemeClr val="tx1"/>
              </a:solidFill>
              <a:miter lim="800000"/>
              <a:headEnd/>
              <a:tailEnd/>
            </a:ln>
          </p:spPr>
          <p:txBody>
            <a:bodyPr wrap="none" anchor="ctr"/>
            <a:lstStyle/>
            <a:p>
              <a:pPr>
                <a:defRPr/>
              </a:pPr>
              <a:endParaRPr lang="en-US">
                <a:latin typeface="+mn-lt"/>
              </a:endParaRPr>
            </a:p>
          </p:txBody>
        </p:sp>
        <p:sp>
          <p:nvSpPr>
            <p:cNvPr id="73738" name="Rectangle 11"/>
            <p:cNvSpPr>
              <a:spLocks noChangeArrowheads="1"/>
            </p:cNvSpPr>
            <p:nvPr/>
          </p:nvSpPr>
          <p:spPr bwMode="auto">
            <a:xfrm>
              <a:off x="3744" y="1632"/>
              <a:ext cx="48" cy="288"/>
            </a:xfrm>
            <a:prstGeom prst="rect">
              <a:avLst/>
            </a:prstGeom>
            <a:noFill/>
            <a:ln w="12700">
              <a:solidFill>
                <a:schemeClr val="tx1"/>
              </a:solidFill>
              <a:miter lim="800000"/>
              <a:headEnd/>
              <a:tailEnd/>
            </a:ln>
          </p:spPr>
          <p:txBody>
            <a:bodyPr wrap="none" anchor="ctr"/>
            <a:lstStyle/>
            <a:p>
              <a:pPr>
                <a:defRPr/>
              </a:pPr>
              <a:endParaRPr lang="en-US">
                <a:latin typeface="+mn-lt"/>
              </a:endParaRPr>
            </a:p>
          </p:txBody>
        </p:sp>
        <p:sp>
          <p:nvSpPr>
            <p:cNvPr id="73739" name="Rectangle 12"/>
            <p:cNvSpPr>
              <a:spLocks noChangeArrowheads="1"/>
            </p:cNvSpPr>
            <p:nvPr/>
          </p:nvSpPr>
          <p:spPr bwMode="auto">
            <a:xfrm>
              <a:off x="4320" y="1200"/>
              <a:ext cx="48" cy="288"/>
            </a:xfrm>
            <a:prstGeom prst="rect">
              <a:avLst/>
            </a:prstGeom>
            <a:noFill/>
            <a:ln w="12700">
              <a:solidFill>
                <a:schemeClr val="tx1"/>
              </a:solidFill>
              <a:prstDash val="dash"/>
              <a:miter lim="800000"/>
              <a:headEnd/>
              <a:tailEnd/>
            </a:ln>
          </p:spPr>
          <p:txBody>
            <a:bodyPr wrap="none" anchor="ctr"/>
            <a:lstStyle/>
            <a:p>
              <a:pPr>
                <a:defRPr/>
              </a:pPr>
              <a:endParaRPr lang="en-US">
                <a:latin typeface="+mn-lt"/>
              </a:endParaRPr>
            </a:p>
          </p:txBody>
        </p:sp>
        <p:sp>
          <p:nvSpPr>
            <p:cNvPr id="73740" name="Rectangle 13"/>
            <p:cNvSpPr>
              <a:spLocks noChangeArrowheads="1"/>
            </p:cNvSpPr>
            <p:nvPr/>
          </p:nvSpPr>
          <p:spPr bwMode="auto">
            <a:xfrm>
              <a:off x="3504" y="1200"/>
              <a:ext cx="48" cy="288"/>
            </a:xfrm>
            <a:prstGeom prst="rect">
              <a:avLst/>
            </a:prstGeom>
            <a:noFill/>
            <a:ln w="12700">
              <a:solidFill>
                <a:schemeClr val="tx1"/>
              </a:solidFill>
              <a:miter lim="800000"/>
              <a:headEnd/>
              <a:tailEnd/>
            </a:ln>
          </p:spPr>
          <p:txBody>
            <a:bodyPr wrap="none" anchor="ctr"/>
            <a:lstStyle/>
            <a:p>
              <a:pPr>
                <a:defRPr/>
              </a:pPr>
              <a:endParaRPr lang="en-US">
                <a:latin typeface="+mn-lt"/>
              </a:endParaRPr>
            </a:p>
          </p:txBody>
        </p:sp>
        <p:sp>
          <p:nvSpPr>
            <p:cNvPr id="73741" name="Rectangle 14"/>
            <p:cNvSpPr>
              <a:spLocks noChangeArrowheads="1"/>
            </p:cNvSpPr>
            <p:nvPr/>
          </p:nvSpPr>
          <p:spPr bwMode="auto">
            <a:xfrm>
              <a:off x="3408" y="1200"/>
              <a:ext cx="48" cy="288"/>
            </a:xfrm>
            <a:prstGeom prst="rect">
              <a:avLst/>
            </a:prstGeom>
            <a:noFill/>
            <a:ln w="12700">
              <a:solidFill>
                <a:schemeClr val="tx1"/>
              </a:solidFill>
              <a:miter lim="800000"/>
              <a:headEnd/>
              <a:tailEnd/>
            </a:ln>
          </p:spPr>
          <p:txBody>
            <a:bodyPr wrap="none" anchor="ctr"/>
            <a:lstStyle/>
            <a:p>
              <a:pPr>
                <a:defRPr/>
              </a:pPr>
              <a:endParaRPr lang="en-US">
                <a:latin typeface="+mn-lt"/>
              </a:endParaRPr>
            </a:p>
          </p:txBody>
        </p:sp>
        <p:sp>
          <p:nvSpPr>
            <p:cNvPr id="73742" name="Rectangle 15"/>
            <p:cNvSpPr>
              <a:spLocks noChangeArrowheads="1"/>
            </p:cNvSpPr>
            <p:nvPr/>
          </p:nvSpPr>
          <p:spPr bwMode="auto">
            <a:xfrm>
              <a:off x="3312" y="1200"/>
              <a:ext cx="48" cy="288"/>
            </a:xfrm>
            <a:prstGeom prst="rect">
              <a:avLst/>
            </a:prstGeom>
            <a:noFill/>
            <a:ln w="12700">
              <a:solidFill>
                <a:schemeClr val="tx1"/>
              </a:solidFill>
              <a:miter lim="800000"/>
              <a:headEnd/>
              <a:tailEnd/>
            </a:ln>
          </p:spPr>
          <p:txBody>
            <a:bodyPr wrap="none" anchor="ctr"/>
            <a:lstStyle/>
            <a:p>
              <a:pPr>
                <a:defRPr/>
              </a:pPr>
              <a:endParaRPr lang="en-US">
                <a:latin typeface="+mn-lt"/>
              </a:endParaRPr>
            </a:p>
          </p:txBody>
        </p:sp>
        <p:sp>
          <p:nvSpPr>
            <p:cNvPr id="73743" name="Rectangle 16"/>
            <p:cNvSpPr>
              <a:spLocks noChangeArrowheads="1"/>
            </p:cNvSpPr>
            <p:nvPr/>
          </p:nvSpPr>
          <p:spPr bwMode="auto">
            <a:xfrm>
              <a:off x="3216" y="1200"/>
              <a:ext cx="48" cy="288"/>
            </a:xfrm>
            <a:prstGeom prst="rect">
              <a:avLst/>
            </a:prstGeom>
            <a:noFill/>
            <a:ln w="12700">
              <a:solidFill>
                <a:schemeClr val="tx1"/>
              </a:solidFill>
              <a:miter lim="800000"/>
              <a:headEnd/>
              <a:tailEnd/>
            </a:ln>
          </p:spPr>
          <p:txBody>
            <a:bodyPr wrap="none" anchor="ctr"/>
            <a:lstStyle/>
            <a:p>
              <a:pPr>
                <a:defRPr/>
              </a:pPr>
              <a:endParaRPr lang="en-US">
                <a:latin typeface="+mn-lt"/>
              </a:endParaRPr>
            </a:p>
          </p:txBody>
        </p:sp>
        <p:sp>
          <p:nvSpPr>
            <p:cNvPr id="73744" name="Rectangle 17"/>
            <p:cNvSpPr>
              <a:spLocks noChangeArrowheads="1"/>
            </p:cNvSpPr>
            <p:nvPr/>
          </p:nvSpPr>
          <p:spPr bwMode="auto">
            <a:xfrm>
              <a:off x="3120" y="1200"/>
              <a:ext cx="48" cy="288"/>
            </a:xfrm>
            <a:prstGeom prst="rect">
              <a:avLst/>
            </a:prstGeom>
            <a:noFill/>
            <a:ln w="12700">
              <a:solidFill>
                <a:schemeClr val="tx1"/>
              </a:solidFill>
              <a:miter lim="800000"/>
              <a:headEnd/>
              <a:tailEnd/>
            </a:ln>
          </p:spPr>
          <p:txBody>
            <a:bodyPr wrap="none" anchor="ctr"/>
            <a:lstStyle/>
            <a:p>
              <a:pPr>
                <a:defRPr/>
              </a:pPr>
              <a:endParaRPr lang="en-US">
                <a:latin typeface="+mn-lt"/>
              </a:endParaRPr>
            </a:p>
          </p:txBody>
        </p:sp>
        <p:sp>
          <p:nvSpPr>
            <p:cNvPr id="73745" name="Rectangle 18"/>
            <p:cNvSpPr>
              <a:spLocks noChangeArrowheads="1"/>
            </p:cNvSpPr>
            <p:nvPr/>
          </p:nvSpPr>
          <p:spPr bwMode="auto">
            <a:xfrm>
              <a:off x="2640" y="1200"/>
              <a:ext cx="48" cy="288"/>
            </a:xfrm>
            <a:prstGeom prst="rect">
              <a:avLst/>
            </a:prstGeom>
            <a:noFill/>
            <a:ln w="12700">
              <a:solidFill>
                <a:schemeClr val="tx1"/>
              </a:solidFill>
              <a:miter lim="800000"/>
              <a:headEnd/>
              <a:tailEnd/>
            </a:ln>
          </p:spPr>
          <p:txBody>
            <a:bodyPr wrap="none" anchor="ctr"/>
            <a:lstStyle/>
            <a:p>
              <a:pPr>
                <a:defRPr/>
              </a:pPr>
              <a:endParaRPr lang="en-US">
                <a:latin typeface="+mn-lt"/>
              </a:endParaRPr>
            </a:p>
          </p:txBody>
        </p:sp>
        <p:sp>
          <p:nvSpPr>
            <p:cNvPr id="73746" name="Rectangle 19"/>
            <p:cNvSpPr>
              <a:spLocks noChangeArrowheads="1"/>
            </p:cNvSpPr>
            <p:nvPr/>
          </p:nvSpPr>
          <p:spPr bwMode="auto">
            <a:xfrm>
              <a:off x="2064" y="1200"/>
              <a:ext cx="48" cy="288"/>
            </a:xfrm>
            <a:prstGeom prst="rect">
              <a:avLst/>
            </a:prstGeom>
            <a:noFill/>
            <a:ln w="12700">
              <a:solidFill>
                <a:schemeClr val="tx1"/>
              </a:solidFill>
              <a:prstDash val="dash"/>
              <a:miter lim="800000"/>
              <a:headEnd/>
              <a:tailEnd/>
            </a:ln>
          </p:spPr>
          <p:txBody>
            <a:bodyPr wrap="none" anchor="ctr"/>
            <a:lstStyle/>
            <a:p>
              <a:pPr>
                <a:defRPr/>
              </a:pPr>
              <a:endParaRPr lang="en-US">
                <a:latin typeface="+mn-lt"/>
              </a:endParaRPr>
            </a:p>
          </p:txBody>
        </p:sp>
        <p:sp>
          <p:nvSpPr>
            <p:cNvPr id="73747" name="Line 20"/>
            <p:cNvSpPr>
              <a:spLocks noChangeShapeType="1"/>
            </p:cNvSpPr>
            <p:nvPr/>
          </p:nvSpPr>
          <p:spPr bwMode="auto">
            <a:xfrm>
              <a:off x="1296" y="3360"/>
              <a:ext cx="3744" cy="0"/>
            </a:xfrm>
            <a:prstGeom prst="line">
              <a:avLst/>
            </a:prstGeom>
            <a:noFill/>
            <a:ln w="12700">
              <a:solidFill>
                <a:schemeClr val="tx1"/>
              </a:solidFill>
              <a:round/>
              <a:headEnd/>
              <a:tailEnd type="triangle" w="med" len="med"/>
            </a:ln>
          </p:spPr>
          <p:txBody>
            <a:bodyPr/>
            <a:lstStyle/>
            <a:p>
              <a:pPr>
                <a:defRPr/>
              </a:pPr>
              <a:endParaRPr lang="en-US">
                <a:latin typeface="+mn-lt"/>
              </a:endParaRPr>
            </a:p>
          </p:txBody>
        </p:sp>
        <p:sp>
          <p:nvSpPr>
            <p:cNvPr id="73748" name="Line 21"/>
            <p:cNvSpPr>
              <a:spLocks noChangeShapeType="1"/>
            </p:cNvSpPr>
            <p:nvPr/>
          </p:nvSpPr>
          <p:spPr bwMode="auto">
            <a:xfrm>
              <a:off x="4368" y="3216"/>
              <a:ext cx="0" cy="144"/>
            </a:xfrm>
            <a:prstGeom prst="line">
              <a:avLst/>
            </a:prstGeom>
            <a:noFill/>
            <a:ln w="12700">
              <a:solidFill>
                <a:schemeClr val="tx1"/>
              </a:solidFill>
              <a:round/>
              <a:headEnd/>
              <a:tailEnd type="triangle" w="med" len="med"/>
            </a:ln>
          </p:spPr>
          <p:txBody>
            <a:bodyPr/>
            <a:lstStyle/>
            <a:p>
              <a:pPr>
                <a:defRPr/>
              </a:pPr>
              <a:endParaRPr lang="en-US">
                <a:latin typeface="+mn-lt"/>
              </a:endParaRPr>
            </a:p>
          </p:txBody>
        </p:sp>
        <p:sp>
          <p:nvSpPr>
            <p:cNvPr id="73749" name="Line 22"/>
            <p:cNvSpPr>
              <a:spLocks noChangeShapeType="1"/>
            </p:cNvSpPr>
            <p:nvPr/>
          </p:nvSpPr>
          <p:spPr bwMode="auto">
            <a:xfrm>
              <a:off x="3562" y="3216"/>
              <a:ext cx="0" cy="144"/>
            </a:xfrm>
            <a:prstGeom prst="line">
              <a:avLst/>
            </a:prstGeom>
            <a:noFill/>
            <a:ln w="12700">
              <a:solidFill>
                <a:schemeClr val="tx1"/>
              </a:solidFill>
              <a:round/>
              <a:headEnd/>
              <a:tailEnd type="triangle" w="med" len="med"/>
            </a:ln>
          </p:spPr>
          <p:txBody>
            <a:bodyPr/>
            <a:lstStyle/>
            <a:p>
              <a:pPr>
                <a:defRPr/>
              </a:pPr>
              <a:endParaRPr lang="en-US" dirty="0">
                <a:latin typeface="+mn-lt"/>
              </a:endParaRPr>
            </a:p>
          </p:txBody>
        </p:sp>
        <p:sp>
          <p:nvSpPr>
            <p:cNvPr id="73750" name="Line 23"/>
            <p:cNvSpPr>
              <a:spLocks noChangeShapeType="1"/>
            </p:cNvSpPr>
            <p:nvPr/>
          </p:nvSpPr>
          <p:spPr bwMode="auto">
            <a:xfrm>
              <a:off x="2698" y="3216"/>
              <a:ext cx="0" cy="144"/>
            </a:xfrm>
            <a:prstGeom prst="line">
              <a:avLst/>
            </a:prstGeom>
            <a:noFill/>
            <a:ln w="12700">
              <a:solidFill>
                <a:schemeClr val="tx1"/>
              </a:solidFill>
              <a:round/>
              <a:headEnd/>
              <a:tailEnd type="triangle" w="med" len="med"/>
            </a:ln>
          </p:spPr>
          <p:txBody>
            <a:bodyPr/>
            <a:lstStyle/>
            <a:p>
              <a:pPr>
                <a:defRPr/>
              </a:pPr>
              <a:endParaRPr lang="en-US">
                <a:latin typeface="+mn-lt"/>
              </a:endParaRPr>
            </a:p>
          </p:txBody>
        </p:sp>
        <p:sp>
          <p:nvSpPr>
            <p:cNvPr id="73751" name="Line 24"/>
            <p:cNvSpPr>
              <a:spLocks noChangeShapeType="1"/>
            </p:cNvSpPr>
            <p:nvPr/>
          </p:nvSpPr>
          <p:spPr bwMode="auto">
            <a:xfrm>
              <a:off x="1824" y="3216"/>
              <a:ext cx="0" cy="144"/>
            </a:xfrm>
            <a:prstGeom prst="line">
              <a:avLst/>
            </a:prstGeom>
            <a:noFill/>
            <a:ln w="12700">
              <a:solidFill>
                <a:schemeClr val="tx1"/>
              </a:solidFill>
              <a:round/>
              <a:headEnd/>
              <a:tailEnd type="triangle" w="med" len="med"/>
            </a:ln>
          </p:spPr>
          <p:txBody>
            <a:bodyPr/>
            <a:lstStyle/>
            <a:p>
              <a:pPr>
                <a:defRPr/>
              </a:pPr>
              <a:endParaRPr lang="en-US">
                <a:latin typeface="+mn-lt"/>
              </a:endParaRPr>
            </a:p>
          </p:txBody>
        </p:sp>
        <p:sp>
          <p:nvSpPr>
            <p:cNvPr id="73752" name="Text Box 25"/>
            <p:cNvSpPr txBox="1">
              <a:spLocks noChangeArrowheads="1"/>
            </p:cNvSpPr>
            <p:nvPr/>
          </p:nvSpPr>
          <p:spPr bwMode="auto">
            <a:xfrm>
              <a:off x="1480" y="2650"/>
              <a:ext cx="682" cy="407"/>
            </a:xfrm>
            <a:prstGeom prst="rect">
              <a:avLst/>
            </a:prstGeom>
            <a:noFill/>
            <a:ln w="12700">
              <a:noFill/>
              <a:miter lim="800000"/>
              <a:headEnd/>
              <a:tailEnd/>
            </a:ln>
          </p:spPr>
          <p:txBody>
            <a:bodyPr wrap="none">
              <a:spAutoFit/>
            </a:bodyPr>
            <a:lstStyle/>
            <a:p>
              <a:pPr algn="ctr">
                <a:defRPr/>
              </a:pPr>
              <a:r>
                <a:rPr lang="en-US" altLang="zh-CN">
                  <a:latin typeface="+mn-lt"/>
                  <a:ea typeface="Arial Unicode MS" pitchFamily="34" charset="-128"/>
                  <a:cs typeface="Arial Unicode MS" pitchFamily="34" charset="-128"/>
                </a:rPr>
                <a:t>Previous</a:t>
              </a:r>
              <a:br>
                <a:rPr lang="en-US" altLang="zh-CN">
                  <a:latin typeface="+mn-lt"/>
                  <a:ea typeface="Arial Unicode MS" pitchFamily="34" charset="-128"/>
                  <a:cs typeface="Arial Unicode MS" pitchFamily="34" charset="-128"/>
                </a:rPr>
              </a:br>
              <a:r>
                <a:rPr lang="en-US" altLang="zh-CN">
                  <a:latin typeface="+mn-lt"/>
                  <a:ea typeface="Arial Unicode MS" pitchFamily="34" charset="-128"/>
                  <a:cs typeface="Arial Unicode MS" pitchFamily="34" charset="-128"/>
                </a:rPr>
                <a:t>Arrival</a:t>
              </a:r>
            </a:p>
          </p:txBody>
        </p:sp>
        <p:sp>
          <p:nvSpPr>
            <p:cNvPr id="73753" name="Text Box 26"/>
            <p:cNvSpPr txBox="1">
              <a:spLocks noChangeArrowheads="1"/>
            </p:cNvSpPr>
            <p:nvPr/>
          </p:nvSpPr>
          <p:spPr bwMode="auto">
            <a:xfrm>
              <a:off x="2355" y="2880"/>
              <a:ext cx="528" cy="233"/>
            </a:xfrm>
            <a:prstGeom prst="rect">
              <a:avLst/>
            </a:prstGeom>
            <a:noFill/>
            <a:ln w="12700">
              <a:noFill/>
              <a:miter lim="800000"/>
              <a:headEnd/>
              <a:tailEnd/>
            </a:ln>
          </p:spPr>
          <p:txBody>
            <a:bodyPr wrap="none">
              <a:spAutoFit/>
            </a:bodyPr>
            <a:lstStyle/>
            <a:p>
              <a:pPr algn="ctr">
                <a:defRPr/>
              </a:pPr>
              <a:r>
                <a:rPr lang="en-US" altLang="zh-CN">
                  <a:latin typeface="+mn-lt"/>
                  <a:ea typeface="Arial Unicode MS" pitchFamily="34" charset="-128"/>
                  <a:cs typeface="Arial Unicode MS" pitchFamily="34" charset="-128"/>
                </a:rPr>
                <a:t>Arrival</a:t>
              </a:r>
            </a:p>
          </p:txBody>
        </p:sp>
        <p:sp>
          <p:nvSpPr>
            <p:cNvPr id="73754" name="Text Box 27"/>
            <p:cNvSpPr txBox="1">
              <a:spLocks noChangeArrowheads="1"/>
            </p:cNvSpPr>
            <p:nvPr/>
          </p:nvSpPr>
          <p:spPr bwMode="auto">
            <a:xfrm>
              <a:off x="3216" y="2650"/>
              <a:ext cx="601" cy="407"/>
            </a:xfrm>
            <a:prstGeom prst="rect">
              <a:avLst/>
            </a:prstGeom>
            <a:noFill/>
            <a:ln w="12700">
              <a:noFill/>
              <a:miter lim="800000"/>
              <a:headEnd/>
              <a:tailEnd/>
            </a:ln>
          </p:spPr>
          <p:txBody>
            <a:bodyPr wrap="none">
              <a:spAutoFit/>
            </a:bodyPr>
            <a:lstStyle/>
            <a:p>
              <a:pPr algn="ctr">
                <a:defRPr/>
              </a:pPr>
              <a:r>
                <a:rPr lang="en-US" altLang="zh-CN">
                  <a:latin typeface="+mn-lt"/>
                  <a:ea typeface="Arial Unicode MS" pitchFamily="34" charset="-128"/>
                  <a:cs typeface="Arial Unicode MS" pitchFamily="34" charset="-128"/>
                </a:rPr>
                <a:t>Begin</a:t>
              </a:r>
              <a:br>
                <a:rPr lang="en-US" altLang="zh-CN">
                  <a:latin typeface="+mn-lt"/>
                  <a:ea typeface="Arial Unicode MS" pitchFamily="34" charset="-128"/>
                  <a:cs typeface="Arial Unicode MS" pitchFamily="34" charset="-128"/>
                </a:rPr>
              </a:br>
              <a:r>
                <a:rPr lang="en-US" altLang="zh-CN">
                  <a:latin typeface="+mn-lt"/>
                  <a:ea typeface="Arial Unicode MS" pitchFamily="34" charset="-128"/>
                  <a:cs typeface="Arial Unicode MS" pitchFamily="34" charset="-128"/>
                </a:rPr>
                <a:t>Service</a:t>
              </a:r>
            </a:p>
          </p:txBody>
        </p:sp>
        <p:sp>
          <p:nvSpPr>
            <p:cNvPr id="73755" name="Text Box 28"/>
            <p:cNvSpPr txBox="1">
              <a:spLocks noChangeArrowheads="1"/>
            </p:cNvSpPr>
            <p:nvPr/>
          </p:nvSpPr>
          <p:spPr bwMode="auto">
            <a:xfrm>
              <a:off x="3977" y="2650"/>
              <a:ext cx="601" cy="407"/>
            </a:xfrm>
            <a:prstGeom prst="rect">
              <a:avLst/>
            </a:prstGeom>
            <a:noFill/>
            <a:ln w="12700">
              <a:noFill/>
              <a:miter lim="800000"/>
              <a:headEnd/>
              <a:tailEnd/>
            </a:ln>
          </p:spPr>
          <p:txBody>
            <a:bodyPr wrap="none">
              <a:spAutoFit/>
            </a:bodyPr>
            <a:lstStyle/>
            <a:p>
              <a:pPr algn="ctr">
                <a:defRPr/>
              </a:pPr>
              <a:r>
                <a:rPr lang="en-US" altLang="zh-CN">
                  <a:latin typeface="+mn-lt"/>
                  <a:ea typeface="Arial Unicode MS" pitchFamily="34" charset="-128"/>
                  <a:cs typeface="Arial Unicode MS" pitchFamily="34" charset="-128"/>
                </a:rPr>
                <a:t>End</a:t>
              </a:r>
              <a:br>
                <a:rPr lang="en-US" altLang="zh-CN">
                  <a:latin typeface="+mn-lt"/>
                  <a:ea typeface="Arial Unicode MS" pitchFamily="34" charset="-128"/>
                  <a:cs typeface="Arial Unicode MS" pitchFamily="34" charset="-128"/>
                </a:rPr>
              </a:br>
              <a:r>
                <a:rPr lang="en-US" altLang="zh-CN">
                  <a:latin typeface="+mn-lt"/>
                  <a:ea typeface="Arial Unicode MS" pitchFamily="34" charset="-128"/>
                  <a:cs typeface="Arial Unicode MS" pitchFamily="34" charset="-128"/>
                </a:rPr>
                <a:t>Service</a:t>
              </a:r>
            </a:p>
          </p:txBody>
        </p:sp>
        <p:sp>
          <p:nvSpPr>
            <p:cNvPr id="73756" name="Line 29"/>
            <p:cNvSpPr>
              <a:spLocks noChangeShapeType="1"/>
            </p:cNvSpPr>
            <p:nvPr/>
          </p:nvSpPr>
          <p:spPr bwMode="auto">
            <a:xfrm>
              <a:off x="1824" y="3386"/>
              <a:ext cx="0" cy="288"/>
            </a:xfrm>
            <a:prstGeom prst="line">
              <a:avLst/>
            </a:prstGeom>
            <a:noFill/>
            <a:ln w="12700">
              <a:solidFill>
                <a:schemeClr val="tx1"/>
              </a:solidFill>
              <a:round/>
              <a:headEnd/>
              <a:tailEnd/>
            </a:ln>
          </p:spPr>
          <p:txBody>
            <a:bodyPr/>
            <a:lstStyle/>
            <a:p>
              <a:pPr>
                <a:defRPr/>
              </a:pPr>
              <a:endParaRPr lang="en-US">
                <a:latin typeface="+mn-lt"/>
              </a:endParaRPr>
            </a:p>
          </p:txBody>
        </p:sp>
        <p:sp>
          <p:nvSpPr>
            <p:cNvPr id="73757" name="Line 30"/>
            <p:cNvSpPr>
              <a:spLocks noChangeShapeType="1"/>
            </p:cNvSpPr>
            <p:nvPr/>
          </p:nvSpPr>
          <p:spPr bwMode="auto">
            <a:xfrm>
              <a:off x="2698" y="3386"/>
              <a:ext cx="0" cy="598"/>
            </a:xfrm>
            <a:prstGeom prst="line">
              <a:avLst/>
            </a:prstGeom>
            <a:noFill/>
            <a:ln w="12700">
              <a:solidFill>
                <a:schemeClr val="tx1"/>
              </a:solidFill>
              <a:round/>
              <a:headEnd/>
              <a:tailEnd/>
            </a:ln>
          </p:spPr>
          <p:txBody>
            <a:bodyPr/>
            <a:lstStyle/>
            <a:p>
              <a:pPr>
                <a:defRPr/>
              </a:pPr>
              <a:endParaRPr lang="en-US">
                <a:latin typeface="+mn-lt"/>
              </a:endParaRPr>
            </a:p>
          </p:txBody>
        </p:sp>
        <p:sp>
          <p:nvSpPr>
            <p:cNvPr id="73758" name="Line 31"/>
            <p:cNvSpPr>
              <a:spLocks noChangeShapeType="1"/>
            </p:cNvSpPr>
            <p:nvPr/>
          </p:nvSpPr>
          <p:spPr bwMode="auto">
            <a:xfrm>
              <a:off x="3600" y="3386"/>
              <a:ext cx="0" cy="288"/>
            </a:xfrm>
            <a:prstGeom prst="line">
              <a:avLst/>
            </a:prstGeom>
            <a:noFill/>
            <a:ln w="12700">
              <a:solidFill>
                <a:schemeClr val="tx1"/>
              </a:solidFill>
              <a:round/>
              <a:headEnd/>
              <a:tailEnd/>
            </a:ln>
          </p:spPr>
          <p:txBody>
            <a:bodyPr/>
            <a:lstStyle/>
            <a:p>
              <a:pPr>
                <a:defRPr/>
              </a:pPr>
              <a:endParaRPr lang="en-US">
                <a:latin typeface="+mn-lt"/>
              </a:endParaRPr>
            </a:p>
          </p:txBody>
        </p:sp>
        <p:sp>
          <p:nvSpPr>
            <p:cNvPr id="73759" name="Line 32"/>
            <p:cNvSpPr>
              <a:spLocks noChangeShapeType="1"/>
            </p:cNvSpPr>
            <p:nvPr/>
          </p:nvSpPr>
          <p:spPr bwMode="auto">
            <a:xfrm>
              <a:off x="1824" y="3552"/>
              <a:ext cx="874" cy="0"/>
            </a:xfrm>
            <a:prstGeom prst="line">
              <a:avLst/>
            </a:prstGeom>
            <a:noFill/>
            <a:ln w="12700">
              <a:solidFill>
                <a:schemeClr val="tx1"/>
              </a:solidFill>
              <a:round/>
              <a:headEnd type="triangle" w="med" len="med"/>
              <a:tailEnd type="triangle" w="med" len="med"/>
            </a:ln>
          </p:spPr>
          <p:txBody>
            <a:bodyPr/>
            <a:lstStyle/>
            <a:p>
              <a:pPr>
                <a:defRPr/>
              </a:pPr>
              <a:endParaRPr lang="en-US">
                <a:latin typeface="+mn-lt"/>
              </a:endParaRPr>
            </a:p>
          </p:txBody>
        </p:sp>
        <p:sp>
          <p:nvSpPr>
            <p:cNvPr id="73760" name="Line 33"/>
            <p:cNvSpPr>
              <a:spLocks noChangeShapeType="1"/>
            </p:cNvSpPr>
            <p:nvPr/>
          </p:nvSpPr>
          <p:spPr bwMode="auto">
            <a:xfrm>
              <a:off x="2726" y="3552"/>
              <a:ext cx="874" cy="0"/>
            </a:xfrm>
            <a:prstGeom prst="line">
              <a:avLst/>
            </a:prstGeom>
            <a:noFill/>
            <a:ln w="12700">
              <a:solidFill>
                <a:schemeClr val="tx1"/>
              </a:solidFill>
              <a:round/>
              <a:headEnd type="triangle" w="med" len="med"/>
              <a:tailEnd type="triangle" w="med" len="med"/>
            </a:ln>
          </p:spPr>
          <p:txBody>
            <a:bodyPr/>
            <a:lstStyle/>
            <a:p>
              <a:pPr>
                <a:defRPr/>
              </a:pPr>
              <a:endParaRPr lang="en-US">
                <a:latin typeface="+mn-lt"/>
              </a:endParaRPr>
            </a:p>
          </p:txBody>
        </p:sp>
        <p:sp>
          <p:nvSpPr>
            <p:cNvPr id="73761" name="Line 34"/>
            <p:cNvSpPr>
              <a:spLocks noChangeShapeType="1"/>
            </p:cNvSpPr>
            <p:nvPr/>
          </p:nvSpPr>
          <p:spPr bwMode="auto">
            <a:xfrm>
              <a:off x="3600" y="3552"/>
              <a:ext cx="768" cy="0"/>
            </a:xfrm>
            <a:prstGeom prst="line">
              <a:avLst/>
            </a:prstGeom>
            <a:noFill/>
            <a:ln w="12700">
              <a:solidFill>
                <a:schemeClr val="tx1"/>
              </a:solidFill>
              <a:round/>
              <a:headEnd type="triangle" w="med" len="med"/>
              <a:tailEnd type="triangle" w="med" len="med"/>
            </a:ln>
          </p:spPr>
          <p:txBody>
            <a:bodyPr/>
            <a:lstStyle/>
            <a:p>
              <a:pPr>
                <a:defRPr/>
              </a:pPr>
              <a:endParaRPr lang="en-US">
                <a:latin typeface="+mn-lt"/>
              </a:endParaRPr>
            </a:p>
          </p:txBody>
        </p:sp>
        <p:sp>
          <p:nvSpPr>
            <p:cNvPr id="73762" name="Line 35"/>
            <p:cNvSpPr>
              <a:spLocks noChangeShapeType="1"/>
            </p:cNvSpPr>
            <p:nvPr/>
          </p:nvSpPr>
          <p:spPr bwMode="auto">
            <a:xfrm>
              <a:off x="4368" y="3386"/>
              <a:ext cx="0" cy="598"/>
            </a:xfrm>
            <a:prstGeom prst="line">
              <a:avLst/>
            </a:prstGeom>
            <a:noFill/>
            <a:ln w="12700">
              <a:solidFill>
                <a:schemeClr val="tx1"/>
              </a:solidFill>
              <a:round/>
              <a:headEnd/>
              <a:tailEnd/>
            </a:ln>
          </p:spPr>
          <p:txBody>
            <a:bodyPr/>
            <a:lstStyle/>
            <a:p>
              <a:pPr>
                <a:defRPr/>
              </a:pPr>
              <a:endParaRPr lang="en-US">
                <a:latin typeface="+mn-lt"/>
              </a:endParaRPr>
            </a:p>
          </p:txBody>
        </p:sp>
        <p:sp>
          <p:nvSpPr>
            <p:cNvPr id="73763" name="Text Box 36"/>
            <p:cNvSpPr txBox="1">
              <a:spLocks noChangeArrowheads="1"/>
            </p:cNvSpPr>
            <p:nvPr/>
          </p:nvSpPr>
          <p:spPr bwMode="auto">
            <a:xfrm>
              <a:off x="2161" y="3382"/>
              <a:ext cx="207" cy="330"/>
            </a:xfrm>
            <a:prstGeom prst="rect">
              <a:avLst/>
            </a:prstGeom>
            <a:solidFill>
              <a:schemeClr val="bg1"/>
            </a:solidFill>
            <a:ln w="12700">
              <a:noFill/>
              <a:miter lim="800000"/>
              <a:headEnd/>
              <a:tailEnd/>
            </a:ln>
          </p:spPr>
          <p:txBody>
            <a:bodyPr wrap="none">
              <a:spAutoFit/>
            </a:bodyPr>
            <a:lstStyle/>
            <a:p>
              <a:pPr algn="ctr">
                <a:defRPr/>
              </a:pPr>
              <a:r>
                <a:rPr lang="el-GR" altLang="zh-CN" sz="2800" dirty="0">
                  <a:latin typeface="Times New Roman"/>
                  <a:ea typeface="Arial Unicode MS" pitchFamily="34" charset="-128"/>
                  <a:cs typeface="Times New Roman"/>
                </a:rPr>
                <a:t>τ</a:t>
              </a:r>
              <a:endParaRPr lang="en-US" altLang="zh-CN" sz="2800" dirty="0">
                <a:latin typeface="+mn-lt"/>
                <a:ea typeface="Arial Unicode MS" pitchFamily="34" charset="-128"/>
                <a:cs typeface="Arial Unicode MS" pitchFamily="34" charset="-128"/>
              </a:endParaRPr>
            </a:p>
          </p:txBody>
        </p:sp>
        <p:sp>
          <p:nvSpPr>
            <p:cNvPr id="73764" name="Text Box 37"/>
            <p:cNvSpPr txBox="1">
              <a:spLocks noChangeArrowheads="1"/>
            </p:cNvSpPr>
            <p:nvPr/>
          </p:nvSpPr>
          <p:spPr bwMode="auto">
            <a:xfrm>
              <a:off x="3041" y="3382"/>
              <a:ext cx="221" cy="233"/>
            </a:xfrm>
            <a:prstGeom prst="rect">
              <a:avLst/>
            </a:prstGeom>
            <a:solidFill>
              <a:schemeClr val="bg1"/>
            </a:solidFill>
            <a:ln w="12700">
              <a:noFill/>
              <a:miter lim="800000"/>
              <a:headEnd/>
              <a:tailEnd/>
            </a:ln>
          </p:spPr>
          <p:txBody>
            <a:bodyPr wrap="none">
              <a:spAutoFit/>
            </a:bodyPr>
            <a:lstStyle/>
            <a:p>
              <a:pPr algn="ctr">
                <a:defRPr/>
              </a:pPr>
              <a:r>
                <a:rPr lang="en-US" altLang="zh-CN" i="1">
                  <a:latin typeface="+mn-lt"/>
                  <a:ea typeface="Arial Unicode MS" pitchFamily="34" charset="-128"/>
                  <a:cs typeface="Arial Unicode MS" pitchFamily="34" charset="-128"/>
                </a:rPr>
                <a:t>w</a:t>
              </a:r>
            </a:p>
          </p:txBody>
        </p:sp>
        <p:sp>
          <p:nvSpPr>
            <p:cNvPr id="73765" name="Text Box 38"/>
            <p:cNvSpPr txBox="1">
              <a:spLocks noChangeArrowheads="1"/>
            </p:cNvSpPr>
            <p:nvPr/>
          </p:nvSpPr>
          <p:spPr bwMode="auto">
            <a:xfrm>
              <a:off x="3888" y="3382"/>
              <a:ext cx="189" cy="233"/>
            </a:xfrm>
            <a:prstGeom prst="rect">
              <a:avLst/>
            </a:prstGeom>
            <a:solidFill>
              <a:schemeClr val="bg1"/>
            </a:solidFill>
            <a:ln w="12700">
              <a:noFill/>
              <a:miter lim="800000"/>
              <a:headEnd/>
              <a:tailEnd/>
            </a:ln>
          </p:spPr>
          <p:txBody>
            <a:bodyPr wrap="none">
              <a:spAutoFit/>
            </a:bodyPr>
            <a:lstStyle/>
            <a:p>
              <a:pPr algn="ctr">
                <a:defRPr/>
              </a:pPr>
              <a:r>
                <a:rPr lang="en-US" altLang="zh-CN" i="1">
                  <a:latin typeface="+mn-lt"/>
                  <a:ea typeface="Arial Unicode MS" pitchFamily="34" charset="-128"/>
                  <a:cs typeface="Arial Unicode MS" pitchFamily="34" charset="-128"/>
                </a:rPr>
                <a:t>s</a:t>
              </a:r>
            </a:p>
          </p:txBody>
        </p:sp>
        <p:sp>
          <p:nvSpPr>
            <p:cNvPr id="73766" name="Line 39"/>
            <p:cNvSpPr>
              <a:spLocks noChangeShapeType="1"/>
            </p:cNvSpPr>
            <p:nvPr/>
          </p:nvSpPr>
          <p:spPr bwMode="auto">
            <a:xfrm>
              <a:off x="2726" y="3792"/>
              <a:ext cx="1642" cy="0"/>
            </a:xfrm>
            <a:prstGeom prst="line">
              <a:avLst/>
            </a:prstGeom>
            <a:noFill/>
            <a:ln w="12700">
              <a:solidFill>
                <a:schemeClr val="tx1"/>
              </a:solidFill>
              <a:round/>
              <a:headEnd type="triangle" w="med" len="med"/>
              <a:tailEnd type="triangle" w="med" len="med"/>
            </a:ln>
          </p:spPr>
          <p:txBody>
            <a:bodyPr/>
            <a:lstStyle/>
            <a:p>
              <a:pPr>
                <a:defRPr/>
              </a:pPr>
              <a:endParaRPr lang="en-US">
                <a:latin typeface="+mn-lt"/>
              </a:endParaRPr>
            </a:p>
          </p:txBody>
        </p:sp>
        <p:sp>
          <p:nvSpPr>
            <p:cNvPr id="73767" name="Text Box 40"/>
            <p:cNvSpPr txBox="1">
              <a:spLocks noChangeArrowheads="1"/>
            </p:cNvSpPr>
            <p:nvPr/>
          </p:nvSpPr>
          <p:spPr bwMode="auto">
            <a:xfrm>
              <a:off x="3408" y="3648"/>
              <a:ext cx="165" cy="233"/>
            </a:xfrm>
            <a:prstGeom prst="rect">
              <a:avLst/>
            </a:prstGeom>
            <a:solidFill>
              <a:schemeClr val="bg1"/>
            </a:solidFill>
            <a:ln w="12700">
              <a:noFill/>
              <a:miter lim="800000"/>
              <a:headEnd/>
              <a:tailEnd/>
            </a:ln>
          </p:spPr>
          <p:txBody>
            <a:bodyPr wrap="none">
              <a:spAutoFit/>
            </a:bodyPr>
            <a:lstStyle/>
            <a:p>
              <a:pPr algn="ctr">
                <a:defRPr/>
              </a:pPr>
              <a:r>
                <a:rPr lang="en-US" altLang="zh-CN" i="1">
                  <a:latin typeface="+mn-lt"/>
                  <a:ea typeface="Arial Unicode MS" pitchFamily="34" charset="-128"/>
                  <a:cs typeface="Arial Unicode MS" pitchFamily="34" charset="-128"/>
                </a:rPr>
                <a:t>r</a:t>
              </a:r>
            </a:p>
          </p:txBody>
        </p:sp>
        <p:sp>
          <p:nvSpPr>
            <p:cNvPr id="73768" name="Line 41"/>
            <p:cNvSpPr>
              <a:spLocks noChangeShapeType="1"/>
            </p:cNvSpPr>
            <p:nvPr/>
          </p:nvSpPr>
          <p:spPr bwMode="auto">
            <a:xfrm>
              <a:off x="2731" y="2256"/>
              <a:ext cx="932" cy="0"/>
            </a:xfrm>
            <a:prstGeom prst="line">
              <a:avLst/>
            </a:prstGeom>
            <a:noFill/>
            <a:ln w="12700">
              <a:solidFill>
                <a:schemeClr val="tx1"/>
              </a:solidFill>
              <a:round/>
              <a:headEnd type="triangle" w="med" len="med"/>
              <a:tailEnd type="triangle" w="med" len="med"/>
            </a:ln>
          </p:spPr>
          <p:txBody>
            <a:bodyPr/>
            <a:lstStyle/>
            <a:p>
              <a:pPr>
                <a:defRPr/>
              </a:pPr>
              <a:endParaRPr lang="en-US">
                <a:latin typeface="+mn-lt"/>
              </a:endParaRPr>
            </a:p>
          </p:txBody>
        </p:sp>
        <p:sp>
          <p:nvSpPr>
            <p:cNvPr id="73769" name="Line 42"/>
            <p:cNvSpPr>
              <a:spLocks noChangeShapeType="1"/>
            </p:cNvSpPr>
            <p:nvPr/>
          </p:nvSpPr>
          <p:spPr bwMode="auto">
            <a:xfrm>
              <a:off x="2731" y="2112"/>
              <a:ext cx="0" cy="538"/>
            </a:xfrm>
            <a:prstGeom prst="line">
              <a:avLst/>
            </a:prstGeom>
            <a:noFill/>
            <a:ln w="12700">
              <a:solidFill>
                <a:schemeClr val="tx1"/>
              </a:solidFill>
              <a:round/>
              <a:headEnd/>
              <a:tailEnd/>
            </a:ln>
          </p:spPr>
          <p:txBody>
            <a:bodyPr/>
            <a:lstStyle/>
            <a:p>
              <a:pPr>
                <a:defRPr/>
              </a:pPr>
              <a:endParaRPr lang="en-US">
                <a:latin typeface="+mn-lt"/>
              </a:endParaRPr>
            </a:p>
          </p:txBody>
        </p:sp>
        <p:sp>
          <p:nvSpPr>
            <p:cNvPr id="73770" name="Line 43"/>
            <p:cNvSpPr>
              <a:spLocks noChangeShapeType="1"/>
            </p:cNvSpPr>
            <p:nvPr/>
          </p:nvSpPr>
          <p:spPr bwMode="auto">
            <a:xfrm>
              <a:off x="3663" y="2094"/>
              <a:ext cx="0" cy="288"/>
            </a:xfrm>
            <a:prstGeom prst="line">
              <a:avLst/>
            </a:prstGeom>
            <a:noFill/>
            <a:ln w="12700">
              <a:solidFill>
                <a:schemeClr val="tx1"/>
              </a:solidFill>
              <a:round/>
              <a:headEnd/>
              <a:tailEnd/>
            </a:ln>
          </p:spPr>
          <p:txBody>
            <a:bodyPr/>
            <a:lstStyle/>
            <a:p>
              <a:pPr>
                <a:defRPr/>
              </a:pPr>
              <a:endParaRPr lang="en-US">
                <a:latin typeface="+mn-lt"/>
              </a:endParaRPr>
            </a:p>
          </p:txBody>
        </p:sp>
        <p:sp>
          <p:nvSpPr>
            <p:cNvPr id="73771" name="Line 44"/>
            <p:cNvSpPr>
              <a:spLocks noChangeShapeType="1"/>
            </p:cNvSpPr>
            <p:nvPr/>
          </p:nvSpPr>
          <p:spPr bwMode="auto">
            <a:xfrm>
              <a:off x="3663" y="2256"/>
              <a:ext cx="657" cy="0"/>
            </a:xfrm>
            <a:prstGeom prst="line">
              <a:avLst/>
            </a:prstGeom>
            <a:noFill/>
            <a:ln w="12700">
              <a:solidFill>
                <a:schemeClr val="tx1"/>
              </a:solidFill>
              <a:round/>
              <a:headEnd type="triangle" w="med" len="med"/>
              <a:tailEnd type="triangle" w="med" len="med"/>
            </a:ln>
          </p:spPr>
          <p:txBody>
            <a:bodyPr/>
            <a:lstStyle/>
            <a:p>
              <a:pPr>
                <a:defRPr/>
              </a:pPr>
              <a:endParaRPr lang="en-US">
                <a:latin typeface="+mn-lt"/>
              </a:endParaRPr>
            </a:p>
          </p:txBody>
        </p:sp>
        <p:sp>
          <p:nvSpPr>
            <p:cNvPr id="73772" name="Line 45"/>
            <p:cNvSpPr>
              <a:spLocks noChangeShapeType="1"/>
            </p:cNvSpPr>
            <p:nvPr/>
          </p:nvSpPr>
          <p:spPr bwMode="auto">
            <a:xfrm>
              <a:off x="4320" y="2094"/>
              <a:ext cx="0" cy="556"/>
            </a:xfrm>
            <a:prstGeom prst="line">
              <a:avLst/>
            </a:prstGeom>
            <a:noFill/>
            <a:ln w="12700">
              <a:solidFill>
                <a:schemeClr val="tx1"/>
              </a:solidFill>
              <a:round/>
              <a:headEnd/>
              <a:tailEnd/>
            </a:ln>
          </p:spPr>
          <p:txBody>
            <a:bodyPr/>
            <a:lstStyle/>
            <a:p>
              <a:pPr>
                <a:defRPr/>
              </a:pPr>
              <a:endParaRPr lang="en-US">
                <a:latin typeface="+mn-lt"/>
              </a:endParaRPr>
            </a:p>
          </p:txBody>
        </p:sp>
        <p:sp>
          <p:nvSpPr>
            <p:cNvPr id="73773" name="Line 46"/>
            <p:cNvSpPr>
              <a:spLocks noChangeShapeType="1"/>
            </p:cNvSpPr>
            <p:nvPr/>
          </p:nvSpPr>
          <p:spPr bwMode="auto">
            <a:xfrm>
              <a:off x="2731" y="2448"/>
              <a:ext cx="1589" cy="0"/>
            </a:xfrm>
            <a:prstGeom prst="line">
              <a:avLst/>
            </a:prstGeom>
            <a:noFill/>
            <a:ln w="12700">
              <a:solidFill>
                <a:schemeClr val="tx1"/>
              </a:solidFill>
              <a:round/>
              <a:headEnd type="triangle" w="med" len="med"/>
              <a:tailEnd type="triangle" w="med" len="med"/>
            </a:ln>
          </p:spPr>
          <p:txBody>
            <a:bodyPr/>
            <a:lstStyle/>
            <a:p>
              <a:pPr>
                <a:defRPr/>
              </a:pPr>
              <a:endParaRPr lang="en-US">
                <a:latin typeface="+mn-lt"/>
              </a:endParaRPr>
            </a:p>
          </p:txBody>
        </p:sp>
        <p:sp>
          <p:nvSpPr>
            <p:cNvPr id="73774" name="Text Box 47"/>
            <p:cNvSpPr txBox="1">
              <a:spLocks noChangeArrowheads="1"/>
            </p:cNvSpPr>
            <p:nvPr/>
          </p:nvSpPr>
          <p:spPr bwMode="auto">
            <a:xfrm>
              <a:off x="3420" y="2304"/>
              <a:ext cx="197" cy="233"/>
            </a:xfrm>
            <a:prstGeom prst="rect">
              <a:avLst/>
            </a:prstGeom>
            <a:solidFill>
              <a:schemeClr val="bg1"/>
            </a:solidFill>
            <a:ln w="12700">
              <a:noFill/>
              <a:miter lim="800000"/>
              <a:headEnd/>
              <a:tailEnd/>
            </a:ln>
          </p:spPr>
          <p:txBody>
            <a:bodyPr wrap="none">
              <a:spAutoFit/>
            </a:bodyPr>
            <a:lstStyle/>
            <a:p>
              <a:pPr algn="ctr">
                <a:defRPr/>
              </a:pPr>
              <a:r>
                <a:rPr lang="en-US" altLang="zh-CN" i="1">
                  <a:latin typeface="+mn-lt"/>
                  <a:ea typeface="Arial Unicode MS" pitchFamily="34" charset="-128"/>
                  <a:cs typeface="Arial Unicode MS" pitchFamily="34" charset="-128"/>
                </a:rPr>
                <a:t>n</a:t>
              </a:r>
            </a:p>
          </p:txBody>
        </p:sp>
        <p:sp>
          <p:nvSpPr>
            <p:cNvPr id="73775" name="Text Box 48"/>
            <p:cNvSpPr txBox="1">
              <a:spLocks noChangeArrowheads="1"/>
            </p:cNvSpPr>
            <p:nvPr/>
          </p:nvSpPr>
          <p:spPr bwMode="auto">
            <a:xfrm>
              <a:off x="3059" y="2094"/>
              <a:ext cx="251" cy="233"/>
            </a:xfrm>
            <a:prstGeom prst="rect">
              <a:avLst/>
            </a:prstGeom>
            <a:solidFill>
              <a:schemeClr val="bg1"/>
            </a:solidFill>
            <a:ln w="12700">
              <a:noFill/>
              <a:miter lim="800000"/>
              <a:headEnd/>
              <a:tailEnd/>
            </a:ln>
          </p:spPr>
          <p:txBody>
            <a:bodyPr wrap="none">
              <a:spAutoFit/>
            </a:bodyPr>
            <a:lstStyle/>
            <a:p>
              <a:pPr algn="ctr">
                <a:defRPr/>
              </a:pPr>
              <a:r>
                <a:rPr lang="en-US" altLang="zh-CN" i="1">
                  <a:latin typeface="+mn-lt"/>
                  <a:ea typeface="Arial Unicode MS" pitchFamily="34" charset="-128"/>
                  <a:cs typeface="Arial Unicode MS" pitchFamily="34" charset="-128"/>
                </a:rPr>
                <a:t>n</a:t>
              </a:r>
              <a:r>
                <a:rPr lang="en-US" altLang="zh-CN" i="1" baseline="-25000">
                  <a:latin typeface="+mn-lt"/>
                  <a:ea typeface="Arial Unicode MS" pitchFamily="34" charset="-128"/>
                  <a:cs typeface="Arial Unicode MS" pitchFamily="34" charset="-128"/>
                </a:rPr>
                <a:t>q</a:t>
              </a:r>
            </a:p>
          </p:txBody>
        </p:sp>
        <p:sp>
          <p:nvSpPr>
            <p:cNvPr id="73776" name="Text Box 49"/>
            <p:cNvSpPr txBox="1">
              <a:spLocks noChangeArrowheads="1"/>
            </p:cNvSpPr>
            <p:nvPr/>
          </p:nvSpPr>
          <p:spPr bwMode="auto">
            <a:xfrm>
              <a:off x="3860" y="2074"/>
              <a:ext cx="246" cy="233"/>
            </a:xfrm>
            <a:prstGeom prst="rect">
              <a:avLst/>
            </a:prstGeom>
            <a:solidFill>
              <a:schemeClr val="bg1"/>
            </a:solidFill>
            <a:ln w="12700">
              <a:noFill/>
              <a:miter lim="800000"/>
              <a:headEnd/>
              <a:tailEnd/>
            </a:ln>
          </p:spPr>
          <p:txBody>
            <a:bodyPr wrap="none">
              <a:spAutoFit/>
            </a:bodyPr>
            <a:lstStyle/>
            <a:p>
              <a:pPr algn="ctr">
                <a:defRPr/>
              </a:pPr>
              <a:r>
                <a:rPr lang="en-US" altLang="zh-CN" i="1">
                  <a:latin typeface="+mn-lt"/>
                  <a:ea typeface="Arial Unicode MS" pitchFamily="34" charset="-128"/>
                  <a:cs typeface="Arial Unicode MS" pitchFamily="34" charset="-128"/>
                </a:rPr>
                <a:t>n</a:t>
              </a:r>
              <a:r>
                <a:rPr lang="en-US" altLang="zh-CN" i="1" baseline="-25000">
                  <a:latin typeface="+mn-lt"/>
                  <a:ea typeface="Arial Unicode MS" pitchFamily="34" charset="-128"/>
                  <a:cs typeface="Arial Unicode MS" pitchFamily="34" charset="-128"/>
                </a:rPr>
                <a:t>s</a:t>
              </a:r>
            </a:p>
          </p:txBody>
        </p:sp>
        <p:sp>
          <p:nvSpPr>
            <p:cNvPr id="73777" name="Line 50"/>
            <p:cNvSpPr>
              <a:spLocks noChangeShapeType="1"/>
            </p:cNvSpPr>
            <p:nvPr/>
          </p:nvSpPr>
          <p:spPr bwMode="auto">
            <a:xfrm>
              <a:off x="4512" y="1344"/>
              <a:ext cx="336" cy="0"/>
            </a:xfrm>
            <a:prstGeom prst="line">
              <a:avLst/>
            </a:prstGeom>
            <a:noFill/>
            <a:ln w="12700">
              <a:solidFill>
                <a:schemeClr val="tx1"/>
              </a:solidFill>
              <a:round/>
              <a:headEnd/>
              <a:tailEnd type="triangle" w="med" len="med"/>
            </a:ln>
          </p:spPr>
          <p:txBody>
            <a:bodyPr/>
            <a:lstStyle/>
            <a:p>
              <a:pPr>
                <a:defRPr/>
              </a:pPr>
              <a:endParaRPr lang="en-US">
                <a:latin typeface="+mn-lt"/>
              </a:endParaRPr>
            </a:p>
          </p:txBody>
        </p:sp>
        <p:sp>
          <p:nvSpPr>
            <p:cNvPr id="73778" name="Line 51"/>
            <p:cNvSpPr>
              <a:spLocks noChangeShapeType="1"/>
            </p:cNvSpPr>
            <p:nvPr/>
          </p:nvSpPr>
          <p:spPr bwMode="auto">
            <a:xfrm>
              <a:off x="2736" y="1344"/>
              <a:ext cx="336" cy="0"/>
            </a:xfrm>
            <a:prstGeom prst="line">
              <a:avLst/>
            </a:prstGeom>
            <a:noFill/>
            <a:ln w="12700">
              <a:solidFill>
                <a:schemeClr val="tx1"/>
              </a:solidFill>
              <a:round/>
              <a:headEnd/>
              <a:tailEnd type="triangle" w="med" len="med"/>
            </a:ln>
          </p:spPr>
          <p:txBody>
            <a:bodyPr/>
            <a:lstStyle/>
            <a:p>
              <a:pPr>
                <a:defRPr/>
              </a:pPr>
              <a:endParaRPr lang="en-US">
                <a:latin typeface="+mn-lt"/>
              </a:endParaRPr>
            </a:p>
          </p:txBody>
        </p:sp>
        <p:sp>
          <p:nvSpPr>
            <p:cNvPr id="73779" name="Text Box 52"/>
            <p:cNvSpPr txBox="1">
              <a:spLocks noChangeArrowheads="1"/>
            </p:cNvSpPr>
            <p:nvPr/>
          </p:nvSpPr>
          <p:spPr bwMode="auto">
            <a:xfrm>
              <a:off x="2818" y="1414"/>
              <a:ext cx="200" cy="291"/>
            </a:xfrm>
            <a:prstGeom prst="rect">
              <a:avLst/>
            </a:prstGeom>
            <a:noFill/>
            <a:ln w="12700">
              <a:noFill/>
              <a:miter lim="800000"/>
              <a:headEnd/>
              <a:tailEnd/>
            </a:ln>
          </p:spPr>
          <p:txBody>
            <a:bodyPr wrap="none">
              <a:spAutoFit/>
            </a:bodyPr>
            <a:lstStyle/>
            <a:p>
              <a:pPr algn="ctr">
                <a:defRPr/>
              </a:pPr>
              <a:r>
                <a:rPr lang="el-GR" altLang="zh-CN" sz="2400" i="1" dirty="0">
                  <a:latin typeface="Times New Roman"/>
                  <a:ea typeface="Arial Unicode MS" pitchFamily="34" charset="-128"/>
                  <a:cs typeface="Times New Roman"/>
                </a:rPr>
                <a:t>λ</a:t>
              </a:r>
              <a:endParaRPr lang="en-US" altLang="zh-CN" sz="2400" i="1" dirty="0">
                <a:latin typeface="+mn-lt"/>
                <a:ea typeface="Arial Unicode MS" pitchFamily="34" charset="-128"/>
                <a:cs typeface="Arial Unicode MS" pitchFamily="34" charset="-128"/>
              </a:endParaRPr>
            </a:p>
          </p:txBody>
        </p:sp>
        <p:sp>
          <p:nvSpPr>
            <p:cNvPr id="73780" name="Text Box 53"/>
            <p:cNvSpPr txBox="1">
              <a:spLocks noChangeArrowheads="1"/>
            </p:cNvSpPr>
            <p:nvPr/>
          </p:nvSpPr>
          <p:spPr bwMode="auto">
            <a:xfrm>
              <a:off x="4554" y="1414"/>
              <a:ext cx="213" cy="291"/>
            </a:xfrm>
            <a:prstGeom prst="rect">
              <a:avLst/>
            </a:prstGeom>
            <a:noFill/>
            <a:ln w="12700">
              <a:noFill/>
              <a:miter lim="800000"/>
              <a:headEnd/>
              <a:tailEnd/>
            </a:ln>
          </p:spPr>
          <p:txBody>
            <a:bodyPr wrap="none">
              <a:spAutoFit/>
            </a:bodyPr>
            <a:lstStyle/>
            <a:p>
              <a:pPr algn="ctr">
                <a:defRPr/>
              </a:pPr>
              <a:r>
                <a:rPr lang="el-GR" altLang="zh-CN" sz="2400" i="1" dirty="0">
                  <a:latin typeface="Times New Roman"/>
                  <a:ea typeface="Arial Unicode MS" pitchFamily="34" charset="-128"/>
                  <a:cs typeface="Times New Roman"/>
                </a:rPr>
                <a:t>μ</a:t>
              </a:r>
              <a:endParaRPr lang="en-US" altLang="zh-CN" sz="2400" i="1" dirty="0">
                <a:latin typeface="+mn-lt"/>
                <a:ea typeface="Arial Unicode MS" pitchFamily="34" charset="-128"/>
                <a:cs typeface="Arial Unicode MS" pitchFamily="34" charset="-128"/>
              </a:endParaRPr>
            </a:p>
          </p:txBody>
        </p:sp>
        <p:sp>
          <p:nvSpPr>
            <p:cNvPr id="73781" name="Text Box 54"/>
            <p:cNvSpPr txBox="1">
              <a:spLocks noChangeArrowheads="1"/>
            </p:cNvSpPr>
            <p:nvPr/>
          </p:nvSpPr>
          <p:spPr bwMode="auto">
            <a:xfrm>
              <a:off x="728" y="3216"/>
              <a:ext cx="434" cy="233"/>
            </a:xfrm>
            <a:prstGeom prst="rect">
              <a:avLst/>
            </a:prstGeom>
            <a:noFill/>
            <a:ln w="12700">
              <a:noFill/>
              <a:miter lim="800000"/>
              <a:headEnd/>
              <a:tailEnd/>
            </a:ln>
          </p:spPr>
          <p:txBody>
            <a:bodyPr wrap="none">
              <a:spAutoFit/>
            </a:bodyPr>
            <a:lstStyle/>
            <a:p>
              <a:pPr algn="ctr">
                <a:defRPr/>
              </a:pPr>
              <a:r>
                <a:rPr lang="en-US" altLang="zh-CN">
                  <a:latin typeface="+mn-lt"/>
                  <a:ea typeface="Arial Unicode MS" pitchFamily="34" charset="-128"/>
                  <a:cs typeface="Arial Unicode MS" pitchFamily="34" charset="-128"/>
                </a:rPr>
                <a:t>Time</a:t>
              </a:r>
            </a:p>
          </p:txBody>
        </p:sp>
      </p:grpSp>
      <p:sp>
        <p:nvSpPr>
          <p:cNvPr id="2" name="Slide Number Placeholder 1">
            <a:extLst>
              <a:ext uri="{FF2B5EF4-FFF2-40B4-BE49-F238E27FC236}">
                <a16:creationId xmlns:a16="http://schemas.microsoft.com/office/drawing/2014/main" id="{FA914959-A4F3-4688-AA09-19FB9E417519}"/>
              </a:ext>
            </a:extLst>
          </p:cNvPr>
          <p:cNvSpPr>
            <a:spLocks noGrp="1"/>
          </p:cNvSpPr>
          <p:nvPr>
            <p:ph type="sldNum" sz="quarter" idx="12"/>
          </p:nvPr>
        </p:nvSpPr>
        <p:spPr/>
        <p:txBody>
          <a:bodyPr/>
          <a:lstStyle/>
          <a:p>
            <a:fld id="{BA691707-747E-C946-9ECD-54E2551B1C59}" type="slidenum">
              <a:rPr lang="en-US" smtClean="0"/>
              <a:pPr/>
              <a:t>12</a:t>
            </a:fld>
            <a:endParaRPr lang="en-US"/>
          </a:p>
        </p:txBody>
      </p:sp>
    </p:spTree>
    <p:extLst>
      <p:ext uri="{BB962C8B-B14F-4D97-AF65-F5344CB8AC3E}">
        <p14:creationId xmlns:p14="http://schemas.microsoft.com/office/powerpoint/2010/main" val="2251201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507200" y="1146018"/>
            <a:ext cx="8229600" cy="4966078"/>
          </a:xfrm>
        </p:spPr>
        <p:txBody>
          <a:bodyPr>
            <a:normAutofit fontScale="92500" lnSpcReduction="10000"/>
          </a:bodyPr>
          <a:lstStyle/>
          <a:p>
            <a:r>
              <a:rPr lang="el-GR" altLang="zh-CN" sz="3200" dirty="0">
                <a:latin typeface="Times New Roman" pitchFamily="18" charset="0"/>
                <a:cs typeface="Times New Roman" pitchFamily="18" charset="0"/>
              </a:rPr>
              <a:t>τ</a:t>
            </a:r>
            <a:r>
              <a:rPr lang="en-US" altLang="zh-CN" dirty="0"/>
              <a:t> = Inter-arrival time = time between two successive arrivals</a:t>
            </a:r>
          </a:p>
          <a:p>
            <a:r>
              <a:rPr lang="el-GR" altLang="zh-CN" dirty="0">
                <a:latin typeface="Times New Roman" pitchFamily="18" charset="0"/>
                <a:cs typeface="Times New Roman" pitchFamily="18" charset="0"/>
              </a:rPr>
              <a:t>λ</a:t>
            </a:r>
            <a:r>
              <a:rPr lang="en-US" altLang="zh-CN" dirty="0"/>
              <a:t> = Mean arrival rate = </a:t>
            </a:r>
            <a:r>
              <a:rPr lang="en-US" altLang="zh-CN" i="1" dirty="0">
                <a:latin typeface="Times New Roman" pitchFamily="18" charset="0"/>
                <a:cs typeface="Times New Roman" pitchFamily="18" charset="0"/>
              </a:rPr>
              <a:t>1/E[</a:t>
            </a:r>
            <a:r>
              <a:rPr lang="el-GR" altLang="zh-CN" i="1" dirty="0">
                <a:latin typeface="Times New Roman" pitchFamily="18" charset="0"/>
                <a:cs typeface="Times New Roman" pitchFamily="18" charset="0"/>
              </a:rPr>
              <a:t>τ</a:t>
            </a:r>
            <a:r>
              <a:rPr lang="en-US" altLang="zh-CN" i="1" dirty="0">
                <a:latin typeface="Times New Roman" pitchFamily="18" charset="0"/>
                <a:cs typeface="Times New Roman" pitchFamily="18" charset="0"/>
              </a:rPr>
              <a:t>]</a:t>
            </a:r>
            <a:br>
              <a:rPr lang="en-US" altLang="zh-CN" dirty="0"/>
            </a:br>
            <a:r>
              <a:rPr lang="en-US" altLang="zh-CN" dirty="0"/>
              <a:t>May be a function of the state of the system, </a:t>
            </a:r>
            <a:br>
              <a:rPr lang="en-US" altLang="zh-CN" dirty="0"/>
            </a:br>
            <a:r>
              <a:rPr lang="en-US" altLang="zh-CN" i="1" dirty="0"/>
              <a:t>e.g.</a:t>
            </a:r>
            <a:r>
              <a:rPr lang="en-US" altLang="zh-CN" dirty="0"/>
              <a:t>, number of jobs already in the system</a:t>
            </a:r>
          </a:p>
          <a:p>
            <a:r>
              <a:rPr lang="en-US" altLang="zh-CN" sz="3600" i="1" dirty="0">
                <a:latin typeface="Times New Roman" pitchFamily="18" charset="0"/>
                <a:cs typeface="Times New Roman" pitchFamily="18" charset="0"/>
              </a:rPr>
              <a:t>s</a:t>
            </a:r>
            <a:r>
              <a:rPr lang="en-US" altLang="zh-CN" dirty="0"/>
              <a:t> = Service time per job</a:t>
            </a:r>
          </a:p>
          <a:p>
            <a:r>
              <a:rPr lang="en-US" altLang="zh-CN" dirty="0"/>
              <a:t>μ = Mean service rate = </a:t>
            </a:r>
            <a:r>
              <a:rPr lang="en-US" altLang="zh-CN" i="1" dirty="0">
                <a:latin typeface="Times New Roman" pitchFamily="18" charset="0"/>
                <a:cs typeface="Times New Roman" pitchFamily="18" charset="0"/>
              </a:rPr>
              <a:t>1/E[s]</a:t>
            </a:r>
          </a:p>
          <a:p>
            <a:r>
              <a:rPr lang="en-US" altLang="zh-CN" sz="3200" i="1" dirty="0">
                <a:latin typeface="Times New Roman" pitchFamily="18" charset="0"/>
                <a:cs typeface="Times New Roman" pitchFamily="18" charset="0"/>
              </a:rPr>
              <a:t>n</a:t>
            </a:r>
            <a:r>
              <a:rPr lang="en-US" altLang="zh-CN" dirty="0"/>
              <a:t> = Number of jobs in the system</a:t>
            </a:r>
          </a:p>
          <a:p>
            <a:endParaRPr lang="en-US" altLang="zh-CN" dirty="0"/>
          </a:p>
          <a:p>
            <a:pPr>
              <a:buFont typeface="Wingdings" pitchFamily="2" charset="2"/>
              <a:buNone/>
            </a:pPr>
            <a:r>
              <a:rPr lang="en-US" altLang="zh-CN" i="1" dirty="0">
                <a:solidFill>
                  <a:srgbClr val="FF0000"/>
                </a:solidFill>
              </a:rPr>
              <a:t>Note:</a:t>
            </a:r>
            <a:r>
              <a:rPr lang="en-US" altLang="zh-CN" dirty="0"/>
              <a:t>  Number of jobs in the system includes jobs currently receiving service as well as those waiting in the queue </a:t>
            </a:r>
          </a:p>
          <a:p>
            <a:endParaRPr lang="en-US" altLang="zh-CN" dirty="0"/>
          </a:p>
        </p:txBody>
      </p:sp>
      <p:sp>
        <p:nvSpPr>
          <p:cNvPr id="63490" name="Rectangle 2"/>
          <p:cNvSpPr>
            <a:spLocks noGrp="1" noChangeArrowheads="1"/>
          </p:cNvSpPr>
          <p:nvPr>
            <p:ph type="title"/>
          </p:nvPr>
        </p:nvSpPr>
        <p:spPr/>
        <p:txBody>
          <a:bodyPr/>
          <a:lstStyle/>
          <a:p>
            <a:pPr>
              <a:defRPr/>
            </a:pPr>
            <a:r>
              <a:rPr lang="en-US" altLang="zh-CN" dirty="0"/>
              <a:t>Key Variables (2 of 3)</a:t>
            </a:r>
          </a:p>
        </p:txBody>
      </p:sp>
      <p:sp>
        <p:nvSpPr>
          <p:cNvPr id="2" name="Slide Number Placeholder 1">
            <a:extLst>
              <a:ext uri="{FF2B5EF4-FFF2-40B4-BE49-F238E27FC236}">
                <a16:creationId xmlns:a16="http://schemas.microsoft.com/office/drawing/2014/main" id="{DA284905-D8ED-414C-B1A0-D533329B93DE}"/>
              </a:ext>
            </a:extLst>
          </p:cNvPr>
          <p:cNvSpPr>
            <a:spLocks noGrp="1"/>
          </p:cNvSpPr>
          <p:nvPr>
            <p:ph type="sldNum" sz="quarter" idx="12"/>
          </p:nvPr>
        </p:nvSpPr>
        <p:spPr/>
        <p:txBody>
          <a:bodyPr/>
          <a:lstStyle/>
          <a:p>
            <a:fld id="{BA691707-747E-C946-9ECD-54E2551B1C59}" type="slidenum">
              <a:rPr lang="en-US" smtClean="0"/>
              <a:pPr/>
              <a:t>13</a:t>
            </a:fld>
            <a:endParaRPr lang="en-US"/>
          </a:p>
        </p:txBody>
      </p:sp>
    </p:spTree>
    <p:extLst>
      <p:ext uri="{BB962C8B-B14F-4D97-AF65-F5344CB8AC3E}">
        <p14:creationId xmlns:p14="http://schemas.microsoft.com/office/powerpoint/2010/main" val="25525052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p:txBody>
          <a:bodyPr/>
          <a:lstStyle/>
          <a:p>
            <a:r>
              <a:rPr lang="en-US" altLang="zh-CN" i="1" dirty="0">
                <a:latin typeface="Times New Roman" pitchFamily="18" charset="0"/>
                <a:cs typeface="Times New Roman" pitchFamily="18" charset="0"/>
              </a:rPr>
              <a:t>n</a:t>
            </a:r>
            <a:r>
              <a:rPr lang="en-US" altLang="zh-CN" i="1" baseline="-25000" dirty="0">
                <a:latin typeface="Times New Roman" pitchFamily="18" charset="0"/>
                <a:cs typeface="Times New Roman" pitchFamily="18" charset="0"/>
              </a:rPr>
              <a:t>q</a:t>
            </a:r>
            <a:r>
              <a:rPr lang="en-US" altLang="zh-CN" dirty="0"/>
              <a:t> = Number of jobs waiting</a:t>
            </a:r>
          </a:p>
          <a:p>
            <a:r>
              <a:rPr lang="en-US" altLang="zh-CN" i="1" dirty="0">
                <a:latin typeface="Times New Roman" pitchFamily="18" charset="0"/>
                <a:cs typeface="Times New Roman" pitchFamily="18" charset="0"/>
              </a:rPr>
              <a:t>n</a:t>
            </a:r>
            <a:r>
              <a:rPr lang="en-US" altLang="zh-CN" i="1" baseline="-25000" dirty="0">
                <a:latin typeface="Times New Roman" pitchFamily="18" charset="0"/>
                <a:cs typeface="Times New Roman" pitchFamily="18" charset="0"/>
              </a:rPr>
              <a:t>s</a:t>
            </a:r>
            <a:r>
              <a:rPr lang="en-US" altLang="zh-CN" dirty="0"/>
              <a:t> =  Number of jobs receiving service</a:t>
            </a:r>
          </a:p>
          <a:p>
            <a:r>
              <a:rPr lang="en-US" altLang="zh-CN" i="1" dirty="0">
                <a:latin typeface="Times New Roman" pitchFamily="18" charset="0"/>
                <a:cs typeface="Times New Roman" pitchFamily="18" charset="0"/>
              </a:rPr>
              <a:t>r</a:t>
            </a:r>
            <a:r>
              <a:rPr lang="en-US" altLang="zh-CN" dirty="0"/>
              <a:t>  =  Response time or the sojourn time in the system </a:t>
            </a:r>
            <a:br>
              <a:rPr lang="en-US" altLang="zh-CN" dirty="0"/>
            </a:br>
            <a:r>
              <a:rPr lang="en-US" altLang="zh-CN" dirty="0"/>
              <a:t>    = time waiting + time receiving service</a:t>
            </a:r>
          </a:p>
          <a:p>
            <a:r>
              <a:rPr lang="en-US" altLang="zh-CN" i="1" dirty="0">
                <a:latin typeface="Times New Roman" pitchFamily="18" charset="0"/>
                <a:cs typeface="Times New Roman" pitchFamily="18" charset="0"/>
              </a:rPr>
              <a:t>w</a:t>
            </a:r>
            <a:r>
              <a:rPr lang="en-US" altLang="zh-CN" dirty="0"/>
              <a:t> =  Waiting time </a:t>
            </a:r>
            <a:br>
              <a:rPr lang="en-US" altLang="zh-CN" dirty="0"/>
            </a:br>
            <a:r>
              <a:rPr lang="en-US" altLang="zh-CN" dirty="0"/>
              <a:t>    = Time between arrival and beginning of service</a:t>
            </a:r>
          </a:p>
          <a:p>
            <a:r>
              <a:rPr lang="en-US" altLang="zh-CN" i="1" dirty="0">
                <a:latin typeface="Times New Roman" pitchFamily="18" charset="0"/>
                <a:cs typeface="Times New Roman" pitchFamily="18" charset="0"/>
              </a:rPr>
              <a:t>U</a:t>
            </a:r>
            <a:r>
              <a:rPr lang="en-US" altLang="zh-CN" dirty="0"/>
              <a:t> = Server utilization</a:t>
            </a:r>
          </a:p>
        </p:txBody>
      </p:sp>
      <p:sp>
        <p:nvSpPr>
          <p:cNvPr id="40962" name="Rectangle 2"/>
          <p:cNvSpPr>
            <a:spLocks noGrp="1" noChangeArrowheads="1"/>
          </p:cNvSpPr>
          <p:nvPr>
            <p:ph type="title"/>
          </p:nvPr>
        </p:nvSpPr>
        <p:spPr/>
        <p:txBody>
          <a:bodyPr/>
          <a:lstStyle/>
          <a:p>
            <a:pPr>
              <a:defRPr/>
            </a:pPr>
            <a:r>
              <a:rPr lang="en-US" altLang="zh-CN" dirty="0"/>
              <a:t>Key Variables (3 of 3)</a:t>
            </a:r>
          </a:p>
        </p:txBody>
      </p:sp>
      <p:sp>
        <p:nvSpPr>
          <p:cNvPr id="2" name="Slide Number Placeholder 1">
            <a:extLst>
              <a:ext uri="{FF2B5EF4-FFF2-40B4-BE49-F238E27FC236}">
                <a16:creationId xmlns:a16="http://schemas.microsoft.com/office/drawing/2014/main" id="{DE970D5E-F9E4-4128-8C79-E3F7C816E654}"/>
              </a:ext>
            </a:extLst>
          </p:cNvPr>
          <p:cNvSpPr>
            <a:spLocks noGrp="1"/>
          </p:cNvSpPr>
          <p:nvPr>
            <p:ph type="sldNum" sz="quarter" idx="12"/>
          </p:nvPr>
        </p:nvSpPr>
        <p:spPr/>
        <p:txBody>
          <a:bodyPr/>
          <a:lstStyle/>
          <a:p>
            <a:fld id="{BA691707-747E-C946-9ECD-54E2551B1C59}" type="slidenum">
              <a:rPr lang="en-US" smtClean="0"/>
              <a:pPr/>
              <a:t>14</a:t>
            </a:fld>
            <a:endParaRPr lang="en-US"/>
          </a:p>
        </p:txBody>
      </p:sp>
    </p:spTree>
    <p:extLst>
      <p:ext uri="{BB962C8B-B14F-4D97-AF65-F5344CB8AC3E}">
        <p14:creationId xmlns:p14="http://schemas.microsoft.com/office/powerpoint/2010/main" val="539700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5"/>
          <p:cNvSpPr>
            <a:spLocks noGrp="1" noChangeArrowheads="1"/>
          </p:cNvSpPr>
          <p:nvPr>
            <p:ph type="body" idx="1"/>
          </p:nvPr>
        </p:nvSpPr>
        <p:spPr/>
        <p:txBody>
          <a:bodyPr/>
          <a:lstStyle/>
          <a:p>
            <a:pPr marL="514350" indent="-514350">
              <a:buFont typeface="Chalkboard Bold"/>
              <a:buAutoNum type="arabicPeriod"/>
            </a:pPr>
            <a:r>
              <a:rPr lang="en-US" altLang="zh-CN" dirty="0"/>
              <a:t>Basic components of a queue</a:t>
            </a:r>
          </a:p>
          <a:p>
            <a:pPr marL="514350" indent="-514350">
              <a:buFont typeface="Chalkboard Bold"/>
              <a:buAutoNum type="arabicPeriod"/>
            </a:pPr>
            <a:r>
              <a:rPr lang="en-US" altLang="zh-CN" dirty="0">
                <a:solidFill>
                  <a:srgbClr val="FF0000"/>
                </a:solidFill>
              </a:rPr>
              <a:t>General rules</a:t>
            </a:r>
          </a:p>
          <a:p>
            <a:pPr marL="514350" indent="-514350">
              <a:buFont typeface="Chalkboard Bold"/>
              <a:buAutoNum type="arabicPeriod"/>
            </a:pPr>
            <a:r>
              <a:rPr lang="en-US" altLang="zh-CN" dirty="0"/>
              <a:t>Markov models</a:t>
            </a:r>
          </a:p>
          <a:p>
            <a:pPr marL="514350" indent="-514350">
              <a:buFont typeface="Chalkboard Bold"/>
              <a:buAutoNum type="arabicPeriod"/>
            </a:pPr>
            <a:r>
              <a:rPr lang="en-US" altLang="zh-CN" dirty="0"/>
              <a:t>Common queueing models</a:t>
            </a:r>
          </a:p>
        </p:txBody>
      </p:sp>
      <p:sp>
        <p:nvSpPr>
          <p:cNvPr id="4140" name="Rectangle 44"/>
          <p:cNvSpPr>
            <a:spLocks noGrp="1" noChangeArrowheads="1"/>
          </p:cNvSpPr>
          <p:nvPr>
            <p:ph type="title"/>
          </p:nvPr>
        </p:nvSpPr>
        <p:spPr/>
        <p:txBody>
          <a:bodyPr/>
          <a:lstStyle/>
          <a:p>
            <a:pPr>
              <a:defRPr/>
            </a:pPr>
            <a:r>
              <a:rPr lang="en-US" altLang="zh-CN" dirty="0"/>
              <a:t>Outline</a:t>
            </a:r>
          </a:p>
        </p:txBody>
      </p:sp>
      <p:sp>
        <p:nvSpPr>
          <p:cNvPr id="2" name="Slide Number Placeholder 1">
            <a:extLst>
              <a:ext uri="{FF2B5EF4-FFF2-40B4-BE49-F238E27FC236}">
                <a16:creationId xmlns:a16="http://schemas.microsoft.com/office/drawing/2014/main" id="{C5391C86-BCA5-456C-8701-AF754A412281}"/>
              </a:ext>
            </a:extLst>
          </p:cNvPr>
          <p:cNvSpPr>
            <a:spLocks noGrp="1"/>
          </p:cNvSpPr>
          <p:nvPr>
            <p:ph type="sldNum" sz="quarter" idx="12"/>
          </p:nvPr>
        </p:nvSpPr>
        <p:spPr/>
        <p:txBody>
          <a:bodyPr/>
          <a:lstStyle/>
          <a:p>
            <a:fld id="{BA691707-747E-C946-9ECD-54E2551B1C59}" type="slidenum">
              <a:rPr lang="en-US" smtClean="0"/>
              <a:pPr/>
              <a:t>15</a:t>
            </a:fld>
            <a:endParaRPr lang="en-US"/>
          </a:p>
        </p:txBody>
      </p:sp>
    </p:spTree>
    <p:extLst>
      <p:ext uri="{BB962C8B-B14F-4D97-AF65-F5344CB8AC3E}">
        <p14:creationId xmlns:p14="http://schemas.microsoft.com/office/powerpoint/2010/main" val="36969780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387" name="Rectangle 3"/>
              <p:cNvSpPr>
                <a:spLocks noGrp="1" noChangeArrowheads="1"/>
              </p:cNvSpPr>
              <p:nvPr>
                <p:ph type="body" idx="1"/>
              </p:nvPr>
            </p:nvSpPr>
            <p:spPr>
              <a:xfrm>
                <a:off x="507200" y="1160086"/>
                <a:ext cx="8229600" cy="5196264"/>
              </a:xfrm>
            </p:spPr>
            <p:txBody>
              <a:bodyPr>
                <a:normAutofit fontScale="92500"/>
              </a:bodyPr>
              <a:lstStyle/>
              <a:p>
                <a:pPr>
                  <a:buFont typeface="Wingdings" pitchFamily="2" charset="2"/>
                  <a:buNone/>
                </a:pPr>
                <a:r>
                  <a:rPr lang="en-US" altLang="zh-CN" b="1" dirty="0"/>
                  <a:t>The following rules apply to all </a:t>
                </a:r>
                <a:r>
                  <a:rPr lang="en-US" altLang="zh-CN" b="1" i="1" dirty="0">
                    <a:latin typeface="Times New Roman" pitchFamily="18" charset="0"/>
                    <a:cs typeface="Times New Roman" pitchFamily="18" charset="0"/>
                  </a:rPr>
                  <a:t>G/G/m</a:t>
                </a:r>
                <a:r>
                  <a:rPr lang="en-US" altLang="zh-CN" b="1" dirty="0"/>
                  <a:t> queues:</a:t>
                </a:r>
              </a:p>
              <a:p>
                <a:pPr marL="0" indent="0">
                  <a:buNone/>
                </a:pPr>
                <a:r>
                  <a:rPr lang="en-US" altLang="zh-CN" sz="3000" dirty="0"/>
                  <a:t>1. Stability Condition</a:t>
                </a:r>
                <a:r>
                  <a:rPr lang="en-US" altLang="zh-CN" dirty="0"/>
                  <a:t>:</a:t>
                </a:r>
                <a:br>
                  <a:rPr lang="en-US" altLang="zh-CN" dirty="0"/>
                </a:b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cs typeface="Times New Roman" pitchFamily="18" charset="0"/>
                        </a:rPr>
                        <m:t>𝜆</m:t>
                      </m:r>
                      <m:r>
                        <a:rPr lang="en-US" altLang="zh-CN" b="0" i="1" smtClean="0">
                          <a:latin typeface="Cambria Math" panose="02040503050406030204" pitchFamily="18" charset="0"/>
                          <a:cs typeface="Times New Roman" pitchFamily="18" charset="0"/>
                        </a:rPr>
                        <m:t>&lt;</m:t>
                      </m:r>
                      <m:r>
                        <a:rPr lang="en-US" altLang="zh-CN" b="0" i="1" smtClean="0">
                          <a:latin typeface="Cambria Math" panose="02040503050406030204" pitchFamily="18" charset="0"/>
                          <a:cs typeface="Times New Roman" pitchFamily="18" charset="0"/>
                        </a:rPr>
                        <m:t>𝑚</m:t>
                      </m:r>
                      <m:r>
                        <a:rPr lang="en-US" altLang="zh-CN" b="0" i="1" smtClean="0">
                          <a:latin typeface="Cambria Math" panose="02040503050406030204" pitchFamily="18" charset="0"/>
                          <a:cs typeface="Times New Roman" pitchFamily="18" charset="0"/>
                        </a:rPr>
                        <m:t>𝜇</m:t>
                      </m:r>
                    </m:oMath>
                  </m:oMathPara>
                </a14:m>
                <a:br>
                  <a:rPr lang="en-US" altLang="zh-CN" dirty="0"/>
                </a:br>
                <a:endParaRPr lang="en-US" altLang="zh-CN" dirty="0"/>
              </a:p>
              <a:p>
                <a:pPr lvl="1" indent="-342900"/>
                <a:r>
                  <a:rPr lang="en-US" altLang="zh-CN" dirty="0">
                    <a:solidFill>
                      <a:srgbClr val="FF0000"/>
                    </a:solidFill>
                  </a:rPr>
                  <a:t>A system is stable if the number of customers waiting in the queue remains finite, or equivalently, the wait time is finite</a:t>
                </a:r>
              </a:p>
              <a:p>
                <a:pPr lvl="1" indent="-342900"/>
                <a:r>
                  <a:rPr lang="en-US" altLang="zh-CN" dirty="0">
                    <a:solidFill>
                      <a:srgbClr val="FF0000"/>
                    </a:solidFill>
                  </a:rPr>
                  <a:t>Finite-population and finite-capacity systems are always stable</a:t>
                </a:r>
              </a:p>
              <a:p>
                <a:pPr marL="457200" indent="-457200">
                  <a:buFont typeface="Wingdings" pitchFamily="2" charset="2"/>
                  <a:buAutoNum type="arabicPeriod"/>
                </a:pPr>
                <a:endParaRPr lang="en-US" altLang="zh-CN" i="1" dirty="0">
                  <a:solidFill>
                    <a:srgbClr val="FF0000"/>
                  </a:solidFill>
                </a:endParaRPr>
              </a:p>
              <a:p>
                <a:pPr marL="0" lvl="1" indent="0">
                  <a:buClr>
                    <a:srgbClr val="CC0000"/>
                  </a:buClr>
                  <a:buSzPct val="80000"/>
                  <a:buNone/>
                </a:pPr>
                <a:r>
                  <a:rPr lang="en-US" altLang="en-US" sz="3000" dirty="0">
                    <a:solidFill>
                      <a:schemeClr val="tx1"/>
                    </a:solidFill>
                  </a:rPr>
                  <a:t>2. Server Utilization:</a:t>
                </a:r>
                <a14:m>
                  <m:oMath xmlns:m="http://schemas.openxmlformats.org/officeDocument/2006/math">
                    <m:r>
                      <a:rPr lang="en-CA" altLang="en-US" sz="3000" b="0" i="0" smtClean="0">
                        <a:solidFill>
                          <a:schemeClr val="tx1"/>
                        </a:solidFill>
                        <a:latin typeface="Cambria Math" panose="02040503050406030204" pitchFamily="18" charset="0"/>
                      </a:rPr>
                      <m:t>         </m:t>
                    </m:r>
                    <m:r>
                      <a:rPr lang="en-US" altLang="en-US" sz="3000" b="0" i="1" smtClean="0">
                        <a:solidFill>
                          <a:schemeClr val="tx1"/>
                        </a:solidFill>
                        <a:latin typeface="Cambria Math"/>
                      </a:rPr>
                      <m:t>𝑈</m:t>
                    </m:r>
                    <m:r>
                      <a:rPr lang="en-US" altLang="en-US" sz="3000" b="0" i="1" smtClean="0">
                        <a:solidFill>
                          <a:schemeClr val="tx1"/>
                        </a:solidFill>
                        <a:latin typeface="Cambria Math"/>
                      </a:rPr>
                      <m:t>=</m:t>
                    </m:r>
                    <m:f>
                      <m:fPr>
                        <m:ctrlPr>
                          <a:rPr lang="en-US" altLang="en-US" sz="3000" b="0" i="1" smtClean="0">
                            <a:solidFill>
                              <a:schemeClr val="tx1"/>
                            </a:solidFill>
                            <a:latin typeface="Cambria Math" panose="02040503050406030204" pitchFamily="18" charset="0"/>
                          </a:rPr>
                        </m:ctrlPr>
                      </m:fPr>
                      <m:num>
                        <m:r>
                          <a:rPr lang="en-US" altLang="en-US" sz="3000" b="0" i="1" smtClean="0">
                            <a:solidFill>
                              <a:schemeClr val="tx1"/>
                            </a:solidFill>
                            <a:latin typeface="Cambria Math"/>
                          </a:rPr>
                          <m:t>𝜆</m:t>
                        </m:r>
                      </m:num>
                      <m:den>
                        <m:r>
                          <a:rPr lang="en-US" altLang="en-US" sz="3000" b="0" i="1" smtClean="0">
                            <a:solidFill>
                              <a:schemeClr val="tx1"/>
                            </a:solidFill>
                            <a:latin typeface="Cambria Math"/>
                          </a:rPr>
                          <m:t>𝑚</m:t>
                        </m:r>
                        <m:r>
                          <a:rPr lang="en-US" altLang="en-US" sz="3000" b="0" i="1" smtClean="0">
                            <a:solidFill>
                              <a:schemeClr val="tx1"/>
                            </a:solidFill>
                            <a:latin typeface="Cambria Math"/>
                          </a:rPr>
                          <m:t>𝜇</m:t>
                        </m:r>
                      </m:den>
                    </m:f>
                  </m:oMath>
                </a14:m>
                <a:endParaRPr lang="en-US" altLang="en-US" sz="2400" dirty="0">
                  <a:solidFill>
                    <a:schemeClr val="tx1"/>
                  </a:solidFill>
                </a:endParaRPr>
              </a:p>
              <a:p>
                <a:pPr marL="0" indent="0">
                  <a:buNone/>
                </a:pPr>
                <a:r>
                  <a:rPr lang="en-US" altLang="zh-CN" sz="3000" dirty="0"/>
                  <a:t>3. Mean Number of Busy Servers:</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𝐸</m:t>
                      </m:r>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𝑛</m:t>
                          </m:r>
                        </m:e>
                        <m:sub>
                          <m:r>
                            <a:rPr lang="en-US" altLang="zh-CN" b="0" i="1" smtClean="0">
                              <a:latin typeface="Cambria Math"/>
                            </a:rPr>
                            <m:t>𝑠</m:t>
                          </m:r>
                        </m:sub>
                      </m:sSub>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𝜆</m:t>
                          </m:r>
                        </m:num>
                        <m:den>
                          <m:r>
                            <a:rPr lang="en-US" altLang="zh-CN" b="0" i="1" smtClean="0">
                              <a:latin typeface="Cambria Math"/>
                            </a:rPr>
                            <m:t>𝜇</m:t>
                          </m:r>
                        </m:den>
                      </m:f>
                    </m:oMath>
                  </m:oMathPara>
                </a14:m>
                <a:endParaRPr lang="en-US" altLang="zh-CN" dirty="0"/>
              </a:p>
            </p:txBody>
          </p:sp>
        </mc:Choice>
        <mc:Fallback xmlns="">
          <p:sp>
            <p:nvSpPr>
              <p:cNvPr id="16387" name="Rectangle 3"/>
              <p:cNvSpPr>
                <a:spLocks noGrp="1" noRot="1" noChangeAspect="1" noMove="1" noResize="1" noEditPoints="1" noAdjustHandles="1" noChangeArrowheads="1" noChangeShapeType="1" noTextEdit="1"/>
              </p:cNvSpPr>
              <p:nvPr>
                <p:ph type="body" idx="1"/>
              </p:nvPr>
            </p:nvSpPr>
            <p:spPr>
              <a:xfrm>
                <a:off x="507200" y="1160086"/>
                <a:ext cx="8229600" cy="5196264"/>
              </a:xfrm>
              <a:blipFill>
                <a:blip r:embed="rId3"/>
                <a:stretch>
                  <a:fillRect l="-1481" t="-1172"/>
                </a:stretch>
              </a:blipFill>
            </p:spPr>
            <p:txBody>
              <a:bodyPr/>
              <a:lstStyle/>
              <a:p>
                <a:r>
                  <a:rPr lang="en-CA">
                    <a:noFill/>
                  </a:rPr>
                  <a:t> </a:t>
                </a:r>
              </a:p>
            </p:txBody>
          </p:sp>
        </mc:Fallback>
      </mc:AlternateContent>
      <p:sp>
        <p:nvSpPr>
          <p:cNvPr id="16386" name="Rectangle 2"/>
          <p:cNvSpPr>
            <a:spLocks noGrp="1" noChangeArrowheads="1"/>
          </p:cNvSpPr>
          <p:nvPr>
            <p:ph type="title"/>
          </p:nvPr>
        </p:nvSpPr>
        <p:spPr/>
        <p:txBody>
          <a:bodyPr/>
          <a:lstStyle/>
          <a:p>
            <a:pPr>
              <a:defRPr/>
            </a:pPr>
            <a:r>
              <a:rPr lang="en-US" altLang="zh-CN" dirty="0"/>
              <a:t>Fundamental Rules for All Queues</a:t>
            </a:r>
          </a:p>
        </p:txBody>
      </p:sp>
      <p:sp>
        <p:nvSpPr>
          <p:cNvPr id="2" name="Slide Number Placeholder 1">
            <a:extLst>
              <a:ext uri="{FF2B5EF4-FFF2-40B4-BE49-F238E27FC236}">
                <a16:creationId xmlns:a16="http://schemas.microsoft.com/office/drawing/2014/main" id="{D1D6D836-B14F-4D5E-880A-E30E16DA2AB7}"/>
              </a:ext>
            </a:extLst>
          </p:cNvPr>
          <p:cNvSpPr>
            <a:spLocks noGrp="1"/>
          </p:cNvSpPr>
          <p:nvPr>
            <p:ph type="sldNum" sz="quarter" idx="12"/>
          </p:nvPr>
        </p:nvSpPr>
        <p:spPr/>
        <p:txBody>
          <a:bodyPr/>
          <a:lstStyle/>
          <a:p>
            <a:fld id="{BA691707-747E-C946-9ECD-54E2551B1C59}" type="slidenum">
              <a:rPr lang="en-US" smtClean="0"/>
              <a:pPr/>
              <a:t>16</a:t>
            </a:fld>
            <a:endParaRPr lang="en-US"/>
          </a:p>
        </p:txBody>
      </p:sp>
    </p:spTree>
    <p:extLst>
      <p:ext uri="{BB962C8B-B14F-4D97-AF65-F5344CB8AC3E}">
        <p14:creationId xmlns:p14="http://schemas.microsoft.com/office/powerpoint/2010/main" val="1803775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6"/>
          <p:cNvSpPr>
            <a:spLocks noGrp="1" noChangeArrowheads="1"/>
          </p:cNvSpPr>
          <p:nvPr>
            <p:ph type="body" idx="1"/>
          </p:nvPr>
        </p:nvSpPr>
        <p:spPr/>
        <p:txBody>
          <a:bodyPr>
            <a:normAutofit lnSpcReduction="10000"/>
          </a:bodyPr>
          <a:lstStyle/>
          <a:p>
            <a:pPr>
              <a:buFont typeface="Wingdings" pitchFamily="2" charset="2"/>
              <a:buNone/>
            </a:pPr>
            <a:r>
              <a:rPr lang="en-US" altLang="zh-CN" dirty="0"/>
              <a:t>4. Occupancy: </a:t>
            </a:r>
            <a:br>
              <a:rPr lang="en-US" altLang="zh-CN" dirty="0"/>
            </a:br>
            <a:r>
              <a:rPr lang="en-US" altLang="zh-CN" dirty="0">
                <a:solidFill>
                  <a:srgbClr val="00B050"/>
                </a:solidFill>
              </a:rPr>
              <a:t>If jobs are not lost due to insufficient capacity, then:</a:t>
            </a:r>
            <a:endParaRPr lang="en-US" altLang="zh-CN" dirty="0"/>
          </a:p>
          <a:p>
            <a:pPr>
              <a:buFont typeface="Wingdings" pitchFamily="2" charset="2"/>
              <a:buNone/>
            </a:pPr>
            <a:r>
              <a:rPr lang="en-US" altLang="zh-CN" dirty="0"/>
              <a:t> </a:t>
            </a:r>
            <a:br>
              <a:rPr lang="en-US" altLang="zh-CN" dirty="0"/>
            </a:br>
            <a:r>
              <a:rPr lang="en-US" altLang="zh-CN" i="1" dirty="0"/>
              <a:t>Mean number of jobs in the system </a:t>
            </a:r>
            <a:br>
              <a:rPr lang="en-US" altLang="zh-CN" i="1" dirty="0"/>
            </a:br>
            <a:r>
              <a:rPr lang="en-US" altLang="zh-CN" i="1" dirty="0"/>
              <a:t>	= Arrival rate </a:t>
            </a:r>
            <a:r>
              <a:rPr lang="en-US" altLang="zh-CN" i="1" dirty="0">
                <a:sym typeface="Symbol" pitchFamily="18" charset="2"/>
              </a:rPr>
              <a:t></a:t>
            </a:r>
            <a:r>
              <a:rPr lang="en-US" altLang="zh-CN" i="1" dirty="0"/>
              <a:t> Mean response time</a:t>
            </a:r>
          </a:p>
          <a:p>
            <a:pPr>
              <a:buFont typeface="Wingdings" pitchFamily="2" charset="2"/>
              <a:buNone/>
            </a:pPr>
            <a:endParaRPr lang="en-US" altLang="zh-CN" i="1" dirty="0"/>
          </a:p>
          <a:p>
            <a:pPr>
              <a:buFont typeface="Wingdings" pitchFamily="2" charset="2"/>
              <a:buNone/>
            </a:pPr>
            <a:r>
              <a:rPr lang="en-US" altLang="zh-CN" dirty="0"/>
              <a:t>Similarly:</a:t>
            </a:r>
            <a:br>
              <a:rPr lang="en-US" altLang="zh-CN" dirty="0"/>
            </a:br>
            <a:r>
              <a:rPr lang="en-US" altLang="zh-CN" i="1" dirty="0"/>
              <a:t>Mean number of jobs in the queue </a:t>
            </a:r>
            <a:br>
              <a:rPr lang="en-US" altLang="zh-CN" i="1" dirty="0"/>
            </a:br>
            <a:r>
              <a:rPr lang="en-US" altLang="zh-CN" i="1" dirty="0"/>
              <a:t>	= Arrival  rate </a:t>
            </a:r>
            <a:r>
              <a:rPr lang="en-US" altLang="zh-CN" i="1" dirty="0">
                <a:sym typeface="Symbol" pitchFamily="18" charset="2"/>
              </a:rPr>
              <a:t></a:t>
            </a:r>
            <a:r>
              <a:rPr lang="en-US" altLang="zh-CN" i="1" dirty="0"/>
              <a:t> Mean waiting time</a:t>
            </a:r>
          </a:p>
          <a:p>
            <a:pPr>
              <a:buFont typeface="Wingdings" pitchFamily="2" charset="2"/>
              <a:buNone/>
            </a:pPr>
            <a:r>
              <a:rPr lang="en-US" altLang="zh-CN" dirty="0"/>
              <a:t>           </a:t>
            </a:r>
            <a:br>
              <a:rPr lang="en-US" altLang="zh-CN" dirty="0"/>
            </a:br>
            <a:r>
              <a:rPr lang="en-US" altLang="zh-CN" dirty="0"/>
              <a:t>    </a:t>
            </a:r>
            <a:r>
              <a:rPr lang="en-US" altLang="zh-CN" dirty="0">
                <a:solidFill>
                  <a:srgbClr val="FF0000"/>
                </a:solidFill>
              </a:rPr>
              <a:t>This is known as Little’s Law (or Conservation Law)</a:t>
            </a:r>
          </a:p>
          <a:p>
            <a:endParaRPr lang="zh-CN" altLang="en-US" dirty="0"/>
          </a:p>
        </p:txBody>
      </p:sp>
      <p:sp>
        <p:nvSpPr>
          <p:cNvPr id="41989" name="Rectangle 5"/>
          <p:cNvSpPr>
            <a:spLocks noGrp="1" noChangeArrowheads="1"/>
          </p:cNvSpPr>
          <p:nvPr>
            <p:ph type="title"/>
          </p:nvPr>
        </p:nvSpPr>
        <p:spPr/>
        <p:txBody>
          <a:bodyPr/>
          <a:lstStyle/>
          <a:p>
            <a:pPr>
              <a:defRPr/>
            </a:pPr>
            <a:r>
              <a:rPr lang="en-US" altLang="zh-CN" dirty="0"/>
              <a:t>Fundamental Rules for All Queues (cont’d)</a:t>
            </a:r>
          </a:p>
        </p:txBody>
      </p:sp>
      <p:sp>
        <p:nvSpPr>
          <p:cNvPr id="2" name="Slide Number Placeholder 1">
            <a:extLst>
              <a:ext uri="{FF2B5EF4-FFF2-40B4-BE49-F238E27FC236}">
                <a16:creationId xmlns:a16="http://schemas.microsoft.com/office/drawing/2014/main" id="{AC94CC6F-6207-4777-960B-A4C5AA8530CD}"/>
              </a:ext>
            </a:extLst>
          </p:cNvPr>
          <p:cNvSpPr>
            <a:spLocks noGrp="1"/>
          </p:cNvSpPr>
          <p:nvPr>
            <p:ph type="sldNum" sz="quarter" idx="12"/>
          </p:nvPr>
        </p:nvSpPr>
        <p:spPr/>
        <p:txBody>
          <a:bodyPr/>
          <a:lstStyle/>
          <a:p>
            <a:fld id="{BA691707-747E-C946-9ECD-54E2551B1C59}" type="slidenum">
              <a:rPr lang="en-US" smtClean="0"/>
              <a:pPr/>
              <a:t>17</a:t>
            </a:fld>
            <a:endParaRPr lang="en-US"/>
          </a:p>
        </p:txBody>
      </p:sp>
      <p:sp>
        <p:nvSpPr>
          <p:cNvPr id="3" name="TextBox 2">
            <a:extLst>
              <a:ext uri="{FF2B5EF4-FFF2-40B4-BE49-F238E27FC236}">
                <a16:creationId xmlns:a16="http://schemas.microsoft.com/office/drawing/2014/main" id="{89204106-6590-4A79-8C1A-CA3C7076CEAE}"/>
              </a:ext>
            </a:extLst>
          </p:cNvPr>
          <p:cNvSpPr txBox="1"/>
          <p:nvPr/>
        </p:nvSpPr>
        <p:spPr>
          <a:xfrm flipH="1">
            <a:off x="7121768" y="2808180"/>
            <a:ext cx="1515032" cy="646331"/>
          </a:xfrm>
          <a:prstGeom prst="rect">
            <a:avLst/>
          </a:prstGeom>
          <a:noFill/>
        </p:spPr>
        <p:txBody>
          <a:bodyPr wrap="square" rtlCol="0">
            <a:spAutoFit/>
          </a:bodyPr>
          <a:lstStyle/>
          <a:p>
            <a:r>
              <a:rPr lang="en-CA" sz="3600" dirty="0"/>
              <a:t>N = </a:t>
            </a:r>
            <a:r>
              <a:rPr lang="el-GR" sz="3600" dirty="0"/>
              <a:t>λ</a:t>
            </a:r>
            <a:r>
              <a:rPr lang="en-CA" sz="3600" dirty="0"/>
              <a:t> T</a:t>
            </a:r>
          </a:p>
        </p:txBody>
      </p:sp>
      <p:cxnSp>
        <p:nvCxnSpPr>
          <p:cNvPr id="5" name="Straight Connector 4">
            <a:extLst>
              <a:ext uri="{FF2B5EF4-FFF2-40B4-BE49-F238E27FC236}">
                <a16:creationId xmlns:a16="http://schemas.microsoft.com/office/drawing/2014/main" id="{B37904B9-0485-48CD-917D-749EAC166AD4}"/>
              </a:ext>
            </a:extLst>
          </p:cNvPr>
          <p:cNvCxnSpPr/>
          <p:nvPr/>
        </p:nvCxnSpPr>
        <p:spPr>
          <a:xfrm>
            <a:off x="7230794" y="2892588"/>
            <a:ext cx="239151"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55875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p:txBody>
          <a:bodyPr/>
          <a:lstStyle/>
          <a:p>
            <a:pPr>
              <a:buNone/>
            </a:pPr>
            <a:r>
              <a:rPr lang="en-US" altLang="zh-CN" dirty="0"/>
              <a:t>5. Number in System versus Number in Queue:</a:t>
            </a:r>
            <a:br>
              <a:rPr lang="en-US" altLang="zh-CN" dirty="0"/>
            </a:br>
            <a:r>
              <a:rPr lang="en-US" altLang="zh-CN" dirty="0"/>
              <a:t>              </a:t>
            </a:r>
            <a:r>
              <a:rPr lang="en-US" altLang="zh-CN" sz="3200" i="1" dirty="0">
                <a:latin typeface="Times New Roman" pitchFamily="18" charset="0"/>
                <a:cs typeface="Times New Roman" pitchFamily="18" charset="0"/>
              </a:rPr>
              <a:t>n = </a:t>
            </a:r>
            <a:r>
              <a:rPr lang="en-US" altLang="zh-CN" sz="3200" i="1" dirty="0" err="1">
                <a:latin typeface="Times New Roman" pitchFamily="18" charset="0"/>
                <a:cs typeface="Times New Roman" pitchFamily="18" charset="0"/>
              </a:rPr>
              <a:t>n</a:t>
            </a:r>
            <a:r>
              <a:rPr lang="en-US" altLang="zh-CN" sz="3200" i="1" baseline="-25000" dirty="0" err="1">
                <a:latin typeface="Times New Roman" pitchFamily="18" charset="0"/>
                <a:cs typeface="Times New Roman" pitchFamily="18" charset="0"/>
              </a:rPr>
              <a:t>q</a:t>
            </a:r>
            <a:r>
              <a:rPr lang="en-US" altLang="zh-CN" sz="3200" i="1" dirty="0">
                <a:latin typeface="Times New Roman" pitchFamily="18" charset="0"/>
                <a:cs typeface="Times New Roman" pitchFamily="18" charset="0"/>
              </a:rPr>
              <a:t>+ n</a:t>
            </a:r>
            <a:r>
              <a:rPr lang="en-US" altLang="zh-CN" sz="3200" i="1" baseline="-25000" dirty="0">
                <a:latin typeface="Times New Roman" pitchFamily="18" charset="0"/>
                <a:cs typeface="Times New Roman" pitchFamily="18" charset="0"/>
              </a:rPr>
              <a:t>s</a:t>
            </a:r>
            <a:br>
              <a:rPr lang="en-US" altLang="zh-CN" dirty="0"/>
            </a:br>
            <a:r>
              <a:rPr lang="en-US" altLang="zh-CN" dirty="0"/>
              <a:t>Notice that </a:t>
            </a:r>
            <a:r>
              <a:rPr lang="en-US" altLang="zh-CN" sz="3200" i="1" dirty="0">
                <a:latin typeface="Times New Roman" pitchFamily="18" charset="0"/>
                <a:cs typeface="Times New Roman" pitchFamily="18" charset="0"/>
              </a:rPr>
              <a:t>n</a:t>
            </a:r>
            <a:r>
              <a:rPr lang="en-US" altLang="zh-CN" dirty="0"/>
              <a:t>, </a:t>
            </a:r>
            <a:r>
              <a:rPr lang="en-US" altLang="zh-CN" sz="3200" i="1" dirty="0" err="1">
                <a:latin typeface="Times New Roman" pitchFamily="18" charset="0"/>
                <a:cs typeface="Times New Roman" pitchFamily="18" charset="0"/>
              </a:rPr>
              <a:t>n</a:t>
            </a:r>
            <a:r>
              <a:rPr lang="en-US" altLang="zh-CN" sz="3200" i="1" baseline="-25000" dirty="0" err="1">
                <a:latin typeface="Times New Roman" pitchFamily="18" charset="0"/>
                <a:cs typeface="Times New Roman" pitchFamily="18" charset="0"/>
              </a:rPr>
              <a:t>q</a:t>
            </a:r>
            <a:r>
              <a:rPr lang="en-US" altLang="zh-CN" dirty="0"/>
              <a:t>, and </a:t>
            </a:r>
            <a:r>
              <a:rPr lang="en-US" altLang="zh-CN" sz="3200" i="1" dirty="0">
                <a:latin typeface="Times New Roman" pitchFamily="18" charset="0"/>
                <a:cs typeface="Times New Roman" pitchFamily="18" charset="0"/>
              </a:rPr>
              <a:t>n</a:t>
            </a:r>
            <a:r>
              <a:rPr lang="en-US" altLang="zh-CN" sz="3200" i="1" baseline="-25000" dirty="0">
                <a:latin typeface="Times New Roman" pitchFamily="18" charset="0"/>
                <a:cs typeface="Times New Roman" pitchFamily="18" charset="0"/>
              </a:rPr>
              <a:t>s</a:t>
            </a:r>
            <a:r>
              <a:rPr lang="en-US" altLang="zh-CN" dirty="0"/>
              <a:t> are random variables </a:t>
            </a:r>
            <a:br>
              <a:rPr lang="en-US" altLang="zh-CN" dirty="0"/>
            </a:br>
            <a:r>
              <a:rPr lang="en-US" altLang="zh-CN" dirty="0"/>
              <a:t>             </a:t>
            </a:r>
            <a:r>
              <a:rPr lang="en-US" altLang="zh-CN" i="1" dirty="0">
                <a:latin typeface="Times New Roman" pitchFamily="18" charset="0"/>
                <a:cs typeface="Times New Roman" pitchFamily="18" charset="0"/>
              </a:rPr>
              <a:t>E[n] = E[</a:t>
            </a:r>
            <a:r>
              <a:rPr lang="en-US" altLang="zh-CN" i="1" dirty="0" err="1">
                <a:latin typeface="Times New Roman" pitchFamily="18" charset="0"/>
                <a:cs typeface="Times New Roman" pitchFamily="18" charset="0"/>
              </a:rPr>
              <a:t>n</a:t>
            </a:r>
            <a:r>
              <a:rPr lang="en-US" altLang="zh-CN" i="1" baseline="-25000" dirty="0" err="1">
                <a:latin typeface="Times New Roman" pitchFamily="18" charset="0"/>
                <a:cs typeface="Times New Roman" pitchFamily="18" charset="0"/>
              </a:rPr>
              <a:t>q</a:t>
            </a:r>
            <a:r>
              <a:rPr lang="en-US" altLang="zh-CN" i="1" dirty="0">
                <a:latin typeface="Times New Roman" pitchFamily="18" charset="0"/>
                <a:cs typeface="Times New Roman" pitchFamily="18" charset="0"/>
              </a:rPr>
              <a:t>]+ E[n</a:t>
            </a:r>
            <a:r>
              <a:rPr lang="en-US" altLang="zh-CN" i="1" baseline="-25000" dirty="0">
                <a:latin typeface="Times New Roman" pitchFamily="18" charset="0"/>
                <a:cs typeface="Times New Roman" pitchFamily="18" charset="0"/>
              </a:rPr>
              <a:t>s</a:t>
            </a:r>
            <a:r>
              <a:rPr lang="en-US" altLang="zh-CN" i="1" dirty="0">
                <a:latin typeface="Times New Roman" pitchFamily="18" charset="0"/>
                <a:cs typeface="Times New Roman" pitchFamily="18" charset="0"/>
              </a:rPr>
              <a:t>]</a:t>
            </a:r>
            <a:r>
              <a:rPr lang="en-US" altLang="zh-CN" i="1" baseline="-25000" dirty="0">
                <a:latin typeface="Times New Roman" pitchFamily="18" charset="0"/>
                <a:cs typeface="Times New Roman" pitchFamily="18" charset="0"/>
              </a:rPr>
              <a:t> </a:t>
            </a:r>
            <a:br>
              <a:rPr lang="en-US" altLang="zh-CN" dirty="0"/>
            </a:br>
            <a:endParaRPr lang="en-US" altLang="zh-CN" dirty="0"/>
          </a:p>
          <a:p>
            <a:pPr>
              <a:buFont typeface="Wingdings" pitchFamily="2" charset="2"/>
              <a:buNone/>
            </a:pPr>
            <a:endParaRPr lang="en-US" altLang="zh-CN" dirty="0"/>
          </a:p>
          <a:p>
            <a:pPr>
              <a:buFont typeface="Wingdings" pitchFamily="2" charset="2"/>
              <a:buNone/>
            </a:pPr>
            <a:r>
              <a:rPr lang="en-US" altLang="zh-CN" dirty="0"/>
              <a:t>6. Time in System versus Time in Queue</a:t>
            </a:r>
            <a:br>
              <a:rPr lang="en-US" altLang="zh-CN" dirty="0"/>
            </a:br>
            <a:r>
              <a:rPr lang="en-US" altLang="zh-CN" dirty="0"/>
              <a:t>                        </a:t>
            </a:r>
            <a:r>
              <a:rPr lang="en-US" altLang="zh-CN" i="1" dirty="0">
                <a:latin typeface="Times New Roman" pitchFamily="18" charset="0"/>
                <a:cs typeface="Times New Roman" pitchFamily="18" charset="0"/>
              </a:rPr>
              <a:t>r = w + s</a:t>
            </a:r>
            <a:br>
              <a:rPr lang="en-US" altLang="zh-CN" dirty="0"/>
            </a:br>
            <a:r>
              <a:rPr lang="en-US" altLang="zh-CN" i="1" dirty="0">
                <a:latin typeface="Times New Roman" pitchFamily="18" charset="0"/>
                <a:cs typeface="Times New Roman" pitchFamily="18" charset="0"/>
              </a:rPr>
              <a:t>r</a:t>
            </a:r>
            <a:r>
              <a:rPr lang="en-US" altLang="zh-CN" dirty="0"/>
              <a:t>, </a:t>
            </a:r>
            <a:r>
              <a:rPr lang="en-US" altLang="zh-CN" i="1" dirty="0">
                <a:latin typeface="Times New Roman" pitchFamily="18" charset="0"/>
                <a:cs typeface="Times New Roman" pitchFamily="18" charset="0"/>
              </a:rPr>
              <a:t>w</a:t>
            </a:r>
            <a:r>
              <a:rPr lang="en-US" altLang="zh-CN" dirty="0"/>
              <a:t>, and </a:t>
            </a:r>
            <a:r>
              <a:rPr lang="en-US" altLang="zh-CN" i="1" dirty="0">
                <a:latin typeface="Times New Roman" pitchFamily="18" charset="0"/>
                <a:cs typeface="Times New Roman" pitchFamily="18" charset="0"/>
              </a:rPr>
              <a:t>s</a:t>
            </a:r>
            <a:r>
              <a:rPr lang="en-US" altLang="zh-CN" dirty="0"/>
              <a:t> are random variables</a:t>
            </a:r>
            <a:br>
              <a:rPr lang="en-US" altLang="zh-CN" dirty="0"/>
            </a:br>
            <a:r>
              <a:rPr lang="en-US" altLang="zh-CN" dirty="0"/>
              <a:t>                </a:t>
            </a:r>
            <a:r>
              <a:rPr lang="en-US" altLang="zh-CN" i="1" dirty="0">
                <a:latin typeface="Times New Roman" pitchFamily="18" charset="0"/>
                <a:cs typeface="Times New Roman" pitchFamily="18" charset="0"/>
              </a:rPr>
              <a:t>E[r] = E[w] + E[s]</a:t>
            </a:r>
          </a:p>
          <a:p>
            <a:endParaRPr lang="en-US" altLang="zh-CN" dirty="0"/>
          </a:p>
        </p:txBody>
      </p:sp>
      <p:sp>
        <p:nvSpPr>
          <p:cNvPr id="43010" name="Rectangle 2"/>
          <p:cNvSpPr>
            <a:spLocks noGrp="1" noChangeArrowheads="1"/>
          </p:cNvSpPr>
          <p:nvPr>
            <p:ph type="title"/>
          </p:nvPr>
        </p:nvSpPr>
        <p:spPr/>
        <p:txBody>
          <a:bodyPr/>
          <a:lstStyle/>
          <a:p>
            <a:pPr>
              <a:defRPr/>
            </a:pPr>
            <a:r>
              <a:rPr lang="en-US" altLang="zh-CN" dirty="0"/>
              <a:t>Fundamental Rules for All Queues (cont’d)</a:t>
            </a:r>
          </a:p>
        </p:txBody>
      </p:sp>
      <p:sp>
        <p:nvSpPr>
          <p:cNvPr id="2" name="Slide Number Placeholder 1">
            <a:extLst>
              <a:ext uri="{FF2B5EF4-FFF2-40B4-BE49-F238E27FC236}">
                <a16:creationId xmlns:a16="http://schemas.microsoft.com/office/drawing/2014/main" id="{9292B8B0-6B25-4D83-9557-FC122F582507}"/>
              </a:ext>
            </a:extLst>
          </p:cNvPr>
          <p:cNvSpPr>
            <a:spLocks noGrp="1"/>
          </p:cNvSpPr>
          <p:nvPr>
            <p:ph type="sldNum" sz="quarter" idx="12"/>
          </p:nvPr>
        </p:nvSpPr>
        <p:spPr/>
        <p:txBody>
          <a:bodyPr/>
          <a:lstStyle/>
          <a:p>
            <a:fld id="{BA691707-747E-C946-9ECD-54E2551B1C59}" type="slidenum">
              <a:rPr lang="en-US" smtClean="0"/>
              <a:pPr/>
              <a:t>18</a:t>
            </a:fld>
            <a:endParaRPr lang="en-US"/>
          </a:p>
        </p:txBody>
      </p:sp>
    </p:spTree>
    <p:extLst>
      <p:ext uri="{BB962C8B-B14F-4D97-AF65-F5344CB8AC3E}">
        <p14:creationId xmlns:p14="http://schemas.microsoft.com/office/powerpoint/2010/main" val="2509638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altLang="en-US" sz="2000" dirty="0"/>
                  <a:t>A physician who schedules patients every </a:t>
                </a:r>
                <a14:m>
                  <m:oMath xmlns:m="http://schemas.openxmlformats.org/officeDocument/2006/math">
                    <m:r>
                      <a:rPr lang="en-US" altLang="en-US" sz="2000" i="1" dirty="0" smtClean="0">
                        <a:latin typeface="Cambria Math"/>
                      </a:rPr>
                      <m:t>10</m:t>
                    </m:r>
                  </m:oMath>
                </a14:m>
                <a:r>
                  <a:rPr lang="en-US" altLang="en-US" sz="2000" dirty="0"/>
                  <a:t> minutes and spends </a:t>
                </a:r>
                <a14:m>
                  <m:oMath xmlns:m="http://schemas.openxmlformats.org/officeDocument/2006/math">
                    <m:r>
                      <a:rPr lang="en-US" altLang="en-US" sz="2000" i="1" dirty="0" smtClean="0">
                        <a:latin typeface="Cambria Math"/>
                      </a:rPr>
                      <m:t>𝑆</m:t>
                    </m:r>
                    <m:r>
                      <a:rPr lang="en-US" altLang="en-US" sz="2000" i="1" baseline="-25000" dirty="0">
                        <a:latin typeface="Cambria Math"/>
                      </a:rPr>
                      <m:t>𝑖</m:t>
                    </m:r>
                  </m:oMath>
                </a14:m>
                <a:r>
                  <a:rPr lang="en-US" altLang="en-US" sz="2000" i="1" dirty="0"/>
                  <a:t> </a:t>
                </a:r>
                <a:r>
                  <a:rPr lang="en-US" altLang="en-US" sz="2000" dirty="0"/>
                  <a:t>minutes with the </a:t>
                </a:r>
                <a14:m>
                  <m:oMath xmlns:m="http://schemas.openxmlformats.org/officeDocument/2006/math">
                    <m:r>
                      <a:rPr lang="en-US" altLang="en-US" sz="2000" i="1" dirty="0" smtClean="0">
                        <a:latin typeface="Cambria Math"/>
                      </a:rPr>
                      <m:t>𝑖</m:t>
                    </m:r>
                    <m:r>
                      <a:rPr lang="en-US" altLang="en-US" sz="2000" i="1" baseline="30000" dirty="0" err="1">
                        <a:latin typeface="Cambria Math"/>
                      </a:rPr>
                      <m:t>𝑡h</m:t>
                    </m:r>
                  </m:oMath>
                </a14:m>
                <a:r>
                  <a:rPr lang="en-US" altLang="en-US" sz="2000" dirty="0"/>
                  <a:t> patient:</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a:rPr>
                            <m:t>𝑆</m:t>
                          </m:r>
                        </m:e>
                        <m:sub>
                          <m:r>
                            <a:rPr lang="en-US" altLang="en-US" sz="2000" b="0" i="1" smtClean="0">
                              <a:latin typeface="Cambria Math"/>
                            </a:rPr>
                            <m:t>𝑖</m:t>
                          </m:r>
                        </m:sub>
                      </m:sSub>
                      <m:r>
                        <a:rPr lang="en-US" altLang="en-US" sz="2000" b="0" i="1" smtClean="0">
                          <a:latin typeface="Cambria Math"/>
                        </a:rPr>
                        <m:t>=</m:t>
                      </m:r>
                      <m:d>
                        <m:dPr>
                          <m:begChr m:val="{"/>
                          <m:endChr m:val=""/>
                          <m:ctrlPr>
                            <a:rPr lang="en-US" altLang="en-US" sz="2000" i="1" smtClean="0">
                              <a:latin typeface="Cambria Math" panose="02040503050406030204" pitchFamily="18" charset="0"/>
                            </a:rPr>
                          </m:ctrlPr>
                        </m:dPr>
                        <m:e>
                          <m:eqArr>
                            <m:eqArrPr>
                              <m:ctrlPr>
                                <a:rPr lang="en-US" altLang="en-US" sz="2000" i="1" smtClean="0">
                                  <a:latin typeface="Cambria Math" panose="02040503050406030204" pitchFamily="18" charset="0"/>
                                </a:rPr>
                              </m:ctrlPr>
                            </m:eqArrPr>
                            <m:e>
                              <m:r>
                                <a:rPr lang="en-US" altLang="en-US" sz="2000" b="0" i="1" smtClean="0">
                                  <a:latin typeface="Cambria Math"/>
                                </a:rPr>
                                <m:t>9 </m:t>
                              </m:r>
                              <m:r>
                                <m:rPr>
                                  <m:sty m:val="p"/>
                                </m:rPr>
                                <a:rPr lang="en-US" altLang="en-US" sz="2000" b="0" i="0" smtClean="0">
                                  <a:latin typeface="Cambria Math"/>
                                </a:rPr>
                                <m:t>minutes</m:t>
                              </m:r>
                              <m:r>
                                <a:rPr lang="en-US" altLang="en-US" sz="2000" b="0" i="0" smtClean="0">
                                  <a:latin typeface="Cambria Math"/>
                                </a:rPr>
                                <m:t> </m:t>
                              </m:r>
                              <m:r>
                                <m:rPr>
                                  <m:sty m:val="p"/>
                                </m:rPr>
                                <a:rPr lang="en-US" altLang="en-US" sz="2000" b="0" i="0" smtClean="0">
                                  <a:latin typeface="Cambria Math"/>
                                </a:rPr>
                                <m:t>with</m:t>
                              </m:r>
                              <m:r>
                                <a:rPr lang="en-US" altLang="en-US" sz="2000" b="0" i="0" smtClean="0">
                                  <a:latin typeface="Cambria Math"/>
                                </a:rPr>
                                <m:t> </m:t>
                              </m:r>
                              <m:r>
                                <m:rPr>
                                  <m:sty m:val="p"/>
                                </m:rPr>
                                <a:rPr lang="en-US" altLang="en-US" sz="2000" b="0" i="0" smtClean="0">
                                  <a:latin typeface="Cambria Math"/>
                                </a:rPr>
                                <m:t>probability</m:t>
                              </m:r>
                              <m:r>
                                <a:rPr lang="en-US" altLang="en-US" sz="2000" b="0" i="1" smtClean="0">
                                  <a:latin typeface="Cambria Math"/>
                                </a:rPr>
                                <m:t> 0.9 </m:t>
                              </m:r>
                            </m:e>
                            <m:e>
                              <m:r>
                                <a:rPr lang="en-US" altLang="en-US" sz="2000" b="0" i="1" smtClean="0">
                                  <a:latin typeface="Cambria Math"/>
                                </a:rPr>
                                <m:t>12 </m:t>
                              </m:r>
                              <m:r>
                                <m:rPr>
                                  <m:sty m:val="p"/>
                                </m:rPr>
                                <a:rPr lang="en-US" altLang="en-US" sz="2000" b="0" i="0" smtClean="0">
                                  <a:latin typeface="Cambria Math"/>
                                </a:rPr>
                                <m:t>minutes</m:t>
                              </m:r>
                              <m:r>
                                <a:rPr lang="en-US" altLang="en-US" sz="2000" b="0" i="0" smtClean="0">
                                  <a:latin typeface="Cambria Math"/>
                                </a:rPr>
                                <m:t> </m:t>
                              </m:r>
                              <m:r>
                                <m:rPr>
                                  <m:sty m:val="p"/>
                                </m:rPr>
                                <a:rPr lang="en-US" altLang="en-US" sz="2000" b="0" i="0" smtClean="0">
                                  <a:latin typeface="Cambria Math"/>
                                </a:rPr>
                                <m:t>with</m:t>
                              </m:r>
                              <m:r>
                                <a:rPr lang="en-US" altLang="en-US" sz="2000" b="0" i="0" smtClean="0">
                                  <a:latin typeface="Cambria Math"/>
                                </a:rPr>
                                <m:t> </m:t>
                              </m:r>
                              <m:r>
                                <m:rPr>
                                  <m:sty m:val="p"/>
                                </m:rPr>
                                <a:rPr lang="en-US" altLang="en-US" sz="2000" b="0" i="0" smtClean="0">
                                  <a:latin typeface="Cambria Math"/>
                                </a:rPr>
                                <m:t>probability</m:t>
                              </m:r>
                              <m:r>
                                <a:rPr lang="en-US" altLang="en-US" sz="2000" b="0" i="1" smtClean="0">
                                  <a:latin typeface="Cambria Math"/>
                                </a:rPr>
                                <m:t> 0.1</m:t>
                              </m:r>
                            </m:e>
                          </m:eqArr>
                        </m:e>
                      </m:d>
                    </m:oMath>
                  </m:oMathPara>
                </a14:m>
                <a:endParaRPr lang="en-US" altLang="en-US" sz="2000" dirty="0"/>
              </a:p>
              <a:p>
                <a:pPr lvl="1"/>
                <a:r>
                  <a:rPr lang="en-US" altLang="en-US" sz="2000" dirty="0"/>
                  <a:t>Arrivals are deterministic, </a:t>
                </a:r>
                <a14:m>
                  <m:oMath xmlns:m="http://schemas.openxmlformats.org/officeDocument/2006/math">
                    <m:r>
                      <a:rPr lang="en-US" altLang="en-US" sz="2000" b="0" i="1" dirty="0" smtClean="0">
                        <a:latin typeface="Cambria Math"/>
                      </a:rPr>
                      <m:t>𝜏</m:t>
                    </m:r>
                    <m:r>
                      <a:rPr lang="en-US" altLang="en-US" sz="2000" i="1" baseline="-25000" dirty="0">
                        <a:latin typeface="Cambria Math"/>
                      </a:rPr>
                      <m:t>1</m:t>
                    </m:r>
                    <m:r>
                      <a:rPr lang="en-US" altLang="en-US" sz="2000" i="1" dirty="0">
                        <a:latin typeface="Cambria Math"/>
                      </a:rPr>
                      <m:t> =</m:t>
                    </m:r>
                    <m:r>
                      <a:rPr lang="en-US" altLang="en-US" sz="2000" b="0" i="1" dirty="0" smtClean="0">
                        <a:latin typeface="Cambria Math"/>
                      </a:rPr>
                      <m:t>𝜏</m:t>
                    </m:r>
                    <m:r>
                      <a:rPr lang="en-US" altLang="en-US" sz="2000" i="1" baseline="-25000" dirty="0">
                        <a:latin typeface="Cambria Math"/>
                      </a:rPr>
                      <m:t>2</m:t>
                    </m:r>
                    <m:r>
                      <a:rPr lang="en-US" altLang="en-US" sz="2000" i="1" dirty="0">
                        <a:latin typeface="Cambria Math"/>
                      </a:rPr>
                      <m:t> = … =</m:t>
                    </m:r>
                    <m:sSup>
                      <m:sSupPr>
                        <m:ctrlPr>
                          <a:rPr lang="en-US" altLang="en-US" sz="2000" b="0" i="1" dirty="0" smtClean="0">
                            <a:latin typeface="Cambria Math" panose="02040503050406030204" pitchFamily="18" charset="0"/>
                          </a:rPr>
                        </m:ctrlPr>
                      </m:sSupPr>
                      <m:e>
                        <m:r>
                          <a:rPr lang="en-US" altLang="en-US" sz="2000" b="0" i="1" dirty="0" smtClean="0">
                            <a:latin typeface="Cambria Math"/>
                          </a:rPr>
                          <m:t>𝜆</m:t>
                        </m:r>
                      </m:e>
                      <m:sup>
                        <m:r>
                          <a:rPr lang="en-US" altLang="en-US" sz="2000" b="0" i="1" dirty="0" smtClean="0">
                            <a:latin typeface="Cambria Math"/>
                          </a:rPr>
                          <m:t>−1</m:t>
                        </m:r>
                      </m:sup>
                    </m:sSup>
                    <m:r>
                      <a:rPr lang="en-US" altLang="en-US" sz="2000" i="1" dirty="0">
                        <a:latin typeface="Cambria Math"/>
                      </a:rPr>
                      <m:t> = 10</m:t>
                    </m:r>
                  </m:oMath>
                </a14:m>
                <a:r>
                  <a:rPr lang="en-US" altLang="en-US" sz="2000" dirty="0"/>
                  <a:t>.</a:t>
                </a:r>
              </a:p>
              <a:p>
                <a:pPr lvl="1"/>
                <a:r>
                  <a:rPr lang="en-US" altLang="en-US" sz="2000" dirty="0"/>
                  <a:t>Services are stochastic, </a:t>
                </a:r>
                <a14:m>
                  <m:oMath xmlns:m="http://schemas.openxmlformats.org/officeDocument/2006/math">
                    <m:r>
                      <a:rPr lang="en-US" altLang="en-US" sz="2000" i="1" dirty="0" smtClean="0">
                        <a:latin typeface="Cambria Math"/>
                      </a:rPr>
                      <m:t>𝐸</m:t>
                    </m:r>
                    <m:r>
                      <a:rPr lang="en-US" altLang="en-US" sz="2000" i="1" dirty="0" smtClean="0">
                        <a:latin typeface="Cambria Math"/>
                      </a:rPr>
                      <m:t>(</m:t>
                    </m:r>
                    <m:sSub>
                      <m:sSubPr>
                        <m:ctrlPr>
                          <a:rPr lang="en-US" altLang="en-US" sz="2000" i="1">
                            <a:latin typeface="Cambria Math" panose="02040503050406030204" pitchFamily="18" charset="0"/>
                          </a:rPr>
                        </m:ctrlPr>
                      </m:sSubPr>
                      <m:e>
                        <m:r>
                          <a:rPr lang="en-US" altLang="en-US" sz="2000" i="1">
                            <a:latin typeface="Cambria Math"/>
                          </a:rPr>
                          <m:t>𝑆</m:t>
                        </m:r>
                      </m:e>
                      <m:sub>
                        <m:r>
                          <a:rPr lang="en-US" altLang="en-US" sz="2000" i="1">
                            <a:latin typeface="Cambria Math"/>
                          </a:rPr>
                          <m:t>𝑖</m:t>
                        </m:r>
                      </m:sub>
                    </m:sSub>
                    <m:r>
                      <a:rPr lang="en-US" altLang="en-US" sz="2000" i="1" dirty="0">
                        <a:latin typeface="Cambria Math"/>
                      </a:rPr>
                      <m:t>) = 9.3</m:t>
                    </m:r>
                  </m:oMath>
                </a14:m>
                <a:r>
                  <a:rPr lang="en-US" altLang="en-US" sz="2000" dirty="0"/>
                  <a:t> min and </a:t>
                </a:r>
                <a14:m>
                  <m:oMath xmlns:m="http://schemas.openxmlformats.org/officeDocument/2006/math">
                    <m:r>
                      <a:rPr lang="en-US" altLang="en-US" sz="2000" i="1" dirty="0" smtClean="0">
                        <a:latin typeface="Cambria Math"/>
                      </a:rPr>
                      <m:t>𝑉</m:t>
                    </m:r>
                    <m:r>
                      <a:rPr lang="en-CA" altLang="en-US" sz="2000" b="0" i="1" dirty="0" smtClean="0">
                        <a:latin typeface="Cambria Math" panose="02040503050406030204" pitchFamily="18" charset="0"/>
                      </a:rPr>
                      <m:t>𝑎𝑟</m:t>
                    </m:r>
                    <m:r>
                      <a:rPr lang="en-US" altLang="en-US" sz="2000" i="1" dirty="0" smtClean="0">
                        <a:latin typeface="Cambria Math"/>
                      </a:rPr>
                      <m:t>(</m:t>
                    </m:r>
                    <m:sSub>
                      <m:sSubPr>
                        <m:ctrlPr>
                          <a:rPr lang="en-US" altLang="en-US" sz="2000" i="1">
                            <a:latin typeface="Cambria Math" panose="02040503050406030204" pitchFamily="18" charset="0"/>
                          </a:rPr>
                        </m:ctrlPr>
                      </m:sSubPr>
                      <m:e>
                        <m:r>
                          <a:rPr lang="en-US" altLang="en-US" sz="2000" i="1">
                            <a:latin typeface="Cambria Math"/>
                          </a:rPr>
                          <m:t>𝑆</m:t>
                        </m:r>
                      </m:e>
                      <m:sub>
                        <m:r>
                          <a:rPr lang="en-US" altLang="en-US" sz="2000" i="1">
                            <a:latin typeface="Cambria Math"/>
                          </a:rPr>
                          <m:t>𝑖</m:t>
                        </m:r>
                      </m:sub>
                    </m:sSub>
                    <m:r>
                      <a:rPr lang="en-US" altLang="en-US" sz="2000" i="1" dirty="0">
                        <a:latin typeface="Cambria Math"/>
                      </a:rPr>
                      <m:t>) = 0.</m:t>
                    </m:r>
                    <m:r>
                      <a:rPr lang="en-CA" altLang="en-US" sz="2000" b="0" i="1" dirty="0" smtClean="0">
                        <a:latin typeface="Cambria Math" panose="02040503050406030204" pitchFamily="18" charset="0"/>
                      </a:rPr>
                      <m:t>9</m:t>
                    </m:r>
                  </m:oMath>
                </a14:m>
                <a:r>
                  <a:rPr lang="en-US" altLang="en-US" sz="2000" dirty="0"/>
                  <a:t> min</a:t>
                </a:r>
                <a:r>
                  <a:rPr lang="en-US" altLang="en-US" sz="2000" baseline="30000" dirty="0"/>
                  <a:t>2</a:t>
                </a:r>
                <a:r>
                  <a:rPr lang="en-US" altLang="en-US" sz="2000" dirty="0"/>
                  <a:t>.</a:t>
                </a:r>
              </a:p>
              <a:p>
                <a:pPr lvl="1"/>
                <a:r>
                  <a:rPr lang="en-US" altLang="en-US" sz="2000" dirty="0"/>
                  <a:t>On average, the physician's utilization </a:t>
                </a:r>
                <a14:m>
                  <m:oMath xmlns:m="http://schemas.openxmlformats.org/officeDocument/2006/math">
                    <m:r>
                      <a:rPr lang="en-US" altLang="en-US" sz="2000" i="1" dirty="0" smtClean="0">
                        <a:latin typeface="Cambria Math"/>
                      </a:rPr>
                      <m:t>=</m:t>
                    </m:r>
                    <m:r>
                      <a:rPr lang="en-US" altLang="en-US" sz="2000" b="0" i="1" dirty="0" smtClean="0">
                        <a:latin typeface="Cambria Math"/>
                      </a:rPr>
                      <m:t>𝜌</m:t>
                    </m:r>
                    <m:r>
                      <a:rPr lang="en-US" altLang="en-US" sz="2000" i="1" dirty="0" smtClean="0">
                        <a:latin typeface="Cambria Math"/>
                      </a:rPr>
                      <m:t> =</m:t>
                    </m:r>
                    <m:f>
                      <m:fPr>
                        <m:ctrlPr>
                          <a:rPr lang="en-US" altLang="en-US" sz="2000" b="0" i="1" dirty="0" smtClean="0">
                            <a:latin typeface="Cambria Math" panose="02040503050406030204" pitchFamily="18" charset="0"/>
                          </a:rPr>
                        </m:ctrlPr>
                      </m:fPr>
                      <m:num>
                        <m:r>
                          <a:rPr lang="en-US" altLang="en-US" sz="2000" b="0" i="1" dirty="0" smtClean="0">
                            <a:latin typeface="Cambria Math"/>
                          </a:rPr>
                          <m:t>𝜆</m:t>
                        </m:r>
                      </m:num>
                      <m:den>
                        <m:r>
                          <a:rPr lang="en-US" altLang="en-US" sz="2000" b="0" i="1" dirty="0" smtClean="0">
                            <a:latin typeface="Cambria Math"/>
                          </a:rPr>
                          <m:t>𝜇</m:t>
                        </m:r>
                      </m:den>
                    </m:f>
                    <m:r>
                      <a:rPr lang="en-US" altLang="en-US" sz="2000" i="1" dirty="0" smtClean="0">
                        <a:latin typeface="Cambria Math"/>
                      </a:rPr>
                      <m:t> = 0.93 &lt; 1</m:t>
                    </m:r>
                  </m:oMath>
                </a14:m>
                <a:r>
                  <a:rPr lang="en-US" altLang="en-US" sz="2000" dirty="0"/>
                  <a:t>.</a:t>
                </a:r>
              </a:p>
              <a:p>
                <a:pPr lvl="1"/>
                <a:r>
                  <a:rPr lang="en-US" altLang="en-US" sz="2000" dirty="0"/>
                  <a:t>Consider the system is simulated with service times: </a:t>
                </a:r>
                <a14:m>
                  <m:oMath xmlns:m="http://schemas.openxmlformats.org/officeDocument/2006/math">
                    <m:r>
                      <a:rPr lang="en-US" altLang="en-US" sz="2000" i="1" dirty="0" smtClean="0">
                        <a:latin typeface="Cambria Math"/>
                      </a:rPr>
                      <m:t>𝑆</m:t>
                    </m:r>
                    <m:r>
                      <a:rPr lang="en-US" altLang="en-US" sz="2000" i="1" baseline="-25000" dirty="0">
                        <a:latin typeface="Cambria Math"/>
                      </a:rPr>
                      <m:t>1</m:t>
                    </m:r>
                    <m:r>
                      <a:rPr lang="en-US" altLang="en-US" sz="2000" i="1" dirty="0">
                        <a:latin typeface="Cambria Math"/>
                      </a:rPr>
                      <m:t> = 9, </m:t>
                    </m:r>
                    <m:r>
                      <a:rPr lang="en-US" altLang="en-US" sz="2000" i="1" dirty="0">
                        <a:latin typeface="Cambria Math"/>
                      </a:rPr>
                      <m:t>𝑆</m:t>
                    </m:r>
                    <m:r>
                      <a:rPr lang="en-US" altLang="en-US" sz="2000" i="1" baseline="-25000" dirty="0">
                        <a:latin typeface="Cambria Math"/>
                      </a:rPr>
                      <m:t>2</m:t>
                    </m:r>
                    <m:r>
                      <a:rPr lang="en-US" altLang="en-US" sz="2000" i="1" dirty="0">
                        <a:latin typeface="Cambria Math"/>
                      </a:rPr>
                      <m:t> = 12, </m:t>
                    </m:r>
                    <m:r>
                      <a:rPr lang="en-US" altLang="en-US" sz="2000" i="1" dirty="0">
                        <a:latin typeface="Cambria Math"/>
                      </a:rPr>
                      <m:t>𝑆</m:t>
                    </m:r>
                    <m:r>
                      <a:rPr lang="en-US" altLang="en-US" sz="2000" i="1" baseline="-25000" dirty="0">
                        <a:latin typeface="Cambria Math"/>
                      </a:rPr>
                      <m:t>3</m:t>
                    </m:r>
                    <m:r>
                      <a:rPr lang="en-US" altLang="en-US" sz="2000" i="1" dirty="0">
                        <a:latin typeface="Cambria Math"/>
                      </a:rPr>
                      <m:t> = 9, </m:t>
                    </m:r>
                    <m:r>
                      <a:rPr lang="en-US" altLang="en-US" sz="2000" i="1" dirty="0">
                        <a:latin typeface="Cambria Math"/>
                      </a:rPr>
                      <m:t>𝑆</m:t>
                    </m:r>
                    <m:r>
                      <a:rPr lang="en-US" altLang="en-US" sz="2000" i="1" baseline="-25000" dirty="0">
                        <a:latin typeface="Cambria Math"/>
                      </a:rPr>
                      <m:t>4</m:t>
                    </m:r>
                    <m:r>
                      <a:rPr lang="en-US" altLang="en-US" sz="2000" i="1" dirty="0">
                        <a:latin typeface="Cambria Math"/>
                      </a:rPr>
                      <m:t> = 9, </m:t>
                    </m:r>
                    <m:r>
                      <a:rPr lang="en-US" altLang="en-US" sz="2000" i="1" dirty="0">
                        <a:latin typeface="Cambria Math"/>
                      </a:rPr>
                      <m:t>𝑆</m:t>
                    </m:r>
                    <m:r>
                      <a:rPr lang="en-US" altLang="en-US" sz="2000" i="1" baseline="-25000" dirty="0">
                        <a:latin typeface="Cambria Math"/>
                      </a:rPr>
                      <m:t>5</m:t>
                    </m:r>
                    <m:r>
                      <a:rPr lang="en-US" altLang="en-US" sz="2000" i="1" dirty="0">
                        <a:latin typeface="Cambria Math"/>
                      </a:rPr>
                      <m:t> = 9, ….</m:t>
                    </m:r>
                  </m:oMath>
                </a14:m>
                <a:r>
                  <a:rPr lang="en-US" altLang="en-US" sz="2000" dirty="0"/>
                  <a:t>  The system occupancy becomes:</a:t>
                </a:r>
              </a:p>
              <a:p>
                <a:pPr lvl="1"/>
                <a:endParaRPr lang="en-US" altLang="en-US" sz="2000" dirty="0"/>
              </a:p>
              <a:p>
                <a:pPr lvl="1"/>
                <a:endParaRPr lang="en-US" altLang="en-US" sz="2000" dirty="0"/>
              </a:p>
              <a:p>
                <a:pPr lvl="1"/>
                <a:endParaRPr lang="en-US" altLang="en-US" sz="2000" dirty="0"/>
              </a:p>
              <a:p>
                <a:pPr lvl="1"/>
                <a:endParaRPr lang="en-US" altLang="en-US" sz="2000" dirty="0"/>
              </a:p>
              <a:p>
                <a:pPr lvl="1"/>
                <a:r>
                  <a:rPr lang="en-US" altLang="en-US" sz="2000" dirty="0"/>
                  <a:t>The occurrence of a relatively long service time (</a:t>
                </a:r>
                <a14:m>
                  <m:oMath xmlns:m="http://schemas.openxmlformats.org/officeDocument/2006/math">
                    <m:r>
                      <a:rPr lang="en-US" altLang="en-US" sz="2000" i="1" dirty="0" smtClean="0">
                        <a:latin typeface="Cambria Math"/>
                      </a:rPr>
                      <m:t>𝑆</m:t>
                    </m:r>
                    <m:r>
                      <a:rPr lang="en-US" altLang="en-US" sz="2000" i="1" baseline="-25000" dirty="0">
                        <a:latin typeface="Cambria Math"/>
                      </a:rPr>
                      <m:t>2</m:t>
                    </m:r>
                    <m:r>
                      <a:rPr lang="en-US" altLang="en-US" sz="2000" i="1" dirty="0">
                        <a:latin typeface="Cambria Math"/>
                      </a:rPr>
                      <m:t> = 12</m:t>
                    </m:r>
                  </m:oMath>
                </a14:m>
                <a:r>
                  <a:rPr lang="en-US" altLang="en-US" sz="2000" dirty="0"/>
                  <a:t>) causes a waiting line to form temporarily.</a:t>
                </a:r>
                <a:endParaRPr lang="en-US" altLang="en-US" sz="1800" dirty="0"/>
              </a:p>
              <a:p>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19" t="-1227"/>
                </a:stretch>
              </a:blipFill>
            </p:spPr>
            <p:txBody>
              <a:bodyPr/>
              <a:lstStyle/>
              <a:p>
                <a:r>
                  <a:rPr lang="en-CA">
                    <a:noFill/>
                  </a:rPr>
                  <a:t> </a:t>
                </a:r>
              </a:p>
            </p:txBody>
          </p:sp>
        </mc:Fallback>
      </mc:AlternateContent>
      <p:sp>
        <p:nvSpPr>
          <p:cNvPr id="2" name="Title 1"/>
          <p:cNvSpPr>
            <a:spLocks noGrp="1"/>
          </p:cNvSpPr>
          <p:nvPr>
            <p:ph type="title"/>
          </p:nvPr>
        </p:nvSpPr>
        <p:spPr/>
        <p:txBody>
          <a:bodyPr/>
          <a:lstStyle/>
          <a:p>
            <a:r>
              <a:rPr lang="en-US" altLang="en-US" dirty="0"/>
              <a:t>Example: Effect of Randomness</a:t>
            </a:r>
            <a:endParaRPr lang="en-CA" sz="2800" dirty="0"/>
          </a:p>
        </p:txBody>
      </p:sp>
      <p:pic>
        <p:nvPicPr>
          <p:cNvPr id="6" name="Picture 9" descr="06-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038600" y="4135894"/>
            <a:ext cx="2826434" cy="120634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3">
            <a:extLst>
              <a:ext uri="{FF2B5EF4-FFF2-40B4-BE49-F238E27FC236}">
                <a16:creationId xmlns:a16="http://schemas.microsoft.com/office/drawing/2014/main" id="{6C9CED3E-D007-4FFA-90AA-172B68C1337D}"/>
              </a:ext>
            </a:extLst>
          </p:cNvPr>
          <p:cNvSpPr>
            <a:spLocks noGrp="1"/>
          </p:cNvSpPr>
          <p:nvPr>
            <p:ph type="sldNum" sz="quarter" idx="12"/>
          </p:nvPr>
        </p:nvSpPr>
        <p:spPr/>
        <p:txBody>
          <a:bodyPr/>
          <a:lstStyle/>
          <a:p>
            <a:fld id="{BA691707-747E-C946-9ECD-54E2551B1C59}" type="slidenum">
              <a:rPr lang="en-US" smtClean="0"/>
              <a:pPr/>
              <a:t>19</a:t>
            </a:fld>
            <a:endParaRPr lang="en-US"/>
          </a:p>
        </p:txBody>
      </p:sp>
    </p:spTree>
    <p:extLst>
      <p:ext uri="{BB962C8B-B14F-4D97-AF65-F5344CB8AC3E}">
        <p14:creationId xmlns:p14="http://schemas.microsoft.com/office/powerpoint/2010/main" val="172112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0" name="Rectangle 44"/>
          <p:cNvSpPr>
            <a:spLocks noGrp="1" noChangeArrowheads="1"/>
          </p:cNvSpPr>
          <p:nvPr>
            <p:ph type="title"/>
          </p:nvPr>
        </p:nvSpPr>
        <p:spPr/>
        <p:txBody>
          <a:bodyPr/>
          <a:lstStyle/>
          <a:p>
            <a:pPr>
              <a:defRPr/>
            </a:pPr>
            <a:r>
              <a:rPr lang="en-US" altLang="zh-CN" dirty="0"/>
              <a:t>Motivating Quote for Queueing Models</a:t>
            </a:r>
          </a:p>
        </p:txBody>
      </p:sp>
      <p:sp>
        <p:nvSpPr>
          <p:cNvPr id="4" name="TextBox 3">
            <a:extLst>
              <a:ext uri="{FF2B5EF4-FFF2-40B4-BE49-F238E27FC236}">
                <a16:creationId xmlns:a16="http://schemas.microsoft.com/office/drawing/2014/main" id="{6778A062-E91D-4833-AF16-5A1229FBE90C}"/>
              </a:ext>
            </a:extLst>
          </p:cNvPr>
          <p:cNvSpPr txBox="1"/>
          <p:nvPr/>
        </p:nvSpPr>
        <p:spPr>
          <a:xfrm>
            <a:off x="1012874" y="2124214"/>
            <a:ext cx="6668557" cy="2185214"/>
          </a:xfrm>
          <a:prstGeom prst="rect">
            <a:avLst/>
          </a:prstGeom>
          <a:noFill/>
        </p:spPr>
        <p:txBody>
          <a:bodyPr wrap="none" rtlCol="0">
            <a:spAutoFit/>
          </a:bodyPr>
          <a:lstStyle/>
          <a:p>
            <a:r>
              <a:rPr lang="en-CA" sz="3200" dirty="0"/>
              <a:t>“Good things come to those who wait”</a:t>
            </a:r>
          </a:p>
          <a:p>
            <a:r>
              <a:rPr lang="en-CA" sz="3200" dirty="0"/>
              <a:t>        </a:t>
            </a:r>
            <a:r>
              <a:rPr lang="en-CA" sz="2400" dirty="0"/>
              <a:t>- poet/writer Violet Fane, 1892</a:t>
            </a:r>
          </a:p>
          <a:p>
            <a:r>
              <a:rPr lang="en-CA" sz="2400" dirty="0"/>
              <a:t>           - song lyrics by </a:t>
            </a:r>
            <a:r>
              <a:rPr lang="en-CA" sz="2400" dirty="0" err="1"/>
              <a:t>Nayobe</a:t>
            </a:r>
            <a:r>
              <a:rPr lang="en-CA" sz="2400" dirty="0"/>
              <a:t>, 1984</a:t>
            </a:r>
          </a:p>
          <a:p>
            <a:r>
              <a:rPr lang="en-CA" sz="2400" dirty="0"/>
              <a:t>           - motto for Heinz Ketchup, USA, 1980’s</a:t>
            </a:r>
          </a:p>
          <a:p>
            <a:r>
              <a:rPr lang="en-CA" sz="2400" dirty="0"/>
              <a:t>           - slogan for Guinness stout, UK, 1990’s</a:t>
            </a:r>
          </a:p>
        </p:txBody>
      </p:sp>
      <p:sp>
        <p:nvSpPr>
          <p:cNvPr id="5" name="Slide Number Placeholder 4">
            <a:extLst>
              <a:ext uri="{FF2B5EF4-FFF2-40B4-BE49-F238E27FC236}">
                <a16:creationId xmlns:a16="http://schemas.microsoft.com/office/drawing/2014/main" id="{C180E408-D3F4-4D05-B983-46E6A9910351}"/>
              </a:ext>
            </a:extLst>
          </p:cNvPr>
          <p:cNvSpPr>
            <a:spLocks noGrp="1"/>
          </p:cNvSpPr>
          <p:nvPr>
            <p:ph type="sldNum" sz="quarter" idx="12"/>
          </p:nvPr>
        </p:nvSpPr>
        <p:spPr/>
        <p:txBody>
          <a:bodyPr/>
          <a:lstStyle/>
          <a:p>
            <a:fld id="{BA691707-747E-C946-9ECD-54E2551B1C59}" type="slidenum">
              <a:rPr lang="en-US" smtClean="0"/>
              <a:pPr/>
              <a:t>2</a:t>
            </a:fld>
            <a:endParaRPr lang="en-US"/>
          </a:p>
        </p:txBody>
      </p:sp>
    </p:spTree>
    <p:extLst>
      <p:ext uri="{BB962C8B-B14F-4D97-AF65-F5344CB8AC3E}">
        <p14:creationId xmlns:p14="http://schemas.microsoft.com/office/powerpoint/2010/main" val="381713779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3970" name="Rectangle 6"/>
              <p:cNvSpPr>
                <a:spLocks noGrp="1" noChangeArrowheads="1"/>
              </p:cNvSpPr>
              <p:nvPr>
                <p:ph type="body" idx="1"/>
              </p:nvPr>
            </p:nvSpPr>
            <p:spPr/>
            <p:txBody>
              <a:bodyPr>
                <a:normAutofit lnSpcReduction="10000"/>
              </a:bodyPr>
              <a:lstStyle/>
              <a:p>
                <a:r>
                  <a:rPr lang="en-US" altLang="zh-CN" sz="2400" dirty="0"/>
                  <a:t>Mean number in the system </a:t>
                </a:r>
                <a:br>
                  <a:rPr lang="en-US" altLang="zh-CN" sz="2400" dirty="0"/>
                </a:br>
                <a:r>
                  <a:rPr lang="en-US" altLang="zh-CN" sz="2400" dirty="0"/>
                  <a:t>	= Arrival rate </a:t>
                </a:r>
                <a:r>
                  <a:rPr lang="en-US" altLang="zh-CN" sz="2400" dirty="0">
                    <a:sym typeface="Symbol" pitchFamily="18" charset="2"/>
                  </a:rPr>
                  <a:t></a:t>
                </a:r>
                <a:r>
                  <a:rPr lang="en-US" altLang="zh-CN" sz="2400" dirty="0"/>
                  <a:t> Mean response time </a:t>
                </a:r>
              </a:p>
              <a:p>
                <a:r>
                  <a:rPr lang="en-US" altLang="zh-CN" sz="2400" dirty="0"/>
                  <a:t>This relationship applies to all systems or parts of systems in which </a:t>
                </a:r>
                <a:r>
                  <a:rPr lang="en-US" altLang="zh-CN" sz="2400" dirty="0">
                    <a:solidFill>
                      <a:srgbClr val="00B050"/>
                    </a:solidFill>
                  </a:rPr>
                  <a:t>the number of jobs entering the system is equal to those leaving the system</a:t>
                </a:r>
              </a:p>
              <a:p>
                <a:r>
                  <a:rPr lang="en-US" altLang="zh-CN" sz="2400" dirty="0"/>
                  <a:t>Named after John D.C. Little (1961)</a:t>
                </a:r>
              </a:p>
              <a:p>
                <a:r>
                  <a:rPr lang="en-US" altLang="zh-CN" sz="2400" dirty="0"/>
                  <a:t>Based on a black-box view of the system: </a:t>
                </a:r>
                <a:br>
                  <a:rPr lang="en-US" altLang="zh-CN" sz="2400" dirty="0"/>
                </a:br>
                <a:br>
                  <a:rPr lang="en-US" altLang="zh-CN" sz="2400" dirty="0"/>
                </a:br>
                <a:br>
                  <a:rPr lang="en-US" altLang="zh-CN" sz="2400" dirty="0"/>
                </a:br>
                <a:endParaRPr lang="en-US" altLang="zh-CN" sz="2400" dirty="0"/>
              </a:p>
              <a:p>
                <a:r>
                  <a:rPr lang="en-US" altLang="zh-CN" sz="2400" dirty="0"/>
                  <a:t>In systems in which some jobs are lost due to finite buffers:</a:t>
                </a:r>
              </a:p>
              <a:p>
                <a:pPr lvl="1"/>
                <a:r>
                  <a:rPr lang="en-US" altLang="zh-CN" sz="2200" dirty="0"/>
                  <a:t>Use the </a:t>
                </a:r>
                <a:r>
                  <a:rPr lang="en-US" altLang="zh-CN" sz="2200" dirty="0">
                    <a:solidFill>
                      <a:srgbClr val="FF0000"/>
                    </a:solidFill>
                  </a:rPr>
                  <a:t>effective rate</a:t>
                </a:r>
                <a:r>
                  <a:rPr lang="en-US" altLang="zh-CN" sz="2200" dirty="0"/>
                  <a:t> of arrivals, e.g., if a portion </a:t>
                </a:r>
                <a:r>
                  <a:rPr lang="el-GR" altLang="zh-CN" sz="2200" dirty="0"/>
                  <a:t>α</a:t>
                </a:r>
                <a:r>
                  <a:rPr lang="en-CA" altLang="zh-CN" sz="2200" dirty="0"/>
                  <a:t> </a:t>
                </a:r>
                <a:r>
                  <a:rPr lang="en-US" altLang="zh-CN" sz="2200" dirty="0"/>
                  <a:t>are lost, then the effective arrival rate is </a:t>
                </a:r>
                <a14:m>
                  <m:oMath xmlns:m="http://schemas.openxmlformats.org/officeDocument/2006/math">
                    <m:r>
                      <a:rPr lang="en-CA" altLang="zh-CN" sz="2200" b="0" i="0" smtClean="0">
                        <a:latin typeface="Cambria Math" panose="02040503050406030204" pitchFamily="18" charset="0"/>
                      </a:rPr>
                      <m:t>(1−</m:t>
                    </m:r>
                    <m:r>
                      <a:rPr lang="en-US" altLang="zh-CN" sz="2200" b="0" i="1" smtClean="0">
                        <a:latin typeface="Cambria Math"/>
                      </a:rPr>
                      <m:t>𝛼</m:t>
                    </m:r>
                    <m:r>
                      <a:rPr lang="en-CA" altLang="zh-CN" sz="2200" b="0" i="1" smtClean="0">
                        <a:latin typeface="Cambria Math" panose="02040503050406030204" pitchFamily="18" charset="0"/>
                      </a:rPr>
                      <m:t>)</m:t>
                    </m:r>
                    <m:r>
                      <a:rPr lang="en-US" altLang="zh-CN" sz="2200" b="0" i="1" smtClean="0">
                        <a:latin typeface="Cambria Math"/>
                      </a:rPr>
                      <m:t>𝜆</m:t>
                    </m:r>
                  </m:oMath>
                </a14:m>
                <a:endParaRPr lang="en-US" altLang="zh-CN" sz="2200" dirty="0"/>
              </a:p>
            </p:txBody>
          </p:sp>
        </mc:Choice>
        <mc:Fallback xmlns="">
          <p:sp>
            <p:nvSpPr>
              <p:cNvPr id="83970" name="Rectangle 6"/>
              <p:cNvSpPr>
                <a:spLocks noGrp="1" noRot="1" noChangeAspect="1" noMove="1" noResize="1" noEditPoints="1" noAdjustHandles="1" noChangeArrowheads="1" noChangeShapeType="1" noTextEdit="1"/>
              </p:cNvSpPr>
              <p:nvPr>
                <p:ph type="body" idx="1"/>
              </p:nvPr>
            </p:nvSpPr>
            <p:spPr>
              <a:blipFill>
                <a:blip r:embed="rId3"/>
                <a:stretch>
                  <a:fillRect l="-963" t="-1718"/>
                </a:stretch>
              </a:blipFill>
            </p:spPr>
            <p:txBody>
              <a:bodyPr/>
              <a:lstStyle/>
              <a:p>
                <a:r>
                  <a:rPr lang="en-CA">
                    <a:noFill/>
                  </a:rPr>
                  <a:t> </a:t>
                </a:r>
              </a:p>
            </p:txBody>
          </p:sp>
        </mc:Fallback>
      </mc:AlternateContent>
      <p:sp>
        <p:nvSpPr>
          <p:cNvPr id="17413" name="Rectangle 5"/>
          <p:cNvSpPr>
            <a:spLocks noGrp="1" noChangeArrowheads="1"/>
          </p:cNvSpPr>
          <p:nvPr>
            <p:ph type="title"/>
          </p:nvPr>
        </p:nvSpPr>
        <p:spPr/>
        <p:txBody>
          <a:bodyPr/>
          <a:lstStyle/>
          <a:p>
            <a:pPr>
              <a:defRPr/>
            </a:pPr>
            <a:r>
              <a:rPr lang="en-US" altLang="zh-CN"/>
              <a:t>Little's Law</a:t>
            </a:r>
          </a:p>
        </p:txBody>
      </p:sp>
      <p:grpSp>
        <p:nvGrpSpPr>
          <p:cNvPr id="83972" name="Group 14"/>
          <p:cNvGrpSpPr>
            <a:grpSpLocks/>
          </p:cNvGrpSpPr>
          <p:nvPr/>
        </p:nvGrpSpPr>
        <p:grpSpPr bwMode="auto">
          <a:xfrm>
            <a:off x="1524000" y="3944887"/>
            <a:ext cx="4800600" cy="833437"/>
            <a:chOff x="960" y="2499"/>
            <a:chExt cx="3024" cy="525"/>
          </a:xfrm>
        </p:grpSpPr>
        <p:sp>
          <p:nvSpPr>
            <p:cNvPr id="82949" name="Rectangle 8"/>
            <p:cNvSpPr>
              <a:spLocks noChangeArrowheads="1"/>
            </p:cNvSpPr>
            <p:nvPr/>
          </p:nvSpPr>
          <p:spPr bwMode="auto">
            <a:xfrm>
              <a:off x="1968" y="2499"/>
              <a:ext cx="816" cy="525"/>
            </a:xfrm>
            <a:prstGeom prst="rect">
              <a:avLst/>
            </a:prstGeom>
            <a:noFill/>
            <a:ln w="25400">
              <a:solidFill>
                <a:schemeClr val="tx1"/>
              </a:solidFill>
              <a:miter lim="800000"/>
              <a:headEnd/>
              <a:tailEnd/>
            </a:ln>
          </p:spPr>
          <p:txBody>
            <a:bodyPr wrap="none" anchor="ctr"/>
            <a:lstStyle/>
            <a:p>
              <a:pPr algn="ctr">
                <a:defRPr/>
              </a:pPr>
              <a:r>
                <a:rPr lang="en-US" altLang="zh-CN">
                  <a:latin typeface="+mn-lt"/>
                  <a:ea typeface="Arial Unicode MS" pitchFamily="34" charset="-128"/>
                  <a:cs typeface="Arial Unicode MS" pitchFamily="34" charset="-128"/>
                </a:rPr>
                <a:t>Black</a:t>
              </a:r>
              <a:br>
                <a:rPr lang="en-US" altLang="zh-CN">
                  <a:latin typeface="+mn-lt"/>
                  <a:ea typeface="Arial Unicode MS" pitchFamily="34" charset="-128"/>
                  <a:cs typeface="Arial Unicode MS" pitchFamily="34" charset="-128"/>
                </a:rPr>
              </a:br>
              <a:r>
                <a:rPr lang="en-US" altLang="zh-CN">
                  <a:latin typeface="+mn-lt"/>
                  <a:ea typeface="Arial Unicode MS" pitchFamily="34" charset="-128"/>
                  <a:cs typeface="Arial Unicode MS" pitchFamily="34" charset="-128"/>
                </a:rPr>
                <a:t>Box</a:t>
              </a:r>
            </a:p>
          </p:txBody>
        </p:sp>
        <p:sp>
          <p:nvSpPr>
            <p:cNvPr id="82950" name="Line 9"/>
            <p:cNvSpPr>
              <a:spLocks noChangeShapeType="1"/>
            </p:cNvSpPr>
            <p:nvPr/>
          </p:nvSpPr>
          <p:spPr bwMode="auto">
            <a:xfrm>
              <a:off x="1018" y="2784"/>
              <a:ext cx="960" cy="0"/>
            </a:xfrm>
            <a:prstGeom prst="line">
              <a:avLst/>
            </a:prstGeom>
            <a:noFill/>
            <a:ln w="25400">
              <a:solidFill>
                <a:schemeClr val="tx1"/>
              </a:solidFill>
              <a:round/>
              <a:headEnd/>
              <a:tailEnd type="triangle" w="med" len="med"/>
            </a:ln>
          </p:spPr>
          <p:txBody>
            <a:bodyPr/>
            <a:lstStyle/>
            <a:p>
              <a:pPr>
                <a:defRPr/>
              </a:pPr>
              <a:endParaRPr lang="en-US">
                <a:latin typeface="+mn-lt"/>
              </a:endParaRPr>
            </a:p>
          </p:txBody>
        </p:sp>
        <p:sp>
          <p:nvSpPr>
            <p:cNvPr id="82951" name="Line 10"/>
            <p:cNvSpPr>
              <a:spLocks noChangeShapeType="1"/>
            </p:cNvSpPr>
            <p:nvPr/>
          </p:nvSpPr>
          <p:spPr bwMode="auto">
            <a:xfrm>
              <a:off x="2784" y="2784"/>
              <a:ext cx="1200" cy="0"/>
            </a:xfrm>
            <a:prstGeom prst="line">
              <a:avLst/>
            </a:prstGeom>
            <a:noFill/>
            <a:ln w="25400">
              <a:solidFill>
                <a:schemeClr val="tx1"/>
              </a:solidFill>
              <a:round/>
              <a:headEnd/>
              <a:tailEnd type="triangle" w="med" len="med"/>
            </a:ln>
          </p:spPr>
          <p:txBody>
            <a:bodyPr/>
            <a:lstStyle/>
            <a:p>
              <a:pPr>
                <a:defRPr/>
              </a:pPr>
              <a:endParaRPr lang="en-US">
                <a:latin typeface="+mn-lt"/>
              </a:endParaRPr>
            </a:p>
          </p:txBody>
        </p:sp>
        <p:sp>
          <p:nvSpPr>
            <p:cNvPr id="82952" name="Text Box 11"/>
            <p:cNvSpPr txBox="1">
              <a:spLocks noChangeArrowheads="1"/>
            </p:cNvSpPr>
            <p:nvPr/>
          </p:nvSpPr>
          <p:spPr bwMode="auto">
            <a:xfrm>
              <a:off x="960" y="2544"/>
              <a:ext cx="601" cy="233"/>
            </a:xfrm>
            <a:prstGeom prst="rect">
              <a:avLst/>
            </a:prstGeom>
            <a:noFill/>
            <a:ln w="25400">
              <a:noFill/>
              <a:miter lim="800000"/>
              <a:headEnd/>
              <a:tailEnd/>
            </a:ln>
          </p:spPr>
          <p:txBody>
            <a:bodyPr wrap="none">
              <a:spAutoFit/>
            </a:bodyPr>
            <a:lstStyle/>
            <a:p>
              <a:pPr>
                <a:defRPr/>
              </a:pPr>
              <a:r>
                <a:rPr lang="en-US" altLang="zh-CN">
                  <a:latin typeface="+mn-lt"/>
                  <a:ea typeface="Arial Unicode MS" pitchFamily="34" charset="-128"/>
                  <a:cs typeface="Arial Unicode MS" pitchFamily="34" charset="-128"/>
                </a:rPr>
                <a:t>Arrivals</a:t>
              </a:r>
            </a:p>
          </p:txBody>
        </p:sp>
        <p:sp>
          <p:nvSpPr>
            <p:cNvPr id="82953" name="Text Box 12"/>
            <p:cNvSpPr txBox="1">
              <a:spLocks noChangeArrowheads="1"/>
            </p:cNvSpPr>
            <p:nvPr/>
          </p:nvSpPr>
          <p:spPr bwMode="auto">
            <a:xfrm>
              <a:off x="2966" y="2522"/>
              <a:ext cx="835" cy="233"/>
            </a:xfrm>
            <a:prstGeom prst="rect">
              <a:avLst/>
            </a:prstGeom>
            <a:noFill/>
            <a:ln w="25400">
              <a:noFill/>
              <a:miter lim="800000"/>
              <a:headEnd/>
              <a:tailEnd/>
            </a:ln>
          </p:spPr>
          <p:txBody>
            <a:bodyPr wrap="none">
              <a:spAutoFit/>
            </a:bodyPr>
            <a:lstStyle/>
            <a:p>
              <a:pPr>
                <a:defRPr/>
              </a:pPr>
              <a:r>
                <a:rPr lang="en-US" altLang="zh-CN">
                  <a:latin typeface="+mn-lt"/>
                  <a:ea typeface="Arial Unicode MS" pitchFamily="34" charset="-128"/>
                  <a:cs typeface="Arial Unicode MS" pitchFamily="34" charset="-128"/>
                </a:rPr>
                <a:t>Departures</a:t>
              </a:r>
            </a:p>
          </p:txBody>
        </p:sp>
      </p:grpSp>
      <p:sp>
        <p:nvSpPr>
          <p:cNvPr id="2" name="Slide Number Placeholder 1">
            <a:extLst>
              <a:ext uri="{FF2B5EF4-FFF2-40B4-BE49-F238E27FC236}">
                <a16:creationId xmlns:a16="http://schemas.microsoft.com/office/drawing/2014/main" id="{65E9ABD5-BD6F-48AF-A3A8-8C854DF051FA}"/>
              </a:ext>
            </a:extLst>
          </p:cNvPr>
          <p:cNvSpPr>
            <a:spLocks noGrp="1"/>
          </p:cNvSpPr>
          <p:nvPr>
            <p:ph type="sldNum" sz="quarter" idx="12"/>
          </p:nvPr>
        </p:nvSpPr>
        <p:spPr/>
        <p:txBody>
          <a:bodyPr/>
          <a:lstStyle/>
          <a:p>
            <a:fld id="{BA691707-747E-C946-9ECD-54E2551B1C59}" type="slidenum">
              <a:rPr lang="en-US" smtClean="0"/>
              <a:pPr/>
              <a:t>20</a:t>
            </a:fld>
            <a:endParaRPr lang="en-US"/>
          </a:p>
        </p:txBody>
      </p:sp>
    </p:spTree>
    <p:extLst>
      <p:ext uri="{BB962C8B-B14F-4D97-AF65-F5344CB8AC3E}">
        <p14:creationId xmlns:p14="http://schemas.microsoft.com/office/powerpoint/2010/main" val="375282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3474" name="Rectangle 2"/>
              <p:cNvSpPr>
                <a:spLocks noGrp="1" noChangeArrowheads="1"/>
              </p:cNvSpPr>
              <p:nvPr>
                <p:ph type="body" idx="1"/>
              </p:nvPr>
            </p:nvSpPr>
            <p:spPr/>
            <p:txBody>
              <a:bodyPr>
                <a:normAutofit fontScale="92500" lnSpcReduction="10000"/>
              </a:bodyPr>
              <a:lstStyle/>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Sum of response times is the total area under  the curve  = </a:t>
                </a:r>
                <a14:m>
                  <m:oMath xmlns:m="http://schemas.openxmlformats.org/officeDocument/2006/math">
                    <m:r>
                      <a:rPr lang="en-US" sz="2800" b="0" i="1" smtClean="0">
                        <a:latin typeface="Cambria Math"/>
                      </a:rPr>
                      <m:t>𝐿</m:t>
                    </m:r>
                    <m:r>
                      <a:rPr lang="en-US" sz="2800" b="0" i="1" smtClean="0">
                        <a:latin typeface="Cambria Math"/>
                      </a:rPr>
                      <m:t>⋅ </m:t>
                    </m:r>
                    <m:r>
                      <a:rPr lang="en-US" sz="2800" b="0" i="1" smtClean="0">
                        <a:latin typeface="Cambria Math"/>
                      </a:rPr>
                      <m:t>𝐸</m:t>
                    </m:r>
                    <m:r>
                      <a:rPr lang="en-US" sz="2800" b="0" i="1" smtClean="0">
                        <a:latin typeface="Cambria Math"/>
                      </a:rPr>
                      <m:t>[</m:t>
                    </m:r>
                    <m:r>
                      <a:rPr lang="en-US" sz="2800" b="0" i="1" smtClean="0">
                        <a:latin typeface="Cambria Math"/>
                      </a:rPr>
                      <m:t>𝑛</m:t>
                    </m:r>
                    <m:r>
                      <a:rPr lang="en-US" sz="2800" b="0" i="1" smtClean="0">
                        <a:latin typeface="Cambria Math"/>
                      </a:rPr>
                      <m:t>]</m:t>
                    </m:r>
                  </m:oMath>
                </a14:m>
                <a:endParaRPr lang="en-GB" sz="2800" dirty="0"/>
              </a:p>
              <a:p>
                <a:r>
                  <a:rPr lang="en-GB" sz="2800" dirty="0"/>
                  <a:t>Thus,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a:rPr>
                          <m:t>𝑛</m:t>
                        </m:r>
                      </m:num>
                      <m:den>
                        <m:r>
                          <a:rPr lang="en-US" sz="2800" b="0" i="1" smtClean="0">
                            <a:latin typeface="Cambria Math"/>
                          </a:rPr>
                          <m:t>𝐿</m:t>
                        </m:r>
                      </m:den>
                    </m:f>
                    <m:f>
                      <m:fPr>
                        <m:ctrlPr>
                          <a:rPr lang="en-US" sz="2800" b="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𝑛</m:t>
                        </m:r>
                      </m:den>
                    </m:f>
                    <m:r>
                      <a:rPr lang="en-US" sz="2800" b="0" i="1" smtClean="0">
                        <a:latin typeface="Cambria Math"/>
                      </a:rPr>
                      <m:t> </m:t>
                    </m:r>
                    <m:nary>
                      <m:naryPr>
                        <m:chr m:val="∑"/>
                        <m:ctrlPr>
                          <a:rPr lang="en-US" sz="2800" b="0" i="1" smtClean="0">
                            <a:latin typeface="Cambria Math" panose="02040503050406030204" pitchFamily="18" charset="0"/>
                          </a:rPr>
                        </m:ctrlPr>
                      </m:naryPr>
                      <m:sub>
                        <m:r>
                          <a:rPr lang="en-US" sz="2800" b="0" i="1" smtClean="0">
                            <a:latin typeface="Cambria Math"/>
                          </a:rPr>
                          <m:t>𝑗</m:t>
                        </m:r>
                        <m:r>
                          <a:rPr lang="en-US" sz="2800" b="0" i="1" smtClean="0">
                            <a:latin typeface="Cambria Math"/>
                          </a:rPr>
                          <m:t>=1</m:t>
                        </m:r>
                      </m:sub>
                      <m:sup>
                        <m:r>
                          <a:rPr lang="en-US" sz="2800" b="0" i="1" smtClean="0">
                            <a:latin typeface="Cambria Math"/>
                          </a:rPr>
                          <m:t>𝑛</m:t>
                        </m:r>
                      </m:sup>
                      <m:e>
                        <m:sSub>
                          <m:sSubPr>
                            <m:ctrlPr>
                              <a:rPr lang="en-US" sz="2800" b="0" i="1" smtClean="0">
                                <a:latin typeface="Cambria Math" panose="02040503050406030204" pitchFamily="18" charset="0"/>
                              </a:rPr>
                            </m:ctrlPr>
                          </m:sSubPr>
                          <m:e>
                            <m:r>
                              <a:rPr lang="en-US" sz="2800" b="0" i="1" smtClean="0">
                                <a:latin typeface="Cambria Math"/>
                              </a:rPr>
                              <m:t>𝑟</m:t>
                            </m:r>
                          </m:e>
                          <m:sub>
                            <m:r>
                              <a:rPr lang="en-US" sz="2800" b="0" i="1" smtClean="0">
                                <a:latin typeface="Cambria Math"/>
                              </a:rPr>
                              <m:t>𝑗</m:t>
                            </m:r>
                          </m:sub>
                        </m:sSub>
                      </m:e>
                    </m:nary>
                    <m:r>
                      <a:rPr lang="en-US" sz="2800" b="0" i="1" smtClean="0">
                        <a:latin typeface="Cambria Math"/>
                      </a:rPr>
                      <m:t>=</m:t>
                    </m:r>
                    <m:r>
                      <a:rPr lang="en-US" sz="2800" b="0" i="1" smtClean="0">
                        <a:latin typeface="Cambria Math"/>
                      </a:rPr>
                      <m:t>𝐸</m:t>
                    </m:r>
                    <m:r>
                      <a:rPr lang="en-US" sz="2800" b="0" i="1" smtClean="0">
                        <a:latin typeface="Cambria Math"/>
                      </a:rPr>
                      <m:t>[</m:t>
                    </m:r>
                    <m:r>
                      <a:rPr lang="en-US" sz="2800" b="0" i="1" smtClean="0">
                        <a:latin typeface="Cambria Math"/>
                      </a:rPr>
                      <m:t>𝑛</m:t>
                    </m:r>
                    <m:r>
                      <a:rPr lang="en-US" sz="2800" b="0" i="1" smtClean="0">
                        <a:latin typeface="Cambria Math"/>
                      </a:rPr>
                      <m:t>]</m:t>
                    </m:r>
                  </m:oMath>
                </a14:m>
                <a:r>
                  <a:rPr lang="en-GB" sz="2800" dirty="0"/>
                  <a:t>, or </a:t>
                </a:r>
                <a14:m>
                  <m:oMath xmlns:m="http://schemas.openxmlformats.org/officeDocument/2006/math">
                    <m:r>
                      <a:rPr lang="en-US" sz="2800" b="0" i="1" smtClean="0">
                        <a:latin typeface="Cambria Math"/>
                      </a:rPr>
                      <m:t>𝜆</m:t>
                    </m:r>
                    <m:r>
                      <a:rPr lang="en-US" sz="2800" b="0" i="1" smtClean="0">
                        <a:latin typeface="Cambria Math"/>
                      </a:rPr>
                      <m:t>⋅</m:t>
                    </m:r>
                    <m:r>
                      <a:rPr lang="en-US" sz="2800" b="0" i="1" smtClean="0">
                        <a:latin typeface="Cambria Math"/>
                      </a:rPr>
                      <m:t>𝐸</m:t>
                    </m:r>
                    <m:d>
                      <m:dPr>
                        <m:begChr m:val="["/>
                        <m:endChr m:val="]"/>
                        <m:ctrlPr>
                          <a:rPr lang="en-US" sz="2800" b="0" i="1" smtClean="0">
                            <a:latin typeface="Cambria Math" panose="02040503050406030204" pitchFamily="18" charset="0"/>
                          </a:rPr>
                        </m:ctrlPr>
                      </m:dPr>
                      <m:e>
                        <m:r>
                          <a:rPr lang="en-US" sz="2800" b="0" i="1" smtClean="0">
                            <a:latin typeface="Cambria Math"/>
                          </a:rPr>
                          <m:t>𝑟</m:t>
                        </m:r>
                      </m:e>
                    </m:d>
                    <m:r>
                      <a:rPr lang="en-US" sz="2800" b="0" i="1" smtClean="0">
                        <a:latin typeface="Cambria Math"/>
                      </a:rPr>
                      <m:t>=</m:t>
                    </m:r>
                    <m:r>
                      <a:rPr lang="en-US" sz="2800" b="0" i="1" smtClean="0">
                        <a:latin typeface="Cambria Math"/>
                      </a:rPr>
                      <m:t>𝐸</m:t>
                    </m:r>
                    <m:r>
                      <a:rPr lang="en-US" sz="2800" b="0" i="1" smtClean="0">
                        <a:latin typeface="Cambria Math"/>
                      </a:rPr>
                      <m:t>[</m:t>
                    </m:r>
                    <m:r>
                      <a:rPr lang="en-US" sz="2800" b="0" i="1" smtClean="0">
                        <a:latin typeface="Cambria Math"/>
                      </a:rPr>
                      <m:t>𝑛</m:t>
                    </m:r>
                    <m:r>
                      <a:rPr lang="en-US" sz="2800" b="0" i="1" smtClean="0">
                        <a:latin typeface="Cambria Math"/>
                      </a:rPr>
                      <m:t>]</m:t>
                    </m:r>
                  </m:oMath>
                </a14:m>
                <a:endParaRPr lang="en-GB" sz="2800" dirty="0"/>
              </a:p>
              <a:p>
                <a:pPr marL="0" indent="0">
                  <a:buNone/>
                </a:pPr>
                <a:r>
                  <a:rPr lang="en-GB" sz="2800" dirty="0"/>
                  <a:t>              </a:t>
                </a:r>
              </a:p>
            </p:txBody>
          </p:sp>
        </mc:Choice>
        <mc:Fallback xmlns="">
          <p:sp>
            <p:nvSpPr>
              <p:cNvPr id="233474" name="Rectangle 2"/>
              <p:cNvSpPr>
                <a:spLocks noGrp="1" noRot="1" noChangeAspect="1" noMove="1" noResize="1" noEditPoints="1" noAdjustHandles="1" noChangeArrowheads="1" noChangeShapeType="1" noTextEdit="1"/>
              </p:cNvSpPr>
              <p:nvPr>
                <p:ph type="body" idx="1"/>
              </p:nvPr>
            </p:nvSpPr>
            <p:spPr>
              <a:blipFill>
                <a:blip r:embed="rId4"/>
                <a:stretch>
                  <a:fillRect l="-1111" r="-667"/>
                </a:stretch>
              </a:blipFill>
            </p:spPr>
            <p:txBody>
              <a:bodyPr/>
              <a:lstStyle/>
              <a:p>
                <a:r>
                  <a:rPr lang="en-CA">
                    <a:noFill/>
                  </a:rPr>
                  <a:t> </a:t>
                </a:r>
              </a:p>
            </p:txBody>
          </p:sp>
        </mc:Fallback>
      </mc:AlternateContent>
      <p:sp>
        <p:nvSpPr>
          <p:cNvPr id="233475" name="Rectangle 3"/>
          <p:cNvSpPr>
            <a:spLocks noGrp="1" noChangeArrowheads="1"/>
          </p:cNvSpPr>
          <p:nvPr>
            <p:ph type="title"/>
          </p:nvPr>
        </p:nvSpPr>
        <p:spPr/>
        <p:txBody>
          <a:bodyPr/>
          <a:lstStyle/>
          <a:p>
            <a:pPr>
              <a:defRPr/>
            </a:pPr>
            <a:r>
              <a:rPr lang="en-US" altLang="zh-CN"/>
              <a:t>Proof of Little's Law</a:t>
            </a:r>
            <a:endParaRPr lang="en-GB"/>
          </a:p>
        </p:txBody>
      </p:sp>
      <p:grpSp>
        <p:nvGrpSpPr>
          <p:cNvPr id="6158" name="Group 24"/>
          <p:cNvGrpSpPr>
            <a:grpSpLocks/>
          </p:cNvGrpSpPr>
          <p:nvPr/>
        </p:nvGrpSpPr>
        <p:grpSpPr bwMode="auto">
          <a:xfrm>
            <a:off x="1143000" y="892124"/>
            <a:ext cx="6477000" cy="3144838"/>
            <a:chOff x="864" y="754"/>
            <a:chExt cx="4080" cy="1981"/>
          </a:xfrm>
        </p:grpSpPr>
        <p:pic>
          <p:nvPicPr>
            <p:cNvPr id="6159" name="Picture 8" descr="MRT"/>
            <p:cNvPicPr>
              <a:picLocks noChangeAspect="1" noChangeArrowheads="1"/>
            </p:cNvPicPr>
            <p:nvPr/>
          </p:nvPicPr>
          <p:blipFill>
            <a:blip r:embed="rId5" cstate="print">
              <a:clrChange>
                <a:clrFrom>
                  <a:srgbClr val="FFFFFF"/>
                </a:clrFrom>
                <a:clrTo>
                  <a:srgbClr val="FFFFFF">
                    <a:alpha val="0"/>
                  </a:srgbClr>
                </a:clrTo>
              </a:clrChange>
              <a:lum contrast="24000"/>
              <a:grayscl/>
            </a:blip>
            <a:srcRect/>
            <a:stretch>
              <a:fillRect/>
            </a:stretch>
          </p:blipFill>
          <p:spPr bwMode="auto">
            <a:xfrm>
              <a:off x="864" y="754"/>
              <a:ext cx="4080" cy="1981"/>
            </a:xfrm>
            <a:prstGeom prst="rect">
              <a:avLst/>
            </a:prstGeom>
            <a:noFill/>
            <a:ln w="9525">
              <a:noFill/>
              <a:miter lim="800000"/>
              <a:headEnd/>
              <a:tailEnd/>
            </a:ln>
          </p:spPr>
        </p:pic>
        <p:sp>
          <p:nvSpPr>
            <p:cNvPr id="6160" name="Rectangle 13"/>
            <p:cNvSpPr>
              <a:spLocks noChangeArrowheads="1"/>
            </p:cNvSpPr>
            <p:nvPr/>
          </p:nvSpPr>
          <p:spPr bwMode="auto">
            <a:xfrm>
              <a:off x="2018" y="1706"/>
              <a:ext cx="182" cy="136"/>
            </a:xfrm>
            <a:prstGeom prst="rect">
              <a:avLst/>
            </a:prstGeom>
            <a:solidFill>
              <a:schemeClr val="bg1"/>
            </a:solidFill>
            <a:ln w="25400">
              <a:noFill/>
              <a:miter lim="800000"/>
              <a:headEnd/>
              <a:tailEnd/>
            </a:ln>
          </p:spPr>
          <p:txBody>
            <a:bodyPr wrap="none" anchor="ctr"/>
            <a:lstStyle/>
            <a:p>
              <a:endParaRPr lang="en-US"/>
            </a:p>
          </p:txBody>
        </p:sp>
        <p:sp>
          <p:nvSpPr>
            <p:cNvPr id="6161" name="Rectangle 14"/>
            <p:cNvSpPr>
              <a:spLocks noChangeArrowheads="1"/>
            </p:cNvSpPr>
            <p:nvPr/>
          </p:nvSpPr>
          <p:spPr bwMode="auto">
            <a:xfrm>
              <a:off x="3878" y="1706"/>
              <a:ext cx="182" cy="136"/>
            </a:xfrm>
            <a:prstGeom prst="rect">
              <a:avLst/>
            </a:prstGeom>
            <a:solidFill>
              <a:schemeClr val="bg1"/>
            </a:solidFill>
            <a:ln w="25400">
              <a:noFill/>
              <a:miter lim="800000"/>
              <a:headEnd/>
              <a:tailEnd/>
            </a:ln>
          </p:spPr>
          <p:txBody>
            <a:bodyPr wrap="none" anchor="ctr"/>
            <a:lstStyle/>
            <a:p>
              <a:endParaRPr lang="en-US"/>
            </a:p>
          </p:txBody>
        </p:sp>
        <p:sp>
          <p:nvSpPr>
            <p:cNvPr id="6162" name="Rectangle 15"/>
            <p:cNvSpPr>
              <a:spLocks noChangeArrowheads="1"/>
            </p:cNvSpPr>
            <p:nvPr/>
          </p:nvSpPr>
          <p:spPr bwMode="auto">
            <a:xfrm>
              <a:off x="2744" y="1714"/>
              <a:ext cx="182" cy="136"/>
            </a:xfrm>
            <a:prstGeom prst="rect">
              <a:avLst/>
            </a:prstGeom>
            <a:solidFill>
              <a:srgbClr val="808080"/>
            </a:solidFill>
            <a:ln w="25400">
              <a:noFill/>
              <a:miter lim="800000"/>
              <a:headEnd/>
              <a:tailEnd/>
            </a:ln>
          </p:spPr>
          <p:txBody>
            <a:bodyPr wrap="none" anchor="ctr"/>
            <a:lstStyle/>
            <a:p>
              <a:endParaRPr lang="en-US"/>
            </a:p>
          </p:txBody>
        </p:sp>
        <p:sp>
          <p:nvSpPr>
            <p:cNvPr id="6163" name="Rectangle 16"/>
            <p:cNvSpPr>
              <a:spLocks noChangeArrowheads="1"/>
            </p:cNvSpPr>
            <p:nvPr/>
          </p:nvSpPr>
          <p:spPr bwMode="auto">
            <a:xfrm>
              <a:off x="2200" y="1525"/>
              <a:ext cx="136" cy="136"/>
            </a:xfrm>
            <a:prstGeom prst="rect">
              <a:avLst/>
            </a:prstGeom>
            <a:solidFill>
              <a:srgbClr val="808080"/>
            </a:solidFill>
            <a:ln w="25400">
              <a:noFill/>
              <a:miter lim="800000"/>
              <a:headEnd/>
              <a:tailEnd/>
            </a:ln>
          </p:spPr>
          <p:txBody>
            <a:bodyPr wrap="none" anchor="ctr"/>
            <a:lstStyle/>
            <a:p>
              <a:endParaRPr lang="en-US"/>
            </a:p>
          </p:txBody>
        </p:sp>
        <p:sp>
          <p:nvSpPr>
            <p:cNvPr id="6164" name="Rectangle 17"/>
            <p:cNvSpPr>
              <a:spLocks noChangeArrowheads="1"/>
            </p:cNvSpPr>
            <p:nvPr/>
          </p:nvSpPr>
          <p:spPr bwMode="auto">
            <a:xfrm>
              <a:off x="2971" y="1525"/>
              <a:ext cx="182" cy="136"/>
            </a:xfrm>
            <a:prstGeom prst="rect">
              <a:avLst/>
            </a:prstGeom>
            <a:solidFill>
              <a:srgbClr val="DDDDDD"/>
            </a:solidFill>
            <a:ln w="25400">
              <a:noFill/>
              <a:miter lim="800000"/>
              <a:headEnd/>
              <a:tailEnd/>
            </a:ln>
          </p:spPr>
          <p:txBody>
            <a:bodyPr wrap="none" anchor="ctr"/>
            <a:lstStyle/>
            <a:p>
              <a:endParaRPr lang="en-US"/>
            </a:p>
          </p:txBody>
        </p:sp>
        <p:sp>
          <p:nvSpPr>
            <p:cNvPr id="6165" name="Rectangle 18"/>
            <p:cNvSpPr>
              <a:spLocks noChangeArrowheads="1"/>
            </p:cNvSpPr>
            <p:nvPr/>
          </p:nvSpPr>
          <p:spPr bwMode="auto">
            <a:xfrm>
              <a:off x="3379" y="1706"/>
              <a:ext cx="137" cy="136"/>
            </a:xfrm>
            <a:prstGeom prst="rect">
              <a:avLst/>
            </a:prstGeom>
            <a:solidFill>
              <a:srgbClr val="DDDDDD"/>
            </a:solidFill>
            <a:ln w="25400">
              <a:noFill/>
              <a:miter lim="800000"/>
              <a:headEnd/>
              <a:tailEnd/>
            </a:ln>
          </p:spPr>
          <p:txBody>
            <a:bodyPr wrap="none" anchor="ctr"/>
            <a:lstStyle/>
            <a:p>
              <a:endParaRPr lang="en-US"/>
            </a:p>
          </p:txBody>
        </p:sp>
        <p:graphicFrame>
          <p:nvGraphicFramePr>
            <p:cNvPr id="6150" name="Object 6"/>
            <p:cNvGraphicFramePr>
              <a:graphicFrameLocks noChangeAspect="1"/>
            </p:cNvGraphicFramePr>
            <p:nvPr/>
          </p:nvGraphicFramePr>
          <p:xfrm>
            <a:off x="1990" y="1661"/>
            <a:ext cx="119" cy="226"/>
          </p:xfrm>
          <a:graphic>
            <a:graphicData uri="http://schemas.openxmlformats.org/presentationml/2006/ole">
              <mc:AlternateContent xmlns:mc="http://schemas.openxmlformats.org/markup-compatibility/2006">
                <mc:Choice xmlns:v="urn:schemas-microsoft-com:vml" Requires="v">
                  <p:oleObj spid="_x0000_s1173" name="Equation" r:id="rId6" imgW="126720" imgH="241200" progId="Equation.3">
                    <p:embed/>
                  </p:oleObj>
                </mc:Choice>
                <mc:Fallback>
                  <p:oleObj name="Equation" r:id="rId6" imgW="126720" imgH="241200" progId="Equation.3">
                    <p:embed/>
                    <p:pic>
                      <p:nvPicPr>
                        <p:cNvPr id="615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0" y="1661"/>
                          <a:ext cx="119" cy="226"/>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6151" name="Object 7"/>
            <p:cNvGraphicFramePr>
              <a:graphicFrameLocks noChangeAspect="1"/>
            </p:cNvGraphicFramePr>
            <p:nvPr/>
          </p:nvGraphicFramePr>
          <p:xfrm>
            <a:off x="2823" y="1661"/>
            <a:ext cx="143" cy="226"/>
          </p:xfrm>
          <a:graphic>
            <a:graphicData uri="http://schemas.openxmlformats.org/presentationml/2006/ole">
              <mc:AlternateContent xmlns:mc="http://schemas.openxmlformats.org/markup-compatibility/2006">
                <mc:Choice xmlns:v="urn:schemas-microsoft-com:vml" Requires="v">
                  <p:oleObj spid="_x0000_s1174" name="Equation" r:id="rId8" imgW="152280" imgH="241200" progId="Equation.3">
                    <p:embed/>
                  </p:oleObj>
                </mc:Choice>
                <mc:Fallback>
                  <p:oleObj name="Equation" r:id="rId8" imgW="152280" imgH="241200" progId="Equation.3">
                    <p:embed/>
                    <p:pic>
                      <p:nvPicPr>
                        <p:cNvPr id="615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3" y="1661"/>
                          <a:ext cx="143" cy="226"/>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6152" name="Object 8"/>
            <p:cNvGraphicFramePr>
              <a:graphicFrameLocks noChangeAspect="1"/>
            </p:cNvGraphicFramePr>
            <p:nvPr/>
          </p:nvGraphicFramePr>
          <p:xfrm>
            <a:off x="2200" y="1434"/>
            <a:ext cx="143" cy="226"/>
          </p:xfrm>
          <a:graphic>
            <a:graphicData uri="http://schemas.openxmlformats.org/presentationml/2006/ole">
              <mc:AlternateContent xmlns:mc="http://schemas.openxmlformats.org/markup-compatibility/2006">
                <mc:Choice xmlns:v="urn:schemas-microsoft-com:vml" Requires="v">
                  <p:oleObj spid="_x0000_s1175" name="Equation" r:id="rId10" imgW="152280" imgH="241200" progId="Equation.3">
                    <p:embed/>
                  </p:oleObj>
                </mc:Choice>
                <mc:Fallback>
                  <p:oleObj name="Equation" r:id="rId10" imgW="152280" imgH="241200" progId="Equation.3">
                    <p:embed/>
                    <p:pic>
                      <p:nvPicPr>
                        <p:cNvPr id="615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0" y="1434"/>
                          <a:ext cx="143" cy="226"/>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6153" name="Object 9"/>
            <p:cNvGraphicFramePr>
              <a:graphicFrameLocks noChangeAspect="1"/>
            </p:cNvGraphicFramePr>
            <p:nvPr/>
          </p:nvGraphicFramePr>
          <p:xfrm>
            <a:off x="2976" y="1434"/>
            <a:ext cx="132" cy="226"/>
          </p:xfrm>
          <a:graphic>
            <a:graphicData uri="http://schemas.openxmlformats.org/presentationml/2006/ole">
              <mc:AlternateContent xmlns:mc="http://schemas.openxmlformats.org/markup-compatibility/2006">
                <mc:Choice xmlns:v="urn:schemas-microsoft-com:vml" Requires="v">
                  <p:oleObj spid="_x0000_s1176" name="Equation" r:id="rId12" imgW="139680" imgH="241200" progId="Equation.3">
                    <p:embed/>
                  </p:oleObj>
                </mc:Choice>
                <mc:Fallback>
                  <p:oleObj name="Equation" r:id="rId12" imgW="139680" imgH="241200" progId="Equation.3">
                    <p:embed/>
                    <p:pic>
                      <p:nvPicPr>
                        <p:cNvPr id="615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6" y="1434"/>
                          <a:ext cx="132" cy="226"/>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6154" name="Object 10"/>
            <p:cNvGraphicFramePr>
              <a:graphicFrameLocks noChangeAspect="1"/>
            </p:cNvGraphicFramePr>
            <p:nvPr/>
          </p:nvGraphicFramePr>
          <p:xfrm>
            <a:off x="3379" y="1636"/>
            <a:ext cx="132" cy="226"/>
          </p:xfrm>
          <a:graphic>
            <a:graphicData uri="http://schemas.openxmlformats.org/presentationml/2006/ole">
              <mc:AlternateContent xmlns:mc="http://schemas.openxmlformats.org/markup-compatibility/2006">
                <mc:Choice xmlns:v="urn:schemas-microsoft-com:vml" Requires="v">
                  <p:oleObj spid="_x0000_s1177" name="Equation" r:id="rId14" imgW="139680" imgH="241200" progId="Equation.3">
                    <p:embed/>
                  </p:oleObj>
                </mc:Choice>
                <mc:Fallback>
                  <p:oleObj name="Equation" r:id="rId14" imgW="139680" imgH="241200" progId="Equation.3">
                    <p:embed/>
                    <p:pic>
                      <p:nvPicPr>
                        <p:cNvPr id="6154"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79" y="1636"/>
                          <a:ext cx="132" cy="226"/>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6155" name="Object 11"/>
            <p:cNvGraphicFramePr>
              <a:graphicFrameLocks noChangeAspect="1"/>
            </p:cNvGraphicFramePr>
            <p:nvPr/>
          </p:nvGraphicFramePr>
          <p:xfrm>
            <a:off x="3872" y="1661"/>
            <a:ext cx="144" cy="226"/>
          </p:xfrm>
          <a:graphic>
            <a:graphicData uri="http://schemas.openxmlformats.org/presentationml/2006/ole">
              <mc:AlternateContent xmlns:mc="http://schemas.openxmlformats.org/markup-compatibility/2006">
                <mc:Choice xmlns:v="urn:schemas-microsoft-com:vml" Requires="v">
                  <p:oleObj spid="_x0000_s1178" name="Equation" r:id="rId16" imgW="152280" imgH="241200" progId="Equation.3">
                    <p:embed/>
                  </p:oleObj>
                </mc:Choice>
                <mc:Fallback>
                  <p:oleObj name="Equation" r:id="rId16" imgW="152280" imgH="241200" progId="Equation.3">
                    <p:embed/>
                    <p:pic>
                      <p:nvPicPr>
                        <p:cNvPr id="6155"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72" y="1661"/>
                          <a:ext cx="144" cy="226"/>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pSp>
      <p:graphicFrame>
        <p:nvGraphicFramePr>
          <p:cNvPr id="233497" name="Object 5"/>
          <p:cNvGraphicFramePr>
            <a:graphicFrameLocks noChangeAspect="1"/>
          </p:cNvGraphicFramePr>
          <p:nvPr>
            <p:extLst>
              <p:ext uri="{D42A27DB-BD31-4B8C-83A1-F6EECF244321}">
                <p14:modId xmlns:p14="http://schemas.microsoft.com/office/powerpoint/2010/main" val="3481341865"/>
              </p:ext>
            </p:extLst>
          </p:nvPr>
        </p:nvGraphicFramePr>
        <p:xfrm>
          <a:off x="2569545" y="4494636"/>
          <a:ext cx="1381125" cy="561975"/>
        </p:xfrm>
        <a:graphic>
          <a:graphicData uri="http://schemas.openxmlformats.org/presentationml/2006/ole">
            <mc:AlternateContent xmlns:mc="http://schemas.openxmlformats.org/markup-compatibility/2006">
              <mc:Choice xmlns:v="urn:schemas-microsoft-com:vml" Requires="v">
                <p:oleObj spid="_x0000_s1179" name="Equation" r:id="rId18" imgW="749160" imgH="304560" progId="Equation.3">
                  <p:embed/>
                </p:oleObj>
              </mc:Choice>
              <mc:Fallback>
                <p:oleObj name="Equation" r:id="rId18" imgW="749160" imgH="304560" progId="Equation.3">
                  <p:embed/>
                  <p:pic>
                    <p:nvPicPr>
                      <p:cNvPr id="233497" name="Object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69545" y="4494636"/>
                        <a:ext cx="138112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3697897" y="6243935"/>
            <a:ext cx="1788503" cy="461665"/>
          </a:xfrm>
          <a:prstGeom prst="rect">
            <a:avLst/>
          </a:prstGeom>
        </p:spPr>
        <p:txBody>
          <a:bodyPr wrap="none">
            <a:spAutoFit/>
          </a:bodyPr>
          <a:lstStyle/>
          <a:p>
            <a:r>
              <a:rPr lang="en-GB" sz="2400" dirty="0">
                <a:solidFill>
                  <a:srgbClr val="FF0000"/>
                </a:solidFill>
                <a:latin typeface="+mn-lt"/>
              </a:rPr>
              <a:t>Little’s Law</a:t>
            </a:r>
            <a:r>
              <a:rPr lang="en-GB" sz="2400" dirty="0">
                <a:latin typeface="+mn-lt"/>
              </a:rPr>
              <a:t> </a:t>
            </a:r>
            <a:endParaRPr lang="en-US" sz="2400" dirty="0">
              <a:latin typeface="+mn-lt"/>
            </a:endParaRPr>
          </a:p>
        </p:txBody>
      </p:sp>
      <p:sp>
        <p:nvSpPr>
          <p:cNvPr id="3" name="Slide Number Placeholder 2">
            <a:extLst>
              <a:ext uri="{FF2B5EF4-FFF2-40B4-BE49-F238E27FC236}">
                <a16:creationId xmlns:a16="http://schemas.microsoft.com/office/drawing/2014/main" id="{266F2A1E-D02F-40B5-B5D0-54EC9D990F0E}"/>
              </a:ext>
            </a:extLst>
          </p:cNvPr>
          <p:cNvSpPr>
            <a:spLocks noGrp="1"/>
          </p:cNvSpPr>
          <p:nvPr>
            <p:ph type="sldNum" sz="quarter" idx="12"/>
          </p:nvPr>
        </p:nvSpPr>
        <p:spPr/>
        <p:txBody>
          <a:bodyPr/>
          <a:lstStyle/>
          <a:p>
            <a:fld id="{BA691707-747E-C946-9ECD-54E2551B1C59}" type="slidenum">
              <a:rPr lang="en-US" smtClean="0"/>
              <a:pPr/>
              <a:t>21</a:t>
            </a:fld>
            <a:endParaRPr lang="en-US"/>
          </a:p>
        </p:txBody>
      </p:sp>
    </p:spTree>
    <p:extLst>
      <p:ext uri="{BB962C8B-B14F-4D97-AF65-F5344CB8AC3E}">
        <p14:creationId xmlns:p14="http://schemas.microsoft.com/office/powerpoint/2010/main" val="221494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3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p:txBody>
          <a:bodyPr/>
          <a:lstStyle/>
          <a:p>
            <a:endParaRPr lang="en-US" altLang="zh-CN" sz="2400"/>
          </a:p>
          <a:p>
            <a:endParaRPr lang="en-US" altLang="zh-CN" sz="2400"/>
          </a:p>
          <a:p>
            <a:endParaRPr lang="en-US" altLang="zh-CN" sz="2400"/>
          </a:p>
          <a:p>
            <a:endParaRPr lang="en-US" altLang="zh-CN" sz="2400"/>
          </a:p>
          <a:p>
            <a:endParaRPr lang="en-US" altLang="zh-CN" sz="2400"/>
          </a:p>
          <a:p>
            <a:endParaRPr lang="en-US" altLang="zh-CN" sz="2400"/>
          </a:p>
          <a:p>
            <a:endParaRPr lang="en-US" altLang="zh-CN" sz="2400"/>
          </a:p>
          <a:p>
            <a:r>
              <a:rPr lang="en-US" altLang="zh-CN" sz="2400"/>
              <a:t>Applying to just the waiting facility of a  service center: </a:t>
            </a:r>
          </a:p>
          <a:p>
            <a:pPr>
              <a:buFont typeface="Wingdings" pitchFamily="2" charset="2"/>
              <a:buNone/>
            </a:pPr>
            <a:r>
              <a:rPr lang="en-US" altLang="zh-CN" sz="2400"/>
              <a:t>    Mean number in the queue = Arrival rate </a:t>
            </a:r>
            <a:r>
              <a:rPr lang="en-US" altLang="zh-CN" sz="2400">
                <a:sym typeface="Symbol" pitchFamily="18" charset="2"/>
              </a:rPr>
              <a:t></a:t>
            </a:r>
            <a:r>
              <a:rPr lang="en-US" altLang="zh-CN" sz="2400"/>
              <a:t> Mean waiting time</a:t>
            </a:r>
          </a:p>
          <a:p>
            <a:r>
              <a:rPr lang="en-US" altLang="zh-CN" sz="2400"/>
              <a:t>Similarly, for those currently receiving the service, we have:</a:t>
            </a:r>
          </a:p>
          <a:p>
            <a:pPr>
              <a:buFont typeface="Wingdings" pitchFamily="2" charset="2"/>
              <a:buNone/>
            </a:pPr>
            <a:r>
              <a:rPr lang="en-US" altLang="zh-CN" sz="2400"/>
              <a:t>    Mean number in service = Arrival rate </a:t>
            </a:r>
            <a:r>
              <a:rPr lang="en-US" altLang="zh-CN" sz="2400">
                <a:sym typeface="Symbol" pitchFamily="18" charset="2"/>
              </a:rPr>
              <a:t></a:t>
            </a:r>
            <a:r>
              <a:rPr lang="en-US" altLang="zh-CN" sz="2400"/>
              <a:t> Mean service time </a:t>
            </a:r>
          </a:p>
        </p:txBody>
      </p:sp>
      <p:sp>
        <p:nvSpPr>
          <p:cNvPr id="19458" name="Rectangle 2"/>
          <p:cNvSpPr>
            <a:spLocks noGrp="1" noChangeArrowheads="1"/>
          </p:cNvSpPr>
          <p:nvPr>
            <p:ph type="title"/>
          </p:nvPr>
        </p:nvSpPr>
        <p:spPr/>
        <p:txBody>
          <a:bodyPr/>
          <a:lstStyle/>
          <a:p>
            <a:pPr>
              <a:defRPr/>
            </a:pPr>
            <a:r>
              <a:rPr lang="en-US" altLang="zh-CN"/>
              <a:t>Application of Little's Law</a:t>
            </a:r>
          </a:p>
        </p:txBody>
      </p:sp>
      <p:sp>
        <p:nvSpPr>
          <p:cNvPr id="83972" name="Oval 6"/>
          <p:cNvSpPr>
            <a:spLocks noChangeArrowheads="1"/>
          </p:cNvSpPr>
          <p:nvPr/>
        </p:nvSpPr>
        <p:spPr bwMode="auto">
          <a:xfrm>
            <a:off x="4686300" y="1676400"/>
            <a:ext cx="457200" cy="457200"/>
          </a:xfrm>
          <a:prstGeom prst="ellipse">
            <a:avLst/>
          </a:prstGeom>
          <a:noFill/>
          <a:ln w="25400">
            <a:solidFill>
              <a:schemeClr val="tx1"/>
            </a:solidFill>
            <a:round/>
            <a:headEnd/>
            <a:tailEnd/>
          </a:ln>
        </p:spPr>
        <p:txBody>
          <a:bodyPr wrap="none" anchor="ctr"/>
          <a:lstStyle/>
          <a:p>
            <a:pPr>
              <a:defRPr/>
            </a:pPr>
            <a:endParaRPr lang="en-US">
              <a:latin typeface="+mn-lt"/>
            </a:endParaRPr>
          </a:p>
        </p:txBody>
      </p:sp>
      <p:sp>
        <p:nvSpPr>
          <p:cNvPr id="83973" name="Oval 7"/>
          <p:cNvSpPr>
            <a:spLocks noChangeArrowheads="1"/>
          </p:cNvSpPr>
          <p:nvPr/>
        </p:nvSpPr>
        <p:spPr bwMode="auto">
          <a:xfrm>
            <a:off x="4876800" y="2286000"/>
            <a:ext cx="76200" cy="76200"/>
          </a:xfrm>
          <a:prstGeom prst="ellipse">
            <a:avLst/>
          </a:prstGeom>
          <a:solidFill>
            <a:schemeClr val="tx1"/>
          </a:solidFill>
          <a:ln w="25400">
            <a:solidFill>
              <a:schemeClr val="tx1"/>
            </a:solidFill>
            <a:round/>
            <a:headEnd/>
            <a:tailEnd/>
          </a:ln>
        </p:spPr>
        <p:txBody>
          <a:bodyPr wrap="none" anchor="ctr"/>
          <a:lstStyle/>
          <a:p>
            <a:pPr>
              <a:defRPr/>
            </a:pPr>
            <a:endParaRPr lang="en-US">
              <a:latin typeface="+mn-lt"/>
            </a:endParaRPr>
          </a:p>
        </p:txBody>
      </p:sp>
      <p:sp>
        <p:nvSpPr>
          <p:cNvPr id="83974" name="Rectangle 8"/>
          <p:cNvSpPr>
            <a:spLocks noChangeArrowheads="1"/>
          </p:cNvSpPr>
          <p:nvPr/>
        </p:nvSpPr>
        <p:spPr bwMode="auto">
          <a:xfrm>
            <a:off x="2819400" y="1447800"/>
            <a:ext cx="2819400" cy="2209800"/>
          </a:xfrm>
          <a:prstGeom prst="rect">
            <a:avLst/>
          </a:prstGeom>
          <a:noFill/>
          <a:ln w="25400">
            <a:solidFill>
              <a:schemeClr val="tx1"/>
            </a:solidFill>
            <a:miter lim="800000"/>
            <a:headEnd/>
            <a:tailEnd/>
          </a:ln>
        </p:spPr>
        <p:txBody>
          <a:bodyPr wrap="none" anchor="ctr"/>
          <a:lstStyle/>
          <a:p>
            <a:pPr>
              <a:defRPr/>
            </a:pPr>
            <a:endParaRPr lang="en-US">
              <a:latin typeface="+mn-lt"/>
            </a:endParaRPr>
          </a:p>
        </p:txBody>
      </p:sp>
      <p:sp>
        <p:nvSpPr>
          <p:cNvPr id="83975" name="Rectangle 9"/>
          <p:cNvSpPr>
            <a:spLocks noChangeArrowheads="1"/>
          </p:cNvSpPr>
          <p:nvPr/>
        </p:nvSpPr>
        <p:spPr bwMode="auto">
          <a:xfrm>
            <a:off x="3200400" y="2209800"/>
            <a:ext cx="914400" cy="609600"/>
          </a:xfrm>
          <a:prstGeom prst="rect">
            <a:avLst/>
          </a:prstGeom>
          <a:noFill/>
          <a:ln w="25400">
            <a:solidFill>
              <a:schemeClr val="tx1"/>
            </a:solidFill>
            <a:miter lim="800000"/>
            <a:headEnd/>
            <a:tailEnd/>
          </a:ln>
        </p:spPr>
        <p:txBody>
          <a:bodyPr wrap="none" anchor="ctr"/>
          <a:lstStyle/>
          <a:p>
            <a:pPr>
              <a:defRPr/>
            </a:pPr>
            <a:endParaRPr lang="en-US">
              <a:latin typeface="+mn-lt"/>
            </a:endParaRPr>
          </a:p>
        </p:txBody>
      </p:sp>
      <p:sp>
        <p:nvSpPr>
          <p:cNvPr id="83976" name="Rectangle 10"/>
          <p:cNvSpPr>
            <a:spLocks noChangeArrowheads="1"/>
          </p:cNvSpPr>
          <p:nvPr/>
        </p:nvSpPr>
        <p:spPr bwMode="auto">
          <a:xfrm>
            <a:off x="4572000" y="1600200"/>
            <a:ext cx="685800" cy="1828800"/>
          </a:xfrm>
          <a:prstGeom prst="rect">
            <a:avLst/>
          </a:prstGeom>
          <a:noFill/>
          <a:ln w="25400">
            <a:solidFill>
              <a:schemeClr val="tx1"/>
            </a:solidFill>
            <a:miter lim="800000"/>
            <a:headEnd/>
            <a:tailEnd/>
          </a:ln>
        </p:spPr>
        <p:txBody>
          <a:bodyPr wrap="none" anchor="ctr"/>
          <a:lstStyle/>
          <a:p>
            <a:pPr>
              <a:defRPr/>
            </a:pPr>
            <a:endParaRPr lang="en-US">
              <a:latin typeface="+mn-lt"/>
            </a:endParaRPr>
          </a:p>
        </p:txBody>
      </p:sp>
      <p:sp>
        <p:nvSpPr>
          <p:cNvPr id="83977" name="Line 11"/>
          <p:cNvSpPr>
            <a:spLocks noChangeShapeType="1"/>
          </p:cNvSpPr>
          <p:nvPr/>
        </p:nvSpPr>
        <p:spPr bwMode="auto">
          <a:xfrm>
            <a:off x="2819400" y="2514600"/>
            <a:ext cx="304800" cy="0"/>
          </a:xfrm>
          <a:prstGeom prst="line">
            <a:avLst/>
          </a:prstGeom>
          <a:noFill/>
          <a:ln w="25400">
            <a:solidFill>
              <a:schemeClr val="tx1"/>
            </a:solidFill>
            <a:round/>
            <a:headEnd/>
            <a:tailEnd type="triangle" w="med" len="med"/>
          </a:ln>
        </p:spPr>
        <p:txBody>
          <a:bodyPr/>
          <a:lstStyle/>
          <a:p>
            <a:pPr>
              <a:defRPr/>
            </a:pPr>
            <a:endParaRPr lang="en-US">
              <a:latin typeface="+mn-lt"/>
            </a:endParaRPr>
          </a:p>
        </p:txBody>
      </p:sp>
      <p:sp>
        <p:nvSpPr>
          <p:cNvPr id="83978" name="Line 12"/>
          <p:cNvSpPr>
            <a:spLocks noChangeShapeType="1"/>
          </p:cNvSpPr>
          <p:nvPr/>
        </p:nvSpPr>
        <p:spPr bwMode="auto">
          <a:xfrm>
            <a:off x="2286000" y="2514600"/>
            <a:ext cx="457200" cy="0"/>
          </a:xfrm>
          <a:prstGeom prst="line">
            <a:avLst/>
          </a:prstGeom>
          <a:noFill/>
          <a:ln w="25400">
            <a:solidFill>
              <a:schemeClr val="tx1"/>
            </a:solidFill>
            <a:round/>
            <a:headEnd/>
            <a:tailEnd type="triangle" w="med" len="med"/>
          </a:ln>
        </p:spPr>
        <p:txBody>
          <a:bodyPr/>
          <a:lstStyle/>
          <a:p>
            <a:pPr>
              <a:defRPr/>
            </a:pPr>
            <a:endParaRPr lang="en-US">
              <a:latin typeface="+mn-lt"/>
            </a:endParaRPr>
          </a:p>
        </p:txBody>
      </p:sp>
      <p:sp>
        <p:nvSpPr>
          <p:cNvPr id="83979" name="Line 13"/>
          <p:cNvSpPr>
            <a:spLocks noChangeShapeType="1"/>
          </p:cNvSpPr>
          <p:nvPr/>
        </p:nvSpPr>
        <p:spPr bwMode="auto">
          <a:xfrm>
            <a:off x="4191000" y="2514600"/>
            <a:ext cx="304800" cy="0"/>
          </a:xfrm>
          <a:prstGeom prst="line">
            <a:avLst/>
          </a:prstGeom>
          <a:noFill/>
          <a:ln w="25400">
            <a:solidFill>
              <a:schemeClr val="tx1"/>
            </a:solidFill>
            <a:round/>
            <a:headEnd/>
            <a:tailEnd type="triangle" w="med" len="med"/>
          </a:ln>
        </p:spPr>
        <p:txBody>
          <a:bodyPr/>
          <a:lstStyle/>
          <a:p>
            <a:pPr>
              <a:defRPr/>
            </a:pPr>
            <a:endParaRPr lang="en-US">
              <a:latin typeface="+mn-lt"/>
            </a:endParaRPr>
          </a:p>
        </p:txBody>
      </p:sp>
      <p:sp>
        <p:nvSpPr>
          <p:cNvPr id="83980" name="Line 14"/>
          <p:cNvSpPr>
            <a:spLocks noChangeShapeType="1"/>
          </p:cNvSpPr>
          <p:nvPr/>
        </p:nvSpPr>
        <p:spPr bwMode="auto">
          <a:xfrm>
            <a:off x="5334000" y="2514600"/>
            <a:ext cx="304800" cy="0"/>
          </a:xfrm>
          <a:prstGeom prst="line">
            <a:avLst/>
          </a:prstGeom>
          <a:noFill/>
          <a:ln w="25400">
            <a:solidFill>
              <a:schemeClr val="tx1"/>
            </a:solidFill>
            <a:round/>
            <a:headEnd/>
            <a:tailEnd type="triangle" w="med" len="med"/>
          </a:ln>
        </p:spPr>
        <p:txBody>
          <a:bodyPr/>
          <a:lstStyle/>
          <a:p>
            <a:pPr>
              <a:defRPr/>
            </a:pPr>
            <a:endParaRPr lang="en-US">
              <a:latin typeface="+mn-lt"/>
            </a:endParaRPr>
          </a:p>
        </p:txBody>
      </p:sp>
      <p:sp>
        <p:nvSpPr>
          <p:cNvPr id="83981" name="Line 15"/>
          <p:cNvSpPr>
            <a:spLocks noChangeShapeType="1"/>
          </p:cNvSpPr>
          <p:nvPr/>
        </p:nvSpPr>
        <p:spPr bwMode="auto">
          <a:xfrm>
            <a:off x="5867400" y="2514600"/>
            <a:ext cx="457200" cy="0"/>
          </a:xfrm>
          <a:prstGeom prst="line">
            <a:avLst/>
          </a:prstGeom>
          <a:noFill/>
          <a:ln w="25400">
            <a:solidFill>
              <a:schemeClr val="tx1"/>
            </a:solidFill>
            <a:round/>
            <a:headEnd/>
            <a:tailEnd type="triangle" w="med" len="med"/>
          </a:ln>
        </p:spPr>
        <p:txBody>
          <a:bodyPr/>
          <a:lstStyle/>
          <a:p>
            <a:pPr>
              <a:defRPr/>
            </a:pPr>
            <a:endParaRPr lang="en-US">
              <a:latin typeface="+mn-lt"/>
            </a:endParaRPr>
          </a:p>
        </p:txBody>
      </p:sp>
      <p:sp>
        <p:nvSpPr>
          <p:cNvPr id="83982" name="Oval 16"/>
          <p:cNvSpPr>
            <a:spLocks noChangeArrowheads="1"/>
          </p:cNvSpPr>
          <p:nvPr/>
        </p:nvSpPr>
        <p:spPr bwMode="auto">
          <a:xfrm>
            <a:off x="4876800" y="2438400"/>
            <a:ext cx="76200" cy="76200"/>
          </a:xfrm>
          <a:prstGeom prst="ellipse">
            <a:avLst/>
          </a:prstGeom>
          <a:solidFill>
            <a:schemeClr val="tx1"/>
          </a:solidFill>
          <a:ln w="25400">
            <a:solidFill>
              <a:schemeClr val="tx1"/>
            </a:solidFill>
            <a:round/>
            <a:headEnd/>
            <a:tailEnd/>
          </a:ln>
        </p:spPr>
        <p:txBody>
          <a:bodyPr wrap="none" anchor="ctr"/>
          <a:lstStyle/>
          <a:p>
            <a:pPr>
              <a:defRPr/>
            </a:pPr>
            <a:endParaRPr lang="en-US">
              <a:latin typeface="+mn-lt"/>
            </a:endParaRPr>
          </a:p>
        </p:txBody>
      </p:sp>
      <p:sp>
        <p:nvSpPr>
          <p:cNvPr id="83983" name="Oval 17"/>
          <p:cNvSpPr>
            <a:spLocks noChangeArrowheads="1"/>
          </p:cNvSpPr>
          <p:nvPr/>
        </p:nvSpPr>
        <p:spPr bwMode="auto">
          <a:xfrm>
            <a:off x="4876800" y="2590800"/>
            <a:ext cx="76200" cy="76200"/>
          </a:xfrm>
          <a:prstGeom prst="ellipse">
            <a:avLst/>
          </a:prstGeom>
          <a:solidFill>
            <a:schemeClr val="tx1"/>
          </a:solidFill>
          <a:ln w="25400">
            <a:solidFill>
              <a:schemeClr val="tx1"/>
            </a:solidFill>
            <a:round/>
            <a:headEnd/>
            <a:tailEnd/>
          </a:ln>
        </p:spPr>
        <p:txBody>
          <a:bodyPr wrap="none" anchor="ctr"/>
          <a:lstStyle/>
          <a:p>
            <a:pPr>
              <a:defRPr/>
            </a:pPr>
            <a:endParaRPr lang="en-US">
              <a:latin typeface="+mn-lt"/>
            </a:endParaRPr>
          </a:p>
        </p:txBody>
      </p:sp>
      <p:sp>
        <p:nvSpPr>
          <p:cNvPr id="83984" name="Oval 18"/>
          <p:cNvSpPr>
            <a:spLocks noChangeArrowheads="1"/>
          </p:cNvSpPr>
          <p:nvPr/>
        </p:nvSpPr>
        <p:spPr bwMode="auto">
          <a:xfrm>
            <a:off x="4686300" y="2895600"/>
            <a:ext cx="457200" cy="457200"/>
          </a:xfrm>
          <a:prstGeom prst="ellipse">
            <a:avLst/>
          </a:prstGeom>
          <a:noFill/>
          <a:ln w="25400">
            <a:solidFill>
              <a:schemeClr val="tx1"/>
            </a:solidFill>
            <a:round/>
            <a:headEnd/>
            <a:tailEnd/>
          </a:ln>
        </p:spPr>
        <p:txBody>
          <a:bodyPr wrap="none" anchor="ctr"/>
          <a:lstStyle/>
          <a:p>
            <a:pPr>
              <a:defRPr/>
            </a:pPr>
            <a:endParaRPr lang="en-US">
              <a:latin typeface="+mn-lt"/>
            </a:endParaRPr>
          </a:p>
        </p:txBody>
      </p:sp>
      <p:sp>
        <p:nvSpPr>
          <p:cNvPr id="83985" name="Line 19"/>
          <p:cNvSpPr>
            <a:spLocks noChangeShapeType="1"/>
          </p:cNvSpPr>
          <p:nvPr/>
        </p:nvSpPr>
        <p:spPr bwMode="auto">
          <a:xfrm>
            <a:off x="3505200" y="2286000"/>
            <a:ext cx="0" cy="381000"/>
          </a:xfrm>
          <a:prstGeom prst="line">
            <a:avLst/>
          </a:prstGeom>
          <a:noFill/>
          <a:ln w="57150">
            <a:solidFill>
              <a:schemeClr val="tx1"/>
            </a:solidFill>
            <a:round/>
            <a:headEnd/>
            <a:tailEnd/>
          </a:ln>
        </p:spPr>
        <p:txBody>
          <a:bodyPr/>
          <a:lstStyle/>
          <a:p>
            <a:pPr>
              <a:defRPr/>
            </a:pPr>
            <a:endParaRPr lang="en-US">
              <a:latin typeface="+mn-lt"/>
            </a:endParaRPr>
          </a:p>
        </p:txBody>
      </p:sp>
      <p:sp>
        <p:nvSpPr>
          <p:cNvPr id="83986" name="Line 20"/>
          <p:cNvSpPr>
            <a:spLocks noChangeShapeType="1"/>
          </p:cNvSpPr>
          <p:nvPr/>
        </p:nvSpPr>
        <p:spPr bwMode="auto">
          <a:xfrm>
            <a:off x="3657600" y="2286000"/>
            <a:ext cx="0" cy="381000"/>
          </a:xfrm>
          <a:prstGeom prst="line">
            <a:avLst/>
          </a:prstGeom>
          <a:noFill/>
          <a:ln w="57150">
            <a:solidFill>
              <a:schemeClr val="tx1"/>
            </a:solidFill>
            <a:round/>
            <a:headEnd/>
            <a:tailEnd/>
          </a:ln>
        </p:spPr>
        <p:txBody>
          <a:bodyPr/>
          <a:lstStyle/>
          <a:p>
            <a:pPr>
              <a:defRPr/>
            </a:pPr>
            <a:endParaRPr lang="en-US">
              <a:latin typeface="+mn-lt"/>
            </a:endParaRPr>
          </a:p>
        </p:txBody>
      </p:sp>
      <p:sp>
        <p:nvSpPr>
          <p:cNvPr id="83987" name="Line 21"/>
          <p:cNvSpPr>
            <a:spLocks noChangeShapeType="1"/>
          </p:cNvSpPr>
          <p:nvPr/>
        </p:nvSpPr>
        <p:spPr bwMode="auto">
          <a:xfrm>
            <a:off x="3810000" y="2286000"/>
            <a:ext cx="0" cy="381000"/>
          </a:xfrm>
          <a:prstGeom prst="line">
            <a:avLst/>
          </a:prstGeom>
          <a:noFill/>
          <a:ln w="57150">
            <a:solidFill>
              <a:schemeClr val="tx1"/>
            </a:solidFill>
            <a:round/>
            <a:headEnd/>
            <a:tailEnd/>
          </a:ln>
        </p:spPr>
        <p:txBody>
          <a:bodyPr/>
          <a:lstStyle/>
          <a:p>
            <a:pPr>
              <a:defRPr/>
            </a:pPr>
            <a:endParaRPr lang="en-US">
              <a:latin typeface="+mn-lt"/>
            </a:endParaRPr>
          </a:p>
        </p:txBody>
      </p:sp>
      <p:sp>
        <p:nvSpPr>
          <p:cNvPr id="83988" name="Line 22"/>
          <p:cNvSpPr>
            <a:spLocks noChangeShapeType="1"/>
          </p:cNvSpPr>
          <p:nvPr/>
        </p:nvSpPr>
        <p:spPr bwMode="auto">
          <a:xfrm>
            <a:off x="3962400" y="2286000"/>
            <a:ext cx="0" cy="381000"/>
          </a:xfrm>
          <a:prstGeom prst="line">
            <a:avLst/>
          </a:prstGeom>
          <a:noFill/>
          <a:ln w="57150">
            <a:solidFill>
              <a:schemeClr val="tx1"/>
            </a:solidFill>
            <a:round/>
            <a:headEnd/>
            <a:tailEnd/>
          </a:ln>
        </p:spPr>
        <p:txBody>
          <a:bodyPr/>
          <a:lstStyle/>
          <a:p>
            <a:pPr>
              <a:defRPr/>
            </a:pPr>
            <a:endParaRPr lang="en-US">
              <a:latin typeface="+mn-lt"/>
            </a:endParaRPr>
          </a:p>
        </p:txBody>
      </p:sp>
      <p:sp>
        <p:nvSpPr>
          <p:cNvPr id="83989" name="Text Box 23"/>
          <p:cNvSpPr txBox="1">
            <a:spLocks noChangeArrowheads="1"/>
          </p:cNvSpPr>
          <p:nvPr/>
        </p:nvSpPr>
        <p:spPr bwMode="auto">
          <a:xfrm>
            <a:off x="1066800" y="2286000"/>
            <a:ext cx="954088" cy="369888"/>
          </a:xfrm>
          <a:prstGeom prst="rect">
            <a:avLst/>
          </a:prstGeom>
          <a:noFill/>
          <a:ln w="25400">
            <a:noFill/>
            <a:miter lim="800000"/>
            <a:headEnd/>
            <a:tailEnd/>
          </a:ln>
        </p:spPr>
        <p:txBody>
          <a:bodyPr wrap="none">
            <a:spAutoFit/>
          </a:bodyPr>
          <a:lstStyle/>
          <a:p>
            <a:pPr>
              <a:defRPr/>
            </a:pPr>
            <a:r>
              <a:rPr lang="en-US" altLang="zh-CN">
                <a:latin typeface="+mn-lt"/>
                <a:ea typeface="Arial Unicode MS" pitchFamily="34" charset="-128"/>
                <a:cs typeface="Arial Unicode MS" pitchFamily="34" charset="-128"/>
              </a:rPr>
              <a:t>Arrivals</a:t>
            </a:r>
          </a:p>
        </p:txBody>
      </p:sp>
      <p:sp>
        <p:nvSpPr>
          <p:cNvPr id="83990" name="Text Box 24"/>
          <p:cNvSpPr txBox="1">
            <a:spLocks noChangeArrowheads="1"/>
          </p:cNvSpPr>
          <p:nvPr/>
        </p:nvSpPr>
        <p:spPr bwMode="auto">
          <a:xfrm>
            <a:off x="6400800" y="2286000"/>
            <a:ext cx="1325563" cy="369888"/>
          </a:xfrm>
          <a:prstGeom prst="rect">
            <a:avLst/>
          </a:prstGeom>
          <a:noFill/>
          <a:ln w="25400">
            <a:noFill/>
            <a:miter lim="800000"/>
            <a:headEnd/>
            <a:tailEnd/>
          </a:ln>
        </p:spPr>
        <p:txBody>
          <a:bodyPr wrap="none">
            <a:spAutoFit/>
          </a:bodyPr>
          <a:lstStyle/>
          <a:p>
            <a:pPr>
              <a:defRPr/>
            </a:pPr>
            <a:r>
              <a:rPr lang="en-US" altLang="zh-CN">
                <a:latin typeface="+mn-lt"/>
                <a:ea typeface="Arial Unicode MS" pitchFamily="34" charset="-128"/>
                <a:cs typeface="Arial Unicode MS" pitchFamily="34" charset="-128"/>
              </a:rPr>
              <a:t>Departures</a:t>
            </a:r>
          </a:p>
        </p:txBody>
      </p:sp>
      <p:sp>
        <p:nvSpPr>
          <p:cNvPr id="2" name="Slide Number Placeholder 1">
            <a:extLst>
              <a:ext uri="{FF2B5EF4-FFF2-40B4-BE49-F238E27FC236}">
                <a16:creationId xmlns:a16="http://schemas.microsoft.com/office/drawing/2014/main" id="{26E2700C-D685-4A72-AAB1-D4B0A7EF0D3A}"/>
              </a:ext>
            </a:extLst>
          </p:cNvPr>
          <p:cNvSpPr>
            <a:spLocks noGrp="1"/>
          </p:cNvSpPr>
          <p:nvPr>
            <p:ph type="sldNum" sz="quarter" idx="12"/>
          </p:nvPr>
        </p:nvSpPr>
        <p:spPr/>
        <p:txBody>
          <a:bodyPr/>
          <a:lstStyle/>
          <a:p>
            <a:fld id="{BA691707-747E-C946-9ECD-54E2551B1C59}" type="slidenum">
              <a:rPr lang="en-US" smtClean="0"/>
              <a:pPr/>
              <a:t>22</a:t>
            </a:fld>
            <a:endParaRPr lang="en-US"/>
          </a:p>
        </p:txBody>
      </p:sp>
    </p:spTree>
    <p:extLst>
      <p:ext uri="{BB962C8B-B14F-4D97-AF65-F5344CB8AC3E}">
        <p14:creationId xmlns:p14="http://schemas.microsoft.com/office/powerpoint/2010/main" val="1306826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p:txBody>
          <a:bodyPr>
            <a:normAutofit lnSpcReduction="10000"/>
          </a:bodyPr>
          <a:lstStyle/>
          <a:p>
            <a:r>
              <a:rPr lang="en-US" altLang="zh-CN" dirty="0"/>
              <a:t>A monitor on a disk server showed that the average time to satisfy an I/O request was 100 milliseconds. The I/O rate  was about 100 requests per second. What was the mean number of requests at the disk server?</a:t>
            </a:r>
            <a:br>
              <a:rPr lang="en-US" altLang="zh-CN" dirty="0"/>
            </a:br>
            <a:endParaRPr lang="en-US" altLang="zh-CN" dirty="0"/>
          </a:p>
          <a:p>
            <a:r>
              <a:rPr lang="en-US" altLang="zh-CN" dirty="0"/>
              <a:t>Using Little's law:</a:t>
            </a:r>
          </a:p>
          <a:p>
            <a:pPr>
              <a:buFont typeface="Wingdings" pitchFamily="2" charset="2"/>
              <a:buNone/>
            </a:pPr>
            <a:r>
              <a:rPr lang="en-US" altLang="zh-CN" dirty="0"/>
              <a:t>    Mean number at the disk server</a:t>
            </a:r>
          </a:p>
          <a:p>
            <a:pPr>
              <a:buFont typeface="Wingdings" pitchFamily="2" charset="2"/>
              <a:buNone/>
            </a:pPr>
            <a:r>
              <a:rPr lang="en-US" altLang="zh-CN" dirty="0"/>
              <a:t>     = Arrival rate </a:t>
            </a:r>
            <a:r>
              <a:rPr lang="en-US" altLang="zh-CN" dirty="0">
                <a:sym typeface="Symbol" pitchFamily="18" charset="2"/>
              </a:rPr>
              <a:t></a:t>
            </a:r>
            <a:r>
              <a:rPr lang="en-US" altLang="zh-CN" dirty="0"/>
              <a:t> Response time</a:t>
            </a:r>
          </a:p>
          <a:p>
            <a:pPr>
              <a:buFont typeface="Wingdings" pitchFamily="2" charset="2"/>
              <a:buNone/>
            </a:pPr>
            <a:r>
              <a:rPr lang="en-US" altLang="zh-CN" dirty="0"/>
              <a:t>     = 100 (requests/second) </a:t>
            </a:r>
            <a:r>
              <a:rPr lang="en-US" altLang="zh-CN" dirty="0">
                <a:sym typeface="Symbol" pitchFamily="18" charset="2"/>
              </a:rPr>
              <a:t></a:t>
            </a:r>
            <a:r>
              <a:rPr lang="en-US" altLang="zh-CN" dirty="0"/>
              <a:t>(0.1 seconds)</a:t>
            </a:r>
          </a:p>
          <a:p>
            <a:pPr>
              <a:buFont typeface="Wingdings" pitchFamily="2" charset="2"/>
              <a:buNone/>
            </a:pPr>
            <a:r>
              <a:rPr lang="en-US" altLang="zh-CN" dirty="0"/>
              <a:t>     = 10 requests</a:t>
            </a:r>
          </a:p>
        </p:txBody>
      </p:sp>
      <p:sp>
        <p:nvSpPr>
          <p:cNvPr id="20482" name="Rectangle 2"/>
          <p:cNvSpPr>
            <a:spLocks noGrp="1" noChangeArrowheads="1"/>
          </p:cNvSpPr>
          <p:nvPr>
            <p:ph type="title"/>
          </p:nvPr>
        </p:nvSpPr>
        <p:spPr/>
        <p:txBody>
          <a:bodyPr/>
          <a:lstStyle/>
          <a:p>
            <a:pPr>
              <a:defRPr/>
            </a:pPr>
            <a:r>
              <a:rPr lang="en-US" altLang="zh-CN" dirty="0"/>
              <a:t>Example: I/O System Analysis</a:t>
            </a:r>
          </a:p>
        </p:txBody>
      </p:sp>
      <p:sp>
        <p:nvSpPr>
          <p:cNvPr id="2" name="Slide Number Placeholder 1">
            <a:extLst>
              <a:ext uri="{FF2B5EF4-FFF2-40B4-BE49-F238E27FC236}">
                <a16:creationId xmlns:a16="http://schemas.microsoft.com/office/drawing/2014/main" id="{691C61DE-28C0-4E6B-8241-FCE6E7E0AB76}"/>
              </a:ext>
            </a:extLst>
          </p:cNvPr>
          <p:cNvSpPr>
            <a:spLocks noGrp="1"/>
          </p:cNvSpPr>
          <p:nvPr>
            <p:ph type="sldNum" sz="quarter" idx="12"/>
          </p:nvPr>
        </p:nvSpPr>
        <p:spPr/>
        <p:txBody>
          <a:bodyPr/>
          <a:lstStyle/>
          <a:p>
            <a:fld id="{BA691707-747E-C946-9ECD-54E2551B1C59}" type="slidenum">
              <a:rPr lang="en-US" smtClean="0"/>
              <a:pPr/>
              <a:t>23</a:t>
            </a:fld>
            <a:endParaRPr lang="en-US"/>
          </a:p>
        </p:txBody>
      </p:sp>
    </p:spTree>
    <p:extLst>
      <p:ext uri="{BB962C8B-B14F-4D97-AF65-F5344CB8AC3E}">
        <p14:creationId xmlns:p14="http://schemas.microsoft.com/office/powerpoint/2010/main" val="18641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p:txBody>
          <a:bodyPr/>
          <a:lstStyle/>
          <a:p>
            <a:r>
              <a:rPr lang="en-US" dirty="0"/>
              <a:t>Utilization factor, throughput, and Little’s formula are not affected by scheduling discipline</a:t>
            </a:r>
          </a:p>
          <a:p>
            <a:endParaRPr lang="en-US" dirty="0"/>
          </a:p>
          <a:p>
            <a:r>
              <a:rPr lang="en-US" dirty="0"/>
              <a:t>Little’s formula can also be applied to an arbitrary queueing system (including queueing networks)</a:t>
            </a:r>
          </a:p>
          <a:p>
            <a:endParaRPr lang="en-US" dirty="0"/>
          </a:p>
          <a:p>
            <a:endParaRPr lang="en-US" dirty="0"/>
          </a:p>
        </p:txBody>
      </p:sp>
      <p:sp>
        <p:nvSpPr>
          <p:cNvPr id="51202" name="Rectangle 2"/>
          <p:cNvSpPr>
            <a:spLocks noGrp="1" noChangeArrowheads="1"/>
          </p:cNvSpPr>
          <p:nvPr>
            <p:ph type="title"/>
          </p:nvPr>
        </p:nvSpPr>
        <p:spPr/>
        <p:txBody>
          <a:bodyPr/>
          <a:lstStyle/>
          <a:p>
            <a:pPr>
              <a:defRPr/>
            </a:pPr>
            <a:r>
              <a:rPr lang="en-US"/>
              <a:t>Some Properties</a:t>
            </a:r>
          </a:p>
        </p:txBody>
      </p:sp>
      <p:sp>
        <p:nvSpPr>
          <p:cNvPr id="2" name="Slide Number Placeholder 1">
            <a:extLst>
              <a:ext uri="{FF2B5EF4-FFF2-40B4-BE49-F238E27FC236}">
                <a16:creationId xmlns:a16="http://schemas.microsoft.com/office/drawing/2014/main" id="{7A12394B-D999-45C2-9DB5-EE7E364CF9A2}"/>
              </a:ext>
            </a:extLst>
          </p:cNvPr>
          <p:cNvSpPr>
            <a:spLocks noGrp="1"/>
          </p:cNvSpPr>
          <p:nvPr>
            <p:ph type="sldNum" sz="quarter" idx="12"/>
          </p:nvPr>
        </p:nvSpPr>
        <p:spPr/>
        <p:txBody>
          <a:bodyPr/>
          <a:lstStyle/>
          <a:p>
            <a:fld id="{BA691707-747E-C946-9ECD-54E2551B1C59}" type="slidenum">
              <a:rPr lang="en-US" smtClean="0"/>
              <a:pPr/>
              <a:t>24</a:t>
            </a:fld>
            <a:endParaRPr lang="en-US"/>
          </a:p>
        </p:txBody>
      </p:sp>
    </p:spTree>
    <p:extLst>
      <p:ext uri="{BB962C8B-B14F-4D97-AF65-F5344CB8AC3E}">
        <p14:creationId xmlns:p14="http://schemas.microsoft.com/office/powerpoint/2010/main" val="429184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5"/>
          <p:cNvSpPr>
            <a:spLocks noGrp="1" noChangeArrowheads="1"/>
          </p:cNvSpPr>
          <p:nvPr>
            <p:ph type="body" idx="1"/>
          </p:nvPr>
        </p:nvSpPr>
        <p:spPr/>
        <p:txBody>
          <a:bodyPr/>
          <a:lstStyle/>
          <a:p>
            <a:pPr marL="514350" indent="-514350">
              <a:buFont typeface="Chalkboard Bold"/>
              <a:buAutoNum type="arabicPeriod"/>
            </a:pPr>
            <a:r>
              <a:rPr lang="en-US" altLang="zh-CN" dirty="0"/>
              <a:t>Basic components of a queue</a:t>
            </a:r>
          </a:p>
          <a:p>
            <a:pPr marL="514350" indent="-514350">
              <a:buFont typeface="Chalkboard Bold"/>
              <a:buAutoNum type="arabicPeriod"/>
            </a:pPr>
            <a:r>
              <a:rPr lang="en-US" altLang="zh-CN" dirty="0"/>
              <a:t>General rules</a:t>
            </a:r>
          </a:p>
          <a:p>
            <a:pPr marL="514350" indent="-514350">
              <a:buFont typeface="Chalkboard Bold"/>
              <a:buAutoNum type="arabicPeriod"/>
            </a:pPr>
            <a:r>
              <a:rPr lang="en-US" altLang="zh-CN" dirty="0">
                <a:solidFill>
                  <a:srgbClr val="FF0000"/>
                </a:solidFill>
              </a:rPr>
              <a:t>Markov models</a:t>
            </a:r>
          </a:p>
          <a:p>
            <a:pPr marL="514350" indent="-514350">
              <a:buFont typeface="Chalkboard Bold"/>
              <a:buAutoNum type="arabicPeriod"/>
            </a:pPr>
            <a:r>
              <a:rPr lang="en-US" altLang="zh-CN" dirty="0"/>
              <a:t>Common queueing models</a:t>
            </a:r>
          </a:p>
        </p:txBody>
      </p:sp>
      <p:sp>
        <p:nvSpPr>
          <p:cNvPr id="4140" name="Rectangle 44"/>
          <p:cNvSpPr>
            <a:spLocks noGrp="1" noChangeArrowheads="1"/>
          </p:cNvSpPr>
          <p:nvPr>
            <p:ph type="title"/>
          </p:nvPr>
        </p:nvSpPr>
        <p:spPr/>
        <p:txBody>
          <a:bodyPr/>
          <a:lstStyle/>
          <a:p>
            <a:pPr>
              <a:defRPr/>
            </a:pPr>
            <a:r>
              <a:rPr lang="en-US" altLang="zh-CN" dirty="0"/>
              <a:t>Outline</a:t>
            </a:r>
          </a:p>
        </p:txBody>
      </p:sp>
      <p:sp>
        <p:nvSpPr>
          <p:cNvPr id="2" name="Slide Number Placeholder 1">
            <a:extLst>
              <a:ext uri="{FF2B5EF4-FFF2-40B4-BE49-F238E27FC236}">
                <a16:creationId xmlns:a16="http://schemas.microsoft.com/office/drawing/2014/main" id="{FF2A390D-9052-495B-B87C-ACB75894E2A6}"/>
              </a:ext>
            </a:extLst>
          </p:cNvPr>
          <p:cNvSpPr>
            <a:spLocks noGrp="1"/>
          </p:cNvSpPr>
          <p:nvPr>
            <p:ph type="sldNum" sz="quarter" idx="12"/>
          </p:nvPr>
        </p:nvSpPr>
        <p:spPr/>
        <p:txBody>
          <a:bodyPr/>
          <a:lstStyle/>
          <a:p>
            <a:fld id="{BA691707-747E-C946-9ECD-54E2551B1C59}" type="slidenum">
              <a:rPr lang="en-US" smtClean="0"/>
              <a:pPr/>
              <a:t>25</a:t>
            </a:fld>
            <a:endParaRPr lang="en-US"/>
          </a:p>
        </p:txBody>
      </p:sp>
    </p:spTree>
    <p:extLst>
      <p:ext uri="{BB962C8B-B14F-4D97-AF65-F5344CB8AC3E}">
        <p14:creationId xmlns:p14="http://schemas.microsoft.com/office/powerpoint/2010/main" val="423252407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555" name="Rectangle 3"/>
              <p:cNvSpPr>
                <a:spLocks noGrp="1" noChangeArrowheads="1"/>
              </p:cNvSpPr>
              <p:nvPr>
                <p:ph type="body" idx="1"/>
              </p:nvPr>
            </p:nvSpPr>
            <p:spPr/>
            <p:txBody>
              <a:bodyPr/>
              <a:lstStyle/>
              <a:p>
                <a:r>
                  <a:rPr lang="en-US" altLang="zh-CN" b="1" dirty="0">
                    <a:solidFill>
                      <a:srgbClr val="FF0000"/>
                    </a:solidFill>
                  </a:rPr>
                  <a:t>Stochastic Process:</a:t>
                </a:r>
                <a:r>
                  <a:rPr lang="en-US" altLang="zh-CN" dirty="0">
                    <a:solidFill>
                      <a:srgbClr val="FF0000"/>
                    </a:solidFill>
                  </a:rPr>
                  <a:t> </a:t>
                </a:r>
                <a:br>
                  <a:rPr lang="en-US" altLang="zh-CN" dirty="0"/>
                </a:br>
                <a:r>
                  <a:rPr lang="en-US" altLang="zh-CN" dirty="0"/>
                  <a:t>Collection of random variables indexed over time</a:t>
                </a:r>
              </a:p>
              <a:p>
                <a:endParaRPr lang="en-US" altLang="zh-CN" dirty="0"/>
              </a:p>
              <a:p>
                <a:pPr marL="342900" lvl="1" indent="-342900">
                  <a:buClr>
                    <a:srgbClr val="CC0000"/>
                  </a:buClr>
                  <a:buSzPct val="80000"/>
                  <a:buFont typeface="Wingdings" pitchFamily="2" charset="2"/>
                  <a:buChar char=""/>
                </a:pPr>
                <a:r>
                  <a:rPr lang="en-US" altLang="zh-CN" dirty="0">
                    <a:cs typeface="Times New Roman" pitchFamily="18" charset="0"/>
                  </a:rPr>
                  <a:t>Example: </a:t>
                </a:r>
                <a14:m>
                  <m:oMath xmlns:m="http://schemas.openxmlformats.org/officeDocument/2006/math">
                    <m:r>
                      <a:rPr lang="en-US" altLang="zh-CN" i="1">
                        <a:latin typeface="Cambria Math"/>
                        <a:cs typeface="Times New Roman" pitchFamily="18" charset="0"/>
                      </a:rPr>
                      <m:t>{</m:t>
                    </m:r>
                    <m:r>
                      <a:rPr lang="en-US" altLang="zh-CN" i="1">
                        <a:latin typeface="Cambria Math"/>
                        <a:cs typeface="Times New Roman" pitchFamily="18" charset="0"/>
                      </a:rPr>
                      <m:t>𝑁</m:t>
                    </m:r>
                    <m:d>
                      <m:dPr>
                        <m:ctrlPr>
                          <a:rPr lang="en-US" altLang="zh-CN" i="1">
                            <a:latin typeface="Cambria Math" panose="02040503050406030204" pitchFamily="18" charset="0"/>
                            <a:cs typeface="Times New Roman" pitchFamily="18" charset="0"/>
                          </a:rPr>
                        </m:ctrlPr>
                      </m:dPr>
                      <m:e>
                        <m:r>
                          <a:rPr lang="en-US" altLang="zh-CN" i="1">
                            <a:latin typeface="Cambria Math"/>
                            <a:cs typeface="Times New Roman" pitchFamily="18" charset="0"/>
                          </a:rPr>
                          <m:t>𝑡</m:t>
                        </m:r>
                      </m:e>
                    </m:d>
                    <m:r>
                      <a:rPr lang="en-US" altLang="zh-CN" i="1">
                        <a:latin typeface="Cambria Math"/>
                        <a:cs typeface="Times New Roman" pitchFamily="18" charset="0"/>
                      </a:rPr>
                      <m:t>:</m:t>
                    </m:r>
                    <m:r>
                      <a:rPr lang="en-US" altLang="zh-CN" i="1">
                        <a:latin typeface="Cambria Math"/>
                        <a:cs typeface="Times New Roman" pitchFamily="18" charset="0"/>
                      </a:rPr>
                      <m:t>𝑡</m:t>
                    </m:r>
                    <m:r>
                      <a:rPr lang="en-US" altLang="zh-CN" i="1">
                        <a:latin typeface="Cambria Math"/>
                        <a:cs typeface="Times New Roman" pitchFamily="18" charset="0"/>
                      </a:rPr>
                      <m:t>≥0}</m:t>
                    </m:r>
                  </m:oMath>
                </a14:m>
                <a:r>
                  <a:rPr lang="en-US" altLang="zh-CN" i="1" dirty="0">
                    <a:latin typeface="Times New Roman" pitchFamily="18" charset="0"/>
                    <a:cs typeface="Times New Roman" pitchFamily="18" charset="0"/>
                  </a:rPr>
                  <a:t>:</a:t>
                </a:r>
                <a:r>
                  <a:rPr lang="en-US" altLang="zh-CN" dirty="0"/>
                  <a:t> number of jobs in system at time </a:t>
                </a:r>
                <a14:m>
                  <m:oMath xmlns:m="http://schemas.openxmlformats.org/officeDocument/2006/math">
                    <m:r>
                      <a:rPr lang="en-US" altLang="zh-CN" b="0" i="1" smtClean="0">
                        <a:latin typeface="Cambria Math"/>
                      </a:rPr>
                      <m:t>𝑡</m:t>
                    </m:r>
                  </m:oMath>
                </a14:m>
                <a:endParaRPr lang="en-US" altLang="zh-CN" dirty="0"/>
              </a:p>
              <a:p>
                <a:pPr marL="342900" lvl="1" indent="-342900">
                  <a:buClr>
                    <a:srgbClr val="CC0000"/>
                  </a:buClr>
                  <a:buSzPct val="80000"/>
                  <a:buFont typeface="Wingdings" pitchFamily="2" charset="2"/>
                  <a:buChar char=""/>
                </a:pPr>
                <a:r>
                  <a:rPr lang="en-US" altLang="zh-CN" dirty="0">
                    <a:cs typeface="Times New Roman" pitchFamily="18" charset="0"/>
                  </a:rPr>
                  <a:t>Example: </a:t>
                </a:r>
                <a14:m>
                  <m:oMath xmlns:m="http://schemas.openxmlformats.org/officeDocument/2006/math">
                    <m:r>
                      <a:rPr lang="en-US" altLang="zh-CN" i="1">
                        <a:latin typeface="Cambria Math"/>
                        <a:cs typeface="Times New Roman" pitchFamily="18" charset="0"/>
                      </a:rPr>
                      <m:t>{</m:t>
                    </m:r>
                    <m:r>
                      <a:rPr lang="en-US" altLang="zh-CN" b="0" i="1" smtClean="0">
                        <a:latin typeface="Cambria Math"/>
                        <a:cs typeface="Times New Roman" pitchFamily="18" charset="0"/>
                      </a:rPr>
                      <m:t>𝑊</m:t>
                    </m:r>
                    <m:d>
                      <m:dPr>
                        <m:ctrlPr>
                          <a:rPr lang="en-US" altLang="zh-CN" i="1">
                            <a:latin typeface="Cambria Math" panose="02040503050406030204" pitchFamily="18" charset="0"/>
                            <a:cs typeface="Times New Roman" pitchFamily="18" charset="0"/>
                          </a:rPr>
                        </m:ctrlPr>
                      </m:dPr>
                      <m:e>
                        <m:r>
                          <a:rPr lang="en-US" altLang="zh-CN" i="1">
                            <a:latin typeface="Cambria Math"/>
                            <a:cs typeface="Times New Roman" pitchFamily="18" charset="0"/>
                          </a:rPr>
                          <m:t>𝑡</m:t>
                        </m:r>
                      </m:e>
                    </m:d>
                    <m:r>
                      <a:rPr lang="en-US" altLang="zh-CN" i="1">
                        <a:latin typeface="Cambria Math"/>
                        <a:cs typeface="Times New Roman" pitchFamily="18" charset="0"/>
                      </a:rPr>
                      <m:t>:</m:t>
                    </m:r>
                    <m:r>
                      <a:rPr lang="en-US" altLang="zh-CN" i="1">
                        <a:latin typeface="Cambria Math"/>
                        <a:cs typeface="Times New Roman" pitchFamily="18" charset="0"/>
                      </a:rPr>
                      <m:t>𝑡</m:t>
                    </m:r>
                    <m:r>
                      <a:rPr lang="en-US" altLang="zh-CN" i="1">
                        <a:latin typeface="Cambria Math"/>
                        <a:cs typeface="Times New Roman" pitchFamily="18" charset="0"/>
                      </a:rPr>
                      <m:t>≥0}</m:t>
                    </m:r>
                  </m:oMath>
                </a14:m>
                <a:r>
                  <a:rPr lang="en-US" altLang="zh-CN" i="1" dirty="0">
                    <a:latin typeface="Times New Roman" pitchFamily="18" charset="0"/>
                    <a:cs typeface="Times New Roman" pitchFamily="18" charset="0"/>
                  </a:rPr>
                  <a:t>:</a:t>
                </a:r>
                <a:r>
                  <a:rPr lang="en-US" altLang="zh-CN" dirty="0"/>
                  <a:t> wait time in system at time </a:t>
                </a:r>
                <a14:m>
                  <m:oMath xmlns:m="http://schemas.openxmlformats.org/officeDocument/2006/math">
                    <m:r>
                      <a:rPr lang="en-US" altLang="zh-CN" i="1">
                        <a:latin typeface="Cambria Math"/>
                      </a:rPr>
                      <m:t>𝑡</m:t>
                    </m:r>
                  </m:oMath>
                </a14:m>
                <a:endParaRPr lang="en-US" altLang="zh-CN" dirty="0"/>
              </a:p>
              <a:p>
                <a:endParaRPr lang="en-US" altLang="zh-CN" dirty="0"/>
              </a:p>
              <a:p>
                <a:r>
                  <a:rPr lang="en-US" altLang="zh-CN" dirty="0">
                    <a:solidFill>
                      <a:srgbClr val="FF0000"/>
                    </a:solidFill>
                  </a:rPr>
                  <a:t>State of a process:</a:t>
                </a:r>
                <a:r>
                  <a:rPr lang="en-US" altLang="zh-CN" dirty="0"/>
                  <a:t> values it takes over time</a:t>
                </a:r>
              </a:p>
              <a:p>
                <a:pPr lvl="1"/>
                <a:r>
                  <a:rPr lang="en-US" altLang="zh-CN" dirty="0"/>
                  <a:t>Discrete: states vary over a finite or countable set</a:t>
                </a:r>
              </a:p>
              <a:p>
                <a:pPr lvl="1"/>
                <a:r>
                  <a:rPr lang="en-US" altLang="zh-CN" dirty="0"/>
                  <a:t>Continuous: states vary continuously over a real interval </a:t>
                </a:r>
              </a:p>
              <a:p>
                <a:pPr>
                  <a:buFont typeface="Wingdings" pitchFamily="2" charset="2"/>
                  <a:buNone/>
                </a:pPr>
                <a:r>
                  <a:rPr lang="en-US" altLang="zh-CN" dirty="0"/>
                  <a:t>      </a:t>
                </a:r>
              </a:p>
            </p:txBody>
          </p:sp>
        </mc:Choice>
        <mc:Fallback xmlns="">
          <p:sp>
            <p:nvSpPr>
              <p:cNvPr id="23555" name="Rectangle 3"/>
              <p:cNvSpPr>
                <a:spLocks noGrp="1" noRot="1" noChangeAspect="1" noMove="1" noResize="1" noEditPoints="1" noAdjustHandles="1" noChangeArrowheads="1" noChangeShapeType="1" noTextEdit="1"/>
              </p:cNvSpPr>
              <p:nvPr>
                <p:ph type="body" idx="1"/>
              </p:nvPr>
            </p:nvSpPr>
            <p:spPr>
              <a:blipFill rotWithShape="1">
                <a:blip r:embed="rId3"/>
                <a:stretch>
                  <a:fillRect l="-487" t="-876"/>
                </a:stretch>
              </a:blipFill>
            </p:spPr>
            <p:txBody>
              <a:bodyPr/>
              <a:lstStyle/>
              <a:p>
                <a:r>
                  <a:rPr lang="en-US">
                    <a:noFill/>
                  </a:rPr>
                  <a:t> </a:t>
                </a:r>
              </a:p>
            </p:txBody>
          </p:sp>
        </mc:Fallback>
      </mc:AlternateContent>
      <p:sp>
        <p:nvSpPr>
          <p:cNvPr id="23554" name="Rectangle 2"/>
          <p:cNvSpPr>
            <a:spLocks noGrp="1" noChangeArrowheads="1"/>
          </p:cNvSpPr>
          <p:nvPr>
            <p:ph type="title"/>
          </p:nvPr>
        </p:nvSpPr>
        <p:spPr/>
        <p:txBody>
          <a:bodyPr/>
          <a:lstStyle/>
          <a:p>
            <a:pPr>
              <a:defRPr/>
            </a:pPr>
            <a:r>
              <a:rPr lang="en-US" altLang="zh-CN" dirty="0"/>
              <a:t>Stochastic Chains</a:t>
            </a:r>
          </a:p>
        </p:txBody>
      </p:sp>
      <p:sp>
        <p:nvSpPr>
          <p:cNvPr id="5" name="TextBox 4"/>
          <p:cNvSpPr txBox="1"/>
          <p:nvPr/>
        </p:nvSpPr>
        <p:spPr>
          <a:xfrm>
            <a:off x="840584" y="5779592"/>
            <a:ext cx="7163564" cy="461665"/>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altLang="zh-CN" sz="2400" b="1" dirty="0">
                <a:solidFill>
                  <a:srgbClr val="000080"/>
                </a:solidFill>
                <a:latin typeface="+mn-lt"/>
              </a:rPr>
              <a:t>Stochastic Chain:</a:t>
            </a:r>
            <a:r>
              <a:rPr lang="en-US" altLang="zh-CN" sz="2400" dirty="0">
                <a:latin typeface="+mn-lt"/>
              </a:rPr>
              <a:t> </a:t>
            </a:r>
            <a:r>
              <a:rPr lang="en-US" altLang="zh-CN" sz="2400" dirty="0">
                <a:solidFill>
                  <a:srgbClr val="FF0000"/>
                </a:solidFill>
                <a:latin typeface="+mn-lt"/>
              </a:rPr>
              <a:t>stochastic process with discrete states</a:t>
            </a:r>
            <a:endParaRPr lang="en-US" sz="2400" dirty="0">
              <a:solidFill>
                <a:srgbClr val="FF0000"/>
              </a:solidFill>
              <a:latin typeface="+mn-lt"/>
            </a:endParaRPr>
          </a:p>
        </p:txBody>
      </p:sp>
      <p:sp>
        <p:nvSpPr>
          <p:cNvPr id="2" name="Slide Number Placeholder 1">
            <a:extLst>
              <a:ext uri="{FF2B5EF4-FFF2-40B4-BE49-F238E27FC236}">
                <a16:creationId xmlns:a16="http://schemas.microsoft.com/office/drawing/2014/main" id="{4429AF44-03F5-4209-B91C-8BCF6FD236C8}"/>
              </a:ext>
            </a:extLst>
          </p:cNvPr>
          <p:cNvSpPr>
            <a:spLocks noGrp="1"/>
          </p:cNvSpPr>
          <p:nvPr>
            <p:ph type="sldNum" sz="quarter" idx="12"/>
          </p:nvPr>
        </p:nvSpPr>
        <p:spPr/>
        <p:txBody>
          <a:bodyPr/>
          <a:lstStyle/>
          <a:p>
            <a:fld id="{BA691707-747E-C946-9ECD-54E2551B1C59}" type="slidenum">
              <a:rPr lang="en-US" smtClean="0"/>
              <a:pPr/>
              <a:t>26</a:t>
            </a:fld>
            <a:endParaRPr lang="en-US"/>
          </a:p>
        </p:txBody>
      </p:sp>
    </p:spTree>
    <p:extLst>
      <p:ext uri="{BB962C8B-B14F-4D97-AF65-F5344CB8AC3E}">
        <p14:creationId xmlns:p14="http://schemas.microsoft.com/office/powerpoint/2010/main" val="3949254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5539" name="Rectangle 1027"/>
              <p:cNvSpPr>
                <a:spLocks noGrp="1" noChangeArrowheads="1"/>
              </p:cNvSpPr>
              <p:nvPr>
                <p:ph type="body" idx="1"/>
              </p:nvPr>
            </p:nvSpPr>
            <p:spPr/>
            <p:txBody>
              <a:bodyPr/>
              <a:lstStyle/>
              <a:p>
                <a:pPr marL="0" indent="0">
                  <a:buNone/>
                </a:pPr>
                <a:r>
                  <a:rPr lang="en-US" altLang="zh-CN" sz="2400" dirty="0"/>
                  <a:t>Named after A. Markov who defined and analyzed them in 1907</a:t>
                </a:r>
              </a:p>
              <a:p>
                <a:r>
                  <a:rPr lang="en-US" altLang="zh-CN" sz="2400" dirty="0">
                    <a:solidFill>
                      <a:srgbClr val="FF0000"/>
                    </a:solidFill>
                  </a:rPr>
                  <a:t>Markov Process:</a:t>
                </a:r>
                <a:r>
                  <a:rPr lang="en-US" altLang="zh-CN" sz="2400" dirty="0"/>
                  <a:t> stochastic process in which the future state depends only on the current state, and is independent of the past states of the system</a:t>
                </a:r>
              </a:p>
              <a:p>
                <a:pPr lvl="1"/>
                <a:r>
                  <a:rPr lang="en-US" altLang="zh-CN" sz="2000" dirty="0"/>
                  <a:t>It is not necessary to know how long the process has been in the current state to determine the next state</a:t>
                </a:r>
              </a:p>
              <a:p>
                <a:pPr lvl="1"/>
                <a:r>
                  <a:rPr lang="en-US" altLang="zh-CN" sz="2000" dirty="0"/>
                  <a:t>State time has a </a:t>
                </a:r>
                <a:r>
                  <a:rPr lang="en-US" altLang="zh-CN" sz="2000" i="1" dirty="0" err="1">
                    <a:solidFill>
                      <a:srgbClr val="FF0000"/>
                    </a:solidFill>
                  </a:rPr>
                  <a:t>memoryless</a:t>
                </a:r>
                <a:r>
                  <a:rPr lang="en-US" altLang="zh-CN" sz="2000" i="1" dirty="0">
                    <a:solidFill>
                      <a:srgbClr val="FF0000"/>
                    </a:solidFill>
                  </a:rPr>
                  <a:t>  (i.e., exponential) </a:t>
                </a:r>
                <a:r>
                  <a:rPr lang="en-US" altLang="zh-CN" sz="2000" dirty="0"/>
                  <a:t>distribution</a:t>
                </a:r>
              </a:p>
              <a:p>
                <a:r>
                  <a:rPr lang="en-US" altLang="zh-CN" sz="2400" b="1" i="1" dirty="0">
                    <a:latin typeface="Times New Roman" pitchFamily="18" charset="0"/>
                    <a:cs typeface="Times New Roman" pitchFamily="18" charset="0"/>
                  </a:rPr>
                  <a:t>M/M/m</a:t>
                </a:r>
                <a:r>
                  <a:rPr lang="en-US" altLang="zh-CN" sz="2400" dirty="0"/>
                  <a:t> queues can be modeled using Markov processes</a:t>
                </a:r>
              </a:p>
              <a:p>
                <a:pPr lvl="1"/>
                <a:r>
                  <a:rPr lang="en-US" altLang="zh-CN" sz="2200" dirty="0"/>
                  <a:t>Example: the number of jobs in the queue can be modeled </a:t>
                </a:r>
                <a:br>
                  <a:rPr lang="en-US" altLang="zh-CN" sz="2200" dirty="0"/>
                </a:br>
                <a:r>
                  <a:rPr lang="en-US" altLang="zh-CN" sz="2200" dirty="0"/>
                  <a:t>as a </a:t>
                </a:r>
                <a:r>
                  <a:rPr lang="en-US" altLang="zh-CN" dirty="0"/>
                  <a:t>Markov chain</a:t>
                </a:r>
              </a:p>
              <a:p>
                <a:pPr lvl="2"/>
                <a:r>
                  <a:rPr lang="en-US" altLang="zh-CN" dirty="0"/>
                  <a:t>Markov chain because state space is discrete</a:t>
                </a:r>
              </a:p>
              <a:p>
                <a:pPr lvl="2"/>
                <a:r>
                  <a:rPr lang="en-US" altLang="zh-CN" dirty="0"/>
                  <a:t>State = </a:t>
                </a:r>
                <a14:m>
                  <m:oMath xmlns:m="http://schemas.openxmlformats.org/officeDocument/2006/math">
                    <m:r>
                      <a:rPr lang="en-US" altLang="zh-CN" b="0" i="1" smtClean="0">
                        <a:latin typeface="Cambria Math" panose="02040503050406030204" pitchFamily="18" charset="0"/>
                      </a:rPr>
                      <m:t>0, 1, 2, …</m:t>
                    </m:r>
                  </m:oMath>
                </a14:m>
                <a:endParaRPr lang="en-US" altLang="zh-CN" dirty="0"/>
              </a:p>
            </p:txBody>
          </p:sp>
        </mc:Choice>
        <mc:Fallback xmlns="">
          <p:sp>
            <p:nvSpPr>
              <p:cNvPr id="65539" name="Rectangle 1027"/>
              <p:cNvSpPr>
                <a:spLocks noGrp="1" noRot="1" noChangeAspect="1" noMove="1" noResize="1" noEditPoints="1" noAdjustHandles="1" noChangeArrowheads="1" noChangeShapeType="1" noTextEdit="1"/>
              </p:cNvSpPr>
              <p:nvPr>
                <p:ph type="body" idx="1"/>
              </p:nvPr>
            </p:nvSpPr>
            <p:spPr>
              <a:blipFill>
                <a:blip r:embed="rId3"/>
                <a:stretch>
                  <a:fillRect l="-1111" t="-982"/>
                </a:stretch>
              </a:blipFill>
            </p:spPr>
            <p:txBody>
              <a:bodyPr/>
              <a:lstStyle/>
              <a:p>
                <a:r>
                  <a:rPr lang="en-CA">
                    <a:noFill/>
                  </a:rPr>
                  <a:t> </a:t>
                </a:r>
              </a:p>
            </p:txBody>
          </p:sp>
        </mc:Fallback>
      </mc:AlternateContent>
      <p:sp>
        <p:nvSpPr>
          <p:cNvPr id="65538" name="Rectangle 1026"/>
          <p:cNvSpPr>
            <a:spLocks noGrp="1" noChangeArrowheads="1"/>
          </p:cNvSpPr>
          <p:nvPr>
            <p:ph type="title"/>
          </p:nvPr>
        </p:nvSpPr>
        <p:spPr/>
        <p:txBody>
          <a:bodyPr/>
          <a:lstStyle/>
          <a:p>
            <a:pPr>
              <a:defRPr/>
            </a:pPr>
            <a:r>
              <a:rPr lang="en-US" altLang="zh-CN"/>
              <a:t>Markov Processes</a:t>
            </a:r>
          </a:p>
        </p:txBody>
      </p:sp>
      <p:sp>
        <p:nvSpPr>
          <p:cNvPr id="2" name="Slide Number Placeholder 1">
            <a:extLst>
              <a:ext uri="{FF2B5EF4-FFF2-40B4-BE49-F238E27FC236}">
                <a16:creationId xmlns:a16="http://schemas.microsoft.com/office/drawing/2014/main" id="{B03543C6-C338-4FDA-85FB-14933F31467E}"/>
              </a:ext>
            </a:extLst>
          </p:cNvPr>
          <p:cNvSpPr>
            <a:spLocks noGrp="1"/>
          </p:cNvSpPr>
          <p:nvPr>
            <p:ph type="sldNum" sz="quarter" idx="12"/>
          </p:nvPr>
        </p:nvSpPr>
        <p:spPr/>
        <p:txBody>
          <a:bodyPr/>
          <a:lstStyle/>
          <a:p>
            <a:fld id="{BA691707-747E-C946-9ECD-54E2551B1C59}" type="slidenum">
              <a:rPr lang="en-US" smtClean="0"/>
              <a:pPr/>
              <a:t>27</a:t>
            </a:fld>
            <a:endParaRPr lang="en-US"/>
          </a:p>
        </p:txBody>
      </p:sp>
    </p:spTree>
    <p:extLst>
      <p:ext uri="{BB962C8B-B14F-4D97-AF65-F5344CB8AC3E}">
        <p14:creationId xmlns:p14="http://schemas.microsoft.com/office/powerpoint/2010/main" val="85980796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body" idx="1"/>
          </p:nvPr>
        </p:nvSpPr>
        <p:spPr/>
        <p:txBody>
          <a:bodyPr>
            <a:normAutofit fontScale="92500" lnSpcReduction="10000"/>
          </a:bodyPr>
          <a:lstStyle/>
          <a:p>
            <a:r>
              <a:rPr lang="en-GB" dirty="0"/>
              <a:t>Queueing system with a single service facility</a:t>
            </a:r>
          </a:p>
          <a:p>
            <a:endParaRPr lang="en-GB" dirty="0"/>
          </a:p>
          <a:p>
            <a:endParaRPr lang="en-GB" dirty="0"/>
          </a:p>
          <a:p>
            <a:endParaRPr lang="en-GB" dirty="0"/>
          </a:p>
          <a:p>
            <a:endParaRPr lang="en-GB" dirty="0"/>
          </a:p>
          <a:p>
            <a:endParaRPr lang="en-GB" dirty="0"/>
          </a:p>
          <a:p>
            <a:endParaRPr lang="en-GB" dirty="0"/>
          </a:p>
          <a:p>
            <a:r>
              <a:rPr lang="en-GB" dirty="0" err="1"/>
              <a:t>Interarrival</a:t>
            </a:r>
            <a:r>
              <a:rPr lang="en-GB" dirty="0"/>
              <a:t> times are </a:t>
            </a:r>
            <a:r>
              <a:rPr lang="en-GB" i="1" dirty="0">
                <a:solidFill>
                  <a:srgbClr val="FF0000"/>
                </a:solidFill>
              </a:rPr>
              <a:t>exponentially</a:t>
            </a:r>
            <a:r>
              <a:rPr lang="en-GB" dirty="0"/>
              <a:t> distributed</a:t>
            </a:r>
          </a:p>
          <a:p>
            <a:r>
              <a:rPr lang="en-GB" dirty="0"/>
              <a:t>Service times are </a:t>
            </a:r>
            <a:r>
              <a:rPr lang="en-GB" i="1" dirty="0">
                <a:solidFill>
                  <a:srgbClr val="FF0000"/>
                </a:solidFill>
              </a:rPr>
              <a:t>exponentially</a:t>
            </a:r>
            <a:r>
              <a:rPr lang="en-GB" dirty="0"/>
              <a:t> distributed</a:t>
            </a:r>
          </a:p>
          <a:p>
            <a:r>
              <a:rPr lang="en-GB" dirty="0"/>
              <a:t>Arrival rate and service rate may be state dependent, </a:t>
            </a:r>
            <a:br>
              <a:rPr lang="en-GB" dirty="0"/>
            </a:br>
            <a:r>
              <a:rPr lang="en-GB" i="1" dirty="0"/>
              <a:t>i.e.</a:t>
            </a:r>
            <a:r>
              <a:rPr lang="en-GB" dirty="0"/>
              <a:t>, a function of the state of the system</a:t>
            </a:r>
          </a:p>
        </p:txBody>
      </p:sp>
      <p:sp>
        <p:nvSpPr>
          <p:cNvPr id="201730" name="Rectangle 2"/>
          <p:cNvSpPr>
            <a:spLocks noGrp="1" noChangeArrowheads="1"/>
          </p:cNvSpPr>
          <p:nvPr>
            <p:ph type="title"/>
          </p:nvPr>
        </p:nvSpPr>
        <p:spPr/>
        <p:txBody>
          <a:bodyPr/>
          <a:lstStyle/>
          <a:p>
            <a:pPr>
              <a:defRPr/>
            </a:pPr>
            <a:r>
              <a:rPr lang="en-GB" dirty="0"/>
              <a:t>Birth-Death Markov Chain</a:t>
            </a:r>
          </a:p>
        </p:txBody>
      </p:sp>
      <p:pic>
        <p:nvPicPr>
          <p:cNvPr id="4" name="Picture 50" descr="single server open"/>
          <p:cNvPicPr>
            <a:picLocks noChangeAspect="1" noChangeArrowheads="1"/>
          </p:cNvPicPr>
          <p:nvPr/>
        </p:nvPicPr>
        <p:blipFill>
          <a:blip r:embed="rId3" cstate="print"/>
          <a:srcRect/>
          <a:stretch>
            <a:fillRect/>
          </a:stretch>
        </p:blipFill>
        <p:spPr bwMode="auto">
          <a:xfrm>
            <a:off x="1066800" y="1981200"/>
            <a:ext cx="6324600" cy="1999308"/>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4166CEB6-DEDC-48E0-93CC-675FD0AB77C0}"/>
              </a:ext>
            </a:extLst>
          </p:cNvPr>
          <p:cNvSpPr>
            <a:spLocks noGrp="1"/>
          </p:cNvSpPr>
          <p:nvPr>
            <p:ph type="sldNum" sz="quarter" idx="12"/>
          </p:nvPr>
        </p:nvSpPr>
        <p:spPr/>
        <p:txBody>
          <a:bodyPr/>
          <a:lstStyle/>
          <a:p>
            <a:fld id="{BA691707-747E-C946-9ECD-54E2551B1C59}" type="slidenum">
              <a:rPr lang="en-US" smtClean="0"/>
              <a:pPr/>
              <a:t>28</a:t>
            </a:fld>
            <a:endParaRPr lang="en-US"/>
          </a:p>
        </p:txBody>
      </p:sp>
    </p:spTree>
    <p:extLst>
      <p:ext uri="{BB962C8B-B14F-4D97-AF65-F5344CB8AC3E}">
        <p14:creationId xmlns:p14="http://schemas.microsoft.com/office/powerpoint/2010/main" val="658412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p:txBody>
          <a:bodyPr/>
          <a:lstStyle/>
          <a:p>
            <a:r>
              <a:rPr lang="en-US" altLang="zh-CN" dirty="0">
                <a:solidFill>
                  <a:srgbClr val="FF0000"/>
                </a:solidFill>
              </a:rPr>
              <a:t>State</a:t>
            </a:r>
            <a:r>
              <a:rPr lang="en-US" altLang="zh-CN" dirty="0"/>
              <a:t>: Number of jobs </a:t>
            </a:r>
            <a:r>
              <a:rPr lang="en-US" altLang="zh-CN" i="1" dirty="0">
                <a:latin typeface="Times New Roman" pitchFamily="18" charset="0"/>
                <a:cs typeface="Times New Roman" pitchFamily="18" charset="0"/>
              </a:rPr>
              <a:t>n</a:t>
            </a:r>
            <a:r>
              <a:rPr lang="en-US" altLang="zh-CN" dirty="0"/>
              <a:t> in the system</a:t>
            </a:r>
          </a:p>
          <a:p>
            <a:endParaRPr lang="en-US" altLang="zh-CN" dirty="0"/>
          </a:p>
          <a:p>
            <a:r>
              <a:rPr lang="en-US" altLang="zh-CN" dirty="0">
                <a:solidFill>
                  <a:srgbClr val="FF0000"/>
                </a:solidFill>
              </a:rPr>
              <a:t>Birth:</a:t>
            </a:r>
            <a:r>
              <a:rPr lang="en-US" altLang="zh-CN" dirty="0"/>
              <a:t> Arrival of a new job changes the system state from </a:t>
            </a:r>
            <a:r>
              <a:rPr lang="en-US" altLang="zh-CN" i="1" dirty="0">
                <a:latin typeface="Times New Roman" pitchFamily="18" charset="0"/>
                <a:cs typeface="Times New Roman" pitchFamily="18" charset="0"/>
              </a:rPr>
              <a:t>n</a:t>
            </a:r>
            <a:r>
              <a:rPr lang="en-US" altLang="zh-CN" dirty="0"/>
              <a:t> to </a:t>
            </a:r>
            <a:r>
              <a:rPr lang="en-US" altLang="zh-CN" i="1" dirty="0">
                <a:latin typeface="Times New Roman" pitchFamily="18" charset="0"/>
                <a:cs typeface="Times New Roman" pitchFamily="18" charset="0"/>
              </a:rPr>
              <a:t>n+1</a:t>
            </a:r>
          </a:p>
          <a:p>
            <a:endParaRPr lang="en-US" altLang="zh-CN" dirty="0"/>
          </a:p>
          <a:p>
            <a:r>
              <a:rPr lang="en-US" altLang="zh-CN" dirty="0">
                <a:solidFill>
                  <a:srgbClr val="FF0000"/>
                </a:solidFill>
              </a:rPr>
              <a:t>Death</a:t>
            </a:r>
            <a:r>
              <a:rPr lang="en-US" altLang="zh-CN" dirty="0"/>
              <a:t>: Departure of a job changes the system state from </a:t>
            </a:r>
            <a:r>
              <a:rPr lang="en-US" altLang="zh-CN" i="1" dirty="0">
                <a:latin typeface="Times New Roman" pitchFamily="18" charset="0"/>
                <a:cs typeface="Times New Roman" pitchFamily="18" charset="0"/>
              </a:rPr>
              <a:t>n </a:t>
            </a:r>
            <a:r>
              <a:rPr lang="en-US" altLang="zh-CN" dirty="0"/>
              <a:t>to </a:t>
            </a:r>
            <a:r>
              <a:rPr lang="en-US" altLang="zh-CN" i="1" dirty="0">
                <a:latin typeface="Times New Roman" pitchFamily="18" charset="0"/>
                <a:cs typeface="Times New Roman" pitchFamily="18" charset="0"/>
              </a:rPr>
              <a:t>n-1</a:t>
            </a:r>
            <a:endParaRPr lang="en-US" altLang="zh-CN" dirty="0"/>
          </a:p>
        </p:txBody>
      </p:sp>
      <p:sp>
        <p:nvSpPr>
          <p:cNvPr id="237570" name="Rectangle 2"/>
          <p:cNvSpPr>
            <a:spLocks noGrp="1" noChangeArrowheads="1"/>
          </p:cNvSpPr>
          <p:nvPr>
            <p:ph type="title"/>
          </p:nvPr>
        </p:nvSpPr>
        <p:spPr/>
        <p:txBody>
          <a:bodyPr/>
          <a:lstStyle/>
          <a:p>
            <a:pPr>
              <a:defRPr/>
            </a:pPr>
            <a:r>
              <a:rPr lang="en-US" altLang="zh-CN" dirty="0"/>
              <a:t>Birth-Death </a:t>
            </a:r>
            <a:r>
              <a:rPr lang="en-GB" dirty="0"/>
              <a:t>Markov Chain</a:t>
            </a:r>
            <a:endParaRPr lang="en-US" altLang="zh-CN" dirty="0"/>
          </a:p>
        </p:txBody>
      </p:sp>
      <p:grpSp>
        <p:nvGrpSpPr>
          <p:cNvPr id="97284" name="Group 4"/>
          <p:cNvGrpSpPr>
            <a:grpSpLocks/>
          </p:cNvGrpSpPr>
          <p:nvPr/>
        </p:nvGrpSpPr>
        <p:grpSpPr bwMode="auto">
          <a:xfrm>
            <a:off x="457200" y="4429804"/>
            <a:ext cx="8153400" cy="1681163"/>
            <a:chOff x="288" y="2352"/>
            <a:chExt cx="5136" cy="1059"/>
          </a:xfrm>
        </p:grpSpPr>
        <p:sp>
          <p:nvSpPr>
            <p:cNvPr id="97285" name="Oval 5"/>
            <p:cNvSpPr>
              <a:spLocks noChangeArrowheads="1"/>
            </p:cNvSpPr>
            <p:nvPr/>
          </p:nvSpPr>
          <p:spPr bwMode="auto">
            <a:xfrm>
              <a:off x="288" y="2666"/>
              <a:ext cx="480" cy="480"/>
            </a:xfrm>
            <a:prstGeom prst="ellipse">
              <a:avLst/>
            </a:prstGeom>
            <a:noFill/>
            <a:ln w="25400">
              <a:solidFill>
                <a:schemeClr val="tx1"/>
              </a:solidFill>
              <a:round/>
              <a:headEnd/>
              <a:tailEnd/>
            </a:ln>
          </p:spPr>
          <p:txBody>
            <a:bodyPr wrap="none" anchor="ctr"/>
            <a:lstStyle/>
            <a:p>
              <a:pPr algn="ctr"/>
              <a:r>
                <a:rPr lang="en-US" sz="2400" i="1"/>
                <a:t>0</a:t>
              </a:r>
            </a:p>
          </p:txBody>
        </p:sp>
        <p:sp>
          <p:nvSpPr>
            <p:cNvPr id="97286" name="Oval 6"/>
            <p:cNvSpPr>
              <a:spLocks noChangeArrowheads="1"/>
            </p:cNvSpPr>
            <p:nvPr/>
          </p:nvSpPr>
          <p:spPr bwMode="auto">
            <a:xfrm>
              <a:off x="1008" y="2666"/>
              <a:ext cx="480" cy="480"/>
            </a:xfrm>
            <a:prstGeom prst="ellipse">
              <a:avLst/>
            </a:prstGeom>
            <a:noFill/>
            <a:ln w="25400">
              <a:solidFill>
                <a:schemeClr val="tx1"/>
              </a:solidFill>
              <a:round/>
              <a:headEnd/>
              <a:tailEnd/>
            </a:ln>
          </p:spPr>
          <p:txBody>
            <a:bodyPr wrap="none" anchor="ctr"/>
            <a:lstStyle/>
            <a:p>
              <a:pPr algn="ctr"/>
              <a:r>
                <a:rPr lang="en-US" sz="2400" i="1"/>
                <a:t>1</a:t>
              </a:r>
            </a:p>
          </p:txBody>
        </p:sp>
        <p:sp>
          <p:nvSpPr>
            <p:cNvPr id="97287" name="Oval 7"/>
            <p:cNvSpPr>
              <a:spLocks noChangeArrowheads="1"/>
            </p:cNvSpPr>
            <p:nvPr/>
          </p:nvSpPr>
          <p:spPr bwMode="auto">
            <a:xfrm>
              <a:off x="1728" y="2666"/>
              <a:ext cx="480" cy="480"/>
            </a:xfrm>
            <a:prstGeom prst="ellipse">
              <a:avLst/>
            </a:prstGeom>
            <a:noFill/>
            <a:ln w="25400">
              <a:solidFill>
                <a:schemeClr val="tx1"/>
              </a:solidFill>
              <a:round/>
              <a:headEnd/>
              <a:tailEnd/>
            </a:ln>
          </p:spPr>
          <p:txBody>
            <a:bodyPr wrap="none" anchor="ctr"/>
            <a:lstStyle/>
            <a:p>
              <a:pPr algn="ctr"/>
              <a:r>
                <a:rPr lang="en-US" sz="2400" i="1"/>
                <a:t>2</a:t>
              </a:r>
            </a:p>
          </p:txBody>
        </p:sp>
        <p:sp>
          <p:nvSpPr>
            <p:cNvPr id="97288" name="Oval 8"/>
            <p:cNvSpPr>
              <a:spLocks noChangeArrowheads="1"/>
            </p:cNvSpPr>
            <p:nvPr/>
          </p:nvSpPr>
          <p:spPr bwMode="auto">
            <a:xfrm>
              <a:off x="2976" y="2666"/>
              <a:ext cx="480" cy="480"/>
            </a:xfrm>
            <a:prstGeom prst="ellipse">
              <a:avLst/>
            </a:prstGeom>
            <a:noFill/>
            <a:ln w="25400">
              <a:solidFill>
                <a:schemeClr val="tx1"/>
              </a:solidFill>
              <a:round/>
              <a:headEnd/>
              <a:tailEnd/>
            </a:ln>
          </p:spPr>
          <p:txBody>
            <a:bodyPr wrap="none" anchor="ctr"/>
            <a:lstStyle/>
            <a:p>
              <a:pPr algn="ctr"/>
              <a:r>
                <a:rPr lang="en-US" sz="2400" i="1"/>
                <a:t>j-1</a:t>
              </a:r>
            </a:p>
          </p:txBody>
        </p:sp>
        <p:sp>
          <p:nvSpPr>
            <p:cNvPr id="97289" name="Oval 9"/>
            <p:cNvSpPr>
              <a:spLocks noChangeArrowheads="1"/>
            </p:cNvSpPr>
            <p:nvPr/>
          </p:nvSpPr>
          <p:spPr bwMode="auto">
            <a:xfrm>
              <a:off x="3696" y="2666"/>
              <a:ext cx="480" cy="480"/>
            </a:xfrm>
            <a:prstGeom prst="ellipse">
              <a:avLst/>
            </a:prstGeom>
            <a:noFill/>
            <a:ln w="25400">
              <a:solidFill>
                <a:schemeClr val="tx1"/>
              </a:solidFill>
              <a:round/>
              <a:headEnd/>
              <a:tailEnd/>
            </a:ln>
          </p:spPr>
          <p:txBody>
            <a:bodyPr wrap="none" anchor="ctr"/>
            <a:lstStyle/>
            <a:p>
              <a:pPr algn="ctr"/>
              <a:r>
                <a:rPr lang="en-US" sz="2400" i="1"/>
                <a:t>j</a:t>
              </a:r>
            </a:p>
          </p:txBody>
        </p:sp>
        <p:sp>
          <p:nvSpPr>
            <p:cNvPr id="97290" name="Oval 10"/>
            <p:cNvSpPr>
              <a:spLocks noChangeArrowheads="1"/>
            </p:cNvSpPr>
            <p:nvPr/>
          </p:nvSpPr>
          <p:spPr bwMode="auto">
            <a:xfrm>
              <a:off x="4416" y="2666"/>
              <a:ext cx="480" cy="480"/>
            </a:xfrm>
            <a:prstGeom prst="ellipse">
              <a:avLst/>
            </a:prstGeom>
            <a:noFill/>
            <a:ln w="25400">
              <a:solidFill>
                <a:schemeClr val="tx1"/>
              </a:solidFill>
              <a:round/>
              <a:headEnd/>
              <a:tailEnd/>
            </a:ln>
          </p:spPr>
          <p:txBody>
            <a:bodyPr wrap="none" anchor="ctr"/>
            <a:lstStyle/>
            <a:p>
              <a:pPr algn="ctr"/>
              <a:r>
                <a:rPr lang="en-US" sz="2400" i="1"/>
                <a:t>j+1</a:t>
              </a:r>
            </a:p>
          </p:txBody>
        </p:sp>
        <p:sp>
          <p:nvSpPr>
            <p:cNvPr id="97291" name="Line 11"/>
            <p:cNvSpPr>
              <a:spLocks noChangeShapeType="1"/>
            </p:cNvSpPr>
            <p:nvPr/>
          </p:nvSpPr>
          <p:spPr bwMode="auto">
            <a:xfrm>
              <a:off x="480" y="2666"/>
              <a:ext cx="720" cy="0"/>
            </a:xfrm>
            <a:prstGeom prst="line">
              <a:avLst/>
            </a:prstGeom>
            <a:noFill/>
            <a:ln w="25400">
              <a:solidFill>
                <a:schemeClr val="tx1"/>
              </a:solidFill>
              <a:round/>
              <a:headEnd/>
              <a:tailEnd type="triangle" w="med" len="med"/>
            </a:ln>
          </p:spPr>
          <p:txBody>
            <a:bodyPr/>
            <a:lstStyle/>
            <a:p>
              <a:endParaRPr lang="en-US"/>
            </a:p>
          </p:txBody>
        </p:sp>
        <p:sp>
          <p:nvSpPr>
            <p:cNvPr id="97292" name="Line 12"/>
            <p:cNvSpPr>
              <a:spLocks noChangeShapeType="1"/>
            </p:cNvSpPr>
            <p:nvPr/>
          </p:nvSpPr>
          <p:spPr bwMode="auto">
            <a:xfrm>
              <a:off x="1296" y="2666"/>
              <a:ext cx="720" cy="0"/>
            </a:xfrm>
            <a:prstGeom prst="line">
              <a:avLst/>
            </a:prstGeom>
            <a:noFill/>
            <a:ln w="25400">
              <a:solidFill>
                <a:schemeClr val="tx1"/>
              </a:solidFill>
              <a:round/>
              <a:headEnd/>
              <a:tailEnd type="triangle" w="med" len="med"/>
            </a:ln>
          </p:spPr>
          <p:txBody>
            <a:bodyPr/>
            <a:lstStyle/>
            <a:p>
              <a:endParaRPr lang="en-US"/>
            </a:p>
          </p:txBody>
        </p:sp>
        <p:sp>
          <p:nvSpPr>
            <p:cNvPr id="97293" name="Line 13"/>
            <p:cNvSpPr>
              <a:spLocks noChangeShapeType="1"/>
            </p:cNvSpPr>
            <p:nvPr/>
          </p:nvSpPr>
          <p:spPr bwMode="auto">
            <a:xfrm>
              <a:off x="2016" y="2666"/>
              <a:ext cx="720" cy="0"/>
            </a:xfrm>
            <a:prstGeom prst="line">
              <a:avLst/>
            </a:prstGeom>
            <a:noFill/>
            <a:ln w="25400">
              <a:solidFill>
                <a:schemeClr val="tx1"/>
              </a:solidFill>
              <a:round/>
              <a:headEnd/>
              <a:tailEnd type="triangle" w="med" len="med"/>
            </a:ln>
          </p:spPr>
          <p:txBody>
            <a:bodyPr/>
            <a:lstStyle/>
            <a:p>
              <a:endParaRPr lang="en-US"/>
            </a:p>
          </p:txBody>
        </p:sp>
        <p:sp>
          <p:nvSpPr>
            <p:cNvPr id="97294" name="Line 14"/>
            <p:cNvSpPr>
              <a:spLocks noChangeShapeType="1"/>
            </p:cNvSpPr>
            <p:nvPr/>
          </p:nvSpPr>
          <p:spPr bwMode="auto">
            <a:xfrm>
              <a:off x="3168" y="2666"/>
              <a:ext cx="720" cy="0"/>
            </a:xfrm>
            <a:prstGeom prst="line">
              <a:avLst/>
            </a:prstGeom>
            <a:noFill/>
            <a:ln w="25400">
              <a:solidFill>
                <a:schemeClr val="tx1"/>
              </a:solidFill>
              <a:round/>
              <a:headEnd/>
              <a:tailEnd type="triangle" w="med" len="med"/>
            </a:ln>
          </p:spPr>
          <p:txBody>
            <a:bodyPr/>
            <a:lstStyle/>
            <a:p>
              <a:endParaRPr lang="en-US"/>
            </a:p>
          </p:txBody>
        </p:sp>
        <p:sp>
          <p:nvSpPr>
            <p:cNvPr id="97295" name="Line 15"/>
            <p:cNvSpPr>
              <a:spLocks noChangeShapeType="1"/>
            </p:cNvSpPr>
            <p:nvPr/>
          </p:nvSpPr>
          <p:spPr bwMode="auto">
            <a:xfrm>
              <a:off x="3888" y="2666"/>
              <a:ext cx="720" cy="0"/>
            </a:xfrm>
            <a:prstGeom prst="line">
              <a:avLst/>
            </a:prstGeom>
            <a:noFill/>
            <a:ln w="25400">
              <a:solidFill>
                <a:schemeClr val="tx1"/>
              </a:solidFill>
              <a:round/>
              <a:headEnd/>
              <a:tailEnd type="triangle" w="med" len="med"/>
            </a:ln>
          </p:spPr>
          <p:txBody>
            <a:bodyPr/>
            <a:lstStyle/>
            <a:p>
              <a:endParaRPr lang="en-US"/>
            </a:p>
          </p:txBody>
        </p:sp>
        <p:sp>
          <p:nvSpPr>
            <p:cNvPr id="97296" name="Line 16"/>
            <p:cNvSpPr>
              <a:spLocks noChangeShapeType="1"/>
            </p:cNvSpPr>
            <p:nvPr/>
          </p:nvSpPr>
          <p:spPr bwMode="auto">
            <a:xfrm>
              <a:off x="4704" y="2666"/>
              <a:ext cx="720" cy="0"/>
            </a:xfrm>
            <a:prstGeom prst="line">
              <a:avLst/>
            </a:prstGeom>
            <a:noFill/>
            <a:ln w="25400">
              <a:solidFill>
                <a:schemeClr val="tx1"/>
              </a:solidFill>
              <a:round/>
              <a:headEnd/>
              <a:tailEnd type="triangle" w="med" len="med"/>
            </a:ln>
          </p:spPr>
          <p:txBody>
            <a:bodyPr/>
            <a:lstStyle/>
            <a:p>
              <a:endParaRPr lang="en-US"/>
            </a:p>
          </p:txBody>
        </p:sp>
        <p:grpSp>
          <p:nvGrpSpPr>
            <p:cNvPr id="97297" name="Group 17"/>
            <p:cNvGrpSpPr>
              <a:grpSpLocks/>
            </p:cNvGrpSpPr>
            <p:nvPr/>
          </p:nvGrpSpPr>
          <p:grpSpPr bwMode="auto">
            <a:xfrm flipH="1">
              <a:off x="480" y="3146"/>
              <a:ext cx="4944" cy="0"/>
              <a:chOff x="624" y="2496"/>
              <a:chExt cx="4944" cy="0"/>
            </a:xfrm>
          </p:grpSpPr>
          <p:sp>
            <p:nvSpPr>
              <p:cNvPr id="97311" name="Line 18"/>
              <p:cNvSpPr>
                <a:spLocks noChangeShapeType="1"/>
              </p:cNvSpPr>
              <p:nvPr/>
            </p:nvSpPr>
            <p:spPr bwMode="auto">
              <a:xfrm>
                <a:off x="624" y="2496"/>
                <a:ext cx="720" cy="0"/>
              </a:xfrm>
              <a:prstGeom prst="line">
                <a:avLst/>
              </a:prstGeom>
              <a:noFill/>
              <a:ln w="25400">
                <a:solidFill>
                  <a:schemeClr val="tx1"/>
                </a:solidFill>
                <a:round/>
                <a:headEnd/>
                <a:tailEnd type="triangle" w="med" len="med"/>
              </a:ln>
            </p:spPr>
            <p:txBody>
              <a:bodyPr/>
              <a:lstStyle/>
              <a:p>
                <a:endParaRPr lang="en-US"/>
              </a:p>
            </p:txBody>
          </p:sp>
          <p:sp>
            <p:nvSpPr>
              <p:cNvPr id="97312" name="Line 19"/>
              <p:cNvSpPr>
                <a:spLocks noChangeShapeType="1"/>
              </p:cNvSpPr>
              <p:nvPr/>
            </p:nvSpPr>
            <p:spPr bwMode="auto">
              <a:xfrm>
                <a:off x="1440" y="2496"/>
                <a:ext cx="720" cy="0"/>
              </a:xfrm>
              <a:prstGeom prst="line">
                <a:avLst/>
              </a:prstGeom>
              <a:noFill/>
              <a:ln w="25400">
                <a:solidFill>
                  <a:schemeClr val="tx1"/>
                </a:solidFill>
                <a:round/>
                <a:headEnd/>
                <a:tailEnd type="triangle" w="med" len="med"/>
              </a:ln>
            </p:spPr>
            <p:txBody>
              <a:bodyPr/>
              <a:lstStyle/>
              <a:p>
                <a:endParaRPr lang="en-US"/>
              </a:p>
            </p:txBody>
          </p:sp>
          <p:sp>
            <p:nvSpPr>
              <p:cNvPr id="97313" name="Line 20"/>
              <p:cNvSpPr>
                <a:spLocks noChangeShapeType="1"/>
              </p:cNvSpPr>
              <p:nvPr/>
            </p:nvSpPr>
            <p:spPr bwMode="auto">
              <a:xfrm>
                <a:off x="2160" y="2496"/>
                <a:ext cx="720" cy="0"/>
              </a:xfrm>
              <a:prstGeom prst="line">
                <a:avLst/>
              </a:prstGeom>
              <a:noFill/>
              <a:ln w="25400">
                <a:solidFill>
                  <a:schemeClr val="tx1"/>
                </a:solidFill>
                <a:round/>
                <a:headEnd/>
                <a:tailEnd type="triangle" w="med" len="med"/>
              </a:ln>
            </p:spPr>
            <p:txBody>
              <a:bodyPr/>
              <a:lstStyle/>
              <a:p>
                <a:endParaRPr lang="en-US"/>
              </a:p>
            </p:txBody>
          </p:sp>
          <p:sp>
            <p:nvSpPr>
              <p:cNvPr id="97314" name="Line 21"/>
              <p:cNvSpPr>
                <a:spLocks noChangeShapeType="1"/>
              </p:cNvSpPr>
              <p:nvPr/>
            </p:nvSpPr>
            <p:spPr bwMode="auto">
              <a:xfrm>
                <a:off x="3312" y="2496"/>
                <a:ext cx="720" cy="0"/>
              </a:xfrm>
              <a:prstGeom prst="line">
                <a:avLst/>
              </a:prstGeom>
              <a:noFill/>
              <a:ln w="25400">
                <a:solidFill>
                  <a:schemeClr val="tx1"/>
                </a:solidFill>
                <a:round/>
                <a:headEnd/>
                <a:tailEnd type="triangle" w="med" len="med"/>
              </a:ln>
            </p:spPr>
            <p:txBody>
              <a:bodyPr/>
              <a:lstStyle/>
              <a:p>
                <a:endParaRPr lang="en-US"/>
              </a:p>
            </p:txBody>
          </p:sp>
          <p:sp>
            <p:nvSpPr>
              <p:cNvPr id="97315" name="Line 22"/>
              <p:cNvSpPr>
                <a:spLocks noChangeShapeType="1"/>
              </p:cNvSpPr>
              <p:nvPr/>
            </p:nvSpPr>
            <p:spPr bwMode="auto">
              <a:xfrm>
                <a:off x="4032" y="2496"/>
                <a:ext cx="720" cy="0"/>
              </a:xfrm>
              <a:prstGeom prst="line">
                <a:avLst/>
              </a:prstGeom>
              <a:noFill/>
              <a:ln w="25400">
                <a:solidFill>
                  <a:schemeClr val="tx1"/>
                </a:solidFill>
                <a:round/>
                <a:headEnd/>
                <a:tailEnd type="triangle" w="med" len="med"/>
              </a:ln>
            </p:spPr>
            <p:txBody>
              <a:bodyPr/>
              <a:lstStyle/>
              <a:p>
                <a:endParaRPr lang="en-US"/>
              </a:p>
            </p:txBody>
          </p:sp>
          <p:sp>
            <p:nvSpPr>
              <p:cNvPr id="97316" name="Line 23"/>
              <p:cNvSpPr>
                <a:spLocks noChangeShapeType="1"/>
              </p:cNvSpPr>
              <p:nvPr/>
            </p:nvSpPr>
            <p:spPr bwMode="auto">
              <a:xfrm>
                <a:off x="4848" y="2496"/>
                <a:ext cx="720" cy="0"/>
              </a:xfrm>
              <a:prstGeom prst="line">
                <a:avLst/>
              </a:prstGeom>
              <a:noFill/>
              <a:ln w="25400">
                <a:solidFill>
                  <a:schemeClr val="tx1"/>
                </a:solidFill>
                <a:round/>
                <a:headEnd/>
                <a:tailEnd type="triangle" w="med" len="med"/>
              </a:ln>
            </p:spPr>
            <p:txBody>
              <a:bodyPr/>
              <a:lstStyle/>
              <a:p>
                <a:endParaRPr lang="en-US"/>
              </a:p>
            </p:txBody>
          </p:sp>
        </p:grpSp>
        <p:sp>
          <p:nvSpPr>
            <p:cNvPr id="97298" name="Text Box 24"/>
            <p:cNvSpPr txBox="1">
              <a:spLocks noChangeArrowheads="1"/>
            </p:cNvSpPr>
            <p:nvPr/>
          </p:nvSpPr>
          <p:spPr bwMode="auto">
            <a:xfrm>
              <a:off x="2572" y="2646"/>
              <a:ext cx="404" cy="404"/>
            </a:xfrm>
            <a:prstGeom prst="rect">
              <a:avLst/>
            </a:prstGeom>
            <a:noFill/>
            <a:ln w="25400">
              <a:noFill/>
              <a:miter lim="800000"/>
              <a:headEnd/>
              <a:tailEnd/>
            </a:ln>
          </p:spPr>
          <p:txBody>
            <a:bodyPr wrap="none">
              <a:spAutoFit/>
            </a:bodyPr>
            <a:lstStyle/>
            <a:p>
              <a:r>
                <a:rPr lang="en-US" sz="3600" b="1" dirty="0"/>
                <a:t>…</a:t>
              </a:r>
            </a:p>
          </p:txBody>
        </p:sp>
        <p:sp>
          <p:nvSpPr>
            <p:cNvPr id="97299" name="Text Box 25"/>
            <p:cNvSpPr txBox="1">
              <a:spLocks noChangeArrowheads="1"/>
            </p:cNvSpPr>
            <p:nvPr/>
          </p:nvSpPr>
          <p:spPr bwMode="auto">
            <a:xfrm>
              <a:off x="710" y="2352"/>
              <a:ext cx="285" cy="288"/>
            </a:xfrm>
            <a:prstGeom prst="rect">
              <a:avLst/>
            </a:prstGeom>
            <a:noFill/>
            <a:ln w="25400">
              <a:noFill/>
              <a:miter lim="800000"/>
              <a:headEnd/>
              <a:tailEnd/>
            </a:ln>
          </p:spPr>
          <p:txBody>
            <a:bodyPr wrap="none">
              <a:spAutoFit/>
            </a:bodyPr>
            <a:lstStyle/>
            <a:p>
              <a:r>
                <a:rPr lang="en-US" sz="2400">
                  <a:latin typeface="Symbol" pitchFamily="18" charset="2"/>
                </a:rPr>
                <a:t>l</a:t>
              </a:r>
              <a:r>
                <a:rPr lang="en-US" sz="2400" baseline="-25000">
                  <a:latin typeface="Symbol" pitchFamily="18" charset="2"/>
                </a:rPr>
                <a:t>0</a:t>
              </a:r>
            </a:p>
          </p:txBody>
        </p:sp>
        <p:sp>
          <p:nvSpPr>
            <p:cNvPr id="97300" name="Text Box 26"/>
            <p:cNvSpPr txBox="1">
              <a:spLocks noChangeArrowheads="1"/>
            </p:cNvSpPr>
            <p:nvPr/>
          </p:nvSpPr>
          <p:spPr bwMode="auto">
            <a:xfrm>
              <a:off x="1440" y="2352"/>
              <a:ext cx="285" cy="288"/>
            </a:xfrm>
            <a:prstGeom prst="rect">
              <a:avLst/>
            </a:prstGeom>
            <a:noFill/>
            <a:ln w="25400">
              <a:noFill/>
              <a:miter lim="800000"/>
              <a:headEnd/>
              <a:tailEnd/>
            </a:ln>
          </p:spPr>
          <p:txBody>
            <a:bodyPr wrap="none">
              <a:spAutoFit/>
            </a:bodyPr>
            <a:lstStyle/>
            <a:p>
              <a:r>
                <a:rPr lang="en-US" sz="2400">
                  <a:latin typeface="Symbol" pitchFamily="18" charset="2"/>
                </a:rPr>
                <a:t>l</a:t>
              </a:r>
              <a:r>
                <a:rPr lang="en-US" sz="2400" baseline="-25000">
                  <a:latin typeface="Symbol" pitchFamily="18" charset="2"/>
                </a:rPr>
                <a:t>1</a:t>
              </a:r>
            </a:p>
          </p:txBody>
        </p:sp>
        <p:sp>
          <p:nvSpPr>
            <p:cNvPr id="97301" name="Text Box 27"/>
            <p:cNvSpPr txBox="1">
              <a:spLocks noChangeArrowheads="1"/>
            </p:cNvSpPr>
            <p:nvPr/>
          </p:nvSpPr>
          <p:spPr bwMode="auto">
            <a:xfrm>
              <a:off x="2160" y="2352"/>
              <a:ext cx="285" cy="288"/>
            </a:xfrm>
            <a:prstGeom prst="rect">
              <a:avLst/>
            </a:prstGeom>
            <a:noFill/>
            <a:ln w="25400">
              <a:noFill/>
              <a:miter lim="800000"/>
              <a:headEnd/>
              <a:tailEnd/>
            </a:ln>
          </p:spPr>
          <p:txBody>
            <a:bodyPr wrap="none">
              <a:spAutoFit/>
            </a:bodyPr>
            <a:lstStyle/>
            <a:p>
              <a:r>
                <a:rPr lang="en-US" sz="2400">
                  <a:latin typeface="Symbol" pitchFamily="18" charset="2"/>
                </a:rPr>
                <a:t>l</a:t>
              </a:r>
              <a:r>
                <a:rPr lang="en-US" sz="2400" baseline="-25000">
                  <a:latin typeface="Symbol" pitchFamily="18" charset="2"/>
                </a:rPr>
                <a:t>2</a:t>
              </a:r>
            </a:p>
          </p:txBody>
        </p:sp>
        <p:sp>
          <p:nvSpPr>
            <p:cNvPr id="97302" name="Text Box 28"/>
            <p:cNvSpPr txBox="1">
              <a:spLocks noChangeArrowheads="1"/>
            </p:cNvSpPr>
            <p:nvPr/>
          </p:nvSpPr>
          <p:spPr bwMode="auto">
            <a:xfrm>
              <a:off x="3312" y="2352"/>
              <a:ext cx="391" cy="288"/>
            </a:xfrm>
            <a:prstGeom prst="rect">
              <a:avLst/>
            </a:prstGeom>
            <a:noFill/>
            <a:ln w="25400">
              <a:noFill/>
              <a:miter lim="800000"/>
              <a:headEnd/>
              <a:tailEnd/>
            </a:ln>
          </p:spPr>
          <p:txBody>
            <a:bodyPr wrap="none">
              <a:spAutoFit/>
            </a:bodyPr>
            <a:lstStyle/>
            <a:p>
              <a:r>
                <a:rPr lang="en-US" sz="2400">
                  <a:latin typeface="Symbol" pitchFamily="18" charset="2"/>
                </a:rPr>
                <a:t>l</a:t>
              </a:r>
              <a:r>
                <a:rPr lang="en-US" sz="2400" baseline="-25000"/>
                <a:t>j</a:t>
              </a:r>
              <a:r>
                <a:rPr lang="en-US" sz="2400" baseline="-25000">
                  <a:latin typeface="Symbol" pitchFamily="18" charset="2"/>
                </a:rPr>
                <a:t>-1</a:t>
              </a:r>
            </a:p>
          </p:txBody>
        </p:sp>
        <p:sp>
          <p:nvSpPr>
            <p:cNvPr id="97303" name="Text Box 29"/>
            <p:cNvSpPr txBox="1">
              <a:spLocks noChangeArrowheads="1"/>
            </p:cNvSpPr>
            <p:nvPr/>
          </p:nvSpPr>
          <p:spPr bwMode="auto">
            <a:xfrm>
              <a:off x="4080" y="2352"/>
              <a:ext cx="257" cy="288"/>
            </a:xfrm>
            <a:prstGeom prst="rect">
              <a:avLst/>
            </a:prstGeom>
            <a:noFill/>
            <a:ln w="25400">
              <a:noFill/>
              <a:miter lim="800000"/>
              <a:headEnd/>
              <a:tailEnd/>
            </a:ln>
          </p:spPr>
          <p:txBody>
            <a:bodyPr wrap="none">
              <a:spAutoFit/>
            </a:bodyPr>
            <a:lstStyle/>
            <a:p>
              <a:r>
                <a:rPr lang="en-US" sz="2400">
                  <a:latin typeface="Symbol" pitchFamily="18" charset="2"/>
                </a:rPr>
                <a:t>l</a:t>
              </a:r>
              <a:r>
                <a:rPr lang="en-US" sz="2400" baseline="-25000"/>
                <a:t>j</a:t>
              </a:r>
            </a:p>
          </p:txBody>
        </p:sp>
        <p:sp>
          <p:nvSpPr>
            <p:cNvPr id="97304" name="Text Box 30"/>
            <p:cNvSpPr txBox="1">
              <a:spLocks noChangeArrowheads="1"/>
            </p:cNvSpPr>
            <p:nvPr/>
          </p:nvSpPr>
          <p:spPr bwMode="auto">
            <a:xfrm>
              <a:off x="4752" y="2352"/>
              <a:ext cx="391" cy="288"/>
            </a:xfrm>
            <a:prstGeom prst="rect">
              <a:avLst/>
            </a:prstGeom>
            <a:noFill/>
            <a:ln w="25400">
              <a:noFill/>
              <a:miter lim="800000"/>
              <a:headEnd/>
              <a:tailEnd/>
            </a:ln>
          </p:spPr>
          <p:txBody>
            <a:bodyPr wrap="none">
              <a:spAutoFit/>
            </a:bodyPr>
            <a:lstStyle/>
            <a:p>
              <a:r>
                <a:rPr lang="en-US" sz="2400">
                  <a:latin typeface="Symbol" pitchFamily="18" charset="2"/>
                </a:rPr>
                <a:t>l</a:t>
              </a:r>
              <a:r>
                <a:rPr lang="en-US" sz="2400" baseline="-25000"/>
                <a:t>j</a:t>
              </a:r>
              <a:r>
                <a:rPr lang="en-US" sz="2400" baseline="-25000">
                  <a:latin typeface="Symbol" pitchFamily="18" charset="2"/>
                </a:rPr>
                <a:t>+1</a:t>
              </a:r>
            </a:p>
          </p:txBody>
        </p:sp>
        <p:sp>
          <p:nvSpPr>
            <p:cNvPr id="97305" name="Text Box 31"/>
            <p:cNvSpPr txBox="1">
              <a:spLocks noChangeArrowheads="1"/>
            </p:cNvSpPr>
            <p:nvPr/>
          </p:nvSpPr>
          <p:spPr bwMode="auto">
            <a:xfrm>
              <a:off x="758" y="3120"/>
              <a:ext cx="291" cy="288"/>
            </a:xfrm>
            <a:prstGeom prst="rect">
              <a:avLst/>
            </a:prstGeom>
            <a:noFill/>
            <a:ln w="25400">
              <a:noFill/>
              <a:miter lim="800000"/>
              <a:headEnd/>
              <a:tailEnd/>
            </a:ln>
          </p:spPr>
          <p:txBody>
            <a:bodyPr wrap="none">
              <a:spAutoFit/>
            </a:bodyPr>
            <a:lstStyle/>
            <a:p>
              <a:r>
                <a:rPr lang="en-US" sz="2400">
                  <a:latin typeface="Symbol" pitchFamily="18" charset="2"/>
                </a:rPr>
                <a:t>m</a:t>
              </a:r>
              <a:r>
                <a:rPr lang="en-US" sz="2400" baseline="-25000">
                  <a:latin typeface="Symbol" pitchFamily="18" charset="2"/>
                </a:rPr>
                <a:t>1</a:t>
              </a:r>
            </a:p>
          </p:txBody>
        </p:sp>
        <p:sp>
          <p:nvSpPr>
            <p:cNvPr id="97306" name="Text Box 32"/>
            <p:cNvSpPr txBox="1">
              <a:spLocks noChangeArrowheads="1"/>
            </p:cNvSpPr>
            <p:nvPr/>
          </p:nvSpPr>
          <p:spPr bwMode="auto">
            <a:xfrm>
              <a:off x="1440" y="3120"/>
              <a:ext cx="291" cy="288"/>
            </a:xfrm>
            <a:prstGeom prst="rect">
              <a:avLst/>
            </a:prstGeom>
            <a:noFill/>
            <a:ln w="25400">
              <a:noFill/>
              <a:miter lim="800000"/>
              <a:headEnd/>
              <a:tailEnd/>
            </a:ln>
          </p:spPr>
          <p:txBody>
            <a:bodyPr wrap="none">
              <a:spAutoFit/>
            </a:bodyPr>
            <a:lstStyle/>
            <a:p>
              <a:r>
                <a:rPr lang="en-US" sz="2400">
                  <a:latin typeface="Symbol" pitchFamily="18" charset="2"/>
                </a:rPr>
                <a:t>m</a:t>
              </a:r>
              <a:r>
                <a:rPr lang="en-US" sz="2400" baseline="-25000">
                  <a:latin typeface="Symbol" pitchFamily="18" charset="2"/>
                </a:rPr>
                <a:t>2</a:t>
              </a:r>
            </a:p>
          </p:txBody>
        </p:sp>
        <p:sp>
          <p:nvSpPr>
            <p:cNvPr id="97307" name="Text Box 33"/>
            <p:cNvSpPr txBox="1">
              <a:spLocks noChangeArrowheads="1"/>
            </p:cNvSpPr>
            <p:nvPr/>
          </p:nvSpPr>
          <p:spPr bwMode="auto">
            <a:xfrm>
              <a:off x="2208" y="3120"/>
              <a:ext cx="291" cy="288"/>
            </a:xfrm>
            <a:prstGeom prst="rect">
              <a:avLst/>
            </a:prstGeom>
            <a:noFill/>
            <a:ln w="25400">
              <a:noFill/>
              <a:miter lim="800000"/>
              <a:headEnd/>
              <a:tailEnd/>
            </a:ln>
          </p:spPr>
          <p:txBody>
            <a:bodyPr wrap="none">
              <a:spAutoFit/>
            </a:bodyPr>
            <a:lstStyle/>
            <a:p>
              <a:r>
                <a:rPr lang="en-US" sz="2400">
                  <a:latin typeface="Symbol" pitchFamily="18" charset="2"/>
                </a:rPr>
                <a:t>m</a:t>
              </a:r>
              <a:r>
                <a:rPr lang="en-US" sz="2400" baseline="-25000">
                  <a:latin typeface="Symbol" pitchFamily="18" charset="2"/>
                </a:rPr>
                <a:t>3</a:t>
              </a:r>
            </a:p>
          </p:txBody>
        </p:sp>
        <p:sp>
          <p:nvSpPr>
            <p:cNvPr id="97308" name="Text Box 34"/>
            <p:cNvSpPr txBox="1">
              <a:spLocks noChangeArrowheads="1"/>
            </p:cNvSpPr>
            <p:nvPr/>
          </p:nvSpPr>
          <p:spPr bwMode="auto">
            <a:xfrm>
              <a:off x="3360" y="3120"/>
              <a:ext cx="263" cy="288"/>
            </a:xfrm>
            <a:prstGeom prst="rect">
              <a:avLst/>
            </a:prstGeom>
            <a:noFill/>
            <a:ln w="25400">
              <a:noFill/>
              <a:miter lim="800000"/>
              <a:headEnd/>
              <a:tailEnd/>
            </a:ln>
          </p:spPr>
          <p:txBody>
            <a:bodyPr wrap="none">
              <a:spAutoFit/>
            </a:bodyPr>
            <a:lstStyle/>
            <a:p>
              <a:r>
                <a:rPr lang="en-US" sz="2400">
                  <a:latin typeface="Symbol" pitchFamily="18" charset="2"/>
                </a:rPr>
                <a:t>m</a:t>
              </a:r>
              <a:r>
                <a:rPr lang="en-US" sz="2400" baseline="-25000"/>
                <a:t>j</a:t>
              </a:r>
            </a:p>
          </p:txBody>
        </p:sp>
        <p:sp>
          <p:nvSpPr>
            <p:cNvPr id="97309" name="Text Box 35"/>
            <p:cNvSpPr txBox="1">
              <a:spLocks noChangeArrowheads="1"/>
            </p:cNvSpPr>
            <p:nvPr/>
          </p:nvSpPr>
          <p:spPr bwMode="auto">
            <a:xfrm>
              <a:off x="4128" y="3120"/>
              <a:ext cx="397" cy="288"/>
            </a:xfrm>
            <a:prstGeom prst="rect">
              <a:avLst/>
            </a:prstGeom>
            <a:noFill/>
            <a:ln w="25400">
              <a:noFill/>
              <a:miter lim="800000"/>
              <a:headEnd/>
              <a:tailEnd/>
            </a:ln>
          </p:spPr>
          <p:txBody>
            <a:bodyPr wrap="none">
              <a:spAutoFit/>
            </a:bodyPr>
            <a:lstStyle/>
            <a:p>
              <a:r>
                <a:rPr lang="en-US" sz="2400">
                  <a:latin typeface="Symbol" pitchFamily="18" charset="2"/>
                  <a:sym typeface="Symbol" pitchFamily="18" charset="2"/>
                </a:rPr>
                <a:t></a:t>
              </a:r>
              <a:r>
                <a:rPr lang="en-US" sz="2400" baseline="-25000"/>
                <a:t>j</a:t>
              </a:r>
              <a:r>
                <a:rPr lang="en-US" sz="2400" baseline="-25000">
                  <a:latin typeface="Symbol" pitchFamily="18" charset="2"/>
                </a:rPr>
                <a:t>+1</a:t>
              </a:r>
            </a:p>
          </p:txBody>
        </p:sp>
        <p:sp>
          <p:nvSpPr>
            <p:cNvPr id="97310" name="Text Box 36"/>
            <p:cNvSpPr txBox="1">
              <a:spLocks noChangeArrowheads="1"/>
            </p:cNvSpPr>
            <p:nvPr/>
          </p:nvSpPr>
          <p:spPr bwMode="auto">
            <a:xfrm>
              <a:off x="4848" y="3120"/>
              <a:ext cx="416" cy="291"/>
            </a:xfrm>
            <a:prstGeom prst="rect">
              <a:avLst/>
            </a:prstGeom>
            <a:noFill/>
            <a:ln w="25400">
              <a:noFill/>
              <a:miter lim="800000"/>
              <a:headEnd/>
              <a:tailEnd/>
            </a:ln>
          </p:spPr>
          <p:txBody>
            <a:bodyPr wrap="none">
              <a:spAutoFit/>
            </a:bodyPr>
            <a:lstStyle/>
            <a:p>
              <a:r>
                <a:rPr lang="en-US" sz="2400">
                  <a:latin typeface="Symbol" pitchFamily="18" charset="2"/>
                  <a:sym typeface="Symbol" pitchFamily="18" charset="2"/>
                </a:rPr>
                <a:t></a:t>
              </a:r>
              <a:r>
                <a:rPr lang="en-US" sz="2400" baseline="-25000"/>
                <a:t>j</a:t>
              </a:r>
              <a:r>
                <a:rPr lang="en-US" sz="2400" baseline="-25000">
                  <a:latin typeface="Symbol" pitchFamily="18" charset="2"/>
                </a:rPr>
                <a:t>+2</a:t>
              </a:r>
            </a:p>
          </p:txBody>
        </p:sp>
      </p:grpSp>
      <p:sp>
        <p:nvSpPr>
          <p:cNvPr id="2" name="Rectangle 1"/>
          <p:cNvSpPr/>
          <p:nvPr/>
        </p:nvSpPr>
        <p:spPr>
          <a:xfrm>
            <a:off x="2936682" y="6228118"/>
            <a:ext cx="2975495" cy="40011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sz="2000" dirty="0"/>
              <a:t>State-transition diagram</a:t>
            </a:r>
          </a:p>
        </p:txBody>
      </p:sp>
      <p:sp>
        <p:nvSpPr>
          <p:cNvPr id="3" name="Slide Number Placeholder 2">
            <a:extLst>
              <a:ext uri="{FF2B5EF4-FFF2-40B4-BE49-F238E27FC236}">
                <a16:creationId xmlns:a16="http://schemas.microsoft.com/office/drawing/2014/main" id="{16CB9D55-6483-469F-AF63-6D5C94F67B93}"/>
              </a:ext>
            </a:extLst>
          </p:cNvPr>
          <p:cNvSpPr>
            <a:spLocks noGrp="1"/>
          </p:cNvSpPr>
          <p:nvPr>
            <p:ph type="sldNum" sz="quarter" idx="12"/>
          </p:nvPr>
        </p:nvSpPr>
        <p:spPr/>
        <p:txBody>
          <a:bodyPr/>
          <a:lstStyle/>
          <a:p>
            <a:fld id="{BA691707-747E-C946-9ECD-54E2551B1C59}" type="slidenum">
              <a:rPr lang="en-US" smtClean="0"/>
              <a:pPr/>
              <a:t>29</a:t>
            </a:fld>
            <a:endParaRPr lang="en-US"/>
          </a:p>
        </p:txBody>
      </p:sp>
    </p:spTree>
    <p:extLst>
      <p:ext uri="{BB962C8B-B14F-4D97-AF65-F5344CB8AC3E}">
        <p14:creationId xmlns:p14="http://schemas.microsoft.com/office/powerpoint/2010/main" val="1594098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5"/>
          <p:cNvSpPr>
            <a:spLocks noGrp="1" noChangeArrowheads="1"/>
          </p:cNvSpPr>
          <p:nvPr>
            <p:ph type="body" idx="1"/>
          </p:nvPr>
        </p:nvSpPr>
        <p:spPr/>
        <p:txBody>
          <a:bodyPr/>
          <a:lstStyle/>
          <a:p>
            <a:pPr marL="514350" indent="-514350">
              <a:buFont typeface="Chalkboard Bold"/>
              <a:buAutoNum type="arabicPeriod"/>
            </a:pPr>
            <a:r>
              <a:rPr lang="en-US" altLang="zh-CN" dirty="0"/>
              <a:t>Basic components of a queue</a:t>
            </a:r>
          </a:p>
          <a:p>
            <a:pPr marL="514350" indent="-514350">
              <a:buFont typeface="Chalkboard Bold"/>
              <a:buAutoNum type="arabicPeriod"/>
            </a:pPr>
            <a:r>
              <a:rPr lang="en-US" altLang="zh-CN" dirty="0"/>
              <a:t>General rules</a:t>
            </a:r>
          </a:p>
          <a:p>
            <a:pPr marL="514350" indent="-514350">
              <a:buFont typeface="Chalkboard Bold"/>
              <a:buAutoNum type="arabicPeriod"/>
            </a:pPr>
            <a:r>
              <a:rPr lang="en-US" altLang="zh-CN" dirty="0"/>
              <a:t>Markov models</a:t>
            </a:r>
          </a:p>
          <a:p>
            <a:pPr marL="514350" indent="-514350">
              <a:buFont typeface="Chalkboard Bold"/>
              <a:buAutoNum type="arabicPeriod"/>
            </a:pPr>
            <a:r>
              <a:rPr lang="en-US" altLang="zh-CN" dirty="0"/>
              <a:t>Common queueing models</a:t>
            </a:r>
          </a:p>
        </p:txBody>
      </p:sp>
      <p:sp>
        <p:nvSpPr>
          <p:cNvPr id="4140" name="Rectangle 44"/>
          <p:cNvSpPr>
            <a:spLocks noGrp="1" noChangeArrowheads="1"/>
          </p:cNvSpPr>
          <p:nvPr>
            <p:ph type="title"/>
          </p:nvPr>
        </p:nvSpPr>
        <p:spPr/>
        <p:txBody>
          <a:bodyPr/>
          <a:lstStyle/>
          <a:p>
            <a:pPr>
              <a:defRPr/>
            </a:pPr>
            <a:r>
              <a:rPr lang="en-US" altLang="zh-CN" dirty="0"/>
              <a:t>Outline: Queueing Models</a:t>
            </a:r>
          </a:p>
        </p:txBody>
      </p:sp>
      <p:sp>
        <p:nvSpPr>
          <p:cNvPr id="2" name="Slide Number Placeholder 1">
            <a:extLst>
              <a:ext uri="{FF2B5EF4-FFF2-40B4-BE49-F238E27FC236}">
                <a16:creationId xmlns:a16="http://schemas.microsoft.com/office/drawing/2014/main" id="{D8C15C6F-F22B-4FA3-A0D5-68A9ACF0A394}"/>
              </a:ext>
            </a:extLst>
          </p:cNvPr>
          <p:cNvSpPr>
            <a:spLocks noGrp="1"/>
          </p:cNvSpPr>
          <p:nvPr>
            <p:ph type="sldNum" sz="quarter" idx="12"/>
          </p:nvPr>
        </p:nvSpPr>
        <p:spPr/>
        <p:txBody>
          <a:bodyPr/>
          <a:lstStyle/>
          <a:p>
            <a:fld id="{BA691707-747E-C946-9ECD-54E2551B1C59}" type="slidenum">
              <a:rPr lang="en-US" smtClean="0"/>
              <a:pPr/>
              <a:t>3</a:t>
            </a:fld>
            <a:endParaRPr lang="en-US"/>
          </a:p>
        </p:txBody>
      </p:sp>
    </p:spTree>
    <p:extLst>
      <p:ext uri="{BB962C8B-B14F-4D97-AF65-F5344CB8AC3E}">
        <p14:creationId xmlns:p14="http://schemas.microsoft.com/office/powerpoint/2010/main" val="409926313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body" idx="1"/>
          </p:nvPr>
        </p:nvSpPr>
        <p:spPr/>
        <p:txBody>
          <a:bodyPr/>
          <a:lstStyle/>
          <a:p>
            <a:r>
              <a:rPr lang="en-US" altLang="zh-CN" dirty="0"/>
              <a:t>When the system is in state </a:t>
            </a:r>
            <a:r>
              <a:rPr lang="en-US" altLang="zh-CN" sz="3200" i="1" dirty="0">
                <a:latin typeface="Times New Roman" pitchFamily="18" charset="0"/>
                <a:cs typeface="Times New Roman" pitchFamily="18" charset="0"/>
              </a:rPr>
              <a:t>n</a:t>
            </a:r>
            <a:r>
              <a:rPr lang="en-US" altLang="zh-CN" dirty="0"/>
              <a:t>, it has </a:t>
            </a:r>
            <a:r>
              <a:rPr lang="en-US" altLang="zh-CN" sz="3200" i="1" dirty="0">
                <a:latin typeface="Times New Roman" pitchFamily="18" charset="0"/>
                <a:cs typeface="Times New Roman" pitchFamily="18" charset="0"/>
              </a:rPr>
              <a:t>n</a:t>
            </a:r>
            <a:r>
              <a:rPr lang="en-US" altLang="zh-CN" dirty="0"/>
              <a:t> jobs in it:</a:t>
            </a:r>
          </a:p>
          <a:p>
            <a:pPr lvl="1"/>
            <a:r>
              <a:rPr lang="en-US" altLang="zh-CN" dirty="0"/>
              <a:t>The new arrivals take place at rate </a:t>
            </a:r>
            <a:r>
              <a:rPr lang="el-GR" altLang="zh-CN" sz="2800" i="1" dirty="0">
                <a:latin typeface="Times New Roman" pitchFamily="18" charset="0"/>
                <a:cs typeface="Times New Roman" pitchFamily="18" charset="0"/>
              </a:rPr>
              <a:t>λ</a:t>
            </a:r>
            <a:r>
              <a:rPr lang="en-US" altLang="zh-CN" i="1" baseline="-25000" dirty="0">
                <a:latin typeface="Times New Roman" pitchFamily="18" charset="0"/>
                <a:cs typeface="Times New Roman" pitchFamily="18" charset="0"/>
              </a:rPr>
              <a:t>n</a:t>
            </a:r>
            <a:endParaRPr lang="en-US" altLang="zh-CN" baseline="-25000" dirty="0"/>
          </a:p>
          <a:p>
            <a:pPr lvl="1"/>
            <a:r>
              <a:rPr lang="en-US" altLang="zh-CN" dirty="0"/>
              <a:t>The service rate is </a:t>
            </a:r>
            <a:r>
              <a:rPr lang="el-GR" altLang="zh-CN" sz="2800" i="1" dirty="0">
                <a:latin typeface="Times New Roman" pitchFamily="18" charset="0"/>
                <a:cs typeface="Times New Roman" pitchFamily="18" charset="0"/>
              </a:rPr>
              <a:t>μ</a:t>
            </a:r>
            <a:r>
              <a:rPr lang="en-US" altLang="zh-CN" sz="2800" i="1" baseline="-25000" dirty="0">
                <a:latin typeface="Times New Roman" pitchFamily="18" charset="0"/>
                <a:cs typeface="Times New Roman" pitchFamily="18" charset="0"/>
              </a:rPr>
              <a:t>n</a:t>
            </a:r>
          </a:p>
          <a:p>
            <a:pPr lvl="1"/>
            <a:endParaRPr lang="en-US" altLang="zh-CN" sz="2800" i="1" baseline="-25000" dirty="0">
              <a:latin typeface="Times New Roman" pitchFamily="18" charset="0"/>
              <a:cs typeface="Times New Roman" pitchFamily="18" charset="0"/>
            </a:endParaRPr>
          </a:p>
          <a:p>
            <a:r>
              <a:rPr lang="en-US" altLang="zh-CN" dirty="0"/>
              <a:t>In steady-state: </a:t>
            </a:r>
            <a:r>
              <a:rPr lang="en-US" altLang="zh-CN" dirty="0">
                <a:solidFill>
                  <a:srgbClr val="FF0000"/>
                </a:solidFill>
              </a:rPr>
              <a:t>birth rate = death rate</a:t>
            </a:r>
          </a:p>
          <a:p>
            <a:pPr lvl="1"/>
            <a:r>
              <a:rPr lang="en-US" altLang="zh-CN" dirty="0">
                <a:solidFill>
                  <a:srgbClr val="FF0000"/>
                </a:solidFill>
              </a:rPr>
              <a:t>If birth rate &gt; death rate: unstable system</a:t>
            </a:r>
          </a:p>
          <a:p>
            <a:pPr lvl="1"/>
            <a:r>
              <a:rPr lang="en-US" altLang="zh-CN" dirty="0">
                <a:solidFill>
                  <a:srgbClr val="FF0000"/>
                </a:solidFill>
              </a:rPr>
              <a:t>If birth rate &lt; death rate: empty system</a:t>
            </a:r>
          </a:p>
          <a:p>
            <a:pPr lvl="1"/>
            <a:endParaRPr lang="en-US" altLang="zh-CN" dirty="0">
              <a:solidFill>
                <a:srgbClr val="FF0000"/>
              </a:solidFill>
            </a:endParaRPr>
          </a:p>
          <a:p>
            <a:pPr lvl="1"/>
            <a:endParaRPr lang="en-US" altLang="zh-CN" dirty="0">
              <a:solidFill>
                <a:srgbClr val="FF0000"/>
              </a:solidFill>
            </a:endParaRPr>
          </a:p>
        </p:txBody>
      </p:sp>
      <p:sp>
        <p:nvSpPr>
          <p:cNvPr id="239618" name="Rectangle 2"/>
          <p:cNvSpPr>
            <a:spLocks noGrp="1" noChangeArrowheads="1"/>
          </p:cNvSpPr>
          <p:nvPr>
            <p:ph type="title"/>
          </p:nvPr>
        </p:nvSpPr>
        <p:spPr/>
        <p:txBody>
          <a:bodyPr/>
          <a:lstStyle/>
          <a:p>
            <a:pPr>
              <a:defRPr/>
            </a:pPr>
            <a:r>
              <a:rPr lang="en-US" altLang="zh-CN" dirty="0"/>
              <a:t>Birth-Death </a:t>
            </a:r>
            <a:r>
              <a:rPr lang="en-GB" dirty="0"/>
              <a:t>Markov Chain</a:t>
            </a:r>
            <a:endParaRPr lang="en-US" altLang="zh-CN" dirty="0"/>
          </a:p>
        </p:txBody>
      </p:sp>
      <p:grpSp>
        <p:nvGrpSpPr>
          <p:cNvPr id="2" name="Group 1"/>
          <p:cNvGrpSpPr/>
          <p:nvPr/>
        </p:nvGrpSpPr>
        <p:grpSpPr>
          <a:xfrm>
            <a:off x="1219200" y="4648200"/>
            <a:ext cx="1905000" cy="1680865"/>
            <a:chOff x="1828800" y="4419600"/>
            <a:chExt cx="1905000" cy="1680865"/>
          </a:xfrm>
        </p:grpSpPr>
        <p:sp>
          <p:nvSpPr>
            <p:cNvPr id="4" name="Oval 8"/>
            <p:cNvSpPr>
              <a:spLocks noChangeArrowheads="1"/>
            </p:cNvSpPr>
            <p:nvPr/>
          </p:nvSpPr>
          <p:spPr bwMode="auto">
            <a:xfrm>
              <a:off x="1828800" y="4918075"/>
              <a:ext cx="762000" cy="762000"/>
            </a:xfrm>
            <a:prstGeom prst="ellipse">
              <a:avLst/>
            </a:prstGeom>
            <a:noFill/>
            <a:ln w="25400">
              <a:solidFill>
                <a:schemeClr val="tx1"/>
              </a:solidFill>
              <a:round/>
              <a:headEnd/>
              <a:tailEnd/>
            </a:ln>
          </p:spPr>
          <p:txBody>
            <a:bodyPr wrap="none" anchor="ctr"/>
            <a:lstStyle/>
            <a:p>
              <a:pPr algn="ctr"/>
              <a:r>
                <a:rPr lang="en-US" sz="2400" i="1" dirty="0"/>
                <a:t>n-1</a:t>
              </a:r>
            </a:p>
          </p:txBody>
        </p:sp>
        <p:sp>
          <p:nvSpPr>
            <p:cNvPr id="5" name="Oval 9"/>
            <p:cNvSpPr>
              <a:spLocks noChangeArrowheads="1"/>
            </p:cNvSpPr>
            <p:nvPr/>
          </p:nvSpPr>
          <p:spPr bwMode="auto">
            <a:xfrm>
              <a:off x="2971800" y="4918075"/>
              <a:ext cx="762000" cy="762000"/>
            </a:xfrm>
            <a:prstGeom prst="ellipse">
              <a:avLst/>
            </a:prstGeom>
            <a:noFill/>
            <a:ln w="25400">
              <a:solidFill>
                <a:schemeClr val="tx1"/>
              </a:solidFill>
              <a:round/>
              <a:headEnd/>
              <a:tailEnd/>
            </a:ln>
          </p:spPr>
          <p:txBody>
            <a:bodyPr wrap="none" anchor="ctr"/>
            <a:lstStyle/>
            <a:p>
              <a:pPr algn="ctr"/>
              <a:r>
                <a:rPr lang="en-US" sz="2400" i="1" dirty="0"/>
                <a:t>n</a:t>
              </a:r>
            </a:p>
          </p:txBody>
        </p:sp>
        <p:sp>
          <p:nvSpPr>
            <p:cNvPr id="6" name="Line 14"/>
            <p:cNvSpPr>
              <a:spLocks noChangeShapeType="1"/>
            </p:cNvSpPr>
            <p:nvPr/>
          </p:nvSpPr>
          <p:spPr bwMode="auto">
            <a:xfrm>
              <a:off x="2133600" y="4918075"/>
              <a:ext cx="1143000" cy="0"/>
            </a:xfrm>
            <a:prstGeom prst="line">
              <a:avLst/>
            </a:prstGeom>
            <a:noFill/>
            <a:ln w="25400">
              <a:solidFill>
                <a:schemeClr val="tx1"/>
              </a:solidFill>
              <a:round/>
              <a:headEnd/>
              <a:tailEnd type="triangle" w="med" len="med"/>
            </a:ln>
          </p:spPr>
          <p:txBody>
            <a:bodyPr/>
            <a:lstStyle/>
            <a:p>
              <a:endParaRPr lang="en-US"/>
            </a:p>
          </p:txBody>
        </p:sp>
        <p:sp>
          <p:nvSpPr>
            <p:cNvPr id="7" name="Text Box 28"/>
            <p:cNvSpPr txBox="1">
              <a:spLocks noChangeArrowheads="1"/>
            </p:cNvSpPr>
            <p:nvPr/>
          </p:nvSpPr>
          <p:spPr bwMode="auto">
            <a:xfrm>
              <a:off x="2362200" y="4419600"/>
              <a:ext cx="675185" cy="461665"/>
            </a:xfrm>
            <a:prstGeom prst="rect">
              <a:avLst/>
            </a:prstGeom>
            <a:noFill/>
            <a:ln w="25400">
              <a:noFill/>
              <a:miter lim="800000"/>
              <a:headEnd/>
              <a:tailEnd/>
            </a:ln>
          </p:spPr>
          <p:txBody>
            <a:bodyPr wrap="none">
              <a:spAutoFit/>
            </a:bodyPr>
            <a:lstStyle/>
            <a:p>
              <a:r>
                <a:rPr lang="en-US" sz="2400" dirty="0">
                  <a:latin typeface="Symbol" pitchFamily="18" charset="2"/>
                </a:rPr>
                <a:t>l</a:t>
              </a:r>
              <a:r>
                <a:rPr lang="en-US" sz="2400" baseline="-25000" dirty="0"/>
                <a:t>n</a:t>
              </a:r>
              <a:r>
                <a:rPr lang="en-US" sz="2400" baseline="-25000" dirty="0">
                  <a:latin typeface="Symbol" pitchFamily="18" charset="2"/>
                </a:rPr>
                <a:t>-1</a:t>
              </a:r>
            </a:p>
          </p:txBody>
        </p:sp>
        <p:sp>
          <p:nvSpPr>
            <p:cNvPr id="8" name="Text Box 34"/>
            <p:cNvSpPr txBox="1">
              <a:spLocks noChangeArrowheads="1"/>
            </p:cNvSpPr>
            <p:nvPr/>
          </p:nvSpPr>
          <p:spPr bwMode="auto">
            <a:xfrm>
              <a:off x="2438400" y="5638800"/>
              <a:ext cx="470000" cy="461665"/>
            </a:xfrm>
            <a:prstGeom prst="rect">
              <a:avLst/>
            </a:prstGeom>
            <a:noFill/>
            <a:ln w="25400">
              <a:noFill/>
              <a:miter lim="800000"/>
              <a:headEnd/>
              <a:tailEnd/>
            </a:ln>
          </p:spPr>
          <p:txBody>
            <a:bodyPr wrap="none">
              <a:spAutoFit/>
            </a:bodyPr>
            <a:lstStyle/>
            <a:p>
              <a:r>
                <a:rPr lang="en-US" sz="2400" dirty="0" err="1">
                  <a:latin typeface="Symbol" pitchFamily="18" charset="2"/>
                </a:rPr>
                <a:t>m</a:t>
              </a:r>
              <a:r>
                <a:rPr lang="en-US" sz="2400" baseline="-25000" dirty="0" err="1"/>
                <a:t>n</a:t>
              </a:r>
              <a:endParaRPr lang="en-US" sz="2400" baseline="-25000" dirty="0"/>
            </a:p>
          </p:txBody>
        </p:sp>
        <p:sp>
          <p:nvSpPr>
            <p:cNvPr id="9" name="Line 20"/>
            <p:cNvSpPr>
              <a:spLocks noChangeShapeType="1"/>
            </p:cNvSpPr>
            <p:nvPr/>
          </p:nvSpPr>
          <p:spPr bwMode="auto">
            <a:xfrm flipH="1">
              <a:off x="2165132" y="5683468"/>
              <a:ext cx="1143000" cy="0"/>
            </a:xfrm>
            <a:prstGeom prst="line">
              <a:avLst/>
            </a:prstGeom>
            <a:noFill/>
            <a:ln w="25400">
              <a:solidFill>
                <a:schemeClr val="tx1"/>
              </a:solidFill>
              <a:round/>
              <a:headEnd/>
              <a:tailEnd type="triangle" w="med" len="med"/>
            </a:ln>
          </p:spPr>
          <p:txBody>
            <a:bodyPr/>
            <a:lstStyle/>
            <a:p>
              <a:endParaRPr lang="en-US"/>
            </a:p>
          </p:txBody>
        </p:sp>
      </p:grpSp>
      <mc:AlternateContent xmlns:mc="http://schemas.openxmlformats.org/markup-compatibility/2006" xmlns:a14="http://schemas.microsoft.com/office/drawing/2010/main">
        <mc:Choice Requires="a14">
          <p:sp>
            <p:nvSpPr>
              <p:cNvPr id="10" name="Rectangle 9"/>
              <p:cNvSpPr/>
              <p:nvPr/>
            </p:nvSpPr>
            <p:spPr>
              <a:xfrm>
                <a:off x="2743200" y="4946736"/>
                <a:ext cx="4572000" cy="1225464"/>
              </a:xfrm>
              <a:prstGeom prst="rect">
                <a:avLst/>
              </a:prstGeom>
            </p:spPr>
            <p:txBody>
              <a:bodyPr>
                <a:spAutoFit/>
              </a:bodyPr>
              <a:lstStyle/>
              <a:p>
                <a:pPr marL="57150" indent="0">
                  <a:buNone/>
                </a:pPr>
                <a14:m>
                  <m:oMathPara xmlns:m="http://schemas.openxmlformats.org/officeDocument/2006/math">
                    <m:oMathParaPr>
                      <m:jc m:val="centerGroup"/>
                    </m:oMathParaPr>
                    <m:oMath xmlns:m="http://schemas.openxmlformats.org/officeDocument/2006/math">
                      <m:sSub>
                        <m:sSubPr>
                          <m:ctrlPr>
                            <a:rPr lang="en-US" altLang="zh-CN" sz="2400" i="1" smtClean="0">
                              <a:solidFill>
                                <a:schemeClr val="tx1"/>
                              </a:solidFill>
                              <a:latin typeface="Cambria Math" panose="02040503050406030204" pitchFamily="18" charset="0"/>
                            </a:rPr>
                          </m:ctrlPr>
                        </m:sSubPr>
                        <m:e>
                          <m:r>
                            <a:rPr lang="en-US" altLang="zh-CN" sz="2400" i="1">
                              <a:solidFill>
                                <a:schemeClr val="tx1"/>
                              </a:solidFill>
                              <a:latin typeface="Cambria Math"/>
                            </a:rPr>
                            <m:t>𝜆</m:t>
                          </m:r>
                        </m:e>
                        <m:sub>
                          <m:r>
                            <a:rPr lang="en-US" altLang="zh-CN" sz="2400" i="1">
                              <a:solidFill>
                                <a:schemeClr val="tx1"/>
                              </a:solidFill>
                              <a:latin typeface="Cambria Math"/>
                            </a:rPr>
                            <m:t>𝑛</m:t>
                          </m:r>
                          <m:r>
                            <a:rPr lang="en-US" altLang="zh-CN" sz="2400" i="1">
                              <a:solidFill>
                                <a:schemeClr val="tx1"/>
                              </a:solidFill>
                              <a:latin typeface="Cambria Math"/>
                            </a:rPr>
                            <m:t>−1</m:t>
                          </m:r>
                        </m:sub>
                      </m:sSub>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𝑝</m:t>
                          </m:r>
                        </m:e>
                        <m:sub>
                          <m:r>
                            <a:rPr lang="en-US" altLang="zh-CN" sz="2400" i="1">
                              <a:solidFill>
                                <a:schemeClr val="tx1"/>
                              </a:solidFill>
                              <a:latin typeface="Cambria Math"/>
                            </a:rPr>
                            <m:t>𝑛</m:t>
                          </m:r>
                          <m:r>
                            <a:rPr lang="en-US" altLang="zh-CN" sz="2400" i="1">
                              <a:solidFill>
                                <a:schemeClr val="tx1"/>
                              </a:solidFill>
                              <a:latin typeface="Cambria Math"/>
                            </a:rPr>
                            <m:t>−1</m:t>
                          </m:r>
                        </m:sub>
                      </m:sSub>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𝜇</m:t>
                          </m:r>
                        </m:e>
                        <m:sub>
                          <m:r>
                            <a:rPr lang="en-US" altLang="zh-CN" sz="2400" i="1">
                              <a:solidFill>
                                <a:schemeClr val="tx1"/>
                              </a:solidFill>
                              <a:latin typeface="Cambria Math"/>
                            </a:rPr>
                            <m:t>𝑛</m:t>
                          </m:r>
                        </m:sub>
                      </m:sSub>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𝑝</m:t>
                          </m:r>
                        </m:e>
                        <m:sub>
                          <m:r>
                            <a:rPr lang="en-US" altLang="zh-CN" sz="2400" i="1">
                              <a:solidFill>
                                <a:schemeClr val="tx1"/>
                              </a:solidFill>
                              <a:latin typeface="Cambria Math"/>
                            </a:rPr>
                            <m:t>𝑛</m:t>
                          </m:r>
                        </m:sub>
                      </m:sSub>
                    </m:oMath>
                  </m:oMathPara>
                </a14:m>
                <a:endParaRPr lang="en-US" altLang="zh-CN" sz="2400" i="1" dirty="0">
                  <a:solidFill>
                    <a:schemeClr val="tx1"/>
                  </a:solidFill>
                  <a:latin typeface="Cambria Math"/>
                </a:endParaRPr>
              </a:p>
              <a:p>
                <a:pPr marL="57150" indent="0">
                  <a:buNone/>
                </a:pPr>
                <a14:m>
                  <m:oMathPara xmlns:m="http://schemas.openxmlformats.org/officeDocument/2006/math">
                    <m:oMathParaPr>
                      <m:jc m:val="centerGroup"/>
                    </m:oMathParaPr>
                    <m:oMath xmlns:m="http://schemas.openxmlformats.org/officeDocument/2006/math">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𝑝</m:t>
                          </m:r>
                        </m:e>
                        <m:sub>
                          <m:r>
                            <a:rPr lang="en-US" altLang="zh-CN" sz="2400" i="1">
                              <a:solidFill>
                                <a:schemeClr val="tx1"/>
                              </a:solidFill>
                              <a:latin typeface="Cambria Math"/>
                            </a:rPr>
                            <m:t>𝑛</m:t>
                          </m:r>
                        </m:sub>
                      </m:sSub>
                      <m:r>
                        <a:rPr lang="en-US" altLang="zh-CN" sz="2400" i="1">
                          <a:solidFill>
                            <a:schemeClr val="tx1"/>
                          </a:solidFill>
                          <a:latin typeface="Cambria Math"/>
                        </a:rPr>
                        <m:t>=</m:t>
                      </m:r>
                      <m:f>
                        <m:fPr>
                          <m:ctrlPr>
                            <a:rPr lang="en-US" altLang="zh-CN" sz="2400" i="1">
                              <a:solidFill>
                                <a:schemeClr val="tx1"/>
                              </a:solidFill>
                              <a:latin typeface="Cambria Math" panose="02040503050406030204" pitchFamily="18" charset="0"/>
                            </a:rPr>
                          </m:ctrlPr>
                        </m:fPr>
                        <m:num>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𝜆</m:t>
                              </m:r>
                            </m:e>
                            <m:sub>
                              <m:r>
                                <a:rPr lang="en-US" altLang="zh-CN" sz="2400" i="1">
                                  <a:solidFill>
                                    <a:schemeClr val="tx1"/>
                                  </a:solidFill>
                                  <a:latin typeface="Cambria Math"/>
                                </a:rPr>
                                <m:t>𝑛</m:t>
                              </m:r>
                              <m:r>
                                <a:rPr lang="en-US" altLang="zh-CN" sz="2400" i="1">
                                  <a:solidFill>
                                    <a:schemeClr val="tx1"/>
                                  </a:solidFill>
                                  <a:latin typeface="Cambria Math"/>
                                </a:rPr>
                                <m:t>−1</m:t>
                              </m:r>
                            </m:sub>
                          </m:sSub>
                        </m:num>
                        <m:den>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𝜇</m:t>
                              </m:r>
                            </m:e>
                            <m:sub>
                              <m:r>
                                <a:rPr lang="en-US" altLang="zh-CN" sz="2400" i="1">
                                  <a:solidFill>
                                    <a:schemeClr val="tx1"/>
                                  </a:solidFill>
                                  <a:latin typeface="Cambria Math"/>
                                </a:rPr>
                                <m:t>𝑛</m:t>
                              </m:r>
                            </m:sub>
                          </m:sSub>
                        </m:den>
                      </m:f>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𝑝</m:t>
                          </m:r>
                        </m:e>
                        <m:sub>
                          <m:r>
                            <a:rPr lang="en-US" altLang="zh-CN" sz="2400" i="1">
                              <a:solidFill>
                                <a:schemeClr val="tx1"/>
                              </a:solidFill>
                              <a:latin typeface="Cambria Math"/>
                            </a:rPr>
                            <m:t>𝑛</m:t>
                          </m:r>
                          <m:r>
                            <a:rPr lang="en-US" altLang="zh-CN" sz="2400" i="1">
                              <a:solidFill>
                                <a:schemeClr val="tx1"/>
                              </a:solidFill>
                              <a:latin typeface="Cambria Math"/>
                            </a:rPr>
                            <m:t>−1</m:t>
                          </m:r>
                        </m:sub>
                      </m:sSub>
                    </m:oMath>
                  </m:oMathPara>
                </a14:m>
                <a:endParaRPr lang="en-US" altLang="zh-CN" sz="2400" dirty="0">
                  <a:solidFill>
                    <a:schemeClr val="tx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743200" y="4946736"/>
                <a:ext cx="4572000" cy="1225464"/>
              </a:xfrm>
              <a:prstGeom prst="rect">
                <a:avLst/>
              </a:prstGeom>
              <a:blipFill rotWithShape="1">
                <a:blip r:embed="rId3"/>
                <a:stretch>
                  <a:fillRect/>
                </a:stretch>
              </a:blipFill>
            </p:spPr>
            <p:txBody>
              <a:bodyPr/>
              <a:lstStyle/>
              <a:p>
                <a:r>
                  <a:rPr lang="en-US">
                    <a:noFill/>
                  </a:rPr>
                  <a:t> </a:t>
                </a:r>
              </a:p>
            </p:txBody>
          </p:sp>
        </mc:Fallback>
      </mc:AlternateContent>
      <p:sp>
        <p:nvSpPr>
          <p:cNvPr id="13" name="Text Box 24"/>
          <p:cNvSpPr txBox="1">
            <a:spLocks noChangeArrowheads="1"/>
          </p:cNvSpPr>
          <p:nvPr/>
        </p:nvSpPr>
        <p:spPr bwMode="auto">
          <a:xfrm>
            <a:off x="3124200" y="5029200"/>
            <a:ext cx="641350" cy="641350"/>
          </a:xfrm>
          <a:prstGeom prst="rect">
            <a:avLst/>
          </a:prstGeom>
          <a:noFill/>
          <a:ln w="25400">
            <a:noFill/>
            <a:miter lim="800000"/>
            <a:headEnd/>
            <a:tailEnd/>
          </a:ln>
        </p:spPr>
        <p:txBody>
          <a:bodyPr wrap="none">
            <a:spAutoFit/>
          </a:bodyPr>
          <a:lstStyle/>
          <a:p>
            <a:r>
              <a:rPr lang="en-US" sz="3600" b="1" dirty="0"/>
              <a:t>…</a:t>
            </a:r>
          </a:p>
        </p:txBody>
      </p:sp>
      <p:sp>
        <p:nvSpPr>
          <p:cNvPr id="14" name="Text Box 24"/>
          <p:cNvSpPr txBox="1">
            <a:spLocks noChangeArrowheads="1"/>
          </p:cNvSpPr>
          <p:nvPr/>
        </p:nvSpPr>
        <p:spPr bwMode="auto">
          <a:xfrm>
            <a:off x="577850" y="5127565"/>
            <a:ext cx="641350" cy="641350"/>
          </a:xfrm>
          <a:prstGeom prst="rect">
            <a:avLst/>
          </a:prstGeom>
          <a:noFill/>
          <a:ln w="25400">
            <a:noFill/>
            <a:miter lim="800000"/>
            <a:headEnd/>
            <a:tailEnd/>
          </a:ln>
        </p:spPr>
        <p:txBody>
          <a:bodyPr wrap="none">
            <a:spAutoFit/>
          </a:bodyPr>
          <a:lstStyle/>
          <a:p>
            <a:r>
              <a:rPr lang="en-US" sz="3600" b="1" dirty="0"/>
              <a:t>…</a:t>
            </a:r>
          </a:p>
        </p:txBody>
      </p:sp>
      <p:sp>
        <p:nvSpPr>
          <p:cNvPr id="3" name="Slide Number Placeholder 2">
            <a:extLst>
              <a:ext uri="{FF2B5EF4-FFF2-40B4-BE49-F238E27FC236}">
                <a16:creationId xmlns:a16="http://schemas.microsoft.com/office/drawing/2014/main" id="{B56FA096-6EC5-457E-AB74-F8924A2E6DB2}"/>
              </a:ext>
            </a:extLst>
          </p:cNvPr>
          <p:cNvSpPr>
            <a:spLocks noGrp="1"/>
          </p:cNvSpPr>
          <p:nvPr>
            <p:ph type="sldNum" sz="quarter" idx="12"/>
          </p:nvPr>
        </p:nvSpPr>
        <p:spPr/>
        <p:txBody>
          <a:bodyPr/>
          <a:lstStyle/>
          <a:p>
            <a:fld id="{BA691707-747E-C946-9ECD-54E2551B1C59}" type="slidenum">
              <a:rPr lang="en-US" smtClean="0"/>
              <a:pPr/>
              <a:t>30</a:t>
            </a:fld>
            <a:endParaRPr lang="en-US"/>
          </a:p>
        </p:txBody>
      </p:sp>
    </p:spTree>
    <p:extLst>
      <p:ext uri="{BB962C8B-B14F-4D97-AF65-F5344CB8AC3E}">
        <p14:creationId xmlns:p14="http://schemas.microsoft.com/office/powerpoint/2010/main" val="86048639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330" name="Rectangle 3"/>
              <p:cNvSpPr>
                <a:spLocks noGrp="1" noChangeArrowheads="1"/>
              </p:cNvSpPr>
              <p:nvPr>
                <p:ph type="body" idx="1"/>
              </p:nvPr>
            </p:nvSpPr>
            <p:spPr/>
            <p:txBody>
              <a:bodyPr>
                <a:normAutofit lnSpcReduction="10000"/>
              </a:bodyPr>
              <a:lstStyle/>
              <a:p>
                <a:r>
                  <a:rPr lang="en-US" altLang="zh-CN" dirty="0"/>
                  <a:t>The steady-state probability </a:t>
                </a:r>
                <a:r>
                  <a:rPr lang="en-US" altLang="zh-CN" i="1" dirty="0" err="1">
                    <a:latin typeface="Times New Roman" pitchFamily="18" charset="0"/>
                    <a:cs typeface="Times New Roman" pitchFamily="18" charset="0"/>
                  </a:rPr>
                  <a:t>p</a:t>
                </a:r>
                <a:r>
                  <a:rPr lang="en-US" altLang="zh-CN" i="1" baseline="-25000" dirty="0" err="1">
                    <a:latin typeface="Times New Roman" pitchFamily="18" charset="0"/>
                    <a:cs typeface="Times New Roman" pitchFamily="18" charset="0"/>
                  </a:rPr>
                  <a:t>n</a:t>
                </a:r>
                <a:r>
                  <a:rPr lang="en-US" altLang="zh-CN" i="1" baseline="-25000" dirty="0">
                    <a:latin typeface="Times New Roman" pitchFamily="18" charset="0"/>
                    <a:cs typeface="Times New Roman" pitchFamily="18" charset="0"/>
                  </a:rPr>
                  <a:t> </a:t>
                </a:r>
                <a:r>
                  <a:rPr lang="en-US" altLang="zh-CN" dirty="0"/>
                  <a:t>of a birth-death process being in state </a:t>
                </a:r>
                <a:r>
                  <a:rPr lang="en-US" altLang="zh-CN" sz="3200" i="1" dirty="0">
                    <a:latin typeface="Times New Roman" pitchFamily="18" charset="0"/>
                    <a:cs typeface="Times New Roman" pitchFamily="18" charset="0"/>
                  </a:rPr>
                  <a:t>n</a:t>
                </a:r>
                <a:r>
                  <a:rPr lang="en-US" altLang="zh-CN" dirty="0"/>
                  <a:t> is given by:</a:t>
                </a:r>
              </a:p>
              <a:p>
                <a:endParaRPr lang="en-US" altLang="zh-CN" dirty="0"/>
              </a:p>
              <a:p>
                <a:endParaRPr lang="en-US" altLang="zh-CN" dirty="0"/>
              </a:p>
              <a:p>
                <a:endParaRPr lang="en-US" altLang="zh-CN" dirty="0"/>
              </a:p>
              <a:p>
                <a:endParaRPr lang="en-US" altLang="zh-CN" dirty="0"/>
              </a:p>
              <a:p>
                <a:r>
                  <a:rPr lang="en-US" altLang="zh-CN" dirty="0"/>
                  <a:t>Here, </a:t>
                </a:r>
                <a:r>
                  <a:rPr lang="en-US" altLang="zh-CN" i="1" dirty="0">
                    <a:latin typeface="Times New Roman" pitchFamily="18" charset="0"/>
                    <a:cs typeface="Times New Roman" pitchFamily="18" charset="0"/>
                  </a:rPr>
                  <a:t>p</a:t>
                </a:r>
                <a:r>
                  <a:rPr lang="en-US" altLang="zh-CN" i="1" baseline="-25000" dirty="0">
                    <a:latin typeface="Times New Roman" pitchFamily="18" charset="0"/>
                    <a:cs typeface="Times New Roman" pitchFamily="18" charset="0"/>
                  </a:rPr>
                  <a:t>0</a:t>
                </a:r>
                <a:r>
                  <a:rPr lang="en-US" altLang="zh-CN" dirty="0"/>
                  <a:t> is the probability of being in the zero state, and can be computed by solving:</a:t>
                </a:r>
              </a:p>
              <a:p>
                <a:pPr marL="0" indent="0">
                  <a:buNone/>
                </a:pPr>
                <a14:m>
                  <m:oMathPara xmlns:m="http://schemas.openxmlformats.org/officeDocument/2006/math">
                    <m:oMathParaPr>
                      <m:jc m:val="centerGroup"/>
                    </m:oMathParaPr>
                    <m:oMath xmlns:m="http://schemas.openxmlformats.org/officeDocument/2006/math">
                      <m:nary>
                        <m:naryPr>
                          <m:chr m:val="∑"/>
                          <m:ctrlPr>
                            <a:rPr lang="en-US" altLang="zh-CN" b="0" i="1" smtClean="0">
                              <a:latin typeface="Cambria Math" panose="02040503050406030204" pitchFamily="18" charset="0"/>
                            </a:rPr>
                          </m:ctrlPr>
                        </m:naryPr>
                        <m:sub>
                          <m:r>
                            <a:rPr lang="en-US" altLang="zh-CN" b="0" i="1" smtClean="0">
                              <a:latin typeface="Cambria Math"/>
                            </a:rPr>
                            <m:t>𝑛</m:t>
                          </m:r>
                          <m:r>
                            <a:rPr lang="en-US" altLang="zh-CN" b="0" i="1" smtClean="0">
                              <a:latin typeface="Cambria Math"/>
                            </a:rPr>
                            <m:t>=0</m:t>
                          </m:r>
                        </m:sub>
                        <m:sup>
                          <m:r>
                            <a:rPr lang="en-US" altLang="zh-CN" b="0" i="1" smtClean="0">
                              <a:latin typeface="Cambria Math"/>
                            </a:rPr>
                            <m:t>∞</m:t>
                          </m:r>
                        </m:sup>
                        <m:e>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𝑛</m:t>
                              </m:r>
                            </m:sub>
                          </m:sSub>
                        </m:e>
                      </m:nary>
                      <m:r>
                        <a:rPr lang="en-US" altLang="zh-CN" b="0" i="1" smtClean="0">
                          <a:latin typeface="Cambria Math"/>
                        </a:rPr>
                        <m:t>=1</m:t>
                      </m:r>
                    </m:oMath>
                  </m:oMathPara>
                </a14:m>
                <a:endParaRPr lang="en-US" altLang="zh-CN" dirty="0"/>
              </a:p>
              <a:p>
                <a:endParaRPr lang="zh-CN" altLang="en-US" dirty="0"/>
              </a:p>
            </p:txBody>
          </p:sp>
        </mc:Choice>
        <mc:Fallback xmlns="">
          <p:sp>
            <p:nvSpPr>
              <p:cNvPr id="99330" name="Rectangle 3"/>
              <p:cNvSpPr>
                <a:spLocks noGrp="1" noRot="1" noChangeAspect="1" noMove="1" noResize="1" noEditPoints="1" noAdjustHandles="1" noChangeArrowheads="1" noChangeShapeType="1" noTextEdit="1"/>
              </p:cNvSpPr>
              <p:nvPr>
                <p:ph type="body" idx="1"/>
              </p:nvPr>
            </p:nvSpPr>
            <p:spPr>
              <a:blipFill>
                <a:blip r:embed="rId4"/>
                <a:stretch>
                  <a:fillRect l="-1259" t="-2209"/>
                </a:stretch>
              </a:blipFill>
            </p:spPr>
            <p:txBody>
              <a:bodyPr/>
              <a:lstStyle/>
              <a:p>
                <a:r>
                  <a:rPr lang="en-CA">
                    <a:noFill/>
                  </a:rPr>
                  <a:t> </a:t>
                </a:r>
              </a:p>
            </p:txBody>
          </p:sp>
        </mc:Fallback>
      </mc:AlternateContent>
      <p:sp>
        <p:nvSpPr>
          <p:cNvPr id="241666" name="Rectangle 2"/>
          <p:cNvSpPr>
            <a:spLocks noGrp="1" noChangeArrowheads="1"/>
          </p:cNvSpPr>
          <p:nvPr>
            <p:ph type="title"/>
          </p:nvPr>
        </p:nvSpPr>
        <p:spPr/>
        <p:txBody>
          <a:bodyPr/>
          <a:lstStyle/>
          <a:p>
            <a:pPr>
              <a:defRPr/>
            </a:pPr>
            <a:r>
              <a:rPr lang="en-US" altLang="zh-CN" dirty="0"/>
              <a:t>Steady-State Probability Distribution</a:t>
            </a:r>
          </a:p>
        </p:txBody>
      </p:sp>
      <p:pic>
        <p:nvPicPr>
          <p:cNvPr id="99332" name="Picture 4" descr="TP_tmp"/>
          <p:cNvPicPr>
            <a:picLocks noChangeAspect="1" noChangeArrowheads="1"/>
          </p:cNvPicPr>
          <p:nvPr>
            <p:custDataLst>
              <p:tags r:id="rId1"/>
            </p:custDataLst>
          </p:nvPr>
        </p:nvPicPr>
        <p:blipFill>
          <a:blip r:embed="rId5" cstate="print"/>
          <a:srcRect/>
          <a:stretch>
            <a:fillRect/>
          </a:stretch>
        </p:blipFill>
        <p:spPr bwMode="auto">
          <a:xfrm>
            <a:off x="1066800" y="2549525"/>
            <a:ext cx="5603875" cy="735013"/>
          </a:xfrm>
          <a:prstGeom prst="rect">
            <a:avLst/>
          </a:prstGeom>
          <a:noFill/>
          <a:ln w="25400">
            <a:noFill/>
            <a:miter lim="800000"/>
            <a:headEnd/>
            <a:tailEnd/>
          </a:ln>
        </p:spPr>
      </p:pic>
      <p:sp>
        <p:nvSpPr>
          <p:cNvPr id="2" name="TextBox 1"/>
          <p:cNvSpPr txBox="1"/>
          <p:nvPr/>
        </p:nvSpPr>
        <p:spPr>
          <a:xfrm>
            <a:off x="3352800" y="5985720"/>
            <a:ext cx="2521844" cy="369332"/>
          </a:xfrm>
          <a:prstGeom prst="rect">
            <a:avLst/>
          </a:prstGeom>
          <a:noFill/>
        </p:spPr>
        <p:txBody>
          <a:bodyPr wrap="none" rtlCol="0">
            <a:spAutoFit/>
          </a:bodyPr>
          <a:lstStyle/>
          <a:p>
            <a:r>
              <a:rPr lang="en-US" dirty="0">
                <a:solidFill>
                  <a:srgbClr val="FF0000"/>
                </a:solidFill>
                <a:latin typeface="+mn-lt"/>
              </a:rPr>
              <a:t>Normalizing Condition</a:t>
            </a:r>
          </a:p>
        </p:txBody>
      </p:sp>
      <p:sp>
        <p:nvSpPr>
          <p:cNvPr id="3" name="Slide Number Placeholder 2">
            <a:extLst>
              <a:ext uri="{FF2B5EF4-FFF2-40B4-BE49-F238E27FC236}">
                <a16:creationId xmlns:a16="http://schemas.microsoft.com/office/drawing/2014/main" id="{25BD2334-8FB2-4934-9CEE-5915E567DD6B}"/>
              </a:ext>
            </a:extLst>
          </p:cNvPr>
          <p:cNvSpPr>
            <a:spLocks noGrp="1"/>
          </p:cNvSpPr>
          <p:nvPr>
            <p:ph type="sldNum" sz="quarter" idx="12"/>
          </p:nvPr>
        </p:nvSpPr>
        <p:spPr/>
        <p:txBody>
          <a:bodyPr/>
          <a:lstStyle/>
          <a:p>
            <a:fld id="{BA691707-747E-C946-9ECD-54E2551B1C59}" type="slidenum">
              <a:rPr lang="en-US" smtClean="0"/>
              <a:pPr/>
              <a:t>31</a:t>
            </a:fld>
            <a:endParaRPr lang="en-US"/>
          </a:p>
        </p:txBody>
      </p:sp>
    </p:spTree>
    <p:extLst>
      <p:ext uri="{BB962C8B-B14F-4D97-AF65-F5344CB8AC3E}">
        <p14:creationId xmlns:p14="http://schemas.microsoft.com/office/powerpoint/2010/main" val="303601896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type="body" idx="1"/>
          </p:nvPr>
        </p:nvSpPr>
        <p:spPr/>
        <p:txBody>
          <a:bodyPr/>
          <a:lstStyle/>
          <a:p>
            <a:r>
              <a:rPr lang="en-GB" sz="2800" dirty="0"/>
              <a:t>Compute the steady-state probability distribution. This involves the evaluation of </a:t>
            </a:r>
            <a:r>
              <a:rPr lang="en-GB" sz="2800" i="1" dirty="0">
                <a:latin typeface="Times New Roman" pitchFamily="18" charset="0"/>
                <a:cs typeface="Times New Roman" pitchFamily="18" charset="0"/>
              </a:rPr>
              <a:t>p</a:t>
            </a:r>
            <a:r>
              <a:rPr lang="en-GB" sz="2800" i="1" baseline="-25000" dirty="0">
                <a:latin typeface="Times New Roman" pitchFamily="18" charset="0"/>
                <a:cs typeface="Times New Roman" pitchFamily="18" charset="0"/>
              </a:rPr>
              <a:t>0</a:t>
            </a:r>
            <a:r>
              <a:rPr lang="en-GB" sz="2800" dirty="0"/>
              <a:t> and </a:t>
            </a:r>
            <a:r>
              <a:rPr lang="en-GB" sz="2800" i="1" dirty="0" err="1">
                <a:latin typeface="Times New Roman" pitchFamily="18" charset="0"/>
                <a:cs typeface="Times New Roman" pitchFamily="18" charset="0"/>
              </a:rPr>
              <a:t>p</a:t>
            </a:r>
            <a:r>
              <a:rPr lang="en-GB" sz="2800" i="1" baseline="-25000" dirty="0" err="1">
                <a:latin typeface="Times New Roman" pitchFamily="18" charset="0"/>
                <a:cs typeface="Times New Roman" pitchFamily="18" charset="0"/>
              </a:rPr>
              <a:t>n</a:t>
            </a:r>
            <a:endParaRPr lang="en-GB" sz="2800" i="1" baseline="-25000" dirty="0">
              <a:latin typeface="Times New Roman" pitchFamily="18" charset="0"/>
              <a:cs typeface="Times New Roman" pitchFamily="18" charset="0"/>
            </a:endParaRPr>
          </a:p>
          <a:p>
            <a:endParaRPr lang="en-GB" sz="2800" i="1" baseline="-25000" dirty="0">
              <a:latin typeface="Times New Roman" pitchFamily="18" charset="0"/>
              <a:cs typeface="Times New Roman" pitchFamily="18" charset="0"/>
            </a:endParaRPr>
          </a:p>
          <a:p>
            <a:r>
              <a:rPr lang="en-GB" sz="2800" dirty="0"/>
              <a:t>Compute</a:t>
            </a:r>
          </a:p>
          <a:p>
            <a:endParaRPr lang="en-GB" sz="2800" dirty="0"/>
          </a:p>
          <a:p>
            <a:r>
              <a:rPr lang="en-GB" sz="2800" dirty="0"/>
              <a:t>Compute</a:t>
            </a:r>
          </a:p>
          <a:p>
            <a:endParaRPr lang="en-GB" sz="2800" dirty="0"/>
          </a:p>
          <a:p>
            <a:r>
              <a:rPr lang="en-GB" sz="2800" dirty="0"/>
              <a:t>Use Little’s Law to obtain</a:t>
            </a:r>
          </a:p>
        </p:txBody>
      </p:sp>
      <p:sp>
        <p:nvSpPr>
          <p:cNvPr id="183298" name="Rectangle 2"/>
          <p:cNvSpPr>
            <a:spLocks noGrp="1" noChangeArrowheads="1"/>
          </p:cNvSpPr>
          <p:nvPr>
            <p:ph type="title"/>
          </p:nvPr>
        </p:nvSpPr>
        <p:spPr/>
        <p:txBody>
          <a:bodyPr/>
          <a:lstStyle/>
          <a:p>
            <a:pPr>
              <a:defRPr/>
            </a:pPr>
            <a:r>
              <a:rPr lang="en-GB"/>
              <a:t>Basic Solution Steps</a:t>
            </a:r>
          </a:p>
        </p:txBody>
      </p:sp>
      <p:graphicFrame>
        <p:nvGraphicFramePr>
          <p:cNvPr id="17410" name="Object 2"/>
          <p:cNvGraphicFramePr>
            <a:graphicFrameLocks noChangeAspect="1"/>
          </p:cNvGraphicFramePr>
          <p:nvPr>
            <p:extLst>
              <p:ext uri="{D42A27DB-BD31-4B8C-83A1-F6EECF244321}">
                <p14:modId xmlns:p14="http://schemas.microsoft.com/office/powerpoint/2010/main" val="3441550024"/>
              </p:ext>
            </p:extLst>
          </p:nvPr>
        </p:nvGraphicFramePr>
        <p:xfrm>
          <a:off x="2541588" y="2384425"/>
          <a:ext cx="5507037" cy="611188"/>
        </p:xfrm>
        <a:graphic>
          <a:graphicData uri="http://schemas.openxmlformats.org/presentationml/2006/ole">
            <mc:AlternateContent xmlns:mc="http://schemas.openxmlformats.org/markup-compatibility/2006">
              <mc:Choice xmlns:v="urn:schemas-microsoft-com:vml" Requires="v">
                <p:oleObj spid="_x0000_s2113" name="Equation" r:id="rId4" imgW="2628720" imgH="291960" progId="Equation.3">
                  <p:embed/>
                </p:oleObj>
              </mc:Choice>
              <mc:Fallback>
                <p:oleObj name="Equation" r:id="rId4" imgW="2628720" imgH="291960" progId="Equation.3">
                  <p:embed/>
                  <p:pic>
                    <p:nvPicPr>
                      <p:cNvPr id="17410" name="Object 2"/>
                      <p:cNvPicPr>
                        <a:picLocks noChangeAspect="1" noChangeArrowheads="1"/>
                      </p:cNvPicPr>
                      <p:nvPr/>
                    </p:nvPicPr>
                    <p:blipFill>
                      <a:blip r:embed="rId5"/>
                      <a:srcRect/>
                      <a:stretch>
                        <a:fillRect/>
                      </a:stretch>
                    </p:blipFill>
                    <p:spPr bwMode="auto">
                      <a:xfrm>
                        <a:off x="2541588" y="2384425"/>
                        <a:ext cx="5507037"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1" name="Object 3"/>
          <p:cNvGraphicFramePr>
            <a:graphicFrameLocks noChangeAspect="1"/>
          </p:cNvGraphicFramePr>
          <p:nvPr>
            <p:extLst>
              <p:ext uri="{D42A27DB-BD31-4B8C-83A1-F6EECF244321}">
                <p14:modId xmlns:p14="http://schemas.microsoft.com/office/powerpoint/2010/main" val="3675895822"/>
              </p:ext>
            </p:extLst>
          </p:nvPr>
        </p:nvGraphicFramePr>
        <p:xfrm>
          <a:off x="2336412" y="3399766"/>
          <a:ext cx="4824413" cy="604838"/>
        </p:xfrm>
        <a:graphic>
          <a:graphicData uri="http://schemas.openxmlformats.org/presentationml/2006/ole">
            <mc:AlternateContent xmlns:mc="http://schemas.openxmlformats.org/markup-compatibility/2006">
              <mc:Choice xmlns:v="urn:schemas-microsoft-com:vml" Requires="v">
                <p:oleObj spid="_x0000_s2114" name="Equation" r:id="rId6" imgW="2323800" imgH="291960" progId="Equation.3">
                  <p:embed/>
                </p:oleObj>
              </mc:Choice>
              <mc:Fallback>
                <p:oleObj name="Equation" r:id="rId6" imgW="2323800" imgH="291960" progId="Equation.3">
                  <p:embed/>
                  <p:pic>
                    <p:nvPicPr>
                      <p:cNvPr id="1741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6412" y="3399766"/>
                        <a:ext cx="4824413"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Object 4"/>
          <p:cNvGraphicFramePr>
            <a:graphicFrameLocks noChangeAspect="1"/>
          </p:cNvGraphicFramePr>
          <p:nvPr>
            <p:extLst>
              <p:ext uri="{D42A27DB-BD31-4B8C-83A1-F6EECF244321}">
                <p14:modId xmlns:p14="http://schemas.microsoft.com/office/powerpoint/2010/main" val="1978802472"/>
              </p:ext>
            </p:extLst>
          </p:nvPr>
        </p:nvGraphicFramePr>
        <p:xfrm>
          <a:off x="4594715" y="4285592"/>
          <a:ext cx="1800225" cy="938212"/>
        </p:xfrm>
        <a:graphic>
          <a:graphicData uri="http://schemas.openxmlformats.org/presentationml/2006/ole">
            <mc:AlternateContent xmlns:mc="http://schemas.openxmlformats.org/markup-compatibility/2006">
              <mc:Choice xmlns:v="urn:schemas-microsoft-com:vml" Requires="v">
                <p:oleObj spid="_x0000_s2115" name="Equation" r:id="rId8" imgW="876240" imgH="457200" progId="Equation.3">
                  <p:embed/>
                </p:oleObj>
              </mc:Choice>
              <mc:Fallback>
                <p:oleObj name="Equation" r:id="rId8" imgW="876240" imgH="457200" progId="Equation.3">
                  <p:embed/>
                  <p:pic>
                    <p:nvPicPr>
                      <p:cNvPr id="1741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4715" y="4285592"/>
                        <a:ext cx="1800225" cy="93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CF7E5A2B-5254-47F3-8F48-AE057AC7946B}"/>
              </a:ext>
            </a:extLst>
          </p:cNvPr>
          <p:cNvSpPr>
            <a:spLocks noGrp="1"/>
          </p:cNvSpPr>
          <p:nvPr>
            <p:ph type="sldNum" sz="quarter" idx="12"/>
          </p:nvPr>
        </p:nvSpPr>
        <p:spPr/>
        <p:txBody>
          <a:bodyPr/>
          <a:lstStyle/>
          <a:p>
            <a:fld id="{BA691707-747E-C946-9ECD-54E2551B1C59}" type="slidenum">
              <a:rPr lang="en-US" smtClean="0"/>
              <a:pPr/>
              <a:t>32</a:t>
            </a:fld>
            <a:endParaRPr lang="en-US"/>
          </a:p>
        </p:txBody>
      </p:sp>
    </p:spTree>
    <p:extLst>
      <p:ext uri="{BB962C8B-B14F-4D97-AF65-F5344CB8AC3E}">
        <p14:creationId xmlns:p14="http://schemas.microsoft.com/office/powerpoint/2010/main" val="3801216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5"/>
          <p:cNvSpPr>
            <a:spLocks noGrp="1" noChangeArrowheads="1"/>
          </p:cNvSpPr>
          <p:nvPr>
            <p:ph type="body" idx="1"/>
          </p:nvPr>
        </p:nvSpPr>
        <p:spPr/>
        <p:txBody>
          <a:bodyPr/>
          <a:lstStyle/>
          <a:p>
            <a:pPr marL="514350" indent="-514350">
              <a:buFont typeface="Chalkboard Bold"/>
              <a:buAutoNum type="arabicPeriod"/>
            </a:pPr>
            <a:r>
              <a:rPr lang="en-US" altLang="zh-CN" dirty="0"/>
              <a:t>Basic components of a queue</a:t>
            </a:r>
          </a:p>
          <a:p>
            <a:pPr marL="514350" indent="-514350">
              <a:buFont typeface="Chalkboard Bold"/>
              <a:buAutoNum type="arabicPeriod"/>
            </a:pPr>
            <a:r>
              <a:rPr lang="en-US" altLang="zh-CN" dirty="0"/>
              <a:t>General rules</a:t>
            </a:r>
          </a:p>
          <a:p>
            <a:pPr marL="514350" indent="-514350">
              <a:buFont typeface="Chalkboard Bold"/>
              <a:buAutoNum type="arabicPeriod"/>
            </a:pPr>
            <a:r>
              <a:rPr lang="en-US" altLang="zh-CN" dirty="0"/>
              <a:t>Markov models</a:t>
            </a:r>
          </a:p>
          <a:p>
            <a:pPr marL="514350" indent="-514350">
              <a:buFont typeface="Chalkboard Bold"/>
              <a:buAutoNum type="arabicPeriod"/>
            </a:pPr>
            <a:r>
              <a:rPr lang="en-US" altLang="zh-CN" dirty="0">
                <a:solidFill>
                  <a:srgbClr val="FF0000"/>
                </a:solidFill>
              </a:rPr>
              <a:t>Common queueing models</a:t>
            </a:r>
          </a:p>
        </p:txBody>
      </p:sp>
      <p:sp>
        <p:nvSpPr>
          <p:cNvPr id="4140" name="Rectangle 44"/>
          <p:cNvSpPr>
            <a:spLocks noGrp="1" noChangeArrowheads="1"/>
          </p:cNvSpPr>
          <p:nvPr>
            <p:ph type="title"/>
          </p:nvPr>
        </p:nvSpPr>
        <p:spPr/>
        <p:txBody>
          <a:bodyPr/>
          <a:lstStyle/>
          <a:p>
            <a:pPr>
              <a:defRPr/>
            </a:pPr>
            <a:r>
              <a:rPr lang="en-US" altLang="zh-CN" dirty="0"/>
              <a:t>Outline</a:t>
            </a:r>
          </a:p>
        </p:txBody>
      </p:sp>
      <p:sp>
        <p:nvSpPr>
          <p:cNvPr id="2" name="Slide Number Placeholder 1">
            <a:extLst>
              <a:ext uri="{FF2B5EF4-FFF2-40B4-BE49-F238E27FC236}">
                <a16:creationId xmlns:a16="http://schemas.microsoft.com/office/drawing/2014/main" id="{E7B65844-4DEF-45E2-94C8-0F0996F6217A}"/>
              </a:ext>
            </a:extLst>
          </p:cNvPr>
          <p:cNvSpPr>
            <a:spLocks noGrp="1"/>
          </p:cNvSpPr>
          <p:nvPr>
            <p:ph type="sldNum" sz="quarter" idx="12"/>
          </p:nvPr>
        </p:nvSpPr>
        <p:spPr/>
        <p:txBody>
          <a:bodyPr/>
          <a:lstStyle/>
          <a:p>
            <a:fld id="{BA691707-747E-C946-9ECD-54E2551B1C59}" type="slidenum">
              <a:rPr lang="en-US" smtClean="0"/>
              <a:pPr/>
              <a:t>33</a:t>
            </a:fld>
            <a:endParaRPr lang="en-US"/>
          </a:p>
        </p:txBody>
      </p:sp>
    </p:spTree>
    <p:extLst>
      <p:ext uri="{BB962C8B-B14F-4D97-AF65-F5344CB8AC3E}">
        <p14:creationId xmlns:p14="http://schemas.microsoft.com/office/powerpoint/2010/main" val="406868799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p:txBody>
          <a:bodyPr/>
          <a:lstStyle/>
          <a:p>
            <a:r>
              <a:rPr lang="en-US" altLang="zh-CN" dirty="0"/>
              <a:t>M/M/1 queue is the most commonly used type of queueing model </a:t>
            </a:r>
          </a:p>
          <a:p>
            <a:r>
              <a:rPr lang="en-US" altLang="zh-CN" dirty="0"/>
              <a:t>Used to model single processor systems or to model individual devices in a computer system  </a:t>
            </a:r>
          </a:p>
          <a:p>
            <a:r>
              <a:rPr lang="en-US" altLang="zh-CN" dirty="0"/>
              <a:t>Need to know only the mean arrival rate </a:t>
            </a:r>
            <a:r>
              <a:rPr lang="el-GR" altLang="zh-CN" dirty="0">
                <a:latin typeface="Times New Roman" pitchFamily="18" charset="0"/>
                <a:cs typeface="Times New Roman" pitchFamily="18" charset="0"/>
              </a:rPr>
              <a:t>λ</a:t>
            </a:r>
            <a:r>
              <a:rPr lang="en-US" altLang="zh-CN" dirty="0"/>
              <a:t> and the mean service rate </a:t>
            </a:r>
            <a:r>
              <a:rPr lang="el-GR" altLang="zh-CN" dirty="0">
                <a:latin typeface="Times New Roman" pitchFamily="18" charset="0"/>
                <a:cs typeface="Times New Roman" pitchFamily="18" charset="0"/>
              </a:rPr>
              <a:t>μ</a:t>
            </a:r>
            <a:r>
              <a:rPr lang="en-US" altLang="zh-CN" dirty="0"/>
              <a:t>  </a:t>
            </a:r>
          </a:p>
          <a:p>
            <a:r>
              <a:rPr lang="en-US" altLang="zh-CN" dirty="0"/>
              <a:t>State = number of jobs in the system </a:t>
            </a:r>
          </a:p>
        </p:txBody>
      </p:sp>
      <p:sp>
        <p:nvSpPr>
          <p:cNvPr id="9218" name="Rectangle 2"/>
          <p:cNvSpPr>
            <a:spLocks noGrp="1" noChangeArrowheads="1"/>
          </p:cNvSpPr>
          <p:nvPr>
            <p:ph type="title"/>
          </p:nvPr>
        </p:nvSpPr>
        <p:spPr/>
        <p:txBody>
          <a:bodyPr/>
          <a:lstStyle/>
          <a:p>
            <a:pPr>
              <a:defRPr/>
            </a:pPr>
            <a:r>
              <a:rPr lang="en-US" altLang="zh-CN"/>
              <a:t>M/M/1 Queue</a:t>
            </a:r>
          </a:p>
        </p:txBody>
      </p:sp>
      <p:grpSp>
        <p:nvGrpSpPr>
          <p:cNvPr id="108548" name="Group 5"/>
          <p:cNvGrpSpPr>
            <a:grpSpLocks/>
          </p:cNvGrpSpPr>
          <p:nvPr/>
        </p:nvGrpSpPr>
        <p:grpSpPr bwMode="auto">
          <a:xfrm>
            <a:off x="457200" y="4495800"/>
            <a:ext cx="8153400" cy="1676400"/>
            <a:chOff x="288" y="2352"/>
            <a:chExt cx="5136" cy="1056"/>
          </a:xfrm>
        </p:grpSpPr>
        <p:sp>
          <p:nvSpPr>
            <p:cNvPr id="108549" name="Oval 6"/>
            <p:cNvSpPr>
              <a:spLocks noChangeArrowheads="1"/>
            </p:cNvSpPr>
            <p:nvPr/>
          </p:nvSpPr>
          <p:spPr bwMode="auto">
            <a:xfrm>
              <a:off x="288" y="2666"/>
              <a:ext cx="480" cy="480"/>
            </a:xfrm>
            <a:prstGeom prst="ellipse">
              <a:avLst/>
            </a:prstGeom>
            <a:noFill/>
            <a:ln w="25400">
              <a:solidFill>
                <a:schemeClr val="tx1"/>
              </a:solidFill>
              <a:round/>
              <a:headEnd/>
              <a:tailEnd/>
            </a:ln>
          </p:spPr>
          <p:txBody>
            <a:bodyPr wrap="none" anchor="ctr"/>
            <a:lstStyle/>
            <a:p>
              <a:pPr algn="ctr"/>
              <a:r>
                <a:rPr lang="en-US" sz="2400" i="1"/>
                <a:t>0</a:t>
              </a:r>
            </a:p>
          </p:txBody>
        </p:sp>
        <p:sp>
          <p:nvSpPr>
            <p:cNvPr id="108550" name="Oval 7"/>
            <p:cNvSpPr>
              <a:spLocks noChangeArrowheads="1"/>
            </p:cNvSpPr>
            <p:nvPr/>
          </p:nvSpPr>
          <p:spPr bwMode="auto">
            <a:xfrm>
              <a:off x="1008" y="2666"/>
              <a:ext cx="480" cy="480"/>
            </a:xfrm>
            <a:prstGeom prst="ellipse">
              <a:avLst/>
            </a:prstGeom>
            <a:noFill/>
            <a:ln w="25400">
              <a:solidFill>
                <a:schemeClr val="tx1"/>
              </a:solidFill>
              <a:round/>
              <a:headEnd/>
              <a:tailEnd/>
            </a:ln>
          </p:spPr>
          <p:txBody>
            <a:bodyPr wrap="none" anchor="ctr"/>
            <a:lstStyle/>
            <a:p>
              <a:pPr algn="ctr"/>
              <a:r>
                <a:rPr lang="en-US" sz="2400" i="1"/>
                <a:t>1</a:t>
              </a:r>
            </a:p>
          </p:txBody>
        </p:sp>
        <p:sp>
          <p:nvSpPr>
            <p:cNvPr id="108551" name="Oval 8"/>
            <p:cNvSpPr>
              <a:spLocks noChangeArrowheads="1"/>
            </p:cNvSpPr>
            <p:nvPr/>
          </p:nvSpPr>
          <p:spPr bwMode="auto">
            <a:xfrm>
              <a:off x="1728" y="2666"/>
              <a:ext cx="480" cy="480"/>
            </a:xfrm>
            <a:prstGeom prst="ellipse">
              <a:avLst/>
            </a:prstGeom>
            <a:noFill/>
            <a:ln w="25400">
              <a:solidFill>
                <a:schemeClr val="tx1"/>
              </a:solidFill>
              <a:round/>
              <a:headEnd/>
              <a:tailEnd/>
            </a:ln>
          </p:spPr>
          <p:txBody>
            <a:bodyPr wrap="none" anchor="ctr"/>
            <a:lstStyle/>
            <a:p>
              <a:pPr algn="ctr"/>
              <a:r>
                <a:rPr lang="en-US" sz="2400" i="1"/>
                <a:t>2</a:t>
              </a:r>
            </a:p>
          </p:txBody>
        </p:sp>
        <p:sp>
          <p:nvSpPr>
            <p:cNvPr id="108552" name="Oval 9"/>
            <p:cNvSpPr>
              <a:spLocks noChangeArrowheads="1"/>
            </p:cNvSpPr>
            <p:nvPr/>
          </p:nvSpPr>
          <p:spPr bwMode="auto">
            <a:xfrm>
              <a:off x="2976" y="2666"/>
              <a:ext cx="480" cy="480"/>
            </a:xfrm>
            <a:prstGeom prst="ellipse">
              <a:avLst/>
            </a:prstGeom>
            <a:noFill/>
            <a:ln w="25400">
              <a:solidFill>
                <a:schemeClr val="tx1"/>
              </a:solidFill>
              <a:round/>
              <a:headEnd/>
              <a:tailEnd/>
            </a:ln>
          </p:spPr>
          <p:txBody>
            <a:bodyPr wrap="none" anchor="ctr"/>
            <a:lstStyle/>
            <a:p>
              <a:pPr algn="ctr"/>
              <a:r>
                <a:rPr lang="en-US" sz="2400" i="1"/>
                <a:t>j-1</a:t>
              </a:r>
            </a:p>
          </p:txBody>
        </p:sp>
        <p:sp>
          <p:nvSpPr>
            <p:cNvPr id="108553" name="Oval 10"/>
            <p:cNvSpPr>
              <a:spLocks noChangeArrowheads="1"/>
            </p:cNvSpPr>
            <p:nvPr/>
          </p:nvSpPr>
          <p:spPr bwMode="auto">
            <a:xfrm>
              <a:off x="3696" y="2666"/>
              <a:ext cx="480" cy="480"/>
            </a:xfrm>
            <a:prstGeom prst="ellipse">
              <a:avLst/>
            </a:prstGeom>
            <a:noFill/>
            <a:ln w="25400">
              <a:solidFill>
                <a:schemeClr val="tx1"/>
              </a:solidFill>
              <a:round/>
              <a:headEnd/>
              <a:tailEnd/>
            </a:ln>
          </p:spPr>
          <p:txBody>
            <a:bodyPr wrap="none" anchor="ctr"/>
            <a:lstStyle/>
            <a:p>
              <a:pPr algn="ctr"/>
              <a:r>
                <a:rPr lang="en-US" sz="2400" i="1"/>
                <a:t>j</a:t>
              </a:r>
            </a:p>
          </p:txBody>
        </p:sp>
        <p:sp>
          <p:nvSpPr>
            <p:cNvPr id="108554" name="Oval 11"/>
            <p:cNvSpPr>
              <a:spLocks noChangeArrowheads="1"/>
            </p:cNvSpPr>
            <p:nvPr/>
          </p:nvSpPr>
          <p:spPr bwMode="auto">
            <a:xfrm>
              <a:off x="4416" y="2666"/>
              <a:ext cx="480" cy="480"/>
            </a:xfrm>
            <a:prstGeom prst="ellipse">
              <a:avLst/>
            </a:prstGeom>
            <a:noFill/>
            <a:ln w="25400">
              <a:solidFill>
                <a:schemeClr val="tx1"/>
              </a:solidFill>
              <a:round/>
              <a:headEnd/>
              <a:tailEnd/>
            </a:ln>
          </p:spPr>
          <p:txBody>
            <a:bodyPr wrap="none" anchor="ctr"/>
            <a:lstStyle/>
            <a:p>
              <a:pPr algn="ctr"/>
              <a:r>
                <a:rPr lang="en-US" sz="2400" i="1"/>
                <a:t>j+1</a:t>
              </a:r>
            </a:p>
          </p:txBody>
        </p:sp>
        <p:sp>
          <p:nvSpPr>
            <p:cNvPr id="108555" name="Line 12"/>
            <p:cNvSpPr>
              <a:spLocks noChangeShapeType="1"/>
            </p:cNvSpPr>
            <p:nvPr/>
          </p:nvSpPr>
          <p:spPr bwMode="auto">
            <a:xfrm>
              <a:off x="480" y="2666"/>
              <a:ext cx="720" cy="0"/>
            </a:xfrm>
            <a:prstGeom prst="line">
              <a:avLst/>
            </a:prstGeom>
            <a:noFill/>
            <a:ln w="25400">
              <a:solidFill>
                <a:schemeClr val="tx1"/>
              </a:solidFill>
              <a:round/>
              <a:headEnd/>
              <a:tailEnd type="triangle" w="med" len="med"/>
            </a:ln>
          </p:spPr>
          <p:txBody>
            <a:bodyPr/>
            <a:lstStyle/>
            <a:p>
              <a:endParaRPr lang="en-US"/>
            </a:p>
          </p:txBody>
        </p:sp>
        <p:sp>
          <p:nvSpPr>
            <p:cNvPr id="108556" name="Line 13"/>
            <p:cNvSpPr>
              <a:spLocks noChangeShapeType="1"/>
            </p:cNvSpPr>
            <p:nvPr/>
          </p:nvSpPr>
          <p:spPr bwMode="auto">
            <a:xfrm>
              <a:off x="1296" y="2666"/>
              <a:ext cx="720" cy="0"/>
            </a:xfrm>
            <a:prstGeom prst="line">
              <a:avLst/>
            </a:prstGeom>
            <a:noFill/>
            <a:ln w="25400">
              <a:solidFill>
                <a:schemeClr val="tx1"/>
              </a:solidFill>
              <a:round/>
              <a:headEnd/>
              <a:tailEnd type="triangle" w="med" len="med"/>
            </a:ln>
          </p:spPr>
          <p:txBody>
            <a:bodyPr/>
            <a:lstStyle/>
            <a:p>
              <a:endParaRPr lang="en-US"/>
            </a:p>
          </p:txBody>
        </p:sp>
        <p:sp>
          <p:nvSpPr>
            <p:cNvPr id="108557" name="Line 14"/>
            <p:cNvSpPr>
              <a:spLocks noChangeShapeType="1"/>
            </p:cNvSpPr>
            <p:nvPr/>
          </p:nvSpPr>
          <p:spPr bwMode="auto">
            <a:xfrm>
              <a:off x="2016" y="2666"/>
              <a:ext cx="720" cy="0"/>
            </a:xfrm>
            <a:prstGeom prst="line">
              <a:avLst/>
            </a:prstGeom>
            <a:noFill/>
            <a:ln w="25400">
              <a:solidFill>
                <a:schemeClr val="tx1"/>
              </a:solidFill>
              <a:round/>
              <a:headEnd/>
              <a:tailEnd type="triangle" w="med" len="med"/>
            </a:ln>
          </p:spPr>
          <p:txBody>
            <a:bodyPr/>
            <a:lstStyle/>
            <a:p>
              <a:endParaRPr lang="en-US"/>
            </a:p>
          </p:txBody>
        </p:sp>
        <p:sp>
          <p:nvSpPr>
            <p:cNvPr id="108558" name="Line 15"/>
            <p:cNvSpPr>
              <a:spLocks noChangeShapeType="1"/>
            </p:cNvSpPr>
            <p:nvPr/>
          </p:nvSpPr>
          <p:spPr bwMode="auto">
            <a:xfrm>
              <a:off x="3168" y="2666"/>
              <a:ext cx="720" cy="0"/>
            </a:xfrm>
            <a:prstGeom prst="line">
              <a:avLst/>
            </a:prstGeom>
            <a:noFill/>
            <a:ln w="25400">
              <a:solidFill>
                <a:schemeClr val="tx1"/>
              </a:solidFill>
              <a:round/>
              <a:headEnd/>
              <a:tailEnd type="triangle" w="med" len="med"/>
            </a:ln>
          </p:spPr>
          <p:txBody>
            <a:bodyPr/>
            <a:lstStyle/>
            <a:p>
              <a:endParaRPr lang="en-US"/>
            </a:p>
          </p:txBody>
        </p:sp>
        <p:sp>
          <p:nvSpPr>
            <p:cNvPr id="108559" name="Line 16"/>
            <p:cNvSpPr>
              <a:spLocks noChangeShapeType="1"/>
            </p:cNvSpPr>
            <p:nvPr/>
          </p:nvSpPr>
          <p:spPr bwMode="auto">
            <a:xfrm>
              <a:off x="3888" y="2666"/>
              <a:ext cx="720" cy="0"/>
            </a:xfrm>
            <a:prstGeom prst="line">
              <a:avLst/>
            </a:prstGeom>
            <a:noFill/>
            <a:ln w="25400">
              <a:solidFill>
                <a:schemeClr val="tx1"/>
              </a:solidFill>
              <a:round/>
              <a:headEnd/>
              <a:tailEnd type="triangle" w="med" len="med"/>
            </a:ln>
          </p:spPr>
          <p:txBody>
            <a:bodyPr/>
            <a:lstStyle/>
            <a:p>
              <a:endParaRPr lang="en-US"/>
            </a:p>
          </p:txBody>
        </p:sp>
        <p:sp>
          <p:nvSpPr>
            <p:cNvPr id="108560" name="Line 17"/>
            <p:cNvSpPr>
              <a:spLocks noChangeShapeType="1"/>
            </p:cNvSpPr>
            <p:nvPr/>
          </p:nvSpPr>
          <p:spPr bwMode="auto">
            <a:xfrm>
              <a:off x="4704" y="2666"/>
              <a:ext cx="720" cy="0"/>
            </a:xfrm>
            <a:prstGeom prst="line">
              <a:avLst/>
            </a:prstGeom>
            <a:noFill/>
            <a:ln w="25400">
              <a:solidFill>
                <a:schemeClr val="tx1"/>
              </a:solidFill>
              <a:round/>
              <a:headEnd/>
              <a:tailEnd type="triangle" w="med" len="med"/>
            </a:ln>
          </p:spPr>
          <p:txBody>
            <a:bodyPr/>
            <a:lstStyle/>
            <a:p>
              <a:endParaRPr lang="en-US"/>
            </a:p>
          </p:txBody>
        </p:sp>
        <p:grpSp>
          <p:nvGrpSpPr>
            <p:cNvPr id="108561" name="Group 18"/>
            <p:cNvGrpSpPr>
              <a:grpSpLocks/>
            </p:cNvGrpSpPr>
            <p:nvPr/>
          </p:nvGrpSpPr>
          <p:grpSpPr bwMode="auto">
            <a:xfrm flipH="1">
              <a:off x="480" y="3146"/>
              <a:ext cx="4944" cy="0"/>
              <a:chOff x="624" y="2496"/>
              <a:chExt cx="4944" cy="0"/>
            </a:xfrm>
          </p:grpSpPr>
          <p:sp>
            <p:nvSpPr>
              <p:cNvPr id="108575" name="Line 19"/>
              <p:cNvSpPr>
                <a:spLocks noChangeShapeType="1"/>
              </p:cNvSpPr>
              <p:nvPr/>
            </p:nvSpPr>
            <p:spPr bwMode="auto">
              <a:xfrm>
                <a:off x="624" y="2496"/>
                <a:ext cx="720" cy="0"/>
              </a:xfrm>
              <a:prstGeom prst="line">
                <a:avLst/>
              </a:prstGeom>
              <a:noFill/>
              <a:ln w="25400">
                <a:solidFill>
                  <a:schemeClr val="tx1"/>
                </a:solidFill>
                <a:round/>
                <a:headEnd/>
                <a:tailEnd type="triangle" w="med" len="med"/>
              </a:ln>
            </p:spPr>
            <p:txBody>
              <a:bodyPr/>
              <a:lstStyle/>
              <a:p>
                <a:endParaRPr lang="en-US"/>
              </a:p>
            </p:txBody>
          </p:sp>
          <p:sp>
            <p:nvSpPr>
              <p:cNvPr id="108576" name="Line 20"/>
              <p:cNvSpPr>
                <a:spLocks noChangeShapeType="1"/>
              </p:cNvSpPr>
              <p:nvPr/>
            </p:nvSpPr>
            <p:spPr bwMode="auto">
              <a:xfrm>
                <a:off x="1440" y="2496"/>
                <a:ext cx="720" cy="0"/>
              </a:xfrm>
              <a:prstGeom prst="line">
                <a:avLst/>
              </a:prstGeom>
              <a:noFill/>
              <a:ln w="25400">
                <a:solidFill>
                  <a:schemeClr val="tx1"/>
                </a:solidFill>
                <a:round/>
                <a:headEnd/>
                <a:tailEnd type="triangle" w="med" len="med"/>
              </a:ln>
            </p:spPr>
            <p:txBody>
              <a:bodyPr/>
              <a:lstStyle/>
              <a:p>
                <a:endParaRPr lang="en-US"/>
              </a:p>
            </p:txBody>
          </p:sp>
          <p:sp>
            <p:nvSpPr>
              <p:cNvPr id="108577" name="Line 21"/>
              <p:cNvSpPr>
                <a:spLocks noChangeShapeType="1"/>
              </p:cNvSpPr>
              <p:nvPr/>
            </p:nvSpPr>
            <p:spPr bwMode="auto">
              <a:xfrm>
                <a:off x="2160" y="2496"/>
                <a:ext cx="720" cy="0"/>
              </a:xfrm>
              <a:prstGeom prst="line">
                <a:avLst/>
              </a:prstGeom>
              <a:noFill/>
              <a:ln w="25400">
                <a:solidFill>
                  <a:schemeClr val="tx1"/>
                </a:solidFill>
                <a:round/>
                <a:headEnd/>
                <a:tailEnd type="triangle" w="med" len="med"/>
              </a:ln>
            </p:spPr>
            <p:txBody>
              <a:bodyPr/>
              <a:lstStyle/>
              <a:p>
                <a:endParaRPr lang="en-US"/>
              </a:p>
            </p:txBody>
          </p:sp>
          <p:sp>
            <p:nvSpPr>
              <p:cNvPr id="108578" name="Line 22"/>
              <p:cNvSpPr>
                <a:spLocks noChangeShapeType="1"/>
              </p:cNvSpPr>
              <p:nvPr/>
            </p:nvSpPr>
            <p:spPr bwMode="auto">
              <a:xfrm>
                <a:off x="3312" y="2496"/>
                <a:ext cx="720" cy="0"/>
              </a:xfrm>
              <a:prstGeom prst="line">
                <a:avLst/>
              </a:prstGeom>
              <a:noFill/>
              <a:ln w="25400">
                <a:solidFill>
                  <a:schemeClr val="tx1"/>
                </a:solidFill>
                <a:round/>
                <a:headEnd/>
                <a:tailEnd type="triangle" w="med" len="med"/>
              </a:ln>
            </p:spPr>
            <p:txBody>
              <a:bodyPr/>
              <a:lstStyle/>
              <a:p>
                <a:endParaRPr lang="en-US"/>
              </a:p>
            </p:txBody>
          </p:sp>
          <p:sp>
            <p:nvSpPr>
              <p:cNvPr id="108579" name="Line 23"/>
              <p:cNvSpPr>
                <a:spLocks noChangeShapeType="1"/>
              </p:cNvSpPr>
              <p:nvPr/>
            </p:nvSpPr>
            <p:spPr bwMode="auto">
              <a:xfrm>
                <a:off x="4032" y="2496"/>
                <a:ext cx="720" cy="0"/>
              </a:xfrm>
              <a:prstGeom prst="line">
                <a:avLst/>
              </a:prstGeom>
              <a:noFill/>
              <a:ln w="25400">
                <a:solidFill>
                  <a:schemeClr val="tx1"/>
                </a:solidFill>
                <a:round/>
                <a:headEnd/>
                <a:tailEnd type="triangle" w="med" len="med"/>
              </a:ln>
            </p:spPr>
            <p:txBody>
              <a:bodyPr/>
              <a:lstStyle/>
              <a:p>
                <a:endParaRPr lang="en-US"/>
              </a:p>
            </p:txBody>
          </p:sp>
          <p:sp>
            <p:nvSpPr>
              <p:cNvPr id="108580" name="Line 24"/>
              <p:cNvSpPr>
                <a:spLocks noChangeShapeType="1"/>
              </p:cNvSpPr>
              <p:nvPr/>
            </p:nvSpPr>
            <p:spPr bwMode="auto">
              <a:xfrm>
                <a:off x="4848" y="2496"/>
                <a:ext cx="720" cy="0"/>
              </a:xfrm>
              <a:prstGeom prst="line">
                <a:avLst/>
              </a:prstGeom>
              <a:noFill/>
              <a:ln w="25400">
                <a:solidFill>
                  <a:schemeClr val="tx1"/>
                </a:solidFill>
                <a:round/>
                <a:headEnd/>
                <a:tailEnd type="triangle" w="med" len="med"/>
              </a:ln>
            </p:spPr>
            <p:txBody>
              <a:bodyPr/>
              <a:lstStyle/>
              <a:p>
                <a:endParaRPr lang="en-US"/>
              </a:p>
            </p:txBody>
          </p:sp>
        </p:grpSp>
        <p:sp>
          <p:nvSpPr>
            <p:cNvPr id="108562" name="Text Box 25"/>
            <p:cNvSpPr txBox="1">
              <a:spLocks noChangeArrowheads="1"/>
            </p:cNvSpPr>
            <p:nvPr/>
          </p:nvSpPr>
          <p:spPr bwMode="auto">
            <a:xfrm>
              <a:off x="2438" y="2646"/>
              <a:ext cx="404" cy="404"/>
            </a:xfrm>
            <a:prstGeom prst="rect">
              <a:avLst/>
            </a:prstGeom>
            <a:noFill/>
            <a:ln w="25400">
              <a:noFill/>
              <a:miter lim="800000"/>
              <a:headEnd/>
              <a:tailEnd/>
            </a:ln>
          </p:spPr>
          <p:txBody>
            <a:bodyPr wrap="none">
              <a:spAutoFit/>
            </a:bodyPr>
            <a:lstStyle/>
            <a:p>
              <a:r>
                <a:rPr lang="en-US" sz="3600" b="1"/>
                <a:t>…</a:t>
              </a:r>
            </a:p>
          </p:txBody>
        </p:sp>
        <p:sp>
          <p:nvSpPr>
            <p:cNvPr id="108563" name="Text Box 26"/>
            <p:cNvSpPr txBox="1">
              <a:spLocks noChangeArrowheads="1"/>
            </p:cNvSpPr>
            <p:nvPr/>
          </p:nvSpPr>
          <p:spPr bwMode="auto">
            <a:xfrm>
              <a:off x="710" y="2352"/>
              <a:ext cx="221" cy="288"/>
            </a:xfrm>
            <a:prstGeom prst="rect">
              <a:avLst/>
            </a:prstGeom>
            <a:noFill/>
            <a:ln w="25400">
              <a:noFill/>
              <a:miter lim="800000"/>
              <a:headEnd/>
              <a:tailEnd/>
            </a:ln>
          </p:spPr>
          <p:txBody>
            <a:bodyPr wrap="none">
              <a:spAutoFit/>
            </a:bodyPr>
            <a:lstStyle/>
            <a:p>
              <a:r>
                <a:rPr lang="en-US" sz="2400">
                  <a:latin typeface="Symbol" pitchFamily="18" charset="2"/>
                </a:rPr>
                <a:t>l</a:t>
              </a:r>
              <a:endParaRPr lang="en-US" sz="2400" baseline="-25000">
                <a:latin typeface="Symbol" pitchFamily="18" charset="2"/>
              </a:endParaRPr>
            </a:p>
          </p:txBody>
        </p:sp>
        <p:sp>
          <p:nvSpPr>
            <p:cNvPr id="108564" name="Text Box 27"/>
            <p:cNvSpPr txBox="1">
              <a:spLocks noChangeArrowheads="1"/>
            </p:cNvSpPr>
            <p:nvPr/>
          </p:nvSpPr>
          <p:spPr bwMode="auto">
            <a:xfrm>
              <a:off x="1440" y="2352"/>
              <a:ext cx="221" cy="288"/>
            </a:xfrm>
            <a:prstGeom prst="rect">
              <a:avLst/>
            </a:prstGeom>
            <a:noFill/>
            <a:ln w="25400">
              <a:noFill/>
              <a:miter lim="800000"/>
              <a:headEnd/>
              <a:tailEnd/>
            </a:ln>
          </p:spPr>
          <p:txBody>
            <a:bodyPr wrap="none">
              <a:spAutoFit/>
            </a:bodyPr>
            <a:lstStyle/>
            <a:p>
              <a:r>
                <a:rPr lang="en-US" sz="2400">
                  <a:latin typeface="Symbol" pitchFamily="18" charset="2"/>
                </a:rPr>
                <a:t>l</a:t>
              </a:r>
              <a:endParaRPr lang="en-US" sz="2400" baseline="-25000">
                <a:latin typeface="Symbol" pitchFamily="18" charset="2"/>
              </a:endParaRPr>
            </a:p>
          </p:txBody>
        </p:sp>
        <p:sp>
          <p:nvSpPr>
            <p:cNvPr id="108565" name="Text Box 28"/>
            <p:cNvSpPr txBox="1">
              <a:spLocks noChangeArrowheads="1"/>
            </p:cNvSpPr>
            <p:nvPr/>
          </p:nvSpPr>
          <p:spPr bwMode="auto">
            <a:xfrm>
              <a:off x="2160" y="2352"/>
              <a:ext cx="221" cy="288"/>
            </a:xfrm>
            <a:prstGeom prst="rect">
              <a:avLst/>
            </a:prstGeom>
            <a:noFill/>
            <a:ln w="25400">
              <a:noFill/>
              <a:miter lim="800000"/>
              <a:headEnd/>
              <a:tailEnd/>
            </a:ln>
          </p:spPr>
          <p:txBody>
            <a:bodyPr wrap="none">
              <a:spAutoFit/>
            </a:bodyPr>
            <a:lstStyle/>
            <a:p>
              <a:r>
                <a:rPr lang="en-US" sz="2400">
                  <a:latin typeface="Symbol" pitchFamily="18" charset="2"/>
                </a:rPr>
                <a:t>l</a:t>
              </a:r>
              <a:endParaRPr lang="en-US" sz="2400" baseline="-25000">
                <a:latin typeface="Symbol" pitchFamily="18" charset="2"/>
              </a:endParaRPr>
            </a:p>
          </p:txBody>
        </p:sp>
        <p:sp>
          <p:nvSpPr>
            <p:cNvPr id="108566" name="Text Box 29"/>
            <p:cNvSpPr txBox="1">
              <a:spLocks noChangeArrowheads="1"/>
            </p:cNvSpPr>
            <p:nvPr/>
          </p:nvSpPr>
          <p:spPr bwMode="auto">
            <a:xfrm>
              <a:off x="3312" y="2352"/>
              <a:ext cx="221" cy="288"/>
            </a:xfrm>
            <a:prstGeom prst="rect">
              <a:avLst/>
            </a:prstGeom>
            <a:noFill/>
            <a:ln w="25400">
              <a:noFill/>
              <a:miter lim="800000"/>
              <a:headEnd/>
              <a:tailEnd/>
            </a:ln>
          </p:spPr>
          <p:txBody>
            <a:bodyPr wrap="none">
              <a:spAutoFit/>
            </a:bodyPr>
            <a:lstStyle/>
            <a:p>
              <a:r>
                <a:rPr lang="en-US" sz="2400">
                  <a:latin typeface="Symbol" pitchFamily="18" charset="2"/>
                </a:rPr>
                <a:t>l</a:t>
              </a:r>
            </a:p>
          </p:txBody>
        </p:sp>
        <p:sp>
          <p:nvSpPr>
            <p:cNvPr id="108567" name="Text Box 30"/>
            <p:cNvSpPr txBox="1">
              <a:spLocks noChangeArrowheads="1"/>
            </p:cNvSpPr>
            <p:nvPr/>
          </p:nvSpPr>
          <p:spPr bwMode="auto">
            <a:xfrm>
              <a:off x="4080" y="2352"/>
              <a:ext cx="221" cy="288"/>
            </a:xfrm>
            <a:prstGeom prst="rect">
              <a:avLst/>
            </a:prstGeom>
            <a:noFill/>
            <a:ln w="25400">
              <a:noFill/>
              <a:miter lim="800000"/>
              <a:headEnd/>
              <a:tailEnd/>
            </a:ln>
          </p:spPr>
          <p:txBody>
            <a:bodyPr wrap="none">
              <a:spAutoFit/>
            </a:bodyPr>
            <a:lstStyle/>
            <a:p>
              <a:r>
                <a:rPr lang="en-US" sz="2400">
                  <a:latin typeface="Symbol" pitchFamily="18" charset="2"/>
                </a:rPr>
                <a:t>l</a:t>
              </a:r>
              <a:endParaRPr lang="en-US" sz="2400" baseline="-25000">
                <a:latin typeface="Symbol" pitchFamily="18" charset="2"/>
              </a:endParaRPr>
            </a:p>
          </p:txBody>
        </p:sp>
        <p:sp>
          <p:nvSpPr>
            <p:cNvPr id="108568" name="Text Box 31"/>
            <p:cNvSpPr txBox="1">
              <a:spLocks noChangeArrowheads="1"/>
            </p:cNvSpPr>
            <p:nvPr/>
          </p:nvSpPr>
          <p:spPr bwMode="auto">
            <a:xfrm>
              <a:off x="4752" y="2352"/>
              <a:ext cx="221" cy="288"/>
            </a:xfrm>
            <a:prstGeom prst="rect">
              <a:avLst/>
            </a:prstGeom>
            <a:noFill/>
            <a:ln w="25400">
              <a:noFill/>
              <a:miter lim="800000"/>
              <a:headEnd/>
              <a:tailEnd/>
            </a:ln>
          </p:spPr>
          <p:txBody>
            <a:bodyPr wrap="none">
              <a:spAutoFit/>
            </a:bodyPr>
            <a:lstStyle/>
            <a:p>
              <a:r>
                <a:rPr lang="en-US" sz="2400">
                  <a:latin typeface="Symbol" pitchFamily="18" charset="2"/>
                </a:rPr>
                <a:t>l</a:t>
              </a:r>
            </a:p>
          </p:txBody>
        </p:sp>
        <p:sp>
          <p:nvSpPr>
            <p:cNvPr id="108569" name="Text Box 32"/>
            <p:cNvSpPr txBox="1">
              <a:spLocks noChangeArrowheads="1"/>
            </p:cNvSpPr>
            <p:nvPr/>
          </p:nvSpPr>
          <p:spPr bwMode="auto">
            <a:xfrm>
              <a:off x="758" y="3120"/>
              <a:ext cx="227" cy="288"/>
            </a:xfrm>
            <a:prstGeom prst="rect">
              <a:avLst/>
            </a:prstGeom>
            <a:noFill/>
            <a:ln w="25400">
              <a:noFill/>
              <a:miter lim="800000"/>
              <a:headEnd/>
              <a:tailEnd/>
            </a:ln>
          </p:spPr>
          <p:txBody>
            <a:bodyPr wrap="none">
              <a:spAutoFit/>
            </a:bodyPr>
            <a:lstStyle/>
            <a:p>
              <a:r>
                <a:rPr lang="en-US" sz="2400">
                  <a:latin typeface="Symbol" pitchFamily="18" charset="2"/>
                </a:rPr>
                <a:t>m</a:t>
              </a:r>
              <a:endParaRPr lang="en-US" sz="2400" baseline="-25000">
                <a:latin typeface="Symbol" pitchFamily="18" charset="2"/>
              </a:endParaRPr>
            </a:p>
          </p:txBody>
        </p:sp>
        <p:sp>
          <p:nvSpPr>
            <p:cNvPr id="108570" name="Text Box 33"/>
            <p:cNvSpPr txBox="1">
              <a:spLocks noChangeArrowheads="1"/>
            </p:cNvSpPr>
            <p:nvPr/>
          </p:nvSpPr>
          <p:spPr bwMode="auto">
            <a:xfrm>
              <a:off x="1440" y="3120"/>
              <a:ext cx="227" cy="288"/>
            </a:xfrm>
            <a:prstGeom prst="rect">
              <a:avLst/>
            </a:prstGeom>
            <a:noFill/>
            <a:ln w="25400">
              <a:noFill/>
              <a:miter lim="800000"/>
              <a:headEnd/>
              <a:tailEnd/>
            </a:ln>
          </p:spPr>
          <p:txBody>
            <a:bodyPr wrap="none">
              <a:spAutoFit/>
            </a:bodyPr>
            <a:lstStyle/>
            <a:p>
              <a:r>
                <a:rPr lang="en-US" sz="2400">
                  <a:latin typeface="Symbol" pitchFamily="18" charset="2"/>
                </a:rPr>
                <a:t>m</a:t>
              </a:r>
              <a:endParaRPr lang="en-US" sz="2400" baseline="-25000">
                <a:latin typeface="Symbol" pitchFamily="18" charset="2"/>
              </a:endParaRPr>
            </a:p>
          </p:txBody>
        </p:sp>
        <p:sp>
          <p:nvSpPr>
            <p:cNvPr id="108571" name="Text Box 34"/>
            <p:cNvSpPr txBox="1">
              <a:spLocks noChangeArrowheads="1"/>
            </p:cNvSpPr>
            <p:nvPr/>
          </p:nvSpPr>
          <p:spPr bwMode="auto">
            <a:xfrm>
              <a:off x="2208" y="3120"/>
              <a:ext cx="227" cy="288"/>
            </a:xfrm>
            <a:prstGeom prst="rect">
              <a:avLst/>
            </a:prstGeom>
            <a:noFill/>
            <a:ln w="25400">
              <a:noFill/>
              <a:miter lim="800000"/>
              <a:headEnd/>
              <a:tailEnd/>
            </a:ln>
          </p:spPr>
          <p:txBody>
            <a:bodyPr wrap="none">
              <a:spAutoFit/>
            </a:bodyPr>
            <a:lstStyle/>
            <a:p>
              <a:r>
                <a:rPr lang="en-US" sz="2400">
                  <a:latin typeface="Symbol" pitchFamily="18" charset="2"/>
                </a:rPr>
                <a:t>m</a:t>
              </a:r>
              <a:endParaRPr lang="en-US" sz="2400" baseline="-25000">
                <a:latin typeface="Symbol" pitchFamily="18" charset="2"/>
              </a:endParaRPr>
            </a:p>
          </p:txBody>
        </p:sp>
        <p:sp>
          <p:nvSpPr>
            <p:cNvPr id="108572" name="Text Box 35"/>
            <p:cNvSpPr txBox="1">
              <a:spLocks noChangeArrowheads="1"/>
            </p:cNvSpPr>
            <p:nvPr/>
          </p:nvSpPr>
          <p:spPr bwMode="auto">
            <a:xfrm>
              <a:off x="3360" y="3120"/>
              <a:ext cx="227" cy="288"/>
            </a:xfrm>
            <a:prstGeom prst="rect">
              <a:avLst/>
            </a:prstGeom>
            <a:noFill/>
            <a:ln w="25400">
              <a:noFill/>
              <a:miter lim="800000"/>
              <a:headEnd/>
              <a:tailEnd/>
            </a:ln>
          </p:spPr>
          <p:txBody>
            <a:bodyPr wrap="none">
              <a:spAutoFit/>
            </a:bodyPr>
            <a:lstStyle/>
            <a:p>
              <a:r>
                <a:rPr lang="en-US" sz="2400">
                  <a:latin typeface="Symbol" pitchFamily="18" charset="2"/>
                </a:rPr>
                <a:t>m</a:t>
              </a:r>
              <a:endParaRPr lang="en-US" sz="2400" baseline="-25000">
                <a:latin typeface="Symbol" pitchFamily="18" charset="2"/>
              </a:endParaRPr>
            </a:p>
          </p:txBody>
        </p:sp>
        <p:sp>
          <p:nvSpPr>
            <p:cNvPr id="108573" name="Text Box 36"/>
            <p:cNvSpPr txBox="1">
              <a:spLocks noChangeArrowheads="1"/>
            </p:cNvSpPr>
            <p:nvPr/>
          </p:nvSpPr>
          <p:spPr bwMode="auto">
            <a:xfrm>
              <a:off x="4128" y="3120"/>
              <a:ext cx="227" cy="288"/>
            </a:xfrm>
            <a:prstGeom prst="rect">
              <a:avLst/>
            </a:prstGeom>
            <a:noFill/>
            <a:ln w="25400">
              <a:noFill/>
              <a:miter lim="800000"/>
              <a:headEnd/>
              <a:tailEnd/>
            </a:ln>
          </p:spPr>
          <p:txBody>
            <a:bodyPr wrap="none">
              <a:spAutoFit/>
            </a:bodyPr>
            <a:lstStyle/>
            <a:p>
              <a:r>
                <a:rPr lang="en-US" sz="2400">
                  <a:latin typeface="Symbol" pitchFamily="18" charset="2"/>
                  <a:sym typeface="Symbol" pitchFamily="18" charset="2"/>
                </a:rPr>
                <a:t></a:t>
              </a:r>
              <a:endParaRPr lang="en-US" sz="2400" baseline="-25000">
                <a:latin typeface="Symbol" pitchFamily="18" charset="2"/>
              </a:endParaRPr>
            </a:p>
          </p:txBody>
        </p:sp>
        <p:sp>
          <p:nvSpPr>
            <p:cNvPr id="108574" name="Text Box 37"/>
            <p:cNvSpPr txBox="1">
              <a:spLocks noChangeArrowheads="1"/>
            </p:cNvSpPr>
            <p:nvPr/>
          </p:nvSpPr>
          <p:spPr bwMode="auto">
            <a:xfrm>
              <a:off x="4848" y="3120"/>
              <a:ext cx="227" cy="288"/>
            </a:xfrm>
            <a:prstGeom prst="rect">
              <a:avLst/>
            </a:prstGeom>
            <a:noFill/>
            <a:ln w="25400">
              <a:noFill/>
              <a:miter lim="800000"/>
              <a:headEnd/>
              <a:tailEnd/>
            </a:ln>
          </p:spPr>
          <p:txBody>
            <a:bodyPr wrap="none">
              <a:spAutoFit/>
            </a:bodyPr>
            <a:lstStyle/>
            <a:p>
              <a:r>
                <a:rPr lang="en-US" sz="2400">
                  <a:latin typeface="Symbol" pitchFamily="18" charset="2"/>
                  <a:sym typeface="Symbol" pitchFamily="18" charset="2"/>
                </a:rPr>
                <a:t></a:t>
              </a:r>
              <a:endParaRPr lang="en-US" sz="2400" baseline="-25000">
                <a:latin typeface="Symbol" pitchFamily="18" charset="2"/>
              </a:endParaRPr>
            </a:p>
          </p:txBody>
        </p:sp>
      </p:grpSp>
      <p:sp>
        <p:nvSpPr>
          <p:cNvPr id="2" name="Slide Number Placeholder 1">
            <a:extLst>
              <a:ext uri="{FF2B5EF4-FFF2-40B4-BE49-F238E27FC236}">
                <a16:creationId xmlns:a16="http://schemas.microsoft.com/office/drawing/2014/main" id="{3E91369D-8616-49F5-B9DF-C59CD18F0CC2}"/>
              </a:ext>
            </a:extLst>
          </p:cNvPr>
          <p:cNvSpPr>
            <a:spLocks noGrp="1"/>
          </p:cNvSpPr>
          <p:nvPr>
            <p:ph type="sldNum" sz="quarter" idx="12"/>
          </p:nvPr>
        </p:nvSpPr>
        <p:spPr/>
        <p:txBody>
          <a:bodyPr/>
          <a:lstStyle/>
          <a:p>
            <a:fld id="{BA691707-747E-C946-9ECD-54E2551B1C59}" type="slidenum">
              <a:rPr lang="en-US" smtClean="0"/>
              <a:pPr/>
              <a:t>34</a:t>
            </a:fld>
            <a:endParaRPr lang="en-US"/>
          </a:p>
        </p:txBody>
      </p:sp>
    </p:spTree>
    <p:extLst>
      <p:ext uri="{BB962C8B-B14F-4D97-AF65-F5344CB8AC3E}">
        <p14:creationId xmlns:p14="http://schemas.microsoft.com/office/powerpoint/2010/main" val="1794300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p:txBody>
          <a:bodyPr/>
          <a:lstStyle/>
          <a:p>
            <a:r>
              <a:rPr lang="en-US" altLang="zh-CN" sz="2800" dirty="0"/>
              <a:t>Birth-death processes with </a:t>
            </a:r>
          </a:p>
          <a:p>
            <a:endParaRPr lang="en-US" altLang="zh-CN" sz="2800" dirty="0"/>
          </a:p>
          <a:p>
            <a:endParaRPr lang="en-US" altLang="zh-CN" sz="2800" dirty="0"/>
          </a:p>
          <a:p>
            <a:endParaRPr lang="en-US" altLang="zh-CN" sz="2800" dirty="0"/>
          </a:p>
          <a:p>
            <a:endParaRPr lang="en-US" altLang="zh-CN" sz="2800" dirty="0"/>
          </a:p>
          <a:p>
            <a:r>
              <a:rPr lang="en-US" altLang="zh-CN" sz="2800" dirty="0"/>
              <a:t>Probability of n jobs in the system:</a:t>
            </a:r>
          </a:p>
          <a:p>
            <a:endParaRPr lang="en-US" altLang="zh-CN" sz="2800" dirty="0"/>
          </a:p>
          <a:p>
            <a:endParaRPr lang="zh-CN" altLang="en-US" sz="2800" dirty="0"/>
          </a:p>
        </p:txBody>
      </p:sp>
      <p:sp>
        <p:nvSpPr>
          <p:cNvPr id="18434" name="Rectangle 2"/>
          <p:cNvSpPr>
            <a:spLocks noGrp="1" noChangeArrowheads="1"/>
          </p:cNvSpPr>
          <p:nvPr>
            <p:ph type="title"/>
          </p:nvPr>
        </p:nvSpPr>
        <p:spPr/>
        <p:txBody>
          <a:bodyPr/>
          <a:lstStyle/>
          <a:p>
            <a:pPr>
              <a:defRPr/>
            </a:pPr>
            <a:r>
              <a:rPr lang="en-US" altLang="zh-CN"/>
              <a:t>Results for M/M/1 Queue</a:t>
            </a:r>
          </a:p>
        </p:txBody>
      </p:sp>
      <p:pic>
        <p:nvPicPr>
          <p:cNvPr id="109572" name="Picture 4" descr="TP_tmp"/>
          <p:cNvPicPr>
            <a:picLocks noChangeAspect="1" noChangeArrowheads="1"/>
          </p:cNvPicPr>
          <p:nvPr>
            <p:custDataLst>
              <p:tags r:id="rId1"/>
            </p:custDataLst>
          </p:nvPr>
        </p:nvPicPr>
        <p:blipFill>
          <a:blip r:embed="rId5" cstate="print"/>
          <a:srcRect/>
          <a:stretch>
            <a:fillRect/>
          </a:stretch>
        </p:blipFill>
        <p:spPr bwMode="auto">
          <a:xfrm>
            <a:off x="2590800" y="1981200"/>
            <a:ext cx="3505200" cy="974725"/>
          </a:xfrm>
          <a:prstGeom prst="rect">
            <a:avLst/>
          </a:prstGeom>
          <a:noFill/>
          <a:ln w="25400">
            <a:noFill/>
            <a:miter lim="800000"/>
            <a:headEnd/>
            <a:tailEnd/>
          </a:ln>
        </p:spPr>
      </p:pic>
      <p:pic>
        <p:nvPicPr>
          <p:cNvPr id="109573" name="Picture 5" descr="TP_tmp"/>
          <p:cNvPicPr>
            <a:picLocks noChangeAspect="1" noChangeArrowheads="1"/>
          </p:cNvPicPr>
          <p:nvPr>
            <p:custDataLst>
              <p:tags r:id="rId2"/>
            </p:custDataLst>
          </p:nvPr>
        </p:nvPicPr>
        <p:blipFill>
          <a:blip r:embed="rId6" cstate="print"/>
          <a:srcRect/>
          <a:stretch>
            <a:fillRect/>
          </a:stretch>
        </p:blipFill>
        <p:spPr bwMode="auto">
          <a:xfrm>
            <a:off x="2057400" y="4419600"/>
            <a:ext cx="4265613" cy="792163"/>
          </a:xfrm>
          <a:prstGeom prst="rect">
            <a:avLst/>
          </a:prstGeom>
          <a:noFill/>
          <a:ln w="25400">
            <a:noFill/>
            <a:miter lim="800000"/>
            <a:headEnd/>
            <a:tailEnd/>
          </a:ln>
        </p:spPr>
      </p:pic>
      <p:sp>
        <p:nvSpPr>
          <p:cNvPr id="2" name="Slide Number Placeholder 1">
            <a:extLst>
              <a:ext uri="{FF2B5EF4-FFF2-40B4-BE49-F238E27FC236}">
                <a16:creationId xmlns:a16="http://schemas.microsoft.com/office/drawing/2014/main" id="{7EACD235-0C64-4F9E-A4BC-DD88787C394F}"/>
              </a:ext>
            </a:extLst>
          </p:cNvPr>
          <p:cNvSpPr>
            <a:spLocks noGrp="1"/>
          </p:cNvSpPr>
          <p:nvPr>
            <p:ph type="sldNum" sz="quarter" idx="12"/>
          </p:nvPr>
        </p:nvSpPr>
        <p:spPr/>
        <p:txBody>
          <a:bodyPr/>
          <a:lstStyle/>
          <a:p>
            <a:fld id="{BA691707-747E-C946-9ECD-54E2551B1C59}" type="slidenum">
              <a:rPr lang="en-US" smtClean="0"/>
              <a:pPr/>
              <a:t>35</a:t>
            </a:fld>
            <a:endParaRPr lang="en-US"/>
          </a:p>
        </p:txBody>
      </p:sp>
    </p:spTree>
    <p:extLst>
      <p:ext uri="{BB962C8B-B14F-4D97-AF65-F5344CB8AC3E}">
        <p14:creationId xmlns:p14="http://schemas.microsoft.com/office/powerpoint/2010/main" val="109263900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p:txBody>
          <a:bodyPr>
            <a:normAutofit/>
          </a:bodyPr>
          <a:lstStyle/>
          <a:p>
            <a:r>
              <a:rPr lang="en-US" altLang="zh-CN" sz="2800" dirty="0"/>
              <a:t>The quantity </a:t>
            </a:r>
            <a:r>
              <a:rPr lang="el-GR" altLang="zh-CN" sz="2800" i="1" dirty="0">
                <a:latin typeface="Times New Roman" pitchFamily="18" charset="0"/>
                <a:cs typeface="Times New Roman" pitchFamily="18" charset="0"/>
              </a:rPr>
              <a:t>λ</a:t>
            </a:r>
            <a:r>
              <a:rPr lang="en-US" altLang="zh-CN" sz="2800" i="1" dirty="0">
                <a:latin typeface="Times New Roman" pitchFamily="18" charset="0"/>
                <a:cs typeface="Times New Roman" pitchFamily="18" charset="0"/>
              </a:rPr>
              <a:t>/</a:t>
            </a:r>
            <a:r>
              <a:rPr lang="el-GR" altLang="zh-CN" sz="2800" i="1" dirty="0">
                <a:latin typeface="Times New Roman" pitchFamily="18" charset="0"/>
                <a:cs typeface="Times New Roman" pitchFamily="18" charset="0"/>
              </a:rPr>
              <a:t>μ</a:t>
            </a:r>
            <a:r>
              <a:rPr lang="en-US" altLang="zh-CN" sz="2800" dirty="0"/>
              <a:t> is called </a:t>
            </a:r>
            <a:r>
              <a:rPr lang="en-US" altLang="zh-CN" sz="2800" b="1" i="1" dirty="0">
                <a:solidFill>
                  <a:srgbClr val="00B050"/>
                </a:solidFill>
              </a:rPr>
              <a:t>traffic intensity</a:t>
            </a:r>
            <a:r>
              <a:rPr lang="en-US" altLang="zh-CN" sz="2800" i="1" dirty="0">
                <a:solidFill>
                  <a:srgbClr val="00B050"/>
                </a:solidFill>
              </a:rPr>
              <a:t> </a:t>
            </a:r>
            <a:r>
              <a:rPr lang="en-US" altLang="zh-CN" sz="2800" dirty="0"/>
              <a:t>and is usually denoted by symbol </a:t>
            </a:r>
            <a:r>
              <a:rPr lang="el-GR" altLang="zh-CN" sz="2800" i="1" dirty="0">
                <a:latin typeface="Times New Roman" pitchFamily="18" charset="0"/>
                <a:cs typeface="Times New Roman" pitchFamily="18" charset="0"/>
              </a:rPr>
              <a:t>ρ</a:t>
            </a:r>
            <a:r>
              <a:rPr lang="en-US" altLang="zh-CN" sz="2800" dirty="0"/>
              <a:t>. Thus: </a:t>
            </a:r>
          </a:p>
          <a:p>
            <a:endParaRPr lang="en-US" altLang="zh-CN" sz="2800" dirty="0"/>
          </a:p>
          <a:p>
            <a:endParaRPr lang="en-US" altLang="zh-CN" sz="2800" dirty="0"/>
          </a:p>
          <a:p>
            <a:endParaRPr lang="en-US" altLang="zh-CN" sz="2800" dirty="0"/>
          </a:p>
          <a:p>
            <a:endParaRPr lang="en-US" altLang="zh-CN" sz="2800" dirty="0"/>
          </a:p>
          <a:p>
            <a:endParaRPr lang="en-US" altLang="zh-CN" sz="2800" dirty="0"/>
          </a:p>
          <a:p>
            <a:pPr>
              <a:buFont typeface="Wingdings" pitchFamily="2" charset="2"/>
              <a:buNone/>
            </a:pPr>
            <a:r>
              <a:rPr lang="en-US" altLang="zh-CN" sz="2800" dirty="0"/>
              <a:t>               (geometric distribution!)  </a:t>
            </a:r>
          </a:p>
          <a:p>
            <a:r>
              <a:rPr lang="en-US" altLang="zh-CN" sz="2800" i="1" dirty="0">
                <a:solidFill>
                  <a:srgbClr val="00B050"/>
                </a:solidFill>
              </a:rPr>
              <a:t>Utilization of the server </a:t>
            </a:r>
            <a:br>
              <a:rPr lang="en-US" altLang="zh-CN" sz="2800" dirty="0"/>
            </a:br>
            <a:r>
              <a:rPr lang="en-US" altLang="zh-CN" sz="2800" dirty="0"/>
              <a:t>= Probability of having at least one job in the system</a:t>
            </a:r>
          </a:p>
          <a:p>
            <a:endParaRPr lang="zh-CN" altLang="en-US" sz="2800" dirty="0"/>
          </a:p>
        </p:txBody>
      </p:sp>
      <p:sp>
        <p:nvSpPr>
          <p:cNvPr id="19458" name="Rectangle 2"/>
          <p:cNvSpPr>
            <a:spLocks noGrp="1" noChangeArrowheads="1"/>
          </p:cNvSpPr>
          <p:nvPr>
            <p:ph type="title"/>
          </p:nvPr>
        </p:nvSpPr>
        <p:spPr/>
        <p:txBody>
          <a:bodyPr/>
          <a:lstStyle/>
          <a:p>
            <a:pPr>
              <a:defRPr/>
            </a:pPr>
            <a:r>
              <a:rPr lang="en-US" altLang="zh-CN" dirty="0"/>
              <a:t>Results for M/M/1 Queue (cont’d)</a:t>
            </a:r>
          </a:p>
        </p:txBody>
      </p:sp>
      <p:pic>
        <p:nvPicPr>
          <p:cNvPr id="110596" name="Picture 4" descr="TP_tmp"/>
          <p:cNvPicPr>
            <a:picLocks noChangeAspect="1" noChangeArrowheads="1"/>
          </p:cNvPicPr>
          <p:nvPr>
            <p:custDataLst>
              <p:tags r:id="rId1"/>
            </p:custDataLst>
          </p:nvPr>
        </p:nvPicPr>
        <p:blipFill>
          <a:blip r:embed="rId5" cstate="print"/>
          <a:srcRect/>
          <a:stretch>
            <a:fillRect/>
          </a:stretch>
        </p:blipFill>
        <p:spPr bwMode="auto">
          <a:xfrm>
            <a:off x="1828800" y="2209800"/>
            <a:ext cx="4722813" cy="1828800"/>
          </a:xfrm>
          <a:prstGeom prst="rect">
            <a:avLst/>
          </a:prstGeom>
          <a:noFill/>
          <a:ln w="25400">
            <a:noFill/>
            <a:miter lim="800000"/>
            <a:headEnd/>
            <a:tailEnd/>
          </a:ln>
        </p:spPr>
      </p:pic>
      <p:pic>
        <p:nvPicPr>
          <p:cNvPr id="110597" name="Picture 5" descr="TP_tmp"/>
          <p:cNvPicPr>
            <a:picLocks noChangeAspect="1" noChangeArrowheads="1"/>
          </p:cNvPicPr>
          <p:nvPr>
            <p:custDataLst>
              <p:tags r:id="rId2"/>
            </p:custDataLst>
          </p:nvPr>
        </p:nvPicPr>
        <p:blipFill>
          <a:blip r:embed="rId6" cstate="print"/>
          <a:srcRect/>
          <a:stretch>
            <a:fillRect/>
          </a:stretch>
        </p:blipFill>
        <p:spPr bwMode="auto">
          <a:xfrm>
            <a:off x="3063241" y="6149539"/>
            <a:ext cx="2011363" cy="304800"/>
          </a:xfrm>
          <a:prstGeom prst="rect">
            <a:avLst/>
          </a:prstGeom>
          <a:noFill/>
          <a:ln w="25400">
            <a:noFill/>
            <a:miter lim="800000"/>
            <a:headEnd/>
            <a:tailEnd/>
          </a:ln>
        </p:spPr>
      </p:pic>
      <p:sp>
        <p:nvSpPr>
          <p:cNvPr id="2" name="Slide Number Placeholder 1">
            <a:extLst>
              <a:ext uri="{FF2B5EF4-FFF2-40B4-BE49-F238E27FC236}">
                <a16:creationId xmlns:a16="http://schemas.microsoft.com/office/drawing/2014/main" id="{DEF5E933-252C-424F-8F5A-DAE91DF7E49C}"/>
              </a:ext>
            </a:extLst>
          </p:cNvPr>
          <p:cNvSpPr>
            <a:spLocks noGrp="1"/>
          </p:cNvSpPr>
          <p:nvPr>
            <p:ph type="sldNum" sz="quarter" idx="12"/>
          </p:nvPr>
        </p:nvSpPr>
        <p:spPr/>
        <p:txBody>
          <a:bodyPr/>
          <a:lstStyle/>
          <a:p>
            <a:fld id="{BA691707-747E-C946-9ECD-54E2551B1C59}" type="slidenum">
              <a:rPr lang="en-US" smtClean="0"/>
              <a:pPr/>
              <a:t>36</a:t>
            </a:fld>
            <a:endParaRPr lang="en-US"/>
          </a:p>
        </p:txBody>
      </p:sp>
    </p:spTree>
    <p:extLst>
      <p:ext uri="{BB962C8B-B14F-4D97-AF65-F5344CB8AC3E}">
        <p14:creationId xmlns:p14="http://schemas.microsoft.com/office/powerpoint/2010/main" val="89742488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p:txBody>
          <a:bodyPr/>
          <a:lstStyle/>
          <a:p>
            <a:r>
              <a:rPr lang="en-US" altLang="zh-CN"/>
              <a:t>Mean number of jobs in the system:</a:t>
            </a:r>
          </a:p>
          <a:p>
            <a:endParaRPr lang="en-US" altLang="zh-CN"/>
          </a:p>
          <a:p>
            <a:endParaRPr lang="en-US" altLang="zh-CN"/>
          </a:p>
          <a:p>
            <a:endParaRPr lang="en-US" altLang="zh-CN"/>
          </a:p>
          <a:p>
            <a:endParaRPr lang="en-US" altLang="zh-CN"/>
          </a:p>
          <a:p>
            <a:r>
              <a:rPr lang="en-US" altLang="zh-CN"/>
              <a:t>Mean number of jobs in the queue: </a:t>
            </a:r>
          </a:p>
        </p:txBody>
      </p:sp>
      <p:sp>
        <p:nvSpPr>
          <p:cNvPr id="20482" name="Rectangle 2"/>
          <p:cNvSpPr>
            <a:spLocks noGrp="1" noChangeArrowheads="1"/>
          </p:cNvSpPr>
          <p:nvPr>
            <p:ph type="title"/>
          </p:nvPr>
        </p:nvSpPr>
        <p:spPr/>
        <p:txBody>
          <a:bodyPr/>
          <a:lstStyle/>
          <a:p>
            <a:pPr>
              <a:defRPr/>
            </a:pPr>
            <a:r>
              <a:rPr lang="en-US" altLang="zh-CN" dirty="0"/>
              <a:t>Results for M/M/1 Queue (cont’d)</a:t>
            </a:r>
          </a:p>
        </p:txBody>
      </p:sp>
      <p:pic>
        <p:nvPicPr>
          <p:cNvPr id="111620" name="Picture 6" descr="TP_tmp"/>
          <p:cNvPicPr>
            <a:picLocks noChangeAspect="1" noChangeArrowheads="1"/>
          </p:cNvPicPr>
          <p:nvPr>
            <p:custDataLst>
              <p:tags r:id="rId1"/>
            </p:custDataLst>
          </p:nvPr>
        </p:nvPicPr>
        <p:blipFill>
          <a:blip r:embed="rId5" cstate="print"/>
          <a:srcRect/>
          <a:stretch>
            <a:fillRect/>
          </a:stretch>
        </p:blipFill>
        <p:spPr bwMode="auto">
          <a:xfrm>
            <a:off x="1981200" y="1981200"/>
            <a:ext cx="5484813" cy="854075"/>
          </a:xfrm>
          <a:prstGeom prst="rect">
            <a:avLst/>
          </a:prstGeom>
          <a:noFill/>
          <a:ln w="25400">
            <a:noFill/>
            <a:miter lim="800000"/>
            <a:headEnd/>
            <a:tailEnd/>
          </a:ln>
        </p:spPr>
      </p:pic>
      <p:pic>
        <p:nvPicPr>
          <p:cNvPr id="111621" name="Picture 8" descr="TP_tmp"/>
          <p:cNvPicPr>
            <a:picLocks noChangeAspect="1" noChangeArrowheads="1"/>
          </p:cNvPicPr>
          <p:nvPr>
            <p:custDataLst>
              <p:tags r:id="rId2"/>
            </p:custDataLst>
          </p:nvPr>
        </p:nvPicPr>
        <p:blipFill>
          <a:blip r:embed="rId6" cstate="print"/>
          <a:srcRect/>
          <a:stretch>
            <a:fillRect/>
          </a:stretch>
        </p:blipFill>
        <p:spPr bwMode="auto">
          <a:xfrm>
            <a:off x="1169988" y="4468813"/>
            <a:ext cx="6858000" cy="831850"/>
          </a:xfrm>
          <a:prstGeom prst="rect">
            <a:avLst/>
          </a:prstGeom>
          <a:noFill/>
          <a:ln w="25400">
            <a:noFill/>
            <a:miter lim="800000"/>
            <a:headEnd/>
            <a:tailEnd/>
          </a:ln>
        </p:spPr>
      </p:pic>
      <p:sp>
        <p:nvSpPr>
          <p:cNvPr id="2" name="Slide Number Placeholder 1">
            <a:extLst>
              <a:ext uri="{FF2B5EF4-FFF2-40B4-BE49-F238E27FC236}">
                <a16:creationId xmlns:a16="http://schemas.microsoft.com/office/drawing/2014/main" id="{59E9D1BF-6ADF-4CF2-89F6-73620EDC5CAB}"/>
              </a:ext>
            </a:extLst>
          </p:cNvPr>
          <p:cNvSpPr>
            <a:spLocks noGrp="1"/>
          </p:cNvSpPr>
          <p:nvPr>
            <p:ph type="sldNum" sz="quarter" idx="12"/>
          </p:nvPr>
        </p:nvSpPr>
        <p:spPr/>
        <p:txBody>
          <a:bodyPr/>
          <a:lstStyle/>
          <a:p>
            <a:fld id="{BA691707-747E-C946-9ECD-54E2551B1C59}" type="slidenum">
              <a:rPr lang="en-US" smtClean="0"/>
              <a:pPr/>
              <a:t>37</a:t>
            </a:fld>
            <a:endParaRPr lang="en-US"/>
          </a:p>
        </p:txBody>
      </p:sp>
    </p:spTree>
    <p:extLst>
      <p:ext uri="{BB962C8B-B14F-4D97-AF65-F5344CB8AC3E}">
        <p14:creationId xmlns:p14="http://schemas.microsoft.com/office/powerpoint/2010/main" val="159898852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p:txBody>
          <a:bodyPr/>
          <a:lstStyle/>
          <a:p>
            <a:r>
              <a:rPr lang="en-US" altLang="zh-CN" dirty="0"/>
              <a:t>Probability of </a:t>
            </a:r>
            <a:r>
              <a:rPr lang="en-US" altLang="zh-CN" i="1" dirty="0">
                <a:latin typeface="Times New Roman" pitchFamily="18" charset="0"/>
                <a:cs typeface="Times New Roman" pitchFamily="18" charset="0"/>
              </a:rPr>
              <a:t>n</a:t>
            </a:r>
            <a:r>
              <a:rPr lang="en-US" altLang="zh-CN" dirty="0"/>
              <a:t> or more jobs in the system:</a:t>
            </a:r>
            <a:br>
              <a:rPr lang="en-US" altLang="zh-CN" dirty="0"/>
            </a:br>
            <a:endParaRPr lang="en-US" altLang="zh-CN" dirty="0"/>
          </a:p>
          <a:p>
            <a:endParaRPr lang="en-US" altLang="zh-CN" dirty="0"/>
          </a:p>
          <a:p>
            <a:endParaRPr lang="en-US" altLang="zh-CN" dirty="0"/>
          </a:p>
          <a:p>
            <a:r>
              <a:rPr lang="en-US" altLang="zh-CN" dirty="0"/>
              <a:t>Mean response time (using Little’s Law):</a:t>
            </a:r>
          </a:p>
          <a:p>
            <a:pPr lvl="1"/>
            <a:r>
              <a:rPr lang="en-US" altLang="zh-CN" dirty="0">
                <a:solidFill>
                  <a:srgbClr val="00B050"/>
                </a:solidFill>
              </a:rPr>
              <a:t>Mean number in the system </a:t>
            </a:r>
            <a:br>
              <a:rPr lang="en-US" altLang="zh-CN" dirty="0">
                <a:solidFill>
                  <a:srgbClr val="00B050"/>
                </a:solidFill>
              </a:rPr>
            </a:br>
            <a:r>
              <a:rPr lang="en-US" altLang="zh-CN" dirty="0">
                <a:solidFill>
                  <a:srgbClr val="00B050"/>
                </a:solidFill>
              </a:rPr>
              <a:t>           = Arrival rate ×</a:t>
            </a:r>
            <a:r>
              <a:rPr lang="en-US" altLang="zh-CN" dirty="0">
                <a:solidFill>
                  <a:srgbClr val="00B050"/>
                </a:solidFill>
                <a:sym typeface="Symbol" pitchFamily="18" charset="2"/>
              </a:rPr>
              <a:t> </a:t>
            </a:r>
            <a:r>
              <a:rPr lang="en-US" altLang="zh-CN" dirty="0">
                <a:solidFill>
                  <a:srgbClr val="00B050"/>
                </a:solidFill>
              </a:rPr>
              <a:t>Mean response time</a:t>
            </a:r>
          </a:p>
          <a:p>
            <a:pPr lvl="1"/>
            <a:r>
              <a:rPr lang="en-US" altLang="zh-CN" dirty="0"/>
              <a:t>That is: </a:t>
            </a:r>
          </a:p>
        </p:txBody>
      </p:sp>
      <p:sp>
        <p:nvSpPr>
          <p:cNvPr id="21506" name="Rectangle 2"/>
          <p:cNvSpPr>
            <a:spLocks noGrp="1" noChangeArrowheads="1"/>
          </p:cNvSpPr>
          <p:nvPr>
            <p:ph type="title"/>
          </p:nvPr>
        </p:nvSpPr>
        <p:spPr/>
        <p:txBody>
          <a:bodyPr/>
          <a:lstStyle/>
          <a:p>
            <a:pPr>
              <a:defRPr/>
            </a:pPr>
            <a:r>
              <a:rPr lang="zh-CN" altLang="en-US" dirty="0"/>
              <a:t> </a:t>
            </a:r>
            <a:r>
              <a:rPr lang="en-US" altLang="zh-CN" dirty="0"/>
              <a:t>Results for M/M/1 Queue (cont’d)</a:t>
            </a:r>
          </a:p>
        </p:txBody>
      </p:sp>
      <p:pic>
        <p:nvPicPr>
          <p:cNvPr id="112645" name="Picture 7" descr="TP_tmp"/>
          <p:cNvPicPr>
            <a:picLocks noChangeAspect="1" noChangeArrowheads="1"/>
          </p:cNvPicPr>
          <p:nvPr>
            <p:custDataLst>
              <p:tags r:id="rId2"/>
            </p:custDataLst>
          </p:nvPr>
        </p:nvPicPr>
        <p:blipFill>
          <a:blip r:embed="rId5" cstate="print"/>
          <a:srcRect/>
          <a:stretch>
            <a:fillRect/>
          </a:stretch>
        </p:blipFill>
        <p:spPr bwMode="auto">
          <a:xfrm>
            <a:off x="2317750" y="4648200"/>
            <a:ext cx="4692650" cy="1401763"/>
          </a:xfrm>
          <a:prstGeom prst="rect">
            <a:avLst/>
          </a:prstGeom>
          <a:noFill/>
          <a:ln w="25400">
            <a:noFill/>
            <a:miter lim="800000"/>
            <a:headEnd/>
            <a:tailEnd/>
          </a:ln>
        </p:spPr>
      </p:pic>
      <p:graphicFrame>
        <p:nvGraphicFramePr>
          <p:cNvPr id="6" name="Object 5"/>
          <p:cNvGraphicFramePr>
            <a:graphicFrameLocks noChangeAspect="1"/>
          </p:cNvGraphicFramePr>
          <p:nvPr/>
        </p:nvGraphicFramePr>
        <p:xfrm>
          <a:off x="1571624" y="1823186"/>
          <a:ext cx="4981575" cy="978752"/>
        </p:xfrm>
        <a:graphic>
          <a:graphicData uri="http://schemas.openxmlformats.org/presentationml/2006/ole">
            <mc:AlternateContent xmlns:mc="http://schemas.openxmlformats.org/markup-compatibility/2006">
              <mc:Choice xmlns:v="urn:schemas-microsoft-com:vml" Requires="v">
                <p:oleObj spid="_x0000_s3094" name="Equation" r:id="rId6" imgW="2197080" imgH="431640" progId="Equation.3">
                  <p:embed/>
                </p:oleObj>
              </mc:Choice>
              <mc:Fallback>
                <p:oleObj name="Equation" r:id="rId6" imgW="2197080" imgH="431640" progId="Equation.3">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1624" y="1823186"/>
                        <a:ext cx="4981575" cy="978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F530DBC3-758A-4D1B-82B5-F092708D5DA5}"/>
              </a:ext>
            </a:extLst>
          </p:cNvPr>
          <p:cNvSpPr>
            <a:spLocks noGrp="1"/>
          </p:cNvSpPr>
          <p:nvPr>
            <p:ph type="sldNum" sz="quarter" idx="12"/>
          </p:nvPr>
        </p:nvSpPr>
        <p:spPr/>
        <p:txBody>
          <a:bodyPr/>
          <a:lstStyle/>
          <a:p>
            <a:fld id="{BA691707-747E-C946-9ECD-54E2551B1C59}" type="slidenum">
              <a:rPr lang="en-US" smtClean="0"/>
              <a:pPr/>
              <a:t>38</a:t>
            </a:fld>
            <a:endParaRPr lang="en-US"/>
          </a:p>
        </p:txBody>
      </p:sp>
    </p:spTree>
    <p:extLst>
      <p:ext uri="{BB962C8B-B14F-4D97-AF65-F5344CB8AC3E}">
        <p14:creationId xmlns:p14="http://schemas.microsoft.com/office/powerpoint/2010/main" val="82183583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Server Utilization</a:t>
            </a:r>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9661" y="1492250"/>
            <a:ext cx="4495800" cy="337185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685800" y="5053393"/>
                <a:ext cx="7696200" cy="1323439"/>
              </a:xfrm>
              <a:prstGeom prst="rect">
                <a:avLst/>
              </a:prstGeom>
            </p:spPr>
            <p:txBody>
              <a:bodyPr wrap="square">
                <a:spAutoFit/>
              </a:bodyPr>
              <a:lstStyle/>
              <a:p>
                <a:pPr marL="800100" lvl="1" indent="-342900">
                  <a:buFont typeface="Arial" panose="020B0604020202020204" pitchFamily="34" charset="0"/>
                  <a:buChar char="•"/>
                </a:pPr>
                <a:r>
                  <a:rPr lang="en-US" altLang="en-US" sz="2000" dirty="0">
                    <a:latin typeface="+mn-lt"/>
                  </a:rPr>
                  <a:t>Increase in mean response time and number in system is highly nonlinear as a function of </a:t>
                </a:r>
                <a14:m>
                  <m:oMath xmlns:m="http://schemas.openxmlformats.org/officeDocument/2006/math">
                    <m:r>
                      <a:rPr lang="en-US" altLang="en-US" sz="2000" i="1" dirty="0">
                        <a:latin typeface="Cambria Math"/>
                      </a:rPr>
                      <m:t>𝜌</m:t>
                    </m:r>
                  </m:oMath>
                </a14:m>
                <a:r>
                  <a:rPr lang="en-US" altLang="en-US" sz="2000" dirty="0">
                    <a:latin typeface="+mn-lt"/>
                  </a:rPr>
                  <a:t>.</a:t>
                </a:r>
              </a:p>
              <a:p>
                <a:pPr marL="800100" lvl="1" indent="-342900">
                  <a:buFont typeface="Arial" panose="020B0604020202020204" pitchFamily="34" charset="0"/>
                  <a:buChar char="•"/>
                </a:pPr>
                <a:r>
                  <a:rPr lang="en-US" altLang="en-US" sz="2000" dirty="0"/>
                  <a:t>If </a:t>
                </a:r>
                <a14:m>
                  <m:oMath xmlns:m="http://schemas.openxmlformats.org/officeDocument/2006/math">
                    <m:r>
                      <a:rPr lang="en-US" altLang="en-US" sz="2000" i="1" dirty="0">
                        <a:latin typeface="Cambria Math"/>
                      </a:rPr>
                      <m:t>𝜌</m:t>
                    </m:r>
                    <m:r>
                      <a:rPr lang="en-US" altLang="en-US" sz="2000" i="1" dirty="0">
                        <a:latin typeface="Cambria Math"/>
                      </a:rPr>
                      <m:t>≥ 1</m:t>
                    </m:r>
                  </m:oMath>
                </a14:m>
                <a:r>
                  <a:rPr lang="en-US" altLang="en-US" sz="2000" dirty="0"/>
                  <a:t>, waiting line tends to continually grow in length.</a:t>
                </a:r>
              </a:p>
              <a:p>
                <a:pPr marL="800100" lvl="1" indent="-342900">
                  <a:buFont typeface="Arial" panose="020B0604020202020204" pitchFamily="34" charset="0"/>
                  <a:buChar char="•"/>
                </a:pPr>
                <a:endParaRPr lang="en-US" altLang="en-US" sz="2000" dirty="0">
                  <a:latin typeface="+mn-lt"/>
                </a:endParaRPr>
              </a:p>
            </p:txBody>
          </p:sp>
        </mc:Choice>
        <mc:Fallback xmlns="">
          <p:sp>
            <p:nvSpPr>
              <p:cNvPr id="8" name="Rectangle 7"/>
              <p:cNvSpPr>
                <a:spLocks noRot="1" noChangeAspect="1" noMove="1" noResize="1" noEditPoints="1" noAdjustHandles="1" noChangeArrowheads="1" noChangeShapeType="1" noTextEdit="1"/>
              </p:cNvSpPr>
              <p:nvPr/>
            </p:nvSpPr>
            <p:spPr>
              <a:xfrm>
                <a:off x="685800" y="5053393"/>
                <a:ext cx="7696200" cy="1323439"/>
              </a:xfrm>
              <a:prstGeom prst="rect">
                <a:avLst/>
              </a:prstGeom>
              <a:blipFill>
                <a:blip r:embed="rId3"/>
                <a:stretch>
                  <a:fillRect t="-2765"/>
                </a:stretch>
              </a:blipFill>
            </p:spPr>
            <p:txBody>
              <a:bodyPr/>
              <a:lstStyle/>
              <a:p>
                <a:r>
                  <a:rPr lang="en-CA">
                    <a:noFill/>
                  </a:rPr>
                  <a:t> </a:t>
                </a:r>
              </a:p>
            </p:txBody>
          </p:sp>
        </mc:Fallback>
      </mc:AlternateContent>
      <p:pic>
        <p:nvPicPr>
          <p:cNvPr id="9" name="Picture 8">
            <a:extLst>
              <a:ext uri="{FF2B5EF4-FFF2-40B4-BE49-F238E27FC236}">
                <a16:creationId xmlns:a16="http://schemas.microsoft.com/office/drawing/2014/main" id="{2FFF74FC-4D3D-44FB-9176-F0FFE982709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7423" y="1492250"/>
            <a:ext cx="4495800" cy="3371850"/>
          </a:xfrm>
          <a:prstGeom prst="rect">
            <a:avLst/>
          </a:prstGeom>
        </p:spPr>
      </p:pic>
    </p:spTree>
    <p:extLst>
      <p:ext uri="{BB962C8B-B14F-4D97-AF65-F5344CB8AC3E}">
        <p14:creationId xmlns:p14="http://schemas.microsoft.com/office/powerpoint/2010/main" val="41268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altLang="en-US" sz="2000" dirty="0"/>
              <a:t>A variety of systems can be modeled as a queue.</a:t>
            </a:r>
          </a:p>
          <a:p>
            <a:r>
              <a:rPr lang="en-US" altLang="en-US" sz="2000" dirty="0"/>
              <a:t>A simple but typical queueing model:</a:t>
            </a:r>
          </a:p>
          <a:p>
            <a:endParaRPr lang="en-US" altLang="en-US" sz="2000" dirty="0"/>
          </a:p>
          <a:p>
            <a:endParaRPr lang="en-US" altLang="en-US" sz="2000" dirty="0"/>
          </a:p>
          <a:p>
            <a:endParaRPr lang="en-US" altLang="en-US" sz="2000" dirty="0"/>
          </a:p>
          <a:p>
            <a:endParaRPr lang="en-US" altLang="en-US" sz="2000" dirty="0"/>
          </a:p>
          <a:p>
            <a:r>
              <a:rPr lang="en-US" altLang="en-US" sz="2000" dirty="0"/>
              <a:t>Queueing models provide the analyst with a powerful tool for designing and evaluating the performance of queueing systems</a:t>
            </a:r>
          </a:p>
          <a:p>
            <a:r>
              <a:rPr lang="en-US" altLang="en-US" sz="2000" dirty="0"/>
              <a:t>Typical measures of system performance: </a:t>
            </a:r>
          </a:p>
          <a:p>
            <a:pPr lvl="1"/>
            <a:r>
              <a:rPr lang="en-US" altLang="en-US" sz="2000" dirty="0"/>
              <a:t>Server utilization, length of waiting lines, and delays of customers</a:t>
            </a:r>
          </a:p>
          <a:p>
            <a:pPr lvl="1"/>
            <a:r>
              <a:rPr lang="en-US" altLang="en-US" sz="2000" dirty="0"/>
              <a:t>For relatively simple systems, compute results mathematically</a:t>
            </a:r>
          </a:p>
          <a:p>
            <a:pPr lvl="1"/>
            <a:r>
              <a:rPr lang="en-US" altLang="en-US" sz="2000" dirty="0"/>
              <a:t>For realistic models of complex systems, simulation is usually required</a:t>
            </a:r>
          </a:p>
          <a:p>
            <a:endParaRPr lang="en-CA" sz="2000" dirty="0"/>
          </a:p>
        </p:txBody>
      </p:sp>
      <p:sp>
        <p:nvSpPr>
          <p:cNvPr id="3" name="Title 2"/>
          <p:cNvSpPr>
            <a:spLocks noGrp="1"/>
          </p:cNvSpPr>
          <p:nvPr>
            <p:ph type="title"/>
          </p:nvPr>
        </p:nvSpPr>
        <p:spPr/>
        <p:txBody>
          <a:bodyPr/>
          <a:lstStyle/>
          <a:p>
            <a:r>
              <a:rPr lang="en-US" altLang="en-US" dirty="0"/>
              <a:t>Queueing Systems</a:t>
            </a:r>
            <a:endParaRPr lang="en-CA" dirty="0"/>
          </a:p>
        </p:txBody>
      </p:sp>
      <p:pic>
        <p:nvPicPr>
          <p:cNvPr id="5" name="Picture 16" descr="0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590799" y="1981200"/>
            <a:ext cx="4222769" cy="1371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8262CA76-1EB3-4344-A8E4-968D85614A7C}"/>
              </a:ext>
            </a:extLst>
          </p:cNvPr>
          <p:cNvSpPr>
            <a:spLocks noGrp="1"/>
          </p:cNvSpPr>
          <p:nvPr>
            <p:ph type="sldNum" sz="quarter" idx="12"/>
          </p:nvPr>
        </p:nvSpPr>
        <p:spPr/>
        <p:txBody>
          <a:bodyPr/>
          <a:lstStyle/>
          <a:p>
            <a:fld id="{BA691707-747E-C946-9ECD-54E2551B1C59}" type="slidenum">
              <a:rPr lang="en-US" smtClean="0"/>
              <a:pPr/>
              <a:t>4</a:t>
            </a:fld>
            <a:endParaRPr lang="en-US"/>
          </a:p>
        </p:txBody>
      </p:sp>
    </p:spTree>
    <p:extLst>
      <p:ext uri="{BB962C8B-B14F-4D97-AF65-F5344CB8AC3E}">
        <p14:creationId xmlns:p14="http://schemas.microsoft.com/office/powerpoint/2010/main" val="3065429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p:txBody>
          <a:bodyPr/>
          <a:lstStyle/>
          <a:p>
            <a:r>
              <a:rPr lang="en-US" altLang="zh-CN" sz="2400" dirty="0"/>
              <a:t>On a network router, measurements show that the packets arrive at a mean rate of </a:t>
            </a:r>
            <a:r>
              <a:rPr lang="en-US" altLang="zh-CN" sz="2400" dirty="0">
                <a:latin typeface="Times New Roman" pitchFamily="18" charset="0"/>
                <a:cs typeface="Times New Roman" pitchFamily="18" charset="0"/>
              </a:rPr>
              <a:t>125</a:t>
            </a:r>
            <a:r>
              <a:rPr lang="en-US" altLang="zh-CN" sz="2400" dirty="0"/>
              <a:t> packets per second (</a:t>
            </a:r>
            <a:r>
              <a:rPr lang="en-US" altLang="zh-CN" sz="2400" dirty="0" err="1"/>
              <a:t>pps</a:t>
            </a:r>
            <a:r>
              <a:rPr lang="en-US" altLang="zh-CN" sz="2400" dirty="0"/>
              <a:t>) and the router takes about two milliseconds to forward them. Using an </a:t>
            </a:r>
            <a:r>
              <a:rPr lang="en-US" altLang="zh-CN" sz="2400" dirty="0">
                <a:latin typeface="Times New Roman" pitchFamily="18" charset="0"/>
                <a:cs typeface="Times New Roman" pitchFamily="18" charset="0"/>
              </a:rPr>
              <a:t>M/M/1</a:t>
            </a:r>
            <a:r>
              <a:rPr lang="en-US" altLang="zh-CN" sz="2400" dirty="0"/>
              <a:t> model, analyze the router. What is the probability of buffer overflow if the router had only </a:t>
            </a:r>
            <a:r>
              <a:rPr lang="en-US" altLang="zh-CN" sz="2400" dirty="0">
                <a:latin typeface="Times New Roman" pitchFamily="18" charset="0"/>
                <a:cs typeface="Times New Roman" pitchFamily="18" charset="0"/>
              </a:rPr>
              <a:t>11</a:t>
            </a:r>
            <a:r>
              <a:rPr lang="en-US" altLang="zh-CN" sz="2400" dirty="0"/>
              <a:t> buffers? How many buffers do we need to keep packet loss below one packet per million? </a:t>
            </a:r>
          </a:p>
          <a:p>
            <a:r>
              <a:rPr lang="en-US" altLang="zh-CN" sz="2400" dirty="0"/>
              <a:t>Arrival rate </a:t>
            </a:r>
            <a:r>
              <a:rPr lang="el-GR" altLang="zh-CN" sz="2400" dirty="0">
                <a:latin typeface="Times New Roman" pitchFamily="18" charset="0"/>
                <a:cs typeface="Times New Roman" pitchFamily="18" charset="0"/>
              </a:rPr>
              <a:t>λ</a:t>
            </a:r>
            <a:r>
              <a:rPr lang="en-US" altLang="zh-CN" sz="2400" dirty="0"/>
              <a:t> = </a:t>
            </a:r>
            <a:r>
              <a:rPr lang="en-US" altLang="zh-CN" sz="2400" dirty="0">
                <a:latin typeface="Times New Roman" pitchFamily="18" charset="0"/>
                <a:cs typeface="Times New Roman" pitchFamily="18" charset="0"/>
              </a:rPr>
              <a:t>125</a:t>
            </a:r>
            <a:r>
              <a:rPr lang="en-US" altLang="zh-CN" sz="2400" dirty="0"/>
              <a:t> </a:t>
            </a:r>
            <a:r>
              <a:rPr lang="en-US" altLang="zh-CN" sz="2400" dirty="0" err="1"/>
              <a:t>pps</a:t>
            </a:r>
            <a:endParaRPr lang="en-US" altLang="zh-CN" sz="2400" dirty="0"/>
          </a:p>
          <a:p>
            <a:r>
              <a:rPr lang="en-US" altLang="zh-CN" sz="2400" dirty="0"/>
              <a:t>Service rate </a:t>
            </a:r>
            <a:r>
              <a:rPr lang="el-GR" altLang="zh-CN" sz="2400" dirty="0">
                <a:latin typeface="Times New Roman" pitchFamily="18" charset="0"/>
                <a:cs typeface="Times New Roman" pitchFamily="18" charset="0"/>
              </a:rPr>
              <a:t>μ</a:t>
            </a:r>
            <a:r>
              <a:rPr lang="en-US" altLang="zh-CN" sz="2400" dirty="0"/>
              <a:t> = </a:t>
            </a:r>
            <a:r>
              <a:rPr lang="en-US" altLang="zh-CN" sz="2400" dirty="0">
                <a:latin typeface="Times New Roman" pitchFamily="18" charset="0"/>
                <a:cs typeface="Times New Roman" pitchFamily="18" charset="0"/>
              </a:rPr>
              <a:t>1/.002 </a:t>
            </a:r>
            <a:r>
              <a:rPr lang="en-US" altLang="zh-CN" sz="2400" dirty="0"/>
              <a:t>= </a:t>
            </a:r>
            <a:r>
              <a:rPr lang="en-US" altLang="zh-CN" sz="2400" dirty="0">
                <a:latin typeface="Times New Roman" pitchFamily="18" charset="0"/>
                <a:cs typeface="Times New Roman" pitchFamily="18" charset="0"/>
              </a:rPr>
              <a:t>500</a:t>
            </a:r>
            <a:r>
              <a:rPr lang="en-US" altLang="zh-CN" sz="2400" dirty="0"/>
              <a:t> </a:t>
            </a:r>
            <a:r>
              <a:rPr lang="en-US" altLang="zh-CN" sz="2400" dirty="0" err="1"/>
              <a:t>pps</a:t>
            </a:r>
            <a:endParaRPr lang="en-US" altLang="zh-CN" sz="2400" dirty="0"/>
          </a:p>
          <a:p>
            <a:r>
              <a:rPr lang="en-US" altLang="zh-CN" sz="2400" dirty="0"/>
              <a:t>Router Utilization </a:t>
            </a:r>
            <a:r>
              <a:rPr lang="el-GR" altLang="zh-CN" sz="2400" dirty="0">
                <a:latin typeface="Times New Roman" pitchFamily="18" charset="0"/>
                <a:cs typeface="Times New Roman" pitchFamily="18" charset="0"/>
              </a:rPr>
              <a:t>ρ</a:t>
            </a:r>
            <a:r>
              <a:rPr lang="en-US" altLang="zh-CN" sz="2400" dirty="0"/>
              <a:t> = </a:t>
            </a:r>
            <a:r>
              <a:rPr lang="el-GR" altLang="zh-CN" sz="2400" dirty="0">
                <a:latin typeface="Times New Roman" pitchFamily="18" charset="0"/>
                <a:cs typeface="Times New Roman" pitchFamily="18" charset="0"/>
              </a:rPr>
              <a:t>λ </a:t>
            </a:r>
            <a:r>
              <a:rPr lang="en-US" altLang="zh-CN" sz="2400" dirty="0"/>
              <a:t>/</a:t>
            </a:r>
            <a:r>
              <a:rPr lang="el-GR" altLang="zh-CN" sz="2400" dirty="0">
                <a:latin typeface="Times New Roman" pitchFamily="18" charset="0"/>
                <a:cs typeface="Times New Roman" pitchFamily="18" charset="0"/>
              </a:rPr>
              <a:t>μ</a:t>
            </a:r>
            <a:r>
              <a:rPr lang="en-US" altLang="zh-CN" sz="2400" dirty="0"/>
              <a:t> = </a:t>
            </a:r>
            <a:r>
              <a:rPr lang="en-US" altLang="zh-CN" sz="2400" dirty="0">
                <a:latin typeface="Times New Roman" pitchFamily="18" charset="0"/>
                <a:cs typeface="Times New Roman" pitchFamily="18" charset="0"/>
              </a:rPr>
              <a:t>0.25</a:t>
            </a:r>
          </a:p>
          <a:p>
            <a:r>
              <a:rPr lang="en-US" altLang="zh-CN" sz="2400" dirty="0"/>
              <a:t>Probability of </a:t>
            </a:r>
            <a:r>
              <a:rPr lang="en-US" altLang="zh-CN" i="1" dirty="0">
                <a:latin typeface="Times New Roman" pitchFamily="18" charset="0"/>
                <a:cs typeface="Times New Roman" pitchFamily="18" charset="0"/>
              </a:rPr>
              <a:t>n</a:t>
            </a:r>
            <a:r>
              <a:rPr lang="en-US" altLang="zh-CN" sz="2400" dirty="0"/>
              <a:t> packets in the router </a:t>
            </a:r>
            <a:br>
              <a:rPr lang="en-US" altLang="zh-CN" sz="2400" dirty="0"/>
            </a:br>
            <a:r>
              <a:rPr lang="en-US" altLang="zh-CN" sz="2400" dirty="0"/>
              <a:t>= </a:t>
            </a:r>
            <a:r>
              <a:rPr lang="en-US" altLang="zh-CN" sz="2400" i="1" dirty="0">
                <a:latin typeface="Times New Roman" pitchFamily="18" charset="0"/>
                <a:cs typeface="Times New Roman" pitchFamily="18" charset="0"/>
              </a:rPr>
              <a:t>(1-</a:t>
            </a:r>
            <a:r>
              <a:rPr lang="el-GR" altLang="zh-CN" sz="2400" i="1" dirty="0">
                <a:latin typeface="Times New Roman" pitchFamily="18" charset="0"/>
                <a:cs typeface="Times New Roman" pitchFamily="18" charset="0"/>
              </a:rPr>
              <a:t>ρ</a:t>
            </a:r>
            <a:r>
              <a:rPr lang="en-US" altLang="zh-CN" sz="2400" i="1" dirty="0">
                <a:latin typeface="Times New Roman" pitchFamily="18" charset="0"/>
                <a:cs typeface="Times New Roman" pitchFamily="18" charset="0"/>
              </a:rPr>
              <a:t>)</a:t>
            </a:r>
            <a:r>
              <a:rPr lang="el-GR" altLang="zh-CN" sz="2400" i="1" dirty="0">
                <a:latin typeface="Times New Roman" pitchFamily="18" charset="0"/>
                <a:cs typeface="Times New Roman" pitchFamily="18" charset="0"/>
              </a:rPr>
              <a:t> ρ</a:t>
            </a:r>
            <a:r>
              <a:rPr lang="en-US" altLang="zh-CN" sz="2400" i="1" baseline="30000" dirty="0">
                <a:latin typeface="Times New Roman" pitchFamily="18" charset="0"/>
                <a:cs typeface="Times New Roman" pitchFamily="18" charset="0"/>
              </a:rPr>
              <a:t>n</a:t>
            </a:r>
            <a:r>
              <a:rPr lang="en-US" altLang="zh-CN" sz="2400" i="1" dirty="0">
                <a:latin typeface="Times New Roman" pitchFamily="18" charset="0"/>
                <a:cs typeface="Times New Roman" pitchFamily="18" charset="0"/>
              </a:rPr>
              <a:t>  = 0.75(0.25)</a:t>
            </a:r>
            <a:r>
              <a:rPr lang="en-US" altLang="zh-CN" sz="2400" i="1" baseline="30000" dirty="0">
                <a:latin typeface="Times New Roman" pitchFamily="18" charset="0"/>
                <a:cs typeface="Times New Roman" pitchFamily="18" charset="0"/>
              </a:rPr>
              <a:t>n</a:t>
            </a:r>
          </a:p>
          <a:p>
            <a:endParaRPr lang="en-US" altLang="zh-CN" sz="2400" dirty="0"/>
          </a:p>
        </p:txBody>
      </p:sp>
      <p:sp>
        <p:nvSpPr>
          <p:cNvPr id="29698" name="Rectangle 2"/>
          <p:cNvSpPr>
            <a:spLocks noGrp="1" noChangeArrowheads="1"/>
          </p:cNvSpPr>
          <p:nvPr>
            <p:ph type="title"/>
          </p:nvPr>
        </p:nvSpPr>
        <p:spPr/>
        <p:txBody>
          <a:bodyPr/>
          <a:lstStyle/>
          <a:p>
            <a:pPr>
              <a:defRPr/>
            </a:pPr>
            <a:r>
              <a:rPr lang="en-US" altLang="zh-CN" dirty="0"/>
              <a:t>Example: Router Design</a:t>
            </a:r>
          </a:p>
        </p:txBody>
      </p:sp>
      <p:sp>
        <p:nvSpPr>
          <p:cNvPr id="2" name="Slide Number Placeholder 1">
            <a:extLst>
              <a:ext uri="{FF2B5EF4-FFF2-40B4-BE49-F238E27FC236}">
                <a16:creationId xmlns:a16="http://schemas.microsoft.com/office/drawing/2014/main" id="{69E5CE3C-A401-4DE8-A8A0-76AC7E3D1DCA}"/>
              </a:ext>
            </a:extLst>
          </p:cNvPr>
          <p:cNvSpPr>
            <a:spLocks noGrp="1"/>
          </p:cNvSpPr>
          <p:nvPr>
            <p:ph type="sldNum" sz="quarter" idx="12"/>
          </p:nvPr>
        </p:nvSpPr>
        <p:spPr/>
        <p:txBody>
          <a:bodyPr/>
          <a:lstStyle/>
          <a:p>
            <a:fld id="{BA691707-747E-C946-9ECD-54E2551B1C59}" type="slidenum">
              <a:rPr lang="en-US" smtClean="0"/>
              <a:pPr/>
              <a:t>40</a:t>
            </a:fld>
            <a:endParaRPr lang="en-US"/>
          </a:p>
        </p:txBody>
      </p:sp>
    </p:spTree>
    <p:extLst>
      <p:ext uri="{BB962C8B-B14F-4D97-AF65-F5344CB8AC3E}">
        <p14:creationId xmlns:p14="http://schemas.microsoft.com/office/powerpoint/2010/main" val="310732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p:txBody>
          <a:bodyPr>
            <a:normAutofit lnSpcReduction="10000"/>
          </a:bodyPr>
          <a:lstStyle/>
          <a:p>
            <a:r>
              <a:rPr lang="en-US" altLang="zh-CN" sz="2800" dirty="0"/>
              <a:t>Mean Number of packets </a:t>
            </a:r>
            <a:br>
              <a:rPr lang="en-US" altLang="zh-CN" sz="2800" dirty="0"/>
            </a:br>
            <a:r>
              <a:rPr lang="en-US" altLang="zh-CN" sz="2800" dirty="0"/>
              <a:t> = </a:t>
            </a:r>
            <a:r>
              <a:rPr lang="el-GR" altLang="zh-CN" sz="2800" i="1" dirty="0">
                <a:latin typeface="Times New Roman" pitchFamily="18" charset="0"/>
                <a:cs typeface="Times New Roman" pitchFamily="18" charset="0"/>
              </a:rPr>
              <a:t>ρ </a:t>
            </a:r>
            <a:r>
              <a:rPr lang="en-US" altLang="zh-CN" sz="2800" i="1" dirty="0">
                <a:latin typeface="Times New Roman" pitchFamily="18" charset="0"/>
                <a:cs typeface="Times New Roman" pitchFamily="18" charset="0"/>
              </a:rPr>
              <a:t>/(1-</a:t>
            </a:r>
            <a:r>
              <a:rPr lang="el-GR" altLang="zh-CN" sz="2800" i="1" dirty="0">
                <a:latin typeface="Times New Roman" pitchFamily="18" charset="0"/>
                <a:cs typeface="Times New Roman" pitchFamily="18" charset="0"/>
              </a:rPr>
              <a:t> ρ</a:t>
            </a:r>
            <a:r>
              <a:rPr lang="en-US" altLang="zh-CN" sz="2800" i="1" dirty="0">
                <a:latin typeface="Times New Roman" pitchFamily="18" charset="0"/>
                <a:cs typeface="Times New Roman" pitchFamily="18" charset="0"/>
              </a:rPr>
              <a:t>) = 0.25/0.75 = 0.33</a:t>
            </a:r>
          </a:p>
          <a:p>
            <a:r>
              <a:rPr lang="en-US" altLang="zh-CN" sz="2800" dirty="0"/>
              <a:t>Mean time spent in the router </a:t>
            </a:r>
            <a:br>
              <a:rPr lang="en-US" altLang="zh-CN" sz="2800" dirty="0"/>
            </a:br>
            <a:r>
              <a:rPr lang="en-US" altLang="zh-CN" sz="2800" dirty="0"/>
              <a:t> = </a:t>
            </a:r>
            <a:r>
              <a:rPr lang="en-US" altLang="zh-CN" sz="2800" i="1" dirty="0">
                <a:latin typeface="Times New Roman" pitchFamily="18" charset="0"/>
                <a:cs typeface="Times New Roman" pitchFamily="18" charset="0"/>
              </a:rPr>
              <a:t>(1/</a:t>
            </a:r>
            <a:r>
              <a:rPr lang="el-GR" altLang="zh-CN" sz="2800" i="1" dirty="0">
                <a:latin typeface="Times New Roman" pitchFamily="18" charset="0"/>
                <a:cs typeface="Times New Roman" pitchFamily="18" charset="0"/>
              </a:rPr>
              <a:t> μ </a:t>
            </a:r>
            <a:r>
              <a:rPr lang="en-US" altLang="zh-CN" sz="2800" i="1" dirty="0">
                <a:latin typeface="Times New Roman" pitchFamily="18" charset="0"/>
                <a:cs typeface="Times New Roman" pitchFamily="18" charset="0"/>
              </a:rPr>
              <a:t>)/(1-</a:t>
            </a:r>
            <a:r>
              <a:rPr lang="el-GR" altLang="zh-CN" sz="2800" i="1" dirty="0">
                <a:latin typeface="Times New Roman" pitchFamily="18" charset="0"/>
                <a:cs typeface="Times New Roman" pitchFamily="18" charset="0"/>
              </a:rPr>
              <a:t> ρ </a:t>
            </a:r>
            <a:r>
              <a:rPr lang="en-US" altLang="zh-CN" sz="2800" i="1" dirty="0">
                <a:latin typeface="Times New Roman" pitchFamily="18" charset="0"/>
                <a:cs typeface="Times New Roman" pitchFamily="18" charset="0"/>
              </a:rPr>
              <a:t>)= (1/500)/(1-0.25) = 2.66 </a:t>
            </a:r>
            <a:r>
              <a:rPr lang="en-US" altLang="zh-CN" sz="2800" dirty="0"/>
              <a:t>milliseconds</a:t>
            </a:r>
          </a:p>
          <a:p>
            <a:r>
              <a:rPr lang="en-US" altLang="zh-CN" sz="2800" dirty="0"/>
              <a:t>Probability of buffer overflow </a:t>
            </a:r>
          </a:p>
          <a:p>
            <a:endParaRPr lang="en-US" altLang="zh-CN" sz="2800" dirty="0"/>
          </a:p>
          <a:p>
            <a:pPr>
              <a:buFont typeface="Wingdings" pitchFamily="2" charset="2"/>
              <a:buNone/>
            </a:pPr>
            <a:r>
              <a:rPr lang="en-US" altLang="zh-CN" sz="2800" dirty="0"/>
              <a:t> </a:t>
            </a:r>
          </a:p>
          <a:p>
            <a:endParaRPr lang="en-US" altLang="zh-CN" sz="2800" dirty="0"/>
          </a:p>
          <a:p>
            <a:r>
              <a:rPr lang="en-US" altLang="zh-CN" sz="2800" dirty="0"/>
              <a:t>To limit the probability of loss to less than 10</a:t>
            </a:r>
            <a:r>
              <a:rPr lang="en-US" altLang="zh-CN" sz="2800" baseline="30000" dirty="0"/>
              <a:t>-6</a:t>
            </a:r>
            <a:r>
              <a:rPr lang="en-US" altLang="zh-CN" sz="2800" dirty="0"/>
              <a:t>:</a:t>
            </a:r>
            <a:br>
              <a:rPr lang="en-US" altLang="zh-CN" sz="2800" dirty="0"/>
            </a:br>
            <a:endParaRPr lang="en-US" altLang="zh-CN" sz="2800" dirty="0"/>
          </a:p>
        </p:txBody>
      </p:sp>
      <p:sp>
        <p:nvSpPr>
          <p:cNvPr id="30722" name="Rectangle 2"/>
          <p:cNvSpPr>
            <a:spLocks noGrp="1" noChangeArrowheads="1"/>
          </p:cNvSpPr>
          <p:nvPr>
            <p:ph type="title"/>
          </p:nvPr>
        </p:nvSpPr>
        <p:spPr/>
        <p:txBody>
          <a:bodyPr/>
          <a:lstStyle/>
          <a:p>
            <a:pPr>
              <a:defRPr/>
            </a:pPr>
            <a:r>
              <a:rPr lang="en-US" altLang="zh-CN" dirty="0"/>
              <a:t>Example: Router Design (cont’d)</a:t>
            </a:r>
          </a:p>
        </p:txBody>
      </p:sp>
      <p:pic>
        <p:nvPicPr>
          <p:cNvPr id="18438" name="Picture 7" descr="TP_tmp"/>
          <p:cNvPicPr>
            <a:picLocks noChangeAspect="1" noChangeArrowheads="1"/>
          </p:cNvPicPr>
          <p:nvPr>
            <p:custDataLst>
              <p:tags r:id="rId2"/>
            </p:custDataLst>
          </p:nvPr>
        </p:nvPicPr>
        <p:blipFill>
          <a:blip r:embed="rId5" cstate="print"/>
          <a:srcRect/>
          <a:stretch>
            <a:fillRect/>
          </a:stretch>
        </p:blipFill>
        <p:spPr bwMode="auto">
          <a:xfrm>
            <a:off x="1143000" y="4120257"/>
            <a:ext cx="5922963" cy="1068387"/>
          </a:xfrm>
          <a:prstGeom prst="rect">
            <a:avLst/>
          </a:prstGeom>
          <a:noFill/>
          <a:ln w="25400">
            <a:noFill/>
            <a:miter lim="800000"/>
            <a:headEnd/>
            <a:tailEnd/>
          </a:ln>
        </p:spPr>
      </p:pic>
      <p:graphicFrame>
        <p:nvGraphicFramePr>
          <p:cNvPr id="18434" name="Object 2"/>
          <p:cNvGraphicFramePr>
            <a:graphicFrameLocks noChangeAspect="1"/>
          </p:cNvGraphicFramePr>
          <p:nvPr>
            <p:extLst>
              <p:ext uri="{D42A27DB-BD31-4B8C-83A1-F6EECF244321}">
                <p14:modId xmlns:p14="http://schemas.microsoft.com/office/powerpoint/2010/main" val="1723152456"/>
              </p:ext>
            </p:extLst>
          </p:nvPr>
        </p:nvGraphicFramePr>
        <p:xfrm>
          <a:off x="1746250" y="3659948"/>
          <a:ext cx="5456408" cy="474740"/>
        </p:xfrm>
        <a:graphic>
          <a:graphicData uri="http://schemas.openxmlformats.org/presentationml/2006/ole">
            <mc:AlternateContent xmlns:mc="http://schemas.openxmlformats.org/markup-compatibility/2006">
              <mc:Choice xmlns:v="urn:schemas-microsoft-com:vml" Requires="v">
                <p:oleObj spid="_x0000_s4138" name="Equation" r:id="rId6" imgW="2286000" imgH="203040" progId="Equation.3">
                  <p:embed/>
                </p:oleObj>
              </mc:Choice>
              <mc:Fallback>
                <p:oleObj name="Equation" r:id="rId6" imgW="2286000" imgH="203040" progId="Equation.3">
                  <p:embed/>
                  <p:pic>
                    <p:nvPicPr>
                      <p:cNvPr id="18434" name="Object 2"/>
                      <p:cNvPicPr>
                        <a:picLocks noChangeAspect="1" noChangeArrowheads="1"/>
                      </p:cNvPicPr>
                      <p:nvPr/>
                    </p:nvPicPr>
                    <p:blipFill>
                      <a:blip r:embed="rId7"/>
                      <a:srcRect/>
                      <a:stretch>
                        <a:fillRect/>
                      </a:stretch>
                    </p:blipFill>
                    <p:spPr bwMode="auto">
                      <a:xfrm>
                        <a:off x="1746250" y="3659948"/>
                        <a:ext cx="5456408" cy="474740"/>
                      </a:xfrm>
                      <a:prstGeom prst="rect">
                        <a:avLst/>
                      </a:prstGeom>
                      <a:solidFill>
                        <a:srgbClr val="FFFFFF"/>
                      </a:solidFill>
                    </p:spPr>
                  </p:pic>
                </p:oleObj>
              </mc:Fallback>
            </mc:AlternateContent>
          </a:graphicData>
        </a:graphic>
      </p:graphicFrame>
      <p:graphicFrame>
        <p:nvGraphicFramePr>
          <p:cNvPr id="9" name="Object 8"/>
          <p:cNvGraphicFramePr>
            <a:graphicFrameLocks noChangeAspect="1"/>
          </p:cNvGraphicFramePr>
          <p:nvPr/>
        </p:nvGraphicFramePr>
        <p:xfrm>
          <a:off x="622300" y="5715000"/>
          <a:ext cx="7594600" cy="457200"/>
        </p:xfrm>
        <a:graphic>
          <a:graphicData uri="http://schemas.openxmlformats.org/presentationml/2006/ole">
            <mc:AlternateContent xmlns:mc="http://schemas.openxmlformats.org/markup-compatibility/2006">
              <mc:Choice xmlns:v="urn:schemas-microsoft-com:vml" Requires="v">
                <p:oleObj spid="_x0000_s4139" name="Equation" r:id="rId8" imgW="3797280" imgH="228600" progId="Equation.3">
                  <p:embed/>
                </p:oleObj>
              </mc:Choice>
              <mc:Fallback>
                <p:oleObj name="Equation" r:id="rId8" imgW="3797280" imgH="228600" progId="Equation.3">
                  <p:embed/>
                  <p:pic>
                    <p:nvPicPr>
                      <p:cNvPr id="9"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300" y="5715000"/>
                        <a:ext cx="7594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5876572F-4D4B-45CA-B8ED-C5F4784BBCFA}"/>
              </a:ext>
            </a:extLst>
          </p:cNvPr>
          <p:cNvSpPr>
            <a:spLocks noGrp="1"/>
          </p:cNvSpPr>
          <p:nvPr>
            <p:ph type="sldNum" sz="quarter" idx="12"/>
          </p:nvPr>
        </p:nvSpPr>
        <p:spPr/>
        <p:txBody>
          <a:bodyPr/>
          <a:lstStyle/>
          <a:p>
            <a:fld id="{BA691707-747E-C946-9ECD-54E2551B1C59}" type="slidenum">
              <a:rPr lang="en-US" smtClean="0"/>
              <a:pPr/>
              <a:t>41</a:t>
            </a:fld>
            <a:endParaRPr lang="en-US"/>
          </a:p>
        </p:txBody>
      </p:sp>
    </p:spTree>
    <p:extLst>
      <p:ext uri="{BB962C8B-B14F-4D97-AF65-F5344CB8AC3E}">
        <p14:creationId xmlns:p14="http://schemas.microsoft.com/office/powerpoint/2010/main" val="388818615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p:txBody>
          <a:bodyPr/>
          <a:lstStyle/>
          <a:p>
            <a:r>
              <a:rPr lang="en-US" altLang="zh-CN" dirty="0"/>
              <a:t>The last two results about buffer overflow are approximate</a:t>
            </a:r>
          </a:p>
          <a:p>
            <a:endParaRPr lang="en-US" altLang="zh-CN" dirty="0"/>
          </a:p>
          <a:p>
            <a:r>
              <a:rPr lang="en-US" altLang="zh-CN" dirty="0"/>
              <a:t>Strictly speaking, the router should actually be modeled as a finite buffer M/M/1/K queue</a:t>
            </a:r>
          </a:p>
          <a:p>
            <a:endParaRPr lang="en-US" altLang="zh-CN" dirty="0"/>
          </a:p>
          <a:p>
            <a:r>
              <a:rPr lang="en-US" altLang="zh-CN" dirty="0"/>
              <a:t>Since the utilization is low and the number of buffers is far above the mean queue length, the results obtained are a close approximation</a:t>
            </a:r>
          </a:p>
        </p:txBody>
      </p:sp>
      <p:sp>
        <p:nvSpPr>
          <p:cNvPr id="31746" name="Rectangle 2"/>
          <p:cNvSpPr>
            <a:spLocks noGrp="1" noChangeArrowheads="1"/>
          </p:cNvSpPr>
          <p:nvPr>
            <p:ph type="title"/>
          </p:nvPr>
        </p:nvSpPr>
        <p:spPr/>
        <p:txBody>
          <a:bodyPr/>
          <a:lstStyle/>
          <a:p>
            <a:pPr>
              <a:defRPr/>
            </a:pPr>
            <a:r>
              <a:rPr lang="en-US" altLang="zh-CN"/>
              <a:t>Wrong Queuing Model?</a:t>
            </a:r>
          </a:p>
        </p:txBody>
      </p:sp>
      <p:sp>
        <p:nvSpPr>
          <p:cNvPr id="2" name="Slide Number Placeholder 1">
            <a:extLst>
              <a:ext uri="{FF2B5EF4-FFF2-40B4-BE49-F238E27FC236}">
                <a16:creationId xmlns:a16="http://schemas.microsoft.com/office/drawing/2014/main" id="{79D4A574-02C9-4A05-A3FF-2A719A5CAA93}"/>
              </a:ext>
            </a:extLst>
          </p:cNvPr>
          <p:cNvSpPr>
            <a:spLocks noGrp="1"/>
          </p:cNvSpPr>
          <p:nvPr>
            <p:ph type="sldNum" sz="quarter" idx="12"/>
          </p:nvPr>
        </p:nvSpPr>
        <p:spPr/>
        <p:txBody>
          <a:bodyPr/>
          <a:lstStyle/>
          <a:p>
            <a:fld id="{BA691707-747E-C946-9ECD-54E2551B1C59}" type="slidenum">
              <a:rPr lang="en-US" smtClean="0"/>
              <a:pPr/>
              <a:t>42</a:t>
            </a:fld>
            <a:endParaRPr lang="en-US"/>
          </a:p>
        </p:txBody>
      </p:sp>
    </p:spTree>
    <p:extLst>
      <p:ext uri="{BB962C8B-B14F-4D97-AF65-F5344CB8AC3E}">
        <p14:creationId xmlns:p14="http://schemas.microsoft.com/office/powerpoint/2010/main" val="126273349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pPr>
              <a:defRPr/>
            </a:pPr>
            <a:r>
              <a:rPr lang="en-GB" dirty="0"/>
              <a:t>M/M/1/K – Single Server, Finite Queuing Space</a:t>
            </a:r>
          </a:p>
        </p:txBody>
      </p:sp>
      <p:grpSp>
        <p:nvGrpSpPr>
          <p:cNvPr id="2" name="Group 1"/>
          <p:cNvGrpSpPr/>
          <p:nvPr/>
        </p:nvGrpSpPr>
        <p:grpSpPr>
          <a:xfrm>
            <a:off x="596900" y="2133600"/>
            <a:ext cx="7937500" cy="3176588"/>
            <a:chOff x="596900" y="2133600"/>
            <a:chExt cx="7937500" cy="3176588"/>
          </a:xfrm>
        </p:grpSpPr>
        <p:pic>
          <p:nvPicPr>
            <p:cNvPr id="19460" name="Picture 3" descr="MM1_Finite"/>
            <p:cNvPicPr>
              <a:picLocks noChangeAspect="1" noChangeArrowheads="1"/>
            </p:cNvPicPr>
            <p:nvPr/>
          </p:nvPicPr>
          <p:blipFill>
            <a:blip r:embed="rId4" cstate="print"/>
            <a:srcRect/>
            <a:stretch>
              <a:fillRect/>
            </a:stretch>
          </p:blipFill>
          <p:spPr bwMode="auto">
            <a:xfrm>
              <a:off x="685800" y="2133600"/>
              <a:ext cx="7848600" cy="3176588"/>
            </a:xfrm>
            <a:prstGeom prst="rect">
              <a:avLst/>
            </a:prstGeom>
            <a:noFill/>
            <a:ln w="9525">
              <a:noFill/>
              <a:miter lim="800000"/>
              <a:headEnd/>
              <a:tailEnd/>
            </a:ln>
          </p:spPr>
        </p:pic>
        <p:sp>
          <p:nvSpPr>
            <p:cNvPr id="19461" name="Rectangle 4"/>
            <p:cNvSpPr>
              <a:spLocks noChangeArrowheads="1"/>
            </p:cNvSpPr>
            <p:nvPr/>
          </p:nvSpPr>
          <p:spPr bwMode="auto">
            <a:xfrm>
              <a:off x="1835150" y="2852738"/>
              <a:ext cx="1152525" cy="576262"/>
            </a:xfrm>
            <a:prstGeom prst="rect">
              <a:avLst/>
            </a:prstGeom>
            <a:solidFill>
              <a:schemeClr val="bg1"/>
            </a:solidFill>
            <a:ln w="25400">
              <a:noFill/>
              <a:miter lim="800000"/>
              <a:headEnd/>
              <a:tailEnd/>
            </a:ln>
          </p:spPr>
          <p:txBody>
            <a:bodyPr wrap="none" anchor="ctr"/>
            <a:lstStyle/>
            <a:p>
              <a:endParaRPr lang="en-US"/>
            </a:p>
          </p:txBody>
        </p:sp>
        <p:graphicFrame>
          <p:nvGraphicFramePr>
            <p:cNvPr id="19458" name="Object 2"/>
            <p:cNvGraphicFramePr>
              <a:graphicFrameLocks noChangeAspect="1"/>
            </p:cNvGraphicFramePr>
            <p:nvPr>
              <p:extLst/>
            </p:nvPr>
          </p:nvGraphicFramePr>
          <p:xfrm>
            <a:off x="596900" y="3213100"/>
            <a:ext cx="422275" cy="528638"/>
          </p:xfrm>
          <a:graphic>
            <a:graphicData uri="http://schemas.openxmlformats.org/presentationml/2006/ole">
              <mc:AlternateContent xmlns:mc="http://schemas.openxmlformats.org/markup-compatibility/2006">
                <mc:Choice xmlns:v="urn:schemas-microsoft-com:vml" Requires="v">
                  <p:oleObj spid="_x0000_s5142" name="Equation" r:id="rId5" imgW="152280" imgH="190440" progId="Equation.3">
                    <p:embed/>
                  </p:oleObj>
                </mc:Choice>
                <mc:Fallback>
                  <p:oleObj name="Equation" r:id="rId5" imgW="152280" imgH="190440" progId="Equation.3">
                    <p:embed/>
                    <p:pic>
                      <p:nvPicPr>
                        <p:cNvPr id="1945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900" y="3213100"/>
                          <a:ext cx="422275" cy="528638"/>
                        </a:xfrm>
                        <a:prstGeom prst="rect">
                          <a:avLst/>
                        </a:prstGeom>
                        <a:solidFill>
                          <a:schemeClr val="bg1"/>
                        </a:solidFill>
                      </p:spPr>
                    </p:pic>
                  </p:oleObj>
                </mc:Fallback>
              </mc:AlternateContent>
            </a:graphicData>
          </a:graphic>
        </p:graphicFrame>
      </p:grpSp>
      <p:sp>
        <p:nvSpPr>
          <p:cNvPr id="3" name="Slide Number Placeholder 2">
            <a:extLst>
              <a:ext uri="{FF2B5EF4-FFF2-40B4-BE49-F238E27FC236}">
                <a16:creationId xmlns:a16="http://schemas.microsoft.com/office/drawing/2014/main" id="{9FF44369-2ABF-4230-B7F5-ECE85DB311A8}"/>
              </a:ext>
            </a:extLst>
          </p:cNvPr>
          <p:cNvSpPr>
            <a:spLocks noGrp="1"/>
          </p:cNvSpPr>
          <p:nvPr>
            <p:ph type="sldNum" sz="quarter" idx="12"/>
          </p:nvPr>
        </p:nvSpPr>
        <p:spPr/>
        <p:txBody>
          <a:bodyPr/>
          <a:lstStyle/>
          <a:p>
            <a:fld id="{BA691707-747E-C946-9ECD-54E2551B1C59}" type="slidenum">
              <a:rPr lang="en-US" smtClean="0"/>
              <a:pPr/>
              <a:t>43</a:t>
            </a:fld>
            <a:endParaRPr lang="en-US"/>
          </a:p>
        </p:txBody>
      </p:sp>
      <p:sp>
        <p:nvSpPr>
          <p:cNvPr id="5" name="Rectangle 4">
            <a:extLst>
              <a:ext uri="{FF2B5EF4-FFF2-40B4-BE49-F238E27FC236}">
                <a16:creationId xmlns:a16="http://schemas.microsoft.com/office/drawing/2014/main" id="{04EF695C-AD4E-4F89-852B-8241763C46D8}"/>
              </a:ext>
            </a:extLst>
          </p:cNvPr>
          <p:cNvSpPr/>
          <p:nvPr/>
        </p:nvSpPr>
        <p:spPr>
          <a:xfrm>
            <a:off x="2904291" y="4206240"/>
            <a:ext cx="370614" cy="37982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580484E2-F4F8-4DAE-8F28-C7978492B6D0}"/>
              </a:ext>
            </a:extLst>
          </p:cNvPr>
          <p:cNvSpPr/>
          <p:nvPr/>
        </p:nvSpPr>
        <p:spPr>
          <a:xfrm>
            <a:off x="7952247" y="4879149"/>
            <a:ext cx="370614" cy="3798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F2986AE8-34CA-4ED8-AF9D-6C4DFC05BCAD}"/>
              </a:ext>
            </a:extLst>
          </p:cNvPr>
          <p:cNvSpPr txBox="1"/>
          <p:nvPr/>
        </p:nvSpPr>
        <p:spPr>
          <a:xfrm>
            <a:off x="2904291" y="4135894"/>
            <a:ext cx="370614" cy="523220"/>
          </a:xfrm>
          <a:prstGeom prst="rect">
            <a:avLst/>
          </a:prstGeom>
          <a:noFill/>
        </p:spPr>
        <p:txBody>
          <a:bodyPr wrap="none" rtlCol="0">
            <a:spAutoFit/>
          </a:bodyPr>
          <a:lstStyle/>
          <a:p>
            <a:r>
              <a:rPr lang="en-CA" sz="2800" dirty="0"/>
              <a:t>K</a:t>
            </a:r>
          </a:p>
        </p:txBody>
      </p:sp>
      <p:sp>
        <p:nvSpPr>
          <p:cNvPr id="9" name="TextBox 8">
            <a:extLst>
              <a:ext uri="{FF2B5EF4-FFF2-40B4-BE49-F238E27FC236}">
                <a16:creationId xmlns:a16="http://schemas.microsoft.com/office/drawing/2014/main" id="{3B76F139-2A2C-489B-B373-6A15DAC8029A}"/>
              </a:ext>
            </a:extLst>
          </p:cNvPr>
          <p:cNvSpPr txBox="1"/>
          <p:nvPr/>
        </p:nvSpPr>
        <p:spPr>
          <a:xfrm>
            <a:off x="7934786" y="4799800"/>
            <a:ext cx="370614" cy="523220"/>
          </a:xfrm>
          <a:prstGeom prst="rect">
            <a:avLst/>
          </a:prstGeom>
          <a:noFill/>
        </p:spPr>
        <p:txBody>
          <a:bodyPr wrap="none" rtlCol="0">
            <a:spAutoFit/>
          </a:bodyPr>
          <a:lstStyle/>
          <a:p>
            <a:r>
              <a:rPr lang="en-CA" sz="2800" dirty="0"/>
              <a:t>K</a:t>
            </a:r>
          </a:p>
        </p:txBody>
      </p:sp>
    </p:spTree>
    <p:extLst>
      <p:ext uri="{BB962C8B-B14F-4D97-AF65-F5344CB8AC3E}">
        <p14:creationId xmlns:p14="http://schemas.microsoft.com/office/powerpoint/2010/main" val="150178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body" idx="1"/>
          </p:nvPr>
        </p:nvSpPr>
        <p:spPr/>
        <p:txBody>
          <a:bodyPr/>
          <a:lstStyle/>
          <a:p>
            <a:r>
              <a:rPr lang="en-GB" dirty="0"/>
              <a:t>State-transition diagram:</a:t>
            </a:r>
          </a:p>
          <a:p>
            <a:endParaRPr lang="en-GB" dirty="0"/>
          </a:p>
          <a:p>
            <a:endParaRPr lang="en-GB" dirty="0"/>
          </a:p>
          <a:p>
            <a:endParaRPr lang="en-GB" dirty="0"/>
          </a:p>
          <a:p>
            <a:endParaRPr lang="en-GB" dirty="0"/>
          </a:p>
          <a:p>
            <a:endParaRPr lang="en-GB" dirty="0"/>
          </a:p>
          <a:p>
            <a:r>
              <a:rPr lang="en-GB" dirty="0"/>
              <a:t>Solution</a:t>
            </a:r>
          </a:p>
          <a:p>
            <a:endParaRPr lang="en-GB" dirty="0"/>
          </a:p>
          <a:p>
            <a:endParaRPr lang="en-GB" dirty="0"/>
          </a:p>
          <a:p>
            <a:endParaRPr lang="en-GB" dirty="0"/>
          </a:p>
          <a:p>
            <a:endParaRPr lang="en-GB" dirty="0"/>
          </a:p>
          <a:p>
            <a:pPr marL="457200" lvl="1" indent="0">
              <a:buNone/>
            </a:pPr>
            <a:endParaRPr lang="en-GB" dirty="0"/>
          </a:p>
        </p:txBody>
      </p:sp>
      <p:sp>
        <p:nvSpPr>
          <p:cNvPr id="287746" name="Rectangle 2"/>
          <p:cNvSpPr>
            <a:spLocks noGrp="1" noChangeArrowheads="1"/>
          </p:cNvSpPr>
          <p:nvPr>
            <p:ph type="title"/>
          </p:nvPr>
        </p:nvSpPr>
        <p:spPr/>
        <p:txBody>
          <a:bodyPr/>
          <a:lstStyle/>
          <a:p>
            <a:pPr>
              <a:defRPr/>
            </a:pPr>
            <a:r>
              <a:rPr lang="en-GB"/>
              <a:t>Analytic Results</a:t>
            </a:r>
          </a:p>
        </p:txBody>
      </p:sp>
      <p:graphicFrame>
        <p:nvGraphicFramePr>
          <p:cNvPr id="20483" name="Object 3"/>
          <p:cNvGraphicFramePr>
            <a:graphicFrameLocks noChangeAspect="1"/>
          </p:cNvGraphicFramePr>
          <p:nvPr>
            <p:extLst>
              <p:ext uri="{D42A27DB-BD31-4B8C-83A1-F6EECF244321}">
                <p14:modId xmlns:p14="http://schemas.microsoft.com/office/powerpoint/2010/main" val="3884608317"/>
              </p:ext>
            </p:extLst>
          </p:nvPr>
        </p:nvGraphicFramePr>
        <p:xfrm>
          <a:off x="2930525" y="4165600"/>
          <a:ext cx="3670300" cy="2090738"/>
        </p:xfrm>
        <a:graphic>
          <a:graphicData uri="http://schemas.openxmlformats.org/presentationml/2006/ole">
            <mc:AlternateContent xmlns:mc="http://schemas.openxmlformats.org/markup-compatibility/2006">
              <mc:Choice xmlns:v="urn:schemas-microsoft-com:vml" Requires="v">
                <p:oleObj spid="_x0000_s6166" name="Equation" r:id="rId4" imgW="2184120" imgH="1244520" progId="Equation.3">
                  <p:embed/>
                </p:oleObj>
              </mc:Choice>
              <mc:Fallback>
                <p:oleObj name="Equation" r:id="rId4" imgW="2184120" imgH="1244520" progId="Equation.3">
                  <p:embed/>
                  <p:pic>
                    <p:nvPicPr>
                      <p:cNvPr id="20483" name="Object 3"/>
                      <p:cNvPicPr>
                        <a:picLocks noChangeAspect="1" noChangeArrowheads="1"/>
                      </p:cNvPicPr>
                      <p:nvPr/>
                    </p:nvPicPr>
                    <p:blipFill>
                      <a:blip r:embed="rId5"/>
                      <a:srcRect/>
                      <a:stretch>
                        <a:fillRect/>
                      </a:stretch>
                    </p:blipFill>
                    <p:spPr bwMode="auto">
                      <a:xfrm>
                        <a:off x="2930525" y="4165600"/>
                        <a:ext cx="3670300" cy="209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
          <p:cNvGrpSpPr>
            <a:grpSpLocks/>
          </p:cNvGrpSpPr>
          <p:nvPr/>
        </p:nvGrpSpPr>
        <p:grpSpPr bwMode="auto">
          <a:xfrm>
            <a:off x="1001223" y="1717675"/>
            <a:ext cx="6242277" cy="1676400"/>
            <a:chOff x="288" y="2352"/>
            <a:chExt cx="3888" cy="1056"/>
          </a:xfrm>
        </p:grpSpPr>
        <p:sp>
          <p:nvSpPr>
            <p:cNvPr id="7" name="Oval 6"/>
            <p:cNvSpPr>
              <a:spLocks noChangeArrowheads="1"/>
            </p:cNvSpPr>
            <p:nvPr/>
          </p:nvSpPr>
          <p:spPr bwMode="auto">
            <a:xfrm>
              <a:off x="288" y="2666"/>
              <a:ext cx="480" cy="480"/>
            </a:xfrm>
            <a:prstGeom prst="ellipse">
              <a:avLst/>
            </a:prstGeom>
            <a:noFill/>
            <a:ln w="25400">
              <a:solidFill>
                <a:schemeClr val="tx1"/>
              </a:solidFill>
              <a:round/>
              <a:headEnd/>
              <a:tailEnd/>
            </a:ln>
          </p:spPr>
          <p:txBody>
            <a:bodyPr wrap="none" anchor="ctr"/>
            <a:lstStyle/>
            <a:p>
              <a:pPr algn="ctr"/>
              <a:r>
                <a:rPr lang="en-US" sz="2400" i="1"/>
                <a:t>0</a:t>
              </a:r>
            </a:p>
          </p:txBody>
        </p:sp>
        <p:sp>
          <p:nvSpPr>
            <p:cNvPr id="8" name="Oval 7"/>
            <p:cNvSpPr>
              <a:spLocks noChangeArrowheads="1"/>
            </p:cNvSpPr>
            <p:nvPr/>
          </p:nvSpPr>
          <p:spPr bwMode="auto">
            <a:xfrm>
              <a:off x="1008" y="2666"/>
              <a:ext cx="480" cy="480"/>
            </a:xfrm>
            <a:prstGeom prst="ellipse">
              <a:avLst/>
            </a:prstGeom>
            <a:noFill/>
            <a:ln w="25400">
              <a:solidFill>
                <a:schemeClr val="tx1"/>
              </a:solidFill>
              <a:round/>
              <a:headEnd/>
              <a:tailEnd/>
            </a:ln>
          </p:spPr>
          <p:txBody>
            <a:bodyPr wrap="none" anchor="ctr"/>
            <a:lstStyle/>
            <a:p>
              <a:pPr algn="ctr"/>
              <a:r>
                <a:rPr lang="en-US" sz="2400" i="1"/>
                <a:t>1</a:t>
              </a:r>
            </a:p>
          </p:txBody>
        </p:sp>
        <p:sp>
          <p:nvSpPr>
            <p:cNvPr id="10" name="Oval 9"/>
            <p:cNvSpPr>
              <a:spLocks noChangeArrowheads="1"/>
            </p:cNvSpPr>
            <p:nvPr/>
          </p:nvSpPr>
          <p:spPr bwMode="auto">
            <a:xfrm>
              <a:off x="2976" y="2666"/>
              <a:ext cx="480" cy="480"/>
            </a:xfrm>
            <a:prstGeom prst="ellipse">
              <a:avLst/>
            </a:prstGeom>
            <a:noFill/>
            <a:ln w="25400">
              <a:solidFill>
                <a:schemeClr val="tx1"/>
              </a:solidFill>
              <a:round/>
              <a:headEnd/>
              <a:tailEnd/>
            </a:ln>
          </p:spPr>
          <p:txBody>
            <a:bodyPr wrap="none" anchor="ctr"/>
            <a:lstStyle/>
            <a:p>
              <a:pPr algn="ctr"/>
              <a:r>
                <a:rPr lang="en-US" sz="2400" i="1" dirty="0"/>
                <a:t>K-1</a:t>
              </a:r>
            </a:p>
          </p:txBody>
        </p:sp>
        <p:sp>
          <p:nvSpPr>
            <p:cNvPr id="11" name="Oval 10"/>
            <p:cNvSpPr>
              <a:spLocks noChangeArrowheads="1"/>
            </p:cNvSpPr>
            <p:nvPr/>
          </p:nvSpPr>
          <p:spPr bwMode="auto">
            <a:xfrm>
              <a:off x="3696" y="2666"/>
              <a:ext cx="480" cy="480"/>
            </a:xfrm>
            <a:prstGeom prst="ellipse">
              <a:avLst/>
            </a:prstGeom>
            <a:noFill/>
            <a:ln w="25400">
              <a:solidFill>
                <a:schemeClr val="tx1"/>
              </a:solidFill>
              <a:round/>
              <a:headEnd/>
              <a:tailEnd/>
            </a:ln>
          </p:spPr>
          <p:txBody>
            <a:bodyPr wrap="none" anchor="ctr"/>
            <a:lstStyle/>
            <a:p>
              <a:pPr algn="ctr"/>
              <a:r>
                <a:rPr lang="en-US" sz="2400" i="1" dirty="0"/>
                <a:t>K</a:t>
              </a:r>
            </a:p>
          </p:txBody>
        </p:sp>
        <p:sp>
          <p:nvSpPr>
            <p:cNvPr id="12" name="Line 12"/>
            <p:cNvSpPr>
              <a:spLocks noChangeShapeType="1"/>
            </p:cNvSpPr>
            <p:nvPr/>
          </p:nvSpPr>
          <p:spPr bwMode="auto">
            <a:xfrm>
              <a:off x="480" y="2666"/>
              <a:ext cx="720" cy="0"/>
            </a:xfrm>
            <a:prstGeom prst="line">
              <a:avLst/>
            </a:prstGeom>
            <a:noFill/>
            <a:ln w="25400">
              <a:solidFill>
                <a:schemeClr val="tx1"/>
              </a:solidFill>
              <a:round/>
              <a:headEnd/>
              <a:tailEnd type="triangle" w="med" len="med"/>
            </a:ln>
          </p:spPr>
          <p:txBody>
            <a:bodyPr/>
            <a:lstStyle/>
            <a:p>
              <a:endParaRPr lang="en-US"/>
            </a:p>
          </p:txBody>
        </p:sp>
        <p:sp>
          <p:nvSpPr>
            <p:cNvPr id="13" name="Line 13"/>
            <p:cNvSpPr>
              <a:spLocks noChangeShapeType="1"/>
            </p:cNvSpPr>
            <p:nvPr/>
          </p:nvSpPr>
          <p:spPr bwMode="auto">
            <a:xfrm>
              <a:off x="1296" y="2666"/>
              <a:ext cx="720" cy="0"/>
            </a:xfrm>
            <a:prstGeom prst="line">
              <a:avLst/>
            </a:prstGeom>
            <a:noFill/>
            <a:ln w="25400">
              <a:solidFill>
                <a:schemeClr val="tx1"/>
              </a:solidFill>
              <a:round/>
              <a:headEnd/>
              <a:tailEnd type="triangle" w="med" len="med"/>
            </a:ln>
          </p:spPr>
          <p:txBody>
            <a:bodyPr/>
            <a:lstStyle/>
            <a:p>
              <a:endParaRPr lang="en-US"/>
            </a:p>
          </p:txBody>
        </p:sp>
        <p:sp>
          <p:nvSpPr>
            <p:cNvPr id="14" name="Line 14"/>
            <p:cNvSpPr>
              <a:spLocks noChangeShapeType="1"/>
            </p:cNvSpPr>
            <p:nvPr/>
          </p:nvSpPr>
          <p:spPr bwMode="auto">
            <a:xfrm>
              <a:off x="2457" y="2666"/>
              <a:ext cx="720" cy="0"/>
            </a:xfrm>
            <a:prstGeom prst="line">
              <a:avLst/>
            </a:prstGeom>
            <a:noFill/>
            <a:ln w="25400">
              <a:solidFill>
                <a:schemeClr val="tx1"/>
              </a:solidFill>
              <a:round/>
              <a:headEnd/>
              <a:tailEnd type="triangle" w="med" len="med"/>
            </a:ln>
          </p:spPr>
          <p:txBody>
            <a:bodyPr/>
            <a:lstStyle/>
            <a:p>
              <a:endParaRPr lang="en-US"/>
            </a:p>
          </p:txBody>
        </p:sp>
        <p:sp>
          <p:nvSpPr>
            <p:cNvPr id="15" name="Line 15"/>
            <p:cNvSpPr>
              <a:spLocks noChangeShapeType="1"/>
            </p:cNvSpPr>
            <p:nvPr/>
          </p:nvSpPr>
          <p:spPr bwMode="auto">
            <a:xfrm>
              <a:off x="3168" y="2666"/>
              <a:ext cx="720" cy="0"/>
            </a:xfrm>
            <a:prstGeom prst="line">
              <a:avLst/>
            </a:prstGeom>
            <a:noFill/>
            <a:ln w="25400">
              <a:solidFill>
                <a:schemeClr val="tx1"/>
              </a:solidFill>
              <a:round/>
              <a:headEnd/>
              <a:tailEnd type="triangle" w="med" len="med"/>
            </a:ln>
          </p:spPr>
          <p:txBody>
            <a:bodyPr/>
            <a:lstStyle/>
            <a:p>
              <a:endParaRPr lang="en-US"/>
            </a:p>
          </p:txBody>
        </p:sp>
        <p:grpSp>
          <p:nvGrpSpPr>
            <p:cNvPr id="16" name="Group 18"/>
            <p:cNvGrpSpPr>
              <a:grpSpLocks/>
            </p:cNvGrpSpPr>
            <p:nvPr/>
          </p:nvGrpSpPr>
          <p:grpSpPr bwMode="auto">
            <a:xfrm flipH="1">
              <a:off x="480" y="3146"/>
              <a:ext cx="3408" cy="0"/>
              <a:chOff x="2160" y="2496"/>
              <a:chExt cx="3408" cy="0"/>
            </a:xfrm>
          </p:grpSpPr>
          <p:sp>
            <p:nvSpPr>
              <p:cNvPr id="26" name="Line 21"/>
              <p:cNvSpPr>
                <a:spLocks noChangeShapeType="1"/>
              </p:cNvSpPr>
              <p:nvPr/>
            </p:nvSpPr>
            <p:spPr bwMode="auto">
              <a:xfrm>
                <a:off x="2160" y="2496"/>
                <a:ext cx="720" cy="0"/>
              </a:xfrm>
              <a:prstGeom prst="line">
                <a:avLst/>
              </a:prstGeom>
              <a:noFill/>
              <a:ln w="25400">
                <a:solidFill>
                  <a:schemeClr val="tx1"/>
                </a:solidFill>
                <a:round/>
                <a:headEnd/>
                <a:tailEnd type="triangle" w="med" len="med"/>
              </a:ln>
            </p:spPr>
            <p:txBody>
              <a:bodyPr/>
              <a:lstStyle/>
              <a:p>
                <a:endParaRPr lang="en-US"/>
              </a:p>
            </p:txBody>
          </p:sp>
          <p:sp>
            <p:nvSpPr>
              <p:cNvPr id="27" name="Line 22"/>
              <p:cNvSpPr>
                <a:spLocks noChangeShapeType="1"/>
              </p:cNvSpPr>
              <p:nvPr/>
            </p:nvSpPr>
            <p:spPr bwMode="auto">
              <a:xfrm>
                <a:off x="2871" y="2496"/>
                <a:ext cx="720" cy="0"/>
              </a:xfrm>
              <a:prstGeom prst="line">
                <a:avLst/>
              </a:prstGeom>
              <a:noFill/>
              <a:ln w="25400">
                <a:solidFill>
                  <a:schemeClr val="tx1"/>
                </a:solidFill>
                <a:round/>
                <a:headEnd/>
                <a:tailEnd type="triangle" w="med" len="med"/>
              </a:ln>
            </p:spPr>
            <p:txBody>
              <a:bodyPr/>
              <a:lstStyle/>
              <a:p>
                <a:endParaRPr lang="en-US"/>
              </a:p>
            </p:txBody>
          </p:sp>
          <p:sp>
            <p:nvSpPr>
              <p:cNvPr id="28" name="Line 23"/>
              <p:cNvSpPr>
                <a:spLocks noChangeShapeType="1"/>
              </p:cNvSpPr>
              <p:nvPr/>
            </p:nvSpPr>
            <p:spPr bwMode="auto">
              <a:xfrm>
                <a:off x="4032" y="2496"/>
                <a:ext cx="720" cy="0"/>
              </a:xfrm>
              <a:prstGeom prst="line">
                <a:avLst/>
              </a:prstGeom>
              <a:noFill/>
              <a:ln w="25400">
                <a:solidFill>
                  <a:schemeClr val="tx1"/>
                </a:solidFill>
                <a:round/>
                <a:headEnd/>
                <a:tailEnd type="triangle" w="med" len="med"/>
              </a:ln>
            </p:spPr>
            <p:txBody>
              <a:bodyPr/>
              <a:lstStyle/>
              <a:p>
                <a:endParaRPr lang="en-US"/>
              </a:p>
            </p:txBody>
          </p:sp>
          <p:sp>
            <p:nvSpPr>
              <p:cNvPr id="29" name="Line 24"/>
              <p:cNvSpPr>
                <a:spLocks noChangeShapeType="1"/>
              </p:cNvSpPr>
              <p:nvPr/>
            </p:nvSpPr>
            <p:spPr bwMode="auto">
              <a:xfrm>
                <a:off x="4848" y="2496"/>
                <a:ext cx="720" cy="0"/>
              </a:xfrm>
              <a:prstGeom prst="line">
                <a:avLst/>
              </a:prstGeom>
              <a:noFill/>
              <a:ln w="25400">
                <a:solidFill>
                  <a:schemeClr val="tx1"/>
                </a:solidFill>
                <a:round/>
                <a:headEnd/>
                <a:tailEnd type="triangle" w="med" len="med"/>
              </a:ln>
            </p:spPr>
            <p:txBody>
              <a:bodyPr/>
              <a:lstStyle/>
              <a:p>
                <a:endParaRPr lang="en-US"/>
              </a:p>
            </p:txBody>
          </p:sp>
        </p:grpSp>
        <p:sp>
          <p:nvSpPr>
            <p:cNvPr id="17" name="Text Box 25"/>
            <p:cNvSpPr txBox="1">
              <a:spLocks noChangeArrowheads="1"/>
            </p:cNvSpPr>
            <p:nvPr/>
          </p:nvSpPr>
          <p:spPr bwMode="auto">
            <a:xfrm>
              <a:off x="2085" y="2646"/>
              <a:ext cx="404" cy="404"/>
            </a:xfrm>
            <a:prstGeom prst="rect">
              <a:avLst/>
            </a:prstGeom>
            <a:noFill/>
            <a:ln w="25400">
              <a:noFill/>
              <a:miter lim="800000"/>
              <a:headEnd/>
              <a:tailEnd/>
            </a:ln>
          </p:spPr>
          <p:txBody>
            <a:bodyPr wrap="none">
              <a:spAutoFit/>
            </a:bodyPr>
            <a:lstStyle/>
            <a:p>
              <a:r>
                <a:rPr lang="en-US" sz="3600" b="1" dirty="0"/>
                <a:t>…</a:t>
              </a:r>
            </a:p>
          </p:txBody>
        </p:sp>
        <p:sp>
          <p:nvSpPr>
            <p:cNvPr id="18" name="Text Box 26"/>
            <p:cNvSpPr txBox="1">
              <a:spLocks noChangeArrowheads="1"/>
            </p:cNvSpPr>
            <p:nvPr/>
          </p:nvSpPr>
          <p:spPr bwMode="auto">
            <a:xfrm>
              <a:off x="710" y="2352"/>
              <a:ext cx="221" cy="288"/>
            </a:xfrm>
            <a:prstGeom prst="rect">
              <a:avLst/>
            </a:prstGeom>
            <a:noFill/>
            <a:ln w="25400">
              <a:noFill/>
              <a:miter lim="800000"/>
              <a:headEnd/>
              <a:tailEnd/>
            </a:ln>
          </p:spPr>
          <p:txBody>
            <a:bodyPr wrap="none">
              <a:spAutoFit/>
            </a:bodyPr>
            <a:lstStyle/>
            <a:p>
              <a:r>
                <a:rPr lang="en-US" sz="2400">
                  <a:latin typeface="Symbol" pitchFamily="18" charset="2"/>
                </a:rPr>
                <a:t>l</a:t>
              </a:r>
              <a:endParaRPr lang="en-US" sz="2400" baseline="-25000">
                <a:latin typeface="Symbol" pitchFamily="18" charset="2"/>
              </a:endParaRPr>
            </a:p>
          </p:txBody>
        </p:sp>
        <p:sp>
          <p:nvSpPr>
            <p:cNvPr id="19" name="Text Box 27"/>
            <p:cNvSpPr txBox="1">
              <a:spLocks noChangeArrowheads="1"/>
            </p:cNvSpPr>
            <p:nvPr/>
          </p:nvSpPr>
          <p:spPr bwMode="auto">
            <a:xfrm>
              <a:off x="1440" y="2352"/>
              <a:ext cx="221" cy="288"/>
            </a:xfrm>
            <a:prstGeom prst="rect">
              <a:avLst/>
            </a:prstGeom>
            <a:noFill/>
            <a:ln w="25400">
              <a:noFill/>
              <a:miter lim="800000"/>
              <a:headEnd/>
              <a:tailEnd/>
            </a:ln>
          </p:spPr>
          <p:txBody>
            <a:bodyPr wrap="none">
              <a:spAutoFit/>
            </a:bodyPr>
            <a:lstStyle/>
            <a:p>
              <a:r>
                <a:rPr lang="en-US" sz="2400">
                  <a:latin typeface="Symbol" pitchFamily="18" charset="2"/>
                </a:rPr>
                <a:t>l</a:t>
              </a:r>
              <a:endParaRPr lang="en-US" sz="2400" baseline="-25000">
                <a:latin typeface="Symbol" pitchFamily="18" charset="2"/>
              </a:endParaRPr>
            </a:p>
          </p:txBody>
        </p:sp>
        <p:sp>
          <p:nvSpPr>
            <p:cNvPr id="20" name="Text Box 28"/>
            <p:cNvSpPr txBox="1">
              <a:spLocks noChangeArrowheads="1"/>
            </p:cNvSpPr>
            <p:nvPr/>
          </p:nvSpPr>
          <p:spPr bwMode="auto">
            <a:xfrm>
              <a:off x="2601" y="2352"/>
              <a:ext cx="221" cy="288"/>
            </a:xfrm>
            <a:prstGeom prst="rect">
              <a:avLst/>
            </a:prstGeom>
            <a:noFill/>
            <a:ln w="25400">
              <a:noFill/>
              <a:miter lim="800000"/>
              <a:headEnd/>
              <a:tailEnd/>
            </a:ln>
          </p:spPr>
          <p:txBody>
            <a:bodyPr wrap="none">
              <a:spAutoFit/>
            </a:bodyPr>
            <a:lstStyle/>
            <a:p>
              <a:r>
                <a:rPr lang="en-US" sz="2400">
                  <a:latin typeface="Symbol" pitchFamily="18" charset="2"/>
                </a:rPr>
                <a:t>l</a:t>
              </a:r>
              <a:endParaRPr lang="en-US" sz="2400" baseline="-25000">
                <a:latin typeface="Symbol" pitchFamily="18" charset="2"/>
              </a:endParaRPr>
            </a:p>
          </p:txBody>
        </p:sp>
        <p:sp>
          <p:nvSpPr>
            <p:cNvPr id="21" name="Text Box 29"/>
            <p:cNvSpPr txBox="1">
              <a:spLocks noChangeArrowheads="1"/>
            </p:cNvSpPr>
            <p:nvPr/>
          </p:nvSpPr>
          <p:spPr bwMode="auto">
            <a:xfrm>
              <a:off x="3312" y="2352"/>
              <a:ext cx="221" cy="288"/>
            </a:xfrm>
            <a:prstGeom prst="rect">
              <a:avLst/>
            </a:prstGeom>
            <a:noFill/>
            <a:ln w="25400">
              <a:noFill/>
              <a:miter lim="800000"/>
              <a:headEnd/>
              <a:tailEnd/>
            </a:ln>
          </p:spPr>
          <p:txBody>
            <a:bodyPr wrap="none">
              <a:spAutoFit/>
            </a:bodyPr>
            <a:lstStyle/>
            <a:p>
              <a:r>
                <a:rPr lang="en-US" sz="2400">
                  <a:latin typeface="Symbol" pitchFamily="18" charset="2"/>
                </a:rPr>
                <a:t>l</a:t>
              </a:r>
            </a:p>
          </p:txBody>
        </p:sp>
        <p:sp>
          <p:nvSpPr>
            <p:cNvPr id="22" name="Text Box 32"/>
            <p:cNvSpPr txBox="1">
              <a:spLocks noChangeArrowheads="1"/>
            </p:cNvSpPr>
            <p:nvPr/>
          </p:nvSpPr>
          <p:spPr bwMode="auto">
            <a:xfrm>
              <a:off x="758" y="3120"/>
              <a:ext cx="227" cy="288"/>
            </a:xfrm>
            <a:prstGeom prst="rect">
              <a:avLst/>
            </a:prstGeom>
            <a:noFill/>
            <a:ln w="25400">
              <a:noFill/>
              <a:miter lim="800000"/>
              <a:headEnd/>
              <a:tailEnd/>
            </a:ln>
          </p:spPr>
          <p:txBody>
            <a:bodyPr wrap="none">
              <a:spAutoFit/>
            </a:bodyPr>
            <a:lstStyle/>
            <a:p>
              <a:r>
                <a:rPr lang="en-US" sz="2400">
                  <a:latin typeface="Symbol" pitchFamily="18" charset="2"/>
                </a:rPr>
                <a:t>m</a:t>
              </a:r>
              <a:endParaRPr lang="en-US" sz="2400" baseline="-25000">
                <a:latin typeface="Symbol" pitchFamily="18" charset="2"/>
              </a:endParaRPr>
            </a:p>
          </p:txBody>
        </p:sp>
        <p:sp>
          <p:nvSpPr>
            <p:cNvPr id="23" name="Text Box 33"/>
            <p:cNvSpPr txBox="1">
              <a:spLocks noChangeArrowheads="1"/>
            </p:cNvSpPr>
            <p:nvPr/>
          </p:nvSpPr>
          <p:spPr bwMode="auto">
            <a:xfrm>
              <a:off x="1440" y="3120"/>
              <a:ext cx="227" cy="288"/>
            </a:xfrm>
            <a:prstGeom prst="rect">
              <a:avLst/>
            </a:prstGeom>
            <a:noFill/>
            <a:ln w="25400">
              <a:noFill/>
              <a:miter lim="800000"/>
              <a:headEnd/>
              <a:tailEnd/>
            </a:ln>
          </p:spPr>
          <p:txBody>
            <a:bodyPr wrap="none">
              <a:spAutoFit/>
            </a:bodyPr>
            <a:lstStyle/>
            <a:p>
              <a:r>
                <a:rPr lang="en-US" sz="2400">
                  <a:latin typeface="Symbol" pitchFamily="18" charset="2"/>
                </a:rPr>
                <a:t>m</a:t>
              </a:r>
              <a:endParaRPr lang="en-US" sz="2400" baseline="-25000">
                <a:latin typeface="Symbol" pitchFamily="18" charset="2"/>
              </a:endParaRPr>
            </a:p>
          </p:txBody>
        </p:sp>
        <p:sp>
          <p:nvSpPr>
            <p:cNvPr id="24" name="Text Box 34"/>
            <p:cNvSpPr txBox="1">
              <a:spLocks noChangeArrowheads="1"/>
            </p:cNvSpPr>
            <p:nvPr/>
          </p:nvSpPr>
          <p:spPr bwMode="auto">
            <a:xfrm>
              <a:off x="2649" y="3120"/>
              <a:ext cx="227" cy="288"/>
            </a:xfrm>
            <a:prstGeom prst="rect">
              <a:avLst/>
            </a:prstGeom>
            <a:noFill/>
            <a:ln w="25400">
              <a:noFill/>
              <a:miter lim="800000"/>
              <a:headEnd/>
              <a:tailEnd/>
            </a:ln>
          </p:spPr>
          <p:txBody>
            <a:bodyPr wrap="none">
              <a:spAutoFit/>
            </a:bodyPr>
            <a:lstStyle/>
            <a:p>
              <a:r>
                <a:rPr lang="en-US" sz="2400">
                  <a:latin typeface="Symbol" pitchFamily="18" charset="2"/>
                </a:rPr>
                <a:t>m</a:t>
              </a:r>
              <a:endParaRPr lang="en-US" sz="2400" baseline="-25000">
                <a:latin typeface="Symbol" pitchFamily="18" charset="2"/>
              </a:endParaRPr>
            </a:p>
          </p:txBody>
        </p:sp>
        <p:sp>
          <p:nvSpPr>
            <p:cNvPr id="25" name="Text Box 35"/>
            <p:cNvSpPr txBox="1">
              <a:spLocks noChangeArrowheads="1"/>
            </p:cNvSpPr>
            <p:nvPr/>
          </p:nvSpPr>
          <p:spPr bwMode="auto">
            <a:xfrm>
              <a:off x="3360" y="3120"/>
              <a:ext cx="227" cy="288"/>
            </a:xfrm>
            <a:prstGeom prst="rect">
              <a:avLst/>
            </a:prstGeom>
            <a:noFill/>
            <a:ln w="25400">
              <a:noFill/>
              <a:miter lim="800000"/>
              <a:headEnd/>
              <a:tailEnd/>
            </a:ln>
          </p:spPr>
          <p:txBody>
            <a:bodyPr wrap="none">
              <a:spAutoFit/>
            </a:bodyPr>
            <a:lstStyle/>
            <a:p>
              <a:r>
                <a:rPr lang="en-US" sz="2400">
                  <a:latin typeface="Symbol" pitchFamily="18" charset="2"/>
                </a:rPr>
                <a:t>m</a:t>
              </a:r>
              <a:endParaRPr lang="en-US" sz="2400" baseline="-25000">
                <a:latin typeface="Symbol" pitchFamily="18" charset="2"/>
              </a:endParaRPr>
            </a:p>
          </p:txBody>
        </p:sp>
      </p:grpSp>
      <p:sp>
        <p:nvSpPr>
          <p:cNvPr id="2" name="Slide Number Placeholder 1">
            <a:extLst>
              <a:ext uri="{FF2B5EF4-FFF2-40B4-BE49-F238E27FC236}">
                <a16:creationId xmlns:a16="http://schemas.microsoft.com/office/drawing/2014/main" id="{DF116D61-CCD6-444E-A5F6-CC097CC752B7}"/>
              </a:ext>
            </a:extLst>
          </p:cNvPr>
          <p:cNvSpPr>
            <a:spLocks noGrp="1"/>
          </p:cNvSpPr>
          <p:nvPr>
            <p:ph type="sldNum" sz="quarter" idx="12"/>
          </p:nvPr>
        </p:nvSpPr>
        <p:spPr/>
        <p:txBody>
          <a:bodyPr/>
          <a:lstStyle/>
          <a:p>
            <a:fld id="{BA691707-747E-C946-9ECD-54E2551B1C59}" type="slidenum">
              <a:rPr lang="en-US" smtClean="0"/>
              <a:pPr/>
              <a:t>44</a:t>
            </a:fld>
            <a:endParaRPr lang="en-US"/>
          </a:p>
        </p:txBody>
      </p:sp>
    </p:spTree>
    <p:extLst>
      <p:ext uri="{BB962C8B-B14F-4D97-AF65-F5344CB8AC3E}">
        <p14:creationId xmlns:p14="http://schemas.microsoft.com/office/powerpoint/2010/main" val="4060819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a:defRPr/>
            </a:pPr>
            <a:r>
              <a:rPr lang="en-GB"/>
              <a:t>M/M/m - Multiple Servers</a:t>
            </a:r>
          </a:p>
        </p:txBody>
      </p:sp>
      <p:pic>
        <p:nvPicPr>
          <p:cNvPr id="116739" name="Picture 3" descr="MMm"/>
          <p:cNvPicPr>
            <a:picLocks noChangeAspect="1" noChangeArrowheads="1"/>
          </p:cNvPicPr>
          <p:nvPr/>
        </p:nvPicPr>
        <p:blipFill>
          <a:blip r:embed="rId3" cstate="print"/>
          <a:srcRect/>
          <a:stretch>
            <a:fillRect/>
          </a:stretch>
        </p:blipFill>
        <p:spPr bwMode="auto">
          <a:xfrm>
            <a:off x="1981200" y="1520825"/>
            <a:ext cx="4149725" cy="457517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953A9A21-6E8D-4C72-A9AC-10B5924EDB2A}"/>
              </a:ext>
            </a:extLst>
          </p:cNvPr>
          <p:cNvSpPr>
            <a:spLocks noGrp="1"/>
          </p:cNvSpPr>
          <p:nvPr>
            <p:ph type="sldNum" sz="quarter" idx="12"/>
          </p:nvPr>
        </p:nvSpPr>
        <p:spPr/>
        <p:txBody>
          <a:bodyPr/>
          <a:lstStyle/>
          <a:p>
            <a:fld id="{BA691707-747E-C946-9ECD-54E2551B1C59}" type="slidenum">
              <a:rPr lang="en-US" smtClean="0"/>
              <a:pPr/>
              <a:t>45</a:t>
            </a:fld>
            <a:endParaRPr lang="en-US"/>
          </a:p>
        </p:txBody>
      </p:sp>
    </p:spTree>
    <p:extLst>
      <p:ext uri="{BB962C8B-B14F-4D97-AF65-F5344CB8AC3E}">
        <p14:creationId xmlns:p14="http://schemas.microsoft.com/office/powerpoint/2010/main" val="1205420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r>
              <a:rPr lang="en-GB" dirty="0"/>
              <a:t>State-transition diagram:</a:t>
            </a:r>
          </a:p>
          <a:p>
            <a:endParaRPr lang="en-GB" dirty="0"/>
          </a:p>
          <a:p>
            <a:endParaRPr lang="en-GB" dirty="0"/>
          </a:p>
          <a:p>
            <a:endParaRPr lang="en-GB" dirty="0"/>
          </a:p>
          <a:p>
            <a:endParaRPr lang="en-GB" dirty="0"/>
          </a:p>
          <a:p>
            <a:endParaRPr lang="en-GB" dirty="0"/>
          </a:p>
          <a:p>
            <a:r>
              <a:rPr lang="en-GB" dirty="0"/>
              <a:t>Solution</a:t>
            </a:r>
          </a:p>
          <a:p>
            <a:endParaRPr lang="en-GB" dirty="0"/>
          </a:p>
          <a:p>
            <a:endParaRPr lang="en-GB" dirty="0"/>
          </a:p>
          <a:p>
            <a:pPr lvl="1">
              <a:buFont typeface="Wingdings" pitchFamily="2" charset="2"/>
              <a:buNone/>
            </a:pPr>
            <a:endParaRPr lang="en-GB" dirty="0"/>
          </a:p>
        </p:txBody>
      </p:sp>
      <p:sp>
        <p:nvSpPr>
          <p:cNvPr id="266242" name="Rectangle 2"/>
          <p:cNvSpPr>
            <a:spLocks noGrp="1" noChangeArrowheads="1"/>
          </p:cNvSpPr>
          <p:nvPr>
            <p:ph type="title"/>
          </p:nvPr>
        </p:nvSpPr>
        <p:spPr/>
        <p:txBody>
          <a:bodyPr/>
          <a:lstStyle/>
          <a:p>
            <a:pPr>
              <a:defRPr/>
            </a:pPr>
            <a:r>
              <a:rPr lang="en-GB"/>
              <a:t>Analytic Results</a:t>
            </a:r>
          </a:p>
        </p:txBody>
      </p:sp>
      <p:graphicFrame>
        <p:nvGraphicFramePr>
          <p:cNvPr id="21506" name="Object 2"/>
          <p:cNvGraphicFramePr>
            <a:graphicFrameLocks noChangeAspect="1"/>
          </p:cNvGraphicFramePr>
          <p:nvPr>
            <p:extLst/>
          </p:nvPr>
        </p:nvGraphicFramePr>
        <p:xfrm>
          <a:off x="1331913" y="4379913"/>
          <a:ext cx="5759450" cy="1868487"/>
        </p:xfrm>
        <a:graphic>
          <a:graphicData uri="http://schemas.openxmlformats.org/presentationml/2006/ole">
            <mc:AlternateContent xmlns:mc="http://schemas.openxmlformats.org/markup-compatibility/2006">
              <mc:Choice xmlns:v="urn:schemas-microsoft-com:vml" Requires="v">
                <p:oleObj spid="_x0000_s8214" name="Equation" r:id="rId4" imgW="2781000" imgH="901440" progId="Equation.3">
                  <p:embed/>
                </p:oleObj>
              </mc:Choice>
              <mc:Fallback>
                <p:oleObj name="Equation" r:id="rId4" imgW="2781000" imgH="901440" progId="Equation.3">
                  <p:embed/>
                  <p:pic>
                    <p:nvPicPr>
                      <p:cNvPr id="2150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4379913"/>
                        <a:ext cx="5759450" cy="186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Group 5"/>
          <p:cNvGrpSpPr>
            <a:grpSpLocks/>
          </p:cNvGrpSpPr>
          <p:nvPr/>
        </p:nvGrpSpPr>
        <p:grpSpPr bwMode="auto">
          <a:xfrm>
            <a:off x="533399" y="1752600"/>
            <a:ext cx="8153401" cy="1681163"/>
            <a:chOff x="288" y="2352"/>
            <a:chExt cx="5136" cy="1059"/>
          </a:xfrm>
        </p:grpSpPr>
        <p:sp>
          <p:nvSpPr>
            <p:cNvPr id="29" name="Oval 6"/>
            <p:cNvSpPr>
              <a:spLocks noChangeArrowheads="1"/>
            </p:cNvSpPr>
            <p:nvPr/>
          </p:nvSpPr>
          <p:spPr bwMode="auto">
            <a:xfrm>
              <a:off x="288" y="2666"/>
              <a:ext cx="480" cy="480"/>
            </a:xfrm>
            <a:prstGeom prst="ellipse">
              <a:avLst/>
            </a:prstGeom>
            <a:noFill/>
            <a:ln w="25400">
              <a:solidFill>
                <a:schemeClr val="tx1"/>
              </a:solidFill>
              <a:round/>
              <a:headEnd/>
              <a:tailEnd/>
            </a:ln>
          </p:spPr>
          <p:txBody>
            <a:bodyPr wrap="none" anchor="ctr"/>
            <a:lstStyle/>
            <a:p>
              <a:pPr algn="ctr"/>
              <a:r>
                <a:rPr lang="en-US" sz="2400" i="1"/>
                <a:t>0</a:t>
              </a:r>
            </a:p>
          </p:txBody>
        </p:sp>
        <p:sp>
          <p:nvSpPr>
            <p:cNvPr id="30" name="Oval 7"/>
            <p:cNvSpPr>
              <a:spLocks noChangeArrowheads="1"/>
            </p:cNvSpPr>
            <p:nvPr/>
          </p:nvSpPr>
          <p:spPr bwMode="auto">
            <a:xfrm>
              <a:off x="1008" y="2666"/>
              <a:ext cx="480" cy="480"/>
            </a:xfrm>
            <a:prstGeom prst="ellipse">
              <a:avLst/>
            </a:prstGeom>
            <a:noFill/>
            <a:ln w="25400">
              <a:solidFill>
                <a:schemeClr val="tx1"/>
              </a:solidFill>
              <a:round/>
              <a:headEnd/>
              <a:tailEnd/>
            </a:ln>
          </p:spPr>
          <p:txBody>
            <a:bodyPr wrap="none" anchor="ctr"/>
            <a:lstStyle/>
            <a:p>
              <a:pPr algn="ctr"/>
              <a:r>
                <a:rPr lang="en-US" sz="2400" i="1"/>
                <a:t>1</a:t>
              </a:r>
            </a:p>
          </p:txBody>
        </p:sp>
        <p:sp>
          <p:nvSpPr>
            <p:cNvPr id="31" name="Oval 9"/>
            <p:cNvSpPr>
              <a:spLocks noChangeArrowheads="1"/>
            </p:cNvSpPr>
            <p:nvPr/>
          </p:nvSpPr>
          <p:spPr bwMode="auto">
            <a:xfrm>
              <a:off x="2976" y="2666"/>
              <a:ext cx="480" cy="480"/>
            </a:xfrm>
            <a:prstGeom prst="ellipse">
              <a:avLst/>
            </a:prstGeom>
            <a:noFill/>
            <a:ln w="25400">
              <a:solidFill>
                <a:schemeClr val="tx1"/>
              </a:solidFill>
              <a:round/>
              <a:headEnd/>
              <a:tailEnd/>
            </a:ln>
          </p:spPr>
          <p:txBody>
            <a:bodyPr wrap="none" anchor="ctr"/>
            <a:lstStyle/>
            <a:p>
              <a:pPr algn="ctr"/>
              <a:r>
                <a:rPr lang="en-US" sz="2400" i="1" dirty="0"/>
                <a:t>m-1</a:t>
              </a:r>
            </a:p>
          </p:txBody>
        </p:sp>
        <p:sp>
          <p:nvSpPr>
            <p:cNvPr id="32" name="Oval 10"/>
            <p:cNvSpPr>
              <a:spLocks noChangeArrowheads="1"/>
            </p:cNvSpPr>
            <p:nvPr/>
          </p:nvSpPr>
          <p:spPr bwMode="auto">
            <a:xfrm>
              <a:off x="3696" y="2666"/>
              <a:ext cx="480" cy="480"/>
            </a:xfrm>
            <a:prstGeom prst="ellipse">
              <a:avLst/>
            </a:prstGeom>
            <a:noFill/>
            <a:ln w="25400">
              <a:solidFill>
                <a:schemeClr val="tx1"/>
              </a:solidFill>
              <a:round/>
              <a:headEnd/>
              <a:tailEnd/>
            </a:ln>
          </p:spPr>
          <p:txBody>
            <a:bodyPr wrap="none" anchor="ctr"/>
            <a:lstStyle/>
            <a:p>
              <a:pPr algn="ctr"/>
              <a:r>
                <a:rPr lang="en-US" sz="2400" i="1" dirty="0"/>
                <a:t>m</a:t>
              </a:r>
            </a:p>
          </p:txBody>
        </p:sp>
        <p:sp>
          <p:nvSpPr>
            <p:cNvPr id="33" name="Oval 11"/>
            <p:cNvSpPr>
              <a:spLocks noChangeArrowheads="1"/>
            </p:cNvSpPr>
            <p:nvPr/>
          </p:nvSpPr>
          <p:spPr bwMode="auto">
            <a:xfrm>
              <a:off x="4416" y="2666"/>
              <a:ext cx="480" cy="480"/>
            </a:xfrm>
            <a:prstGeom prst="ellipse">
              <a:avLst/>
            </a:prstGeom>
            <a:noFill/>
            <a:ln w="25400">
              <a:solidFill>
                <a:schemeClr val="tx1"/>
              </a:solidFill>
              <a:round/>
              <a:headEnd/>
              <a:tailEnd/>
            </a:ln>
          </p:spPr>
          <p:txBody>
            <a:bodyPr wrap="none" anchor="ctr"/>
            <a:lstStyle/>
            <a:p>
              <a:pPr algn="ctr"/>
              <a:r>
                <a:rPr lang="en-US" sz="2400" i="1" dirty="0"/>
                <a:t>m+1</a:t>
              </a:r>
            </a:p>
          </p:txBody>
        </p:sp>
        <p:sp>
          <p:nvSpPr>
            <p:cNvPr id="34" name="Line 12"/>
            <p:cNvSpPr>
              <a:spLocks noChangeShapeType="1"/>
            </p:cNvSpPr>
            <p:nvPr/>
          </p:nvSpPr>
          <p:spPr bwMode="auto">
            <a:xfrm>
              <a:off x="480" y="2666"/>
              <a:ext cx="720" cy="0"/>
            </a:xfrm>
            <a:prstGeom prst="line">
              <a:avLst/>
            </a:prstGeom>
            <a:noFill/>
            <a:ln w="25400">
              <a:solidFill>
                <a:schemeClr val="tx1"/>
              </a:solidFill>
              <a:round/>
              <a:headEnd/>
              <a:tailEnd type="triangle" w="med" len="med"/>
            </a:ln>
          </p:spPr>
          <p:txBody>
            <a:bodyPr/>
            <a:lstStyle/>
            <a:p>
              <a:endParaRPr lang="en-US"/>
            </a:p>
          </p:txBody>
        </p:sp>
        <p:sp>
          <p:nvSpPr>
            <p:cNvPr id="35" name="Line 13"/>
            <p:cNvSpPr>
              <a:spLocks noChangeShapeType="1"/>
            </p:cNvSpPr>
            <p:nvPr/>
          </p:nvSpPr>
          <p:spPr bwMode="auto">
            <a:xfrm>
              <a:off x="1296" y="2666"/>
              <a:ext cx="720" cy="0"/>
            </a:xfrm>
            <a:prstGeom prst="line">
              <a:avLst/>
            </a:prstGeom>
            <a:noFill/>
            <a:ln w="25400">
              <a:solidFill>
                <a:schemeClr val="tx1"/>
              </a:solidFill>
              <a:round/>
              <a:headEnd/>
              <a:tailEnd type="triangle" w="med" len="med"/>
            </a:ln>
          </p:spPr>
          <p:txBody>
            <a:bodyPr/>
            <a:lstStyle/>
            <a:p>
              <a:endParaRPr lang="en-US"/>
            </a:p>
          </p:txBody>
        </p:sp>
        <p:sp>
          <p:nvSpPr>
            <p:cNvPr id="36" name="Line 14"/>
            <p:cNvSpPr>
              <a:spLocks noChangeShapeType="1"/>
            </p:cNvSpPr>
            <p:nvPr/>
          </p:nvSpPr>
          <p:spPr bwMode="auto">
            <a:xfrm>
              <a:off x="2424" y="2666"/>
              <a:ext cx="720" cy="0"/>
            </a:xfrm>
            <a:prstGeom prst="line">
              <a:avLst/>
            </a:prstGeom>
            <a:noFill/>
            <a:ln w="25400">
              <a:solidFill>
                <a:schemeClr val="tx1"/>
              </a:solidFill>
              <a:round/>
              <a:headEnd/>
              <a:tailEnd type="triangle" w="med" len="med"/>
            </a:ln>
          </p:spPr>
          <p:txBody>
            <a:bodyPr/>
            <a:lstStyle/>
            <a:p>
              <a:endParaRPr lang="en-US"/>
            </a:p>
          </p:txBody>
        </p:sp>
        <p:sp>
          <p:nvSpPr>
            <p:cNvPr id="37" name="Line 15"/>
            <p:cNvSpPr>
              <a:spLocks noChangeShapeType="1"/>
            </p:cNvSpPr>
            <p:nvPr/>
          </p:nvSpPr>
          <p:spPr bwMode="auto">
            <a:xfrm>
              <a:off x="3168" y="2666"/>
              <a:ext cx="720" cy="0"/>
            </a:xfrm>
            <a:prstGeom prst="line">
              <a:avLst/>
            </a:prstGeom>
            <a:noFill/>
            <a:ln w="25400">
              <a:solidFill>
                <a:schemeClr val="tx1"/>
              </a:solidFill>
              <a:round/>
              <a:headEnd/>
              <a:tailEnd type="triangle" w="med" len="med"/>
            </a:ln>
          </p:spPr>
          <p:txBody>
            <a:bodyPr/>
            <a:lstStyle/>
            <a:p>
              <a:endParaRPr lang="en-US"/>
            </a:p>
          </p:txBody>
        </p:sp>
        <p:sp>
          <p:nvSpPr>
            <p:cNvPr id="38" name="Line 16"/>
            <p:cNvSpPr>
              <a:spLocks noChangeShapeType="1"/>
            </p:cNvSpPr>
            <p:nvPr/>
          </p:nvSpPr>
          <p:spPr bwMode="auto">
            <a:xfrm>
              <a:off x="3888" y="2666"/>
              <a:ext cx="720" cy="0"/>
            </a:xfrm>
            <a:prstGeom prst="line">
              <a:avLst/>
            </a:prstGeom>
            <a:noFill/>
            <a:ln w="25400">
              <a:solidFill>
                <a:schemeClr val="tx1"/>
              </a:solidFill>
              <a:round/>
              <a:headEnd/>
              <a:tailEnd type="triangle" w="med" len="med"/>
            </a:ln>
          </p:spPr>
          <p:txBody>
            <a:bodyPr/>
            <a:lstStyle/>
            <a:p>
              <a:endParaRPr lang="en-US"/>
            </a:p>
          </p:txBody>
        </p:sp>
        <p:sp>
          <p:nvSpPr>
            <p:cNvPr id="39" name="Line 17"/>
            <p:cNvSpPr>
              <a:spLocks noChangeShapeType="1"/>
            </p:cNvSpPr>
            <p:nvPr/>
          </p:nvSpPr>
          <p:spPr bwMode="auto">
            <a:xfrm>
              <a:off x="4704" y="2666"/>
              <a:ext cx="720" cy="0"/>
            </a:xfrm>
            <a:prstGeom prst="line">
              <a:avLst/>
            </a:prstGeom>
            <a:noFill/>
            <a:ln w="25400">
              <a:solidFill>
                <a:schemeClr val="tx1"/>
              </a:solidFill>
              <a:round/>
              <a:headEnd/>
              <a:tailEnd type="triangle" w="med" len="med"/>
            </a:ln>
          </p:spPr>
          <p:txBody>
            <a:bodyPr/>
            <a:lstStyle/>
            <a:p>
              <a:endParaRPr lang="en-US"/>
            </a:p>
          </p:txBody>
        </p:sp>
        <p:grpSp>
          <p:nvGrpSpPr>
            <p:cNvPr id="40" name="Group 18"/>
            <p:cNvGrpSpPr>
              <a:grpSpLocks/>
            </p:cNvGrpSpPr>
            <p:nvPr/>
          </p:nvGrpSpPr>
          <p:grpSpPr bwMode="auto">
            <a:xfrm flipH="1">
              <a:off x="480" y="3146"/>
              <a:ext cx="4944" cy="0"/>
              <a:chOff x="624" y="2496"/>
              <a:chExt cx="4944" cy="0"/>
            </a:xfrm>
          </p:grpSpPr>
          <p:sp>
            <p:nvSpPr>
              <p:cNvPr id="54" name="Line 19"/>
              <p:cNvSpPr>
                <a:spLocks noChangeShapeType="1"/>
              </p:cNvSpPr>
              <p:nvPr/>
            </p:nvSpPr>
            <p:spPr bwMode="auto">
              <a:xfrm>
                <a:off x="624" y="2496"/>
                <a:ext cx="720" cy="0"/>
              </a:xfrm>
              <a:prstGeom prst="line">
                <a:avLst/>
              </a:prstGeom>
              <a:noFill/>
              <a:ln w="25400">
                <a:solidFill>
                  <a:schemeClr val="tx1"/>
                </a:solidFill>
                <a:round/>
                <a:headEnd/>
                <a:tailEnd type="triangle" w="med" len="med"/>
              </a:ln>
            </p:spPr>
            <p:txBody>
              <a:bodyPr/>
              <a:lstStyle/>
              <a:p>
                <a:endParaRPr lang="en-US"/>
              </a:p>
            </p:txBody>
          </p:sp>
          <p:sp>
            <p:nvSpPr>
              <p:cNvPr id="55" name="Line 20"/>
              <p:cNvSpPr>
                <a:spLocks noChangeShapeType="1"/>
              </p:cNvSpPr>
              <p:nvPr/>
            </p:nvSpPr>
            <p:spPr bwMode="auto">
              <a:xfrm>
                <a:off x="1440" y="2496"/>
                <a:ext cx="720" cy="0"/>
              </a:xfrm>
              <a:prstGeom prst="line">
                <a:avLst/>
              </a:prstGeom>
              <a:noFill/>
              <a:ln w="25400">
                <a:solidFill>
                  <a:schemeClr val="tx1"/>
                </a:solidFill>
                <a:round/>
                <a:headEnd/>
                <a:tailEnd type="triangle" w="med" len="med"/>
              </a:ln>
            </p:spPr>
            <p:txBody>
              <a:bodyPr/>
              <a:lstStyle/>
              <a:p>
                <a:endParaRPr lang="en-US"/>
              </a:p>
            </p:txBody>
          </p:sp>
          <p:sp>
            <p:nvSpPr>
              <p:cNvPr id="56" name="Line 21"/>
              <p:cNvSpPr>
                <a:spLocks noChangeShapeType="1"/>
              </p:cNvSpPr>
              <p:nvPr/>
            </p:nvSpPr>
            <p:spPr bwMode="auto">
              <a:xfrm>
                <a:off x="2160" y="2496"/>
                <a:ext cx="720" cy="0"/>
              </a:xfrm>
              <a:prstGeom prst="line">
                <a:avLst/>
              </a:prstGeom>
              <a:noFill/>
              <a:ln w="25400">
                <a:solidFill>
                  <a:schemeClr val="tx1"/>
                </a:solidFill>
                <a:round/>
                <a:headEnd/>
                <a:tailEnd type="triangle" w="med" len="med"/>
              </a:ln>
            </p:spPr>
            <p:txBody>
              <a:bodyPr/>
              <a:lstStyle/>
              <a:p>
                <a:endParaRPr lang="en-US"/>
              </a:p>
            </p:txBody>
          </p:sp>
          <p:sp>
            <p:nvSpPr>
              <p:cNvPr id="57" name="Line 22"/>
              <p:cNvSpPr>
                <a:spLocks noChangeShapeType="1"/>
              </p:cNvSpPr>
              <p:nvPr/>
            </p:nvSpPr>
            <p:spPr bwMode="auto">
              <a:xfrm>
                <a:off x="2904" y="2496"/>
                <a:ext cx="720" cy="0"/>
              </a:xfrm>
              <a:prstGeom prst="line">
                <a:avLst/>
              </a:prstGeom>
              <a:noFill/>
              <a:ln w="25400">
                <a:solidFill>
                  <a:schemeClr val="tx1"/>
                </a:solidFill>
                <a:round/>
                <a:headEnd/>
                <a:tailEnd type="triangle" w="med" len="med"/>
              </a:ln>
            </p:spPr>
            <p:txBody>
              <a:bodyPr/>
              <a:lstStyle/>
              <a:p>
                <a:endParaRPr lang="en-US"/>
              </a:p>
            </p:txBody>
          </p:sp>
          <p:sp>
            <p:nvSpPr>
              <p:cNvPr id="58" name="Line 23"/>
              <p:cNvSpPr>
                <a:spLocks noChangeShapeType="1"/>
              </p:cNvSpPr>
              <p:nvPr/>
            </p:nvSpPr>
            <p:spPr bwMode="auto">
              <a:xfrm>
                <a:off x="4032" y="2496"/>
                <a:ext cx="720" cy="0"/>
              </a:xfrm>
              <a:prstGeom prst="line">
                <a:avLst/>
              </a:prstGeom>
              <a:noFill/>
              <a:ln w="25400">
                <a:solidFill>
                  <a:schemeClr val="tx1"/>
                </a:solidFill>
                <a:round/>
                <a:headEnd/>
                <a:tailEnd type="triangle" w="med" len="med"/>
              </a:ln>
            </p:spPr>
            <p:txBody>
              <a:bodyPr/>
              <a:lstStyle/>
              <a:p>
                <a:endParaRPr lang="en-US"/>
              </a:p>
            </p:txBody>
          </p:sp>
          <p:sp>
            <p:nvSpPr>
              <p:cNvPr id="59" name="Line 24"/>
              <p:cNvSpPr>
                <a:spLocks noChangeShapeType="1"/>
              </p:cNvSpPr>
              <p:nvPr/>
            </p:nvSpPr>
            <p:spPr bwMode="auto">
              <a:xfrm>
                <a:off x="4848" y="2496"/>
                <a:ext cx="720" cy="0"/>
              </a:xfrm>
              <a:prstGeom prst="line">
                <a:avLst/>
              </a:prstGeom>
              <a:noFill/>
              <a:ln w="25400">
                <a:solidFill>
                  <a:schemeClr val="tx1"/>
                </a:solidFill>
                <a:round/>
                <a:headEnd/>
                <a:tailEnd type="triangle" w="med" len="med"/>
              </a:ln>
            </p:spPr>
            <p:txBody>
              <a:bodyPr/>
              <a:lstStyle/>
              <a:p>
                <a:endParaRPr lang="en-US"/>
              </a:p>
            </p:txBody>
          </p:sp>
        </p:grpSp>
        <p:sp>
          <p:nvSpPr>
            <p:cNvPr id="41" name="Text Box 25"/>
            <p:cNvSpPr txBox="1">
              <a:spLocks noChangeArrowheads="1"/>
            </p:cNvSpPr>
            <p:nvPr/>
          </p:nvSpPr>
          <p:spPr bwMode="auto">
            <a:xfrm>
              <a:off x="2088" y="2646"/>
              <a:ext cx="404" cy="404"/>
            </a:xfrm>
            <a:prstGeom prst="rect">
              <a:avLst/>
            </a:prstGeom>
            <a:noFill/>
            <a:ln w="25400">
              <a:noFill/>
              <a:miter lim="800000"/>
              <a:headEnd/>
              <a:tailEnd/>
            </a:ln>
          </p:spPr>
          <p:txBody>
            <a:bodyPr wrap="none">
              <a:spAutoFit/>
            </a:bodyPr>
            <a:lstStyle/>
            <a:p>
              <a:r>
                <a:rPr lang="en-US" sz="3600" b="1" dirty="0"/>
                <a:t>…</a:t>
              </a:r>
            </a:p>
          </p:txBody>
        </p:sp>
        <p:sp>
          <p:nvSpPr>
            <p:cNvPr id="42" name="Text Box 26"/>
            <p:cNvSpPr txBox="1">
              <a:spLocks noChangeArrowheads="1"/>
            </p:cNvSpPr>
            <p:nvPr/>
          </p:nvSpPr>
          <p:spPr bwMode="auto">
            <a:xfrm>
              <a:off x="710" y="2352"/>
              <a:ext cx="221" cy="288"/>
            </a:xfrm>
            <a:prstGeom prst="rect">
              <a:avLst/>
            </a:prstGeom>
            <a:noFill/>
            <a:ln w="25400">
              <a:noFill/>
              <a:miter lim="800000"/>
              <a:headEnd/>
              <a:tailEnd/>
            </a:ln>
          </p:spPr>
          <p:txBody>
            <a:bodyPr wrap="none">
              <a:spAutoFit/>
            </a:bodyPr>
            <a:lstStyle/>
            <a:p>
              <a:r>
                <a:rPr lang="en-US" sz="2400">
                  <a:latin typeface="Symbol" pitchFamily="18" charset="2"/>
                </a:rPr>
                <a:t>l</a:t>
              </a:r>
              <a:endParaRPr lang="en-US" sz="2400" baseline="-25000">
                <a:latin typeface="Symbol" pitchFamily="18" charset="2"/>
              </a:endParaRPr>
            </a:p>
          </p:txBody>
        </p:sp>
        <p:sp>
          <p:nvSpPr>
            <p:cNvPr id="43" name="Text Box 27"/>
            <p:cNvSpPr txBox="1">
              <a:spLocks noChangeArrowheads="1"/>
            </p:cNvSpPr>
            <p:nvPr/>
          </p:nvSpPr>
          <p:spPr bwMode="auto">
            <a:xfrm>
              <a:off x="1440" y="2352"/>
              <a:ext cx="221" cy="288"/>
            </a:xfrm>
            <a:prstGeom prst="rect">
              <a:avLst/>
            </a:prstGeom>
            <a:noFill/>
            <a:ln w="25400">
              <a:noFill/>
              <a:miter lim="800000"/>
              <a:headEnd/>
              <a:tailEnd/>
            </a:ln>
          </p:spPr>
          <p:txBody>
            <a:bodyPr wrap="none">
              <a:spAutoFit/>
            </a:bodyPr>
            <a:lstStyle/>
            <a:p>
              <a:r>
                <a:rPr lang="en-US" sz="2400">
                  <a:latin typeface="Symbol" pitchFamily="18" charset="2"/>
                </a:rPr>
                <a:t>l</a:t>
              </a:r>
              <a:endParaRPr lang="en-US" sz="2400" baseline="-25000">
                <a:latin typeface="Symbol" pitchFamily="18" charset="2"/>
              </a:endParaRPr>
            </a:p>
          </p:txBody>
        </p:sp>
        <p:sp>
          <p:nvSpPr>
            <p:cNvPr id="44" name="Text Box 28"/>
            <p:cNvSpPr txBox="1">
              <a:spLocks noChangeArrowheads="1"/>
            </p:cNvSpPr>
            <p:nvPr/>
          </p:nvSpPr>
          <p:spPr bwMode="auto">
            <a:xfrm>
              <a:off x="2568" y="2352"/>
              <a:ext cx="221" cy="288"/>
            </a:xfrm>
            <a:prstGeom prst="rect">
              <a:avLst/>
            </a:prstGeom>
            <a:noFill/>
            <a:ln w="25400">
              <a:noFill/>
              <a:miter lim="800000"/>
              <a:headEnd/>
              <a:tailEnd/>
            </a:ln>
          </p:spPr>
          <p:txBody>
            <a:bodyPr wrap="none">
              <a:spAutoFit/>
            </a:bodyPr>
            <a:lstStyle/>
            <a:p>
              <a:r>
                <a:rPr lang="en-US" sz="2400">
                  <a:latin typeface="Symbol" pitchFamily="18" charset="2"/>
                </a:rPr>
                <a:t>l</a:t>
              </a:r>
              <a:endParaRPr lang="en-US" sz="2400" baseline="-25000">
                <a:latin typeface="Symbol" pitchFamily="18" charset="2"/>
              </a:endParaRPr>
            </a:p>
          </p:txBody>
        </p:sp>
        <p:sp>
          <p:nvSpPr>
            <p:cNvPr id="45" name="Text Box 29"/>
            <p:cNvSpPr txBox="1">
              <a:spLocks noChangeArrowheads="1"/>
            </p:cNvSpPr>
            <p:nvPr/>
          </p:nvSpPr>
          <p:spPr bwMode="auto">
            <a:xfrm>
              <a:off x="3312" y="2352"/>
              <a:ext cx="221" cy="288"/>
            </a:xfrm>
            <a:prstGeom prst="rect">
              <a:avLst/>
            </a:prstGeom>
            <a:noFill/>
            <a:ln w="25400">
              <a:noFill/>
              <a:miter lim="800000"/>
              <a:headEnd/>
              <a:tailEnd/>
            </a:ln>
          </p:spPr>
          <p:txBody>
            <a:bodyPr wrap="none">
              <a:spAutoFit/>
            </a:bodyPr>
            <a:lstStyle/>
            <a:p>
              <a:r>
                <a:rPr lang="en-US" sz="2400">
                  <a:latin typeface="Symbol" pitchFamily="18" charset="2"/>
                </a:rPr>
                <a:t>l</a:t>
              </a:r>
            </a:p>
          </p:txBody>
        </p:sp>
        <p:sp>
          <p:nvSpPr>
            <p:cNvPr id="46" name="Text Box 30"/>
            <p:cNvSpPr txBox="1">
              <a:spLocks noChangeArrowheads="1"/>
            </p:cNvSpPr>
            <p:nvPr/>
          </p:nvSpPr>
          <p:spPr bwMode="auto">
            <a:xfrm>
              <a:off x="4080" y="2352"/>
              <a:ext cx="221" cy="288"/>
            </a:xfrm>
            <a:prstGeom prst="rect">
              <a:avLst/>
            </a:prstGeom>
            <a:noFill/>
            <a:ln w="25400">
              <a:noFill/>
              <a:miter lim="800000"/>
              <a:headEnd/>
              <a:tailEnd/>
            </a:ln>
          </p:spPr>
          <p:txBody>
            <a:bodyPr wrap="none">
              <a:spAutoFit/>
            </a:bodyPr>
            <a:lstStyle/>
            <a:p>
              <a:r>
                <a:rPr lang="en-US" sz="2400">
                  <a:latin typeface="Symbol" pitchFamily="18" charset="2"/>
                </a:rPr>
                <a:t>l</a:t>
              </a:r>
              <a:endParaRPr lang="en-US" sz="2400" baseline="-25000">
                <a:latin typeface="Symbol" pitchFamily="18" charset="2"/>
              </a:endParaRPr>
            </a:p>
          </p:txBody>
        </p:sp>
        <p:sp>
          <p:nvSpPr>
            <p:cNvPr id="47" name="Text Box 31"/>
            <p:cNvSpPr txBox="1">
              <a:spLocks noChangeArrowheads="1"/>
            </p:cNvSpPr>
            <p:nvPr/>
          </p:nvSpPr>
          <p:spPr bwMode="auto">
            <a:xfrm>
              <a:off x="4752" y="2352"/>
              <a:ext cx="221" cy="288"/>
            </a:xfrm>
            <a:prstGeom prst="rect">
              <a:avLst/>
            </a:prstGeom>
            <a:noFill/>
            <a:ln w="25400">
              <a:noFill/>
              <a:miter lim="800000"/>
              <a:headEnd/>
              <a:tailEnd/>
            </a:ln>
          </p:spPr>
          <p:txBody>
            <a:bodyPr wrap="none">
              <a:spAutoFit/>
            </a:bodyPr>
            <a:lstStyle/>
            <a:p>
              <a:r>
                <a:rPr lang="en-US" sz="2400">
                  <a:latin typeface="Symbol" pitchFamily="18" charset="2"/>
                </a:rPr>
                <a:t>l</a:t>
              </a:r>
            </a:p>
          </p:txBody>
        </p:sp>
        <p:sp>
          <p:nvSpPr>
            <p:cNvPr id="48" name="Text Box 32"/>
            <p:cNvSpPr txBox="1">
              <a:spLocks noChangeArrowheads="1"/>
            </p:cNvSpPr>
            <p:nvPr/>
          </p:nvSpPr>
          <p:spPr bwMode="auto">
            <a:xfrm>
              <a:off x="758" y="3120"/>
              <a:ext cx="227" cy="288"/>
            </a:xfrm>
            <a:prstGeom prst="rect">
              <a:avLst/>
            </a:prstGeom>
            <a:noFill/>
            <a:ln w="25400">
              <a:noFill/>
              <a:miter lim="800000"/>
              <a:headEnd/>
              <a:tailEnd/>
            </a:ln>
          </p:spPr>
          <p:txBody>
            <a:bodyPr wrap="none">
              <a:spAutoFit/>
            </a:bodyPr>
            <a:lstStyle/>
            <a:p>
              <a:r>
                <a:rPr lang="en-US" sz="2400" dirty="0">
                  <a:latin typeface="Symbol" pitchFamily="18" charset="2"/>
                </a:rPr>
                <a:t>m</a:t>
              </a:r>
              <a:endParaRPr lang="en-US" sz="2400" baseline="-25000" dirty="0">
                <a:latin typeface="Symbol" pitchFamily="18" charset="2"/>
              </a:endParaRPr>
            </a:p>
          </p:txBody>
        </p:sp>
        <p:sp>
          <p:nvSpPr>
            <p:cNvPr id="49" name="Text Box 33"/>
            <p:cNvSpPr txBox="1">
              <a:spLocks noChangeArrowheads="1"/>
            </p:cNvSpPr>
            <p:nvPr/>
          </p:nvSpPr>
          <p:spPr bwMode="auto">
            <a:xfrm>
              <a:off x="1440" y="3120"/>
              <a:ext cx="325" cy="291"/>
            </a:xfrm>
            <a:prstGeom prst="rect">
              <a:avLst/>
            </a:prstGeom>
            <a:noFill/>
            <a:ln w="25400">
              <a:noFill/>
              <a:miter lim="800000"/>
              <a:headEnd/>
              <a:tailEnd/>
            </a:ln>
          </p:spPr>
          <p:txBody>
            <a:bodyPr wrap="none">
              <a:spAutoFit/>
            </a:bodyPr>
            <a:lstStyle/>
            <a:p>
              <a:r>
                <a:rPr lang="en-US" sz="2400" dirty="0">
                  <a:latin typeface="Times New Roman" panose="02020603050405020304" pitchFamily="18" charset="0"/>
                  <a:cs typeface="Times New Roman" panose="02020603050405020304" pitchFamily="18" charset="0"/>
                </a:rPr>
                <a:t>2</a:t>
              </a:r>
              <a:r>
                <a:rPr lang="en-US" sz="2400" dirty="0">
                  <a:latin typeface="Symbol" pitchFamily="18" charset="2"/>
                </a:rPr>
                <a:t>m</a:t>
              </a:r>
              <a:endParaRPr lang="en-US" sz="2400" baseline="-25000" dirty="0">
                <a:latin typeface="Symbol" pitchFamily="18" charset="2"/>
              </a:endParaRPr>
            </a:p>
          </p:txBody>
        </p:sp>
        <p:sp>
          <p:nvSpPr>
            <p:cNvPr id="50" name="Text Box 34"/>
            <p:cNvSpPr txBox="1">
              <a:spLocks noChangeArrowheads="1"/>
            </p:cNvSpPr>
            <p:nvPr/>
          </p:nvSpPr>
          <p:spPr bwMode="auto">
            <a:xfrm>
              <a:off x="2472" y="3120"/>
              <a:ext cx="670" cy="291"/>
            </a:xfrm>
            <a:prstGeom prst="rect">
              <a:avLst/>
            </a:prstGeom>
            <a:noFill/>
            <a:ln w="25400">
              <a:noFill/>
              <a:miter lim="800000"/>
              <a:headEnd/>
              <a:tailEnd/>
            </a:ln>
          </p:spPr>
          <p:txBody>
            <a:bodyPr wrap="none">
              <a:spAutoFit/>
            </a:bodyPr>
            <a:lstStyle/>
            <a:p>
              <a:r>
                <a:rPr lang="en-US" sz="2400" dirty="0">
                  <a:latin typeface="Times New Roman" panose="02020603050405020304" pitchFamily="18" charset="0"/>
                  <a:cs typeface="Times New Roman" panose="02020603050405020304" pitchFamily="18" charset="0"/>
                </a:rPr>
                <a:t>(m-1)</a:t>
              </a:r>
              <a:r>
                <a:rPr lang="en-US" sz="2400" dirty="0">
                  <a:latin typeface="Symbol" pitchFamily="18" charset="2"/>
                </a:rPr>
                <a:t>m</a:t>
              </a:r>
              <a:endParaRPr lang="en-US" sz="2400" baseline="-25000" dirty="0">
                <a:latin typeface="Symbol" pitchFamily="18" charset="2"/>
              </a:endParaRPr>
            </a:p>
          </p:txBody>
        </p:sp>
        <p:sp>
          <p:nvSpPr>
            <p:cNvPr id="51" name="Text Box 35"/>
            <p:cNvSpPr txBox="1">
              <a:spLocks noChangeArrowheads="1"/>
            </p:cNvSpPr>
            <p:nvPr/>
          </p:nvSpPr>
          <p:spPr bwMode="auto">
            <a:xfrm>
              <a:off x="3360" y="3120"/>
              <a:ext cx="379" cy="291"/>
            </a:xfrm>
            <a:prstGeom prst="rect">
              <a:avLst/>
            </a:prstGeom>
            <a:noFill/>
            <a:ln w="25400">
              <a:noFill/>
              <a:miter lim="800000"/>
              <a:headEnd/>
              <a:tailEnd/>
            </a:ln>
          </p:spPr>
          <p:txBody>
            <a:bodyPr wrap="none">
              <a:spAutoFit/>
            </a:bodyPr>
            <a:lstStyle/>
            <a:p>
              <a:r>
                <a:rPr lang="en-US" sz="2400" dirty="0">
                  <a:latin typeface="Times New Roman" panose="02020603050405020304" pitchFamily="18" charset="0"/>
                  <a:cs typeface="Times New Roman" panose="02020603050405020304" pitchFamily="18" charset="0"/>
                </a:rPr>
                <a:t>m</a:t>
              </a:r>
              <a:r>
                <a:rPr lang="en-US" sz="2400" dirty="0">
                  <a:latin typeface="Symbol" pitchFamily="18" charset="2"/>
                </a:rPr>
                <a:t>m</a:t>
              </a:r>
              <a:endParaRPr lang="en-US" sz="2400" baseline="-25000" dirty="0">
                <a:latin typeface="Symbol" pitchFamily="18" charset="2"/>
              </a:endParaRPr>
            </a:p>
          </p:txBody>
        </p:sp>
        <p:sp>
          <p:nvSpPr>
            <p:cNvPr id="52" name="Text Box 36"/>
            <p:cNvSpPr txBox="1">
              <a:spLocks noChangeArrowheads="1"/>
            </p:cNvSpPr>
            <p:nvPr/>
          </p:nvSpPr>
          <p:spPr bwMode="auto">
            <a:xfrm>
              <a:off x="4128" y="3120"/>
              <a:ext cx="379" cy="291"/>
            </a:xfrm>
            <a:prstGeom prst="rect">
              <a:avLst/>
            </a:prstGeom>
            <a:noFill/>
            <a:ln w="25400">
              <a:noFill/>
              <a:miter lim="800000"/>
              <a:headEnd/>
              <a:tailEnd/>
            </a:ln>
          </p:spPr>
          <p:txBody>
            <a:bodyPr wrap="none">
              <a:spAutoFit/>
            </a:bodyPr>
            <a:lstStyle/>
            <a:p>
              <a:r>
                <a:rPr lang="en-US" sz="2400" dirty="0">
                  <a:latin typeface="Times New Roman" panose="02020603050405020304" pitchFamily="18" charset="0"/>
                  <a:cs typeface="Times New Roman" panose="02020603050405020304" pitchFamily="18" charset="0"/>
                  <a:sym typeface="Symbol" pitchFamily="18" charset="2"/>
                </a:rPr>
                <a:t>m</a:t>
              </a:r>
              <a:r>
                <a:rPr lang="en-US" sz="2400" dirty="0">
                  <a:latin typeface="Symbol" pitchFamily="18" charset="2"/>
                  <a:sym typeface="Symbol" pitchFamily="18" charset="2"/>
                </a:rPr>
                <a:t></a:t>
              </a:r>
              <a:endParaRPr lang="en-US" sz="2400" baseline="-25000" dirty="0">
                <a:latin typeface="Symbol" pitchFamily="18" charset="2"/>
              </a:endParaRPr>
            </a:p>
          </p:txBody>
        </p:sp>
        <p:sp>
          <p:nvSpPr>
            <p:cNvPr id="53" name="Text Box 37"/>
            <p:cNvSpPr txBox="1">
              <a:spLocks noChangeArrowheads="1"/>
            </p:cNvSpPr>
            <p:nvPr/>
          </p:nvSpPr>
          <p:spPr bwMode="auto">
            <a:xfrm>
              <a:off x="4848" y="3120"/>
              <a:ext cx="379" cy="291"/>
            </a:xfrm>
            <a:prstGeom prst="rect">
              <a:avLst/>
            </a:prstGeom>
            <a:noFill/>
            <a:ln w="25400">
              <a:noFill/>
              <a:miter lim="800000"/>
              <a:headEnd/>
              <a:tailEnd/>
            </a:ln>
          </p:spPr>
          <p:txBody>
            <a:bodyPr wrap="none">
              <a:spAutoFit/>
            </a:bodyPr>
            <a:lstStyle/>
            <a:p>
              <a:r>
                <a:rPr lang="en-US" sz="2400" dirty="0">
                  <a:latin typeface="Times New Roman" panose="02020603050405020304" pitchFamily="18" charset="0"/>
                  <a:cs typeface="Times New Roman" panose="02020603050405020304" pitchFamily="18" charset="0"/>
                  <a:sym typeface="Symbol" pitchFamily="18" charset="2"/>
                </a:rPr>
                <a:t>m</a:t>
              </a:r>
              <a:r>
                <a:rPr lang="en-US" sz="2400" dirty="0">
                  <a:latin typeface="Symbol" pitchFamily="18" charset="2"/>
                  <a:sym typeface="Symbol" pitchFamily="18" charset="2"/>
                </a:rPr>
                <a:t></a:t>
              </a:r>
              <a:endParaRPr lang="en-US" sz="2400" baseline="-25000" dirty="0">
                <a:latin typeface="Symbol" pitchFamily="18" charset="2"/>
              </a:endParaRPr>
            </a:p>
          </p:txBody>
        </p:sp>
      </p:grpSp>
      <p:sp>
        <p:nvSpPr>
          <p:cNvPr id="2" name="Slide Number Placeholder 1">
            <a:extLst>
              <a:ext uri="{FF2B5EF4-FFF2-40B4-BE49-F238E27FC236}">
                <a16:creationId xmlns:a16="http://schemas.microsoft.com/office/drawing/2014/main" id="{C9F18A61-3A2E-49FF-B360-C1E349DB9271}"/>
              </a:ext>
            </a:extLst>
          </p:cNvPr>
          <p:cNvSpPr>
            <a:spLocks noGrp="1"/>
          </p:cNvSpPr>
          <p:nvPr>
            <p:ph type="sldNum" sz="quarter" idx="12"/>
          </p:nvPr>
        </p:nvSpPr>
        <p:spPr/>
        <p:txBody>
          <a:bodyPr/>
          <a:lstStyle/>
          <a:p>
            <a:fld id="{BA691707-747E-C946-9ECD-54E2551B1C59}" type="slidenum">
              <a:rPr lang="en-US" smtClean="0"/>
              <a:pPr/>
              <a:t>46</a:t>
            </a:fld>
            <a:endParaRPr lang="en-US"/>
          </a:p>
        </p:txBody>
      </p:sp>
    </p:spTree>
    <p:extLst>
      <p:ext uri="{BB962C8B-B14F-4D97-AF65-F5344CB8AC3E}">
        <p14:creationId xmlns:p14="http://schemas.microsoft.com/office/powerpoint/2010/main" val="3397741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body" idx="1"/>
          </p:nvPr>
        </p:nvSpPr>
        <p:spPr/>
        <p:txBody>
          <a:bodyPr/>
          <a:lstStyle/>
          <a:p>
            <a:r>
              <a:rPr lang="en-GB" dirty="0"/>
              <a:t>Infinite number of servers - no queueing</a:t>
            </a:r>
          </a:p>
          <a:p>
            <a:endParaRPr lang="en-GB" dirty="0"/>
          </a:p>
          <a:p>
            <a:pPr lvl="1">
              <a:buFont typeface="Wingdings" pitchFamily="2" charset="2"/>
              <a:buNone/>
            </a:pPr>
            <a:endParaRPr lang="en-GB" dirty="0"/>
          </a:p>
        </p:txBody>
      </p:sp>
      <p:sp>
        <p:nvSpPr>
          <p:cNvPr id="268290" name="Rectangle 2"/>
          <p:cNvSpPr>
            <a:spLocks noGrp="1" noChangeArrowheads="1"/>
          </p:cNvSpPr>
          <p:nvPr>
            <p:ph type="title"/>
          </p:nvPr>
        </p:nvSpPr>
        <p:spPr/>
        <p:txBody>
          <a:bodyPr/>
          <a:lstStyle/>
          <a:p>
            <a:pPr>
              <a:defRPr/>
            </a:pPr>
            <a:r>
              <a:rPr lang="en-GB"/>
              <a:t>M/M/</a:t>
            </a:r>
            <a:r>
              <a:rPr lang="en-GB">
                <a:sym typeface="Symbol" pitchFamily="18" charset="2"/>
              </a:rPr>
              <a:t></a:t>
            </a:r>
            <a:r>
              <a:rPr lang="en-GB"/>
              <a:t> - Infinite Servers </a:t>
            </a:r>
          </a:p>
        </p:txBody>
      </p:sp>
      <p:grpSp>
        <p:nvGrpSpPr>
          <p:cNvPr id="117764" name="Group 7"/>
          <p:cNvGrpSpPr>
            <a:grpSpLocks/>
          </p:cNvGrpSpPr>
          <p:nvPr/>
        </p:nvGrpSpPr>
        <p:grpSpPr bwMode="auto">
          <a:xfrm>
            <a:off x="2195513" y="2349500"/>
            <a:ext cx="4405312" cy="3656013"/>
            <a:chOff x="1383" y="1480"/>
            <a:chExt cx="2775" cy="2303"/>
          </a:xfrm>
        </p:grpSpPr>
        <p:pic>
          <p:nvPicPr>
            <p:cNvPr id="117765" name="Picture 4" descr="MMinf"/>
            <p:cNvPicPr>
              <a:picLocks noChangeAspect="1" noChangeArrowheads="1"/>
            </p:cNvPicPr>
            <p:nvPr/>
          </p:nvPicPr>
          <p:blipFill>
            <a:blip r:embed="rId3" cstate="print"/>
            <a:srcRect/>
            <a:stretch>
              <a:fillRect/>
            </a:stretch>
          </p:blipFill>
          <p:spPr bwMode="auto">
            <a:xfrm>
              <a:off x="1383" y="1480"/>
              <a:ext cx="2775" cy="2303"/>
            </a:xfrm>
            <a:prstGeom prst="rect">
              <a:avLst/>
            </a:prstGeom>
            <a:noFill/>
            <a:ln w="9525">
              <a:noFill/>
              <a:miter lim="800000"/>
              <a:headEnd/>
              <a:tailEnd/>
            </a:ln>
          </p:spPr>
        </p:pic>
        <p:sp>
          <p:nvSpPr>
            <p:cNvPr id="117766" name="Rectangle 5"/>
            <p:cNvSpPr>
              <a:spLocks noChangeArrowheads="1"/>
            </p:cNvSpPr>
            <p:nvPr/>
          </p:nvSpPr>
          <p:spPr bwMode="auto">
            <a:xfrm>
              <a:off x="1511" y="2387"/>
              <a:ext cx="862" cy="544"/>
            </a:xfrm>
            <a:prstGeom prst="rect">
              <a:avLst/>
            </a:prstGeom>
            <a:solidFill>
              <a:schemeClr val="bg1"/>
            </a:solidFill>
            <a:ln w="25400">
              <a:noFill/>
              <a:miter lim="800000"/>
              <a:headEnd/>
              <a:tailEnd/>
            </a:ln>
          </p:spPr>
          <p:txBody>
            <a:bodyPr wrap="none" anchor="ctr"/>
            <a:lstStyle/>
            <a:p>
              <a:endParaRPr lang="en-US"/>
            </a:p>
          </p:txBody>
        </p:sp>
        <p:sp>
          <p:nvSpPr>
            <p:cNvPr id="117767" name="Line 6"/>
            <p:cNvSpPr>
              <a:spLocks noChangeShapeType="1"/>
            </p:cNvSpPr>
            <p:nvPr/>
          </p:nvSpPr>
          <p:spPr bwMode="auto">
            <a:xfrm>
              <a:off x="1507" y="2672"/>
              <a:ext cx="907" cy="0"/>
            </a:xfrm>
            <a:prstGeom prst="line">
              <a:avLst/>
            </a:prstGeom>
            <a:noFill/>
            <a:ln w="28575">
              <a:solidFill>
                <a:schemeClr val="tx1"/>
              </a:solidFill>
              <a:round/>
              <a:headEnd/>
              <a:tailEnd/>
            </a:ln>
          </p:spPr>
          <p:txBody>
            <a:bodyPr/>
            <a:lstStyle/>
            <a:p>
              <a:endParaRPr lang="en-US"/>
            </a:p>
          </p:txBody>
        </p:sp>
      </p:grpSp>
      <p:sp>
        <p:nvSpPr>
          <p:cNvPr id="2" name="Slide Number Placeholder 1">
            <a:extLst>
              <a:ext uri="{FF2B5EF4-FFF2-40B4-BE49-F238E27FC236}">
                <a16:creationId xmlns:a16="http://schemas.microsoft.com/office/drawing/2014/main" id="{EFFBC007-B5DD-4D4D-AE50-3E5235131C91}"/>
              </a:ext>
            </a:extLst>
          </p:cNvPr>
          <p:cNvSpPr>
            <a:spLocks noGrp="1"/>
          </p:cNvSpPr>
          <p:nvPr>
            <p:ph type="sldNum" sz="quarter" idx="12"/>
          </p:nvPr>
        </p:nvSpPr>
        <p:spPr/>
        <p:txBody>
          <a:bodyPr/>
          <a:lstStyle/>
          <a:p>
            <a:fld id="{BA691707-747E-C946-9ECD-54E2551B1C59}" type="slidenum">
              <a:rPr lang="en-US" smtClean="0"/>
              <a:pPr/>
              <a:t>47</a:t>
            </a:fld>
            <a:endParaRPr lang="en-US"/>
          </a:p>
        </p:txBody>
      </p:sp>
    </p:spTree>
    <p:extLst>
      <p:ext uri="{BB962C8B-B14F-4D97-AF65-F5344CB8AC3E}">
        <p14:creationId xmlns:p14="http://schemas.microsoft.com/office/powerpoint/2010/main" val="4209786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2532" name="Rectangle 3"/>
              <p:cNvSpPr>
                <a:spLocks noGrp="1" noChangeArrowheads="1"/>
              </p:cNvSpPr>
              <p:nvPr>
                <p:ph type="body" idx="1"/>
              </p:nvPr>
            </p:nvSpPr>
            <p:spPr/>
            <p:txBody>
              <a:bodyPr>
                <a:normAutofit fontScale="85000" lnSpcReduction="20000"/>
              </a:bodyPr>
              <a:lstStyle/>
              <a:p>
                <a:r>
                  <a:rPr lang="en-GB" dirty="0"/>
                  <a:t>State-transition diagram:</a:t>
                </a:r>
              </a:p>
              <a:p>
                <a:endParaRPr lang="en-GB" dirty="0"/>
              </a:p>
              <a:p>
                <a:endParaRPr lang="en-GB" dirty="0"/>
              </a:p>
              <a:p>
                <a:endParaRPr lang="en-GB" dirty="0"/>
              </a:p>
              <a:p>
                <a:endParaRPr lang="en-GB" dirty="0"/>
              </a:p>
              <a:p>
                <a:endParaRPr lang="en-GB" dirty="0"/>
              </a:p>
              <a:p>
                <a:r>
                  <a:rPr lang="en-GB" dirty="0"/>
                  <a:t>Solution</a:t>
                </a:r>
              </a:p>
              <a:p>
                <a:endParaRPr lang="en-GB" dirty="0"/>
              </a:p>
              <a:p>
                <a:endParaRPr lang="en-GB" dirty="0"/>
              </a:p>
              <a:p>
                <a:endParaRPr lang="en-GB" dirty="0"/>
              </a:p>
              <a:p>
                <a:endParaRPr lang="en-GB" dirty="0"/>
              </a:p>
              <a:p>
                <a:r>
                  <a:rPr lang="en-GB" dirty="0"/>
                  <a:t>Thus the number of customers in the system follows a </a:t>
                </a:r>
                <a:r>
                  <a:rPr lang="en-GB" dirty="0">
                    <a:solidFill>
                      <a:srgbClr val="FF0000"/>
                    </a:solidFill>
                  </a:rPr>
                  <a:t>Poisson</a:t>
                </a:r>
                <a:r>
                  <a:rPr lang="en-GB" dirty="0"/>
                  <a:t> distribution with rate </a:t>
                </a:r>
                <a14:m>
                  <m:oMath xmlns:m="http://schemas.openxmlformats.org/officeDocument/2006/math">
                    <m:r>
                      <a:rPr lang="en-US" b="0" i="1" smtClean="0">
                        <a:latin typeface="Cambria Math"/>
                      </a:rPr>
                      <m:t>𝜌</m:t>
                    </m:r>
                  </m:oMath>
                </a14:m>
                <a:endParaRPr lang="en-GB" dirty="0"/>
              </a:p>
            </p:txBody>
          </p:sp>
        </mc:Choice>
        <mc:Fallback>
          <p:sp>
            <p:nvSpPr>
              <p:cNvPr id="22532" name="Rectangle 3"/>
              <p:cNvSpPr>
                <a:spLocks noGrp="1" noRot="1" noChangeAspect="1" noMove="1" noResize="1" noEditPoints="1" noAdjustHandles="1" noChangeArrowheads="1" noChangeShapeType="1" noTextEdit="1"/>
              </p:cNvSpPr>
              <p:nvPr>
                <p:ph type="body" idx="1"/>
              </p:nvPr>
            </p:nvSpPr>
            <p:spPr>
              <a:blipFill>
                <a:blip r:embed="rId4"/>
                <a:stretch>
                  <a:fillRect l="-963" t="-2331" r="-741"/>
                </a:stretch>
              </a:blipFill>
            </p:spPr>
            <p:txBody>
              <a:bodyPr/>
              <a:lstStyle/>
              <a:p>
                <a:r>
                  <a:rPr lang="en-CA">
                    <a:noFill/>
                  </a:rPr>
                  <a:t> </a:t>
                </a:r>
              </a:p>
            </p:txBody>
          </p:sp>
        </mc:Fallback>
      </mc:AlternateContent>
      <p:sp>
        <p:nvSpPr>
          <p:cNvPr id="270338" name="Rectangle 2"/>
          <p:cNvSpPr>
            <a:spLocks noGrp="1" noChangeArrowheads="1"/>
          </p:cNvSpPr>
          <p:nvPr>
            <p:ph type="title"/>
          </p:nvPr>
        </p:nvSpPr>
        <p:spPr/>
        <p:txBody>
          <a:bodyPr/>
          <a:lstStyle/>
          <a:p>
            <a:pPr>
              <a:defRPr/>
            </a:pPr>
            <a:r>
              <a:rPr lang="en-GB"/>
              <a:t>Analytic Results</a:t>
            </a:r>
          </a:p>
        </p:txBody>
      </p:sp>
      <p:graphicFrame>
        <p:nvGraphicFramePr>
          <p:cNvPr id="22530" name="Object 2"/>
          <p:cNvGraphicFramePr>
            <a:graphicFrameLocks noChangeAspect="1"/>
          </p:cNvGraphicFramePr>
          <p:nvPr>
            <p:extLst>
              <p:ext uri="{D42A27DB-BD31-4B8C-83A1-F6EECF244321}">
                <p14:modId xmlns:p14="http://schemas.microsoft.com/office/powerpoint/2010/main" val="3923803573"/>
              </p:ext>
            </p:extLst>
          </p:nvPr>
        </p:nvGraphicFramePr>
        <p:xfrm>
          <a:off x="2627313" y="3333546"/>
          <a:ext cx="3240087" cy="1911350"/>
        </p:xfrm>
        <a:graphic>
          <a:graphicData uri="http://schemas.openxmlformats.org/presentationml/2006/ole">
            <mc:AlternateContent xmlns:mc="http://schemas.openxmlformats.org/markup-compatibility/2006">
              <mc:Choice xmlns:v="urn:schemas-microsoft-com:vml" Requires="v">
                <p:oleObj spid="_x0000_s7190" name="Equation" r:id="rId5" imgW="1701720" imgH="1002960" progId="Equation.3">
                  <p:embed/>
                </p:oleObj>
              </mc:Choice>
              <mc:Fallback>
                <p:oleObj name="Equation" r:id="rId5" imgW="1701720" imgH="1002960" progId="Equation.3">
                  <p:embed/>
                  <p:pic>
                    <p:nvPicPr>
                      <p:cNvPr id="2253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3333546"/>
                        <a:ext cx="3240087" cy="191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
          <p:cNvGrpSpPr>
            <a:grpSpLocks/>
          </p:cNvGrpSpPr>
          <p:nvPr/>
        </p:nvGrpSpPr>
        <p:grpSpPr bwMode="auto">
          <a:xfrm>
            <a:off x="533399" y="1671637"/>
            <a:ext cx="8218489" cy="1681163"/>
            <a:chOff x="288" y="2352"/>
            <a:chExt cx="5177" cy="1059"/>
          </a:xfrm>
        </p:grpSpPr>
        <p:sp>
          <p:nvSpPr>
            <p:cNvPr id="7" name="Oval 6"/>
            <p:cNvSpPr>
              <a:spLocks noChangeArrowheads="1"/>
            </p:cNvSpPr>
            <p:nvPr/>
          </p:nvSpPr>
          <p:spPr bwMode="auto">
            <a:xfrm>
              <a:off x="288" y="2666"/>
              <a:ext cx="480" cy="480"/>
            </a:xfrm>
            <a:prstGeom prst="ellipse">
              <a:avLst/>
            </a:prstGeom>
            <a:noFill/>
            <a:ln w="25400">
              <a:solidFill>
                <a:schemeClr val="tx1"/>
              </a:solidFill>
              <a:round/>
              <a:headEnd/>
              <a:tailEnd/>
            </a:ln>
          </p:spPr>
          <p:txBody>
            <a:bodyPr wrap="none" anchor="ctr"/>
            <a:lstStyle/>
            <a:p>
              <a:pPr algn="ctr"/>
              <a:r>
                <a:rPr lang="en-US" sz="2400" i="1"/>
                <a:t>0</a:t>
              </a:r>
            </a:p>
          </p:txBody>
        </p:sp>
        <p:sp>
          <p:nvSpPr>
            <p:cNvPr id="8" name="Oval 7"/>
            <p:cNvSpPr>
              <a:spLocks noChangeArrowheads="1"/>
            </p:cNvSpPr>
            <p:nvPr/>
          </p:nvSpPr>
          <p:spPr bwMode="auto">
            <a:xfrm>
              <a:off x="1008" y="2666"/>
              <a:ext cx="480" cy="480"/>
            </a:xfrm>
            <a:prstGeom prst="ellipse">
              <a:avLst/>
            </a:prstGeom>
            <a:noFill/>
            <a:ln w="25400">
              <a:solidFill>
                <a:schemeClr val="tx1"/>
              </a:solidFill>
              <a:round/>
              <a:headEnd/>
              <a:tailEnd/>
            </a:ln>
          </p:spPr>
          <p:txBody>
            <a:bodyPr wrap="none" anchor="ctr"/>
            <a:lstStyle/>
            <a:p>
              <a:pPr algn="ctr"/>
              <a:r>
                <a:rPr lang="en-US" sz="2400" i="1"/>
                <a:t>1</a:t>
              </a:r>
            </a:p>
          </p:txBody>
        </p:sp>
        <p:sp>
          <p:nvSpPr>
            <p:cNvPr id="9" name="Oval 9"/>
            <p:cNvSpPr>
              <a:spLocks noChangeArrowheads="1"/>
            </p:cNvSpPr>
            <p:nvPr/>
          </p:nvSpPr>
          <p:spPr bwMode="auto">
            <a:xfrm>
              <a:off x="2976" y="2666"/>
              <a:ext cx="480" cy="480"/>
            </a:xfrm>
            <a:prstGeom prst="ellipse">
              <a:avLst/>
            </a:prstGeom>
            <a:noFill/>
            <a:ln w="25400">
              <a:solidFill>
                <a:schemeClr val="tx1"/>
              </a:solidFill>
              <a:round/>
              <a:headEnd/>
              <a:tailEnd/>
            </a:ln>
          </p:spPr>
          <p:txBody>
            <a:bodyPr wrap="none" anchor="ctr"/>
            <a:lstStyle/>
            <a:p>
              <a:pPr algn="ctr"/>
              <a:r>
                <a:rPr lang="en-US" sz="2400" i="1" dirty="0"/>
                <a:t>j-1</a:t>
              </a:r>
            </a:p>
          </p:txBody>
        </p:sp>
        <p:sp>
          <p:nvSpPr>
            <p:cNvPr id="10" name="Oval 10"/>
            <p:cNvSpPr>
              <a:spLocks noChangeArrowheads="1"/>
            </p:cNvSpPr>
            <p:nvPr/>
          </p:nvSpPr>
          <p:spPr bwMode="auto">
            <a:xfrm>
              <a:off x="3696" y="2666"/>
              <a:ext cx="480" cy="480"/>
            </a:xfrm>
            <a:prstGeom prst="ellipse">
              <a:avLst/>
            </a:prstGeom>
            <a:noFill/>
            <a:ln w="25400">
              <a:solidFill>
                <a:schemeClr val="tx1"/>
              </a:solidFill>
              <a:round/>
              <a:headEnd/>
              <a:tailEnd/>
            </a:ln>
          </p:spPr>
          <p:txBody>
            <a:bodyPr wrap="none" anchor="ctr"/>
            <a:lstStyle/>
            <a:p>
              <a:pPr algn="ctr"/>
              <a:r>
                <a:rPr lang="en-US" sz="2400" i="1" dirty="0"/>
                <a:t>j</a:t>
              </a:r>
            </a:p>
          </p:txBody>
        </p:sp>
        <p:sp>
          <p:nvSpPr>
            <p:cNvPr id="11" name="Oval 11"/>
            <p:cNvSpPr>
              <a:spLocks noChangeArrowheads="1"/>
            </p:cNvSpPr>
            <p:nvPr/>
          </p:nvSpPr>
          <p:spPr bwMode="auto">
            <a:xfrm>
              <a:off x="4416" y="2666"/>
              <a:ext cx="480" cy="480"/>
            </a:xfrm>
            <a:prstGeom prst="ellipse">
              <a:avLst/>
            </a:prstGeom>
            <a:noFill/>
            <a:ln w="25400">
              <a:solidFill>
                <a:schemeClr val="tx1"/>
              </a:solidFill>
              <a:round/>
              <a:headEnd/>
              <a:tailEnd/>
            </a:ln>
          </p:spPr>
          <p:txBody>
            <a:bodyPr wrap="none" anchor="ctr"/>
            <a:lstStyle/>
            <a:p>
              <a:pPr algn="ctr"/>
              <a:r>
                <a:rPr lang="en-US" sz="2400" i="1" dirty="0"/>
                <a:t>j+1</a:t>
              </a:r>
            </a:p>
          </p:txBody>
        </p:sp>
        <p:sp>
          <p:nvSpPr>
            <p:cNvPr id="12" name="Line 12"/>
            <p:cNvSpPr>
              <a:spLocks noChangeShapeType="1"/>
            </p:cNvSpPr>
            <p:nvPr/>
          </p:nvSpPr>
          <p:spPr bwMode="auto">
            <a:xfrm>
              <a:off x="480" y="2666"/>
              <a:ext cx="720" cy="0"/>
            </a:xfrm>
            <a:prstGeom prst="line">
              <a:avLst/>
            </a:prstGeom>
            <a:noFill/>
            <a:ln w="25400">
              <a:solidFill>
                <a:schemeClr val="tx1"/>
              </a:solidFill>
              <a:round/>
              <a:headEnd/>
              <a:tailEnd type="triangle" w="med" len="med"/>
            </a:ln>
          </p:spPr>
          <p:txBody>
            <a:bodyPr/>
            <a:lstStyle/>
            <a:p>
              <a:endParaRPr lang="en-US"/>
            </a:p>
          </p:txBody>
        </p:sp>
        <p:sp>
          <p:nvSpPr>
            <p:cNvPr id="13" name="Line 13"/>
            <p:cNvSpPr>
              <a:spLocks noChangeShapeType="1"/>
            </p:cNvSpPr>
            <p:nvPr/>
          </p:nvSpPr>
          <p:spPr bwMode="auto">
            <a:xfrm>
              <a:off x="1296" y="2666"/>
              <a:ext cx="720" cy="0"/>
            </a:xfrm>
            <a:prstGeom prst="line">
              <a:avLst/>
            </a:prstGeom>
            <a:noFill/>
            <a:ln w="25400">
              <a:solidFill>
                <a:schemeClr val="tx1"/>
              </a:solidFill>
              <a:round/>
              <a:headEnd/>
              <a:tailEnd type="triangle" w="med" len="med"/>
            </a:ln>
          </p:spPr>
          <p:txBody>
            <a:bodyPr/>
            <a:lstStyle/>
            <a:p>
              <a:endParaRPr lang="en-US"/>
            </a:p>
          </p:txBody>
        </p:sp>
        <p:sp>
          <p:nvSpPr>
            <p:cNvPr id="14" name="Line 14"/>
            <p:cNvSpPr>
              <a:spLocks noChangeShapeType="1"/>
            </p:cNvSpPr>
            <p:nvPr/>
          </p:nvSpPr>
          <p:spPr bwMode="auto">
            <a:xfrm>
              <a:off x="2424" y="2666"/>
              <a:ext cx="720" cy="0"/>
            </a:xfrm>
            <a:prstGeom prst="line">
              <a:avLst/>
            </a:prstGeom>
            <a:noFill/>
            <a:ln w="25400">
              <a:solidFill>
                <a:schemeClr val="tx1"/>
              </a:solidFill>
              <a:round/>
              <a:headEnd/>
              <a:tailEnd type="triangle" w="med" len="med"/>
            </a:ln>
          </p:spPr>
          <p:txBody>
            <a:bodyPr/>
            <a:lstStyle/>
            <a:p>
              <a:endParaRPr lang="en-US"/>
            </a:p>
          </p:txBody>
        </p:sp>
        <p:sp>
          <p:nvSpPr>
            <p:cNvPr id="15" name="Line 15"/>
            <p:cNvSpPr>
              <a:spLocks noChangeShapeType="1"/>
            </p:cNvSpPr>
            <p:nvPr/>
          </p:nvSpPr>
          <p:spPr bwMode="auto">
            <a:xfrm>
              <a:off x="3168" y="2666"/>
              <a:ext cx="720" cy="0"/>
            </a:xfrm>
            <a:prstGeom prst="line">
              <a:avLst/>
            </a:prstGeom>
            <a:noFill/>
            <a:ln w="25400">
              <a:solidFill>
                <a:schemeClr val="tx1"/>
              </a:solidFill>
              <a:round/>
              <a:headEnd/>
              <a:tailEnd type="triangle" w="med" len="med"/>
            </a:ln>
          </p:spPr>
          <p:txBody>
            <a:bodyPr/>
            <a:lstStyle/>
            <a:p>
              <a:endParaRPr lang="en-US"/>
            </a:p>
          </p:txBody>
        </p:sp>
        <p:sp>
          <p:nvSpPr>
            <p:cNvPr id="16" name="Line 16"/>
            <p:cNvSpPr>
              <a:spLocks noChangeShapeType="1"/>
            </p:cNvSpPr>
            <p:nvPr/>
          </p:nvSpPr>
          <p:spPr bwMode="auto">
            <a:xfrm>
              <a:off x="3888" y="2666"/>
              <a:ext cx="720" cy="0"/>
            </a:xfrm>
            <a:prstGeom prst="line">
              <a:avLst/>
            </a:prstGeom>
            <a:noFill/>
            <a:ln w="25400">
              <a:solidFill>
                <a:schemeClr val="tx1"/>
              </a:solidFill>
              <a:round/>
              <a:headEnd/>
              <a:tailEnd type="triangle" w="med" len="med"/>
            </a:ln>
          </p:spPr>
          <p:txBody>
            <a:bodyPr/>
            <a:lstStyle/>
            <a:p>
              <a:endParaRPr lang="en-US"/>
            </a:p>
          </p:txBody>
        </p:sp>
        <p:sp>
          <p:nvSpPr>
            <p:cNvPr id="17" name="Line 17"/>
            <p:cNvSpPr>
              <a:spLocks noChangeShapeType="1"/>
            </p:cNvSpPr>
            <p:nvPr/>
          </p:nvSpPr>
          <p:spPr bwMode="auto">
            <a:xfrm>
              <a:off x="4704" y="2666"/>
              <a:ext cx="720" cy="0"/>
            </a:xfrm>
            <a:prstGeom prst="line">
              <a:avLst/>
            </a:prstGeom>
            <a:noFill/>
            <a:ln w="25400">
              <a:solidFill>
                <a:schemeClr val="tx1"/>
              </a:solidFill>
              <a:round/>
              <a:headEnd/>
              <a:tailEnd type="triangle" w="med" len="med"/>
            </a:ln>
          </p:spPr>
          <p:txBody>
            <a:bodyPr/>
            <a:lstStyle/>
            <a:p>
              <a:endParaRPr lang="en-US"/>
            </a:p>
          </p:txBody>
        </p:sp>
        <p:grpSp>
          <p:nvGrpSpPr>
            <p:cNvPr id="18" name="Group 18"/>
            <p:cNvGrpSpPr>
              <a:grpSpLocks/>
            </p:cNvGrpSpPr>
            <p:nvPr/>
          </p:nvGrpSpPr>
          <p:grpSpPr bwMode="auto">
            <a:xfrm flipH="1">
              <a:off x="480" y="3146"/>
              <a:ext cx="4944" cy="0"/>
              <a:chOff x="624" y="2496"/>
              <a:chExt cx="4944" cy="0"/>
            </a:xfrm>
          </p:grpSpPr>
          <p:sp>
            <p:nvSpPr>
              <p:cNvPr id="32" name="Line 19"/>
              <p:cNvSpPr>
                <a:spLocks noChangeShapeType="1"/>
              </p:cNvSpPr>
              <p:nvPr/>
            </p:nvSpPr>
            <p:spPr bwMode="auto">
              <a:xfrm>
                <a:off x="624" y="2496"/>
                <a:ext cx="720" cy="0"/>
              </a:xfrm>
              <a:prstGeom prst="line">
                <a:avLst/>
              </a:prstGeom>
              <a:noFill/>
              <a:ln w="25400">
                <a:solidFill>
                  <a:schemeClr val="tx1"/>
                </a:solidFill>
                <a:round/>
                <a:headEnd/>
                <a:tailEnd type="triangle" w="med" len="med"/>
              </a:ln>
            </p:spPr>
            <p:txBody>
              <a:bodyPr/>
              <a:lstStyle/>
              <a:p>
                <a:endParaRPr lang="en-US"/>
              </a:p>
            </p:txBody>
          </p:sp>
          <p:sp>
            <p:nvSpPr>
              <p:cNvPr id="33" name="Line 20"/>
              <p:cNvSpPr>
                <a:spLocks noChangeShapeType="1"/>
              </p:cNvSpPr>
              <p:nvPr/>
            </p:nvSpPr>
            <p:spPr bwMode="auto">
              <a:xfrm>
                <a:off x="1440" y="2496"/>
                <a:ext cx="720" cy="0"/>
              </a:xfrm>
              <a:prstGeom prst="line">
                <a:avLst/>
              </a:prstGeom>
              <a:noFill/>
              <a:ln w="25400">
                <a:solidFill>
                  <a:schemeClr val="tx1"/>
                </a:solidFill>
                <a:round/>
                <a:headEnd/>
                <a:tailEnd type="triangle" w="med" len="med"/>
              </a:ln>
            </p:spPr>
            <p:txBody>
              <a:bodyPr/>
              <a:lstStyle/>
              <a:p>
                <a:endParaRPr lang="en-US"/>
              </a:p>
            </p:txBody>
          </p:sp>
          <p:sp>
            <p:nvSpPr>
              <p:cNvPr id="34" name="Line 21"/>
              <p:cNvSpPr>
                <a:spLocks noChangeShapeType="1"/>
              </p:cNvSpPr>
              <p:nvPr/>
            </p:nvSpPr>
            <p:spPr bwMode="auto">
              <a:xfrm>
                <a:off x="2160" y="2496"/>
                <a:ext cx="720" cy="0"/>
              </a:xfrm>
              <a:prstGeom prst="line">
                <a:avLst/>
              </a:prstGeom>
              <a:noFill/>
              <a:ln w="25400">
                <a:solidFill>
                  <a:schemeClr val="tx1"/>
                </a:solidFill>
                <a:round/>
                <a:headEnd/>
                <a:tailEnd type="triangle" w="med" len="med"/>
              </a:ln>
            </p:spPr>
            <p:txBody>
              <a:bodyPr/>
              <a:lstStyle/>
              <a:p>
                <a:endParaRPr lang="en-US"/>
              </a:p>
            </p:txBody>
          </p:sp>
          <p:sp>
            <p:nvSpPr>
              <p:cNvPr id="35" name="Line 22"/>
              <p:cNvSpPr>
                <a:spLocks noChangeShapeType="1"/>
              </p:cNvSpPr>
              <p:nvPr/>
            </p:nvSpPr>
            <p:spPr bwMode="auto">
              <a:xfrm>
                <a:off x="2904" y="2496"/>
                <a:ext cx="720" cy="0"/>
              </a:xfrm>
              <a:prstGeom prst="line">
                <a:avLst/>
              </a:prstGeom>
              <a:noFill/>
              <a:ln w="25400">
                <a:solidFill>
                  <a:schemeClr val="tx1"/>
                </a:solidFill>
                <a:round/>
                <a:headEnd/>
                <a:tailEnd type="triangle" w="med" len="med"/>
              </a:ln>
            </p:spPr>
            <p:txBody>
              <a:bodyPr/>
              <a:lstStyle/>
              <a:p>
                <a:endParaRPr lang="en-US"/>
              </a:p>
            </p:txBody>
          </p:sp>
          <p:sp>
            <p:nvSpPr>
              <p:cNvPr id="36" name="Line 23"/>
              <p:cNvSpPr>
                <a:spLocks noChangeShapeType="1"/>
              </p:cNvSpPr>
              <p:nvPr/>
            </p:nvSpPr>
            <p:spPr bwMode="auto">
              <a:xfrm>
                <a:off x="4032" y="2496"/>
                <a:ext cx="720" cy="0"/>
              </a:xfrm>
              <a:prstGeom prst="line">
                <a:avLst/>
              </a:prstGeom>
              <a:noFill/>
              <a:ln w="25400">
                <a:solidFill>
                  <a:schemeClr val="tx1"/>
                </a:solidFill>
                <a:round/>
                <a:headEnd/>
                <a:tailEnd type="triangle" w="med" len="med"/>
              </a:ln>
            </p:spPr>
            <p:txBody>
              <a:bodyPr/>
              <a:lstStyle/>
              <a:p>
                <a:endParaRPr lang="en-US"/>
              </a:p>
            </p:txBody>
          </p:sp>
          <p:sp>
            <p:nvSpPr>
              <p:cNvPr id="37" name="Line 24"/>
              <p:cNvSpPr>
                <a:spLocks noChangeShapeType="1"/>
              </p:cNvSpPr>
              <p:nvPr/>
            </p:nvSpPr>
            <p:spPr bwMode="auto">
              <a:xfrm>
                <a:off x="4848" y="2496"/>
                <a:ext cx="720" cy="0"/>
              </a:xfrm>
              <a:prstGeom prst="line">
                <a:avLst/>
              </a:prstGeom>
              <a:noFill/>
              <a:ln w="25400">
                <a:solidFill>
                  <a:schemeClr val="tx1"/>
                </a:solidFill>
                <a:round/>
                <a:headEnd/>
                <a:tailEnd type="triangle" w="med" len="med"/>
              </a:ln>
            </p:spPr>
            <p:txBody>
              <a:bodyPr/>
              <a:lstStyle/>
              <a:p>
                <a:endParaRPr lang="en-US"/>
              </a:p>
            </p:txBody>
          </p:sp>
        </p:grpSp>
        <p:sp>
          <p:nvSpPr>
            <p:cNvPr id="19" name="Text Box 25"/>
            <p:cNvSpPr txBox="1">
              <a:spLocks noChangeArrowheads="1"/>
            </p:cNvSpPr>
            <p:nvPr/>
          </p:nvSpPr>
          <p:spPr bwMode="auto">
            <a:xfrm>
              <a:off x="2088" y="2646"/>
              <a:ext cx="404" cy="404"/>
            </a:xfrm>
            <a:prstGeom prst="rect">
              <a:avLst/>
            </a:prstGeom>
            <a:noFill/>
            <a:ln w="25400">
              <a:noFill/>
              <a:miter lim="800000"/>
              <a:headEnd/>
              <a:tailEnd/>
            </a:ln>
          </p:spPr>
          <p:txBody>
            <a:bodyPr wrap="none">
              <a:spAutoFit/>
            </a:bodyPr>
            <a:lstStyle/>
            <a:p>
              <a:r>
                <a:rPr lang="en-US" sz="3600" b="1" dirty="0"/>
                <a:t>…</a:t>
              </a:r>
            </a:p>
          </p:txBody>
        </p:sp>
        <p:sp>
          <p:nvSpPr>
            <p:cNvPr id="20" name="Text Box 26"/>
            <p:cNvSpPr txBox="1">
              <a:spLocks noChangeArrowheads="1"/>
            </p:cNvSpPr>
            <p:nvPr/>
          </p:nvSpPr>
          <p:spPr bwMode="auto">
            <a:xfrm>
              <a:off x="710" y="2352"/>
              <a:ext cx="221" cy="288"/>
            </a:xfrm>
            <a:prstGeom prst="rect">
              <a:avLst/>
            </a:prstGeom>
            <a:noFill/>
            <a:ln w="25400">
              <a:noFill/>
              <a:miter lim="800000"/>
              <a:headEnd/>
              <a:tailEnd/>
            </a:ln>
          </p:spPr>
          <p:txBody>
            <a:bodyPr wrap="none">
              <a:spAutoFit/>
            </a:bodyPr>
            <a:lstStyle/>
            <a:p>
              <a:r>
                <a:rPr lang="en-US" sz="2400">
                  <a:latin typeface="Symbol" pitchFamily="18" charset="2"/>
                </a:rPr>
                <a:t>l</a:t>
              </a:r>
              <a:endParaRPr lang="en-US" sz="2400" baseline="-25000">
                <a:latin typeface="Symbol" pitchFamily="18" charset="2"/>
              </a:endParaRPr>
            </a:p>
          </p:txBody>
        </p:sp>
        <p:sp>
          <p:nvSpPr>
            <p:cNvPr id="21" name="Text Box 27"/>
            <p:cNvSpPr txBox="1">
              <a:spLocks noChangeArrowheads="1"/>
            </p:cNvSpPr>
            <p:nvPr/>
          </p:nvSpPr>
          <p:spPr bwMode="auto">
            <a:xfrm>
              <a:off x="1440" y="2352"/>
              <a:ext cx="221" cy="288"/>
            </a:xfrm>
            <a:prstGeom prst="rect">
              <a:avLst/>
            </a:prstGeom>
            <a:noFill/>
            <a:ln w="25400">
              <a:noFill/>
              <a:miter lim="800000"/>
              <a:headEnd/>
              <a:tailEnd/>
            </a:ln>
          </p:spPr>
          <p:txBody>
            <a:bodyPr wrap="none">
              <a:spAutoFit/>
            </a:bodyPr>
            <a:lstStyle/>
            <a:p>
              <a:r>
                <a:rPr lang="en-US" sz="2400">
                  <a:latin typeface="Symbol" pitchFamily="18" charset="2"/>
                </a:rPr>
                <a:t>l</a:t>
              </a:r>
              <a:endParaRPr lang="en-US" sz="2400" baseline="-25000">
                <a:latin typeface="Symbol" pitchFamily="18" charset="2"/>
              </a:endParaRPr>
            </a:p>
          </p:txBody>
        </p:sp>
        <p:sp>
          <p:nvSpPr>
            <p:cNvPr id="22" name="Text Box 28"/>
            <p:cNvSpPr txBox="1">
              <a:spLocks noChangeArrowheads="1"/>
            </p:cNvSpPr>
            <p:nvPr/>
          </p:nvSpPr>
          <p:spPr bwMode="auto">
            <a:xfrm>
              <a:off x="2568" y="2352"/>
              <a:ext cx="221" cy="288"/>
            </a:xfrm>
            <a:prstGeom prst="rect">
              <a:avLst/>
            </a:prstGeom>
            <a:noFill/>
            <a:ln w="25400">
              <a:noFill/>
              <a:miter lim="800000"/>
              <a:headEnd/>
              <a:tailEnd/>
            </a:ln>
          </p:spPr>
          <p:txBody>
            <a:bodyPr wrap="none">
              <a:spAutoFit/>
            </a:bodyPr>
            <a:lstStyle/>
            <a:p>
              <a:r>
                <a:rPr lang="en-US" sz="2400">
                  <a:latin typeface="Symbol" pitchFamily="18" charset="2"/>
                </a:rPr>
                <a:t>l</a:t>
              </a:r>
              <a:endParaRPr lang="en-US" sz="2400" baseline="-25000">
                <a:latin typeface="Symbol" pitchFamily="18" charset="2"/>
              </a:endParaRPr>
            </a:p>
          </p:txBody>
        </p:sp>
        <p:sp>
          <p:nvSpPr>
            <p:cNvPr id="23" name="Text Box 29"/>
            <p:cNvSpPr txBox="1">
              <a:spLocks noChangeArrowheads="1"/>
            </p:cNvSpPr>
            <p:nvPr/>
          </p:nvSpPr>
          <p:spPr bwMode="auto">
            <a:xfrm>
              <a:off x="3312" y="2352"/>
              <a:ext cx="221" cy="288"/>
            </a:xfrm>
            <a:prstGeom prst="rect">
              <a:avLst/>
            </a:prstGeom>
            <a:noFill/>
            <a:ln w="25400">
              <a:noFill/>
              <a:miter lim="800000"/>
              <a:headEnd/>
              <a:tailEnd/>
            </a:ln>
          </p:spPr>
          <p:txBody>
            <a:bodyPr wrap="none">
              <a:spAutoFit/>
            </a:bodyPr>
            <a:lstStyle/>
            <a:p>
              <a:r>
                <a:rPr lang="en-US" sz="2400">
                  <a:latin typeface="Symbol" pitchFamily="18" charset="2"/>
                </a:rPr>
                <a:t>l</a:t>
              </a:r>
            </a:p>
          </p:txBody>
        </p:sp>
        <p:sp>
          <p:nvSpPr>
            <p:cNvPr id="24" name="Text Box 30"/>
            <p:cNvSpPr txBox="1">
              <a:spLocks noChangeArrowheads="1"/>
            </p:cNvSpPr>
            <p:nvPr/>
          </p:nvSpPr>
          <p:spPr bwMode="auto">
            <a:xfrm>
              <a:off x="4080" y="2352"/>
              <a:ext cx="221" cy="288"/>
            </a:xfrm>
            <a:prstGeom prst="rect">
              <a:avLst/>
            </a:prstGeom>
            <a:noFill/>
            <a:ln w="25400">
              <a:noFill/>
              <a:miter lim="800000"/>
              <a:headEnd/>
              <a:tailEnd/>
            </a:ln>
          </p:spPr>
          <p:txBody>
            <a:bodyPr wrap="none">
              <a:spAutoFit/>
            </a:bodyPr>
            <a:lstStyle/>
            <a:p>
              <a:r>
                <a:rPr lang="en-US" sz="2400">
                  <a:latin typeface="Symbol" pitchFamily="18" charset="2"/>
                </a:rPr>
                <a:t>l</a:t>
              </a:r>
              <a:endParaRPr lang="en-US" sz="2400" baseline="-25000">
                <a:latin typeface="Symbol" pitchFamily="18" charset="2"/>
              </a:endParaRPr>
            </a:p>
          </p:txBody>
        </p:sp>
        <p:sp>
          <p:nvSpPr>
            <p:cNvPr id="25" name="Text Box 31"/>
            <p:cNvSpPr txBox="1">
              <a:spLocks noChangeArrowheads="1"/>
            </p:cNvSpPr>
            <p:nvPr/>
          </p:nvSpPr>
          <p:spPr bwMode="auto">
            <a:xfrm>
              <a:off x="4752" y="2352"/>
              <a:ext cx="221" cy="288"/>
            </a:xfrm>
            <a:prstGeom prst="rect">
              <a:avLst/>
            </a:prstGeom>
            <a:noFill/>
            <a:ln w="25400">
              <a:noFill/>
              <a:miter lim="800000"/>
              <a:headEnd/>
              <a:tailEnd/>
            </a:ln>
          </p:spPr>
          <p:txBody>
            <a:bodyPr wrap="none">
              <a:spAutoFit/>
            </a:bodyPr>
            <a:lstStyle/>
            <a:p>
              <a:r>
                <a:rPr lang="en-US" sz="2400">
                  <a:latin typeface="Symbol" pitchFamily="18" charset="2"/>
                </a:rPr>
                <a:t>l</a:t>
              </a:r>
            </a:p>
          </p:txBody>
        </p:sp>
        <p:sp>
          <p:nvSpPr>
            <p:cNvPr id="26" name="Text Box 32"/>
            <p:cNvSpPr txBox="1">
              <a:spLocks noChangeArrowheads="1"/>
            </p:cNvSpPr>
            <p:nvPr/>
          </p:nvSpPr>
          <p:spPr bwMode="auto">
            <a:xfrm>
              <a:off x="758" y="3120"/>
              <a:ext cx="227" cy="288"/>
            </a:xfrm>
            <a:prstGeom prst="rect">
              <a:avLst/>
            </a:prstGeom>
            <a:noFill/>
            <a:ln w="25400">
              <a:noFill/>
              <a:miter lim="800000"/>
              <a:headEnd/>
              <a:tailEnd/>
            </a:ln>
          </p:spPr>
          <p:txBody>
            <a:bodyPr wrap="none">
              <a:spAutoFit/>
            </a:bodyPr>
            <a:lstStyle/>
            <a:p>
              <a:r>
                <a:rPr lang="en-US" sz="2400" dirty="0">
                  <a:latin typeface="Symbol" pitchFamily="18" charset="2"/>
                </a:rPr>
                <a:t>m</a:t>
              </a:r>
              <a:endParaRPr lang="en-US" sz="2400" baseline="-25000" dirty="0">
                <a:latin typeface="Symbol" pitchFamily="18" charset="2"/>
              </a:endParaRPr>
            </a:p>
          </p:txBody>
        </p:sp>
        <p:sp>
          <p:nvSpPr>
            <p:cNvPr id="27" name="Text Box 33"/>
            <p:cNvSpPr txBox="1">
              <a:spLocks noChangeArrowheads="1"/>
            </p:cNvSpPr>
            <p:nvPr/>
          </p:nvSpPr>
          <p:spPr bwMode="auto">
            <a:xfrm>
              <a:off x="1440" y="3120"/>
              <a:ext cx="325" cy="291"/>
            </a:xfrm>
            <a:prstGeom prst="rect">
              <a:avLst/>
            </a:prstGeom>
            <a:noFill/>
            <a:ln w="25400">
              <a:noFill/>
              <a:miter lim="800000"/>
              <a:headEnd/>
              <a:tailEnd/>
            </a:ln>
          </p:spPr>
          <p:txBody>
            <a:bodyPr wrap="none">
              <a:spAutoFit/>
            </a:bodyPr>
            <a:lstStyle/>
            <a:p>
              <a:r>
                <a:rPr lang="en-US" sz="2400" dirty="0">
                  <a:latin typeface="Times New Roman" panose="02020603050405020304" pitchFamily="18" charset="0"/>
                  <a:cs typeface="Times New Roman" panose="02020603050405020304" pitchFamily="18" charset="0"/>
                </a:rPr>
                <a:t>2</a:t>
              </a:r>
              <a:r>
                <a:rPr lang="en-US" sz="2400" dirty="0">
                  <a:latin typeface="Symbol" pitchFamily="18" charset="2"/>
                </a:rPr>
                <a:t>m</a:t>
              </a:r>
              <a:endParaRPr lang="en-US" sz="2400" baseline="-25000" dirty="0">
                <a:latin typeface="Symbol" pitchFamily="18" charset="2"/>
              </a:endParaRPr>
            </a:p>
          </p:txBody>
        </p:sp>
        <p:sp>
          <p:nvSpPr>
            <p:cNvPr id="28" name="Text Box 34"/>
            <p:cNvSpPr txBox="1">
              <a:spLocks noChangeArrowheads="1"/>
            </p:cNvSpPr>
            <p:nvPr/>
          </p:nvSpPr>
          <p:spPr bwMode="auto">
            <a:xfrm>
              <a:off x="2472" y="3120"/>
              <a:ext cx="573" cy="291"/>
            </a:xfrm>
            <a:prstGeom prst="rect">
              <a:avLst/>
            </a:prstGeom>
            <a:noFill/>
            <a:ln w="25400">
              <a:noFill/>
              <a:miter lim="800000"/>
              <a:headEnd/>
              <a:tailEnd/>
            </a:ln>
          </p:spPr>
          <p:txBody>
            <a:bodyPr wrap="none">
              <a:spAutoFit/>
            </a:bodyPr>
            <a:lstStyle/>
            <a:p>
              <a:r>
                <a:rPr lang="en-US" sz="2400" dirty="0">
                  <a:latin typeface="Times New Roman" panose="02020603050405020304" pitchFamily="18" charset="0"/>
                  <a:cs typeface="Times New Roman" panose="02020603050405020304" pitchFamily="18" charset="0"/>
                </a:rPr>
                <a:t>(j-1)</a:t>
              </a:r>
              <a:r>
                <a:rPr lang="en-US" sz="2400" dirty="0">
                  <a:latin typeface="Symbol" pitchFamily="18" charset="2"/>
                </a:rPr>
                <a:t>m</a:t>
              </a:r>
              <a:endParaRPr lang="en-US" sz="2400" baseline="-25000" dirty="0">
                <a:latin typeface="Symbol" pitchFamily="18" charset="2"/>
              </a:endParaRPr>
            </a:p>
          </p:txBody>
        </p:sp>
        <p:sp>
          <p:nvSpPr>
            <p:cNvPr id="29" name="Text Box 35"/>
            <p:cNvSpPr txBox="1">
              <a:spLocks noChangeArrowheads="1"/>
            </p:cNvSpPr>
            <p:nvPr/>
          </p:nvSpPr>
          <p:spPr bwMode="auto">
            <a:xfrm>
              <a:off x="3360" y="3120"/>
              <a:ext cx="282" cy="291"/>
            </a:xfrm>
            <a:prstGeom prst="rect">
              <a:avLst/>
            </a:prstGeom>
            <a:noFill/>
            <a:ln w="25400">
              <a:noFill/>
              <a:miter lim="800000"/>
              <a:headEnd/>
              <a:tailEnd/>
            </a:ln>
          </p:spPr>
          <p:txBody>
            <a:bodyPr wrap="none">
              <a:spAutoFit/>
            </a:bodyPr>
            <a:lstStyle/>
            <a:p>
              <a:r>
                <a:rPr lang="en-US" sz="2400" dirty="0" err="1">
                  <a:latin typeface="Times New Roman" panose="02020603050405020304" pitchFamily="18" charset="0"/>
                  <a:cs typeface="Times New Roman" panose="02020603050405020304" pitchFamily="18" charset="0"/>
                </a:rPr>
                <a:t>j</a:t>
              </a:r>
              <a:r>
                <a:rPr lang="en-US" sz="2400" dirty="0" err="1">
                  <a:latin typeface="Symbol" pitchFamily="18" charset="2"/>
                </a:rPr>
                <a:t>m</a:t>
              </a:r>
              <a:endParaRPr lang="en-US" sz="2400" baseline="-25000" dirty="0">
                <a:latin typeface="Symbol" pitchFamily="18" charset="2"/>
              </a:endParaRPr>
            </a:p>
          </p:txBody>
        </p:sp>
        <p:sp>
          <p:nvSpPr>
            <p:cNvPr id="30" name="Text Box 36"/>
            <p:cNvSpPr txBox="1">
              <a:spLocks noChangeArrowheads="1"/>
            </p:cNvSpPr>
            <p:nvPr/>
          </p:nvSpPr>
          <p:spPr bwMode="auto">
            <a:xfrm>
              <a:off x="4032" y="3120"/>
              <a:ext cx="617" cy="291"/>
            </a:xfrm>
            <a:prstGeom prst="rect">
              <a:avLst/>
            </a:prstGeom>
            <a:noFill/>
            <a:ln w="25400">
              <a:noFill/>
              <a:miter lim="800000"/>
              <a:headEnd/>
              <a:tailEnd/>
            </a:ln>
          </p:spPr>
          <p:txBody>
            <a:bodyPr wrap="none">
              <a:spAutoFit/>
            </a:bodyPr>
            <a:lstStyle/>
            <a:p>
              <a:r>
                <a:rPr lang="en-US" sz="2400" dirty="0">
                  <a:latin typeface="Times New Roman" panose="02020603050405020304" pitchFamily="18" charset="0"/>
                  <a:cs typeface="Times New Roman" panose="02020603050405020304" pitchFamily="18" charset="0"/>
                  <a:sym typeface="Symbol" pitchFamily="18" charset="2"/>
                </a:rPr>
                <a:t>(j+1)</a:t>
              </a:r>
              <a:r>
                <a:rPr lang="en-US" sz="2400" dirty="0">
                  <a:latin typeface="Symbol" pitchFamily="18" charset="2"/>
                  <a:sym typeface="Symbol" pitchFamily="18" charset="2"/>
                </a:rPr>
                <a:t></a:t>
              </a:r>
              <a:endParaRPr lang="en-US" sz="2400" baseline="-25000" dirty="0">
                <a:latin typeface="Symbol" pitchFamily="18" charset="2"/>
              </a:endParaRPr>
            </a:p>
          </p:txBody>
        </p:sp>
        <p:sp>
          <p:nvSpPr>
            <p:cNvPr id="31" name="Text Box 37"/>
            <p:cNvSpPr txBox="1">
              <a:spLocks noChangeArrowheads="1"/>
            </p:cNvSpPr>
            <p:nvPr/>
          </p:nvSpPr>
          <p:spPr bwMode="auto">
            <a:xfrm>
              <a:off x="4848" y="3120"/>
              <a:ext cx="617" cy="291"/>
            </a:xfrm>
            <a:prstGeom prst="rect">
              <a:avLst/>
            </a:prstGeom>
            <a:noFill/>
            <a:ln w="25400">
              <a:noFill/>
              <a:miter lim="800000"/>
              <a:headEnd/>
              <a:tailEnd/>
            </a:ln>
          </p:spPr>
          <p:txBody>
            <a:bodyPr wrap="none">
              <a:spAutoFit/>
            </a:bodyPr>
            <a:lstStyle/>
            <a:p>
              <a:r>
                <a:rPr lang="en-US" sz="2400" dirty="0">
                  <a:latin typeface="Times New Roman" panose="02020603050405020304" pitchFamily="18" charset="0"/>
                  <a:cs typeface="Times New Roman" panose="02020603050405020304" pitchFamily="18" charset="0"/>
                  <a:sym typeface="Symbol" pitchFamily="18" charset="2"/>
                </a:rPr>
                <a:t>(j+2)</a:t>
              </a:r>
              <a:r>
                <a:rPr lang="en-US" sz="2400" dirty="0">
                  <a:latin typeface="Symbol" pitchFamily="18" charset="2"/>
                  <a:sym typeface="Symbol" pitchFamily="18" charset="2"/>
                </a:rPr>
                <a:t></a:t>
              </a:r>
              <a:endParaRPr lang="en-US" sz="2400" baseline="-25000" dirty="0">
                <a:latin typeface="Symbol" pitchFamily="18" charset="2"/>
              </a:endParaRPr>
            </a:p>
          </p:txBody>
        </p:sp>
      </p:grpSp>
      <p:sp>
        <p:nvSpPr>
          <p:cNvPr id="2" name="Slide Number Placeholder 1">
            <a:extLst>
              <a:ext uri="{FF2B5EF4-FFF2-40B4-BE49-F238E27FC236}">
                <a16:creationId xmlns:a16="http://schemas.microsoft.com/office/drawing/2014/main" id="{08B72CFB-FEFB-4C5C-B510-0778D31572CA}"/>
              </a:ext>
            </a:extLst>
          </p:cNvPr>
          <p:cNvSpPr>
            <a:spLocks noGrp="1"/>
          </p:cNvSpPr>
          <p:nvPr>
            <p:ph type="sldNum" sz="quarter" idx="12"/>
          </p:nvPr>
        </p:nvSpPr>
        <p:spPr/>
        <p:txBody>
          <a:bodyPr/>
          <a:lstStyle/>
          <a:p>
            <a:fld id="{BA691707-747E-C946-9ECD-54E2551B1C59}" type="slidenum">
              <a:rPr lang="en-US" smtClean="0"/>
              <a:pPr/>
              <a:t>48</a:t>
            </a:fld>
            <a:endParaRPr lang="en-US"/>
          </a:p>
        </p:txBody>
      </p:sp>
    </p:spTree>
    <p:extLst>
      <p:ext uri="{BB962C8B-B14F-4D97-AF65-F5344CB8AC3E}">
        <p14:creationId xmlns:p14="http://schemas.microsoft.com/office/powerpoint/2010/main" val="1993503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ltLang="en-US" dirty="0"/>
                  <a:t>Single-server queue with Poisson arrivals, general service time distribution, and unlimited capacity</a:t>
                </a:r>
              </a:p>
              <a:p>
                <a:r>
                  <a:rPr lang="en-US" altLang="en-US" dirty="0"/>
                  <a:t>Suppose service times have mean </a:t>
                </a:r>
                <a14:m>
                  <m:oMath xmlns:m="http://schemas.openxmlformats.org/officeDocument/2006/math">
                    <m:f>
                      <m:fPr>
                        <m:ctrlPr>
                          <a:rPr lang="en-US" altLang="en-US" i="1" dirty="0" smtClean="0">
                            <a:latin typeface="Cambria Math" panose="02040503050406030204" pitchFamily="18" charset="0"/>
                          </a:rPr>
                        </m:ctrlPr>
                      </m:fPr>
                      <m:num>
                        <m:r>
                          <a:rPr lang="en-US" altLang="en-US" i="1" dirty="0" smtClean="0">
                            <a:latin typeface="Cambria Math"/>
                          </a:rPr>
                          <m:t>1</m:t>
                        </m:r>
                      </m:num>
                      <m:den>
                        <m:r>
                          <a:rPr lang="en-US" altLang="en-US" b="0" i="1" dirty="0" smtClean="0">
                            <a:latin typeface="Cambria Math"/>
                          </a:rPr>
                          <m:t>𝜇</m:t>
                        </m:r>
                      </m:den>
                    </m:f>
                  </m:oMath>
                </a14:m>
                <a:r>
                  <a:rPr lang="en-US" altLang="en-US" dirty="0"/>
                  <a:t>  and variance </a:t>
                </a:r>
                <a14:m>
                  <m:oMath xmlns:m="http://schemas.openxmlformats.org/officeDocument/2006/math">
                    <m:sSup>
                      <m:sSupPr>
                        <m:ctrlPr>
                          <a:rPr lang="en-US" altLang="en-US" b="0" i="1" smtClean="0">
                            <a:latin typeface="Cambria Math" panose="02040503050406030204" pitchFamily="18" charset="0"/>
                          </a:rPr>
                        </m:ctrlPr>
                      </m:sSupPr>
                      <m:e>
                        <m:r>
                          <a:rPr lang="en-US" altLang="en-US" b="0" i="1" smtClean="0">
                            <a:latin typeface="Cambria Math"/>
                          </a:rPr>
                          <m:t>𝜎</m:t>
                        </m:r>
                      </m:e>
                      <m:sup>
                        <m:r>
                          <a:rPr lang="en-US" altLang="en-US" b="0" i="1" smtClean="0">
                            <a:latin typeface="Cambria Math"/>
                          </a:rPr>
                          <m:t>2</m:t>
                        </m:r>
                      </m:sup>
                    </m:sSup>
                  </m:oMath>
                </a14:m>
                <a:endParaRPr lang="en-US" altLang="en-US" dirty="0"/>
              </a:p>
              <a:p>
                <a:r>
                  <a:rPr lang="en-US" altLang="en-US" dirty="0"/>
                  <a:t>For </a:t>
                </a:r>
                <a14:m>
                  <m:oMath xmlns:m="http://schemas.openxmlformats.org/officeDocument/2006/math">
                    <m:r>
                      <a:rPr lang="en-US" altLang="en-US" b="0" i="1" dirty="0" smtClean="0">
                        <a:latin typeface="Cambria Math"/>
                      </a:rPr>
                      <m:t>𝜌</m:t>
                    </m:r>
                    <m:r>
                      <a:rPr lang="en-US" altLang="en-US" i="1" dirty="0" smtClean="0">
                        <a:latin typeface="Cambria Math"/>
                      </a:rPr>
                      <m:t>&lt; 1</m:t>
                    </m:r>
                  </m:oMath>
                </a14:m>
                <a:r>
                  <a:rPr lang="en-US" altLang="en-US" i="1" dirty="0"/>
                  <a:t>, </a:t>
                </a:r>
                <a:r>
                  <a:rPr lang="en-US" altLang="en-US" dirty="0"/>
                  <a:t>the steady-state results for </a:t>
                </a:r>
                <a14:m>
                  <m:oMath xmlns:m="http://schemas.openxmlformats.org/officeDocument/2006/math">
                    <m:r>
                      <a:rPr lang="en-US" altLang="en-US" i="1" dirty="0" smtClean="0">
                        <a:latin typeface="Cambria Math"/>
                      </a:rPr>
                      <m:t>𝑀</m:t>
                    </m:r>
                    <m:r>
                      <a:rPr lang="en-US" altLang="en-US" i="1" dirty="0" smtClean="0">
                        <a:latin typeface="Cambria Math"/>
                      </a:rPr>
                      <m:t>/</m:t>
                    </m:r>
                    <m:r>
                      <a:rPr lang="en-US" altLang="en-US" i="1" dirty="0" smtClean="0">
                        <a:latin typeface="Cambria Math"/>
                      </a:rPr>
                      <m:t>𝐺</m:t>
                    </m:r>
                    <m:r>
                      <a:rPr lang="en-US" altLang="en-US" i="1" dirty="0" smtClean="0">
                        <a:latin typeface="Cambria Math"/>
                      </a:rPr>
                      <m:t>/1</m:t>
                    </m:r>
                  </m:oMath>
                </a14:m>
                <a:r>
                  <a:rPr lang="en-US" altLang="en-US" dirty="0"/>
                  <a:t> are:</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CA"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59" t="-1104"/>
                </a:stretch>
              </a:blipFill>
            </p:spPr>
            <p:txBody>
              <a:bodyPr/>
              <a:lstStyle/>
              <a:p>
                <a:r>
                  <a:rPr lang="en-CA">
                    <a:noFill/>
                  </a:rPr>
                  <a:t> </a:t>
                </a:r>
              </a:p>
            </p:txBody>
          </p:sp>
        </mc:Fallback>
      </mc:AlternateContent>
      <p:sp>
        <p:nvSpPr>
          <p:cNvPr id="2" name="Title 1"/>
          <p:cNvSpPr>
            <a:spLocks noGrp="1"/>
          </p:cNvSpPr>
          <p:nvPr>
            <p:ph type="title"/>
          </p:nvPr>
        </p:nvSpPr>
        <p:spPr/>
        <p:txBody>
          <a:bodyPr/>
          <a:lstStyle/>
          <a:p>
            <a:r>
              <a:rPr lang="en-US" altLang="en-US" dirty="0"/>
              <a:t>M/G/1 Queue</a:t>
            </a:r>
            <a:endParaRPr lang="en-CA"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3022560003"/>
              </p:ext>
            </p:extLst>
          </p:nvPr>
        </p:nvGraphicFramePr>
        <p:xfrm>
          <a:off x="1309688" y="3773488"/>
          <a:ext cx="6770687" cy="2547937"/>
        </p:xfrm>
        <a:graphic>
          <a:graphicData uri="http://schemas.openxmlformats.org/presentationml/2006/ole">
            <mc:AlternateContent xmlns:mc="http://schemas.openxmlformats.org/markup-compatibility/2006">
              <mc:Choice xmlns:v="urn:schemas-microsoft-com:vml" Requires="v">
                <p:oleObj spid="_x0000_s9238" name="Equation" r:id="rId4" imgW="3035160" imgH="1143000" progId="Equation.3">
                  <p:embed/>
                </p:oleObj>
              </mc:Choice>
              <mc:Fallback>
                <p:oleObj name="Equation" r:id="rId4" imgW="3035160" imgH="1143000" progId="Equation.3">
                  <p:embed/>
                  <p:pic>
                    <p:nvPicPr>
                      <p:cNvPr id="4" name="Object 3"/>
                      <p:cNvPicPr>
                        <a:picLocks noChangeAspect="1" noChangeArrowheads="1"/>
                      </p:cNvPicPr>
                      <p:nvPr/>
                    </p:nvPicPr>
                    <p:blipFill>
                      <a:blip r:embed="rId5"/>
                      <a:srcRect/>
                      <a:stretch>
                        <a:fillRect/>
                      </a:stretch>
                    </p:blipFill>
                    <p:spPr bwMode="auto">
                      <a:xfrm>
                        <a:off x="1309688" y="3773488"/>
                        <a:ext cx="6770687" cy="2547937"/>
                      </a:xfrm>
                      <a:prstGeom prst="rect">
                        <a:avLst/>
                      </a:prstGeom>
                      <a:noFill/>
                      <a:ln w="9525">
                        <a:solidFill>
                          <a:schemeClr val="tx1"/>
                        </a:solidFill>
                        <a:miter lim="800000"/>
                        <a:headEnd/>
                        <a:tailEnd/>
                      </a:ln>
                      <a:effectLst/>
                      <a:extLst/>
                    </p:spPr>
                  </p:pic>
                </p:oleObj>
              </mc:Fallback>
            </mc:AlternateContent>
          </a:graphicData>
        </a:graphic>
      </p:graphicFrame>
      <p:sp>
        <p:nvSpPr>
          <p:cNvPr id="5" name="Slide Number Placeholder 4">
            <a:extLst>
              <a:ext uri="{FF2B5EF4-FFF2-40B4-BE49-F238E27FC236}">
                <a16:creationId xmlns:a16="http://schemas.microsoft.com/office/drawing/2014/main" id="{50A7260D-0D3C-4FBB-A3EF-6D6301D87CB9}"/>
              </a:ext>
            </a:extLst>
          </p:cNvPr>
          <p:cNvSpPr>
            <a:spLocks noGrp="1"/>
          </p:cNvSpPr>
          <p:nvPr>
            <p:ph type="sldNum" sz="quarter" idx="12"/>
          </p:nvPr>
        </p:nvSpPr>
        <p:spPr/>
        <p:txBody>
          <a:bodyPr/>
          <a:lstStyle/>
          <a:p>
            <a:fld id="{BA691707-747E-C946-9ECD-54E2551B1C59}" type="slidenum">
              <a:rPr lang="en-US" smtClean="0"/>
              <a:pPr/>
              <a:t>49</a:t>
            </a:fld>
            <a:endParaRPr lang="en-US"/>
          </a:p>
        </p:txBody>
      </p:sp>
    </p:spTree>
    <p:extLst>
      <p:ext uri="{BB962C8B-B14F-4D97-AF65-F5344CB8AC3E}">
        <p14:creationId xmlns:p14="http://schemas.microsoft.com/office/powerpoint/2010/main" val="262872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Key elements of queueing systems:</a:t>
            </a:r>
          </a:p>
          <a:p>
            <a:pPr lvl="1"/>
            <a:r>
              <a:rPr lang="en-US" altLang="en-US" dirty="0"/>
              <a:t>Customer: refers to anything that arrives at a facility and requires service (e.g., people, machines, trucks, emails)</a:t>
            </a:r>
          </a:p>
          <a:p>
            <a:pPr lvl="1"/>
            <a:r>
              <a:rPr lang="en-US" altLang="en-US" dirty="0"/>
              <a:t>Server: refers to any resource that provides the requested service (e.g.,  barber, repair person, car wash, file server)</a:t>
            </a:r>
          </a:p>
          <a:p>
            <a:pPr lvl="1"/>
            <a:endParaRPr lang="en-US" altLang="en-US" dirty="0"/>
          </a:p>
          <a:p>
            <a:pPr lvl="1"/>
            <a:endParaRPr lang="en-US" altLang="en-US" dirty="0"/>
          </a:p>
          <a:p>
            <a:endParaRPr lang="en-CA" dirty="0"/>
          </a:p>
        </p:txBody>
      </p:sp>
      <p:sp>
        <p:nvSpPr>
          <p:cNvPr id="2" name="Title 1"/>
          <p:cNvSpPr>
            <a:spLocks noGrp="1"/>
          </p:cNvSpPr>
          <p:nvPr>
            <p:ph type="title"/>
          </p:nvPr>
        </p:nvSpPr>
        <p:spPr/>
        <p:txBody>
          <a:bodyPr/>
          <a:lstStyle/>
          <a:p>
            <a:r>
              <a:rPr lang="en-US" altLang="en-US" dirty="0"/>
              <a:t>Queueing Systems</a:t>
            </a:r>
            <a:endParaRPr lang="en-CA" dirty="0"/>
          </a:p>
        </p:txBody>
      </p:sp>
      <p:sp>
        <p:nvSpPr>
          <p:cNvPr id="4" name="Slide Number Placeholder 3">
            <a:extLst>
              <a:ext uri="{FF2B5EF4-FFF2-40B4-BE49-F238E27FC236}">
                <a16:creationId xmlns:a16="http://schemas.microsoft.com/office/drawing/2014/main" id="{45230273-BEE2-4169-8188-6C8E11235AB3}"/>
              </a:ext>
            </a:extLst>
          </p:cNvPr>
          <p:cNvSpPr>
            <a:spLocks noGrp="1"/>
          </p:cNvSpPr>
          <p:nvPr>
            <p:ph type="sldNum" sz="quarter" idx="12"/>
          </p:nvPr>
        </p:nvSpPr>
        <p:spPr/>
        <p:txBody>
          <a:bodyPr/>
          <a:lstStyle/>
          <a:p>
            <a:fld id="{BA691707-747E-C946-9ECD-54E2551B1C59}" type="slidenum">
              <a:rPr lang="en-US" smtClean="0"/>
              <a:pPr/>
              <a:t>5</a:t>
            </a:fld>
            <a:endParaRPr lang="en-US"/>
          </a:p>
        </p:txBody>
      </p:sp>
    </p:spTree>
    <p:extLst>
      <p:ext uri="{BB962C8B-B14F-4D97-AF65-F5344CB8AC3E}">
        <p14:creationId xmlns:p14="http://schemas.microsoft.com/office/powerpoint/2010/main" val="374510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lvl="1"/>
                <a:r>
                  <a:rPr lang="en-US" altLang="en-US" sz="2400" dirty="0"/>
                  <a:t>No simple expression for the steady-state probabilities</a:t>
                </a:r>
              </a:p>
              <a:p>
                <a:pPr lvl="1"/>
                <a14:m>
                  <m:oMath xmlns:m="http://schemas.openxmlformats.org/officeDocument/2006/math">
                    <m:r>
                      <m:rPr>
                        <m:nor/>
                      </m:rPr>
                      <a:rPr lang="en-CA" altLang="en-US" b="0" i="0" dirty="0" smtClean="0"/>
                      <m:t>M</m:t>
                    </m:r>
                    <m:r>
                      <m:rPr>
                        <m:nor/>
                      </m:rPr>
                      <a:rPr lang="en-US" altLang="en-US" dirty="0"/>
                      <m:t>ean</m:t>
                    </m:r>
                    <m:r>
                      <m:rPr>
                        <m:nor/>
                      </m:rPr>
                      <a:rPr lang="en-US" altLang="en-US" dirty="0"/>
                      <m:t> </m:t>
                    </m:r>
                    <m:r>
                      <m:rPr>
                        <m:nor/>
                      </m:rPr>
                      <a:rPr lang="en-US" altLang="en-US" dirty="0"/>
                      <m:t>number</m:t>
                    </m:r>
                    <m:r>
                      <m:rPr>
                        <m:nor/>
                      </m:rPr>
                      <a:rPr lang="en-US" altLang="en-US" dirty="0"/>
                      <m:t> </m:t>
                    </m:r>
                    <m:r>
                      <m:rPr>
                        <m:nor/>
                      </m:rPr>
                      <a:rPr lang="en-US" altLang="en-US" dirty="0"/>
                      <m:t>of</m:t>
                    </m:r>
                    <m:r>
                      <m:rPr>
                        <m:nor/>
                      </m:rPr>
                      <a:rPr lang="en-US" altLang="en-US" dirty="0"/>
                      <m:t> </m:t>
                    </m:r>
                    <m:r>
                      <m:rPr>
                        <m:nor/>
                      </m:rPr>
                      <a:rPr lang="en-US" altLang="en-US" dirty="0"/>
                      <m:t>customers</m:t>
                    </m:r>
                    <m:r>
                      <m:rPr>
                        <m:nor/>
                      </m:rPr>
                      <a:rPr lang="en-CA" altLang="en-US" b="0" i="0" dirty="0" smtClean="0"/>
                      <m:t> </m:t>
                    </m:r>
                    <m:r>
                      <m:rPr>
                        <m:nor/>
                      </m:rPr>
                      <a:rPr lang="en-CA" altLang="en-US" b="0" i="0" dirty="0" smtClean="0"/>
                      <m:t>in</m:t>
                    </m:r>
                    <m:r>
                      <m:rPr>
                        <m:nor/>
                      </m:rPr>
                      <a:rPr lang="en-CA" altLang="en-US" b="0" i="0" dirty="0" smtClean="0"/>
                      <m:t> </m:t>
                    </m:r>
                    <m:r>
                      <m:rPr>
                        <m:nor/>
                      </m:rPr>
                      <a:rPr lang="en-CA" altLang="en-US" b="0" i="0" dirty="0" smtClean="0"/>
                      <m:t>service</m:t>
                    </m:r>
                    <m:r>
                      <m:rPr>
                        <m:nor/>
                      </m:rPr>
                      <a:rPr lang="en-CA" altLang="en-US" b="0" i="0" dirty="0" smtClean="0"/>
                      <m:t>:</m:t>
                    </m:r>
                    <m:r>
                      <a:rPr lang="en-CA" altLang="en-US" b="0" i="1" dirty="0" smtClean="0">
                        <a:latin typeface="Cambria Math" panose="02040503050406030204" pitchFamily="18" charset="0"/>
                      </a:rPr>
                      <m:t> </m:t>
                    </m:r>
                    <m:r>
                      <a:rPr lang="en-US" altLang="en-US" sz="2400" b="0" i="1" dirty="0" smtClean="0">
                        <a:latin typeface="Cambria Math"/>
                      </a:rPr>
                      <m:t>𝜌</m:t>
                    </m:r>
                    <m:r>
                      <a:rPr lang="en-US" altLang="en-US" sz="2400" b="0" i="1" dirty="0" smtClean="0">
                        <a:latin typeface="Cambria Math"/>
                      </a:rPr>
                      <m:t>=</m:t>
                    </m:r>
                    <m:r>
                      <a:rPr lang="en-US" altLang="en-US" sz="2400" b="0" i="1" dirty="0" smtClean="0">
                        <a:latin typeface="Cambria Math"/>
                      </a:rPr>
                      <m:t>𝐸</m:t>
                    </m:r>
                    <m:d>
                      <m:dPr>
                        <m:begChr m:val="["/>
                        <m:endChr m:val="]"/>
                        <m:ctrlPr>
                          <a:rPr lang="en-US" altLang="en-US" sz="2400" b="0" i="1" dirty="0" smtClean="0">
                            <a:latin typeface="Cambria Math" panose="02040503050406030204" pitchFamily="18" charset="0"/>
                          </a:rPr>
                        </m:ctrlPr>
                      </m:dPr>
                      <m:e>
                        <m:r>
                          <a:rPr lang="en-US" altLang="en-US" sz="2400" b="0" i="1" dirty="0" smtClean="0">
                            <a:latin typeface="Cambria Math"/>
                          </a:rPr>
                          <m:t>𝑛</m:t>
                        </m:r>
                      </m:e>
                    </m:d>
                    <m:r>
                      <a:rPr lang="en-US" altLang="en-US" sz="2400" b="0" i="1" dirty="0" smtClean="0">
                        <a:latin typeface="Cambria Math"/>
                      </a:rPr>
                      <m:t>−</m:t>
                    </m:r>
                    <m:r>
                      <a:rPr lang="en-US" altLang="en-US" sz="2400" b="0" i="1" dirty="0" smtClean="0">
                        <a:latin typeface="Cambria Math"/>
                      </a:rPr>
                      <m:t>𝐸</m:t>
                    </m:r>
                    <m:d>
                      <m:dPr>
                        <m:begChr m:val="["/>
                        <m:endChr m:val="]"/>
                        <m:ctrlPr>
                          <a:rPr lang="en-US" altLang="en-US" sz="2400" b="0" i="1" dirty="0" smtClean="0">
                            <a:latin typeface="Cambria Math" panose="02040503050406030204" pitchFamily="18" charset="0"/>
                          </a:rPr>
                        </m:ctrlPr>
                      </m:dPr>
                      <m:e>
                        <m:sSub>
                          <m:sSubPr>
                            <m:ctrlPr>
                              <a:rPr lang="en-US" altLang="en-US" sz="2400" b="0" i="1" dirty="0" smtClean="0">
                                <a:latin typeface="Cambria Math" panose="02040503050406030204" pitchFamily="18" charset="0"/>
                              </a:rPr>
                            </m:ctrlPr>
                          </m:sSubPr>
                          <m:e>
                            <m:r>
                              <a:rPr lang="en-US" altLang="en-US" sz="2400" b="0" i="1" dirty="0" smtClean="0">
                                <a:latin typeface="Cambria Math"/>
                              </a:rPr>
                              <m:t>𝑛</m:t>
                            </m:r>
                          </m:e>
                          <m:sub>
                            <m:r>
                              <a:rPr lang="en-US" altLang="en-US" sz="2400" b="0" i="1" dirty="0" smtClean="0">
                                <a:latin typeface="Cambria Math"/>
                              </a:rPr>
                              <m:t>𝑞</m:t>
                            </m:r>
                          </m:sub>
                        </m:sSub>
                      </m:e>
                    </m:d>
                  </m:oMath>
                </a14:m>
                <a:endParaRPr lang="en-US" altLang="en-US" sz="2400" dirty="0"/>
              </a:p>
              <a:p>
                <a:pPr lvl="1"/>
                <a:r>
                  <a:rPr lang="en-US" altLang="en-US" sz="2400" dirty="0"/>
                  <a:t>Mean number of customers in queue, </a:t>
                </a:r>
                <a14:m>
                  <m:oMath xmlns:m="http://schemas.openxmlformats.org/officeDocument/2006/math">
                    <m:r>
                      <a:rPr lang="en-US" altLang="en-US" sz="2400" b="0" i="1" smtClean="0">
                        <a:latin typeface="Cambria Math"/>
                      </a:rPr>
                      <m:t>𝐸</m:t>
                    </m:r>
                    <m:r>
                      <a:rPr lang="en-US" altLang="en-US" sz="2400" b="0" i="1" smtClean="0">
                        <a:latin typeface="Cambria Math"/>
                      </a:rPr>
                      <m:t>[</m:t>
                    </m:r>
                    <m:sSub>
                      <m:sSubPr>
                        <m:ctrlPr>
                          <a:rPr lang="en-US" altLang="en-US" sz="2400" b="0" i="1" smtClean="0">
                            <a:latin typeface="Cambria Math" panose="02040503050406030204" pitchFamily="18" charset="0"/>
                          </a:rPr>
                        </m:ctrlPr>
                      </m:sSubPr>
                      <m:e>
                        <m:r>
                          <a:rPr lang="en-US" altLang="en-US" sz="2400" b="0" i="1" smtClean="0">
                            <a:latin typeface="Cambria Math"/>
                          </a:rPr>
                          <m:t>𝑛</m:t>
                        </m:r>
                      </m:e>
                      <m:sub>
                        <m:r>
                          <a:rPr lang="en-US" altLang="en-US" sz="2400" b="0" i="1" smtClean="0">
                            <a:latin typeface="Cambria Math"/>
                          </a:rPr>
                          <m:t>𝑞</m:t>
                        </m:r>
                      </m:sub>
                    </m:sSub>
                    <m:r>
                      <a:rPr lang="en-US" altLang="en-US" sz="2400" b="0" i="1" smtClean="0">
                        <a:latin typeface="Cambria Math"/>
                      </a:rPr>
                      <m:t>]</m:t>
                    </m:r>
                  </m:oMath>
                </a14:m>
                <a:r>
                  <a:rPr lang="en-US" altLang="en-US" sz="2400" i="1" dirty="0"/>
                  <a:t>, </a:t>
                </a:r>
                <a:r>
                  <a:rPr lang="en-US" altLang="en-US" sz="2400" dirty="0"/>
                  <a:t>can be rewritten as:</a:t>
                </a:r>
              </a:p>
              <a:p>
                <a:endParaRPr lang="en-US" altLang="en-US" dirty="0"/>
              </a:p>
              <a:p>
                <a:pPr marL="0" indent="0">
                  <a:buNone/>
                </a:pPr>
                <a14:m>
                  <m:oMathPara xmlns:m="http://schemas.openxmlformats.org/officeDocument/2006/math">
                    <m:oMathParaPr>
                      <m:jc m:val="centerGroup"/>
                    </m:oMathParaPr>
                    <m:oMath xmlns:m="http://schemas.openxmlformats.org/officeDocument/2006/math">
                      <m:r>
                        <a:rPr lang="en-US" altLang="en-US" b="0" i="1" smtClean="0">
                          <a:latin typeface="Cambria Math"/>
                        </a:rPr>
                        <m:t>𝐸</m:t>
                      </m:r>
                      <m:r>
                        <a:rPr lang="en-US" altLang="en-US" b="0" i="1" smtClean="0">
                          <a:latin typeface="Cambria Math"/>
                        </a:rPr>
                        <m:t>[</m:t>
                      </m:r>
                      <m:sSub>
                        <m:sSubPr>
                          <m:ctrlPr>
                            <a:rPr lang="en-US" altLang="en-US" b="0" i="1" smtClean="0">
                              <a:latin typeface="Cambria Math" panose="02040503050406030204" pitchFamily="18" charset="0"/>
                            </a:rPr>
                          </m:ctrlPr>
                        </m:sSubPr>
                        <m:e>
                          <m:r>
                            <a:rPr lang="en-US" altLang="en-US" b="0" i="1" smtClean="0">
                              <a:latin typeface="Cambria Math"/>
                            </a:rPr>
                            <m:t>𝑛</m:t>
                          </m:r>
                        </m:e>
                        <m:sub>
                          <m:r>
                            <a:rPr lang="en-US" altLang="en-US" b="0" i="1" smtClean="0">
                              <a:latin typeface="Cambria Math"/>
                            </a:rPr>
                            <m:t>𝑞</m:t>
                          </m:r>
                        </m:sub>
                      </m:sSub>
                      <m:r>
                        <a:rPr lang="en-US" altLang="en-US" b="0" i="1" smtClean="0">
                          <a:latin typeface="Cambria Math"/>
                        </a:rPr>
                        <m:t>]=</m:t>
                      </m:r>
                      <m:f>
                        <m:fPr>
                          <m:ctrlPr>
                            <a:rPr lang="en-US" altLang="en-US" b="0" i="1" smtClean="0">
                              <a:latin typeface="Cambria Math" panose="02040503050406030204" pitchFamily="18" charset="0"/>
                            </a:rPr>
                          </m:ctrlPr>
                        </m:fPr>
                        <m:num>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𝜌</m:t>
                              </m:r>
                            </m:e>
                            <m:sup>
                              <m:r>
                                <a:rPr lang="en-US" altLang="en-US" b="0" i="1" smtClean="0">
                                  <a:latin typeface="Cambria Math"/>
                                </a:rPr>
                                <m:t>2</m:t>
                              </m:r>
                            </m:sup>
                          </m:sSup>
                        </m:num>
                        <m:den>
                          <m:r>
                            <a:rPr lang="en-US" altLang="en-US" b="0" i="1" smtClean="0">
                              <a:latin typeface="Cambria Math"/>
                            </a:rPr>
                            <m:t>2</m:t>
                          </m:r>
                          <m:d>
                            <m:dPr>
                              <m:ctrlPr>
                                <a:rPr lang="en-US" altLang="en-US" b="0" i="1" smtClean="0">
                                  <a:latin typeface="Cambria Math" panose="02040503050406030204" pitchFamily="18" charset="0"/>
                                </a:rPr>
                              </m:ctrlPr>
                            </m:dPr>
                            <m:e>
                              <m:r>
                                <a:rPr lang="en-US" altLang="en-US" b="0" i="1" smtClean="0">
                                  <a:latin typeface="Cambria Math"/>
                                </a:rPr>
                                <m:t>1−</m:t>
                              </m:r>
                              <m:r>
                                <a:rPr lang="en-US" altLang="en-US" b="0" i="1" smtClean="0">
                                  <a:latin typeface="Cambria Math"/>
                                </a:rPr>
                                <m:t>𝜌</m:t>
                              </m:r>
                            </m:e>
                          </m:d>
                        </m:den>
                      </m:f>
                      <m:r>
                        <a:rPr lang="en-US" altLang="en-US" b="0" i="1" smtClean="0">
                          <a:latin typeface="Cambria Math"/>
                        </a:rPr>
                        <m:t>+</m:t>
                      </m:r>
                      <m:f>
                        <m:fPr>
                          <m:ctrlPr>
                            <a:rPr lang="en-US" altLang="en-US" b="0" i="1" smtClean="0">
                              <a:latin typeface="Cambria Math" panose="02040503050406030204" pitchFamily="18" charset="0"/>
                            </a:rPr>
                          </m:ctrlPr>
                        </m:fPr>
                        <m:num>
                          <m:sSup>
                            <m:sSupPr>
                              <m:ctrlPr>
                                <a:rPr lang="en-US" altLang="en-US" b="0" i="1" smtClean="0">
                                  <a:latin typeface="Cambria Math" panose="02040503050406030204" pitchFamily="18" charset="0"/>
                                </a:rPr>
                              </m:ctrlPr>
                            </m:sSupPr>
                            <m:e>
                              <m:r>
                                <a:rPr lang="en-US" altLang="en-US" b="0" i="1" smtClean="0">
                                  <a:latin typeface="Cambria Math"/>
                                </a:rPr>
                                <m:t>𝜆</m:t>
                              </m:r>
                            </m:e>
                            <m:sup>
                              <m:r>
                                <a:rPr lang="en-US" altLang="en-US" b="0" i="1" smtClean="0">
                                  <a:latin typeface="Cambria Math"/>
                                </a:rPr>
                                <m:t>2</m:t>
                              </m:r>
                            </m:sup>
                          </m:sSup>
                          <m:sSup>
                            <m:sSupPr>
                              <m:ctrlPr>
                                <a:rPr lang="en-US" altLang="en-US" b="0" i="1" smtClean="0">
                                  <a:latin typeface="Cambria Math" panose="02040503050406030204" pitchFamily="18" charset="0"/>
                                </a:rPr>
                              </m:ctrlPr>
                            </m:sSupPr>
                            <m:e>
                              <m:r>
                                <a:rPr lang="en-US" altLang="en-US" b="0" i="1" smtClean="0">
                                  <a:latin typeface="Cambria Math"/>
                                </a:rPr>
                                <m:t>𝜎</m:t>
                              </m:r>
                            </m:e>
                            <m:sup>
                              <m:r>
                                <a:rPr lang="en-US" altLang="en-US" b="0" i="1" smtClean="0">
                                  <a:latin typeface="Cambria Math"/>
                                </a:rPr>
                                <m:t>2</m:t>
                              </m:r>
                            </m:sup>
                          </m:sSup>
                        </m:num>
                        <m:den>
                          <m:r>
                            <a:rPr lang="en-US" altLang="en-US" b="0" i="1" smtClean="0">
                              <a:latin typeface="Cambria Math"/>
                            </a:rPr>
                            <m:t>2</m:t>
                          </m:r>
                          <m:d>
                            <m:dPr>
                              <m:ctrlPr>
                                <a:rPr lang="en-US" altLang="en-US" b="0" i="1" smtClean="0">
                                  <a:latin typeface="Cambria Math" panose="02040503050406030204" pitchFamily="18" charset="0"/>
                                </a:rPr>
                              </m:ctrlPr>
                            </m:dPr>
                            <m:e>
                              <m:r>
                                <a:rPr lang="en-US" altLang="en-US" b="0" i="1" smtClean="0">
                                  <a:latin typeface="Cambria Math"/>
                                </a:rPr>
                                <m:t>1−</m:t>
                              </m:r>
                              <m:r>
                                <a:rPr lang="en-US" altLang="en-US" b="0" i="1" smtClean="0">
                                  <a:latin typeface="Cambria Math"/>
                                </a:rPr>
                                <m:t>𝜌</m:t>
                              </m:r>
                            </m:e>
                          </m:d>
                        </m:den>
                      </m:f>
                    </m:oMath>
                  </m:oMathPara>
                </a14:m>
                <a:endParaRPr lang="en-US" altLang="en-US" dirty="0"/>
              </a:p>
              <a:p>
                <a:endParaRPr lang="en-US" altLang="en-US" dirty="0"/>
              </a:p>
              <a:p>
                <a:pPr lvl="2"/>
                <a:r>
                  <a:rPr lang="en-US" altLang="en-US" dirty="0"/>
                  <a:t>If </a:t>
                </a:r>
                <a14:m>
                  <m:oMath xmlns:m="http://schemas.openxmlformats.org/officeDocument/2006/math">
                    <m:r>
                      <a:rPr lang="en-US" altLang="en-US" b="0" i="1" dirty="0" smtClean="0">
                        <a:latin typeface="Cambria Math"/>
                      </a:rPr>
                      <m:t>𝜆</m:t>
                    </m:r>
                  </m:oMath>
                </a14:m>
                <a:r>
                  <a:rPr lang="en-US" altLang="en-US" dirty="0"/>
                  <a:t> and </a:t>
                </a:r>
                <a14:m>
                  <m:oMath xmlns:m="http://schemas.openxmlformats.org/officeDocument/2006/math">
                    <m:r>
                      <a:rPr lang="en-US" altLang="en-US" b="0" i="1" dirty="0" smtClean="0">
                        <a:latin typeface="Cambria Math"/>
                      </a:rPr>
                      <m:t>𝜇</m:t>
                    </m:r>
                  </m:oMath>
                </a14:m>
                <a:r>
                  <a:rPr lang="en-US" altLang="en-US" dirty="0"/>
                  <a:t> are held constant, </a:t>
                </a:r>
                <a14:m>
                  <m:oMath xmlns:m="http://schemas.openxmlformats.org/officeDocument/2006/math">
                    <m:r>
                      <a:rPr lang="en-US" altLang="en-US" b="0" i="1" smtClean="0">
                        <a:latin typeface="Cambria Math"/>
                      </a:rPr>
                      <m:t>𝐸</m:t>
                    </m:r>
                    <m:r>
                      <a:rPr lang="en-US" altLang="en-US" b="0" i="1" smtClean="0">
                        <a:latin typeface="Cambria Math"/>
                      </a:rPr>
                      <m:t>[</m:t>
                    </m:r>
                    <m:sSub>
                      <m:sSubPr>
                        <m:ctrlPr>
                          <a:rPr lang="en-US" altLang="en-US" b="0" i="1" smtClean="0">
                            <a:latin typeface="Cambria Math" panose="02040503050406030204" pitchFamily="18" charset="0"/>
                          </a:rPr>
                        </m:ctrlPr>
                      </m:sSubPr>
                      <m:e>
                        <m:r>
                          <a:rPr lang="en-US" altLang="en-US" b="0" i="1" smtClean="0">
                            <a:latin typeface="Cambria Math"/>
                          </a:rPr>
                          <m:t>𝑛</m:t>
                        </m:r>
                      </m:e>
                      <m:sub>
                        <m:r>
                          <a:rPr lang="en-US" altLang="en-US" b="0" i="1" smtClean="0">
                            <a:latin typeface="Cambria Math"/>
                          </a:rPr>
                          <m:t>𝑞</m:t>
                        </m:r>
                      </m:sub>
                    </m:sSub>
                    <m:r>
                      <a:rPr lang="en-US" altLang="en-US" b="0" i="1" smtClean="0">
                        <a:latin typeface="Cambria Math"/>
                      </a:rPr>
                      <m:t>]</m:t>
                    </m:r>
                  </m:oMath>
                </a14:m>
                <a:r>
                  <a:rPr lang="en-US" altLang="en-US" dirty="0"/>
                  <a:t> depends on the variability,</a:t>
                </a:r>
                <a14:m>
                  <m:oMath xmlns:m="http://schemas.openxmlformats.org/officeDocument/2006/math">
                    <m:sSup>
                      <m:sSupPr>
                        <m:ctrlPr>
                          <a:rPr lang="en-US" altLang="en-US" b="0" i="1" smtClean="0">
                            <a:latin typeface="Cambria Math" panose="02040503050406030204" pitchFamily="18" charset="0"/>
                          </a:rPr>
                        </m:ctrlPr>
                      </m:sSupPr>
                      <m:e>
                        <m:r>
                          <a:rPr lang="en-US" altLang="en-US" b="0" i="1" smtClean="0">
                            <a:latin typeface="Cambria Math"/>
                          </a:rPr>
                          <m:t> </m:t>
                        </m:r>
                        <m:r>
                          <a:rPr lang="en-US" altLang="en-US" b="0" i="1" smtClean="0">
                            <a:latin typeface="Cambria Math"/>
                          </a:rPr>
                          <m:t>𝜎</m:t>
                        </m:r>
                      </m:e>
                      <m:sup>
                        <m:r>
                          <a:rPr lang="en-US" altLang="en-US" b="0" i="1" smtClean="0">
                            <a:latin typeface="Cambria Math"/>
                          </a:rPr>
                          <m:t>2</m:t>
                        </m:r>
                      </m:sup>
                    </m:sSup>
                  </m:oMath>
                </a14:m>
                <a:r>
                  <a:rPr lang="en-US" altLang="en-US" dirty="0"/>
                  <a:t>, of the service times.</a:t>
                </a:r>
              </a:p>
              <a:p>
                <a:endParaRPr lang="en-CA"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982"/>
                </a:stretch>
              </a:blipFill>
            </p:spPr>
            <p:txBody>
              <a:bodyPr/>
              <a:lstStyle/>
              <a:p>
                <a:r>
                  <a:rPr lang="en-CA">
                    <a:noFill/>
                  </a:rPr>
                  <a:t> </a:t>
                </a:r>
              </a:p>
            </p:txBody>
          </p:sp>
        </mc:Fallback>
      </mc:AlternateContent>
      <p:sp>
        <p:nvSpPr>
          <p:cNvPr id="2" name="Title 1"/>
          <p:cNvSpPr>
            <a:spLocks noGrp="1"/>
          </p:cNvSpPr>
          <p:nvPr>
            <p:ph type="title"/>
          </p:nvPr>
        </p:nvSpPr>
        <p:spPr/>
        <p:txBody>
          <a:bodyPr/>
          <a:lstStyle/>
          <a:p>
            <a:r>
              <a:rPr lang="en-US" altLang="en-US" dirty="0"/>
              <a:t>M/G/1 Queue</a:t>
            </a:r>
            <a:endParaRPr lang="en-CA" sz="2800" dirty="0"/>
          </a:p>
        </p:txBody>
      </p:sp>
      <p:sp>
        <p:nvSpPr>
          <p:cNvPr id="4" name="Slide Number Placeholder 3">
            <a:extLst>
              <a:ext uri="{FF2B5EF4-FFF2-40B4-BE49-F238E27FC236}">
                <a16:creationId xmlns:a16="http://schemas.microsoft.com/office/drawing/2014/main" id="{4F970BA8-27C7-4DF8-A924-6A5B5DCF73E5}"/>
              </a:ext>
            </a:extLst>
          </p:cNvPr>
          <p:cNvSpPr>
            <a:spLocks noGrp="1"/>
          </p:cNvSpPr>
          <p:nvPr>
            <p:ph type="sldNum" sz="quarter" idx="12"/>
          </p:nvPr>
        </p:nvSpPr>
        <p:spPr/>
        <p:txBody>
          <a:bodyPr/>
          <a:lstStyle/>
          <a:p>
            <a:fld id="{BA691707-747E-C946-9ECD-54E2551B1C59}" type="slidenum">
              <a:rPr lang="en-US" smtClean="0"/>
              <a:pPr/>
              <a:t>50</a:t>
            </a:fld>
            <a:endParaRPr lang="en-US"/>
          </a:p>
        </p:txBody>
      </p:sp>
    </p:spTree>
    <p:extLst>
      <p:ext uri="{BB962C8B-B14F-4D97-AF65-F5344CB8AC3E}">
        <p14:creationId xmlns:p14="http://schemas.microsoft.com/office/powerpoint/2010/main" val="3620384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a:lnSpc>
                    <a:spcPct val="80000"/>
                  </a:lnSpc>
                </a:pPr>
                <a:r>
                  <a:rPr lang="en-US" altLang="en-US" sz="2000" dirty="0"/>
                  <a:t>Example: Two workers are competing for a job. Alex claims to be faster than Bo on average, but Bo claims to be more consistent.</a:t>
                </a:r>
              </a:p>
              <a:p>
                <a:pPr lvl="1">
                  <a:lnSpc>
                    <a:spcPct val="80000"/>
                  </a:lnSpc>
                </a:pPr>
                <a:r>
                  <a:rPr lang="en-US" altLang="en-US" sz="1800" dirty="0"/>
                  <a:t>Poisson arrivals at rate </a:t>
                </a:r>
                <a14:m>
                  <m:oMath xmlns:m="http://schemas.openxmlformats.org/officeDocument/2006/math">
                    <m:r>
                      <a:rPr lang="en-US" altLang="en-US" sz="1800" i="1" dirty="0" smtClean="0">
                        <a:latin typeface="Cambria Math"/>
                      </a:rPr>
                      <m:t> </m:t>
                    </m:r>
                    <m:r>
                      <a:rPr lang="en-US" altLang="en-US" sz="1800" b="0" i="1" dirty="0" smtClean="0">
                        <a:latin typeface="Cambria Math"/>
                      </a:rPr>
                      <m:t>𝜆</m:t>
                    </m:r>
                    <m:r>
                      <a:rPr lang="en-US" altLang="en-US" sz="1800" i="1" dirty="0" smtClean="0">
                        <a:latin typeface="Cambria Math"/>
                      </a:rPr>
                      <m:t>= 2</m:t>
                    </m:r>
                  </m:oMath>
                </a14:m>
                <a:r>
                  <a:rPr lang="en-US" altLang="en-US" sz="1800" dirty="0"/>
                  <a:t> per hour (</a:t>
                </a:r>
                <a14:m>
                  <m:oMath xmlns:m="http://schemas.openxmlformats.org/officeDocument/2006/math">
                    <m:r>
                      <a:rPr lang="en-US" altLang="en-US" sz="1800" i="1" dirty="0" smtClean="0">
                        <a:latin typeface="Cambria Math"/>
                      </a:rPr>
                      <m:t>1/30</m:t>
                    </m:r>
                  </m:oMath>
                </a14:m>
                <a:r>
                  <a:rPr lang="en-US" altLang="en-US" sz="1800" dirty="0"/>
                  <a:t> per minute).</a:t>
                </a:r>
              </a:p>
              <a:p>
                <a:pPr lvl="1">
                  <a:lnSpc>
                    <a:spcPct val="80000"/>
                  </a:lnSpc>
                </a:pPr>
                <a:r>
                  <a:rPr lang="en-US" altLang="en-US" sz="1800" dirty="0"/>
                  <a:t>Alex: </a:t>
                </a:r>
                <a14:m>
                  <m:oMath xmlns:m="http://schemas.openxmlformats.org/officeDocument/2006/math">
                    <m:f>
                      <m:fPr>
                        <m:ctrlPr>
                          <a:rPr lang="en-US" altLang="en-US" sz="1800" i="1" dirty="0" smtClean="0">
                            <a:latin typeface="Cambria Math" panose="02040503050406030204" pitchFamily="18" charset="0"/>
                          </a:rPr>
                        </m:ctrlPr>
                      </m:fPr>
                      <m:num>
                        <m:r>
                          <a:rPr lang="en-US" altLang="en-US" sz="1800" i="1" dirty="0" smtClean="0">
                            <a:latin typeface="Cambria Math"/>
                          </a:rPr>
                          <m:t>1</m:t>
                        </m:r>
                      </m:num>
                      <m:den>
                        <m:r>
                          <a:rPr lang="en-US" altLang="en-US" sz="1800" b="0" i="1" dirty="0" smtClean="0">
                            <a:latin typeface="Cambria Math"/>
                          </a:rPr>
                          <m:t>𝜇</m:t>
                        </m:r>
                      </m:den>
                    </m:f>
                    <m:r>
                      <a:rPr lang="en-US" altLang="en-US" sz="1800" b="0" i="1" dirty="0" smtClean="0">
                        <a:latin typeface="Cambria Math"/>
                      </a:rPr>
                      <m:t>=24</m:t>
                    </m:r>
                  </m:oMath>
                </a14:m>
                <a:r>
                  <a:rPr lang="en-US" altLang="en-US" sz="1800" dirty="0"/>
                  <a:t> minutes and </a:t>
                </a:r>
                <a14:m>
                  <m:oMath xmlns:m="http://schemas.openxmlformats.org/officeDocument/2006/math">
                    <m:sSup>
                      <m:sSupPr>
                        <m:ctrlPr>
                          <a:rPr lang="en-US" altLang="en-US" sz="1800" b="0" i="1" smtClean="0">
                            <a:latin typeface="Cambria Math" panose="02040503050406030204" pitchFamily="18" charset="0"/>
                          </a:rPr>
                        </m:ctrlPr>
                      </m:sSupPr>
                      <m:e>
                        <m:r>
                          <a:rPr lang="en-US" altLang="en-US" sz="1800" b="0" i="1" smtClean="0">
                            <a:latin typeface="Cambria Math"/>
                          </a:rPr>
                          <m:t>𝜎</m:t>
                        </m:r>
                      </m:e>
                      <m:sup>
                        <m:r>
                          <a:rPr lang="en-US" altLang="en-US" sz="1800" b="0" i="1" smtClean="0">
                            <a:latin typeface="Cambria Math"/>
                          </a:rPr>
                          <m:t>2</m:t>
                        </m:r>
                      </m:sup>
                    </m:sSup>
                    <m:r>
                      <a:rPr lang="en-US" altLang="en-US" sz="1800" b="0" i="1" smtClean="0">
                        <a:latin typeface="Cambria Math"/>
                      </a:rPr>
                      <m:t>=</m:t>
                    </m:r>
                    <m:sSup>
                      <m:sSupPr>
                        <m:ctrlPr>
                          <a:rPr lang="en-US" altLang="en-US" sz="1800" b="0" i="1" smtClean="0">
                            <a:latin typeface="Cambria Math" panose="02040503050406030204" pitchFamily="18" charset="0"/>
                          </a:rPr>
                        </m:ctrlPr>
                      </m:sSupPr>
                      <m:e>
                        <m:r>
                          <a:rPr lang="en-US" altLang="en-US" sz="1800" b="0" i="1" smtClean="0">
                            <a:latin typeface="Cambria Math"/>
                          </a:rPr>
                          <m:t>20</m:t>
                        </m:r>
                      </m:e>
                      <m:sup>
                        <m:r>
                          <a:rPr lang="en-US" altLang="en-US" sz="1800" b="0" i="1" smtClean="0">
                            <a:latin typeface="Cambria Math"/>
                          </a:rPr>
                          <m:t>2</m:t>
                        </m:r>
                      </m:sup>
                    </m:sSup>
                    <m:r>
                      <a:rPr lang="en-US" altLang="en-US" sz="1800" b="0" i="1" smtClean="0">
                        <a:latin typeface="Cambria Math"/>
                      </a:rPr>
                      <m:t>=400 </m:t>
                    </m:r>
                  </m:oMath>
                </a14:m>
                <a:r>
                  <a:rPr lang="en-US" altLang="en-US" sz="1800" dirty="0"/>
                  <a:t>minutes</a:t>
                </a:r>
                <a:r>
                  <a:rPr lang="en-US" altLang="en-US" sz="1800" baseline="30000" dirty="0"/>
                  <a:t>2</a:t>
                </a:r>
                <a:r>
                  <a:rPr lang="en-US" altLang="en-US" sz="1800" dirty="0"/>
                  <a:t>:</a:t>
                </a:r>
                <a:endParaRPr lang="en-US" altLang="en-US" sz="1600" dirty="0"/>
              </a:p>
              <a:p>
                <a:pPr lvl="2">
                  <a:lnSpc>
                    <a:spcPct val="80000"/>
                  </a:lnSpc>
                </a:pPr>
                <a:endParaRPr lang="en-US" altLang="en-US" sz="1600" dirty="0"/>
              </a:p>
              <a:p>
                <a:pPr marL="914400" lvl="2" indent="0">
                  <a:lnSpc>
                    <a:spcPct val="80000"/>
                  </a:lnSpc>
                  <a:buNone/>
                </a:pPr>
                <a14:m>
                  <m:oMathPara xmlns:m="http://schemas.openxmlformats.org/officeDocument/2006/math">
                    <m:oMathParaPr>
                      <m:jc m:val="centerGroup"/>
                    </m:oMathParaPr>
                    <m:oMath xmlns:m="http://schemas.openxmlformats.org/officeDocument/2006/math">
                      <m:r>
                        <a:rPr lang="en-US" altLang="en-US" sz="1600" b="0" i="1" smtClean="0">
                          <a:latin typeface="Cambria Math"/>
                        </a:rPr>
                        <m:t>𝐸</m:t>
                      </m:r>
                      <m:r>
                        <a:rPr lang="en-US" altLang="en-US" sz="1600" b="0" i="1" smtClean="0">
                          <a:latin typeface="Cambria Math"/>
                        </a:rPr>
                        <m:t>[</m:t>
                      </m:r>
                      <m:sSub>
                        <m:sSubPr>
                          <m:ctrlPr>
                            <a:rPr lang="en-US" altLang="en-US" sz="1600" b="0" i="1" smtClean="0">
                              <a:latin typeface="Cambria Math" panose="02040503050406030204" pitchFamily="18" charset="0"/>
                            </a:rPr>
                          </m:ctrlPr>
                        </m:sSubPr>
                        <m:e>
                          <m:r>
                            <a:rPr lang="en-US" altLang="en-US" sz="1600" b="0" i="1" smtClean="0">
                              <a:latin typeface="Cambria Math"/>
                            </a:rPr>
                            <m:t>𝑛</m:t>
                          </m:r>
                        </m:e>
                        <m:sub>
                          <m:r>
                            <a:rPr lang="en-US" altLang="en-US" sz="1600" b="0" i="1" smtClean="0">
                              <a:latin typeface="Cambria Math"/>
                            </a:rPr>
                            <m:t>𝑞</m:t>
                          </m:r>
                        </m:sub>
                      </m:sSub>
                      <m:r>
                        <a:rPr lang="en-US" altLang="en-US" sz="1600" b="0" i="1" smtClean="0">
                          <a:latin typeface="Cambria Math"/>
                        </a:rPr>
                        <m:t>]=</m:t>
                      </m:r>
                      <m:f>
                        <m:fPr>
                          <m:ctrlPr>
                            <a:rPr lang="en-US" altLang="en-US" sz="1600" b="0" i="1" smtClean="0">
                              <a:latin typeface="Cambria Math" panose="02040503050406030204" pitchFamily="18" charset="0"/>
                            </a:rPr>
                          </m:ctrlPr>
                        </m:fPr>
                        <m:num>
                          <m:sSup>
                            <m:sSupPr>
                              <m:ctrlPr>
                                <a:rPr lang="en-US" altLang="en-US" sz="1600" b="0" i="1" smtClean="0">
                                  <a:latin typeface="Cambria Math" panose="02040503050406030204" pitchFamily="18" charset="0"/>
                                </a:rPr>
                              </m:ctrlPr>
                            </m:sSupPr>
                            <m:e>
                              <m:d>
                                <m:dPr>
                                  <m:ctrlPr>
                                    <a:rPr lang="en-US" altLang="en-US" sz="1600" b="0" i="1" smtClean="0">
                                      <a:latin typeface="Cambria Math" panose="02040503050406030204" pitchFamily="18" charset="0"/>
                                    </a:rPr>
                                  </m:ctrlPr>
                                </m:dPr>
                                <m:e>
                                  <m:f>
                                    <m:fPr>
                                      <m:ctrlPr>
                                        <a:rPr lang="en-US" altLang="en-US" sz="1600" b="0" i="1" smtClean="0">
                                          <a:latin typeface="Cambria Math" panose="02040503050406030204" pitchFamily="18" charset="0"/>
                                        </a:rPr>
                                      </m:ctrlPr>
                                    </m:fPr>
                                    <m:num>
                                      <m:r>
                                        <a:rPr lang="en-US" altLang="en-US" sz="1600" b="0" i="1" smtClean="0">
                                          <a:latin typeface="Cambria Math"/>
                                        </a:rPr>
                                        <m:t>1</m:t>
                                      </m:r>
                                    </m:num>
                                    <m:den>
                                      <m:r>
                                        <a:rPr lang="en-US" altLang="en-US" sz="1600" b="0" i="1" smtClean="0">
                                          <a:latin typeface="Cambria Math"/>
                                        </a:rPr>
                                        <m:t>30</m:t>
                                      </m:r>
                                    </m:den>
                                  </m:f>
                                </m:e>
                              </m:d>
                            </m:e>
                            <m:sup>
                              <m:r>
                                <a:rPr lang="en-US" altLang="en-US" sz="1600" b="0" i="1" smtClean="0">
                                  <a:latin typeface="Cambria Math"/>
                                </a:rPr>
                                <m:t>2</m:t>
                              </m:r>
                            </m:sup>
                          </m:sSup>
                          <m:d>
                            <m:dPr>
                              <m:begChr m:val="["/>
                              <m:endChr m:val="]"/>
                              <m:ctrlPr>
                                <a:rPr lang="en-US" altLang="en-US" sz="1600" b="0" i="1" smtClean="0">
                                  <a:latin typeface="Cambria Math" panose="02040503050406030204" pitchFamily="18" charset="0"/>
                                </a:rPr>
                              </m:ctrlPr>
                            </m:dPr>
                            <m:e>
                              <m:sSup>
                                <m:sSupPr>
                                  <m:ctrlPr>
                                    <a:rPr lang="en-US" altLang="en-US" sz="1600" b="0" i="1" smtClean="0">
                                      <a:latin typeface="Cambria Math" panose="02040503050406030204" pitchFamily="18" charset="0"/>
                                    </a:rPr>
                                  </m:ctrlPr>
                                </m:sSupPr>
                                <m:e>
                                  <m:r>
                                    <a:rPr lang="en-US" altLang="en-US" sz="1600" b="0" i="1" smtClean="0">
                                      <a:latin typeface="Cambria Math"/>
                                    </a:rPr>
                                    <m:t>24</m:t>
                                  </m:r>
                                </m:e>
                                <m:sup>
                                  <m:r>
                                    <a:rPr lang="en-US" altLang="en-US" sz="1600" b="0" i="1" smtClean="0">
                                      <a:latin typeface="Cambria Math"/>
                                    </a:rPr>
                                    <m:t>2</m:t>
                                  </m:r>
                                </m:sup>
                              </m:sSup>
                              <m:r>
                                <a:rPr lang="en-US" altLang="en-US" sz="1600" b="0" i="1" smtClean="0">
                                  <a:latin typeface="Cambria Math"/>
                                </a:rPr>
                                <m:t>+400</m:t>
                              </m:r>
                            </m:e>
                          </m:d>
                        </m:num>
                        <m:den>
                          <m:r>
                            <a:rPr lang="en-US" altLang="en-US" sz="1600" b="0" i="1" smtClean="0">
                              <a:latin typeface="Cambria Math"/>
                            </a:rPr>
                            <m:t>2</m:t>
                          </m:r>
                          <m:d>
                            <m:dPr>
                              <m:ctrlPr>
                                <a:rPr lang="en-US" altLang="en-US" sz="1600" b="0" i="1" smtClean="0">
                                  <a:latin typeface="Cambria Math" panose="02040503050406030204" pitchFamily="18" charset="0"/>
                                </a:rPr>
                              </m:ctrlPr>
                            </m:dPr>
                            <m:e>
                              <m:r>
                                <a:rPr lang="en-US" altLang="en-US" sz="1600" b="0" i="1" smtClean="0">
                                  <a:latin typeface="Cambria Math"/>
                                </a:rPr>
                                <m:t>1−</m:t>
                              </m:r>
                              <m:f>
                                <m:fPr>
                                  <m:ctrlPr>
                                    <a:rPr lang="en-US" altLang="en-US" sz="1600" b="0" i="1" smtClean="0">
                                      <a:latin typeface="Cambria Math" panose="02040503050406030204" pitchFamily="18" charset="0"/>
                                    </a:rPr>
                                  </m:ctrlPr>
                                </m:fPr>
                                <m:num>
                                  <m:r>
                                    <a:rPr lang="en-US" altLang="en-US" sz="1600" b="0" i="1" smtClean="0">
                                      <a:latin typeface="Cambria Math"/>
                                    </a:rPr>
                                    <m:t>4</m:t>
                                  </m:r>
                                </m:num>
                                <m:den>
                                  <m:r>
                                    <a:rPr lang="en-US" altLang="en-US" sz="1600" b="0" i="1" smtClean="0">
                                      <a:latin typeface="Cambria Math"/>
                                    </a:rPr>
                                    <m:t>5</m:t>
                                  </m:r>
                                </m:den>
                              </m:f>
                            </m:e>
                          </m:d>
                        </m:den>
                      </m:f>
                      <m:r>
                        <a:rPr lang="en-US" altLang="en-US" sz="1600" b="0" i="1" smtClean="0">
                          <a:latin typeface="Cambria Math"/>
                        </a:rPr>
                        <m:t>=2.711 </m:t>
                      </m:r>
                      <m:r>
                        <m:rPr>
                          <m:sty m:val="p"/>
                        </m:rPr>
                        <a:rPr lang="en-US" altLang="en-US" sz="1600" b="0" i="0" smtClean="0">
                          <a:latin typeface="Cambria Math"/>
                        </a:rPr>
                        <m:t>customers</m:t>
                      </m:r>
                      <m:r>
                        <a:rPr lang="en-US" altLang="en-US" sz="1600" b="0" i="1" smtClean="0">
                          <a:latin typeface="Cambria Math"/>
                        </a:rPr>
                        <m:t> </m:t>
                      </m:r>
                    </m:oMath>
                  </m:oMathPara>
                </a14:m>
                <a:endParaRPr lang="en-US" altLang="en-US" sz="1600" dirty="0"/>
              </a:p>
              <a:p>
                <a:pPr lvl="2">
                  <a:lnSpc>
                    <a:spcPct val="80000"/>
                  </a:lnSpc>
                </a:pPr>
                <a:endParaRPr lang="en-US" altLang="en-US" sz="1600" dirty="0"/>
              </a:p>
              <a:p>
                <a:pPr lvl="2">
                  <a:lnSpc>
                    <a:spcPct val="80000"/>
                  </a:lnSpc>
                </a:pPr>
                <a:r>
                  <a:rPr lang="en-US" altLang="en-US" sz="1600" dirty="0"/>
                  <a:t>The proportion of arrivals who find Alex idle and thus experience no delay at all is </a:t>
                </a:r>
                <a14:m>
                  <m:oMath xmlns:m="http://schemas.openxmlformats.org/officeDocument/2006/math">
                    <m:r>
                      <a:rPr lang="en-US" altLang="en-US" sz="1600" b="0" i="1" dirty="0" smtClean="0">
                        <a:latin typeface="Cambria Math"/>
                      </a:rPr>
                      <m:t>𝑝</m:t>
                    </m:r>
                    <m:r>
                      <a:rPr lang="en-US" altLang="en-US" sz="1600" i="1" baseline="-25000" dirty="0">
                        <a:latin typeface="Cambria Math"/>
                      </a:rPr>
                      <m:t>0</m:t>
                    </m:r>
                    <m:r>
                      <a:rPr lang="en-US" altLang="en-US" sz="1600" i="1" dirty="0">
                        <a:latin typeface="Cambria Math"/>
                      </a:rPr>
                      <m:t> = 1−</m:t>
                    </m:r>
                    <m:r>
                      <a:rPr lang="en-US" altLang="en-US" sz="1600" b="0" i="1" dirty="0" smtClean="0">
                        <a:latin typeface="Cambria Math"/>
                      </a:rPr>
                      <m:t>𝜌</m:t>
                    </m:r>
                    <m:r>
                      <a:rPr lang="en-US" altLang="en-US" sz="1600" i="1" dirty="0">
                        <a:latin typeface="Cambria Math"/>
                      </a:rPr>
                      <m:t> = 1/5 = 20%</m:t>
                    </m:r>
                  </m:oMath>
                </a14:m>
                <a:r>
                  <a:rPr lang="en-US" altLang="en-US" sz="1600" i="1" dirty="0"/>
                  <a:t>.</a:t>
                </a:r>
              </a:p>
              <a:p>
                <a:pPr lvl="1">
                  <a:lnSpc>
                    <a:spcPct val="80000"/>
                  </a:lnSpc>
                </a:pPr>
                <a:r>
                  <a:rPr lang="en-US" altLang="en-US" sz="1800" dirty="0"/>
                  <a:t>Bo: </a:t>
                </a:r>
                <a14:m>
                  <m:oMath xmlns:m="http://schemas.openxmlformats.org/officeDocument/2006/math">
                    <m:r>
                      <a:rPr lang="en-US" altLang="en-US" sz="1800" i="1" dirty="0" smtClean="0">
                        <a:latin typeface="Cambria Math"/>
                      </a:rPr>
                      <m:t>1/</m:t>
                    </m:r>
                    <m:r>
                      <a:rPr lang="en-US" altLang="en-US" sz="1800" b="0" i="1" dirty="0" smtClean="0">
                        <a:latin typeface="Cambria Math"/>
                      </a:rPr>
                      <m:t>𝜇</m:t>
                    </m:r>
                    <m:r>
                      <a:rPr lang="en-US" altLang="en-US" sz="1800" i="1" dirty="0" smtClean="0">
                        <a:latin typeface="Cambria Math"/>
                      </a:rPr>
                      <m:t> = 25 </m:t>
                    </m:r>
                    <m:r>
                      <m:rPr>
                        <m:sty m:val="p"/>
                      </m:rPr>
                      <a:rPr lang="en-US" altLang="en-US" sz="1800" i="0" dirty="0" smtClean="0">
                        <a:latin typeface="Cambria Math"/>
                      </a:rPr>
                      <m:t>minutes</m:t>
                    </m:r>
                  </m:oMath>
                </a14:m>
                <a:r>
                  <a:rPr lang="en-US" altLang="en-US" sz="1800" dirty="0"/>
                  <a:t> and </a:t>
                </a:r>
                <a14:m>
                  <m:oMath xmlns:m="http://schemas.openxmlformats.org/officeDocument/2006/math">
                    <m:r>
                      <a:rPr lang="en-US" altLang="en-US" sz="1800" i="1" dirty="0">
                        <a:latin typeface="Cambria Math"/>
                      </a:rPr>
                      <m:t> </m:t>
                    </m:r>
                    <m:sSup>
                      <m:sSupPr>
                        <m:ctrlPr>
                          <a:rPr lang="en-US" altLang="en-US" sz="1800" b="0" i="1" dirty="0" smtClean="0">
                            <a:latin typeface="Cambria Math" panose="02040503050406030204" pitchFamily="18" charset="0"/>
                          </a:rPr>
                        </m:ctrlPr>
                      </m:sSupPr>
                      <m:e>
                        <m:r>
                          <a:rPr lang="en-US" altLang="en-US" sz="1800" b="0" i="1" dirty="0" smtClean="0">
                            <a:latin typeface="Cambria Math"/>
                          </a:rPr>
                          <m:t>𝜎</m:t>
                        </m:r>
                      </m:e>
                      <m:sup>
                        <m:r>
                          <a:rPr lang="en-US" altLang="en-US" sz="1800" b="0" i="1" dirty="0" smtClean="0">
                            <a:latin typeface="Cambria Math"/>
                          </a:rPr>
                          <m:t>2</m:t>
                        </m:r>
                      </m:sup>
                    </m:sSup>
                    <m:r>
                      <a:rPr lang="en-US" altLang="en-US" sz="1800" i="1" dirty="0">
                        <a:latin typeface="Cambria Math"/>
                      </a:rPr>
                      <m:t>= 2</m:t>
                    </m:r>
                    <m:r>
                      <a:rPr lang="en-US" altLang="en-US" sz="1800" i="1" baseline="30000" dirty="0">
                        <a:latin typeface="Cambria Math"/>
                      </a:rPr>
                      <m:t>2</m:t>
                    </m:r>
                    <m:r>
                      <a:rPr lang="en-US" altLang="en-US" sz="1800" i="1" dirty="0">
                        <a:latin typeface="Cambria Math"/>
                      </a:rPr>
                      <m:t> = 4 </m:t>
                    </m:r>
                    <m:r>
                      <m:rPr>
                        <m:sty m:val="p"/>
                      </m:rPr>
                      <a:rPr lang="en-US" altLang="en-US" sz="1800" i="0" dirty="0">
                        <a:latin typeface="Cambria Math"/>
                      </a:rPr>
                      <m:t>minutes</m:t>
                    </m:r>
                    <m:r>
                      <a:rPr lang="en-US" altLang="en-US" sz="1800" i="1" baseline="30000" dirty="0">
                        <a:latin typeface="Cambria Math"/>
                      </a:rPr>
                      <m:t>2</m:t>
                    </m:r>
                  </m:oMath>
                </a14:m>
                <a:r>
                  <a:rPr lang="en-US" altLang="en-US" sz="1800" dirty="0"/>
                  <a:t>:</a:t>
                </a:r>
              </a:p>
              <a:p>
                <a:pPr lvl="2">
                  <a:lnSpc>
                    <a:spcPct val="80000"/>
                  </a:lnSpc>
                </a:pPr>
                <a:endParaRPr lang="en-US" altLang="en-US" sz="1600" dirty="0"/>
              </a:p>
              <a:p>
                <a:pPr marL="914400" lvl="2" indent="0">
                  <a:lnSpc>
                    <a:spcPct val="80000"/>
                  </a:lnSpc>
                  <a:buNone/>
                </a:pPr>
                <a14:m>
                  <m:oMathPara xmlns:m="http://schemas.openxmlformats.org/officeDocument/2006/math">
                    <m:oMathParaPr>
                      <m:jc m:val="centerGroup"/>
                    </m:oMathParaPr>
                    <m:oMath xmlns:m="http://schemas.openxmlformats.org/officeDocument/2006/math">
                      <m:r>
                        <a:rPr lang="en-US" altLang="en-US" sz="1600" b="0" i="1" smtClean="0">
                          <a:latin typeface="Cambria Math"/>
                        </a:rPr>
                        <m:t>𝐸</m:t>
                      </m:r>
                      <m:r>
                        <a:rPr lang="en-US" altLang="en-US" sz="1600" b="0" i="1" smtClean="0">
                          <a:latin typeface="Cambria Math"/>
                        </a:rPr>
                        <m:t>[</m:t>
                      </m:r>
                      <m:sSub>
                        <m:sSubPr>
                          <m:ctrlPr>
                            <a:rPr lang="en-US" altLang="en-US" sz="1600" b="0" i="1" smtClean="0">
                              <a:latin typeface="Cambria Math" panose="02040503050406030204" pitchFamily="18" charset="0"/>
                            </a:rPr>
                          </m:ctrlPr>
                        </m:sSubPr>
                        <m:e>
                          <m:r>
                            <a:rPr lang="en-US" altLang="en-US" sz="1600" b="0" i="1" smtClean="0">
                              <a:latin typeface="Cambria Math"/>
                            </a:rPr>
                            <m:t>𝑛</m:t>
                          </m:r>
                        </m:e>
                        <m:sub>
                          <m:r>
                            <a:rPr lang="en-US" altLang="en-US" sz="1600" b="0" i="1" smtClean="0">
                              <a:latin typeface="Cambria Math"/>
                            </a:rPr>
                            <m:t>𝑞</m:t>
                          </m:r>
                        </m:sub>
                      </m:sSub>
                      <m:r>
                        <a:rPr lang="en-US" altLang="en-US" sz="1600" b="0" i="1" smtClean="0">
                          <a:latin typeface="Cambria Math"/>
                        </a:rPr>
                        <m:t>]</m:t>
                      </m:r>
                      <m:r>
                        <a:rPr lang="en-US" altLang="en-US" sz="1600" i="1">
                          <a:latin typeface="Cambria Math"/>
                        </a:rPr>
                        <m:t>=</m:t>
                      </m:r>
                      <m:f>
                        <m:fPr>
                          <m:ctrlPr>
                            <a:rPr lang="en-US" altLang="en-US" sz="1600" i="1">
                              <a:latin typeface="Cambria Math" panose="02040503050406030204" pitchFamily="18" charset="0"/>
                            </a:rPr>
                          </m:ctrlPr>
                        </m:fPr>
                        <m:num>
                          <m:sSup>
                            <m:sSupPr>
                              <m:ctrlPr>
                                <a:rPr lang="en-US" altLang="en-US" sz="1600" i="1">
                                  <a:latin typeface="Cambria Math" panose="02040503050406030204" pitchFamily="18" charset="0"/>
                                </a:rPr>
                              </m:ctrlPr>
                            </m:sSupPr>
                            <m:e>
                              <m:d>
                                <m:dPr>
                                  <m:ctrlPr>
                                    <a:rPr lang="en-US" altLang="en-US" sz="1600" i="1">
                                      <a:latin typeface="Cambria Math" panose="02040503050406030204" pitchFamily="18" charset="0"/>
                                    </a:rPr>
                                  </m:ctrlPr>
                                </m:dPr>
                                <m:e>
                                  <m:f>
                                    <m:fPr>
                                      <m:ctrlPr>
                                        <a:rPr lang="en-US" altLang="en-US" sz="1600" i="1">
                                          <a:latin typeface="Cambria Math" panose="02040503050406030204" pitchFamily="18" charset="0"/>
                                        </a:rPr>
                                      </m:ctrlPr>
                                    </m:fPr>
                                    <m:num>
                                      <m:r>
                                        <a:rPr lang="en-US" altLang="en-US" sz="1600" i="1">
                                          <a:latin typeface="Cambria Math"/>
                                        </a:rPr>
                                        <m:t>1</m:t>
                                      </m:r>
                                    </m:num>
                                    <m:den>
                                      <m:r>
                                        <a:rPr lang="en-US" altLang="en-US" sz="1600" i="1">
                                          <a:latin typeface="Cambria Math"/>
                                        </a:rPr>
                                        <m:t>30</m:t>
                                      </m:r>
                                    </m:den>
                                  </m:f>
                                </m:e>
                              </m:d>
                            </m:e>
                            <m:sup>
                              <m:r>
                                <a:rPr lang="en-US" altLang="en-US" sz="1600" i="1">
                                  <a:latin typeface="Cambria Math"/>
                                </a:rPr>
                                <m:t>2</m:t>
                              </m:r>
                            </m:sup>
                          </m:sSup>
                          <m:d>
                            <m:dPr>
                              <m:begChr m:val="["/>
                              <m:endChr m:val="]"/>
                              <m:ctrlPr>
                                <a:rPr lang="en-US" altLang="en-US" sz="1600" i="1">
                                  <a:latin typeface="Cambria Math" panose="02040503050406030204" pitchFamily="18" charset="0"/>
                                </a:rPr>
                              </m:ctrlPr>
                            </m:dPr>
                            <m:e>
                              <m:sSup>
                                <m:sSupPr>
                                  <m:ctrlPr>
                                    <a:rPr lang="en-US" altLang="en-US" sz="1600" i="1">
                                      <a:latin typeface="Cambria Math" panose="02040503050406030204" pitchFamily="18" charset="0"/>
                                    </a:rPr>
                                  </m:ctrlPr>
                                </m:sSupPr>
                                <m:e>
                                  <m:r>
                                    <a:rPr lang="en-US" altLang="en-US" sz="1600" i="1">
                                      <a:latin typeface="Cambria Math"/>
                                    </a:rPr>
                                    <m:t>2</m:t>
                                  </m:r>
                                  <m:r>
                                    <a:rPr lang="en-US" altLang="en-US" sz="1600" b="0" i="1" smtClean="0">
                                      <a:latin typeface="Cambria Math"/>
                                    </a:rPr>
                                    <m:t>5</m:t>
                                  </m:r>
                                </m:e>
                                <m:sup>
                                  <m:r>
                                    <a:rPr lang="en-US" altLang="en-US" sz="1600" i="1">
                                      <a:latin typeface="Cambria Math"/>
                                    </a:rPr>
                                    <m:t>2</m:t>
                                  </m:r>
                                </m:sup>
                              </m:sSup>
                              <m:r>
                                <a:rPr lang="en-US" altLang="en-US" sz="1600" i="1">
                                  <a:latin typeface="Cambria Math"/>
                                </a:rPr>
                                <m:t>+4</m:t>
                              </m:r>
                            </m:e>
                          </m:d>
                        </m:num>
                        <m:den>
                          <m:r>
                            <a:rPr lang="en-US" altLang="en-US" sz="1600" i="1">
                              <a:latin typeface="Cambria Math"/>
                            </a:rPr>
                            <m:t>2</m:t>
                          </m:r>
                          <m:d>
                            <m:dPr>
                              <m:ctrlPr>
                                <a:rPr lang="en-US" altLang="en-US" sz="1600" i="1">
                                  <a:latin typeface="Cambria Math" panose="02040503050406030204" pitchFamily="18" charset="0"/>
                                </a:rPr>
                              </m:ctrlPr>
                            </m:dPr>
                            <m:e>
                              <m:r>
                                <a:rPr lang="en-US" altLang="en-US" sz="1600" i="1">
                                  <a:latin typeface="Cambria Math"/>
                                </a:rPr>
                                <m:t>1−</m:t>
                              </m:r>
                              <m:f>
                                <m:fPr>
                                  <m:ctrlPr>
                                    <a:rPr lang="en-US" altLang="en-US" sz="1600" i="1">
                                      <a:latin typeface="Cambria Math" panose="02040503050406030204" pitchFamily="18" charset="0"/>
                                    </a:rPr>
                                  </m:ctrlPr>
                                </m:fPr>
                                <m:num>
                                  <m:r>
                                    <a:rPr lang="en-US" altLang="en-US" sz="1600" b="0" i="1" smtClean="0">
                                      <a:latin typeface="Cambria Math"/>
                                    </a:rPr>
                                    <m:t>5</m:t>
                                  </m:r>
                                </m:num>
                                <m:den>
                                  <m:r>
                                    <a:rPr lang="en-US" altLang="en-US" sz="1600" b="0" i="1" smtClean="0">
                                      <a:latin typeface="Cambria Math"/>
                                    </a:rPr>
                                    <m:t>6</m:t>
                                  </m:r>
                                </m:den>
                              </m:f>
                            </m:e>
                          </m:d>
                        </m:den>
                      </m:f>
                      <m:r>
                        <a:rPr lang="en-US" altLang="en-US" sz="1600" i="1">
                          <a:latin typeface="Cambria Math"/>
                        </a:rPr>
                        <m:t>=2.</m:t>
                      </m:r>
                      <m:r>
                        <a:rPr lang="en-US" altLang="en-US" sz="1600" b="0" i="1" smtClean="0">
                          <a:latin typeface="Cambria Math"/>
                        </a:rPr>
                        <m:t>097</m:t>
                      </m:r>
                      <m:r>
                        <a:rPr lang="en-US" altLang="en-US" sz="1600" i="1">
                          <a:latin typeface="Cambria Math"/>
                        </a:rPr>
                        <m:t> </m:t>
                      </m:r>
                      <m:r>
                        <m:rPr>
                          <m:sty m:val="p"/>
                        </m:rPr>
                        <a:rPr lang="en-US" altLang="en-US" sz="1600" i="0">
                          <a:latin typeface="Cambria Math"/>
                        </a:rPr>
                        <m:t>customers</m:t>
                      </m:r>
                    </m:oMath>
                  </m:oMathPara>
                </a14:m>
                <a:endParaRPr lang="en-US" altLang="en-US" sz="1600" dirty="0"/>
              </a:p>
              <a:p>
                <a:pPr lvl="2">
                  <a:lnSpc>
                    <a:spcPct val="80000"/>
                  </a:lnSpc>
                </a:pPr>
                <a:endParaRPr lang="en-US" altLang="en-US" sz="1600" dirty="0"/>
              </a:p>
              <a:p>
                <a:pPr lvl="2">
                  <a:lnSpc>
                    <a:spcPct val="80000"/>
                  </a:lnSpc>
                </a:pPr>
                <a:r>
                  <a:rPr lang="en-US" altLang="en-US" sz="1600" dirty="0"/>
                  <a:t>The proportion of arrivals who find Bo idle and thus experience no delay at all is </a:t>
                </a:r>
                <a14:m>
                  <m:oMath xmlns:m="http://schemas.openxmlformats.org/officeDocument/2006/math">
                    <m:r>
                      <a:rPr lang="en-US" altLang="en-US" sz="1600" b="0" i="1" dirty="0" smtClean="0">
                        <a:latin typeface="Cambria Math"/>
                      </a:rPr>
                      <m:t>𝑝</m:t>
                    </m:r>
                    <m:r>
                      <a:rPr lang="en-US" altLang="en-US" sz="1600" i="1" baseline="-25000" dirty="0">
                        <a:latin typeface="Cambria Math"/>
                      </a:rPr>
                      <m:t>0</m:t>
                    </m:r>
                    <m:r>
                      <a:rPr lang="en-US" altLang="en-US" sz="1600" i="1" dirty="0">
                        <a:latin typeface="Cambria Math"/>
                      </a:rPr>
                      <m:t> = 1−</m:t>
                    </m:r>
                    <m:r>
                      <a:rPr lang="en-US" altLang="en-US" sz="1600" b="0" i="1" dirty="0" smtClean="0">
                        <a:latin typeface="Cambria Math"/>
                      </a:rPr>
                      <m:t>𝜌</m:t>
                    </m:r>
                    <m:r>
                      <a:rPr lang="en-US" altLang="en-US" sz="1600" i="1" dirty="0">
                        <a:latin typeface="Cambria Math"/>
                      </a:rPr>
                      <m:t> = 1/6 = 16.7%</m:t>
                    </m:r>
                  </m:oMath>
                </a14:m>
                <a:r>
                  <a:rPr lang="en-US" altLang="en-US" sz="1600" i="1" dirty="0"/>
                  <a:t>.</a:t>
                </a:r>
                <a:endParaRPr lang="en-US" altLang="en-US" sz="1600" dirty="0"/>
              </a:p>
              <a:p>
                <a:pPr lvl="1">
                  <a:lnSpc>
                    <a:spcPct val="80000"/>
                  </a:lnSpc>
                </a:pPr>
                <a:r>
                  <a:rPr lang="en-US" altLang="en-US" sz="1800" dirty="0"/>
                  <a:t>Although working faster on average, Alex’s greater service variability results in an average queue length about </a:t>
                </a:r>
                <a14:m>
                  <m:oMath xmlns:m="http://schemas.openxmlformats.org/officeDocument/2006/math">
                    <m:r>
                      <a:rPr lang="en-US" altLang="en-US" sz="1800" i="1" dirty="0" smtClean="0">
                        <a:latin typeface="Cambria Math"/>
                      </a:rPr>
                      <m:t>30%</m:t>
                    </m:r>
                  </m:oMath>
                </a14:m>
                <a:r>
                  <a:rPr lang="en-US" altLang="en-US" sz="1800" dirty="0"/>
                  <a:t> greater than Bo’s queue.</a:t>
                </a:r>
              </a:p>
              <a:p>
                <a:endParaRPr lang="en-CA"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67" t="-2209" r="-370" b="-1104"/>
                </a:stretch>
              </a:blipFill>
            </p:spPr>
            <p:txBody>
              <a:bodyPr/>
              <a:lstStyle/>
              <a:p>
                <a:r>
                  <a:rPr lang="en-CA">
                    <a:noFill/>
                  </a:rPr>
                  <a:t> </a:t>
                </a:r>
              </a:p>
            </p:txBody>
          </p:sp>
        </mc:Fallback>
      </mc:AlternateContent>
      <p:sp>
        <p:nvSpPr>
          <p:cNvPr id="2" name="Title 1"/>
          <p:cNvSpPr>
            <a:spLocks noGrp="1"/>
          </p:cNvSpPr>
          <p:nvPr>
            <p:ph type="title"/>
          </p:nvPr>
        </p:nvSpPr>
        <p:spPr/>
        <p:txBody>
          <a:bodyPr/>
          <a:lstStyle/>
          <a:p>
            <a:r>
              <a:rPr lang="en-US" altLang="en-US" dirty="0"/>
              <a:t>M/G/1 Queue Example</a:t>
            </a:r>
            <a:endParaRPr lang="en-CA" sz="2800" dirty="0"/>
          </a:p>
        </p:txBody>
      </p:sp>
      <p:sp>
        <p:nvSpPr>
          <p:cNvPr id="4" name="Slide Number Placeholder 3">
            <a:extLst>
              <a:ext uri="{FF2B5EF4-FFF2-40B4-BE49-F238E27FC236}">
                <a16:creationId xmlns:a16="http://schemas.microsoft.com/office/drawing/2014/main" id="{4166B403-695C-4C51-A74B-5B2040BF5224}"/>
              </a:ext>
            </a:extLst>
          </p:cNvPr>
          <p:cNvSpPr>
            <a:spLocks noGrp="1"/>
          </p:cNvSpPr>
          <p:nvPr>
            <p:ph type="sldNum" sz="quarter" idx="12"/>
          </p:nvPr>
        </p:nvSpPr>
        <p:spPr/>
        <p:txBody>
          <a:bodyPr/>
          <a:lstStyle/>
          <a:p>
            <a:fld id="{BA691707-747E-C946-9ECD-54E2551B1C59}" type="slidenum">
              <a:rPr lang="en-US" smtClean="0"/>
              <a:pPr/>
              <a:t>51</a:t>
            </a:fld>
            <a:endParaRPr lang="en-US"/>
          </a:p>
        </p:txBody>
      </p:sp>
    </p:spTree>
    <p:extLst>
      <p:ext uri="{BB962C8B-B14F-4D97-AF65-F5344CB8AC3E}">
        <p14:creationId xmlns:p14="http://schemas.microsoft.com/office/powerpoint/2010/main" val="3184912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ltLang="en-US" sz="2200" dirty="0"/>
                  <a:t>For almost all queues, if lines are too long, they can be reduced by decreasing server utilization (</a:t>
                </a:r>
                <a14:m>
                  <m:oMath xmlns:m="http://schemas.openxmlformats.org/officeDocument/2006/math">
                    <m:r>
                      <a:rPr lang="en-US" altLang="en-US" sz="2200" b="0" i="1" dirty="0" smtClean="0">
                        <a:latin typeface="Cambria Math"/>
                      </a:rPr>
                      <m:t>𝜌</m:t>
                    </m:r>
                  </m:oMath>
                </a14:m>
                <a:r>
                  <a:rPr lang="en-US" altLang="en-US" sz="2200" dirty="0"/>
                  <a:t>) or by decreasing the service time variability (</a:t>
                </a:r>
                <a14:m>
                  <m:oMath xmlns:m="http://schemas.openxmlformats.org/officeDocument/2006/math">
                    <m:sSup>
                      <m:sSupPr>
                        <m:ctrlPr>
                          <a:rPr lang="en-US" altLang="en-US" sz="2200" b="0" i="1" dirty="0" smtClean="0">
                            <a:latin typeface="Cambria Math" panose="02040503050406030204" pitchFamily="18" charset="0"/>
                          </a:rPr>
                        </m:ctrlPr>
                      </m:sSupPr>
                      <m:e>
                        <m:r>
                          <a:rPr lang="en-US" altLang="en-US" sz="2200" b="0" i="1" dirty="0" smtClean="0">
                            <a:latin typeface="Cambria Math"/>
                          </a:rPr>
                          <m:t>𝜎</m:t>
                        </m:r>
                      </m:e>
                      <m:sup>
                        <m:r>
                          <a:rPr lang="en-US" altLang="en-US" sz="2200" b="0" i="1" dirty="0" smtClean="0">
                            <a:latin typeface="Cambria Math"/>
                          </a:rPr>
                          <m:t>2</m:t>
                        </m:r>
                      </m:sup>
                    </m:sSup>
                  </m:oMath>
                </a14:m>
                <a:r>
                  <a:rPr lang="en-US" altLang="en-US" sz="2200" dirty="0"/>
                  <a:t>)</a:t>
                </a:r>
              </a:p>
              <a:p>
                <a:endParaRPr lang="en-US" altLang="en-US" sz="2200" dirty="0"/>
              </a:p>
              <a:p>
                <a:r>
                  <a:rPr lang="en-US" altLang="en-US" sz="2200" dirty="0"/>
                  <a:t>Coefficient of Variation: a measure of the variability of a distribution</a:t>
                </a:r>
              </a:p>
              <a:p>
                <a:pPr marL="0" indent="0">
                  <a:buNone/>
                </a:pPr>
                <a14:m>
                  <m:oMathPara xmlns:m="http://schemas.openxmlformats.org/officeDocument/2006/math">
                    <m:oMathParaPr>
                      <m:jc m:val="centerGroup"/>
                    </m:oMathParaPr>
                    <m:oMath xmlns:m="http://schemas.openxmlformats.org/officeDocument/2006/math">
                      <m:r>
                        <a:rPr lang="en-US" altLang="en-US" sz="2200" b="0" i="1" smtClean="0">
                          <a:latin typeface="Cambria Math"/>
                        </a:rPr>
                        <m:t>𝐶𝑉</m:t>
                      </m:r>
                      <m:r>
                        <a:rPr lang="en-US" altLang="en-US" sz="2200" b="0" i="1" smtClean="0">
                          <a:latin typeface="Cambria Math"/>
                        </a:rPr>
                        <m:t>=</m:t>
                      </m:r>
                      <m:f>
                        <m:fPr>
                          <m:ctrlPr>
                            <a:rPr lang="en-US" altLang="en-US" sz="2200" b="0" i="1" smtClean="0">
                              <a:latin typeface="Cambria Math" panose="02040503050406030204" pitchFamily="18" charset="0"/>
                            </a:rPr>
                          </m:ctrlPr>
                        </m:fPr>
                        <m:num>
                          <m:rad>
                            <m:radPr>
                              <m:degHide m:val="on"/>
                              <m:ctrlPr>
                                <a:rPr lang="en-US" altLang="en-US" sz="2200" b="0" i="1" smtClean="0">
                                  <a:latin typeface="Cambria Math" panose="02040503050406030204" pitchFamily="18" charset="0"/>
                                </a:rPr>
                              </m:ctrlPr>
                            </m:radPr>
                            <m:deg/>
                            <m:e>
                              <m:r>
                                <a:rPr lang="en-US" altLang="en-US" sz="2200" b="0" i="1" smtClean="0">
                                  <a:latin typeface="Cambria Math"/>
                                </a:rPr>
                                <m:t>𝑉𝑎𝑟</m:t>
                              </m:r>
                              <m:d>
                                <m:dPr>
                                  <m:ctrlPr>
                                    <a:rPr lang="en-US" altLang="en-US" sz="2200" b="0" i="1" smtClean="0">
                                      <a:latin typeface="Cambria Math" panose="02040503050406030204" pitchFamily="18" charset="0"/>
                                    </a:rPr>
                                  </m:ctrlPr>
                                </m:dPr>
                                <m:e>
                                  <m:r>
                                    <a:rPr lang="en-US" altLang="en-US" sz="2200" b="0" i="1" smtClean="0">
                                      <a:latin typeface="Cambria Math"/>
                                    </a:rPr>
                                    <m:t>𝑋</m:t>
                                  </m:r>
                                </m:e>
                              </m:d>
                            </m:e>
                          </m:rad>
                        </m:num>
                        <m:den>
                          <m:r>
                            <a:rPr lang="en-US" altLang="en-US" sz="2200" i="1">
                              <a:latin typeface="Cambria Math"/>
                            </a:rPr>
                            <m:t>𝐸</m:t>
                          </m:r>
                          <m:r>
                            <a:rPr lang="en-US" altLang="en-US" sz="2200" b="0" i="1" smtClean="0">
                              <a:latin typeface="Cambria Math"/>
                            </a:rPr>
                            <m:t>[</m:t>
                          </m:r>
                          <m:r>
                            <a:rPr lang="en-US" altLang="en-US" sz="2200" b="0" i="1" smtClean="0">
                              <a:latin typeface="Cambria Math"/>
                            </a:rPr>
                            <m:t>𝑋</m:t>
                          </m:r>
                          <m:r>
                            <a:rPr lang="en-US" altLang="en-US" sz="2200" b="0" i="1" smtClean="0">
                              <a:latin typeface="Cambria Math"/>
                            </a:rPr>
                            <m:t>]</m:t>
                          </m:r>
                        </m:den>
                      </m:f>
                    </m:oMath>
                  </m:oMathPara>
                </a14:m>
                <a:endParaRPr lang="en-US" altLang="en-US" sz="2200" dirty="0"/>
              </a:p>
              <a:p>
                <a:endParaRPr lang="en-US" altLang="en-US" sz="2200" dirty="0"/>
              </a:p>
              <a:p>
                <a:pPr lvl="1"/>
                <a:r>
                  <a:rPr lang="en-US" altLang="en-US" sz="2000" dirty="0"/>
                  <a:t>The larger </a:t>
                </a:r>
                <a14:m>
                  <m:oMath xmlns:m="http://schemas.openxmlformats.org/officeDocument/2006/math">
                    <m:r>
                      <m:rPr>
                        <m:sty m:val="p"/>
                      </m:rPr>
                      <a:rPr lang="en-US" altLang="en-US" sz="2000" b="0" i="0" dirty="0" smtClean="0">
                        <a:latin typeface="Cambria Math"/>
                      </a:rPr>
                      <m:t>CV</m:t>
                    </m:r>
                  </m:oMath>
                </a14:m>
                <a:r>
                  <a:rPr lang="en-US" altLang="en-US" sz="2000" dirty="0"/>
                  <a:t> is, the more variable is the distribution relative to its expected value.</a:t>
                </a:r>
              </a:p>
              <a:p>
                <a:r>
                  <a:rPr lang="en-US" altLang="en-US" sz="2400" dirty="0" err="1"/>
                  <a:t>Pollaczek-Khinchin</a:t>
                </a:r>
                <a:r>
                  <a:rPr lang="en-US" altLang="en-US" sz="2400" dirty="0"/>
                  <a:t> (PK) mean value formula:</a:t>
                </a:r>
              </a:p>
              <a:p>
                <a:endParaRPr lang="en-CA"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63" t="-736" r="-963"/>
                </a:stretch>
              </a:blipFill>
            </p:spPr>
            <p:txBody>
              <a:bodyPr/>
              <a:lstStyle/>
              <a:p>
                <a:r>
                  <a:rPr lang="en-CA">
                    <a:noFill/>
                  </a:rPr>
                  <a:t> </a:t>
                </a:r>
              </a:p>
            </p:txBody>
          </p:sp>
        </mc:Fallback>
      </mc:AlternateContent>
      <p:sp>
        <p:nvSpPr>
          <p:cNvPr id="2" name="Title 1"/>
          <p:cNvSpPr>
            <a:spLocks noGrp="1"/>
          </p:cNvSpPr>
          <p:nvPr>
            <p:ph type="title"/>
          </p:nvPr>
        </p:nvSpPr>
        <p:spPr/>
        <p:txBody>
          <a:bodyPr/>
          <a:lstStyle/>
          <a:p>
            <a:r>
              <a:rPr lang="en-US" altLang="en-US" dirty="0"/>
              <a:t>Effect of Utilization and Service Variability</a:t>
            </a:r>
            <a:endParaRPr lang="en-CA" dirty="0"/>
          </a:p>
        </p:txBody>
      </p:sp>
      <p:sp>
        <p:nvSpPr>
          <p:cNvPr id="4" name="Slide Number Placeholder 3">
            <a:extLst>
              <a:ext uri="{FF2B5EF4-FFF2-40B4-BE49-F238E27FC236}">
                <a16:creationId xmlns:a16="http://schemas.microsoft.com/office/drawing/2014/main" id="{B321C807-758B-41E0-B1A1-E1DFD4D8B250}"/>
              </a:ext>
            </a:extLst>
          </p:cNvPr>
          <p:cNvSpPr>
            <a:spLocks noGrp="1"/>
          </p:cNvSpPr>
          <p:nvPr>
            <p:ph type="sldNum" sz="quarter" idx="12"/>
          </p:nvPr>
        </p:nvSpPr>
        <p:spPr/>
        <p:txBody>
          <a:bodyPr/>
          <a:lstStyle/>
          <a:p>
            <a:fld id="{BA691707-747E-C946-9ECD-54E2551B1C59}" type="slidenum">
              <a:rPr lang="en-US" smtClean="0"/>
              <a:pPr/>
              <a:t>52</a:t>
            </a:fld>
            <a:endParaRPr lang="en-US"/>
          </a:p>
        </p:txBody>
      </p:sp>
      <p:graphicFrame>
        <p:nvGraphicFramePr>
          <p:cNvPr id="5" name="Object 4">
            <a:extLst>
              <a:ext uri="{FF2B5EF4-FFF2-40B4-BE49-F238E27FC236}">
                <a16:creationId xmlns:a16="http://schemas.microsoft.com/office/drawing/2014/main" id="{6E6DB10E-1ADE-4254-85F8-2F98F95DEC37}"/>
              </a:ext>
            </a:extLst>
          </p:cNvPr>
          <p:cNvGraphicFramePr>
            <a:graphicFrameLocks noChangeAspect="1"/>
          </p:cNvGraphicFramePr>
          <p:nvPr>
            <p:extLst>
              <p:ext uri="{D42A27DB-BD31-4B8C-83A1-F6EECF244321}">
                <p14:modId xmlns:p14="http://schemas.microsoft.com/office/powerpoint/2010/main" val="2938621546"/>
              </p:ext>
            </p:extLst>
          </p:nvPr>
        </p:nvGraphicFramePr>
        <p:xfrm>
          <a:off x="2654300" y="5486400"/>
          <a:ext cx="4013200" cy="1123950"/>
        </p:xfrm>
        <a:graphic>
          <a:graphicData uri="http://schemas.openxmlformats.org/presentationml/2006/ole">
            <mc:AlternateContent xmlns:mc="http://schemas.openxmlformats.org/markup-compatibility/2006">
              <mc:Choice xmlns:v="urn:schemas-microsoft-com:vml" Requires="v">
                <p:oleObj spid="_x0000_s11267" name="Equation" r:id="rId4" imgW="1587240" imgH="444240" progId="Equation.3">
                  <p:embed/>
                </p:oleObj>
              </mc:Choice>
              <mc:Fallback>
                <p:oleObj name="Equation" r:id="rId4" imgW="1587240" imgH="444240" progId="Equation.3">
                  <p:embed/>
                  <p:pic>
                    <p:nvPicPr>
                      <p:cNvPr id="0" name=""/>
                      <p:cNvPicPr/>
                      <p:nvPr/>
                    </p:nvPicPr>
                    <p:blipFill>
                      <a:blip r:embed="rId5"/>
                      <a:stretch>
                        <a:fillRect/>
                      </a:stretch>
                    </p:blipFill>
                    <p:spPr>
                      <a:xfrm>
                        <a:off x="2654300" y="5486400"/>
                        <a:ext cx="4013200" cy="1123950"/>
                      </a:xfrm>
                      <a:prstGeom prst="rect">
                        <a:avLst/>
                      </a:prstGeom>
                    </p:spPr>
                  </p:pic>
                </p:oleObj>
              </mc:Fallback>
            </mc:AlternateContent>
          </a:graphicData>
        </a:graphic>
      </p:graphicFrame>
    </p:spTree>
    <p:extLst>
      <p:ext uri="{BB962C8B-B14F-4D97-AF65-F5344CB8AC3E}">
        <p14:creationId xmlns:p14="http://schemas.microsoft.com/office/powerpoint/2010/main" val="2543206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a:t>Consider </a:t>
                </a:r>
                <a14:m>
                  <m:oMath xmlns:m="http://schemas.openxmlformats.org/officeDocument/2006/math">
                    <m:r>
                      <a:rPr lang="en-US" altLang="en-US" b="0" i="1" smtClean="0">
                        <a:latin typeface="Cambria Math"/>
                      </a:rPr>
                      <m:t>𝐸</m:t>
                    </m:r>
                    <m:r>
                      <a:rPr lang="en-US" altLang="en-US" b="0" i="1" smtClean="0">
                        <a:latin typeface="Cambria Math"/>
                      </a:rPr>
                      <m:t>[</m:t>
                    </m:r>
                    <m:sSub>
                      <m:sSubPr>
                        <m:ctrlPr>
                          <a:rPr lang="en-US" altLang="en-US" b="0" i="1" smtClean="0">
                            <a:latin typeface="Cambria Math" panose="02040503050406030204" pitchFamily="18" charset="0"/>
                          </a:rPr>
                        </m:ctrlPr>
                      </m:sSubPr>
                      <m:e>
                        <m:r>
                          <a:rPr lang="en-US" altLang="en-US" b="0" i="1" smtClean="0">
                            <a:latin typeface="Cambria Math"/>
                          </a:rPr>
                          <m:t>𝑛</m:t>
                        </m:r>
                      </m:e>
                      <m:sub>
                        <m:r>
                          <a:rPr lang="en-US" altLang="en-US" b="0" i="1" smtClean="0">
                            <a:latin typeface="Cambria Math"/>
                          </a:rPr>
                          <m:t>𝑞</m:t>
                        </m:r>
                      </m:sub>
                    </m:sSub>
                    <m:r>
                      <a:rPr lang="en-US" altLang="en-US" b="0" i="1" smtClean="0">
                        <a:latin typeface="Cambria Math"/>
                      </a:rPr>
                      <m:t>]</m:t>
                    </m:r>
                  </m:oMath>
                </a14:m>
                <a:r>
                  <a:rPr lang="en-US" altLang="en-US" dirty="0"/>
                  <a:t> for </a:t>
                </a:r>
                <a:r>
                  <a:rPr lang="en-US" altLang="en-US" i="1" dirty="0"/>
                  <a:t>M/G/1</a:t>
                </a:r>
                <a:r>
                  <a:rPr lang="en-US" altLang="en-US" dirty="0"/>
                  <a:t> queue:</a:t>
                </a:r>
              </a:p>
              <a:p>
                <a:pPr>
                  <a:buNone/>
                </a:pPr>
                <a:endParaRPr lang="en-US" altLang="en-US" dirty="0"/>
              </a:p>
              <a:p>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487" t="-986"/>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altLang="en-US" dirty="0"/>
              <a:t>Effect of Utilization and Service Variability</a:t>
            </a:r>
            <a:endParaRPr lang="en-CA" sz="2800" dirty="0"/>
          </a:p>
        </p:txBody>
      </p:sp>
      <p:graphicFrame>
        <p:nvGraphicFramePr>
          <p:cNvPr id="5" name="Object 5"/>
          <p:cNvGraphicFramePr>
            <a:graphicFrameLocks noChangeAspect="1"/>
          </p:cNvGraphicFramePr>
          <p:nvPr>
            <p:extLst/>
          </p:nvPr>
        </p:nvGraphicFramePr>
        <p:xfrm>
          <a:off x="152400" y="1676400"/>
          <a:ext cx="3649320" cy="1915806"/>
        </p:xfrm>
        <a:graphic>
          <a:graphicData uri="http://schemas.openxmlformats.org/presentationml/2006/ole">
            <mc:AlternateContent xmlns:mc="http://schemas.openxmlformats.org/markup-compatibility/2006">
              <mc:Choice xmlns:v="urn:schemas-microsoft-com:vml" Requires="v">
                <p:oleObj spid="_x0000_s10262" name="Equation" r:id="rId4" imgW="1790640" imgH="939600" progId="Equation.3">
                  <p:embed/>
                </p:oleObj>
              </mc:Choice>
              <mc:Fallback>
                <p:oleObj name="Equation" r:id="rId4" imgW="1790640" imgH="939600" progId="Equation.3">
                  <p:embed/>
                  <p:pic>
                    <p:nvPicPr>
                      <p:cNvPr id="5" name="Object 5"/>
                      <p:cNvPicPr>
                        <a:picLocks noChangeAspect="1" noChangeArrowheads="1"/>
                      </p:cNvPicPr>
                      <p:nvPr/>
                    </p:nvPicPr>
                    <p:blipFill>
                      <a:blip r:embed="rId5"/>
                      <a:srcRect/>
                      <a:stretch>
                        <a:fillRect/>
                      </a:stretch>
                    </p:blipFill>
                    <p:spPr bwMode="auto">
                      <a:xfrm>
                        <a:off x="152400" y="1676400"/>
                        <a:ext cx="3649320" cy="1915806"/>
                      </a:xfrm>
                      <a:prstGeom prst="rect">
                        <a:avLst/>
                      </a:prstGeom>
                      <a:noFill/>
                      <a:ln>
                        <a:noFill/>
                      </a:ln>
                      <a:effectLst/>
                      <a:extLst/>
                    </p:spPr>
                  </p:pic>
                </p:oleObj>
              </mc:Fallback>
            </mc:AlternateContent>
          </a:graphicData>
        </a:graphic>
      </p:graphicFrame>
      <p:sp>
        <p:nvSpPr>
          <p:cNvPr id="6" name="AutoShape 6"/>
          <p:cNvSpPr>
            <a:spLocks noChangeArrowheads="1"/>
          </p:cNvSpPr>
          <p:nvPr/>
        </p:nvSpPr>
        <p:spPr bwMode="auto">
          <a:xfrm rot="16200000">
            <a:off x="495301" y="4083266"/>
            <a:ext cx="762000" cy="1447800"/>
          </a:xfrm>
          <a:prstGeom prst="wedgeRoundRectCallout">
            <a:avLst>
              <a:gd name="adj1" fmla="val 165829"/>
              <a:gd name="adj2" fmla="val 50105"/>
              <a:gd name="adj3" fmla="val 16667"/>
            </a:avLst>
          </a:prstGeom>
          <a:noFill/>
          <a:ln w="9525" algn="ctr">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en-US" altLang="en-US" i="1" dirty="0"/>
              <a:t>Same as </a:t>
            </a:r>
            <a:r>
              <a:rPr lang="en-US" altLang="en-US" dirty="0"/>
              <a:t>for </a:t>
            </a:r>
            <a:r>
              <a:rPr lang="en-US" altLang="en-US" i="1" dirty="0"/>
              <a:t>M/M/1</a:t>
            </a:r>
            <a:r>
              <a:rPr lang="en-US" altLang="en-US" dirty="0"/>
              <a:t> queue</a:t>
            </a:r>
          </a:p>
        </p:txBody>
      </p:sp>
      <p:sp>
        <p:nvSpPr>
          <p:cNvPr id="7" name="AutoShape 7"/>
          <p:cNvSpPr>
            <a:spLocks noChangeArrowheads="1"/>
          </p:cNvSpPr>
          <p:nvPr/>
        </p:nvSpPr>
        <p:spPr bwMode="auto">
          <a:xfrm rot="16200000">
            <a:off x="2136883" y="3889483"/>
            <a:ext cx="1517434" cy="2438399"/>
          </a:xfrm>
          <a:prstGeom prst="wedgeRoundRectCallout">
            <a:avLst>
              <a:gd name="adj1" fmla="val 121996"/>
              <a:gd name="adj2" fmla="val -7271"/>
              <a:gd name="adj3" fmla="val 16667"/>
            </a:avLst>
          </a:prstGeom>
          <a:noFill/>
          <a:ln w="9525" algn="ctr">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en-US" altLang="en-US" i="1" dirty="0"/>
              <a:t>Adjusts the M/M/1 formula to account for a non-exponential service time distribution</a:t>
            </a:r>
          </a:p>
        </p:txBody>
      </p:sp>
      <p:pic>
        <p:nvPicPr>
          <p:cNvPr id="10" name="Picture 9"/>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38600" y="1676400"/>
            <a:ext cx="5334000" cy="4000500"/>
          </a:xfrm>
          <a:prstGeom prst="rect">
            <a:avLst/>
          </a:prstGeom>
        </p:spPr>
      </p:pic>
      <p:sp>
        <p:nvSpPr>
          <p:cNvPr id="4" name="TextBox 3"/>
          <p:cNvSpPr txBox="1"/>
          <p:nvPr/>
        </p:nvSpPr>
        <p:spPr>
          <a:xfrm rot="16200000">
            <a:off x="2974962" y="3447993"/>
            <a:ext cx="2739853" cy="307777"/>
          </a:xfrm>
          <a:prstGeom prst="rect">
            <a:avLst/>
          </a:prstGeom>
          <a:solidFill>
            <a:schemeClr val="bg1"/>
          </a:solidFill>
        </p:spPr>
        <p:txBody>
          <a:bodyPr wrap="none" rtlCol="0">
            <a:spAutoFit/>
          </a:bodyPr>
          <a:lstStyle/>
          <a:p>
            <a:r>
              <a:rPr lang="en-US" sz="1400" dirty="0">
                <a:latin typeface="+mn-lt"/>
              </a:rPr>
              <a:t>Mean no. of customers in queue</a:t>
            </a:r>
          </a:p>
        </p:txBody>
      </p:sp>
      <mc:AlternateContent xmlns:mc="http://schemas.openxmlformats.org/markup-compatibility/2006" xmlns:a14="http://schemas.microsoft.com/office/drawing/2010/main">
        <mc:Choice Requires="a14">
          <p:sp>
            <p:nvSpPr>
              <p:cNvPr id="8" name="TextBox 7"/>
              <p:cNvSpPr txBox="1"/>
              <p:nvPr/>
            </p:nvSpPr>
            <p:spPr>
              <a:xfrm>
                <a:off x="6096000" y="5421676"/>
                <a:ext cx="1659685" cy="307777"/>
              </a:xfrm>
              <a:prstGeom prst="rect">
                <a:avLst/>
              </a:prstGeom>
              <a:solidFill>
                <a:schemeClr val="bg1"/>
              </a:solidFill>
            </p:spPr>
            <p:txBody>
              <a:bodyPr wrap="none" rtlCol="0">
                <a:spAutoFit/>
              </a:bodyPr>
              <a:lstStyle/>
              <a:p>
                <a:r>
                  <a:rPr lang="en-US" sz="1400" dirty="0">
                    <a:latin typeface="+mn-lt"/>
                  </a:rPr>
                  <a:t>Traffic Intensity (</a:t>
                </a:r>
                <a14:m>
                  <m:oMath xmlns:m="http://schemas.openxmlformats.org/officeDocument/2006/math">
                    <m:r>
                      <a:rPr lang="en-US" sz="1400" b="0" i="1" smtClean="0">
                        <a:latin typeface="Cambria Math"/>
                      </a:rPr>
                      <m:t>𝜌</m:t>
                    </m:r>
                  </m:oMath>
                </a14:m>
                <a:r>
                  <a:rPr lang="en-US" sz="1400" dirty="0">
                    <a:latin typeface="+mn-lt"/>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6096000" y="5421676"/>
                <a:ext cx="1659685" cy="307777"/>
              </a:xfrm>
              <a:prstGeom prst="rect">
                <a:avLst/>
              </a:prstGeom>
              <a:blipFill rotWithShape="1">
                <a:blip r:embed="rId7"/>
                <a:stretch>
                  <a:fillRect l="-735" t="-1961" r="-735" b="-17647"/>
                </a:stretch>
              </a:blipFill>
            </p:spPr>
            <p:txBody>
              <a:bodyPr/>
              <a:lstStyle/>
              <a:p>
                <a:r>
                  <a:rPr lang="en-US">
                    <a:noFill/>
                  </a:rPr>
                  <a:t> </a:t>
                </a:r>
              </a:p>
            </p:txBody>
          </p:sp>
        </mc:Fallback>
      </mc:AlternateContent>
      <p:sp>
        <p:nvSpPr>
          <p:cNvPr id="9" name="Slide Number Placeholder 8">
            <a:extLst>
              <a:ext uri="{FF2B5EF4-FFF2-40B4-BE49-F238E27FC236}">
                <a16:creationId xmlns:a16="http://schemas.microsoft.com/office/drawing/2014/main" id="{1CD57466-7527-49A1-97A2-B8353A870EF6}"/>
              </a:ext>
            </a:extLst>
          </p:cNvPr>
          <p:cNvSpPr>
            <a:spLocks noGrp="1"/>
          </p:cNvSpPr>
          <p:nvPr>
            <p:ph type="sldNum" sz="quarter" idx="12"/>
          </p:nvPr>
        </p:nvSpPr>
        <p:spPr/>
        <p:txBody>
          <a:bodyPr/>
          <a:lstStyle/>
          <a:p>
            <a:fld id="{BA691707-747E-C946-9ECD-54E2551B1C59}" type="slidenum">
              <a:rPr lang="en-US" smtClean="0"/>
              <a:pPr/>
              <a:t>53</a:t>
            </a:fld>
            <a:endParaRPr lang="en-US"/>
          </a:p>
        </p:txBody>
      </p:sp>
    </p:spTree>
    <p:extLst>
      <p:ext uri="{BB962C8B-B14F-4D97-AF65-F5344CB8AC3E}">
        <p14:creationId xmlns:p14="http://schemas.microsoft.com/office/powerpoint/2010/main" val="317209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Calling population: the population of potential customers, which could be finite or infinite</a:t>
            </a:r>
          </a:p>
          <a:p>
            <a:pPr lvl="1"/>
            <a:r>
              <a:rPr lang="en-US" altLang="en-US" dirty="0"/>
              <a:t>Finite population model: arrival rate depends on the number of customers in the system, and their current states (e.g., if you have only one laptop, and it is currently at the repair shop, then the arrival rate of failed laptops from you becomes zero)</a:t>
            </a:r>
          </a:p>
          <a:p>
            <a:pPr lvl="1"/>
            <a:r>
              <a:rPr lang="en-US" altLang="en-US" dirty="0"/>
              <a:t>Infinite population model: arrival rate is not affected by the number of customers in the system (e.g., systems with large population of potential customers)</a:t>
            </a:r>
          </a:p>
          <a:p>
            <a:endParaRPr lang="en-US" altLang="en-US" dirty="0"/>
          </a:p>
          <a:p>
            <a:pPr lvl="1"/>
            <a:endParaRPr lang="en-US" altLang="en-US" dirty="0"/>
          </a:p>
          <a:p>
            <a:pPr lvl="1"/>
            <a:endParaRPr lang="en-US" altLang="en-US" dirty="0"/>
          </a:p>
          <a:p>
            <a:pPr lvl="1"/>
            <a:endParaRPr lang="en-US" altLang="en-US" dirty="0"/>
          </a:p>
          <a:p>
            <a:endParaRPr lang="en-CA" dirty="0"/>
          </a:p>
        </p:txBody>
      </p:sp>
      <p:sp>
        <p:nvSpPr>
          <p:cNvPr id="2" name="Title 1"/>
          <p:cNvSpPr>
            <a:spLocks noGrp="1"/>
          </p:cNvSpPr>
          <p:nvPr>
            <p:ph type="title"/>
          </p:nvPr>
        </p:nvSpPr>
        <p:spPr/>
        <p:txBody>
          <a:bodyPr/>
          <a:lstStyle/>
          <a:p>
            <a:r>
              <a:rPr lang="en-US" altLang="en-US"/>
              <a:t>Calling Population</a:t>
            </a:r>
            <a:endParaRPr lang="en-CA" dirty="0"/>
          </a:p>
        </p:txBody>
      </p:sp>
      <p:sp>
        <p:nvSpPr>
          <p:cNvPr id="4" name="Slide Number Placeholder 3">
            <a:extLst>
              <a:ext uri="{FF2B5EF4-FFF2-40B4-BE49-F238E27FC236}">
                <a16:creationId xmlns:a16="http://schemas.microsoft.com/office/drawing/2014/main" id="{EF2964D9-B1E0-4694-B3F5-7303040579AB}"/>
              </a:ext>
            </a:extLst>
          </p:cNvPr>
          <p:cNvSpPr>
            <a:spLocks noGrp="1"/>
          </p:cNvSpPr>
          <p:nvPr>
            <p:ph type="sldNum" sz="quarter" idx="12"/>
          </p:nvPr>
        </p:nvSpPr>
        <p:spPr/>
        <p:txBody>
          <a:bodyPr/>
          <a:lstStyle/>
          <a:p>
            <a:fld id="{BA691707-747E-C946-9ECD-54E2551B1C59}" type="slidenum">
              <a:rPr lang="en-US" smtClean="0"/>
              <a:pPr/>
              <a:t>6</a:t>
            </a:fld>
            <a:endParaRPr lang="en-US"/>
          </a:p>
        </p:txBody>
      </p:sp>
    </p:spTree>
    <p:extLst>
      <p:ext uri="{BB962C8B-B14F-4D97-AF65-F5344CB8AC3E}">
        <p14:creationId xmlns:p14="http://schemas.microsoft.com/office/powerpoint/2010/main" val="3704650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System capacity: a limit on the maximum number of customers that may be in service or waiting in line</a:t>
            </a:r>
          </a:p>
          <a:p>
            <a:pPr lvl="1"/>
            <a:r>
              <a:rPr lang="en-US" altLang="en-US" dirty="0"/>
              <a:t>Limited capacity (e.g., an automatic car wash only has room for 10 cars to wait in line to enter the wash bay)</a:t>
            </a:r>
          </a:p>
          <a:p>
            <a:pPr lvl="1"/>
            <a:r>
              <a:rPr lang="en-US" altLang="en-US" dirty="0"/>
              <a:t>Unlimited capacity (e.g., concert ticket sales with no limit on the number of people allowed to wait to purchase tickets)</a:t>
            </a:r>
          </a:p>
          <a:p>
            <a:endParaRPr lang="en-US" altLang="en-US" dirty="0"/>
          </a:p>
          <a:p>
            <a:pPr lvl="1"/>
            <a:endParaRPr lang="en-US" altLang="en-US" dirty="0"/>
          </a:p>
          <a:p>
            <a:pPr lvl="1"/>
            <a:endParaRPr lang="en-US" altLang="en-US" dirty="0"/>
          </a:p>
          <a:p>
            <a:pPr lvl="1"/>
            <a:endParaRPr lang="en-US" altLang="en-US" dirty="0"/>
          </a:p>
          <a:p>
            <a:endParaRPr lang="en-CA" dirty="0"/>
          </a:p>
        </p:txBody>
      </p:sp>
      <p:sp>
        <p:nvSpPr>
          <p:cNvPr id="2" name="Title 1"/>
          <p:cNvSpPr>
            <a:spLocks noGrp="1"/>
          </p:cNvSpPr>
          <p:nvPr>
            <p:ph type="title"/>
          </p:nvPr>
        </p:nvSpPr>
        <p:spPr/>
        <p:txBody>
          <a:bodyPr/>
          <a:lstStyle/>
          <a:p>
            <a:r>
              <a:rPr lang="en-US" altLang="en-US"/>
              <a:t>System Capacity</a:t>
            </a:r>
            <a:endParaRPr lang="en-CA" dirty="0"/>
          </a:p>
        </p:txBody>
      </p:sp>
      <p:sp>
        <p:nvSpPr>
          <p:cNvPr id="4" name="Slide Number Placeholder 3">
            <a:extLst>
              <a:ext uri="{FF2B5EF4-FFF2-40B4-BE49-F238E27FC236}">
                <a16:creationId xmlns:a16="http://schemas.microsoft.com/office/drawing/2014/main" id="{8C439D5D-043A-48D0-8D45-2DFAA3607DD5}"/>
              </a:ext>
            </a:extLst>
          </p:cNvPr>
          <p:cNvSpPr>
            <a:spLocks noGrp="1"/>
          </p:cNvSpPr>
          <p:nvPr>
            <p:ph type="sldNum" sz="quarter" idx="12"/>
          </p:nvPr>
        </p:nvSpPr>
        <p:spPr/>
        <p:txBody>
          <a:bodyPr/>
          <a:lstStyle/>
          <a:p>
            <a:fld id="{BA691707-747E-C946-9ECD-54E2551B1C59}" type="slidenum">
              <a:rPr lang="en-US" smtClean="0"/>
              <a:pPr/>
              <a:t>7</a:t>
            </a:fld>
            <a:endParaRPr lang="en-US"/>
          </a:p>
        </p:txBody>
      </p:sp>
    </p:spTree>
    <p:extLst>
      <p:ext uri="{BB962C8B-B14F-4D97-AF65-F5344CB8AC3E}">
        <p14:creationId xmlns:p14="http://schemas.microsoft.com/office/powerpoint/2010/main" val="128647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altLang="en-US" sz="2000" dirty="0"/>
              <a:t>Queue behavior: the actions of customers while in a queue waiting for service to begin, for example:</a:t>
            </a:r>
          </a:p>
          <a:p>
            <a:pPr lvl="1"/>
            <a:r>
              <a:rPr lang="en-US" altLang="en-US" sz="2000" dirty="0"/>
              <a:t>Balk: leave when they see that the line is too long</a:t>
            </a:r>
          </a:p>
          <a:p>
            <a:pPr lvl="1"/>
            <a:r>
              <a:rPr lang="en-US" altLang="en-US" sz="2000" dirty="0"/>
              <a:t>Renege: leave after being in the line when its moving too slowly</a:t>
            </a:r>
          </a:p>
          <a:p>
            <a:pPr lvl="1"/>
            <a:r>
              <a:rPr lang="en-US" altLang="en-US" sz="2000" dirty="0"/>
              <a:t>Jockey: move from one line to a shorter line</a:t>
            </a:r>
          </a:p>
          <a:p>
            <a:pPr lvl="1"/>
            <a:endParaRPr lang="en-US" altLang="en-US" sz="2000" dirty="0"/>
          </a:p>
          <a:p>
            <a:r>
              <a:rPr lang="en-US" altLang="en-US" sz="2000" dirty="0"/>
              <a:t>Queue discipline: the logical ordering of customers in a queue that determines which customer is chosen for service when a server becomes available, for example:</a:t>
            </a:r>
          </a:p>
          <a:p>
            <a:pPr lvl="1"/>
            <a:r>
              <a:rPr lang="en-US" altLang="en-US" sz="2000" dirty="0"/>
              <a:t>First-in-first-out (FIFO)</a:t>
            </a:r>
          </a:p>
          <a:p>
            <a:pPr lvl="1"/>
            <a:r>
              <a:rPr lang="en-US" altLang="en-US" sz="2000" dirty="0"/>
              <a:t>Last-in-first-out (LIFO)</a:t>
            </a:r>
          </a:p>
          <a:p>
            <a:pPr lvl="1"/>
            <a:r>
              <a:rPr lang="en-US" altLang="en-US" sz="2000" dirty="0"/>
              <a:t>Service in random order (SIRO)</a:t>
            </a:r>
          </a:p>
          <a:p>
            <a:pPr lvl="1"/>
            <a:r>
              <a:rPr lang="en-US" altLang="en-US" sz="2000" dirty="0"/>
              <a:t>Shortest job first (SJF)</a:t>
            </a:r>
          </a:p>
          <a:p>
            <a:pPr lvl="1"/>
            <a:r>
              <a:rPr lang="en-US" altLang="en-US" sz="2000" dirty="0"/>
              <a:t>Service according to priority (PRI)</a:t>
            </a:r>
          </a:p>
          <a:p>
            <a:endParaRPr lang="en-CA" sz="2000" dirty="0"/>
          </a:p>
        </p:txBody>
      </p:sp>
      <p:sp>
        <p:nvSpPr>
          <p:cNvPr id="3" name="Title 2"/>
          <p:cNvSpPr>
            <a:spLocks noGrp="1"/>
          </p:cNvSpPr>
          <p:nvPr>
            <p:ph type="title"/>
          </p:nvPr>
        </p:nvSpPr>
        <p:spPr/>
        <p:txBody>
          <a:bodyPr/>
          <a:lstStyle/>
          <a:p>
            <a:r>
              <a:rPr lang="en-US" altLang="en-US"/>
              <a:t>Queue Behavior and Queue Discipline	</a:t>
            </a:r>
            <a:endParaRPr lang="en-CA" dirty="0"/>
          </a:p>
        </p:txBody>
      </p:sp>
      <p:sp>
        <p:nvSpPr>
          <p:cNvPr id="2" name="Slide Number Placeholder 1">
            <a:extLst>
              <a:ext uri="{FF2B5EF4-FFF2-40B4-BE49-F238E27FC236}">
                <a16:creationId xmlns:a16="http://schemas.microsoft.com/office/drawing/2014/main" id="{5839F5F0-BFAE-4ACF-ACF9-00140DB81974}"/>
              </a:ext>
            </a:extLst>
          </p:cNvPr>
          <p:cNvSpPr>
            <a:spLocks noGrp="1"/>
          </p:cNvSpPr>
          <p:nvPr>
            <p:ph type="sldNum" sz="quarter" idx="12"/>
          </p:nvPr>
        </p:nvSpPr>
        <p:spPr/>
        <p:txBody>
          <a:bodyPr/>
          <a:lstStyle/>
          <a:p>
            <a:fld id="{BA691707-747E-C946-9ECD-54E2551B1C59}" type="slidenum">
              <a:rPr lang="en-US" smtClean="0"/>
              <a:pPr/>
              <a:t>8</a:t>
            </a:fld>
            <a:endParaRPr lang="en-US"/>
          </a:p>
        </p:txBody>
      </p:sp>
    </p:spTree>
    <p:extLst>
      <p:ext uri="{BB962C8B-B14F-4D97-AF65-F5344CB8AC3E}">
        <p14:creationId xmlns:p14="http://schemas.microsoft.com/office/powerpoint/2010/main" val="140218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p:txBody>
          <a:bodyPr/>
          <a:lstStyle/>
          <a:p>
            <a:pPr marL="0" indent="0">
              <a:buNone/>
            </a:pPr>
            <a:r>
              <a:rPr lang="en-US" altLang="zh-CN" dirty="0">
                <a:solidFill>
                  <a:srgbClr val="FF0000"/>
                </a:solidFill>
              </a:rPr>
              <a:t>Kendall Notation </a:t>
            </a:r>
            <a:r>
              <a:rPr lang="en-US" altLang="zh-CN" i="1" dirty="0">
                <a:solidFill>
                  <a:srgbClr val="FF0000"/>
                </a:solidFill>
              </a:rPr>
              <a:t>A/S/m/B/K/SD</a:t>
            </a:r>
            <a:endParaRPr lang="en-US" altLang="zh-CN" b="1" i="1" dirty="0">
              <a:solidFill>
                <a:srgbClr val="FF0000"/>
              </a:solidFill>
            </a:endParaRPr>
          </a:p>
          <a:p>
            <a:r>
              <a:rPr lang="en-US" altLang="zh-CN" b="1" i="1" dirty="0"/>
              <a:t>A</a:t>
            </a:r>
            <a:r>
              <a:rPr lang="en-US" altLang="zh-CN" i="1" dirty="0"/>
              <a:t> </a:t>
            </a:r>
            <a:r>
              <a:rPr lang="en-US" altLang="zh-CN" dirty="0"/>
              <a:t>: Arrival process</a:t>
            </a:r>
          </a:p>
          <a:p>
            <a:r>
              <a:rPr lang="en-US" altLang="zh-CN" b="1" i="1" dirty="0"/>
              <a:t>S</a:t>
            </a:r>
            <a:r>
              <a:rPr lang="en-US" altLang="zh-CN" i="1" dirty="0"/>
              <a:t> </a:t>
            </a:r>
            <a:r>
              <a:rPr lang="en-US" altLang="zh-CN" dirty="0"/>
              <a:t>: Service process </a:t>
            </a:r>
          </a:p>
          <a:p>
            <a:r>
              <a:rPr lang="en-US" altLang="zh-CN" b="1" i="1" dirty="0"/>
              <a:t>m</a:t>
            </a:r>
            <a:r>
              <a:rPr lang="en-US" altLang="zh-CN" i="1" dirty="0"/>
              <a:t> </a:t>
            </a:r>
            <a:r>
              <a:rPr lang="en-US" altLang="zh-CN" dirty="0"/>
              <a:t>: Number of servers</a:t>
            </a:r>
          </a:p>
          <a:p>
            <a:r>
              <a:rPr lang="en-US" altLang="zh-CN" b="1" i="1" dirty="0"/>
              <a:t>B</a:t>
            </a:r>
            <a:r>
              <a:rPr lang="en-US" altLang="zh-CN" i="1" dirty="0"/>
              <a:t> </a:t>
            </a:r>
            <a:r>
              <a:rPr lang="en-US" altLang="zh-CN" dirty="0"/>
              <a:t>: System capacity (finite buffer)</a:t>
            </a:r>
          </a:p>
          <a:p>
            <a:r>
              <a:rPr lang="en-US" altLang="zh-CN" b="1" i="1" dirty="0"/>
              <a:t>K</a:t>
            </a:r>
            <a:r>
              <a:rPr lang="en-US" altLang="zh-CN" i="1" dirty="0"/>
              <a:t> </a:t>
            </a:r>
            <a:r>
              <a:rPr lang="en-US" altLang="zh-CN" dirty="0"/>
              <a:t>: Population size </a:t>
            </a:r>
          </a:p>
          <a:p>
            <a:r>
              <a:rPr lang="en-US" altLang="zh-CN" b="1" i="1" dirty="0"/>
              <a:t>SD</a:t>
            </a:r>
            <a:r>
              <a:rPr lang="en-US" altLang="zh-CN" i="1" dirty="0"/>
              <a:t> </a:t>
            </a:r>
            <a:r>
              <a:rPr lang="en-US" altLang="zh-CN" dirty="0"/>
              <a:t>: Service discipline</a:t>
            </a:r>
          </a:p>
        </p:txBody>
      </p:sp>
      <p:sp>
        <p:nvSpPr>
          <p:cNvPr id="8194" name="Rectangle 2"/>
          <p:cNvSpPr>
            <a:spLocks noGrp="1" noChangeArrowheads="1"/>
          </p:cNvSpPr>
          <p:nvPr>
            <p:ph type="title"/>
          </p:nvPr>
        </p:nvSpPr>
        <p:spPr/>
        <p:txBody>
          <a:bodyPr/>
          <a:lstStyle/>
          <a:p>
            <a:pPr>
              <a:defRPr/>
            </a:pPr>
            <a:r>
              <a:rPr lang="en-US" altLang="en-US" dirty="0"/>
              <a:t>Queueing Notation</a:t>
            </a:r>
            <a:endParaRPr lang="en-US" altLang="zh-CN" i="1" dirty="0"/>
          </a:p>
        </p:txBody>
      </p:sp>
      <p:sp>
        <p:nvSpPr>
          <p:cNvPr id="2" name="Slide Number Placeholder 1">
            <a:extLst>
              <a:ext uri="{FF2B5EF4-FFF2-40B4-BE49-F238E27FC236}">
                <a16:creationId xmlns:a16="http://schemas.microsoft.com/office/drawing/2014/main" id="{78422736-B4DC-43AD-83EA-B022300BB760}"/>
              </a:ext>
            </a:extLst>
          </p:cNvPr>
          <p:cNvSpPr>
            <a:spLocks noGrp="1"/>
          </p:cNvSpPr>
          <p:nvPr>
            <p:ph type="sldNum" sz="quarter" idx="12"/>
          </p:nvPr>
        </p:nvSpPr>
        <p:spPr/>
        <p:txBody>
          <a:bodyPr/>
          <a:lstStyle/>
          <a:p>
            <a:fld id="{BA691707-747E-C946-9ECD-54E2551B1C59}" type="slidenum">
              <a:rPr lang="en-US" smtClean="0"/>
              <a:pPr/>
              <a:t>9</a:t>
            </a:fld>
            <a:endParaRPr lang="en-US"/>
          </a:p>
        </p:txBody>
      </p:sp>
    </p:spTree>
    <p:extLst>
      <p:ext uri="{BB962C8B-B14F-4D97-AF65-F5344CB8AC3E}">
        <p14:creationId xmlns:p14="http://schemas.microsoft.com/office/powerpoint/2010/main" val="10061204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WIDTH" val="183"/>
  <p:tag name="PICTUREFILESIZE" val="7449"/>
  <p:tag name="TEXPOINT" val="latex"/>
  <p:tag name="SOURCE" val="\documentclass{article}\pagestyle{empty}&#10;\begin{document}&#10;\begin{eqnarray*} p_n &amp;=&amp;\frac{\lambda_0\lambda_1\cdots \lambda_{n-1}}{\mu_1\mu_2\cdots \mu_n}p_0&#10;\quad n= 1, 2, \ldots, \infty&#10;\end{eqnarray*} &#10;\end{document}&#10;"/>
  <p:tag name="EXTERNALNAME" val="TP_tmp"/>
  <p:tag name="BLEND" val="0"/>
  <p:tag name="TRANSPARENT" val="0"/>
  <p:tag name="RESOLUTION" val="1200"/>
  <p:tag name="WORKAROUNDTRANSPARENCYBUG" val="0"/>
  <p:tag name="ALLOWFONTSUBSTITUTION" val="0"/>
  <p:tag name="BITMAPFORMAT" val="pngmono"/>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lambda_n = \lambda \quad n=0, 1, 2, \ldots, \infty \]&#10;\[ \mu_n = \mu \quad n=1, 2, \ldots, \infty \]  &#10;\end{document}&#10;"/>
  <p:tag name="EXTERNALNAME" val="TP_tmp"/>
  <p:tag name="BLEND" val="0"/>
  <p:tag name="TRANSPARENT" val="0"/>
  <p:tag name="RESOLUTION" val="1200"/>
  <p:tag name="WORKAROUNDTRANSPARENCYBUG" val="0"/>
  <p:tag name="ALLOWFONTSUBSTITUTION" val="0"/>
  <p:tag name="BITMAPFORMAT" val="pngmono"/>
  <p:tag name="ORIGWIDTH" val="115"/>
  <p:tag name="PICTUREFILESIZE" val="6926"/>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p_n = \left(\frac{\lambda}{\mu}\right)^n p_0 \quad n=1, 2, \ldots, \infty &#10;\] &#10;&#10;\end{document}&#10;"/>
  <p:tag name="EXTERNALNAME" val="TP_tmp"/>
  <p:tag name="BLEND" val="0"/>
  <p:tag name="TRANSPARENT" val="0"/>
  <p:tag name="RESOLUTION" val="1200"/>
  <p:tag name="WORKAROUNDTRANSPARENCYBUG" val="0"/>
  <p:tag name="ALLOWFONTSUBSTITUTION" val="0"/>
  <p:tag name="BITMAPFORMAT" val="pngmono"/>
  <p:tag name="ORIGWIDTH" val="140"/>
  <p:tag name="PICTUREFILESIZE" val="6571"/>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p_n = \rho^n p_0 \] &#10;\[ p_0 = \frac{1}{1+\rho+\rho^2+\cdots+\rho^\infty} = 1-\rho \] &#10;\begin{displaymath} p_n=(1-\rho)\rho^n \quad n=0, 1, 2, \ldots, \infty&#10;\end{displaymath}  &#10;\end{document}&#10;"/>
  <p:tag name="EXTERNALNAME" val="TP_tmp"/>
  <p:tag name="BLEND" val="0"/>
  <p:tag name="TRANSPARENT" val="0"/>
  <p:tag name="RESOLUTION" val="1200"/>
  <p:tag name="WORKAROUNDTRANSPARENCYBUG" val="0"/>
  <p:tag name="ALLOWFONTSUBSTITUTION" val="0"/>
  <p:tag name="BITMAPFORMAT" val="pngmono"/>
  <p:tag name="ORIGWIDTH" val="155"/>
  <p:tag name="PICTUREFILESIZE" val="12376"/>
</p:tagLst>
</file>

<file path=ppt/tags/tag5.xml><?xml version="1.0" encoding="utf-8"?>
<p:tagLst xmlns:a="http://schemas.openxmlformats.org/drawingml/2006/main" xmlns:r="http://schemas.openxmlformats.org/officeDocument/2006/relationships" xmlns:p="http://schemas.openxmlformats.org/presentationml/2006/main">
  <p:tag name="ORIGWIDTH" val="66"/>
  <p:tag name="PICTUREFILESIZE" val="1758"/>
  <p:tag name="TEXPOINT" val="latex"/>
  <p:tag name="SOURCE" val="\documentclass{article}\pagestyle{empty}&#10;\begin{document}&#10;&#10;$U = 1-p_0 = \rho$&#10;\end{document}&#10;"/>
  <p:tag name="EXTERNALNAME" val="TP_tmp"/>
  <p:tag name="BLEND" val="0"/>
  <p:tag name="TRANSPARENT" val="0"/>
  <p:tag name="RESOLUTION" val="1200"/>
  <p:tag name="WORKAROUNDTRANSPARENCYBUG" val="0"/>
  <p:tag name="ALLOWFONTSUBSTITUTION" val="0"/>
  <p:tag name="BITMAPFORMAT" val="pngmono"/>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E[n] =\sum_{n=1}^\infty n p_n =\sum_{n=1}^{\infty} n (1-\rho)\rho^n  =\frac{\rho}{1-\rho}&#10;\label{eq:mm1en}&#10;$$&#10;&#10;\end{document}&#10;"/>
  <p:tag name="EXTERNALNAME" val="TP_tmp"/>
  <p:tag name="BLEND" val="0"/>
  <p:tag name="TRANSPARENT" val="0"/>
  <p:tag name="RESOLUTION" val="1200"/>
  <p:tag name="WORKAROUNDTRANSPARENCYBUG" val="0"/>
  <p:tag name="ALLOWFONTSUBSTITUTION" val="0"/>
  <p:tag name="BITMAPFORMAT" val="pngmono"/>
  <p:tag name="ORIGWIDTH" val="180"/>
  <p:tag name="PICTUREFILESIZE" val="9571"/>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E[n_q] = \sum_{n=1}^{\infty} (n-1)p_n = \sum_{n=1}^{\infty} (n-1)(1-\rho)\rho^n = \frac{\rho^2}{1-\rho} \]  &#10;\end{document}&#10;"/>
  <p:tag name="EXTERNALNAME" val="TP_tmp"/>
  <p:tag name="BLEND" val="0"/>
  <p:tag name="TRANSPARENT" val="0"/>
  <p:tag name="RESOLUTION" val="1200"/>
  <p:tag name="WORKAROUNDTRANSPARENCYBUG" val="0"/>
  <p:tag name="ALLOWFONTSUBSTITUTION" val="0"/>
  <p:tag name="BITMAPFORMAT" val="pngmono"/>
  <p:tag name="ORIGWIDTH" val="231"/>
  <p:tag name="PICTUREFILESIZE" val="10638"/>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E[n] = \lambda E[r] \]&#10;\begin{displaymath} E[r]=\frac{E[n]}{\lambda}=\left(\frac{\rho}{1-\rho}\right)&#10;\frac{1}{\lambda}=\frac{1/\mu}{1-\rho}&#10;\end{displaymath}  &#10;&#10;\end{document}&#10;"/>
  <p:tag name="EXTERNALNAME" val="TP_tmp"/>
  <p:tag name="BLEND" val="0"/>
  <p:tag name="TRANSPARENT" val="0"/>
  <p:tag name="RESOLUTION" val="1200"/>
  <p:tag name="WORKAROUNDTRANSPARENCYBUG" val="0"/>
  <p:tag name="ALLOWFONTSUBSTITUTION" val="0"/>
  <p:tag name="BITMAPFORMAT" val="pngmono"/>
  <p:tag name="ORIGWIDTH" val="154"/>
  <p:tag name="PICTUREFILESIZE" val="9979"/>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lcl}&#10;&amp; = &amp; P(more than  13 packets in the gateway) \\&#10; &amp;=&amp; $\rho^{13} = 0.25^{13} = 1.49\times 10^{-8}$\\&#10; &amp;$\approx$&amp; 15 packets per billion packets.\\&#10;\end{tabular}&#10;\end{document}&#10;"/>
  <p:tag name="EXTERNALNAME" val="TP_tmp"/>
  <p:tag name="BLEND" val="0"/>
  <p:tag name="TRANSPARENT" val="0"/>
  <p:tag name="RESOLUTION" val="1200"/>
  <p:tag name="WORKAROUNDTRANSPARENCYBUG" val="0"/>
  <p:tag name="ALLOWFONTSUBSTITUTION" val="0"/>
  <p:tag name="BITMAPFORMAT" val="pngmono"/>
  <p:tag name="ORIGWIDTH" val="194"/>
  <p:tag name="PICTUREFILESIZE" val="180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11457</TotalTime>
  <Words>2688</Words>
  <Application>Microsoft Office PowerPoint</Application>
  <PresentationFormat>On-screen Show (4:3)</PresentationFormat>
  <Paragraphs>611</Paragraphs>
  <Slides>53</Slides>
  <Notes>40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7" baseType="lpstr">
      <vt:lpstr>宋体</vt:lpstr>
      <vt:lpstr>Arial</vt:lpstr>
      <vt:lpstr>Arial Unicode MS</vt:lpstr>
      <vt:lpstr>Calibri</vt:lpstr>
      <vt:lpstr>Cambria Math</vt:lpstr>
      <vt:lpstr>Chalkboard Bold</vt:lpstr>
      <vt:lpstr>Courier New</vt:lpstr>
      <vt:lpstr>Lucida Sans</vt:lpstr>
      <vt:lpstr>Symbol</vt:lpstr>
      <vt:lpstr>Times New Roman</vt:lpstr>
      <vt:lpstr>Wingdings</vt:lpstr>
      <vt:lpstr>Office Theme</vt:lpstr>
      <vt:lpstr>Equation</vt:lpstr>
      <vt:lpstr>Microsoft Equation 3.0</vt:lpstr>
      <vt:lpstr>CPSC 531: System Modeling and Simulation</vt:lpstr>
      <vt:lpstr>Motivating Quote for Queueing Models</vt:lpstr>
      <vt:lpstr>Outline: Queueing Models</vt:lpstr>
      <vt:lpstr>Queueing Systems</vt:lpstr>
      <vt:lpstr>Queueing Systems</vt:lpstr>
      <vt:lpstr>Calling Population</vt:lpstr>
      <vt:lpstr>System Capacity</vt:lpstr>
      <vt:lpstr>Queue Behavior and Queue Discipline </vt:lpstr>
      <vt:lpstr>Queueing Notation</vt:lpstr>
      <vt:lpstr>Example: M/M/3/20/1500/FCFS </vt:lpstr>
      <vt:lpstr>Common Distributions and Assumptions</vt:lpstr>
      <vt:lpstr>Key Variables (1 of 3)</vt:lpstr>
      <vt:lpstr>Key Variables (2 of 3)</vt:lpstr>
      <vt:lpstr>Key Variables (3 of 3)</vt:lpstr>
      <vt:lpstr>Outline</vt:lpstr>
      <vt:lpstr>Fundamental Rules for All Queues</vt:lpstr>
      <vt:lpstr>Fundamental Rules for All Queues (cont’d)</vt:lpstr>
      <vt:lpstr>Fundamental Rules for All Queues (cont’d)</vt:lpstr>
      <vt:lpstr>Example: Effect of Randomness</vt:lpstr>
      <vt:lpstr>Little's Law</vt:lpstr>
      <vt:lpstr>Proof of Little's Law</vt:lpstr>
      <vt:lpstr>Application of Little's Law</vt:lpstr>
      <vt:lpstr>Example: I/O System Analysis</vt:lpstr>
      <vt:lpstr>Some Properties</vt:lpstr>
      <vt:lpstr>Outline</vt:lpstr>
      <vt:lpstr>Stochastic Chains</vt:lpstr>
      <vt:lpstr>Markov Processes</vt:lpstr>
      <vt:lpstr>Birth-Death Markov Chain</vt:lpstr>
      <vt:lpstr>Birth-Death Markov Chain</vt:lpstr>
      <vt:lpstr>Birth-Death Markov Chain</vt:lpstr>
      <vt:lpstr>Steady-State Probability Distribution</vt:lpstr>
      <vt:lpstr>Basic Solution Steps</vt:lpstr>
      <vt:lpstr>Outline</vt:lpstr>
      <vt:lpstr>M/M/1 Queue</vt:lpstr>
      <vt:lpstr>Results for M/M/1 Queue</vt:lpstr>
      <vt:lpstr>Results for M/M/1 Queue (cont’d)</vt:lpstr>
      <vt:lpstr>Results for M/M/1 Queue (cont’d)</vt:lpstr>
      <vt:lpstr> Results for M/M/1 Queue (cont’d)</vt:lpstr>
      <vt:lpstr>Effect of Server Utilization</vt:lpstr>
      <vt:lpstr>Example: Router Design</vt:lpstr>
      <vt:lpstr>Example: Router Design (cont’d)</vt:lpstr>
      <vt:lpstr>Wrong Queuing Model?</vt:lpstr>
      <vt:lpstr>M/M/1/K – Single Server, Finite Queuing Space</vt:lpstr>
      <vt:lpstr>Analytic Results</vt:lpstr>
      <vt:lpstr>M/M/m - Multiple Servers</vt:lpstr>
      <vt:lpstr>Analytic Results</vt:lpstr>
      <vt:lpstr>M/M/ - Infinite Servers </vt:lpstr>
      <vt:lpstr>Analytic Results</vt:lpstr>
      <vt:lpstr>M/G/1 Queue</vt:lpstr>
      <vt:lpstr>M/G/1 Queue</vt:lpstr>
      <vt:lpstr>M/G/1 Queue Example</vt:lpstr>
      <vt:lpstr>Effect of Utilization and Service Variability</vt:lpstr>
      <vt:lpstr>Effect of Utilization and Service Variability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Cressman</dc:creator>
  <cp:lastModifiedBy>Carey</cp:lastModifiedBy>
  <cp:revision>366</cp:revision>
  <dcterms:created xsi:type="dcterms:W3CDTF">2013-07-31T17:26:06Z</dcterms:created>
  <dcterms:modified xsi:type="dcterms:W3CDTF">2017-12-05T14:30:47Z</dcterms:modified>
</cp:coreProperties>
</file>