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ome\Work\cpsc531\notes\4%20Random%20Numbers\empcd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ome\Work\cpsc531\notes\4%20Random%20Numbers\empcd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pPr>
              <a:solidFill>
                <a:srgbClr val="FF0000"/>
              </a:solidFill>
            </c:spPr>
          </c:marker>
          <c:xVal>
            <c:numRef>
              <c:f>Sheet1!$B$9:$B$14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</c:numCache>
            </c:numRef>
          </c:xVal>
          <c:yVal>
            <c:numRef>
              <c:f>Sheet1!$C$9:$C$14</c:f>
              <c:numCache>
                <c:formatCode>General</c:formatCode>
                <c:ptCount val="6"/>
                <c:pt idx="0">
                  <c:v>0</c:v>
                </c:pt>
                <c:pt idx="1">
                  <c:v>0.31</c:v>
                </c:pt>
                <c:pt idx="2">
                  <c:v>0.41</c:v>
                </c:pt>
                <c:pt idx="3">
                  <c:v>0.66</c:v>
                </c:pt>
                <c:pt idx="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0D-46D4-944F-C61F281C9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594728"/>
        <c:axId val="368595120"/>
      </c:scatterChart>
      <c:valAx>
        <c:axId val="368594728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>
            <a:tailEnd type="stealth"/>
          </a:ln>
        </c:spPr>
        <c:crossAx val="368595120"/>
        <c:crosses val="autoZero"/>
        <c:crossBetween val="midCat"/>
      </c:valAx>
      <c:valAx>
        <c:axId val="368595120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tailEnd type="stealth"/>
          </a:ln>
        </c:spPr>
        <c:crossAx val="368594728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23506817745343"/>
          <c:y val="2.5416995497656098E-2"/>
          <c:w val="0.82607387491197748"/>
          <c:h val="0.85295534280588958"/>
        </c:manualLayout>
      </c:layout>
      <c:scatterChart>
        <c:scatterStyle val="lineMarker"/>
        <c:varyColors val="0"/>
        <c:ser>
          <c:idx val="0"/>
          <c:order val="0"/>
          <c:marker>
            <c:spPr>
              <a:solidFill>
                <a:srgbClr val="FF0000"/>
              </a:solidFill>
            </c:spPr>
          </c:marker>
          <c:xVal>
            <c:numRef>
              <c:f>Sheet1!$B$9:$B$14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</c:numCache>
            </c:numRef>
          </c:xVal>
          <c:yVal>
            <c:numRef>
              <c:f>Sheet1!$C$9:$C$14</c:f>
              <c:numCache>
                <c:formatCode>General</c:formatCode>
                <c:ptCount val="6"/>
                <c:pt idx="0">
                  <c:v>0</c:v>
                </c:pt>
                <c:pt idx="1">
                  <c:v>0.31</c:v>
                </c:pt>
                <c:pt idx="2">
                  <c:v>0.41</c:v>
                </c:pt>
                <c:pt idx="3">
                  <c:v>0.66</c:v>
                </c:pt>
                <c:pt idx="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FA-4742-9273-5650C57CB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602960"/>
        <c:axId val="368597080"/>
      </c:scatterChart>
      <c:valAx>
        <c:axId val="368602960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tailEnd type="stealth"/>
          </a:ln>
        </c:spPr>
        <c:crossAx val="368597080"/>
        <c:crosses val="autoZero"/>
        <c:crossBetween val="midCat"/>
      </c:valAx>
      <c:valAx>
        <c:axId val="368597080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tailEnd type="stealth"/>
          </a:ln>
        </c:spPr>
        <c:crossAx val="3686029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9FDCE-511E-4167-81D3-6924D55037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57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565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6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576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3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366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7A1CDB-06E2-484A-AFC3-4BD54F9B1BC6}" type="slidenum">
              <a:rPr lang="ar-SA"/>
              <a:pPr>
                <a:defRPr/>
              </a:pPr>
              <a:t>30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61790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010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8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8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01B1BB45-EB7D-4C20-A493-9BE00F2D51A2}" type="slidenum">
              <a:rPr lang="en-US" altLang="en-US" smtClean="0">
                <a:latin typeface="Arial" pitchFamily="34" charset="0"/>
              </a:rPr>
              <a:pPr eaLnBrk="1" hangingPunct="1"/>
              <a:t>32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36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188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970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1F607DBF-73D7-48CD-8F58-8727B1DCF29C}" type="slidenum">
              <a:rPr lang="en-US" altLang="en-US" smtClean="0">
                <a:latin typeface="Arial" pitchFamily="34" charset="0"/>
              </a:rPr>
              <a:pPr eaLnBrk="1" hangingPunct="1"/>
              <a:t>37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52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37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561E8930-C1B0-4056-92B2-33544D08E2E1}" type="slidenum">
              <a:rPr lang="en-US" altLang="en-US" smtClean="0">
                <a:latin typeface="Arial" pitchFamily="34" charset="0"/>
              </a:rPr>
              <a:pPr eaLnBrk="1" hangingPunct="1"/>
              <a:t>6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74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59" tIns="46480" rIns="92959" bIns="46480" anchor="b"/>
          <a:lstStyle/>
          <a:p>
            <a:pPr algn="r" eaLnBrk="0" hangingPunct="0">
              <a:defRPr/>
            </a:pPr>
            <a:fld id="{C218BC56-ED68-41F8-8774-76E8F352D7A8}" type="slidenum">
              <a:rPr lang="ar-SA" sz="1300">
                <a:latin typeface="Times New Roman" pitchFamily="18" charset="0"/>
              </a:rPr>
              <a:pPr algn="r" eaLnBrk="0" hangingPunct="0">
                <a:defRPr/>
              </a:pPr>
              <a:t>48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88615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421E36-2F41-4CF5-964A-61E478E9EE75}" type="slidenum">
              <a:rPr lang="ar-SA"/>
              <a:pPr>
                <a:defRPr/>
              </a:pPr>
              <a:t>51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70732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3FC7D6-32CF-41EA-A42F-0C5EDC8424C0}" type="slidenum">
              <a:rPr lang="ar-SA"/>
              <a:pPr>
                <a:defRPr/>
              </a:pPr>
              <a:t>54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37002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5E4F2D-6198-4A87-954D-76BD5309967E}" type="slidenum">
              <a:rPr lang="ar-SA"/>
              <a:pPr>
                <a:defRPr/>
              </a:pPr>
              <a:t>55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86342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093C18-947B-4AB2-97C5-F16616EBB455}" type="slidenum">
              <a:rPr lang="ar-SA"/>
              <a:pPr>
                <a:defRPr/>
              </a:pPr>
              <a:t>56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88831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753358-7FB0-4226-96F4-8780C7A4A48C}" type="slidenum">
              <a:rPr lang="ar-SA"/>
              <a:pPr>
                <a:defRPr/>
              </a:pPr>
              <a:t>57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35569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DE22C2-65E9-49FF-8414-C6EB113EB915}" type="slidenum">
              <a:rPr lang="ar-SA"/>
              <a:pPr>
                <a:defRPr/>
              </a:pPr>
              <a:t>58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52850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C6E22-3E62-4BDE-B8D5-ECECC1486D9C}" type="slidenum">
              <a:rPr lang="ar-SA"/>
              <a:pPr>
                <a:defRPr/>
              </a:pPr>
              <a:t>59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050114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649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0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0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5FBABBB1-85A3-4E14-9F80-32FFA3AFD3D9}" type="slidenum">
              <a:rPr lang="en-US" altLang="en-US" smtClean="0">
                <a:latin typeface="Arial" pitchFamily="34" charset="0"/>
              </a:rPr>
              <a:pPr eaLnBrk="1" hangingPunct="1"/>
              <a:t>61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21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E6FAAD5C-ED56-4BB9-AC0B-F8E87196D9A1}" type="slidenum">
              <a:rPr lang="en-US" altLang="en-US" smtClean="0">
                <a:latin typeface="Arial" pitchFamily="34" charset="0"/>
              </a:rPr>
              <a:pPr eaLnBrk="1" hangingPunct="1"/>
              <a:t>7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471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937422-DF9D-4CD8-A922-C04C903E178C}" type="slidenum">
              <a:rPr lang="ar-SA"/>
              <a:pPr>
                <a:defRPr/>
              </a:pPr>
              <a:t>62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186356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38894-BEF7-4499-AE18-908D8B72D5F4}" type="slidenum">
              <a:rPr lang="ar-SA"/>
              <a:pPr>
                <a:defRPr/>
              </a:pPr>
              <a:t>63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784900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118"/>
            <a:fld id="{E6EDBDFD-0DE6-4D31-8F65-47122A504028}" type="slidenum">
              <a:rPr lang="en-US" smtClean="0"/>
              <a:pPr defTabSz="925118"/>
              <a:t>66</a:t>
            </a:fld>
            <a:endParaRPr lang="en-US" dirty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96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118"/>
            <a:fld id="{37F56BE3-081D-49F2-B479-012E86A0A85D}" type="slidenum">
              <a:rPr lang="en-US" smtClean="0"/>
              <a:pPr defTabSz="925118"/>
              <a:t>70</a:t>
            </a:fld>
            <a:endParaRPr lang="en-US" dirty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5325"/>
            <a:ext cx="4641850" cy="3481388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6"/>
            <a:ext cx="5123546" cy="4178279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3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F137CDE3-B49E-49B1-91B6-E1515A3ECF03}" type="slidenum">
              <a:rPr lang="en-US" altLang="en-US" smtClean="0">
                <a:latin typeface="Arial" pitchFamily="34" charset="0"/>
              </a:rPr>
              <a:pPr eaLnBrk="1" hangingPunct="1"/>
              <a:t>13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00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A85BB298-D3CC-430C-8D91-70136AD894DB}" type="slidenum">
              <a:rPr lang="en-US" altLang="en-US" smtClean="0">
                <a:latin typeface="Arial" pitchFamily="34" charset="0"/>
              </a:rPr>
              <a:pPr eaLnBrk="1" hangingPunct="1"/>
              <a:t>14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11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879F90CE-A2AF-4795-9B33-6F306543C8E0}" type="slidenum">
              <a:rPr lang="en-US" altLang="en-US" smtClean="0">
                <a:latin typeface="Arial" pitchFamily="34" charset="0"/>
              </a:rPr>
              <a:pPr eaLnBrk="1" hangingPunct="1"/>
              <a:t>15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6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FD164D1C-97AA-47B8-805C-F26FF369AFCC}" type="slidenum">
              <a:rPr lang="en-US" altLang="en-US" smtClean="0">
                <a:latin typeface="Arial" pitchFamily="34" charset="0"/>
              </a:rPr>
              <a:pPr eaLnBrk="1" hangingPunct="1"/>
              <a:t>17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39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914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4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4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2FD1A233-44EE-4550-81B5-FED755F8550E}" type="slidenum">
              <a:rPr lang="en-US" altLang="en-US" smtClean="0">
                <a:latin typeface="Arial" pitchFamily="34" charset="0"/>
              </a:rPr>
              <a:pPr eaLnBrk="1" hangingPunct="1"/>
              <a:t>20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4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431C-32DC-4A5F-BD15-3B0F565FDCF4}" type="datetime1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4966078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C34F-E5BE-4CB9-92AC-01D1EBBD9C38}" type="datetime1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D7FD-65A2-45C1-923F-63E292DCB38F}" type="datetime1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0077"/>
            <a:ext cx="5486400" cy="3657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D634-8439-40DB-99FD-0A88884ADB9B}" type="datetime1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4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0" y="1260092"/>
            <a:ext cx="8229600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5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734AF-6E6F-40DA-879C-906A11611A03}" type="datetime1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CPSC 531   Fall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upload.wikimedia.org/wikipedia/commons/4/4c/Fair_dice_probability_distribution.svg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38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"/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"/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"/><Relationship Id="rId2" Type="http://schemas.openxmlformats.org/officeDocument/2006/relationships/image" Target="../media/image34.tif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t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4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1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11" Type="http://schemas.openxmlformats.org/officeDocument/2006/relationships/image" Target="../media/image301.png"/><Relationship Id="rId5" Type="http://schemas.openxmlformats.org/officeDocument/2006/relationships/chart" Target="../charts/chart2.xml"/><Relationship Id="rId10" Type="http://schemas.openxmlformats.org/officeDocument/2006/relationships/image" Target="../media/image29.png"/><Relationship Id="rId4" Type="http://schemas.openxmlformats.org/officeDocument/2006/relationships/image" Target="../media/image62.emf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658" y="2138525"/>
            <a:ext cx="5805597" cy="983610"/>
          </a:xfrm>
        </p:spPr>
        <p:txBody>
          <a:bodyPr>
            <a:normAutofit fontScale="90000"/>
          </a:bodyPr>
          <a:lstStyle/>
          <a:p>
            <a:r>
              <a:rPr lang="en-US" dirty="0"/>
              <a:t>CPSC 531:</a:t>
            </a:r>
            <a:br>
              <a:rPr lang="en-US" dirty="0"/>
            </a:br>
            <a:r>
              <a:rPr lang="en-US" dirty="0"/>
              <a:t>System Modeling and Simulation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658" y="3641431"/>
            <a:ext cx="5652601" cy="198531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Carey Williamson</a:t>
            </a:r>
          </a:p>
          <a:p>
            <a:r>
              <a:rPr lang="en-US" dirty="0">
                <a:solidFill>
                  <a:srgbClr val="7F7F7F"/>
                </a:solidFill>
              </a:rPr>
              <a:t>Department of Computer Science</a:t>
            </a:r>
          </a:p>
          <a:p>
            <a:r>
              <a:rPr lang="en-US" dirty="0">
                <a:solidFill>
                  <a:srgbClr val="7F7F7F"/>
                </a:solidFill>
              </a:rPr>
              <a:t>University of Calgary</a:t>
            </a:r>
          </a:p>
          <a:p>
            <a:r>
              <a:rPr lang="en-US" dirty="0">
                <a:solidFill>
                  <a:srgbClr val="7F7F7F"/>
                </a:solidFill>
              </a:rPr>
              <a:t>Fall 2017</a:t>
            </a:r>
          </a:p>
        </p:txBody>
      </p:sp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Events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 are mutually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exclusive</a:t>
                </a:r>
                <a:r>
                  <a:rPr lang="en-US" sz="2400" dirty="0"/>
                  <a:t> if the occurrence of one implies the non-occurrence of the other, i.e.,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 </m:t>
                    </m:r>
                    <m:r>
                      <a:rPr lang="en-US" sz="2400" smtClean="0">
                        <a:latin typeface="Cambria Math"/>
                      </a:rPr>
                      <m:t>𝐴</m:t>
                    </m:r>
                    <m:r>
                      <a:rPr lang="en-US" sz="2400" smtClean="0">
                        <a:latin typeface="Cambria Math"/>
                      </a:rPr>
                      <m:t>∩</m:t>
                    </m:r>
                    <m:r>
                      <a:rPr lang="en-US" sz="2400" smtClean="0">
                        <a:latin typeface="Cambria Math"/>
                      </a:rPr>
                      <m:t>𝐵</m:t>
                    </m:r>
                    <m:r>
                      <a:rPr lang="en-US" sz="2400" smtClean="0">
                        <a:latin typeface="Cambria Math"/>
                      </a:rPr>
                      <m:t>=</m:t>
                    </m:r>
                    <m:r>
                      <a:rPr lang="en-US" sz="2400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smtClean="0">
                              <a:latin typeface="Cambria Math"/>
                            </a:rPr>
                            <m:t>∩</m:t>
                          </m:r>
                          <m:r>
                            <a:rPr lang="en-US" sz="2400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40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Example: drawing a single card at random from a regular deck of cards, probability of getting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red club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/>
                  <a:t>: getting a red card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𝐵</m:t>
                    </m:r>
                  </m:oMath>
                </a14:m>
                <a:r>
                  <a:rPr lang="en-US" sz="2000" dirty="0"/>
                  <a:t>: getting a club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/>
                          </a:rPr>
                          <m:t>𝐴</m:t>
                        </m:r>
                        <m:r>
                          <a:rPr lang="en-US" sz="2000">
                            <a:latin typeface="Cambria Math"/>
                          </a:rPr>
                          <m:t>∩</m:t>
                        </m:r>
                        <m:r>
                          <a:rPr lang="en-US" sz="200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>
                        <a:latin typeface="Cambria Math"/>
                      </a:rPr>
                      <m:t>=</m:t>
                    </m:r>
                    <m:r>
                      <a:rPr lang="en-US" sz="2000" b="0" i="0" smtClean="0">
                        <a:latin typeface="Cambria Math"/>
                      </a:rPr>
                      <m:t>0</m:t>
                    </m:r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Complementary</a:t>
                </a:r>
                <a:r>
                  <a:rPr lang="en-US" sz="2400" dirty="0"/>
                  <a:t> event of event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 is event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[</m:t>
                    </m:r>
                    <m:r>
                      <a:rPr lang="en-US" sz="2400">
                        <a:latin typeface="Cambria Math"/>
                      </a:rPr>
                      <m:t>𝑛𝑜𝑡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>
                        <a:latin typeface="Cambria Math"/>
                      </a:rPr>
                      <m:t>𝐴</m:t>
                    </m:r>
                    <m:r>
                      <a:rPr lang="en-US" sz="2400" b="0" i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, i.e., the event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 does not occur, denoted 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Events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000" dirty="0"/>
                  <a:t> are mutually exclusive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dirty="0" smtClean="0"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sz="2000" smtClean="0">
                        <a:latin typeface="Cambria Math"/>
                      </a:rPr>
                      <m:t>=</m:t>
                    </m:r>
                    <m:r>
                      <a:rPr lang="en-US" sz="2000">
                        <a:latin typeface="Cambria Math"/>
                      </a:rPr>
                      <m:t>1 −</m:t>
                    </m:r>
                    <m:r>
                      <a:rPr lang="en-US" sz="2000">
                        <a:latin typeface="Cambria Math"/>
                      </a:rPr>
                      <m:t>ℙ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a:rPr lang="en-US" sz="2000">
                        <a:latin typeface="Cambria Math"/>
                      </a:rPr>
                      <m:t>𝐴</m:t>
                    </m:r>
                    <m:r>
                      <a:rPr lang="en-US" sz="2000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87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Mutually Exclusive Events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ADA92-BDA9-46CC-810D-6D0BA92F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8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Union</a:t>
                </a:r>
                <a:r>
                  <a:rPr lang="en-US" sz="2400" dirty="0"/>
                  <a:t> of events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>
                          <a:latin typeface="Cambria Math"/>
                          <a:sym typeface="Symbol" pitchFamily="18" charset="2"/>
                        </a:rPr>
                        <m:t>ℙ</m:t>
                      </m:r>
                      <m:d>
                        <m:dPr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latin typeface="Cambria Math"/>
                              <a:sym typeface="Symbol" pitchFamily="18" charset="2"/>
                            </a:rPr>
                            <m:t>𝐴</m:t>
                          </m:r>
                          <m:r>
                            <a:rPr lang="en-US" altLang="en-US" sz="2400" i="1"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en-US" sz="2400" b="1">
                              <a:latin typeface="Cambria Math"/>
                              <a:sym typeface="Symbol" pitchFamily="18" charset="2"/>
                            </a:rPr>
                            <m:t>or</m:t>
                          </m:r>
                          <m:r>
                            <a:rPr lang="en-US" altLang="en-US" sz="2400" i="1"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  <m:r>
                            <a:rPr lang="en-US" altLang="en-US" sz="2400" i="1">
                              <a:latin typeface="Cambria Math"/>
                              <a:sym typeface="Symbol" pitchFamily="18" charset="2"/>
                            </a:rPr>
                            <m:t>𝐵</m:t>
                          </m:r>
                        </m:e>
                      </m:d>
                      <m:r>
                        <a:rPr lang="en-US" altLang="en-US" sz="2400" i="1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sz="2400">
                          <a:latin typeface="Cambria Math"/>
                          <a:sym typeface="Symbol" pitchFamily="18" charset="2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/>
                            </a:rPr>
                            <m:t>𝐴</m:t>
                          </m:r>
                          <m:r>
                            <a:rPr lang="en-US" sz="2400">
                              <a:latin typeface="Cambria Math"/>
                            </a:rPr>
                            <m:t>∪</m:t>
                          </m:r>
                          <m:r>
                            <a:rPr lang="en-US" sz="240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400">
                          <a:latin typeface="Cambria Math"/>
                        </a:rPr>
                        <m:t>=</m:t>
                      </m:r>
                      <m:r>
                        <a:rPr lang="en-US" altLang="en-US" sz="2400">
                          <a:latin typeface="Cambria Math"/>
                          <a:sym typeface="Symbol" pitchFamily="18" charset="2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400">
                          <a:latin typeface="Cambria Math"/>
                        </a:rPr>
                        <m:t>+</m:t>
                      </m:r>
                      <m:r>
                        <a:rPr lang="en-US" altLang="en-US" sz="2400">
                          <a:latin typeface="Cambria Math"/>
                          <a:sym typeface="Symbol" pitchFamily="18" charset="2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400">
                          <a:latin typeface="Cambria Math"/>
                        </a:rPr>
                        <m:t>−</m:t>
                      </m:r>
                      <m:r>
                        <a:rPr lang="en-US" altLang="en-US" sz="2400">
                          <a:latin typeface="Cambria Math"/>
                          <a:sym typeface="Symbol" pitchFamily="18" charset="2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/>
                            </a:rPr>
                            <m:t>𝐴</m:t>
                          </m:r>
                          <m:r>
                            <a:rPr lang="en-US" sz="2400">
                              <a:latin typeface="Cambria Math"/>
                            </a:rPr>
                            <m:t>∩</m:t>
                          </m:r>
                          <m:r>
                            <a:rPr lang="en-US" sz="2400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 are mutually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exclusive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/>
                            </a:rPr>
                            <m:t>𝐴</m:t>
                          </m:r>
                          <m:r>
                            <a:rPr lang="en-US" sz="2400">
                              <a:latin typeface="Cambria Math"/>
                            </a:rPr>
                            <m:t>∪</m:t>
                          </m:r>
                          <m:r>
                            <a:rPr lang="en-US" sz="240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400">
                          <a:latin typeface="Cambria Math"/>
                        </a:rPr>
                        <m:t>=</m:t>
                      </m:r>
                      <m:r>
                        <a:rPr lang="en-US" sz="240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400">
                          <a:latin typeface="Cambria Math"/>
                        </a:rPr>
                        <m:t>+</m:t>
                      </m:r>
                      <m:r>
                        <a:rPr lang="en-US" sz="2400">
                          <a:latin typeface="Cambria Math"/>
                        </a:rPr>
                        <m:t>ℙ</m:t>
                      </m:r>
                      <m:r>
                        <a:rPr lang="en-US" sz="2400">
                          <a:latin typeface="Cambria Math"/>
                        </a:rPr>
                        <m:t>(</m:t>
                      </m:r>
                      <m:r>
                        <a:rPr lang="en-US" sz="2400">
                          <a:latin typeface="Cambria Math"/>
                        </a:rPr>
                        <m:t>𝐵</m:t>
                      </m:r>
                      <m:r>
                        <a:rPr lang="en-US" sz="24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Example: drawing a single card at random from a regular deck of cards, probability of getting a red card or a king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/>
                  <a:t>: getting a red card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=26/52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2000" dirty="0"/>
                  <a:t>: getting a king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=4/52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∩</m:t>
                        </m:r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52</m:t>
                        </m:r>
                      </m:den>
                    </m:f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∪</m:t>
                        </m:r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</m:oMath>
                </a14:m>
                <a:r>
                  <a:rPr lang="en-US" altLang="en-US" sz="2000" i="1" dirty="0">
                    <a:latin typeface="Cambria Math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  <a:sym typeface="Symbol" pitchFamily="18" charset="2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altLang="en-US" sz="2000" i="1">
                        <a:latin typeface="Cambria Math"/>
                        <a:sym typeface="Symbol" pitchFamily="18" charset="2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altLang="en-US" sz="2000" i="1">
                        <a:latin typeface="Cambria Math"/>
                        <a:sym typeface="Symbol" pitchFamily="18" charset="2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∩</m:t>
                        </m:r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26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52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52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52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52</m:t>
                        </m:r>
                      </m:den>
                    </m:f>
                  </m:oMath>
                </a14:m>
                <a:endParaRPr lang="en-US" sz="2000" i="1" dirty="0">
                  <a:latin typeface="Cambria Math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87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Probability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D953D0-CEC6-429E-BFBF-CF728750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43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Probability of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 given the occurrence of some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: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∩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If events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 are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ℙ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  <m:r>
                            <a:rPr lang="en-US" sz="2400" i="1">
                              <a:latin typeface="Cambria Math"/>
                            </a:rPr>
                            <m:t>ℙ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ℙ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Example: drawing a single card at random from a regular deck of cards, probability of getting a king given that the card is red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/>
                  <a:t>: getting a red card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=26/52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2000" dirty="0"/>
                  <a:t>: getting a king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=4/52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∩</m:t>
                        </m:r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52</m:t>
                        </m:r>
                      </m:den>
                    </m:f>
                  </m:oMath>
                </a14:m>
                <a:endParaRPr lang="en-US" sz="20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1800" b="0" i="1" smtClean="0">
                            <a:latin typeface="Cambria Math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ℙ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∩</m:t>
                        </m:r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) 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ℙ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sz="2000" i="1" dirty="0">
                  <a:latin typeface="Cambria Math"/>
                </a:endParaRPr>
              </a:p>
              <a:p>
                <a:pPr lvl="1"/>
                <a:endParaRPr lang="en-US" sz="20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87" t="-876" r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E2E58-BF7F-4397-ADDF-EDDB81B7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98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A numerical value can be associated with each outcome of an experiment</a:t>
            </a:r>
            <a:endParaRPr lang="en-GB" altLang="en-US" i="1" dirty="0">
              <a:solidFill>
                <a:srgbClr val="FF0000"/>
              </a:solidFill>
            </a:endParaRPr>
          </a:p>
          <a:p>
            <a:r>
              <a:rPr lang="en-US" altLang="en-US" dirty="0">
                <a:sym typeface="Symbol" pitchFamily="18" charset="2"/>
              </a:rPr>
              <a:t>A </a:t>
            </a:r>
            <a:r>
              <a:rPr lang="en-US" altLang="en-US" i="1" dirty="0">
                <a:solidFill>
                  <a:srgbClr val="FF0000"/>
                </a:solidFill>
                <a:sym typeface="Symbol" pitchFamily="18" charset="2"/>
              </a:rPr>
              <a:t>random variable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 is a function from the sample space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lang="en-US" altLang="en-US" dirty="0">
                <a:sym typeface="Symbol" pitchFamily="18" charset="2"/>
              </a:rPr>
              <a:t> to the real line that assigns a real number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X(s)</a:t>
            </a:r>
            <a:r>
              <a:rPr lang="en-US" altLang="en-US" dirty="0">
                <a:sym typeface="Symbol" pitchFamily="18" charset="2"/>
              </a:rPr>
              <a:t> to each element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of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                                     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X: 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→ R</a:t>
            </a:r>
          </a:p>
          <a:p>
            <a:r>
              <a:rPr lang="en-GB" altLang="en-US" dirty="0"/>
              <a:t>Random variable takes on its values with some probability</a:t>
            </a:r>
          </a:p>
          <a:p>
            <a:pPr>
              <a:buFont typeface="Wingdings" pitchFamily="2" charset="2"/>
              <a:buNone/>
            </a:pPr>
            <a:endParaRPr lang="en-US" altLang="en-US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Random Variable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1C11E7-906F-42B7-8D45-BF47FC47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Example: Consider random experiment of tossing a coin twice. Sample space is: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 = {(H,H), (H,T), (T,H), (T,T)}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dirty="0">
                <a:sym typeface="Symbol" pitchFamily="18" charset="2"/>
              </a:rPr>
              <a:t>   Define random variable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 as the number of heads in the experiment:</a:t>
            </a:r>
          </a:p>
          <a:p>
            <a:pPr algn="ctr">
              <a:buFontTx/>
              <a:buNone/>
            </a:pP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X((T,T)) = 0,  X((H,T))=1, </a:t>
            </a:r>
          </a:p>
          <a:p>
            <a:pPr algn="ctr">
              <a:buFontTx/>
              <a:buNone/>
            </a:pP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X((T,H)) = 1, X((H,H))=2</a:t>
            </a:r>
          </a:p>
          <a:p>
            <a:r>
              <a:rPr lang="en-US" altLang="en-US" dirty="0">
                <a:sym typeface="Symbol" pitchFamily="18" charset="2"/>
              </a:rPr>
              <a:t>Example: Rolling a die. </a:t>
            </a:r>
            <a:br>
              <a:rPr lang="en-US" altLang="en-US" dirty="0">
                <a:sym typeface="Symbol" pitchFamily="18" charset="2"/>
              </a:rPr>
            </a:br>
            <a:r>
              <a:rPr lang="en-US" altLang="en-US" dirty="0">
                <a:sym typeface="Symbol" pitchFamily="18" charset="2"/>
              </a:rPr>
              <a:t>Sample space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 = {1,2,3,4,5,6). </a:t>
            </a:r>
          </a:p>
          <a:p>
            <a:pPr>
              <a:buFont typeface="Wingdings" pitchFamily="2" charset="2"/>
              <a:buNone/>
            </a:pPr>
            <a:r>
              <a:rPr lang="en-US" altLang="en-US" dirty="0">
                <a:sym typeface="Symbol" pitchFamily="18" charset="2"/>
              </a:rPr>
              <a:t>    Define random variable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 as the number rolled:</a:t>
            </a:r>
          </a:p>
          <a:p>
            <a:pPr>
              <a:buFont typeface="Wingdings" pitchFamily="2" charset="2"/>
              <a:buNone/>
            </a:pP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X(j) = j,         1 ≤ j ≤ 6</a:t>
            </a:r>
            <a:endParaRPr lang="en-US" altLang="en-US" dirty="0">
              <a:sym typeface="Symbol" pitchFamily="18" charset="2"/>
            </a:endParaRPr>
          </a:p>
          <a:p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Random Variable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192C31-AD99-4B93-91D7-7904FC19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88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Example: roll two fair dice and observe the outcome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    Sample space =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{(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i,j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| 1 ≤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≤ 6, 1 ≤ j ≤ 6}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    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en-US" dirty="0"/>
              <a:t>: integer from the first die</a:t>
            </a:r>
          </a:p>
          <a:p>
            <a:pPr>
              <a:buFont typeface="Wingdings" pitchFamily="2" charset="2"/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en-US" altLang="en-US" dirty="0"/>
              <a:t>: integer from the second die</a:t>
            </a:r>
          </a:p>
          <a:p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Random Variable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09800" y="3505200"/>
          <a:ext cx="4267200" cy="219456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/>
                        <a:t>(1,1)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(1,2)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(1,3)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(1,4)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(1,5)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(1,6)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/>
                        <a:t>(2,1)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(2,2)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(2,3)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(2,4)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(2,5)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(2,6)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/>
                        <a:t>(3,1)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(3,2)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(3,3)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(3,4)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(3,5)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(3,6)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/>
                        <a:t>(4,1)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(4,2)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(4,3)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(4,4)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(4,5)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(4,6)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/>
                        <a:t>(5,1)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(5,2)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(5,3)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(5,4)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(5,5)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(5,6)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/>
                        <a:t>(6,1)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(6,2)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(6,3)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(6,4)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(6,5)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(6,6)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83654" y="5795248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Possible outcomes</a:t>
            </a:r>
            <a:endParaRPr lang="en-CA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80550-6299-4AE6-A93E-5C07A382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64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Random variable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dirty="0"/>
                  <a:t>: sum of the two faces of the dice</a:t>
                </a:r>
                <a:endParaRPr lang="en-US" alt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>
                  <a:buNone/>
                </a:pPr>
                <a:r>
                  <a:rPr lang="en-US" altLang="en-US" dirty="0">
                    <a:latin typeface="Times New Roman" pitchFamily="18" charset="0"/>
                    <a:cs typeface="Times New Roman" pitchFamily="18" charset="0"/>
                  </a:rPr>
                  <a:t>                                        </a:t>
                </a:r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X(</a:t>
                </a:r>
                <a:r>
                  <a:rPr lang="en-US" altLang="en-US" i="1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i,j</a:t>
                </a:r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= </a:t>
                </a:r>
                <a:r>
                  <a:rPr lang="en-US" altLang="en-US" i="1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i+j</a:t>
                </a:r>
                <a:endParaRPr lang="en-US" alt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</m:oMath>
                </a14:m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(X = 12) =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</m:oMath>
                </a14:m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 (6,6) ) = 1/36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</m:oMath>
                </a14:m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(X = 10) =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</m:oMath>
                </a14:m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 (5,5), (4,6), (6,4) ) = 3/36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Random variable </a:t>
                </a:r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Y</a:t>
                </a:r>
                <a:r>
                  <a:rPr lang="en-US" altLang="en-US" dirty="0"/>
                  <a:t>: value of the first die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</m:oMath>
                </a14:m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(Y = 1) = 1/6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</m:oMath>
                </a14:m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 Y = </a:t>
                </a:r>
                <a:r>
                  <a:rPr lang="en-US" altLang="en-US" i="1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</a:t>
                </a:r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= 1/6</a:t>
                </a:r>
                <a:r>
                  <a:rPr lang="en-US" altLang="en-US" dirty="0"/>
                  <a:t>,      </a:t>
                </a:r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 ≤ </a:t>
                </a:r>
                <a:r>
                  <a:rPr lang="en-US" altLang="en-US" i="1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</a:t>
                </a:r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≤ 6</a:t>
                </a:r>
                <a:endParaRPr lang="en-US" altLang="en-US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65" t="-1205" r="-9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C850BF-7590-476B-8BC7-E02DF7A1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84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Discrete</a:t>
            </a:r>
          </a:p>
          <a:p>
            <a:pPr lvl="1"/>
            <a:r>
              <a:rPr lang="en-US" altLang="en-US" dirty="0"/>
              <a:t>Random variables whose set of possible values can be written as a finite or infinite sequence</a:t>
            </a:r>
          </a:p>
          <a:p>
            <a:pPr lvl="1"/>
            <a:r>
              <a:rPr lang="en-US" altLang="en-US" dirty="0"/>
              <a:t>Example: number of requests sent to a web server</a:t>
            </a:r>
          </a:p>
          <a:p>
            <a:r>
              <a:rPr lang="en-US" altLang="en-US" dirty="0"/>
              <a:t>Continuous</a:t>
            </a:r>
          </a:p>
          <a:p>
            <a:pPr lvl="1"/>
            <a:r>
              <a:rPr lang="en-US" altLang="en-US" dirty="0"/>
              <a:t>Random variables that take a continuum of possible values</a:t>
            </a:r>
          </a:p>
          <a:p>
            <a:pPr lvl="1"/>
            <a:r>
              <a:rPr lang="en-US" altLang="en-US" dirty="0"/>
              <a:t>Example: time between requests sent to a web server</a:t>
            </a:r>
          </a:p>
          <a:p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Types of Random Variables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9A28F-2845-4828-B9F1-14BB0C70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09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3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066800"/>
                <a:ext cx="8763000" cy="5486400"/>
              </a:xfrm>
            </p:spPr>
            <p:txBody>
              <a:bodyPr/>
              <a:lstStyle/>
              <a:p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: </a:t>
                </a:r>
                <a:r>
                  <a:rPr lang="en-US" altLang="zh-CN" dirty="0">
                    <a:solidFill>
                      <a:srgbClr val="FF0000"/>
                    </a:solidFill>
                    <a:ea typeface="Arial Unicode MS" pitchFamily="34" charset="-128"/>
                    <a:cs typeface="Times New Roman" pitchFamily="18" charset="0"/>
                  </a:rPr>
                  <a:t>discrete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random variable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: probability mass function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Arial Unicode MS" pitchFamily="34" charset="-128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, where</a:t>
                </a:r>
              </a:p>
              <a:p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ℙ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⁡(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r>
                  <a:rPr lang="en-US" altLang="zh-CN" dirty="0">
                    <a:solidFill>
                      <a:srgbClr val="FF0000"/>
                    </a:solidFill>
                    <a:ea typeface="Arial Unicode MS" pitchFamily="34" charset="-128"/>
                    <a:cs typeface="Times New Roman" pitchFamily="18" charset="0"/>
                  </a:rPr>
                  <a:t>Properties:</a:t>
                </a: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  <a:ea typeface="Arial Unicode MS" pitchFamily="34" charset="-128"/>
                          <a:cs typeface="Times New Roman" pitchFamily="18" charset="0"/>
                        </a:rPr>
                        <m:t>0≤</m:t>
                      </m:r>
                      <m:r>
                        <a:rPr lang="en-US" altLang="zh-CN" b="0" i="1" smtClean="0">
                          <a:latin typeface="Cambria Math"/>
                          <a:ea typeface="Arial Unicode MS" pitchFamily="34" charset="-128"/>
                          <a:cs typeface="Times New Roman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/>
                          <a:ea typeface="Arial Unicode MS" pitchFamily="34" charset="-128"/>
                          <a:cs typeface="Times New Roman" pitchFamily="18" charset="0"/>
                        </a:rPr>
                        <m:t>≤1</m:t>
                      </m:r>
                    </m:oMath>
                  </m:oMathPara>
                </a14:m>
                <a:br>
                  <a:rPr lang="en-US" altLang="zh-CN" b="0" i="1" dirty="0">
                    <a:latin typeface="Cambria Math"/>
                    <a:ea typeface="Arial Unicode MS" pitchFamily="34" charset="-128"/>
                    <a:cs typeface="Times New Roman" pitchFamily="18" charset="0"/>
                  </a:rPr>
                </a:br>
                <a:endParaRPr lang="en-US" altLang="zh-CN" b="0" i="1" dirty="0">
                  <a:latin typeface="Cambria Math"/>
                  <a:ea typeface="Arial Unicode MS" pitchFamily="34" charset="-128"/>
                  <a:cs typeface="Times New Roman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Times New Roman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CN" b="0" i="1" smtClean="0">
                          <a:latin typeface="Cambria Math"/>
                          <a:ea typeface="Arial Unicode MS" pitchFamily="34" charset="-128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05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763000" cy="5486400"/>
              </a:xfrm>
              <a:blipFill rotWithShape="0">
                <a:blip r:embed="rId3"/>
                <a:stretch>
                  <a:fillRect l="-765" t="-12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Probability Mass Function (PMF)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15737E-6575-4447-A599-9A0D4BED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7627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4648200" cy="5562600"/>
              </a:xfrm>
            </p:spPr>
            <p:txBody>
              <a:bodyPr/>
              <a:lstStyle/>
              <a:p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Number of heads in tossing three coins</a:t>
                </a:r>
              </a:p>
              <a:p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Times New Roman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zh-CN" sz="2000" b="0" i="1" smtClean="0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/>
                                      <a:ea typeface="Arial Unicode MS" pitchFamily="34" charset="-128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b="0" i="1" smtClean="0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altLang="zh-CN" sz="2000" b="0" i="1" smtClean="0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altLang="zh-CN" sz="2000" b="0" i="1" smtClean="0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altLang="zh-CN" sz="2000" b="0" i="1" smtClean="0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altLang="zh-CN" sz="2000" b="0" i="1" smtClean="0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altLang="zh-CN" sz="200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4648200" cy="5562600"/>
              </a:xfrm>
              <a:blipFill rotWithShape="0">
                <a:blip r:embed="rId2"/>
                <a:stretch>
                  <a:fillRect l="-1442" t="-10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PMF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85800" y="2336800"/>
              <a:ext cx="3048000" cy="1854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1/8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3/8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3/8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1/8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7695805"/>
                  </p:ext>
                </p:extLst>
              </p:nvPr>
            </p:nvGraphicFramePr>
            <p:xfrm>
              <a:off x="685800" y="2336800"/>
              <a:ext cx="3048000" cy="1854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478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20" t="-1639" r="-11218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0875" t="-1639" r="-1521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1/8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3/8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3/8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1/8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0"/>
              <p:cNvSpPr txBox="1">
                <a:spLocks/>
              </p:cNvSpPr>
              <p:nvPr/>
            </p:nvSpPr>
            <p:spPr bwMode="auto">
              <a:xfrm>
                <a:off x="4724400" y="1066800"/>
                <a:ext cx="4267200" cy="556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"/>
                  <a:defRPr sz="2800">
                    <a:solidFill>
                      <a:schemeClr val="tx1"/>
                    </a:solidFill>
                    <a:latin typeface="Microsoft Sans Serif" pitchFamily="34" charset="0"/>
                    <a:ea typeface="+mn-ea"/>
                    <a:cs typeface="Microsoft Sans Serif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rgbClr val="000099"/>
                    </a:solidFill>
                    <a:latin typeface="Microsoft Sans Serif" pitchFamily="34" charset="0"/>
                    <a:ea typeface="+mn-ea"/>
                    <a:cs typeface="Microsoft Sans Serif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125000"/>
                  <a:buChar char="•"/>
                  <a:defRPr sz="2000">
                    <a:solidFill>
                      <a:schemeClr val="tx1"/>
                    </a:solidFill>
                    <a:latin typeface="Microsoft Sans Serif" pitchFamily="34" charset="0"/>
                    <a:ea typeface="+mn-ea"/>
                    <a:cs typeface="Microsoft Sans Serif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Microsoft Sans Serif" pitchFamily="34" charset="0"/>
                    <a:ea typeface="+mn-ea"/>
                    <a:cs typeface="Microsoft Sans Serif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Microsoft Sans Serif" pitchFamily="34" charset="0"/>
                    <a:ea typeface="+mn-ea"/>
                    <a:cs typeface="Microsoft Sans Serif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kern="0" dirty="0">
                    <a:ea typeface="Arial Unicode MS" pitchFamily="34" charset="-128"/>
                    <a:cs typeface="Times New Roman" pitchFamily="18" charset="0"/>
                  </a:rPr>
                  <a:t>Number rolled in rolling a fair die</a:t>
                </a:r>
              </a:p>
              <a:p>
                <a:endParaRPr lang="en-US" altLang="zh-CN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Arial Unicode MS" pitchFamily="34" charset="-128"/>
                              <a:cs typeface="Times New Roman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zh-CN" sz="2000" b="0" i="1" smtClean="0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  <a:ea typeface="Arial Unicode MS" pitchFamily="34" charset="-128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i="1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zh-CN" sz="2000" i="1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zh-CN" sz="2000" i="1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zh-CN" sz="2000" i="1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zh-CN" sz="2000" b="0" i="1" smtClean="0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zh-CN" sz="2000" b="0" i="1" smtClean="0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zh-CN" sz="2000" i="1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altLang="zh-CN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kern="0" dirty="0">
                  <a:ea typeface="Arial Unicode MS" pitchFamily="34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Content Placeholde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1066800"/>
                <a:ext cx="4267200" cy="5562600"/>
              </a:xfrm>
              <a:prstGeom prst="rect">
                <a:avLst/>
              </a:prstGeom>
              <a:blipFill rotWithShape="0">
                <a:blip r:embed="rId4"/>
                <a:stretch>
                  <a:fillRect l="-1571" t="-1095" r="-3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File:Fair dice probability distribution.sv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2362200"/>
            <a:ext cx="41973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9A0F85-7F82-4EEE-BD82-5584DF28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3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world a model-builder sees is probabilistic rather than deterministic:</a:t>
            </a:r>
          </a:p>
          <a:p>
            <a:pPr lvl="1"/>
            <a:r>
              <a:rPr lang="en-US" altLang="en-US" dirty="0"/>
              <a:t>Some probability model might well describe the variations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Goals:</a:t>
            </a:r>
          </a:p>
          <a:p>
            <a:r>
              <a:rPr lang="en-US" altLang="en-US" dirty="0"/>
              <a:t>Review the fundamental concepts of probability</a:t>
            </a:r>
          </a:p>
          <a:p>
            <a:r>
              <a:rPr lang="en-US" altLang="en-US" dirty="0"/>
              <a:t>Understand the difference between discrete and continuous random variable</a:t>
            </a:r>
          </a:p>
          <a:p>
            <a:pPr eaLnBrk="1" hangingPunct="1"/>
            <a:r>
              <a:rPr lang="en-US" altLang="en-US" dirty="0"/>
              <a:t>Review the most common probability models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E9205C-6435-4CAA-BFAD-FF330F13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99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: </a:t>
                </a:r>
                <a:r>
                  <a:rPr lang="en-US" altLang="zh-CN" dirty="0">
                    <a:solidFill>
                      <a:srgbClr val="FF0000"/>
                    </a:solidFill>
                    <a:ea typeface="Arial Unicode MS" pitchFamily="34" charset="-128"/>
                    <a:cs typeface="Times New Roman" pitchFamily="18" charset="0"/>
                  </a:rPr>
                  <a:t>continuous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random variable</a:t>
                </a:r>
              </a:p>
              <a:p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f(x)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: probability density function of </a:t>
                </a: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</a:t>
                </a:r>
              </a:p>
              <a:p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r>
                  <a:rPr lang="en-US" altLang="zh-CN" dirty="0">
                    <a:solidFill>
                      <a:srgbClr val="FF0000"/>
                    </a:solidFill>
                    <a:ea typeface="Arial Unicode MS" pitchFamily="34" charset="-128"/>
                    <a:cs typeface="Times New Roman" pitchFamily="18" charset="0"/>
                  </a:rPr>
                  <a:t>Note: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!!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b="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≈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b="0" i="0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Δx</m:t>
                    </m:r>
                  </m:oMath>
                </a14:m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Properties: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CN" i="1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𝑏</m:t>
                        </m:r>
                      </m:sup>
                      <m:e>
                        <m:r>
                          <a:rPr lang="en-US" altLang="zh-CN" i="1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Arial Unicode MS" pitchFamily="34" charset="-128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altLang="zh-CN" i="1" dirty="0">
                  <a:latin typeface="Cambria Math"/>
                  <a:ea typeface="Arial Unicode MS" pitchFamily="34" charset="-128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+∞</m:t>
                        </m:r>
                      </m:sup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 </a:t>
                </a:r>
              </a:p>
              <a:p>
                <a:endParaRPr lang="en-US" altLang="en-US" dirty="0">
                  <a:ea typeface="Arial Unicode MS" pitchFamily="34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291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765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Probability Density Function (PDF)</a:t>
            </a:r>
            <a:endParaRPr lang="en-US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/>
          </p:nvPr>
        </p:nvGraphicFramePr>
        <p:xfrm>
          <a:off x="2286000" y="2089150"/>
          <a:ext cx="24130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990360" imgH="393480" progId="Equation.3">
                  <p:embed/>
                </p:oleObj>
              </mc:Choice>
              <mc:Fallback>
                <p:oleObj name="Equation" r:id="rId5" imgW="990360" imgH="393480" progId="Equation.3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89150"/>
                        <a:ext cx="24130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 descr="05-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30675"/>
            <a:ext cx="3652838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/>
              <p:cNvSpPr/>
              <p:nvPr/>
            </p:nvSpPr>
            <p:spPr bwMode="auto">
              <a:xfrm>
                <a:off x="5105400" y="2819400"/>
                <a:ext cx="1295400" cy="375166"/>
              </a:xfrm>
              <a:prstGeom prst="wedgeRoundRectCallout">
                <a:avLst>
                  <a:gd name="adj1" fmla="val -136249"/>
                  <a:gd name="adj2" fmla="val -76775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CDF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ounded 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2819400"/>
                <a:ext cx="1295400" cy="375166"/>
              </a:xfrm>
              <a:prstGeom prst="wedgeRoundRectCallout">
                <a:avLst>
                  <a:gd name="adj1" fmla="val -136249"/>
                  <a:gd name="adj2" fmla="val -76775"/>
                  <a:gd name="adj3" fmla="val 16667"/>
                </a:avLst>
              </a:prstGeom>
              <a:blipFill rotWithShape="1">
                <a:blip r:embed="rId8"/>
                <a:stretch>
                  <a:fillRect b="-19512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CC957-087B-4076-85DA-E72FEB4C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60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/>
                  <a:t>Example: Life of an inspection device is given by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dirty="0"/>
                  <a:t>, a continuous random variable with PDF: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alt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en-US" dirty="0"/>
                  <a:t>,  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𝑥</m:t>
                    </m:r>
                    <m:r>
                      <a:rPr lang="en-US" altLang="en-US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altLang="en-US" dirty="0"/>
                  <a:t>  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dirty="0"/>
                  <a:t> has an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exponential distribution </a:t>
                </a:r>
                <a:r>
                  <a:rPr lang="en-US" altLang="en-US" dirty="0"/>
                  <a:t>with mean 2 years</a:t>
                </a:r>
              </a:p>
              <a:p>
                <a:pPr lvl="1"/>
                <a:r>
                  <a:rPr lang="en-US" altLang="en-US" dirty="0"/>
                  <a:t>Probability that the device’s life is between 2 and 3 years: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/>
                            </a:rPr>
                            <m:t>2≤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≤3</m:t>
                          </m:r>
                        </m:e>
                      </m:d>
                      <m:r>
                        <a:rPr lang="en-US" alt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alt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en-US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=0.14</m:t>
                          </m:r>
                        </m:e>
                      </m:nary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095" r="-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p:pic>
        <p:nvPicPr>
          <p:cNvPr id="7" name="Picture 12" descr="05-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412364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F58AB9-81F7-4E8F-8C80-8AABC2F9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59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1554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</a:t>
                </a:r>
                <a:r>
                  <a:rPr lang="en-US" altLang="zh-CN" sz="2400" dirty="0">
                    <a:ea typeface="Arial Unicode MS" pitchFamily="34" charset="-128"/>
                    <a:cs typeface="Times New Roman" pitchFamily="18" charset="0"/>
                  </a:rPr>
                  <a:t>: </a:t>
                </a:r>
                <a:r>
                  <a:rPr lang="en-US" altLang="zh-CN" sz="2400" dirty="0">
                    <a:solidFill>
                      <a:srgbClr val="FF0000"/>
                    </a:solidFill>
                    <a:ea typeface="Arial Unicode MS" pitchFamily="34" charset="-128"/>
                    <a:cs typeface="Times New Roman" pitchFamily="18" charset="0"/>
                  </a:rPr>
                  <a:t>discrete or continuous</a:t>
                </a:r>
                <a:r>
                  <a:rPr lang="en-US" altLang="zh-CN" sz="2400" dirty="0">
                    <a:ea typeface="Arial Unicode MS" pitchFamily="34" charset="-128"/>
                    <a:cs typeface="Times New Roman" pitchFamily="18" charset="0"/>
                  </a:rPr>
                  <a:t> random variable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𝐹</m:t>
                    </m:r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ea typeface="Arial Unicode MS" pitchFamily="34" charset="-128"/>
                    <a:cs typeface="Times New Roman" pitchFamily="18" charset="0"/>
                  </a:rPr>
                  <a:t>: cumulative probability distribution function of </a:t>
                </a:r>
                <a:r>
                  <a:rPr lang="en-US" altLang="zh-CN" sz="2400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X, </a:t>
                </a:r>
                <a:r>
                  <a:rPr lang="en-US" altLang="zh-CN" sz="2400" dirty="0">
                    <a:ea typeface="Arial Unicode MS" pitchFamily="34" charset="-128"/>
                    <a:cs typeface="Times New Roman" pitchFamily="18" charset="0"/>
                  </a:rPr>
                  <a:t>or simply, probability distribution function of </a:t>
                </a:r>
                <a:r>
                  <a:rPr lang="en-US" altLang="zh-CN" sz="2400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sz="2400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altLang="zh-CN" sz="2400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ℙ</m:t>
                        </m:r>
                      </m:fName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CN" sz="2400" b="0" i="1" smtClean="0"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altLang="zh-CN" sz="2400" b="0" i="1" smtClean="0"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br>
                  <a:rPr lang="en-US" altLang="zh-CN" sz="2400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</a:br>
                <a:endParaRPr lang="en-US" altLang="zh-CN" sz="24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18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1800" dirty="0"/>
                  <a:t> is discrete, then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1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800" b="0" i="1" smtClean="0">
                            <a:latin typeface="Cambria Math"/>
                          </a:rPr>
                          <m:t>≤</m:t>
                        </m:r>
                        <m:r>
                          <a:rPr lang="en-US" altLang="en-US" sz="1800" b="0" i="1" smtClean="0">
                            <a:latin typeface="Cambria Math"/>
                          </a:rPr>
                          <m:t>𝑥</m:t>
                        </m:r>
                      </m:sub>
                      <m:sup/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en-US" sz="1800" dirty="0"/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altLang="en-US" sz="1800" dirty="0"/>
                  <a:t>	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18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1800" dirty="0"/>
                  <a:t> is continuous, then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1800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0" i="1" smtClean="0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en-US" altLang="en-US" sz="1800" b="0" i="1" smtClean="0">
                            <a:latin typeface="Cambria Math"/>
                          </a:rPr>
                          <m:t>𝑥</m:t>
                        </m:r>
                      </m:sup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en-US" sz="1800" b="0" i="1" smtClean="0">
                            <a:latin typeface="Cambria Math"/>
                          </a:rPr>
                          <m:t>𝑑𝑡</m:t>
                        </m:r>
                        <m:r>
                          <a:rPr lang="en-US" altLang="en-US" sz="1800" b="0" i="1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altLang="en-US" sz="1800" dirty="0"/>
                  <a:t>	</a:t>
                </a:r>
              </a:p>
              <a:p>
                <a:pPr lvl="1">
                  <a:lnSpc>
                    <a:spcPct val="90000"/>
                  </a:lnSpc>
                  <a:buNone/>
                </a:pPr>
                <a:endParaRPr lang="en-US" altLang="en-US" sz="1800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sz="2000" dirty="0"/>
                  <a:t>Properties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/>
                      </a:rPr>
                      <m:t>𝐹</m:t>
                    </m:r>
                    <m:r>
                      <a:rPr lang="en-US" altLang="en-US" sz="1600" b="0" i="1" smtClean="0">
                        <a:latin typeface="Cambria Math"/>
                      </a:rPr>
                      <m:t>(</m:t>
                    </m:r>
                    <m:r>
                      <a:rPr lang="en-US" altLang="en-US" sz="1600" b="0" i="1" smtClean="0">
                        <a:latin typeface="Cambria Math"/>
                      </a:rPr>
                      <m:t>𝑥</m:t>
                    </m:r>
                    <m:r>
                      <a:rPr lang="en-US" altLang="en-US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1600" dirty="0"/>
                  <a:t> is a non-decreasing function, i.e., if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/>
                      </a:rPr>
                      <m:t>𝑎</m:t>
                    </m:r>
                    <m:r>
                      <a:rPr lang="en-US" altLang="en-US" sz="1600" b="0" i="1" smtClean="0">
                        <a:latin typeface="Cambria Math"/>
                      </a:rPr>
                      <m:t>&lt;</m:t>
                    </m:r>
                    <m:r>
                      <a:rPr lang="en-US" altLang="en-US" sz="16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1600" dirty="0"/>
                  <a:t>, then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en-US" sz="1600" b="0" i="1" smtClean="0">
                        <a:latin typeface="Cambria Math"/>
                      </a:rPr>
                      <m:t>≤</m:t>
                    </m:r>
                    <m:r>
                      <a:rPr lang="en-US" altLang="en-US" sz="1600" b="0" i="1" smtClean="0">
                        <a:latin typeface="Cambria Math"/>
                      </a:rPr>
                      <m:t>𝐹</m:t>
                    </m:r>
                    <m:r>
                      <a:rPr lang="en-US" altLang="en-US" sz="1600" b="0" i="1" smtClean="0">
                        <a:latin typeface="Cambria Math"/>
                      </a:rPr>
                      <m:t>(</m:t>
                    </m:r>
                    <m:r>
                      <a:rPr lang="en-US" altLang="en-US" sz="1600" b="0" i="1" smtClean="0">
                        <a:latin typeface="Cambria Math"/>
                      </a:rPr>
                      <m:t>𝑏</m:t>
                    </m:r>
                    <m:r>
                      <a:rPr lang="en-US" altLang="en-US" sz="16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en-US" sz="16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en-US" sz="1600" b="0" i="0" smtClean="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altLang="en-US" sz="16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en-US" sz="1600" b="0" i="1" smtClean="0">
                            <a:latin typeface="Cambria Math"/>
                          </a:rPr>
                          <m:t>→+∞</m:t>
                        </m:r>
                      </m:lim>
                    </m:limLow>
                    <m:r>
                      <a:rPr lang="en-US" altLang="en-US" sz="16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1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en-US" sz="1600" dirty="0"/>
                  <a:t>, and</a:t>
                </a:r>
                <a14:m>
                  <m:oMath xmlns:m="http://schemas.openxmlformats.org/officeDocument/2006/math">
                    <m:r>
                      <a:rPr lang="en-US" altLang="en-US" sz="1600" b="0" i="0" smtClean="0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en-US" sz="16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altLang="en-US" sz="1600" i="1">
                            <a:latin typeface="Cambria Math"/>
                          </a:rPr>
                          <m:t>𝑥</m:t>
                        </m:r>
                        <m:r>
                          <a:rPr lang="en-US" altLang="en-US" sz="1600" i="1">
                            <a:latin typeface="Cambria Math"/>
                          </a:rPr>
                          <m:t>→−∞</m:t>
                        </m:r>
                      </m:lim>
                    </m:limLow>
                    <m:r>
                      <a:rPr lang="en-US" altLang="en-US" sz="16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1600" i="1">
                        <a:latin typeface="Cambria Math"/>
                      </a:rPr>
                      <m:t>=</m:t>
                    </m:r>
                    <m:r>
                      <a:rPr lang="en-US" altLang="en-US" sz="1600" b="0" i="1" smtClean="0">
                        <a:latin typeface="Cambria Math"/>
                      </a:rPr>
                      <m:t>0</m:t>
                    </m:r>
                  </m:oMath>
                </a14:m>
                <a:endParaRPr lang="en-US" altLang="en-US" sz="1600" dirty="0"/>
              </a:p>
              <a:p>
                <a:pPr lvl="1">
                  <a:lnSpc>
                    <a:spcPct val="90000"/>
                  </a:lnSpc>
                </a:pPr>
                <a:endParaRPr lang="en-US" altLang="en-US" sz="1600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sz="2000" dirty="0"/>
                  <a:t>All probability questions about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2000" dirty="0"/>
                  <a:t> can be answered in terms of the CDF, e.g.: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≤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altLang="en-US" sz="2000" b="0" i="1" smtClean="0">
                        <a:latin typeface="Cambria Math"/>
                      </a:rPr>
                      <m:t>=</m:t>
                    </m:r>
                    <m:r>
                      <a:rPr lang="en-US" altLang="en-US" sz="20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altLang="en-US" sz="2000" b="0" i="1" smtClean="0">
                        <a:latin typeface="Cambria Math"/>
                      </a:rPr>
                      <m:t>−</m:t>
                    </m:r>
                    <m:r>
                      <a:rPr lang="en-US" altLang="en-US" sz="20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en-US" sz="20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𝑎</m:t>
                    </m:r>
                    <m:r>
                      <a:rPr lang="en-US" altLang="en-US" sz="2000" b="0" i="1" smtClean="0">
                        <a:latin typeface="Cambria Math"/>
                      </a:rPr>
                      <m:t>≤</m:t>
                    </m:r>
                    <m:r>
                      <a:rPr lang="en-US" altLang="en-US" sz="2000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altLang="en-US" sz="2000" dirty="0"/>
              </a:p>
              <a:p>
                <a:pPr>
                  <a:buFont typeface="Wingdings" pitchFamily="2" charset="2"/>
                  <a:buNone/>
                </a:pPr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b="1" dirty="0">
                  <a:solidFill>
                    <a:schemeClr val="accent2"/>
                  </a:solidFill>
                  <a:ea typeface="Arial Unicode MS" pitchFamily="34" charset="-128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15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87" t="-986" b="-16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Cumulative Distribution Function (CDF)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F3A459-8D4B-42E7-9656-CA7B72C2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8094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Discrete random variable example.</a:t>
                </a:r>
              </a:p>
              <a:p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Rolling a die, </a:t>
                </a: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is the number rolled</a:t>
                </a:r>
              </a:p>
              <a:p>
                <a:pPr lvl="1"/>
                <a:r>
                  <a:rPr lang="en-US" altLang="zh-CN" sz="2800" i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p(</a:t>
                </a:r>
                <a:r>
                  <a:rPr lang="en-US" altLang="zh-CN" sz="2800" i="1" dirty="0" err="1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i</a:t>
                </a:r>
                <a:r>
                  <a:rPr lang="en-US" altLang="zh-CN" sz="2800" i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ℙ</m:t>
                    </m:r>
                  </m:oMath>
                </a14:m>
                <a:r>
                  <a:rPr lang="en-US" altLang="zh-CN" sz="2800" i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(X = </a:t>
                </a:r>
                <a:r>
                  <a:rPr lang="en-US" altLang="zh-CN" sz="2800" i="1" dirty="0" err="1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i</a:t>
                </a:r>
                <a:r>
                  <a:rPr lang="en-US" altLang="zh-CN" sz="2800" i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) = 1/6,                1 ≤ </a:t>
                </a:r>
                <a:r>
                  <a:rPr lang="en-US" altLang="zh-CN" sz="2800" i="1" dirty="0" err="1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i</a:t>
                </a:r>
                <a:r>
                  <a:rPr lang="en-US" altLang="zh-CN" sz="2800" i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≤ 6</a:t>
                </a:r>
              </a:p>
              <a:p>
                <a:pPr lvl="1"/>
                <a:r>
                  <a:rPr lang="en-US" altLang="zh-CN" sz="2800" i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F(</a:t>
                </a:r>
                <a:r>
                  <a:rPr lang="en-US" altLang="zh-CN" sz="2800" i="1" dirty="0" err="1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i</a:t>
                </a:r>
                <a:r>
                  <a:rPr lang="en-US" altLang="zh-CN" sz="2800" i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ℙ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sz="2800" i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(X ≤ </a:t>
                </a:r>
                <a:r>
                  <a:rPr lang="en-US" altLang="zh-CN" sz="2800" i="1" dirty="0" err="1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i</a:t>
                </a:r>
                <a:r>
                  <a:rPr lang="en-US" altLang="zh-CN" sz="2800" i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) </a:t>
                </a:r>
                <a:br>
                  <a:rPr lang="en-US" altLang="zh-CN" sz="2800" i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</a:br>
                <a:r>
                  <a:rPr lang="en-US" altLang="zh-CN" sz="2800" i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      = p(1) + </a:t>
                </a:r>
                <a:r>
                  <a:rPr lang="en-US" altLang="zh-CN" sz="2800" i="1" baseline="300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…</a:t>
                </a:r>
                <a:r>
                  <a:rPr lang="en-US" altLang="zh-CN" sz="2800" i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+ p(</a:t>
                </a:r>
                <a:r>
                  <a:rPr lang="en-US" altLang="zh-CN" sz="2800" i="1" dirty="0" err="1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i</a:t>
                </a:r>
                <a:r>
                  <a:rPr lang="en-US" altLang="zh-CN" sz="2800" i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) </a:t>
                </a:r>
                <a:br>
                  <a:rPr lang="en-US" altLang="zh-CN" sz="2800" i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</a:br>
                <a:r>
                  <a:rPr lang="en-US" altLang="zh-CN" sz="2800" i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      = </a:t>
                </a:r>
                <a:r>
                  <a:rPr lang="en-US" altLang="zh-CN" sz="2800" i="1" dirty="0" err="1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i</a:t>
                </a:r>
                <a:r>
                  <a:rPr lang="en-US" altLang="zh-CN" sz="2800" i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/6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91"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Cumulative Distribution Function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9A88A4-B1A2-4B69-9902-A9D97180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80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Continuous random variable example.</a:t>
                </a:r>
              </a:p>
              <a:p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r>
                  <a:rPr lang="en-US" altLang="en-US" dirty="0"/>
                  <a:t>The inspection device has CDF:</a:t>
                </a:r>
              </a:p>
              <a:p>
                <a:pPr marL="0" indent="0">
                  <a:buNone/>
                </a:pPr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pPr lvl="1"/>
                <a:r>
                  <a:rPr lang="en-US" altLang="en-US" dirty="0"/>
                  <a:t>The probability that the device lasts for less than 2 years: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≤2</m:t>
                          </m:r>
                        </m:e>
                      </m:d>
                      <m:r>
                        <a:rPr lang="en-US" altLang="en-US" b="0" i="1" smtClean="0">
                          <a:latin typeface="Cambria Math"/>
                        </a:rPr>
                        <m:t>=</m:t>
                      </m:r>
                      <m:r>
                        <a:rPr lang="en-US" alt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en-US" b="0" i="1" smtClean="0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en-US" b="0" i="1" smtClean="0">
                          <a:latin typeface="Cambria Math"/>
                        </a:rPr>
                        <m:t>=0.632</m:t>
                      </m:r>
                    </m:oMath>
                  </m:oMathPara>
                </a14:m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r>
                  <a:rPr lang="en-US" altLang="en-US" dirty="0"/>
                  <a:t>The probability that it lasts between 2 and 3 years: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2≤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≤3</m:t>
                          </m:r>
                        </m:e>
                      </m:d>
                      <m:r>
                        <a:rPr lang="en-US" alt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alt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en-US" sz="2000" i="1">
                          <a:latin typeface="Cambria Math"/>
                        </a:rPr>
                        <m:t>=(1−</m:t>
                      </m:r>
                      <m:sSup>
                        <m:sSup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en-US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0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en-US" sz="2000" b="0" i="1" smtClean="0">
                          <a:latin typeface="Cambria Math"/>
                        </a:rPr>
                        <m:t>) −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altLang="en-US" sz="2000" b="0" i="1" smtClean="0">
                          <a:latin typeface="Cambria Math"/>
                        </a:rPr>
                        <m:t>=0.145</m:t>
                      </m:r>
                    </m:oMath>
                  </m:oMathPara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91"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Cumulative Distribution Function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438400" y="2705100"/>
          <a:ext cx="3200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1739900" imgH="393700" progId="Equation.3">
                  <p:embed/>
                </p:oleObj>
              </mc:Choice>
              <mc:Fallback>
                <p:oleObj name="Equation" r:id="rId4" imgW="1739900" imgH="3937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705100"/>
                        <a:ext cx="3200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837CB-EC11-49D3-85E2-91F4E268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3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Joint probability distribution of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is defined as</a:t>
                </a:r>
                <a:br>
                  <a:rPr lang="en-US" dirty="0"/>
                </a:b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dirty="0"/>
                  <a:t> random variables if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br>
                  <a:rPr lang="en-US" b="0" dirty="0"/>
                </a:br>
                <a:endParaRPr lang="en-US" dirty="0"/>
              </a:p>
              <a:p>
                <a:pPr lvl="1"/>
                <a:r>
                  <a:rPr lang="en-US" dirty="0"/>
                  <a:t>Discrete: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Continuous: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altLang="en-US" dirty="0"/>
              </a:p>
              <a:p>
                <a:pPr marL="5715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65"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Probability Distribution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D69D1-BC5B-46B3-9D35-E7A16CD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80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1027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>
                    <a:solidFill>
                      <a:srgbClr val="FF0000"/>
                    </a:solidFill>
                    <a:ea typeface="Arial Unicode MS" pitchFamily="34" charset="-128"/>
                    <a:cs typeface="Arial Unicode MS" pitchFamily="34" charset="-128"/>
                  </a:rPr>
                  <a:t>Mean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or </a:t>
                </a:r>
                <a:r>
                  <a:rPr lang="en-US" altLang="zh-CN" b="1" dirty="0">
                    <a:solidFill>
                      <a:srgbClr val="FF0000"/>
                    </a:solidFill>
                    <a:ea typeface="Arial Unicode MS" pitchFamily="34" charset="-128"/>
                    <a:cs typeface="Arial Unicode MS" pitchFamily="34" charset="-128"/>
                  </a:rPr>
                  <a:t>Expected Value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Example: number of heads in tossing three coins</a:t>
                </a:r>
              </a:p>
              <a:p>
                <a:pPr>
                  <a:buNone/>
                </a:pP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   </a:t>
                </a: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E[X] = 0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p(0) + 1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p(1) + 2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p(2) + 3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p(3)</a:t>
                </a:r>
              </a:p>
              <a:p>
                <a:pPr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            = 1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3/8 + 2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3/8 + 3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1/8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            = 12/8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            = 1.5</a:t>
                </a: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3315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765" t="-1095" b="-4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6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Expectation of a Random Variable</a:t>
            </a:r>
          </a:p>
        </p:txBody>
      </p:sp>
      <p:graphicFrame>
        <p:nvGraphicFramePr>
          <p:cNvPr id="13314" name="Object 7"/>
          <p:cNvGraphicFramePr>
            <a:graphicFrameLocks noChangeAspect="1"/>
          </p:cNvGraphicFramePr>
          <p:nvPr>
            <p:extLst/>
          </p:nvPr>
        </p:nvGraphicFramePr>
        <p:xfrm>
          <a:off x="1143000" y="1905000"/>
          <a:ext cx="58832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2450880" imgH="888840" progId="Equation.3">
                  <p:embed/>
                </p:oleObj>
              </mc:Choice>
              <mc:Fallback>
                <p:oleObj name="Equation" r:id="rId5" imgW="2450880" imgH="888840" progId="Equation.3">
                  <p:embed/>
                  <p:pic>
                    <p:nvPicPr>
                      <p:cNvPr id="133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05000"/>
                        <a:ext cx="588327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85594-43A0-4679-B5EF-8FF0C891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0659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 a real-valued function of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)]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is discrete with PMF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is continuous with PDF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br>
                  <a:rPr lang="en-US" b="0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+∞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is the number rolled when rolling a die</a:t>
                </a:r>
              </a:p>
              <a:p>
                <a:pPr lvl="1"/>
                <a:r>
                  <a:rPr lang="en-US" b="0" dirty="0"/>
                  <a:t>PMF: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=1/6</m:t>
                    </m:r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=1,2,…,6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+⋯+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=15.17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65"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FA083B-564E-4A67-A3FD-EA48D64C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52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altLang="zh-CN" b="0" dirty="0">
                    <a:ea typeface="Arial Unicode MS" pitchFamily="34" charset="-128"/>
                    <a:cs typeface="Times New Roman" pitchFamily="18" charset="0"/>
                  </a:rPr>
                  <a:t>: two random variables</a:t>
                </a:r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𝑎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 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𝑏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: two constants</a:t>
                </a:r>
                <a:b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</a:br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𝑎𝐸</m:t>
                      </m:r>
                      <m:r>
                        <a:rPr lang="en-US" b="0" i="1" smtClean="0">
                          <a:latin typeface="Cambria Math"/>
                        </a:rPr>
                        <m:t>[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Expectation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4E944-5D3B-48F5-BAE8-D5D81BB2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16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b="1" i="1" dirty="0">
                <a:ea typeface="Arial Unicode MS" pitchFamily="34" charset="-128"/>
                <a:cs typeface="Arial Unicode MS" pitchFamily="34" charset="-128"/>
              </a:rPr>
              <a:t>Multiplying means to get the mean of a product</a:t>
            </a:r>
            <a:br>
              <a:rPr lang="en-US" altLang="zh-CN" sz="2400" b="1" i="1" dirty="0">
                <a:ea typeface="Arial Unicode MS" pitchFamily="34" charset="-128"/>
                <a:cs typeface="Arial Unicode MS" pitchFamily="34" charset="-128"/>
              </a:rPr>
            </a:br>
            <a:endParaRPr lang="en-US" altLang="zh-CN" sz="2400" b="1" i="1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altLang="zh-CN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en-US" dirty="0"/>
              <a:t>Example: tossing three coins</a:t>
            </a:r>
          </a:p>
          <a:p>
            <a:pPr lvl="1"/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lang="en-US" altLang="en-US" dirty="0"/>
              <a:t>: number of heads</a:t>
            </a:r>
          </a:p>
          <a:p>
            <a:pPr lvl="1"/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US" altLang="en-US" dirty="0"/>
              <a:t>: number of tails</a:t>
            </a:r>
          </a:p>
          <a:p>
            <a:pPr lvl="1"/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E[X] = E[Y] = 3/2 </a:t>
            </a:r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 E[X]E[Y] = 9/4</a:t>
            </a:r>
            <a:endParaRPr lang="en-US" altLang="zh-CN" i="1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E[XY] = 3/2 </a:t>
            </a:r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                   </a:t>
            </a:r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E[XY] ≠ </a:t>
            </a:r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E[X]E[Y]</a:t>
            </a:r>
            <a:endParaRPr lang="en-US" altLang="zh-CN" i="1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zh-CN" sz="2400" b="1" i="1" dirty="0">
                <a:ea typeface="Arial Unicode MS" pitchFamily="34" charset="-128"/>
                <a:cs typeface="Arial Unicode MS" pitchFamily="34" charset="-128"/>
              </a:rPr>
              <a:t>Dividing means to get  the mean of a ratio </a:t>
            </a:r>
            <a:br>
              <a:rPr lang="en-US" altLang="zh-CN" sz="2400" dirty="0">
                <a:ea typeface="Arial Unicode MS" pitchFamily="34" charset="-128"/>
                <a:cs typeface="Arial Unicode MS" pitchFamily="34" charset="-128"/>
              </a:rPr>
            </a:br>
            <a:endParaRPr lang="en-US" altLang="zh-CN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8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Misuses of Expectations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732088" y="5427663"/>
          <a:ext cx="240982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4" imgW="952200" imgH="431640" progId="Equation.3">
                  <p:embed/>
                </p:oleObj>
              </mc:Choice>
              <mc:Fallback>
                <p:oleObj name="Equation" r:id="rId4" imgW="952200" imgH="431640" progId="Equation.3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5427663"/>
                        <a:ext cx="2409825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6"/>
          <p:cNvGraphicFramePr>
            <a:graphicFrameLocks noChangeAspect="1"/>
          </p:cNvGraphicFramePr>
          <p:nvPr/>
        </p:nvGraphicFramePr>
        <p:xfrm>
          <a:off x="2057400" y="1600200"/>
          <a:ext cx="31146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6" imgW="1231560" imgH="203040" progId="Equation.3">
                  <p:embed/>
                </p:oleObj>
              </mc:Choice>
              <mc:Fallback>
                <p:oleObj name="Equation" r:id="rId6" imgW="1231560" imgH="203040" progId="Equation.3">
                  <p:embed/>
                  <p:pic>
                    <p:nvPicPr>
                      <p:cNvPr id="2048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00200"/>
                        <a:ext cx="31146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BE3186-1609-4F89-814C-FB3C5CD0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326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Probability and random variables</a:t>
            </a:r>
            <a:endParaRPr lang="en-CA" dirty="0"/>
          </a:p>
          <a:p>
            <a:pPr lvl="1"/>
            <a:r>
              <a:rPr lang="en-GB" dirty="0"/>
              <a:t>Random experiment and random variable</a:t>
            </a:r>
          </a:p>
          <a:p>
            <a:pPr lvl="1"/>
            <a:r>
              <a:rPr lang="en-GB" dirty="0"/>
              <a:t>Probability mass/density functions</a:t>
            </a:r>
            <a:endParaRPr lang="en-CA" dirty="0"/>
          </a:p>
          <a:p>
            <a:pPr lvl="1"/>
            <a:r>
              <a:rPr lang="en-GB" dirty="0"/>
              <a:t>Expectation, variance, covariance, correlation</a:t>
            </a:r>
            <a:endParaRPr lang="en-CA" dirty="0"/>
          </a:p>
          <a:p>
            <a:pPr lvl="0"/>
            <a:r>
              <a:rPr lang="en-GB" dirty="0"/>
              <a:t>Probability distributions</a:t>
            </a:r>
            <a:endParaRPr lang="en-CA" dirty="0"/>
          </a:p>
          <a:p>
            <a:pPr lvl="1"/>
            <a:r>
              <a:rPr lang="en-GB" dirty="0"/>
              <a:t>Discrete probability distributions</a:t>
            </a:r>
            <a:endParaRPr lang="en-CA" dirty="0"/>
          </a:p>
          <a:p>
            <a:pPr lvl="1"/>
            <a:r>
              <a:rPr lang="en-GB" dirty="0"/>
              <a:t>Continuous probability distributions</a:t>
            </a:r>
          </a:p>
          <a:p>
            <a:pPr lvl="1"/>
            <a:r>
              <a:rPr lang="en-US" dirty="0"/>
              <a:t>Empirical probability distributions</a:t>
            </a:r>
          </a:p>
          <a:p>
            <a:pPr lvl="0"/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7BBA6-528D-446E-B86D-39F522F4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28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252" name="Rectangle 3"/>
              <p:cNvSpPr>
                <a:spLocks noGrp="1" noChangeArrowheads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The variance is a measure of the </a:t>
                </a:r>
                <a:r>
                  <a:rPr lang="en-US" i="1" dirty="0">
                    <a:solidFill>
                      <a:srgbClr val="000080"/>
                    </a:solidFill>
                  </a:rPr>
                  <a:t>spread</a:t>
                </a:r>
                <a:r>
                  <a:rPr lang="en-US" dirty="0"/>
                  <a:t> of a distribution around its mean value </a:t>
                </a:r>
              </a:p>
              <a:p>
                <a:r>
                  <a:rPr lang="en-US" dirty="0"/>
                  <a:t>Variance is symbolized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Mean is a way to describe the </a:t>
                </a:r>
                <a:r>
                  <a:rPr lang="en-US" i="1" dirty="0"/>
                  <a:t>location</a:t>
                </a:r>
                <a:r>
                  <a:rPr lang="en-US" dirty="0"/>
                  <a:t> of a distribution</a:t>
                </a:r>
              </a:p>
              <a:p>
                <a:pPr lvl="1"/>
                <a:r>
                  <a:rPr lang="en-US" dirty="0"/>
                  <a:t>Variance is a way to capture its </a:t>
                </a:r>
                <a:r>
                  <a:rPr lang="en-US" i="1" dirty="0"/>
                  <a:t>scale or degree</a:t>
                </a:r>
                <a:r>
                  <a:rPr lang="en-US" dirty="0"/>
                  <a:t> of being spread out</a:t>
                </a:r>
              </a:p>
              <a:p>
                <a:pPr lvl="1"/>
                <a:r>
                  <a:rPr lang="en-US" dirty="0"/>
                  <a:t>The unit of variance is the square of the unit of the original variable</a:t>
                </a:r>
              </a:p>
              <a:p>
                <a:pPr marL="342900" lvl="1" indent="-342900">
                  <a:buClr>
                    <a:srgbClr val="CC0000"/>
                  </a:buClr>
                  <a:buSzPct val="80000"/>
                  <a:buFont typeface="Wingdings" pitchFamily="2" charset="2"/>
                  <a:buChar char=""/>
                </a:pP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tx1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standard deviation</a:t>
                </a:r>
              </a:p>
              <a:p>
                <a:pPr marL="742950" lvl="2" indent="-342900">
                  <a:buSzPct val="8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000099"/>
                    </a:solidFill>
                  </a:rPr>
                  <a:t>Defined as the square root of variance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99"/>
                        </a:solidFill>
                        <a:latin typeface="Cambria Math"/>
                      </a:rPr>
                      <m:t>𝑉</m:t>
                    </m:r>
                    <m:r>
                      <a:rPr lang="en-US" sz="2400" b="0" i="0" smtClean="0">
                        <a:solidFill>
                          <a:srgbClr val="000099"/>
                        </a:solidFill>
                        <a:latin typeface="Cambria Math"/>
                      </a:rPr>
                      <m:t>[</m:t>
                    </m:r>
                    <m:r>
                      <a:rPr lang="en-US" sz="2400">
                        <a:solidFill>
                          <a:srgbClr val="000099"/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0" smtClean="0">
                        <a:solidFill>
                          <a:srgbClr val="000099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400" dirty="0">
                  <a:solidFill>
                    <a:srgbClr val="000099"/>
                  </a:solidFill>
                </a:endParaRPr>
              </a:p>
              <a:p>
                <a:pPr marL="742950" lvl="2" indent="-342900">
                  <a:buSzPct val="80000"/>
                  <a:buFont typeface="Wingdings" pitchFamily="2" charset="2"/>
                  <a:buChar char=""/>
                </a:pPr>
                <a:r>
                  <a:rPr lang="en-US" altLang="en-US" sz="2400" dirty="0">
                    <a:solidFill>
                      <a:srgbClr val="000099"/>
                    </a:solidFill>
                  </a:rPr>
                  <a:t>Expressed in the same units as the mean</a:t>
                </a:r>
              </a:p>
              <a:p>
                <a:pPr marL="742950" lvl="2" indent="-342900">
                  <a:buSzPct val="80000"/>
                  <a:buFont typeface="Wingdings" pitchFamily="2" charset="2"/>
                  <a:buChar char=""/>
                </a:pPr>
                <a:endParaRPr lang="en-US" dirty="0">
                  <a:solidFill>
                    <a:srgbClr val="000080"/>
                  </a:solidFill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532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65" t="-1095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Variance of a Random Variable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33627F-01E4-4AB7-8DF0-028FA964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85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Variance</a:t>
            </a: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: The expected value of the square of distance between a random variable and its mean</a:t>
            </a: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     where, </a:t>
            </a:r>
            <a:r>
              <a:rPr lang="el-GR" altLang="zh-CN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μ</a:t>
            </a:r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= E[X]</a:t>
            </a: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>
              <a:buFont typeface="Wingdings" pitchFamily="2" charset="2"/>
              <a:buNone/>
            </a:pPr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zh-CN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Equivalently:</a:t>
            </a:r>
          </a:p>
          <a:p>
            <a:pPr algn="ctr">
              <a:buFont typeface="Wingdings" pitchFamily="2" charset="2"/>
              <a:buNone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             </a:t>
            </a:r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l-GR" altLang="zh-CN" sz="3200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altLang="zh-CN" sz="3200" i="1" baseline="300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altLang="zh-CN" sz="3200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= E[X</a:t>
            </a:r>
            <a:r>
              <a:rPr lang="en-US" altLang="zh-CN" sz="3200" i="1" baseline="300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altLang="zh-CN" sz="3200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– (E[X])</a:t>
            </a:r>
            <a:r>
              <a:rPr lang="en-US" altLang="zh-CN" sz="3200" i="1" baseline="300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76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Variance of a Random Variable</a:t>
            </a:r>
          </a:p>
        </p:txBody>
      </p:sp>
      <p:graphicFrame>
        <p:nvGraphicFramePr>
          <p:cNvPr id="14338" name="Object 7"/>
          <p:cNvGraphicFramePr>
            <a:graphicFrameLocks noChangeAspect="1"/>
          </p:cNvGraphicFramePr>
          <p:nvPr>
            <p:extLst/>
          </p:nvPr>
        </p:nvGraphicFramePr>
        <p:xfrm>
          <a:off x="962025" y="1981200"/>
          <a:ext cx="7445375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4" imgW="3340080" imgH="1143000" progId="Equation.3">
                  <p:embed/>
                </p:oleObj>
              </mc:Choice>
              <mc:Fallback>
                <p:oleObj name="Equation" r:id="rId4" imgW="3340080" imgH="1143000" progId="Equation.3">
                  <p:embed/>
                  <p:pic>
                    <p:nvPicPr>
                      <p:cNvPr id="1433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1981200"/>
                        <a:ext cx="7445375" cy="254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EF2840-1FF4-4C9C-8550-835C1730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8140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0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Example: number of heads in tossing three coins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  </a:t>
                </a: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E[X] = 1.5</a:t>
                </a:r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buFont typeface="Wingdings" pitchFamily="2" charset="2"/>
                  <a:buNone/>
                </a:pPr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       </a:t>
                </a:r>
                <a:r>
                  <a:rPr lang="el-GR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σ</a:t>
                </a:r>
                <a:r>
                  <a:rPr lang="en-US" altLang="zh-CN" i="1" baseline="30000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2 </a:t>
                </a: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= (0 – 1.5)</a:t>
                </a:r>
                <a:r>
                  <a:rPr lang="en-US" altLang="zh-CN" i="1" baseline="30000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p(0) + (1 – 1.5)</a:t>
                </a:r>
                <a:r>
                  <a:rPr lang="en-US" altLang="zh-CN" i="1" baseline="30000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p(1) </a:t>
                </a:r>
              </a:p>
              <a:p>
                <a:pPr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              + (2 – 1.5)</a:t>
                </a:r>
                <a:r>
                  <a:rPr lang="en-US" altLang="zh-CN" i="1" baseline="30000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p(2) + (3 – 1.5)</a:t>
                </a:r>
                <a:r>
                  <a:rPr lang="en-US" altLang="zh-CN" i="1" baseline="30000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p(3)</a:t>
                </a:r>
              </a:p>
              <a:p>
                <a:pPr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           = 9/4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1/8 + 1/4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3/8 + 1/4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3/8 + 9/4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1/8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           = 24/32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           = 3/4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5360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65"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Variance of a Random Variable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5C2202-9E26-4E64-BB72-86D14F16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91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Example: The mean of life of the previous inspection device is: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To compute variance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dirty="0"/>
                  <a:t>, we first compute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𝐸</m:t>
                    </m:r>
                    <m:r>
                      <a:rPr lang="en-US" altLang="en-US" b="0" i="1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en-US" dirty="0"/>
                  <a:t>: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Hence, the variance and standard deviation of the device’s life are:</a:t>
                </a:r>
              </a:p>
              <a:p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65"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Variance of a Random Variable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/>
          </p:nvPr>
        </p:nvGraphicFramePr>
        <p:xfrm>
          <a:off x="1622425" y="2057400"/>
          <a:ext cx="58451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4" imgW="3187440" imgH="457200" progId="Equation.3">
                  <p:embed/>
                </p:oleObj>
              </mc:Choice>
              <mc:Fallback>
                <p:oleObj name="Equation" r:id="rId4" imgW="3187440" imgH="457200" progId="Equation.3">
                  <p:embed/>
                  <p:pic>
                    <p:nvPicPr>
                      <p:cNvPr id="5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2057400"/>
                        <a:ext cx="58451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530600" y="5472113"/>
          <a:ext cx="21590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6" imgW="1091880" imgH="507960" progId="Equation.3">
                  <p:embed/>
                </p:oleObj>
              </mc:Choice>
              <mc:Fallback>
                <p:oleObj name="Equation" r:id="rId6" imgW="1091880" imgH="50796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5472113"/>
                        <a:ext cx="2159000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243013" y="3630613"/>
          <a:ext cx="6659562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8" imgW="3593880" imgH="507960" progId="Equation.3">
                  <p:embed/>
                </p:oleObj>
              </mc:Choice>
              <mc:Fallback>
                <p:oleObj name="Equation" r:id="rId8" imgW="3593880" imgH="50796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3630613"/>
                        <a:ext cx="6659562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B605DB-9428-44B2-8530-A86A8585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24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altLang="zh-CN" b="0" dirty="0">
                    <a:ea typeface="Arial Unicode MS" pitchFamily="34" charset="-128"/>
                    <a:cs typeface="Times New Roman" pitchFamily="18" charset="0"/>
                  </a:rPr>
                  <a:t>: two random variables</a:t>
                </a:r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𝑎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 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𝑏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: two constants</a:t>
                </a:r>
                <a:b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≥0</m:t>
                    </m:r>
                  </m:oMath>
                </a14:m>
                <a:endParaRPr lang="en-US" altLang="zh-CN" b="0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b="0" dirty="0"/>
                  <a:t> are </a:t>
                </a:r>
                <a:r>
                  <a:rPr lang="en-US" b="0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b="0" dirty="0"/>
                  <a:t>:</a:t>
                </a:r>
              </a:p>
              <a:p>
                <a:pPr marL="0" indent="0">
                  <a:buNone/>
                </a:pPr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65"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Properties of Variance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8A413-219E-42F0-8061-514195ED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47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1027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>
                    <a:solidFill>
                      <a:srgbClr val="FF0000"/>
                    </a:solidFill>
                    <a:ea typeface="Arial Unicode MS" pitchFamily="34" charset="-128"/>
                    <a:cs typeface="Arial Unicode MS" pitchFamily="34" charset="-128"/>
                  </a:rPr>
                  <a:t>Coefficient of Variation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b="0" i="0" smtClean="0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CV</m:t>
                      </m:r>
                      <m:r>
                        <a:rPr lang="en-US" altLang="zh-CN" b="0" i="1" smtClean="0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Standard</m:t>
                          </m:r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Deviation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Mean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𝜎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Example: number of heads in tossing three coins</a:t>
                </a: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Example: inspection device</a:t>
                </a:r>
              </a:p>
            </p:txBody>
          </p:sp>
        </mc:Choice>
        <mc:Fallback xmlns="">
          <p:sp>
            <p:nvSpPr>
              <p:cNvPr id="15364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765"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6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Coefficient of Variation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extLst/>
          </p:nvPr>
        </p:nvGraphicFramePr>
        <p:xfrm>
          <a:off x="2533650" y="3429000"/>
          <a:ext cx="2857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5" imgW="1143000" imgH="457200" progId="Equation.3">
                  <p:embed/>
                </p:oleObj>
              </mc:Choice>
              <mc:Fallback>
                <p:oleObj name="Equation" r:id="rId5" imgW="1143000" imgH="457200" progId="Equation.3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3429000"/>
                        <a:ext cx="28575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>
            <p:extLst/>
          </p:nvPr>
        </p:nvGraphicFramePr>
        <p:xfrm>
          <a:off x="2736850" y="4995863"/>
          <a:ext cx="3363913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7" imgW="1307880" imgH="457200" progId="Equation.3">
                  <p:embed/>
                </p:oleObj>
              </mc:Choice>
              <mc:Fallback>
                <p:oleObj name="Equation" r:id="rId7" imgW="1307880" imgH="457200" progId="Equation.3">
                  <p:embed/>
                  <p:pic>
                    <p:nvPicPr>
                      <p:cNvPr id="15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4995863"/>
                        <a:ext cx="3363913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AB8C54-C1A2-4B9A-9C2B-D8D14C82C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4391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4626" name="Rectangle 10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Covariance</a:t>
                </a:r>
                <a:r>
                  <a:rPr lang="en-US" altLang="zh-CN" sz="2400" dirty="0"/>
                  <a:t> between random variables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zh-CN" sz="2400" dirty="0"/>
                  <a:t> denoted by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𝐶𝑜𝑣</m:t>
                    </m:r>
                    <m:r>
                      <a:rPr lang="en-US" altLang="zh-CN" sz="2400" smtClean="0">
                        <a:latin typeface="Cambria Math"/>
                      </a:rPr>
                      <m:t>(</m:t>
                    </m:r>
                    <m:r>
                      <a:rPr lang="en-US" altLang="zh-CN" sz="2400" smtClean="0">
                        <a:latin typeface="Cambria Math"/>
                      </a:rPr>
                      <m:t>𝑋</m:t>
                    </m:r>
                    <m:r>
                      <a:rPr lang="en-US" altLang="zh-CN" sz="2400" smtClean="0">
                        <a:latin typeface="Cambria Math"/>
                      </a:rPr>
                      <m:t>,</m:t>
                    </m:r>
                    <m:r>
                      <a:rPr lang="en-US" altLang="zh-CN" sz="2400" smtClean="0">
                        <a:latin typeface="Cambria Math"/>
                      </a:rPr>
                      <m:t>𝑌</m:t>
                    </m:r>
                    <m:r>
                      <a:rPr lang="en-US" altLang="zh-CN" sz="240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400" dirty="0"/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2400" smtClean="0">
                            <a:latin typeface="Cambria Math"/>
                          </a:rPr>
                          <m:t>𝑋</m:t>
                        </m:r>
                        <m:r>
                          <a:rPr lang="en-US" altLang="zh-CN" sz="2400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400" smtClean="0">
                            <a:latin typeface="Cambria Math"/>
                          </a:rPr>
                          <m:t>𝑌</m:t>
                        </m:r>
                      </m:sub>
                      <m:sup>
                        <m:r>
                          <a:rPr lang="en-US" altLang="zh-CN" sz="2400" b="0" i="0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400" dirty="0"/>
                  <a:t> is a measure of how much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zh-CN" sz="2400" dirty="0"/>
                  <a:t> change together</a:t>
                </a:r>
                <a:br>
                  <a:rPr lang="en-US" altLang="zh-CN" sz="2400" dirty="0"/>
                </a:br>
                <a:br>
                  <a:rPr lang="en-US" altLang="zh-CN" sz="24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2400" smtClean="0">
                            <a:latin typeface="Cambria Math"/>
                          </a:rPr>
                          <m:t>𝑋</m:t>
                        </m:r>
                        <m:r>
                          <a:rPr lang="en-US" altLang="zh-CN" sz="2400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400" smtClean="0">
                            <a:latin typeface="Cambria Math"/>
                          </a:rPr>
                          <m:t>𝑌</m:t>
                        </m:r>
                      </m:sub>
                      <m:sup>
                        <m:r>
                          <a:rPr lang="en-US" altLang="zh-CN" sz="2400" b="0" i="0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CN" sz="2400" smtClean="0">
                        <a:latin typeface="Cambria Math"/>
                      </a:rPr>
                      <m:t>=</m:t>
                    </m:r>
                    <m:r>
                      <a:rPr lang="en-US" altLang="zh-CN" sz="240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CN" sz="240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sz="2400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>
                                <a:latin typeface="Cambria Math"/>
                              </a:rPr>
                              <m:t>𝑌</m:t>
                            </m:r>
                            <m:r>
                              <a:rPr lang="en-US" altLang="zh-CN" sz="240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sz="2400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>
                                    <a:latin typeface="Cambria Math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br>
                  <a:rPr lang="en-US" altLang="zh-CN" sz="2400" dirty="0"/>
                </a:b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         =</m:t>
                    </m:r>
                    <m:r>
                      <a:rPr lang="en-US" altLang="zh-CN" sz="240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smtClean="0">
                            <a:latin typeface="Cambria Math"/>
                          </a:rPr>
                          <m:t>𝑋𝑌</m:t>
                        </m:r>
                      </m:e>
                    </m:d>
                    <m:r>
                      <a:rPr lang="en-US" altLang="zh-CN" sz="2400" smtClean="0">
                        <a:latin typeface="Cambria Math"/>
                      </a:rPr>
                      <m:t>−</m:t>
                    </m:r>
                    <m:r>
                      <a:rPr lang="en-US" altLang="zh-CN" sz="240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CN" sz="2400" smtClean="0">
                        <a:latin typeface="Cambria Math"/>
                      </a:rPr>
                      <m:t>𝐸</m:t>
                    </m:r>
                    <m:r>
                      <a:rPr lang="en-US" altLang="zh-CN" sz="2400" smtClean="0">
                        <a:latin typeface="Cambria Math"/>
                      </a:rPr>
                      <m:t>[</m:t>
                    </m:r>
                    <m:r>
                      <a:rPr lang="en-US" altLang="zh-CN" sz="2400" smtClean="0">
                        <a:latin typeface="Cambria Math"/>
                      </a:rPr>
                      <m:t>𝑌</m:t>
                    </m:r>
                    <m:r>
                      <a:rPr lang="en-US" altLang="zh-CN" sz="2400" smtClean="0">
                        <a:latin typeface="Cambria Math"/>
                      </a:rPr>
                      <m:t>]</m:t>
                    </m:r>
                  </m:oMath>
                </a14:m>
                <a:br>
                  <a:rPr lang="en-US" altLang="zh-CN" sz="2400" dirty="0"/>
                </a:br>
                <a:br>
                  <a:rPr lang="en-US" altLang="zh-CN" sz="2400" dirty="0"/>
                </a:br>
                <a:endParaRPr lang="en-US" altLang="zh-CN" sz="2400" dirty="0"/>
              </a:p>
              <a:p>
                <a:r>
                  <a:rPr lang="en-US" altLang="zh-CN" sz="2400" dirty="0"/>
                  <a:t>For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altLang="zh-CN" sz="2400" dirty="0"/>
                  <a:t> variables, the covariance is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zero</a:t>
                </a:r>
                <a:r>
                  <a:rPr lang="en-US" altLang="zh-CN" sz="2400" dirty="0"/>
                  <a:t>:</a:t>
                </a:r>
                <a:br>
                  <a:rPr lang="en-US" altLang="zh-CN" sz="2400" dirty="0"/>
                </a:br>
                <a:endParaRPr lang="en-US" altLang="zh-CN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smtClean="0">
                              <a:latin typeface="Cambria Math"/>
                            </a:rPr>
                            <m:t>𝑋𝑌</m:t>
                          </m:r>
                        </m:e>
                      </m:d>
                      <m:r>
                        <a:rPr lang="en-US" altLang="zh-CN" sz="2400" smtClean="0">
                          <a:latin typeface="Cambria Math"/>
                        </a:rPr>
                        <m:t>=</m:t>
                      </m:r>
                      <m:r>
                        <a:rPr lang="en-US" altLang="zh-CN" sz="2400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altLang="zh-CN" sz="2400" smtClean="0">
                          <a:latin typeface="Cambria Math"/>
                        </a:rPr>
                        <m:t>𝐸</m:t>
                      </m:r>
                      <m:r>
                        <a:rPr lang="en-US" altLang="zh-CN" sz="2400" smtClean="0">
                          <a:latin typeface="Cambria Math"/>
                        </a:rPr>
                        <m:t>[</m:t>
                      </m:r>
                      <m:r>
                        <a:rPr lang="en-US" altLang="zh-CN" sz="2400" smtClean="0">
                          <a:latin typeface="Cambria Math"/>
                        </a:rPr>
                        <m:t>𝑌</m:t>
                      </m:r>
                      <m:r>
                        <a:rPr lang="en-US" altLang="zh-CN" sz="240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Note:</a:t>
                </a:r>
                <a:r>
                  <a:rPr lang="en-US" altLang="zh-CN" sz="2400" dirty="0"/>
                  <a:t> Although independence always implies zero covariance, the reverse is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not</a:t>
                </a:r>
                <a:r>
                  <a:rPr lang="en-US" altLang="zh-CN" sz="2400" dirty="0"/>
                  <a:t> true</a:t>
                </a:r>
              </a:p>
            </p:txBody>
          </p:sp>
        </mc:Choice>
        <mc:Fallback xmlns="">
          <p:sp>
            <p:nvSpPr>
              <p:cNvPr id="154626" name="Rectangle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87" t="-876" r="-139" b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7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Covariance</a:t>
            </a:r>
            <a:endParaRPr lang="en-US" altLang="zh-C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4830F2-D6FA-4D07-BF10-AFCB2E9D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129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5650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Example: tossing three coins</a:t>
                </a:r>
              </a:p>
              <a:p>
                <a:pPr lvl="1"/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</a:t>
                </a:r>
                <a:r>
                  <a:rPr lang="en-US" altLang="en-US" dirty="0"/>
                  <a:t>: number of heads</a:t>
                </a:r>
              </a:p>
              <a:p>
                <a:pPr lvl="1"/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Y</a:t>
                </a:r>
                <a:r>
                  <a:rPr lang="en-US" altLang="en-US" dirty="0"/>
                  <a:t>: number of tails</a:t>
                </a:r>
              </a:p>
              <a:p>
                <a:pPr lvl="1"/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E[X] = E[Y] = 3/2</a:t>
                </a:r>
              </a:p>
              <a:p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E[XY]</a:t>
                </a:r>
                <a:r>
                  <a:rPr lang="en-US" altLang="en-US" dirty="0"/>
                  <a:t>?</a:t>
                </a:r>
              </a:p>
              <a:p>
                <a:pPr lvl="1"/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X</a:t>
                </a:r>
                <a:r>
                  <a:rPr lang="en-US" altLang="en-US" dirty="0"/>
                  <a:t> and </a:t>
                </a: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Y</a:t>
                </a:r>
                <a:r>
                  <a:rPr lang="en-US" altLang="en-US" dirty="0"/>
                  <a:t> depend on each other</a:t>
                </a:r>
              </a:p>
              <a:p>
                <a:pPr lvl="1"/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Y = 3 – X</a:t>
                </a:r>
              </a:p>
              <a:p>
                <a:pPr lvl="1"/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E[XY] = 0×P(0) + 2×P(2)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              = 3/2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𝑌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= E[XY] – E[X]E[Y]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                   = 3/2 – 3/2 × 3/2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                   = </a:t>
                </a: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– </a:t>
                </a:r>
                <a:r>
                  <a:rPr lang="en-US" altLang="en-US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3/4</a:t>
                </a:r>
                <a:endParaRPr lang="en-US" altLang="en-US" dirty="0"/>
              </a:p>
              <a:p>
                <a:pPr lvl="1"/>
                <a:endParaRPr lang="en-US" altLang="en-US" dirty="0"/>
              </a:p>
            </p:txBody>
          </p:sp>
        </mc:Choice>
        <mc:Fallback xmlns="">
          <p:sp>
            <p:nvSpPr>
              <p:cNvPr id="15565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65" t="-1095" b="-5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Covariance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638800" y="1600200"/>
          <a:ext cx="3047999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4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Times New Roman" pitchFamily="18" charset="0"/>
                          <a:cs typeface="Times New Roman" pitchFamily="18" charset="0"/>
                        </a:rPr>
                        <a:t>xy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638800" y="3886200"/>
          <a:ext cx="1563688" cy="11128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42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latin typeface="Times New Roman" pitchFamily="18" charset="0"/>
                          <a:cs typeface="Times New Roman" pitchFamily="18" charset="0"/>
                        </a:rPr>
                        <a:t>xy</a:t>
                      </a:r>
                      <a:endParaRPr lang="en-US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6" marR="91476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latin typeface="Times New Roman" pitchFamily="18" charset="0"/>
                          <a:cs typeface="Times New Roman" pitchFamily="18" charset="0"/>
                        </a:rPr>
                        <a:t>p(</a:t>
                      </a:r>
                      <a:r>
                        <a:rPr lang="en-US" sz="1800" i="1" dirty="0" err="1">
                          <a:latin typeface="Times New Roman" pitchFamily="18" charset="0"/>
                          <a:cs typeface="Times New Roman" pitchFamily="18" charset="0"/>
                        </a:rPr>
                        <a:t>xy</a:t>
                      </a:r>
                      <a:r>
                        <a:rPr lang="en-US" sz="1800" i="1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6" marR="91476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76" marR="91476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2/8</a:t>
                      </a:r>
                    </a:p>
                  </a:txBody>
                  <a:tcPr marL="91476" marR="91476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 marL="91476" marR="91476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6/8</a:t>
                      </a:r>
                    </a:p>
                  </a:txBody>
                  <a:tcPr marL="91476" marR="91476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4BAFA5-8F4D-4BF2-B6B1-7232DFE6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8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10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Correlation Coefficient </a:t>
                </a:r>
                <a:r>
                  <a:rPr lang="en-US" altLang="zh-CN" sz="2400" dirty="0"/>
                  <a:t>between random variables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zh-CN" sz="2400" dirty="0"/>
                  <a:t>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𝑋</m:t>
                        </m:r>
                        <m:r>
                          <a:rPr lang="en-US" altLang="zh-CN" sz="2400">
                            <a:latin typeface="Cambria Math"/>
                          </a:rPr>
                          <m:t>,</m:t>
                        </m:r>
                        <m:r>
                          <a:rPr lang="en-US" altLang="zh-CN" sz="2400">
                            <a:latin typeface="Cambria Math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altLang="zh-CN" sz="2400" dirty="0"/>
                  <a:t>, is the normalized value of their covariance: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CN" sz="2400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sz="2400" smtClean="0">
                              <a:latin typeface="Cambria Math"/>
                            </a:rPr>
                            <m:t>𝑌</m:t>
                          </m:r>
                        </m:sub>
                      </m:sSub>
                      <m:r>
                        <a:rPr lang="en-US" altLang="zh-CN" sz="24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altLang="zh-CN" sz="240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CN" sz="2400" smtClean="0">
                                  <a:latin typeface="Cambria Math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US" altLang="zh-CN" sz="2400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smtClean="0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smtClean="0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400" dirty="0"/>
              </a:p>
              <a:p>
                <a:r>
                  <a:rPr lang="en-US" altLang="zh-CN" sz="2400" dirty="0"/>
                  <a:t>Indicates the strength and direction of a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linear</a:t>
                </a:r>
                <a:r>
                  <a:rPr lang="en-US" altLang="zh-CN" sz="2400" dirty="0"/>
                  <a:t> relationship between two random variables</a:t>
                </a:r>
              </a:p>
              <a:p>
                <a:r>
                  <a:rPr lang="en-US" altLang="zh-CN" sz="2400" dirty="0"/>
                  <a:t>The correlation always lies between -1 and +1 </a:t>
                </a:r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Example: tossing three coins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𝑌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/>
                            </a:rPr>
                            <m:t>−3/4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3/4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3/4</m:t>
                              </m:r>
                            </m:e>
                          </m:rad>
                        </m:den>
                      </m:f>
                      <m:r>
                        <a:rPr lang="en-US" altLang="zh-CN" sz="24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br>
                  <a:rPr lang="en-US" altLang="zh-CN" sz="2400" dirty="0"/>
                </a:br>
                <a:r>
                  <a:rPr lang="en-US" altLang="zh-CN" sz="2400" dirty="0"/>
                  <a:t> </a:t>
                </a:r>
                <a:br>
                  <a:rPr lang="en-US" altLang="zh-CN" sz="2400" dirty="0"/>
                </a:br>
                <a:br>
                  <a:rPr lang="en-US" altLang="zh-CN" sz="2400" dirty="0"/>
                </a:br>
                <a:endParaRPr lang="en-US" altLang="zh-CN" sz="2400" dirty="0"/>
              </a:p>
            </p:txBody>
          </p:sp>
        </mc:Choice>
        <mc:Fallback xmlns="">
          <p:sp>
            <p:nvSpPr>
              <p:cNvPr id="16387" name="Rectangle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87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7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Correlation</a:t>
            </a:r>
            <a:endParaRPr lang="en-US" altLang="zh-CN" dirty="0"/>
          </a:p>
        </p:txBody>
      </p:sp>
      <p:grpSp>
        <p:nvGrpSpPr>
          <p:cNvPr id="16390" name="Group 23"/>
          <p:cNvGrpSpPr>
            <a:grpSpLocks/>
          </p:cNvGrpSpPr>
          <p:nvPr/>
        </p:nvGrpSpPr>
        <p:grpSpPr bwMode="auto">
          <a:xfrm>
            <a:off x="381000" y="4114800"/>
            <a:ext cx="8140700" cy="1079500"/>
            <a:chOff x="88477" y="5320744"/>
            <a:chExt cx="8141123" cy="1080056"/>
          </a:xfrm>
        </p:grpSpPr>
        <p:sp>
          <p:nvSpPr>
            <p:cNvPr id="16391" name="TextBox 10"/>
            <p:cNvSpPr txBox="1">
              <a:spLocks noChangeArrowheads="1"/>
            </p:cNvSpPr>
            <p:nvPr/>
          </p:nvSpPr>
          <p:spPr bwMode="auto">
            <a:xfrm>
              <a:off x="685800" y="6031468"/>
              <a:ext cx="3850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-1</a:t>
              </a:r>
            </a:p>
          </p:txBody>
        </p:sp>
        <p:sp>
          <p:nvSpPr>
            <p:cNvPr id="16392" name="TextBox 12"/>
            <p:cNvSpPr txBox="1">
              <a:spLocks noChangeArrowheads="1"/>
            </p:cNvSpPr>
            <p:nvPr/>
          </p:nvSpPr>
          <p:spPr bwMode="auto">
            <a:xfrm>
              <a:off x="3967118" y="6031468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6393" name="TextBox 13"/>
            <p:cNvSpPr txBox="1">
              <a:spLocks noChangeArrowheads="1"/>
            </p:cNvSpPr>
            <p:nvPr/>
          </p:nvSpPr>
          <p:spPr bwMode="auto">
            <a:xfrm>
              <a:off x="7086600" y="6031468"/>
              <a:ext cx="429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+1</a:t>
              </a:r>
            </a:p>
          </p:txBody>
        </p:sp>
        <p:grpSp>
          <p:nvGrpSpPr>
            <p:cNvPr id="16394" name="Group 22"/>
            <p:cNvGrpSpPr>
              <a:grpSpLocks/>
            </p:cNvGrpSpPr>
            <p:nvPr/>
          </p:nvGrpSpPr>
          <p:grpSpPr bwMode="auto">
            <a:xfrm>
              <a:off x="88477" y="5320744"/>
              <a:ext cx="8141123" cy="699056"/>
              <a:chOff x="88477" y="5257800"/>
              <a:chExt cx="8141123" cy="699056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>
                <a:off x="914020" y="5955072"/>
                <a:ext cx="3200566" cy="1588"/>
              </a:xfrm>
              <a:prstGeom prst="straightConnector1">
                <a:avLst/>
              </a:prstGeom>
              <a:ln>
                <a:headEnd type="oval" w="med" len="med"/>
                <a:tailEnd type="oval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4114586" y="5955072"/>
                <a:ext cx="3200566" cy="1588"/>
              </a:xfrm>
              <a:prstGeom prst="straightConnector1">
                <a:avLst/>
              </a:prstGeom>
              <a:ln>
                <a:headEnd type="oval" w="med" len="med"/>
                <a:tailEnd type="oval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6397" name="TextBox 19"/>
              <p:cNvSpPr txBox="1">
                <a:spLocks noChangeArrowheads="1"/>
              </p:cNvSpPr>
              <p:nvPr/>
            </p:nvSpPr>
            <p:spPr bwMode="auto">
              <a:xfrm>
                <a:off x="3200400" y="5574268"/>
                <a:ext cx="1779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0000"/>
                    </a:solidFill>
                    <a:latin typeface="Lucida Sans" pitchFamily="34" charset="0"/>
                  </a:rPr>
                  <a:t>No correlation</a:t>
                </a:r>
              </a:p>
            </p:txBody>
          </p:sp>
          <p:sp>
            <p:nvSpPr>
              <p:cNvPr id="16398" name="TextBox 20"/>
              <p:cNvSpPr txBox="1">
                <a:spLocks noChangeArrowheads="1"/>
              </p:cNvSpPr>
              <p:nvPr/>
            </p:nvSpPr>
            <p:spPr bwMode="auto">
              <a:xfrm>
                <a:off x="6413077" y="5257800"/>
                <a:ext cx="181652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9pPr>
              </a:lstStyle>
              <a:p>
                <a:pPr algn="ctr" eaLnBrk="1" hangingPunct="1"/>
                <a:r>
                  <a:rPr lang="en-US" altLang="en-US" dirty="0">
                    <a:solidFill>
                      <a:srgbClr val="FF0000"/>
                    </a:solidFill>
                    <a:latin typeface="Lucida Sans" pitchFamily="34" charset="0"/>
                  </a:rPr>
                  <a:t>Positive linear </a:t>
                </a:r>
                <a:br>
                  <a:rPr lang="en-US" altLang="en-US" dirty="0">
                    <a:solidFill>
                      <a:srgbClr val="FF0000"/>
                    </a:solidFill>
                    <a:latin typeface="Lucida Sans" pitchFamily="34" charset="0"/>
                  </a:rPr>
                </a:br>
                <a:r>
                  <a:rPr lang="en-US" altLang="en-US" dirty="0">
                    <a:solidFill>
                      <a:srgbClr val="FF0000"/>
                    </a:solidFill>
                    <a:latin typeface="Lucida Sans" pitchFamily="34" charset="0"/>
                  </a:rPr>
                  <a:t>correlation</a:t>
                </a:r>
              </a:p>
            </p:txBody>
          </p:sp>
          <p:sp>
            <p:nvSpPr>
              <p:cNvPr id="16399" name="TextBox 21"/>
              <p:cNvSpPr txBox="1">
                <a:spLocks noChangeArrowheads="1"/>
              </p:cNvSpPr>
              <p:nvPr/>
            </p:nvSpPr>
            <p:spPr bwMode="auto">
              <a:xfrm>
                <a:off x="88477" y="5257800"/>
                <a:ext cx="193354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FF0000"/>
                    </a:solidFill>
                    <a:latin typeface="Lucida Sans" pitchFamily="34" charset="0"/>
                  </a:rPr>
                  <a:t>Negative linear </a:t>
                </a:r>
                <a:br>
                  <a:rPr lang="en-US" altLang="en-US">
                    <a:solidFill>
                      <a:srgbClr val="FF0000"/>
                    </a:solidFill>
                    <a:latin typeface="Lucida Sans" pitchFamily="34" charset="0"/>
                  </a:rPr>
                </a:br>
                <a:r>
                  <a:rPr lang="en-US" altLang="en-US">
                    <a:solidFill>
                      <a:srgbClr val="FF0000"/>
                    </a:solidFill>
                    <a:latin typeface="Lucida Sans" pitchFamily="34" charset="0"/>
                  </a:rPr>
                  <a:t>correlation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276DC-F4C1-46CA-A872-85FBCA3B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3046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Probability and random variables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Random experiment and random variable</a:t>
            </a: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Probability mass/density functions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Expectation, variance, covariance, correlation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0"/>
            <a:r>
              <a:rPr lang="en-GB" dirty="0"/>
              <a:t>Probability distributions</a:t>
            </a:r>
            <a:endParaRPr lang="en-CA" dirty="0"/>
          </a:p>
          <a:p>
            <a:pPr lvl="1"/>
            <a:r>
              <a:rPr lang="en-GB" dirty="0"/>
              <a:t>Discrete probability distributions</a:t>
            </a:r>
            <a:endParaRPr lang="en-CA" dirty="0"/>
          </a:p>
          <a:p>
            <a:pPr lvl="1"/>
            <a:r>
              <a:rPr lang="en-GB" dirty="0"/>
              <a:t>Continuous probability distributions</a:t>
            </a:r>
          </a:p>
          <a:p>
            <a:pPr lvl="1"/>
            <a:r>
              <a:rPr lang="en-US" dirty="0"/>
              <a:t>Empirical probability distribution</a:t>
            </a:r>
          </a:p>
          <a:p>
            <a:pPr lvl="0"/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9C9C87-8D9F-4D3B-839F-1ED89E66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1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Probability and random variables</a:t>
            </a:r>
            <a:endParaRPr lang="en-CA" dirty="0"/>
          </a:p>
          <a:p>
            <a:pPr lvl="1"/>
            <a:r>
              <a:rPr lang="en-GB" dirty="0"/>
              <a:t>Random experiment and random variable</a:t>
            </a:r>
          </a:p>
          <a:p>
            <a:pPr lvl="1"/>
            <a:r>
              <a:rPr lang="en-GB" dirty="0"/>
              <a:t>Probability mass/density functions</a:t>
            </a:r>
            <a:endParaRPr lang="en-CA" dirty="0"/>
          </a:p>
          <a:p>
            <a:pPr lvl="1"/>
            <a:r>
              <a:rPr lang="en-GB" dirty="0"/>
              <a:t>Expectation, variance, covariance, correlation</a:t>
            </a:r>
            <a:endParaRPr lang="en-CA" dirty="0"/>
          </a:p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Probability distributions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Discrete probability distributions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Continuous probability distributions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Empirical probability distribution</a:t>
            </a:r>
          </a:p>
          <a:p>
            <a:pPr lvl="0"/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29D6B3-5DD6-4588-8602-7FDCD74C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6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Probability and random variables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Random experiment and random variable</a:t>
            </a: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Probability mass/density functions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Expectation, variance, covariance, correlation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0"/>
            <a:r>
              <a:rPr lang="en-GB" dirty="0"/>
              <a:t>Probability distributions</a:t>
            </a:r>
            <a:endParaRPr lang="en-CA" dirty="0"/>
          </a:p>
          <a:p>
            <a:pPr lvl="1"/>
            <a:r>
              <a:rPr lang="en-GB" dirty="0"/>
              <a:t>Discrete probability distributions</a:t>
            </a:r>
            <a:endParaRPr lang="en-CA" dirty="0"/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Continuous probability distributions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Empirical probability distribution</a:t>
            </a:r>
          </a:p>
          <a:p>
            <a:pPr lvl="0"/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F2E759-6051-4609-ADCC-964E24E5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44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 random variable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dirty="0"/>
                  <a:t> has discrete uniform distributed if each of the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 values in its range,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dirty="0"/>
                  <a:t>, has equal probability. </a:t>
                </a:r>
              </a:p>
              <a:p>
                <a:endParaRPr lang="en-US" b="0" dirty="0"/>
              </a:p>
              <a:p>
                <a:r>
                  <a:rPr lang="en-US" b="0" dirty="0"/>
                  <a:t>PMF: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altLang="en-US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65" t="-10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Discrete Uniform Distribution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514600" y="5967528"/>
            <a:ext cx="365760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514600" y="4152900"/>
            <a:ext cx="0" cy="181462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3392788" y="5053128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•"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Gungsuh" pitchFamily="18" charset="-127"/>
              <a:cs typeface="Gungsuh" pitchFamily="18" charset="-127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07187" y="5049697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•"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Gungsuh" pitchFamily="18" charset="-127"/>
              <a:cs typeface="Gungsuh" pitchFamily="18" charset="-127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221586" y="50506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•"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Gungsuh" pitchFamily="18" charset="-127"/>
              <a:cs typeface="Gungsuh" pitchFamily="18" charset="-127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478389" y="5063601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•"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Gungsuh" pitchFamily="18" charset="-127"/>
              <a:cs typeface="Gungsuh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52402" y="5950708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402" y="5950708"/>
                <a:ext cx="38183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66800" y="5950708"/>
                <a:ext cx="381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800" y="5950708"/>
                <a:ext cx="38183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40375" y="5955268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375" y="5955268"/>
                <a:ext cx="38183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95599" y="5950708"/>
                <a:ext cx="381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599" y="5950708"/>
                <a:ext cx="38183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61484" y="4782329"/>
                <a:ext cx="38183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484" y="4782329"/>
                <a:ext cx="381836" cy="6109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rot="16200000">
                <a:off x="1896033" y="4211243"/>
                <a:ext cx="772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896033" y="4211243"/>
                <a:ext cx="772840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147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D056A5-BF1C-4820-9F4B-AD7AFF0C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50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Consider a discrete uniform random variable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dirty="0"/>
                  <a:t> on the consecutive integers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+2, …,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dirty="0"/>
                  <a:t>, </a:t>
                </a:r>
                <a:br>
                  <a:rPr lang="en-US" altLang="en-US" dirty="0"/>
                </a:br>
                <a:r>
                  <a:rPr lang="en-US" altLang="en-US" dirty="0"/>
                  <a:t>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dirty="0"/>
                  <a:t>. Then:</a:t>
                </a:r>
              </a:p>
              <a:p>
                <a:endParaRPr lang="en-US" alt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65" t="-10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Discrete Uniform Distribution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A66EC1-187B-4EB6-A4C0-7F40BBB6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36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2400" dirty="0"/>
                  <a:t>Consider an experiment whose outcome can be a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success</a:t>
                </a:r>
                <a:r>
                  <a:rPr lang="en-US" altLang="en-US" sz="2400" dirty="0"/>
                  <a:t> with probability </a:t>
                </a:r>
                <a14:m>
                  <m:oMath xmlns:m="http://schemas.openxmlformats.org/officeDocument/2006/math">
                    <m:r>
                      <a:rPr lang="en-US" altLang="en-US" sz="240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en-US" sz="2400" dirty="0"/>
                  <a:t> or a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failure</a:t>
                </a:r>
                <a:r>
                  <a:rPr lang="en-US" altLang="en-US" sz="2400" dirty="0"/>
                  <a:t> with probability </a:t>
                </a:r>
                <a14:m>
                  <m:oMath xmlns:m="http://schemas.openxmlformats.org/officeDocument/2006/math">
                    <m:r>
                      <a:rPr lang="en-US" altLang="en-US" sz="2400" smtClean="0">
                        <a:latin typeface="Cambria Math"/>
                      </a:rPr>
                      <m:t>1−</m:t>
                    </m:r>
                    <m:r>
                      <a:rPr lang="en-US" altLang="en-US" sz="240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en-US" sz="24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smtClean="0">
                        <a:latin typeface="Cambria Math"/>
                      </a:rPr>
                      <m:t>𝑋</m:t>
                    </m:r>
                    <m:r>
                      <a:rPr lang="en-US" altLang="en-US" sz="200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en-US" sz="2000" dirty="0"/>
                  <a:t> if the outcome is a success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smtClean="0">
                        <a:latin typeface="Cambria Math"/>
                      </a:rPr>
                      <m:t>𝑋</m:t>
                    </m:r>
                    <m:r>
                      <a:rPr lang="en-US" altLang="en-US" sz="200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en-US" sz="2000" dirty="0"/>
                  <a:t> if the outcome is a failure</a:t>
                </a:r>
              </a:p>
              <a:p>
                <a14:m>
                  <m:oMath xmlns:m="http://schemas.openxmlformats.org/officeDocument/2006/math">
                    <m:r>
                      <a:rPr lang="en-US" altLang="en-US" sz="240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2400" dirty="0"/>
                  <a:t> is a Bernoulli random variable with parameter </a:t>
                </a:r>
                <a14:m>
                  <m:oMath xmlns:m="http://schemas.openxmlformats.org/officeDocument/2006/math">
                    <m:r>
                      <a:rPr lang="en-US" altLang="en-US" sz="2400">
                        <a:latin typeface="Cambria Math"/>
                      </a:rPr>
                      <m:t>𝑝</m:t>
                    </m:r>
                  </m:oMath>
                </a14:m>
                <a:endParaRPr lang="en-US" altLang="en-US" sz="2400" dirty="0"/>
              </a:p>
              <a:p>
                <a:pPr lvl="1"/>
                <a:r>
                  <a:rPr lang="en-US" alt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altLang="en-US" sz="2000">
                        <a:latin typeface="Cambria Math"/>
                      </a:rPr>
                      <m:t>0≤</m:t>
                    </m:r>
                    <m:r>
                      <a:rPr lang="en-US" altLang="en-US" sz="2000">
                        <a:latin typeface="Cambria Math"/>
                      </a:rPr>
                      <m:t>𝑝</m:t>
                    </m:r>
                    <m:r>
                      <a:rPr lang="en-US" altLang="en-US" sz="2000">
                        <a:latin typeface="Cambria Math"/>
                      </a:rPr>
                      <m:t>≤1</m:t>
                    </m:r>
                  </m:oMath>
                </a14:m>
                <a:r>
                  <a:rPr lang="en-US" altLang="en-US" sz="2000" dirty="0"/>
                  <a:t> is the success probability</a:t>
                </a:r>
              </a:p>
              <a:p>
                <a:endParaRPr lang="en-US" altLang="en-US" sz="2400" dirty="0"/>
              </a:p>
              <a:p>
                <a:r>
                  <a:rPr lang="en-US" altLang="en-US" sz="2400" dirty="0"/>
                  <a:t>PMF: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en-US" sz="2400" smtClean="0">
                          <a:latin typeface="Cambria Math"/>
                        </a:rPr>
                        <m:t>=</m:t>
                      </m:r>
                      <m:r>
                        <a:rPr lang="en-US" altLang="en-US" sz="2400" smtClean="0">
                          <a:latin typeface="Cambria Math"/>
                        </a:rPr>
                        <m:t>ℙ</m:t>
                      </m:r>
                      <m:r>
                        <a:rPr lang="en-US" altLang="en-US" sz="2400" smtClean="0">
                          <a:latin typeface="Cambria Math"/>
                        </a:rPr>
                        <m:t>(</m:t>
                      </m:r>
                      <m:r>
                        <a:rPr lang="en-US" altLang="en-US" sz="2400">
                          <a:latin typeface="Cambria Math"/>
                        </a:rPr>
                        <m:t>𝑋</m:t>
                      </m:r>
                      <m:r>
                        <a:rPr lang="en-US" altLang="en-US" sz="2400">
                          <a:latin typeface="Cambria Math"/>
                        </a:rPr>
                        <m:t>=1) =</m:t>
                      </m:r>
                      <m:r>
                        <a:rPr lang="en-US" altLang="en-US" sz="2400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alt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0" smtClean="0">
                          <a:latin typeface="Cambria Math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altLang="en-US" sz="2400" smtClean="0">
                          <a:latin typeface="Cambria Math"/>
                        </a:rPr>
                        <m:t>=</m:t>
                      </m:r>
                      <m:r>
                        <a:rPr lang="en-US" altLang="en-US" sz="2400" smtClean="0">
                          <a:latin typeface="Cambria Math"/>
                        </a:rPr>
                        <m:t>ℙ</m:t>
                      </m:r>
                      <m:r>
                        <a:rPr lang="en-US" altLang="en-US" sz="2400" smtClean="0">
                          <a:latin typeface="Cambria Math"/>
                        </a:rPr>
                        <m:t>(</m:t>
                      </m:r>
                      <m:r>
                        <a:rPr lang="en-US" altLang="en-US" sz="2400">
                          <a:latin typeface="Cambria Math"/>
                        </a:rPr>
                        <m:t>𝑋</m:t>
                      </m:r>
                      <m:r>
                        <a:rPr lang="en-US" altLang="en-US" sz="2400">
                          <a:latin typeface="Cambria Math"/>
                        </a:rPr>
                        <m:t>=0) =1−</m:t>
                      </m:r>
                      <m:r>
                        <a:rPr lang="en-US" altLang="en-US" sz="2400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altLang="en-US" sz="2400" dirty="0"/>
              </a:p>
              <a:p>
                <a:r>
                  <a:rPr lang="en-US" altLang="en-US" sz="2400" dirty="0"/>
                  <a:t>Properties: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en-US" sz="2000" smtClean="0">
                        <a:latin typeface="Cambria Math"/>
                      </a:rPr>
                      <m:t>=</m:t>
                    </m:r>
                    <m:r>
                      <a:rPr lang="en-US" altLang="en-US" sz="200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en-US" sz="2000" dirty="0"/>
                  <a:t> and  </a:t>
                </a:r>
                <a14:m>
                  <m:oMath xmlns:m="http://schemas.openxmlformats.org/officeDocument/2006/math">
                    <m:r>
                      <a:rPr lang="en-US" altLang="en-US" sz="2000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en-US" sz="2000" smtClean="0">
                        <a:latin typeface="Cambria Math"/>
                      </a:rPr>
                      <m:t>=</m:t>
                    </m:r>
                    <m:r>
                      <a:rPr lang="en-US" altLang="en-US" sz="2000" smtClean="0">
                        <a:latin typeface="Cambria Math"/>
                      </a:rPr>
                      <m:t>𝑝</m:t>
                    </m:r>
                    <m:r>
                      <a:rPr lang="en-US" altLang="en-US" sz="2000" smtClean="0">
                        <a:latin typeface="Cambria Math"/>
                      </a:rPr>
                      <m:t>(1−</m:t>
                    </m:r>
                    <m:r>
                      <a:rPr lang="en-US" altLang="en-US" sz="2000" smtClean="0">
                        <a:latin typeface="Cambria Math"/>
                      </a:rPr>
                      <m:t>𝑝</m:t>
                    </m:r>
                    <m:r>
                      <a:rPr lang="en-US" altLang="en-US" sz="2000" smtClean="0">
                        <a:latin typeface="Cambria Math"/>
                      </a:rPr>
                      <m:t>)</m:t>
                    </m:r>
                  </m:oMath>
                </a14:m>
                <a:endParaRPr lang="en-US" altLang="en-US" sz="20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87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Bernoulli Trial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7D4EB-3D0A-4327-9C66-5EC95E4B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91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successes</a:t>
                </a:r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 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=1,2,…)</m:t>
                    </m:r>
                  </m:oMath>
                </a14:m>
                <a:r>
                  <a:rPr lang="en-US" sz="2400" dirty="0"/>
                  <a:t> independent Bernoulli trials with success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lvl="1"/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is a binomial random variable with 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sz="2400" b="0" dirty="0"/>
              </a:p>
              <a:p>
                <a:pPr lvl="1"/>
                <a:endParaRPr lang="en-US" sz="2000" b="0" dirty="0"/>
              </a:p>
              <a:p>
                <a:r>
                  <a:rPr lang="en-US" sz="2400" dirty="0"/>
                  <a:t>PMF: </a:t>
                </a:r>
                <a:r>
                  <a:rPr lang="en-US" sz="2000" dirty="0"/>
                  <a:t>Probability of having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𝑘</m:t>
                    </m:r>
                    <m:r>
                      <a:rPr lang="en-US" sz="2000" b="0" i="1" dirty="0" smtClean="0">
                        <a:latin typeface="Cambria Math"/>
                      </a:rPr>
                      <m:t>=0,1,2,…,</m:t>
                    </m:r>
                    <m:r>
                      <a:rPr lang="en-US" sz="2000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) successes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 trials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ℙ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𝑋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  <m:r>
                      <a:rPr lang="en-US" sz="2000" i="1" smtClean="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                                       where,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sz="2400" dirty="0"/>
                  <a:t>Properties: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𝑛𝑝</m:t>
                    </m:r>
                  </m:oMath>
                </a14:m>
                <a:r>
                  <a:rPr lang="en-US" sz="2000" dirty="0"/>
                  <a:t> 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𝑛𝑝</m:t>
                    </m:r>
                    <m:r>
                      <a:rPr lang="en-US" sz="2000" b="0" i="1" smtClean="0">
                        <a:latin typeface="Cambria Math"/>
                      </a:rPr>
                      <m:t>(1−</m:t>
                    </m:r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87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Binomial Distribution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4A5643-7950-4E1B-91CB-977CD5D8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05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Binomial Distribution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9" y="1905000"/>
            <a:ext cx="4686241" cy="3508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45" y="1905000"/>
            <a:ext cx="4631055" cy="3467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5410200"/>
                <a:ext cx="2800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Binomial distribution PMF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10200"/>
                <a:ext cx="2800767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961" t="-5660" r="-871" b="-75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9200" y="5415004"/>
                <a:ext cx="27879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Binomial distribution CDF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415004"/>
                <a:ext cx="2787943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751" t="-4717" r="-875" b="-84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909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: number of Bernoulli trials until achieving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first</a:t>
                </a:r>
                <a:r>
                  <a:rPr lang="en-US" sz="2400" dirty="0"/>
                  <a:t> success</a:t>
                </a:r>
              </a:p>
              <a:p>
                <a:pPr lvl="1"/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is a geometric random variable with success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  <a:p>
                <a:r>
                  <a:rPr lang="en-US" sz="2400" dirty="0"/>
                  <a:t>PMF: probability of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𝑘</m:t>
                    </m:r>
                    <m:r>
                      <a:rPr lang="en-US" sz="2400" b="0" i="0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k</m:t>
                    </m:r>
                    <m:r>
                      <a:rPr lang="en-US" sz="2400" b="0" i="0" smtClean="0">
                        <a:latin typeface="Cambria Math"/>
                      </a:rPr>
                      <m:t>=1,2,3,</m:t>
                    </m:r>
                    <m:r>
                      <a:rPr lang="en-US" sz="2400" b="0" i="1" smtClean="0">
                        <a:latin typeface="Cambria Math"/>
                      </a:rPr>
                      <m:t>…</m:t>
                    </m:r>
                    <m:r>
                      <a:rPr lang="en-US" sz="2400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trials until the first success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lvl="1"/>
                <a:endParaRPr lang="en-US" dirty="0"/>
              </a:p>
              <a:p>
                <a:r>
                  <a:rPr lang="en-US" sz="2400" dirty="0"/>
                  <a:t>CDF: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2400" dirty="0"/>
              </a:p>
              <a:p>
                <a:r>
                  <a:rPr lang="en-US" sz="2400" dirty="0"/>
                  <a:t>Properties:</a:t>
                </a:r>
              </a:p>
              <a:p>
                <a:pPr marL="57150" indent="0">
                  <a:buNone/>
                </a:pPr>
                <a:r>
                  <a:rPr lang="en-US" sz="2400" b="0" dirty="0"/>
                  <a:t>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87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Geometric Distribution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9D6D84-EAC9-46BE-B12D-9DB21AEC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246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Geometric Distribution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4529274" cy="3390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0" y="2038350"/>
            <a:ext cx="4699000" cy="3524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41020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Geometric distribution PMF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4772" y="552450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Geometric distribution CDF</a:t>
            </a:r>
          </a:p>
        </p:txBody>
      </p:sp>
    </p:spTree>
    <p:extLst>
      <p:ext uri="{BB962C8B-B14F-4D97-AF65-F5344CB8AC3E}">
        <p14:creationId xmlns:p14="http://schemas.microsoft.com/office/powerpoint/2010/main" val="3263055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Number of events occurring in a fixed time interval</a:t>
            </a:r>
          </a:p>
          <a:p>
            <a:pPr lvl="1"/>
            <a:r>
              <a:rPr lang="en-US" sz="2000" dirty="0"/>
              <a:t>Events occur with a known rate and are independent</a:t>
            </a:r>
          </a:p>
          <a:p>
            <a:pPr lvl="1"/>
            <a:endParaRPr lang="en-US" sz="2000" dirty="0"/>
          </a:p>
          <a:p>
            <a:r>
              <a:rPr lang="en-US" sz="2400" dirty="0"/>
              <a:t>Poisson distribution is characterized by the rate </a:t>
            </a:r>
            <a:r>
              <a:rPr lang="en-US" sz="2400" dirty="0">
                <a:sym typeface="Symbol"/>
              </a:rPr>
              <a:t></a:t>
            </a:r>
          </a:p>
          <a:p>
            <a:pPr lvl="1"/>
            <a:r>
              <a:rPr lang="fr-FR" sz="2000" dirty="0">
                <a:solidFill>
                  <a:srgbClr val="FF0000"/>
                </a:solidFill>
                <a:sym typeface="Symbol"/>
              </a:rPr>
              <a:t>Rate</a:t>
            </a:r>
            <a:r>
              <a:rPr lang="fr-FR" sz="2000" dirty="0">
                <a:sym typeface="Symbol"/>
              </a:rPr>
              <a:t>: </a:t>
            </a:r>
            <a:r>
              <a:rPr lang="en-US" sz="2000" dirty="0">
                <a:sym typeface="Symbol"/>
              </a:rPr>
              <a:t>the average number of event occurrences in a fixed time interval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Examples</a:t>
            </a:r>
          </a:p>
          <a:p>
            <a:pPr lvl="1"/>
            <a:r>
              <a:rPr lang="en-US" sz="2000" dirty="0"/>
              <a:t>The number of calls received by a switchboard per minute</a:t>
            </a:r>
          </a:p>
          <a:p>
            <a:pPr lvl="1"/>
            <a:r>
              <a:rPr lang="en-US" sz="2000" dirty="0"/>
              <a:t>The number of packets coming to a router per second</a:t>
            </a:r>
          </a:p>
          <a:p>
            <a:pPr lvl="1"/>
            <a:r>
              <a:rPr lang="en-US" sz="2000" dirty="0"/>
              <a:t>The number of travelers arriving to the airport for flight registration per hour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Poisson Distribution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796D29-DBE7-4702-BDA6-7A2348B2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71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/>
                  <a:t>Random variable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2000" dirty="0"/>
                  <a:t> is Poisson distributed with rate parameter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</a:rPr>
                      <m:t>𝜆</m:t>
                    </m:r>
                  </m:oMath>
                </a14:m>
                <a:endParaRPr lang="en-US" altLang="en-US" sz="2000" dirty="0"/>
              </a:p>
              <a:p>
                <a:endParaRPr lang="en-US" altLang="en-US" sz="2000" dirty="0"/>
              </a:p>
              <a:p>
                <a:r>
                  <a:rPr lang="en-US" altLang="en-US" sz="2000" dirty="0"/>
                  <a:t>PMF: </a:t>
                </a:r>
                <a:r>
                  <a:rPr lang="en-US" sz="2000" dirty="0"/>
                  <a:t>the probability that there are exactly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/>
                  <a:t> events in a time interval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en-US" sz="2000" b="0" i="1" smtClean="0">
                        <a:latin typeface="Cambria Math"/>
                      </a:rPr>
                      <m:t>=</m:t>
                    </m:r>
                    <m:r>
                      <a:rPr lang="en-US" altLang="en-US" sz="2000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000" b="0" i="1" smtClean="0"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en-US" sz="20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alt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altLang="en-US" sz="2000" dirty="0"/>
                  <a:t>, 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/>
                      </a:rPr>
                      <m:t>𝑘</m:t>
                    </m:r>
                    <m:r>
                      <a:rPr lang="en-US" altLang="en-US" sz="2000" b="0" i="1" dirty="0" smtClean="0">
                        <a:latin typeface="Cambria Math"/>
                      </a:rPr>
                      <m:t>=0,1,2,…</m:t>
                    </m:r>
                  </m:oMath>
                </a14:m>
                <a:endParaRPr lang="en-US" altLang="en-US" sz="2000" dirty="0"/>
              </a:p>
              <a:p>
                <a:r>
                  <a:rPr lang="en-US" sz="2000" dirty="0"/>
                  <a:t>CDF: the probability of 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/>
                  <a:t> events in a time interval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alt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en-US" sz="2400" i="1"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en-US" sz="2400" i="1">
                                  <a:latin typeface="Cambria Math"/>
                                </a:rPr>
                                <m:t>𝜆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Properties:</a:t>
                </a:r>
                <a:endParaRPr lang="en-US" sz="2000" b="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000" b="0" dirty="0"/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𝜆</m:t>
                    </m:r>
                  </m:oMath>
                </a14:m>
                <a:endParaRPr lang="en-US" sz="20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     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en-US" sz="2000" b="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95"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CFB62-BD27-4E57-BCF1-A6ADBC39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1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Is widely used in mathematics, science, engineering, finance and philosophy to draw conclusions about the likelihood of potential events and the underlying mechanics of complex systems</a:t>
                </a:r>
              </a:p>
              <a:p>
                <a:endParaRPr lang="en-US" altLang="en-US" dirty="0"/>
              </a:p>
              <a:p>
                <a:r>
                  <a:rPr lang="en-US" altLang="en-US" sz="2600" dirty="0"/>
                  <a:t>Probability is a measure of how likely it is for an event to happen</a:t>
                </a:r>
              </a:p>
              <a:p>
                <a:r>
                  <a:rPr lang="en-US" altLang="en-US" sz="2600" dirty="0"/>
                  <a:t>We measure probability with a number between </a:t>
                </a:r>
                <a14:m>
                  <m:oMath xmlns:m="http://schemas.openxmlformats.org/officeDocument/2006/math">
                    <m:r>
                      <a:rPr lang="en-US" altLang="en-US" sz="26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alt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600" smtClean="0">
                        <a:latin typeface="Cambria Math"/>
                      </a:rPr>
                      <m:t>1</m:t>
                    </m:r>
                  </m:oMath>
                </a14:m>
                <a:endParaRPr lang="en-US" altLang="en-US" sz="2600" dirty="0"/>
              </a:p>
              <a:p>
                <a:r>
                  <a:rPr lang="en-US" altLang="en-US" sz="2600" dirty="0"/>
                  <a:t>If an event is certain to happen, then the probability of the event is </a:t>
                </a:r>
                <a14:m>
                  <m:oMath xmlns:m="http://schemas.openxmlformats.org/officeDocument/2006/math">
                    <m:r>
                      <a:rPr lang="en-US" altLang="en-US" sz="2600" smtClean="0">
                        <a:latin typeface="Cambria Math"/>
                      </a:rPr>
                      <m:t>1</m:t>
                    </m:r>
                  </m:oMath>
                </a14:m>
                <a:endParaRPr lang="en-US" altLang="en-US" sz="2600" dirty="0"/>
              </a:p>
              <a:p>
                <a:r>
                  <a:rPr lang="en-US" altLang="en-US" sz="2600" dirty="0"/>
                  <a:t>If an event is certain not to happen, then the probability of the event is </a:t>
                </a:r>
                <a14:m>
                  <m:oMath xmlns:m="http://schemas.openxmlformats.org/officeDocument/2006/math">
                    <m:r>
                      <a:rPr lang="en-US" altLang="en-US" sz="2600" smtClean="0">
                        <a:latin typeface="Cambria Math"/>
                      </a:rPr>
                      <m:t>0</m:t>
                    </m:r>
                  </m:oMath>
                </a14:m>
                <a:endParaRPr lang="en-US" altLang="en-US" sz="2600" dirty="0"/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626" t="-1095" r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8BB9F4-8988-46F7-80A5-09AC7BE1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Poisson Distribution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96588"/>
            <a:ext cx="4572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1863436"/>
            <a:ext cx="4622800" cy="346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41020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Poisson distribution PMF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9940" y="541020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Poisson distribution CDF</a:t>
            </a:r>
          </a:p>
        </p:txBody>
      </p:sp>
    </p:spTree>
    <p:extLst>
      <p:ext uri="{BB962C8B-B14F-4D97-AF65-F5344CB8AC3E}">
        <p14:creationId xmlns:p14="http://schemas.microsoft.com/office/powerpoint/2010/main" val="32495539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/>
                  <a:t>The number of cars that enter a parking lot follows a Poisson distribution with a rate equal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𝜆</m:t>
                    </m:r>
                    <m:r>
                      <a:rPr lang="en-US" altLang="en-US" b="0" i="1" smtClean="0">
                        <a:latin typeface="Cambria Math"/>
                      </a:rPr>
                      <m:t>=20</m:t>
                    </m:r>
                  </m:oMath>
                </a14:m>
                <a:r>
                  <a:rPr lang="en-US" altLang="en-US" dirty="0"/>
                  <a:t> cars/hour</a:t>
                </a:r>
              </a:p>
              <a:p>
                <a:pPr lvl="1"/>
                <a:endParaRPr lang="en-US" altLang="en-US" dirty="0"/>
              </a:p>
              <a:p>
                <a:pPr lvl="1"/>
                <a:r>
                  <a:rPr lang="en-US" altLang="en-US" dirty="0"/>
                  <a:t>The probability of having exactly 15 cars entering the parking lot in one hour:</a:t>
                </a:r>
              </a:p>
              <a:p>
                <a:pPr marL="457200" lvl="1" indent="0" algn="ctr">
                  <a:buNone/>
                </a:pPr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mtClean="0">
                            <a:latin typeface="Cambria Math"/>
                          </a:rPr>
                          <m:t>15</m:t>
                        </m:r>
                      </m:e>
                    </m:d>
                    <m:r>
                      <a:rPr lang="en-US" altLang="en-US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mtClean="0">
                                <a:latin typeface="Cambria Math"/>
                              </a:rPr>
                              <m:t>20</m:t>
                            </m:r>
                          </m:e>
                          <m:sup>
                            <m:r>
                              <a:rPr lang="en-US" altLang="en-US" smtClean="0">
                                <a:latin typeface="Cambria Math"/>
                              </a:rPr>
                              <m:t>15</m:t>
                            </m:r>
                          </m:sup>
                        </m:sSup>
                      </m:num>
                      <m:den>
                        <m:r>
                          <a:rPr lang="en-US" altLang="en-US" smtClean="0">
                            <a:latin typeface="Cambria Math"/>
                          </a:rPr>
                          <m:t>15!</m:t>
                        </m:r>
                      </m:den>
                    </m:f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smtClean="0">
                            <a:latin typeface="Cambria Math"/>
                          </a:rPr>
                          <m:t>−20</m:t>
                        </m:r>
                      </m:sup>
                    </m:sSup>
                    <m:r>
                      <a:rPr lang="en-US" altLang="en-US" smtClean="0">
                        <a:latin typeface="Cambria Math"/>
                      </a:rPr>
                      <m:t>=0.051649</m:t>
                    </m:r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The probability of having more than 3 cars entering the parking lot in one hour: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/>
                      </a:rPr>
                      <m:t>      </m:t>
                    </m:r>
                    <m:r>
                      <a:rPr lang="en-US" altLang="en-US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mtClean="0">
                            <a:latin typeface="Cambria Math"/>
                          </a:rPr>
                          <m:t>𝑋</m:t>
                        </m:r>
                        <m:r>
                          <a:rPr lang="en-US" altLang="en-US" smtClean="0">
                            <a:latin typeface="Cambria Math"/>
                          </a:rPr>
                          <m:t>&gt;3</m:t>
                        </m:r>
                      </m:e>
                    </m:d>
                    <m:r>
                      <a:rPr lang="en-US" altLang="en-US" smtClean="0">
                        <a:latin typeface="Cambria Math"/>
                      </a:rPr>
                      <m:t>=1−</m:t>
                    </m:r>
                    <m:r>
                      <a:rPr lang="en-US" altLang="en-US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mtClean="0">
                            <a:latin typeface="Cambria Math"/>
                          </a:rPr>
                          <m:t>𝑋</m:t>
                        </m:r>
                        <m:r>
                          <a:rPr lang="en-US" altLang="en-US" smtClean="0">
                            <a:latin typeface="Cambria Math"/>
                          </a:rPr>
                          <m:t>≤3</m:t>
                        </m:r>
                      </m:e>
                    </m:d>
                  </m:oMath>
                </a14:m>
                <a:r>
                  <a:rPr lang="en-US" altLang="en-US" dirty="0"/>
                  <a:t>                                               </a:t>
                </a:r>
              </a:p>
              <a:p>
                <a:pPr marL="457200" lvl="1" indent="0">
                  <a:buNone/>
                </a:pPr>
                <a:r>
                  <a:rPr lang="en-US" altLang="en-US" dirty="0"/>
                  <a:t>                    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/>
                      </a:rPr>
                      <m:t>=1−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altLang="en-US" smtClean="0">
                            <a:latin typeface="Cambria Math"/>
                          </a:rPr>
                          <m:t>+</m:t>
                        </m:r>
                        <m:r>
                          <a:rPr lang="en-US" altLang="en-US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altLang="en-US" smtClean="0">
                            <a:latin typeface="Cambria Math"/>
                          </a:rPr>
                          <m:t>+</m:t>
                        </m:r>
                        <m:r>
                          <a:rPr lang="en-US" altLang="en-US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altLang="en-US" smtClean="0">
                            <a:latin typeface="Cambria Math"/>
                          </a:rPr>
                          <m:t>+</m:t>
                        </m:r>
                        <m:r>
                          <a:rPr lang="en-US" altLang="en-US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br>
                  <a:rPr lang="en-US" altLang="en-US" dirty="0"/>
                </a:br>
                <a:r>
                  <a:rPr lang="en-US" altLang="en-US" dirty="0"/>
                  <a:t>                    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/>
                      </a:rPr>
                      <m:t>=0.9999967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1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91"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Poisson Distribution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6F2BAE-2618-4013-995C-29DB77C3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8560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Probability and random variables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Random experiment and random variable</a:t>
            </a: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Probability mass/density functions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Expectation, variance, covariance, correlation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0"/>
            <a:r>
              <a:rPr lang="en-GB" dirty="0"/>
              <a:t>Probability distributions</a:t>
            </a:r>
            <a:endParaRPr lang="en-CA" dirty="0"/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Discrete probability distributions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GB" dirty="0"/>
              <a:t>Continuous probability distributions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Empirical probability distribution</a:t>
            </a:r>
          </a:p>
          <a:p>
            <a:pPr lvl="0"/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9CCE85-9080-484B-BE1E-B4763ECB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525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 random variable </a:t>
                </a:r>
                <a:r>
                  <a:rPr lang="en-US" altLang="en-US" i="1" dirty="0">
                    <a:latin typeface="Cambria" pitchFamily="18" charset="0"/>
                  </a:rPr>
                  <a:t>X</a:t>
                </a:r>
                <a:r>
                  <a:rPr lang="en-US" altLang="en-US" dirty="0"/>
                  <a:t> has </a:t>
                </a:r>
                <a:r>
                  <a:rPr lang="en-US" altLang="en-US" b="1" dirty="0">
                    <a:solidFill>
                      <a:srgbClr val="3333FF"/>
                    </a:solidFill>
                  </a:rPr>
                  <a:t>continuous</a:t>
                </a:r>
                <a:r>
                  <a:rPr lang="en-US" altLang="en-US" dirty="0"/>
                  <a:t> </a:t>
                </a:r>
                <a:r>
                  <a:rPr lang="en-US" altLang="en-US" b="1" dirty="0">
                    <a:solidFill>
                      <a:srgbClr val="3333FF"/>
                    </a:solidFill>
                  </a:rPr>
                  <a:t>uniform distribution </a:t>
                </a:r>
                <a:r>
                  <a:rPr lang="en-US" altLang="en-US" dirty="0"/>
                  <a:t>on the interval</a:t>
                </a:r>
                <a:r>
                  <a:rPr lang="en-US" altLang="en-US" dirty="0">
                    <a:latin typeface="Cambria" pitchFamily="18" charset="0"/>
                  </a:rPr>
                  <a:t> [</a:t>
                </a:r>
                <a:r>
                  <a:rPr lang="en-US" altLang="en-US" i="1" dirty="0" err="1">
                    <a:latin typeface="Cambria" pitchFamily="18" charset="0"/>
                  </a:rPr>
                  <a:t>a,b</a:t>
                </a:r>
                <a:r>
                  <a:rPr lang="en-US" altLang="en-US" dirty="0">
                    <a:latin typeface="Cambria" pitchFamily="18" charset="0"/>
                  </a:rPr>
                  <a:t>]</a:t>
                </a:r>
                <a:r>
                  <a:rPr lang="en-US" altLang="en-US" dirty="0"/>
                  <a:t>, if its PDF and CDF are:</a:t>
                </a:r>
              </a:p>
              <a:p>
                <a:pPr lvl="1"/>
                <a:r>
                  <a:rPr lang="en-US" b="0" dirty="0"/>
                  <a:t>PDF: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b="0" dirty="0"/>
              </a:p>
              <a:p>
                <a:pPr lvl="1"/>
                <a:endParaRPr lang="en-US" b="0" dirty="0"/>
              </a:p>
              <a:p>
                <a:pPr lvl="1"/>
                <a:r>
                  <a:rPr lang="en-US" dirty="0"/>
                  <a:t>CDF: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/>
                                </a:rPr>
                                <m:t>b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sz="2400" dirty="0"/>
                  <a:t>Properties: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65" t="-1095" b="-31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Uniform Distribution</a:t>
            </a:r>
            <a:endParaRPr lang="en-US" dirty="0"/>
          </a:p>
        </p:txBody>
      </p:sp>
      <p:pic>
        <p:nvPicPr>
          <p:cNvPr id="10" name="Picture 9" descr="http://upload.wikimedia.org/wikipedia/commons/9/9c/Uniform_distribution_P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057400"/>
            <a:ext cx="316706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http://upload.wikimedia.org/wikipedia/commons/b/b7/Uniform_distribution_CD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4381500"/>
            <a:ext cx="325755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05487" y="4467225"/>
            <a:ext cx="6048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b="1"/>
              <a:t>CDF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43575" y="2128838"/>
            <a:ext cx="593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b="1" dirty="0"/>
              <a:t>PDF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9E6D81-00EA-4D8C-9818-44E7E8B9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570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ℙ</m:t>
                    </m:r>
                    <m:r>
                      <a:rPr lang="en-US" alt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&lt;</m:t>
                    </m:r>
                    <m:r>
                      <a:rPr lang="en-US" altLang="en-US" b="0" i="1" smtClean="0">
                        <a:latin typeface="Cambria Math"/>
                      </a:rPr>
                      <m:t>𝑋</m:t>
                    </m:r>
                    <m:r>
                      <a:rPr lang="en-US" alt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dirty="0"/>
                  <a:t> is proportional to the length of the interval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</a:t>
                </a:r>
                <a:br>
                  <a:rPr lang="en-US" altLang="en-US" dirty="0"/>
                </a:br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Special case: 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standard uniform </a:t>
                </a:r>
                <a:r>
                  <a:rPr lang="en-US" altLang="en-US" dirty="0"/>
                  <a:t>distribution denoted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</a:rPr>
                      <m:t>X</m:t>
                    </m:r>
                    <m:r>
                      <a:rPr lang="en-US" altLang="en-US" b="0" i="0" smtClean="0">
                        <a:latin typeface="Cambria Math"/>
                      </a:rPr>
                      <m:t>~</m:t>
                    </m:r>
                    <m:r>
                      <a:rPr lang="en-US" altLang="en-US" b="0" i="1" smtClean="0">
                        <a:latin typeface="Cambria Math"/>
                      </a:rPr>
                      <m:t>𝑈</m:t>
                    </m:r>
                    <m:r>
                      <a:rPr lang="en-US" altLang="en-US" b="0" i="1" smtClean="0">
                        <a:latin typeface="Cambria Math"/>
                      </a:rPr>
                      <m:t>(0,1)</m:t>
                    </m:r>
                  </m:oMath>
                </a14:m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r>
                  <a:rPr lang="en-US" altLang="en-US" dirty="0"/>
                  <a:t>Very useful for random number generation in simulations</a:t>
                </a:r>
              </a:p>
            </p:txBody>
          </p:sp>
        </mc:Choice>
        <mc:Fallback xmlns="">
          <p:sp>
            <p:nvSpPr>
              <p:cNvPr id="184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65" t="-1095" r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Uniform Distribution Properties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33600" y="4625780"/>
                <a:ext cx="4953000" cy="860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en-US" sz="28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8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altLang="en-US" sz="2800" i="1">
                                    <a:latin typeface="Cambria Math"/>
                                  </a:rPr>
                                  <m:t>,  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altLang="en-US" sz="28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altLang="en-US" sz="2800" i="1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altLang="en-US" sz="2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en-US" sz="2800" i="1">
                                    <a:latin typeface="Cambria Math"/>
                                  </a:rPr>
                                  <m:t>≤1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800" i="1">
                                    <a:latin typeface="Cambria Math"/>
                                  </a:rPr>
                                  <m:t>0, 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280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2800">
                                    <a:latin typeface="Cambria Math"/>
                                  </a:rPr>
                                  <m:t>otherwise</m:t>
                                </m:r>
                                <m:r>
                                  <a:rPr lang="en-US" altLang="en-US" sz="28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625780"/>
                <a:ext cx="4953000" cy="8606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4C019-A521-4F4A-BF20-451EE8F1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6675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6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 random variable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dirty="0"/>
                  <a:t> is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exponentially distributed</a:t>
                </a:r>
                <a:r>
                  <a:rPr lang="en-US" altLang="en-US" dirty="0"/>
                  <a:t> with parameter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en-US" dirty="0"/>
                  <a:t> if its PDF and CDF are:</a:t>
                </a:r>
              </a:p>
              <a:p>
                <a:pPr lvl="1"/>
                <a:r>
                  <a:rPr lang="en-US" altLang="en-US" dirty="0"/>
                  <a:t>PDF: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mtClean="0">
                        <a:latin typeface="Cambria Math"/>
                      </a:rPr>
                      <m:t>=</m:t>
                    </m:r>
                    <m:r>
                      <a:rPr lang="en-US" altLang="en-US" smtClean="0">
                        <a:latin typeface="Cambria Math"/>
                      </a:rPr>
                      <m:t>𝜆</m:t>
                    </m:r>
                    <m:r>
                      <a:rPr lang="en-US" altLang="en-US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smtClean="0">
                            <a:latin typeface="Cambria Math"/>
                          </a:rPr>
                          <m:t>−</m:t>
                        </m:r>
                        <m:r>
                          <a:rPr lang="en-US" altLang="en-US" smtClean="0">
                            <a:latin typeface="Cambria Math"/>
                          </a:rPr>
                          <m:t>𝜆</m:t>
                        </m:r>
                        <m:r>
                          <a:rPr lang="en-US" altLang="en-US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en-US" dirty="0"/>
                  <a:t>, for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/>
                      </a:rPr>
                      <m:t>𝑥</m:t>
                    </m:r>
                    <m:r>
                      <a:rPr lang="en-US" altLang="en-US" smtClean="0">
                        <a:latin typeface="Cambria Math"/>
                      </a:rPr>
                      <m:t>≥0</m:t>
                    </m:r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CDF: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mtClean="0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smtClean="0">
                            <a:latin typeface="Cambria Math"/>
                          </a:rPr>
                          <m:t>−</m:t>
                        </m:r>
                        <m:r>
                          <a:rPr lang="en-US" altLang="en-US" smtClean="0">
                            <a:latin typeface="Cambria Math"/>
                          </a:rPr>
                          <m:t>𝜆</m:t>
                        </m:r>
                        <m:r>
                          <a:rPr lang="en-US" altLang="en-US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en-US" dirty="0"/>
                  <a:t>, for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/>
                      </a:rPr>
                      <m:t>𝑥</m:t>
                    </m:r>
                    <m:r>
                      <a:rPr lang="en-US" altLang="en-US" smtClean="0">
                        <a:latin typeface="Cambria Math"/>
                      </a:rPr>
                      <m:t>≥0</m:t>
                    </m:r>
                  </m:oMath>
                </a14:m>
                <a:endParaRPr lang="en-US" altLang="en-US" dirty="0"/>
              </a:p>
              <a:p>
                <a:pPr lvl="1"/>
                <a:endParaRPr lang="en-US" altLang="en-US" dirty="0"/>
              </a:p>
              <a:p>
                <a:r>
                  <a:rPr lang="en-US" altLang="en-US" dirty="0"/>
                  <a:t>Properties: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altLang="en-US" dirty="0"/>
                  <a:t>The exponential distribution describes the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time between consecutive events</a:t>
                </a:r>
                <a:r>
                  <a:rPr lang="en-US" altLang="en-US" dirty="0"/>
                  <a:t> in a Poisson process of rate </a:t>
                </a:r>
                <a14:m>
                  <m:oMath xmlns:m="http://schemas.openxmlformats.org/officeDocument/2006/math">
                    <m:r>
                      <a:rPr lang="en-US" altLang="en-US">
                        <a:latin typeface="Cambria Math"/>
                      </a:rPr>
                      <m:t>𝜆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946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65" t="-1095" r="-2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Exponential Distribution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659523-BB97-4AFA-82D6-CDDFB0AD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7589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Exponential Distribution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828800"/>
            <a:ext cx="4800600" cy="3600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05000"/>
            <a:ext cx="4648200" cy="3486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4102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Exponential distribution PDF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9640" y="542925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Exponential distribution CDF</a:t>
            </a:r>
          </a:p>
        </p:txBody>
      </p:sp>
    </p:spTree>
    <p:extLst>
      <p:ext uri="{BB962C8B-B14F-4D97-AF65-F5344CB8AC3E}">
        <p14:creationId xmlns:p14="http://schemas.microsoft.com/office/powerpoint/2010/main" val="328236233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Rectangle 3"/>
              <p:cNvSpPr>
                <a:spLocks noGrp="1" noChangeArrowheads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Memoryless is a property of certain probability distributions such as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exponential</a:t>
                </a:r>
                <a:r>
                  <a:rPr lang="en-US" sz="2400" dirty="0"/>
                  <a:t> distribution 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geometric</a:t>
                </a:r>
                <a:r>
                  <a:rPr lang="en-US" sz="2400" dirty="0"/>
                  <a:t> distribution</a:t>
                </a:r>
              </a:p>
              <a:p>
                <a:pPr lvl="1"/>
                <a:r>
                  <a:rPr lang="en-US" sz="2800" dirty="0"/>
                  <a:t>future events do not depend on the past events, but only on the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present</a:t>
                </a:r>
                <a:r>
                  <a:rPr lang="en-US" sz="2800" dirty="0"/>
                  <a:t> event</a:t>
                </a:r>
                <a:r>
                  <a:rPr lang="en-GB" sz="2800" dirty="0"/>
                  <a:t> </a:t>
                </a:r>
              </a:p>
              <a:p>
                <a:pPr lvl="1"/>
                <a:endParaRPr lang="en-GB" sz="2800" dirty="0"/>
              </a:p>
              <a:p>
                <a:r>
                  <a:rPr lang="en-US" sz="2400" dirty="0"/>
                  <a:t>Formally: random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has a </a:t>
                </a:r>
                <a:r>
                  <a:rPr lang="en-US" sz="2400" dirty="0" err="1"/>
                  <a:t>memoryless</a:t>
                </a:r>
                <a:r>
                  <a:rPr lang="en-US" sz="2400" dirty="0"/>
                  <a:t> distribution if</a:t>
                </a:r>
              </a:p>
              <a:p>
                <a:endParaRPr lang="en-US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 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latin typeface="Cambria Math"/>
                      </a:rPr>
                      <m:t>)=</m:t>
                    </m:r>
                    <m:r>
                      <a:rPr lang="en-US" sz="2400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>   for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𝑠</m:t>
                    </m:r>
                    <m:r>
                      <a:rPr lang="en-US" sz="24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t</m:t>
                    </m:r>
                    <m:r>
                      <a:rPr lang="en-US" sz="2400">
                        <a:latin typeface="Cambria Math"/>
                      </a:rPr>
                      <m:t>≥0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Example:</a:t>
                </a:r>
                <a:r>
                  <a:rPr lang="en-US" sz="2400" dirty="0">
                    <a:solidFill>
                      <a:srgbClr val="0066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The probability that you will wait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more minutes given that you have already been waiting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minutes is the same as the probability that you wait for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minutes from the beginning!</a:t>
                </a:r>
              </a:p>
            </p:txBody>
          </p:sp>
        </mc:Choice>
        <mc:Fallback xmlns="">
          <p:sp>
            <p:nvSpPr>
              <p:cNvPr id="286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487" t="-876" r="-1113" b="-25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Memoryless Property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A50ED-1525-40B3-8D12-A17093C6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47841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Exponential Distribution</a:t>
            </a:r>
            <a:endParaRPr lang="en-US" altLang="en-US" sz="220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142875" y="1143000"/>
                <a:ext cx="8786813" cy="5357813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400" dirty="0"/>
                  <a:t>The time needed to repair the engine of a car is </a:t>
                </a:r>
                <a:r>
                  <a:rPr lang="en-US" altLang="en-US" sz="2400" b="1" dirty="0"/>
                  <a:t>exponentially distributed</a:t>
                </a:r>
                <a:r>
                  <a:rPr lang="en-US" altLang="en-US" sz="2400" dirty="0"/>
                  <a:t> with a mean time equal to 3 hours.</a:t>
                </a:r>
              </a:p>
              <a:p>
                <a:pPr lvl="1" eaLnBrk="1" hangingPunct="1"/>
                <a:r>
                  <a:rPr lang="en-US" altLang="en-US" sz="2000" dirty="0">
                    <a:solidFill>
                      <a:srgbClr val="C00000"/>
                    </a:solidFill>
                  </a:rPr>
                  <a:t>The probability that the car spends more than the average wait time in repair:</a:t>
                </a:r>
              </a:p>
              <a:p>
                <a:pPr lvl="1" algn="ctr" eaLnBrk="1" hangingPunct="1">
                  <a:buFont typeface="Wingdings 2" pitchFamily="18" charset="2"/>
                  <a:buNone/>
                </a:pPr>
                <a:r>
                  <a:rPr lang="en-US" altLang="en-US" sz="20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&gt;3</m:t>
                        </m:r>
                      </m:e>
                    </m:d>
                    <m:r>
                      <a:rPr lang="en-US" altLang="en-US" sz="2000" b="0" i="1" smtClean="0">
                        <a:latin typeface="Cambria Math"/>
                      </a:rPr>
                      <m:t>=1−</m:t>
                    </m:r>
                    <m:r>
                      <a:rPr lang="en-US" altLang="en-US" sz="20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altLang="en-US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en-US" sz="2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en-US" sz="2000" b="0" i="1" smtClean="0">
                        <a:latin typeface="Cambria Math"/>
                      </a:rPr>
                      <m:t>=0.368</m:t>
                    </m:r>
                  </m:oMath>
                </a14:m>
                <a:endParaRPr lang="en-US" altLang="en-US" sz="2000" dirty="0"/>
              </a:p>
              <a:p>
                <a:pPr lvl="1" eaLnBrk="1" hangingPunct="1"/>
                <a:endParaRPr lang="en-US" altLang="en-US" sz="2000" dirty="0">
                  <a:solidFill>
                    <a:srgbClr val="C00000"/>
                  </a:solidFill>
                </a:endParaRPr>
              </a:p>
              <a:p>
                <a:pPr lvl="1" eaLnBrk="1" hangingPunct="1"/>
                <a:r>
                  <a:rPr lang="en-US" altLang="en-US" sz="2000" dirty="0">
                    <a:solidFill>
                      <a:srgbClr val="C00000"/>
                    </a:solidFill>
                  </a:rPr>
                  <a:t>The probability that the car repair time lasts between 2 to 3 hours is:</a:t>
                </a: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000" i="1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>
                              <a:latin typeface="Cambria Math"/>
                            </a:rPr>
                            <m:t>2≤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𝑋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≤3</m:t>
                          </m:r>
                        </m:e>
                      </m:d>
                      <m:r>
                        <a:rPr lang="en-US" altLang="en-US" sz="2000" i="1">
                          <a:latin typeface="Cambria Math"/>
                        </a:rPr>
                        <m:t>=</m:t>
                      </m:r>
                      <m:r>
                        <a:rPr lang="en-US" altLang="en-US" sz="20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altLang="en-US" sz="2000" i="1">
                          <a:latin typeface="Cambria Math"/>
                        </a:rPr>
                        <m:t>−</m:t>
                      </m:r>
                      <m:r>
                        <a:rPr lang="en-US" altLang="en-US" sz="20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en-US" sz="2000" i="1">
                          <a:latin typeface="Cambria Math"/>
                        </a:rPr>
                        <m:t>=0.145</m:t>
                      </m:r>
                    </m:oMath>
                  </m:oMathPara>
                </a14:m>
                <a:endParaRPr lang="en-US" altLang="en-US" sz="2000" i="1" dirty="0">
                  <a:latin typeface="Cambria Math"/>
                </a:endParaRPr>
              </a:p>
              <a:p>
                <a:pPr marL="457200" lvl="1" indent="0" eaLnBrk="1" hangingPunct="1">
                  <a:buNone/>
                </a:pPr>
                <a:endParaRPr lang="en-US" altLang="en-US" sz="2000" i="1" dirty="0">
                  <a:latin typeface="Cambria Math"/>
                </a:endParaRPr>
              </a:p>
              <a:p>
                <a:pPr lvl="1" eaLnBrk="1" hangingPunct="1"/>
                <a:r>
                  <a:rPr lang="en-US" altLang="en-US" sz="2000" dirty="0">
                    <a:solidFill>
                      <a:srgbClr val="C00000"/>
                    </a:solidFill>
                  </a:rPr>
                  <a:t>The probability that the repair time lasts for another hour given that it has already lasted for 2.5 hours:</a:t>
                </a:r>
              </a:p>
              <a:p>
                <a:pPr lvl="1" algn="ctr" eaLnBrk="1" hangingPunct="1">
                  <a:buFont typeface="Wingdings" pitchFamily="2" charset="2"/>
                  <a:buNone/>
                </a:pPr>
                <a:r>
                  <a:rPr lang="en-US" altLang="en-US" sz="2000" dirty="0"/>
                  <a:t>   Using the </a:t>
                </a:r>
                <a:r>
                  <a:rPr lang="en-US" altLang="en-US" sz="2000" dirty="0" err="1"/>
                  <a:t>memoryless</a:t>
                </a:r>
                <a:r>
                  <a:rPr lang="en-US" altLang="en-US" sz="2000" dirty="0"/>
                  <a:t> property of the exponential distribution,</a:t>
                </a:r>
              </a:p>
              <a:p>
                <a:pPr lvl="1" algn="ctr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en-US" sz="1800" b="0" i="1" smtClean="0">
                              <a:latin typeface="Cambria Math"/>
                            </a:rPr>
                            <m:t>&gt;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 smtClean="0">
                                  <a:latin typeface="Cambria Math"/>
                                </a:rPr>
                                <m:t>1+2.5</m:t>
                              </m:r>
                            </m:e>
                          </m:d>
                          <m:r>
                            <a:rPr lang="en-US" altLang="en-US" sz="18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altLang="en-US" sz="18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en-US" sz="1800" b="0" i="1" smtClean="0">
                              <a:latin typeface="Cambria Math"/>
                            </a:rPr>
                            <m:t>&gt;2.5</m:t>
                          </m:r>
                        </m:e>
                      </m:d>
                      <m:r>
                        <a:rPr lang="en-US" altLang="en-US" sz="1800" b="0" i="1" smtClean="0">
                          <a:latin typeface="Cambria Math"/>
                        </a:rPr>
                        <m:t>=</m:t>
                      </m:r>
                      <m:r>
                        <a:rPr lang="en-US" altLang="en-US" sz="1800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en-US" sz="1800" b="0" i="1" smtClean="0">
                              <a:latin typeface="Cambria Math"/>
                            </a:rPr>
                            <m:t>&gt;1</m:t>
                          </m:r>
                        </m:e>
                      </m:d>
                      <m:r>
                        <a:rPr lang="en-US" altLang="en-US" sz="1800" b="0" i="1" smtClean="0">
                          <a:latin typeface="Cambria Math"/>
                        </a:rPr>
                        <m:t>=1−</m:t>
                      </m:r>
                      <m:r>
                        <a:rPr lang="en-US" altLang="en-US" sz="1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en-US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en-US" sz="1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1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1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altLang="en-US" sz="1800" b="0" i="1" smtClean="0">
                          <a:latin typeface="Cambria Math"/>
                        </a:rPr>
                        <m:t>=0.717 </m:t>
                      </m:r>
                    </m:oMath>
                  </m:oMathPara>
                </a14:m>
                <a:endParaRPr lang="en-US" altLang="en-US" sz="1800" i="1" dirty="0"/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75" y="1143000"/>
                <a:ext cx="8786813" cy="5357813"/>
              </a:xfrm>
              <a:blipFill rotWithShape="1">
                <a:blip r:embed="rId3"/>
                <a:stretch>
                  <a:fillRect l="-485" t="-911" r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70CB8A-8D2A-4371-9955-88EDDDB0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0223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400" dirty="0"/>
                  <a:t>The </a:t>
                </a:r>
                <a:r>
                  <a:rPr lang="en-US" altLang="en-US" sz="2400" b="1" dirty="0">
                    <a:solidFill>
                      <a:srgbClr val="C00000"/>
                    </a:solidFill>
                  </a:rPr>
                  <a:t>Normal distribution</a:t>
                </a:r>
                <a:r>
                  <a:rPr lang="en-US" altLang="en-US" sz="2400" dirty="0"/>
                  <a:t>, also called the </a:t>
                </a:r>
                <a:r>
                  <a:rPr lang="en-US" altLang="en-US" sz="2400" b="1" dirty="0">
                    <a:solidFill>
                      <a:srgbClr val="C00000"/>
                    </a:solidFill>
                  </a:rPr>
                  <a:t>Gaussian distribution</a:t>
                </a:r>
                <a:r>
                  <a:rPr lang="en-US" altLang="en-US" sz="2400" dirty="0"/>
                  <a:t>, is an important continuous probability distribution applicable in many fields </a:t>
                </a:r>
              </a:p>
              <a:p>
                <a:pPr eaLnBrk="1" hangingPunct="1"/>
                <a:endParaRPr lang="en-US" altLang="en-US" sz="2400" dirty="0"/>
              </a:p>
              <a:p>
                <a:pPr eaLnBrk="1" hangingPunct="1"/>
                <a:r>
                  <a:rPr lang="en-US" altLang="en-US" sz="2400" dirty="0"/>
                  <a:t>It is specified by two parameters: </a:t>
                </a:r>
                <a:r>
                  <a:rPr lang="en-US" altLang="en-US" sz="2400" b="1" dirty="0">
                    <a:solidFill>
                      <a:srgbClr val="C00000"/>
                    </a:solidFill>
                  </a:rPr>
                  <a:t>mean </a:t>
                </a:r>
                <a:r>
                  <a:rPr lang="en-US" altLang="en-US" sz="2400" dirty="0"/>
                  <a:t>(μ) and </a:t>
                </a:r>
                <a:r>
                  <a:rPr lang="en-US" altLang="en-US" sz="2400" b="1" dirty="0">
                    <a:solidFill>
                      <a:srgbClr val="C00000"/>
                    </a:solidFill>
                  </a:rPr>
                  <a:t>variance</a:t>
                </a:r>
                <a:r>
                  <a:rPr lang="en-US" altLang="en-US" sz="240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 dirty="0"/>
                  <a:t>)</a:t>
                </a:r>
              </a:p>
              <a:p>
                <a:pPr eaLnBrk="1" hangingPunct="1"/>
                <a:endParaRPr lang="en-US" altLang="en-US" sz="2400" dirty="0"/>
              </a:p>
              <a:p>
                <a:pPr eaLnBrk="1" hangingPunct="1"/>
                <a:r>
                  <a:rPr lang="en-US" altLang="en-US" sz="2400" dirty="0"/>
                  <a:t>The importance of the normal distribution as a statistical model in </a:t>
                </a:r>
                <a:r>
                  <a:rPr lang="en-US" altLang="en-US" sz="2400" b="1" dirty="0"/>
                  <a:t>natural</a:t>
                </a:r>
                <a:r>
                  <a:rPr lang="en-US" altLang="en-US" sz="2400" dirty="0"/>
                  <a:t> and </a:t>
                </a:r>
                <a:r>
                  <a:rPr lang="en-US" altLang="en-US" sz="2400" b="1" dirty="0"/>
                  <a:t>behavioral</a:t>
                </a:r>
                <a:r>
                  <a:rPr lang="en-US" altLang="en-US" sz="2400" dirty="0"/>
                  <a:t> sciences is due in part to the </a:t>
                </a:r>
                <a:r>
                  <a:rPr lang="en-US" altLang="en-US" sz="2400" b="1" dirty="0"/>
                  <a:t>Central Limit Theorem</a:t>
                </a:r>
              </a:p>
              <a:p>
                <a:pPr eaLnBrk="1" hangingPunct="1"/>
                <a:endParaRPr lang="en-US" altLang="en-US" sz="2400" dirty="0"/>
              </a:p>
              <a:p>
                <a:pPr eaLnBrk="1" hangingPunct="1"/>
                <a:r>
                  <a:rPr lang="en-US" altLang="en-US" sz="2400" dirty="0"/>
                  <a:t>It is usually used to model system error (e.g. channel error), the distribution of natural phenomena, height, weight, etc.</a:t>
                </a:r>
              </a:p>
              <a:p>
                <a:pPr eaLnBrk="1" hangingPunct="1"/>
                <a:endParaRPr lang="en-US" altLang="en-US" sz="2400" dirty="0"/>
              </a:p>
            </p:txBody>
          </p:sp>
        </mc:Choice>
        <mc:Fallback xmlns="">
          <p:sp>
            <p:nvSpPr>
              <p:cNvPr id="55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87" t="-876" r="-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Normal Distribution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77034D-8A9A-4189-A010-408A6CB0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6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An experiment is called 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random</a:t>
                </a:r>
                <a:r>
                  <a:rPr lang="en-US" altLang="en-US" dirty="0"/>
                  <a:t> if the outcome of the experiment is uncertain</a:t>
                </a:r>
              </a:p>
              <a:p>
                <a:r>
                  <a:rPr lang="en-US" altLang="en-US" dirty="0"/>
                  <a:t>For a random experiment:</a:t>
                </a:r>
              </a:p>
              <a:p>
                <a:pPr lvl="1"/>
                <a:r>
                  <a:rPr lang="en-US" altLang="en-US" dirty="0"/>
                  <a:t>The set of all possible outcomes is known before the experiment</a:t>
                </a:r>
              </a:p>
              <a:p>
                <a:pPr lvl="1"/>
                <a:r>
                  <a:rPr lang="en-US" altLang="en-US" dirty="0"/>
                  <a:t>The outcome of the experiment is not known in advance</a:t>
                </a:r>
              </a:p>
              <a:p>
                <a:r>
                  <a:rPr lang="en-US" altLang="en-US" i="1" dirty="0">
                    <a:solidFill>
                      <a:srgbClr val="FF0000"/>
                    </a:solidFill>
                  </a:rPr>
                  <a:t>Sample space</a:t>
                </a:r>
                <a:r>
                  <a:rPr lang="en-US" alt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Symbol" pitchFamily="18" charset="2"/>
                      </a:rPr>
                      <m:t>Ω</m:t>
                    </m:r>
                  </m:oMath>
                </a14:m>
                <a:r>
                  <a:rPr lang="en-US" altLang="en-US" dirty="0">
                    <a:sym typeface="Symbol" pitchFamily="18" charset="2"/>
                  </a:rPr>
                  <a:t> of an experiment </a:t>
                </a:r>
                <a:r>
                  <a:rPr lang="en-US" altLang="en-US" dirty="0"/>
                  <a:t>is the </a:t>
                </a:r>
                <a:r>
                  <a:rPr lang="en-US" altLang="en-US" dirty="0">
                    <a:sym typeface="Symbol" pitchFamily="18" charset="2"/>
                  </a:rPr>
                  <a:t>set of all possible outcomes of the experiment</a:t>
                </a:r>
              </a:p>
              <a:p>
                <a:pPr algn="just"/>
                <a:r>
                  <a:rPr lang="en-US" altLang="en-US" dirty="0"/>
                  <a:t>Example: Consider random experiment of tossing a coin twice. Sample space is: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Ω</m:t>
                      </m:r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={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𝐻</m:t>
                          </m:r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𝐻</m:t>
                          </m:r>
                        </m:e>
                      </m:d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, 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𝐻</m:t>
                          </m:r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, </m:t>
                          </m:r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𝑇</m:t>
                          </m:r>
                        </m:e>
                      </m:d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, 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𝑇</m:t>
                          </m:r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𝐻</m:t>
                          </m:r>
                        </m:e>
                      </m:d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, (</m:t>
                      </m:r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𝑇</m:t>
                      </m:r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,</m:t>
                      </m:r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𝑇</m:t>
                      </m:r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)}</m:t>
                      </m:r>
                    </m:oMath>
                  </m:oMathPara>
                </a14:m>
                <a:endParaRPr lang="en-US" alt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4336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65" t="-1095" r="-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Random Experiment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6F282C-B846-46D6-B622-866AED3E1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142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altLang="zh-CN" sz="2400" dirty="0">
                <a:ea typeface="Arial Unicode MS" pitchFamily="34" charset="-128"/>
                <a:cs typeface="Arial Unicode MS" pitchFamily="34" charset="-128"/>
              </a:rPr>
              <a:t>There are two main reasons for the popularity of the normal distribution:</a:t>
            </a:r>
          </a:p>
          <a:p>
            <a:pPr marL="457200" indent="-457200"/>
            <a:endParaRPr lang="en-US" altLang="zh-CN" sz="2400" dirty="0"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SzTx/>
              <a:buFont typeface="Wingdings" pitchFamily="2" charset="2"/>
              <a:buAutoNum type="arabicPeriod"/>
            </a:pPr>
            <a:r>
              <a:rPr lang="en-US" altLang="zh-CN" sz="2400" b="1" i="1" dirty="0">
                <a:ea typeface="Arial Unicode MS" pitchFamily="34" charset="-128"/>
                <a:cs typeface="Arial Unicode MS" pitchFamily="34" charset="-128"/>
              </a:rPr>
              <a:t>The sum of  </a:t>
            </a:r>
            <a:r>
              <a:rPr lang="en-US" altLang="zh-CN" sz="2400" b="1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en-US" altLang="zh-CN" sz="2400" b="1" i="1" dirty="0">
                <a:ea typeface="Arial Unicode MS" pitchFamily="34" charset="-128"/>
                <a:cs typeface="Arial Unicode MS" pitchFamily="34" charset="-128"/>
              </a:rPr>
              <a:t> independent normal variables is a normal variable</a:t>
            </a:r>
            <a:r>
              <a:rPr lang="en-US" altLang="zh-CN" sz="2400" dirty="0">
                <a:ea typeface="Arial Unicode MS" pitchFamily="34" charset="-128"/>
                <a:cs typeface="Arial Unicode MS" pitchFamily="34" charset="-128"/>
              </a:rPr>
              <a:t>. If,  </a:t>
            </a:r>
            <a:br>
              <a:rPr lang="en-US" altLang="zh-CN" sz="2400" dirty="0">
                <a:ea typeface="Arial Unicode MS" pitchFamily="34" charset="-128"/>
                <a:cs typeface="Arial Unicode MS" pitchFamily="34" charset="-128"/>
              </a:rPr>
            </a:br>
            <a:r>
              <a:rPr lang="en-US" altLang="zh-CN" sz="2400" dirty="0">
                <a:ea typeface="Arial Unicode MS" pitchFamily="34" charset="-128"/>
                <a:cs typeface="Arial Unicode MS" pitchFamily="34" charset="-128"/>
              </a:rPr>
              <a:t>then                      has a normal distribution with </a:t>
            </a:r>
            <a:br>
              <a:rPr lang="en-US" altLang="zh-CN" sz="2400" dirty="0">
                <a:ea typeface="Arial Unicode MS" pitchFamily="34" charset="-128"/>
                <a:cs typeface="Arial Unicode MS" pitchFamily="34" charset="-128"/>
              </a:rPr>
            </a:br>
            <a:r>
              <a:rPr lang="en-US" altLang="zh-CN" sz="2400" dirty="0">
                <a:ea typeface="Arial Unicode MS" pitchFamily="34" charset="-128"/>
                <a:cs typeface="Arial Unicode MS" pitchFamily="34" charset="-128"/>
              </a:rPr>
              <a:t>mean                    and variance  </a:t>
            </a:r>
          </a:p>
          <a:p>
            <a:pPr marL="457200" indent="-457200">
              <a:buSzTx/>
              <a:buFont typeface="Wingdings" pitchFamily="2" charset="2"/>
              <a:buAutoNum type="arabicPeriod"/>
            </a:pPr>
            <a:endParaRPr lang="en-US" altLang="zh-CN" sz="2400" dirty="0"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SzTx/>
              <a:buFont typeface="Wingdings" pitchFamily="2" charset="2"/>
              <a:buAutoNum type="arabicPeriod"/>
            </a:pPr>
            <a:r>
              <a:rPr lang="en-US" altLang="zh-CN" sz="2400" b="1" i="1" dirty="0">
                <a:ea typeface="Arial Unicode MS" pitchFamily="34" charset="-128"/>
                <a:cs typeface="Arial Unicode MS" pitchFamily="34" charset="-128"/>
              </a:rPr>
              <a:t>The mean of a large number of independent observations from any distribution tends to have a normal distribution.</a:t>
            </a:r>
            <a:r>
              <a:rPr lang="en-US" altLang="zh-CN" sz="2400" dirty="0">
                <a:ea typeface="Arial Unicode MS" pitchFamily="34" charset="-128"/>
                <a:cs typeface="Arial Unicode MS" pitchFamily="34" charset="-128"/>
              </a:rPr>
              <a:t> This result, which is called </a:t>
            </a:r>
            <a:r>
              <a:rPr lang="en-US" altLang="zh-CN" sz="2400" b="1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central limit theorem</a:t>
            </a:r>
            <a:r>
              <a:rPr lang="en-US" altLang="zh-CN" sz="2400" dirty="0">
                <a:ea typeface="Arial Unicode MS" pitchFamily="34" charset="-128"/>
                <a:cs typeface="Arial Unicode MS" pitchFamily="34" charset="-128"/>
              </a:rPr>
              <a:t>, is true for observations from all distributions</a:t>
            </a:r>
            <a:br>
              <a:rPr lang="en-US" altLang="zh-CN" sz="2400" dirty="0">
                <a:ea typeface="Arial Unicode MS" pitchFamily="34" charset="-128"/>
                <a:cs typeface="Arial Unicode MS" pitchFamily="34" charset="-128"/>
              </a:rPr>
            </a:br>
            <a:r>
              <a:rPr lang="en-US" altLang="zh-CN" sz="2400" dirty="0">
                <a:ea typeface="Arial Unicode MS" pitchFamily="34" charset="-128"/>
                <a:cs typeface="Arial Unicode MS" pitchFamily="34" charset="-128"/>
              </a:rPr>
              <a:t>=&gt; </a:t>
            </a:r>
            <a:r>
              <a:rPr lang="en-US" altLang="zh-CN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Experimental errors caused by many factors are normal</a:t>
            </a:r>
          </a:p>
        </p:txBody>
      </p:sp>
      <p:sp>
        <p:nvSpPr>
          <p:cNvPr id="2027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ea typeface="Arial Unicode MS" pitchFamily="34" charset="-128"/>
                <a:cs typeface="Arial Unicode MS" pitchFamily="34" charset="-128"/>
              </a:rPr>
              <a:t>Why Normal?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255838" y="2768600"/>
          <a:ext cx="15668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4" imgW="939600" imgH="228600" progId="Equation.3">
                  <p:embed/>
                </p:oleObj>
              </mc:Choice>
              <mc:Fallback>
                <p:oleObj name="Equation" r:id="rId4" imgW="939600" imgH="228600" progId="Equation.3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2768600"/>
                        <a:ext cx="15668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344613" y="3009900"/>
          <a:ext cx="16271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6" imgW="901440" imgH="291960" progId="Equation.3">
                  <p:embed/>
                </p:oleObj>
              </mc:Choice>
              <mc:Fallback>
                <p:oleObj name="Equation" r:id="rId6" imgW="901440" imgH="291960" progId="Equation.3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3009900"/>
                        <a:ext cx="162718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447800" y="3429000"/>
          <a:ext cx="15351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8" imgW="850680" imgH="291960" progId="Equation.3">
                  <p:embed/>
                </p:oleObj>
              </mc:Choice>
              <mc:Fallback>
                <p:oleObj name="Equation" r:id="rId8" imgW="850680" imgH="291960" progId="Equation.3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29000"/>
                        <a:ext cx="15351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875213" y="3403600"/>
          <a:ext cx="17653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0" imgW="977760" imgH="291960" progId="Equation.3">
                  <p:embed/>
                </p:oleObj>
              </mc:Choice>
              <mc:Fallback>
                <p:oleObj name="Equation" r:id="rId10" imgW="977760" imgH="291960" progId="Equation.3">
                  <p:embed/>
                  <p:pic>
                    <p:nvPicPr>
                      <p:cNvPr id="19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3" y="3403600"/>
                        <a:ext cx="17653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D68FDC-B204-4608-9993-C39D6C8BA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266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Central Limit Theorem</a:t>
            </a:r>
          </a:p>
        </p:txBody>
      </p:sp>
      <p:pic>
        <p:nvPicPr>
          <p:cNvPr id="160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77913"/>
            <a:ext cx="449580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2" name="TextBox 4"/>
          <p:cNvSpPr txBox="1">
            <a:spLocks noChangeArrowheads="1"/>
          </p:cNvSpPr>
          <p:nvPr/>
        </p:nvSpPr>
        <p:spPr bwMode="auto">
          <a:xfrm>
            <a:off x="1066800" y="5715000"/>
            <a:ext cx="6970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algn="just" eaLnBrk="1" hangingPunct="1"/>
            <a:r>
              <a:rPr lang="en-US" altLang="en-US">
                <a:latin typeface="Lucida Sans" pitchFamily="34" charset="0"/>
              </a:rPr>
              <a:t>Histogram plot of average proportion of heads in a fair coin </a:t>
            </a:r>
          </a:p>
          <a:p>
            <a:pPr algn="just" eaLnBrk="1" hangingPunct="1"/>
            <a:r>
              <a:rPr lang="en-US" altLang="en-US">
                <a:latin typeface="Lucida Sans" pitchFamily="34" charset="0"/>
              </a:rPr>
              <a:t>toss, over a large number of sequences of coin tosses.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A37935-C664-46B1-9516-AFB26CA3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104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400" dirty="0"/>
                  <a:t>Random variable</a:t>
                </a:r>
                <a:r>
                  <a:rPr lang="en-US" altLang="en-US" sz="24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400" i="1" dirty="0">
                    <a:latin typeface="Cambria" pitchFamily="18" charset="0"/>
                  </a:rPr>
                  <a:t>X </a:t>
                </a:r>
                <a:r>
                  <a:rPr lang="en-US" altLang="en-US" sz="2400" dirty="0">
                    <a:latin typeface="Cambria" pitchFamily="18" charset="0"/>
                  </a:rPr>
                  <a:t>is</a:t>
                </a:r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normally distribution</a:t>
                </a:r>
                <a:r>
                  <a:rPr lang="en-US" altLang="en-US" sz="24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400" dirty="0"/>
                  <a:t>with </a:t>
                </a:r>
                <a:br>
                  <a:rPr lang="en-US" altLang="en-US" sz="2400" dirty="0"/>
                </a:br>
                <a:r>
                  <a:rPr lang="en-US" altLang="en-US" sz="2400" dirty="0"/>
                  <a:t>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𝜇</m:t>
                        </m:r>
                        <m:r>
                          <a:rPr lang="en-US" altLang="en-US" sz="2400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sz="2400" dirty="0"/>
                  <a:t>, i.e.,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/>
                      </a:rPr>
                      <m:t>𝑋</m:t>
                    </m:r>
                    <m:r>
                      <a:rPr lang="en-US" altLang="en-US" sz="2400" i="1">
                        <a:latin typeface="Cambria Math"/>
                      </a:rPr>
                      <m:t>~</m:t>
                    </m:r>
                    <m:r>
                      <a:rPr lang="en-US" altLang="en-US" sz="2400" i="1">
                        <a:latin typeface="Cambria Math"/>
                      </a:rPr>
                      <m:t>𝑁</m:t>
                    </m:r>
                    <m:r>
                      <a:rPr lang="en-US" altLang="en-US" sz="2400" i="1">
                        <a:latin typeface="Cambria Math"/>
                      </a:rPr>
                      <m:t>(</m:t>
                    </m:r>
                    <m:r>
                      <a:rPr lang="en-US" altLang="en-US" sz="2400" i="1">
                        <a:latin typeface="Cambria Math"/>
                      </a:rPr>
                      <m:t>𝜇</m:t>
                    </m:r>
                    <m:r>
                      <a:rPr lang="en-US" altLang="en-US" sz="2400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400" dirty="0"/>
                  <a:t>:</a:t>
                </a:r>
              </a:p>
              <a:p>
                <a:pPr lvl="1" eaLnBrk="1" hangingPunct="1"/>
                <a:r>
                  <a:rPr lang="en-US" altLang="en-US" sz="2000" dirty="0"/>
                  <a:t>PDF: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20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altLang="en-US" sz="20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en-US" sz="2000" b="0" i="1" smtClean="0">
                                        <a:latin typeface="Cambria Math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en-US" altLang="en-US" sz="20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en-US" sz="2000" dirty="0"/>
                  <a:t>,   for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−∞≤</m:t>
                    </m:r>
                    <m:r>
                      <a:rPr lang="en-US" altLang="en-US" sz="2000" b="0" i="1" smtClean="0">
                        <a:latin typeface="Cambria Math"/>
                      </a:rPr>
                      <m:t>𝑥</m:t>
                    </m:r>
                    <m:r>
                      <a:rPr lang="en-US" altLang="en-US" sz="2000" b="0" i="1" smtClean="0">
                        <a:latin typeface="Cambria Math"/>
                      </a:rPr>
                      <m:t>≤+∞</m:t>
                    </m:r>
                  </m:oMath>
                </a14:m>
                <a:endParaRPr lang="en-US" altLang="en-US" sz="2000" dirty="0"/>
              </a:p>
              <a:p>
                <a:pPr lvl="1" eaLnBrk="1" hangingPunct="1"/>
                <a:r>
                  <a:rPr lang="en-US" altLang="en-US" sz="2000" dirty="0"/>
                  <a:t>CDF: does not have any closed form!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en-US" sz="2000" b="0" i="1" smtClean="0">
                        <a:latin typeface="Cambria Math"/>
                      </a:rPr>
                      <m:t>=</m:t>
                    </m:r>
                    <m:r>
                      <a:rPr lang="en-US" altLang="en-US" sz="2000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en-US" sz="2000" dirty="0"/>
                  <a:t>, 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en-US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2000" dirty="0"/>
              </a:p>
              <a:p>
                <a:pPr eaLnBrk="1" hangingPunct="1"/>
                <a:endParaRPr lang="en-US" altLang="en-US" sz="2400" dirty="0"/>
              </a:p>
              <a:p>
                <a:pPr eaLnBrk="1" hangingPunct="1"/>
                <a:r>
                  <a:rPr lang="en-US" altLang="en-US" sz="2400" dirty="0"/>
                  <a:t>Properties: </a:t>
                </a:r>
                <a:endParaRPr lang="en-US" altLang="en-US" sz="2000" dirty="0"/>
              </a:p>
              <a:p>
                <a:pPr lvl="1" eaLnBrk="1" hangingPunct="1"/>
                <a14:m>
                  <m:oMath xmlns:m="http://schemas.openxmlformats.org/officeDocument/2006/math">
                    <m:limLow>
                      <m:limLow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altLang="en-US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→±∞</m:t>
                        </m:r>
                      </m:lim>
                    </m:limLow>
                    <m:r>
                      <a:rPr lang="en-US" altLang="en-US" sz="2000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altLang="en-US" sz="2000" b="0" i="1" smtClean="0">
                        <a:latin typeface="Cambria Math"/>
                        <a:ea typeface="Cambria Math"/>
                      </a:rPr>
                      <m:t>=0</m:t>
                    </m:r>
                    <m:r>
                      <a:rPr lang="en-US" altLang="en-US" sz="2000" b="0" i="1" smtClean="0">
                        <a:latin typeface="Cambria Math"/>
                      </a:rPr>
                      <m:t>⁡</m:t>
                    </m:r>
                  </m:oMath>
                </a14:m>
                <a:endParaRPr lang="en-US" altLang="en-US" sz="2000" dirty="0"/>
              </a:p>
              <a:p>
                <a:pPr lvl="1" eaLnBrk="1" hangingPunct="1"/>
                <a:r>
                  <a:rPr lang="en-US" altLang="en-US" sz="2000" dirty="0"/>
                  <a:t>Normal PDF is a symmetrical, bell-shaped curve </a:t>
                </a:r>
                <a:br>
                  <a:rPr lang="en-US" altLang="en-US" sz="2000" dirty="0"/>
                </a:br>
                <a:r>
                  <a:rPr lang="en-US" altLang="en-US" sz="2000" dirty="0"/>
                  <a:t>centered at its expected value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𝜇</m:t>
                    </m:r>
                  </m:oMath>
                </a14:m>
                <a:endParaRPr lang="en-US" altLang="en-US" sz="2000" dirty="0"/>
              </a:p>
              <a:p>
                <a:pPr lvl="1" eaLnBrk="1" hangingPunct="1"/>
                <a:r>
                  <a:rPr lang="en-US" altLang="en-US" sz="2000" dirty="0"/>
                  <a:t>Maximum value of PDF occurs at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𝑥</m:t>
                    </m:r>
                    <m:r>
                      <a:rPr lang="en-US" altLang="en-US" sz="2000" b="0" i="1" smtClean="0">
                        <a:latin typeface="Cambria Math"/>
                      </a:rPr>
                      <m:t>=</m:t>
                    </m:r>
                    <m:r>
                      <a:rPr lang="en-US" altLang="en-US" sz="2000" b="0" i="1" smtClean="0">
                        <a:latin typeface="Cambria Math"/>
                      </a:rPr>
                      <m:t>𝜇</m:t>
                    </m:r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245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87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Normal Distribution</a:t>
            </a:r>
          </a:p>
        </p:txBody>
      </p:sp>
      <p:pic>
        <p:nvPicPr>
          <p:cNvPr id="24584" name="Picture 14" descr="05-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35814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2E2FFD-676B-4083-8E8C-80E705C0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523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32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 eaLnBrk="1" hangingPunct="1"/>
                <a:r>
                  <a:rPr lang="en-US" altLang="en-US" sz="2400" dirty="0">
                    <a:solidFill>
                      <a:schemeClr val="tx1"/>
                    </a:solidFill>
                  </a:rPr>
                  <a:t>Random variable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𝑍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has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Standard Normal Distribution</a:t>
                </a:r>
                <a:r>
                  <a:rPr lang="en-US" altLang="en-US" sz="2400" dirty="0"/>
                  <a:t> if it is normally distributed with parameters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(0, 1)</m:t>
                    </m:r>
                  </m:oMath>
                </a14:m>
                <a:r>
                  <a:rPr lang="en-US" altLang="en-US" sz="2400" dirty="0"/>
                  <a:t>, i.e.,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𝑍</m:t>
                    </m:r>
                    <m:r>
                      <a:rPr lang="en-US" altLang="en-US" sz="2400" b="0" i="1" smtClean="0">
                        <a:latin typeface="Cambria Math"/>
                      </a:rPr>
                      <m:t>~</m:t>
                    </m:r>
                    <m:r>
                      <a:rPr lang="en-US" altLang="en-US" sz="24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0, 1</m:t>
                        </m:r>
                      </m:e>
                    </m:d>
                    <m:r>
                      <a:rPr lang="en-US" altLang="en-US" sz="2400" b="0" i="0" smtClean="0">
                        <a:latin typeface="Cambria Math"/>
                      </a:rPr>
                      <m:t>:</m:t>
                    </m:r>
                  </m:oMath>
                </a14:m>
                <a:endParaRPr lang="en-US" altLang="en-US" sz="2400" b="0" dirty="0"/>
              </a:p>
              <a:p>
                <a:pPr lvl="1" eaLnBrk="1" hangingPunct="1"/>
                <a:r>
                  <a:rPr lang="en-US" altLang="en-US" sz="2000" dirty="0"/>
                  <a:t>PDF: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2000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en-US" sz="2000" i="1">
                                <a:latin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sz="2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en-US" sz="2000" dirty="0"/>
                  <a:t>,   for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</a:rPr>
                      <m:t>−∞≤</m:t>
                    </m:r>
                    <m:r>
                      <a:rPr lang="en-US" altLang="en-US" sz="2000" i="1">
                        <a:latin typeface="Cambria Math"/>
                      </a:rPr>
                      <m:t>𝑥</m:t>
                    </m:r>
                    <m:r>
                      <a:rPr lang="en-US" altLang="en-US" sz="2000" i="1">
                        <a:latin typeface="Cambria Math"/>
                      </a:rPr>
                      <m:t>≤+∞</m:t>
                    </m:r>
                  </m:oMath>
                </a14:m>
                <a:endParaRPr lang="en-US" altLang="en-US" sz="2000" dirty="0"/>
              </a:p>
              <a:p>
                <a:pPr lvl="1" eaLnBrk="1" hangingPunct="1"/>
                <a:r>
                  <a:rPr lang="en-US" altLang="en-US" sz="2000" dirty="0"/>
                  <a:t>CDF: commonly denoted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/>
                      </a:rPr>
                      <m:t>Φ</m:t>
                    </m:r>
                    <m:r>
                      <a:rPr lang="en-US" altLang="en-US" sz="2000" b="0" i="1" smtClean="0">
                        <a:latin typeface="Cambria Math"/>
                      </a:rPr>
                      <m:t>(</m:t>
                    </m:r>
                    <m:r>
                      <a:rPr lang="en-US" altLang="en-US" sz="2000" b="0" i="1" smtClean="0">
                        <a:latin typeface="Cambria Math"/>
                      </a:rPr>
                      <m:t>𝑧</m:t>
                    </m:r>
                    <m:r>
                      <a:rPr lang="en-US" alt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000" dirty="0"/>
                  <a:t>:</a:t>
                </a: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000" b="0" i="0" smtClean="0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en-US" sz="2000" i="1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𝑧</m:t>
                          </m:r>
                        </m:sup>
                        <m:e>
                          <m:sSup>
                            <m:sSup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en-US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20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US" altLang="en-US" sz="20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altLang="en-US" sz="2000" dirty="0"/>
              </a:p>
              <a:p>
                <a:pPr algn="just" eaLnBrk="1" hangingPunct="1"/>
                <a:endParaRPr lang="en-US" altLang="en-US" sz="2400" dirty="0"/>
              </a:p>
              <a:p>
                <a:pPr marL="0" indent="0" algn="just" eaLnBrk="1" hangingPunct="1">
                  <a:buNone/>
                </a:pPr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56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87" t="-876" r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Standard Normal Distribution</a:t>
            </a:r>
          </a:p>
        </p:txBody>
      </p:sp>
      <p:pic>
        <p:nvPicPr>
          <p:cNvPr id="70674" name="Picture 18" descr="http://2012books.lardbucket.org/books/beginning-statistics/section_09/e7a042db29b39bb94416c06789301f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06007"/>
            <a:ext cx="4495800" cy="267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9A4F6E-B1FF-4C62-95B4-5BB1D25D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527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2400" dirty="0"/>
                  <a:t>Evaluating the distribution </a:t>
                </a:r>
                <a14:m>
                  <m:oMath xmlns:m="http://schemas.openxmlformats.org/officeDocument/2006/math">
                    <m:r>
                      <a:rPr lang="en-US" altLang="en-US" sz="2400">
                        <a:latin typeface="Cambria Math"/>
                      </a:rPr>
                      <m:t>𝑋</m:t>
                    </m:r>
                    <m:r>
                      <a:rPr lang="en-US" altLang="en-US" sz="2400">
                        <a:latin typeface="Cambria Math"/>
                      </a:rPr>
                      <m:t>~</m:t>
                    </m:r>
                    <m:r>
                      <a:rPr lang="en-US" altLang="en-US" sz="240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>
                            <a:latin typeface="Cambria Math"/>
                          </a:rPr>
                          <m:t>𝜇</m:t>
                        </m:r>
                        <m:r>
                          <a:rPr lang="en-US" altLang="en-US" sz="240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en-US" sz="24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sz="24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2000" b="0" i="1" smtClean="0">
                        <a:latin typeface="Cambria Math"/>
                      </a:rPr>
                      <m:t>=</m:t>
                    </m:r>
                    <m:r>
                      <a:rPr lang="en-US" altLang="en-US" sz="2000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≤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2000" b="0" i="1" smtClean="0">
                        <a:latin typeface="Cambria Math"/>
                      </a:rPr>
                      <m:t>?</m:t>
                    </m:r>
                  </m:oMath>
                </a14:m>
                <a:endParaRPr lang="en-US" altLang="en-US" sz="2000" dirty="0"/>
              </a:p>
              <a:p>
                <a:pPr lvl="1"/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</a:rPr>
                  <a:t>Two techniques: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en-US" sz="2400" dirty="0"/>
                  <a:t>Use numerical methods (no closed form)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en-US" sz="2400" dirty="0"/>
                  <a:t>Use the standard normal distribution </a:t>
                </a:r>
              </a:p>
              <a:p>
                <a:pPr marL="914400" lvl="1" indent="-51435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/>
                      </a:rPr>
                      <m:t>Φ</m:t>
                    </m:r>
                    <m:r>
                      <a:rPr lang="en-US" altLang="en-US" sz="2000" b="0" i="1" smtClean="0">
                        <a:latin typeface="Cambria Math"/>
                      </a:rPr>
                      <m:t>(</m:t>
                    </m:r>
                    <m:r>
                      <a:rPr lang="en-US" altLang="en-US" sz="2000" b="0" i="1" smtClean="0">
                        <a:latin typeface="Cambria Math"/>
                      </a:rPr>
                      <m:t>𝑧</m:t>
                    </m:r>
                    <m:r>
                      <a:rPr lang="en-US" alt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000" dirty="0"/>
                  <a:t> is widely tabulated </a:t>
                </a:r>
              </a:p>
              <a:p>
                <a:pPr marL="914400" lvl="1" indent="-514350"/>
                <a:r>
                  <a:rPr lang="en-US" altLang="en-US" sz="2000" dirty="0"/>
                  <a:t>Use the transformation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𝑍</m:t>
                    </m:r>
                    <m:r>
                      <a:rPr lang="en-US" alt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𝜇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en-US" altLang="en-US" sz="2000" dirty="0"/>
              </a:p>
              <a:p>
                <a:pPr marL="914400" lvl="1" indent="-514350"/>
                <a:r>
                  <a:rPr lang="en-US" alt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/>
                      </a:rPr>
                      <m:t>𝑋</m:t>
                    </m:r>
                    <m:r>
                      <a:rPr lang="en-US" altLang="en-US" sz="2200" b="0" i="1" smtClean="0">
                        <a:latin typeface="Cambria Math"/>
                      </a:rPr>
                      <m:t>~</m:t>
                    </m:r>
                    <m:r>
                      <a:rPr lang="en-US" altLang="en-US" sz="2200" b="0" i="1" smtClean="0">
                        <a:latin typeface="Cambria Math"/>
                      </a:rPr>
                      <m:t>𝑁</m:t>
                    </m:r>
                    <m:r>
                      <a:rPr lang="en-US" altLang="en-US" sz="2200" b="0" i="1" smtClean="0">
                        <a:latin typeface="Cambria Math"/>
                      </a:rPr>
                      <m:t>(</m:t>
                    </m:r>
                    <m:r>
                      <a:rPr lang="en-US" altLang="en-US" sz="2200" b="0" i="1" smtClean="0">
                        <a:latin typeface="Cambria Math"/>
                      </a:rPr>
                      <m:t>𝜇</m:t>
                    </m:r>
                    <m:r>
                      <a:rPr lang="en-US" altLang="en-US" sz="22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2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/>
                      </a:rPr>
                      <m:t>𝑍</m:t>
                    </m:r>
                    <m:r>
                      <a:rPr lang="en-US" altLang="en-US" sz="2200" b="0" i="1" smtClean="0">
                        <a:latin typeface="Cambria Math"/>
                      </a:rPr>
                      <m:t>~</m:t>
                    </m:r>
                    <m:r>
                      <a:rPr lang="en-US" altLang="en-US" sz="2200" b="0" i="1" smtClean="0">
                        <a:latin typeface="Cambria Math"/>
                      </a:rPr>
                      <m:t>𝑁</m:t>
                    </m:r>
                    <m:r>
                      <a:rPr lang="en-US" altLang="en-US" sz="2200" b="0" i="1" smtClean="0">
                        <a:latin typeface="Cambria Math"/>
                      </a:rPr>
                      <m:t>(0, 1)</m:t>
                    </m:r>
                  </m:oMath>
                </a14:m>
                <a:r>
                  <a:rPr lang="en-US" altLang="en-US" sz="2200" dirty="0"/>
                  <a:t>, i.e., standard normal distribution: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000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alt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en-US" sz="20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alt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r>
                            <a:rPr lang="en-US" altLang="en-US" sz="2000" i="1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en-US" sz="20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alt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b="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  </m:t>
                      </m:r>
                      <m:r>
                        <a:rPr lang="en-US" altLang="en-US" sz="2000" i="1">
                          <a:latin typeface="Cambria Math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>
                              <a:latin typeface="Cambria Math"/>
                            </a:rPr>
                            <m:t>𝑍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en-US" sz="20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alt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r>
                        <a:rPr lang="en-US" altLang="en-US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000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en-US" sz="20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alt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altLang="en-US" sz="2000" b="0" i="0" smtClean="0">
                          <a:latin typeface="Cambria Math"/>
                        </a:rPr>
                        <m:t>          </m:t>
                      </m:r>
                    </m:oMath>
                  </m:oMathPara>
                </a14:m>
                <a:endParaRPr lang="en-US" altLang="en-US" sz="20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Normal Distribution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23332A-A8A6-45D4-BF12-8B163887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034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400" dirty="0"/>
                  <a:t>Example: The time required to load an oceangoing vessel,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2400" dirty="0"/>
                  <a:t>, is distributed as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𝑁</m:t>
                    </m:r>
                    <m:r>
                      <a:rPr lang="en-US" altLang="en-US" sz="2400" b="0" i="1" smtClean="0">
                        <a:latin typeface="Cambria Math"/>
                      </a:rPr>
                      <m:t>(12, 4)</m:t>
                    </m:r>
                  </m:oMath>
                </a14:m>
                <a:endParaRPr lang="en-US" altLang="en-US" sz="2400" i="1" dirty="0"/>
              </a:p>
              <a:p>
                <a:pPr lvl="1" eaLnBrk="1" hangingPunct="1"/>
                <a:r>
                  <a:rPr lang="en-US" altLang="en-US" sz="2000" dirty="0"/>
                  <a:t>The probability that the vessel is loaded in less than 10 hours:</a:t>
                </a: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10</m:t>
                          </m:r>
                        </m:e>
                      </m:d>
                      <m:r>
                        <a:rPr lang="en-US" altLang="en-US" sz="20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000" b="0" i="0" smtClean="0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10−12</m:t>
                              </m:r>
                            </m:num>
                            <m:den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en-US" sz="20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000" b="0" i="0" smtClean="0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altLang="en-US" sz="2000" b="0" i="1" smtClean="0">
                          <a:latin typeface="Cambria Math"/>
                        </a:rPr>
                        <m:t>=0.1587</m:t>
                      </m:r>
                    </m:oMath>
                  </m:oMathPara>
                </a14:m>
                <a:endParaRPr lang="en-US" altLang="en-US" sz="2000" dirty="0"/>
              </a:p>
              <a:p>
                <a:pPr lvl="1" eaLnBrk="1" hangingPunct="1"/>
                <a:endParaRPr lang="en-US" altLang="en-US" sz="2000" dirty="0"/>
              </a:p>
              <a:p>
                <a:pPr lvl="1" eaLnBrk="1" hangingPunct="1"/>
                <a:endParaRPr lang="en-US" altLang="en-US" sz="2100" dirty="0"/>
              </a:p>
              <a:p>
                <a:pPr lvl="1" eaLnBrk="1" hangingPunct="1"/>
                <a:endParaRPr lang="en-US" altLang="en-US" sz="2100" dirty="0"/>
              </a:p>
              <a:p>
                <a:pPr lvl="1" eaLnBrk="1" hangingPunct="1"/>
                <a:endParaRPr lang="en-US" altLang="en-US" sz="2100" dirty="0"/>
              </a:p>
              <a:p>
                <a:pPr lvl="1" eaLnBrk="1" hangingPunct="1"/>
                <a:endParaRPr lang="en-US" altLang="en-US" sz="2100" dirty="0"/>
              </a:p>
              <a:p>
                <a:pPr lvl="1" eaLnBrk="1" hangingPunct="1"/>
                <a:endParaRPr lang="en-US" altLang="en-US" sz="2100" dirty="0"/>
              </a:p>
              <a:p>
                <a:pPr lvl="1" eaLnBrk="1" hangingPunct="1"/>
                <a:r>
                  <a:rPr lang="en-US" altLang="en-US" sz="2100" dirty="0"/>
                  <a:t>Using the symmetry property, </a:t>
                </a:r>
                <a:r>
                  <a:rPr lang="en-US" altLang="en-US" sz="2100" dirty="0">
                    <a:latin typeface="Symbol" pitchFamily="18" charset="2"/>
                  </a:rPr>
                  <a:t>F</a:t>
                </a:r>
                <a:r>
                  <a:rPr lang="en-US" altLang="en-US" sz="2100" dirty="0"/>
                  <a:t>(1) is the complement of </a:t>
                </a:r>
                <a:r>
                  <a:rPr lang="en-US" altLang="en-US" sz="2100" dirty="0">
                    <a:latin typeface="Symbol" pitchFamily="18" charset="2"/>
                  </a:rPr>
                  <a:t>F</a:t>
                </a:r>
                <a:r>
                  <a:rPr lang="en-US" altLang="en-US" sz="2100" dirty="0"/>
                  <a:t> (-1)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87" t="-876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Normal Distribution</a:t>
            </a:r>
            <a:endParaRPr lang="en-US" dirty="0"/>
          </a:p>
        </p:txBody>
      </p:sp>
      <p:pic>
        <p:nvPicPr>
          <p:cNvPr id="5" name="Picture 14" descr="05-1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009900"/>
            <a:ext cx="3494088" cy="2133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9" descr="05-14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3505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FE0400-2C77-466B-AF52-5E059EFA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240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9090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FF0000"/>
                    </a:solidFill>
                  </a:rPr>
                  <a:t>Stochastic Process: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br>
                  <a:rPr lang="en-US" altLang="zh-CN" dirty="0"/>
                </a:br>
                <a:r>
                  <a:rPr lang="en-US" altLang="zh-CN" dirty="0"/>
                  <a:t>Collection of random variables indexed over time</a:t>
                </a:r>
              </a:p>
              <a:p>
                <a:pPr>
                  <a:buFont typeface="Wingdings" pitchFamily="2" charset="2"/>
                  <a:buNone/>
                </a:pPr>
                <a:endParaRPr lang="en-US" altLang="zh-CN" dirty="0"/>
              </a:p>
              <a:p>
                <a:r>
                  <a:rPr lang="en-US" altLang="zh-CN" b="1" dirty="0"/>
                  <a:t>Example:</a:t>
                </a:r>
                <a:r>
                  <a:rPr lang="en-US" altLang="zh-CN" dirty="0"/>
                  <a:t> </a:t>
                </a:r>
              </a:p>
              <a:p>
                <a:pPr lvl="1"/>
                <a:r>
                  <a:rPr lang="en-US" altLang="zh-CN" i="1" dirty="0">
                    <a:latin typeface="Times New Roman" pitchFamily="18" charset="0"/>
                    <a:cs typeface="Times New Roman" pitchFamily="18" charset="0"/>
                  </a:rPr>
                  <a:t>N(t):</a:t>
                </a:r>
                <a:r>
                  <a:rPr lang="en-US" altLang="zh-CN" dirty="0"/>
                  <a:t> number of jobs at the CPU of a computer system over time</a:t>
                </a:r>
              </a:p>
              <a:p>
                <a:pPr lvl="1"/>
                <a:r>
                  <a:rPr lang="en-US" altLang="zh-CN" dirty="0"/>
                  <a:t>Take several identical systems and observe </a:t>
                </a:r>
                <a:r>
                  <a:rPr lang="en-US" altLang="zh-CN" i="1" dirty="0">
                    <a:latin typeface="Times New Roman" pitchFamily="18" charset="0"/>
                    <a:cs typeface="Times New Roman" pitchFamily="18" charset="0"/>
                  </a:rPr>
                  <a:t>N(t)</a:t>
                </a:r>
              </a:p>
              <a:p>
                <a:pPr lvl="1"/>
                <a:r>
                  <a:rPr lang="en-US" altLang="zh-CN" dirty="0"/>
                  <a:t>The number </a:t>
                </a:r>
                <a:r>
                  <a:rPr lang="en-US" altLang="zh-CN" i="1" dirty="0">
                    <a:latin typeface="Times New Roman" pitchFamily="18" charset="0"/>
                    <a:cs typeface="Times New Roman" pitchFamily="18" charset="0"/>
                  </a:rPr>
                  <a:t>N(t)</a:t>
                </a:r>
                <a:r>
                  <a:rPr lang="en-US" altLang="zh-CN" dirty="0"/>
                  <a:t> at any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CN" dirty="0"/>
                  <a:t> is a random variable</a:t>
                </a:r>
              </a:p>
              <a:p>
                <a:pPr lvl="1"/>
                <a:r>
                  <a:rPr lang="en-US" altLang="zh-CN" dirty="0"/>
                  <a:t>Can find the probability distribution functions for </a:t>
                </a:r>
                <a:r>
                  <a:rPr lang="en-US" altLang="zh-CN" i="1" dirty="0">
                    <a:latin typeface="Times New Roman" pitchFamily="18" charset="0"/>
                    <a:cs typeface="Times New Roman" pitchFamily="18" charset="0"/>
                  </a:rPr>
                  <a:t>N(t)</a:t>
                </a:r>
                <a:r>
                  <a:rPr lang="en-US" altLang="zh-CN" dirty="0"/>
                  <a:t> at each possible value of </a:t>
                </a:r>
                <a:r>
                  <a:rPr lang="en-US" altLang="zh-CN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  <a:p>
                <a:endParaRPr lang="en-US" altLang="zh-CN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Notation: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cs typeface="Times New Roman" pitchFamily="18" charset="0"/>
                      </a:rPr>
                      <m:t>{</m:t>
                    </m:r>
                    <m:r>
                      <a:rPr lang="en-US" altLang="zh-CN" b="0" i="1" smtClean="0">
                        <a:latin typeface="Cambria Math"/>
                        <a:cs typeface="Times New Roman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cs typeface="Times New Roman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/>
                        <a:cs typeface="Times New Roman" pitchFamily="18" charset="0"/>
                      </a:rPr>
                      <m:t>≥0}</m:t>
                    </m:r>
                  </m:oMath>
                </a14:m>
                <a:endParaRPr lang="en-US" altLang="zh-C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909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91" t="-1095" b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Stochastic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779DEE-A180-49AD-AB2A-658463C0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14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2400" dirty="0">
                    <a:solidFill>
                      <a:srgbClr val="FF0000"/>
                    </a:solidFill>
                  </a:rPr>
                  <a:t>Counting Process</a:t>
                </a:r>
                <a:r>
                  <a:rPr lang="en-US" altLang="en-US" sz="2400" dirty="0"/>
                  <a:t>: </a:t>
                </a:r>
                <a:br>
                  <a:rPr lang="en-US" altLang="en-US" sz="2400" dirty="0"/>
                </a:br>
                <a:r>
                  <a:rPr lang="en-US" altLang="en-US" sz="2400" dirty="0"/>
                  <a:t>A stochastic process that represents the total number of events occurred in the time interval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[0, </m:t>
                    </m:r>
                    <m:r>
                      <a:rPr lang="en-US" altLang="en-US" sz="2400" b="0" i="1" smtClean="0">
                        <a:latin typeface="Cambria Math"/>
                      </a:rPr>
                      <m:t>𝑡</m:t>
                    </m:r>
                    <m:r>
                      <a:rPr lang="en-US" altLang="en-US" sz="2400" b="0" i="1" smtClean="0">
                        <a:latin typeface="Cambria Math"/>
                      </a:rPr>
                      <m:t>]</m:t>
                    </m:r>
                  </m:oMath>
                </a14:m>
                <a:endParaRPr lang="en-US" altLang="en-US" sz="2400" dirty="0"/>
              </a:p>
              <a:p>
                <a:endParaRPr lang="en-US" altLang="en-US" sz="2400" dirty="0"/>
              </a:p>
              <a:p>
                <a:r>
                  <a:rPr lang="en-US" altLang="en-US" sz="2400" dirty="0">
                    <a:solidFill>
                      <a:srgbClr val="FF0000"/>
                    </a:solidFill>
                  </a:rPr>
                  <a:t>Poisson Process</a:t>
                </a:r>
                <a:r>
                  <a:rPr lang="en-US" altLang="en-US" sz="2400" dirty="0"/>
                  <a:t>: </a:t>
                </a:r>
                <a:br>
                  <a:rPr lang="en-US" altLang="en-US" sz="2400" dirty="0"/>
                </a:br>
                <a:r>
                  <a:rPr lang="en-US" altLang="en-US" sz="2400" dirty="0"/>
                  <a:t>The counting process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{</m:t>
                    </m:r>
                    <m:r>
                      <a:rPr lang="en-US" altLang="en-US" sz="24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en-US" sz="2400" b="0" i="1" smtClean="0">
                        <a:latin typeface="Cambria Math"/>
                      </a:rPr>
                      <m:t>, </m:t>
                    </m:r>
                    <m:r>
                      <a:rPr lang="en-US" altLang="en-US" sz="2400" b="0" i="1" smtClean="0">
                        <a:latin typeface="Cambria Math"/>
                      </a:rPr>
                      <m:t>𝑡</m:t>
                    </m:r>
                    <m:r>
                      <a:rPr lang="en-US" altLang="en-US" sz="2400" b="0" i="1" smtClean="0">
                        <a:latin typeface="Cambria Math"/>
                      </a:rPr>
                      <m:t>≥0}</m:t>
                    </m:r>
                  </m:oMath>
                </a14:m>
                <a:r>
                  <a:rPr lang="en-US" altLang="en-US" sz="2400" dirty="0"/>
                  <a:t> is a Poisson process with rate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en-US" sz="2400" dirty="0"/>
                  <a:t>, if: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/>
                      </a:rPr>
                      <m:t>=0</m:t>
                    </m:r>
                  </m:oMath>
                </a14:m>
                <a:endParaRPr lang="en-US" altLang="en-US" sz="2000" dirty="0"/>
              </a:p>
              <a:p>
                <a:pPr lvl="1"/>
                <a:r>
                  <a:rPr lang="en-US" altLang="en-US" sz="2000" dirty="0"/>
                  <a:t>The process has independent increments</a:t>
                </a:r>
              </a:p>
              <a:p>
                <a:pPr lvl="1"/>
                <a:r>
                  <a:rPr lang="en-US" altLang="en-US" sz="2000" dirty="0"/>
                  <a:t>The number of events in any interval of length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en-US" sz="2000" dirty="0"/>
                  <a:t> is Poisson distributed with mean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𝜆</m:t>
                    </m:r>
                    <m:r>
                      <a:rPr lang="en-US" altLang="en-US" sz="20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en-US" sz="2000" dirty="0"/>
                  <a:t>. That is, for all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𝑠</m:t>
                    </m:r>
                    <m:r>
                      <a:rPr lang="en-US" altLang="en-US" sz="2000" b="0" i="1" smtClean="0">
                        <a:latin typeface="Cambria Math"/>
                      </a:rPr>
                      <m:t>, </m:t>
                    </m:r>
                    <m:r>
                      <a:rPr lang="en-US" altLang="en-US" sz="2000" b="0" i="1" smtClean="0">
                        <a:latin typeface="Cambria Math"/>
                      </a:rPr>
                      <m:t>𝑡</m:t>
                    </m:r>
                    <m:r>
                      <a:rPr lang="en-US" altLang="en-US" sz="2000" b="0" i="1" smtClean="0">
                        <a:latin typeface="Cambria Math"/>
                      </a:rPr>
                      <m:t>≥0</m:t>
                    </m:r>
                  </m:oMath>
                </a14:m>
                <a:endParaRPr lang="en-US" altLang="en-US" sz="2000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</a:rPr>
                  <a:t>     Property</a:t>
                </a:r>
                <a:r>
                  <a:rPr lang="en-US" altLang="en-US" sz="2400" dirty="0"/>
                  <a:t>: equal mean and variance: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/>
                      </a:rPr>
                      <m:t> </m:t>
                    </m:r>
                    <m:r>
                      <a:rPr lang="en-US" altLang="en-US" sz="24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en-US" sz="2400" b="0" i="1" smtClean="0">
                        <a:latin typeface="Cambria Math"/>
                      </a:rPr>
                      <m:t>=</m:t>
                    </m:r>
                    <m:r>
                      <a:rPr lang="en-US" altLang="en-US" sz="2400" b="0" i="1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en-US" sz="2400" b="0" i="1" smtClean="0">
                        <a:latin typeface="Cambria Math"/>
                      </a:rPr>
                      <m:t>=</m:t>
                    </m:r>
                    <m:r>
                      <a:rPr lang="en-US" altLang="en-US" sz="2400" b="0" i="1" smtClean="0">
                        <a:latin typeface="Cambria Math"/>
                      </a:rPr>
                      <m:t>𝜆</m:t>
                    </m:r>
                    <m:r>
                      <a:rPr lang="en-US" altLang="en-US" sz="2400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87" t="-876" r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2B531E-03B2-49EB-9D6B-A4411D26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602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915400" cy="5562600"/>
              </a:xfrm>
            </p:spPr>
            <p:txBody>
              <a:bodyPr/>
              <a:lstStyle/>
              <a:p>
                <a:r>
                  <a:rPr lang="en-US" altLang="en-US" sz="2400" dirty="0"/>
                  <a:t>Consider the </a:t>
                </a:r>
                <a:r>
                  <a:rPr lang="en-US" altLang="en-US" sz="2400" dirty="0" err="1"/>
                  <a:t>interarrival</a:t>
                </a:r>
                <a:r>
                  <a:rPr lang="en-US" altLang="en-US" sz="2400" dirty="0"/>
                  <a:t> times of a Poisson process with </a:t>
                </a:r>
                <a:br>
                  <a:rPr lang="en-US" altLang="en-US" sz="2400" dirty="0"/>
                </a:br>
                <a:r>
                  <a:rPr lang="en-US" altLang="en-US" sz="2400" dirty="0"/>
                  <a:t>rate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en-US" sz="2400" dirty="0"/>
                  <a:t>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sz="2400" b="0" i="1" smtClean="0">
                        <a:latin typeface="Cambria Math"/>
                      </a:rPr>
                      <m:t>,…</m:t>
                    </m:r>
                  </m:oMath>
                </a14:m>
                <a:r>
                  <a:rPr lang="en-US" altLang="en-US" sz="24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/>
                  <a:t> is the elapsed time between arrival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sz="2400" dirty="0"/>
                  <a:t> and arrival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𝑖</m:t>
                    </m:r>
                    <m:r>
                      <a:rPr lang="en-US" altLang="en-US" sz="2400" b="0" i="1" smtClean="0">
                        <a:latin typeface="Cambria Math"/>
                      </a:rPr>
                      <m:t>+1</m:t>
                    </m:r>
                  </m:oMath>
                </a14:m>
                <a:endParaRPr lang="en-US" altLang="en-US" sz="2400" i="1" dirty="0"/>
              </a:p>
              <a:p>
                <a:endParaRPr lang="en-US" altLang="en-US" sz="2400" i="1" dirty="0"/>
              </a:p>
              <a:p>
                <a:endParaRPr lang="en-US" altLang="en-US" sz="2400" i="1" dirty="0"/>
              </a:p>
              <a:p>
                <a:endParaRPr lang="en-US" altLang="en-US" sz="2400" i="1" dirty="0"/>
              </a:p>
              <a:p>
                <a:pPr marL="342900" lvl="1" indent="-342900">
                  <a:buClr>
                    <a:srgbClr val="CC0000"/>
                  </a:buClr>
                  <a:buSzPct val="80000"/>
                  <a:buFont typeface="Wingdings" pitchFamily="2" charset="2"/>
                  <a:buChar char=""/>
                </a:pPr>
                <a:r>
                  <a:rPr lang="en-US" altLang="en-US" dirty="0" err="1">
                    <a:solidFill>
                      <a:schemeClr val="tx1"/>
                    </a:solidFill>
                  </a:rPr>
                  <a:t>Interarrival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times,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,…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are independent identically distributed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exponential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random variables having the mean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1/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𝜆</m:t>
                    </m:r>
                  </m:oMath>
                </a14:m>
                <a:endParaRPr lang="en-US" altLang="en-US" dirty="0">
                  <a:solidFill>
                    <a:schemeClr val="tx1"/>
                  </a:solidFill>
                </a:endParaRPr>
              </a:p>
              <a:p>
                <a:endParaRPr lang="en-US" altLang="en-US" sz="2400" i="1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Proof?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915400" cy="5562600"/>
              </a:xfrm>
              <a:blipFill rotWithShape="1">
                <a:blip r:embed="rId2"/>
                <a:stretch>
                  <a:fillRect l="-478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Interarrival</a:t>
            </a:r>
            <a:r>
              <a:rPr lang="en-US" dirty="0"/>
              <a:t> Times</a:t>
            </a:r>
          </a:p>
        </p:txBody>
      </p:sp>
      <p:pic>
        <p:nvPicPr>
          <p:cNvPr id="5" name="Picture 11" descr="05-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362200"/>
            <a:ext cx="3352800" cy="828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2209800" y="4876800"/>
                <a:ext cx="1524000" cy="584775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+mn-lt"/>
                  </a:rPr>
                  <a:t>Arrival counts   ~ </a:t>
                </a:r>
                <a:r>
                  <a:rPr lang="en-US" altLang="en-US" sz="1600" i="1" dirty="0">
                    <a:solidFill>
                      <a:srgbClr val="000000"/>
                    </a:solidFill>
                    <a:latin typeface="+mn-lt"/>
                  </a:rPr>
                  <a:t>Poisson(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00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en-US" sz="1600" i="1" dirty="0">
                    <a:solidFill>
                      <a:srgbClr val="000000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4876800"/>
                <a:ext cx="15240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4495800" y="4876800"/>
                <a:ext cx="2209800" cy="584775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+mn-lt"/>
                  </a:rPr>
                  <a:t>Interarrival times   </a:t>
                </a:r>
                <a:br>
                  <a:rPr lang="en-US" altLang="en-US" sz="160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en-US" altLang="en-US" sz="1600" dirty="0">
                    <a:solidFill>
                      <a:srgbClr val="000000"/>
                    </a:solidFill>
                    <a:latin typeface="+mn-lt"/>
                  </a:rPr>
                  <a:t>~ </a:t>
                </a:r>
                <a:r>
                  <a:rPr lang="en-US" altLang="en-US" sz="1600" i="1" dirty="0">
                    <a:solidFill>
                      <a:srgbClr val="000000"/>
                    </a:solidFill>
                    <a:latin typeface="+mn-lt"/>
                  </a:rPr>
                  <a:t>Exponential(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00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en-US" sz="1600" i="1" dirty="0">
                    <a:solidFill>
                      <a:srgbClr val="000000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800" y="4876800"/>
                <a:ext cx="220980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733800" y="5029200"/>
            <a:ext cx="762000" cy="304800"/>
          </a:xfrm>
          <a:prstGeom prst="leftRightArrow">
            <a:avLst>
              <a:gd name="adj1" fmla="val 50000"/>
              <a:gd name="adj2" fmla="val 50000"/>
            </a:avLst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eaLnBrk="0" hangingPunct="0"/>
            <a:endParaRPr lang="en-US" sz="1600" baseline="30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6ABBC-B160-4E77-AC35-CD60898B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897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Pooling: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smtClean="0">
                        <a:latin typeface="Cambria Math"/>
                      </a:rPr>
                      <m:t>(</m:t>
                    </m:r>
                    <m:r>
                      <a:rPr lang="en-US" sz="1800" smtClean="0">
                        <a:latin typeface="Cambria Math"/>
                      </a:rPr>
                      <m:t>𝑡</m:t>
                    </m:r>
                    <m:r>
                      <a:rPr lang="en-US" sz="180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: Poisson process with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80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>
                        <a:latin typeface="Cambria Math"/>
                      </a:rPr>
                      <m:t>(</m:t>
                    </m:r>
                    <m:r>
                      <a:rPr lang="en-US" sz="1800">
                        <a:latin typeface="Cambria Math"/>
                      </a:rPr>
                      <m:t>𝑡</m:t>
                    </m:r>
                    <m:r>
                      <a:rPr lang="en-US" sz="180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: Poisson process with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80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80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80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smtClean="0">
                        <a:latin typeface="Cambria Math"/>
                      </a:rPr>
                      <m:t>(</m:t>
                    </m:r>
                    <m:r>
                      <a:rPr lang="en-US" sz="1800" smtClean="0">
                        <a:latin typeface="Cambria Math"/>
                      </a:rPr>
                      <m:t>𝑡</m:t>
                    </m:r>
                    <m:r>
                      <a:rPr lang="en-US" sz="180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: Poisson process with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80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18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Splitting: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smtClean="0">
                        <a:latin typeface="Cambria Math"/>
                      </a:rPr>
                      <m:t>𝑁</m:t>
                    </m:r>
                    <m:r>
                      <a:rPr lang="en-US" sz="1800">
                        <a:latin typeface="Cambria Math"/>
                      </a:rPr>
                      <m:t>(</m:t>
                    </m:r>
                    <m:r>
                      <a:rPr lang="en-US" sz="1800">
                        <a:latin typeface="Cambria Math"/>
                      </a:rPr>
                      <m:t>𝑡</m:t>
                    </m:r>
                    <m:r>
                      <a:rPr lang="en-US" sz="180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: Poisson process with rate </a:t>
                </a:r>
                <a14:m>
                  <m:oMath xmlns:m="http://schemas.openxmlformats.org/officeDocument/2006/math">
                    <m:r>
                      <a:rPr lang="en-US" sz="1800" smtClean="0">
                        <a:latin typeface="Cambria Math"/>
                      </a:rPr>
                      <m:t>𝜆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altLang="en-US" sz="1800" dirty="0"/>
                  <a:t>Each event is classified as Type I, with probability </a:t>
                </a:r>
                <a14:m>
                  <m:oMath xmlns:m="http://schemas.openxmlformats.org/officeDocument/2006/math">
                    <m:r>
                      <a:rPr lang="en-US" altLang="en-US" sz="180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en-US" sz="1800" dirty="0"/>
                  <a:t> and Type II, with probability </a:t>
                </a:r>
                <a14:m>
                  <m:oMath xmlns:m="http://schemas.openxmlformats.org/officeDocument/2006/math">
                    <m:r>
                      <a:rPr lang="en-US" altLang="en-US" sz="1800" smtClean="0">
                        <a:latin typeface="Cambria Math"/>
                      </a:rPr>
                      <m:t>1−</m:t>
                    </m:r>
                    <m:r>
                      <a:rPr lang="en-US" altLang="en-US" sz="1800" smtClean="0">
                        <a:latin typeface="Cambria Math"/>
                      </a:rPr>
                      <m:t>𝑝</m:t>
                    </m:r>
                  </m:oMath>
                </a14:m>
                <a:endParaRPr lang="en-US" altLang="en-US" sz="1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en-US" sz="180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sz="1800" smtClean="0">
                        <a:latin typeface="Cambria Math"/>
                      </a:rPr>
                      <m:t>(</m:t>
                    </m:r>
                    <m:r>
                      <a:rPr lang="en-US" altLang="en-US" sz="1800" smtClean="0">
                        <a:latin typeface="Cambria Math"/>
                      </a:rPr>
                      <m:t>𝑡</m:t>
                    </m:r>
                    <m:r>
                      <a:rPr lang="en-US" altLang="en-US" sz="180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1800" dirty="0"/>
                  <a:t>: The number of type I events is a Poisson process with rate </a:t>
                </a:r>
                <a14:m>
                  <m:oMath xmlns:m="http://schemas.openxmlformats.org/officeDocument/2006/math">
                    <m:r>
                      <a:rPr lang="en-US" altLang="en-US" sz="1800" smtClean="0">
                        <a:latin typeface="Cambria Math"/>
                      </a:rPr>
                      <m:t>𝑝</m:t>
                    </m:r>
                    <m:r>
                      <a:rPr lang="en-US" altLang="en-US" sz="1800" smtClean="0">
                        <a:latin typeface="Cambria Math"/>
                      </a:rPr>
                      <m:t>𝜆</m:t>
                    </m:r>
                  </m:oMath>
                </a14:m>
                <a:endParaRPr lang="en-US" altLang="en-US" sz="1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en-US" sz="180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sz="1800">
                        <a:latin typeface="Cambria Math"/>
                      </a:rPr>
                      <m:t>(</m:t>
                    </m:r>
                    <m:r>
                      <a:rPr lang="en-US" altLang="en-US" sz="1800">
                        <a:latin typeface="Cambria Math"/>
                      </a:rPr>
                      <m:t>𝑡</m:t>
                    </m:r>
                    <m:r>
                      <a:rPr lang="en-US" altLang="en-US" sz="180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1800" dirty="0"/>
                  <a:t>: The number of type II events is a Poisson process with rate </a:t>
                </a:r>
                <a14:m>
                  <m:oMath xmlns:m="http://schemas.openxmlformats.org/officeDocument/2006/math">
                    <m:r>
                      <a:rPr lang="en-US" altLang="en-US" sz="1800" smtClean="0">
                        <a:latin typeface="Cambria Math"/>
                      </a:rPr>
                      <m:t>(1−</m:t>
                    </m:r>
                    <m:r>
                      <a:rPr lang="en-US" altLang="en-US" sz="1800">
                        <a:latin typeface="Cambria Math"/>
                      </a:rPr>
                      <m:t>𝑝</m:t>
                    </m:r>
                    <m:r>
                      <a:rPr lang="en-US" altLang="en-US" sz="1800" smtClean="0">
                        <a:latin typeface="Cambria Math"/>
                      </a:rPr>
                      <m:t>)</m:t>
                    </m:r>
                    <m:r>
                      <a:rPr lang="en-US" altLang="en-US" sz="1800">
                        <a:latin typeface="Cambria Math"/>
                      </a:rPr>
                      <m:t>𝜆</m:t>
                    </m:r>
                  </m:oMath>
                </a14:m>
                <a:endParaRPr lang="en-US" altLang="en-US" sz="1800" dirty="0"/>
              </a:p>
              <a:p>
                <a:pPr lvl="1"/>
                <a:r>
                  <a:rPr lang="en-US" altLang="en-US" sz="1800" i="1" dirty="0"/>
                  <a:t>Note:</a:t>
                </a:r>
                <a:r>
                  <a:rPr lang="en-US" altLang="en-US" sz="1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180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en-US" sz="180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en-US" sz="180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sz="1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1800" b="0" i="0" smtClean="0">
                        <a:latin typeface="Cambria Math"/>
                      </a:rPr>
                      <m:t>t</m:t>
                    </m:r>
                    <m:r>
                      <a:rPr lang="en-US" altLang="en-US" sz="1800" b="0" i="0" smtClean="0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en-US" sz="180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sz="1800" smtClean="0">
                        <a:latin typeface="Cambria Math"/>
                      </a:rPr>
                      <m:t>(</m:t>
                    </m:r>
                    <m:r>
                      <a:rPr lang="en-US" altLang="en-US" sz="1800" smtClean="0">
                        <a:latin typeface="Cambria Math"/>
                      </a:rPr>
                      <m:t>𝑡</m:t>
                    </m:r>
                    <m:r>
                      <a:rPr lang="en-US" altLang="en-US" sz="1800" smtClean="0">
                        <a:latin typeface="Cambria Math"/>
                      </a:rPr>
                      <m:t>)</m:t>
                    </m:r>
                  </m:oMath>
                </a14:m>
                <a:endParaRPr lang="en-US" altLang="en-US" sz="18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9"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Splitting and Pooling</a:t>
            </a:r>
            <a:endParaRPr lang="en-US" dirty="0"/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828800" y="5638800"/>
            <a:ext cx="5181600" cy="1038225"/>
            <a:chOff x="816" y="1824"/>
            <a:chExt cx="3264" cy="654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728" y="2180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anchor="ctr"/>
            <a:lstStyle/>
            <a:p>
              <a:pPr eaLnBrk="0" hangingPunct="0"/>
              <a:endParaRPr lang="en-US" sz="12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2352" y="1892"/>
              <a:ext cx="52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anchor="ctr"/>
            <a:lstStyle/>
            <a:p>
              <a:pPr eaLnBrk="0" hangingPunct="0"/>
              <a:endParaRPr lang="en-US" sz="12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352" y="2180"/>
              <a:ext cx="52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anchor="ctr"/>
            <a:lstStyle/>
            <a:p>
              <a:pPr eaLnBrk="0" hangingPunct="0"/>
              <a:endParaRPr lang="en-US" sz="12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816" y="2032"/>
              <a:ext cx="912" cy="174"/>
            </a:xfrm>
            <a:prstGeom prst="rect">
              <a:avLst/>
            </a:prstGeom>
            <a:noFill/>
            <a:ln w="1905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200" i="1" dirty="0">
                  <a:solidFill>
                    <a:srgbClr val="000000"/>
                  </a:solidFill>
                  <a:latin typeface="Arial" charset="0"/>
                </a:rPr>
                <a:t>N(t) ~ Poisson(</a:t>
              </a:r>
              <a:r>
                <a:rPr lang="en-US" altLang="en-US" sz="1200" i="1" dirty="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r>
                <a:rPr lang="en-US" altLang="en-US" sz="1200" i="1" dirty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880" y="1824"/>
              <a:ext cx="1056" cy="174"/>
            </a:xfrm>
            <a:prstGeom prst="rect">
              <a:avLst/>
            </a:prstGeom>
            <a:noFill/>
            <a:ln w="1905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200" i="1" dirty="0">
                  <a:solidFill>
                    <a:srgbClr val="000000"/>
                  </a:solidFill>
                  <a:latin typeface="Arial" charset="0"/>
                </a:rPr>
                <a:t>N1(t) ~ Poisson(</a:t>
              </a:r>
              <a:r>
                <a:rPr lang="en-US" altLang="en-US" sz="1200" i="1" dirty="0" err="1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r>
                <a:rPr lang="en-US" altLang="en-US" sz="1200" i="1" dirty="0" err="1">
                  <a:solidFill>
                    <a:srgbClr val="000000"/>
                  </a:solidFill>
                  <a:latin typeface="Arial" charset="0"/>
                </a:rPr>
                <a:t>p</a:t>
              </a:r>
              <a:r>
                <a:rPr lang="en-US" altLang="en-US" sz="1200" i="1" dirty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880" y="2256"/>
              <a:ext cx="1200" cy="174"/>
            </a:xfrm>
            <a:prstGeom prst="rect">
              <a:avLst/>
            </a:prstGeom>
            <a:noFill/>
            <a:ln w="1905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200" i="1" dirty="0">
                  <a:solidFill>
                    <a:srgbClr val="000000"/>
                  </a:solidFill>
                  <a:latin typeface="Arial" charset="0"/>
                </a:rPr>
                <a:t>N2(t) ~ Poisson(</a:t>
              </a:r>
              <a:r>
                <a:rPr lang="en-US" altLang="en-US" sz="1200" i="1" dirty="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r>
                <a:rPr lang="en-US" altLang="en-US" sz="1200" i="1" dirty="0">
                  <a:solidFill>
                    <a:srgbClr val="000000"/>
                  </a:solidFill>
                  <a:latin typeface="Arial" charset="0"/>
                </a:rPr>
                <a:t>(1-p))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920" y="1988"/>
              <a:ext cx="28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400" y="1844"/>
              <a:ext cx="28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304" y="2304"/>
              <a:ext cx="48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(1-p)</a:t>
              </a:r>
            </a:p>
          </p:txBody>
        </p:sp>
      </p:grp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1828800" y="2651125"/>
            <a:ext cx="5562600" cy="1006475"/>
            <a:chOff x="1584" y="3360"/>
            <a:chExt cx="3504" cy="634"/>
          </a:xfrm>
        </p:grpSpPr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688" y="3504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anchor="ctr"/>
            <a:lstStyle/>
            <a:p>
              <a:pPr eaLnBrk="0" hangingPunct="0"/>
              <a:endParaRPr lang="en-US" sz="12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1584" y="3360"/>
              <a:ext cx="3504" cy="634"/>
              <a:chOff x="1680" y="3360"/>
              <a:chExt cx="3504" cy="634"/>
            </a:xfrm>
          </p:grpSpPr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3360" y="3696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anchor="ctr"/>
              <a:lstStyle/>
              <a:p>
                <a:pPr eaLnBrk="0" hangingPunct="0"/>
                <a:endParaRPr lang="en-US" sz="12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 flipV="1">
                <a:off x="2784" y="3696"/>
                <a:ext cx="576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anchor="ctr"/>
              <a:lstStyle/>
              <a:p>
                <a:pPr eaLnBrk="0" hangingPunct="0"/>
                <a:endParaRPr lang="en-US" sz="12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Text Box 19"/>
              <p:cNvSpPr txBox="1">
                <a:spLocks noChangeArrowheads="1"/>
              </p:cNvSpPr>
              <p:nvPr/>
            </p:nvSpPr>
            <p:spPr bwMode="auto">
              <a:xfrm>
                <a:off x="3984" y="3568"/>
                <a:ext cx="1200" cy="174"/>
              </a:xfrm>
              <a:prstGeom prst="rect">
                <a:avLst/>
              </a:prstGeom>
              <a:noFill/>
              <a:ln w="19050" algn="ctr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200" i="1" dirty="0">
                    <a:solidFill>
                      <a:srgbClr val="000000"/>
                    </a:solidFill>
                    <a:latin typeface="Arial" charset="0"/>
                  </a:rPr>
                  <a:t>N(t) ~ Poisson(</a:t>
                </a:r>
                <a:r>
                  <a:rPr lang="en-US" altLang="en-US" sz="1200" i="1" dirty="0">
                    <a:solidFill>
                      <a:srgbClr val="000000"/>
                    </a:solidFill>
                    <a:latin typeface="Symbol" pitchFamily="18" charset="2"/>
                  </a:rPr>
                  <a:t>l</a:t>
                </a:r>
                <a:r>
                  <a:rPr lang="en-US" altLang="en-US" sz="1200" i="1" baseline="-2500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1200" i="1" dirty="0">
                    <a:solidFill>
                      <a:srgbClr val="000000"/>
                    </a:solidFill>
                    <a:latin typeface="Symbol" pitchFamily="18" charset="2"/>
                  </a:rPr>
                  <a:t> + l</a:t>
                </a:r>
                <a:r>
                  <a:rPr lang="en-US" altLang="en-US" sz="1200" i="1" baseline="-2500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altLang="en-US" sz="1200" i="1" dirty="0">
                    <a:solidFill>
                      <a:srgbClr val="000000"/>
                    </a:solidFill>
                    <a:latin typeface="Arial" charset="0"/>
                  </a:rPr>
                  <a:t>)</a:t>
                </a:r>
              </a:p>
            </p:txBody>
          </p:sp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1680" y="3376"/>
                <a:ext cx="1104" cy="174"/>
              </a:xfrm>
              <a:prstGeom prst="rect">
                <a:avLst/>
              </a:prstGeom>
              <a:noFill/>
              <a:ln w="19050" algn="ctr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200" i="1" dirty="0">
                    <a:solidFill>
                      <a:srgbClr val="000000"/>
                    </a:solidFill>
                    <a:latin typeface="Arial" charset="0"/>
                  </a:rPr>
                  <a:t>N1(t) ~ Poisson(</a:t>
                </a:r>
                <a:r>
                  <a:rPr lang="en-US" altLang="en-US" sz="1200" i="1" dirty="0">
                    <a:solidFill>
                      <a:srgbClr val="000000"/>
                    </a:solidFill>
                    <a:latin typeface="Symbol" pitchFamily="18" charset="2"/>
                  </a:rPr>
                  <a:t>l</a:t>
                </a:r>
                <a:r>
                  <a:rPr lang="en-US" altLang="en-US" sz="1200" i="1" baseline="-25000" dirty="0">
                    <a:solidFill>
                      <a:srgbClr val="000000"/>
                    </a:solidFill>
                    <a:latin typeface="Symbol" pitchFamily="18" charset="2"/>
                  </a:rPr>
                  <a:t>1</a:t>
                </a:r>
                <a:r>
                  <a:rPr lang="en-US" altLang="en-US" sz="1200" i="1" dirty="0">
                    <a:solidFill>
                      <a:srgbClr val="000000"/>
                    </a:solidFill>
                    <a:latin typeface="Arial" charset="0"/>
                  </a:rPr>
                  <a:t>)</a:t>
                </a:r>
              </a:p>
            </p:txBody>
          </p:sp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1680" y="3808"/>
                <a:ext cx="1104" cy="174"/>
              </a:xfrm>
              <a:prstGeom prst="rect">
                <a:avLst/>
              </a:prstGeom>
              <a:noFill/>
              <a:ln w="19050" algn="ctr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200" i="1" dirty="0">
                    <a:solidFill>
                      <a:srgbClr val="000000"/>
                    </a:solidFill>
                    <a:latin typeface="Arial" charset="0"/>
                  </a:rPr>
                  <a:t>N2(t) ~ Poisson(</a:t>
                </a:r>
                <a:r>
                  <a:rPr lang="en-US" altLang="en-US" sz="1200" i="1" dirty="0">
                    <a:solidFill>
                      <a:srgbClr val="000000"/>
                    </a:solidFill>
                    <a:latin typeface="Symbol" pitchFamily="18" charset="2"/>
                  </a:rPr>
                  <a:t>l</a:t>
                </a:r>
                <a:r>
                  <a:rPr lang="en-US" altLang="en-US" sz="1200" i="1" baseline="-25000" dirty="0">
                    <a:solidFill>
                      <a:srgbClr val="000000"/>
                    </a:solidFill>
                    <a:latin typeface="Symbol" pitchFamily="18" charset="2"/>
                  </a:rPr>
                  <a:t>2</a:t>
                </a:r>
                <a:r>
                  <a:rPr lang="en-US" altLang="en-US" sz="1200" i="1" dirty="0">
                    <a:solidFill>
                      <a:srgbClr val="000000"/>
                    </a:solidFill>
                    <a:latin typeface="Arial" charset="0"/>
                  </a:rPr>
                  <a:t>)</a:t>
                </a:r>
              </a:p>
            </p:txBody>
          </p:sp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auto">
              <a:xfrm>
                <a:off x="3360" y="3436"/>
                <a:ext cx="528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Symbol" pitchFamily="18" charset="2"/>
                  </a:rPr>
                  <a:t>l</a:t>
                </a:r>
                <a:r>
                  <a:rPr lang="en-US" altLang="en-US" sz="1200" baseline="-25000">
                    <a:solidFill>
                      <a:srgbClr val="000000"/>
                    </a:solidFill>
                    <a:latin typeface="Symbol" pitchFamily="18" charset="2"/>
                  </a:rPr>
                  <a:t>1</a:t>
                </a:r>
                <a:r>
                  <a:rPr lang="en-US" altLang="en-US" sz="1200">
                    <a:solidFill>
                      <a:srgbClr val="000000"/>
                    </a:solidFill>
                    <a:latin typeface="Symbol" pitchFamily="18" charset="2"/>
                  </a:rPr>
                  <a:t> + l</a:t>
                </a:r>
                <a:r>
                  <a:rPr lang="en-US" altLang="en-US" sz="1200" baseline="-25000">
                    <a:solidFill>
                      <a:srgbClr val="000000"/>
                    </a:solidFill>
                    <a:latin typeface="Symbol" pitchFamily="18" charset="2"/>
                  </a:rPr>
                  <a:t>2</a:t>
                </a:r>
              </a:p>
            </p:txBody>
          </p:sp>
          <p:sp>
            <p:nvSpPr>
              <p:cNvPr id="26" name="Text Box 23"/>
              <p:cNvSpPr txBox="1">
                <a:spLocks noChangeArrowheads="1"/>
              </p:cNvSpPr>
              <p:nvPr/>
            </p:nvSpPr>
            <p:spPr bwMode="auto">
              <a:xfrm>
                <a:off x="2880" y="3360"/>
                <a:ext cx="288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Symbol" pitchFamily="18" charset="2"/>
                  </a:rPr>
                  <a:t>l</a:t>
                </a:r>
                <a:r>
                  <a:rPr lang="en-US" altLang="en-US" sz="12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7" name="Text Box 24"/>
              <p:cNvSpPr txBox="1">
                <a:spLocks noChangeArrowheads="1"/>
              </p:cNvSpPr>
              <p:nvPr/>
            </p:nvSpPr>
            <p:spPr bwMode="auto">
              <a:xfrm>
                <a:off x="2784" y="3820"/>
                <a:ext cx="480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Symbol" pitchFamily="18" charset="2"/>
                  </a:rPr>
                  <a:t>l</a:t>
                </a:r>
                <a:r>
                  <a:rPr lang="en-US" altLang="en-US" sz="1200" baseline="-2500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929CD8-512A-44B9-BE51-746CD8AE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1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86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2400" dirty="0">
                    <a:sym typeface="Symbol" pitchFamily="18" charset="2"/>
                  </a:rPr>
                  <a:t>An </a:t>
                </a:r>
                <a:r>
                  <a:rPr lang="en-US" altLang="en-US" sz="2400" i="1" dirty="0">
                    <a:solidFill>
                      <a:srgbClr val="FF0000"/>
                    </a:solidFill>
                    <a:sym typeface="Symbol" pitchFamily="18" charset="2"/>
                  </a:rPr>
                  <a:t>event</a:t>
                </a:r>
                <a:r>
                  <a:rPr lang="en-US" altLang="en-US" sz="2400" dirty="0">
                    <a:sym typeface="Symbol" pitchFamily="18" charset="2"/>
                  </a:rPr>
                  <a:t> is a subset of sample space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sz="2400" dirty="0">
                    <a:sym typeface="Symbol" pitchFamily="18" charset="2"/>
                  </a:rPr>
                  <a:t>    </a:t>
                </a:r>
                <a:r>
                  <a:rPr lang="en-US" altLang="en-US" sz="2400" b="1" dirty="0">
                    <a:sym typeface="Symbol" pitchFamily="18" charset="2"/>
                  </a:rPr>
                  <a:t>Example 1</a:t>
                </a:r>
                <a:r>
                  <a:rPr lang="en-US" altLang="en-US" sz="2400" dirty="0">
                    <a:sym typeface="Symbol" pitchFamily="18" charset="2"/>
                  </a:rPr>
                  <a:t>: in tossing a coin twice, 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E={(H,H)}</a:t>
                </a:r>
                <a:r>
                  <a:rPr lang="en-US" altLang="en-US" sz="2400" dirty="0">
                    <a:sym typeface="Symbol" pitchFamily="18" charset="2"/>
                  </a:rPr>
                  <a:t> is the event of having two heads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sz="2400" dirty="0">
                    <a:sym typeface="Symbol" pitchFamily="18" charset="2"/>
                  </a:rPr>
                  <a:t>    </a:t>
                </a:r>
                <a:r>
                  <a:rPr lang="en-US" altLang="en-US" sz="2400" b="1" dirty="0">
                    <a:sym typeface="Symbol" pitchFamily="18" charset="2"/>
                  </a:rPr>
                  <a:t>Example 2</a:t>
                </a:r>
                <a:r>
                  <a:rPr lang="en-US" altLang="en-US" sz="2400" dirty="0">
                    <a:sym typeface="Symbol" pitchFamily="18" charset="2"/>
                  </a:rPr>
                  <a:t>: in tossing a coin twice, 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E={(H,H), (H,T)}</a:t>
                </a:r>
                <a:r>
                  <a:rPr lang="en-US" altLang="en-US" sz="2400" dirty="0">
                    <a:sym typeface="Symbol" pitchFamily="18" charset="2"/>
                  </a:rPr>
                  <a:t> is the event of having a head in the first toss</a:t>
                </a:r>
              </a:p>
              <a:p>
                <a:pPr>
                  <a:buFont typeface="Wingdings" pitchFamily="2" charset="2"/>
                  <a:buNone/>
                </a:pPr>
                <a:endParaRPr lang="en-US" altLang="en-US" sz="2400" dirty="0">
                  <a:sym typeface="Symbol" pitchFamily="18" charset="2"/>
                </a:endParaRPr>
              </a:p>
              <a:p>
                <a:r>
                  <a:rPr lang="en-US" altLang="en-US" sz="2400" i="1" dirty="0">
                    <a:solidFill>
                      <a:srgbClr val="FF0000"/>
                    </a:solidFill>
                  </a:rPr>
                  <a:t>Probability</a:t>
                </a:r>
                <a:r>
                  <a:rPr lang="en-US" altLang="en-US" sz="2400" dirty="0"/>
                  <a:t>  of an event  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E</a:t>
                </a:r>
                <a:r>
                  <a:rPr lang="en-US" altLang="en-US" sz="2400" dirty="0"/>
                  <a:t> is a numerical measure of the likelihood that event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altLang="en-US" sz="2400" dirty="0"/>
                  <a:t> will occur, expressed as a number between 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0</a:t>
                </a:r>
                <a:r>
                  <a:rPr lang="en-US" altLang="en-US" sz="2400" dirty="0"/>
                  <a:t> and 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en-US" altLang="en-US" sz="2400" dirty="0"/>
                  <a:t>,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0≤</m:t>
                    </m:r>
                    <m:r>
                      <a:rPr lang="en-US" altLang="en-US" sz="2400" b="0" i="1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𝐸</m:t>
                        </m:r>
                      </m:e>
                    </m:d>
                    <m:r>
                      <a:rPr lang="en-US" altLang="en-US" sz="2400" b="0" i="1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≤1</m:t>
                    </m:r>
                  </m:oMath>
                </a14:m>
                <a:endParaRPr lang="en-US" altLang="en-US" sz="2400" b="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If all possible outcomes are equally likely: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/|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Probability of the sample space is 1:</a:t>
                </a:r>
                <a14:m>
                  <m:oMath xmlns:m="http://schemas.openxmlformats.org/officeDocument/2006/math">
                    <m:r>
                      <a:rPr lang="en-US" altLang="en-US" sz="2000" b="0" i="0" smtClean="0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altLang="en-US" sz="2000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:endParaRPr lang="en-US" altLang="en-US" sz="24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438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87" t="-8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Probability of Events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33C8A4-D6FB-4880-B472-776C1FFD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86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≥0}</m:t>
                    </m:r>
                  </m:oMath>
                </a14:m>
                <a:r>
                  <a:rPr lang="en-GB" dirty="0"/>
                  <a:t>: a Poisson process with arrival rate </a:t>
                </a:r>
                <a:r>
                  <a:rPr lang="en-GB" i="1" dirty="0">
                    <a:latin typeface="Symbol" pitchFamily="18" charset="2"/>
                  </a:rPr>
                  <a:t>l</a:t>
                </a:r>
              </a:p>
              <a:p>
                <a:endParaRPr lang="en-GB" i="1" dirty="0">
                  <a:latin typeface="Symbol" pitchFamily="18" charset="2"/>
                </a:endParaRPr>
              </a:p>
              <a:p>
                <a:r>
                  <a:rPr lang="en-GB" dirty="0"/>
                  <a:t>Probability of </a:t>
                </a:r>
                <a:r>
                  <a:rPr lang="en-GB" dirty="0">
                    <a:solidFill>
                      <a:srgbClr val="FF0000"/>
                    </a:solidFill>
                  </a:rPr>
                  <a:t>no</a:t>
                </a:r>
                <a:r>
                  <a:rPr lang="en-GB" dirty="0"/>
                  <a:t> arrivals in a small time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≈1−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r>
                  <a:rPr lang="en-GB" dirty="0"/>
                  <a:t>Probability of </a:t>
                </a:r>
                <a:r>
                  <a:rPr lang="en-GB" dirty="0">
                    <a:solidFill>
                      <a:srgbClr val="FF0000"/>
                    </a:solidFill>
                  </a:rPr>
                  <a:t>one</a:t>
                </a:r>
                <a:r>
                  <a:rPr lang="en-GB" dirty="0"/>
                  <a:t> arrivals in a small time interval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h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≈</m:t>
                    </m:r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r>
                  <a:rPr lang="en-GB" dirty="0"/>
                  <a:t>Probability of </a:t>
                </a:r>
                <a:r>
                  <a:rPr lang="en-GB" dirty="0">
                    <a:solidFill>
                      <a:srgbClr val="FF0000"/>
                    </a:solidFill>
                  </a:rPr>
                  <a:t>two or more</a:t>
                </a:r>
                <a:r>
                  <a:rPr lang="en-GB" dirty="0"/>
                  <a:t> arrivals in a small time interval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≥2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1 −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≈0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765"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More on Poisson Distribution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B7413E-3050-4FBA-ADBE-EAABF991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302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Probability and random variables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Random experiment and random variable</a:t>
            </a: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Probability mass/density functions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Expectation, variance, covariance, correlation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0"/>
            <a:r>
              <a:rPr lang="en-GB" dirty="0"/>
              <a:t>Probability distributions</a:t>
            </a:r>
            <a:endParaRPr lang="en-CA" dirty="0"/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Discrete probability distributions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Continuous probability distributions</a:t>
            </a:r>
          </a:p>
          <a:p>
            <a:pPr lvl="1"/>
            <a:r>
              <a:rPr lang="en-US" dirty="0"/>
              <a:t>Empirical probability distribution</a:t>
            </a:r>
          </a:p>
          <a:p>
            <a:pPr lvl="0"/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76377E-80A2-4D32-B23F-97561348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600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distribution whose parameters are the observed values in a sample of data:</a:t>
            </a:r>
          </a:p>
          <a:p>
            <a:pPr lvl="1" indent="-342900"/>
            <a:r>
              <a:rPr lang="en-US" altLang="en-US" dirty="0"/>
              <a:t>Could be used if no theoretical distributions fit the data adequately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Advantage</a:t>
            </a:r>
            <a:r>
              <a:rPr lang="en-US" altLang="en-US" dirty="0"/>
              <a:t>: no assumption beyond the observed values in the sample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Disadvantage</a:t>
            </a:r>
            <a:r>
              <a:rPr lang="en-US" altLang="en-US" dirty="0"/>
              <a:t>: sample might not cover the entire range of possible values</a:t>
            </a:r>
          </a:p>
          <a:p>
            <a:pPr lvl="1"/>
            <a:endParaRPr lang="en-US" altLang="en-US" dirty="0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Empirical Distribution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DBDB62-72F3-420B-9962-0117EA61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52848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“Piecewise Linear” empirical distribution</a:t>
            </a:r>
          </a:p>
          <a:p>
            <a:pPr lvl="1"/>
            <a:r>
              <a:rPr lang="en-US" altLang="en-US" dirty="0"/>
              <a:t>Used for </a:t>
            </a:r>
            <a:r>
              <a:rPr lang="en-US" altLang="en-US" dirty="0">
                <a:solidFill>
                  <a:srgbClr val="FF0000"/>
                </a:solidFill>
              </a:rPr>
              <a:t>continuous</a:t>
            </a:r>
            <a:r>
              <a:rPr lang="en-US" altLang="en-US" dirty="0"/>
              <a:t> data</a:t>
            </a:r>
          </a:p>
          <a:p>
            <a:pPr lvl="1"/>
            <a:r>
              <a:rPr lang="en-US" altLang="en-US" dirty="0"/>
              <a:t>Appropriate when a </a:t>
            </a:r>
            <a:r>
              <a:rPr lang="en-US" altLang="en-US" dirty="0">
                <a:solidFill>
                  <a:srgbClr val="FF0000"/>
                </a:solidFill>
              </a:rPr>
              <a:t>large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sample data is available</a:t>
            </a:r>
          </a:p>
          <a:p>
            <a:pPr lvl="1"/>
            <a:r>
              <a:rPr lang="en-US" dirty="0"/>
              <a:t>Empirical CDF is approximated </a:t>
            </a:r>
            <a:br>
              <a:rPr lang="en-US" dirty="0"/>
            </a:br>
            <a:r>
              <a:rPr lang="en-US" dirty="0"/>
              <a:t>by a piecewise linear function: </a:t>
            </a:r>
          </a:p>
          <a:p>
            <a:pPr lvl="2"/>
            <a:r>
              <a:rPr lang="en-US" dirty="0"/>
              <a:t>the ‘jump points’ connected </a:t>
            </a:r>
            <a:br>
              <a:rPr lang="en-US" dirty="0"/>
            </a:br>
            <a:r>
              <a:rPr lang="en-US" dirty="0"/>
              <a:t>by linear functions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Empirical Distribution</a:t>
            </a: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/>
          </p:nvPr>
        </p:nvGraphicFramePr>
        <p:xfrm>
          <a:off x="5562600" y="1828800"/>
          <a:ext cx="2819400" cy="292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194585" y="4800600"/>
            <a:ext cx="1731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Piecewise Linear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Empirical CDF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64A24A-C12C-4FEB-9ADA-051EE384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353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1800" dirty="0"/>
                  <a:t>Piecewise Linear empirical distribution</a:t>
                </a:r>
              </a:p>
              <a:p>
                <a:pPr lvl="1"/>
                <a:r>
                  <a:rPr lang="en-US" altLang="en-US" sz="1800" dirty="0"/>
                  <a:t>Organize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1800" dirty="0"/>
                  <a:t>-axis into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en-US" sz="1800" dirty="0"/>
                  <a:t> intervals</a:t>
                </a:r>
              </a:p>
              <a:p>
                <a:pPr lvl="1"/>
                <a:r>
                  <a:rPr lang="en-US" altLang="en-US" sz="1800" dirty="0"/>
                  <a:t>Interval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sz="1800" dirty="0"/>
                  <a:t> is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en-US" sz="1800" i="1">
                            <a:latin typeface="Cambria Math"/>
                          </a:rPr>
                          <m:t>𝑖</m:t>
                        </m:r>
                        <m:r>
                          <a:rPr lang="en-US" altLang="en-US" sz="1800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1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/>
                      </a:rPr>
                      <m:t> </m:t>
                    </m:r>
                    <m:r>
                      <a:rPr lang="en-US" altLang="en-US" sz="1800" i="1">
                        <a:latin typeface="Cambria Math"/>
                      </a:rPr>
                      <m:t>𝑖</m:t>
                    </m:r>
                    <m:r>
                      <a:rPr lang="en-US" altLang="en-US" sz="1800" i="1">
                        <a:latin typeface="Cambria Math"/>
                      </a:rPr>
                      <m:t>=1,2,…, </m:t>
                    </m:r>
                    <m:r>
                      <a:rPr lang="en-US" altLang="en-US" sz="18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en-US" sz="18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/>
                  <a:t>: relative frequency of interval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/>
                      </a:rPr>
                      <m:t>𝑖</m:t>
                    </m:r>
                  </m:oMath>
                </a14:m>
                <a:endParaRPr lang="en-US" altLang="en-US" sz="1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/>
                  <a:t>: relative cumulative frequency of interval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sz="1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sz="1800" b="0" i="1" smtClean="0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1800" dirty="0"/>
              </a:p>
              <a:p>
                <a:pPr lvl="1"/>
                <a:endParaRPr lang="en-US" altLang="en-US" sz="1800" dirty="0"/>
              </a:p>
              <a:p>
                <a:pPr lvl="1"/>
                <a:endParaRPr lang="en-US" altLang="en-US" sz="1800" dirty="0"/>
              </a:p>
              <a:p>
                <a:pPr lvl="1"/>
                <a:endParaRPr lang="en-US" altLang="en-US" sz="1800" dirty="0"/>
              </a:p>
              <a:p>
                <a:pPr lvl="1"/>
                <a:endParaRPr lang="en-US" altLang="en-US" sz="1800" dirty="0"/>
              </a:p>
              <a:p>
                <a:pPr lvl="1"/>
                <a:endParaRPr lang="en-US" altLang="en-US" sz="1800" dirty="0"/>
              </a:p>
              <a:p>
                <a:pPr lvl="1"/>
                <a:r>
                  <a:rPr lang="en-US" altLang="en-US" sz="1800" dirty="0"/>
                  <a:t>Empirical CDF: </a:t>
                </a:r>
              </a:p>
              <a:p>
                <a:pPr lvl="2"/>
                <a:r>
                  <a:rPr lang="en-US" altLang="en-US" sz="18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800" dirty="0"/>
                  <a:t> is in interval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sz="1800" dirty="0"/>
                  <a:t>, i.e., </a:t>
                </a:r>
                <a14:m>
                  <m:oMath xmlns:m="http://schemas.openxmlformats.org/officeDocument/2006/math">
                    <m:r>
                      <a:rPr lang="en-US" altLang="en-US" sz="18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en-US" sz="1800" i="1">
                            <a:latin typeface="Cambria Math"/>
                          </a:rPr>
                          <m:t>𝑖</m:t>
                        </m:r>
                        <m:r>
                          <a:rPr lang="en-US" altLang="en-US" sz="18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en-US" sz="1800" b="0" i="1" smtClean="0">
                        <a:latin typeface="Cambria Math"/>
                      </a:rPr>
                      <m:t>&lt;</m:t>
                    </m:r>
                    <m:r>
                      <a:rPr lang="en-US" altLang="en-US" sz="1800" b="0" i="1" smtClean="0">
                        <a:latin typeface="Cambria Math"/>
                      </a:rPr>
                      <m:t>𝑥</m:t>
                    </m:r>
                    <m:r>
                      <a:rPr lang="en-US" altLang="en-US" sz="18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/>
                  <a:t>, then:</a:t>
                </a:r>
              </a:p>
              <a:p>
                <a:pPr marL="914400" lvl="2" indent="0" algn="ctr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 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 dirty="0"/>
                  <a:t> </a:t>
                </a:r>
                <a:br>
                  <a:rPr lang="en-US" sz="1800" i="1" dirty="0"/>
                </a:br>
                <a:endParaRPr lang="en-US" sz="1800" i="1" dirty="0"/>
              </a:p>
              <a:p>
                <a:pPr marL="914400" lvl="2" indent="0">
                  <a:buNone/>
                </a:pPr>
                <a:r>
                  <a:rPr lang="en-US" sz="1800" dirty="0"/>
                  <a:t>    where, 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is given by</a:t>
                </a:r>
              </a:p>
              <a:p>
                <a:pPr marL="914400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 lvl="2"/>
                <a:endParaRPr lang="en-US" altLang="en-US" sz="1600" dirty="0"/>
              </a:p>
              <a:p>
                <a:pPr lvl="1"/>
                <a:endParaRPr lang="en-US" alt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0" t="-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Distribution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43000" y="2819400"/>
            <a:ext cx="6462712" cy="1576354"/>
            <a:chOff x="1309688" y="4934400"/>
            <a:chExt cx="6462712" cy="1576354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1309688" y="5616575"/>
              <a:ext cx="6462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773238" y="5535612"/>
              <a:ext cx="0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286000" y="5540375"/>
              <a:ext cx="0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819400" y="5535612"/>
              <a:ext cx="0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352800" y="5540375"/>
              <a:ext cx="0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657600" y="5410200"/>
              <a:ext cx="609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" pitchFamily="18" charset="0"/>
                </a:rPr>
                <a:t>• • •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4495800" y="5529262"/>
              <a:ext cx="0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5029200" y="5524500"/>
              <a:ext cx="0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5597525" y="5518150"/>
              <a:ext cx="0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6172200" y="5524500"/>
              <a:ext cx="0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6705600" y="5518150"/>
              <a:ext cx="0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643063" y="5662612"/>
                  <a:ext cx="38735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Times" pitchFamily="18" charset="0"/>
                  </a:endParaRPr>
                </a:p>
              </p:txBody>
            </p:sp>
          </mc:Choice>
          <mc:Fallback xmlns="">
            <p:sp>
              <p:nvSpPr>
                <p:cNvPr id="1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43063" y="5662612"/>
                  <a:ext cx="387350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561138" y="5681662"/>
                  <a:ext cx="388937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Times" pitchFamily="18" charset="0"/>
                  </a:endParaRPr>
                </a:p>
              </p:txBody>
            </p:sp>
          </mc:Choice>
          <mc:Fallback xmlns="">
            <p:sp>
              <p:nvSpPr>
                <p:cNvPr id="1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61138" y="5681662"/>
                  <a:ext cx="388937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482379" y="5300662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288704" y="5638800"/>
                  <a:ext cx="38735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Times" pitchFamily="18" charset="0"/>
                  </a:endParaRPr>
                </a:p>
              </p:txBody>
            </p:sp>
          </mc:Choice>
          <mc:Fallback xmlns="">
            <p:sp>
              <p:nvSpPr>
                <p:cNvPr id="20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8704" y="5638800"/>
                  <a:ext cx="387350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3125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835525" y="5638800"/>
                  <a:ext cx="38735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Times" pitchFamily="18" charset="0"/>
                  </a:endParaRPr>
                </a:p>
              </p:txBody>
            </p:sp>
          </mc:Choice>
          <mc:Fallback xmlns="">
            <p:sp>
              <p:nvSpPr>
                <p:cNvPr id="21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35525" y="5638800"/>
                  <a:ext cx="387350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962399" y="6172200"/>
                  <a:ext cx="1260475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𝐾</m:t>
                      </m:r>
                    </m:oMath>
                  </a14:m>
                  <a:r>
                    <a:rPr lang="en-US" sz="1600" dirty="0">
                      <a:latin typeface="Times" pitchFamily="18" charset="0"/>
                    </a:rPr>
                    <a:t> intervals</a:t>
                  </a:r>
                </a:p>
              </p:txBody>
            </p:sp>
          </mc:Choice>
          <mc:Fallback xmlns="">
            <p:sp>
              <p:nvSpPr>
                <p:cNvPr id="22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62399" y="6172200"/>
                  <a:ext cx="1260475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3571" b="-2321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947391" y="4934400"/>
                  <a:ext cx="1069975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>
                      <a:latin typeface="Times" pitchFamily="18" charset="0"/>
                    </a:rPr>
                    <a:t>interval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𝑖</m:t>
                      </m:r>
                    </m:oMath>
                  </a14:m>
                  <a:endParaRPr lang="en-US" sz="1600" dirty="0">
                    <a:latin typeface="Times" pitchFamily="18" charset="0"/>
                  </a:endParaRPr>
                </a:p>
              </p:txBody>
            </p:sp>
          </mc:Choice>
          <mc:Fallback xmlns="">
            <p:sp>
              <p:nvSpPr>
                <p:cNvPr id="23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47391" y="4934400"/>
                  <a:ext cx="1069975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841" t="-3571" b="-2321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1C7EFD-0480-4FBE-B136-667033A0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27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Suppose the data collected for 100 broken machine repair times are: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Empirical Distribution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/>
          </p:nvPr>
        </p:nvGraphicFramePr>
        <p:xfrm>
          <a:off x="1371600" y="1600200"/>
          <a:ext cx="6248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Worksheet" r:id="rId3" imgW="4648136" imgH="1095272" progId="Excel.Sheet.8">
                  <p:embed/>
                </p:oleObj>
              </mc:Choice>
              <mc:Fallback>
                <p:oleObj name="Worksheet" r:id="rId3" imgW="4648136" imgH="1095272" progId="Excel.Sheet.8">
                  <p:embed/>
                  <p:pic>
                    <p:nvPicPr>
                      <p:cNvPr id="5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62484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548956" y="3429000"/>
          <a:ext cx="3124200" cy="299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7400" y="3468469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Piecewise Linear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Empirical CDF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3276600" y="5015887"/>
            <a:ext cx="642670" cy="143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99626" y="4476829"/>
                <a:ext cx="2853795" cy="542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=0.5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626" y="4476829"/>
                <a:ext cx="2853795" cy="542200"/>
              </a:xfrm>
              <a:prstGeom prst="rect">
                <a:avLst/>
              </a:prstGeom>
              <a:blipFill rotWithShape="1">
                <a:blip r:embed="rId7"/>
                <a:stretch>
                  <a:fillRect l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5" idx="1"/>
          </p:cNvCxnSpPr>
          <p:nvPr/>
        </p:nvCxnSpPr>
        <p:spPr bwMode="auto">
          <a:xfrm flipH="1">
            <a:off x="3505200" y="4747929"/>
            <a:ext cx="694426" cy="205071"/>
          </a:xfrm>
          <a:prstGeom prst="straightConnector1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12982" y="6250323"/>
                <a:ext cx="3882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982" y="6250323"/>
                <a:ext cx="388247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95295" y="6249351"/>
                <a:ext cx="3882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295" y="6249351"/>
                <a:ext cx="388248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51024" y="6249352"/>
                <a:ext cx="3882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024" y="6249352"/>
                <a:ext cx="388248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3400" y="6255103"/>
                <a:ext cx="3882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6255103"/>
                <a:ext cx="388248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38400" y="6248400"/>
                <a:ext cx="3846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248400"/>
                <a:ext cx="384656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3267974" y="5017325"/>
            <a:ext cx="0" cy="1078675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919270" y="4343400"/>
            <a:ext cx="0" cy="1752600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133700-5B34-42FD-8F3D-DF1B35BE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2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Probability that 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occur in a single experiment: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latin typeface="Cambria Math"/>
                            </a:rPr>
                            <m:t>and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Example: drawing a single card at random from a regular deck of cards, probability of getting a red king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: getting a red card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: getting a king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65" t="-1095" r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E3E853-BC8B-4DF0-96E2-2D6EFB6F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2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dirty="0"/>
                  <a:t> if the occurrence of one does not affect the occurrence of the other: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altLang="en-US">
                        <a:latin typeface="Cambria Math"/>
                        <a:sym typeface="Symbol" pitchFamily="18" charset="2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𝐴</m:t>
                        </m:r>
                        <m:r>
                          <a:rPr lang="en-US" smtClean="0">
                            <a:latin typeface="Cambria Math"/>
                          </a:rPr>
                          <m:t>∩</m:t>
                        </m:r>
                        <m:r>
                          <a:rPr lang="en-US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=</m:t>
                    </m:r>
                    <m:r>
                      <a:rPr lang="en-US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ℙ</m:t>
                    </m:r>
                    <m:r>
                      <a:rPr lang="en-US" smtClean="0">
                        <a:latin typeface="Cambria Math"/>
                      </a:rPr>
                      <m:t>(</m:t>
                    </m:r>
                    <m:r>
                      <a:rPr lang="en-US" smtClean="0">
                        <a:latin typeface="Cambria Math"/>
                      </a:rPr>
                      <m:t>𝐵</m:t>
                    </m:r>
                    <m:r>
                      <a:rPr lang="en-US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 drawing a single card at random from a regular deck of cards, probability of getting a red king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: getting a red card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=26/52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: getting a king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i="1">
                        <a:latin typeface="Cambria Math"/>
                      </a:rPr>
                      <m:t>/52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∩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are independent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65" t="-1095" r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Events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0B32DB-7F24-4BD1-817B-89786214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03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11179</TotalTime>
  <Words>4127</Words>
  <Application>Microsoft Office PowerPoint</Application>
  <PresentationFormat>On-screen Show (4:3)</PresentationFormat>
  <Paragraphs>883</Paragraphs>
  <Slides>75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94" baseType="lpstr">
      <vt:lpstr>Gungsuh</vt:lpstr>
      <vt:lpstr>宋体</vt:lpstr>
      <vt:lpstr>Arial</vt:lpstr>
      <vt:lpstr>Arial Unicode MS</vt:lpstr>
      <vt:lpstr>Calibri</vt:lpstr>
      <vt:lpstr>Cambria</vt:lpstr>
      <vt:lpstr>Cambria Math</vt:lpstr>
      <vt:lpstr>Comic Sans MS</vt:lpstr>
      <vt:lpstr>Courier New</vt:lpstr>
      <vt:lpstr>Lucida Sans</vt:lpstr>
      <vt:lpstr>Microsoft Sans Serif</vt:lpstr>
      <vt:lpstr>Symbol</vt:lpstr>
      <vt:lpstr>Times</vt:lpstr>
      <vt:lpstr>Times New Roman</vt:lpstr>
      <vt:lpstr>Wingdings</vt:lpstr>
      <vt:lpstr>Wingdings 2</vt:lpstr>
      <vt:lpstr>Office Theme</vt:lpstr>
      <vt:lpstr>Equation</vt:lpstr>
      <vt:lpstr>Worksheet</vt:lpstr>
      <vt:lpstr>CPSC 531: System Modeling and Simulation</vt:lpstr>
      <vt:lpstr>Overview</vt:lpstr>
      <vt:lpstr>Outline</vt:lpstr>
      <vt:lpstr>Outline</vt:lpstr>
      <vt:lpstr>Probability</vt:lpstr>
      <vt:lpstr>Random Experiment</vt:lpstr>
      <vt:lpstr>Probability of Events</vt:lpstr>
      <vt:lpstr>Joint Probability</vt:lpstr>
      <vt:lpstr>Independent Events</vt:lpstr>
      <vt:lpstr>Mutually Exclusive Events</vt:lpstr>
      <vt:lpstr>Union Probability</vt:lpstr>
      <vt:lpstr>Conditional Probability</vt:lpstr>
      <vt:lpstr>Random Variable</vt:lpstr>
      <vt:lpstr>Random Variable</vt:lpstr>
      <vt:lpstr>Random Variable</vt:lpstr>
      <vt:lpstr>Random Variable</vt:lpstr>
      <vt:lpstr>Types of Random Variables</vt:lpstr>
      <vt:lpstr>Probability Mass Function (PMF)</vt:lpstr>
      <vt:lpstr>PMF Examples</vt:lpstr>
      <vt:lpstr>Probability Density Function (PDF)</vt:lpstr>
      <vt:lpstr>Probability Density Function</vt:lpstr>
      <vt:lpstr>Cumulative Distribution Function (CDF)</vt:lpstr>
      <vt:lpstr>Cumulative Distribution Function</vt:lpstr>
      <vt:lpstr>Cumulative Distribution Function</vt:lpstr>
      <vt:lpstr>Joint Probability Distribution</vt:lpstr>
      <vt:lpstr>Expectation of a Random Variable</vt:lpstr>
      <vt:lpstr>Expectation of a Function</vt:lpstr>
      <vt:lpstr>Properties of Expectation</vt:lpstr>
      <vt:lpstr>Misuses of Expectations</vt:lpstr>
      <vt:lpstr>Variance of a Random Variable</vt:lpstr>
      <vt:lpstr>Variance of a Random Variable</vt:lpstr>
      <vt:lpstr>Variance of a Random Variable</vt:lpstr>
      <vt:lpstr>Variance of a Random Variable</vt:lpstr>
      <vt:lpstr>Properties of Variance</vt:lpstr>
      <vt:lpstr>Coefficient of Variation</vt:lpstr>
      <vt:lpstr>Covariance</vt:lpstr>
      <vt:lpstr>Covariance</vt:lpstr>
      <vt:lpstr>Correlation</vt:lpstr>
      <vt:lpstr>Outline</vt:lpstr>
      <vt:lpstr>Outline</vt:lpstr>
      <vt:lpstr>Discrete Uniform Distribution</vt:lpstr>
      <vt:lpstr>Discrete Uniform Distribution</vt:lpstr>
      <vt:lpstr>Bernoulli Trial</vt:lpstr>
      <vt:lpstr>Binomial Distribution </vt:lpstr>
      <vt:lpstr>Example: Binomial Distribution</vt:lpstr>
      <vt:lpstr>Geometric Distribution</vt:lpstr>
      <vt:lpstr>Example: Geometric Distribution</vt:lpstr>
      <vt:lpstr>Poisson Distribution</vt:lpstr>
      <vt:lpstr>Poisson Distribution</vt:lpstr>
      <vt:lpstr>Example: Poisson Distribution</vt:lpstr>
      <vt:lpstr>Example: Poisson Distribution </vt:lpstr>
      <vt:lpstr>Outline</vt:lpstr>
      <vt:lpstr>Uniform Distribution</vt:lpstr>
      <vt:lpstr>Uniform Distribution Properties  </vt:lpstr>
      <vt:lpstr>Exponential Distribution</vt:lpstr>
      <vt:lpstr>Example: Exponential Distribution</vt:lpstr>
      <vt:lpstr>Memoryless Property</vt:lpstr>
      <vt:lpstr>Example: Exponential Distribution</vt:lpstr>
      <vt:lpstr>Normal Distribution</vt:lpstr>
      <vt:lpstr>Why Normal?</vt:lpstr>
      <vt:lpstr>Central Limit Theorem</vt:lpstr>
      <vt:lpstr>Normal Distribution</vt:lpstr>
      <vt:lpstr>Standard Normal Distribution</vt:lpstr>
      <vt:lpstr>Normal Distribution</vt:lpstr>
      <vt:lpstr>Normal Distribution</vt:lpstr>
      <vt:lpstr>Stochastic Process</vt:lpstr>
      <vt:lpstr>Poisson Process</vt:lpstr>
      <vt:lpstr>Interarrival Times</vt:lpstr>
      <vt:lpstr>Splitting and Pooling</vt:lpstr>
      <vt:lpstr>More on Poisson Distribution </vt:lpstr>
      <vt:lpstr>Outline</vt:lpstr>
      <vt:lpstr>Empirical Distribution</vt:lpstr>
      <vt:lpstr>Empirical Distribution</vt:lpstr>
      <vt:lpstr>Empirical Distribution</vt:lpstr>
      <vt:lpstr>Example Empirical Distribution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Carey</cp:lastModifiedBy>
  <cp:revision>328</cp:revision>
  <dcterms:created xsi:type="dcterms:W3CDTF">2013-07-31T17:26:06Z</dcterms:created>
  <dcterms:modified xsi:type="dcterms:W3CDTF">2017-09-17T11:21:41Z</dcterms:modified>
</cp:coreProperties>
</file>