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tiff" ContentType="image/tif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72" r:id="rId11"/>
    <p:sldId id="275" r:id="rId12"/>
    <p:sldId id="277" r:id="rId13"/>
    <p:sldId id="281" r:id="rId14"/>
    <p:sldId id="283" r:id="rId15"/>
    <p:sldId id="284" r:id="rId16"/>
    <p:sldId id="285" r:id="rId17"/>
    <p:sldId id="286" r:id="rId18"/>
    <p:sldId id="289" r:id="rId19"/>
    <p:sldId id="326" r:id="rId20"/>
    <p:sldId id="291" r:id="rId21"/>
    <p:sldId id="292" r:id="rId22"/>
    <p:sldId id="293" r:id="rId23"/>
    <p:sldId id="327" r:id="rId24"/>
    <p:sldId id="328" r:id="rId25"/>
    <p:sldId id="301" r:id="rId26"/>
    <p:sldId id="302" r:id="rId27"/>
    <p:sldId id="308" r:id="rId28"/>
    <p:sldId id="309" r:id="rId29"/>
    <p:sldId id="310" r:id="rId30"/>
    <p:sldId id="311" r:id="rId31"/>
    <p:sldId id="312" r:id="rId32"/>
    <p:sldId id="330" r:id="rId33"/>
    <p:sldId id="332" r:id="rId34"/>
    <p:sldId id="331" r:id="rId35"/>
    <p:sldId id="333" r:id="rId36"/>
    <p:sldId id="329" r:id="rId37"/>
    <p:sldId id="313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93CE5-F80D-BA4F-A3AC-F60453A82B60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00964-B5C1-374D-8CBD-26DECFC322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613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5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05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1pPr>
            <a:lvl2pPr marL="742360" indent="-285523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2pPr>
            <a:lvl3pPr marL="1142093" indent="-228418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3pPr>
            <a:lvl4pPr marL="1598930" indent="-228418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4pPr>
            <a:lvl5pPr marL="2055767" indent="-228418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5pPr>
            <a:lvl6pPr marL="2512604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6pPr>
            <a:lvl7pPr marL="2969441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7pPr>
            <a:lvl8pPr marL="3426278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8pPr>
            <a:lvl9pPr marL="3883116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9pPr>
          </a:lstStyle>
          <a:p>
            <a:pPr eaLnBrk="1" hangingPunct="1"/>
            <a:fld id="{561E8930-C1B0-4056-92B2-33544D08E2E1}" type="slidenum">
              <a:rPr lang="en-US" altLang="en-US" smtClean="0">
                <a:latin typeface="Arial" pitchFamily="34" charset="0"/>
              </a:rPr>
              <a:pPr eaLnBrk="1" hangingPunct="1"/>
              <a:t>3</a:t>
            </a:fld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1774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9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896439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0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41970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1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21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1pPr>
            <a:lvl2pPr marL="742360" indent="-285523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2pPr>
            <a:lvl3pPr marL="1142093" indent="-228418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3pPr>
            <a:lvl4pPr marL="1598930" indent="-228418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4pPr>
            <a:lvl5pPr marL="2055767" indent="-228418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5pPr>
            <a:lvl6pPr marL="2512604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6pPr>
            <a:lvl7pPr marL="2969441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7pPr>
            <a:lvl8pPr marL="3426278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8pPr>
            <a:lvl9pPr marL="3883116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9pPr>
          </a:lstStyle>
          <a:p>
            <a:pPr eaLnBrk="1" hangingPunct="1"/>
            <a:fld id="{1F607DBF-73D7-48CD-8F58-8727B1DCF29C}" type="slidenum">
              <a:rPr lang="en-US" altLang="en-US" smtClean="0">
                <a:latin typeface="Arial" pitchFamily="34" charset="0"/>
              </a:rPr>
              <a:pPr eaLnBrk="1" hangingPunct="1"/>
              <a:t>21</a:t>
            </a:fld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50529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2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60378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2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746065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2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352918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3FC7D6-32CF-41EA-A42F-0C5EDC8424C0}" type="slidenum">
              <a:rPr lang="ar-SA"/>
              <a:pPr>
                <a:defRPr/>
              </a:pPr>
              <a:t>28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35370023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5E4F2D-6198-4A87-954D-76BD5309967E}" type="slidenum">
              <a:rPr lang="ar-SA"/>
              <a:pPr>
                <a:defRPr/>
              </a:pPr>
              <a:t>29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32863427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093C18-947B-4AB2-97C5-F16616EBB455}" type="slidenum">
              <a:rPr lang="ar-SA"/>
              <a:pPr>
                <a:defRPr/>
              </a:pPr>
              <a:t>30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15888315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753358-7FB0-4226-96F4-8780C7A4A48C}" type="slidenum">
              <a:rPr lang="ar-SA"/>
              <a:pPr>
                <a:defRPr/>
              </a:pPr>
              <a:t>31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1835569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6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06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1pPr>
            <a:lvl2pPr marL="742360" indent="-285523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2pPr>
            <a:lvl3pPr marL="1142093" indent="-228418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3pPr>
            <a:lvl4pPr marL="1598930" indent="-228418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4pPr>
            <a:lvl5pPr marL="2055767" indent="-228418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5pPr>
            <a:lvl6pPr marL="2512604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6pPr>
            <a:lvl7pPr marL="2969441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7pPr>
            <a:lvl8pPr marL="3426278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8pPr>
            <a:lvl9pPr marL="3883116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9pPr>
          </a:lstStyle>
          <a:p>
            <a:pPr eaLnBrk="1" hangingPunct="1"/>
            <a:fld id="{E6FAAD5C-ED56-4BB9-AC0B-F8E87196D9A1}" type="slidenum">
              <a:rPr lang="en-US" altLang="en-US" smtClean="0">
                <a:latin typeface="Arial" pitchFamily="34" charset="0"/>
              </a:rPr>
              <a:pPr eaLnBrk="1" hangingPunct="1"/>
              <a:t>4</a:t>
            </a:fld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00471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753358-7FB0-4226-96F4-8780C7A4A48C}" type="slidenum">
              <a:rPr lang="ar-SA"/>
              <a:pPr>
                <a:defRPr/>
              </a:pPr>
              <a:t>32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7754764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753358-7FB0-4226-96F4-8780C7A4A48C}" type="slidenum">
              <a:rPr lang="ar-SA"/>
              <a:pPr>
                <a:defRPr/>
              </a:pPr>
              <a:t>33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17846830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753358-7FB0-4226-96F4-8780C7A4A48C}" type="slidenum">
              <a:rPr lang="ar-SA"/>
              <a:pPr>
                <a:defRPr/>
              </a:pPr>
              <a:t>34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6629480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753358-7FB0-4226-96F4-8780C7A4A48C}" type="slidenum">
              <a:rPr lang="ar-SA"/>
              <a:pPr>
                <a:defRPr/>
              </a:pPr>
              <a:t>35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22632795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753358-7FB0-4226-96F4-8780C7A4A48C}" type="slidenum">
              <a:rPr lang="ar-SA"/>
              <a:pPr>
                <a:defRPr/>
              </a:pPr>
              <a:t>36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5465520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DE22C2-65E9-49FF-8414-C6EB113EB915}" type="slidenum">
              <a:rPr lang="ar-SA"/>
              <a:pPr>
                <a:defRPr/>
              </a:pPr>
              <a:t>37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1452850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1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11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1pPr>
            <a:lvl2pPr marL="742360" indent="-285523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2pPr>
            <a:lvl3pPr marL="1142093" indent="-228418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3pPr>
            <a:lvl4pPr marL="1598930" indent="-228418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4pPr>
            <a:lvl5pPr marL="2055767" indent="-228418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5pPr>
            <a:lvl6pPr marL="2512604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6pPr>
            <a:lvl7pPr marL="2969441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7pPr>
            <a:lvl8pPr marL="3426278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8pPr>
            <a:lvl9pPr marL="3883116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9pPr>
          </a:lstStyle>
          <a:p>
            <a:pPr eaLnBrk="1" hangingPunct="1"/>
            <a:fld id="{FD164D1C-97AA-47B8-805C-F26FF369AFCC}" type="slidenum">
              <a:rPr lang="en-US" altLang="en-US" smtClean="0">
                <a:latin typeface="Arial" pitchFamily="34" charset="0"/>
              </a:rPr>
              <a:pPr eaLnBrk="1" hangingPunct="1"/>
              <a:t>10</a:t>
            </a:fld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3739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4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14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1pPr>
            <a:lvl2pPr marL="742360" indent="-285523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2pPr>
            <a:lvl3pPr marL="1142093" indent="-228418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3pPr>
            <a:lvl4pPr marL="1598930" indent="-228418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4pPr>
            <a:lvl5pPr marL="2055767" indent="-228418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5pPr>
            <a:lvl6pPr marL="2512604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6pPr>
            <a:lvl7pPr marL="2969441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7pPr>
            <a:lvl8pPr marL="3426278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8pPr>
            <a:lvl9pPr marL="3883116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9pPr>
          </a:lstStyle>
          <a:p>
            <a:pPr eaLnBrk="1" hangingPunct="1"/>
            <a:fld id="{2FD1A233-44EE-4550-81B5-FED755F8550E}" type="slidenum">
              <a:rPr lang="en-US" altLang="en-US" smtClean="0">
                <a:latin typeface="Arial" pitchFamily="34" charset="0"/>
              </a:rPr>
              <a:pPr eaLnBrk="1" hangingPunct="1"/>
              <a:t>11</a:t>
            </a:fld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8440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3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34565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6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14576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3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68366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7A1CDB-06E2-484A-AFC3-4BD54F9B1BC6}" type="slidenum">
              <a:rPr lang="ar-SA"/>
              <a:pPr>
                <a:defRPr/>
              </a:pPr>
              <a:t>16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2261790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144010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9140" y="3550259"/>
            <a:ext cx="6731101" cy="1245955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9139" y="4796214"/>
            <a:ext cx="6731101" cy="62051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431C-32DC-4A5F-BD15-3B0F565FDCF4}" type="datetime1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CPSC 531   Fall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4822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0" y="1160086"/>
            <a:ext cx="8229600" cy="4966078"/>
          </a:xfrm>
        </p:spPr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C34F-E5BE-4CB9-92AC-01D1EBBD9C38}" type="datetime1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CPSC 531   Fall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7139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016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lang="en-CA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marL="742950" lvl="1" indent="-28575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90000"/>
              <a:buFont typeface="Calibri" pitchFamily="34" charset="0"/>
              <a:buChar char="—"/>
            </a:pPr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016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CD7FD-65A2-45C1-923F-63E292DCB38F}" type="datetime1">
              <a:rPr lang="en-US" smtClean="0"/>
              <a:pPr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CPSC 531   Fall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685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70077"/>
            <a:ext cx="5486400" cy="365749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D634-8439-40DB-99FD-0A88884ADB9B}" type="datetime1">
              <a:rPr lang="en-US" smtClean="0"/>
              <a:pPr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CPSC 531   Fall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6601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5240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0036" y="1"/>
            <a:ext cx="7346763" cy="793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0" y="1260092"/>
            <a:ext cx="8229600" cy="4866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456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734AF-6E6F-40DA-879C-906A11611A03}" type="datetime1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2001" y="6356350"/>
            <a:ext cx="5323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CPSC 531   Fall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91707-747E-C946-9ECD-54E2551B1C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538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7" r:id="rId4"/>
    <p:sldLayoutId id="2147483658" r:id="rId5"/>
  </p:sldLayoutIdLst>
  <p:hf hdr="0" ftr="0" dt="0"/>
  <p:txStyles>
    <p:titleStyle>
      <a:lvl1pPr algn="r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0000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SzPct val="90000"/>
        <a:buFont typeface="Calibri" pitchFamily="34" charset="0"/>
        <a:buChar char="—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Calibri" pitchFamily="34" charset="0"/>
        <a:buChar char="—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tif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0658" y="2138525"/>
            <a:ext cx="5805597" cy="983610"/>
          </a:xfrm>
        </p:spPr>
        <p:txBody>
          <a:bodyPr>
            <a:normAutofit fontScale="90000"/>
          </a:bodyPr>
          <a:lstStyle/>
          <a:p>
            <a:r>
              <a:rPr lang="en-US" dirty="0"/>
              <a:t>CPSC 531:</a:t>
            </a:r>
            <a:br>
              <a:rPr lang="en-US" dirty="0"/>
            </a:br>
            <a:r>
              <a:rPr lang="en-US" dirty="0"/>
              <a:t>System Modeling and Simulation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0658" y="3641431"/>
            <a:ext cx="5652601" cy="198531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7F7F7F"/>
                </a:solidFill>
              </a:rPr>
              <a:t>Carey Williamson</a:t>
            </a:r>
          </a:p>
          <a:p>
            <a:r>
              <a:rPr lang="en-US" dirty="0">
                <a:solidFill>
                  <a:srgbClr val="7F7F7F"/>
                </a:solidFill>
              </a:rPr>
              <a:t>Department of Computer Science</a:t>
            </a:r>
          </a:p>
          <a:p>
            <a:r>
              <a:rPr lang="en-US" dirty="0">
                <a:solidFill>
                  <a:srgbClr val="7F7F7F"/>
                </a:solidFill>
              </a:rPr>
              <a:t>University of Calgary</a:t>
            </a:r>
          </a:p>
          <a:p>
            <a:r>
              <a:rPr lang="en-US" dirty="0">
                <a:solidFill>
                  <a:srgbClr val="7F7F7F"/>
                </a:solidFill>
              </a:rPr>
              <a:t>Fall 2017</a:t>
            </a:r>
          </a:p>
        </p:txBody>
      </p:sp>
    </p:spTree>
    <p:extLst>
      <p:ext uri="{BB962C8B-B14F-4D97-AF65-F5344CB8AC3E}">
        <p14:creationId xmlns:p14="http://schemas.microsoft.com/office/powerpoint/2010/main" xmlns="" val="4063233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Discrete</a:t>
            </a:r>
          </a:p>
          <a:p>
            <a:pPr lvl="1"/>
            <a:r>
              <a:rPr lang="en-US" altLang="en-US" dirty="0"/>
              <a:t>Random variables whose set of possible values can be written as a finite or infinite sequence</a:t>
            </a:r>
          </a:p>
          <a:p>
            <a:pPr lvl="1"/>
            <a:r>
              <a:rPr lang="en-US" altLang="en-US" dirty="0"/>
              <a:t>Example: number of requests sent to a web server</a:t>
            </a:r>
          </a:p>
          <a:p>
            <a:r>
              <a:rPr lang="en-US" altLang="en-US" dirty="0"/>
              <a:t>Continuous</a:t>
            </a:r>
          </a:p>
          <a:p>
            <a:pPr lvl="1"/>
            <a:r>
              <a:rPr lang="en-US" altLang="en-US" dirty="0"/>
              <a:t>Random variables that take a continuum of possible values</a:t>
            </a:r>
          </a:p>
          <a:p>
            <a:pPr lvl="1"/>
            <a:r>
              <a:rPr lang="en-US" altLang="en-US" dirty="0"/>
              <a:t>Example: time between requests sent to a web server</a:t>
            </a:r>
          </a:p>
          <a:p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Types of Random Variables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85F9A28F-2845-4828-B9F1-14BB0C70A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7409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291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X</a:t>
                </a:r>
                <a:r>
                  <a:rPr lang="en-US" altLang="zh-CN" dirty="0">
                    <a:ea typeface="Arial Unicode MS" pitchFamily="34" charset="-128"/>
                    <a:cs typeface="Times New Roman" pitchFamily="18" charset="0"/>
                  </a:rPr>
                  <a:t>: </a:t>
                </a:r>
                <a:r>
                  <a:rPr lang="en-US" altLang="zh-CN" dirty="0">
                    <a:solidFill>
                      <a:srgbClr val="FF0000"/>
                    </a:solidFill>
                    <a:ea typeface="Arial Unicode MS" pitchFamily="34" charset="-128"/>
                    <a:cs typeface="Times New Roman" pitchFamily="18" charset="0"/>
                  </a:rPr>
                  <a:t>continuous</a:t>
                </a:r>
                <a:r>
                  <a:rPr lang="en-US" altLang="zh-CN" dirty="0">
                    <a:ea typeface="Arial Unicode MS" pitchFamily="34" charset="-128"/>
                    <a:cs typeface="Times New Roman" pitchFamily="18" charset="0"/>
                  </a:rPr>
                  <a:t> random variable</a:t>
                </a:r>
              </a:p>
              <a:p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f(x)</a:t>
                </a:r>
                <a:r>
                  <a:rPr lang="en-US" altLang="zh-CN" dirty="0">
                    <a:ea typeface="Arial Unicode MS" pitchFamily="34" charset="-128"/>
                    <a:cs typeface="Times New Roman" pitchFamily="18" charset="0"/>
                  </a:rPr>
                  <a:t>: probability density function of </a:t>
                </a:r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X</a:t>
                </a:r>
              </a:p>
              <a:p>
                <a:endParaRPr lang="en-US" altLang="zh-CN" i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  <a:p>
                <a:endParaRPr lang="en-US" altLang="zh-CN" i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  <a:p>
                <a:r>
                  <a:rPr lang="en-US" altLang="zh-CN" dirty="0">
                    <a:solidFill>
                      <a:srgbClr val="FF0000"/>
                    </a:solidFill>
                    <a:ea typeface="Arial Unicode MS" pitchFamily="34" charset="-128"/>
                    <a:cs typeface="Times New Roman" pitchFamily="18" charset="0"/>
                  </a:rPr>
                  <a:t>Note:</a:t>
                </a:r>
                <a:r>
                  <a:rPr lang="en-US" altLang="zh-CN" dirty="0">
                    <a:ea typeface="Arial Unicode MS" pitchFamily="34" charset="-128"/>
                    <a:cs typeface="Times New Roman" pitchFamily="18" charset="0"/>
                  </a:rPr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ℙ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Arial Unicode MS" pitchFamily="34" charset="-128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𝑋</m:t>
                        </m:r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=</m:t>
                        </m:r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=0</m:t>
                    </m:r>
                  </m:oMath>
                </a14:m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 </a:t>
                </a:r>
                <a:r>
                  <a:rPr lang="en-US" altLang="zh-CN" dirty="0">
                    <a:ea typeface="Arial Unicode MS" pitchFamily="34" charset="-128"/>
                    <a:cs typeface="Times New Roman" pitchFamily="18" charset="0"/>
                  </a:rPr>
                  <a:t>!!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Arial Unicode MS" pitchFamily="34" charset="-128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≠</m:t>
                    </m:r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ℙ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Arial Unicode MS" pitchFamily="34" charset="-128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𝑋</m:t>
                        </m:r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=</m:t>
                        </m:r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altLang="zh-CN" b="0" i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ℙ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Arial Unicode MS" pitchFamily="34" charset="-128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≤</m:t>
                        </m:r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𝑋</m:t>
                        </m:r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≤</m:t>
                        </m:r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Δ</m:t>
                        </m:r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≈</m:t>
                    </m:r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Arial Unicode MS" pitchFamily="34" charset="-128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sty m:val="p"/>
                      </m:rPr>
                      <a:rPr lang="en-US" altLang="zh-CN" b="0" i="0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Δx</m:t>
                    </m:r>
                  </m:oMath>
                </a14:m>
                <a:endParaRPr lang="en-US" altLang="zh-CN" i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  <a:p>
                <a:r>
                  <a:rPr lang="en-US" altLang="zh-CN" dirty="0">
                    <a:ea typeface="Arial Unicode MS" pitchFamily="34" charset="-128"/>
                    <a:cs typeface="Times New Roman" pitchFamily="18" charset="0"/>
                  </a:rPr>
                  <a:t>Properties: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ℙ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Arial Unicode MS" pitchFamily="34" charset="-128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𝑎</m:t>
                        </m:r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≤</m:t>
                        </m:r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𝑋</m:t>
                        </m:r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≤</m:t>
                        </m:r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𝑏</m:t>
                        </m:r>
                      </m:e>
                    </m:d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=</m:t>
                    </m:r>
                    <m:nary>
                      <m:naryPr>
                        <m:ctrlPr>
                          <a:rPr lang="en-US" altLang="zh-CN" i="1">
                            <a:latin typeface="Cambria Math" panose="02040503050406030204" pitchFamily="18" charset="0"/>
                            <a:ea typeface="Arial Unicode MS" pitchFamily="34" charset="-128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𝑎</m:t>
                        </m:r>
                      </m:sub>
                      <m:sup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𝑏</m:t>
                        </m:r>
                      </m:sup>
                      <m:e>
                        <m:r>
                          <a:rPr lang="en-US" altLang="zh-CN" i="1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Arial Unicode MS" pitchFamily="34" charset="-128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/>
                                <a:ea typeface="Arial Unicode MS" pitchFamily="34" charset="-128"/>
                                <a:cs typeface="Times New Roman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CN" i="1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altLang="zh-CN" i="1" dirty="0">
                  <a:latin typeface="Cambria Math"/>
                  <a:ea typeface="Arial Unicode MS" pitchFamily="34" charset="-128"/>
                  <a:cs typeface="Times New Roman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Arial Unicode MS" pitchFamily="34" charset="-128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∞</m:t>
                        </m:r>
                      </m:sub>
                      <m:sup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+∞</m:t>
                        </m:r>
                      </m:sup>
                      <m:e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/>
                                <a:ea typeface="Arial Unicode MS" pitchFamily="34" charset="-128"/>
                                <a:cs typeface="Times New Roman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𝑑𝑥</m:t>
                        </m:r>
                      </m:e>
                    </m:nary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=1</m:t>
                    </m:r>
                  </m:oMath>
                </a14:m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  </a:t>
                </a:r>
              </a:p>
              <a:p>
                <a:endParaRPr lang="en-US" altLang="en-US" dirty="0">
                  <a:ea typeface="Arial Unicode MS" pitchFamily="34" charset="-128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2291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111" t="-196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ea typeface="Arial Unicode MS" pitchFamily="34" charset="-128"/>
                <a:cs typeface="Arial Unicode MS" pitchFamily="34" charset="-128"/>
              </a:rPr>
              <a:t>Probability Density Function (PDF)</a:t>
            </a:r>
            <a:endParaRPr lang="en-US" dirty="0"/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>
            <p:extLst/>
          </p:nvPr>
        </p:nvGraphicFramePr>
        <p:xfrm>
          <a:off x="2286000" y="2089150"/>
          <a:ext cx="2413000" cy="958850"/>
        </p:xfrm>
        <a:graphic>
          <a:graphicData uri="http://schemas.openxmlformats.org/presentationml/2006/ole">
            <p:oleObj spid="_x0000_s1035" name="Equation" r:id="rId5" imgW="990170" imgH="393529" progId="Equation.3">
              <p:embed/>
            </p:oleObj>
          </a:graphicData>
        </a:graphic>
      </p:graphicFrame>
      <p:pic>
        <p:nvPicPr>
          <p:cNvPr id="5" name="Picture 10" descr="05-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30675"/>
            <a:ext cx="3652838" cy="166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Rounded Rectangular Callout 6"/>
              <p:cNvSpPr/>
              <p:nvPr/>
            </p:nvSpPr>
            <p:spPr bwMode="auto">
              <a:xfrm>
                <a:off x="5105400" y="2819400"/>
                <a:ext cx="1295400" cy="375166"/>
              </a:xfrm>
              <a:prstGeom prst="wedgeRoundRectCallout">
                <a:avLst>
                  <a:gd name="adj1" fmla="val -136249"/>
                  <a:gd name="adj2" fmla="val -76775"/>
                  <a:gd name="adj3" fmla="val 16667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CDF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𝑋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Rounded Rectangular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5400" y="2819400"/>
                <a:ext cx="1295400" cy="375166"/>
              </a:xfrm>
              <a:prstGeom prst="wedgeRoundRectCallout">
                <a:avLst>
                  <a:gd name="adj1" fmla="val -136249"/>
                  <a:gd name="adj2" fmla="val -76775"/>
                  <a:gd name="adj3" fmla="val 16667"/>
                </a:avLst>
              </a:prstGeom>
              <a:blipFill rotWithShape="1">
                <a:blip r:embed="rId7"/>
                <a:stretch>
                  <a:fillRect b="-19512"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879CC957-087B-4076-85DA-E72FEB4C8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0560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1554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altLang="zh-CN" sz="2400" i="1" dirty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X</a:t>
                </a:r>
                <a:r>
                  <a:rPr lang="en-US" altLang="zh-CN" sz="2400" dirty="0">
                    <a:ea typeface="Arial Unicode MS" pitchFamily="34" charset="-128"/>
                    <a:cs typeface="Times New Roman" pitchFamily="18" charset="0"/>
                  </a:rPr>
                  <a:t>: </a:t>
                </a:r>
                <a:r>
                  <a:rPr lang="en-US" altLang="zh-CN" sz="2400" dirty="0">
                    <a:solidFill>
                      <a:srgbClr val="FF0000"/>
                    </a:solidFill>
                    <a:ea typeface="Arial Unicode MS" pitchFamily="34" charset="-128"/>
                    <a:cs typeface="Times New Roman" pitchFamily="18" charset="0"/>
                  </a:rPr>
                  <a:t>discrete or continuous</a:t>
                </a:r>
                <a:r>
                  <a:rPr lang="en-US" altLang="zh-CN" sz="2400" dirty="0">
                    <a:ea typeface="Arial Unicode MS" pitchFamily="34" charset="-128"/>
                    <a:cs typeface="Times New Roman" pitchFamily="18" charset="0"/>
                  </a:rPr>
                  <a:t> random variable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𝐹</m:t>
                    </m:r>
                    <m:r>
                      <a:rPr lang="en-US" altLang="zh-CN" sz="2400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𝑥</m:t>
                    </m:r>
                    <m:r>
                      <a:rPr lang="en-US" altLang="zh-CN" sz="2400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ea typeface="Arial Unicode MS" pitchFamily="34" charset="-128"/>
                    <a:cs typeface="Times New Roman" pitchFamily="18" charset="0"/>
                  </a:rPr>
                  <a:t>: cumulative probability distribution function of </a:t>
                </a:r>
                <a:r>
                  <a:rPr lang="en-US" altLang="zh-CN" sz="2400" i="1" dirty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X, </a:t>
                </a:r>
                <a:r>
                  <a:rPr lang="en-US" altLang="zh-CN" sz="2400" dirty="0">
                    <a:ea typeface="Arial Unicode MS" pitchFamily="34" charset="-128"/>
                    <a:cs typeface="Times New Roman" pitchFamily="18" charset="0"/>
                  </a:rPr>
                  <a:t>or simply, probability distribution function of </a:t>
                </a:r>
                <a:r>
                  <a:rPr lang="en-US" altLang="zh-CN" sz="2400" i="1" dirty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X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zh-CN" sz="2400" i="1" dirty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𝐹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Arial Unicode MS" pitchFamily="34" charset="-128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400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Arial Unicode MS" pitchFamily="34" charset="-128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a:rPr lang="en-US" altLang="zh-CN" sz="2400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ℙ</m:t>
                        </m:r>
                      </m:fName>
                      <m:e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/>
                                <a:ea typeface="Arial Unicode MS" pitchFamily="34" charset="-128"/>
                                <a:cs typeface="Times New Roman" pitchFamily="18" charset="0"/>
                              </a:rPr>
                              <m:t>𝑋</m:t>
                            </m:r>
                            <m:r>
                              <a:rPr lang="en-US" altLang="zh-CN" sz="2400" b="0" i="1" smtClean="0">
                                <a:latin typeface="Cambria Math"/>
                                <a:ea typeface="Arial Unicode MS" pitchFamily="34" charset="-128"/>
                                <a:cs typeface="Times New Roman" pitchFamily="18" charset="0"/>
                              </a:rPr>
                              <m:t>≤</m:t>
                            </m:r>
                            <m:r>
                              <a:rPr lang="en-US" altLang="zh-CN" sz="2400" b="0" i="1" smtClean="0">
                                <a:latin typeface="Cambria Math"/>
                                <a:ea typeface="Arial Unicode MS" pitchFamily="34" charset="-128"/>
                                <a:cs typeface="Times New Roman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br>
                  <a:rPr lang="en-US" altLang="zh-CN" sz="2400" i="1" dirty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</a:br>
                <a:endParaRPr lang="en-US" altLang="zh-CN" sz="2400" i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18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en-US" sz="1800" dirty="0"/>
                  <a:t> is discrete, then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en-US" sz="18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sz="1800" b="0" i="1" smtClean="0">
                            <a:latin typeface="Cambria Math"/>
                          </a:rPr>
                          <m:t>≤</m:t>
                        </m:r>
                        <m:r>
                          <a:rPr lang="en-US" altLang="en-US" sz="1800" b="0" i="1" smtClean="0">
                            <a:latin typeface="Cambria Math"/>
                          </a:rPr>
                          <m:t>𝑥</m:t>
                        </m:r>
                      </m:sub>
                      <m:sup/>
                      <m:e>
                        <m:r>
                          <a:rPr lang="en-US" altLang="en-US" sz="1800" b="0" i="1" smtClean="0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alt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en-US" sz="18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en-US" sz="1800" dirty="0"/>
              </a:p>
              <a:p>
                <a:pPr lvl="1">
                  <a:lnSpc>
                    <a:spcPct val="90000"/>
                  </a:lnSpc>
                  <a:buNone/>
                </a:pPr>
                <a:r>
                  <a:rPr lang="en-US" altLang="en-US" sz="1800" dirty="0"/>
                  <a:t>	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18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en-US" sz="1800" dirty="0"/>
                  <a:t> is continuous, then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en-US" sz="1800" b="0" i="1" smtClean="0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sz="1800" b="0" i="1" smtClean="0">
                            <a:latin typeface="Cambria Math"/>
                          </a:rPr>
                          <m:t>−∞</m:t>
                        </m:r>
                      </m:sub>
                      <m:sup>
                        <m:r>
                          <a:rPr lang="en-US" altLang="en-US" sz="1800" b="0" i="1" smtClean="0">
                            <a:latin typeface="Cambria Math"/>
                          </a:rPr>
                          <m:t>𝑥</m:t>
                        </m:r>
                      </m:sup>
                      <m:e>
                        <m:r>
                          <a:rPr lang="en-US" altLang="en-US" sz="18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alt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altLang="en-US" sz="1800" b="0" i="1" smtClean="0">
                            <a:latin typeface="Cambria Math"/>
                          </a:rPr>
                          <m:t>𝑑𝑡</m:t>
                        </m:r>
                        <m:r>
                          <a:rPr lang="en-US" altLang="en-US" sz="1800" b="0" i="1" smtClean="0">
                            <a:latin typeface="Cambria Math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altLang="en-US" sz="1800" dirty="0"/>
                  <a:t>	</a:t>
                </a:r>
              </a:p>
              <a:p>
                <a:pPr lvl="1">
                  <a:lnSpc>
                    <a:spcPct val="90000"/>
                  </a:lnSpc>
                  <a:buNone/>
                </a:pPr>
                <a:endParaRPr lang="en-US" altLang="en-US" sz="1800" dirty="0"/>
              </a:p>
              <a:p>
                <a:pPr>
                  <a:lnSpc>
                    <a:spcPct val="90000"/>
                  </a:lnSpc>
                </a:pPr>
                <a:r>
                  <a:rPr lang="en-US" altLang="en-US" sz="2000" dirty="0"/>
                  <a:t>Properties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/>
                      </a:rPr>
                      <m:t>𝐹</m:t>
                    </m:r>
                    <m:r>
                      <a:rPr lang="en-US" altLang="en-US" sz="1600" b="0" i="1" smtClean="0">
                        <a:latin typeface="Cambria Math"/>
                      </a:rPr>
                      <m:t>(</m:t>
                    </m:r>
                    <m:r>
                      <a:rPr lang="en-US" altLang="en-US" sz="1600" b="0" i="1" smtClean="0">
                        <a:latin typeface="Cambria Math"/>
                      </a:rPr>
                      <m:t>𝑥</m:t>
                    </m:r>
                    <m:r>
                      <a:rPr lang="en-US" altLang="en-US" sz="1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en-US" sz="1600" dirty="0"/>
                  <a:t> is a non-decreasing function, i.e., if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/>
                      </a:rPr>
                      <m:t>𝑎</m:t>
                    </m:r>
                    <m:r>
                      <a:rPr lang="en-US" altLang="en-US" sz="1600" b="0" i="1" smtClean="0">
                        <a:latin typeface="Cambria Math"/>
                      </a:rPr>
                      <m:t>&lt;</m:t>
                    </m:r>
                    <m:r>
                      <a:rPr lang="en-US" altLang="en-US" sz="1600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altLang="en-US" sz="1600" dirty="0"/>
                  <a:t>, then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altLang="en-US" sz="1600" b="0" i="1" smtClean="0">
                        <a:latin typeface="Cambria Math"/>
                      </a:rPr>
                      <m:t>≤</m:t>
                    </m:r>
                    <m:r>
                      <a:rPr lang="en-US" altLang="en-US" sz="1600" b="0" i="1" smtClean="0">
                        <a:latin typeface="Cambria Math"/>
                      </a:rPr>
                      <m:t>𝐹</m:t>
                    </m:r>
                    <m:r>
                      <a:rPr lang="en-US" altLang="en-US" sz="1600" b="0" i="1" smtClean="0">
                        <a:latin typeface="Cambria Math"/>
                      </a:rPr>
                      <m:t>(</m:t>
                    </m:r>
                    <m:r>
                      <a:rPr lang="en-US" altLang="en-US" sz="1600" b="0" i="1" smtClean="0">
                        <a:latin typeface="Cambria Math"/>
                      </a:rPr>
                      <m:t>𝑏</m:t>
                    </m:r>
                    <m:r>
                      <a:rPr lang="en-US" altLang="en-US" sz="1600" b="0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en-US" sz="1600" dirty="0"/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en-US" sz="1600" b="0" i="0" smtClean="0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altLang="en-US" sz="1600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en-US" sz="1600" b="0" i="1" smtClean="0">
                            <a:latin typeface="Cambria Math"/>
                          </a:rPr>
                          <m:t>→+∞</m:t>
                        </m:r>
                      </m:lim>
                    </m:limLow>
                    <m:r>
                      <a:rPr lang="en-US" altLang="en-US" sz="1600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en-US" sz="16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altLang="en-US" sz="1600" dirty="0"/>
                  <a:t>, and</a:t>
                </a:r>
                <a14:m>
                  <m:oMath xmlns:m="http://schemas.openxmlformats.org/officeDocument/2006/math">
                    <m:r>
                      <a:rPr lang="en-US" altLang="en-US" sz="1600" b="0" i="0" smtClean="0">
                        <a:latin typeface="Cambria Math"/>
                      </a:rPr>
                      <m:t> </m:t>
                    </m:r>
                    <m:limLow>
                      <m:limLowPr>
                        <m:ctrlPr>
                          <a:rPr lang="en-US" altLang="en-US" sz="16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en-US" sz="1600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altLang="en-US" sz="1600" i="1">
                            <a:latin typeface="Cambria Math"/>
                          </a:rPr>
                          <m:t>𝑥</m:t>
                        </m:r>
                        <m:r>
                          <a:rPr lang="en-US" altLang="en-US" sz="1600" i="1">
                            <a:latin typeface="Cambria Math"/>
                          </a:rPr>
                          <m:t>→−∞</m:t>
                        </m:r>
                      </m:lim>
                    </m:limLow>
                    <m:r>
                      <a:rPr lang="en-US" altLang="en-US" sz="1600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alt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en-US" sz="1600" i="1">
                        <a:latin typeface="Cambria Math"/>
                      </a:rPr>
                      <m:t>=</m:t>
                    </m:r>
                    <m:r>
                      <a:rPr lang="en-US" altLang="en-US" sz="1600" b="0" i="1" smtClean="0">
                        <a:latin typeface="Cambria Math"/>
                      </a:rPr>
                      <m:t>0</m:t>
                    </m:r>
                  </m:oMath>
                </a14:m>
                <a:endParaRPr lang="en-US" altLang="en-US" sz="1600" dirty="0"/>
              </a:p>
              <a:p>
                <a:pPr lvl="1">
                  <a:lnSpc>
                    <a:spcPct val="90000"/>
                  </a:lnSpc>
                </a:pPr>
                <a:endParaRPr lang="en-US" altLang="en-US" sz="1600" dirty="0"/>
              </a:p>
              <a:p>
                <a:pPr>
                  <a:lnSpc>
                    <a:spcPct val="90000"/>
                  </a:lnSpc>
                </a:pPr>
                <a:r>
                  <a:rPr lang="en-US" altLang="en-US" sz="2000" dirty="0"/>
                  <a:t>All probability questions about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en-US" sz="2000" dirty="0"/>
                  <a:t> can be answered in terms of the CDF, e.g.:</a:t>
                </a:r>
              </a:p>
              <a:p>
                <a:pPr marL="0" indent="0" algn="ctr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/>
                      </a:rPr>
                      <m:t>ℙ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/>
                          </a:rPr>
                          <m:t>𝑎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altLang="en-US" sz="2000" b="0" i="1" smtClean="0">
                            <a:latin typeface="Cambria Math"/>
                          </a:rPr>
                          <m:t>𝑋</m:t>
                        </m:r>
                        <m:r>
                          <a:rPr lang="en-US" altLang="en-US" sz="2000" b="0" i="1" smtClean="0">
                            <a:latin typeface="Cambria Math"/>
                          </a:rPr>
                          <m:t>≤</m:t>
                        </m:r>
                        <m:r>
                          <a:rPr lang="en-US" altLang="en-US" sz="2000" b="0" i="1" smtClean="0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altLang="en-US" sz="2000" b="0" i="1" smtClean="0">
                        <a:latin typeface="Cambria Math"/>
                      </a:rPr>
                      <m:t>=</m:t>
                    </m:r>
                    <m:r>
                      <a:rPr lang="en-US" altLang="en-US" sz="2000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altLang="en-US" sz="2000" b="0" i="1" smtClean="0">
                        <a:latin typeface="Cambria Math"/>
                      </a:rPr>
                      <m:t>−</m:t>
                    </m:r>
                    <m:r>
                      <a:rPr lang="en-US" altLang="en-US" sz="2000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altLang="en-US" sz="20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altLang="en-US" sz="2000" dirty="0"/>
                  <a:t> for all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/>
                      </a:rPr>
                      <m:t>𝑎</m:t>
                    </m:r>
                    <m:r>
                      <a:rPr lang="en-US" altLang="en-US" sz="2000" b="0" i="1" smtClean="0">
                        <a:latin typeface="Cambria Math"/>
                      </a:rPr>
                      <m:t>≤</m:t>
                    </m:r>
                    <m:r>
                      <a:rPr lang="en-US" altLang="en-US" sz="2000" b="0" i="1" smtClean="0">
                        <a:latin typeface="Cambria Math"/>
                      </a:rPr>
                      <m:t>𝑏</m:t>
                    </m:r>
                  </m:oMath>
                </a14:m>
                <a:endParaRPr lang="en-US" altLang="en-US" sz="2000" dirty="0"/>
              </a:p>
              <a:p>
                <a:pPr>
                  <a:buFont typeface="Wingdings" pitchFamily="2" charset="2"/>
                  <a:buNone/>
                </a:pPr>
                <a:endParaRPr lang="en-US" altLang="zh-CN" i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  <a:p>
                <a:endParaRPr lang="en-US" altLang="zh-CN" b="1" dirty="0">
                  <a:solidFill>
                    <a:schemeClr val="accent2"/>
                  </a:solidFill>
                  <a:ea typeface="Arial Unicode MS" pitchFamily="34" charset="-128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None/>
                </a:pPr>
                <a:endParaRPr lang="en-US" altLang="zh-CN" dirty="0">
                  <a:ea typeface="Arial Unicode MS" pitchFamily="34" charset="-128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5155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15" t="-859" b="-147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ea typeface="Arial Unicode MS" pitchFamily="34" charset="-128"/>
                <a:cs typeface="Arial Unicode MS" pitchFamily="34" charset="-128"/>
              </a:rPr>
              <a:t>Cumulative Distribution Function (CDF)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8F3A459-8D4B-42E7-9656-CA7B72C28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458094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315" name="Rectangle 1027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zh-CN" b="1" dirty="0">
                    <a:solidFill>
                      <a:srgbClr val="FF0000"/>
                    </a:solidFill>
                    <a:ea typeface="Arial Unicode MS" pitchFamily="34" charset="-128"/>
                    <a:cs typeface="Arial Unicode MS" pitchFamily="34" charset="-128"/>
                  </a:rPr>
                  <a:t>Mean</a:t>
                </a:r>
                <a:r>
                  <a:rPr lang="en-US" altLang="zh-CN" dirty="0">
                    <a:ea typeface="Arial Unicode MS" pitchFamily="34" charset="-128"/>
                    <a:cs typeface="Arial Unicode MS" pitchFamily="34" charset="-128"/>
                  </a:rPr>
                  <a:t> or </a:t>
                </a:r>
                <a:r>
                  <a:rPr lang="en-US" altLang="zh-CN" b="1" dirty="0">
                    <a:solidFill>
                      <a:srgbClr val="FF0000"/>
                    </a:solidFill>
                    <a:ea typeface="Arial Unicode MS" pitchFamily="34" charset="-128"/>
                    <a:cs typeface="Arial Unicode MS" pitchFamily="34" charset="-128"/>
                  </a:rPr>
                  <a:t>Expected Value</a:t>
                </a:r>
                <a:r>
                  <a:rPr lang="en-US" altLang="zh-CN" dirty="0">
                    <a:ea typeface="Arial Unicode MS" pitchFamily="34" charset="-128"/>
                    <a:cs typeface="Arial Unicode MS" pitchFamily="34" charset="-128"/>
                  </a:rPr>
                  <a:t>:</a:t>
                </a:r>
              </a:p>
              <a:p>
                <a:endParaRPr lang="en-US" altLang="zh-CN" dirty="0">
                  <a:ea typeface="Arial Unicode MS" pitchFamily="34" charset="-128"/>
                  <a:cs typeface="Arial Unicode MS" pitchFamily="34" charset="-128"/>
                </a:endParaRPr>
              </a:p>
              <a:p>
                <a:endParaRPr lang="en-US" altLang="zh-CN" dirty="0">
                  <a:ea typeface="Arial Unicode MS" pitchFamily="34" charset="-128"/>
                  <a:cs typeface="Arial Unicode MS" pitchFamily="34" charset="-128"/>
                </a:endParaRPr>
              </a:p>
              <a:p>
                <a:endParaRPr lang="en-US" altLang="zh-CN" dirty="0">
                  <a:ea typeface="Arial Unicode MS" pitchFamily="34" charset="-128"/>
                  <a:cs typeface="Arial Unicode MS" pitchFamily="34" charset="-128"/>
                </a:endParaRPr>
              </a:p>
              <a:p>
                <a:endParaRPr lang="en-US" altLang="zh-CN" dirty="0">
                  <a:ea typeface="Arial Unicode MS" pitchFamily="34" charset="-128"/>
                  <a:cs typeface="Arial Unicode MS" pitchFamily="34" charset="-128"/>
                </a:endParaRPr>
              </a:p>
              <a:p>
                <a:endParaRPr lang="en-US" altLang="zh-CN" dirty="0">
                  <a:ea typeface="Arial Unicode MS" pitchFamily="34" charset="-128"/>
                  <a:cs typeface="Arial Unicode MS" pitchFamily="34" charset="-128"/>
                </a:endParaRPr>
              </a:p>
              <a:p>
                <a:r>
                  <a:rPr lang="en-US" altLang="zh-CN" dirty="0">
                    <a:ea typeface="Arial Unicode MS" pitchFamily="34" charset="-128"/>
                    <a:cs typeface="Arial Unicode MS" pitchFamily="34" charset="-128"/>
                  </a:rPr>
                  <a:t>Example: number of heads in tossing three coins</a:t>
                </a:r>
              </a:p>
              <a:p>
                <a:pPr>
                  <a:buNone/>
                </a:pPr>
                <a:r>
                  <a:rPr lang="en-US" altLang="zh-CN" dirty="0">
                    <a:ea typeface="Arial Unicode MS" pitchFamily="34" charset="-128"/>
                    <a:cs typeface="Arial Unicode MS" pitchFamily="34" charset="-128"/>
                  </a:rPr>
                  <a:t>    </a:t>
                </a:r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E[X] = 0</a:t>
                </a:r>
                <a:r>
                  <a:rPr lang="en-US" altLang="zh-CN" dirty="0"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⋅ </m:t>
                    </m:r>
                  </m:oMath>
                </a14:m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p(0) + 1</a:t>
                </a:r>
                <a:r>
                  <a:rPr lang="en-US" altLang="zh-CN" dirty="0"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⋅ </m:t>
                    </m:r>
                  </m:oMath>
                </a14:m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p(1) + 2</a:t>
                </a:r>
                <a:r>
                  <a:rPr lang="en-US" altLang="zh-CN" dirty="0"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⋅ </m:t>
                    </m:r>
                  </m:oMath>
                </a14:m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p(2) + 3</a:t>
                </a:r>
                <a:r>
                  <a:rPr lang="en-US" altLang="zh-CN" dirty="0"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⋅ </m:t>
                    </m:r>
                  </m:oMath>
                </a14:m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p(3)</a:t>
                </a:r>
              </a:p>
              <a:p>
                <a:pPr>
                  <a:buNone/>
                </a:pPr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             = 1</a:t>
                </a:r>
                <a:r>
                  <a:rPr lang="en-US" altLang="zh-CN" dirty="0"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⋅ </m:t>
                    </m:r>
                  </m:oMath>
                </a14:m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3/8 + 2</a:t>
                </a:r>
                <a:r>
                  <a:rPr lang="en-US" altLang="zh-CN" dirty="0"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⋅ </m:t>
                    </m:r>
                  </m:oMath>
                </a14:m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3/8 + 3</a:t>
                </a:r>
                <a:r>
                  <a:rPr lang="en-US" altLang="zh-CN" dirty="0"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⋅ </m:t>
                    </m:r>
                  </m:oMath>
                </a14:m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1/8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             = 12/8 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             = 1.5</a:t>
                </a:r>
              </a:p>
              <a:p>
                <a:endParaRPr lang="en-US" altLang="zh-CN" dirty="0">
                  <a:ea typeface="Arial Unicode MS" pitchFamily="34" charset="-128"/>
                  <a:cs typeface="Arial Unicode MS" pitchFamily="34" charset="-128"/>
                </a:endParaRPr>
              </a:p>
              <a:p>
                <a:endParaRPr lang="en-US" altLang="zh-CN" dirty="0">
                  <a:ea typeface="Arial Unicode MS" pitchFamily="34" charset="-128"/>
                  <a:cs typeface="Arial Unicode MS" pitchFamily="34" charset="-128"/>
                </a:endParaRPr>
              </a:p>
              <a:p>
                <a:endParaRPr lang="en-US" altLang="zh-CN" dirty="0">
                  <a:ea typeface="Arial Unicode MS" pitchFamily="34" charset="-128"/>
                  <a:cs typeface="Arial Unicode MS" pitchFamily="34" charset="-128"/>
                </a:endParaRPr>
              </a:p>
              <a:p>
                <a:endParaRPr lang="en-US" altLang="zh-CN" dirty="0"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>
          <p:sp>
            <p:nvSpPr>
              <p:cNvPr id="13315" name="Rectangle 102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111" t="-184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76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ea typeface="Arial Unicode MS" pitchFamily="34" charset="-128"/>
                <a:cs typeface="Arial Unicode MS" pitchFamily="34" charset="-128"/>
              </a:rPr>
              <a:t>Expectation of a Random Variable</a:t>
            </a:r>
          </a:p>
        </p:txBody>
      </p:sp>
      <p:graphicFrame>
        <p:nvGraphicFramePr>
          <p:cNvPr id="13314" name="Object 7"/>
          <p:cNvGraphicFramePr>
            <a:graphicFrameLocks noChangeAspect="1"/>
          </p:cNvGraphicFramePr>
          <p:nvPr>
            <p:extLst/>
          </p:nvPr>
        </p:nvGraphicFramePr>
        <p:xfrm>
          <a:off x="1143000" y="1905000"/>
          <a:ext cx="5883275" cy="2133600"/>
        </p:xfrm>
        <a:graphic>
          <a:graphicData uri="http://schemas.openxmlformats.org/presentationml/2006/ole">
            <p:oleObj spid="_x0000_s3083" name="Equation" r:id="rId5" imgW="2450880" imgH="888840" progId="Equation.3">
              <p:embed/>
            </p:oleObj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0085594-43A0-4679-B5EF-8FF0C8916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420659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𝑋</m:t>
                    </m:r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, </m:t>
                    </m:r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𝑌</m:t>
                    </m:r>
                  </m:oMath>
                </a14:m>
                <a:r>
                  <a:rPr lang="en-US" altLang="zh-CN" b="0" dirty="0">
                    <a:ea typeface="Arial Unicode MS" pitchFamily="34" charset="-128"/>
                    <a:cs typeface="Times New Roman" pitchFamily="18" charset="0"/>
                  </a:rPr>
                  <a:t>: two random variables</a:t>
                </a:r>
                <a:endParaRPr lang="en-US" altLang="zh-CN" dirty="0">
                  <a:ea typeface="Arial Unicode MS" pitchFamily="34" charset="-128"/>
                  <a:cs typeface="Arial Unicode MS" pitchFamily="34" charset="-128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𝑎</m:t>
                    </m:r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, </m:t>
                    </m:r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𝑏</m:t>
                    </m:r>
                  </m:oMath>
                </a14:m>
                <a:r>
                  <a:rPr lang="en-US" altLang="zh-CN" dirty="0">
                    <a:ea typeface="Arial Unicode MS" pitchFamily="34" charset="-128"/>
                    <a:cs typeface="Arial Unicode MS" pitchFamily="34" charset="-128"/>
                  </a:rPr>
                  <a:t>: two constants</a:t>
                </a:r>
                <a:br>
                  <a:rPr lang="en-US" altLang="zh-CN" dirty="0">
                    <a:ea typeface="Arial Unicode MS" pitchFamily="34" charset="-128"/>
                    <a:cs typeface="Arial Unicode MS" pitchFamily="34" charset="-128"/>
                  </a:rPr>
                </a:br>
                <a:endParaRPr lang="en-US" altLang="zh-CN" dirty="0"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𝑎𝑋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𝑎𝐸</m:t>
                      </m:r>
                      <m:r>
                        <a:rPr lang="en-US" b="0" i="1" smtClean="0">
                          <a:latin typeface="Cambria Math"/>
                        </a:rPr>
                        <m:t>[</m:t>
                      </m:r>
                      <m:r>
                        <a:rPr lang="en-US" b="0" i="1" smtClean="0">
                          <a:latin typeface="Cambria Math"/>
                        </a:rPr>
                        <m:t>𝑋</m:t>
                      </m:r>
                      <m:r>
                        <a:rPr lang="en-US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b="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b="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𝑌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𝑌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1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Expectation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CF4E944-5D3B-48F5-BAE8-D5D81BB2A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9216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400" b="1" i="1" dirty="0">
                <a:ea typeface="Arial Unicode MS" pitchFamily="34" charset="-128"/>
                <a:cs typeface="Arial Unicode MS" pitchFamily="34" charset="-128"/>
              </a:rPr>
              <a:t>Multiplying means to get the mean of a product</a:t>
            </a:r>
            <a:br>
              <a:rPr lang="en-US" altLang="zh-CN" sz="2400" b="1" i="1" dirty="0">
                <a:ea typeface="Arial Unicode MS" pitchFamily="34" charset="-128"/>
                <a:cs typeface="Arial Unicode MS" pitchFamily="34" charset="-128"/>
              </a:rPr>
            </a:br>
            <a:endParaRPr lang="en-US" altLang="zh-CN" sz="2400" b="1" i="1" dirty="0"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</a:pPr>
            <a:endParaRPr lang="en-US" altLang="zh-CN" sz="2400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en-US" altLang="en-US" dirty="0"/>
              <a:t>Example: tossing three coins</a:t>
            </a:r>
          </a:p>
          <a:p>
            <a:pPr lvl="1"/>
            <a:r>
              <a:rPr lang="en-US" altLang="zh-CN" i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</a:t>
            </a:r>
            <a:r>
              <a:rPr lang="en-US" altLang="en-US" dirty="0"/>
              <a:t>: number of heads</a:t>
            </a:r>
          </a:p>
          <a:p>
            <a:pPr lvl="1"/>
            <a:r>
              <a:rPr lang="en-US" altLang="zh-CN" i="1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Y</a:t>
            </a:r>
            <a:r>
              <a:rPr lang="en-US" altLang="en-US" dirty="0"/>
              <a:t>: number of tails</a:t>
            </a:r>
          </a:p>
          <a:p>
            <a:pPr lvl="1"/>
            <a:r>
              <a:rPr lang="en-US" altLang="zh-CN" i="1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E[X] = E[Y] = 3/2 </a:t>
            </a:r>
            <a:r>
              <a:rPr lang="en-US" altLang="zh-CN" i="1" dirty="0"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 E[X]E[Y] = 9/4</a:t>
            </a:r>
            <a:endParaRPr lang="en-US" altLang="zh-CN" i="1" dirty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1"/>
            <a:r>
              <a:rPr lang="en-US" altLang="zh-CN" i="1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E[XY] = 3/2 </a:t>
            </a:r>
            <a:endParaRPr lang="en-US" altLang="zh-CN" dirty="0">
              <a:ea typeface="Arial Unicode MS" pitchFamily="34" charset="-128"/>
              <a:cs typeface="Arial Unicode MS" pitchFamily="34" charset="-128"/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i="1" dirty="0"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                   </a:t>
            </a:r>
            <a:r>
              <a:rPr lang="en-US" altLang="zh-CN" i="1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E[XY] ≠ </a:t>
            </a:r>
            <a:r>
              <a:rPr lang="en-US" altLang="zh-CN" i="1" dirty="0"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E[X]E[Y]</a:t>
            </a:r>
            <a:endParaRPr lang="en-US" altLang="zh-CN" i="1" dirty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zh-CN" sz="2400" b="1" i="1" dirty="0">
                <a:ea typeface="Arial Unicode MS" pitchFamily="34" charset="-128"/>
                <a:cs typeface="Arial Unicode MS" pitchFamily="34" charset="-128"/>
              </a:rPr>
              <a:t>Dividing means to get  the mean of a ratio </a:t>
            </a:r>
            <a:r>
              <a:rPr lang="en-US" altLang="zh-CN" sz="2400" dirty="0"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altLang="zh-CN" sz="2400" dirty="0">
                <a:ea typeface="Arial Unicode MS" pitchFamily="34" charset="-128"/>
                <a:cs typeface="Arial Unicode MS" pitchFamily="34" charset="-128"/>
              </a:rPr>
            </a:br>
            <a:endParaRPr lang="en-US" altLang="zh-CN" sz="24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68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ea typeface="Arial Unicode MS" pitchFamily="34" charset="-128"/>
                <a:cs typeface="Arial Unicode MS" pitchFamily="34" charset="-128"/>
              </a:rPr>
              <a:t>Misuses of Expectations</a:t>
            </a: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2732088" y="5427663"/>
          <a:ext cx="2409825" cy="1093787"/>
        </p:xfrm>
        <a:graphic>
          <a:graphicData uri="http://schemas.openxmlformats.org/presentationml/2006/ole">
            <p:oleObj spid="_x0000_s4116" name="Equation" r:id="rId4" imgW="952087" imgH="431613" progId="Equation.3">
              <p:embed/>
            </p:oleObj>
          </a:graphicData>
        </a:graphic>
      </p:graphicFrame>
      <p:graphicFrame>
        <p:nvGraphicFramePr>
          <p:cNvPr id="20483" name="Object 6"/>
          <p:cNvGraphicFramePr>
            <a:graphicFrameLocks noChangeAspect="1"/>
          </p:cNvGraphicFramePr>
          <p:nvPr/>
        </p:nvGraphicFramePr>
        <p:xfrm>
          <a:off x="2057400" y="1600200"/>
          <a:ext cx="3114675" cy="514350"/>
        </p:xfrm>
        <a:graphic>
          <a:graphicData uri="http://schemas.openxmlformats.org/presentationml/2006/ole">
            <p:oleObj spid="_x0000_s4117" name="Equation" r:id="rId5" imgW="1231366" imgH="203112" progId="Equation.3">
              <p:embed/>
            </p:oleObj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6BE3186-1609-4F89-814C-FB3C5CD08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173265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53252" name="Rectangle 3"/>
              <p:cNvSpPr>
                <a:spLocks noGrp="1" noChangeArrowheads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The variance is a measure of the </a:t>
                </a:r>
                <a:r>
                  <a:rPr lang="en-US" i="1" dirty="0">
                    <a:solidFill>
                      <a:srgbClr val="000080"/>
                    </a:solidFill>
                  </a:rPr>
                  <a:t>spread</a:t>
                </a:r>
                <a:r>
                  <a:rPr lang="en-US" dirty="0"/>
                  <a:t> of a distribution around its mean value </a:t>
                </a:r>
              </a:p>
              <a:p>
                <a:r>
                  <a:rPr lang="en-US" dirty="0"/>
                  <a:t>Variance is symbolized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𝑉𝑎𝑟</m:t>
                    </m:r>
                    <m:r>
                      <a:rPr lang="en-US" b="0" i="1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Mean is a way to describe the </a:t>
                </a:r>
                <a:r>
                  <a:rPr lang="en-US" i="1" dirty="0"/>
                  <a:t>location</a:t>
                </a:r>
                <a:r>
                  <a:rPr lang="en-US" dirty="0"/>
                  <a:t> of a distribution</a:t>
                </a:r>
              </a:p>
              <a:p>
                <a:pPr lvl="1"/>
                <a:r>
                  <a:rPr lang="en-US" dirty="0"/>
                  <a:t>Variance is a way to capture its </a:t>
                </a:r>
                <a:r>
                  <a:rPr lang="en-US" i="1" dirty="0"/>
                  <a:t>scale or degree</a:t>
                </a:r>
                <a:r>
                  <a:rPr lang="en-US" dirty="0"/>
                  <a:t> of being spread out</a:t>
                </a:r>
              </a:p>
              <a:p>
                <a:pPr lvl="1"/>
                <a:r>
                  <a:rPr lang="en-US" dirty="0"/>
                  <a:t>The unit of variance is the square of the unit of the original variable</a:t>
                </a:r>
              </a:p>
              <a:p>
                <a:pPr marL="342900" lvl="1" indent="-342900">
                  <a:buClr>
                    <a:srgbClr val="CC0000"/>
                  </a:buClr>
                  <a:buSzPct val="80000"/>
                  <a:buFont typeface="Wingdings" pitchFamily="2" charset="2"/>
                  <a:buChar char=""/>
                </a:pPr>
                <a14:m>
                  <m:oMath xmlns:m="http://schemas.openxmlformats.org/officeDocument/2006/math">
                    <m:r>
                      <a:rPr lang="en-US" sz="2800">
                        <a:solidFill>
                          <a:schemeClr val="tx1"/>
                        </a:solidFill>
                        <a:latin typeface="Cambria Math"/>
                      </a:rPr>
                      <m:t>𝜎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: </a:t>
                </a:r>
                <a:r>
                  <a:rPr lang="en-US" sz="2800" dirty="0">
                    <a:solidFill>
                      <a:srgbClr val="FF0000"/>
                    </a:solidFill>
                  </a:rPr>
                  <a:t>standard deviation</a:t>
                </a:r>
              </a:p>
              <a:p>
                <a:pPr marL="742950" lvl="2" indent="-342900">
                  <a:buSzPct val="80000"/>
                  <a:buFont typeface="Wingdings" pitchFamily="2" charset="2"/>
                  <a:buChar char=""/>
                </a:pPr>
                <a:r>
                  <a:rPr lang="en-US" sz="2400" dirty="0">
                    <a:solidFill>
                      <a:srgbClr val="000099"/>
                    </a:solidFill>
                  </a:rPr>
                  <a:t>Defined as the square root of variance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0099"/>
                        </a:solidFill>
                        <a:latin typeface="Cambria Math"/>
                      </a:rPr>
                      <m:t>𝑉</m:t>
                    </m:r>
                    <m:r>
                      <a:rPr lang="en-US" sz="2400" b="0" i="0" smtClean="0">
                        <a:solidFill>
                          <a:srgbClr val="000099"/>
                        </a:solidFill>
                        <a:latin typeface="Cambria Math"/>
                      </a:rPr>
                      <m:t>[</m:t>
                    </m:r>
                    <m:r>
                      <a:rPr lang="en-US" sz="2400">
                        <a:solidFill>
                          <a:srgbClr val="000099"/>
                        </a:solidFill>
                        <a:latin typeface="Cambria Math"/>
                      </a:rPr>
                      <m:t>𝑋</m:t>
                    </m:r>
                    <m:r>
                      <a:rPr lang="en-US" sz="2400" b="0" i="0" smtClean="0">
                        <a:solidFill>
                          <a:srgbClr val="000099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sz="2400" dirty="0">
                  <a:solidFill>
                    <a:srgbClr val="000099"/>
                  </a:solidFill>
                </a:endParaRPr>
              </a:p>
              <a:p>
                <a:pPr marL="742950" lvl="2" indent="-342900">
                  <a:buSzPct val="80000"/>
                  <a:buFont typeface="Wingdings" pitchFamily="2" charset="2"/>
                  <a:buChar char=""/>
                </a:pPr>
                <a:r>
                  <a:rPr lang="en-US" altLang="en-US" sz="2400" dirty="0">
                    <a:solidFill>
                      <a:srgbClr val="000099"/>
                    </a:solidFill>
                  </a:rPr>
                  <a:t>Expressed in the same units as the mean</a:t>
                </a:r>
              </a:p>
              <a:p>
                <a:pPr marL="742950" lvl="2" indent="-342900">
                  <a:buSzPct val="80000"/>
                  <a:buFont typeface="Wingdings" pitchFamily="2" charset="2"/>
                  <a:buChar char=""/>
                </a:pPr>
                <a:endParaRPr lang="en-US" dirty="0">
                  <a:solidFill>
                    <a:srgbClr val="000080"/>
                  </a:solidFill>
                </a:endParaRPr>
              </a:p>
              <a:p>
                <a:endParaRPr lang="el-GR" dirty="0"/>
              </a:p>
            </p:txBody>
          </p:sp>
        </mc:Choice>
        <mc:Fallback>
          <p:sp>
            <p:nvSpPr>
              <p:cNvPr id="5325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765" t="-1095" r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Variance of a Random Variable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4733627F-01E4-4AB7-8DF0-028FA9642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2385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b="1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Variance</a:t>
            </a:r>
            <a:r>
              <a:rPr lang="en-US" altLang="zh-CN" dirty="0">
                <a:ea typeface="Arial Unicode MS" pitchFamily="34" charset="-128"/>
                <a:cs typeface="Arial Unicode MS" pitchFamily="34" charset="-128"/>
              </a:rPr>
              <a:t>: The expected value of the square of distance between a random variable and its mean</a:t>
            </a:r>
          </a:p>
          <a:p>
            <a:endParaRPr lang="en-US" altLang="zh-CN" dirty="0">
              <a:ea typeface="Arial Unicode MS" pitchFamily="34" charset="-128"/>
              <a:cs typeface="Arial Unicode MS" pitchFamily="34" charset="-128"/>
            </a:endParaRPr>
          </a:p>
          <a:p>
            <a:endParaRPr lang="en-US" altLang="zh-CN" dirty="0">
              <a:ea typeface="Arial Unicode MS" pitchFamily="34" charset="-128"/>
              <a:cs typeface="Arial Unicode MS" pitchFamily="34" charset="-128"/>
            </a:endParaRPr>
          </a:p>
          <a:p>
            <a:endParaRPr lang="en-US" altLang="zh-CN" dirty="0">
              <a:ea typeface="Arial Unicode MS" pitchFamily="34" charset="-128"/>
              <a:cs typeface="Arial Unicode MS" pitchFamily="34" charset="-128"/>
            </a:endParaRPr>
          </a:p>
          <a:p>
            <a:endParaRPr lang="en-US" altLang="zh-CN" dirty="0">
              <a:ea typeface="Arial Unicode MS" pitchFamily="34" charset="-128"/>
              <a:cs typeface="Arial Unicode MS" pitchFamily="34" charset="-128"/>
            </a:endParaRPr>
          </a:p>
          <a:p>
            <a:endParaRPr lang="en-US" altLang="zh-CN" dirty="0"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altLang="zh-CN" dirty="0">
                <a:ea typeface="Arial Unicode MS" pitchFamily="34" charset="-128"/>
                <a:cs typeface="Arial Unicode MS" pitchFamily="34" charset="-128"/>
              </a:rPr>
              <a:t>     where, </a:t>
            </a:r>
            <a:r>
              <a:rPr lang="el-GR" altLang="zh-CN" i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μ</a:t>
            </a:r>
            <a:r>
              <a:rPr lang="en-US" altLang="zh-CN" i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= E[X]</a:t>
            </a:r>
            <a:r>
              <a:rPr lang="en-US" altLang="zh-CN" dirty="0"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>
              <a:buFont typeface="Wingdings" pitchFamily="2" charset="2"/>
              <a:buNone/>
            </a:pPr>
            <a:endParaRPr lang="en-US" altLang="zh-CN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en-US" altLang="zh-CN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Equivalently:</a:t>
            </a:r>
          </a:p>
          <a:p>
            <a:pPr algn="ctr">
              <a:buFont typeface="Wingdings" pitchFamily="2" charset="2"/>
              <a:buNone/>
            </a:pPr>
            <a:r>
              <a:rPr lang="en-US" altLang="zh-CN" dirty="0">
                <a:ea typeface="Arial Unicode MS" pitchFamily="34" charset="-128"/>
                <a:cs typeface="Arial Unicode MS" pitchFamily="34" charset="-128"/>
              </a:rPr>
              <a:t>             </a:t>
            </a:r>
            <a:r>
              <a:rPr lang="en-US" altLang="zh-CN" i="1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l-GR" altLang="zh-CN" sz="3200" i="1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σ</a:t>
            </a:r>
            <a:r>
              <a:rPr lang="en-US" altLang="zh-CN" sz="3200" i="1" baseline="30000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altLang="zh-CN" sz="3200" i="1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= E[X</a:t>
            </a:r>
            <a:r>
              <a:rPr lang="en-US" altLang="zh-CN" sz="3200" i="1" baseline="30000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altLang="zh-CN" sz="3200" i="1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] – (E[X])</a:t>
            </a:r>
            <a:r>
              <a:rPr lang="en-US" altLang="zh-CN" sz="3200" i="1" baseline="30000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</a:t>
            </a:r>
          </a:p>
          <a:p>
            <a:endParaRPr lang="en-US" altLang="zh-CN" dirty="0">
              <a:ea typeface="Arial Unicode MS" pitchFamily="34" charset="-128"/>
              <a:cs typeface="Arial Unicode MS" pitchFamily="34" charset="-128"/>
            </a:endParaRPr>
          </a:p>
          <a:p>
            <a:endParaRPr lang="en-US" altLang="zh-CN" dirty="0">
              <a:ea typeface="Arial Unicode MS" pitchFamily="34" charset="-128"/>
              <a:cs typeface="Arial Unicode MS" pitchFamily="34" charset="-128"/>
            </a:endParaRPr>
          </a:p>
          <a:p>
            <a:endParaRPr lang="en-US" altLang="zh-CN" dirty="0">
              <a:ea typeface="Arial Unicode MS" pitchFamily="34" charset="-128"/>
              <a:cs typeface="Arial Unicode MS" pitchFamily="34" charset="-128"/>
            </a:endParaRPr>
          </a:p>
          <a:p>
            <a:endParaRPr lang="en-US" altLang="zh-CN" dirty="0">
              <a:ea typeface="Arial Unicode MS" pitchFamily="34" charset="-128"/>
              <a:cs typeface="Arial Unicode MS" pitchFamily="34" charset="-128"/>
            </a:endParaRPr>
          </a:p>
          <a:p>
            <a:endParaRPr lang="en-US" altLang="zh-CN" dirty="0">
              <a:ea typeface="Arial Unicode MS" pitchFamily="34" charset="-128"/>
              <a:cs typeface="Arial Unicode MS" pitchFamily="34" charset="-128"/>
            </a:endParaRPr>
          </a:p>
          <a:p>
            <a:endParaRPr lang="en-US" altLang="zh-CN" dirty="0">
              <a:ea typeface="Arial Unicode MS" pitchFamily="34" charset="-128"/>
              <a:cs typeface="Arial Unicode MS" pitchFamily="34" charset="-128"/>
            </a:endParaRPr>
          </a:p>
          <a:p>
            <a:endParaRPr lang="en-US" altLang="zh-CN" dirty="0">
              <a:ea typeface="Arial Unicode MS" pitchFamily="34" charset="-128"/>
              <a:cs typeface="Arial Unicode MS" pitchFamily="34" charset="-128"/>
            </a:endParaRPr>
          </a:p>
          <a:p>
            <a:endParaRPr lang="en-US" altLang="zh-CN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76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ea typeface="Arial Unicode MS" pitchFamily="34" charset="-128"/>
                <a:cs typeface="Arial Unicode MS" pitchFamily="34" charset="-128"/>
              </a:rPr>
              <a:t>Variance of a Random Variable</a:t>
            </a:r>
          </a:p>
        </p:txBody>
      </p:sp>
      <p:graphicFrame>
        <p:nvGraphicFramePr>
          <p:cNvPr id="14338" name="Object 7"/>
          <p:cNvGraphicFramePr>
            <a:graphicFrameLocks noChangeAspect="1"/>
          </p:cNvGraphicFramePr>
          <p:nvPr>
            <p:extLst/>
          </p:nvPr>
        </p:nvGraphicFramePr>
        <p:xfrm>
          <a:off x="962025" y="1981200"/>
          <a:ext cx="7445375" cy="2547937"/>
        </p:xfrm>
        <a:graphic>
          <a:graphicData uri="http://schemas.openxmlformats.org/presentationml/2006/ole">
            <p:oleObj spid="_x0000_s5131" name="Equation" r:id="rId4" imgW="3340080" imgH="1143000" progId="Equation.3">
              <p:embed/>
            </p:oleObj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5EF2840-1FF4-4C9C-8550-835C1730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598140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𝑋</m:t>
                    </m:r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, </m:t>
                    </m:r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𝑌</m:t>
                    </m:r>
                  </m:oMath>
                </a14:m>
                <a:r>
                  <a:rPr lang="en-US" altLang="zh-CN" b="0" dirty="0">
                    <a:ea typeface="Arial Unicode MS" pitchFamily="34" charset="-128"/>
                    <a:cs typeface="Times New Roman" pitchFamily="18" charset="0"/>
                  </a:rPr>
                  <a:t>: two random variables</a:t>
                </a:r>
                <a:endParaRPr lang="en-US" altLang="zh-CN" dirty="0">
                  <a:ea typeface="Arial Unicode MS" pitchFamily="34" charset="-128"/>
                  <a:cs typeface="Arial Unicode MS" pitchFamily="34" charset="-128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𝑎</m:t>
                    </m:r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, </m:t>
                    </m:r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𝑏</m:t>
                    </m:r>
                  </m:oMath>
                </a14:m>
                <a:r>
                  <a:rPr lang="en-US" altLang="zh-CN" dirty="0">
                    <a:ea typeface="Arial Unicode MS" pitchFamily="34" charset="-128"/>
                    <a:cs typeface="Arial Unicode MS" pitchFamily="34" charset="-128"/>
                  </a:rPr>
                  <a:t>: two constants</a:t>
                </a:r>
                <a:br>
                  <a:rPr lang="en-US" altLang="zh-CN" dirty="0">
                    <a:ea typeface="Arial Unicode MS" pitchFamily="34" charset="-128"/>
                    <a:cs typeface="Arial Unicode MS" pitchFamily="34" charset="-128"/>
                  </a:rPr>
                </a:b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𝑉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𝑋</m:t>
                        </m:r>
                      </m:e>
                    </m:d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≥0</m:t>
                    </m:r>
                  </m:oMath>
                </a14:m>
                <a:endParaRPr lang="en-US" altLang="zh-CN" b="0" dirty="0">
                  <a:ea typeface="Arial Unicode MS" pitchFamily="34" charset="-128"/>
                  <a:cs typeface="Arial Unicode MS" pitchFamily="34" charset="-128"/>
                </a:endParaRPr>
              </a:p>
              <a:p>
                <a:endParaRPr lang="en-US" altLang="zh-CN" dirty="0"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𝑎𝑋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b="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b="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b="0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b="0" dirty="0"/>
                  <a:t> are </a:t>
                </a:r>
                <a:r>
                  <a:rPr lang="en-US" b="0" dirty="0">
                    <a:solidFill>
                      <a:srgbClr val="FF0000"/>
                    </a:solidFill>
                  </a:rPr>
                  <a:t>independent</a:t>
                </a:r>
                <a:r>
                  <a:rPr lang="en-US" b="0" dirty="0"/>
                  <a:t>:</a:t>
                </a:r>
              </a:p>
              <a:p>
                <a:pPr marL="0" indent="0">
                  <a:buNone/>
                </a:pPr>
                <a:br>
                  <a:rPr lang="en-US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𝑉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𝑌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𝑉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𝑉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9" t="-196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/>
              <a:t>Properties of Variance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038A413-219E-42F0-8061-514195EDF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5447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364" name="Rectangle 1027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b="1" dirty="0">
                    <a:solidFill>
                      <a:srgbClr val="FF0000"/>
                    </a:solidFill>
                    <a:ea typeface="Arial Unicode MS" pitchFamily="34" charset="-128"/>
                    <a:cs typeface="Arial Unicode MS" pitchFamily="34" charset="-128"/>
                  </a:rPr>
                  <a:t>Coefficient of Variation</a:t>
                </a:r>
                <a:r>
                  <a:rPr lang="en-US" altLang="zh-CN" dirty="0">
                    <a:ea typeface="Arial Unicode MS" pitchFamily="34" charset="-128"/>
                    <a:cs typeface="Arial Unicode MS" pitchFamily="34" charset="-128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b="0" i="0" smtClean="0"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CV</m:t>
                      </m:r>
                      <m:r>
                        <a:rPr lang="en-US" altLang="zh-CN" b="0" i="1" smtClean="0"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b="0" i="0" smtClean="0"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Standard</m:t>
                          </m:r>
                          <m:r>
                            <m:rPr>
                              <m:nor/>
                            </m:rPr>
                            <a:rPr lang="en-US" altLang="zh-CN" b="0" i="0" smtClean="0"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b="0" i="0" smtClean="0"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Deviation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b="0" i="0" smtClean="0"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Mean</m:t>
                          </m:r>
                        </m:den>
                      </m:f>
                      <m:r>
                        <a:rPr lang="en-US" altLang="zh-CN" b="0" i="1" smtClean="0"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𝜎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en-US" altLang="zh-CN" dirty="0">
                  <a:ea typeface="Arial Unicode MS" pitchFamily="34" charset="-128"/>
                  <a:cs typeface="Arial Unicode MS" pitchFamily="34" charset="-128"/>
                </a:endParaRPr>
              </a:p>
              <a:p>
                <a:endParaRPr lang="en-US" altLang="zh-CN" dirty="0">
                  <a:ea typeface="Arial Unicode MS" pitchFamily="34" charset="-128"/>
                  <a:cs typeface="Arial Unicode MS" pitchFamily="34" charset="-128"/>
                </a:endParaRPr>
              </a:p>
              <a:p>
                <a:r>
                  <a:rPr lang="en-US" altLang="zh-CN" dirty="0">
                    <a:ea typeface="Arial Unicode MS" pitchFamily="34" charset="-128"/>
                    <a:cs typeface="Arial Unicode MS" pitchFamily="34" charset="-128"/>
                  </a:rPr>
                  <a:t>Example: number of heads in tossing three coins</a:t>
                </a:r>
              </a:p>
              <a:p>
                <a:endParaRPr lang="en-US" altLang="zh-CN" dirty="0">
                  <a:ea typeface="Arial Unicode MS" pitchFamily="34" charset="-128"/>
                  <a:cs typeface="Arial Unicode MS" pitchFamily="34" charset="-128"/>
                </a:endParaRPr>
              </a:p>
              <a:p>
                <a:endParaRPr lang="en-US" altLang="zh-CN" dirty="0"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>
                  <a:buNone/>
                </a:pPr>
                <a:endParaRPr lang="en-US" altLang="zh-CN" dirty="0"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>
          <p:sp>
            <p:nvSpPr>
              <p:cNvPr id="15364" name="Rectangle 102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259" t="-11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76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ea typeface="Arial Unicode MS" pitchFamily="34" charset="-128"/>
                <a:cs typeface="Arial Unicode MS" pitchFamily="34" charset="-128"/>
              </a:rPr>
              <a:t>Coefficient of Variation</a:t>
            </a: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>
            <p:extLst/>
          </p:nvPr>
        </p:nvGraphicFramePr>
        <p:xfrm>
          <a:off x="2533650" y="3429000"/>
          <a:ext cx="2857500" cy="1143000"/>
        </p:xfrm>
        <a:graphic>
          <a:graphicData uri="http://schemas.openxmlformats.org/presentationml/2006/ole">
            <p:oleObj spid="_x0000_s10246" name="Equation" r:id="rId5" imgW="1143000" imgH="457200" progId="Equation.3">
              <p:embed/>
            </p:oleObj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81AB8C54-C1A2-4B9A-9C2B-D8D14C82C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894391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Probability and random variables</a:t>
            </a:r>
            <a:endParaRPr lang="en-CA" dirty="0"/>
          </a:p>
          <a:p>
            <a:pPr lvl="1"/>
            <a:r>
              <a:rPr lang="en-GB" dirty="0"/>
              <a:t>Random experiment and random variable</a:t>
            </a:r>
          </a:p>
          <a:p>
            <a:pPr lvl="1"/>
            <a:r>
              <a:rPr lang="en-GB" dirty="0"/>
              <a:t>Probability mass/density functions</a:t>
            </a:r>
            <a:endParaRPr lang="en-CA" dirty="0"/>
          </a:p>
          <a:p>
            <a:pPr lvl="1"/>
            <a:r>
              <a:rPr lang="en-GB" dirty="0"/>
              <a:t>Expectation, variance, covariance, correlation</a:t>
            </a:r>
            <a:endParaRPr lang="en-CA" dirty="0"/>
          </a:p>
          <a:p>
            <a:pPr lvl="0"/>
            <a:r>
              <a:rPr lang="en-GB" dirty="0"/>
              <a:t>Probability distributions</a:t>
            </a:r>
            <a:endParaRPr lang="en-CA" dirty="0"/>
          </a:p>
          <a:p>
            <a:pPr lvl="1"/>
            <a:r>
              <a:rPr lang="en-GB" dirty="0"/>
              <a:t>Discrete probability distributions</a:t>
            </a:r>
            <a:endParaRPr lang="en-CA" dirty="0"/>
          </a:p>
          <a:p>
            <a:pPr lvl="1"/>
            <a:r>
              <a:rPr lang="en-GB" dirty="0"/>
              <a:t>Continuous probability distributions</a:t>
            </a:r>
          </a:p>
          <a:p>
            <a:pPr lvl="1"/>
            <a:r>
              <a:rPr lang="en-US" dirty="0"/>
              <a:t>Empirical probability distributions</a:t>
            </a:r>
          </a:p>
          <a:p>
            <a:pPr lvl="0"/>
            <a:endParaRPr lang="en-CA" dirty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en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7967BBA6-528D-446E-B86D-39F522F48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0828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4626" name="Rectangle 10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zh-CN" sz="2400" dirty="0">
                    <a:solidFill>
                      <a:srgbClr val="FF0000"/>
                    </a:solidFill>
                  </a:rPr>
                  <a:t>Covariance</a:t>
                </a:r>
                <a:r>
                  <a:rPr lang="en-US" altLang="zh-CN" sz="2400" dirty="0"/>
                  <a:t> between random variables </a:t>
                </a:r>
                <a14:m>
                  <m:oMath xmlns:m="http://schemas.openxmlformats.org/officeDocument/2006/math">
                    <m:r>
                      <a:rPr lang="en-US" altLang="zh-CN" sz="2400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zh-CN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zh-CN" sz="2400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altLang="zh-CN" sz="2400" dirty="0"/>
                  <a:t> denoted by </a:t>
                </a:r>
                <a14:m>
                  <m:oMath xmlns:m="http://schemas.openxmlformats.org/officeDocument/2006/math">
                    <m:r>
                      <a:rPr lang="en-US" altLang="zh-CN" sz="2400" smtClean="0">
                        <a:latin typeface="Cambria Math"/>
                      </a:rPr>
                      <m:t>𝐶𝑜𝑣</m:t>
                    </m:r>
                    <m:r>
                      <a:rPr lang="en-US" altLang="zh-CN" sz="2400" smtClean="0">
                        <a:latin typeface="Cambria Math"/>
                      </a:rPr>
                      <m:t>(</m:t>
                    </m:r>
                    <m:r>
                      <a:rPr lang="en-US" altLang="zh-CN" sz="2400" smtClean="0">
                        <a:latin typeface="Cambria Math"/>
                      </a:rPr>
                      <m:t>𝑋</m:t>
                    </m:r>
                    <m:r>
                      <a:rPr lang="en-US" altLang="zh-CN" sz="2400" smtClean="0">
                        <a:latin typeface="Cambria Math"/>
                      </a:rPr>
                      <m:t>,</m:t>
                    </m:r>
                    <m:r>
                      <a:rPr lang="en-US" altLang="zh-CN" sz="2400" smtClean="0">
                        <a:latin typeface="Cambria Math"/>
                      </a:rPr>
                      <m:t>𝑌</m:t>
                    </m:r>
                    <m:r>
                      <a:rPr lang="en-US" altLang="zh-CN" sz="240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sz="2400" dirty="0"/>
                  <a:t> 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CN" sz="2400" smtClean="0">
                            <a:latin typeface="Cambria Math"/>
                          </a:rPr>
                          <m:t>𝑋</m:t>
                        </m:r>
                        <m:r>
                          <a:rPr lang="en-US" altLang="zh-CN" sz="2400" smtClean="0">
                            <a:latin typeface="Cambria Math"/>
                          </a:rPr>
                          <m:t>,</m:t>
                        </m:r>
                        <m:r>
                          <a:rPr lang="en-US" altLang="zh-CN" sz="2400" smtClean="0">
                            <a:latin typeface="Cambria Math"/>
                          </a:rPr>
                          <m:t>𝑌</m:t>
                        </m:r>
                      </m:sub>
                      <m:sup>
                        <m:r>
                          <a:rPr lang="en-US" altLang="zh-CN" sz="2400" b="0" i="0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2400" dirty="0"/>
                  <a:t> is a measure of how much </a:t>
                </a:r>
                <a14:m>
                  <m:oMath xmlns:m="http://schemas.openxmlformats.org/officeDocument/2006/math">
                    <m:r>
                      <a:rPr lang="en-US" altLang="zh-CN" sz="2400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zh-CN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zh-CN" sz="2400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altLang="zh-CN" sz="2400" dirty="0"/>
                  <a:t> change together</a:t>
                </a:r>
                <a:br>
                  <a:rPr lang="en-US" altLang="zh-CN" sz="2400" dirty="0"/>
                </a:br>
                <a:br>
                  <a:rPr lang="en-US" altLang="zh-CN" sz="2400" dirty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CN" sz="2400" smtClean="0">
                            <a:latin typeface="Cambria Math"/>
                          </a:rPr>
                          <m:t>𝑋</m:t>
                        </m:r>
                        <m:r>
                          <a:rPr lang="en-US" altLang="zh-CN" sz="2400" smtClean="0">
                            <a:latin typeface="Cambria Math"/>
                          </a:rPr>
                          <m:t>,</m:t>
                        </m:r>
                        <m:r>
                          <a:rPr lang="en-US" altLang="zh-CN" sz="2400" smtClean="0">
                            <a:latin typeface="Cambria Math"/>
                          </a:rPr>
                          <m:t>𝑌</m:t>
                        </m:r>
                      </m:sub>
                      <m:sup>
                        <m:r>
                          <a:rPr lang="en-US" altLang="zh-CN" sz="2400" b="0" i="0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altLang="zh-CN" sz="2400" smtClean="0">
                        <a:latin typeface="Cambria Math"/>
                      </a:rPr>
                      <m:t>=</m:t>
                    </m:r>
                    <m:r>
                      <a:rPr lang="en-US" altLang="zh-CN" sz="2400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>
                                <a:latin typeface="Cambria Math"/>
                              </a:rPr>
                              <m:t>𝑋</m:t>
                            </m:r>
                            <m:r>
                              <a:rPr lang="en-US" altLang="zh-CN" sz="2400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CN" sz="2400">
                                <a:latin typeface="Cambria Math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>
                                    <a:latin typeface="Cambria Math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  <m:d>
                          <m:dPr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>
                                <a:latin typeface="Cambria Math"/>
                              </a:rPr>
                              <m:t>𝑌</m:t>
                            </m:r>
                            <m:r>
                              <a:rPr lang="en-US" altLang="zh-CN" sz="2400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CN" sz="2400">
                                <a:latin typeface="Cambria Math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>
                                    <a:latin typeface="Cambria Math"/>
                                  </a:rPr>
                                  <m:t>𝑌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br>
                  <a:rPr lang="en-US" altLang="zh-CN" sz="2400" dirty="0"/>
                </a:br>
                <a14:m>
                  <m:oMath xmlns:m="http://schemas.openxmlformats.org/officeDocument/2006/math">
                    <m:r>
                      <a:rPr lang="en-US" altLang="zh-CN" sz="2400" smtClean="0">
                        <a:latin typeface="Cambria Math"/>
                      </a:rPr>
                      <m:t>         =</m:t>
                    </m:r>
                    <m:r>
                      <a:rPr lang="en-US" altLang="zh-CN" sz="2400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smtClean="0">
                            <a:latin typeface="Cambria Math"/>
                          </a:rPr>
                          <m:t>𝑋𝑌</m:t>
                        </m:r>
                      </m:e>
                    </m:d>
                    <m:r>
                      <a:rPr lang="en-US" altLang="zh-CN" sz="2400" smtClean="0">
                        <a:latin typeface="Cambria Math"/>
                      </a:rPr>
                      <m:t>−</m:t>
                    </m:r>
                    <m:r>
                      <a:rPr lang="en-US" altLang="zh-CN" sz="2400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altLang="zh-CN" sz="2400" smtClean="0">
                        <a:latin typeface="Cambria Math"/>
                      </a:rPr>
                      <m:t>𝐸</m:t>
                    </m:r>
                    <m:r>
                      <a:rPr lang="en-US" altLang="zh-CN" sz="2400" smtClean="0">
                        <a:latin typeface="Cambria Math"/>
                      </a:rPr>
                      <m:t>[</m:t>
                    </m:r>
                    <m:r>
                      <a:rPr lang="en-US" altLang="zh-CN" sz="2400" smtClean="0">
                        <a:latin typeface="Cambria Math"/>
                      </a:rPr>
                      <m:t>𝑌</m:t>
                    </m:r>
                    <m:r>
                      <a:rPr lang="en-US" altLang="zh-CN" sz="2400" smtClean="0">
                        <a:latin typeface="Cambria Math"/>
                      </a:rPr>
                      <m:t>]</m:t>
                    </m:r>
                  </m:oMath>
                </a14:m>
                <a:br>
                  <a:rPr lang="en-US" altLang="zh-CN" sz="2400" dirty="0"/>
                </a:br>
                <a:br>
                  <a:rPr lang="en-US" altLang="zh-CN" sz="2400" dirty="0"/>
                </a:br>
                <a:endParaRPr lang="en-US" altLang="zh-CN" sz="2400" dirty="0"/>
              </a:p>
              <a:p>
                <a:r>
                  <a:rPr lang="en-US" altLang="zh-CN" sz="2400" dirty="0"/>
                  <a:t>For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independent</a:t>
                </a:r>
                <a:r>
                  <a:rPr lang="en-US" altLang="zh-CN" sz="2400" dirty="0"/>
                  <a:t> variables, the covariance is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zero</a:t>
                </a:r>
                <a:r>
                  <a:rPr lang="en-US" altLang="zh-CN" sz="2400" dirty="0"/>
                  <a:t>:</a:t>
                </a:r>
                <a:br>
                  <a:rPr lang="en-US" altLang="zh-CN" sz="2400" dirty="0"/>
                </a:br>
                <a:endParaRPr lang="en-US" altLang="zh-CN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smtClean="0"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smtClean="0">
                              <a:latin typeface="Cambria Math"/>
                            </a:rPr>
                            <m:t>𝑋𝑌</m:t>
                          </m:r>
                        </m:e>
                      </m:d>
                      <m:r>
                        <a:rPr lang="en-US" altLang="zh-CN" sz="2400" smtClean="0">
                          <a:latin typeface="Cambria Math"/>
                        </a:rPr>
                        <m:t>=</m:t>
                      </m:r>
                      <m:r>
                        <a:rPr lang="en-US" altLang="zh-CN" sz="2400" smtClean="0"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altLang="zh-CN" sz="2400" smtClean="0">
                          <a:latin typeface="Cambria Math"/>
                        </a:rPr>
                        <m:t>𝐸</m:t>
                      </m:r>
                      <m:r>
                        <a:rPr lang="en-US" altLang="zh-CN" sz="2400" smtClean="0">
                          <a:latin typeface="Cambria Math"/>
                        </a:rPr>
                        <m:t>[</m:t>
                      </m:r>
                      <m:r>
                        <a:rPr lang="en-US" altLang="zh-CN" sz="2400" smtClean="0">
                          <a:latin typeface="Cambria Math"/>
                        </a:rPr>
                        <m:t>𝑌</m:t>
                      </m:r>
                      <m:r>
                        <a:rPr lang="en-US" altLang="zh-CN" sz="2400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altLang="zh-CN" sz="2400" dirty="0"/>
              </a:p>
              <a:p>
                <a:endParaRPr lang="en-US" altLang="zh-CN" sz="2400" dirty="0"/>
              </a:p>
              <a:p>
                <a:r>
                  <a:rPr lang="en-US" altLang="zh-CN" sz="2400" dirty="0">
                    <a:solidFill>
                      <a:srgbClr val="FF0000"/>
                    </a:solidFill>
                  </a:rPr>
                  <a:t>Note:</a:t>
                </a:r>
                <a:r>
                  <a:rPr lang="en-US" altLang="zh-CN" sz="2400" dirty="0"/>
                  <a:t> Although independence always implies zero covariance, the reverse is </a:t>
                </a:r>
                <a:r>
                  <a:rPr lang="en-US" altLang="zh-CN" sz="2400" b="1" dirty="0">
                    <a:solidFill>
                      <a:srgbClr val="FF0000"/>
                    </a:solidFill>
                  </a:rPr>
                  <a:t>not</a:t>
                </a:r>
                <a:r>
                  <a:rPr lang="en-US" altLang="zh-CN" sz="2400" dirty="0"/>
                  <a:t> true</a:t>
                </a:r>
              </a:p>
            </p:txBody>
          </p:sp>
        </mc:Choice>
        <mc:Fallback>
          <p:sp>
            <p:nvSpPr>
              <p:cNvPr id="154626" name="Rectangle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15" t="-135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679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Covariance</a:t>
            </a:r>
            <a:endParaRPr lang="en-US" altLang="zh-CN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54830F2-D6FA-4D07-BF10-AFCB2E9D1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10129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5650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en-US" dirty="0"/>
                  <a:t>Example: tossing three coins</a:t>
                </a:r>
              </a:p>
              <a:p>
                <a:pPr lvl="1"/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X</a:t>
                </a:r>
                <a:r>
                  <a:rPr lang="en-US" altLang="en-US" dirty="0"/>
                  <a:t>: number of heads</a:t>
                </a:r>
              </a:p>
              <a:p>
                <a:pPr lvl="1"/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Y</a:t>
                </a:r>
                <a:r>
                  <a:rPr lang="en-US" altLang="en-US" dirty="0"/>
                  <a:t>: number of tails</a:t>
                </a:r>
              </a:p>
              <a:p>
                <a:pPr lvl="1"/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E[X] = E[Y] = 3/2</a:t>
                </a:r>
              </a:p>
              <a:p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E[XY]</a:t>
                </a:r>
                <a:r>
                  <a:rPr lang="en-US" altLang="en-US" dirty="0"/>
                  <a:t>?</a:t>
                </a:r>
              </a:p>
              <a:p>
                <a:pPr lvl="1"/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X</a:t>
                </a:r>
                <a:r>
                  <a:rPr lang="en-US" altLang="en-US" dirty="0"/>
                  <a:t> and </a:t>
                </a:r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Y</a:t>
                </a:r>
                <a:r>
                  <a:rPr lang="en-US" altLang="en-US" dirty="0"/>
                  <a:t> depend on each other</a:t>
                </a:r>
              </a:p>
              <a:p>
                <a:pPr lvl="1"/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Y = 3 – X</a:t>
                </a:r>
              </a:p>
              <a:p>
                <a:pPr lvl="1"/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E[XY] = 0×P(0) + 2×P(2)</a:t>
                </a:r>
              </a:p>
              <a:p>
                <a:pPr lvl="1">
                  <a:buFont typeface="Wingdings" pitchFamily="2" charset="2"/>
                  <a:buNone/>
                </a:pPr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               = 3/2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𝑋</m:t>
                        </m:r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𝑌</m:t>
                        </m:r>
                      </m:sub>
                      <m:sup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= E[XY] – E[X]E[Y]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                    = 3/2 – 3/2 × 3/2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en-US" i="1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                    = </a:t>
                </a:r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– </a:t>
                </a:r>
                <a:r>
                  <a:rPr lang="en-US" altLang="en-US" i="1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3/4</a:t>
                </a:r>
                <a:endParaRPr lang="en-US" altLang="en-US" dirty="0"/>
              </a:p>
              <a:p>
                <a:pPr lvl="1"/>
                <a:endParaRPr lang="en-US" altLang="en-US" dirty="0"/>
              </a:p>
            </p:txBody>
          </p:sp>
        </mc:Choice>
        <mc:Fallback>
          <p:sp>
            <p:nvSpPr>
              <p:cNvPr id="155650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11" t="-184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Covariance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638800" y="1600200"/>
          <a:ext cx="3047999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424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24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424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06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err="1">
                          <a:latin typeface="Times New Roman" pitchFamily="18" charset="0"/>
                          <a:cs typeface="Times New Roman" pitchFamily="18" charset="0"/>
                        </a:rPr>
                        <a:t>xy</a:t>
                      </a:r>
                      <a:endParaRPr lang="en-US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p(x)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638800" y="3886200"/>
          <a:ext cx="1563688" cy="111283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427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09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r>
                        <a:rPr lang="en-US" sz="1800" i="1" dirty="0" err="1">
                          <a:latin typeface="Times New Roman" pitchFamily="18" charset="0"/>
                          <a:cs typeface="Times New Roman" pitchFamily="18" charset="0"/>
                        </a:rPr>
                        <a:t>xy</a:t>
                      </a:r>
                      <a:endParaRPr lang="en-US" sz="1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6" marR="91476" marT="45733" marB="45733"/>
                </a:tc>
                <a:tc>
                  <a:txBody>
                    <a:bodyPr/>
                    <a:lstStyle/>
                    <a:p>
                      <a:r>
                        <a:rPr lang="en-US" sz="1800" i="1" dirty="0">
                          <a:latin typeface="Times New Roman" pitchFamily="18" charset="0"/>
                          <a:cs typeface="Times New Roman" pitchFamily="18" charset="0"/>
                        </a:rPr>
                        <a:t>p(</a:t>
                      </a:r>
                      <a:r>
                        <a:rPr lang="en-US" sz="1800" i="1" dirty="0" err="1">
                          <a:latin typeface="Times New Roman" pitchFamily="18" charset="0"/>
                          <a:cs typeface="Times New Roman" pitchFamily="18" charset="0"/>
                        </a:rPr>
                        <a:t>xy</a:t>
                      </a:r>
                      <a:r>
                        <a:rPr lang="en-US" sz="1800" i="1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6" marR="91476" marT="45733" marB="4573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76" marR="91476"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2/8</a:t>
                      </a:r>
                    </a:p>
                  </a:txBody>
                  <a:tcPr marL="91476" marR="91476" marT="45733" marB="4573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/>
                        <a:t>2</a:t>
                      </a:r>
                    </a:p>
                  </a:txBody>
                  <a:tcPr marL="91476" marR="91476"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6/8</a:t>
                      </a:r>
                    </a:p>
                  </a:txBody>
                  <a:tcPr marL="91476" marR="91476" marT="45733" marB="45733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F94BAFA5-8F4D-4BF2-B6B1-7232DFE6E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018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387" name="Rectangle 10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altLang="zh-CN" sz="2400" dirty="0">
                    <a:solidFill>
                      <a:srgbClr val="FF0000"/>
                    </a:solidFill>
                  </a:rPr>
                  <a:t>Correlation Coefficient </a:t>
                </a:r>
                <a:r>
                  <a:rPr lang="en-US" altLang="zh-CN" sz="2400" dirty="0"/>
                  <a:t>between random variables </a:t>
                </a:r>
                <a14:m>
                  <m:oMath xmlns:m="http://schemas.openxmlformats.org/officeDocument/2006/math">
                    <m:r>
                      <a:rPr lang="en-US" altLang="zh-CN" sz="2400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zh-CN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zh-CN" sz="2400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altLang="zh-CN" sz="2400" dirty="0"/>
                  <a:t>, denoted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altLang="zh-CN" sz="2400">
                            <a:latin typeface="Cambria Math"/>
                          </a:rPr>
                          <m:t>𝑋</m:t>
                        </m:r>
                        <m:r>
                          <a:rPr lang="en-US" altLang="zh-CN" sz="2400">
                            <a:latin typeface="Cambria Math"/>
                          </a:rPr>
                          <m:t>,</m:t>
                        </m:r>
                        <m:r>
                          <a:rPr lang="en-US" altLang="zh-CN" sz="2400">
                            <a:latin typeface="Cambria Math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 altLang="zh-CN" sz="2400" dirty="0"/>
                  <a:t>, is the normalized value of their covariance: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smtClean="0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2400" smtClean="0">
                              <a:latin typeface="Cambria Math"/>
                            </a:rPr>
                            <m:t>𝑋</m:t>
                          </m:r>
                          <m:r>
                            <a:rPr lang="en-US" altLang="zh-CN" sz="2400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CN" sz="2400" smtClean="0">
                              <a:latin typeface="Cambria Math"/>
                            </a:rPr>
                            <m:t>𝑌</m:t>
                          </m:r>
                        </m:sub>
                      </m:sSub>
                      <m:r>
                        <a:rPr lang="en-US" altLang="zh-CN" sz="240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smtClean="0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2400" smtClean="0"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altLang="zh-CN" sz="2400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zh-CN" sz="2400" smtClean="0">
                                  <a:latin typeface="Cambria Math"/>
                                </a:rPr>
                                <m:t>𝑌</m:t>
                              </m:r>
                            </m:sub>
                            <m:sup>
                              <m:r>
                                <a:rPr lang="en-US" altLang="zh-CN" sz="2400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smtClean="0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2400" smtClean="0">
                                  <a:latin typeface="Cambria Math"/>
                                </a:rPr>
                                <m:t>𝑋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smtClean="0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2400" smtClean="0">
                                  <a:latin typeface="Cambria Math"/>
                                </a:rPr>
                                <m:t>𝑌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sz="2400" dirty="0"/>
              </a:p>
              <a:p>
                <a:r>
                  <a:rPr lang="en-US" altLang="zh-CN" sz="2400" dirty="0"/>
                  <a:t>Indicates the strength and direction of a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linear</a:t>
                </a:r>
                <a:r>
                  <a:rPr lang="en-US" altLang="zh-CN" sz="2400" dirty="0"/>
                  <a:t> relationship between two random variables</a:t>
                </a:r>
              </a:p>
              <a:p>
                <a:r>
                  <a:rPr lang="en-US" altLang="zh-CN" sz="2400" dirty="0"/>
                  <a:t>The correlation always lies between -1 and +1 </a:t>
                </a:r>
              </a:p>
              <a:p>
                <a:endParaRPr lang="en-US" altLang="zh-CN" sz="2400" dirty="0"/>
              </a:p>
              <a:p>
                <a:endParaRPr lang="en-US" altLang="zh-CN" sz="2400" dirty="0"/>
              </a:p>
              <a:p>
                <a:endParaRPr lang="en-US" altLang="zh-CN" sz="2400" dirty="0"/>
              </a:p>
              <a:p>
                <a:r>
                  <a:rPr lang="en-US" altLang="zh-CN" sz="2400" dirty="0"/>
                  <a:t>Example: tossing three coins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altLang="zh-CN" sz="2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latin typeface="Cambria Math"/>
                            </a:rPr>
                            <m:t>𝑌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/>
                            </a:rPr>
                            <m:t>−3/4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3/4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3/4</m:t>
                              </m:r>
                            </m:e>
                          </m:rad>
                        </m:den>
                      </m:f>
                      <m:r>
                        <a:rPr lang="en-US" altLang="zh-CN" sz="2400" b="0" i="1" smtClean="0">
                          <a:latin typeface="Cambria Math"/>
                        </a:rPr>
                        <m:t>=−1</m:t>
                      </m:r>
                    </m:oMath>
                  </m:oMathPara>
                </a14:m>
                <a:br>
                  <a:rPr lang="en-US" altLang="zh-CN" sz="2400" dirty="0"/>
                </a:br>
                <a:r>
                  <a:rPr lang="en-US" altLang="zh-CN" sz="2400" dirty="0"/>
                  <a:t> </a:t>
                </a:r>
                <a:br>
                  <a:rPr lang="en-US" altLang="zh-CN" sz="2400" dirty="0"/>
                </a:br>
                <a:br>
                  <a:rPr lang="en-US" altLang="zh-CN" sz="2400" dirty="0"/>
                </a:br>
                <a:endParaRPr lang="en-US" altLang="zh-CN" sz="2400" dirty="0"/>
              </a:p>
            </p:txBody>
          </p:sp>
        </mc:Choice>
        <mc:Fallback>
          <p:sp>
            <p:nvSpPr>
              <p:cNvPr id="16387" name="Rectangle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19" t="-1472" r="-118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679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Correlation</a:t>
            </a:r>
            <a:endParaRPr lang="en-US" altLang="zh-CN" dirty="0"/>
          </a:p>
        </p:txBody>
      </p:sp>
      <p:grpSp>
        <p:nvGrpSpPr>
          <p:cNvPr id="16390" name="Group 23"/>
          <p:cNvGrpSpPr>
            <a:grpSpLocks/>
          </p:cNvGrpSpPr>
          <p:nvPr/>
        </p:nvGrpSpPr>
        <p:grpSpPr bwMode="auto">
          <a:xfrm>
            <a:off x="381000" y="4114800"/>
            <a:ext cx="8140700" cy="1079500"/>
            <a:chOff x="88477" y="5320744"/>
            <a:chExt cx="8141123" cy="1080056"/>
          </a:xfrm>
        </p:grpSpPr>
        <p:sp>
          <p:nvSpPr>
            <p:cNvPr id="16391" name="TextBox 10"/>
            <p:cNvSpPr txBox="1">
              <a:spLocks noChangeArrowheads="1"/>
            </p:cNvSpPr>
            <p:nvPr/>
          </p:nvSpPr>
          <p:spPr bwMode="auto">
            <a:xfrm>
              <a:off x="685800" y="6031468"/>
              <a:ext cx="3850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9pPr>
            </a:lstStyle>
            <a:p>
              <a:pPr eaLnBrk="1" hangingPunct="1"/>
              <a:r>
                <a:rPr lang="en-US" altLang="en-US">
                  <a:latin typeface="Times New Roman" pitchFamily="18" charset="0"/>
                  <a:cs typeface="Times New Roman" pitchFamily="18" charset="0"/>
                </a:rPr>
                <a:t>-1</a:t>
              </a:r>
            </a:p>
          </p:txBody>
        </p:sp>
        <p:sp>
          <p:nvSpPr>
            <p:cNvPr id="16392" name="TextBox 12"/>
            <p:cNvSpPr txBox="1">
              <a:spLocks noChangeArrowheads="1"/>
            </p:cNvSpPr>
            <p:nvPr/>
          </p:nvSpPr>
          <p:spPr bwMode="auto">
            <a:xfrm>
              <a:off x="3967118" y="6031468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9pPr>
            </a:lstStyle>
            <a:p>
              <a:pPr eaLnBrk="1" hangingPunct="1"/>
              <a:r>
                <a:rPr lang="en-US" altLang="en-US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16393" name="TextBox 13"/>
            <p:cNvSpPr txBox="1">
              <a:spLocks noChangeArrowheads="1"/>
            </p:cNvSpPr>
            <p:nvPr/>
          </p:nvSpPr>
          <p:spPr bwMode="auto">
            <a:xfrm>
              <a:off x="7086600" y="6031468"/>
              <a:ext cx="4299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9pPr>
            </a:lstStyle>
            <a:p>
              <a:pPr eaLnBrk="1" hangingPunct="1"/>
              <a:r>
                <a:rPr lang="en-US" altLang="en-US">
                  <a:latin typeface="Times New Roman" pitchFamily="18" charset="0"/>
                  <a:cs typeface="Times New Roman" pitchFamily="18" charset="0"/>
                </a:rPr>
                <a:t>+1</a:t>
              </a:r>
            </a:p>
          </p:txBody>
        </p:sp>
        <p:grpSp>
          <p:nvGrpSpPr>
            <p:cNvPr id="16394" name="Group 22"/>
            <p:cNvGrpSpPr>
              <a:grpSpLocks/>
            </p:cNvGrpSpPr>
            <p:nvPr/>
          </p:nvGrpSpPr>
          <p:grpSpPr bwMode="auto">
            <a:xfrm>
              <a:off x="88477" y="5320744"/>
              <a:ext cx="8141123" cy="699056"/>
              <a:chOff x="88477" y="5257800"/>
              <a:chExt cx="8141123" cy="699056"/>
            </a:xfrm>
          </p:grpSpPr>
          <p:cxnSp>
            <p:nvCxnSpPr>
              <p:cNvPr id="8" name="Straight Arrow Connector 7"/>
              <p:cNvCxnSpPr/>
              <p:nvPr/>
            </p:nvCxnSpPr>
            <p:spPr bwMode="auto">
              <a:xfrm>
                <a:off x="914020" y="5955072"/>
                <a:ext cx="3200566" cy="1588"/>
              </a:xfrm>
              <a:prstGeom prst="straightConnector1">
                <a:avLst/>
              </a:prstGeom>
              <a:ln>
                <a:headEnd type="oval" w="med" len="med"/>
                <a:tailEnd type="oval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 bwMode="auto">
              <a:xfrm>
                <a:off x="4114586" y="5955072"/>
                <a:ext cx="3200566" cy="1588"/>
              </a:xfrm>
              <a:prstGeom prst="straightConnector1">
                <a:avLst/>
              </a:prstGeom>
              <a:ln>
                <a:headEnd type="oval" w="med" len="med"/>
                <a:tailEnd type="oval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6397" name="TextBox 19"/>
              <p:cNvSpPr txBox="1">
                <a:spLocks noChangeArrowheads="1"/>
              </p:cNvSpPr>
              <p:nvPr/>
            </p:nvSpPr>
            <p:spPr bwMode="auto">
              <a:xfrm>
                <a:off x="3200400" y="5574268"/>
                <a:ext cx="177965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FF0000"/>
                    </a:solidFill>
                    <a:latin typeface="Lucida Sans" pitchFamily="34" charset="0"/>
                  </a:rPr>
                  <a:t>No correlation</a:t>
                </a:r>
              </a:p>
            </p:txBody>
          </p:sp>
          <p:sp>
            <p:nvSpPr>
              <p:cNvPr id="16398" name="TextBox 20"/>
              <p:cNvSpPr txBox="1">
                <a:spLocks noChangeArrowheads="1"/>
              </p:cNvSpPr>
              <p:nvPr/>
            </p:nvSpPr>
            <p:spPr bwMode="auto">
              <a:xfrm>
                <a:off x="6413077" y="5257800"/>
                <a:ext cx="181652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9pPr>
              </a:lstStyle>
              <a:p>
                <a:pPr algn="ctr" eaLnBrk="1" hangingPunct="1"/>
                <a:r>
                  <a:rPr lang="en-US" altLang="en-US" dirty="0">
                    <a:solidFill>
                      <a:srgbClr val="FF0000"/>
                    </a:solidFill>
                    <a:latin typeface="Lucida Sans" pitchFamily="34" charset="0"/>
                  </a:rPr>
                  <a:t>Positive linear </a:t>
                </a:r>
                <a:br>
                  <a:rPr lang="en-US" altLang="en-US" dirty="0">
                    <a:solidFill>
                      <a:srgbClr val="FF0000"/>
                    </a:solidFill>
                    <a:latin typeface="Lucida Sans" pitchFamily="34" charset="0"/>
                  </a:rPr>
                </a:br>
                <a:r>
                  <a:rPr lang="en-US" altLang="en-US" dirty="0">
                    <a:solidFill>
                      <a:srgbClr val="FF0000"/>
                    </a:solidFill>
                    <a:latin typeface="Lucida Sans" pitchFamily="34" charset="0"/>
                  </a:rPr>
                  <a:t>correlation</a:t>
                </a:r>
              </a:p>
            </p:txBody>
          </p:sp>
          <p:sp>
            <p:nvSpPr>
              <p:cNvPr id="16399" name="TextBox 21"/>
              <p:cNvSpPr txBox="1">
                <a:spLocks noChangeArrowheads="1"/>
              </p:cNvSpPr>
              <p:nvPr/>
            </p:nvSpPr>
            <p:spPr bwMode="auto">
              <a:xfrm>
                <a:off x="88477" y="5257800"/>
                <a:ext cx="193354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9pPr>
              </a:lstStyle>
              <a:p>
                <a:pPr algn="ctr" eaLnBrk="1" hangingPunct="1"/>
                <a:r>
                  <a:rPr lang="en-US" altLang="en-US">
                    <a:solidFill>
                      <a:srgbClr val="FF0000"/>
                    </a:solidFill>
                    <a:latin typeface="Lucida Sans" pitchFamily="34" charset="0"/>
                  </a:rPr>
                  <a:t>Negative linear </a:t>
                </a:r>
                <a:br>
                  <a:rPr lang="en-US" altLang="en-US">
                    <a:solidFill>
                      <a:srgbClr val="FF0000"/>
                    </a:solidFill>
                    <a:latin typeface="Lucida Sans" pitchFamily="34" charset="0"/>
                  </a:rPr>
                </a:br>
                <a:r>
                  <a:rPr lang="en-US" altLang="en-US">
                    <a:solidFill>
                      <a:srgbClr val="FF0000"/>
                    </a:solidFill>
                    <a:latin typeface="Lucida Sans" pitchFamily="34" charset="0"/>
                  </a:rPr>
                  <a:t>correlation</a:t>
                </a:r>
              </a:p>
            </p:txBody>
          </p:sp>
        </p:grp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FEA276DC-F4C1-46CA-A872-85FBCA3B8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853046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387" name="Rectangle 10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zh-CN" sz="2400" dirty="0">
                    <a:solidFill>
                      <a:srgbClr val="FF0000"/>
                    </a:solidFill>
                  </a:rPr>
                  <a:t>Correlation Coefficient </a:t>
                </a:r>
                <a:r>
                  <a:rPr lang="en-US" altLang="zh-CN" sz="2400" dirty="0"/>
                  <a:t>between a random variable and itself at different time lags within  a sequence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smtClean="0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2400" smtClean="0">
                              <a:latin typeface="Cambria Math"/>
                            </a:rPr>
                            <m:t>𝑋</m:t>
                          </m:r>
                          <m:r>
                            <a:rPr lang="en-US" altLang="zh-CN" sz="2400" smtClean="0">
                              <a:latin typeface="Cambria Math"/>
                            </a:rPr>
                            <m:t>,</m:t>
                          </m:r>
                          <m:r>
                            <a:rPr lang="en-CA" altLang="zh-CN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altLang="zh-CN" sz="240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smtClean="0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2400" smtClean="0"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altLang="zh-CN" sz="2400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CA" altLang="zh-CN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>
                              <m:r>
                                <a:rPr lang="en-US" altLang="zh-CN" sz="2400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smtClean="0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2400" smtClean="0">
                                  <a:latin typeface="Cambria Math"/>
                                </a:rPr>
                                <m:t>𝑋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smtClean="0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CA" altLang="zh-CN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sz="2400" dirty="0"/>
              </a:p>
              <a:p>
                <a:r>
                  <a:rPr lang="en-US" altLang="zh-CN" sz="2400" dirty="0"/>
                  <a:t>Indicates the strength and direction of a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linear</a:t>
                </a:r>
                <a:r>
                  <a:rPr lang="en-US" altLang="zh-CN" sz="2400" dirty="0"/>
                  <a:t> relationship between two random variables</a:t>
                </a:r>
              </a:p>
              <a:p>
                <a:r>
                  <a:rPr lang="en-US" altLang="zh-CN" sz="2400" dirty="0"/>
                  <a:t>The correlation always lies between -1 and +1 </a:t>
                </a:r>
              </a:p>
              <a:p>
                <a:r>
                  <a:rPr lang="en-US" altLang="zh-CN" sz="2400" dirty="0"/>
                  <a:t>It is always +1 at lag 0</a:t>
                </a:r>
              </a:p>
              <a:p>
                <a:endParaRPr lang="en-US" altLang="zh-CN" sz="2400" dirty="0"/>
              </a:p>
              <a:p>
                <a:endParaRPr lang="en-US" altLang="zh-CN" sz="2400" dirty="0"/>
              </a:p>
              <a:p>
                <a:endParaRPr lang="en-US" altLang="zh-CN" sz="2400" dirty="0"/>
              </a:p>
              <a:p>
                <a:pPr marL="0" indent="0">
                  <a:buNone/>
                </a:pPr>
                <a:r>
                  <a:rPr lang="en-US" altLang="zh-CN" sz="2400" dirty="0"/>
                  <a:t> </a:t>
                </a:r>
                <a:br>
                  <a:rPr lang="en-US" altLang="zh-CN" sz="2400" dirty="0"/>
                </a:br>
                <a:br>
                  <a:rPr lang="en-US" altLang="zh-CN" sz="2400" dirty="0"/>
                </a:br>
                <a:endParaRPr lang="en-US" altLang="zh-CN" sz="2400" dirty="0"/>
              </a:p>
            </p:txBody>
          </p:sp>
        </mc:Choice>
        <mc:Fallback>
          <p:sp>
            <p:nvSpPr>
              <p:cNvPr id="16387" name="Rectangle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15" t="-1472" r="-163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679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Autocorrelation</a:t>
            </a:r>
          </a:p>
        </p:txBody>
      </p:sp>
      <p:grpSp>
        <p:nvGrpSpPr>
          <p:cNvPr id="16390" name="Group 23"/>
          <p:cNvGrpSpPr>
            <a:grpSpLocks/>
          </p:cNvGrpSpPr>
          <p:nvPr/>
        </p:nvGrpSpPr>
        <p:grpSpPr bwMode="auto">
          <a:xfrm>
            <a:off x="381000" y="4114800"/>
            <a:ext cx="8140700" cy="1079500"/>
            <a:chOff x="88477" y="5320744"/>
            <a:chExt cx="8141123" cy="1080056"/>
          </a:xfrm>
        </p:grpSpPr>
        <p:sp>
          <p:nvSpPr>
            <p:cNvPr id="16391" name="TextBox 10"/>
            <p:cNvSpPr txBox="1">
              <a:spLocks noChangeArrowheads="1"/>
            </p:cNvSpPr>
            <p:nvPr/>
          </p:nvSpPr>
          <p:spPr bwMode="auto">
            <a:xfrm>
              <a:off x="685800" y="6031468"/>
              <a:ext cx="3850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9pPr>
            </a:lstStyle>
            <a:p>
              <a:pPr eaLnBrk="1" hangingPunct="1"/>
              <a:r>
                <a:rPr lang="en-US" altLang="en-US">
                  <a:latin typeface="Times New Roman" pitchFamily="18" charset="0"/>
                  <a:cs typeface="Times New Roman" pitchFamily="18" charset="0"/>
                </a:rPr>
                <a:t>-1</a:t>
              </a:r>
            </a:p>
          </p:txBody>
        </p:sp>
        <p:sp>
          <p:nvSpPr>
            <p:cNvPr id="16392" name="TextBox 12"/>
            <p:cNvSpPr txBox="1">
              <a:spLocks noChangeArrowheads="1"/>
            </p:cNvSpPr>
            <p:nvPr/>
          </p:nvSpPr>
          <p:spPr bwMode="auto">
            <a:xfrm>
              <a:off x="3967118" y="6031468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9pPr>
            </a:lstStyle>
            <a:p>
              <a:pPr eaLnBrk="1" hangingPunct="1"/>
              <a:r>
                <a:rPr lang="en-US" altLang="en-US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16393" name="TextBox 13"/>
            <p:cNvSpPr txBox="1">
              <a:spLocks noChangeArrowheads="1"/>
            </p:cNvSpPr>
            <p:nvPr/>
          </p:nvSpPr>
          <p:spPr bwMode="auto">
            <a:xfrm>
              <a:off x="7086600" y="6031468"/>
              <a:ext cx="4299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9pPr>
            </a:lstStyle>
            <a:p>
              <a:pPr eaLnBrk="1" hangingPunct="1"/>
              <a:r>
                <a:rPr lang="en-US" altLang="en-US">
                  <a:latin typeface="Times New Roman" pitchFamily="18" charset="0"/>
                  <a:cs typeface="Times New Roman" pitchFamily="18" charset="0"/>
                </a:rPr>
                <a:t>+1</a:t>
              </a:r>
            </a:p>
          </p:txBody>
        </p:sp>
        <p:grpSp>
          <p:nvGrpSpPr>
            <p:cNvPr id="16394" name="Group 22"/>
            <p:cNvGrpSpPr>
              <a:grpSpLocks/>
            </p:cNvGrpSpPr>
            <p:nvPr/>
          </p:nvGrpSpPr>
          <p:grpSpPr bwMode="auto">
            <a:xfrm>
              <a:off x="88477" y="5320744"/>
              <a:ext cx="8141123" cy="699056"/>
              <a:chOff x="88477" y="5257800"/>
              <a:chExt cx="8141123" cy="699056"/>
            </a:xfrm>
          </p:grpSpPr>
          <p:cxnSp>
            <p:nvCxnSpPr>
              <p:cNvPr id="8" name="Straight Arrow Connector 7"/>
              <p:cNvCxnSpPr/>
              <p:nvPr/>
            </p:nvCxnSpPr>
            <p:spPr bwMode="auto">
              <a:xfrm>
                <a:off x="914020" y="5955072"/>
                <a:ext cx="3200566" cy="1588"/>
              </a:xfrm>
              <a:prstGeom prst="straightConnector1">
                <a:avLst/>
              </a:prstGeom>
              <a:ln>
                <a:headEnd type="oval" w="med" len="med"/>
                <a:tailEnd type="oval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 bwMode="auto">
              <a:xfrm>
                <a:off x="4114586" y="5955072"/>
                <a:ext cx="3200566" cy="1588"/>
              </a:xfrm>
              <a:prstGeom prst="straightConnector1">
                <a:avLst/>
              </a:prstGeom>
              <a:ln>
                <a:headEnd type="oval" w="med" len="med"/>
                <a:tailEnd type="oval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6397" name="TextBox 19"/>
              <p:cNvSpPr txBox="1">
                <a:spLocks noChangeArrowheads="1"/>
              </p:cNvSpPr>
              <p:nvPr/>
            </p:nvSpPr>
            <p:spPr bwMode="auto">
              <a:xfrm>
                <a:off x="3200400" y="5574268"/>
                <a:ext cx="177965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FF0000"/>
                    </a:solidFill>
                    <a:latin typeface="Lucida Sans" pitchFamily="34" charset="0"/>
                  </a:rPr>
                  <a:t>No correlation</a:t>
                </a:r>
              </a:p>
            </p:txBody>
          </p:sp>
          <p:sp>
            <p:nvSpPr>
              <p:cNvPr id="16398" name="TextBox 20"/>
              <p:cNvSpPr txBox="1">
                <a:spLocks noChangeArrowheads="1"/>
              </p:cNvSpPr>
              <p:nvPr/>
            </p:nvSpPr>
            <p:spPr bwMode="auto">
              <a:xfrm>
                <a:off x="6413077" y="5257800"/>
                <a:ext cx="181652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9pPr>
              </a:lstStyle>
              <a:p>
                <a:pPr algn="ctr" eaLnBrk="1" hangingPunct="1"/>
                <a:r>
                  <a:rPr lang="en-US" altLang="en-US" dirty="0">
                    <a:solidFill>
                      <a:srgbClr val="FF0000"/>
                    </a:solidFill>
                    <a:latin typeface="Lucida Sans" pitchFamily="34" charset="0"/>
                  </a:rPr>
                  <a:t>Positive linear </a:t>
                </a:r>
                <a:br>
                  <a:rPr lang="en-US" altLang="en-US" dirty="0">
                    <a:solidFill>
                      <a:srgbClr val="FF0000"/>
                    </a:solidFill>
                    <a:latin typeface="Lucida Sans" pitchFamily="34" charset="0"/>
                  </a:rPr>
                </a:br>
                <a:r>
                  <a:rPr lang="en-US" altLang="en-US" dirty="0">
                    <a:solidFill>
                      <a:srgbClr val="FF0000"/>
                    </a:solidFill>
                    <a:latin typeface="Lucida Sans" pitchFamily="34" charset="0"/>
                  </a:rPr>
                  <a:t>correlation</a:t>
                </a:r>
              </a:p>
            </p:txBody>
          </p:sp>
          <p:sp>
            <p:nvSpPr>
              <p:cNvPr id="16399" name="TextBox 21"/>
              <p:cNvSpPr txBox="1">
                <a:spLocks noChangeArrowheads="1"/>
              </p:cNvSpPr>
              <p:nvPr/>
            </p:nvSpPr>
            <p:spPr bwMode="auto">
              <a:xfrm>
                <a:off x="88477" y="5257800"/>
                <a:ext cx="193354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9pPr>
              </a:lstStyle>
              <a:p>
                <a:pPr algn="ctr" eaLnBrk="1" hangingPunct="1"/>
                <a:r>
                  <a:rPr lang="en-US" altLang="en-US">
                    <a:solidFill>
                      <a:srgbClr val="FF0000"/>
                    </a:solidFill>
                    <a:latin typeface="Lucida Sans" pitchFamily="34" charset="0"/>
                  </a:rPr>
                  <a:t>Negative linear </a:t>
                </a:r>
                <a:br>
                  <a:rPr lang="en-US" altLang="en-US">
                    <a:solidFill>
                      <a:srgbClr val="FF0000"/>
                    </a:solidFill>
                    <a:latin typeface="Lucida Sans" pitchFamily="34" charset="0"/>
                  </a:rPr>
                </a:br>
                <a:r>
                  <a:rPr lang="en-US" altLang="en-US">
                    <a:solidFill>
                      <a:srgbClr val="FF0000"/>
                    </a:solidFill>
                    <a:latin typeface="Lucida Sans" pitchFamily="34" charset="0"/>
                  </a:rPr>
                  <a:t>correlation</a:t>
                </a:r>
              </a:p>
            </p:txBody>
          </p:sp>
        </p:grp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FEA276DC-F4C1-46CA-A872-85FBCA3B8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078970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0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altLang="zh-CN" sz="2400" dirty="0"/>
              <a:t>Correlation (if desired) can be induced by sharing or re-using random numbers between two (or more) random variables</a:t>
            </a:r>
          </a:p>
          <a:p>
            <a:r>
              <a:rPr lang="en-CA" altLang="zh-CN" sz="2400" dirty="0"/>
              <a:t>Example: height and weight of medical patients</a:t>
            </a:r>
          </a:p>
          <a:p>
            <a:r>
              <a:rPr lang="en-CA" altLang="zh-CN" sz="2400" dirty="0"/>
              <a:t>Example: a coin that remembers some of its recent history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 </a:t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endParaRPr lang="en-US" altLang="zh-CN" sz="2400" dirty="0"/>
          </a:p>
        </p:txBody>
      </p:sp>
      <p:sp>
        <p:nvSpPr>
          <p:cNvPr id="24679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Demo: Correlation and Autocorrelation</a:t>
            </a:r>
          </a:p>
        </p:txBody>
      </p:sp>
      <p:grpSp>
        <p:nvGrpSpPr>
          <p:cNvPr id="16390" name="Group 23"/>
          <p:cNvGrpSpPr>
            <a:grpSpLocks/>
          </p:cNvGrpSpPr>
          <p:nvPr/>
        </p:nvGrpSpPr>
        <p:grpSpPr bwMode="auto">
          <a:xfrm>
            <a:off x="381000" y="4114800"/>
            <a:ext cx="8140700" cy="1079500"/>
            <a:chOff x="88477" y="5320744"/>
            <a:chExt cx="8141123" cy="1080056"/>
          </a:xfrm>
        </p:grpSpPr>
        <p:sp>
          <p:nvSpPr>
            <p:cNvPr id="16391" name="TextBox 10"/>
            <p:cNvSpPr txBox="1">
              <a:spLocks noChangeArrowheads="1"/>
            </p:cNvSpPr>
            <p:nvPr/>
          </p:nvSpPr>
          <p:spPr bwMode="auto">
            <a:xfrm>
              <a:off x="685800" y="6031468"/>
              <a:ext cx="3850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9pPr>
            </a:lstStyle>
            <a:p>
              <a:pPr eaLnBrk="1" hangingPunct="1"/>
              <a:r>
                <a:rPr lang="en-US" altLang="en-US">
                  <a:latin typeface="Times New Roman" pitchFamily="18" charset="0"/>
                  <a:cs typeface="Times New Roman" pitchFamily="18" charset="0"/>
                </a:rPr>
                <a:t>-1</a:t>
              </a:r>
            </a:p>
          </p:txBody>
        </p:sp>
        <p:sp>
          <p:nvSpPr>
            <p:cNvPr id="16392" name="TextBox 12"/>
            <p:cNvSpPr txBox="1">
              <a:spLocks noChangeArrowheads="1"/>
            </p:cNvSpPr>
            <p:nvPr/>
          </p:nvSpPr>
          <p:spPr bwMode="auto">
            <a:xfrm>
              <a:off x="3967118" y="6031468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9pPr>
            </a:lstStyle>
            <a:p>
              <a:pPr eaLnBrk="1" hangingPunct="1"/>
              <a:r>
                <a:rPr lang="en-US" altLang="en-US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16393" name="TextBox 13"/>
            <p:cNvSpPr txBox="1">
              <a:spLocks noChangeArrowheads="1"/>
            </p:cNvSpPr>
            <p:nvPr/>
          </p:nvSpPr>
          <p:spPr bwMode="auto">
            <a:xfrm>
              <a:off x="7086600" y="6031468"/>
              <a:ext cx="4299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9pPr>
            </a:lstStyle>
            <a:p>
              <a:pPr eaLnBrk="1" hangingPunct="1"/>
              <a:r>
                <a:rPr lang="en-US" altLang="en-US">
                  <a:latin typeface="Times New Roman" pitchFamily="18" charset="0"/>
                  <a:cs typeface="Times New Roman" pitchFamily="18" charset="0"/>
                </a:rPr>
                <a:t>+1</a:t>
              </a:r>
            </a:p>
          </p:txBody>
        </p:sp>
        <p:grpSp>
          <p:nvGrpSpPr>
            <p:cNvPr id="16394" name="Group 22"/>
            <p:cNvGrpSpPr>
              <a:grpSpLocks/>
            </p:cNvGrpSpPr>
            <p:nvPr/>
          </p:nvGrpSpPr>
          <p:grpSpPr bwMode="auto">
            <a:xfrm>
              <a:off x="88477" y="5320744"/>
              <a:ext cx="8141123" cy="699056"/>
              <a:chOff x="88477" y="5257800"/>
              <a:chExt cx="8141123" cy="699056"/>
            </a:xfrm>
          </p:grpSpPr>
          <p:cxnSp>
            <p:nvCxnSpPr>
              <p:cNvPr id="8" name="Straight Arrow Connector 7"/>
              <p:cNvCxnSpPr/>
              <p:nvPr/>
            </p:nvCxnSpPr>
            <p:spPr bwMode="auto">
              <a:xfrm>
                <a:off x="914020" y="5955072"/>
                <a:ext cx="3200566" cy="1588"/>
              </a:xfrm>
              <a:prstGeom prst="straightConnector1">
                <a:avLst/>
              </a:prstGeom>
              <a:ln>
                <a:headEnd type="oval" w="med" len="med"/>
                <a:tailEnd type="oval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 bwMode="auto">
              <a:xfrm>
                <a:off x="4114586" y="5955072"/>
                <a:ext cx="3200566" cy="1588"/>
              </a:xfrm>
              <a:prstGeom prst="straightConnector1">
                <a:avLst/>
              </a:prstGeom>
              <a:ln>
                <a:headEnd type="oval" w="med" len="med"/>
                <a:tailEnd type="oval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6397" name="TextBox 19"/>
              <p:cNvSpPr txBox="1">
                <a:spLocks noChangeArrowheads="1"/>
              </p:cNvSpPr>
              <p:nvPr/>
            </p:nvSpPr>
            <p:spPr bwMode="auto">
              <a:xfrm>
                <a:off x="3200400" y="5574268"/>
                <a:ext cx="177965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FF0000"/>
                    </a:solidFill>
                    <a:latin typeface="Lucida Sans" pitchFamily="34" charset="0"/>
                  </a:rPr>
                  <a:t>No correlation</a:t>
                </a:r>
              </a:p>
            </p:txBody>
          </p:sp>
          <p:sp>
            <p:nvSpPr>
              <p:cNvPr id="16398" name="TextBox 20"/>
              <p:cNvSpPr txBox="1">
                <a:spLocks noChangeArrowheads="1"/>
              </p:cNvSpPr>
              <p:nvPr/>
            </p:nvSpPr>
            <p:spPr bwMode="auto">
              <a:xfrm>
                <a:off x="6413077" y="5257800"/>
                <a:ext cx="181652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9pPr>
              </a:lstStyle>
              <a:p>
                <a:pPr algn="ctr" eaLnBrk="1" hangingPunct="1"/>
                <a:r>
                  <a:rPr lang="en-US" altLang="en-US" dirty="0">
                    <a:solidFill>
                      <a:srgbClr val="FF0000"/>
                    </a:solidFill>
                    <a:latin typeface="Lucida Sans" pitchFamily="34" charset="0"/>
                  </a:rPr>
                  <a:t>Positive linear </a:t>
                </a:r>
                <a:br>
                  <a:rPr lang="en-US" altLang="en-US" dirty="0">
                    <a:solidFill>
                      <a:srgbClr val="FF0000"/>
                    </a:solidFill>
                    <a:latin typeface="Lucida Sans" pitchFamily="34" charset="0"/>
                  </a:rPr>
                </a:br>
                <a:r>
                  <a:rPr lang="en-US" altLang="en-US" dirty="0">
                    <a:solidFill>
                      <a:srgbClr val="FF0000"/>
                    </a:solidFill>
                    <a:latin typeface="Lucida Sans" pitchFamily="34" charset="0"/>
                  </a:rPr>
                  <a:t>correlation</a:t>
                </a:r>
              </a:p>
            </p:txBody>
          </p:sp>
          <p:sp>
            <p:nvSpPr>
              <p:cNvPr id="16399" name="TextBox 21"/>
              <p:cNvSpPr txBox="1">
                <a:spLocks noChangeArrowheads="1"/>
              </p:cNvSpPr>
              <p:nvPr/>
            </p:nvSpPr>
            <p:spPr bwMode="auto">
              <a:xfrm>
                <a:off x="88477" y="5257800"/>
                <a:ext cx="193354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9pPr>
              </a:lstStyle>
              <a:p>
                <a:pPr algn="ctr" eaLnBrk="1" hangingPunct="1"/>
                <a:r>
                  <a:rPr lang="en-US" altLang="en-US">
                    <a:solidFill>
                      <a:srgbClr val="FF0000"/>
                    </a:solidFill>
                    <a:latin typeface="Lucida Sans" pitchFamily="34" charset="0"/>
                  </a:rPr>
                  <a:t>Negative linear </a:t>
                </a:r>
                <a:br>
                  <a:rPr lang="en-US" altLang="en-US">
                    <a:solidFill>
                      <a:srgbClr val="FF0000"/>
                    </a:solidFill>
                    <a:latin typeface="Lucida Sans" pitchFamily="34" charset="0"/>
                  </a:rPr>
                </a:br>
                <a:r>
                  <a:rPr lang="en-US" altLang="en-US">
                    <a:solidFill>
                      <a:srgbClr val="FF0000"/>
                    </a:solidFill>
                    <a:latin typeface="Lucida Sans" pitchFamily="34" charset="0"/>
                  </a:rPr>
                  <a:t>correlation</a:t>
                </a:r>
              </a:p>
            </p:txBody>
          </p:sp>
        </p:grp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FEA276DC-F4C1-46CA-A872-85FBCA3B8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774451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dirty="0"/>
                  <a:t>: number of Bernoulli trials until achieving the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first</a:t>
                </a:r>
                <a:r>
                  <a:rPr lang="en-US" sz="2400" dirty="0"/>
                  <a:t> success</a:t>
                </a:r>
              </a:p>
              <a:p>
                <a:pPr lvl="1"/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dirty="0"/>
                  <a:t> is a geometric random variable with success probability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𝑝</m:t>
                    </m:r>
                  </m:oMath>
                </a14:m>
                <a:endParaRPr lang="en-US" sz="2400" dirty="0"/>
              </a:p>
              <a:p>
                <a:endParaRPr lang="en-US" dirty="0"/>
              </a:p>
              <a:p>
                <a:r>
                  <a:rPr lang="en-US" sz="2400" dirty="0"/>
                  <a:t>PMF: probability of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𝑘</m:t>
                    </m:r>
                    <m:r>
                      <a:rPr lang="en-US" sz="2400" b="0" i="0" smtClean="0">
                        <a:latin typeface="Cambria Math"/>
                      </a:rPr>
                      <m:t> (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k</m:t>
                    </m:r>
                    <m:r>
                      <a:rPr lang="en-US" sz="2400" b="0" i="0" smtClean="0">
                        <a:latin typeface="Cambria Math"/>
                      </a:rPr>
                      <m:t>=1,2,3,</m:t>
                    </m:r>
                    <m:r>
                      <a:rPr lang="en-US" sz="2400" b="0" i="1" smtClean="0">
                        <a:latin typeface="Cambria Math"/>
                      </a:rPr>
                      <m:t>…</m:t>
                    </m:r>
                    <m:r>
                      <a:rPr lang="en-US" sz="2400" b="0" i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trials until the first success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1−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lvl="1"/>
                <a:endParaRPr lang="en-US" dirty="0"/>
              </a:p>
              <a:p>
                <a:r>
                  <a:rPr lang="en-US" sz="2400" dirty="0"/>
                  <a:t>CDF: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2400" b="0" i="0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1−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1−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sz="2400" dirty="0"/>
              </a:p>
              <a:p>
                <a:r>
                  <a:rPr lang="en-US" sz="2400" dirty="0"/>
                  <a:t>Properties:</a:t>
                </a:r>
              </a:p>
              <a:p>
                <a:pPr marL="57150" indent="0">
                  <a:buNone/>
                </a:pPr>
                <a:r>
                  <a:rPr lang="en-US" sz="2400" b="0" dirty="0"/>
                  <a:t>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2400" dirty="0"/>
                  <a:t>,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𝑉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𝑝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t="-171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Geometric Distribution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C9D6D84-EAC9-46BE-B12D-9DB21AECB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46246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Geometric Distribution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2133600"/>
            <a:ext cx="4529274" cy="3390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2600" y="2038350"/>
            <a:ext cx="4699000" cy="3524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410200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Geometric distribution PMF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64772" y="5524500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Geometric distribution CDF</a:t>
            </a:r>
          </a:p>
        </p:txBody>
      </p:sp>
    </p:spTree>
    <p:extLst>
      <p:ext uri="{BB962C8B-B14F-4D97-AF65-F5344CB8AC3E}">
        <p14:creationId xmlns:p14="http://schemas.microsoft.com/office/powerpoint/2010/main" xmlns="" val="32630553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altLang="en-US" dirty="0"/>
                  <a:t>A random variable </a:t>
                </a:r>
                <a:r>
                  <a:rPr lang="en-US" altLang="en-US" i="1" dirty="0">
                    <a:latin typeface="Cambria" pitchFamily="18" charset="0"/>
                  </a:rPr>
                  <a:t>X</a:t>
                </a:r>
                <a:r>
                  <a:rPr lang="en-US" altLang="en-US" dirty="0"/>
                  <a:t> has </a:t>
                </a:r>
                <a:r>
                  <a:rPr lang="en-US" altLang="en-US" b="1" dirty="0">
                    <a:solidFill>
                      <a:srgbClr val="3333FF"/>
                    </a:solidFill>
                  </a:rPr>
                  <a:t>continuous</a:t>
                </a:r>
                <a:r>
                  <a:rPr lang="en-US" altLang="en-US" dirty="0"/>
                  <a:t> </a:t>
                </a:r>
                <a:r>
                  <a:rPr lang="en-US" altLang="en-US" b="1" dirty="0">
                    <a:solidFill>
                      <a:srgbClr val="3333FF"/>
                    </a:solidFill>
                  </a:rPr>
                  <a:t>uniform distribution </a:t>
                </a:r>
                <a:r>
                  <a:rPr lang="en-US" altLang="en-US" dirty="0"/>
                  <a:t>on the interval</a:t>
                </a:r>
                <a:r>
                  <a:rPr lang="en-US" altLang="en-US" dirty="0">
                    <a:latin typeface="Cambria" pitchFamily="18" charset="0"/>
                  </a:rPr>
                  <a:t> [</a:t>
                </a:r>
                <a:r>
                  <a:rPr lang="en-US" altLang="en-US" i="1" dirty="0" err="1">
                    <a:latin typeface="Cambria" pitchFamily="18" charset="0"/>
                  </a:rPr>
                  <a:t>a,b</a:t>
                </a:r>
                <a:r>
                  <a:rPr lang="en-US" altLang="en-US" dirty="0">
                    <a:latin typeface="Cambria" pitchFamily="18" charset="0"/>
                  </a:rPr>
                  <a:t>]</a:t>
                </a:r>
                <a:r>
                  <a:rPr lang="en-US" altLang="en-US" dirty="0"/>
                  <a:t>, if its PDF and CDF are:</a:t>
                </a:r>
              </a:p>
              <a:p>
                <a:pPr lvl="1"/>
                <a:r>
                  <a:rPr lang="en-US" b="0" dirty="0"/>
                  <a:t>PDF: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dirty="0"/>
                  <a:t>,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endParaRPr lang="en-US" b="0" dirty="0"/>
              </a:p>
              <a:p>
                <a:pPr lvl="1"/>
                <a:endParaRPr lang="en-US" b="0" dirty="0"/>
              </a:p>
              <a:p>
                <a:pPr lvl="1"/>
                <a:r>
                  <a:rPr lang="en-US" dirty="0"/>
                  <a:t>CDF: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𝑏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/>
                                </a:rPr>
                                <m:t>b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sz="2400" dirty="0"/>
                  <a:t>Properties:</a:t>
                </a:r>
              </a:p>
              <a:p>
                <a:pPr marL="0" indent="0">
                  <a:buNone/>
                </a:pPr>
                <a:r>
                  <a:rPr lang="en-US" sz="2400" b="0" dirty="0"/>
                  <a:t>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,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𝑉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135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Uniform Distribution</a:t>
            </a:r>
            <a:endParaRPr lang="en-US" dirty="0"/>
          </a:p>
        </p:txBody>
      </p:sp>
      <p:pic>
        <p:nvPicPr>
          <p:cNvPr id="10" name="Picture 9" descr="http://upload.wikimedia.org/wikipedia/commons/9/9c/Uniform_distribution_PD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9738" y="2057400"/>
            <a:ext cx="3167062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http://upload.wikimedia.org/wikipedia/commons/b/b7/Uniform_distribution_CD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1650" y="4381500"/>
            <a:ext cx="3257550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805487" y="4467225"/>
            <a:ext cx="60483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en-US" b="1"/>
              <a:t>CDF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743575" y="2128838"/>
            <a:ext cx="5937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en-US" b="1" dirty="0"/>
              <a:t>PDF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99E6D81-00EA-4D8C-9818-44E7E8B9A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99570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43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/>
                      </a:rPr>
                      <m:t>ℙ</m:t>
                    </m:r>
                    <m:r>
                      <a:rPr lang="en-US" alt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en-US" b="0" i="1" smtClean="0">
                        <a:latin typeface="Cambria Math"/>
                      </a:rPr>
                      <m:t>&lt;</m:t>
                    </m:r>
                    <m:r>
                      <a:rPr lang="en-US" altLang="en-US" b="0" i="1" smtClean="0">
                        <a:latin typeface="Cambria Math"/>
                      </a:rPr>
                      <m:t>𝑋</m:t>
                    </m:r>
                    <m:r>
                      <a:rPr lang="en-US" altLang="en-US" b="0" i="1" smtClean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en-US" dirty="0"/>
                  <a:t> is proportional to the length of the interval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en-US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dirty="0"/>
                  <a:t> </a:t>
                </a:r>
                <a:br>
                  <a:rPr lang="en-US" altLang="en-US" dirty="0"/>
                </a:br>
                <a:endParaRPr lang="en-US" alt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/>
                        </a:rPr>
                        <m:t>ℙ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b="0" i="1" smtClean="0">
                              <a:latin typeface="Cambria Math"/>
                            </a:rPr>
                            <m:t>&lt;</m:t>
                          </m:r>
                          <m:r>
                            <a:rPr lang="en-US" altLang="en-US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altLang="en-US" b="0" i="1" smtClean="0">
                              <a:latin typeface="Cambria Math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altLang="en-US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alt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en-US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endParaRPr lang="en-US" altLang="en-US" dirty="0"/>
              </a:p>
              <a:p>
                <a:r>
                  <a:rPr lang="en-US" altLang="en-US" dirty="0"/>
                  <a:t>Special case: 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standard uniform </a:t>
                </a:r>
                <a:r>
                  <a:rPr lang="en-US" altLang="en-US" dirty="0"/>
                  <a:t>distribution denoted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/>
                      </a:rPr>
                      <m:t>X</m:t>
                    </m:r>
                    <m:r>
                      <a:rPr lang="en-US" altLang="en-US" b="0" i="0" smtClean="0">
                        <a:latin typeface="Cambria Math"/>
                      </a:rPr>
                      <m:t>~</m:t>
                    </m:r>
                    <m:r>
                      <a:rPr lang="en-US" altLang="en-US" b="0" i="1" smtClean="0">
                        <a:latin typeface="Cambria Math"/>
                      </a:rPr>
                      <m:t>𝑈</m:t>
                    </m:r>
                    <m:r>
                      <a:rPr lang="en-US" altLang="en-US" b="0" i="1" smtClean="0">
                        <a:latin typeface="Cambria Math"/>
                      </a:rPr>
                      <m:t>(0,1)</m:t>
                    </m:r>
                  </m:oMath>
                </a14:m>
                <a:endParaRPr lang="en-US" altLang="en-US" dirty="0"/>
              </a:p>
              <a:p>
                <a:pPr lvl="1"/>
                <a:endParaRPr lang="en-US" altLang="en-US" dirty="0"/>
              </a:p>
              <a:p>
                <a:pPr lvl="1"/>
                <a:endParaRPr lang="en-US" altLang="en-US" dirty="0"/>
              </a:p>
              <a:p>
                <a:pPr lvl="1"/>
                <a:endParaRPr lang="en-US" altLang="en-US" dirty="0"/>
              </a:p>
              <a:p>
                <a:pPr lvl="1"/>
                <a:r>
                  <a:rPr lang="en-US" altLang="en-US" dirty="0"/>
                  <a:t>Very useful for random number generation in simulations</a:t>
                </a:r>
              </a:p>
            </p:txBody>
          </p:sp>
        </mc:Choice>
        <mc:Fallback>
          <p:sp>
            <p:nvSpPr>
              <p:cNvPr id="1843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59" t="-1963" r="-519" b="-159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Uniform Distribution Properties		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2133600" y="4625780"/>
                <a:ext cx="4953000" cy="8606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alt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en-US" sz="2800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2800" i="1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altLang="en-US" sz="2800" i="1">
                                    <a:latin typeface="Cambria Math"/>
                                  </a:rPr>
                                  <m:t>,   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altLang="en-US" sz="28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altLang="en-US" sz="2800" i="1">
                                    <a:latin typeface="Cambria Math"/>
                                  </a:rPr>
                                  <m:t>≤</m:t>
                                </m:r>
                                <m:r>
                                  <a:rPr lang="en-US" altLang="en-US" sz="28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altLang="en-US" sz="2800" i="1">
                                    <a:latin typeface="Cambria Math"/>
                                  </a:rPr>
                                  <m:t>≤1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2800" i="1">
                                    <a:latin typeface="Cambria Math"/>
                                  </a:rPr>
                                  <m:t>0, </m:t>
                                </m:r>
                                <m:r>
                                  <m:rPr>
                                    <m:nor/>
                                  </m:rPr>
                                  <a:rPr lang="en-US" altLang="en-US" sz="2800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en-US" sz="2800">
                                    <a:latin typeface="Cambria Math"/>
                                  </a:rPr>
                                  <m:t>otherwise</m:t>
                                </m:r>
                                <m:r>
                                  <a:rPr lang="en-US" altLang="en-US" sz="2800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en-US" sz="28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625780"/>
                <a:ext cx="4953000" cy="8606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534C019-A521-4F4A-BF20-451EE8F1E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336675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46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en-US" dirty="0"/>
                  <a:t>A random variable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en-US" dirty="0"/>
                  <a:t> is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exponentially distributed</a:t>
                </a:r>
                <a:r>
                  <a:rPr lang="en-US" altLang="en-US" dirty="0"/>
                  <a:t> with parameter </a:t>
                </a:r>
                <a14:m>
                  <m:oMath xmlns:m="http://schemas.openxmlformats.org/officeDocument/2006/math">
                    <m:r>
                      <a:rPr lang="en-US" altLang="en-US" smtClean="0">
                        <a:latin typeface="Cambria Math"/>
                      </a:rPr>
                      <m:t>𝜆</m:t>
                    </m:r>
                  </m:oMath>
                </a14:m>
                <a:r>
                  <a:rPr lang="en-US" altLang="en-US" dirty="0"/>
                  <a:t> if its PDF and CDF are:</a:t>
                </a:r>
              </a:p>
              <a:p>
                <a:pPr lvl="1"/>
                <a:r>
                  <a:rPr lang="en-US" altLang="en-US" dirty="0"/>
                  <a:t>PDF: </a:t>
                </a:r>
                <a14:m>
                  <m:oMath xmlns:m="http://schemas.openxmlformats.org/officeDocument/2006/math">
                    <m:r>
                      <a:rPr lang="en-US" altLang="en-US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en-US" smtClean="0">
                        <a:latin typeface="Cambria Math"/>
                      </a:rPr>
                      <m:t>=</m:t>
                    </m:r>
                    <m:r>
                      <a:rPr lang="en-US" altLang="en-US" smtClean="0">
                        <a:latin typeface="Cambria Math"/>
                      </a:rPr>
                      <m:t>𝜆</m:t>
                    </m:r>
                    <m:r>
                      <a:rPr lang="en-US" altLang="en-US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en-US" smtClean="0">
                            <a:latin typeface="Cambria Math"/>
                          </a:rPr>
                          <m:t>−</m:t>
                        </m:r>
                        <m:r>
                          <a:rPr lang="en-US" altLang="en-US" smtClean="0">
                            <a:latin typeface="Cambria Math"/>
                          </a:rPr>
                          <m:t>𝜆</m:t>
                        </m:r>
                        <m:r>
                          <a:rPr lang="en-US" altLang="en-US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altLang="en-US" dirty="0"/>
                  <a:t>, for </a:t>
                </a:r>
                <a14:m>
                  <m:oMath xmlns:m="http://schemas.openxmlformats.org/officeDocument/2006/math">
                    <m:r>
                      <a:rPr lang="en-US" altLang="en-US" smtClean="0">
                        <a:latin typeface="Cambria Math"/>
                      </a:rPr>
                      <m:t>𝑥</m:t>
                    </m:r>
                    <m:r>
                      <a:rPr lang="en-US" altLang="en-US" smtClean="0">
                        <a:latin typeface="Cambria Math"/>
                      </a:rPr>
                      <m:t>≥0</m:t>
                    </m:r>
                  </m:oMath>
                </a14:m>
                <a:endParaRPr lang="en-US" altLang="en-US" dirty="0"/>
              </a:p>
              <a:p>
                <a:pPr lvl="1"/>
                <a:r>
                  <a:rPr lang="en-US" altLang="en-US" dirty="0"/>
                  <a:t>CDF: </a:t>
                </a:r>
                <a14:m>
                  <m:oMath xmlns:m="http://schemas.openxmlformats.org/officeDocument/2006/math">
                    <m:r>
                      <a:rPr lang="en-US" altLang="en-US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en-US" smtClean="0">
                        <a:latin typeface="Cambria Math"/>
                      </a:rPr>
                      <m:t>=1−</m:t>
                    </m:r>
                    <m:sSup>
                      <m:sSup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en-US" smtClean="0">
                            <a:latin typeface="Cambria Math"/>
                          </a:rPr>
                          <m:t>−</m:t>
                        </m:r>
                        <m:r>
                          <a:rPr lang="en-US" altLang="en-US" smtClean="0">
                            <a:latin typeface="Cambria Math"/>
                          </a:rPr>
                          <m:t>𝜆</m:t>
                        </m:r>
                        <m:r>
                          <a:rPr lang="en-US" altLang="en-US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altLang="en-US" dirty="0"/>
                  <a:t>, for </a:t>
                </a:r>
                <a14:m>
                  <m:oMath xmlns:m="http://schemas.openxmlformats.org/officeDocument/2006/math">
                    <m:r>
                      <a:rPr lang="en-US" altLang="en-US" smtClean="0">
                        <a:latin typeface="Cambria Math"/>
                      </a:rPr>
                      <m:t>𝑥</m:t>
                    </m:r>
                    <m:r>
                      <a:rPr lang="en-US" altLang="en-US" smtClean="0">
                        <a:latin typeface="Cambria Math"/>
                      </a:rPr>
                      <m:t>≥0</m:t>
                    </m:r>
                  </m:oMath>
                </a14:m>
                <a:endParaRPr lang="en-US" altLang="en-US" dirty="0"/>
              </a:p>
              <a:p>
                <a:pPr lvl="1"/>
                <a:endParaRPr lang="en-US" altLang="en-US" dirty="0"/>
              </a:p>
              <a:p>
                <a:r>
                  <a:rPr lang="en-US" altLang="en-US" dirty="0"/>
                  <a:t>Properties:</a:t>
                </a: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r>
                      <a:rPr lang="en-US" altLang="en-US" i="1" smtClean="0">
                        <a:solidFill>
                          <a:schemeClr val="tx1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alt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𝜆</m:t>
                        </m:r>
                      </m:den>
                    </m:f>
                  </m:oMath>
                </a14:m>
                <a:r>
                  <a:rPr lang="en-US" altLang="en-US" dirty="0">
                    <a:solidFill>
                      <a:schemeClr val="tx1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tx1"/>
                        </a:solidFill>
                        <a:latin typeface="Cambria Math"/>
                      </a:rPr>
                      <m:t>𝑉</m:t>
                    </m:r>
                    <m:d>
                      <m:dPr>
                        <m:begChr m:val="["/>
                        <m:endChr m:val="]"/>
                        <m:ctrlP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alt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𝜆</m:t>
                            </m:r>
                          </m:e>
                          <m:sup>
                            <m:r>
                              <a:rPr lang="en-US" alt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endParaRPr lang="en-US" dirty="0"/>
              </a:p>
              <a:p>
                <a:r>
                  <a:rPr lang="en-US" altLang="en-US" dirty="0"/>
                  <a:t>The exponential distribution describes the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time between consecutive events</a:t>
                </a:r>
                <a:r>
                  <a:rPr lang="en-US" altLang="en-US" dirty="0"/>
                  <a:t> in a Poisson process of rate </a:t>
                </a:r>
                <a14:m>
                  <m:oMath xmlns:m="http://schemas.openxmlformats.org/officeDocument/2006/math">
                    <m:r>
                      <a:rPr lang="en-US" altLang="en-US">
                        <a:latin typeface="Cambria Math"/>
                      </a:rPr>
                      <m:t>𝜆</m:t>
                    </m:r>
                  </m:oMath>
                </a14:m>
                <a:endParaRPr lang="en-US" altLang="en-US" dirty="0"/>
              </a:p>
              <a:p>
                <a:endParaRPr lang="en-US" altLang="en-US" dirty="0"/>
              </a:p>
            </p:txBody>
          </p:sp>
        </mc:Choice>
        <mc:Fallback>
          <p:sp>
            <p:nvSpPr>
              <p:cNvPr id="1946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59" t="-1963" r="-207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Exponential Distribution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3659523-BB97-4AFA-82D6-CDDFB0AD9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757589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336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en-US" dirty="0"/>
                  <a:t>An experiment is called </a:t>
                </a:r>
                <a:r>
                  <a:rPr lang="en-US" altLang="en-US" i="1" dirty="0">
                    <a:solidFill>
                      <a:srgbClr val="FF0000"/>
                    </a:solidFill>
                  </a:rPr>
                  <a:t>random</a:t>
                </a:r>
                <a:r>
                  <a:rPr lang="en-US" altLang="en-US" dirty="0"/>
                  <a:t> if the outcome of the experiment is uncertain</a:t>
                </a:r>
              </a:p>
              <a:p>
                <a:r>
                  <a:rPr lang="en-US" altLang="en-US" dirty="0"/>
                  <a:t>For a random experiment:</a:t>
                </a:r>
              </a:p>
              <a:p>
                <a:pPr lvl="1"/>
                <a:r>
                  <a:rPr lang="en-US" altLang="en-US" dirty="0"/>
                  <a:t>The set of all possible outcomes is known before the experiment</a:t>
                </a:r>
              </a:p>
              <a:p>
                <a:pPr lvl="1"/>
                <a:r>
                  <a:rPr lang="en-US" altLang="en-US" dirty="0"/>
                  <a:t>The outcome of the experiment is not known in advance</a:t>
                </a:r>
              </a:p>
              <a:p>
                <a:r>
                  <a:rPr lang="en-US" altLang="en-US" i="1" dirty="0">
                    <a:solidFill>
                      <a:srgbClr val="FF0000"/>
                    </a:solidFill>
                  </a:rPr>
                  <a:t>Sample space</a:t>
                </a:r>
                <a:r>
                  <a:rPr lang="en-US" altLang="en-US" dirty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/>
                        <a:sym typeface="Symbol" pitchFamily="18" charset="2"/>
                      </a:rPr>
                      <m:t>Ω</m:t>
                    </m:r>
                  </m:oMath>
                </a14:m>
                <a:r>
                  <a:rPr lang="en-US" altLang="en-US" dirty="0">
                    <a:sym typeface="Symbol" pitchFamily="18" charset="2"/>
                  </a:rPr>
                  <a:t> of an experiment </a:t>
                </a:r>
                <a:r>
                  <a:rPr lang="en-US" altLang="en-US" dirty="0"/>
                  <a:t>is the </a:t>
                </a:r>
                <a:r>
                  <a:rPr lang="en-US" altLang="en-US" dirty="0">
                    <a:sym typeface="Symbol" pitchFamily="18" charset="2"/>
                  </a:rPr>
                  <a:t>set of all possible outcomes of the experiment</a:t>
                </a:r>
              </a:p>
              <a:p>
                <a:pPr algn="just"/>
                <a:r>
                  <a:rPr lang="en-US" altLang="en-US" dirty="0"/>
                  <a:t>Example: Consider random experiment of tossing a coin twice. Sample space is:</a:t>
                </a:r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b="0" i="0" smtClean="0">
                          <a:latin typeface="Cambria Math"/>
                          <a:cs typeface="Times New Roman" pitchFamily="18" charset="0"/>
                          <a:sym typeface="Symbol" pitchFamily="18" charset="2"/>
                        </a:rPr>
                        <m:t>Ω</m:t>
                      </m:r>
                      <m:r>
                        <a:rPr lang="en-US" altLang="en-US" b="0" i="1" smtClean="0">
                          <a:latin typeface="Cambria Math"/>
                          <a:cs typeface="Times New Roman" pitchFamily="18" charset="0"/>
                          <a:sym typeface="Symbol" pitchFamily="18" charset="2"/>
                        </a:rPr>
                        <m:t>={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/>
                              <a:cs typeface="Times New Roman" pitchFamily="18" charset="0"/>
                              <a:sym typeface="Symbol" pitchFamily="18" charset="2"/>
                            </a:rPr>
                            <m:t>𝐻</m:t>
                          </m:r>
                          <m:r>
                            <a:rPr lang="en-US" altLang="en-US" b="0" i="1" smtClean="0">
                              <a:latin typeface="Cambria Math"/>
                              <a:cs typeface="Times New Roman" pitchFamily="18" charset="0"/>
                              <a:sym typeface="Symbol" pitchFamily="18" charset="2"/>
                            </a:rPr>
                            <m:t>,</m:t>
                          </m:r>
                          <m:r>
                            <a:rPr lang="en-US" altLang="en-US" b="0" i="1" smtClean="0">
                              <a:latin typeface="Cambria Math"/>
                              <a:cs typeface="Times New Roman" pitchFamily="18" charset="0"/>
                              <a:sym typeface="Symbol" pitchFamily="18" charset="2"/>
                            </a:rPr>
                            <m:t>𝐻</m:t>
                          </m:r>
                        </m:e>
                      </m:d>
                      <m:r>
                        <a:rPr lang="en-US" altLang="en-US" b="0" i="1" smtClean="0">
                          <a:latin typeface="Cambria Math"/>
                          <a:cs typeface="Times New Roman" pitchFamily="18" charset="0"/>
                          <a:sym typeface="Symbol" pitchFamily="18" charset="2"/>
                        </a:rPr>
                        <m:t>, 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/>
                              <a:cs typeface="Times New Roman" pitchFamily="18" charset="0"/>
                              <a:sym typeface="Symbol" pitchFamily="18" charset="2"/>
                            </a:rPr>
                            <m:t>𝐻</m:t>
                          </m:r>
                          <m:r>
                            <a:rPr lang="en-US" altLang="en-US" b="0" i="1" smtClean="0">
                              <a:latin typeface="Cambria Math"/>
                              <a:cs typeface="Times New Roman" pitchFamily="18" charset="0"/>
                              <a:sym typeface="Symbol" pitchFamily="18" charset="2"/>
                            </a:rPr>
                            <m:t>, </m:t>
                          </m:r>
                          <m:r>
                            <a:rPr lang="en-US" altLang="en-US" b="0" i="1" smtClean="0">
                              <a:latin typeface="Cambria Math"/>
                              <a:cs typeface="Times New Roman" pitchFamily="18" charset="0"/>
                              <a:sym typeface="Symbol" pitchFamily="18" charset="2"/>
                            </a:rPr>
                            <m:t>𝑇</m:t>
                          </m:r>
                        </m:e>
                      </m:d>
                      <m:r>
                        <a:rPr lang="en-US" altLang="en-US" b="0" i="1" smtClean="0">
                          <a:latin typeface="Cambria Math"/>
                          <a:cs typeface="Times New Roman" pitchFamily="18" charset="0"/>
                          <a:sym typeface="Symbol" pitchFamily="18" charset="2"/>
                        </a:rPr>
                        <m:t>, 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/>
                              <a:cs typeface="Times New Roman" pitchFamily="18" charset="0"/>
                              <a:sym typeface="Symbol" pitchFamily="18" charset="2"/>
                            </a:rPr>
                            <m:t>𝑇</m:t>
                          </m:r>
                          <m:r>
                            <a:rPr lang="en-US" altLang="en-US" b="0" i="1" smtClean="0">
                              <a:latin typeface="Cambria Math"/>
                              <a:cs typeface="Times New Roman" pitchFamily="18" charset="0"/>
                              <a:sym typeface="Symbol" pitchFamily="18" charset="2"/>
                            </a:rPr>
                            <m:t>,</m:t>
                          </m:r>
                          <m:r>
                            <a:rPr lang="en-US" altLang="en-US" b="0" i="1" smtClean="0">
                              <a:latin typeface="Cambria Math"/>
                              <a:cs typeface="Times New Roman" pitchFamily="18" charset="0"/>
                              <a:sym typeface="Symbol" pitchFamily="18" charset="2"/>
                            </a:rPr>
                            <m:t>𝐻</m:t>
                          </m:r>
                        </m:e>
                      </m:d>
                      <m:r>
                        <a:rPr lang="en-US" altLang="en-US" b="0" i="1" smtClean="0">
                          <a:latin typeface="Cambria Math"/>
                          <a:cs typeface="Times New Roman" pitchFamily="18" charset="0"/>
                          <a:sym typeface="Symbol" pitchFamily="18" charset="2"/>
                        </a:rPr>
                        <m:t>, (</m:t>
                      </m:r>
                      <m:r>
                        <a:rPr lang="en-US" altLang="en-US" b="0" i="1" smtClean="0">
                          <a:latin typeface="Cambria Math"/>
                          <a:cs typeface="Times New Roman" pitchFamily="18" charset="0"/>
                          <a:sym typeface="Symbol" pitchFamily="18" charset="2"/>
                        </a:rPr>
                        <m:t>𝑇</m:t>
                      </m:r>
                      <m:r>
                        <a:rPr lang="en-US" altLang="en-US" b="0" i="1" smtClean="0">
                          <a:latin typeface="Cambria Math"/>
                          <a:cs typeface="Times New Roman" pitchFamily="18" charset="0"/>
                          <a:sym typeface="Symbol" pitchFamily="18" charset="2"/>
                        </a:rPr>
                        <m:t>,</m:t>
                      </m:r>
                      <m:r>
                        <a:rPr lang="en-US" altLang="en-US" b="0" i="1" smtClean="0">
                          <a:latin typeface="Cambria Math"/>
                          <a:cs typeface="Times New Roman" pitchFamily="18" charset="0"/>
                          <a:sym typeface="Symbol" pitchFamily="18" charset="2"/>
                        </a:rPr>
                        <m:t>𝑇</m:t>
                      </m:r>
                      <m:r>
                        <a:rPr lang="en-US" altLang="en-US" b="0" i="1" smtClean="0">
                          <a:latin typeface="Cambria Math"/>
                          <a:cs typeface="Times New Roman" pitchFamily="18" charset="0"/>
                          <a:sym typeface="Symbol" pitchFamily="18" charset="2"/>
                        </a:rPr>
                        <m:t>)}</m:t>
                      </m:r>
                    </m:oMath>
                  </m:oMathPara>
                </a14:m>
                <a:endParaRPr lang="en-US" altLang="en-US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endParaRPr lang="en-US" altLang="en-US" dirty="0"/>
              </a:p>
            </p:txBody>
          </p:sp>
        </mc:Choice>
        <mc:Fallback>
          <p:sp>
            <p:nvSpPr>
              <p:cNvPr id="14336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59" t="-1963" r="-155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Random Experiment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996F282C-B846-46D6-B622-866AED3E1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15142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Example: Exponential Distribution</a:t>
            </a: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6200" y="1828800"/>
            <a:ext cx="4800600" cy="3600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3400" y="1905000"/>
            <a:ext cx="4648200" cy="3486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410200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Exponential distribution PDF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19640" y="5429250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Exponential distribution CDF</a:t>
            </a:r>
          </a:p>
        </p:txBody>
      </p:sp>
    </p:spTree>
    <p:extLst>
      <p:ext uri="{BB962C8B-B14F-4D97-AF65-F5344CB8AC3E}">
        <p14:creationId xmlns:p14="http://schemas.microsoft.com/office/powerpoint/2010/main" xmlns="" val="328236233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Scenario: Walmart has a giant bin of lightbulbs on sale.  You buy one and bring it home for testing and observation.</a:t>
            </a:r>
          </a:p>
          <a:p>
            <a:endParaRPr lang="en-CA" sz="2400" dirty="0">
              <a:solidFill>
                <a:schemeClr val="tx1"/>
              </a:solidFill>
            </a:endParaRPr>
          </a:p>
          <a:p>
            <a:r>
              <a:rPr lang="en-CA" sz="2400" dirty="0"/>
              <a:t>Assume: All light bulbs last exactly 100 hours.</a:t>
            </a:r>
          </a:p>
          <a:p>
            <a:endParaRPr lang="en-CA" sz="2400" dirty="0"/>
          </a:p>
          <a:p>
            <a:r>
              <a:rPr lang="en-CA" sz="2400" dirty="0"/>
              <a:t>Observation: Your light bulb has worked for 70 hours.</a:t>
            </a:r>
          </a:p>
          <a:p>
            <a:endParaRPr lang="en-CA" sz="2400" dirty="0"/>
          </a:p>
          <a:p>
            <a:r>
              <a:rPr lang="en-CA" sz="2400" dirty="0"/>
              <a:t>Question: How much longer is it expected to last?</a:t>
            </a:r>
          </a:p>
          <a:p>
            <a:endParaRPr lang="en-CA" sz="2400" dirty="0"/>
          </a:p>
          <a:p>
            <a:r>
              <a:rPr lang="en-CA" sz="2400" dirty="0"/>
              <a:t>Answer:   </a:t>
            </a:r>
          </a:p>
          <a:p>
            <a:endParaRPr lang="en-CA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Light Bulb Testing (1 of 5)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13BA50ED-1525-40B3-8D12-A17093C68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994914F-361C-4A19-8C91-3ED8622BA618}"/>
              </a:ext>
            </a:extLst>
          </p:cNvPr>
          <p:cNvSpPr txBox="1"/>
          <p:nvPr/>
        </p:nvSpPr>
        <p:spPr>
          <a:xfrm>
            <a:off x="2349306" y="5064378"/>
            <a:ext cx="1272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30 hours</a:t>
            </a:r>
          </a:p>
        </p:txBody>
      </p:sp>
    </p:spTree>
    <p:extLst>
      <p:ext uri="{BB962C8B-B14F-4D97-AF65-F5344CB8AC3E}">
        <p14:creationId xmlns:p14="http://schemas.microsoft.com/office/powerpoint/2010/main" xmlns="" val="16267478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Scenario: Walmart has a giant bin of lightbulbs on sale.  You buy one and bring it home for testing and observation.</a:t>
            </a:r>
          </a:p>
          <a:p>
            <a:endParaRPr lang="en-CA" sz="2400" dirty="0">
              <a:solidFill>
                <a:schemeClr val="tx1"/>
              </a:solidFill>
            </a:endParaRPr>
          </a:p>
          <a:p>
            <a:r>
              <a:rPr lang="en-CA" sz="2400" dirty="0"/>
              <a:t>Assume: Half of the light bulbs last exactly 50 hours, while the other half last exactly 150 hours. The mean is 100 hours.</a:t>
            </a:r>
          </a:p>
          <a:p>
            <a:endParaRPr lang="en-CA" sz="2400" dirty="0"/>
          </a:p>
          <a:p>
            <a:r>
              <a:rPr lang="en-CA" sz="2400" dirty="0"/>
              <a:t>Observation: Your light bulb has worked for 70 hours.</a:t>
            </a:r>
          </a:p>
          <a:p>
            <a:endParaRPr lang="en-CA" sz="2400" dirty="0"/>
          </a:p>
          <a:p>
            <a:r>
              <a:rPr lang="en-CA" sz="2400" dirty="0"/>
              <a:t>Question: How much longer is it expected to last?</a:t>
            </a:r>
          </a:p>
          <a:p>
            <a:endParaRPr lang="en-CA" sz="2400" dirty="0"/>
          </a:p>
          <a:p>
            <a:r>
              <a:rPr lang="en-CA" sz="2400" dirty="0"/>
              <a:t>Answer:   </a:t>
            </a:r>
          </a:p>
          <a:p>
            <a:endParaRPr lang="en-CA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Light Bulb Testing (2 of 5)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13BA50ED-1525-40B3-8D12-A17093C68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994914F-361C-4A19-8C91-3ED8622BA618}"/>
              </a:ext>
            </a:extLst>
          </p:cNvPr>
          <p:cNvSpPr txBox="1"/>
          <p:nvPr/>
        </p:nvSpPr>
        <p:spPr>
          <a:xfrm>
            <a:off x="2349306" y="5444206"/>
            <a:ext cx="1272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80 hours</a:t>
            </a:r>
          </a:p>
        </p:txBody>
      </p:sp>
    </p:spTree>
    <p:extLst>
      <p:ext uri="{BB962C8B-B14F-4D97-AF65-F5344CB8AC3E}">
        <p14:creationId xmlns:p14="http://schemas.microsoft.com/office/powerpoint/2010/main" xmlns="" val="30393759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Scenario: Walmart has a giant bin of lightbulbs on sale.  You buy one and bring it home for testing and observation.</a:t>
            </a:r>
          </a:p>
          <a:p>
            <a:endParaRPr lang="en-CA" sz="2400" dirty="0">
              <a:solidFill>
                <a:schemeClr val="tx1"/>
              </a:solidFill>
            </a:endParaRPr>
          </a:p>
          <a:p>
            <a:r>
              <a:rPr lang="en-CA" sz="2400" dirty="0"/>
              <a:t>Assume: Half of the light bulbs last exactly 50 hours, while the other half last exactly 150 hours. The mean is 100 hours.</a:t>
            </a:r>
          </a:p>
          <a:p>
            <a:endParaRPr lang="en-CA" sz="2400" dirty="0"/>
          </a:p>
          <a:p>
            <a:r>
              <a:rPr lang="en-CA" sz="2400" dirty="0"/>
              <a:t>Observation: Your light bulb has worked for 40 hours.</a:t>
            </a:r>
          </a:p>
          <a:p>
            <a:endParaRPr lang="en-CA" sz="2400" dirty="0"/>
          </a:p>
          <a:p>
            <a:r>
              <a:rPr lang="en-CA" sz="2400" dirty="0"/>
              <a:t>Question: How much longer is it expected to last?</a:t>
            </a:r>
          </a:p>
          <a:p>
            <a:endParaRPr lang="en-CA" sz="2400" dirty="0"/>
          </a:p>
          <a:p>
            <a:r>
              <a:rPr lang="en-CA" sz="2400" dirty="0"/>
              <a:t>Answer:   </a:t>
            </a:r>
          </a:p>
          <a:p>
            <a:endParaRPr lang="en-CA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Light Bulb Testing (3 of 5)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13BA50ED-1525-40B3-8D12-A17093C68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994914F-361C-4A19-8C91-3ED8622BA618}"/>
              </a:ext>
            </a:extLst>
          </p:cNvPr>
          <p:cNvSpPr txBox="1"/>
          <p:nvPr/>
        </p:nvSpPr>
        <p:spPr>
          <a:xfrm>
            <a:off x="2349306" y="5444206"/>
            <a:ext cx="1272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60</a:t>
            </a:r>
            <a:r>
              <a:rPr lang="en-CA" sz="2400" dirty="0" smtClean="0"/>
              <a:t> </a:t>
            </a:r>
            <a:r>
              <a:rPr lang="en-CA" sz="2400" dirty="0"/>
              <a:t>hours</a:t>
            </a:r>
          </a:p>
        </p:txBody>
      </p:sp>
    </p:spTree>
    <p:extLst>
      <p:ext uri="{BB962C8B-B14F-4D97-AF65-F5344CB8AC3E}">
        <p14:creationId xmlns:p14="http://schemas.microsoft.com/office/powerpoint/2010/main" xmlns="" val="1943305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CA" sz="2400" dirty="0"/>
              <a:t>Scenario: Walmart has a giant bin of lightbulbs on sale.  You buy one and bring it home for testing and observation.</a:t>
            </a:r>
          </a:p>
          <a:p>
            <a:endParaRPr lang="en-CA" sz="2400" dirty="0">
              <a:solidFill>
                <a:schemeClr val="tx1"/>
              </a:solidFill>
            </a:endParaRPr>
          </a:p>
          <a:p>
            <a:r>
              <a:rPr lang="en-CA" sz="2400" dirty="0"/>
              <a:t>Assume: Light bulbs have a working duration that is uniformly distributed (continuous) between 50 hours and 150 hours. The mean is 100 hours.</a:t>
            </a:r>
          </a:p>
          <a:p>
            <a:endParaRPr lang="en-CA" sz="2400" dirty="0"/>
          </a:p>
          <a:p>
            <a:r>
              <a:rPr lang="en-CA" sz="2400" dirty="0"/>
              <a:t>Observation: Your light bulb has worked for 70 hours.</a:t>
            </a:r>
          </a:p>
          <a:p>
            <a:endParaRPr lang="en-CA" sz="2400" dirty="0"/>
          </a:p>
          <a:p>
            <a:r>
              <a:rPr lang="en-CA" sz="2400" dirty="0"/>
              <a:t>Question: How much longer is it expected to last?</a:t>
            </a:r>
          </a:p>
          <a:p>
            <a:endParaRPr lang="en-CA" sz="2400" dirty="0"/>
          </a:p>
          <a:p>
            <a:r>
              <a:rPr lang="en-CA" sz="2400" dirty="0"/>
              <a:t>Answer:   </a:t>
            </a:r>
          </a:p>
          <a:p>
            <a:endParaRPr lang="en-CA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Light Bulb Testing (4 of 5)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13BA50ED-1525-40B3-8D12-A17093C68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994914F-361C-4A19-8C91-3ED8622BA618}"/>
              </a:ext>
            </a:extLst>
          </p:cNvPr>
          <p:cNvSpPr txBox="1"/>
          <p:nvPr/>
        </p:nvSpPr>
        <p:spPr>
          <a:xfrm>
            <a:off x="2349306" y="5331662"/>
            <a:ext cx="1272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40 hours</a:t>
            </a:r>
          </a:p>
        </p:txBody>
      </p:sp>
    </p:spTree>
    <p:extLst>
      <p:ext uri="{BB962C8B-B14F-4D97-AF65-F5344CB8AC3E}">
        <p14:creationId xmlns:p14="http://schemas.microsoft.com/office/powerpoint/2010/main" xmlns="" val="12876318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Scenario: Walmart has a giant bin of lightbulbs on sale.  You buy one and bring it home for testing and observation.</a:t>
            </a:r>
          </a:p>
          <a:p>
            <a:endParaRPr lang="en-CA" sz="2400" dirty="0">
              <a:solidFill>
                <a:schemeClr val="tx1"/>
              </a:solidFill>
            </a:endParaRPr>
          </a:p>
          <a:p>
            <a:r>
              <a:rPr lang="en-CA" sz="2400" dirty="0"/>
              <a:t>Assume: Light bulbs have a working duration that is exponentially distributed with a mean of 100 hours.</a:t>
            </a:r>
          </a:p>
          <a:p>
            <a:endParaRPr lang="en-CA" sz="2400" dirty="0"/>
          </a:p>
          <a:p>
            <a:r>
              <a:rPr lang="en-CA" sz="2400" dirty="0"/>
              <a:t>Observation: Your light bulb has worked for 70 hours.</a:t>
            </a:r>
          </a:p>
          <a:p>
            <a:endParaRPr lang="en-CA" sz="2400" dirty="0"/>
          </a:p>
          <a:p>
            <a:r>
              <a:rPr lang="en-CA" sz="2400" dirty="0"/>
              <a:t>Question: How much longer is it expected to last?</a:t>
            </a:r>
          </a:p>
          <a:p>
            <a:endParaRPr lang="en-CA" sz="2400" dirty="0"/>
          </a:p>
          <a:p>
            <a:r>
              <a:rPr lang="en-CA" sz="2400" dirty="0"/>
              <a:t>Answer:   </a:t>
            </a:r>
          </a:p>
          <a:p>
            <a:endParaRPr lang="en-CA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Light Bulb Testing (5 of 5)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13BA50ED-1525-40B3-8D12-A17093C68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994914F-361C-4A19-8C91-3ED8622BA618}"/>
              </a:ext>
            </a:extLst>
          </p:cNvPr>
          <p:cNvSpPr txBox="1"/>
          <p:nvPr/>
        </p:nvSpPr>
        <p:spPr>
          <a:xfrm>
            <a:off x="2349306" y="5444203"/>
            <a:ext cx="1428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100 hours</a:t>
            </a:r>
          </a:p>
        </p:txBody>
      </p:sp>
    </p:spTree>
    <p:extLst>
      <p:ext uri="{BB962C8B-B14F-4D97-AF65-F5344CB8AC3E}">
        <p14:creationId xmlns:p14="http://schemas.microsoft.com/office/powerpoint/2010/main" xmlns="" val="3061436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676" name="Rectangle 3"/>
              <p:cNvSpPr>
                <a:spLocks noGrp="1" noChangeArrowheads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sz="2400" dirty="0"/>
                  <a:t>Memoryless is a property of certain probability distributions such as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exponential</a:t>
                </a:r>
                <a:r>
                  <a:rPr lang="en-US" sz="2400" dirty="0"/>
                  <a:t> distribution and </a:t>
                </a:r>
                <a:r>
                  <a:rPr lang="en-US" sz="2400" dirty="0">
                    <a:solidFill>
                      <a:srgbClr val="FF0000"/>
                    </a:solidFill>
                  </a:rPr>
                  <a:t>geometric</a:t>
                </a:r>
                <a:r>
                  <a:rPr lang="en-US" sz="2400" dirty="0"/>
                  <a:t> distribution</a:t>
                </a:r>
              </a:p>
              <a:p>
                <a:pPr lvl="1"/>
                <a:r>
                  <a:rPr lang="en-US" sz="2800" dirty="0"/>
                  <a:t>future events do not depend on the past events, but only on the </a:t>
                </a:r>
                <a:r>
                  <a:rPr lang="en-US" sz="2800" dirty="0">
                    <a:solidFill>
                      <a:srgbClr val="FF0000"/>
                    </a:solidFill>
                  </a:rPr>
                  <a:t>present</a:t>
                </a:r>
                <a:r>
                  <a:rPr lang="en-US" sz="2800" dirty="0"/>
                  <a:t> event</a:t>
                </a:r>
                <a:r>
                  <a:rPr lang="en-GB" sz="2800" dirty="0"/>
                  <a:t> </a:t>
                </a:r>
              </a:p>
              <a:p>
                <a:pPr lvl="1"/>
                <a:endParaRPr lang="en-GB" sz="2800" dirty="0"/>
              </a:p>
              <a:p>
                <a:r>
                  <a:rPr lang="en-US" sz="2400" dirty="0"/>
                  <a:t>Formally: random variable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dirty="0"/>
                  <a:t> has a </a:t>
                </a:r>
                <a:r>
                  <a:rPr lang="en-US" sz="2400" dirty="0" err="1"/>
                  <a:t>memoryless</a:t>
                </a:r>
                <a:r>
                  <a:rPr lang="en-US" sz="2400" dirty="0"/>
                  <a:t> distribution if</a:t>
                </a:r>
              </a:p>
              <a:p>
                <a:endParaRPr lang="en-US" sz="24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/>
                          </a:rPr>
                          <m:t>&gt;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 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𝑋</m:t>
                    </m:r>
                    <m:r>
                      <a:rPr lang="en-US" sz="2400" b="0" i="1" smtClean="0">
                        <a:latin typeface="Cambria Math"/>
                      </a:rPr>
                      <m:t>&gt;</m:t>
                    </m:r>
                    <m:r>
                      <a:rPr lang="en-US" sz="2400" b="0" i="1" smtClean="0">
                        <a:latin typeface="Cambria Math"/>
                      </a:rPr>
                      <m:t>𝑠</m:t>
                    </m:r>
                    <m:r>
                      <a:rPr lang="en-US" sz="2400" b="0" i="1" smtClean="0">
                        <a:latin typeface="Cambria Math"/>
                      </a:rPr>
                      <m:t>)=</m:t>
                    </m:r>
                    <m:r>
                      <a:rPr lang="en-US" sz="2400" b="0" i="1" smtClean="0">
                        <a:latin typeface="Cambria Math"/>
                      </a:rPr>
                      <m:t>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/>
                          </a:rPr>
                          <m:t>&gt;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2400" dirty="0"/>
                  <a:t>   for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𝑠</m:t>
                    </m:r>
                    <m:r>
                      <a:rPr lang="en-US" sz="2400" b="0" i="0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t</m:t>
                    </m:r>
                    <m:r>
                      <a:rPr lang="en-US" sz="2400">
                        <a:latin typeface="Cambria Math"/>
                      </a:rPr>
                      <m:t>≥0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Example:</a:t>
                </a:r>
                <a:r>
                  <a:rPr lang="en-US" sz="2400" dirty="0">
                    <a:solidFill>
                      <a:srgbClr val="006600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The probability that you will wait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more minutes given that you have already been waiting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minutes is the same as the probability that you wait for more than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minutes from the beginning!</a:t>
                </a:r>
              </a:p>
            </p:txBody>
          </p:sp>
        </mc:Choice>
        <mc:Fallback>
          <p:sp>
            <p:nvSpPr>
              <p:cNvPr id="2867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815" t="-1472" r="-155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Memoryless Property</a:t>
            </a:r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13BA50ED-1525-40B3-8D12-A17093C68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69842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Example: Exponential Distribution</a:t>
            </a:r>
            <a:endParaRPr lang="en-US" altLang="en-US" sz="2200">
              <a:solidFill>
                <a:schemeClr val="bg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558" name="Rectangle 3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142875" y="1143000"/>
                <a:ext cx="8786813" cy="5357813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2400" dirty="0"/>
                  <a:t>The time needed to repair the engine of a car is </a:t>
                </a:r>
                <a:r>
                  <a:rPr lang="en-US" altLang="en-US" sz="2400" b="1" dirty="0"/>
                  <a:t>exponentially distributed</a:t>
                </a:r>
                <a:r>
                  <a:rPr lang="en-US" altLang="en-US" sz="2400" dirty="0"/>
                  <a:t> with a mean time equal to 3 hours.</a:t>
                </a:r>
              </a:p>
              <a:p>
                <a:pPr lvl="1" eaLnBrk="1" hangingPunct="1"/>
                <a:r>
                  <a:rPr lang="en-US" altLang="en-US" sz="2000" dirty="0">
                    <a:solidFill>
                      <a:srgbClr val="C00000"/>
                    </a:solidFill>
                  </a:rPr>
                  <a:t>The probability that the car spends more than the average wait time in repair:</a:t>
                </a:r>
              </a:p>
              <a:p>
                <a:pPr lvl="1" algn="ctr" eaLnBrk="1" hangingPunct="1">
                  <a:buFont typeface="Wingdings 2" pitchFamily="18" charset="2"/>
                  <a:buNone/>
                </a:pPr>
                <a:r>
                  <a:rPr lang="en-US" altLang="en-US" sz="2000" dirty="0"/>
                  <a:t>	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/>
                      </a:rPr>
                      <m:t>ℙ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/>
                          </a:rPr>
                          <m:t>𝑋</m:t>
                        </m:r>
                        <m:r>
                          <a:rPr lang="en-US" altLang="en-US" sz="2000" b="0" i="1" smtClean="0">
                            <a:latin typeface="Cambria Math"/>
                          </a:rPr>
                          <m:t>&gt;3</m:t>
                        </m:r>
                      </m:e>
                    </m:d>
                    <m:r>
                      <a:rPr lang="en-US" altLang="en-US" sz="2000" b="0" i="1" smtClean="0">
                        <a:latin typeface="Cambria Math"/>
                      </a:rPr>
                      <m:t>=1−</m:t>
                    </m:r>
                    <m:r>
                      <a:rPr lang="en-US" altLang="en-US" sz="2000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altLang="en-US" sz="20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en-US" sz="2000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2000" b="0" i="1" smtClean="0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en-US" sz="2000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altLang="en-US" sz="2000" b="0" i="1" smtClean="0">
                        <a:latin typeface="Cambria Math"/>
                      </a:rPr>
                      <m:t>=0.368</m:t>
                    </m:r>
                  </m:oMath>
                </a14:m>
                <a:endParaRPr lang="en-US" altLang="en-US" sz="2000" dirty="0"/>
              </a:p>
              <a:p>
                <a:pPr lvl="1" eaLnBrk="1" hangingPunct="1"/>
                <a:endParaRPr lang="en-US" altLang="en-US" sz="2000" dirty="0">
                  <a:solidFill>
                    <a:srgbClr val="C00000"/>
                  </a:solidFill>
                </a:endParaRPr>
              </a:p>
              <a:p>
                <a:pPr lvl="1" eaLnBrk="1" hangingPunct="1"/>
                <a:r>
                  <a:rPr lang="en-US" altLang="en-US" sz="2000" dirty="0">
                    <a:solidFill>
                      <a:srgbClr val="C00000"/>
                    </a:solidFill>
                  </a:rPr>
                  <a:t>The probability that the car repair time lasts between 2 to 3 hours is:</a:t>
                </a:r>
              </a:p>
              <a:p>
                <a:pPr marL="457200" lvl="1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en-US" sz="2000" i="1">
                          <a:latin typeface="Cambria Math"/>
                        </a:rPr>
                        <m:t>ℙ</m:t>
                      </m:r>
                      <m:d>
                        <m:dPr>
                          <m:ctrlPr>
                            <a:rPr lang="en-US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000" i="1">
                              <a:latin typeface="Cambria Math"/>
                            </a:rPr>
                            <m:t>2≤</m:t>
                          </m:r>
                          <m:r>
                            <a:rPr lang="en-US" altLang="en-US" sz="2000" i="1">
                              <a:latin typeface="Cambria Math"/>
                            </a:rPr>
                            <m:t>𝑋</m:t>
                          </m:r>
                          <m:r>
                            <a:rPr lang="en-US" altLang="en-US" sz="2000" i="1">
                              <a:latin typeface="Cambria Math"/>
                            </a:rPr>
                            <m:t>≤3</m:t>
                          </m:r>
                        </m:e>
                      </m:d>
                      <m:r>
                        <a:rPr lang="en-US" altLang="en-US" sz="2000" i="1">
                          <a:latin typeface="Cambria Math"/>
                        </a:rPr>
                        <m:t>=</m:t>
                      </m:r>
                      <m:r>
                        <a:rPr lang="en-US" altLang="en-US" sz="2000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000" i="1">
                              <a:latin typeface="Cambria Math"/>
                            </a:rPr>
                            <m:t>3</m:t>
                          </m:r>
                        </m:e>
                      </m:d>
                      <m:r>
                        <a:rPr lang="en-US" altLang="en-US" sz="2000" i="1">
                          <a:latin typeface="Cambria Math"/>
                        </a:rPr>
                        <m:t>−</m:t>
                      </m:r>
                      <m:r>
                        <a:rPr lang="en-US" altLang="en-US" sz="2000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000" i="1"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altLang="en-US" sz="2000" i="1">
                          <a:latin typeface="Cambria Math"/>
                        </a:rPr>
                        <m:t>=0.145</m:t>
                      </m:r>
                    </m:oMath>
                  </m:oMathPara>
                </a14:m>
                <a:endParaRPr lang="en-US" altLang="en-US" sz="2000" i="1" dirty="0">
                  <a:latin typeface="Cambria Math"/>
                </a:endParaRPr>
              </a:p>
              <a:p>
                <a:pPr marL="457200" lvl="1" indent="0" eaLnBrk="1" hangingPunct="1">
                  <a:buNone/>
                </a:pPr>
                <a:endParaRPr lang="en-US" altLang="en-US" sz="2000" i="1" dirty="0">
                  <a:latin typeface="Cambria Math"/>
                </a:endParaRPr>
              </a:p>
              <a:p>
                <a:pPr lvl="1" eaLnBrk="1" hangingPunct="1"/>
                <a:r>
                  <a:rPr lang="en-US" altLang="en-US" sz="2000" dirty="0">
                    <a:solidFill>
                      <a:srgbClr val="C00000"/>
                    </a:solidFill>
                  </a:rPr>
                  <a:t>The probability that the repair time lasts for another hour given that it has already lasted for 2.5 hours:</a:t>
                </a:r>
              </a:p>
              <a:p>
                <a:pPr lvl="1" algn="ctr" eaLnBrk="1" hangingPunct="1">
                  <a:buFont typeface="Wingdings" pitchFamily="2" charset="2"/>
                  <a:buNone/>
                </a:pPr>
                <a:r>
                  <a:rPr lang="en-US" altLang="en-US" sz="2000" dirty="0"/>
                  <a:t>   Using the </a:t>
                </a:r>
                <a:r>
                  <a:rPr lang="en-US" altLang="en-US" sz="2000" dirty="0" err="1"/>
                  <a:t>memoryless</a:t>
                </a:r>
                <a:r>
                  <a:rPr lang="en-US" altLang="en-US" sz="2000" dirty="0"/>
                  <a:t> property of the exponential distribution,</a:t>
                </a:r>
              </a:p>
              <a:p>
                <a:pPr lvl="1" algn="ctr"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en-US" sz="1800" b="0" i="1" smtClean="0">
                          <a:latin typeface="Cambria Math"/>
                        </a:rPr>
                        <m:t>ℙ</m:t>
                      </m:r>
                      <m:d>
                        <m:dPr>
                          <m:ctrlP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altLang="en-US" sz="1800" b="0" i="1" smtClean="0">
                              <a:latin typeface="Cambria Math"/>
                            </a:rPr>
                            <m:t>&gt;</m:t>
                          </m:r>
                          <m:d>
                            <m:dPr>
                              <m:ctrlP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b="0" i="1" smtClean="0">
                                  <a:latin typeface="Cambria Math"/>
                                </a:rPr>
                                <m:t>1+2.5</m:t>
                              </m:r>
                            </m:e>
                          </m:d>
                          <m:r>
                            <a:rPr lang="en-US" altLang="en-US" sz="1800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US" altLang="en-US" sz="18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altLang="en-US" sz="1800" b="0" i="1" smtClean="0">
                              <a:latin typeface="Cambria Math"/>
                            </a:rPr>
                            <m:t>&gt;2.5</m:t>
                          </m:r>
                        </m:e>
                      </m:d>
                      <m:r>
                        <a:rPr lang="en-US" altLang="en-US" sz="1800" b="0" i="1" smtClean="0">
                          <a:latin typeface="Cambria Math"/>
                        </a:rPr>
                        <m:t>=</m:t>
                      </m:r>
                      <m:r>
                        <a:rPr lang="en-US" altLang="en-US" sz="1800" b="0" i="1" smtClean="0">
                          <a:latin typeface="Cambria Math"/>
                        </a:rPr>
                        <m:t>ℙ</m:t>
                      </m:r>
                      <m:d>
                        <m:dPr>
                          <m:ctrlP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altLang="en-US" sz="1800" b="0" i="1" smtClean="0">
                              <a:latin typeface="Cambria Math"/>
                            </a:rPr>
                            <m:t>&gt;1</m:t>
                          </m:r>
                        </m:e>
                      </m:d>
                      <m:r>
                        <a:rPr lang="en-US" altLang="en-US" sz="1800" b="0" i="1" smtClean="0">
                          <a:latin typeface="Cambria Math"/>
                        </a:rPr>
                        <m:t>=1−</m:t>
                      </m:r>
                      <m:r>
                        <a:rPr lang="en-US" altLang="en-US" sz="18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altLang="en-US" sz="1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1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en-US" sz="18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1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en-US" sz="18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altLang="en-US" sz="1800" b="0" i="1" smtClean="0">
                          <a:latin typeface="Cambria Math"/>
                        </a:rPr>
                        <m:t>=0.717 </m:t>
                      </m:r>
                    </m:oMath>
                  </m:oMathPara>
                </a14:m>
                <a:endParaRPr lang="en-US" altLang="en-US" sz="1800" i="1" dirty="0"/>
              </a:p>
            </p:txBody>
          </p:sp>
        </mc:Choice>
        <mc:Fallback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42875" y="1143000"/>
                <a:ext cx="8786813" cy="5357813"/>
              </a:xfrm>
              <a:blipFill rotWithShape="1">
                <a:blip r:embed="rId3"/>
                <a:stretch>
                  <a:fillRect l="-485" t="-911" r="-1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770CB8A-8D2A-4371-9955-88EDDDB07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380223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4386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en-US" sz="2400" dirty="0">
                    <a:sym typeface="Symbol" pitchFamily="18" charset="2"/>
                  </a:rPr>
                  <a:t>An </a:t>
                </a:r>
                <a:r>
                  <a:rPr lang="en-US" altLang="en-US" sz="2400" i="1" dirty="0">
                    <a:solidFill>
                      <a:srgbClr val="FF0000"/>
                    </a:solidFill>
                    <a:sym typeface="Symbol" pitchFamily="18" charset="2"/>
                  </a:rPr>
                  <a:t>event</a:t>
                </a:r>
                <a:r>
                  <a:rPr lang="en-US" altLang="en-US" sz="2400" dirty="0">
                    <a:sym typeface="Symbol" pitchFamily="18" charset="2"/>
                  </a:rPr>
                  <a:t> is a subset of sample space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en-US" sz="2400" dirty="0">
                    <a:sym typeface="Symbol" pitchFamily="18" charset="2"/>
                  </a:rPr>
                  <a:t>    </a:t>
                </a:r>
                <a:r>
                  <a:rPr lang="en-US" altLang="en-US" sz="2400" b="1" dirty="0">
                    <a:sym typeface="Symbol" pitchFamily="18" charset="2"/>
                  </a:rPr>
                  <a:t>Example 1</a:t>
                </a:r>
                <a:r>
                  <a:rPr lang="en-US" altLang="en-US" sz="2400" dirty="0">
                    <a:sym typeface="Symbol" pitchFamily="18" charset="2"/>
                  </a:rPr>
                  <a:t>: in tossing a coin twice, </a:t>
                </a:r>
                <a:r>
                  <a:rPr lang="en-US" altLang="en-US" sz="2400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E={(H,H)}</a:t>
                </a:r>
                <a:r>
                  <a:rPr lang="en-US" altLang="en-US" sz="2400" dirty="0">
                    <a:sym typeface="Symbol" pitchFamily="18" charset="2"/>
                  </a:rPr>
                  <a:t> is the event of having two heads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en-US" sz="2400" dirty="0">
                    <a:sym typeface="Symbol" pitchFamily="18" charset="2"/>
                  </a:rPr>
                  <a:t>    </a:t>
                </a:r>
                <a:r>
                  <a:rPr lang="en-US" altLang="en-US" sz="2400" b="1" dirty="0">
                    <a:sym typeface="Symbol" pitchFamily="18" charset="2"/>
                  </a:rPr>
                  <a:t>Example 2</a:t>
                </a:r>
                <a:r>
                  <a:rPr lang="en-US" altLang="en-US" sz="2400" dirty="0">
                    <a:sym typeface="Symbol" pitchFamily="18" charset="2"/>
                  </a:rPr>
                  <a:t>: in tossing a coin twice, </a:t>
                </a:r>
                <a:r>
                  <a:rPr lang="en-US" altLang="en-US" sz="2400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E={(H,H), (H,T)}</a:t>
                </a:r>
                <a:r>
                  <a:rPr lang="en-US" altLang="en-US" sz="2400" dirty="0">
                    <a:sym typeface="Symbol" pitchFamily="18" charset="2"/>
                  </a:rPr>
                  <a:t> is the event of having a head in the first toss</a:t>
                </a:r>
              </a:p>
              <a:p>
                <a:pPr>
                  <a:buFont typeface="Wingdings" pitchFamily="2" charset="2"/>
                  <a:buNone/>
                </a:pPr>
                <a:endParaRPr lang="en-US" altLang="en-US" sz="2400" dirty="0">
                  <a:sym typeface="Symbol" pitchFamily="18" charset="2"/>
                </a:endParaRPr>
              </a:p>
              <a:p>
                <a:r>
                  <a:rPr lang="en-US" altLang="en-US" sz="2400" i="1" dirty="0">
                    <a:solidFill>
                      <a:srgbClr val="FF0000"/>
                    </a:solidFill>
                  </a:rPr>
                  <a:t>Probability</a:t>
                </a:r>
                <a:r>
                  <a:rPr lang="en-US" altLang="en-US" sz="2400" dirty="0"/>
                  <a:t>  of an event  </a:t>
                </a:r>
                <a:r>
                  <a:rPr lang="en-US" altLang="en-US" sz="2400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E</a:t>
                </a:r>
                <a:r>
                  <a:rPr lang="en-US" altLang="en-US" sz="2400" dirty="0"/>
                  <a:t> is a numerical measure of the likelihood that event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altLang="en-US" sz="2400" dirty="0"/>
                  <a:t> will occur, expressed as a number between </a:t>
                </a:r>
                <a:r>
                  <a:rPr lang="en-US" altLang="en-US" sz="2400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0</a:t>
                </a:r>
                <a:r>
                  <a:rPr lang="en-US" altLang="en-US" sz="2400" dirty="0"/>
                  <a:t> and </a:t>
                </a:r>
                <a:r>
                  <a:rPr lang="en-US" altLang="en-US" sz="2400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1</a:t>
                </a:r>
                <a:r>
                  <a:rPr lang="en-US" altLang="en-US" sz="2400" dirty="0"/>
                  <a:t>, 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en-US" sz="2400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                             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0≤</m:t>
                    </m:r>
                    <m:r>
                      <a:rPr lang="en-US" altLang="en-US" sz="2400" b="0" i="1" smtClean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ℙ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/>
                            <a:cs typeface="Times New Roman" pitchFamily="18" charset="0"/>
                            <a:sym typeface="Symbol" pitchFamily="18" charset="2"/>
                          </a:rPr>
                          <m:t>𝐸</m:t>
                        </m:r>
                      </m:e>
                    </m:d>
                    <m:r>
                      <a:rPr lang="en-US" altLang="en-US" sz="2400" b="0" i="1" smtClean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≤1</m:t>
                    </m:r>
                  </m:oMath>
                </a14:m>
                <a:endParaRPr lang="en-US" altLang="en-US" sz="2400" b="0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lvl="1"/>
                <a:endParaRPr lang="en-US" sz="2000" dirty="0"/>
              </a:p>
              <a:p>
                <a:pPr lvl="1"/>
                <a:r>
                  <a:rPr lang="en-US" sz="2000" dirty="0"/>
                  <a:t>If all possible outcomes are equally likely: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ℙ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/|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Probability of the sample space is 1:</a:t>
                </a:r>
                <a14:m>
                  <m:oMath xmlns:m="http://schemas.openxmlformats.org/officeDocument/2006/math">
                    <m:r>
                      <a:rPr lang="en-US" altLang="en-US" sz="2000" b="0" i="0" smtClean="0"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 </m:t>
                    </m:r>
                    <m:r>
                      <a:rPr lang="en-US" altLang="en-US" sz="2000" i="1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ℙ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dirty="0"/>
              </a:p>
              <a:p>
                <a:endParaRPr lang="en-US" altLang="en-US" sz="2400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144386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3" t="-171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Probability of Events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733C8A4-D6FB-4880-B472-776C1FFD3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188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Probability that two events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/>
                  <a:t> occur in a single experiment: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1" i="0" smtClean="0">
                              <a:latin typeface="Cambria Math"/>
                            </a:rPr>
                            <m:t>and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∩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Example: drawing a single card at random from a regular deck of cards, probability of getting a red king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: getting a red card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/>
                  <a:t>: getting a king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</a:rPr>
                          <m:t>∩</m:t>
                        </m:r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52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65" t="-1095" r="-1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Probability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DE3E853-BC8B-4DF0-96E2-2D6EFB6F3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4628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Two events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/>
                  <a:t> are </a:t>
                </a:r>
                <a:r>
                  <a:rPr lang="en-US" dirty="0">
                    <a:solidFill>
                      <a:srgbClr val="FF0000"/>
                    </a:solidFill>
                  </a:rPr>
                  <a:t>independent</a:t>
                </a:r>
                <a:r>
                  <a:rPr lang="en-US" dirty="0"/>
                  <a:t> if the occurrence of one does not affect the occurrence of the other: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altLang="en-US">
                        <a:latin typeface="Cambria Math"/>
                        <a:sym typeface="Symbol" pitchFamily="18" charset="2"/>
                      </a:rPr>
                      <m:t>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/>
                          </a:rPr>
                          <m:t>𝐴</m:t>
                        </m:r>
                        <m:r>
                          <a:rPr lang="en-US" smtClean="0">
                            <a:latin typeface="Cambria Math"/>
                          </a:rPr>
                          <m:t>∩</m:t>
                        </m:r>
                        <m:r>
                          <a:rPr lang="en-US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mtClean="0">
                        <a:latin typeface="Cambria Math"/>
                      </a:rPr>
                      <m:t>=</m:t>
                    </m:r>
                    <m:r>
                      <a:rPr lang="en-US" smtClean="0">
                        <a:latin typeface="Cambria Math"/>
                      </a:rPr>
                      <m:t>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mtClean="0">
                        <a:latin typeface="Cambria Math"/>
                      </a:rPr>
                      <m:t>ℙ</m:t>
                    </m:r>
                    <m:r>
                      <a:rPr lang="en-US" smtClean="0">
                        <a:latin typeface="Cambria Math"/>
                      </a:rPr>
                      <m:t>(</m:t>
                    </m:r>
                    <m:r>
                      <a:rPr lang="en-US" smtClean="0">
                        <a:latin typeface="Cambria Math"/>
                      </a:rPr>
                      <m:t>𝐵</m:t>
                    </m:r>
                    <m:r>
                      <a:rPr lang="en-US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Example: drawing a single card at random from a regular deck of cards, probability of getting a red king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: getting a red card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=26/52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/>
                  <a:t>: getting a king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4</m:t>
                    </m:r>
                    <m:r>
                      <a:rPr lang="en-US" i="1">
                        <a:latin typeface="Cambria Math"/>
                      </a:rPr>
                      <m:t>/52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  <m:r>
                          <a:rPr lang="en-US" i="1">
                            <a:latin typeface="Cambria Math"/>
                          </a:rPr>
                          <m:t>∩</m:t>
                        </m:r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52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⇒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/>
                  <a:t> are independent</a:t>
                </a: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65" t="-1095" r="-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Independent Events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360B32DB-7F24-4BD1-817B-897862142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6203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sz="2400" dirty="0"/>
                  <a:t>Events </a:t>
                </a:r>
                <a14:m>
                  <m:oMath xmlns:m="http://schemas.openxmlformats.org/officeDocument/2006/math">
                    <m:r>
                      <a:rPr lang="en-US" sz="240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2400" dirty="0"/>
                  <a:t> are mutually </a:t>
                </a:r>
                <a:r>
                  <a:rPr lang="en-US" sz="2400" dirty="0">
                    <a:solidFill>
                      <a:srgbClr val="FF0000"/>
                    </a:solidFill>
                  </a:rPr>
                  <a:t>exclusive</a:t>
                </a:r>
                <a:r>
                  <a:rPr lang="en-US" sz="2400" dirty="0"/>
                  <a:t> if the occurrence of one implies the non-occurrence of the other, i.e.,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  </m:t>
                    </m:r>
                    <m:r>
                      <a:rPr lang="en-US" sz="2400" smtClean="0">
                        <a:latin typeface="Cambria Math"/>
                      </a:rPr>
                      <m:t>𝐴</m:t>
                    </m:r>
                    <m:r>
                      <a:rPr lang="en-US" sz="2400" smtClean="0">
                        <a:latin typeface="Cambria Math"/>
                      </a:rPr>
                      <m:t>∩</m:t>
                    </m:r>
                    <m:r>
                      <a:rPr lang="en-US" sz="2400" smtClean="0">
                        <a:latin typeface="Cambria Math"/>
                      </a:rPr>
                      <m:t>𝐵</m:t>
                    </m:r>
                    <m:r>
                      <a:rPr lang="en-US" sz="2400" smtClean="0">
                        <a:latin typeface="Cambria Math"/>
                      </a:rPr>
                      <m:t>=</m:t>
                    </m:r>
                    <m:r>
                      <a:rPr lang="en-US" sz="2400" smtClean="0">
                        <a:latin typeface="Cambria Math"/>
                      </a:rPr>
                      <m:t>𝜙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/>
                        </a:rPr>
                        <m:t>ℙ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smtClean="0">
                              <a:latin typeface="Cambria Math"/>
                            </a:rPr>
                            <m:t>𝐴</m:t>
                          </m:r>
                          <m:r>
                            <a:rPr lang="en-US" sz="2400" smtClean="0">
                              <a:latin typeface="Cambria Math"/>
                            </a:rPr>
                            <m:t>∩</m:t>
                          </m:r>
                          <m:r>
                            <a:rPr lang="en-US" sz="2400" smtClean="0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sz="240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Example: drawing a single card at random from a regular deck of cards, probability of getting a </a:t>
                </a:r>
                <a:r>
                  <a:rPr lang="en-US" sz="2400" dirty="0">
                    <a:solidFill>
                      <a:srgbClr val="FF0000"/>
                    </a:solidFill>
                  </a:rPr>
                  <a:t>red club</a:t>
                </a:r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000">
                        <a:latin typeface="Cambria Math"/>
                      </a:rPr>
                      <m:t>𝐴</m:t>
                    </m:r>
                  </m:oMath>
                </a14:m>
                <a:r>
                  <a:rPr lang="en-US" sz="2000" dirty="0"/>
                  <a:t>: getting a red card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>
                        <a:latin typeface="Cambria Math"/>
                      </a:rPr>
                      <m:t>𝐵</m:t>
                    </m:r>
                  </m:oMath>
                </a14:m>
                <a:r>
                  <a:rPr lang="en-US" sz="2000" dirty="0"/>
                  <a:t>: getting a club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>
                        <a:latin typeface="Cambria Math"/>
                      </a:rPr>
                      <m:t>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>
                            <a:latin typeface="Cambria Math"/>
                          </a:rPr>
                          <m:t>𝐴</m:t>
                        </m:r>
                        <m:r>
                          <a:rPr lang="en-US" sz="2000">
                            <a:latin typeface="Cambria Math"/>
                          </a:rPr>
                          <m:t>∩</m:t>
                        </m:r>
                        <m:r>
                          <a:rPr lang="en-US" sz="200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2000">
                        <a:latin typeface="Cambria Math"/>
                      </a:rPr>
                      <m:t>=</m:t>
                    </m:r>
                    <m:r>
                      <a:rPr lang="en-US" sz="2000" b="0" i="0" smtClean="0">
                        <a:latin typeface="Cambria Math"/>
                      </a:rPr>
                      <m:t>0</m:t>
                    </m:r>
                  </m:oMath>
                </a14:m>
                <a:endParaRPr lang="en-US" sz="2000" dirty="0"/>
              </a:p>
              <a:p>
                <a:pPr lvl="1"/>
                <a:endParaRPr lang="en-US" sz="2000" dirty="0"/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Complementary</a:t>
                </a:r>
                <a:r>
                  <a:rPr lang="en-US" sz="2400" dirty="0"/>
                  <a:t> event of event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𝐴</m:t>
                    </m:r>
                  </m:oMath>
                </a14:m>
                <a:r>
                  <a:rPr lang="en-US" sz="2400" dirty="0"/>
                  <a:t> is event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[</m:t>
                    </m:r>
                    <m:r>
                      <a:rPr lang="en-US" sz="2400">
                        <a:latin typeface="Cambria Math"/>
                      </a:rPr>
                      <m:t>𝑛𝑜𝑡</m:t>
                    </m:r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a:rPr lang="en-US" sz="2400">
                        <a:latin typeface="Cambria Math"/>
                      </a:rPr>
                      <m:t>𝐴</m:t>
                    </m:r>
                    <m:r>
                      <a:rPr lang="en-US" sz="2400" b="0" i="0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/>
                  <a:t>, i.e., the event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400" dirty="0"/>
                  <a:t> does not occur, denoted by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smtClean="0"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endParaRPr lang="en-US" sz="2400" dirty="0"/>
              </a:p>
              <a:p>
                <a:pPr lvl="1"/>
                <a:r>
                  <a:rPr lang="en-US" sz="2000" dirty="0"/>
                  <a:t>Events </a:t>
                </a:r>
                <a14:m>
                  <m:oMath xmlns:m="http://schemas.openxmlformats.org/officeDocument/2006/math">
                    <m:r>
                      <a:rPr lang="en-US" sz="200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smtClean="0"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000" dirty="0"/>
                  <a:t> are mutually exclusive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smtClean="0">
                        <a:latin typeface="Cambria Math"/>
                      </a:rPr>
                      <m:t>ℙ</m:t>
                    </m:r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dirty="0" smtClean="0">
                                <a:latin typeface="Cambria Math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en-US" sz="2000" smtClean="0">
                        <a:latin typeface="Cambria Math"/>
                      </a:rPr>
                      <m:t>=</m:t>
                    </m:r>
                    <m:r>
                      <a:rPr lang="en-US" sz="2000">
                        <a:latin typeface="Cambria Math"/>
                      </a:rPr>
                      <m:t>1 −</m:t>
                    </m:r>
                    <m:r>
                      <a:rPr lang="en-US" sz="2000">
                        <a:latin typeface="Cambria Math"/>
                      </a:rPr>
                      <m:t>ℙ</m:t>
                    </m:r>
                    <m:r>
                      <a:rPr lang="en-US" sz="2000">
                        <a:latin typeface="Cambria Math"/>
                      </a:rPr>
                      <m:t>(</m:t>
                    </m:r>
                    <m:r>
                      <a:rPr lang="en-US" sz="2000">
                        <a:latin typeface="Cambria Math"/>
                      </a:rPr>
                      <m:t>𝐴</m:t>
                    </m:r>
                    <m:r>
                      <a:rPr lang="en-US" sz="2000">
                        <a:latin typeface="Cambria Math"/>
                      </a:rPr>
                      <m:t>)</m:t>
                    </m:r>
                  </m:oMath>
                </a14:m>
                <a:endParaRPr lang="en-US" sz="200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5" t="-135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Mutually Exclusive Events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78ADA92-BDA9-46CC-810D-6D0BA92F7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7286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Union</a:t>
                </a:r>
                <a:r>
                  <a:rPr lang="en-US" sz="2400" dirty="0"/>
                  <a:t> of events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𝐵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>
                          <a:latin typeface="Cambria Math"/>
                          <a:sym typeface="Symbol" pitchFamily="18" charset="2"/>
                        </a:rPr>
                        <m:t>ℙ</m:t>
                      </m:r>
                      <m:d>
                        <m:dPr>
                          <m:ctrlPr>
                            <a:rPr lang="en-US" altLang="en-US" sz="2400" i="1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altLang="en-US" sz="2400" i="1">
                              <a:latin typeface="Cambria Math"/>
                              <a:sym typeface="Symbol" pitchFamily="18" charset="2"/>
                            </a:rPr>
                            <m:t>𝐴</m:t>
                          </m:r>
                          <m:r>
                            <a:rPr lang="en-US" altLang="en-US" sz="2400" i="1">
                              <a:latin typeface="Cambria Math"/>
                              <a:sym typeface="Symbol" pitchFamily="18" charset="2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en-US" sz="2400" b="1">
                              <a:latin typeface="Cambria Math"/>
                              <a:sym typeface="Symbol" pitchFamily="18" charset="2"/>
                            </a:rPr>
                            <m:t>or</m:t>
                          </m:r>
                          <m:r>
                            <a:rPr lang="en-US" altLang="en-US" sz="2400" i="1">
                              <a:latin typeface="Cambria Math"/>
                              <a:sym typeface="Symbol" pitchFamily="18" charset="2"/>
                            </a:rPr>
                            <m:t> </m:t>
                          </m:r>
                          <m:r>
                            <a:rPr lang="en-US" altLang="en-US" sz="2400" i="1">
                              <a:latin typeface="Cambria Math"/>
                              <a:sym typeface="Symbol" pitchFamily="18" charset="2"/>
                            </a:rPr>
                            <m:t>𝐵</m:t>
                          </m:r>
                        </m:e>
                      </m:d>
                      <m:r>
                        <a:rPr lang="en-US" altLang="en-US" sz="2400" i="1">
                          <a:latin typeface="Cambria Math"/>
                          <a:sym typeface="Symbol" pitchFamily="18" charset="2"/>
                        </a:rPr>
                        <m:t>=</m:t>
                      </m:r>
                      <m:r>
                        <a:rPr lang="en-US" altLang="en-US" sz="2400">
                          <a:latin typeface="Cambria Math"/>
                          <a:sym typeface="Symbol" pitchFamily="18" charset="2"/>
                        </a:rPr>
                        <m:t>ℙ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latin typeface="Cambria Math"/>
                            </a:rPr>
                            <m:t>𝐴</m:t>
                          </m:r>
                          <m:r>
                            <a:rPr lang="en-US" sz="2400">
                              <a:latin typeface="Cambria Math"/>
                            </a:rPr>
                            <m:t>∪</m:t>
                          </m:r>
                          <m:r>
                            <a:rPr lang="en-US" sz="2400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sz="2400">
                          <a:latin typeface="Cambria Math"/>
                        </a:rPr>
                        <m:t>=</m:t>
                      </m:r>
                      <m:r>
                        <a:rPr lang="en-US" altLang="en-US" sz="2400">
                          <a:latin typeface="Cambria Math"/>
                          <a:sym typeface="Symbol" pitchFamily="18" charset="2"/>
                        </a:rPr>
                        <m:t>ℙ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sz="2400">
                          <a:latin typeface="Cambria Math"/>
                        </a:rPr>
                        <m:t>+</m:t>
                      </m:r>
                      <m:r>
                        <a:rPr lang="en-US" altLang="en-US" sz="2400">
                          <a:latin typeface="Cambria Math"/>
                          <a:sym typeface="Symbol" pitchFamily="18" charset="2"/>
                        </a:rPr>
                        <m:t>ℙ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sz="2400">
                          <a:latin typeface="Cambria Math"/>
                        </a:rPr>
                        <m:t>−</m:t>
                      </m:r>
                      <m:r>
                        <a:rPr lang="en-US" altLang="en-US" sz="2400">
                          <a:latin typeface="Cambria Math"/>
                          <a:sym typeface="Symbol" pitchFamily="18" charset="2"/>
                        </a:rPr>
                        <m:t>ℙ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latin typeface="Cambria Math"/>
                            </a:rPr>
                            <m:t>𝐴</m:t>
                          </m:r>
                          <m:r>
                            <a:rPr lang="en-US" sz="2400">
                              <a:latin typeface="Cambria Math"/>
                            </a:rPr>
                            <m:t>∩</m:t>
                          </m:r>
                          <m:r>
                            <a:rPr lang="en-US" sz="2400">
                              <a:latin typeface="Cambria Math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𝐴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𝐵</m:t>
                    </m:r>
                  </m:oMath>
                </a14:m>
                <a:r>
                  <a:rPr lang="en-US" sz="2400" dirty="0"/>
                  <a:t> are mutually </a:t>
                </a:r>
                <a:r>
                  <a:rPr lang="en-US" sz="2400" dirty="0">
                    <a:solidFill>
                      <a:srgbClr val="FF0000"/>
                    </a:solidFill>
                  </a:rPr>
                  <a:t>exclusive</a:t>
                </a:r>
                <a:r>
                  <a:rPr lang="en-US" sz="24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/>
                        </a:rPr>
                        <m:t>ℙ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latin typeface="Cambria Math"/>
                            </a:rPr>
                            <m:t>𝐴</m:t>
                          </m:r>
                          <m:r>
                            <a:rPr lang="en-US" sz="2400">
                              <a:latin typeface="Cambria Math"/>
                            </a:rPr>
                            <m:t>∪</m:t>
                          </m:r>
                          <m:r>
                            <a:rPr lang="en-US" sz="2400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sz="2400">
                          <a:latin typeface="Cambria Math"/>
                        </a:rPr>
                        <m:t>=</m:t>
                      </m:r>
                      <m:r>
                        <a:rPr lang="en-US" sz="2400">
                          <a:latin typeface="Cambria Math"/>
                        </a:rPr>
                        <m:t>ℙ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sz="2400">
                          <a:latin typeface="Cambria Math"/>
                        </a:rPr>
                        <m:t>+</m:t>
                      </m:r>
                      <m:r>
                        <a:rPr lang="en-US" sz="2400">
                          <a:latin typeface="Cambria Math"/>
                        </a:rPr>
                        <m:t>ℙ</m:t>
                      </m:r>
                      <m:r>
                        <a:rPr lang="en-US" sz="2400">
                          <a:latin typeface="Cambria Math"/>
                        </a:rPr>
                        <m:t>(</m:t>
                      </m:r>
                      <m:r>
                        <a:rPr lang="en-US" sz="2400">
                          <a:latin typeface="Cambria Math"/>
                        </a:rPr>
                        <m:t>𝐵</m:t>
                      </m:r>
                      <m:r>
                        <a:rPr lang="en-US" sz="240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Example: drawing a single card at random from a regular deck of cards, probability of getting a red card or a king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2000" dirty="0"/>
                  <a:t>: getting a red card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⇒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=26/52</m:t>
                    </m:r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𝐵</m:t>
                    </m:r>
                  </m:oMath>
                </a14:m>
                <a:r>
                  <a:rPr lang="en-US" sz="2000" dirty="0"/>
                  <a:t>: getting a king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⇒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=4/52</m:t>
                    </m:r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𝐴</m:t>
                        </m:r>
                        <m:r>
                          <a:rPr lang="en-US" sz="2000" i="1">
                            <a:latin typeface="Cambria Math"/>
                          </a:rPr>
                          <m:t>∩</m:t>
                        </m:r>
                        <m:r>
                          <a:rPr lang="en-US" sz="2000" i="1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52</m:t>
                        </m:r>
                      </m:den>
                    </m:f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𝐴</m:t>
                        </m:r>
                        <m:r>
                          <a:rPr lang="en-US" sz="2000" i="1">
                            <a:latin typeface="Cambria Math"/>
                          </a:rPr>
                          <m:t>∪</m:t>
                        </m:r>
                        <m:r>
                          <a:rPr lang="en-US" sz="2000" i="1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</m:oMath>
                </a14:m>
                <a:r>
                  <a:rPr lang="en-US" altLang="en-US" sz="2000" i="1" dirty="0">
                    <a:latin typeface="Cambria Math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/>
                        <a:sym typeface="Symbol" pitchFamily="18" charset="2"/>
                      </a:rPr>
                      <m:t>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+</m:t>
                    </m:r>
                    <m:r>
                      <a:rPr lang="en-US" altLang="en-US" sz="2000" i="1">
                        <a:latin typeface="Cambria Math"/>
                        <a:sym typeface="Symbol" pitchFamily="18" charset="2"/>
                      </a:rPr>
                      <m:t>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−</m:t>
                    </m:r>
                    <m:r>
                      <a:rPr lang="en-US" altLang="en-US" sz="2000" i="1">
                        <a:latin typeface="Cambria Math"/>
                        <a:sym typeface="Symbol" pitchFamily="18" charset="2"/>
                      </a:rPr>
                      <m:t>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𝐴</m:t>
                        </m:r>
                        <m:r>
                          <a:rPr lang="en-US" sz="2000" i="1">
                            <a:latin typeface="Cambria Math"/>
                          </a:rPr>
                          <m:t>∩</m:t>
                        </m:r>
                        <m:r>
                          <a:rPr lang="en-US" sz="2000" i="1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26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52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52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52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28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52</m:t>
                        </m:r>
                      </m:den>
                    </m:f>
                  </m:oMath>
                </a14:m>
                <a:endParaRPr lang="en-US" sz="2000" i="1" dirty="0">
                  <a:latin typeface="Cambria Math"/>
                </a:endParaRP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t="-1718" r="-96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Union Probability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3D953D0-CEC6-429E-BFBF-CF728750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7843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400" dirty="0"/>
                  <a:t>Probability of event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400" dirty="0"/>
                  <a:t> given the occurrence of some event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2400" dirty="0"/>
                  <a:t>: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𝐴</m:t>
                        </m:r>
                      </m:e>
                      <m:e>
                        <m:r>
                          <a:rPr lang="en-US" sz="2400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ℙ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𝐴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∩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ℙ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𝐵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/>
              </a:p>
              <a:p>
                <a:r>
                  <a:rPr lang="en-US" sz="2400" dirty="0"/>
                  <a:t>If events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2400" dirty="0"/>
                  <a:t> are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independent</a:t>
                </a:r>
                <a:r>
                  <a:rPr lang="en-US" sz="24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</m:e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ℙ</m:t>
                          </m:r>
                          <m:r>
                            <a:rPr lang="en-US" sz="2400" i="1"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latin typeface="Cambria Math"/>
                            </a:rPr>
                            <m:t>𝐴</m:t>
                          </m:r>
                          <m:r>
                            <a:rPr lang="en-US" sz="2400" i="1">
                              <a:latin typeface="Cambria Math"/>
                            </a:rPr>
                            <m:t>)</m:t>
                          </m:r>
                          <m:r>
                            <a:rPr lang="en-US" sz="2400" i="1">
                              <a:latin typeface="Cambria Math"/>
                            </a:rPr>
                            <m:t>ℙ</m:t>
                          </m:r>
                          <m:r>
                            <a:rPr lang="en-US" sz="2400" i="1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en-US" sz="24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ℙ</m:t>
                          </m:r>
                          <m:r>
                            <a:rPr lang="en-US" sz="2400" i="1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en-US" sz="2400" i="1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r>
                  <a:rPr lang="en-US" sz="2400" dirty="0"/>
                  <a:t>Example: drawing a single card at random from a regular deck of cards, probability of getting a king given that the card is red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2000" dirty="0"/>
                  <a:t>: getting a red card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⇒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=26/52</m:t>
                    </m:r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𝐵</m:t>
                    </m:r>
                  </m:oMath>
                </a14:m>
                <a:r>
                  <a:rPr lang="en-US" sz="2000" dirty="0"/>
                  <a:t>: getting a king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⇒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=4/52</m:t>
                    </m:r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𝐴</m:t>
                        </m:r>
                        <m:r>
                          <a:rPr lang="en-US" sz="2000" i="1">
                            <a:latin typeface="Cambria Math"/>
                          </a:rPr>
                          <m:t>∩</m:t>
                        </m:r>
                        <m:r>
                          <a:rPr lang="en-US" sz="2000" i="1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52</m:t>
                        </m:r>
                      </m:den>
                    </m:f>
                  </m:oMath>
                </a14:m>
                <a:endParaRPr lang="en-US" sz="2000" i="1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ℙ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</a:rPr>
                          <m:t>𝐵</m:t>
                        </m:r>
                        <m:r>
                          <a:rPr lang="en-US" sz="1800" b="0" i="1" smtClean="0">
                            <a:latin typeface="Cambria Math"/>
                          </a:rPr>
                          <m:t>|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ℙ</m:t>
                        </m:r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𝐵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∩</m:t>
                        </m:r>
                        <m:r>
                          <a:rPr lang="en-US" sz="2000" i="1">
                            <a:latin typeface="Cambria Math"/>
                          </a:rPr>
                          <m:t>𝐴</m:t>
                        </m:r>
                        <m:r>
                          <a:rPr lang="en-US" sz="2000" i="1">
                            <a:latin typeface="Cambria Math"/>
                          </a:rPr>
                          <m:t>) 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ℙ</m:t>
                        </m:r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𝐴</m:t>
                        </m:r>
                        <m:r>
                          <a:rPr lang="en-US" sz="2000" i="1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</a:rPr>
                          <m:t>2</m:t>
                        </m:r>
                        <m:r>
                          <a:rPr lang="en-US" sz="1800" b="0" i="1" smtClean="0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r>
                      <a:rPr lang="en-US" sz="1800" b="0" i="1" smtClean="0">
                        <a:latin typeface="Cambria Math"/>
                      </a:rPr>
                      <m:t>ℙ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</a:rPr>
                          <m:t>𝐵</m:t>
                        </m:r>
                      </m:e>
                    </m:d>
                  </m:oMath>
                </a14:m>
                <a:endParaRPr lang="en-US" sz="2000" i="1" dirty="0">
                  <a:latin typeface="Cambria Math"/>
                </a:endParaRPr>
              </a:p>
              <a:p>
                <a:pPr lvl="1"/>
                <a:endParaRPr lang="en-US" sz="200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t="-1718" r="-96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6AE2E58-BF7F-4397-ADDF-EDDB81B7F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0198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11219</TotalTime>
  <Words>797</Words>
  <Application>Microsoft Office PowerPoint</Application>
  <PresentationFormat>On-screen Show (4:3)</PresentationFormat>
  <Paragraphs>263</Paragraphs>
  <Slides>37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Office Theme</vt:lpstr>
      <vt:lpstr>Equation</vt:lpstr>
      <vt:lpstr>CPSC 531: System Modeling and Simulation</vt:lpstr>
      <vt:lpstr>Outline</vt:lpstr>
      <vt:lpstr>Random Experiment</vt:lpstr>
      <vt:lpstr>Probability of Events</vt:lpstr>
      <vt:lpstr>Joint Probability</vt:lpstr>
      <vt:lpstr>Independent Events</vt:lpstr>
      <vt:lpstr>Mutually Exclusive Events</vt:lpstr>
      <vt:lpstr>Union Probability</vt:lpstr>
      <vt:lpstr>Conditional Probability</vt:lpstr>
      <vt:lpstr>Types of Random Variables</vt:lpstr>
      <vt:lpstr>Probability Density Function (PDF)</vt:lpstr>
      <vt:lpstr>Cumulative Distribution Function (CDF)</vt:lpstr>
      <vt:lpstr>Expectation of a Random Variable</vt:lpstr>
      <vt:lpstr>Properties of Expectation</vt:lpstr>
      <vt:lpstr>Misuses of Expectations</vt:lpstr>
      <vt:lpstr>Variance of a Random Variable</vt:lpstr>
      <vt:lpstr>Variance of a Random Variable</vt:lpstr>
      <vt:lpstr>Properties of Variance</vt:lpstr>
      <vt:lpstr>Coefficient of Variation</vt:lpstr>
      <vt:lpstr>Covariance</vt:lpstr>
      <vt:lpstr>Covariance</vt:lpstr>
      <vt:lpstr>Correlation</vt:lpstr>
      <vt:lpstr>Autocorrelation</vt:lpstr>
      <vt:lpstr>Demo: Correlation and Autocorrelation</vt:lpstr>
      <vt:lpstr>Geometric Distribution</vt:lpstr>
      <vt:lpstr>Example: Geometric Distribution</vt:lpstr>
      <vt:lpstr>Uniform Distribution</vt:lpstr>
      <vt:lpstr>Uniform Distribution Properties  </vt:lpstr>
      <vt:lpstr>Exponential Distribution</vt:lpstr>
      <vt:lpstr>Example: Exponential Distribution</vt:lpstr>
      <vt:lpstr>Light Bulb Testing (1 of 5)</vt:lpstr>
      <vt:lpstr>Light Bulb Testing (2 of 5)</vt:lpstr>
      <vt:lpstr>Light Bulb Testing (3 of 5)</vt:lpstr>
      <vt:lpstr>Light Bulb Testing (4 of 5)</vt:lpstr>
      <vt:lpstr>Light Bulb Testing (5 of 5)</vt:lpstr>
      <vt:lpstr>Memoryless Property</vt:lpstr>
      <vt:lpstr>Example: Exponential Distribution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Cressman</dc:creator>
  <cp:lastModifiedBy>elisa</cp:lastModifiedBy>
  <cp:revision>336</cp:revision>
  <dcterms:created xsi:type="dcterms:W3CDTF">2013-07-31T17:26:06Z</dcterms:created>
  <dcterms:modified xsi:type="dcterms:W3CDTF">2017-10-03T19:37:53Z</dcterms:modified>
</cp:coreProperties>
</file>