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7"/>
  </p:notesMasterIdLst>
  <p:sldIdLst>
    <p:sldId id="256" r:id="rId2"/>
    <p:sldId id="355" r:id="rId3"/>
    <p:sldId id="367" r:id="rId4"/>
    <p:sldId id="371" r:id="rId5"/>
    <p:sldId id="374" r:id="rId6"/>
    <p:sldId id="365" r:id="rId7"/>
    <p:sldId id="375" r:id="rId8"/>
    <p:sldId id="359" r:id="rId9"/>
    <p:sldId id="376" r:id="rId10"/>
    <p:sldId id="360" r:id="rId11"/>
    <p:sldId id="361" r:id="rId12"/>
    <p:sldId id="372" r:id="rId13"/>
    <p:sldId id="373" r:id="rId14"/>
    <p:sldId id="362" r:id="rId15"/>
    <p:sldId id="380" r:id="rId16"/>
    <p:sldId id="363" r:id="rId17"/>
    <p:sldId id="381" r:id="rId18"/>
    <p:sldId id="364" r:id="rId19"/>
    <p:sldId id="377" r:id="rId20"/>
    <p:sldId id="378" r:id="rId21"/>
    <p:sldId id="368" r:id="rId22"/>
    <p:sldId id="379" r:id="rId23"/>
    <p:sldId id="369" r:id="rId24"/>
    <p:sldId id="370" r:id="rId25"/>
    <p:sldId id="366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093CE5-F80D-BA4F-A3AC-F60453A82B60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00964-B5C1-374D-8CBD-26DECFC32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9140" y="3550259"/>
            <a:ext cx="6731101" cy="1245955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9139" y="4796214"/>
            <a:ext cx="6731101" cy="62051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C0F7C-5DB1-4592-82F9-EA1D21E89D60}" type="datetime1">
              <a:rPr lang="en-US" smtClean="0"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22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0" y="1160086"/>
            <a:ext cx="8229600" cy="4966078"/>
          </a:xfrm>
        </p:spPr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D6FC5-D430-4A99-8743-BFAF9CE0DF9A}" type="datetime1">
              <a:rPr lang="en-US" smtClean="0"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13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lang="en-CA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marL="742950" lvl="1" indent="-285750" algn="l" defTabSz="457200" rtl="0" eaLnBrk="1" latinLnBrk="0" hangingPunct="1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90000"/>
              <a:buFont typeface="Calibri" pitchFamily="34" charset="0"/>
              <a:buChar char="—"/>
            </a:pPr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3694-54E0-46D5-A7D6-55D9D91E82A8}" type="datetime1">
              <a:rPr lang="en-US" smtClean="0"/>
              <a:t>12/6/2017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8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70077"/>
            <a:ext cx="5486400" cy="365749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949F9-527A-403C-B8D0-F60F69E8947E}" type="datetime1">
              <a:rPr lang="en-US" smtClean="0"/>
              <a:t>12/6/2017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01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0036" y="1"/>
            <a:ext cx="7346763" cy="793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0" y="1260092"/>
            <a:ext cx="8229600" cy="4866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45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39BC3-46AE-4F45-827D-8DEF0D139708}" type="datetime1">
              <a:rPr lang="en-US" smtClean="0"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32001" y="6356350"/>
            <a:ext cx="5323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CPSC 531   Fall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74000" y="6356350"/>
            <a:ext cx="86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91707-747E-C946-9ECD-54E2551B1C5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38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7" r:id="rId4"/>
  </p:sldLayoutIdLst>
  <p:hf hdr="0" ftr="0" dt="0"/>
  <p:txStyles>
    <p:titleStyle>
      <a:lvl1pPr algn="r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F0000"/>
        </a:buClr>
        <a:buFont typeface="Wingdings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SzPct val="90000"/>
        <a:buFont typeface="Calibri" pitchFamily="34" charset="0"/>
        <a:buChar char="—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alibri" pitchFamily="34" charset="0"/>
        <a:buChar char="—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0658" y="2138525"/>
            <a:ext cx="5805597" cy="983610"/>
          </a:xfrm>
        </p:spPr>
        <p:txBody>
          <a:bodyPr>
            <a:normAutofit fontScale="90000"/>
          </a:bodyPr>
          <a:lstStyle/>
          <a:p>
            <a:r>
              <a:rPr lang="en-US" dirty="0"/>
              <a:t>CPSC 531:</a:t>
            </a:r>
            <a:br>
              <a:rPr lang="en-US" dirty="0"/>
            </a:br>
            <a:r>
              <a:rPr lang="en-US" dirty="0"/>
              <a:t>System Modeling and Simulation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30658" y="3641431"/>
            <a:ext cx="5652601" cy="1985318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F7F7F"/>
                </a:solidFill>
              </a:rPr>
              <a:t>Carey Williamson</a:t>
            </a:r>
          </a:p>
          <a:p>
            <a:r>
              <a:rPr lang="en-US" dirty="0">
                <a:solidFill>
                  <a:srgbClr val="7F7F7F"/>
                </a:solidFill>
              </a:rPr>
              <a:t>Department of Computer Science</a:t>
            </a:r>
          </a:p>
          <a:p>
            <a:r>
              <a:rPr lang="en-US" dirty="0">
                <a:solidFill>
                  <a:srgbClr val="7F7F7F"/>
                </a:solidFill>
              </a:rPr>
              <a:t>University of Calgary</a:t>
            </a:r>
          </a:p>
          <a:p>
            <a:r>
              <a:rPr lang="en-US" dirty="0">
                <a:solidFill>
                  <a:srgbClr val="7F7F7F"/>
                </a:solidFill>
              </a:rPr>
              <a:t>Fall 2017</a:t>
            </a:r>
          </a:p>
        </p:txBody>
      </p:sp>
    </p:spTree>
    <p:extLst>
      <p:ext uri="{BB962C8B-B14F-4D97-AF65-F5344CB8AC3E}">
        <p14:creationId xmlns:p14="http://schemas.microsoft.com/office/powerpoint/2010/main" val="4063233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A6A56052-51A1-4DBD-9C64-8A73DF6170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348"/>
            <a:ext cx="83058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3600"/>
              <a:t>Event-Driven Simulation (1 of 2)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647611B5-F650-465F-A9E6-D9DDCC7315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7924800" cy="4876800"/>
          </a:xfrm>
          <a:noFill/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altLang="en-US" sz="3600" dirty="0"/>
              <a:t>Discrete-event simulation (DES)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System is modeled as a set of entities that affect each other via events (messages)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Each entity can have a set of states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Events happen at specific points in time (continuous or discrete), and trigger discrete state changes in the system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Very general technique, well-suited to modeling discrete systems (e.g., queues)</a:t>
            </a:r>
          </a:p>
        </p:txBody>
      </p:sp>
    </p:spTree>
    <p:extLst>
      <p:ext uri="{BB962C8B-B14F-4D97-AF65-F5344CB8AC3E}">
        <p14:creationId xmlns:p14="http://schemas.microsoft.com/office/powerpoint/2010/main" val="1869665252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6AF3660C-92DD-4532-8FF0-C81908881D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1720"/>
            <a:ext cx="83058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3600"/>
              <a:t>Event-Driven Simulation (2 of 2)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DEDC39BB-A3A2-4A63-9D44-4F12D8CE6B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066800"/>
            <a:ext cx="7924800" cy="5334000"/>
          </a:xfrm>
          <a:noFill/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altLang="en-US" sz="3600"/>
              <a:t>Typical implementation involves an event list, ordered by time</a:t>
            </a:r>
          </a:p>
          <a:p>
            <a:pPr>
              <a:lnSpc>
                <a:spcPct val="90000"/>
              </a:lnSpc>
            </a:pPr>
            <a:r>
              <a:rPr lang="en-US" altLang="en-US" sz="3600"/>
              <a:t>Process events in (non-decreasing) timestamp order, with seed event at t=0</a:t>
            </a:r>
          </a:p>
          <a:p>
            <a:pPr>
              <a:lnSpc>
                <a:spcPct val="90000"/>
              </a:lnSpc>
            </a:pPr>
            <a:r>
              <a:rPr lang="en-US" altLang="en-US" sz="3600"/>
              <a:t>Each event can trigger 0 or more events</a:t>
            </a:r>
          </a:p>
          <a:p>
            <a:pPr lvl="1">
              <a:lnSpc>
                <a:spcPct val="90000"/>
              </a:lnSpc>
            </a:pPr>
            <a:r>
              <a:rPr lang="en-US" altLang="en-US" sz="3200"/>
              <a:t>Zero: “dead end” event</a:t>
            </a:r>
          </a:p>
          <a:p>
            <a:pPr lvl="1">
              <a:lnSpc>
                <a:spcPct val="90000"/>
              </a:lnSpc>
            </a:pPr>
            <a:r>
              <a:rPr lang="en-US" altLang="en-US" sz="3200"/>
              <a:t>One: “sustaining” event</a:t>
            </a:r>
          </a:p>
          <a:p>
            <a:pPr lvl="1">
              <a:lnSpc>
                <a:spcPct val="90000"/>
              </a:lnSpc>
            </a:pPr>
            <a:r>
              <a:rPr lang="en-US" altLang="en-US" sz="3200"/>
              <a:t>More than one: “triggering” event</a:t>
            </a:r>
          </a:p>
          <a:p>
            <a:pPr>
              <a:lnSpc>
                <a:spcPct val="90000"/>
              </a:lnSpc>
            </a:pPr>
            <a:r>
              <a:rPr lang="en-US" altLang="en-US" sz="3600"/>
              <a:t>Simulation ends when event list is null, or desired time duration has elapsed</a:t>
            </a:r>
          </a:p>
        </p:txBody>
      </p:sp>
    </p:spTree>
    <p:extLst>
      <p:ext uri="{BB962C8B-B14F-4D97-AF65-F5344CB8AC3E}">
        <p14:creationId xmlns:p14="http://schemas.microsoft.com/office/powerpoint/2010/main" val="3940041959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90562C43-866D-482B-96C3-C951600438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348"/>
            <a:ext cx="83058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3600"/>
              <a:t>Performance Evaluation</a:t>
            </a:r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BFF21075-DA71-419A-8FAF-0C6BCBE30D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828800"/>
            <a:ext cx="14509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Analytical</a:t>
            </a:r>
          </a:p>
          <a:p>
            <a:r>
              <a:rPr lang="en-US" altLang="en-US"/>
              <a:t>Methods</a:t>
            </a:r>
          </a:p>
        </p:txBody>
      </p:sp>
      <p:sp>
        <p:nvSpPr>
          <p:cNvPr id="6148" name="Text Box 4">
            <a:extLst>
              <a:ext uri="{FF2B5EF4-FFF2-40B4-BE49-F238E27FC236}">
                <a16:creationId xmlns:a16="http://schemas.microsoft.com/office/drawing/2014/main" id="{5A021A13-43DA-4362-B472-4A6B17E3BC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0775" y="1828800"/>
            <a:ext cx="15192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Simulation</a:t>
            </a:r>
          </a:p>
          <a:p>
            <a:r>
              <a:rPr lang="en-US" altLang="en-US"/>
              <a:t>Methods</a:t>
            </a:r>
          </a:p>
        </p:txBody>
      </p:sp>
      <p:sp>
        <p:nvSpPr>
          <p:cNvPr id="6149" name="Text Box 5">
            <a:extLst>
              <a:ext uri="{FF2B5EF4-FFF2-40B4-BE49-F238E27FC236}">
                <a16:creationId xmlns:a16="http://schemas.microsoft.com/office/drawing/2014/main" id="{8F5988AF-A8D3-42B5-A3F0-32D1978A8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4750" y="1828800"/>
            <a:ext cx="18224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Experimental</a:t>
            </a:r>
          </a:p>
          <a:p>
            <a:r>
              <a:rPr lang="en-US" altLang="en-US"/>
              <a:t>Methods</a:t>
            </a:r>
          </a:p>
        </p:txBody>
      </p:sp>
      <p:sp>
        <p:nvSpPr>
          <p:cNvPr id="6150" name="Line 6">
            <a:extLst>
              <a:ext uri="{FF2B5EF4-FFF2-40B4-BE49-F238E27FC236}">
                <a16:creationId xmlns:a16="http://schemas.microsoft.com/office/drawing/2014/main" id="{03407D12-6CC3-453F-95C1-A3ECF5D6BFA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990600"/>
            <a:ext cx="25146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1" name="Line 7">
            <a:extLst>
              <a:ext uri="{FF2B5EF4-FFF2-40B4-BE49-F238E27FC236}">
                <a16:creationId xmlns:a16="http://schemas.microsoft.com/office/drawing/2014/main" id="{5B6C231D-A502-40F7-8519-72B831C2BA8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9906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2" name="Line 8">
            <a:extLst>
              <a:ext uri="{FF2B5EF4-FFF2-40B4-BE49-F238E27FC236}">
                <a16:creationId xmlns:a16="http://schemas.microsoft.com/office/drawing/2014/main" id="{AF3454DD-2214-413B-88F0-7B0E685AA20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43400" y="990600"/>
            <a:ext cx="25908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3" name="Text Box 9">
            <a:extLst>
              <a:ext uri="{FF2B5EF4-FFF2-40B4-BE49-F238E27FC236}">
                <a16:creationId xmlns:a16="http://schemas.microsoft.com/office/drawing/2014/main" id="{E7F04CCB-AE6F-487F-90BC-09B9A9E21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5780" y="3657600"/>
            <a:ext cx="177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Time-Driven</a:t>
            </a:r>
          </a:p>
        </p:txBody>
      </p:sp>
      <p:sp>
        <p:nvSpPr>
          <p:cNvPr id="6154" name="Text Box 10">
            <a:extLst>
              <a:ext uri="{FF2B5EF4-FFF2-40B4-BE49-F238E27FC236}">
                <a16:creationId xmlns:a16="http://schemas.microsoft.com/office/drawing/2014/main" id="{9D6AF157-12D3-45BD-8AEC-9753A702D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4575" y="3657600"/>
            <a:ext cx="1841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Event-Driven</a:t>
            </a:r>
          </a:p>
        </p:txBody>
      </p:sp>
      <p:sp>
        <p:nvSpPr>
          <p:cNvPr id="6155" name="Text Box 11">
            <a:extLst>
              <a:ext uri="{FF2B5EF4-FFF2-40B4-BE49-F238E27FC236}">
                <a16:creationId xmlns:a16="http://schemas.microsoft.com/office/drawing/2014/main" id="{4462D169-717B-4F78-ADF3-33F2A6563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551" y="3657600"/>
            <a:ext cx="1731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Monte Carlo</a:t>
            </a:r>
          </a:p>
        </p:txBody>
      </p:sp>
      <p:sp>
        <p:nvSpPr>
          <p:cNvPr id="6156" name="Line 12">
            <a:extLst>
              <a:ext uri="{FF2B5EF4-FFF2-40B4-BE49-F238E27FC236}">
                <a16:creationId xmlns:a16="http://schemas.microsoft.com/office/drawing/2014/main" id="{02D330FE-5DAC-4BAF-9FCA-4B9090A68CC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667000"/>
            <a:ext cx="25146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7" name="Line 13">
            <a:extLst>
              <a:ext uri="{FF2B5EF4-FFF2-40B4-BE49-F238E27FC236}">
                <a16:creationId xmlns:a16="http://schemas.microsoft.com/office/drawing/2014/main" id="{E3283DFF-6CC8-41DE-ABEC-664A098392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26670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8" name="Line 14">
            <a:extLst>
              <a:ext uri="{FF2B5EF4-FFF2-40B4-BE49-F238E27FC236}">
                <a16:creationId xmlns:a16="http://schemas.microsoft.com/office/drawing/2014/main" id="{C4F4D9DF-0AD7-49D8-93D6-204360A659E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43400" y="2667000"/>
            <a:ext cx="25908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9" name="Line 15">
            <a:extLst>
              <a:ext uri="{FF2B5EF4-FFF2-40B4-BE49-F238E27FC236}">
                <a16:creationId xmlns:a16="http://schemas.microsoft.com/office/drawing/2014/main" id="{ACDE3C4F-C775-4F0E-B3F2-6C7E349E9A9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4114800"/>
            <a:ext cx="25146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60" name="Line 16">
            <a:extLst>
              <a:ext uri="{FF2B5EF4-FFF2-40B4-BE49-F238E27FC236}">
                <a16:creationId xmlns:a16="http://schemas.microsoft.com/office/drawing/2014/main" id="{CF7BF539-1BEC-4C66-A9B5-92BCDE7179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41148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61" name="Line 17">
            <a:extLst>
              <a:ext uri="{FF2B5EF4-FFF2-40B4-BE49-F238E27FC236}">
                <a16:creationId xmlns:a16="http://schemas.microsoft.com/office/drawing/2014/main" id="{60DE595C-7AA1-471B-BB29-4A265E69FF1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43400" y="4114800"/>
            <a:ext cx="25908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62" name="Text Box 18">
            <a:extLst>
              <a:ext uri="{FF2B5EF4-FFF2-40B4-BE49-F238E27FC236}">
                <a16:creationId xmlns:a16="http://schemas.microsoft.com/office/drawing/2014/main" id="{EC94FD52-3759-4D30-9F1E-93A41B4C1A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8525" y="5070475"/>
            <a:ext cx="1468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Sequential</a:t>
            </a:r>
          </a:p>
        </p:txBody>
      </p:sp>
      <p:sp>
        <p:nvSpPr>
          <p:cNvPr id="6163" name="Text Box 19">
            <a:extLst>
              <a:ext uri="{FF2B5EF4-FFF2-40B4-BE49-F238E27FC236}">
                <a16:creationId xmlns:a16="http://schemas.microsoft.com/office/drawing/2014/main" id="{1A933156-5A58-478B-9E0E-DED913449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6963" y="5105400"/>
            <a:ext cx="1112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Parallel</a:t>
            </a:r>
          </a:p>
        </p:txBody>
      </p:sp>
      <p:sp>
        <p:nvSpPr>
          <p:cNvPr id="6164" name="Text Box 20">
            <a:extLst>
              <a:ext uri="{FF2B5EF4-FFF2-40B4-BE49-F238E27FC236}">
                <a16:creationId xmlns:a16="http://schemas.microsoft.com/office/drawing/2014/main" id="{9E708810-04B2-40AE-9DA8-FA1D0BC58C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3963" y="5105400"/>
            <a:ext cx="1554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Distributed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23E42B9D-9CBD-4D23-B264-7F40D6D91566}"/>
              </a:ext>
            </a:extLst>
          </p:cNvPr>
          <p:cNvSpPr/>
          <p:nvPr/>
        </p:nvSpPr>
        <p:spPr>
          <a:xfrm>
            <a:off x="3433700" y="3429000"/>
            <a:ext cx="2038757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2984755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90562C43-866D-482B-96C3-C951600438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348"/>
            <a:ext cx="83058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3600"/>
              <a:t>Performance Evaluation</a:t>
            </a:r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BFF21075-DA71-419A-8FAF-0C6BCBE30D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828800"/>
            <a:ext cx="14509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Analytical</a:t>
            </a:r>
          </a:p>
          <a:p>
            <a:r>
              <a:rPr lang="en-US" altLang="en-US"/>
              <a:t>Methods</a:t>
            </a:r>
          </a:p>
        </p:txBody>
      </p:sp>
      <p:sp>
        <p:nvSpPr>
          <p:cNvPr id="6148" name="Text Box 4">
            <a:extLst>
              <a:ext uri="{FF2B5EF4-FFF2-40B4-BE49-F238E27FC236}">
                <a16:creationId xmlns:a16="http://schemas.microsoft.com/office/drawing/2014/main" id="{5A021A13-43DA-4362-B472-4A6B17E3BC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0775" y="1828800"/>
            <a:ext cx="15192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Simulation</a:t>
            </a:r>
          </a:p>
          <a:p>
            <a:r>
              <a:rPr lang="en-US" altLang="en-US"/>
              <a:t>Methods</a:t>
            </a:r>
          </a:p>
        </p:txBody>
      </p:sp>
      <p:sp>
        <p:nvSpPr>
          <p:cNvPr id="6149" name="Text Box 5">
            <a:extLst>
              <a:ext uri="{FF2B5EF4-FFF2-40B4-BE49-F238E27FC236}">
                <a16:creationId xmlns:a16="http://schemas.microsoft.com/office/drawing/2014/main" id="{8F5988AF-A8D3-42B5-A3F0-32D1978A8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4750" y="1828800"/>
            <a:ext cx="18224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Experimental</a:t>
            </a:r>
          </a:p>
          <a:p>
            <a:r>
              <a:rPr lang="en-US" altLang="en-US"/>
              <a:t>Methods</a:t>
            </a:r>
          </a:p>
        </p:txBody>
      </p:sp>
      <p:sp>
        <p:nvSpPr>
          <p:cNvPr id="6150" name="Line 6">
            <a:extLst>
              <a:ext uri="{FF2B5EF4-FFF2-40B4-BE49-F238E27FC236}">
                <a16:creationId xmlns:a16="http://schemas.microsoft.com/office/drawing/2014/main" id="{03407D12-6CC3-453F-95C1-A3ECF5D6BFA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990600"/>
            <a:ext cx="25146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1" name="Line 7">
            <a:extLst>
              <a:ext uri="{FF2B5EF4-FFF2-40B4-BE49-F238E27FC236}">
                <a16:creationId xmlns:a16="http://schemas.microsoft.com/office/drawing/2014/main" id="{5B6C231D-A502-40F7-8519-72B831C2BA8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9906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2" name="Line 8">
            <a:extLst>
              <a:ext uri="{FF2B5EF4-FFF2-40B4-BE49-F238E27FC236}">
                <a16:creationId xmlns:a16="http://schemas.microsoft.com/office/drawing/2014/main" id="{AF3454DD-2214-413B-88F0-7B0E685AA20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43400" y="990600"/>
            <a:ext cx="25908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3" name="Text Box 9">
            <a:extLst>
              <a:ext uri="{FF2B5EF4-FFF2-40B4-BE49-F238E27FC236}">
                <a16:creationId xmlns:a16="http://schemas.microsoft.com/office/drawing/2014/main" id="{E7F04CCB-AE6F-487F-90BC-09B9A9E21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5780" y="3657600"/>
            <a:ext cx="177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Time-Driven</a:t>
            </a:r>
          </a:p>
        </p:txBody>
      </p:sp>
      <p:sp>
        <p:nvSpPr>
          <p:cNvPr id="6154" name="Text Box 10">
            <a:extLst>
              <a:ext uri="{FF2B5EF4-FFF2-40B4-BE49-F238E27FC236}">
                <a16:creationId xmlns:a16="http://schemas.microsoft.com/office/drawing/2014/main" id="{9D6AF157-12D3-45BD-8AEC-9753A702D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4575" y="3657600"/>
            <a:ext cx="1841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Event-Driven</a:t>
            </a:r>
          </a:p>
        </p:txBody>
      </p:sp>
      <p:sp>
        <p:nvSpPr>
          <p:cNvPr id="6155" name="Text Box 11">
            <a:extLst>
              <a:ext uri="{FF2B5EF4-FFF2-40B4-BE49-F238E27FC236}">
                <a16:creationId xmlns:a16="http://schemas.microsoft.com/office/drawing/2014/main" id="{4462D169-717B-4F78-ADF3-33F2A6563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551" y="3657600"/>
            <a:ext cx="1731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Monte Carlo</a:t>
            </a:r>
          </a:p>
        </p:txBody>
      </p:sp>
      <p:sp>
        <p:nvSpPr>
          <p:cNvPr id="6156" name="Line 12">
            <a:extLst>
              <a:ext uri="{FF2B5EF4-FFF2-40B4-BE49-F238E27FC236}">
                <a16:creationId xmlns:a16="http://schemas.microsoft.com/office/drawing/2014/main" id="{02D330FE-5DAC-4BAF-9FCA-4B9090A68CC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667000"/>
            <a:ext cx="25146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7" name="Line 13">
            <a:extLst>
              <a:ext uri="{FF2B5EF4-FFF2-40B4-BE49-F238E27FC236}">
                <a16:creationId xmlns:a16="http://schemas.microsoft.com/office/drawing/2014/main" id="{E3283DFF-6CC8-41DE-ABEC-664A098392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26670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8" name="Line 14">
            <a:extLst>
              <a:ext uri="{FF2B5EF4-FFF2-40B4-BE49-F238E27FC236}">
                <a16:creationId xmlns:a16="http://schemas.microsoft.com/office/drawing/2014/main" id="{C4F4D9DF-0AD7-49D8-93D6-204360A659E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43400" y="2667000"/>
            <a:ext cx="25908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9" name="Line 15">
            <a:extLst>
              <a:ext uri="{FF2B5EF4-FFF2-40B4-BE49-F238E27FC236}">
                <a16:creationId xmlns:a16="http://schemas.microsoft.com/office/drawing/2014/main" id="{ACDE3C4F-C775-4F0E-B3F2-6C7E349E9A9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4114800"/>
            <a:ext cx="25146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60" name="Line 16">
            <a:extLst>
              <a:ext uri="{FF2B5EF4-FFF2-40B4-BE49-F238E27FC236}">
                <a16:creationId xmlns:a16="http://schemas.microsoft.com/office/drawing/2014/main" id="{CF7BF539-1BEC-4C66-A9B5-92BCDE7179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41148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61" name="Line 17">
            <a:extLst>
              <a:ext uri="{FF2B5EF4-FFF2-40B4-BE49-F238E27FC236}">
                <a16:creationId xmlns:a16="http://schemas.microsoft.com/office/drawing/2014/main" id="{60DE595C-7AA1-471B-BB29-4A265E69FF1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43400" y="4114800"/>
            <a:ext cx="25908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62" name="Text Box 18">
            <a:extLst>
              <a:ext uri="{FF2B5EF4-FFF2-40B4-BE49-F238E27FC236}">
                <a16:creationId xmlns:a16="http://schemas.microsoft.com/office/drawing/2014/main" id="{EC94FD52-3759-4D30-9F1E-93A41B4C1A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8525" y="5070475"/>
            <a:ext cx="1468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Sequential</a:t>
            </a:r>
          </a:p>
        </p:txBody>
      </p:sp>
      <p:sp>
        <p:nvSpPr>
          <p:cNvPr id="6163" name="Text Box 19">
            <a:extLst>
              <a:ext uri="{FF2B5EF4-FFF2-40B4-BE49-F238E27FC236}">
                <a16:creationId xmlns:a16="http://schemas.microsoft.com/office/drawing/2014/main" id="{1A933156-5A58-478B-9E0E-DED913449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6963" y="5105400"/>
            <a:ext cx="1112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Parallel</a:t>
            </a:r>
          </a:p>
        </p:txBody>
      </p:sp>
      <p:sp>
        <p:nvSpPr>
          <p:cNvPr id="6164" name="Text Box 20">
            <a:extLst>
              <a:ext uri="{FF2B5EF4-FFF2-40B4-BE49-F238E27FC236}">
                <a16:creationId xmlns:a16="http://schemas.microsoft.com/office/drawing/2014/main" id="{9E708810-04B2-40AE-9DA8-FA1D0BC58C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3963" y="5105400"/>
            <a:ext cx="1554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Distributed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4C935D2-355E-4448-9FAC-2641C4FB2441}"/>
              </a:ext>
            </a:extLst>
          </p:cNvPr>
          <p:cNvSpPr/>
          <p:nvPr/>
        </p:nvSpPr>
        <p:spPr>
          <a:xfrm>
            <a:off x="662358" y="4849837"/>
            <a:ext cx="2038757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7640793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55937396-23BE-4E66-BFD4-D325D4728E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348"/>
            <a:ext cx="83058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3600"/>
              <a:t>Sequential Simulation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5D2F05E3-19DD-49AF-AED4-BFFC7E3E8A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7924800" cy="4876800"/>
          </a:xfrm>
          <a:noFill/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altLang="en-US" sz="3600"/>
              <a:t>Assumes a single processor system</a:t>
            </a:r>
          </a:p>
          <a:p>
            <a:pPr>
              <a:lnSpc>
                <a:spcPct val="90000"/>
              </a:lnSpc>
            </a:pPr>
            <a:r>
              <a:rPr lang="en-US" altLang="en-US" sz="3600"/>
              <a:t>Uses central event list (ordered by time)</a:t>
            </a:r>
          </a:p>
          <a:p>
            <a:pPr>
              <a:lnSpc>
                <a:spcPct val="90000"/>
              </a:lnSpc>
            </a:pPr>
            <a:r>
              <a:rPr lang="en-US" altLang="en-US" sz="3600"/>
              <a:t>Global state information available</a:t>
            </a:r>
          </a:p>
          <a:p>
            <a:pPr>
              <a:lnSpc>
                <a:spcPct val="90000"/>
              </a:lnSpc>
            </a:pPr>
            <a:r>
              <a:rPr lang="en-US" altLang="en-US" sz="3600"/>
              <a:t>Single, well-defined notion of time</a:t>
            </a:r>
          </a:p>
          <a:p>
            <a:pPr>
              <a:lnSpc>
                <a:spcPct val="90000"/>
              </a:lnSpc>
            </a:pPr>
            <a:r>
              <a:rPr lang="en-US" altLang="en-US" sz="3600"/>
              <a:t>Many clever implementation techniques and data structures for optimizing event list management</a:t>
            </a:r>
          </a:p>
          <a:p>
            <a:pPr lvl="1">
              <a:lnSpc>
                <a:spcPct val="90000"/>
              </a:lnSpc>
            </a:pPr>
            <a:r>
              <a:rPr lang="en-US" altLang="en-US" sz="3200"/>
              <a:t>Linked list; doubly-linked list; priority queue; heap; calendar queue; trie structure</a:t>
            </a:r>
          </a:p>
        </p:txBody>
      </p:sp>
    </p:spTree>
    <p:extLst>
      <p:ext uri="{BB962C8B-B14F-4D97-AF65-F5344CB8AC3E}">
        <p14:creationId xmlns:p14="http://schemas.microsoft.com/office/powerpoint/2010/main" val="1596651373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90562C43-866D-482B-96C3-C951600438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348"/>
            <a:ext cx="83058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3600"/>
              <a:t>Performance Evaluation</a:t>
            </a:r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BFF21075-DA71-419A-8FAF-0C6BCBE30D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828800"/>
            <a:ext cx="14509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Analytical</a:t>
            </a:r>
          </a:p>
          <a:p>
            <a:r>
              <a:rPr lang="en-US" altLang="en-US"/>
              <a:t>Methods</a:t>
            </a:r>
          </a:p>
        </p:txBody>
      </p:sp>
      <p:sp>
        <p:nvSpPr>
          <p:cNvPr id="6148" name="Text Box 4">
            <a:extLst>
              <a:ext uri="{FF2B5EF4-FFF2-40B4-BE49-F238E27FC236}">
                <a16:creationId xmlns:a16="http://schemas.microsoft.com/office/drawing/2014/main" id="{5A021A13-43DA-4362-B472-4A6B17E3BC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0775" y="1828800"/>
            <a:ext cx="15192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Simulation</a:t>
            </a:r>
          </a:p>
          <a:p>
            <a:r>
              <a:rPr lang="en-US" altLang="en-US"/>
              <a:t>Methods</a:t>
            </a:r>
          </a:p>
        </p:txBody>
      </p:sp>
      <p:sp>
        <p:nvSpPr>
          <p:cNvPr id="6149" name="Text Box 5">
            <a:extLst>
              <a:ext uri="{FF2B5EF4-FFF2-40B4-BE49-F238E27FC236}">
                <a16:creationId xmlns:a16="http://schemas.microsoft.com/office/drawing/2014/main" id="{8F5988AF-A8D3-42B5-A3F0-32D1978A8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4750" y="1828800"/>
            <a:ext cx="18224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Experimental</a:t>
            </a:r>
          </a:p>
          <a:p>
            <a:r>
              <a:rPr lang="en-US" altLang="en-US"/>
              <a:t>Methods</a:t>
            </a:r>
          </a:p>
        </p:txBody>
      </p:sp>
      <p:sp>
        <p:nvSpPr>
          <p:cNvPr id="6150" name="Line 6">
            <a:extLst>
              <a:ext uri="{FF2B5EF4-FFF2-40B4-BE49-F238E27FC236}">
                <a16:creationId xmlns:a16="http://schemas.microsoft.com/office/drawing/2014/main" id="{03407D12-6CC3-453F-95C1-A3ECF5D6BFA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990600"/>
            <a:ext cx="25146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1" name="Line 7">
            <a:extLst>
              <a:ext uri="{FF2B5EF4-FFF2-40B4-BE49-F238E27FC236}">
                <a16:creationId xmlns:a16="http://schemas.microsoft.com/office/drawing/2014/main" id="{5B6C231D-A502-40F7-8519-72B831C2BA8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9906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2" name="Line 8">
            <a:extLst>
              <a:ext uri="{FF2B5EF4-FFF2-40B4-BE49-F238E27FC236}">
                <a16:creationId xmlns:a16="http://schemas.microsoft.com/office/drawing/2014/main" id="{AF3454DD-2214-413B-88F0-7B0E685AA20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43400" y="990600"/>
            <a:ext cx="25908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3" name="Text Box 9">
            <a:extLst>
              <a:ext uri="{FF2B5EF4-FFF2-40B4-BE49-F238E27FC236}">
                <a16:creationId xmlns:a16="http://schemas.microsoft.com/office/drawing/2014/main" id="{E7F04CCB-AE6F-487F-90BC-09B9A9E21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5780" y="3657600"/>
            <a:ext cx="177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Time-Driven</a:t>
            </a:r>
          </a:p>
        </p:txBody>
      </p:sp>
      <p:sp>
        <p:nvSpPr>
          <p:cNvPr id="6154" name="Text Box 10">
            <a:extLst>
              <a:ext uri="{FF2B5EF4-FFF2-40B4-BE49-F238E27FC236}">
                <a16:creationId xmlns:a16="http://schemas.microsoft.com/office/drawing/2014/main" id="{9D6AF157-12D3-45BD-8AEC-9753A702D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4575" y="3657600"/>
            <a:ext cx="1841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Event-Driven</a:t>
            </a:r>
          </a:p>
        </p:txBody>
      </p:sp>
      <p:sp>
        <p:nvSpPr>
          <p:cNvPr id="6155" name="Text Box 11">
            <a:extLst>
              <a:ext uri="{FF2B5EF4-FFF2-40B4-BE49-F238E27FC236}">
                <a16:creationId xmlns:a16="http://schemas.microsoft.com/office/drawing/2014/main" id="{4462D169-717B-4F78-ADF3-33F2A6563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551" y="3657600"/>
            <a:ext cx="1731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Monte Carlo</a:t>
            </a:r>
          </a:p>
        </p:txBody>
      </p:sp>
      <p:sp>
        <p:nvSpPr>
          <p:cNvPr id="6156" name="Line 12">
            <a:extLst>
              <a:ext uri="{FF2B5EF4-FFF2-40B4-BE49-F238E27FC236}">
                <a16:creationId xmlns:a16="http://schemas.microsoft.com/office/drawing/2014/main" id="{02D330FE-5DAC-4BAF-9FCA-4B9090A68CC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667000"/>
            <a:ext cx="25146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7" name="Line 13">
            <a:extLst>
              <a:ext uri="{FF2B5EF4-FFF2-40B4-BE49-F238E27FC236}">
                <a16:creationId xmlns:a16="http://schemas.microsoft.com/office/drawing/2014/main" id="{E3283DFF-6CC8-41DE-ABEC-664A098392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26670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8" name="Line 14">
            <a:extLst>
              <a:ext uri="{FF2B5EF4-FFF2-40B4-BE49-F238E27FC236}">
                <a16:creationId xmlns:a16="http://schemas.microsoft.com/office/drawing/2014/main" id="{C4F4D9DF-0AD7-49D8-93D6-204360A659E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43400" y="2667000"/>
            <a:ext cx="25908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9" name="Line 15">
            <a:extLst>
              <a:ext uri="{FF2B5EF4-FFF2-40B4-BE49-F238E27FC236}">
                <a16:creationId xmlns:a16="http://schemas.microsoft.com/office/drawing/2014/main" id="{ACDE3C4F-C775-4F0E-B3F2-6C7E349E9A9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4114800"/>
            <a:ext cx="25146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60" name="Line 16">
            <a:extLst>
              <a:ext uri="{FF2B5EF4-FFF2-40B4-BE49-F238E27FC236}">
                <a16:creationId xmlns:a16="http://schemas.microsoft.com/office/drawing/2014/main" id="{CF7BF539-1BEC-4C66-A9B5-92BCDE7179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41148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61" name="Line 17">
            <a:extLst>
              <a:ext uri="{FF2B5EF4-FFF2-40B4-BE49-F238E27FC236}">
                <a16:creationId xmlns:a16="http://schemas.microsoft.com/office/drawing/2014/main" id="{60DE595C-7AA1-471B-BB29-4A265E69FF1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43400" y="4114800"/>
            <a:ext cx="25908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62" name="Text Box 18">
            <a:extLst>
              <a:ext uri="{FF2B5EF4-FFF2-40B4-BE49-F238E27FC236}">
                <a16:creationId xmlns:a16="http://schemas.microsoft.com/office/drawing/2014/main" id="{EC94FD52-3759-4D30-9F1E-93A41B4C1A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8525" y="5070475"/>
            <a:ext cx="1468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Sequential</a:t>
            </a:r>
          </a:p>
        </p:txBody>
      </p:sp>
      <p:sp>
        <p:nvSpPr>
          <p:cNvPr id="6163" name="Text Box 19">
            <a:extLst>
              <a:ext uri="{FF2B5EF4-FFF2-40B4-BE49-F238E27FC236}">
                <a16:creationId xmlns:a16="http://schemas.microsoft.com/office/drawing/2014/main" id="{1A933156-5A58-478B-9E0E-DED913449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6963" y="5105400"/>
            <a:ext cx="1112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Parallel</a:t>
            </a:r>
          </a:p>
        </p:txBody>
      </p:sp>
      <p:sp>
        <p:nvSpPr>
          <p:cNvPr id="6164" name="Text Box 20">
            <a:extLst>
              <a:ext uri="{FF2B5EF4-FFF2-40B4-BE49-F238E27FC236}">
                <a16:creationId xmlns:a16="http://schemas.microsoft.com/office/drawing/2014/main" id="{9E708810-04B2-40AE-9DA8-FA1D0BC58C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3963" y="5105400"/>
            <a:ext cx="1554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Distributed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4C935D2-355E-4448-9FAC-2641C4FB2441}"/>
              </a:ext>
            </a:extLst>
          </p:cNvPr>
          <p:cNvSpPr/>
          <p:nvPr/>
        </p:nvSpPr>
        <p:spPr>
          <a:xfrm>
            <a:off x="3180479" y="4849837"/>
            <a:ext cx="2038757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94802929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80647902-9496-4692-A5F2-99F260525C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348"/>
            <a:ext cx="83058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3600"/>
              <a:t>Parallel Simulation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7786CAD-7CFA-4FCA-99BA-17E0EFB8BE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077200" cy="5181600"/>
          </a:xfrm>
          <a:noFill/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3600" dirty="0"/>
              <a:t>Assumes multiple processors or cores, often tightly coupled, with shared memory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Same sim results as sequential, only faster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Need fast inter-process communication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Shared state vs. no shared state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Event list: centralized or not?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/>
              <a:t>Central event list can be a bottleneck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/>
              <a:t>Decentralized requires careful coordination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Potentially different views of time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Conservative versus optimistic execution</a:t>
            </a:r>
          </a:p>
        </p:txBody>
      </p:sp>
    </p:spTree>
    <p:extLst>
      <p:ext uri="{BB962C8B-B14F-4D97-AF65-F5344CB8AC3E}">
        <p14:creationId xmlns:p14="http://schemas.microsoft.com/office/powerpoint/2010/main" val="4142649851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90562C43-866D-482B-96C3-C951600438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348"/>
            <a:ext cx="83058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3600"/>
              <a:t>Performance Evaluation</a:t>
            </a:r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BFF21075-DA71-419A-8FAF-0C6BCBE30D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828800"/>
            <a:ext cx="14509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Analytical</a:t>
            </a:r>
          </a:p>
          <a:p>
            <a:r>
              <a:rPr lang="en-US" altLang="en-US"/>
              <a:t>Methods</a:t>
            </a:r>
          </a:p>
        </p:txBody>
      </p:sp>
      <p:sp>
        <p:nvSpPr>
          <p:cNvPr id="6148" name="Text Box 4">
            <a:extLst>
              <a:ext uri="{FF2B5EF4-FFF2-40B4-BE49-F238E27FC236}">
                <a16:creationId xmlns:a16="http://schemas.microsoft.com/office/drawing/2014/main" id="{5A021A13-43DA-4362-B472-4A6B17E3BC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0775" y="1828800"/>
            <a:ext cx="15192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Simulation</a:t>
            </a:r>
          </a:p>
          <a:p>
            <a:r>
              <a:rPr lang="en-US" altLang="en-US"/>
              <a:t>Methods</a:t>
            </a:r>
          </a:p>
        </p:txBody>
      </p:sp>
      <p:sp>
        <p:nvSpPr>
          <p:cNvPr id="6149" name="Text Box 5">
            <a:extLst>
              <a:ext uri="{FF2B5EF4-FFF2-40B4-BE49-F238E27FC236}">
                <a16:creationId xmlns:a16="http://schemas.microsoft.com/office/drawing/2014/main" id="{8F5988AF-A8D3-42B5-A3F0-32D1978A8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4750" y="1828800"/>
            <a:ext cx="18224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Experimental</a:t>
            </a:r>
          </a:p>
          <a:p>
            <a:r>
              <a:rPr lang="en-US" altLang="en-US"/>
              <a:t>Methods</a:t>
            </a:r>
          </a:p>
        </p:txBody>
      </p:sp>
      <p:sp>
        <p:nvSpPr>
          <p:cNvPr id="6150" name="Line 6">
            <a:extLst>
              <a:ext uri="{FF2B5EF4-FFF2-40B4-BE49-F238E27FC236}">
                <a16:creationId xmlns:a16="http://schemas.microsoft.com/office/drawing/2014/main" id="{03407D12-6CC3-453F-95C1-A3ECF5D6BFA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990600"/>
            <a:ext cx="25146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1" name="Line 7">
            <a:extLst>
              <a:ext uri="{FF2B5EF4-FFF2-40B4-BE49-F238E27FC236}">
                <a16:creationId xmlns:a16="http://schemas.microsoft.com/office/drawing/2014/main" id="{5B6C231D-A502-40F7-8519-72B831C2BA8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9906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2" name="Line 8">
            <a:extLst>
              <a:ext uri="{FF2B5EF4-FFF2-40B4-BE49-F238E27FC236}">
                <a16:creationId xmlns:a16="http://schemas.microsoft.com/office/drawing/2014/main" id="{AF3454DD-2214-413B-88F0-7B0E685AA20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43400" y="990600"/>
            <a:ext cx="25908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3" name="Text Box 9">
            <a:extLst>
              <a:ext uri="{FF2B5EF4-FFF2-40B4-BE49-F238E27FC236}">
                <a16:creationId xmlns:a16="http://schemas.microsoft.com/office/drawing/2014/main" id="{E7F04CCB-AE6F-487F-90BC-09B9A9E21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5780" y="3657600"/>
            <a:ext cx="177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Time-Driven</a:t>
            </a:r>
          </a:p>
        </p:txBody>
      </p:sp>
      <p:sp>
        <p:nvSpPr>
          <p:cNvPr id="6154" name="Text Box 10">
            <a:extLst>
              <a:ext uri="{FF2B5EF4-FFF2-40B4-BE49-F238E27FC236}">
                <a16:creationId xmlns:a16="http://schemas.microsoft.com/office/drawing/2014/main" id="{9D6AF157-12D3-45BD-8AEC-9753A702D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4575" y="3657600"/>
            <a:ext cx="1841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Event-Driven</a:t>
            </a:r>
          </a:p>
        </p:txBody>
      </p:sp>
      <p:sp>
        <p:nvSpPr>
          <p:cNvPr id="6155" name="Text Box 11">
            <a:extLst>
              <a:ext uri="{FF2B5EF4-FFF2-40B4-BE49-F238E27FC236}">
                <a16:creationId xmlns:a16="http://schemas.microsoft.com/office/drawing/2014/main" id="{4462D169-717B-4F78-ADF3-33F2A6563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551" y="3657600"/>
            <a:ext cx="1731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Monte Carlo</a:t>
            </a:r>
          </a:p>
        </p:txBody>
      </p:sp>
      <p:sp>
        <p:nvSpPr>
          <p:cNvPr id="6156" name="Line 12">
            <a:extLst>
              <a:ext uri="{FF2B5EF4-FFF2-40B4-BE49-F238E27FC236}">
                <a16:creationId xmlns:a16="http://schemas.microsoft.com/office/drawing/2014/main" id="{02D330FE-5DAC-4BAF-9FCA-4B9090A68CC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667000"/>
            <a:ext cx="25146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7" name="Line 13">
            <a:extLst>
              <a:ext uri="{FF2B5EF4-FFF2-40B4-BE49-F238E27FC236}">
                <a16:creationId xmlns:a16="http://schemas.microsoft.com/office/drawing/2014/main" id="{E3283DFF-6CC8-41DE-ABEC-664A098392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26670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8" name="Line 14">
            <a:extLst>
              <a:ext uri="{FF2B5EF4-FFF2-40B4-BE49-F238E27FC236}">
                <a16:creationId xmlns:a16="http://schemas.microsoft.com/office/drawing/2014/main" id="{C4F4D9DF-0AD7-49D8-93D6-204360A659E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43400" y="2667000"/>
            <a:ext cx="25908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9" name="Line 15">
            <a:extLst>
              <a:ext uri="{FF2B5EF4-FFF2-40B4-BE49-F238E27FC236}">
                <a16:creationId xmlns:a16="http://schemas.microsoft.com/office/drawing/2014/main" id="{ACDE3C4F-C775-4F0E-B3F2-6C7E349E9A9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4114800"/>
            <a:ext cx="25146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60" name="Line 16">
            <a:extLst>
              <a:ext uri="{FF2B5EF4-FFF2-40B4-BE49-F238E27FC236}">
                <a16:creationId xmlns:a16="http://schemas.microsoft.com/office/drawing/2014/main" id="{CF7BF539-1BEC-4C66-A9B5-92BCDE7179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41148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61" name="Line 17">
            <a:extLst>
              <a:ext uri="{FF2B5EF4-FFF2-40B4-BE49-F238E27FC236}">
                <a16:creationId xmlns:a16="http://schemas.microsoft.com/office/drawing/2014/main" id="{60DE595C-7AA1-471B-BB29-4A265E69FF1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43400" y="4114800"/>
            <a:ext cx="25908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62" name="Text Box 18">
            <a:extLst>
              <a:ext uri="{FF2B5EF4-FFF2-40B4-BE49-F238E27FC236}">
                <a16:creationId xmlns:a16="http://schemas.microsoft.com/office/drawing/2014/main" id="{EC94FD52-3759-4D30-9F1E-93A41B4C1A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8525" y="5070475"/>
            <a:ext cx="1468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Sequential</a:t>
            </a:r>
          </a:p>
        </p:txBody>
      </p:sp>
      <p:sp>
        <p:nvSpPr>
          <p:cNvPr id="6163" name="Text Box 19">
            <a:extLst>
              <a:ext uri="{FF2B5EF4-FFF2-40B4-BE49-F238E27FC236}">
                <a16:creationId xmlns:a16="http://schemas.microsoft.com/office/drawing/2014/main" id="{1A933156-5A58-478B-9E0E-DED913449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6963" y="5105400"/>
            <a:ext cx="1112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Parallel</a:t>
            </a:r>
          </a:p>
        </p:txBody>
      </p:sp>
      <p:sp>
        <p:nvSpPr>
          <p:cNvPr id="6164" name="Text Box 20">
            <a:extLst>
              <a:ext uri="{FF2B5EF4-FFF2-40B4-BE49-F238E27FC236}">
                <a16:creationId xmlns:a16="http://schemas.microsoft.com/office/drawing/2014/main" id="{9E708810-04B2-40AE-9DA8-FA1D0BC58C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3963" y="5105400"/>
            <a:ext cx="1554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Distributed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4C935D2-355E-4448-9FAC-2641C4FB2441}"/>
              </a:ext>
            </a:extLst>
          </p:cNvPr>
          <p:cNvSpPr/>
          <p:nvPr/>
        </p:nvSpPr>
        <p:spPr>
          <a:xfrm>
            <a:off x="6050287" y="4849837"/>
            <a:ext cx="2038757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1791912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4F8DD24E-B135-400A-BE7E-032918FFC3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1720"/>
            <a:ext cx="83058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3600"/>
              <a:t>Distributed Simulation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A605109B-EA6B-43FE-96D6-9CA5ABC7D0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077200" cy="51816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600"/>
              <a:t>Assumes multiple processors, but geographically distributed (LAN/WAN)</a:t>
            </a:r>
          </a:p>
          <a:p>
            <a:pPr>
              <a:lnSpc>
                <a:spcPct val="90000"/>
              </a:lnSpc>
            </a:pPr>
            <a:r>
              <a:rPr lang="en-US" altLang="en-US" sz="3600"/>
              <a:t>Inter-process communication becomes expensive because of large latencies</a:t>
            </a:r>
          </a:p>
          <a:p>
            <a:pPr>
              <a:lnSpc>
                <a:spcPct val="90000"/>
              </a:lnSpc>
            </a:pPr>
            <a:r>
              <a:rPr lang="en-US" altLang="en-US" sz="3600"/>
              <a:t>Need to find right balance between computation and communication</a:t>
            </a:r>
          </a:p>
          <a:p>
            <a:pPr>
              <a:lnSpc>
                <a:spcPct val="90000"/>
              </a:lnSpc>
            </a:pPr>
            <a:r>
              <a:rPr lang="en-US" altLang="en-US" sz="3600"/>
              <a:t>Granularity of task scheduling</a:t>
            </a:r>
          </a:p>
          <a:p>
            <a:pPr>
              <a:lnSpc>
                <a:spcPct val="90000"/>
              </a:lnSpc>
            </a:pPr>
            <a:r>
              <a:rPr lang="en-US" altLang="en-US" sz="3600"/>
              <a:t>Similar technical issues to parallel simulation with respect to concurrency</a:t>
            </a:r>
          </a:p>
        </p:txBody>
      </p:sp>
    </p:spTree>
    <p:extLst>
      <p:ext uri="{BB962C8B-B14F-4D97-AF65-F5344CB8AC3E}">
        <p14:creationId xmlns:p14="http://schemas.microsoft.com/office/powerpoint/2010/main" val="1886864331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90562C43-866D-482B-96C3-C951600438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348"/>
            <a:ext cx="83058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3600"/>
              <a:t>Performance Evaluation</a:t>
            </a:r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BFF21075-DA71-419A-8FAF-0C6BCBE30D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828800"/>
            <a:ext cx="14509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Analytical</a:t>
            </a:r>
          </a:p>
          <a:p>
            <a:r>
              <a:rPr lang="en-US" altLang="en-US"/>
              <a:t>Methods</a:t>
            </a:r>
          </a:p>
        </p:txBody>
      </p:sp>
      <p:sp>
        <p:nvSpPr>
          <p:cNvPr id="6148" name="Text Box 4">
            <a:extLst>
              <a:ext uri="{FF2B5EF4-FFF2-40B4-BE49-F238E27FC236}">
                <a16:creationId xmlns:a16="http://schemas.microsoft.com/office/drawing/2014/main" id="{5A021A13-43DA-4362-B472-4A6B17E3BC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0775" y="1828800"/>
            <a:ext cx="15192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Simulation</a:t>
            </a:r>
          </a:p>
          <a:p>
            <a:r>
              <a:rPr lang="en-US" altLang="en-US"/>
              <a:t>Methods</a:t>
            </a:r>
          </a:p>
        </p:txBody>
      </p:sp>
      <p:sp>
        <p:nvSpPr>
          <p:cNvPr id="6149" name="Text Box 5">
            <a:extLst>
              <a:ext uri="{FF2B5EF4-FFF2-40B4-BE49-F238E27FC236}">
                <a16:creationId xmlns:a16="http://schemas.microsoft.com/office/drawing/2014/main" id="{8F5988AF-A8D3-42B5-A3F0-32D1978A8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4750" y="1828800"/>
            <a:ext cx="18224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Experimental</a:t>
            </a:r>
          </a:p>
          <a:p>
            <a:r>
              <a:rPr lang="en-US" altLang="en-US"/>
              <a:t>Methods</a:t>
            </a:r>
          </a:p>
        </p:txBody>
      </p:sp>
      <p:sp>
        <p:nvSpPr>
          <p:cNvPr id="6150" name="Line 6">
            <a:extLst>
              <a:ext uri="{FF2B5EF4-FFF2-40B4-BE49-F238E27FC236}">
                <a16:creationId xmlns:a16="http://schemas.microsoft.com/office/drawing/2014/main" id="{03407D12-6CC3-453F-95C1-A3ECF5D6BFA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990600"/>
            <a:ext cx="25146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1" name="Line 7">
            <a:extLst>
              <a:ext uri="{FF2B5EF4-FFF2-40B4-BE49-F238E27FC236}">
                <a16:creationId xmlns:a16="http://schemas.microsoft.com/office/drawing/2014/main" id="{5B6C231D-A502-40F7-8519-72B831C2BA8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9906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2" name="Line 8">
            <a:extLst>
              <a:ext uri="{FF2B5EF4-FFF2-40B4-BE49-F238E27FC236}">
                <a16:creationId xmlns:a16="http://schemas.microsoft.com/office/drawing/2014/main" id="{AF3454DD-2214-413B-88F0-7B0E685AA20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43400" y="990600"/>
            <a:ext cx="25908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3" name="Text Box 9">
            <a:extLst>
              <a:ext uri="{FF2B5EF4-FFF2-40B4-BE49-F238E27FC236}">
                <a16:creationId xmlns:a16="http://schemas.microsoft.com/office/drawing/2014/main" id="{E7F04CCB-AE6F-487F-90BC-09B9A9E21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5780" y="3657600"/>
            <a:ext cx="177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Time-Driven</a:t>
            </a:r>
          </a:p>
        </p:txBody>
      </p:sp>
      <p:sp>
        <p:nvSpPr>
          <p:cNvPr id="6154" name="Text Box 10">
            <a:extLst>
              <a:ext uri="{FF2B5EF4-FFF2-40B4-BE49-F238E27FC236}">
                <a16:creationId xmlns:a16="http://schemas.microsoft.com/office/drawing/2014/main" id="{9D6AF157-12D3-45BD-8AEC-9753A702D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4575" y="3657600"/>
            <a:ext cx="1841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Event-Driven</a:t>
            </a:r>
          </a:p>
        </p:txBody>
      </p:sp>
      <p:sp>
        <p:nvSpPr>
          <p:cNvPr id="6155" name="Text Box 11">
            <a:extLst>
              <a:ext uri="{FF2B5EF4-FFF2-40B4-BE49-F238E27FC236}">
                <a16:creationId xmlns:a16="http://schemas.microsoft.com/office/drawing/2014/main" id="{4462D169-717B-4F78-ADF3-33F2A6563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551" y="3657600"/>
            <a:ext cx="1731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Monte Carlo</a:t>
            </a:r>
          </a:p>
        </p:txBody>
      </p:sp>
      <p:sp>
        <p:nvSpPr>
          <p:cNvPr id="6156" name="Line 12">
            <a:extLst>
              <a:ext uri="{FF2B5EF4-FFF2-40B4-BE49-F238E27FC236}">
                <a16:creationId xmlns:a16="http://schemas.microsoft.com/office/drawing/2014/main" id="{02D330FE-5DAC-4BAF-9FCA-4B9090A68CC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667000"/>
            <a:ext cx="25146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7" name="Line 13">
            <a:extLst>
              <a:ext uri="{FF2B5EF4-FFF2-40B4-BE49-F238E27FC236}">
                <a16:creationId xmlns:a16="http://schemas.microsoft.com/office/drawing/2014/main" id="{E3283DFF-6CC8-41DE-ABEC-664A098392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26670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8" name="Line 14">
            <a:extLst>
              <a:ext uri="{FF2B5EF4-FFF2-40B4-BE49-F238E27FC236}">
                <a16:creationId xmlns:a16="http://schemas.microsoft.com/office/drawing/2014/main" id="{C4F4D9DF-0AD7-49D8-93D6-204360A659E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43400" y="2667000"/>
            <a:ext cx="25908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9" name="Line 15">
            <a:extLst>
              <a:ext uri="{FF2B5EF4-FFF2-40B4-BE49-F238E27FC236}">
                <a16:creationId xmlns:a16="http://schemas.microsoft.com/office/drawing/2014/main" id="{ACDE3C4F-C775-4F0E-B3F2-6C7E349E9A9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4114800"/>
            <a:ext cx="25146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60" name="Line 16">
            <a:extLst>
              <a:ext uri="{FF2B5EF4-FFF2-40B4-BE49-F238E27FC236}">
                <a16:creationId xmlns:a16="http://schemas.microsoft.com/office/drawing/2014/main" id="{CF7BF539-1BEC-4C66-A9B5-92BCDE7179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41148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61" name="Line 17">
            <a:extLst>
              <a:ext uri="{FF2B5EF4-FFF2-40B4-BE49-F238E27FC236}">
                <a16:creationId xmlns:a16="http://schemas.microsoft.com/office/drawing/2014/main" id="{60DE595C-7AA1-471B-BB29-4A265E69FF1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43400" y="4114800"/>
            <a:ext cx="25908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62" name="Text Box 18">
            <a:extLst>
              <a:ext uri="{FF2B5EF4-FFF2-40B4-BE49-F238E27FC236}">
                <a16:creationId xmlns:a16="http://schemas.microsoft.com/office/drawing/2014/main" id="{EC94FD52-3759-4D30-9F1E-93A41B4C1A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8525" y="5070475"/>
            <a:ext cx="1468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Sequential</a:t>
            </a:r>
          </a:p>
        </p:txBody>
      </p:sp>
      <p:sp>
        <p:nvSpPr>
          <p:cNvPr id="6163" name="Text Box 19">
            <a:extLst>
              <a:ext uri="{FF2B5EF4-FFF2-40B4-BE49-F238E27FC236}">
                <a16:creationId xmlns:a16="http://schemas.microsoft.com/office/drawing/2014/main" id="{1A933156-5A58-478B-9E0E-DED913449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6963" y="5105400"/>
            <a:ext cx="1112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Parallel</a:t>
            </a:r>
          </a:p>
        </p:txBody>
      </p:sp>
      <p:sp>
        <p:nvSpPr>
          <p:cNvPr id="6164" name="Text Box 20">
            <a:extLst>
              <a:ext uri="{FF2B5EF4-FFF2-40B4-BE49-F238E27FC236}">
                <a16:creationId xmlns:a16="http://schemas.microsoft.com/office/drawing/2014/main" id="{9E708810-04B2-40AE-9DA8-FA1D0BC58C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3963" y="5105400"/>
            <a:ext cx="1554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Distributed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4A5D5DD-3CCC-4885-9C26-2038DDE7C309}"/>
              </a:ext>
            </a:extLst>
          </p:cNvPr>
          <p:cNvCxnSpPr>
            <a:cxnSpLocks/>
          </p:cNvCxnSpPr>
          <p:nvPr/>
        </p:nvCxnSpPr>
        <p:spPr>
          <a:xfrm flipH="1">
            <a:off x="3587265" y="5562600"/>
            <a:ext cx="746797" cy="6131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44E39AF-58E8-4431-9E0E-F909B0DC6519}"/>
              </a:ext>
            </a:extLst>
          </p:cNvPr>
          <p:cNvCxnSpPr>
            <a:cxnSpLocks/>
          </p:cNvCxnSpPr>
          <p:nvPr/>
        </p:nvCxnSpPr>
        <p:spPr>
          <a:xfrm>
            <a:off x="4334062" y="5562600"/>
            <a:ext cx="757238" cy="6131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 Box 18">
            <a:extLst>
              <a:ext uri="{FF2B5EF4-FFF2-40B4-BE49-F238E27FC236}">
                <a16:creationId xmlns:a16="http://schemas.microsoft.com/office/drawing/2014/main" id="{B80BBA09-09C4-4685-9BF9-7F2294DD9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0911" y="6081007"/>
            <a:ext cx="180690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Conservative</a:t>
            </a:r>
          </a:p>
        </p:txBody>
      </p:sp>
      <p:sp>
        <p:nvSpPr>
          <p:cNvPr id="29" name="Text Box 18">
            <a:extLst>
              <a:ext uri="{FF2B5EF4-FFF2-40B4-BE49-F238E27FC236}">
                <a16:creationId xmlns:a16="http://schemas.microsoft.com/office/drawing/2014/main" id="{E94BE273-E780-41DE-863F-B429A6ACBF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6079857"/>
            <a:ext cx="14814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Optimistic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4C935D2-355E-4448-9FAC-2641C4FB2441}"/>
              </a:ext>
            </a:extLst>
          </p:cNvPr>
          <p:cNvSpPr/>
          <p:nvPr/>
        </p:nvSpPr>
        <p:spPr>
          <a:xfrm>
            <a:off x="3293020" y="4849837"/>
            <a:ext cx="2038757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8120735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FC71342E-FAC0-429F-ABCE-46EB69B2DE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1720"/>
            <a:ext cx="83058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3600" dirty="0"/>
              <a:t>Simulation Methods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63455248-E84C-47D3-82C2-2E8EF7D5D2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7924800" cy="4876800"/>
          </a:xfrm>
          <a:noFill/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3600" dirty="0"/>
              <a:t>Outline: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/>
              <a:t>Basics of simulation modeling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/>
              <a:t>Overview of simulation paradigms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 Monte Carlo simulation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 Time-driven simulation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 Event-driven simulation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/>
              <a:t>Simulation implementation approaches</a:t>
            </a:r>
          </a:p>
          <a:p>
            <a:pPr lvl="2">
              <a:lnSpc>
                <a:spcPct val="90000"/>
              </a:lnSpc>
            </a:pPr>
            <a:r>
              <a:rPr lang="en-US" altLang="en-US" sz="3000" dirty="0"/>
              <a:t>Sequential vs parallel vs distributed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/>
              <a:t>Technical issues for parallel simulation</a:t>
            </a:r>
          </a:p>
        </p:txBody>
      </p:sp>
    </p:spTree>
    <p:extLst>
      <p:ext uri="{BB962C8B-B14F-4D97-AF65-F5344CB8AC3E}">
        <p14:creationId xmlns:p14="http://schemas.microsoft.com/office/powerpoint/2010/main" val="542780719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90562C43-866D-482B-96C3-C951600438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348"/>
            <a:ext cx="83058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3600"/>
              <a:t>Performance Evaluation</a:t>
            </a:r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BFF21075-DA71-419A-8FAF-0C6BCBE30D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828800"/>
            <a:ext cx="14509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Analytical</a:t>
            </a:r>
          </a:p>
          <a:p>
            <a:r>
              <a:rPr lang="en-US" altLang="en-US"/>
              <a:t>Methods</a:t>
            </a:r>
          </a:p>
        </p:txBody>
      </p:sp>
      <p:sp>
        <p:nvSpPr>
          <p:cNvPr id="6148" name="Text Box 4">
            <a:extLst>
              <a:ext uri="{FF2B5EF4-FFF2-40B4-BE49-F238E27FC236}">
                <a16:creationId xmlns:a16="http://schemas.microsoft.com/office/drawing/2014/main" id="{5A021A13-43DA-4362-B472-4A6B17E3BC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0775" y="1828800"/>
            <a:ext cx="15192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Simulation</a:t>
            </a:r>
          </a:p>
          <a:p>
            <a:r>
              <a:rPr lang="en-US" altLang="en-US"/>
              <a:t>Methods</a:t>
            </a:r>
          </a:p>
        </p:txBody>
      </p:sp>
      <p:sp>
        <p:nvSpPr>
          <p:cNvPr id="6149" name="Text Box 5">
            <a:extLst>
              <a:ext uri="{FF2B5EF4-FFF2-40B4-BE49-F238E27FC236}">
                <a16:creationId xmlns:a16="http://schemas.microsoft.com/office/drawing/2014/main" id="{8F5988AF-A8D3-42B5-A3F0-32D1978A8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4750" y="1828800"/>
            <a:ext cx="18224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Experimental</a:t>
            </a:r>
          </a:p>
          <a:p>
            <a:r>
              <a:rPr lang="en-US" altLang="en-US"/>
              <a:t>Methods</a:t>
            </a:r>
          </a:p>
        </p:txBody>
      </p:sp>
      <p:sp>
        <p:nvSpPr>
          <p:cNvPr id="6150" name="Line 6">
            <a:extLst>
              <a:ext uri="{FF2B5EF4-FFF2-40B4-BE49-F238E27FC236}">
                <a16:creationId xmlns:a16="http://schemas.microsoft.com/office/drawing/2014/main" id="{03407D12-6CC3-453F-95C1-A3ECF5D6BFA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990600"/>
            <a:ext cx="25146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1" name="Line 7">
            <a:extLst>
              <a:ext uri="{FF2B5EF4-FFF2-40B4-BE49-F238E27FC236}">
                <a16:creationId xmlns:a16="http://schemas.microsoft.com/office/drawing/2014/main" id="{5B6C231D-A502-40F7-8519-72B831C2BA8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9906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2" name="Line 8">
            <a:extLst>
              <a:ext uri="{FF2B5EF4-FFF2-40B4-BE49-F238E27FC236}">
                <a16:creationId xmlns:a16="http://schemas.microsoft.com/office/drawing/2014/main" id="{AF3454DD-2214-413B-88F0-7B0E685AA20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43400" y="990600"/>
            <a:ext cx="25908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3" name="Text Box 9">
            <a:extLst>
              <a:ext uri="{FF2B5EF4-FFF2-40B4-BE49-F238E27FC236}">
                <a16:creationId xmlns:a16="http://schemas.microsoft.com/office/drawing/2014/main" id="{E7F04CCB-AE6F-487F-90BC-09B9A9E21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5780" y="3657600"/>
            <a:ext cx="177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Time-Driven</a:t>
            </a:r>
          </a:p>
        </p:txBody>
      </p:sp>
      <p:sp>
        <p:nvSpPr>
          <p:cNvPr id="6154" name="Text Box 10">
            <a:extLst>
              <a:ext uri="{FF2B5EF4-FFF2-40B4-BE49-F238E27FC236}">
                <a16:creationId xmlns:a16="http://schemas.microsoft.com/office/drawing/2014/main" id="{9D6AF157-12D3-45BD-8AEC-9753A702D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4575" y="3657600"/>
            <a:ext cx="1841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Event-Driven</a:t>
            </a:r>
          </a:p>
        </p:txBody>
      </p:sp>
      <p:sp>
        <p:nvSpPr>
          <p:cNvPr id="6155" name="Text Box 11">
            <a:extLst>
              <a:ext uri="{FF2B5EF4-FFF2-40B4-BE49-F238E27FC236}">
                <a16:creationId xmlns:a16="http://schemas.microsoft.com/office/drawing/2014/main" id="{4462D169-717B-4F78-ADF3-33F2A6563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551" y="3657600"/>
            <a:ext cx="1731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Monte Carlo</a:t>
            </a:r>
          </a:p>
        </p:txBody>
      </p:sp>
      <p:sp>
        <p:nvSpPr>
          <p:cNvPr id="6156" name="Line 12">
            <a:extLst>
              <a:ext uri="{FF2B5EF4-FFF2-40B4-BE49-F238E27FC236}">
                <a16:creationId xmlns:a16="http://schemas.microsoft.com/office/drawing/2014/main" id="{02D330FE-5DAC-4BAF-9FCA-4B9090A68CC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667000"/>
            <a:ext cx="25146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7" name="Line 13">
            <a:extLst>
              <a:ext uri="{FF2B5EF4-FFF2-40B4-BE49-F238E27FC236}">
                <a16:creationId xmlns:a16="http://schemas.microsoft.com/office/drawing/2014/main" id="{E3283DFF-6CC8-41DE-ABEC-664A098392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26670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8" name="Line 14">
            <a:extLst>
              <a:ext uri="{FF2B5EF4-FFF2-40B4-BE49-F238E27FC236}">
                <a16:creationId xmlns:a16="http://schemas.microsoft.com/office/drawing/2014/main" id="{C4F4D9DF-0AD7-49D8-93D6-204360A659E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43400" y="2667000"/>
            <a:ext cx="25908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9" name="Line 15">
            <a:extLst>
              <a:ext uri="{FF2B5EF4-FFF2-40B4-BE49-F238E27FC236}">
                <a16:creationId xmlns:a16="http://schemas.microsoft.com/office/drawing/2014/main" id="{ACDE3C4F-C775-4F0E-B3F2-6C7E349E9A9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4114800"/>
            <a:ext cx="25146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60" name="Line 16">
            <a:extLst>
              <a:ext uri="{FF2B5EF4-FFF2-40B4-BE49-F238E27FC236}">
                <a16:creationId xmlns:a16="http://schemas.microsoft.com/office/drawing/2014/main" id="{CF7BF539-1BEC-4C66-A9B5-92BCDE7179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41148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61" name="Line 17">
            <a:extLst>
              <a:ext uri="{FF2B5EF4-FFF2-40B4-BE49-F238E27FC236}">
                <a16:creationId xmlns:a16="http://schemas.microsoft.com/office/drawing/2014/main" id="{60DE595C-7AA1-471B-BB29-4A265E69FF1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43400" y="4114800"/>
            <a:ext cx="25908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62" name="Text Box 18">
            <a:extLst>
              <a:ext uri="{FF2B5EF4-FFF2-40B4-BE49-F238E27FC236}">
                <a16:creationId xmlns:a16="http://schemas.microsoft.com/office/drawing/2014/main" id="{EC94FD52-3759-4D30-9F1E-93A41B4C1A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8525" y="5070475"/>
            <a:ext cx="1468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Sequential</a:t>
            </a:r>
          </a:p>
        </p:txBody>
      </p:sp>
      <p:sp>
        <p:nvSpPr>
          <p:cNvPr id="6163" name="Text Box 19">
            <a:extLst>
              <a:ext uri="{FF2B5EF4-FFF2-40B4-BE49-F238E27FC236}">
                <a16:creationId xmlns:a16="http://schemas.microsoft.com/office/drawing/2014/main" id="{1A933156-5A58-478B-9E0E-DED913449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6963" y="5105400"/>
            <a:ext cx="1112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Parallel</a:t>
            </a:r>
          </a:p>
        </p:txBody>
      </p:sp>
      <p:sp>
        <p:nvSpPr>
          <p:cNvPr id="6164" name="Text Box 20">
            <a:extLst>
              <a:ext uri="{FF2B5EF4-FFF2-40B4-BE49-F238E27FC236}">
                <a16:creationId xmlns:a16="http://schemas.microsoft.com/office/drawing/2014/main" id="{9E708810-04B2-40AE-9DA8-FA1D0BC58C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3963" y="5105400"/>
            <a:ext cx="1554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Distributed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4A5D5DD-3CCC-4885-9C26-2038DDE7C309}"/>
              </a:ext>
            </a:extLst>
          </p:cNvPr>
          <p:cNvCxnSpPr>
            <a:cxnSpLocks/>
          </p:cNvCxnSpPr>
          <p:nvPr/>
        </p:nvCxnSpPr>
        <p:spPr>
          <a:xfrm flipH="1">
            <a:off x="3587265" y="5562600"/>
            <a:ext cx="746797" cy="6131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44E39AF-58E8-4431-9E0E-F909B0DC6519}"/>
              </a:ext>
            </a:extLst>
          </p:cNvPr>
          <p:cNvCxnSpPr>
            <a:cxnSpLocks/>
          </p:cNvCxnSpPr>
          <p:nvPr/>
        </p:nvCxnSpPr>
        <p:spPr>
          <a:xfrm>
            <a:off x="4334062" y="5562600"/>
            <a:ext cx="757238" cy="6131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 Box 18">
            <a:extLst>
              <a:ext uri="{FF2B5EF4-FFF2-40B4-BE49-F238E27FC236}">
                <a16:creationId xmlns:a16="http://schemas.microsoft.com/office/drawing/2014/main" id="{B80BBA09-09C4-4685-9BF9-7F2294DD9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0911" y="6081007"/>
            <a:ext cx="180690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Conservative</a:t>
            </a:r>
          </a:p>
        </p:txBody>
      </p:sp>
      <p:sp>
        <p:nvSpPr>
          <p:cNvPr id="29" name="Text Box 18">
            <a:extLst>
              <a:ext uri="{FF2B5EF4-FFF2-40B4-BE49-F238E27FC236}">
                <a16:creationId xmlns:a16="http://schemas.microsoft.com/office/drawing/2014/main" id="{E94BE273-E780-41DE-863F-B429A6ACBF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6079857"/>
            <a:ext cx="14814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Optimistic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4C935D2-355E-4448-9FAC-2641C4FB2441}"/>
              </a:ext>
            </a:extLst>
          </p:cNvPr>
          <p:cNvSpPr/>
          <p:nvPr/>
        </p:nvSpPr>
        <p:spPr>
          <a:xfrm>
            <a:off x="2533373" y="5848648"/>
            <a:ext cx="2038757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25331663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80647902-9496-4692-A5F2-99F260525C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348"/>
            <a:ext cx="83058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3600" dirty="0"/>
              <a:t>Conservative Parallel Simulation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7786CAD-7CFA-4FCA-99BA-17E0EFB8BE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077200" cy="5181600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3600" dirty="0"/>
              <a:t>Simulation tasks are divided into Logical Processes (LPs)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LPs are mapped onto physical processors or cores for execution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Sim events = messages between LPs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LPs are carefully coordinated to track the Global Virtual Time (GVT),  and only execute events when safe to do so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Advantage: Always correct execution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Disadvantage: Can sometimes be slow</a:t>
            </a:r>
          </a:p>
        </p:txBody>
      </p:sp>
    </p:spTree>
    <p:extLst>
      <p:ext uri="{BB962C8B-B14F-4D97-AF65-F5344CB8AC3E}">
        <p14:creationId xmlns:p14="http://schemas.microsoft.com/office/powerpoint/2010/main" val="2395078567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90562C43-866D-482B-96C3-C951600438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348"/>
            <a:ext cx="83058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3600"/>
              <a:t>Performance Evaluation</a:t>
            </a:r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BFF21075-DA71-419A-8FAF-0C6BCBE30D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828800"/>
            <a:ext cx="14509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Analytical</a:t>
            </a:r>
          </a:p>
          <a:p>
            <a:r>
              <a:rPr lang="en-US" altLang="en-US"/>
              <a:t>Methods</a:t>
            </a:r>
          </a:p>
        </p:txBody>
      </p:sp>
      <p:sp>
        <p:nvSpPr>
          <p:cNvPr id="6148" name="Text Box 4">
            <a:extLst>
              <a:ext uri="{FF2B5EF4-FFF2-40B4-BE49-F238E27FC236}">
                <a16:creationId xmlns:a16="http://schemas.microsoft.com/office/drawing/2014/main" id="{5A021A13-43DA-4362-B472-4A6B17E3BC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0775" y="1828800"/>
            <a:ext cx="15192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Simulation</a:t>
            </a:r>
          </a:p>
          <a:p>
            <a:r>
              <a:rPr lang="en-US" altLang="en-US"/>
              <a:t>Methods</a:t>
            </a:r>
          </a:p>
        </p:txBody>
      </p:sp>
      <p:sp>
        <p:nvSpPr>
          <p:cNvPr id="6149" name="Text Box 5">
            <a:extLst>
              <a:ext uri="{FF2B5EF4-FFF2-40B4-BE49-F238E27FC236}">
                <a16:creationId xmlns:a16="http://schemas.microsoft.com/office/drawing/2014/main" id="{8F5988AF-A8D3-42B5-A3F0-32D1978A8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4750" y="1828800"/>
            <a:ext cx="18224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Experimental</a:t>
            </a:r>
          </a:p>
          <a:p>
            <a:r>
              <a:rPr lang="en-US" altLang="en-US"/>
              <a:t>Methods</a:t>
            </a:r>
          </a:p>
        </p:txBody>
      </p:sp>
      <p:sp>
        <p:nvSpPr>
          <p:cNvPr id="6150" name="Line 6">
            <a:extLst>
              <a:ext uri="{FF2B5EF4-FFF2-40B4-BE49-F238E27FC236}">
                <a16:creationId xmlns:a16="http://schemas.microsoft.com/office/drawing/2014/main" id="{03407D12-6CC3-453F-95C1-A3ECF5D6BFA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990600"/>
            <a:ext cx="25146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1" name="Line 7">
            <a:extLst>
              <a:ext uri="{FF2B5EF4-FFF2-40B4-BE49-F238E27FC236}">
                <a16:creationId xmlns:a16="http://schemas.microsoft.com/office/drawing/2014/main" id="{5B6C231D-A502-40F7-8519-72B831C2BA8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9906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2" name="Line 8">
            <a:extLst>
              <a:ext uri="{FF2B5EF4-FFF2-40B4-BE49-F238E27FC236}">
                <a16:creationId xmlns:a16="http://schemas.microsoft.com/office/drawing/2014/main" id="{AF3454DD-2214-413B-88F0-7B0E685AA20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43400" y="990600"/>
            <a:ext cx="25908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3" name="Text Box 9">
            <a:extLst>
              <a:ext uri="{FF2B5EF4-FFF2-40B4-BE49-F238E27FC236}">
                <a16:creationId xmlns:a16="http://schemas.microsoft.com/office/drawing/2014/main" id="{E7F04CCB-AE6F-487F-90BC-09B9A9E21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5780" y="3657600"/>
            <a:ext cx="177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Time-Driven</a:t>
            </a:r>
          </a:p>
        </p:txBody>
      </p:sp>
      <p:sp>
        <p:nvSpPr>
          <p:cNvPr id="6154" name="Text Box 10">
            <a:extLst>
              <a:ext uri="{FF2B5EF4-FFF2-40B4-BE49-F238E27FC236}">
                <a16:creationId xmlns:a16="http://schemas.microsoft.com/office/drawing/2014/main" id="{9D6AF157-12D3-45BD-8AEC-9753A702D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4575" y="3657600"/>
            <a:ext cx="1841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Event-Driven</a:t>
            </a:r>
          </a:p>
        </p:txBody>
      </p:sp>
      <p:sp>
        <p:nvSpPr>
          <p:cNvPr id="6155" name="Text Box 11">
            <a:extLst>
              <a:ext uri="{FF2B5EF4-FFF2-40B4-BE49-F238E27FC236}">
                <a16:creationId xmlns:a16="http://schemas.microsoft.com/office/drawing/2014/main" id="{4462D169-717B-4F78-ADF3-33F2A6563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551" y="3657600"/>
            <a:ext cx="1731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Monte Carlo</a:t>
            </a:r>
          </a:p>
        </p:txBody>
      </p:sp>
      <p:sp>
        <p:nvSpPr>
          <p:cNvPr id="6156" name="Line 12">
            <a:extLst>
              <a:ext uri="{FF2B5EF4-FFF2-40B4-BE49-F238E27FC236}">
                <a16:creationId xmlns:a16="http://schemas.microsoft.com/office/drawing/2014/main" id="{02D330FE-5DAC-4BAF-9FCA-4B9090A68CC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667000"/>
            <a:ext cx="25146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7" name="Line 13">
            <a:extLst>
              <a:ext uri="{FF2B5EF4-FFF2-40B4-BE49-F238E27FC236}">
                <a16:creationId xmlns:a16="http://schemas.microsoft.com/office/drawing/2014/main" id="{E3283DFF-6CC8-41DE-ABEC-664A098392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26670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8" name="Line 14">
            <a:extLst>
              <a:ext uri="{FF2B5EF4-FFF2-40B4-BE49-F238E27FC236}">
                <a16:creationId xmlns:a16="http://schemas.microsoft.com/office/drawing/2014/main" id="{C4F4D9DF-0AD7-49D8-93D6-204360A659E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43400" y="2667000"/>
            <a:ext cx="25908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9" name="Line 15">
            <a:extLst>
              <a:ext uri="{FF2B5EF4-FFF2-40B4-BE49-F238E27FC236}">
                <a16:creationId xmlns:a16="http://schemas.microsoft.com/office/drawing/2014/main" id="{ACDE3C4F-C775-4F0E-B3F2-6C7E349E9A9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4114800"/>
            <a:ext cx="25146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60" name="Line 16">
            <a:extLst>
              <a:ext uri="{FF2B5EF4-FFF2-40B4-BE49-F238E27FC236}">
                <a16:creationId xmlns:a16="http://schemas.microsoft.com/office/drawing/2014/main" id="{CF7BF539-1BEC-4C66-A9B5-92BCDE7179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41148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61" name="Line 17">
            <a:extLst>
              <a:ext uri="{FF2B5EF4-FFF2-40B4-BE49-F238E27FC236}">
                <a16:creationId xmlns:a16="http://schemas.microsoft.com/office/drawing/2014/main" id="{60DE595C-7AA1-471B-BB29-4A265E69FF1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43400" y="4114800"/>
            <a:ext cx="25908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62" name="Text Box 18">
            <a:extLst>
              <a:ext uri="{FF2B5EF4-FFF2-40B4-BE49-F238E27FC236}">
                <a16:creationId xmlns:a16="http://schemas.microsoft.com/office/drawing/2014/main" id="{EC94FD52-3759-4D30-9F1E-93A41B4C1A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8525" y="5070475"/>
            <a:ext cx="1468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Sequential</a:t>
            </a:r>
          </a:p>
        </p:txBody>
      </p:sp>
      <p:sp>
        <p:nvSpPr>
          <p:cNvPr id="6163" name="Text Box 19">
            <a:extLst>
              <a:ext uri="{FF2B5EF4-FFF2-40B4-BE49-F238E27FC236}">
                <a16:creationId xmlns:a16="http://schemas.microsoft.com/office/drawing/2014/main" id="{1A933156-5A58-478B-9E0E-DED913449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6963" y="5105400"/>
            <a:ext cx="1112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Parallel</a:t>
            </a:r>
          </a:p>
        </p:txBody>
      </p:sp>
      <p:sp>
        <p:nvSpPr>
          <p:cNvPr id="6164" name="Text Box 20">
            <a:extLst>
              <a:ext uri="{FF2B5EF4-FFF2-40B4-BE49-F238E27FC236}">
                <a16:creationId xmlns:a16="http://schemas.microsoft.com/office/drawing/2014/main" id="{9E708810-04B2-40AE-9DA8-FA1D0BC58C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3963" y="5105400"/>
            <a:ext cx="1554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Distributed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4A5D5DD-3CCC-4885-9C26-2038DDE7C309}"/>
              </a:ext>
            </a:extLst>
          </p:cNvPr>
          <p:cNvCxnSpPr>
            <a:cxnSpLocks/>
          </p:cNvCxnSpPr>
          <p:nvPr/>
        </p:nvCxnSpPr>
        <p:spPr>
          <a:xfrm flipH="1">
            <a:off x="3587265" y="5562600"/>
            <a:ext cx="746797" cy="6131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44E39AF-58E8-4431-9E0E-F909B0DC6519}"/>
              </a:ext>
            </a:extLst>
          </p:cNvPr>
          <p:cNvCxnSpPr>
            <a:cxnSpLocks/>
          </p:cNvCxnSpPr>
          <p:nvPr/>
        </p:nvCxnSpPr>
        <p:spPr>
          <a:xfrm>
            <a:off x="4334062" y="5562600"/>
            <a:ext cx="757238" cy="6131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 Box 18">
            <a:extLst>
              <a:ext uri="{FF2B5EF4-FFF2-40B4-BE49-F238E27FC236}">
                <a16:creationId xmlns:a16="http://schemas.microsoft.com/office/drawing/2014/main" id="{B80BBA09-09C4-4685-9BF9-7F2294DD9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0911" y="6081007"/>
            <a:ext cx="180690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Conservative</a:t>
            </a:r>
          </a:p>
        </p:txBody>
      </p:sp>
      <p:sp>
        <p:nvSpPr>
          <p:cNvPr id="29" name="Text Box 18">
            <a:extLst>
              <a:ext uri="{FF2B5EF4-FFF2-40B4-BE49-F238E27FC236}">
                <a16:creationId xmlns:a16="http://schemas.microsoft.com/office/drawing/2014/main" id="{E94BE273-E780-41DE-863F-B429A6ACBF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6079857"/>
            <a:ext cx="14814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Optimistic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4C935D2-355E-4448-9FAC-2641C4FB2441}"/>
              </a:ext>
            </a:extLst>
          </p:cNvPr>
          <p:cNvSpPr/>
          <p:nvPr/>
        </p:nvSpPr>
        <p:spPr>
          <a:xfrm>
            <a:off x="4334062" y="5851011"/>
            <a:ext cx="2038757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77293759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80647902-9496-4692-A5F2-99F260525C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348"/>
            <a:ext cx="83058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3600" dirty="0"/>
              <a:t>Optimistic Parallel Simulation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7786CAD-7CFA-4FCA-99BA-17E0EFB8BE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199" y="1143000"/>
            <a:ext cx="8305799" cy="5181600"/>
          </a:xfrm>
          <a:noFill/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3600" dirty="0"/>
              <a:t>Simulation tasks are divided into Logical Processes (LPs)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LPs are mapped onto physical processors or cores for execution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Sim events = messages between LPs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LPs execute events based on local VT, moving forward in time at their own pace, but might sometimes get messages from the past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Advantage: Often much faster execution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Disadvantage: Occasional rollbacks required to restore correct simulation state</a:t>
            </a:r>
          </a:p>
        </p:txBody>
      </p:sp>
    </p:spTree>
    <p:extLst>
      <p:ext uri="{BB962C8B-B14F-4D97-AF65-F5344CB8AC3E}">
        <p14:creationId xmlns:p14="http://schemas.microsoft.com/office/powerpoint/2010/main" val="768768814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80647902-9496-4692-A5F2-99F260525C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348"/>
            <a:ext cx="83058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3600" dirty="0"/>
              <a:t>Parallel Simulation: Research Issues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7786CAD-7CFA-4FCA-99BA-17E0EFB8BE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199" y="1142999"/>
            <a:ext cx="8461718" cy="5412545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en-US" sz="3600" dirty="0"/>
              <a:t>Correct synchronization (</a:t>
            </a:r>
            <a:r>
              <a:rPr lang="en-US" altLang="en-US" sz="3600" dirty="0" err="1"/>
              <a:t>Chandy-Misra</a:t>
            </a:r>
            <a:r>
              <a:rPr lang="en-US" altLang="en-US" sz="3600" dirty="0"/>
              <a:t>)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Achieving effective speedups (lookahead)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Granularity of simulation models (Nicol)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Simulation languages/environments (UCLA)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Event list management (scalability issues)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Partitioning into LPs (i.e., load balancing, locality, minimize inter-LP communication)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Global Virtual Time (GVT) algorithm</a:t>
            </a:r>
          </a:p>
          <a:p>
            <a:pPr>
              <a:lnSpc>
                <a:spcPct val="90000"/>
              </a:lnSpc>
            </a:pPr>
            <a:r>
              <a:rPr lang="en-US" altLang="en-US" sz="3600" dirty="0" err="1"/>
              <a:t>TimeWarp</a:t>
            </a:r>
            <a:r>
              <a:rPr lang="en-US" altLang="en-US" sz="3600" dirty="0"/>
              <a:t> (Jefferson)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State-saving approaches (Gomes/Unger)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Hybrid models (</a:t>
            </a:r>
            <a:r>
              <a:rPr lang="en-US" altLang="en-US" sz="3600" dirty="0" err="1"/>
              <a:t>Kiddle</a:t>
            </a:r>
            <a:r>
              <a:rPr lang="en-US" altLang="en-US" sz="3600" dirty="0"/>
              <a:t>/Simmonds/Unger)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HLA: High-Level Architecture (Fujimoto)</a:t>
            </a:r>
          </a:p>
          <a:p>
            <a:pPr>
              <a:lnSpc>
                <a:spcPct val="90000"/>
              </a:lnSpc>
            </a:pPr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35576848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D979BBC6-5C6D-43C4-BF33-66502688CF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16416"/>
            <a:ext cx="83058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3600"/>
              <a:t>Summary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417E6B9D-E6CD-4821-9BB4-BBDC2467F6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077200" cy="5181600"/>
          </a:xfrm>
          <a:noFill/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3600" dirty="0"/>
              <a:t>Simulation methods offer a range of general-purpose approaches for performance evaluation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Simulation modeler must determine the appropriate aspects of system to model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“The hardest part about simulation is deciding what </a:t>
            </a:r>
            <a:r>
              <a:rPr lang="en-US" altLang="en-US" sz="3600" u="sng" dirty="0"/>
              <a:t>not</a:t>
            </a:r>
            <a:r>
              <a:rPr lang="en-US" altLang="en-US" sz="3600" dirty="0"/>
              <a:t> to model.” </a:t>
            </a:r>
            <a:r>
              <a:rPr lang="en-US" altLang="en-US" sz="2800" dirty="0"/>
              <a:t>- M. Lavigne</a:t>
            </a:r>
            <a:endParaRPr lang="en-US" altLang="en-US" sz="3600" dirty="0"/>
          </a:p>
          <a:p>
            <a:pPr>
              <a:lnSpc>
                <a:spcPct val="90000"/>
              </a:lnSpc>
            </a:pPr>
            <a:r>
              <a:rPr lang="en-US" altLang="en-US" sz="3600" dirty="0"/>
              <a:t>Many technical issues: RNG, validation, statistical inference, comp efficiency</a:t>
            </a:r>
          </a:p>
        </p:txBody>
      </p:sp>
    </p:spTree>
    <p:extLst>
      <p:ext uri="{BB962C8B-B14F-4D97-AF65-F5344CB8AC3E}">
        <p14:creationId xmlns:p14="http://schemas.microsoft.com/office/powerpoint/2010/main" val="3641663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90562C43-866D-482B-96C3-C951600438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348"/>
            <a:ext cx="83058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3600"/>
              <a:t>Performance Evaluation</a:t>
            </a:r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BFF21075-DA71-419A-8FAF-0C6BCBE30D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828800"/>
            <a:ext cx="14509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Analytical</a:t>
            </a:r>
          </a:p>
          <a:p>
            <a:r>
              <a:rPr lang="en-US" altLang="en-US"/>
              <a:t>Methods</a:t>
            </a:r>
          </a:p>
        </p:txBody>
      </p:sp>
      <p:sp>
        <p:nvSpPr>
          <p:cNvPr id="6148" name="Text Box 4">
            <a:extLst>
              <a:ext uri="{FF2B5EF4-FFF2-40B4-BE49-F238E27FC236}">
                <a16:creationId xmlns:a16="http://schemas.microsoft.com/office/drawing/2014/main" id="{5A021A13-43DA-4362-B472-4A6B17E3BC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0775" y="1828800"/>
            <a:ext cx="15192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Simulation</a:t>
            </a:r>
          </a:p>
          <a:p>
            <a:r>
              <a:rPr lang="en-US" altLang="en-US"/>
              <a:t>Methods</a:t>
            </a:r>
          </a:p>
        </p:txBody>
      </p:sp>
      <p:sp>
        <p:nvSpPr>
          <p:cNvPr id="6149" name="Text Box 5">
            <a:extLst>
              <a:ext uri="{FF2B5EF4-FFF2-40B4-BE49-F238E27FC236}">
                <a16:creationId xmlns:a16="http://schemas.microsoft.com/office/drawing/2014/main" id="{8F5988AF-A8D3-42B5-A3F0-32D1978A8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4750" y="1828800"/>
            <a:ext cx="18224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Experimental</a:t>
            </a:r>
          </a:p>
          <a:p>
            <a:r>
              <a:rPr lang="en-US" altLang="en-US"/>
              <a:t>Methods</a:t>
            </a:r>
          </a:p>
        </p:txBody>
      </p:sp>
      <p:sp>
        <p:nvSpPr>
          <p:cNvPr id="6150" name="Line 6">
            <a:extLst>
              <a:ext uri="{FF2B5EF4-FFF2-40B4-BE49-F238E27FC236}">
                <a16:creationId xmlns:a16="http://schemas.microsoft.com/office/drawing/2014/main" id="{03407D12-6CC3-453F-95C1-A3ECF5D6BFA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990600"/>
            <a:ext cx="25146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1" name="Line 7">
            <a:extLst>
              <a:ext uri="{FF2B5EF4-FFF2-40B4-BE49-F238E27FC236}">
                <a16:creationId xmlns:a16="http://schemas.microsoft.com/office/drawing/2014/main" id="{5B6C231D-A502-40F7-8519-72B831C2BA8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9906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2" name="Line 8">
            <a:extLst>
              <a:ext uri="{FF2B5EF4-FFF2-40B4-BE49-F238E27FC236}">
                <a16:creationId xmlns:a16="http://schemas.microsoft.com/office/drawing/2014/main" id="{AF3454DD-2214-413B-88F0-7B0E685AA20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43400" y="990600"/>
            <a:ext cx="25908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1860385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90562C43-866D-482B-96C3-C951600438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348"/>
            <a:ext cx="83058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3600"/>
              <a:t>Performance Evaluation</a:t>
            </a:r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BFF21075-DA71-419A-8FAF-0C6BCBE30D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828800"/>
            <a:ext cx="14509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Analytical</a:t>
            </a:r>
          </a:p>
          <a:p>
            <a:r>
              <a:rPr lang="en-US" altLang="en-US"/>
              <a:t>Methods</a:t>
            </a:r>
          </a:p>
        </p:txBody>
      </p:sp>
      <p:sp>
        <p:nvSpPr>
          <p:cNvPr id="6148" name="Text Box 4">
            <a:extLst>
              <a:ext uri="{FF2B5EF4-FFF2-40B4-BE49-F238E27FC236}">
                <a16:creationId xmlns:a16="http://schemas.microsoft.com/office/drawing/2014/main" id="{5A021A13-43DA-4362-B472-4A6B17E3BC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0775" y="1828800"/>
            <a:ext cx="15192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Simulation</a:t>
            </a:r>
          </a:p>
          <a:p>
            <a:r>
              <a:rPr lang="en-US" altLang="en-US"/>
              <a:t>Methods</a:t>
            </a:r>
          </a:p>
        </p:txBody>
      </p:sp>
      <p:sp>
        <p:nvSpPr>
          <p:cNvPr id="6149" name="Text Box 5">
            <a:extLst>
              <a:ext uri="{FF2B5EF4-FFF2-40B4-BE49-F238E27FC236}">
                <a16:creationId xmlns:a16="http://schemas.microsoft.com/office/drawing/2014/main" id="{8F5988AF-A8D3-42B5-A3F0-32D1978A8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4750" y="1828800"/>
            <a:ext cx="18224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Experimental</a:t>
            </a:r>
          </a:p>
          <a:p>
            <a:r>
              <a:rPr lang="en-US" altLang="en-US"/>
              <a:t>Methods</a:t>
            </a:r>
          </a:p>
        </p:txBody>
      </p:sp>
      <p:sp>
        <p:nvSpPr>
          <p:cNvPr id="6150" name="Line 6">
            <a:extLst>
              <a:ext uri="{FF2B5EF4-FFF2-40B4-BE49-F238E27FC236}">
                <a16:creationId xmlns:a16="http://schemas.microsoft.com/office/drawing/2014/main" id="{03407D12-6CC3-453F-95C1-A3ECF5D6BFA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990600"/>
            <a:ext cx="25146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1" name="Line 7">
            <a:extLst>
              <a:ext uri="{FF2B5EF4-FFF2-40B4-BE49-F238E27FC236}">
                <a16:creationId xmlns:a16="http://schemas.microsoft.com/office/drawing/2014/main" id="{5B6C231D-A502-40F7-8519-72B831C2BA8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9906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2" name="Line 8">
            <a:extLst>
              <a:ext uri="{FF2B5EF4-FFF2-40B4-BE49-F238E27FC236}">
                <a16:creationId xmlns:a16="http://schemas.microsoft.com/office/drawing/2014/main" id="{AF3454DD-2214-413B-88F0-7B0E685AA20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43400" y="990600"/>
            <a:ext cx="25908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3" name="Text Box 9">
            <a:extLst>
              <a:ext uri="{FF2B5EF4-FFF2-40B4-BE49-F238E27FC236}">
                <a16:creationId xmlns:a16="http://schemas.microsoft.com/office/drawing/2014/main" id="{E7F04CCB-AE6F-487F-90BC-09B9A9E21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5780" y="3657600"/>
            <a:ext cx="177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Time-Driven</a:t>
            </a:r>
          </a:p>
        </p:txBody>
      </p:sp>
      <p:sp>
        <p:nvSpPr>
          <p:cNvPr id="6154" name="Text Box 10">
            <a:extLst>
              <a:ext uri="{FF2B5EF4-FFF2-40B4-BE49-F238E27FC236}">
                <a16:creationId xmlns:a16="http://schemas.microsoft.com/office/drawing/2014/main" id="{9D6AF157-12D3-45BD-8AEC-9753A702D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4575" y="3657600"/>
            <a:ext cx="1841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Event-Driven</a:t>
            </a:r>
          </a:p>
        </p:txBody>
      </p:sp>
      <p:sp>
        <p:nvSpPr>
          <p:cNvPr id="6155" name="Text Box 11">
            <a:extLst>
              <a:ext uri="{FF2B5EF4-FFF2-40B4-BE49-F238E27FC236}">
                <a16:creationId xmlns:a16="http://schemas.microsoft.com/office/drawing/2014/main" id="{4462D169-717B-4F78-ADF3-33F2A6563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551" y="3657600"/>
            <a:ext cx="1731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Monte Carlo</a:t>
            </a:r>
          </a:p>
        </p:txBody>
      </p:sp>
      <p:sp>
        <p:nvSpPr>
          <p:cNvPr id="6156" name="Line 12">
            <a:extLst>
              <a:ext uri="{FF2B5EF4-FFF2-40B4-BE49-F238E27FC236}">
                <a16:creationId xmlns:a16="http://schemas.microsoft.com/office/drawing/2014/main" id="{02D330FE-5DAC-4BAF-9FCA-4B9090A68CC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667000"/>
            <a:ext cx="25146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7" name="Line 13">
            <a:extLst>
              <a:ext uri="{FF2B5EF4-FFF2-40B4-BE49-F238E27FC236}">
                <a16:creationId xmlns:a16="http://schemas.microsoft.com/office/drawing/2014/main" id="{E3283DFF-6CC8-41DE-ABEC-664A098392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26670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8" name="Line 14">
            <a:extLst>
              <a:ext uri="{FF2B5EF4-FFF2-40B4-BE49-F238E27FC236}">
                <a16:creationId xmlns:a16="http://schemas.microsoft.com/office/drawing/2014/main" id="{C4F4D9DF-0AD7-49D8-93D6-204360A659E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43400" y="2667000"/>
            <a:ext cx="25908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191DF574-369F-4361-BB53-3EC6F735754A}"/>
              </a:ext>
            </a:extLst>
          </p:cNvPr>
          <p:cNvSpPr/>
          <p:nvPr/>
        </p:nvSpPr>
        <p:spPr>
          <a:xfrm>
            <a:off x="3321149" y="1740879"/>
            <a:ext cx="2038757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3048468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90562C43-866D-482B-96C3-C951600438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348"/>
            <a:ext cx="83058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3600"/>
              <a:t>Performance Evaluation</a:t>
            </a:r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BFF21075-DA71-419A-8FAF-0C6BCBE30D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828800"/>
            <a:ext cx="14509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Analytical</a:t>
            </a:r>
          </a:p>
          <a:p>
            <a:r>
              <a:rPr lang="en-US" altLang="en-US"/>
              <a:t>Methods</a:t>
            </a:r>
          </a:p>
        </p:txBody>
      </p:sp>
      <p:sp>
        <p:nvSpPr>
          <p:cNvPr id="6148" name="Text Box 4">
            <a:extLst>
              <a:ext uri="{FF2B5EF4-FFF2-40B4-BE49-F238E27FC236}">
                <a16:creationId xmlns:a16="http://schemas.microsoft.com/office/drawing/2014/main" id="{5A021A13-43DA-4362-B472-4A6B17E3BC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0775" y="1828800"/>
            <a:ext cx="15192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Simulation</a:t>
            </a:r>
          </a:p>
          <a:p>
            <a:r>
              <a:rPr lang="en-US" altLang="en-US"/>
              <a:t>Methods</a:t>
            </a:r>
          </a:p>
        </p:txBody>
      </p:sp>
      <p:sp>
        <p:nvSpPr>
          <p:cNvPr id="6149" name="Text Box 5">
            <a:extLst>
              <a:ext uri="{FF2B5EF4-FFF2-40B4-BE49-F238E27FC236}">
                <a16:creationId xmlns:a16="http://schemas.microsoft.com/office/drawing/2014/main" id="{8F5988AF-A8D3-42B5-A3F0-32D1978A8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4750" y="1828800"/>
            <a:ext cx="18224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Experimental</a:t>
            </a:r>
          </a:p>
          <a:p>
            <a:r>
              <a:rPr lang="en-US" altLang="en-US"/>
              <a:t>Methods</a:t>
            </a:r>
          </a:p>
        </p:txBody>
      </p:sp>
      <p:sp>
        <p:nvSpPr>
          <p:cNvPr id="6150" name="Line 6">
            <a:extLst>
              <a:ext uri="{FF2B5EF4-FFF2-40B4-BE49-F238E27FC236}">
                <a16:creationId xmlns:a16="http://schemas.microsoft.com/office/drawing/2014/main" id="{03407D12-6CC3-453F-95C1-A3ECF5D6BFA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990600"/>
            <a:ext cx="25146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1" name="Line 7">
            <a:extLst>
              <a:ext uri="{FF2B5EF4-FFF2-40B4-BE49-F238E27FC236}">
                <a16:creationId xmlns:a16="http://schemas.microsoft.com/office/drawing/2014/main" id="{5B6C231D-A502-40F7-8519-72B831C2BA8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9906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2" name="Line 8">
            <a:extLst>
              <a:ext uri="{FF2B5EF4-FFF2-40B4-BE49-F238E27FC236}">
                <a16:creationId xmlns:a16="http://schemas.microsoft.com/office/drawing/2014/main" id="{AF3454DD-2214-413B-88F0-7B0E685AA20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43400" y="990600"/>
            <a:ext cx="25908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3" name="Text Box 9">
            <a:extLst>
              <a:ext uri="{FF2B5EF4-FFF2-40B4-BE49-F238E27FC236}">
                <a16:creationId xmlns:a16="http://schemas.microsoft.com/office/drawing/2014/main" id="{E7F04CCB-AE6F-487F-90BC-09B9A9E21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5780" y="3657600"/>
            <a:ext cx="177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Time-Driven</a:t>
            </a:r>
          </a:p>
        </p:txBody>
      </p:sp>
      <p:sp>
        <p:nvSpPr>
          <p:cNvPr id="6154" name="Text Box 10">
            <a:extLst>
              <a:ext uri="{FF2B5EF4-FFF2-40B4-BE49-F238E27FC236}">
                <a16:creationId xmlns:a16="http://schemas.microsoft.com/office/drawing/2014/main" id="{9D6AF157-12D3-45BD-8AEC-9753A702D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4575" y="3657600"/>
            <a:ext cx="1841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Event-Driven</a:t>
            </a:r>
          </a:p>
        </p:txBody>
      </p:sp>
      <p:sp>
        <p:nvSpPr>
          <p:cNvPr id="6155" name="Text Box 11">
            <a:extLst>
              <a:ext uri="{FF2B5EF4-FFF2-40B4-BE49-F238E27FC236}">
                <a16:creationId xmlns:a16="http://schemas.microsoft.com/office/drawing/2014/main" id="{4462D169-717B-4F78-ADF3-33F2A6563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551" y="3657600"/>
            <a:ext cx="1731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Monte Carlo</a:t>
            </a:r>
          </a:p>
        </p:txBody>
      </p:sp>
      <p:sp>
        <p:nvSpPr>
          <p:cNvPr id="6156" name="Line 12">
            <a:extLst>
              <a:ext uri="{FF2B5EF4-FFF2-40B4-BE49-F238E27FC236}">
                <a16:creationId xmlns:a16="http://schemas.microsoft.com/office/drawing/2014/main" id="{02D330FE-5DAC-4BAF-9FCA-4B9090A68CC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667000"/>
            <a:ext cx="25146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7" name="Line 13">
            <a:extLst>
              <a:ext uri="{FF2B5EF4-FFF2-40B4-BE49-F238E27FC236}">
                <a16:creationId xmlns:a16="http://schemas.microsoft.com/office/drawing/2014/main" id="{E3283DFF-6CC8-41DE-ABEC-664A098392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26670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8" name="Line 14">
            <a:extLst>
              <a:ext uri="{FF2B5EF4-FFF2-40B4-BE49-F238E27FC236}">
                <a16:creationId xmlns:a16="http://schemas.microsoft.com/office/drawing/2014/main" id="{C4F4D9DF-0AD7-49D8-93D6-204360A659E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43400" y="2667000"/>
            <a:ext cx="25908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C6ACF45E-8492-477F-B5BE-9CEE4A2EC18F}"/>
              </a:ext>
            </a:extLst>
          </p:cNvPr>
          <p:cNvSpPr/>
          <p:nvPr/>
        </p:nvSpPr>
        <p:spPr>
          <a:xfrm>
            <a:off x="381000" y="3429000"/>
            <a:ext cx="2038757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2238885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E52EFEC6-D399-47BE-904D-5D240A1396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1720"/>
            <a:ext cx="83058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3600"/>
              <a:t>Monte Carlo Simulation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C3AF895C-BE4A-4896-9893-1E73F81372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077200" cy="5181600"/>
          </a:xfrm>
          <a:noFill/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3600" dirty="0"/>
              <a:t>Estimating an answer to some difficult problem using probabilistic approaches, based on (lots of) random numbers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Examples: numerical integration, primality testing, WSN coverage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Suited to stochastic problems in which probabilistic answers are acceptable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Might be one-sided answers (primality)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Can bound probability to some </a:t>
            </a:r>
            <a:r>
              <a:rPr lang="el-GR" altLang="en-US" sz="3600" dirty="0"/>
              <a:t>ϵ</a:t>
            </a:r>
            <a:r>
              <a:rPr lang="en-CA" altLang="en-US" sz="3600" dirty="0"/>
              <a:t> &lt;&lt; 1</a:t>
            </a:r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841905296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90562C43-866D-482B-96C3-C951600438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348"/>
            <a:ext cx="83058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3600"/>
              <a:t>Performance Evaluation</a:t>
            </a:r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BFF21075-DA71-419A-8FAF-0C6BCBE30D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828800"/>
            <a:ext cx="14509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Analytical</a:t>
            </a:r>
          </a:p>
          <a:p>
            <a:r>
              <a:rPr lang="en-US" altLang="en-US"/>
              <a:t>Methods</a:t>
            </a:r>
          </a:p>
        </p:txBody>
      </p:sp>
      <p:sp>
        <p:nvSpPr>
          <p:cNvPr id="6148" name="Text Box 4">
            <a:extLst>
              <a:ext uri="{FF2B5EF4-FFF2-40B4-BE49-F238E27FC236}">
                <a16:creationId xmlns:a16="http://schemas.microsoft.com/office/drawing/2014/main" id="{5A021A13-43DA-4362-B472-4A6B17E3BC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0775" y="1828800"/>
            <a:ext cx="15192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Simulation</a:t>
            </a:r>
          </a:p>
          <a:p>
            <a:r>
              <a:rPr lang="en-US" altLang="en-US"/>
              <a:t>Methods</a:t>
            </a:r>
          </a:p>
        </p:txBody>
      </p:sp>
      <p:sp>
        <p:nvSpPr>
          <p:cNvPr id="6149" name="Text Box 5">
            <a:extLst>
              <a:ext uri="{FF2B5EF4-FFF2-40B4-BE49-F238E27FC236}">
                <a16:creationId xmlns:a16="http://schemas.microsoft.com/office/drawing/2014/main" id="{8F5988AF-A8D3-42B5-A3F0-32D1978A8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4750" y="1828800"/>
            <a:ext cx="18224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Experimental</a:t>
            </a:r>
          </a:p>
          <a:p>
            <a:r>
              <a:rPr lang="en-US" altLang="en-US"/>
              <a:t>Methods</a:t>
            </a:r>
          </a:p>
        </p:txBody>
      </p:sp>
      <p:sp>
        <p:nvSpPr>
          <p:cNvPr id="6150" name="Line 6">
            <a:extLst>
              <a:ext uri="{FF2B5EF4-FFF2-40B4-BE49-F238E27FC236}">
                <a16:creationId xmlns:a16="http://schemas.microsoft.com/office/drawing/2014/main" id="{03407D12-6CC3-453F-95C1-A3ECF5D6BFA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990600"/>
            <a:ext cx="25146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1" name="Line 7">
            <a:extLst>
              <a:ext uri="{FF2B5EF4-FFF2-40B4-BE49-F238E27FC236}">
                <a16:creationId xmlns:a16="http://schemas.microsoft.com/office/drawing/2014/main" id="{5B6C231D-A502-40F7-8519-72B831C2BA8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9906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2" name="Line 8">
            <a:extLst>
              <a:ext uri="{FF2B5EF4-FFF2-40B4-BE49-F238E27FC236}">
                <a16:creationId xmlns:a16="http://schemas.microsoft.com/office/drawing/2014/main" id="{AF3454DD-2214-413B-88F0-7B0E685AA20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43400" y="990600"/>
            <a:ext cx="25908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3" name="Text Box 9">
            <a:extLst>
              <a:ext uri="{FF2B5EF4-FFF2-40B4-BE49-F238E27FC236}">
                <a16:creationId xmlns:a16="http://schemas.microsoft.com/office/drawing/2014/main" id="{E7F04CCB-AE6F-487F-90BC-09B9A9E21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5780" y="3657600"/>
            <a:ext cx="177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Time-Driven</a:t>
            </a:r>
          </a:p>
        </p:txBody>
      </p:sp>
      <p:sp>
        <p:nvSpPr>
          <p:cNvPr id="6154" name="Text Box 10">
            <a:extLst>
              <a:ext uri="{FF2B5EF4-FFF2-40B4-BE49-F238E27FC236}">
                <a16:creationId xmlns:a16="http://schemas.microsoft.com/office/drawing/2014/main" id="{9D6AF157-12D3-45BD-8AEC-9753A702D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4575" y="3657600"/>
            <a:ext cx="1841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Event-Driven</a:t>
            </a:r>
          </a:p>
        </p:txBody>
      </p:sp>
      <p:sp>
        <p:nvSpPr>
          <p:cNvPr id="6155" name="Text Box 11">
            <a:extLst>
              <a:ext uri="{FF2B5EF4-FFF2-40B4-BE49-F238E27FC236}">
                <a16:creationId xmlns:a16="http://schemas.microsoft.com/office/drawing/2014/main" id="{4462D169-717B-4F78-ADF3-33F2A6563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551" y="3657600"/>
            <a:ext cx="1731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Monte Carlo</a:t>
            </a:r>
          </a:p>
        </p:txBody>
      </p:sp>
      <p:sp>
        <p:nvSpPr>
          <p:cNvPr id="6156" name="Line 12">
            <a:extLst>
              <a:ext uri="{FF2B5EF4-FFF2-40B4-BE49-F238E27FC236}">
                <a16:creationId xmlns:a16="http://schemas.microsoft.com/office/drawing/2014/main" id="{02D330FE-5DAC-4BAF-9FCA-4B9090A68CC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667000"/>
            <a:ext cx="25146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7" name="Line 13">
            <a:extLst>
              <a:ext uri="{FF2B5EF4-FFF2-40B4-BE49-F238E27FC236}">
                <a16:creationId xmlns:a16="http://schemas.microsoft.com/office/drawing/2014/main" id="{E3283DFF-6CC8-41DE-ABEC-664A098392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26670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8" name="Line 14">
            <a:extLst>
              <a:ext uri="{FF2B5EF4-FFF2-40B4-BE49-F238E27FC236}">
                <a16:creationId xmlns:a16="http://schemas.microsoft.com/office/drawing/2014/main" id="{C4F4D9DF-0AD7-49D8-93D6-204360A659E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43400" y="2667000"/>
            <a:ext cx="25908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C6ACF45E-8492-477F-B5BE-9CEE4A2EC18F}"/>
              </a:ext>
            </a:extLst>
          </p:cNvPr>
          <p:cNvSpPr/>
          <p:nvPr/>
        </p:nvSpPr>
        <p:spPr>
          <a:xfrm>
            <a:off x="6134693" y="3429000"/>
            <a:ext cx="2038757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269244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C2BA7983-72D0-4280-8F40-98EC822990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348"/>
            <a:ext cx="83058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3600"/>
              <a:t>Time-Driven Simulation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EBB46045-A064-4A96-8BB2-A5ED4CED09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124092" cy="4876800"/>
          </a:xfrm>
          <a:noFill/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3600" dirty="0"/>
              <a:t>Time advances in fixed size steps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Time step = smallest unit in model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Check each entity to see if state changes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Well-suited to continuous systems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/>
              <a:t>e.g., river flow, factory floor automation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Granularity issue: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/>
              <a:t>Too small: slow execution for model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/>
              <a:t>Too large: miss important state changes</a:t>
            </a:r>
          </a:p>
        </p:txBody>
      </p:sp>
    </p:spTree>
    <p:extLst>
      <p:ext uri="{BB962C8B-B14F-4D97-AF65-F5344CB8AC3E}">
        <p14:creationId xmlns:p14="http://schemas.microsoft.com/office/powerpoint/2010/main" val="570599545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90562C43-866D-482B-96C3-C951600438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348"/>
            <a:ext cx="83058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3600"/>
              <a:t>Performance Evaluation</a:t>
            </a:r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BFF21075-DA71-419A-8FAF-0C6BCBE30D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828800"/>
            <a:ext cx="14509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Analytical</a:t>
            </a:r>
          </a:p>
          <a:p>
            <a:r>
              <a:rPr lang="en-US" altLang="en-US"/>
              <a:t>Methods</a:t>
            </a:r>
          </a:p>
        </p:txBody>
      </p:sp>
      <p:sp>
        <p:nvSpPr>
          <p:cNvPr id="6148" name="Text Box 4">
            <a:extLst>
              <a:ext uri="{FF2B5EF4-FFF2-40B4-BE49-F238E27FC236}">
                <a16:creationId xmlns:a16="http://schemas.microsoft.com/office/drawing/2014/main" id="{5A021A13-43DA-4362-B472-4A6B17E3BC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0775" y="1828800"/>
            <a:ext cx="15192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Simulation</a:t>
            </a:r>
          </a:p>
          <a:p>
            <a:r>
              <a:rPr lang="en-US" altLang="en-US"/>
              <a:t>Methods</a:t>
            </a:r>
          </a:p>
        </p:txBody>
      </p:sp>
      <p:sp>
        <p:nvSpPr>
          <p:cNvPr id="6149" name="Text Box 5">
            <a:extLst>
              <a:ext uri="{FF2B5EF4-FFF2-40B4-BE49-F238E27FC236}">
                <a16:creationId xmlns:a16="http://schemas.microsoft.com/office/drawing/2014/main" id="{8F5988AF-A8D3-42B5-A3F0-32D1978A8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4750" y="1828800"/>
            <a:ext cx="18224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Experimental</a:t>
            </a:r>
          </a:p>
          <a:p>
            <a:r>
              <a:rPr lang="en-US" altLang="en-US"/>
              <a:t>Methods</a:t>
            </a:r>
          </a:p>
        </p:txBody>
      </p:sp>
      <p:sp>
        <p:nvSpPr>
          <p:cNvPr id="6150" name="Line 6">
            <a:extLst>
              <a:ext uri="{FF2B5EF4-FFF2-40B4-BE49-F238E27FC236}">
                <a16:creationId xmlns:a16="http://schemas.microsoft.com/office/drawing/2014/main" id="{03407D12-6CC3-453F-95C1-A3ECF5D6BFA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990600"/>
            <a:ext cx="25146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1" name="Line 7">
            <a:extLst>
              <a:ext uri="{FF2B5EF4-FFF2-40B4-BE49-F238E27FC236}">
                <a16:creationId xmlns:a16="http://schemas.microsoft.com/office/drawing/2014/main" id="{5B6C231D-A502-40F7-8519-72B831C2BA8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9906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2" name="Line 8">
            <a:extLst>
              <a:ext uri="{FF2B5EF4-FFF2-40B4-BE49-F238E27FC236}">
                <a16:creationId xmlns:a16="http://schemas.microsoft.com/office/drawing/2014/main" id="{AF3454DD-2214-413B-88F0-7B0E685AA20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43400" y="990600"/>
            <a:ext cx="25908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3" name="Text Box 9">
            <a:extLst>
              <a:ext uri="{FF2B5EF4-FFF2-40B4-BE49-F238E27FC236}">
                <a16:creationId xmlns:a16="http://schemas.microsoft.com/office/drawing/2014/main" id="{E7F04CCB-AE6F-487F-90BC-09B9A9E21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5780" y="3657600"/>
            <a:ext cx="177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Time-Driven</a:t>
            </a:r>
          </a:p>
        </p:txBody>
      </p:sp>
      <p:sp>
        <p:nvSpPr>
          <p:cNvPr id="6154" name="Text Box 10">
            <a:extLst>
              <a:ext uri="{FF2B5EF4-FFF2-40B4-BE49-F238E27FC236}">
                <a16:creationId xmlns:a16="http://schemas.microsoft.com/office/drawing/2014/main" id="{9D6AF157-12D3-45BD-8AEC-9753A702D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4575" y="3657600"/>
            <a:ext cx="1841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Event-Driven</a:t>
            </a:r>
          </a:p>
        </p:txBody>
      </p:sp>
      <p:sp>
        <p:nvSpPr>
          <p:cNvPr id="6155" name="Text Box 11">
            <a:extLst>
              <a:ext uri="{FF2B5EF4-FFF2-40B4-BE49-F238E27FC236}">
                <a16:creationId xmlns:a16="http://schemas.microsoft.com/office/drawing/2014/main" id="{4462D169-717B-4F78-ADF3-33F2A6563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551" y="3657600"/>
            <a:ext cx="1731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Monte Carlo</a:t>
            </a:r>
          </a:p>
        </p:txBody>
      </p:sp>
      <p:sp>
        <p:nvSpPr>
          <p:cNvPr id="6156" name="Line 12">
            <a:extLst>
              <a:ext uri="{FF2B5EF4-FFF2-40B4-BE49-F238E27FC236}">
                <a16:creationId xmlns:a16="http://schemas.microsoft.com/office/drawing/2014/main" id="{02D330FE-5DAC-4BAF-9FCA-4B9090A68CC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667000"/>
            <a:ext cx="25146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7" name="Line 13">
            <a:extLst>
              <a:ext uri="{FF2B5EF4-FFF2-40B4-BE49-F238E27FC236}">
                <a16:creationId xmlns:a16="http://schemas.microsoft.com/office/drawing/2014/main" id="{E3283DFF-6CC8-41DE-ABEC-664A098392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26670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8" name="Line 14">
            <a:extLst>
              <a:ext uri="{FF2B5EF4-FFF2-40B4-BE49-F238E27FC236}">
                <a16:creationId xmlns:a16="http://schemas.microsoft.com/office/drawing/2014/main" id="{C4F4D9DF-0AD7-49D8-93D6-204360A659E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43400" y="2667000"/>
            <a:ext cx="25908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C6ACF45E-8492-477F-B5BE-9CEE4A2EC18F}"/>
              </a:ext>
            </a:extLst>
          </p:cNvPr>
          <p:cNvSpPr/>
          <p:nvPr/>
        </p:nvSpPr>
        <p:spPr>
          <a:xfrm>
            <a:off x="3433700" y="3429000"/>
            <a:ext cx="2038757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9523932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12048</TotalTime>
  <Words>909</Words>
  <Application>Microsoft Office PowerPoint</Application>
  <PresentationFormat>On-screen Show (4:3)</PresentationFormat>
  <Paragraphs>242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Courier New</vt:lpstr>
      <vt:lpstr>Times New Roman</vt:lpstr>
      <vt:lpstr>Wingdings</vt:lpstr>
      <vt:lpstr>Office Theme</vt:lpstr>
      <vt:lpstr>CPSC 531: System Modeling and Simulation</vt:lpstr>
      <vt:lpstr>Simulation Methods</vt:lpstr>
      <vt:lpstr>Performance Evaluation</vt:lpstr>
      <vt:lpstr>Performance Evaluation</vt:lpstr>
      <vt:lpstr>Performance Evaluation</vt:lpstr>
      <vt:lpstr>Monte Carlo Simulation</vt:lpstr>
      <vt:lpstr>Performance Evaluation</vt:lpstr>
      <vt:lpstr>Time-Driven Simulation</vt:lpstr>
      <vt:lpstr>Performance Evaluation</vt:lpstr>
      <vt:lpstr>Event-Driven Simulation (1 of 2)</vt:lpstr>
      <vt:lpstr>Event-Driven Simulation (2 of 2)</vt:lpstr>
      <vt:lpstr>Performance Evaluation</vt:lpstr>
      <vt:lpstr>Performance Evaluation</vt:lpstr>
      <vt:lpstr>Sequential Simulation</vt:lpstr>
      <vt:lpstr>Performance Evaluation</vt:lpstr>
      <vt:lpstr>Parallel Simulation</vt:lpstr>
      <vt:lpstr>Performance Evaluation</vt:lpstr>
      <vt:lpstr>Distributed Simulation</vt:lpstr>
      <vt:lpstr>Performance Evaluation</vt:lpstr>
      <vt:lpstr>Performance Evaluation</vt:lpstr>
      <vt:lpstr>Conservative Parallel Simulation</vt:lpstr>
      <vt:lpstr>Performance Evaluation</vt:lpstr>
      <vt:lpstr>Optimistic Parallel Simulation</vt:lpstr>
      <vt:lpstr>Parallel Simulation: Research Issues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Cressman</dc:creator>
  <cp:lastModifiedBy>Carey</cp:lastModifiedBy>
  <cp:revision>357</cp:revision>
  <dcterms:created xsi:type="dcterms:W3CDTF">2013-07-31T17:26:06Z</dcterms:created>
  <dcterms:modified xsi:type="dcterms:W3CDTF">2017-12-07T04:54:58Z</dcterms:modified>
</cp:coreProperties>
</file>