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321" r:id="rId3"/>
    <p:sldId id="324" r:id="rId4"/>
    <p:sldId id="325" r:id="rId5"/>
    <p:sldId id="322" r:id="rId6"/>
    <p:sldId id="323" r:id="rId7"/>
    <p:sldId id="348" r:id="rId8"/>
    <p:sldId id="350" r:id="rId9"/>
    <p:sldId id="349" r:id="rId10"/>
    <p:sldId id="328" r:id="rId11"/>
    <p:sldId id="329" r:id="rId12"/>
    <p:sldId id="335" r:id="rId13"/>
    <p:sldId id="327" r:id="rId14"/>
    <p:sldId id="336" r:id="rId15"/>
    <p:sldId id="337" r:id="rId16"/>
    <p:sldId id="339" r:id="rId17"/>
    <p:sldId id="342" r:id="rId18"/>
    <p:sldId id="343" r:id="rId19"/>
    <p:sldId id="346" r:id="rId20"/>
    <p:sldId id="347" r:id="rId21"/>
    <p:sldId id="351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9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287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085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442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5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550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6398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197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00964-B5C1-374D-8CBD-26DECFC3222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439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2C7E-4939-440D-A420-978F512A3638}" type="datetime1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6C3AD-9C86-4C71-868F-3F6B5162D3D3}" type="datetime1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5931-9743-4F50-91D9-B19935F1907E}" type="datetime1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48AD-A678-466C-ADF8-B54001BAC3BC}" type="datetime1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7F021-6BDC-44AD-8770-C4805432CC9E}" type="datetime1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531   Fall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sc.ucalgary.ca/~carey/CPSC53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sc.ucalgary.ca/~carey" TargetMode="External"/><Relationship Id="rId2" Type="http://schemas.openxmlformats.org/officeDocument/2006/relationships/hyperlink" Target="mailto:carey@cpsc.ucalgary.c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0658" y="2138525"/>
            <a:ext cx="5805597" cy="983610"/>
          </a:xfrm>
        </p:spPr>
        <p:txBody>
          <a:bodyPr>
            <a:normAutofit fontScale="90000"/>
          </a:bodyPr>
          <a:lstStyle/>
          <a:p>
            <a:r>
              <a:rPr lang="en-US" dirty="0"/>
              <a:t>CPSC 531:</a:t>
            </a:r>
            <a:br>
              <a:rPr lang="en-US" dirty="0"/>
            </a:br>
            <a:r>
              <a:rPr lang="en-US" dirty="0"/>
              <a:t>System Modeling and Simulation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0658" y="3641431"/>
            <a:ext cx="5652601" cy="1985318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7F7F"/>
                </a:solidFill>
              </a:rPr>
              <a:t>Carey Williamson</a:t>
            </a:r>
          </a:p>
          <a:p>
            <a:r>
              <a:rPr lang="en-US" dirty="0">
                <a:solidFill>
                  <a:srgbClr val="7F7F7F"/>
                </a:solidFill>
              </a:rPr>
              <a:t>Department of Computer Science</a:t>
            </a:r>
          </a:p>
          <a:p>
            <a:r>
              <a:rPr lang="en-US" dirty="0">
                <a:solidFill>
                  <a:srgbClr val="7F7F7F"/>
                </a:solidFill>
              </a:rPr>
              <a:t>University of Calgary</a:t>
            </a:r>
          </a:p>
          <a:p>
            <a:r>
              <a:rPr lang="en-US" dirty="0">
                <a:solidFill>
                  <a:srgbClr val="7F7F7F"/>
                </a:solidFill>
              </a:rPr>
              <a:t>Fall 2017</a:t>
            </a:r>
          </a:p>
        </p:txBody>
      </p:sp>
    </p:spTree>
    <p:extLst>
      <p:ext uri="{BB962C8B-B14F-4D97-AF65-F5344CB8AC3E}">
        <p14:creationId xmlns:p14="http://schemas.microsoft.com/office/powerpoint/2010/main" val="4063233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Performance is a key consideration in the design, procurement, and use of computer systems.</a:t>
            </a:r>
          </a:p>
          <a:p>
            <a:r>
              <a:rPr lang="en-US" dirty="0"/>
              <a:t>The typical goal is to get the highest possible performance for a given cost (e.g., dollars, energy)</a:t>
            </a:r>
          </a:p>
          <a:p>
            <a:endParaRPr lang="en-US" dirty="0"/>
          </a:p>
          <a:p>
            <a:r>
              <a:rPr lang="en-US" dirty="0"/>
              <a:t>Performance evaluation is a well-defined sub-domain of computer science that has been around for 40 </a:t>
            </a:r>
            <a:r>
              <a:rPr lang="en-US" dirty="0" err="1"/>
              <a:t>yrs</a:t>
            </a:r>
            <a:endParaRPr lang="en-US" dirty="0"/>
          </a:p>
          <a:p>
            <a:r>
              <a:rPr lang="en-US" dirty="0"/>
              <a:t>Need basic knowledge of the tools and techniques of computer systems performance evaluation </a:t>
            </a:r>
          </a:p>
          <a:p>
            <a:pPr marL="914400" lvl="1" indent="-457200"/>
            <a:r>
              <a:rPr lang="en-US" dirty="0"/>
              <a:t>What are the performance requirements?</a:t>
            </a:r>
          </a:p>
          <a:p>
            <a:pPr marL="914400" lvl="1" indent="-457200"/>
            <a:r>
              <a:rPr lang="en-US" dirty="0"/>
              <a:t>How to compare different system alternatives?</a:t>
            </a:r>
          </a:p>
          <a:p>
            <a:pPr marL="514350" indent="-457200"/>
            <a:endParaRPr lang="en-CA" sz="32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Systems Performance Evaluation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C3141C-7C2A-462E-B023-C68FA25F3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956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1" hangingPunct="1">
              <a:buNone/>
            </a:pPr>
            <a:r>
              <a:rPr lang="en-US" altLang="en-US" dirty="0"/>
              <a:t>Establish a quantitative understanding of system </a:t>
            </a:r>
            <a:r>
              <a:rPr lang="en-US" altLang="en-US" dirty="0" err="1"/>
              <a:t>behaviour</a:t>
            </a:r>
            <a:endParaRPr lang="en-US" altLang="en-US" dirty="0"/>
          </a:p>
          <a:p>
            <a:pPr marL="0" indent="0" eaLnBrk="1" hangingPunct="1">
              <a:buNone/>
            </a:pPr>
            <a:endParaRPr lang="en-US" altLang="en-US" dirty="0"/>
          </a:p>
          <a:p>
            <a:pPr marL="0" indent="0" eaLnBrk="1" hangingPunct="1">
              <a:buNone/>
            </a:pPr>
            <a:r>
              <a:rPr lang="en-US" altLang="en-US" dirty="0"/>
              <a:t>This understanding should be sufficient for:</a:t>
            </a:r>
          </a:p>
          <a:p>
            <a:pPr eaLnBrk="1" hangingPunct="1"/>
            <a:r>
              <a:rPr lang="en-US" altLang="en-US" dirty="0"/>
              <a:t>Evaluating alternative system designs/configurations</a:t>
            </a:r>
          </a:p>
          <a:p>
            <a:pPr lvl="1" eaLnBrk="1" hangingPunct="1"/>
            <a:r>
              <a:rPr lang="en-US" altLang="en-US" dirty="0"/>
              <a:t>e.g., should our Web site run on one server or two servers?</a:t>
            </a:r>
          </a:p>
          <a:p>
            <a:pPr lvl="1"/>
            <a:r>
              <a:rPr lang="en-US" altLang="en-US" dirty="0"/>
              <a:t>e.g., should Web server software be Apache, IIS, or </a:t>
            </a:r>
            <a:r>
              <a:rPr lang="en-US" altLang="en-US" dirty="0" err="1"/>
              <a:t>nginx</a:t>
            </a:r>
            <a:r>
              <a:rPr lang="en-US" altLang="en-US" dirty="0"/>
              <a:t>?</a:t>
            </a:r>
          </a:p>
          <a:p>
            <a:r>
              <a:rPr lang="en-US" altLang="en-US" dirty="0"/>
              <a:t>Predicting system performance for a given set of inputs</a:t>
            </a:r>
          </a:p>
          <a:p>
            <a:pPr lvl="1"/>
            <a:r>
              <a:rPr lang="en-US" altLang="en-US" dirty="0"/>
              <a:t>e.g., predict the mean response time of a Web server when the number of users is increased</a:t>
            </a:r>
          </a:p>
          <a:p>
            <a:pPr eaLnBrk="1" hangingPunct="1"/>
            <a:r>
              <a:rPr lang="en-US" altLang="en-US" dirty="0"/>
              <a:t>Performance debugging and system tuning</a:t>
            </a:r>
          </a:p>
          <a:p>
            <a:pPr lvl="1"/>
            <a:r>
              <a:rPr lang="en-US" altLang="en-US" dirty="0"/>
              <a:t>e.g., identify/remove bottlenecks, optimize configuration</a:t>
            </a:r>
          </a:p>
          <a:p>
            <a:pPr lvl="1"/>
            <a:r>
              <a:rPr lang="en-US" altLang="en-US" dirty="0"/>
              <a:t>e.g., why is D2L so slow? is it the server, or the network?</a:t>
            </a:r>
          </a:p>
          <a:p>
            <a:pPr lvl="1"/>
            <a:endParaRPr lang="en-US" alt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Objectives of Performance Evaluation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4D8683-64E4-4C25-8CAF-68ED453D9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189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7200" y="1160085"/>
            <a:ext cx="8369514" cy="5198511"/>
          </a:xfrm>
        </p:spPr>
        <p:txBody>
          <a:bodyPr>
            <a:normAutofit fontScale="92500"/>
          </a:bodyPr>
          <a:lstStyle/>
          <a:p>
            <a:pPr marL="0" indent="0" eaLnBrk="1" hangingPunct="1">
              <a:buNone/>
            </a:pPr>
            <a:r>
              <a:rPr lang="en-US" altLang="en-US" dirty="0"/>
              <a:t>Three main approaches: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dirty="0"/>
              <a:t>Experimental</a:t>
            </a:r>
          </a:p>
          <a:p>
            <a:pPr lvl="1" eaLnBrk="1" hangingPunct="1"/>
            <a:r>
              <a:rPr lang="en-US" altLang="en-US" dirty="0"/>
              <a:t>Obtain measurement data by observing the events and activities on an existing system; evaluate new algorithms or designs by implementing and comparing them in a real system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Simulation modeling</a:t>
            </a:r>
          </a:p>
          <a:p>
            <a:pPr lvl="1"/>
            <a:r>
              <a:rPr lang="en-US" altLang="en-US" dirty="0"/>
              <a:t>Develop a computer program that implements an abstracted model of the physical system; manipulate the model and/or its inputs to estimate the system performance (e.g., randomization)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Analytical modeling</a:t>
            </a:r>
          </a:p>
          <a:p>
            <a:pPr lvl="1"/>
            <a:r>
              <a:rPr lang="en-US" altLang="en-US" dirty="0"/>
              <a:t>Represent the system by an abstract mathematical model of the physical system (e.g., formula); manipulate parameters of the model to obtain information about system performance</a:t>
            </a:r>
          </a:p>
          <a:p>
            <a:pPr lvl="1" eaLnBrk="1" hangingPunct="1"/>
            <a:endParaRPr lang="en-US" alt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Approaches to Performance Evaluation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6185FE-5578-49B0-9854-2C0C9DA1A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445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High Level Overview</a:t>
            </a:r>
            <a:endParaRPr lang="en-US" dirty="0"/>
          </a:p>
        </p:txBody>
      </p:sp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2819400" y="2249488"/>
            <a:ext cx="2514600" cy="646112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latin typeface="Lucida Sans" pitchFamily="34" charset="0"/>
              </a:rPr>
              <a:t>Performance Evaluation</a:t>
            </a:r>
          </a:p>
        </p:txBody>
      </p:sp>
      <p:sp>
        <p:nvSpPr>
          <p:cNvPr id="9220" name="Text Box 7"/>
          <p:cNvSpPr txBox="1">
            <a:spLocks noChangeArrowheads="1"/>
          </p:cNvSpPr>
          <p:nvPr/>
        </p:nvSpPr>
        <p:spPr bwMode="auto">
          <a:xfrm>
            <a:off x="1295400" y="3581400"/>
            <a:ext cx="2514600" cy="64611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latin typeface="Lucida Sans" pitchFamily="34" charset="0"/>
              </a:rPr>
              <a:t>Performance Measurement</a:t>
            </a:r>
          </a:p>
        </p:txBody>
      </p:sp>
      <p:sp>
        <p:nvSpPr>
          <p:cNvPr id="9221" name="Text Box 8"/>
          <p:cNvSpPr txBox="1">
            <a:spLocks noChangeArrowheads="1"/>
          </p:cNvSpPr>
          <p:nvPr/>
        </p:nvSpPr>
        <p:spPr bwMode="auto">
          <a:xfrm>
            <a:off x="2743200" y="4953000"/>
            <a:ext cx="2514600" cy="36988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latin typeface="Lucida Sans" pitchFamily="34" charset="0"/>
              </a:rPr>
              <a:t>Analytic Modeling</a:t>
            </a:r>
          </a:p>
        </p:txBody>
      </p:sp>
      <p:sp>
        <p:nvSpPr>
          <p:cNvPr id="9222" name="Text Box 9"/>
          <p:cNvSpPr txBox="1">
            <a:spLocks noChangeArrowheads="1"/>
          </p:cNvSpPr>
          <p:nvPr/>
        </p:nvSpPr>
        <p:spPr bwMode="auto">
          <a:xfrm>
            <a:off x="5562600" y="4953000"/>
            <a:ext cx="2514600" cy="36988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latin typeface="Lucida Sans" pitchFamily="34" charset="0"/>
              </a:rPr>
              <a:t>Simulation</a:t>
            </a:r>
          </a:p>
        </p:txBody>
      </p:sp>
      <p:sp>
        <p:nvSpPr>
          <p:cNvPr id="9223" name="Line 11"/>
          <p:cNvSpPr>
            <a:spLocks noChangeShapeType="1"/>
          </p:cNvSpPr>
          <p:nvPr/>
        </p:nvSpPr>
        <p:spPr bwMode="auto">
          <a:xfrm flipH="1">
            <a:off x="2590800" y="2895600"/>
            <a:ext cx="1447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Line 13"/>
          <p:cNvSpPr>
            <a:spLocks noChangeShapeType="1"/>
          </p:cNvSpPr>
          <p:nvPr/>
        </p:nvSpPr>
        <p:spPr bwMode="auto">
          <a:xfrm>
            <a:off x="4038600" y="2895600"/>
            <a:ext cx="1447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Text Box 14"/>
          <p:cNvSpPr txBox="1">
            <a:spLocks noChangeArrowheads="1"/>
          </p:cNvSpPr>
          <p:nvPr/>
        </p:nvSpPr>
        <p:spPr bwMode="auto">
          <a:xfrm>
            <a:off x="4267200" y="3581400"/>
            <a:ext cx="2514600" cy="64611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latin typeface="Lucida Sans" pitchFamily="34" charset="0"/>
              </a:rPr>
              <a:t>Performance Modeling</a:t>
            </a:r>
          </a:p>
        </p:txBody>
      </p:sp>
      <p:sp>
        <p:nvSpPr>
          <p:cNvPr id="9226" name="Line 15"/>
          <p:cNvSpPr>
            <a:spLocks noChangeShapeType="1"/>
          </p:cNvSpPr>
          <p:nvPr/>
        </p:nvSpPr>
        <p:spPr bwMode="auto">
          <a:xfrm flipH="1">
            <a:off x="4038600" y="4267200"/>
            <a:ext cx="1447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Line 16"/>
          <p:cNvSpPr>
            <a:spLocks noChangeShapeType="1"/>
          </p:cNvSpPr>
          <p:nvPr/>
        </p:nvSpPr>
        <p:spPr bwMode="auto">
          <a:xfrm>
            <a:off x="5486400" y="4267200"/>
            <a:ext cx="1295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7CCB58-E1AD-48A8-8744-6090F2F0B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691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Measure the performance directly on a system</a:t>
            </a:r>
          </a:p>
          <a:p>
            <a:pPr eaLnBrk="1" hangingPunct="1"/>
            <a:r>
              <a:rPr lang="en-US" altLang="en-US" dirty="0"/>
              <a:t>Need to characterize the workload placed on the system during measurement</a:t>
            </a:r>
          </a:p>
          <a:p>
            <a:pPr eaLnBrk="1" hangingPunct="1"/>
            <a:r>
              <a:rPr lang="en-US" altLang="en-US" dirty="0"/>
              <a:t>Generally provides the most valid results</a:t>
            </a:r>
          </a:p>
          <a:p>
            <a:pPr eaLnBrk="1" hangingPunct="1"/>
            <a:r>
              <a:rPr lang="en-US" altLang="en-US" dirty="0"/>
              <a:t>Nevertheless, not very flexible</a:t>
            </a:r>
          </a:p>
          <a:p>
            <a:pPr lvl="1" eaLnBrk="1" hangingPunct="1"/>
            <a:r>
              <a:rPr lang="en-US" altLang="en-US" dirty="0"/>
              <a:t>May be difficult (or even impossible) to vary some workload parameters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Performance Measurement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987F67-7FAF-40F8-8370-846EA2C37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32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Construct a model</a:t>
            </a:r>
          </a:p>
          <a:p>
            <a:pPr lvl="1" eaLnBrk="1" hangingPunct="1"/>
            <a:r>
              <a:rPr lang="en-US" altLang="en-US" dirty="0"/>
              <a:t>An abstracted representation of a system obtained by making assumptions about how the system works</a:t>
            </a:r>
          </a:p>
          <a:p>
            <a:pPr lvl="1" eaLnBrk="1" hangingPunct="1"/>
            <a:r>
              <a:rPr lang="en-US" altLang="en-US" dirty="0"/>
              <a:t>Captures the most salient characteristics of the system</a:t>
            </a:r>
          </a:p>
          <a:p>
            <a:pPr eaLnBrk="1" hangingPunct="1"/>
            <a:r>
              <a:rPr lang="en-US" altLang="en-US" dirty="0"/>
              <a:t>Reasons for using models</a:t>
            </a:r>
          </a:p>
          <a:p>
            <a:pPr lvl="1" eaLnBrk="1" hangingPunct="1"/>
            <a:r>
              <a:rPr lang="en-US" altLang="en-US" dirty="0"/>
              <a:t>Experimenting with the real system may be</a:t>
            </a:r>
          </a:p>
          <a:p>
            <a:pPr lvl="2" eaLnBrk="1" hangingPunct="1"/>
            <a:r>
              <a:rPr lang="en-US" altLang="en-US" dirty="0"/>
              <a:t>too costly</a:t>
            </a:r>
          </a:p>
          <a:p>
            <a:pPr lvl="2" eaLnBrk="1" hangingPunct="1"/>
            <a:r>
              <a:rPr lang="en-US" altLang="en-US" dirty="0"/>
              <a:t>too risky, or</a:t>
            </a:r>
          </a:p>
          <a:p>
            <a:pPr lvl="2" eaLnBrk="1" hangingPunct="1"/>
            <a:r>
              <a:rPr lang="en-US" altLang="en-US" dirty="0"/>
              <a:t>too disruptive to system operation</a:t>
            </a:r>
          </a:p>
          <a:p>
            <a:pPr lvl="1" eaLnBrk="1" hangingPunct="1"/>
            <a:r>
              <a:rPr lang="en-US" altLang="en-US" dirty="0"/>
              <a:t>System may not even exist yet (e.g., planning stage)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Performance Modeling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0C2C85-0451-4320-A549-A1366E25A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6699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Mathematical methods are used to obtain solutions to the performance measures of interest</a:t>
            </a:r>
          </a:p>
          <a:p>
            <a:pPr eaLnBrk="1" hangingPunct="1"/>
            <a:r>
              <a:rPr lang="en-US" altLang="en-US" dirty="0"/>
              <a:t>Examples: queueing models for computer systems or computer communication networks</a:t>
            </a:r>
          </a:p>
          <a:p>
            <a:pPr eaLnBrk="1" hangingPunct="1"/>
            <a:r>
              <a:rPr lang="en-US" altLang="en-US" dirty="0"/>
              <a:t>Numerical results are easy to compute if a simple analytic solution is available</a:t>
            </a:r>
          </a:p>
          <a:p>
            <a:pPr eaLnBrk="1" hangingPunct="1"/>
            <a:r>
              <a:rPr lang="en-US" altLang="en-US" dirty="0"/>
              <a:t>Useful approach when one only needs rough estimates of performance measures</a:t>
            </a:r>
          </a:p>
          <a:p>
            <a:pPr eaLnBrk="1" hangingPunct="1"/>
            <a:r>
              <a:rPr lang="en-US" altLang="en-US" dirty="0"/>
              <a:t>Solutions to complex models may be difficult to obtain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Analytic Modeling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5B4F6-EA12-4A7A-A21E-7A6D8C3B8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9799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Develop a simulation program that implements the model</a:t>
            </a:r>
          </a:p>
          <a:p>
            <a:pPr eaLnBrk="1" hangingPunct="1"/>
            <a:r>
              <a:rPr lang="en-US" altLang="en-US" dirty="0"/>
              <a:t>Run the simulation program and use the data collected to estimate the performance measures of interest (typically using randomization)</a:t>
            </a:r>
          </a:p>
          <a:p>
            <a:pPr eaLnBrk="1" hangingPunct="1"/>
            <a:r>
              <a:rPr lang="en-US" altLang="en-US" dirty="0"/>
              <a:t>A system can be studied at an arbitrary level of detail</a:t>
            </a:r>
          </a:p>
          <a:p>
            <a:pPr eaLnBrk="1" hangingPunct="1"/>
            <a:r>
              <a:rPr lang="en-US" altLang="en-US" dirty="0"/>
              <a:t>It may be costly to develop and run the simulation program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Simulation Modeling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E5973F-21DA-4D4B-B6E5-FD405E537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2935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New policies and procedures can be explored without disrupting the ongoing operation of the real </a:t>
            </a:r>
            <a:r>
              <a:rPr lang="en-CA" dirty="0"/>
              <a:t>system</a:t>
            </a:r>
          </a:p>
          <a:p>
            <a:r>
              <a:rPr lang="en-US" dirty="0"/>
              <a:t>New designs can be tested without committing resources for their </a:t>
            </a:r>
            <a:r>
              <a:rPr lang="en-CA" dirty="0"/>
              <a:t>acquisition</a:t>
            </a:r>
          </a:p>
          <a:p>
            <a:r>
              <a:rPr lang="en-US" dirty="0"/>
              <a:t>Time can be compressed or expanded to allow for a speed-up or slow-down of the phenomenon under study</a:t>
            </a:r>
          </a:p>
          <a:p>
            <a:r>
              <a:rPr lang="en-US" dirty="0"/>
              <a:t>Insight can be obtained about the interactions of variables, and which ones have the most impact on system performance</a:t>
            </a:r>
            <a:endParaRPr lang="en-CA" dirty="0"/>
          </a:p>
          <a:p>
            <a:r>
              <a:rPr lang="en-US" dirty="0"/>
              <a:t>Can obtain answers to “What if…” questions</a:t>
            </a:r>
            <a:endParaRPr lang="en-CA" dirty="0"/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Advantages of Simulation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7F196-AEA7-4089-9B3C-479C1BE92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712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7200" y="1368854"/>
            <a:ext cx="8229600" cy="4966078"/>
          </a:xfrm>
        </p:spPr>
        <p:txBody>
          <a:bodyPr>
            <a:normAutofit lnSpcReduction="10000"/>
          </a:bodyPr>
          <a:lstStyle/>
          <a:p>
            <a:r>
              <a:rPr lang="en-CA" dirty="0"/>
              <a:t>Manufacturing applications</a:t>
            </a:r>
          </a:p>
          <a:p>
            <a:r>
              <a:rPr lang="en-US" dirty="0"/>
              <a:t>Financial markets</a:t>
            </a:r>
          </a:p>
          <a:p>
            <a:r>
              <a:rPr lang="en-CA" dirty="0"/>
              <a:t>Military applications</a:t>
            </a:r>
          </a:p>
          <a:p>
            <a:r>
              <a:rPr lang="en-US" dirty="0"/>
              <a:t>Logistics and supply chain management</a:t>
            </a:r>
          </a:p>
          <a:p>
            <a:r>
              <a:rPr lang="en-CA" dirty="0"/>
              <a:t>Transportation modes and traffic</a:t>
            </a:r>
          </a:p>
          <a:p>
            <a:r>
              <a:rPr lang="en-CA" dirty="0"/>
              <a:t>Business process simulation</a:t>
            </a:r>
          </a:p>
          <a:p>
            <a:r>
              <a:rPr lang="en-CA" dirty="0"/>
              <a:t>Health care optimization</a:t>
            </a:r>
          </a:p>
          <a:p>
            <a:r>
              <a:rPr lang="en-CA" dirty="0"/>
              <a:t>Facility placement problems</a:t>
            </a:r>
          </a:p>
          <a:p>
            <a:r>
              <a:rPr lang="en-CA" dirty="0"/>
              <a:t>Communication networks</a:t>
            </a:r>
          </a:p>
          <a:p>
            <a:r>
              <a:rPr lang="en-CA" dirty="0"/>
              <a:t>And many more!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Areas of Application for Simulation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EF1684-8872-4702-A575-90475336C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368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5196264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Welcome!</a:t>
            </a:r>
          </a:p>
          <a:p>
            <a:pPr lvl="0"/>
            <a:r>
              <a:rPr lang="en-US" dirty="0"/>
              <a:t>Course Overview</a:t>
            </a:r>
          </a:p>
          <a:p>
            <a:pPr lvl="0"/>
            <a:r>
              <a:rPr lang="en-US" dirty="0"/>
              <a:t>Learning Outcomes</a:t>
            </a:r>
          </a:p>
          <a:p>
            <a:r>
              <a:rPr lang="en-US" dirty="0"/>
              <a:t>Administrative Details</a:t>
            </a:r>
          </a:p>
          <a:p>
            <a:pPr lvl="0"/>
            <a:r>
              <a:rPr lang="en-US" dirty="0"/>
              <a:t>Expectations</a:t>
            </a:r>
          </a:p>
          <a:p>
            <a:pPr lvl="0"/>
            <a:r>
              <a:rPr lang="en-US" dirty="0"/>
              <a:t>Q&amp;A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Today’s Lecture Material:</a:t>
            </a:r>
          </a:p>
          <a:p>
            <a:pPr lvl="1"/>
            <a:r>
              <a:rPr lang="en-US" dirty="0"/>
              <a:t>Basics of Modeling</a:t>
            </a:r>
          </a:p>
          <a:p>
            <a:pPr lvl="1"/>
            <a:r>
              <a:rPr lang="en-US" dirty="0"/>
              <a:t>Computer Systems Performance Evaluation</a:t>
            </a:r>
          </a:p>
          <a:p>
            <a:pPr lvl="1"/>
            <a:r>
              <a:rPr lang="en-US" dirty="0"/>
              <a:t>Simulation Modeling Example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0C07F-3E97-49CF-BEB2-7B9CDBBCB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Hair salon (e.g., Witchcraft)</a:t>
            </a:r>
          </a:p>
          <a:p>
            <a:r>
              <a:rPr lang="en-CA" dirty="0"/>
              <a:t>Two stylists (one fast, one slow)</a:t>
            </a:r>
          </a:p>
          <a:p>
            <a:r>
              <a:rPr lang="en-CA" dirty="0"/>
              <a:t>Limited size waiting room (N chairs)</a:t>
            </a:r>
          </a:p>
          <a:p>
            <a:r>
              <a:rPr lang="en-CA" dirty="0"/>
              <a:t>Customers arrive at random times (no appts)</a:t>
            </a:r>
          </a:p>
          <a:p>
            <a:r>
              <a:rPr lang="en-CA" dirty="0"/>
              <a:t>Customers are impatient (don’t like waiting long)</a:t>
            </a:r>
          </a:p>
          <a:p>
            <a:endParaRPr lang="en-CA" dirty="0"/>
          </a:p>
          <a:p>
            <a:r>
              <a:rPr lang="en-CA" dirty="0"/>
              <a:t>Question: How many customers do you lose by not having enough chairs in the waiting room?</a:t>
            </a:r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Simulation Example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D4417-B6F3-47CA-820B-AE481DBC3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5367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5196264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Welcome!</a:t>
            </a:r>
          </a:p>
          <a:p>
            <a:pPr lvl="0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Course Overview</a:t>
            </a:r>
          </a:p>
          <a:p>
            <a:pPr lvl="0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Learning Outcomes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Administrative Details</a:t>
            </a:r>
          </a:p>
          <a:p>
            <a:pPr lvl="0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Expectations</a:t>
            </a:r>
          </a:p>
          <a:p>
            <a:pPr lvl="0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Q&amp;A</a:t>
            </a:r>
          </a:p>
          <a:p>
            <a:pPr lvl="0"/>
            <a:endParaRPr lang="en-US" dirty="0">
              <a:solidFill>
                <a:schemeClr val="bg1">
                  <a:lumMod val="85000"/>
                </a:schemeClr>
              </a:solidFill>
            </a:endParaRPr>
          </a:p>
          <a:p>
            <a:pPr lvl="0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Today’s Lecture Material:</a:t>
            </a:r>
          </a:p>
          <a:p>
            <a:pPr lvl="1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Basics of Modeling</a:t>
            </a:r>
          </a:p>
          <a:p>
            <a:pPr lvl="1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Computer Systems Performance Evaluation</a:t>
            </a:r>
          </a:p>
          <a:p>
            <a:pPr lvl="1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Simulation Modeling Example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9ADE8-CE47-418C-A269-08339AB78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702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5196264"/>
          </a:xfrm>
        </p:spPr>
        <p:txBody>
          <a:bodyPr>
            <a:normAutofit/>
          </a:bodyPr>
          <a:lstStyle/>
          <a:p>
            <a:pPr lvl="0"/>
            <a:r>
              <a:rPr lang="en-CA" dirty="0"/>
              <a:t>The purpose of this course is to learn the basics of systems modeling, discrete-event simulation, and computer systems performance evaluation.</a:t>
            </a:r>
          </a:p>
          <a:p>
            <a:pPr lvl="0"/>
            <a:r>
              <a:rPr lang="en-CA" dirty="0"/>
              <a:t>Syllabus:</a:t>
            </a:r>
          </a:p>
          <a:p>
            <a:pPr lvl="1"/>
            <a:r>
              <a:rPr lang="en-CA" dirty="0"/>
              <a:t>Intro to modeling and simulation (1 week)</a:t>
            </a:r>
          </a:p>
          <a:p>
            <a:pPr lvl="1"/>
            <a:r>
              <a:rPr lang="en-CA" dirty="0"/>
              <a:t>Random numbers and Monte Carlo simulation (1 week)</a:t>
            </a:r>
          </a:p>
          <a:p>
            <a:pPr lvl="1"/>
            <a:r>
              <a:rPr lang="en-US" dirty="0"/>
              <a:t>Probability models: discrete and continuous (2 weeks)</a:t>
            </a:r>
          </a:p>
          <a:p>
            <a:pPr lvl="1"/>
            <a:r>
              <a:rPr lang="en-US" dirty="0"/>
              <a:t>Discrete-event simulation methods (2 weeks)</a:t>
            </a:r>
          </a:p>
          <a:p>
            <a:pPr lvl="1"/>
            <a:r>
              <a:rPr lang="en-US" dirty="0"/>
              <a:t>Simulation output analysis (2 weeks)</a:t>
            </a:r>
          </a:p>
          <a:p>
            <a:pPr lvl="1"/>
            <a:r>
              <a:rPr lang="en-US" dirty="0"/>
              <a:t>Simulation input analysis (2 weeks)</a:t>
            </a:r>
          </a:p>
          <a:p>
            <a:pPr lvl="1"/>
            <a:r>
              <a:rPr lang="en-US" dirty="0"/>
              <a:t>Queueing theory and Markov chains (2 weeks)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934539-0778-4BAE-BD2F-5D417D478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340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5196264"/>
          </a:xfrm>
        </p:spPr>
        <p:txBody>
          <a:bodyPr>
            <a:normAutofit/>
          </a:bodyPr>
          <a:lstStyle/>
          <a:p>
            <a:pPr lvl="0"/>
            <a:r>
              <a:rPr lang="en-CA" dirty="0"/>
              <a:t>Classify/describe different types of simulations.</a:t>
            </a:r>
          </a:p>
          <a:p>
            <a:pPr lvl="0"/>
            <a:r>
              <a:rPr lang="en-CA" dirty="0"/>
              <a:t>Solve simple problems using Monte Carlo methods.</a:t>
            </a:r>
          </a:p>
          <a:p>
            <a:pPr lvl="0"/>
            <a:r>
              <a:rPr lang="en-CA" dirty="0"/>
              <a:t>Develop discrete-event simulation models.</a:t>
            </a:r>
          </a:p>
          <a:p>
            <a:pPr lvl="0"/>
            <a:r>
              <a:rPr lang="en-CA" dirty="0"/>
              <a:t>Generate random variates using inverse transforms.</a:t>
            </a:r>
          </a:p>
          <a:p>
            <a:pPr lvl="0"/>
            <a:r>
              <a:rPr lang="en-CA" dirty="0"/>
              <a:t>Understand differences between transient and steady-state behaviour of a system.</a:t>
            </a:r>
          </a:p>
          <a:p>
            <a:pPr lvl="0"/>
            <a:r>
              <a:rPr lang="en-CA" dirty="0"/>
              <a:t>Compute confidence intervals from simulation data.</a:t>
            </a:r>
          </a:p>
          <a:p>
            <a:pPr lvl="0"/>
            <a:r>
              <a:rPr lang="en-CA" dirty="0"/>
              <a:t>Conduct goodness of fit tests for input data models.</a:t>
            </a:r>
          </a:p>
          <a:p>
            <a:pPr lvl="0"/>
            <a:r>
              <a:rPr lang="en-CA" dirty="0"/>
              <a:t>Use basic queueing theory for simple system models.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8E683-F79D-459C-BEC4-42FE33E22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536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Administrative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540952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Course Web Site: </a:t>
            </a:r>
            <a:r>
              <a:rPr lang="en-US" dirty="0">
                <a:hlinkClick r:id="rId2"/>
              </a:rPr>
              <a:t>http://www.cpsc.ucalgary.ca/~carey/CPSC531</a:t>
            </a:r>
            <a:endParaRPr lang="en-US" dirty="0"/>
          </a:p>
          <a:p>
            <a:pPr lvl="0"/>
            <a:r>
              <a:rPr lang="en-US" dirty="0"/>
              <a:t>D2L Site: site exists, with actual content coming soon!</a:t>
            </a:r>
          </a:p>
          <a:p>
            <a:pPr lvl="0"/>
            <a:r>
              <a:rPr lang="en-US" dirty="0"/>
              <a:t>Lectures: Tue/</a:t>
            </a:r>
            <a:r>
              <a:rPr lang="en-US" dirty="0" err="1"/>
              <a:t>Thur</a:t>
            </a:r>
            <a:r>
              <a:rPr lang="en-US" dirty="0"/>
              <a:t> 9:30am-10:45am   MS 211</a:t>
            </a:r>
          </a:p>
          <a:p>
            <a:pPr lvl="0"/>
            <a:r>
              <a:rPr lang="en-US" dirty="0"/>
              <a:t>Instructor: Carey Williamson</a:t>
            </a:r>
          </a:p>
          <a:p>
            <a:pPr lvl="0"/>
            <a:r>
              <a:rPr lang="en-US" dirty="0"/>
              <a:t>Tutorials: Tue/</a:t>
            </a:r>
            <a:r>
              <a:rPr lang="en-US" dirty="0" err="1"/>
              <a:t>Thur</a:t>
            </a:r>
            <a:r>
              <a:rPr lang="en-US" dirty="0"/>
              <a:t> 1:00pm-1:50pm    SS 006</a:t>
            </a:r>
          </a:p>
          <a:p>
            <a:pPr lvl="0"/>
            <a:r>
              <a:rPr lang="en-US" dirty="0"/>
              <a:t>TA:  Jonathan Hudson  (tutorials start week of Sept 18)</a:t>
            </a:r>
          </a:p>
          <a:p>
            <a:pPr lvl="0"/>
            <a:r>
              <a:rPr lang="en-US" dirty="0"/>
              <a:t>Textbook: Discrete-Event Simulation: A First Course</a:t>
            </a:r>
          </a:p>
          <a:p>
            <a:pPr lvl="0"/>
            <a:r>
              <a:rPr lang="en-US" dirty="0"/>
              <a:t>Grading:</a:t>
            </a:r>
          </a:p>
          <a:p>
            <a:pPr lvl="1"/>
            <a:r>
              <a:rPr lang="en-US" dirty="0"/>
              <a:t>Assignments (40%)  - four programming assignments</a:t>
            </a:r>
          </a:p>
          <a:p>
            <a:pPr lvl="1"/>
            <a:r>
              <a:rPr lang="en-US" dirty="0"/>
              <a:t>Midterm Exam (20%)   - in-class on Thursday, October 26</a:t>
            </a:r>
          </a:p>
          <a:p>
            <a:pPr lvl="1"/>
            <a:r>
              <a:rPr lang="en-US" dirty="0"/>
              <a:t>Final Exam (40%)   - two-hour closed book exam</a:t>
            </a:r>
          </a:p>
          <a:p>
            <a:r>
              <a:rPr lang="en-US" dirty="0"/>
              <a:t>Grading Scheme: threshold-based step-function</a:t>
            </a:r>
          </a:p>
          <a:p>
            <a:pPr lvl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E965D-5F54-4BFB-BA92-61E51946A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27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5409526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Professor: Carey Williamson</a:t>
            </a:r>
          </a:p>
          <a:p>
            <a:pPr lvl="0"/>
            <a:r>
              <a:rPr lang="en-US" dirty="0"/>
              <a:t>Department: Computer Science</a:t>
            </a:r>
          </a:p>
          <a:p>
            <a:pPr lvl="0"/>
            <a:r>
              <a:rPr lang="en-US" dirty="0"/>
              <a:t>Office: ICT 736</a:t>
            </a:r>
          </a:p>
          <a:p>
            <a:pPr lvl="0"/>
            <a:r>
              <a:rPr lang="en-US" dirty="0"/>
              <a:t>Office Hours: Mondays (1:00pm-3:00pm) or by appt</a:t>
            </a:r>
          </a:p>
          <a:p>
            <a:pPr lvl="0"/>
            <a:r>
              <a:rPr lang="en-US" dirty="0"/>
              <a:t>Phone: (403) 220-6780</a:t>
            </a:r>
          </a:p>
          <a:p>
            <a:pPr lvl="0"/>
            <a:r>
              <a:rPr lang="en-US" dirty="0"/>
              <a:t>Email: </a:t>
            </a:r>
            <a:r>
              <a:rPr lang="en-US" dirty="0">
                <a:hlinkClick r:id="rId2"/>
              </a:rPr>
              <a:t>carey@cpsc.ucalgary.ca</a:t>
            </a:r>
            <a:r>
              <a:rPr lang="en-US" dirty="0"/>
              <a:t>       (any time!)</a:t>
            </a:r>
          </a:p>
          <a:p>
            <a:r>
              <a:rPr lang="en-US" dirty="0"/>
              <a:t>Web Site: </a:t>
            </a:r>
            <a:r>
              <a:rPr lang="en-US" dirty="0">
                <a:hlinkClick r:id="rId3"/>
              </a:rPr>
              <a:t>http://www.cpsc.ucalgary.ca/~carey</a:t>
            </a:r>
            <a:endParaRPr lang="en-US" dirty="0"/>
          </a:p>
          <a:p>
            <a:pPr lvl="0"/>
            <a:r>
              <a:rPr lang="en-US" dirty="0"/>
              <a:t>Research Interests: Computer networks, Computer systems performance evaluation, Network simulation</a:t>
            </a:r>
          </a:p>
          <a:p>
            <a:pPr lvl="0"/>
            <a:r>
              <a:rPr lang="en-US" dirty="0"/>
              <a:t>Hobbies: Golf, curling, hiking, travel, cooking, family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ED3684-DFA4-41DA-BFCB-998712594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904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5196264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Welcome!</a:t>
            </a:r>
          </a:p>
          <a:p>
            <a:pPr lvl="0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Course Overview</a:t>
            </a:r>
          </a:p>
          <a:p>
            <a:pPr lvl="0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Learning Outcomes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Administrative Details</a:t>
            </a:r>
          </a:p>
          <a:p>
            <a:pPr lvl="0"/>
            <a:r>
              <a:rPr lang="en-US" dirty="0"/>
              <a:t>Expectations</a:t>
            </a:r>
          </a:p>
          <a:p>
            <a:pPr lvl="0"/>
            <a:r>
              <a:rPr lang="en-US" dirty="0"/>
              <a:t>Q&amp;A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Today’s Lecture Material:</a:t>
            </a:r>
          </a:p>
          <a:p>
            <a:pPr lvl="1"/>
            <a:r>
              <a:rPr lang="en-US" dirty="0"/>
              <a:t>Basics of Modeling</a:t>
            </a:r>
          </a:p>
          <a:p>
            <a:pPr lvl="1"/>
            <a:r>
              <a:rPr lang="en-US" dirty="0"/>
              <a:t>Computer Systems Performance Evaluation</a:t>
            </a:r>
          </a:p>
          <a:p>
            <a:pPr lvl="1"/>
            <a:r>
              <a:rPr lang="en-US" dirty="0"/>
              <a:t>Simulation Modeling Example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B3638-5F76-4EBF-94F1-5D2FD7AB7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526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7200" y="1160086"/>
            <a:ext cx="8229600" cy="5196264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What is a model?</a:t>
            </a:r>
          </a:p>
          <a:p>
            <a:pPr lvl="1" eaLnBrk="1" hangingPunct="1"/>
            <a:r>
              <a:rPr lang="en-US" altLang="en-US" dirty="0"/>
              <a:t>An abstract representation of a (real) system that captures the essential characteristics or properties of the system</a:t>
            </a:r>
          </a:p>
          <a:p>
            <a:pPr lvl="1" eaLnBrk="1" hangingPunct="1"/>
            <a:r>
              <a:rPr lang="en-US" altLang="en-US" dirty="0"/>
              <a:t>Often requires making simplifying assumptions about how the system actually works</a:t>
            </a:r>
          </a:p>
          <a:p>
            <a:pPr eaLnBrk="1" hangingPunct="1"/>
            <a:r>
              <a:rPr lang="en-US" altLang="en-US" dirty="0"/>
              <a:t>Examples:</a:t>
            </a:r>
          </a:p>
          <a:p>
            <a:pPr lvl="1"/>
            <a:r>
              <a:rPr lang="en-US" altLang="en-US" dirty="0"/>
              <a:t>Model airplane; molecular model; performance model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Modeling is an essential tool in computer system performance evaluation (as we will see shortly)</a:t>
            </a:r>
          </a:p>
          <a:p>
            <a:r>
              <a:rPr lang="en-US" altLang="en-US" dirty="0"/>
              <a:t>Note that modeling is both an ‘art’ and a ‘science’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Basics of Modeling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BFE18E-9581-4455-9BD0-E9FC2A24B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022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 famous quote: 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r>
              <a:rPr lang="en-CA" dirty="0"/>
              <a:t>Models are useful when they provide critical insights into the system behaviour (e.g., its performance)</a:t>
            </a:r>
          </a:p>
          <a:p>
            <a:r>
              <a:rPr lang="en-CA" dirty="0"/>
              <a:t>Models are especially valuable when they are simple, elegant, and computationally fast</a:t>
            </a:r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Modeling: A Reality Check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E2CDF0-C425-47E9-BE80-7EED4FFAFDCD}"/>
              </a:ext>
            </a:extLst>
          </p:cNvPr>
          <p:cNvSpPr txBox="1"/>
          <p:nvPr/>
        </p:nvSpPr>
        <p:spPr>
          <a:xfrm>
            <a:off x="422030" y="2124222"/>
            <a:ext cx="8248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dirty="0"/>
              <a:t>“All models are wrong; some models are useful.”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8D7214-FA6C-49F8-9B82-EB6A1C44649D}"/>
              </a:ext>
            </a:extLst>
          </p:cNvPr>
          <p:cNvSpPr txBox="1"/>
          <p:nvPr/>
        </p:nvSpPr>
        <p:spPr>
          <a:xfrm>
            <a:off x="5050305" y="2729126"/>
            <a:ext cx="25490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- George Box, 1976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2233670-0598-4581-AD5E-3F6B38914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92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10999</TotalTime>
  <Words>1316</Words>
  <Application>Microsoft Office PowerPoint</Application>
  <PresentationFormat>On-screen Show (4:3)</PresentationFormat>
  <Paragraphs>209</Paragraphs>
  <Slides>21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Gungsuh</vt:lpstr>
      <vt:lpstr>Arial</vt:lpstr>
      <vt:lpstr>Calibri</vt:lpstr>
      <vt:lpstr>Courier New</vt:lpstr>
      <vt:lpstr>Lucida Sans</vt:lpstr>
      <vt:lpstr>Wingdings</vt:lpstr>
      <vt:lpstr>Office Theme</vt:lpstr>
      <vt:lpstr>CPSC 531: System Modeling and Simulation</vt:lpstr>
      <vt:lpstr>Agenda</vt:lpstr>
      <vt:lpstr>Course Overview</vt:lpstr>
      <vt:lpstr>Learning Outcomes</vt:lpstr>
      <vt:lpstr>Administrative Details</vt:lpstr>
      <vt:lpstr>Instructor</vt:lpstr>
      <vt:lpstr>Agenda</vt:lpstr>
      <vt:lpstr>Basics of Modeling</vt:lpstr>
      <vt:lpstr>Modeling: A Reality Check</vt:lpstr>
      <vt:lpstr>Computer Systems Performance Evaluation</vt:lpstr>
      <vt:lpstr>Objectives of Performance Evaluation</vt:lpstr>
      <vt:lpstr>Approaches to Performance Evaluation</vt:lpstr>
      <vt:lpstr>High Level Overview</vt:lpstr>
      <vt:lpstr>Performance Measurement</vt:lpstr>
      <vt:lpstr>Performance Modeling</vt:lpstr>
      <vt:lpstr>Analytic Modeling</vt:lpstr>
      <vt:lpstr>Simulation Modeling</vt:lpstr>
      <vt:lpstr>Advantages of Simulation</vt:lpstr>
      <vt:lpstr>Areas of Application for Simulation</vt:lpstr>
      <vt:lpstr>Simulation Example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Carey</cp:lastModifiedBy>
  <cp:revision>308</cp:revision>
  <dcterms:created xsi:type="dcterms:W3CDTF">2013-07-31T17:26:06Z</dcterms:created>
  <dcterms:modified xsi:type="dcterms:W3CDTF">2017-09-12T03:46:25Z</dcterms:modified>
</cp:coreProperties>
</file>