
<file path=[Content_Types].xml><?xml version="1.0" encoding="utf-8"?>
<Types xmlns="http://schemas.openxmlformats.org/package/2006/content-types">
  <Default Extension="png&amp;ehk=I" ContentType="image/png"/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9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9" r:id="rId40"/>
    <p:sldId id="300" r:id="rId41"/>
    <p:sldId id="293" r:id="rId42"/>
    <p:sldId id="294" r:id="rId43"/>
    <p:sldId id="295" r:id="rId44"/>
    <p:sldId id="296" r:id="rId45"/>
    <p:sldId id="297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3CE5-F80D-BA4F-A3AC-F60453A82B60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0964-B5C1-374D-8CBD-26DECFC32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6767E4-582B-4DC8-B957-079FBE891DD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0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/>
              <a:t>Example: alpha = 0.05</a:t>
            </a:r>
          </a:p>
        </p:txBody>
      </p:sp>
    </p:spTree>
    <p:extLst>
      <p:ext uri="{BB962C8B-B14F-4D97-AF65-F5344CB8AC3E}">
        <p14:creationId xmlns:p14="http://schemas.microsoft.com/office/powerpoint/2010/main" val="2423387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0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/>
              <a:t>Example: alpha = 0.05</a:t>
            </a:r>
          </a:p>
        </p:txBody>
      </p:sp>
    </p:spTree>
    <p:extLst>
      <p:ext uri="{BB962C8B-B14F-4D97-AF65-F5344CB8AC3E}">
        <p14:creationId xmlns:p14="http://schemas.microsoft.com/office/powerpoint/2010/main" val="713165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0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/>
              <a:t>Example: alpha = 0.05</a:t>
            </a:r>
          </a:p>
        </p:txBody>
      </p:sp>
    </p:spTree>
    <p:extLst>
      <p:ext uri="{BB962C8B-B14F-4D97-AF65-F5344CB8AC3E}">
        <p14:creationId xmlns:p14="http://schemas.microsoft.com/office/powerpoint/2010/main" val="4219375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1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  <p:sp>
        <p:nvSpPr>
          <p:cNvPr id="351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B7D03515-1263-41B7-AB5C-E3A2A58C7517}" type="slidenum">
              <a:rPr lang="en-US" altLang="en-US" smtClean="0">
                <a:latin typeface="Arial" pitchFamily="34" charset="0"/>
              </a:rPr>
              <a:pPr eaLnBrk="1" hangingPunct="1"/>
              <a:t>30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78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1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  <p:sp>
        <p:nvSpPr>
          <p:cNvPr id="351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B7D03515-1263-41B7-AB5C-E3A2A58C7517}" type="slidenum">
              <a:rPr lang="en-US" altLang="en-US" smtClean="0">
                <a:latin typeface="Arial" pitchFamily="34" charset="0"/>
              </a:rPr>
              <a:pPr eaLnBrk="1" hangingPunct="1"/>
              <a:t>31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18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1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  <p:sp>
        <p:nvSpPr>
          <p:cNvPr id="351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B7D03515-1263-41B7-AB5C-E3A2A58C7517}" type="slidenum">
              <a:rPr lang="en-US" altLang="en-US" smtClean="0">
                <a:latin typeface="Arial" pitchFamily="34" charset="0"/>
              </a:rPr>
              <a:pPr eaLnBrk="1" hangingPunct="1"/>
              <a:t>32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18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2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52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E7F970C1-B964-4152-B69A-0D9959EDA50E}" type="slidenum">
              <a:rPr lang="en-US" altLang="en-US" smtClean="0">
                <a:latin typeface="Arial" pitchFamily="34" charset="0"/>
              </a:rPr>
              <a:pPr eaLnBrk="1" hangingPunct="1"/>
              <a:t>33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16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4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478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4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  <p:sp>
        <p:nvSpPr>
          <p:cNvPr id="354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4C9679B5-277D-4134-B718-0D6B6177A523}" type="slidenum">
              <a:rPr lang="en-US" altLang="en-US" smtClean="0">
                <a:latin typeface="Arial" pitchFamily="34" charset="0"/>
              </a:rPr>
              <a:pPr eaLnBrk="1" hangingPunct="1"/>
              <a:t>36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22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5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3923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6767E4-582B-4DC8-B957-079FBE891DD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35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6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18479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5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94971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5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00833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9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392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0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595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7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  <p:sp>
        <p:nvSpPr>
          <p:cNvPr id="357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F5947AC4-DBA0-4C31-A47D-BE36D77E7196}" type="slidenum">
              <a:rPr lang="en-US" altLang="en-US" smtClean="0">
                <a:latin typeface="Arial" pitchFamily="34" charset="0"/>
              </a:rPr>
              <a:pPr eaLnBrk="1" hangingPunct="1"/>
              <a:t>43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379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91"/>
            <a:fld id="{D88DB75E-F44E-4DA3-8039-144A9F79CF91}" type="slidenum">
              <a:rPr lang="en-US" smtClean="0"/>
              <a:pPr defTabSz="925791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2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0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/>
              <a:t>Example: alpha = 0.05</a:t>
            </a:r>
          </a:p>
        </p:txBody>
      </p:sp>
    </p:spTree>
    <p:extLst>
      <p:ext uri="{BB962C8B-B14F-4D97-AF65-F5344CB8AC3E}">
        <p14:creationId xmlns:p14="http://schemas.microsoft.com/office/powerpoint/2010/main" val="416287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91"/>
            <a:fld id="{AE036F17-E4C6-420F-8439-B4A8270CE8C6}" type="slidenum">
              <a:rPr lang="en-CA" smtClean="0"/>
              <a:pPr defTabSz="925791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2268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91"/>
            <a:fld id="{9BFBF102-417D-4B3A-9CAB-7FCE17752D9F}" type="slidenum">
              <a:rPr lang="en-US" smtClean="0"/>
              <a:pPr defTabSz="925791"/>
              <a:t>21</a:t>
            </a:fld>
            <a:endParaRPr lang="en-US" dirty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41850" cy="3481388"/>
          </a:xfrm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19" y="4410066"/>
            <a:ext cx="5132862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04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6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  <p:sp>
        <p:nvSpPr>
          <p:cNvPr id="346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AF7EDB60-DE4C-464D-842B-2008A77D78BA}" type="slidenum">
              <a:rPr lang="en-US" altLang="en-US" smtClean="0">
                <a:latin typeface="Arial" pitchFamily="34" charset="0"/>
              </a:rPr>
              <a:pPr eaLnBrk="1" hangingPunct="1"/>
              <a:t>23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02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7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66237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  <p:sp>
        <p:nvSpPr>
          <p:cNvPr id="348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650B570C-1CE8-4F55-B747-EF003E97EDAC}" type="slidenum">
              <a:rPr lang="en-US" altLang="en-US" smtClean="0">
                <a:latin typeface="Arial" pitchFamily="34" charset="0"/>
              </a:rPr>
              <a:pPr eaLnBrk="1" hangingPunct="1"/>
              <a:t>25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86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9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  <p:sp>
        <p:nvSpPr>
          <p:cNvPr id="349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F57EB04A-1E26-46DA-97C8-A8CAA5A6D774}" type="slidenum">
              <a:rPr lang="en-US" altLang="en-US" smtClean="0">
                <a:latin typeface="Arial" pitchFamily="34" charset="0"/>
              </a:rPr>
              <a:pPr eaLnBrk="1" hangingPunct="1"/>
              <a:t>26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140" y="3550259"/>
            <a:ext cx="6731101" cy="12459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39" y="4796214"/>
            <a:ext cx="6731101" cy="6205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B1EB-030F-4E6F-98E3-7663836F5149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4966078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E58F-8056-47BB-9912-9B52AD56F222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lang="en-C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</a:pPr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EC11-BD30-4BE5-8919-4B7440B34990}" type="datetime1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8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0077"/>
            <a:ext cx="5486400" cy="36574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C433-3332-4F4A-9BF7-9891B0118BD1}" type="datetime1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8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0036" y="1"/>
            <a:ext cx="7346763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0" y="1260092"/>
            <a:ext cx="8229600" cy="48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45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3999-EE53-434C-9304-B4309E18AA0E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6356350"/>
            <a:ext cx="5323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CPSC 531   Fall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alibri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&amp;ehk=I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13" Type="http://schemas.openxmlformats.org/officeDocument/2006/relationships/image" Target="../media/image32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8.png"/><Relationship Id="rId5" Type="http://schemas.openxmlformats.org/officeDocument/2006/relationships/tags" Target="../tags/tag5.xml"/><Relationship Id="rId15" Type="http://schemas.openxmlformats.org/officeDocument/2006/relationships/image" Target="../media/image34.png"/><Relationship Id="rId10" Type="http://schemas.openxmlformats.org/officeDocument/2006/relationships/image" Target="../media/image27.png"/><Relationship Id="rId4" Type="http://schemas.openxmlformats.org/officeDocument/2006/relationships/tags" Target="../tags/tag4.xml"/><Relationship Id="rId9" Type="http://schemas.openxmlformats.org/officeDocument/2006/relationships/image" Target="../media/image30.png"/><Relationship Id="rId1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658" y="2138525"/>
            <a:ext cx="5805597" cy="983610"/>
          </a:xfrm>
        </p:spPr>
        <p:txBody>
          <a:bodyPr>
            <a:normAutofit fontScale="90000"/>
          </a:bodyPr>
          <a:lstStyle/>
          <a:p>
            <a:r>
              <a:rPr lang="en-US" dirty="0"/>
              <a:t>CPSC 531:</a:t>
            </a:r>
            <a:br>
              <a:rPr lang="en-US" dirty="0"/>
            </a:br>
            <a:r>
              <a:rPr lang="en-US" dirty="0"/>
              <a:t>System Modeling and Simulation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658" y="3641431"/>
            <a:ext cx="5652601" cy="198531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Carey Williamson</a:t>
            </a:r>
          </a:p>
          <a:p>
            <a:r>
              <a:rPr lang="en-US" dirty="0">
                <a:solidFill>
                  <a:srgbClr val="7F7F7F"/>
                </a:solidFill>
              </a:rPr>
              <a:t>Department of Computer Science</a:t>
            </a:r>
          </a:p>
          <a:p>
            <a:r>
              <a:rPr lang="en-US" dirty="0">
                <a:solidFill>
                  <a:srgbClr val="7F7F7F"/>
                </a:solidFill>
              </a:rPr>
              <a:t>University of Calgary</a:t>
            </a:r>
          </a:p>
          <a:p>
            <a:r>
              <a:rPr lang="en-US" dirty="0">
                <a:solidFill>
                  <a:srgbClr val="7F7F7F"/>
                </a:solidFill>
              </a:rPr>
              <a:t>Fall 2017</a:t>
            </a:r>
          </a:p>
        </p:txBody>
      </p:sp>
    </p:spTree>
    <p:extLst>
      <p:ext uri="{BB962C8B-B14F-4D97-AF65-F5344CB8AC3E}">
        <p14:creationId xmlns:p14="http://schemas.microsoft.com/office/powerpoint/2010/main" val="406323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Measure of performance and error</a:t>
            </a:r>
          </a:p>
          <a:p>
            <a:r>
              <a:rPr lang="en-US" dirty="0"/>
              <a:t>Transient and steady state</a:t>
            </a:r>
          </a:p>
          <a:p>
            <a:pPr lvl="1"/>
            <a:r>
              <a:rPr lang="en-US" dirty="0"/>
              <a:t>Types of simulations</a:t>
            </a:r>
          </a:p>
          <a:p>
            <a:pPr lvl="1"/>
            <a:r>
              <a:rPr lang="en-US" dirty="0"/>
              <a:t>Steady-state analysis</a:t>
            </a:r>
          </a:p>
          <a:p>
            <a:pPr lvl="1"/>
            <a:r>
              <a:rPr lang="en-US" dirty="0"/>
              <a:t>Initial data deletion</a:t>
            </a:r>
          </a:p>
          <a:p>
            <a:pPr lvl="1"/>
            <a:r>
              <a:rPr lang="en-US" dirty="0"/>
              <a:t>Length of simulation run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Confidence interval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Estimating mean and variance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Confidence interval for small and large samples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Width of confidence interval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9795F4-5339-4389-A1BB-E498CE4C7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10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13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Terminating simulation:</a:t>
                </a:r>
                <a:r>
                  <a:rPr lang="en-US" altLang="en-US" dirty="0"/>
                  <a:t> </a:t>
                </a:r>
                <a:br>
                  <a:rPr lang="en-US" altLang="en-US" dirty="0"/>
                </a:br>
                <a:r>
                  <a:rPr lang="en-US" altLang="en-US" dirty="0"/>
                  <a:t>there is a natural event that specifies the length of the simulation:</a:t>
                </a:r>
              </a:p>
              <a:p>
                <a:pPr lvl="1"/>
                <a:r>
                  <a:rPr lang="en-US" altLang="en-US" dirty="0"/>
                  <a:t>Runs for some duration of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en-US" dirty="0"/>
                  <a:t>, where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altLang="en-US" dirty="0"/>
                  <a:t> is a specified event that stops the simulation</a:t>
                </a:r>
              </a:p>
              <a:p>
                <a:pPr lvl="1"/>
                <a:r>
                  <a:rPr lang="en-US" altLang="en-US" dirty="0"/>
                  <a:t>Starts at time 0 under well-specified initial conditions</a:t>
                </a:r>
              </a:p>
              <a:p>
                <a:pPr lvl="1"/>
                <a:r>
                  <a:rPr lang="en-US" altLang="en-US" dirty="0"/>
                  <a:t>Ends at specified stopping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Example: Simulating banking operations over “one day”</a:t>
                </a:r>
              </a:p>
              <a:p>
                <a:pPr lvl="1"/>
                <a:r>
                  <a:rPr lang="en-US" altLang="en-US" dirty="0"/>
                  <a:t>Opens at 8:30 am (time 0) with no customers present and 8 of the 11 tellers working (initial conditions), and closes at 4:30 pm (Time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=480</m:t>
                    </m:r>
                  </m:oMath>
                </a14:m>
                <a:r>
                  <a:rPr lang="en-US" altLang="en-US" dirty="0"/>
                  <a:t> minutes)</a:t>
                </a:r>
              </a:p>
            </p:txBody>
          </p:sp>
        </mc:Choice>
        <mc:Fallback xmlns="">
          <p:sp>
            <p:nvSpPr>
              <p:cNvPr id="141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104" r="-370" b="-1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Simulations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AD242E-0217-413C-9CD8-4EA92BA0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806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23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7150" indent="-457200">
                  <a:buFont typeface="+mj-lt"/>
                  <a:buAutoNum type="arabicPeriod" startAt="2"/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Non-terminating simulation:  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     No natural event specifying length of the simulation</a:t>
                </a:r>
              </a:p>
              <a:p>
                <a:pPr lvl="1"/>
                <a:r>
                  <a:rPr lang="en-US" altLang="en-US" dirty="0"/>
                  <a:t>Runs continuously, for a very long period of time</a:t>
                </a:r>
              </a:p>
              <a:p>
                <a:pPr lvl="1"/>
                <a:r>
                  <a:rPr lang="en-US" altLang="en-US" dirty="0"/>
                  <a:t>Initial conditions defined by the performance analyst</a:t>
                </a:r>
              </a:p>
              <a:p>
                <a:pPr lvl="1">
                  <a:lnSpc>
                    <a:spcPct val="88000"/>
                  </a:lnSpc>
                </a:pPr>
                <a:r>
                  <a:rPr lang="en-US" altLang="en-US" dirty="0"/>
                  <a:t>Runs for some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analyst-specified</a:t>
                </a:r>
                <a:r>
                  <a:rPr lang="en-US" altLang="en-US" dirty="0"/>
                  <a:t> period of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lvl="1">
                  <a:lnSpc>
                    <a:spcPct val="88000"/>
                  </a:lnSpc>
                </a:pPr>
                <a:r>
                  <a:rPr lang="en-US" altLang="en-US" dirty="0"/>
                  <a:t>Of interest are</a:t>
                </a:r>
                <a:r>
                  <a:rPr lang="en-US" altLang="en-US" i="1" dirty="0"/>
                  <a:t> transient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steady state</a:t>
                </a:r>
                <a:r>
                  <a:rPr lang="en-US" altLang="en-US" dirty="0"/>
                  <a:t> behavior</a:t>
                </a:r>
              </a:p>
              <a:p>
                <a:pPr lvl="1">
                  <a:lnSpc>
                    <a:spcPct val="88000"/>
                  </a:lnSpc>
                </a:pPr>
                <a:endParaRPr lang="en-US" altLang="en-US" dirty="0"/>
              </a:p>
              <a:p>
                <a:pPr>
                  <a:lnSpc>
                    <a:spcPct val="88000"/>
                  </a:lnSpc>
                </a:pPr>
                <a:r>
                  <a:rPr lang="en-US" altLang="en-US" dirty="0"/>
                  <a:t>Example: Simulating banking operations to compute the “long-run” mean response time of customers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4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227" r="-2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Simulations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BFA9C8-4D6A-49A2-A477-D56DC090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4654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Whether a simulation is considered to be terminating or non-terminating depends on both</a:t>
            </a:r>
          </a:p>
          <a:p>
            <a:pPr lvl="1"/>
            <a:r>
              <a:rPr lang="en-US" altLang="en-US" dirty="0"/>
              <a:t>The objectives of the simulation study, and</a:t>
            </a:r>
          </a:p>
          <a:p>
            <a:pPr lvl="1"/>
            <a:r>
              <a:rPr lang="en-US" altLang="en-US" dirty="0"/>
              <a:t>The nature of the system.</a:t>
            </a:r>
          </a:p>
          <a:p>
            <a:pPr lvl="1"/>
            <a:endParaRPr lang="en-US" altLang="en-US" dirty="0"/>
          </a:p>
          <a:p>
            <a:r>
              <a:rPr lang="en-US" dirty="0"/>
              <a:t>Similar statistical techniques applied to both types of simulations to estimate performance and error</a:t>
            </a:r>
          </a:p>
          <a:p>
            <a:endParaRPr lang="en-US" dirty="0"/>
          </a:p>
          <a:p>
            <a:r>
              <a:rPr lang="en-US" dirty="0"/>
              <a:t>For non-terminating simulations:</a:t>
            </a:r>
          </a:p>
          <a:p>
            <a:pPr lvl="1"/>
            <a:r>
              <a:rPr lang="en-US" dirty="0"/>
              <a:t>Transient and steady-state behavior are different</a:t>
            </a:r>
          </a:p>
          <a:p>
            <a:pPr lvl="1"/>
            <a:r>
              <a:rPr lang="en-US" dirty="0"/>
              <a:t>Generally, steady-state performance is of interest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Simulations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E1AB51-97A0-4692-8B4D-FD917D36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62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Consider a queueing system</a:t>
                </a:r>
              </a:p>
              <a:p>
                <a:r>
                  <a:rPr lang="en-US" altLang="en-US" b="0" dirty="0"/>
                  <a:t>Define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en-US" b="0" i="1" smtClean="0">
                        <a:latin typeface="Cambria Math"/>
                      </a:rPr>
                      <m:t>=</m:t>
                    </m:r>
                    <m:r>
                      <a:rPr lang="en-US" altLang="en-US" b="0" i="1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/>
                          </a:rPr>
                          <m:t>𝑛</m:t>
                        </m:r>
                        <m:r>
                          <a:rPr lang="en-CA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>
                            <a:latin typeface="Cambria Math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altLang="en-US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>
                            <a:latin typeface="Cambria Math"/>
                          </a:rPr>
                          <m:t>system</m:t>
                        </m:r>
                        <m:r>
                          <m:rPr>
                            <m:nor/>
                          </m:rPr>
                          <a:rPr lang="en-US" altLang="en-US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>
                            <a:latin typeface="Cambria Math"/>
                          </a:rPr>
                          <m:t>at</m:t>
                        </m:r>
                        <m:r>
                          <m:rPr>
                            <m:nor/>
                          </m:rPr>
                          <a:rPr lang="en-US" altLang="en-US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>
                            <a:latin typeface="Cambria Math"/>
                          </a:rPr>
                          <m:t>time</m:t>
                        </m:r>
                        <m:r>
                          <a:rPr lang="en-US" altLang="en-US" i="1">
                            <a:latin typeface="Cambria Math"/>
                          </a:rPr>
                          <m:t> </m:t>
                        </m:r>
                        <m:r>
                          <a:rPr lang="en-US" altLang="en-US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Depends on the initial conditions</a:t>
                </a:r>
              </a:p>
              <a:p>
                <a:pPr lvl="1"/>
                <a:r>
                  <a:rPr lang="en-US" altLang="en-US" dirty="0"/>
                  <a:t>Depends on time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Steady state behavior</a:t>
                </a:r>
              </a:p>
              <a:p>
                <a:pPr lvl="1"/>
                <a:r>
                  <a:rPr lang="en-US" altLang="en-US" b="0" dirty="0"/>
                  <a:t>System behavior over long-run: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altLang="en-US" b="0" i="1" smtClean="0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alt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→∞</m:t>
                        </m:r>
                      </m:lim>
                    </m:limLow>
                    <m:r>
                      <a:rPr lang="en-US" alt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Independent of the initial conditions</a:t>
                </a:r>
              </a:p>
              <a:p>
                <a:pPr lvl="1"/>
                <a:r>
                  <a:rPr lang="en-US" altLang="en-US" dirty="0"/>
                  <a:t>Independent of time</a:t>
                </a:r>
              </a:p>
              <a:p>
                <a:pPr marL="457200" lvl="1" indent="0">
                  <a:buNone/>
                </a:pPr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1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Transient and Steady-State Behavior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B1BF31-25C8-4BAB-A916-2BEA25D3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03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77" name="Picture 73" descr="steady_rotate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0387" y="2966142"/>
            <a:ext cx="6204966" cy="224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Transient and Steady-State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19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General approach based on independent replications:</a:t>
            </a:r>
          </a:p>
          <a:p>
            <a:pPr lvl="1"/>
            <a:r>
              <a:rPr lang="en-US" altLang="en-US" dirty="0"/>
              <a:t>Choose the initial conditions</a:t>
            </a:r>
          </a:p>
          <a:p>
            <a:pPr lvl="1"/>
            <a:r>
              <a:rPr lang="en-US" altLang="en-US" dirty="0"/>
              <a:t>Determine the length of simulation run</a:t>
            </a:r>
          </a:p>
          <a:p>
            <a:pPr lvl="1"/>
            <a:r>
              <a:rPr lang="en-US" altLang="en-US" dirty="0"/>
              <a:t>Run the simulation and collect data</a:t>
            </a:r>
          </a:p>
          <a:p>
            <a:pPr lvl="1"/>
            <a:endParaRPr lang="en-US" altLang="en-US" dirty="0"/>
          </a:p>
          <a:p>
            <a:r>
              <a:rPr lang="en-US" altLang="zh-CN" dirty="0">
                <a:solidFill>
                  <a:srgbClr val="FF0000"/>
                </a:solidFill>
              </a:rPr>
              <a:t>Problem:</a:t>
            </a:r>
            <a:r>
              <a:rPr lang="en-US" altLang="zh-CN" dirty="0"/>
              <a:t> steady-state results are affected by </a:t>
            </a:r>
            <a:r>
              <a:rPr lang="en-US" altLang="en-US" dirty="0"/>
              <a:t>using artificial and potentially unrealistic initial conditions</a:t>
            </a:r>
          </a:p>
          <a:p>
            <a:endParaRPr lang="en-US" altLang="zh-CN" dirty="0"/>
          </a:p>
          <a:p>
            <a:r>
              <a:rPr lang="en-US" altLang="en-US" dirty="0">
                <a:solidFill>
                  <a:srgbClr val="FF0000"/>
                </a:solidFill>
              </a:rPr>
              <a:t>Solutions: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Intelligent initialization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Simulation warmup (initial data deletion)</a:t>
            </a:r>
          </a:p>
          <a:p>
            <a:endParaRPr lang="en-US" altLang="zh-CN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Steady-State Output Analysis</a:t>
            </a:r>
            <a:endParaRPr lang="en-US" altLang="zh-C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D15D9-008A-4640-854B-19C3632EC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8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Initialize the simulation in a state that is more representative of long-run conditions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If the system exists, collect data on it and use these data to specify typical initial conditions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If the system can be simplified enough to make it mathematically solvable (e.g. queueing models), then solve the simplified model to find long-run expected or most likely conditions, and use that to initialize the simulation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Intelligent Initialization</a:t>
            </a:r>
            <a:endParaRPr lang="en-US" altLang="en-US" sz="2200"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972AB1-4FF6-405E-AF3B-74F4B553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746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6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en-US" dirty="0"/>
                  <a:t>Divide each simulation into two phases:</a:t>
                </a:r>
              </a:p>
              <a:p>
                <a:pPr lvl="1"/>
                <a:r>
                  <a:rPr lang="en-US" altLang="en-US" dirty="0"/>
                  <a:t>Initialization phase, from time 0 to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Data-collection phase,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/>
                  <a:t> to stopping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en-US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smtClean="0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eaLnBrk="1" hangingPunct="1"/>
                <a:endParaRPr lang="en-US" altLang="en-US" sz="2600" dirty="0"/>
              </a:p>
              <a:p>
                <a:pPr eaLnBrk="1" hangingPunct="1"/>
                <a:r>
                  <a:rPr lang="en-US" altLang="en-US" dirty="0"/>
                  <a:t>Important to do a thorough job of investigating the initial-condition bias:</a:t>
                </a:r>
              </a:p>
              <a:p>
                <a:pPr lvl="1" eaLnBrk="1" hangingPunct="1"/>
                <a:r>
                  <a:rPr lang="en-US" altLang="en-US" sz="2000" dirty="0"/>
                  <a:t>Bias is not affected by the number of replications, rather, it is affected only by deleting more data (i.e., increasing T</a:t>
                </a:r>
                <a:r>
                  <a:rPr lang="en-US" altLang="en-US" sz="2000" baseline="-25000" dirty="0"/>
                  <a:t>0</a:t>
                </a:r>
                <a:r>
                  <a:rPr lang="en-US" altLang="en-US" sz="2000" dirty="0"/>
                  <a:t>) or extending the length of each run (i.e. increasing T</a:t>
                </a:r>
                <a:r>
                  <a:rPr lang="en-US" altLang="en-US" sz="2000" baseline="-25000" dirty="0"/>
                  <a:t>E</a:t>
                </a:r>
                <a:r>
                  <a:rPr lang="en-US" altLang="en-US" sz="2000" dirty="0"/>
                  <a:t>)</a:t>
                </a:r>
              </a:p>
              <a:p>
                <a:endParaRPr lang="en-US" altLang="en-US" dirty="0"/>
              </a:p>
              <a:p>
                <a:r>
                  <a:rPr lang="en-US" altLang="en-US" dirty="0">
                    <a:solidFill>
                      <a:srgbClr val="FF0000"/>
                    </a:solidFill>
                  </a:rPr>
                  <a:t>How 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84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1104" r="-148" b="-36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Simulation Warmup: Initial Data Deletion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AC81AF-341A-44B5-8BF1-2301D5F1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5970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6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solidFill>
                      <a:srgbClr val="FF0000"/>
                    </a:solidFill>
                  </a:rPr>
                  <a:t>How 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?</a:t>
                </a:r>
              </a:p>
              <a:p>
                <a:pPr lvl="1"/>
                <a:r>
                  <a:rPr lang="en-US" altLang="en-US" dirty="0"/>
                  <a:t>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/>
                  <a:t>, system should be more nearly representative of steady-state behavior</a:t>
                </a:r>
              </a:p>
              <a:p>
                <a:pPr lvl="1"/>
                <a:r>
                  <a:rPr lang="en-US" altLang="en-US" dirty="0"/>
                  <a:t>System has reached steady state: the probability distribution of the system state is close to the steady-state probability distribution</a:t>
                </a:r>
              </a:p>
              <a:p>
                <a:pPr lvl="1"/>
                <a:r>
                  <a:rPr lang="en-US" altLang="en-US" dirty="0"/>
                  <a:t>No widely accepted, objective and proven technique to guide how much data to delete to reduce initialization bias to a negligible level</a:t>
                </a:r>
              </a:p>
              <a:p>
                <a:pPr lvl="1"/>
                <a:r>
                  <a:rPr lang="en-US" altLang="zh-CN" dirty="0"/>
                  <a:t>Heuristics such as plotting the moving averages can be used</a:t>
                </a:r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84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87" t="-876" r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Simulation Warmup: Initial Data Deletion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46C1CA-3407-4339-BA46-65A2610B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070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 of the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1B03B-A9D6-4B9B-A9E6-C69E4C0842DD}"/>
              </a:ext>
            </a:extLst>
          </p:cNvPr>
          <p:cNvSpPr txBox="1"/>
          <p:nvPr/>
        </p:nvSpPr>
        <p:spPr>
          <a:xfrm>
            <a:off x="675244" y="1730327"/>
            <a:ext cx="819051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“A person with one watch knows what time it is.</a:t>
            </a:r>
          </a:p>
          <a:p>
            <a:r>
              <a:rPr lang="en-CA" sz="3200" dirty="0"/>
              <a:t> A person with two watches is never quite sure.”</a:t>
            </a:r>
          </a:p>
          <a:p>
            <a:endParaRPr lang="en-CA" sz="3200" dirty="0"/>
          </a:p>
          <a:p>
            <a:r>
              <a:rPr lang="en-CA" sz="3200" dirty="0"/>
              <a:t>-Segal’s Law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6A624A-1627-4D01-A1F8-6776A820C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221" y="3516919"/>
            <a:ext cx="1935304" cy="289091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99E994-9633-43A9-91A1-A4A58311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47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6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How to implement data deletion in DES?</a:t>
                </a:r>
              </a:p>
              <a:p>
                <a:pPr lvl="1"/>
                <a:r>
                  <a:rPr lang="en-GB" dirty="0"/>
                  <a:t>At initialization, schedule a </a:t>
                </a:r>
                <a:r>
                  <a:rPr lang="en-GB" dirty="0">
                    <a:latin typeface="Courier New" pitchFamily="49" charset="0"/>
                    <a:cs typeface="Courier New" pitchFamily="49" charset="0"/>
                  </a:rPr>
                  <a:t>reset</a:t>
                </a:r>
                <a:r>
                  <a:rPr lang="en-GB" dirty="0"/>
                  <a:t> event at </a:t>
                </a:r>
                <a:r>
                  <a:rPr lang="en-GB" dirty="0">
                    <a:latin typeface="Courier New" pitchFamily="49" charset="0"/>
                    <a:cs typeface="Courier New" pitchFamily="49" charset="0"/>
                  </a:rPr>
                  <a:t>clock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Courier New" pitchFamily="49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Courier New" pitchFamily="49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>
                  <a:latin typeface="Courier New" pitchFamily="49" charset="0"/>
                  <a:cs typeface="Courier New" pitchFamily="49" charset="0"/>
                </a:endParaRPr>
              </a:p>
              <a:p>
                <a:pPr lvl="1"/>
                <a:r>
                  <a:rPr lang="en-GB" dirty="0">
                    <a:latin typeface="Courier New" pitchFamily="49" charset="0"/>
                    <a:cs typeface="Courier New" pitchFamily="49" charset="0"/>
                  </a:rPr>
                  <a:t>reset</a:t>
                </a:r>
                <a:r>
                  <a:rPr lang="en-GB" dirty="0"/>
                  <a:t> event routine:  reset all statistical counters </a:t>
                </a:r>
                <a:br>
                  <a:rPr lang="en-GB" dirty="0"/>
                </a:br>
                <a:r>
                  <a:rPr lang="en-GB" dirty="0"/>
                  <a:t>(for data collection) to their initial values</a:t>
                </a:r>
              </a:p>
              <a:p>
                <a:pPr lvl="1"/>
                <a:r>
                  <a:rPr lang="en-GB" dirty="0"/>
                  <a:t>At the end of simulation, statistical counters contain data collected after the transient period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184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87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Initial Data Deletion</a:t>
            </a:r>
            <a:endParaRPr lang="en-US" altLang="en-US" sz="2200"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9ECDB4-2446-49BC-AADD-9105A6D0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7521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450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How 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?</a:t>
                </a:r>
              </a:p>
              <a:p>
                <a:pPr lvl="1"/>
                <a:r>
                  <a:rPr lang="en-GB" dirty="0"/>
                  <a:t>Too short: results may not be reliable</a:t>
                </a:r>
              </a:p>
              <a:p>
                <a:pPr lvl="1"/>
                <a:r>
                  <a:rPr lang="en-GB" dirty="0"/>
                  <a:t>Too long: wasteful of resources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Method to determine length of run</a:t>
                </a:r>
              </a:p>
              <a:p>
                <a:pPr lvl="1"/>
                <a:r>
                  <a:rPr lang="en-GB" dirty="0"/>
                  <a:t>Perform independent replications</a:t>
                </a:r>
              </a:p>
              <a:p>
                <a:pPr lvl="1"/>
                <a:r>
                  <a:rPr lang="en-GB" dirty="0"/>
                  <a:t>For each replication, perform initial data deletion</a:t>
                </a:r>
              </a:p>
              <a:p>
                <a:pPr lvl="1"/>
                <a:r>
                  <a:rPr lang="en-GB" dirty="0"/>
                  <a:t>Select length of run and number of replications such that the confidence intervals for the performance measures of interest narrow to the desired widths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044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59" t="-11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Length of Simulation Run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5B197E-D8B9-48B8-8EE4-CC66B041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03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Measure of performance and error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Transient and steady state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Types of simulations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Steady-state analysis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Initial data deletion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Length of simulation run</a:t>
            </a:r>
          </a:p>
          <a:p>
            <a:r>
              <a:rPr lang="en-US" dirty="0"/>
              <a:t>Confidence interval</a:t>
            </a:r>
          </a:p>
          <a:p>
            <a:pPr lvl="1"/>
            <a:r>
              <a:rPr lang="en-US" dirty="0"/>
              <a:t>Estimating mean and variance</a:t>
            </a:r>
          </a:p>
          <a:p>
            <a:pPr lvl="1"/>
            <a:r>
              <a:rPr lang="en-US" dirty="0"/>
              <a:t>Confidence interval for small and large samples</a:t>
            </a:r>
          </a:p>
          <a:p>
            <a:pPr lvl="1"/>
            <a:r>
              <a:rPr lang="en-US" dirty="0"/>
              <a:t>Width of confidence interval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9072B5-F1B6-4FD6-BA2D-20E499BC5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21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Confidence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9250" indent="-349250">
              <a:lnSpc>
                <a:spcPct val="88000"/>
              </a:lnSpc>
              <a:buFont typeface="Wingdings" pitchFamily="2" charset="2"/>
              <a:buNone/>
              <a:defRPr/>
            </a:pPr>
            <a:r>
              <a:rPr lang="en-GB" dirty="0"/>
              <a:t>Terminology</a:t>
            </a:r>
          </a:p>
          <a:p>
            <a:pPr marL="338138" indent="-274638">
              <a:lnSpc>
                <a:spcPct val="88000"/>
              </a:lnSpc>
              <a:defRPr/>
            </a:pPr>
            <a:r>
              <a:rPr lang="en-GB" dirty="0">
                <a:solidFill>
                  <a:srgbClr val="FF0000"/>
                </a:solidFill>
              </a:rPr>
              <a:t>Observation:</a:t>
            </a:r>
            <a:r>
              <a:rPr lang="en-GB" dirty="0"/>
              <a:t> a single value of a performance measure from an experiment</a:t>
            </a:r>
            <a:br>
              <a:rPr lang="en-GB" dirty="0"/>
            </a:br>
            <a:r>
              <a:rPr lang="en-GB" dirty="0"/>
              <a:t>Example: mean response time of a web server</a:t>
            </a:r>
          </a:p>
          <a:p>
            <a:pPr marL="338138" indent="-274638">
              <a:lnSpc>
                <a:spcPct val="88000"/>
              </a:lnSpc>
              <a:defRPr/>
            </a:pPr>
            <a:endParaRPr lang="en-GB" dirty="0">
              <a:solidFill>
                <a:srgbClr val="FF0000"/>
              </a:solidFill>
            </a:endParaRPr>
          </a:p>
          <a:p>
            <a:pPr marL="338138" indent="-274638">
              <a:lnSpc>
                <a:spcPct val="88000"/>
              </a:lnSpc>
              <a:defRPr/>
            </a:pPr>
            <a:r>
              <a:rPr lang="en-GB" dirty="0">
                <a:solidFill>
                  <a:srgbClr val="FF0000"/>
                </a:solidFill>
              </a:rPr>
              <a:t>Sample:</a:t>
            </a:r>
            <a:r>
              <a:rPr lang="en-GB" dirty="0"/>
              <a:t> the set of observations of a performance measure from an experiment</a:t>
            </a:r>
          </a:p>
          <a:p>
            <a:pPr>
              <a:defRPr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603B5-1C3B-4503-B74F-172E1AF4E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1034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ea typeface="Arial Unicode MS" pitchFamily="34" charset="-128"/>
                <a:cs typeface="Arial Unicode MS" pitchFamily="34" charset="-128"/>
              </a:rPr>
              <a:t>Sample Versus Population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Generate several million random numbers with a given distribution and draw a sample of </a:t>
            </a:r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</a:t>
            </a: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 observations</a:t>
            </a:r>
          </a:p>
          <a:p>
            <a:pPr>
              <a:buFont typeface="Wingdings" pitchFamily="2" charset="2"/>
              <a:buNone/>
            </a:pPr>
            <a:r>
              <a:rPr lang="en-US" altLang="zh-CN" dirty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           	</a:t>
            </a:r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Sample mean  </a:t>
            </a:r>
            <a:r>
              <a:rPr lang="en-US" altLang="zh-CN" dirty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¹</a:t>
            </a: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 population mean</a:t>
            </a: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en-US" dirty="0"/>
              <a:t>In discrete-event simulation, p</a:t>
            </a: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opulation characteristics such as mean and variance are unknown</a:t>
            </a:r>
          </a:p>
          <a:p>
            <a:pPr lvl="1"/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Need to estimate them using simulation output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56C8F4-E804-4C02-836A-86A9AD09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91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Consider a sample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GB" dirty="0"/>
                  <a:t> observations, </a:t>
                </a:r>
                <a:br>
                  <a:rPr lang="en-GB" dirty="0"/>
                </a:br>
                <a:r>
                  <a:rPr lang="en-GB" dirty="0"/>
                  <a:t>denoted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is the mean response time of a web server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GB" dirty="0"/>
                  <a:t>-th experiment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rgbClr val="FF0000"/>
                    </a:solidFill>
                  </a:rPr>
                  <a:t>Sample mean</a:t>
                </a:r>
                <a:r>
                  <a:rPr lang="en-GB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</m:acc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  <a:p>
                <a:pPr lvl="1"/>
                <a:endParaRPr lang="en-GB" dirty="0"/>
              </a:p>
              <a:p>
                <a:pPr lvl="1"/>
                <a:r>
                  <a:rPr lang="en-GB" dirty="0"/>
                  <a:t>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GB" dirty="0"/>
                  <a:t> is an unbiased estimator for the unknown population mean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2454" r="-12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Estimating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6EA9C-9EBA-49DA-9FF9-038A3600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8624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Estimating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349250" indent="-349250">
                  <a:lnSpc>
                    <a:spcPct val="88000"/>
                  </a:lnSpc>
                  <a:defRPr/>
                </a:pPr>
                <a:r>
                  <a:rPr lang="en-GB" dirty="0">
                    <a:solidFill>
                      <a:srgbClr val="FF0000"/>
                    </a:solidFill>
                  </a:rPr>
                  <a:t>Sample variance</a:t>
                </a:r>
                <a:r>
                  <a:rPr lang="en-GB" dirty="0"/>
                  <a:t>:</a:t>
                </a:r>
              </a:p>
              <a:p>
                <a:pPr marL="0" indent="0">
                  <a:lnSpc>
                    <a:spcPct val="88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  <a:p>
                <a:pPr marL="738188" lvl="1" indent="-274638">
                  <a:lnSpc>
                    <a:spcPct val="88000"/>
                  </a:lnSpc>
                  <a:spcBef>
                    <a:spcPct val="40000"/>
                  </a:spcBef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an unbiased estimator for the unknown population variance</a:t>
                </a:r>
              </a:p>
              <a:p>
                <a:pPr marL="349250" indent="-349250">
                  <a:lnSpc>
                    <a:spcPct val="88000"/>
                  </a:lnSpc>
                  <a:defRPr/>
                </a:pPr>
                <a:endParaRPr lang="en-GB" dirty="0"/>
              </a:p>
              <a:p>
                <a:pPr>
                  <a:lnSpc>
                    <a:spcPct val="90000"/>
                  </a:lnSpc>
                </a:pP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The divisor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CA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−1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and not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</m:t>
                    </m:r>
                  </m:oMath>
                </a14:m>
                <a:endParaRPr lang="en-US" altLang="zh-CN" i="1" dirty="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This is because only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−1 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of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differences       </a:t>
                </a:r>
                <a:b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are independent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−1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differences,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-th difference can be computed since the sum of 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differences must be zero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The number of independent terms in a sum is also called its </a:t>
                </a:r>
                <a:r>
                  <a:rPr lang="en-US" altLang="zh-CN" i="1" dirty="0">
                    <a:solidFill>
                      <a:srgbClr val="FF0000"/>
                    </a:solidFill>
                    <a:ea typeface="Arial Unicode MS" pitchFamily="34" charset="-128"/>
                    <a:cs typeface="Arial Unicode MS" pitchFamily="34" charset="-128"/>
                  </a:rPr>
                  <a:t>degrees of freedom</a:t>
                </a:r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defRPr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25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2FABC-112F-46C6-A54D-FCA2CC59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6436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Confidence Interval for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156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FF0000"/>
                    </a:solidFill>
                    <a:ea typeface="Arial Unicode MS" pitchFamily="34" charset="-128"/>
                    <a:cs typeface="Times New Roman" pitchFamily="18" charset="0"/>
                  </a:rPr>
                  <a:t>Consider a simulation study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: random variable denoting the performance measure corresponding to the simulation output</a:t>
                </a:r>
              </a:p>
              <a:p>
                <a:pPr lvl="1"/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Example: average wait time of customers in a bank</a:t>
                </a:r>
              </a:p>
              <a:p>
                <a:pPr lvl="1"/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  <a:p>
                <a:r>
                  <a:rPr lang="en-US" altLang="zh-CN" b="0" dirty="0">
                    <a:solidFill>
                      <a:srgbClr val="FF0000"/>
                    </a:solidFill>
                    <a:ea typeface="Arial Unicode MS" pitchFamily="34" charset="-128"/>
                    <a:cs typeface="Times New Roman" pitchFamily="18" charset="0"/>
                  </a:rPr>
                  <a:t>Problem:</a:t>
                </a:r>
                <a:r>
                  <a:rPr lang="en-US" altLang="zh-CN" b="0" dirty="0">
                    <a:ea typeface="Arial Unicode MS" pitchFamily="34" charset="-128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Arial Unicode MS" pitchFamily="34" charset="-128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 varies across different simulation runs</a:t>
                </a:r>
              </a:p>
              <a:p>
                <a:pPr lvl="1"/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Arial Unicode MS" pitchFamily="34" charset="-128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 simulation runs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: simulation output in simulation run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Arial Unicode MS" pitchFamily="34" charset="-128"/>
                        <a:cs typeface="Times New Roman" pitchFamily="18" charset="0"/>
                      </a:rPr>
                      <m:t>𝑖</m:t>
                    </m:r>
                  </m:oMath>
                </a14:m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  <a:p>
                <a:pPr lvl="1"/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Generally,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Arial Unicode MS" pitchFamily="34" charset="-128"/>
                        <a:cs typeface="Times New Roman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Arial Unicode MS" pitchFamily="34" charset="-128"/>
                        <a:cs typeface="Times New Roman" pitchFamily="18" charset="0"/>
                      </a:rPr>
                      <m:t>≠⋯≠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  <a:p>
                <a:r>
                  <a:rPr lang="en-US" altLang="zh-CN" dirty="0">
                    <a:solidFill>
                      <a:srgbClr val="FF0000"/>
                    </a:solidFill>
                    <a:ea typeface="Arial Unicode MS" pitchFamily="34" charset="-128"/>
                    <a:cs typeface="Times New Roman" pitchFamily="18" charset="0"/>
                  </a:rPr>
                  <a:t>Solutions: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Characterize distribution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Arial Unicode MS" pitchFamily="34" charset="-128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 (e.g., CDF)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Characterize statistics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Arial Unicode MS" pitchFamily="34" charset="-128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 (e.g., mean and variance)</a:t>
                </a:r>
              </a:p>
            </p:txBody>
          </p:sp>
        </mc:Choice>
        <mc:Fallback xmlns="">
          <p:sp>
            <p:nvSpPr>
              <p:cNvPr id="17715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33" t="-184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A80AA6-47C3-448C-A417-5F59CB34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26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Confidence Interval for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156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FF0000"/>
                    </a:solidFill>
                    <a:ea typeface="Arial Unicode MS" pitchFamily="34" charset="-128"/>
                    <a:cs typeface="Times New Roman" pitchFamily="18" charset="0"/>
                  </a:rPr>
                  <a:t>Consider a simulation study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: random variable denoting the performance measure corresponding to the simulation output</a:t>
                </a:r>
              </a:p>
              <a:p>
                <a:pPr lvl="1"/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Example: average wait time of customers in a bank</a:t>
                </a:r>
              </a:p>
              <a:p>
                <a:pPr lvl="1"/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  <a:p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Objective is to characterize the unknown mean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[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𝑌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  <a:ea typeface="Arial Unicode MS" pitchFamily="34" charset="-128"/>
                    <a:cs typeface="Times New Roman" pitchFamily="18" charset="0"/>
                  </a:rPr>
                  <a:t>Algorithm:</a:t>
                </a:r>
              </a:p>
              <a:p>
                <a:pPr lvl="2"/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Make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 independent simulation runs to obtain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m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altLang="zh-CN" b="0" dirty="0">
                    <a:ea typeface="Arial Unicode MS" pitchFamily="34" charset="-128"/>
                    <a:cs typeface="Times New Roman" pitchFamily="18" charset="0"/>
                  </a:rPr>
                  <a:t>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 is an unbiased estimator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</m:oMath>
                </a14:m>
                <a:endParaRPr lang="en-US" dirty="0"/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  <a:ea typeface="Arial Unicode MS" pitchFamily="34" charset="-128"/>
                    <a:cs typeface="Times New Roman" pitchFamily="18" charset="0"/>
                  </a:rPr>
                  <a:t>Question: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 How far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𝜇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?</a:t>
                </a:r>
              </a:p>
              <a:p>
                <a:pPr lvl="2"/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Determine confidence interval for mean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7715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33" t="-184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4B812F-FB32-4781-9C01-7F139EF8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4" name="Group 20"/>
          <p:cNvGrpSpPr>
            <a:grpSpLocks/>
          </p:cNvGrpSpPr>
          <p:nvPr/>
        </p:nvGrpSpPr>
        <p:grpSpPr bwMode="auto">
          <a:xfrm>
            <a:off x="4038600" y="3657599"/>
            <a:ext cx="4648200" cy="2895600"/>
            <a:chOff x="2544" y="2304"/>
            <a:chExt cx="2928" cy="1824"/>
          </a:xfrm>
        </p:grpSpPr>
        <p:sp>
          <p:nvSpPr>
            <p:cNvPr id="177157" name="Rectangle 18" descr="Wide upward diagonal"/>
            <p:cNvSpPr>
              <a:spLocks noChangeArrowheads="1"/>
            </p:cNvSpPr>
            <p:nvPr/>
          </p:nvSpPr>
          <p:spPr bwMode="auto">
            <a:xfrm>
              <a:off x="3120" y="2976"/>
              <a:ext cx="912" cy="816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7158" name="Line 4"/>
            <p:cNvSpPr>
              <a:spLocks noChangeShapeType="1"/>
            </p:cNvSpPr>
            <p:nvPr/>
          </p:nvSpPr>
          <p:spPr bwMode="auto">
            <a:xfrm>
              <a:off x="2544" y="3792"/>
              <a:ext cx="29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159" name="Group 10"/>
            <p:cNvGrpSpPr>
              <a:grpSpLocks/>
            </p:cNvGrpSpPr>
            <p:nvPr/>
          </p:nvGrpSpPr>
          <p:grpSpPr bwMode="auto">
            <a:xfrm>
              <a:off x="3744" y="2496"/>
              <a:ext cx="576" cy="528"/>
              <a:chOff x="3456" y="2304"/>
              <a:chExt cx="2016" cy="672"/>
            </a:xfrm>
          </p:grpSpPr>
          <p:sp>
            <p:nvSpPr>
              <p:cNvPr id="177169" name="Arc 8" descr="Wide upward diagonal"/>
              <p:cNvSpPr>
                <a:spLocks/>
              </p:cNvSpPr>
              <p:nvPr/>
            </p:nvSpPr>
            <p:spPr bwMode="auto">
              <a:xfrm flipH="1">
                <a:off x="3456" y="2304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70" name="Arc 9" descr="Wide upward diagonal"/>
              <p:cNvSpPr>
                <a:spLocks/>
              </p:cNvSpPr>
              <p:nvPr/>
            </p:nvSpPr>
            <p:spPr bwMode="auto">
              <a:xfrm>
                <a:off x="4464" y="2304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7160" name="Line 13"/>
            <p:cNvSpPr>
              <a:spLocks noChangeShapeType="1"/>
            </p:cNvSpPr>
            <p:nvPr/>
          </p:nvSpPr>
          <p:spPr bwMode="auto">
            <a:xfrm>
              <a:off x="3120" y="3504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16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915" y="3895"/>
                  <a:ext cx="243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omic Sans MS" pitchFamily="66" charset="0"/>
                      <a:ea typeface="Gungsuh" pitchFamily="18" charset="-127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omic Sans MS" pitchFamily="66" charset="0"/>
                      <a:ea typeface="Gungsuh" pitchFamily="18" charset="-127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omic Sans MS" pitchFamily="66" charset="0"/>
                      <a:ea typeface="Gungsuh" pitchFamily="18" charset="-127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omic Sans MS" pitchFamily="66" charset="0"/>
                      <a:ea typeface="Gungsuh" pitchFamily="18" charset="-127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omic Sans MS" pitchFamily="66" charset="0"/>
                      <a:ea typeface="Gungsuh" pitchFamily="18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  <a:ea typeface="Gungsuh" pitchFamily="18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  <a:ea typeface="Gungsuh" pitchFamily="18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  <a:ea typeface="Gungsuh" pitchFamily="18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  <a:ea typeface="Gungsuh" pitchFamily="18" charset="-127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altLang="zh-CN" dirty="0">
                    <a:ea typeface="Arial Unicode MS" pitchFamily="34" charset="-128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7161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15" y="3895"/>
                  <a:ext cx="243" cy="23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491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162" name="Text Box 16"/>
            <p:cNvSpPr txBox="1">
              <a:spLocks noChangeArrowheads="1"/>
            </p:cNvSpPr>
            <p:nvPr/>
          </p:nvSpPr>
          <p:spPr bwMode="auto">
            <a:xfrm>
              <a:off x="3110" y="3770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r>
                <a:rPr lang="en-US" altLang="zh-CN">
                  <a:ea typeface="Arial Unicode MS" pitchFamily="34" charset="-128"/>
                  <a:cs typeface="Arial Unicode MS" pitchFamily="34" charset="-128"/>
                </a:rPr>
                <a:t>c</a:t>
              </a:r>
              <a:r>
                <a:rPr lang="en-US" altLang="zh-CN" baseline="-25000"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177163" name="Text Box 17"/>
            <p:cNvSpPr txBox="1">
              <a:spLocks noChangeArrowheads="1"/>
            </p:cNvSpPr>
            <p:nvPr/>
          </p:nvSpPr>
          <p:spPr bwMode="auto">
            <a:xfrm>
              <a:off x="4704" y="3770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r>
                <a:rPr lang="en-US" altLang="zh-CN">
                  <a:ea typeface="Arial Unicode MS" pitchFamily="34" charset="-128"/>
                  <a:cs typeface="Arial Unicode MS" pitchFamily="34" charset="-128"/>
                </a:rPr>
                <a:t>c</a:t>
              </a:r>
              <a:r>
                <a:rPr lang="en-US" altLang="zh-CN" baseline="-25000"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177164" name="Rectangle 19" descr="Wide upward diagonal"/>
            <p:cNvSpPr>
              <a:spLocks noChangeArrowheads="1"/>
            </p:cNvSpPr>
            <p:nvPr/>
          </p:nvSpPr>
          <p:spPr bwMode="auto">
            <a:xfrm>
              <a:off x="4032" y="2976"/>
              <a:ext cx="912" cy="816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7165" name="Arc 7"/>
            <p:cNvSpPr>
              <a:spLocks/>
            </p:cNvSpPr>
            <p:nvPr/>
          </p:nvSpPr>
          <p:spPr bwMode="auto">
            <a:xfrm flipH="1" flipV="1">
              <a:off x="4320" y="2976"/>
              <a:ext cx="1008" cy="6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6" name="Arc 6"/>
            <p:cNvSpPr>
              <a:spLocks/>
            </p:cNvSpPr>
            <p:nvPr/>
          </p:nvSpPr>
          <p:spPr bwMode="auto">
            <a:xfrm flipV="1">
              <a:off x="2736" y="2976"/>
              <a:ext cx="1008" cy="6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7" name="Line 14"/>
            <p:cNvSpPr>
              <a:spLocks noChangeShapeType="1"/>
            </p:cNvSpPr>
            <p:nvPr/>
          </p:nvSpPr>
          <p:spPr bwMode="auto">
            <a:xfrm>
              <a:off x="4944" y="3504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68" name="Line 5"/>
            <p:cNvSpPr>
              <a:spLocks noChangeShapeType="1"/>
            </p:cNvSpPr>
            <p:nvPr/>
          </p:nvSpPr>
          <p:spPr bwMode="auto">
            <a:xfrm flipV="1">
              <a:off x="4032" y="2304"/>
              <a:ext cx="0" cy="16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Confidence Interval for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156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  <a:p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Determine bounds c</a:t>
                </a:r>
                <a:r>
                  <a:rPr lang="en-US" altLang="zh-CN" baseline="-25000" dirty="0">
                    <a:ea typeface="Arial Unicode MS" pitchFamily="34" charset="-128"/>
                    <a:cs typeface="Times New Roman" pitchFamily="18" charset="0"/>
                  </a:rPr>
                  <a:t>1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 and c</a:t>
                </a:r>
                <a:r>
                  <a:rPr lang="en-US" altLang="zh-CN" baseline="-25000" dirty="0">
                    <a:ea typeface="Arial Unicode MS" pitchFamily="34" charset="-128"/>
                    <a:cs typeface="Times New Roman" pitchFamily="18" charset="0"/>
                  </a:rPr>
                  <a:t>2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 such that: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  <a:ea typeface="Arial Unicode MS" pitchFamily="34" charset="-128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  <a:ea typeface="Arial Unicode MS" pitchFamily="34" charset="-128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≤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𝜇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  <a:ea typeface="Arial Unicode MS" pitchFamily="34" charset="-128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  <a:ea typeface="Arial Unicode MS" pitchFamily="34" charset="-128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=1−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𝛼</m:t>
                    </m:r>
                  </m:oMath>
                </a14:m>
                <a:endParaRPr lang="en-US" altLang="zh-CN" dirty="0">
                  <a:latin typeface="Symbol" pitchFamily="18" charset="2"/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  <a:p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[c</a:t>
                </a:r>
                <a:r>
                  <a:rPr lang="en-US" altLang="zh-CN" baseline="-25000" dirty="0">
                    <a:ea typeface="Arial Unicode MS" pitchFamily="34" charset="-128"/>
                    <a:cs typeface="Times New Roman" pitchFamily="18" charset="0"/>
                  </a:rPr>
                  <a:t>1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, c</a:t>
                </a:r>
                <a:r>
                  <a:rPr lang="en-US" altLang="zh-CN" baseline="-25000" dirty="0">
                    <a:ea typeface="Arial Unicode MS" pitchFamily="34" charset="-128"/>
                    <a:cs typeface="Times New Roman" pitchFamily="18" charset="0"/>
                  </a:rPr>
                  <a:t>2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]: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1−</m:t>
                        </m:r>
                        <m:r>
                          <a:rPr lang="en-US" altLang="zh-CN" i="1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𝛼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100%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 Confidence Interval (CI)</a:t>
                </a:r>
              </a:p>
              <a:p>
                <a:endParaRPr lang="en-US" altLang="zh-CN" dirty="0">
                  <a:solidFill>
                    <a:srgbClr val="FF0000"/>
                  </a:solidFill>
                  <a:ea typeface="Arial Unicode MS" pitchFamily="34" charset="-128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1−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𝛼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100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% : Confidence Level</a:t>
                </a:r>
              </a:p>
            </p:txBody>
          </p:sp>
        </mc:Choice>
        <mc:Fallback xmlns="">
          <p:sp>
            <p:nvSpPr>
              <p:cNvPr id="17715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4"/>
                <a:stretch>
                  <a:fillRect l="-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F5055A-CC94-4566-8489-33B609066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9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Purpose: estimate system performance from simulation output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Understand: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Terminating and non-terminating simulations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Transient and steady-state behavior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Learn about statistical data analysis: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Computing confidence intervals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Determining the number of observations required to achieve a desired confidence interval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Output Analysis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1E7EAD-ECC7-4377-A657-E9BC26987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88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Determining Confidence Interval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6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CA" altLang="en-US" sz="2000" dirty="0"/>
                  <a:t> is a random variable:</a:t>
                </a:r>
              </a:p>
              <a:p>
                <a:endParaRPr lang="en-CA" alt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altLang="en-US" sz="20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dirty="0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000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dirty="0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000" b="0" i="1" dirty="0" smtClean="0">
                              <a:latin typeface="Cambria Math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alt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dirty="0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en-US" sz="2000" b="0" i="1" dirty="0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altLang="en-US" sz="2000" b="0" i="1" dirty="0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altLang="en-US" sz="2000" b="0" i="1" dirty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altLang="en-US" sz="2000" b="0" dirty="0"/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wher</m:t>
                    </m:r>
                    <m:r>
                      <m:rPr>
                        <m:sty m:val="p"/>
                      </m:rPr>
                      <a:rPr lang="en-CA" altLang="en-US" sz="20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CA" alt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altLang="en-US" sz="2000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are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IID</m:t>
                    </m:r>
                    <m:r>
                      <m:rPr>
                        <m:nor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m:rPr>
                        <m:nor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same</m:t>
                    </m:r>
                    <m:r>
                      <m:rPr>
                        <m:nor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distribution</m:t>
                    </m:r>
                    <m:r>
                      <m:rPr>
                        <m:nor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as</m:t>
                    </m:r>
                    <m:r>
                      <m:rPr>
                        <m:nor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CA" alt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altLang="en-US" sz="2000" dirty="0"/>
              </a:p>
              <a:p>
                <a:endParaRPr lang="en-CA" altLang="en-US" sz="2000" dirty="0"/>
              </a:p>
              <a:p>
                <a:r>
                  <a:rPr lang="en-CA" altLang="en-US" sz="2000" dirty="0"/>
                  <a:t>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000" i="1">
                                  <a:latin typeface="Cambria Math"/>
                                  <a:cs typeface="Times New Roman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en-US" alt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en-US" sz="2000" b="0" i="1" smtClean="0">
                              <a:latin typeface="Cambria Math"/>
                            </a:rPr>
                            <m:t>+⋯+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en-US" sz="2000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𝜇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en-US" altLang="en-US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000" i="1">
                                  <a:latin typeface="Cambria Math"/>
                                  <a:cs typeface="Times New Roman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en-US" alt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en-US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en-US" sz="2000" i="1">
                              <a:latin typeface="Cambria Math"/>
                            </a:rPr>
                            <m:t>+⋯+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en-US" sz="20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en-US" sz="2000" i="1">
                              <a:latin typeface="Cambria Math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/>
                            </a:rPr>
                            <m:t>𝑚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CA" altLang="en-US" sz="2000" dirty="0"/>
              </a:p>
              <a:p>
                <a:endParaRPr lang="en-US" altLang="en-US" sz="2000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CA" altLang="en-US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altLang="en-US" sz="2000" dirty="0"/>
                  <a:t> unknown but can be estimated by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CA" altLang="en-US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CA" altLang="en-US" sz="2000" dirty="0"/>
              </a:p>
              <a:p>
                <a:endParaRPr lang="en-CA" altLang="en-US" sz="2000" dirty="0"/>
              </a:p>
              <a:p>
                <a:endParaRPr lang="en-CA" altLang="en-US" sz="2000" dirty="0"/>
              </a:p>
            </p:txBody>
          </p:sp>
        </mc:Choice>
        <mc:Fallback xmlns="">
          <p:sp>
            <p:nvSpPr>
              <p:cNvPr id="2355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6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15636D-879F-4766-B1C7-EF6373B1B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0106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Determining Confidence Interval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6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altLang="en-US" dirty="0"/>
                  <a:t>Define the normalized random variable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altLang="en-US" dirty="0"/>
                  <a:t> as</a:t>
                </a:r>
              </a:p>
              <a:p>
                <a:endParaRPr lang="en-CA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  <m:r>
                            <a:rPr lang="en-US" altLang="en-US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en-US" b="0" i="1" dirty="0" smtClean="0">
                              <a:latin typeface="Cambria Math"/>
                            </a:rPr>
                            <m:t>𝜇</m:t>
                          </m:r>
                        </m:num>
                        <m:den>
                          <m:r>
                            <a:rPr lang="en-CA" alt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CA" altLang="en-US" dirty="0"/>
              </a:p>
              <a:p>
                <a:endParaRPr lang="en-CA" alt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en-US" dirty="0">
                    <a:solidFill>
                      <a:srgbClr val="FF0000"/>
                    </a:solidFill>
                  </a:rPr>
                  <a:t>Theorem:</a:t>
                </a:r>
                <a:r>
                  <a:rPr lang="en-US" altLang="en-US" dirty="0"/>
                  <a:t> The distribution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altLang="en-US" dirty="0"/>
                  <a:t> is independent of unobservable parameter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CA" altLang="en-US" dirty="0"/>
              </a:p>
              <a:p>
                <a:pPr lvl="1"/>
                <a:r>
                  <a:rPr lang="en-CA" altLang="en-US" dirty="0"/>
                  <a:t>For large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CA" alt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X</m:t>
                    </m:r>
                  </m:oMath>
                </a14:m>
                <a:r>
                  <a:rPr lang="en-CA" altLang="en-US" dirty="0"/>
                  <a:t> follows a standard normal distribution</a:t>
                </a:r>
              </a:p>
              <a:p>
                <a:pPr lvl="1"/>
                <a:r>
                  <a:rPr lang="en-CA" altLang="en-US" dirty="0"/>
                  <a:t>For small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CA" alt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X</m:t>
                    </m:r>
                  </m:oMath>
                </a14:m>
                <a:r>
                  <a:rPr lang="en-CA" altLang="en-US" dirty="0"/>
                  <a:t> follows a Student’s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CA" altLang="en-US" dirty="0"/>
                  <a:t>-distribution</a:t>
                </a:r>
              </a:p>
              <a:p>
                <a:endParaRPr lang="en-CA" altLang="en-US" dirty="0"/>
              </a:p>
            </p:txBody>
          </p:sp>
        </mc:Choice>
        <mc:Fallback xmlns="">
          <p:sp>
            <p:nvSpPr>
              <p:cNvPr id="2355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9" t="-11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F7D5A6-D7E7-416F-84A7-92133923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5582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Confidence Interval for Small Samples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6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CA" altLang="en-US" dirty="0"/>
                  <a:t>Define the normalized random variable </a:t>
                </a:r>
                <a:r>
                  <a:rPr lang="en-CA" altLang="en-US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CA" altLang="en-US" dirty="0"/>
                  <a:t> as</a:t>
                </a:r>
              </a:p>
              <a:p>
                <a:endParaRPr lang="en-CA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</a:rPr>
                        <m:t>𝑇</m:t>
                      </m:r>
                      <m:r>
                        <a:rPr lang="en-US" alt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  <m:r>
                            <a:rPr lang="en-US" altLang="en-US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en-US" b="0" i="1" dirty="0" smtClean="0">
                              <a:latin typeface="Cambria Math"/>
                            </a:rPr>
                            <m:t>𝜇</m:t>
                          </m:r>
                        </m:num>
                        <m:den>
                          <m:r>
                            <a:rPr lang="en-CA" alt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CA" altLang="en-US" dirty="0"/>
              </a:p>
              <a:p>
                <a:endParaRPr lang="en-CA" alt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CA" altLang="en-US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CA" altLang="en-US" dirty="0"/>
                  <a:t> has a standard </a:t>
                </a:r>
                <a:r>
                  <a:rPr lang="en-CA" altLang="en-US" dirty="0">
                    <a:solidFill>
                      <a:srgbClr val="C00000"/>
                    </a:solidFill>
                  </a:rPr>
                  <a:t>Student’s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CA" altLang="en-US" dirty="0">
                    <a:solidFill>
                      <a:srgbClr val="C00000"/>
                    </a:solidFill>
                  </a:rPr>
                  <a:t>-distribution</a:t>
                </a:r>
                <a:r>
                  <a:rPr lang="en-CA" altLang="en-US" dirty="0"/>
                  <a:t> </a:t>
                </a:r>
                <a:br>
                  <a:rPr lang="en-CA" altLang="en-US" dirty="0"/>
                </a:br>
                <a:r>
                  <a:rPr lang="en-CA" altLang="en-US" dirty="0"/>
                  <a:t>with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𝑑</m:t>
                    </m:r>
                    <m:r>
                      <a:rPr lang="en-US" altLang="en-US" b="0" i="1" smtClean="0">
                        <a:latin typeface="Cambria Math"/>
                      </a:rPr>
                      <m:t>=</m:t>
                    </m:r>
                    <m:r>
                      <a:rPr lang="en-US" altLang="en-US" b="0" i="1" smtClean="0">
                        <a:latin typeface="Cambria Math"/>
                      </a:rPr>
                      <m:t>𝑚</m:t>
                    </m:r>
                    <m:r>
                      <a:rPr lang="en-US" alt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CA" altLang="en-US" dirty="0"/>
                  <a:t> degrees of freedom</a:t>
                </a:r>
              </a:p>
              <a:p>
                <a:pPr lvl="1"/>
                <a:r>
                  <a:rPr lang="en-US" dirty="0"/>
                  <a:t>It describes the distribution of the mean of a sample </a:t>
                </a:r>
                <a:br>
                  <a:rPr lang="en-US" dirty="0"/>
                </a:b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observations</a:t>
                </a:r>
              </a:p>
              <a:p>
                <a:pPr lvl="1"/>
                <a:r>
                  <a:rPr lang="en-US" dirty="0"/>
                  <a:t>Symmetric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CA" altLang="en-US" dirty="0"/>
                  <a:t>,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CA" altLang="en-US" dirty="0"/>
                  <a:t> 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𝑑</m:t>
                    </m:r>
                    <m:r>
                      <a:rPr lang="en-US" altLang="en-US" b="0" i="1" smtClean="0">
                        <a:latin typeface="Cambria Math"/>
                      </a:rPr>
                      <m:t>≥2</m:t>
                    </m:r>
                  </m:oMath>
                </a14:m>
                <a:endParaRPr lang="en-CA" altLang="en-US" dirty="0"/>
              </a:p>
              <a:p>
                <a:pPr lvl="1"/>
                <a:r>
                  <a:rPr lang="en-CA" altLang="en-US" dirty="0"/>
                  <a:t>As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𝑚</m:t>
                    </m:r>
                    <m:r>
                      <a:rPr lang="en-US" altLang="en-US" b="0" i="1" smtClean="0">
                        <a:latin typeface="Cambria Math"/>
                      </a:rPr>
                      <m:t>→∞</m:t>
                    </m:r>
                  </m:oMath>
                </a14:m>
                <a:r>
                  <a:rPr lang="en-CA" altLang="en-US" dirty="0"/>
                  <a:t>, we have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𝑇</m:t>
                    </m:r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(0, 1) </m:t>
                    </m:r>
                  </m:oMath>
                </a14:m>
                <a:endParaRPr lang="en-CA" altLang="en-US" dirty="0"/>
              </a:p>
              <a:p>
                <a:endParaRPr lang="en-CA" altLang="en-US" dirty="0"/>
              </a:p>
            </p:txBody>
          </p:sp>
        </mc:Choice>
        <mc:Fallback xmlns="">
          <p:sp>
            <p:nvSpPr>
              <p:cNvPr id="2355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963" b="-184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61857F-08F7-4021-93E0-D69E8F351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5463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Student’s t-Distribution</a:t>
            </a:r>
          </a:p>
        </p:txBody>
      </p:sp>
      <p:pic>
        <p:nvPicPr>
          <p:cNvPr id="1781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00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0" name="TextBox 4"/>
          <p:cNvSpPr txBox="1">
            <a:spLocks noChangeArrowheads="1"/>
          </p:cNvSpPr>
          <p:nvPr/>
        </p:nvSpPr>
        <p:spPr bwMode="auto">
          <a:xfrm>
            <a:off x="7162800" y="1676400"/>
            <a:ext cx="50482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d=1</a:t>
            </a:r>
          </a:p>
        </p:txBody>
      </p:sp>
      <p:sp>
        <p:nvSpPr>
          <p:cNvPr id="178181" name="TextBox 5"/>
          <p:cNvSpPr txBox="1">
            <a:spLocks noChangeArrowheads="1"/>
          </p:cNvSpPr>
          <p:nvPr/>
        </p:nvSpPr>
        <p:spPr bwMode="auto">
          <a:xfrm>
            <a:off x="7162800" y="1949450"/>
            <a:ext cx="504825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d=2</a:t>
            </a:r>
          </a:p>
        </p:txBody>
      </p:sp>
      <p:sp>
        <p:nvSpPr>
          <p:cNvPr id="178182" name="TextBox 6"/>
          <p:cNvSpPr txBox="1">
            <a:spLocks noChangeArrowheads="1"/>
          </p:cNvSpPr>
          <p:nvPr/>
        </p:nvSpPr>
        <p:spPr bwMode="auto">
          <a:xfrm>
            <a:off x="7162800" y="2209800"/>
            <a:ext cx="505267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d=5</a:t>
            </a:r>
          </a:p>
        </p:txBody>
      </p:sp>
      <p:sp>
        <p:nvSpPr>
          <p:cNvPr id="178183" name="TextBox 7"/>
          <p:cNvSpPr txBox="1">
            <a:spLocks noChangeArrowheads="1"/>
          </p:cNvSpPr>
          <p:nvPr/>
        </p:nvSpPr>
        <p:spPr bwMode="auto">
          <a:xfrm>
            <a:off x="7162800" y="2449513"/>
            <a:ext cx="608013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d=10</a:t>
            </a:r>
          </a:p>
        </p:txBody>
      </p:sp>
      <p:sp>
        <p:nvSpPr>
          <p:cNvPr id="178184" name="TextBox 8"/>
          <p:cNvSpPr txBox="1">
            <a:spLocks noChangeArrowheads="1"/>
          </p:cNvSpPr>
          <p:nvPr/>
        </p:nvSpPr>
        <p:spPr bwMode="auto">
          <a:xfrm>
            <a:off x="7086600" y="2724150"/>
            <a:ext cx="1010213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d=infinity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7922" y="6069598"/>
            <a:ext cx="3328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Probability Density Function (PDF)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B4009-7764-416D-A99D-2F95130D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65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6674" name="Rectangle 1027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CN" sz="2400" b="1" dirty="0">
                    <a:solidFill>
                      <a:schemeClr val="accent2"/>
                    </a:solidFill>
                    <a:ea typeface="Arial Unicode MS" pitchFamily="34" charset="-128"/>
                    <a:cs typeface="Arial Unicode MS" pitchFamily="34" charset="-128"/>
                  </a:rPr>
                  <a:t>Quantile</a:t>
                </a:r>
                <a:r>
                  <a:rPr lang="en-US" altLang="zh-CN" sz="2400" dirty="0">
                    <a:ea typeface="Arial Unicode MS" pitchFamily="34" charset="-128"/>
                    <a:cs typeface="Arial Unicode MS" pitchFamily="34" charset="-128"/>
                  </a:rPr>
                  <a:t>: 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</m:oMath>
                </a14:m>
                <a:r>
                  <a:rPr lang="en-US" altLang="zh-CN" sz="2400" dirty="0">
                    <a:ea typeface="Arial Unicode MS" pitchFamily="34" charset="-128"/>
                    <a:cs typeface="Arial Unicode MS" pitchFamily="34" charset="-128"/>
                  </a:rPr>
                  <a:t> value at which the CDF takes a value </a:t>
                </a:r>
                <a:r>
                  <a:rPr lang="en-US" altLang="zh-CN" sz="2400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altLang="zh-CN" sz="2400" dirty="0">
                    <a:ea typeface="Arial Unicode MS" pitchFamily="34" charset="-128"/>
                    <a:cs typeface="Arial Unicode MS" pitchFamily="34" charset="-128"/>
                  </a:rPr>
                  <a:t> is called the </a:t>
                </a:r>
                <a:r>
                  <a:rPr lang="en-US" altLang="zh-CN" sz="2400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altLang="zh-CN" sz="2400" dirty="0">
                    <a:ea typeface="Arial Unicode MS" pitchFamily="34" charset="-128"/>
                    <a:cs typeface="Arial Unicode MS" pitchFamily="34" charset="-128"/>
                  </a:rPr>
                  <a:t>-</a:t>
                </a:r>
                <a:r>
                  <a:rPr lang="en-US" altLang="zh-CN" sz="2400" dirty="0" err="1">
                    <a:ea typeface="Arial Unicode MS" pitchFamily="34" charset="-128"/>
                    <a:cs typeface="Arial Unicode MS" pitchFamily="34" charset="-128"/>
                  </a:rPr>
                  <a:t>quantile</a:t>
                </a:r>
                <a:r>
                  <a:rPr lang="en-US" altLang="zh-CN" sz="2400" dirty="0">
                    <a:ea typeface="Arial Unicode MS" pitchFamily="34" charset="-128"/>
                    <a:cs typeface="Arial Unicode MS" pitchFamily="34" charset="-128"/>
                  </a:rPr>
                  <a:t> or 100</a:t>
                </a:r>
                <a:r>
                  <a:rPr lang="en-US" altLang="zh-CN" sz="2400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altLang="zh-CN" sz="2400" dirty="0">
                    <a:ea typeface="Arial Unicode MS" pitchFamily="34" charset="-128"/>
                    <a:cs typeface="Arial Unicode MS" pitchFamily="34" charset="-128"/>
                  </a:rPr>
                  <a:t>-percentile. It is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zh-CN" sz="2400" dirty="0"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zh-CN" sz="2400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𝛼</m:t>
                    </m:r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𝐹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ℙ</m:t>
                    </m:r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𝑋</m:t>
                    </m:r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𝛼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altLang="zh-CN" sz="2400" i="1" dirty="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zh-CN" sz="2400" i="1" dirty="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zh-CN" sz="2400" i="1" dirty="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zh-CN" sz="2400" i="1" dirty="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zh-CN" sz="2400" i="1" dirty="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zh-CN" sz="2400" i="1" dirty="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</a:pPr>
                <a:endParaRPr lang="en-US" altLang="zh-CN" sz="2400" dirty="0"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CN" sz="2400" dirty="0">
                    <a:ea typeface="Arial Unicode MS" pitchFamily="34" charset="-128"/>
                    <a:cs typeface="Arial Unicode MS" pitchFamily="34" charset="-128"/>
                  </a:rPr>
                  <a:t>Example: </a:t>
                </a:r>
                <a:r>
                  <a:rPr lang="en-US" altLang="zh-CN" sz="2400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X</a:t>
                </a:r>
                <a:r>
                  <a:rPr lang="en-US" altLang="zh-CN" sz="2400" dirty="0">
                    <a:ea typeface="Arial Unicode MS" pitchFamily="34" charset="-128"/>
                    <a:cs typeface="Arial Unicode MS" pitchFamily="34" charset="-128"/>
                  </a:rPr>
                  <a:t> has standard normal distribution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CN" sz="2000" dirty="0">
                    <a:ea typeface="Arial Unicode MS" pitchFamily="34" charset="-128"/>
                    <a:cs typeface="Arial Unicode MS" pitchFamily="34" charset="-128"/>
                  </a:rPr>
                  <a:t>95-percentile = 0.95-quantile = 1.6449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CN" sz="2000" dirty="0">
                    <a:ea typeface="Arial Unicode MS" pitchFamily="34" charset="-128"/>
                    <a:cs typeface="Arial Unicode MS" pitchFamily="34" charset="-128"/>
                  </a:rPr>
                  <a:t>25-percentile = 0.25-quantile = - 0.6745</a:t>
                </a:r>
              </a:p>
            </p:txBody>
          </p:sp>
        </mc:Choice>
        <mc:Fallback xmlns="">
          <p:sp>
            <p:nvSpPr>
              <p:cNvPr id="156674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25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9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Determining Confidence Interval</a:t>
            </a:r>
          </a:p>
        </p:txBody>
      </p:sp>
      <p:pic>
        <p:nvPicPr>
          <p:cNvPr id="15667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17700"/>
            <a:ext cx="4038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7" name="Rectangle 38"/>
          <p:cNvSpPr>
            <a:spLocks noChangeArrowheads="1"/>
          </p:cNvSpPr>
          <p:nvPr/>
        </p:nvSpPr>
        <p:spPr bwMode="auto">
          <a:xfrm>
            <a:off x="5638800" y="3352800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r>
              <a:rPr lang="el-GR" altLang="zh-CN" sz="3200" i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α</a:t>
            </a:r>
            <a:endParaRPr lang="en-US" altLang="en-US" sz="3200">
              <a:solidFill>
                <a:srgbClr val="FF0000"/>
              </a:solidFill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56678" name="Rectangle 39"/>
          <p:cNvSpPr>
            <a:spLocks noChangeArrowheads="1"/>
          </p:cNvSpPr>
          <p:nvPr/>
        </p:nvSpPr>
        <p:spPr bwMode="auto">
          <a:xfrm>
            <a:off x="6223000" y="4343400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r>
              <a:rPr lang="en-US" altLang="zh-CN" sz="2400" i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</a:t>
            </a:r>
            <a:r>
              <a:rPr lang="el-GR" altLang="zh-CN" sz="2400" i="1" baseline="-2500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α</a:t>
            </a:r>
            <a:endParaRPr lang="en-US" altLang="en-US" sz="2400">
              <a:ea typeface="Arial Unicode MS" pitchFamily="34" charset="-128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13475" y="2545318"/>
                <a:ext cx="709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475" y="2545318"/>
                <a:ext cx="70974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EAD710-F996-426E-A7C2-6EB24965C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037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Define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−1, 1−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𝛼</m:t>
                        </m:r>
                        <m:r>
                          <a:rPr lang="en-US" b="0" i="1" dirty="0" smtClean="0">
                            <a:latin typeface="Cambria Math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dirty="0"/>
                  <a:t> as: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/>
                      </a:rPr>
                      <m:t>(1−</m:t>
                    </m:r>
                    <m:r>
                      <a:rPr lang="en-US" altLang="en-US" sz="2400" i="1">
                        <a:latin typeface="Cambria Math"/>
                      </a:rPr>
                      <m:t>𝛼</m:t>
                    </m:r>
                    <m:r>
                      <a:rPr lang="en-US" altLang="en-US" sz="2400" i="1">
                        <a:latin typeface="Cambria Math"/>
                      </a:rPr>
                      <m:t>/2)</m:t>
                    </m:r>
                  </m:oMath>
                </a14:m>
                <a:r>
                  <a:rPr lang="en-CA" altLang="en-US" sz="2400" dirty="0"/>
                  <a:t>-quantile of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/>
                      </a:rPr>
                      <m:t>𝑇</m:t>
                    </m:r>
                  </m:oMath>
                </a14:m>
                <a:r>
                  <a:rPr lang="en-CA" alt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/>
                      </a:rPr>
                      <m:t>𝑑</m:t>
                    </m:r>
                    <m:r>
                      <a:rPr lang="en-US" altLang="en-US" sz="2400" i="1">
                        <a:latin typeface="Cambria Math"/>
                      </a:rPr>
                      <m:t>=</m:t>
                    </m:r>
                    <m:r>
                      <a:rPr lang="en-US" altLang="en-US" sz="2400" i="1">
                        <a:latin typeface="Cambria Math"/>
                      </a:rPr>
                      <m:t>𝑚</m:t>
                    </m:r>
                    <m:r>
                      <a:rPr lang="en-US" altLang="en-US" sz="2400" i="1">
                        <a:latin typeface="Cambria Math"/>
                      </a:rPr>
                      <m:t>−1</m:t>
                    </m:r>
                  </m:oMath>
                </a14:m>
                <a:r>
                  <a:rPr lang="en-CA" altLang="en-US" sz="2400" dirty="0"/>
                  <a:t> degrees of freedom:</a:t>
                </a:r>
              </a:p>
              <a:p>
                <a:endParaRPr lang="en-CA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/>
                            </a:rPr>
                            <m:t>𝑇</m:t>
                          </m:r>
                          <m:r>
                            <a:rPr lang="en-US" altLang="en-US" i="1"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−1, 1−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/2</m:t>
                              </m:r>
                            </m:sub>
                          </m:sSub>
                        </m:e>
                      </m:d>
                      <m:r>
                        <a:rPr lang="en-US" altLang="en-US" i="1">
                          <a:latin typeface="Cambria Math"/>
                        </a:rPr>
                        <m:t>=1−</m:t>
                      </m:r>
                      <m:r>
                        <a:rPr lang="en-US" altLang="en-US" i="1">
                          <a:latin typeface="Cambria Math"/>
                        </a:rPr>
                        <m:t>𝛼</m:t>
                      </m:r>
                      <m:r>
                        <a:rPr lang="en-US" altLang="en-US" i="1">
                          <a:latin typeface="Cambria Math"/>
                        </a:rPr>
                        <m:t>/2</m:t>
                      </m:r>
                    </m:oMath>
                  </m:oMathPara>
                </a14:m>
                <a:endParaRPr lang="en-CA" altLang="en-US" dirty="0"/>
              </a:p>
              <a:p>
                <a:pPr marL="0" indent="0">
                  <a:buNone/>
                </a:pPr>
                <a:endParaRPr lang="en-CA" altLang="en-US" dirty="0"/>
              </a:p>
              <a:p>
                <a:endParaRPr lang="en-CA" altLang="en-US" dirty="0"/>
              </a:p>
              <a:p>
                <a:endParaRPr lang="en-CA" altLang="en-US" dirty="0"/>
              </a:p>
              <a:p>
                <a:endParaRPr lang="en-CA" altLang="en-US" dirty="0"/>
              </a:p>
              <a:p>
                <a:endParaRPr lang="en-CA" altLang="en-US" dirty="0"/>
              </a:p>
              <a:p>
                <a:endParaRPr lang="en-CA" altLang="en-US" dirty="0"/>
              </a:p>
              <a:p>
                <a:r>
                  <a:rPr lang="en-CA" altLang="en-US" dirty="0"/>
                  <a:t>Note that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𝑚</m:t>
                        </m:r>
                        <m:r>
                          <a:rPr lang="en-US" i="1" dirty="0">
                            <a:latin typeface="Cambria Math"/>
                          </a:rPr>
                          <m:t>−1, 1−</m:t>
                        </m:r>
                        <m:r>
                          <a:rPr lang="en-US" i="1" dirty="0">
                            <a:latin typeface="Cambria Math"/>
                          </a:rPr>
                          <m:t>𝛼</m:t>
                        </m:r>
                        <m:r>
                          <a:rPr lang="en-US" i="1" dirty="0">
                            <a:latin typeface="Cambria Math"/>
                          </a:rPr>
                          <m:t>/2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CA" altLang="en-US" dirty="0"/>
                  <a:t>does not depend on the value of the unobservable population mean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𝜇</m:t>
                    </m:r>
                  </m:oMath>
                </a14:m>
                <a:endParaRPr lang="en-CA" altLang="en-US" dirty="0"/>
              </a:p>
              <a:p>
                <a:endParaRPr lang="en-CA" altLang="en-US" dirty="0"/>
              </a:p>
              <a:p>
                <a:endParaRPr lang="en-CA" altLang="en-US" dirty="0"/>
              </a:p>
              <a:p>
                <a:pPr marL="0" indent="0">
                  <a:buNone/>
                </a:pPr>
                <a:endParaRPr lang="en-CA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2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Determining Confidence Interval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033712" y="3033712"/>
            <a:ext cx="2819400" cy="1911350"/>
            <a:chOff x="2857500" y="4319587"/>
            <a:chExt cx="2819400" cy="1911350"/>
          </a:xfrm>
        </p:grpSpPr>
        <p:sp>
          <p:nvSpPr>
            <p:cNvPr id="5" name="Rectangle 10" descr="Wide upward diagonal"/>
            <p:cNvSpPr>
              <a:spLocks noChangeArrowheads="1"/>
            </p:cNvSpPr>
            <p:nvPr/>
          </p:nvSpPr>
          <p:spPr bwMode="auto">
            <a:xfrm>
              <a:off x="3411538" y="4967287"/>
              <a:ext cx="879475" cy="785813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2857500" y="5753100"/>
              <a:ext cx="2819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4013200" y="4505325"/>
              <a:ext cx="554038" cy="508000"/>
              <a:chOff x="3456" y="2304"/>
              <a:chExt cx="2016" cy="672"/>
            </a:xfrm>
          </p:grpSpPr>
          <p:sp>
            <p:nvSpPr>
              <p:cNvPr id="8" name="Arc 13" descr="Wide upward diagonal"/>
              <p:cNvSpPr>
                <a:spLocks/>
              </p:cNvSpPr>
              <p:nvPr/>
            </p:nvSpPr>
            <p:spPr bwMode="auto">
              <a:xfrm flipH="1">
                <a:off x="3456" y="2304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Arc 14" descr="Wide upward diagonal"/>
              <p:cNvSpPr>
                <a:spLocks/>
              </p:cNvSpPr>
              <p:nvPr/>
            </p:nvSpPr>
            <p:spPr bwMode="auto">
              <a:xfrm>
                <a:off x="4464" y="2304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3411538" y="5475287"/>
              <a:ext cx="0" cy="3698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4133850" y="5773737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r>
                <a:rPr lang="en-US" altLang="zh-CN">
                  <a:ea typeface="Arial Unicode MS" pitchFamily="34" charset="-128"/>
                  <a:cs typeface="Arial Unicode MS" pitchFamily="34" charset="-128"/>
                </a:rPr>
                <a:t>0</a:t>
              </a:r>
            </a:p>
          </p:txBody>
        </p:sp>
        <p:sp>
          <p:nvSpPr>
            <p:cNvPr id="13" name="Rectangle 19" descr="Wide upward diagonal"/>
            <p:cNvSpPr>
              <a:spLocks noChangeArrowheads="1"/>
            </p:cNvSpPr>
            <p:nvPr/>
          </p:nvSpPr>
          <p:spPr bwMode="auto">
            <a:xfrm>
              <a:off x="4291013" y="4967287"/>
              <a:ext cx="877887" cy="785813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4" name="Arc 20"/>
            <p:cNvSpPr>
              <a:spLocks/>
            </p:cNvSpPr>
            <p:nvPr/>
          </p:nvSpPr>
          <p:spPr bwMode="auto">
            <a:xfrm flipH="1" flipV="1">
              <a:off x="4567238" y="4967287"/>
              <a:ext cx="971550" cy="6477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rc 21"/>
            <p:cNvSpPr>
              <a:spLocks/>
            </p:cNvSpPr>
            <p:nvPr/>
          </p:nvSpPr>
          <p:spPr bwMode="auto">
            <a:xfrm flipV="1">
              <a:off x="3041650" y="4967287"/>
              <a:ext cx="971550" cy="6477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5168900" y="5475287"/>
              <a:ext cx="0" cy="3698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 flipV="1">
              <a:off x="4291013" y="4319587"/>
              <a:ext cx="0" cy="1571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31606" y="4482590"/>
                <a:ext cx="1284006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−1, 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606" y="4482590"/>
                <a:ext cx="1284006" cy="394210"/>
              </a:xfrm>
              <a:prstGeom prst="rect">
                <a:avLst/>
              </a:prstGeom>
              <a:blipFill rotWithShape="1">
                <a:blip r:embed="rId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67744" y="4482590"/>
                <a:ext cx="145713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−1, 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744" y="4482590"/>
                <a:ext cx="1457130" cy="394210"/>
              </a:xfrm>
              <a:prstGeom prst="rect">
                <a:avLst/>
              </a:prstGeom>
              <a:blipFill rotWithShape="1"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3C4694-240D-4FDC-981C-B9187D54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40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Determining Confidence Interval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7200" y="1174154"/>
                <a:ext cx="8229600" cy="496607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Therefore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ℙ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en-US" b="0" i="1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≤</m:t>
                          </m:r>
                          <m:r>
                            <a:rPr lang="en-US" altLang="en-US" b="0" i="1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𝑇</m:t>
                          </m:r>
                          <m:r>
                            <a:rPr lang="en-US" altLang="en-US" b="0" i="1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≤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en-US" b="0" i="1" smtClean="0"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=1−</m:t>
                      </m:r>
                      <m:r>
                        <a:rPr lang="en-US" altLang="en-US" b="0" i="1" smtClean="0"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𝛼</m:t>
                      </m:r>
                    </m:oMath>
                  </m:oMathPara>
                </a14:m>
                <a:endParaRPr lang="en-US" altLang="en-US" b="0" i="1" dirty="0">
                  <a:latin typeface="Cambria Math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en-US" dirty="0">
                    <a:ea typeface="Arial Unicode MS" pitchFamily="34" charset="-128"/>
                    <a:cs typeface="Arial Unicode MS" pitchFamily="34" charset="-128"/>
                  </a:rPr>
                  <a:t>Which means</a:t>
                </a:r>
              </a:p>
              <a:p>
                <a:pPr marL="0" indent="0" algn="ctr">
                  <a:buNone/>
                </a:pPr>
                <a:br>
                  <a:rPr lang="en-US" altLang="en-US" dirty="0">
                    <a:ea typeface="Arial Unicode MS" pitchFamily="34" charset="-128"/>
                    <a:cs typeface="Arial Unicode MS" pitchFamily="34" charset="-128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ℙ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en-US" b="0" i="1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≤</m:t>
                          </m:r>
                          <m:f>
                            <m:f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i="1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𝑌</m:t>
                                  </m:r>
                                </m:e>
                              </m:acc>
                              <m:r>
                                <a:rPr lang="en-US" altLang="en-US" i="1"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a:rPr lang="en-US" altLang="en-US" b="0" i="1" smtClean="0"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CA" altLang="en-US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𝑠</m:t>
                              </m:r>
                              <m:r>
                                <a:rPr lang="en-US" altLang="en-US" b="0" i="1" smtClean="0"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en-US" b="0" i="1" smtClean="0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𝑚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en-US" b="0" i="1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≤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en-US" b="0" i="1" smtClean="0"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=1−</m:t>
                      </m:r>
                      <m:r>
                        <a:rPr lang="en-US" altLang="en-US" b="0" i="1" smtClean="0"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𝛼</m:t>
                      </m:r>
                    </m:oMath>
                  </m:oMathPara>
                </a14:m>
                <a:endParaRPr lang="en-US" altLang="en-US" b="0" i="1" dirty="0">
                  <a:latin typeface="Cambria Math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>
                  <a:buNone/>
                </a:pPr>
                <a:br>
                  <a:rPr lang="en-US" altLang="en-US" b="0" i="1" dirty="0">
                    <a:latin typeface="Cambria Math"/>
                    <a:ea typeface="Arial Unicode MS" pitchFamily="34" charset="-128"/>
                    <a:cs typeface="Arial Unicode MS" pitchFamily="34" charset="-128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en-US" b="0" i="1" smtClean="0"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⇒</m:t>
                      </m:r>
                      <m:r>
                        <a:rPr lang="en-US" altLang="en-US" i="1"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ℙ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altLang="en-US" i="1"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𝑌</m:t>
                              </m:r>
                            </m:e>
                          </m:acc>
                          <m:r>
                            <a:rPr lang="en-US" altLang="en-US" i="1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CA" altLang="en-US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en-US" i="1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𝑚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en-US" i="1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≤</m:t>
                          </m:r>
                          <m:r>
                            <a:rPr lang="en-US" altLang="en-US" b="0" i="1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𝜇</m:t>
                          </m:r>
                          <m:r>
                            <a:rPr lang="en-US" altLang="en-US" i="1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≤</m:t>
                          </m:r>
                          <m:acc>
                            <m:accPr>
                              <m:chr m:val="̅"/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altLang="en-US" i="1"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𝑌</m:t>
                              </m:r>
                            </m:e>
                          </m:acc>
                          <m:r>
                            <a:rPr lang="en-US" altLang="en-US" b="0" i="1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CA" altLang="en-US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en-US" i="1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𝑚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altLang="en-US" b="0" i="1" smtClean="0"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 </m:t>
                      </m:r>
                      <m:r>
                        <a:rPr lang="en-US" altLang="en-US" i="1"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=1−</m:t>
                      </m:r>
                      <m:r>
                        <a:rPr lang="en-US" altLang="en-US" i="1"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𝛼</m:t>
                      </m:r>
                    </m:oMath>
                  </m:oMathPara>
                </a14:m>
                <a:endParaRPr lang="en-US" altLang="en-US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en-US" dirty="0"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en-US" i="1" dirty="0">
                    <a:ea typeface="Arial Unicode MS" pitchFamily="34" charset="-128"/>
                    <a:cs typeface="Arial Unicode MS" pitchFamily="34" charset="-128"/>
                  </a:rPr>
                  <a:t>(1-</a:t>
                </a:r>
                <a:r>
                  <a:rPr lang="el-GR" altLang="en-US" i="1" dirty="0">
                    <a:ea typeface="Arial Unicode MS" pitchFamily="34" charset="-128"/>
                    <a:cs typeface="Arial Unicode MS" pitchFamily="34" charset="-128"/>
                  </a:rPr>
                  <a:t>α</a:t>
                </a:r>
                <a:r>
                  <a:rPr lang="en-US" altLang="en-US" i="1" dirty="0">
                    <a:ea typeface="Arial Unicode MS" pitchFamily="34" charset="-128"/>
                    <a:cs typeface="Arial Unicode MS" pitchFamily="34" charset="-128"/>
                  </a:rPr>
                  <a:t>)100%</a:t>
                </a:r>
                <a:r>
                  <a:rPr lang="en-US" altLang="en-US" dirty="0">
                    <a:ea typeface="Arial Unicode MS" pitchFamily="34" charset="-128"/>
                    <a:cs typeface="Arial Unicode MS" pitchFamily="34" charset="-128"/>
                  </a:rPr>
                  <a:t> confidence interval of </a:t>
                </a:r>
                <a:r>
                  <a:rPr lang="en-US" altLang="en-US" dirty="0">
                    <a:ea typeface="Arial Unicode MS" pitchFamily="34" charset="-128"/>
                    <a:cs typeface="Times New Roman" pitchFamily="18" charset="0"/>
                  </a:rPr>
                  <a:t>µ</a:t>
                </a:r>
                <a:r>
                  <a:rPr lang="en-US" altLang="en-US" dirty="0">
                    <a:ea typeface="Arial Unicode MS" pitchFamily="34" charset="-128"/>
                    <a:cs typeface="Arial Unicode MS" pitchFamily="34" charset="-128"/>
                  </a:rPr>
                  <a:t> is given by</a:t>
                </a:r>
                <a:br>
                  <a:rPr lang="en-US" altLang="en-US" dirty="0">
                    <a:ea typeface="Arial Unicode MS" pitchFamily="34" charset="-128"/>
                    <a:cs typeface="Arial Unicode MS" pitchFamily="34" charset="-128"/>
                  </a:rPr>
                </a:br>
                <a:endParaRPr lang="en-US" altLang="en-US" dirty="0"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altLang="en-US" i="1"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𝑌</m:t>
                              </m:r>
                            </m:e>
                          </m:acc>
                          <m:r>
                            <a:rPr lang="en-US" altLang="en-US" i="1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CA" altLang="en-US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en-US" i="1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𝑚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en-US" b="0" i="1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,  </m:t>
                          </m:r>
                          <m:acc>
                            <m:accPr>
                              <m:chr m:val="̅"/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altLang="en-US" b="0" i="1" smtClean="0"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𝑌</m:t>
                              </m:r>
                            </m:e>
                          </m:acc>
                          <m:r>
                            <a:rPr lang="en-US" altLang="en-US" b="0" i="1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CA" altLang="en-US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en-US" i="1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𝑚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CA" altLang="en-US" dirty="0"/>
              </a:p>
            </p:txBody>
          </p:sp>
        </mc:Choice>
        <mc:Fallback xmlns="">
          <p:sp>
            <p:nvSpPr>
              <p:cNvPr id="2560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0" y="1174154"/>
                <a:ext cx="8229600" cy="4966078"/>
              </a:xfrm>
              <a:blipFill>
                <a:blip r:embed="rId3"/>
                <a:stretch>
                  <a:fillRect l="-815" t="-20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8AEF87-F9DD-49CA-9DD5-899C1B94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2262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Example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Sample: </a:t>
            </a:r>
            <a:br>
              <a:rPr lang="en-US" altLang="zh-CN" dirty="0">
                <a:ea typeface="Arial Unicode MS" pitchFamily="34" charset="-128"/>
                <a:cs typeface="Arial Unicode MS" pitchFamily="34" charset="-128"/>
              </a:rPr>
            </a:b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-0.04, -0.19, 0.14, -0.09, -0.14, 0.19, 0.04, and 0.09</a:t>
            </a: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Mean = 0, Sample standard deviation = 0.138</a:t>
            </a: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For 90% confidence interval: </a:t>
            </a:r>
            <a:r>
              <a:rPr lang="en-US" altLang="zh-CN" i="1" dirty="0"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altLang="zh-CN" i="1" baseline="-25000" dirty="0">
                <a:ea typeface="Arial Unicode MS" pitchFamily="34" charset="-128"/>
                <a:cs typeface="Arial Unicode MS" pitchFamily="34" charset="-128"/>
              </a:rPr>
              <a:t>7, 0.95</a:t>
            </a:r>
            <a:r>
              <a:rPr lang="en-US" altLang="zh-CN" i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= 1.895</a:t>
            </a: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Confidence interval for the mean</a:t>
            </a:r>
          </a:p>
          <a:p>
            <a:endParaRPr lang="zh-CN" altLang="en-US" dirty="0"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66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848894"/>
              </p:ext>
            </p:extLst>
          </p:nvPr>
        </p:nvGraphicFramePr>
        <p:xfrm>
          <a:off x="1285875" y="5307037"/>
          <a:ext cx="65722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4" imgW="2882880" imgH="419040" progId="Equation.3">
                  <p:embed/>
                </p:oleObj>
              </mc:Choice>
              <mc:Fallback>
                <p:oleObj name="Equation" r:id="rId4" imgW="2882880" imgH="419040" progId="Equation.3">
                  <p:embed/>
                  <p:pic>
                    <p:nvPicPr>
                      <p:cNvPr id="266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5307037"/>
                        <a:ext cx="657225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6CD439-438A-4BD3-9C58-5DE82D90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75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Confidence Interval: Meaning</a:t>
            </a:r>
          </a:p>
        </p:txBody>
      </p:sp>
      <p:sp>
        <p:nvSpPr>
          <p:cNvPr id="179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Arial Unicode MS" pitchFamily="34" charset="-128"/>
                <a:cs typeface="Arial Unicode MS" pitchFamily="34" charset="-128"/>
              </a:rPr>
              <a:t>If we take 100 samples and construct confidence interval for each sample, the interval would include the population mean in 90 cases.</a:t>
            </a:r>
          </a:p>
        </p:txBody>
      </p:sp>
      <p:sp>
        <p:nvSpPr>
          <p:cNvPr id="179204" name="Rectangle 1029" descr="Wide upward diagonal"/>
          <p:cNvSpPr>
            <a:spLocks noChangeArrowheads="1"/>
          </p:cNvSpPr>
          <p:nvPr/>
        </p:nvSpPr>
        <p:spPr bwMode="auto">
          <a:xfrm>
            <a:off x="2711450" y="3421063"/>
            <a:ext cx="1636713" cy="730250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79205" name="Line 1030"/>
          <p:cNvSpPr>
            <a:spLocks noChangeShapeType="1"/>
          </p:cNvSpPr>
          <p:nvPr/>
        </p:nvSpPr>
        <p:spPr bwMode="auto">
          <a:xfrm>
            <a:off x="1676400" y="4151313"/>
            <a:ext cx="525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9206" name="Group 1031"/>
          <p:cNvGrpSpPr>
            <a:grpSpLocks/>
          </p:cNvGrpSpPr>
          <p:nvPr/>
        </p:nvGrpSpPr>
        <p:grpSpPr bwMode="auto">
          <a:xfrm>
            <a:off x="3830638" y="2990850"/>
            <a:ext cx="1035050" cy="473075"/>
            <a:chOff x="3456" y="2304"/>
            <a:chExt cx="2016" cy="672"/>
          </a:xfrm>
        </p:grpSpPr>
        <p:sp>
          <p:nvSpPr>
            <p:cNvPr id="179232" name="Arc 1032" descr="Wide upward diagonal"/>
            <p:cNvSpPr>
              <a:spLocks/>
            </p:cNvSpPr>
            <p:nvPr/>
          </p:nvSpPr>
          <p:spPr bwMode="auto">
            <a:xfrm flipH="1">
              <a:off x="3456" y="2304"/>
              <a:ext cx="1008" cy="6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3" name="Arc 1033" descr="Wide upward diagonal"/>
            <p:cNvSpPr>
              <a:spLocks/>
            </p:cNvSpPr>
            <p:nvPr/>
          </p:nvSpPr>
          <p:spPr bwMode="auto">
            <a:xfrm>
              <a:off x="4464" y="2304"/>
              <a:ext cx="1008" cy="6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9207" name="Line 1034"/>
          <p:cNvSpPr>
            <a:spLocks noChangeShapeType="1"/>
          </p:cNvSpPr>
          <p:nvPr/>
        </p:nvSpPr>
        <p:spPr bwMode="auto">
          <a:xfrm>
            <a:off x="2711450" y="3894138"/>
            <a:ext cx="0" cy="3429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8" name="Text Box 1035"/>
          <p:cNvSpPr txBox="1">
            <a:spLocks noChangeArrowheads="1"/>
          </p:cNvSpPr>
          <p:nvPr/>
        </p:nvSpPr>
        <p:spPr bwMode="auto">
          <a:xfrm>
            <a:off x="4502150" y="4171950"/>
            <a:ext cx="361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r>
              <a:rPr lang="en-US" altLang="zh-CN">
                <a:ea typeface="Arial Unicode MS" pitchFamily="34" charset="-128"/>
                <a:cs typeface="Arial Unicode MS" pitchFamily="34" charset="-128"/>
              </a:rPr>
              <a:t>µ</a:t>
            </a:r>
          </a:p>
        </p:txBody>
      </p:sp>
      <p:sp>
        <p:nvSpPr>
          <p:cNvPr id="179209" name="Text Box 1036"/>
          <p:cNvSpPr txBox="1">
            <a:spLocks noChangeArrowheads="1"/>
          </p:cNvSpPr>
          <p:nvPr/>
        </p:nvSpPr>
        <p:spPr bwMode="auto">
          <a:xfrm>
            <a:off x="2692400" y="4132263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r>
              <a:rPr lang="en-US" altLang="zh-CN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altLang="zh-CN" baseline="-25000"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179210" name="Text Box 1037"/>
          <p:cNvSpPr txBox="1">
            <a:spLocks noChangeArrowheads="1"/>
          </p:cNvSpPr>
          <p:nvPr/>
        </p:nvSpPr>
        <p:spPr bwMode="auto">
          <a:xfrm>
            <a:off x="5554663" y="4132263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r>
              <a:rPr lang="en-US" altLang="zh-CN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altLang="zh-CN" baseline="-25000"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179211" name="Rectangle 1038" descr="Wide upward diagonal"/>
          <p:cNvSpPr>
            <a:spLocks noChangeArrowheads="1"/>
          </p:cNvSpPr>
          <p:nvPr/>
        </p:nvSpPr>
        <p:spPr bwMode="auto">
          <a:xfrm>
            <a:off x="4348163" y="3421063"/>
            <a:ext cx="1638300" cy="730250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79212" name="Arc 1039"/>
          <p:cNvSpPr>
            <a:spLocks/>
          </p:cNvSpPr>
          <p:nvPr/>
        </p:nvSpPr>
        <p:spPr bwMode="auto">
          <a:xfrm flipH="1" flipV="1">
            <a:off x="4865688" y="3421063"/>
            <a:ext cx="1809750" cy="6016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13" name="Arc 1040"/>
          <p:cNvSpPr>
            <a:spLocks/>
          </p:cNvSpPr>
          <p:nvPr/>
        </p:nvSpPr>
        <p:spPr bwMode="auto">
          <a:xfrm flipV="1">
            <a:off x="2020888" y="3421063"/>
            <a:ext cx="1809750" cy="6016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14" name="Line 1041"/>
          <p:cNvSpPr>
            <a:spLocks noChangeShapeType="1"/>
          </p:cNvSpPr>
          <p:nvPr/>
        </p:nvSpPr>
        <p:spPr bwMode="auto">
          <a:xfrm>
            <a:off x="5986463" y="3894138"/>
            <a:ext cx="0" cy="3429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15" name="Line 1042"/>
          <p:cNvSpPr>
            <a:spLocks noChangeShapeType="1"/>
          </p:cNvSpPr>
          <p:nvPr/>
        </p:nvSpPr>
        <p:spPr bwMode="auto">
          <a:xfrm flipV="1">
            <a:off x="4348163" y="2819400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9216" name="Group 1045"/>
          <p:cNvGrpSpPr>
            <a:grpSpLocks/>
          </p:cNvGrpSpPr>
          <p:nvPr/>
        </p:nvGrpSpPr>
        <p:grpSpPr bwMode="auto">
          <a:xfrm>
            <a:off x="2971800" y="5334000"/>
            <a:ext cx="1143000" cy="76200"/>
            <a:chOff x="2592" y="2928"/>
            <a:chExt cx="720" cy="48"/>
          </a:xfrm>
        </p:grpSpPr>
        <p:sp>
          <p:nvSpPr>
            <p:cNvPr id="179230" name="Line 1043"/>
            <p:cNvSpPr>
              <a:spLocks noChangeShapeType="1"/>
            </p:cNvSpPr>
            <p:nvPr/>
          </p:nvSpPr>
          <p:spPr bwMode="auto">
            <a:xfrm>
              <a:off x="2592" y="2952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31" name="Oval 1044"/>
            <p:cNvSpPr>
              <a:spLocks noChangeArrowheads="1"/>
            </p:cNvSpPr>
            <p:nvPr/>
          </p:nvSpPr>
          <p:spPr bwMode="auto">
            <a:xfrm>
              <a:off x="2928" y="2928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179217" name="Group 1046"/>
          <p:cNvGrpSpPr>
            <a:grpSpLocks/>
          </p:cNvGrpSpPr>
          <p:nvPr/>
        </p:nvGrpSpPr>
        <p:grpSpPr bwMode="auto">
          <a:xfrm>
            <a:off x="3276600" y="4876800"/>
            <a:ext cx="1143000" cy="76200"/>
            <a:chOff x="2592" y="2928"/>
            <a:chExt cx="720" cy="48"/>
          </a:xfrm>
        </p:grpSpPr>
        <p:sp>
          <p:nvSpPr>
            <p:cNvPr id="179228" name="Line 1047"/>
            <p:cNvSpPr>
              <a:spLocks noChangeShapeType="1"/>
            </p:cNvSpPr>
            <p:nvPr/>
          </p:nvSpPr>
          <p:spPr bwMode="auto">
            <a:xfrm>
              <a:off x="2592" y="2952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29" name="Oval 1048"/>
            <p:cNvSpPr>
              <a:spLocks noChangeArrowheads="1"/>
            </p:cNvSpPr>
            <p:nvPr/>
          </p:nvSpPr>
          <p:spPr bwMode="auto">
            <a:xfrm>
              <a:off x="2928" y="2928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179218" name="Group 1049"/>
          <p:cNvGrpSpPr>
            <a:grpSpLocks/>
          </p:cNvGrpSpPr>
          <p:nvPr/>
        </p:nvGrpSpPr>
        <p:grpSpPr bwMode="auto">
          <a:xfrm>
            <a:off x="4114800" y="4648200"/>
            <a:ext cx="1143000" cy="76200"/>
            <a:chOff x="2592" y="2928"/>
            <a:chExt cx="720" cy="48"/>
          </a:xfrm>
        </p:grpSpPr>
        <p:sp>
          <p:nvSpPr>
            <p:cNvPr id="179226" name="Line 1050"/>
            <p:cNvSpPr>
              <a:spLocks noChangeShapeType="1"/>
            </p:cNvSpPr>
            <p:nvPr/>
          </p:nvSpPr>
          <p:spPr bwMode="auto">
            <a:xfrm>
              <a:off x="2592" y="2952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27" name="Oval 1051"/>
            <p:cNvSpPr>
              <a:spLocks noChangeArrowheads="1"/>
            </p:cNvSpPr>
            <p:nvPr/>
          </p:nvSpPr>
          <p:spPr bwMode="auto">
            <a:xfrm>
              <a:off x="2928" y="2928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179219" name="Group 1052"/>
          <p:cNvGrpSpPr>
            <a:grpSpLocks/>
          </p:cNvGrpSpPr>
          <p:nvPr/>
        </p:nvGrpSpPr>
        <p:grpSpPr bwMode="auto">
          <a:xfrm>
            <a:off x="4572000" y="5105400"/>
            <a:ext cx="1143000" cy="76200"/>
            <a:chOff x="2592" y="2928"/>
            <a:chExt cx="720" cy="48"/>
          </a:xfrm>
        </p:grpSpPr>
        <p:sp>
          <p:nvSpPr>
            <p:cNvPr id="179224" name="Line 1053"/>
            <p:cNvSpPr>
              <a:spLocks noChangeShapeType="1"/>
            </p:cNvSpPr>
            <p:nvPr/>
          </p:nvSpPr>
          <p:spPr bwMode="auto">
            <a:xfrm>
              <a:off x="2592" y="2952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25" name="Oval 1054"/>
            <p:cNvSpPr>
              <a:spLocks noChangeArrowheads="1"/>
            </p:cNvSpPr>
            <p:nvPr/>
          </p:nvSpPr>
          <p:spPr bwMode="auto">
            <a:xfrm>
              <a:off x="2928" y="2928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179220" name="Group 1055"/>
          <p:cNvGrpSpPr>
            <a:grpSpLocks/>
          </p:cNvGrpSpPr>
          <p:nvPr/>
        </p:nvGrpSpPr>
        <p:grpSpPr bwMode="auto">
          <a:xfrm>
            <a:off x="4114800" y="5562600"/>
            <a:ext cx="1143000" cy="76200"/>
            <a:chOff x="2592" y="2928"/>
            <a:chExt cx="720" cy="48"/>
          </a:xfrm>
        </p:grpSpPr>
        <p:sp>
          <p:nvSpPr>
            <p:cNvPr id="179222" name="Line 1056"/>
            <p:cNvSpPr>
              <a:spLocks noChangeShapeType="1"/>
            </p:cNvSpPr>
            <p:nvPr/>
          </p:nvSpPr>
          <p:spPr bwMode="auto">
            <a:xfrm>
              <a:off x="2592" y="2952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23" name="Oval 1057"/>
            <p:cNvSpPr>
              <a:spLocks noChangeArrowheads="1"/>
            </p:cNvSpPr>
            <p:nvPr/>
          </p:nvSpPr>
          <p:spPr bwMode="auto">
            <a:xfrm>
              <a:off x="2928" y="2928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sp>
        <p:nvSpPr>
          <p:cNvPr id="179221" name="Text Box 1058"/>
          <p:cNvSpPr txBox="1">
            <a:spLocks noChangeArrowheads="1"/>
          </p:cNvSpPr>
          <p:nvPr/>
        </p:nvSpPr>
        <p:spPr bwMode="auto">
          <a:xfrm>
            <a:off x="4784725" y="5673725"/>
            <a:ext cx="228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r>
              <a:rPr lang="en-US" altLang="zh-CN">
                <a:ea typeface="Arial Unicode MS" pitchFamily="34" charset="-128"/>
                <a:cs typeface="Arial Unicode MS" pitchFamily="34" charset="-128"/>
              </a:rPr>
              <a:t>Total yes </a:t>
            </a:r>
            <a:r>
              <a:rPr lang="en-US" altLang="zh-CN" u="sng">
                <a:ea typeface="Arial Unicode MS" pitchFamily="34" charset="-128"/>
                <a:cs typeface="Arial Unicode MS" pitchFamily="34" charset="-128"/>
              </a:rPr>
              <a:t>&gt;</a:t>
            </a:r>
            <a:r>
              <a:rPr lang="en-US" altLang="zh-CN">
                <a:ea typeface="Arial Unicode MS" pitchFamily="34" charset="-128"/>
                <a:cs typeface="Arial Unicode MS" pitchFamily="34" charset="-128"/>
              </a:rPr>
              <a:t> 100(1-</a:t>
            </a:r>
            <a:r>
              <a:rPr lang="el-GR" altLang="zh-CN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α</a:t>
            </a:r>
            <a:r>
              <a:rPr lang="en-US" altLang="zh-CN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7E8497-1DC3-470D-BF97-5EB807F6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6033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Example: Assignment 2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200" y="1371106"/>
            <a:ext cx="8229600" cy="4966078"/>
          </a:xfrm>
        </p:spPr>
        <p:txBody>
          <a:bodyPr>
            <a:normAutofit lnSpcReduction="10000"/>
          </a:bodyPr>
          <a:lstStyle/>
          <a:p>
            <a:r>
              <a:rPr lang="en-CA" altLang="zh-CN" dirty="0">
                <a:ea typeface="Arial Unicode MS" pitchFamily="34" charset="-128"/>
                <a:cs typeface="Arial Unicode MS" pitchFamily="34" charset="-128"/>
              </a:rPr>
              <a:t>10 </a:t>
            </a:r>
            <a:r>
              <a:rPr lang="en-CA" altLang="zh-CN" u="sng" dirty="0">
                <a:ea typeface="Arial Unicode MS" pitchFamily="34" charset="-128"/>
                <a:cs typeface="Arial Unicode MS" pitchFamily="34" charset="-128"/>
              </a:rPr>
              <a:t>replications</a:t>
            </a:r>
            <a:r>
              <a:rPr lang="en-CA" altLang="zh-CN" dirty="0">
                <a:ea typeface="Arial Unicode MS" pitchFamily="34" charset="-128"/>
                <a:cs typeface="Arial Unicode MS" pitchFamily="34" charset="-128"/>
              </a:rPr>
              <a:t> of Banff park entry gate simulation</a:t>
            </a:r>
          </a:p>
          <a:p>
            <a:r>
              <a:rPr lang="en-CA" altLang="zh-CN" dirty="0">
                <a:ea typeface="Arial Unicode MS" pitchFamily="34" charset="-128"/>
                <a:cs typeface="Arial Unicode MS" pitchFamily="34" charset="-128"/>
              </a:rPr>
              <a:t>Warmup: 10,000 minutes</a:t>
            </a:r>
          </a:p>
          <a:p>
            <a:r>
              <a:rPr lang="en-CA" altLang="zh-CN" dirty="0">
                <a:ea typeface="Arial Unicode MS" pitchFamily="34" charset="-128"/>
                <a:cs typeface="Arial Unicode MS" pitchFamily="34" charset="-128"/>
              </a:rPr>
              <a:t>Number of cars: 60,000</a:t>
            </a:r>
          </a:p>
          <a:p>
            <a:endParaRPr lang="en-CA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CA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CA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CA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CA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CA" altLang="zh-CN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CA" altLang="zh-CN" dirty="0">
                <a:ea typeface="Arial Unicode MS" pitchFamily="34" charset="-128"/>
                <a:cs typeface="Arial Unicode MS" pitchFamily="34" charset="-128"/>
              </a:rPr>
              <a:t>See graph online for 90% confidence intervals</a:t>
            </a:r>
            <a:endParaRPr lang="zh-CN" altLang="en-US" dirty="0"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3A7FB7-34C1-49CD-8CD8-82C1A49A5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991439"/>
              </p:ext>
            </p:extLst>
          </p:nvPr>
        </p:nvGraphicFramePr>
        <p:xfrm>
          <a:off x="1341118" y="3080829"/>
          <a:ext cx="6382045" cy="2379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409">
                  <a:extLst>
                    <a:ext uri="{9D8B030D-6E8A-4147-A177-3AD203B41FA5}">
                      <a16:colId xmlns:a16="http://schemas.microsoft.com/office/drawing/2014/main" val="534036155"/>
                    </a:ext>
                  </a:extLst>
                </a:gridCol>
                <a:gridCol w="1276409">
                  <a:extLst>
                    <a:ext uri="{9D8B030D-6E8A-4147-A177-3AD203B41FA5}">
                      <a16:colId xmlns:a16="http://schemas.microsoft.com/office/drawing/2014/main" val="1871382041"/>
                    </a:ext>
                  </a:extLst>
                </a:gridCol>
                <a:gridCol w="1276409">
                  <a:extLst>
                    <a:ext uri="{9D8B030D-6E8A-4147-A177-3AD203B41FA5}">
                      <a16:colId xmlns:a16="http://schemas.microsoft.com/office/drawing/2014/main" val="4277847472"/>
                    </a:ext>
                  </a:extLst>
                </a:gridCol>
                <a:gridCol w="1276409">
                  <a:extLst>
                    <a:ext uri="{9D8B030D-6E8A-4147-A177-3AD203B41FA5}">
                      <a16:colId xmlns:a16="http://schemas.microsoft.com/office/drawing/2014/main" val="372054489"/>
                    </a:ext>
                  </a:extLst>
                </a:gridCol>
                <a:gridCol w="1276409">
                  <a:extLst>
                    <a:ext uri="{9D8B030D-6E8A-4147-A177-3AD203B41FA5}">
                      <a16:colId xmlns:a16="http://schemas.microsoft.com/office/drawing/2014/main" val="2979707109"/>
                    </a:ext>
                  </a:extLst>
                </a:gridCol>
              </a:tblGrid>
              <a:tr h="475801">
                <a:tc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1/</a:t>
                      </a:r>
                      <a:r>
                        <a:rPr lang="el-GR" dirty="0"/>
                        <a:t>μ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ρ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Mean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Std</a:t>
                      </a:r>
                      <a:r>
                        <a:rPr lang="en-CA" dirty="0"/>
                        <a:t> Dev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47371"/>
                  </a:ext>
                </a:extLst>
              </a:tr>
              <a:tr h="475801">
                <a:tc>
                  <a:txBody>
                    <a:bodyPr/>
                    <a:lstStyle/>
                    <a:p>
                      <a:r>
                        <a:rPr lang="en-CA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3.019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0.109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795065"/>
                  </a:ext>
                </a:extLst>
              </a:tr>
              <a:tr h="475801">
                <a:tc>
                  <a:txBody>
                    <a:bodyPr/>
                    <a:lstStyle/>
                    <a:p>
                      <a:r>
                        <a:rPr lang="en-CA" dirty="0"/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0.825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4.715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0.174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531920"/>
                  </a:ext>
                </a:extLst>
              </a:tr>
              <a:tr h="475801">
                <a:tc>
                  <a:txBody>
                    <a:bodyPr/>
                    <a:lstStyle/>
                    <a:p>
                      <a:r>
                        <a:rPr lang="en-CA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9.042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0.980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493101"/>
                  </a:ext>
                </a:extLst>
              </a:tr>
              <a:tr h="475801">
                <a:tc>
                  <a:txBody>
                    <a:bodyPr/>
                    <a:lstStyle/>
                    <a:p>
                      <a:r>
                        <a:rPr lang="en-CA" dirty="0"/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0.975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39.876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12.76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64412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767969-B13A-4DF9-BAB3-9F7CAC6E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of performance and error</a:t>
            </a:r>
          </a:p>
          <a:p>
            <a:r>
              <a:rPr lang="en-US" dirty="0"/>
              <a:t>Transient and steady state</a:t>
            </a:r>
          </a:p>
          <a:p>
            <a:pPr lvl="1"/>
            <a:r>
              <a:rPr lang="en-US" dirty="0"/>
              <a:t>Types of simulations</a:t>
            </a:r>
          </a:p>
          <a:p>
            <a:pPr lvl="1"/>
            <a:r>
              <a:rPr lang="en-US" dirty="0"/>
              <a:t>Steady-state analysis</a:t>
            </a:r>
          </a:p>
          <a:p>
            <a:pPr lvl="1"/>
            <a:r>
              <a:rPr lang="en-US" dirty="0"/>
              <a:t>Initial data deletion</a:t>
            </a:r>
          </a:p>
          <a:p>
            <a:pPr lvl="1"/>
            <a:r>
              <a:rPr lang="en-US" dirty="0"/>
              <a:t>Length of simulation run</a:t>
            </a:r>
          </a:p>
          <a:p>
            <a:r>
              <a:rPr lang="en-US" dirty="0"/>
              <a:t>Confidence interval</a:t>
            </a:r>
          </a:p>
          <a:p>
            <a:pPr lvl="1"/>
            <a:r>
              <a:rPr lang="en-US" dirty="0"/>
              <a:t>Estimating mean and variance</a:t>
            </a:r>
          </a:p>
          <a:p>
            <a:pPr lvl="1"/>
            <a:r>
              <a:rPr lang="en-US" dirty="0"/>
              <a:t>Confidence interval for small and large samples</a:t>
            </a:r>
          </a:p>
          <a:p>
            <a:pPr lvl="1"/>
            <a:r>
              <a:rPr lang="en-US" dirty="0"/>
              <a:t>Width of confidence interval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0CBF7B-AC4B-40D3-AF89-9A5B09858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74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Example: Assignment 2 (cont’d)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200" y="1371106"/>
            <a:ext cx="8229600" cy="4966078"/>
          </a:xfrm>
        </p:spPr>
        <p:txBody>
          <a:bodyPr>
            <a:normAutofit/>
          </a:bodyPr>
          <a:lstStyle/>
          <a:p>
            <a:r>
              <a:rPr lang="en-CA" altLang="zh-CN" dirty="0">
                <a:ea typeface="Arial Unicode MS" pitchFamily="34" charset="-128"/>
                <a:cs typeface="Arial Unicode MS" pitchFamily="34" charset="-128"/>
              </a:rPr>
              <a:t>10 </a:t>
            </a:r>
            <a:r>
              <a:rPr lang="en-CA" altLang="zh-CN" u="sng" dirty="0">
                <a:ea typeface="Arial Unicode MS" pitchFamily="34" charset="-128"/>
                <a:cs typeface="Arial Unicode MS" pitchFamily="34" charset="-128"/>
              </a:rPr>
              <a:t>batches</a:t>
            </a:r>
            <a:r>
              <a:rPr lang="en-CA" altLang="zh-CN" dirty="0">
                <a:ea typeface="Arial Unicode MS" pitchFamily="34" charset="-128"/>
                <a:cs typeface="Arial Unicode MS" pitchFamily="34" charset="-128"/>
              </a:rPr>
              <a:t> from Banff park entry gate simulation</a:t>
            </a:r>
          </a:p>
          <a:p>
            <a:r>
              <a:rPr lang="en-CA" altLang="zh-CN" dirty="0">
                <a:ea typeface="Arial Unicode MS" pitchFamily="34" charset="-128"/>
                <a:cs typeface="Arial Unicode MS" pitchFamily="34" charset="-128"/>
              </a:rPr>
              <a:t>Warmup: 0 minutes</a:t>
            </a:r>
          </a:p>
          <a:p>
            <a:r>
              <a:rPr lang="en-CA" altLang="zh-CN" dirty="0">
                <a:ea typeface="Arial Unicode MS" pitchFamily="34" charset="-128"/>
                <a:cs typeface="Arial Unicode MS" pitchFamily="34" charset="-128"/>
              </a:rPr>
              <a:t>Number of cars: 500,000</a:t>
            </a:r>
          </a:p>
          <a:p>
            <a:pPr marL="0" indent="0">
              <a:buNone/>
            </a:pPr>
            <a:endParaRPr lang="en-CA" altLang="zh-CN" dirty="0"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3A7FB7-34C1-49CD-8CD8-82C1A49A5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565959"/>
              </p:ext>
            </p:extLst>
          </p:nvPr>
        </p:nvGraphicFramePr>
        <p:xfrm>
          <a:off x="1341118" y="3080829"/>
          <a:ext cx="6382045" cy="2379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409">
                  <a:extLst>
                    <a:ext uri="{9D8B030D-6E8A-4147-A177-3AD203B41FA5}">
                      <a16:colId xmlns:a16="http://schemas.microsoft.com/office/drawing/2014/main" val="534036155"/>
                    </a:ext>
                  </a:extLst>
                </a:gridCol>
                <a:gridCol w="1276409">
                  <a:extLst>
                    <a:ext uri="{9D8B030D-6E8A-4147-A177-3AD203B41FA5}">
                      <a16:colId xmlns:a16="http://schemas.microsoft.com/office/drawing/2014/main" val="1871382041"/>
                    </a:ext>
                  </a:extLst>
                </a:gridCol>
                <a:gridCol w="1276409">
                  <a:extLst>
                    <a:ext uri="{9D8B030D-6E8A-4147-A177-3AD203B41FA5}">
                      <a16:colId xmlns:a16="http://schemas.microsoft.com/office/drawing/2014/main" val="4277847472"/>
                    </a:ext>
                  </a:extLst>
                </a:gridCol>
                <a:gridCol w="1276409">
                  <a:extLst>
                    <a:ext uri="{9D8B030D-6E8A-4147-A177-3AD203B41FA5}">
                      <a16:colId xmlns:a16="http://schemas.microsoft.com/office/drawing/2014/main" val="372054489"/>
                    </a:ext>
                  </a:extLst>
                </a:gridCol>
                <a:gridCol w="1276409">
                  <a:extLst>
                    <a:ext uri="{9D8B030D-6E8A-4147-A177-3AD203B41FA5}">
                      <a16:colId xmlns:a16="http://schemas.microsoft.com/office/drawing/2014/main" val="2979707109"/>
                    </a:ext>
                  </a:extLst>
                </a:gridCol>
              </a:tblGrid>
              <a:tr h="475801">
                <a:tc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1/</a:t>
                      </a:r>
                      <a:r>
                        <a:rPr lang="el-GR" dirty="0"/>
                        <a:t>μ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ρ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Mean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Std</a:t>
                      </a:r>
                      <a:r>
                        <a:rPr lang="en-CA" dirty="0"/>
                        <a:t> Dev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47371"/>
                  </a:ext>
                </a:extLst>
              </a:tr>
              <a:tr h="475801">
                <a:tc>
                  <a:txBody>
                    <a:bodyPr/>
                    <a:lstStyle/>
                    <a:p>
                      <a:r>
                        <a:rPr lang="en-CA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2.997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0.088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795065"/>
                  </a:ext>
                </a:extLst>
              </a:tr>
              <a:tr h="475801">
                <a:tc>
                  <a:txBody>
                    <a:bodyPr/>
                    <a:lstStyle/>
                    <a:p>
                      <a:r>
                        <a:rPr lang="en-CA" dirty="0"/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0.825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4.813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0.206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531920"/>
                  </a:ext>
                </a:extLst>
              </a:tr>
              <a:tr h="475801">
                <a:tc>
                  <a:txBody>
                    <a:bodyPr/>
                    <a:lstStyle/>
                    <a:p>
                      <a:r>
                        <a:rPr lang="en-CA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9.033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0.608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493101"/>
                  </a:ext>
                </a:extLst>
              </a:tr>
              <a:tr h="475801">
                <a:tc>
                  <a:txBody>
                    <a:bodyPr/>
                    <a:lstStyle/>
                    <a:p>
                      <a:r>
                        <a:rPr lang="en-CA" dirty="0"/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0.975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42.22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14.72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64412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F5DE5F-857A-42F0-9E4C-2BF494AB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6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0" name="Rectangle 8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CN" sz="2400" dirty="0">
                    <a:ea typeface="Arial Unicode MS" pitchFamily="34" charset="-128"/>
                    <a:cs typeface="Arial Unicode MS" pitchFamily="34" charset="-128"/>
                  </a:rPr>
                  <a:t>Define normalized random variable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𝑍</m:t>
                    </m:r>
                  </m:oMath>
                </a14:m>
                <a:r>
                  <a:rPr lang="en-US" altLang="zh-CN" sz="2400" dirty="0">
                    <a:ea typeface="Arial Unicode MS" pitchFamily="34" charset="-128"/>
                    <a:cs typeface="Arial Unicode MS" pitchFamily="34" charset="-128"/>
                  </a:rPr>
                  <a:t> as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zh-CN" sz="2400" dirty="0"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𝑍</m:t>
                      </m:r>
                      <m:r>
                        <a:rPr lang="en-US" altLang="zh-CN" sz="2400" b="0" i="1" smtClean="0"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𝑌</m:t>
                              </m:r>
                            </m:e>
                          </m:acc>
                          <m:r>
                            <a:rPr lang="en-US" altLang="zh-CN" sz="2400" b="0" i="1" dirty="0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r>
                            <a:rPr lang="en-US" altLang="zh-CN" sz="2400" b="0" i="1" dirty="0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𝜇</m:t>
                          </m:r>
                        </m:num>
                        <m:den>
                          <m:r>
                            <a:rPr lang="en-CA" altLang="zh-CN" sz="2400" b="0" i="1" dirty="0" smtClean="0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𝑠</m:t>
                          </m:r>
                          <m:r>
                            <a:rPr lang="en-US" altLang="zh-CN" sz="2400" b="0" i="1" smtClean="0"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𝑚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br>
                  <a:rPr lang="en-US" altLang="zh-CN" sz="2400" dirty="0">
                    <a:ea typeface="Arial Unicode MS" pitchFamily="34" charset="-128"/>
                    <a:cs typeface="Arial Unicode MS" pitchFamily="34" charset="-128"/>
                  </a:rPr>
                </a:br>
                <a:br>
                  <a:rPr lang="en-US" altLang="zh-CN" sz="2400" dirty="0"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en-US" altLang="zh-CN" sz="2400" dirty="0">
                    <a:ea typeface="Arial Unicode MS" pitchFamily="34" charset="-128"/>
                    <a:cs typeface="Arial Unicode MS" pitchFamily="34" charset="-128"/>
                  </a:rPr>
                  <a:t>where </a:t>
                </a:r>
                <a14:m>
                  <m:oMath xmlns:m="http://schemas.openxmlformats.org/officeDocument/2006/math">
                    <m:r>
                      <a:rPr lang="en-CA" altLang="zh-CN" sz="2400" b="0" i="1" smtClean="0"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𝑠</m:t>
                    </m:r>
                  </m:oMath>
                </a14:m>
                <a:r>
                  <a:rPr lang="en-US" altLang="zh-CN" sz="2400" dirty="0">
                    <a:ea typeface="Arial Unicode MS" pitchFamily="34" charset="-128"/>
                    <a:cs typeface="Arial Unicode MS" pitchFamily="34" charset="-128"/>
                  </a:rPr>
                  <a:t> is the sample standard deviation</a:t>
                </a:r>
              </a:p>
              <a:p>
                <a:pPr>
                  <a:lnSpc>
                    <a:spcPct val="90000"/>
                  </a:lnSpc>
                </a:pPr>
                <a:endParaRPr lang="en-US" altLang="zh-CN" sz="2400" i="1" dirty="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From </a:t>
                </a:r>
                <a:r>
                  <a:rPr lang="en-US" altLang="zh-CN" dirty="0">
                    <a:solidFill>
                      <a:srgbClr val="FF0000"/>
                    </a:solidFill>
                    <a:ea typeface="Arial Unicode MS" pitchFamily="34" charset="-128"/>
                    <a:cs typeface="Arial Unicode MS" pitchFamily="34" charset="-128"/>
                  </a:rPr>
                  <a:t>Central Limit Theorem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𝑍</m:t>
                    </m:r>
                  </m:oMath>
                </a14:m>
                <a:r>
                  <a:rPr lang="en-US" altLang="zh-CN" sz="2400" dirty="0">
                    <a:ea typeface="Arial Unicode MS" pitchFamily="34" charset="-128"/>
                    <a:cs typeface="Arial Unicode MS" pitchFamily="34" charset="-128"/>
                  </a:rPr>
                  <a:t> has standard normal distribution for large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</m:t>
                    </m:r>
                  </m:oMath>
                </a14:m>
                <a:endParaRPr lang="en-US" altLang="zh-CN" sz="2400" i="1" dirty="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</a:pPr>
                <a:endParaRPr lang="en-US" altLang="zh-CN" sz="2400" dirty="0"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CN" sz="2400" dirty="0">
                    <a:ea typeface="Arial Unicode MS" pitchFamily="34" charset="-128"/>
                    <a:cs typeface="Arial Unicode MS" pitchFamily="34" charset="-128"/>
                  </a:rPr>
                  <a:t>(1-</a:t>
                </a:r>
                <a:r>
                  <a:rPr lang="el-GR" altLang="zh-CN" sz="2400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α</a:t>
                </a:r>
                <a:r>
                  <a:rPr lang="en-US" altLang="zh-CN" sz="2400" dirty="0">
                    <a:ea typeface="Arial Unicode MS" pitchFamily="34" charset="-128"/>
                    <a:cs typeface="Arial Unicode MS" pitchFamily="34" charset="-128"/>
                  </a:rPr>
                  <a:t>)100% confidence interval for </a:t>
                </a:r>
                <a:r>
                  <a:rPr lang="en-US" altLang="zh-CN" sz="2400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m</a:t>
                </a:r>
                <a:r>
                  <a:rPr lang="en-US" altLang="zh-CN" sz="2400" dirty="0">
                    <a:ea typeface="Arial Unicode MS" pitchFamily="34" charset="-128"/>
                    <a:cs typeface="Arial Unicode MS" pitchFamily="34" charset="-128"/>
                  </a:rPr>
                  <a:t>:</a:t>
                </a:r>
                <a:br>
                  <a:rPr lang="en-US" altLang="zh-CN" sz="2400" dirty="0"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en-US" altLang="zh-CN" sz="2400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z</a:t>
                </a:r>
                <a:r>
                  <a:rPr lang="en-US" altLang="zh-CN" sz="2400" baseline="-25000" dirty="0">
                    <a:ea typeface="Arial Unicode MS" pitchFamily="34" charset="-128"/>
                    <a:cs typeface="Arial Unicode MS" pitchFamily="34" charset="-128"/>
                  </a:rPr>
                  <a:t>1-</a:t>
                </a:r>
                <a:r>
                  <a:rPr lang="en-US" altLang="zh-CN" sz="2400" baseline="-25000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altLang="zh-CN" sz="2400" baseline="-25000" dirty="0">
                    <a:ea typeface="Arial Unicode MS" pitchFamily="34" charset="-128"/>
                    <a:cs typeface="Arial Unicode MS" pitchFamily="34" charset="-128"/>
                  </a:rPr>
                  <a:t>/2</a:t>
                </a:r>
                <a:r>
                  <a:rPr lang="en-US" altLang="zh-CN" sz="2400" dirty="0">
                    <a:ea typeface="Arial Unicode MS" pitchFamily="34" charset="-128"/>
                    <a:cs typeface="Arial Unicode MS" pitchFamily="34" charset="-128"/>
                  </a:rPr>
                  <a:t> = (1-</a:t>
                </a:r>
                <a:r>
                  <a:rPr lang="en-US" altLang="zh-CN" sz="2400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altLang="zh-CN" sz="2400" dirty="0">
                    <a:ea typeface="Arial Unicode MS" pitchFamily="34" charset="-128"/>
                    <a:cs typeface="Arial Unicode MS" pitchFamily="34" charset="-128"/>
                  </a:rPr>
                  <a:t>/2)-</a:t>
                </a:r>
                <a:r>
                  <a:rPr lang="en-US" altLang="zh-CN" sz="2400" dirty="0" err="1">
                    <a:ea typeface="Arial Unicode MS" pitchFamily="34" charset="-128"/>
                    <a:cs typeface="Arial Unicode MS" pitchFamily="34" charset="-128"/>
                  </a:rPr>
                  <a:t>quantile</a:t>
                </a:r>
                <a:r>
                  <a:rPr lang="en-US" altLang="zh-CN" sz="2400" dirty="0">
                    <a:ea typeface="Arial Unicode MS" pitchFamily="34" charset="-128"/>
                    <a:cs typeface="Arial Unicode MS" pitchFamily="34" charset="-128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r>
                      <a:rPr lang="en-US" altLang="zh-CN" sz="24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(0,1)</m:t>
                    </m:r>
                  </m:oMath>
                </a14:m>
                <a:endParaRPr lang="en-US" altLang="zh-CN" sz="2400" dirty="0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9700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59" t="-17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Confidence Interval for Large Samples</a:t>
            </a:r>
          </a:p>
        </p:txBody>
      </p:sp>
      <p:sp>
        <p:nvSpPr>
          <p:cNvPr id="29702" name="Rectangle 10" descr="Wide upward diagonal"/>
          <p:cNvSpPr>
            <a:spLocks noChangeArrowheads="1"/>
          </p:cNvSpPr>
          <p:nvPr/>
        </p:nvSpPr>
        <p:spPr bwMode="auto">
          <a:xfrm>
            <a:off x="6878638" y="5219700"/>
            <a:ext cx="879475" cy="785813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3" name="Line 11"/>
          <p:cNvSpPr>
            <a:spLocks noChangeShapeType="1"/>
          </p:cNvSpPr>
          <p:nvPr/>
        </p:nvSpPr>
        <p:spPr bwMode="auto">
          <a:xfrm>
            <a:off x="6324600" y="6005513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4" name="Group 12"/>
          <p:cNvGrpSpPr>
            <a:grpSpLocks/>
          </p:cNvGrpSpPr>
          <p:nvPr/>
        </p:nvGrpSpPr>
        <p:grpSpPr bwMode="auto">
          <a:xfrm>
            <a:off x="7480300" y="4757738"/>
            <a:ext cx="554038" cy="508000"/>
            <a:chOff x="3456" y="2304"/>
            <a:chExt cx="2016" cy="672"/>
          </a:xfrm>
        </p:grpSpPr>
        <p:sp>
          <p:nvSpPr>
            <p:cNvPr id="29714" name="Arc 13" descr="Wide upward diagonal"/>
            <p:cNvSpPr>
              <a:spLocks/>
            </p:cNvSpPr>
            <p:nvPr/>
          </p:nvSpPr>
          <p:spPr bwMode="auto">
            <a:xfrm flipH="1">
              <a:off x="3456" y="2304"/>
              <a:ext cx="1008" cy="6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Arc 14" descr="Wide upward diagonal"/>
            <p:cNvSpPr>
              <a:spLocks/>
            </p:cNvSpPr>
            <p:nvPr/>
          </p:nvSpPr>
          <p:spPr bwMode="auto">
            <a:xfrm>
              <a:off x="4464" y="2304"/>
              <a:ext cx="1008" cy="6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5" name="Line 15"/>
          <p:cNvSpPr>
            <a:spLocks noChangeShapeType="1"/>
          </p:cNvSpPr>
          <p:nvPr/>
        </p:nvSpPr>
        <p:spPr bwMode="auto">
          <a:xfrm>
            <a:off x="6878638" y="5727700"/>
            <a:ext cx="0" cy="36988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Text Box 16"/>
          <p:cNvSpPr txBox="1">
            <a:spLocks noChangeArrowheads="1"/>
          </p:cNvSpPr>
          <p:nvPr/>
        </p:nvSpPr>
        <p:spPr bwMode="auto">
          <a:xfrm>
            <a:off x="7610475" y="60833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29707" name="Text Box 17"/>
          <p:cNvSpPr txBox="1">
            <a:spLocks noChangeArrowheads="1"/>
          </p:cNvSpPr>
          <p:nvPr/>
        </p:nvSpPr>
        <p:spPr bwMode="auto">
          <a:xfrm>
            <a:off x="6437313" y="6019800"/>
            <a:ext cx="877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r>
              <a:rPr lang="en-US" altLang="zh-CN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-z</a:t>
            </a:r>
            <a:r>
              <a:rPr lang="en-US" altLang="zh-CN" baseline="-2500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1-</a:t>
            </a:r>
            <a:r>
              <a:rPr lang="en-US" altLang="zh-CN" baseline="-25000"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altLang="zh-CN" baseline="-2500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/2</a:t>
            </a:r>
          </a:p>
        </p:txBody>
      </p:sp>
      <p:sp>
        <p:nvSpPr>
          <p:cNvPr id="29708" name="Text Box 18"/>
          <p:cNvSpPr txBox="1">
            <a:spLocks noChangeArrowheads="1"/>
          </p:cNvSpPr>
          <p:nvPr/>
        </p:nvSpPr>
        <p:spPr bwMode="auto">
          <a:xfrm>
            <a:off x="8229600" y="6019800"/>
            <a:ext cx="6142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r>
              <a:rPr lang="en-US" altLang="zh-CN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zh-CN" baseline="-250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1-</a:t>
            </a:r>
            <a:r>
              <a:rPr lang="en-US" altLang="zh-CN" baseline="-25000" dirty="0"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altLang="zh-CN" baseline="-250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/2</a:t>
            </a:r>
          </a:p>
        </p:txBody>
      </p:sp>
      <p:sp>
        <p:nvSpPr>
          <p:cNvPr id="29709" name="Rectangle 19" descr="Wide upward diagonal"/>
          <p:cNvSpPr>
            <a:spLocks noChangeArrowheads="1"/>
          </p:cNvSpPr>
          <p:nvPr/>
        </p:nvSpPr>
        <p:spPr bwMode="auto">
          <a:xfrm>
            <a:off x="7758113" y="5219700"/>
            <a:ext cx="877887" cy="785813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0" name="Arc 20"/>
          <p:cNvSpPr>
            <a:spLocks/>
          </p:cNvSpPr>
          <p:nvPr/>
        </p:nvSpPr>
        <p:spPr bwMode="auto">
          <a:xfrm flipH="1" flipV="1">
            <a:off x="8034338" y="5219700"/>
            <a:ext cx="971550" cy="6477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Arc 21"/>
          <p:cNvSpPr>
            <a:spLocks/>
          </p:cNvSpPr>
          <p:nvPr/>
        </p:nvSpPr>
        <p:spPr bwMode="auto">
          <a:xfrm flipV="1">
            <a:off x="6508750" y="5219700"/>
            <a:ext cx="971550" cy="6477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22"/>
          <p:cNvSpPr>
            <a:spLocks noChangeShapeType="1"/>
          </p:cNvSpPr>
          <p:nvPr/>
        </p:nvSpPr>
        <p:spPr bwMode="auto">
          <a:xfrm>
            <a:off x="8636000" y="5727700"/>
            <a:ext cx="0" cy="36988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Line 23"/>
          <p:cNvSpPr>
            <a:spLocks noChangeShapeType="1"/>
          </p:cNvSpPr>
          <p:nvPr/>
        </p:nvSpPr>
        <p:spPr bwMode="auto">
          <a:xfrm flipV="1">
            <a:off x="7758113" y="4572000"/>
            <a:ext cx="0" cy="1571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672118"/>
              </p:ext>
            </p:extLst>
          </p:nvPr>
        </p:nvGraphicFramePr>
        <p:xfrm>
          <a:off x="1358900" y="5661076"/>
          <a:ext cx="4889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5" imgW="1955520" imgH="457200" progId="Equation.3">
                  <p:embed/>
                </p:oleObj>
              </mc:Choice>
              <mc:Fallback>
                <p:oleObj name="Equation" r:id="rId5" imgW="1955520" imgH="457200" progId="Equation.3">
                  <p:embed/>
                  <p:pic>
                    <p:nvPicPr>
                      <p:cNvPr id="29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5661076"/>
                        <a:ext cx="48895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C62F4-2EA5-41E0-8691-43573BD7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10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0226" name="Rectangle 1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= 3.90, </a:t>
                </a:r>
                <a14:m>
                  <m:oMath xmlns:m="http://schemas.openxmlformats.org/officeDocument/2006/math">
                    <m:r>
                      <a:rPr lang="en-CA" altLang="zh-CN" b="0" i="1" smtClean="0"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𝑠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= 0.95, and </a:t>
                </a:r>
                <a:r>
                  <a:rPr lang="en-US" altLang="zh-CN" i="1" dirty="0">
                    <a:ea typeface="Arial Unicode MS" pitchFamily="34" charset="-128"/>
                    <a:cs typeface="Arial Unicode MS" pitchFamily="34" charset="-128"/>
                  </a:rPr>
                  <a:t>m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= 32 </a:t>
                </a:r>
              </a:p>
              <a:p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A 90% confidence interval for the mean</a:t>
                </a:r>
                <a:b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= </a:t>
                </a: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We can state with 90% confidence that the population mean is  between 3.62 and 4.17  The chance of error in this statement is 10%. </a:t>
                </a:r>
              </a:p>
            </p:txBody>
          </p:sp>
        </mc:Choice>
        <mc:Fallback xmlns="">
          <p:sp>
            <p:nvSpPr>
              <p:cNvPr id="180226" name="Rectangle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9"/>
                <a:stretch>
                  <a:fillRect l="-1259" t="-11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73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Example </a:t>
            </a:r>
          </a:p>
        </p:txBody>
      </p:sp>
      <p:pic>
        <p:nvPicPr>
          <p:cNvPr id="180229" name="Picture 6" descr="C:\Documents and Settings\Video\My Documents\ritun\TP_tmp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55876"/>
            <a:ext cx="23034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0230" name="Group 11"/>
          <p:cNvGrpSpPr>
            <a:grpSpLocks/>
          </p:cNvGrpSpPr>
          <p:nvPr/>
        </p:nvGrpSpPr>
        <p:grpSpPr bwMode="auto">
          <a:xfrm>
            <a:off x="457200" y="4038600"/>
            <a:ext cx="8077200" cy="1828800"/>
            <a:chOff x="432" y="2976"/>
            <a:chExt cx="4720" cy="944"/>
          </a:xfrm>
        </p:grpSpPr>
        <p:pic>
          <p:nvPicPr>
            <p:cNvPr id="180232" name="Picture 7" descr="C:\Documents and Settings\Video\My Documents\ritun\TP_tmp.pn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976"/>
              <a:ext cx="472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233" name="Picture 8" descr="C:\Documents and Settings\Video\My Documents\ritun\TP_tmp.pn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216"/>
              <a:ext cx="97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234" name="Picture 9" descr="C:\Documents and Settings\Video\My Documents\ritun\TP_tmp.pn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456"/>
              <a:ext cx="472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235" name="Picture 10" descr="C:\Documents and Settings\Video\My Documents\ritun\TP_tmp.pn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744"/>
              <a:ext cx="97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0231" name="Picture 14" descr="F:\perf\TP_tmp.b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08" y="2151114"/>
            <a:ext cx="419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9CAD25-B508-4B77-9CF3-B1D1B650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069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Width of Confidence Interval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9250" indent="-349250">
                  <a:lnSpc>
                    <a:spcPct val="88000"/>
                  </a:lnSpc>
                </a:pPr>
                <a:r>
                  <a:rPr lang="en-GB" altLang="en-US" dirty="0"/>
                  <a:t>Width of the confidence interval is  </a:t>
                </a:r>
                <a:br>
                  <a:rPr lang="en-GB" altLang="en-US" dirty="0"/>
                </a:br>
                <a:endParaRPr lang="en-GB" altLang="en-US" dirty="0"/>
              </a:p>
              <a:p>
                <a:pPr marL="349250" indent="-349250">
                  <a:lnSpc>
                    <a:spcPct val="88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2⋅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𝑚</m:t>
                          </m:r>
                          <m:r>
                            <a:rPr lang="en-US" i="1" dirty="0">
                              <a:latin typeface="Cambria Math"/>
                            </a:rPr>
                            <m:t>−1, 1−</m:t>
                          </m:r>
                          <m:f>
                            <m:fPr>
                              <m:ctrlPr>
                                <a:rPr lang="en-US" b="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r>
                            <a:rPr lang="en-CA" altLang="en-US" b="0" i="1" smtClean="0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i="1"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𝑚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altLang="en-US" dirty="0"/>
              </a:p>
              <a:p>
                <a:pPr marL="349250" indent="-349250">
                  <a:lnSpc>
                    <a:spcPct val="88000"/>
                  </a:lnSpc>
                  <a:buFont typeface="Wingdings" pitchFamily="2" charset="2"/>
                  <a:buNone/>
                </a:pPr>
                <a:endParaRPr lang="en-GB" altLang="en-US" dirty="0"/>
              </a:p>
              <a:p>
                <a:pPr marL="349250" indent="-349250">
                  <a:lnSpc>
                    <a:spcPct val="88000"/>
                  </a:lnSpc>
                </a:pPr>
                <a:r>
                  <a:rPr lang="en-GB" altLang="en-US" dirty="0"/>
                  <a:t>Width can be reduced by </a:t>
                </a:r>
              </a:p>
              <a:p>
                <a:pPr marL="749300" lvl="1" indent="-349250">
                  <a:lnSpc>
                    <a:spcPct val="88000"/>
                  </a:lnSpc>
                </a:pPr>
                <a:r>
                  <a:rPr lang="en-GB" altLang="en-US" dirty="0"/>
                  <a:t>Using a larger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GB" altLang="en-US" dirty="0"/>
                  <a:t> (i.e., more simulation runs)</a:t>
                </a:r>
              </a:p>
              <a:p>
                <a:pPr marL="749300" lvl="1" indent="-349250">
                  <a:lnSpc>
                    <a:spcPct val="88000"/>
                  </a:lnSpc>
                </a:pPr>
                <a:r>
                  <a:rPr lang="en-GB" altLang="en-US" dirty="0"/>
                  <a:t>Using a smaller </a:t>
                </a:r>
                <a14:m>
                  <m:oMath xmlns:m="http://schemas.openxmlformats.org/officeDocument/2006/math">
                    <m:r>
                      <a:rPr lang="en-CA" alt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altLang="en-US" dirty="0"/>
                  <a:t> (i.e., longer simulation runs)</a:t>
                </a:r>
                <a:endParaRPr lang="en-CA" altLang="en-US" dirty="0"/>
              </a:p>
            </p:txBody>
          </p:sp>
        </mc:Choice>
        <mc:Fallback xmlns="">
          <p:sp>
            <p:nvSpPr>
              <p:cNvPr id="2765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9" t="-22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EF3E23-EF2E-4C81-B0E7-A01C5597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348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the desired width of the confidence interval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/>
                  <a:t>, and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dirty="0"/>
                  <a:t> replications have been made but the desired width is not met:</a:t>
                </a:r>
              </a:p>
              <a:p>
                <a:pPr lvl="1"/>
                <a:r>
                  <a:rPr lang="en-US" dirty="0"/>
                  <a:t>Total number of replications required can be estimated by</a:t>
                </a: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2⋅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−1, 1−</m:t>
                                  </m:r>
                                  <m:f>
                                    <m:f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lang="en-US" b="0" i="1" dirty="0" smtClean="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fPr>
                                <m:num>
                                  <m:r>
                                    <a:rPr lang="en-CA" altLang="en-US" b="0" i="1" smtClean="0"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en-US" altLang="en-US" b="0" i="1" smtClean="0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Number of additional replications required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9" t="-1104" r="-16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Number of Simulation Runs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9EA2E2-8558-4703-A50A-BBBB0CF6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04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An alternative to increasing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en-US" dirty="0"/>
                  <a:t> is to increase total run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en-US" dirty="0"/>
                  <a:t> for each replication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Approach: 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𝛽</m:t>
                    </m:r>
                    <m:r>
                      <a:rPr lang="en-US" altLang="en-US" b="0" i="1" smtClean="0">
                        <a:latin typeface="Cambria Math"/>
                      </a:rPr>
                      <m:t>≥1</m:t>
                    </m:r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Increase run length from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𝛽</m:t>
                    </m:r>
                    <m:r>
                      <a:rPr lang="en-US" alt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alt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dirty="0"/>
                  <a:t>, and</a:t>
                </a:r>
              </a:p>
              <a:p>
                <a:pPr lvl="1"/>
                <a:r>
                  <a:rPr lang="en-US" altLang="en-US" dirty="0"/>
                  <a:t>Delete additional amount of data, from time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altLang="en-US" dirty="0"/>
                  <a:t> to time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/>
                      </a:rPr>
                      <m:t> </m:t>
                    </m:r>
                    <m:r>
                      <a:rPr lang="en-US" altLang="en-US" b="0" i="1" smtClean="0">
                        <a:latin typeface="Cambria Math"/>
                      </a:rPr>
                      <m:t>𝛽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87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of Simulation Runs</a:t>
            </a:r>
          </a:p>
        </p:txBody>
      </p:sp>
      <p:pic>
        <p:nvPicPr>
          <p:cNvPr id="5" name="Picture 11" descr="11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4038600"/>
            <a:ext cx="4114800" cy="19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33800" y="5791200"/>
                <a:ext cx="47577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𝛽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791200"/>
                <a:ext cx="475771" cy="276999"/>
              </a:xfrm>
              <a:prstGeom prst="rect">
                <a:avLst/>
              </a:prstGeom>
              <a:blipFill rotWithShape="1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57037" y="5791200"/>
                <a:ext cx="8771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𝛽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037" y="5791200"/>
                <a:ext cx="877163" cy="276999"/>
              </a:xfrm>
              <a:prstGeom prst="rect">
                <a:avLst/>
              </a:prstGeom>
              <a:blipFill rotWithShape="1"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DB60AD-C3C3-4240-B0FF-805C6695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of performance and error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Transient and steady state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Types of simulations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Steady-state analysis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Initial data deletion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Length of simulation run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Confidence interval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Estimating mean and variance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Confidence interval for small and large samples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Width of confidence interval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175163-FE6C-4B03-A678-401445A4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0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07200" y="1160085"/>
                <a:ext cx="8229600" cy="547986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en-US" sz="2400" dirty="0"/>
                  <a:t>Output data are random variables, because the input variables are stochastic, and model is basically an input-output transformation</a:t>
                </a:r>
                <a:endParaRPr lang="en-US" altLang="en-US" dirty="0"/>
              </a:p>
              <a:p>
                <a:endParaRPr lang="en-US" altLang="en-US" sz="2400" dirty="0"/>
              </a:p>
              <a:p>
                <a:r>
                  <a:rPr lang="en-US" altLang="en-US" sz="2400" dirty="0">
                    <a:solidFill>
                      <a:srgbClr val="FF0000"/>
                    </a:solidFill>
                  </a:rPr>
                  <a:t>A queueing example: Banff park entry booth</a:t>
                </a:r>
                <a:r>
                  <a:rPr lang="en-US" altLang="en-US" sz="2400" dirty="0"/>
                  <a:t> </a:t>
                </a:r>
              </a:p>
              <a:p>
                <a:pPr lvl="1"/>
                <a:r>
                  <a:rPr lang="en-US" altLang="en-US" sz="2000" dirty="0"/>
                  <a:t>Arrival rate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US" altLang="en-US" sz="2000" dirty="0"/>
                  <a:t> Poisson arrival process 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en-US" sz="2000" dirty="0"/>
                  <a:t> per minute)</a:t>
                </a:r>
              </a:p>
              <a:p>
                <a:pPr lvl="1"/>
                <a:r>
                  <a:rPr lang="en-US" altLang="en-US" sz="2000" dirty="0"/>
                  <a:t>Service time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CA" alt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𝐸𝑥𝑝𝑜𝑛𝑒𝑛𝑡𝑖𝑎𝑙</m:t>
                    </m:r>
                    <m:r>
                      <a:rPr lang="en-US" altLang="en-US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en-US" sz="2000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altLang="en-US" sz="2000" b="0" i="1" smtClean="0">
                        <a:latin typeface="Cambria Math"/>
                        <a:ea typeface="Cambria Math"/>
                      </a:rPr>
                      <m:t>=1.5)</m:t>
                    </m:r>
                  </m:oMath>
                </a14:m>
                <a:r>
                  <a:rPr lang="en-US" altLang="en-US" sz="2000" dirty="0"/>
                  <a:t> minutes</a:t>
                </a:r>
              </a:p>
              <a:p>
                <a:pPr lvl="1"/>
                <a:r>
                  <a:rPr lang="en-US" altLang="en-US" sz="2000" dirty="0"/>
                  <a:t>System performance: long-run average queue length</a:t>
                </a:r>
              </a:p>
              <a:p>
                <a:pPr lvl="1"/>
                <a:r>
                  <a:rPr lang="en-US" altLang="en-US" sz="2000" dirty="0"/>
                  <a:t>Question 1:  does simulation model result agree with M/M/1 model?</a:t>
                </a:r>
              </a:p>
              <a:p>
                <a:pPr lvl="1"/>
                <a:r>
                  <a:rPr lang="en-US" altLang="en-US" sz="2000" dirty="0"/>
                  <a:t>Question 2: is queueing better/same/worse for </a:t>
                </a:r>
                <a:r>
                  <a:rPr lang="en-US" altLang="en-US" sz="2000" dirty="0" err="1"/>
                  <a:t>HyperExp</a:t>
                </a:r>
                <a:r>
                  <a:rPr lang="en-US" altLang="en-US" sz="2000" dirty="0"/>
                  <a:t>() service?</a:t>
                </a:r>
              </a:p>
              <a:p>
                <a:pPr lvl="1"/>
                <a:r>
                  <a:rPr lang="en-US" altLang="en-US" sz="2000" dirty="0"/>
                  <a:t>Question 3: how much better would it be with two servers?</a:t>
                </a:r>
              </a:p>
              <a:p>
                <a:pPr lvl="1"/>
                <a:r>
                  <a:rPr lang="en-US" altLang="en-US" sz="2000" dirty="0"/>
                  <a:t>Suppose we run the simulation 3 times, i.e., 3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replications</a:t>
                </a:r>
              </a:p>
              <a:p>
                <a:pPr lvl="2"/>
                <a:r>
                  <a:rPr lang="en-US" altLang="en-US" sz="1800" dirty="0"/>
                  <a:t>Each replication is for a total of 5,000 minutes</a:t>
                </a:r>
              </a:p>
              <a:p>
                <a:pPr lvl="2"/>
                <a:r>
                  <a:rPr lang="en-US" altLang="en-US" sz="1800" dirty="0"/>
                  <a:t>Divide each replication into </a:t>
                </a:r>
                <a:r>
                  <a:rPr lang="en-US" altLang="en-US" sz="1800" i="1" dirty="0"/>
                  <a:t>5</a:t>
                </a:r>
                <a:r>
                  <a:rPr lang="en-US" altLang="en-US" sz="1800" dirty="0"/>
                  <a:t> equal </a:t>
                </a:r>
                <a:br>
                  <a:rPr lang="en-US" altLang="en-US" sz="1800" dirty="0"/>
                </a:br>
                <a:r>
                  <a:rPr lang="en-US" altLang="en-US" sz="1800" dirty="0"/>
                  <a:t>subintervals (i.e., batches) of </a:t>
                </a:r>
                <a:r>
                  <a:rPr lang="en-US" altLang="en-US" sz="1800" i="1" dirty="0"/>
                  <a:t>1000</a:t>
                </a:r>
                <a:r>
                  <a:rPr lang="en-US" altLang="en-US" sz="1800" dirty="0"/>
                  <a:t> minutes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en-US" sz="18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en-US" sz="1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1800" dirty="0"/>
                  <a:t>: Average number of cars in queue </a:t>
                </a:r>
                <a:br>
                  <a:rPr lang="en-US" altLang="en-US" sz="1800" dirty="0"/>
                </a:br>
                <a:r>
                  <a:rPr lang="en-US" altLang="en-US" sz="1800" dirty="0"/>
                  <a:t>from time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en-US" sz="18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altLang="en-US" sz="1800" b="0" i="1" smtClean="0">
                        <a:latin typeface="Cambria Math"/>
                      </a:rPr>
                      <m:t>×1000</m:t>
                    </m:r>
                  </m:oMath>
                </a14:m>
                <a:r>
                  <a:rPr lang="en-US" altLang="en-US" sz="1800" i="1" dirty="0"/>
                  <a:t> </a:t>
                </a:r>
                <a:r>
                  <a:rPr lang="en-US" altLang="en-US" sz="1800" dirty="0"/>
                  <a:t>to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/>
                      </a:rPr>
                      <m:t>𝑗</m:t>
                    </m:r>
                    <m:r>
                      <a:rPr lang="en-US" altLang="en-US" sz="1800" b="0" i="1" smtClean="0">
                        <a:latin typeface="Cambria Math"/>
                      </a:rPr>
                      <m:t>×1000</m:t>
                    </m:r>
                  </m:oMath>
                </a14:m>
                <a:r>
                  <a:rPr lang="en-US" altLang="en-US" sz="1800" i="1" dirty="0"/>
                  <a:t> </a:t>
                </a:r>
                <a:r>
                  <a:rPr lang="en-US" altLang="en-US" sz="1800" dirty="0"/>
                  <a:t>in replication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altLang="en-US" sz="1800" i="1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dirty="0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en-US" sz="18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/>
                  <a:t>: Average number of cars in queue in replication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altLang="en-US" sz="1800" dirty="0"/>
              </a:p>
            </p:txBody>
          </p:sp>
        </mc:Choice>
        <mc:Fallback xmlns="">
          <p:sp>
            <p:nvSpPr>
              <p:cNvPr id="143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0" y="1160085"/>
                <a:ext cx="8229600" cy="5479865"/>
              </a:xfrm>
              <a:blipFill>
                <a:blip r:embed="rId2"/>
                <a:stretch>
                  <a:fillRect l="-815" t="-13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Stochastic Nature of Simulation Output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69E3A1-ECB8-4AF1-BA90-DA22F7727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275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solidFill>
                      <a:srgbClr val="FF0000"/>
                    </a:solidFill>
                  </a:rPr>
                  <a:t>queueing example (cont’d):</a:t>
                </a:r>
              </a:p>
              <a:p>
                <a:pPr lvl="1"/>
                <a:r>
                  <a:rPr lang="en-US" altLang="en-US" sz="2000" dirty="0"/>
                  <a:t>Batched average queue length for 3 independent replications:</a:t>
                </a:r>
              </a:p>
              <a:p>
                <a:pPr lvl="2"/>
                <a:endParaRPr lang="en-US" altLang="en-US" sz="1800" dirty="0"/>
              </a:p>
              <a:p>
                <a:pPr lvl="2"/>
                <a:endParaRPr lang="en-US" altLang="en-US" sz="1800" dirty="0"/>
              </a:p>
              <a:p>
                <a:pPr lvl="2"/>
                <a:endParaRPr lang="en-US" altLang="en-US" sz="1800" dirty="0"/>
              </a:p>
              <a:p>
                <a:pPr lvl="2"/>
                <a:endParaRPr lang="en-US" altLang="en-US" sz="1800" dirty="0"/>
              </a:p>
              <a:p>
                <a:pPr lvl="2"/>
                <a:endParaRPr lang="en-US" altLang="en-US" sz="1800" dirty="0"/>
              </a:p>
              <a:p>
                <a:pPr lvl="2"/>
                <a:endParaRPr lang="en-US" altLang="en-US" sz="1800" dirty="0"/>
              </a:p>
              <a:p>
                <a:pPr lvl="1"/>
                <a:r>
                  <a:rPr lang="en-US" altLang="en-US" sz="2000" dirty="0"/>
                  <a:t>Inherent variability in stochastic simulation both within a single replication and across different replications</a:t>
                </a:r>
              </a:p>
              <a:p>
                <a:pPr lvl="1"/>
                <a:r>
                  <a:rPr lang="en-US" altLang="en-US" sz="2000" dirty="0"/>
                  <a:t>The average across 3 replications,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dirty="0" smtClean="0">
                            <a:solidFill>
                              <a:srgbClr val="000080"/>
                            </a:solidFill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en-US" altLang="en-US" b="0" i="0" dirty="0" smtClean="0">
                            <a:solidFill>
                              <a:srgbClr val="00008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b="0" i="0" dirty="0" smtClean="0">
                        <a:solidFill>
                          <a:srgbClr val="00008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en-US" b="0" i="1" dirty="0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dirty="0" smtClean="0">
                            <a:solidFill>
                              <a:srgbClr val="000080"/>
                            </a:solidFill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en-US" altLang="en-US" b="0" i="0" dirty="0" smtClean="0">
                            <a:solidFill>
                              <a:srgbClr val="00008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b="0" i="0" dirty="0" smtClean="0">
                        <a:solidFill>
                          <a:srgbClr val="00008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en-US" b="0" i="1" dirty="0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dirty="0" smtClean="0">
                            <a:solidFill>
                              <a:srgbClr val="000080"/>
                            </a:solidFill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en-US" altLang="en-US" b="0" i="0" dirty="0" smtClean="0">
                            <a:solidFill>
                              <a:srgbClr val="00008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srgbClr val="000080"/>
                    </a:solidFill>
                  </a:rPr>
                  <a:t>, </a:t>
                </a:r>
                <a:r>
                  <a:rPr lang="en-US" altLang="en-US" sz="2000" dirty="0"/>
                  <a:t>can be regarded as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altLang="en-US" sz="2000" dirty="0"/>
                  <a:t> observations, but averages within a replication,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alt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alt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/>
                          </a:rPr>
                          <m:t>13</m:t>
                        </m:r>
                      </m:sub>
                    </m:sSub>
                    <m:r>
                      <a:rPr lang="en-US" alt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/>
                          </a:rPr>
                          <m:t>14</m:t>
                        </m:r>
                      </m:sub>
                    </m:sSub>
                    <m:r>
                      <a:rPr lang="en-US" alt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/>
                          </a:rPr>
                          <m:t>15</m:t>
                        </m:r>
                      </m:sub>
                    </m:sSub>
                  </m:oMath>
                </a14:m>
                <a:r>
                  <a:rPr lang="en-US" altLang="en-US" sz="2000" dirty="0"/>
                  <a:t>, are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not</a:t>
                </a:r>
                <a:r>
                  <a:rPr lang="en-US" altLang="en-US" sz="20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9" t="-11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Stochastic Nature of Simulation Output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/>
          </p:nvPr>
        </p:nvGraphicFramePr>
        <p:xfrm>
          <a:off x="1600200" y="2133600"/>
          <a:ext cx="5486400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Worksheet" r:id="rId4" imgW="4419589" imgH="1286239" progId="Excel.Sheet.8">
                  <p:embed/>
                </p:oleObj>
              </mc:Choice>
              <mc:Fallback>
                <p:oleObj name="Worksheet" r:id="rId4" imgW="4419589" imgH="1286239" progId="Excel.Sheet.8">
                  <p:embed/>
                  <p:pic>
                    <p:nvPicPr>
                      <p:cNvPr id="5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33600"/>
                        <a:ext cx="5486400" cy="159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751A1-577C-4820-B2B5-B97A893C7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9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en-US" dirty="0"/>
                  <a:t>Consider estimating a performance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</a:rPr>
                      <m:t>Θ</m:t>
                    </m:r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The true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</a:rPr>
                      <m:t>Θ</m:t>
                    </m:r>
                  </m:oMath>
                </a14:m>
                <a:r>
                  <a:rPr lang="en-US" altLang="en-US" dirty="0"/>
                  <a:t> is unknown</a:t>
                </a:r>
              </a:p>
              <a:p>
                <a:pPr lvl="1"/>
                <a:r>
                  <a:rPr lang="en-US" altLang="en-US" dirty="0"/>
                  <a:t>Can only observe simulation output</a:t>
                </a:r>
              </a:p>
              <a:p>
                <a:pPr lvl="1"/>
                <a:r>
                  <a:rPr lang="en-US" altLang="en-US" dirty="0"/>
                  <a:t>Estimate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</a:rPr>
                      <m:t>Θ</m:t>
                    </m:r>
                  </m:oMath>
                </a14:m>
                <a:r>
                  <a:rPr lang="en-US" altLang="en-US" dirty="0"/>
                  <a:t> using independent observations obtained from independent simulation runs (i.e., replications)</a:t>
                </a:r>
              </a:p>
              <a:p>
                <a:endParaRPr lang="en-US" alt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altLang="en-US" dirty="0"/>
                  <a:t>: estimation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</a:rPr>
                      <m:t>Θ</m:t>
                    </m:r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Is unbiased if: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/>
                              </a:rPr>
                              <m:t>Θ</m:t>
                            </m:r>
                          </m:e>
                        </m:acc>
                      </m:e>
                    </m:d>
                    <m:r>
                      <a:rPr lang="en-US" alt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</a:rPr>
                      <m:t>Θ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lvl="1"/>
                <a:r>
                  <a:rPr lang="en-US" altLang="en-US" dirty="0"/>
                  <a:t>Is biased if: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i="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/>
                              </a:rPr>
                              <m:t>Θ</m:t>
                            </m:r>
                          </m:e>
                        </m:acc>
                      </m:e>
                    </m:d>
                    <m:r>
                      <a:rPr lang="en-US" altLang="en-US" b="0" i="0" smtClean="0">
                        <a:latin typeface="Cambria Math"/>
                      </a:rPr>
                      <m:t>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</a:rPr>
                      <m:t>Θ</m:t>
                    </m:r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Estimation bias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i="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/>
                              </a:rPr>
                              <m:t>Θ</m:t>
                            </m:r>
                          </m:e>
                        </m:acc>
                      </m:e>
                    </m:d>
                    <m:r>
                      <a:rPr lang="en-US" altLang="en-US" b="0" i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</a:rPr>
                      <m:t>Θ</m:t>
                    </m:r>
                  </m:oMath>
                </a14:m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1104" r="-9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Measure of Performance</a:t>
            </a:r>
            <a:endParaRPr lang="en-US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733775" y="4288867"/>
            <a:ext cx="990600" cy="685800"/>
          </a:xfrm>
          <a:prstGeom prst="leftArrow">
            <a:avLst>
              <a:gd name="adj1" fmla="val 50000"/>
              <a:gd name="adj2" fmla="val 36111"/>
            </a:avLst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</a:rPr>
              <a:t>Desired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2C796E-6066-4167-99F4-B58651DA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8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Measure of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156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2000" dirty="0"/>
                  <a:t>Confidence Interval (CI):</a:t>
                </a:r>
              </a:p>
              <a:p>
                <a:pPr lvl="1" eaLnBrk="1" hangingPunct="1"/>
                <a:r>
                  <a:rPr lang="en-US" altLang="en-US" sz="1800" dirty="0"/>
                  <a:t>We cannot know for certain how far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1800" b="0" i="0" smtClean="0">
                            <a:latin typeface="Cambria Math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altLang="en-US" sz="1800" dirty="0"/>
                  <a:t> is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800" b="0" i="0" smtClean="0">
                        <a:latin typeface="Cambria Math"/>
                      </a:rPr>
                      <m:t>Θ</m:t>
                    </m:r>
                  </m:oMath>
                </a14:m>
                <a:r>
                  <a:rPr lang="en-US" altLang="en-US" sz="1800" dirty="0"/>
                  <a:t> </a:t>
                </a:r>
              </a:p>
              <a:p>
                <a:pPr lvl="1" eaLnBrk="1" hangingPunct="1"/>
                <a:r>
                  <a:rPr lang="en-US" altLang="en-US" sz="1800" dirty="0"/>
                  <a:t>CI attempts to bound the estimation error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/>
                      </a:rPr>
                      <m:t>|</m:t>
                    </m:r>
                    <m:r>
                      <m:rPr>
                        <m:sty m:val="p"/>
                      </m:rPr>
                      <a:rPr lang="en-US" altLang="en-US" sz="1800" b="0" i="0" smtClean="0">
                        <a:latin typeface="Cambria Math"/>
                      </a:rPr>
                      <m:t>Θ</m:t>
                    </m:r>
                    <m:r>
                      <a:rPr lang="en-US" altLang="en-US" sz="1800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1800" b="0" i="0" smtClean="0"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altLang="en-US" sz="1800" b="0" i="1" smtClean="0">
                        <a:latin typeface="Cambria Math"/>
                      </a:rPr>
                      <m:t>|</m:t>
                    </m:r>
                  </m:oMath>
                </a14:m>
                <a:endParaRPr lang="en-US" altLang="en-US" sz="1800" dirty="0"/>
              </a:p>
              <a:p>
                <a:pPr lvl="1" eaLnBrk="1" hangingPunct="1"/>
                <a:r>
                  <a:rPr lang="en-US" altLang="en-US" sz="1800" dirty="0"/>
                  <a:t>The more replications we make, the lower the error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1800" b="0" i="0" smtClean="0">
                            <a:latin typeface="Cambria Math"/>
                          </a:rPr>
                          <m:t>Θ</m:t>
                        </m:r>
                      </m:e>
                    </m:acc>
                  </m:oMath>
                </a14:m>
                <a:endParaRPr lang="en-US" altLang="en-US" sz="1800" i="1" dirty="0">
                  <a:latin typeface="Symbol" pitchFamily="18" charset="2"/>
                </a:endParaRPr>
              </a:p>
              <a:p>
                <a:pPr lvl="1" eaLnBrk="1" hangingPunct="1"/>
                <a:endParaRPr lang="en-US" altLang="en-US" sz="1800" dirty="0"/>
              </a:p>
              <a:p>
                <a:pPr eaLnBrk="1" hangingPunct="1"/>
                <a:r>
                  <a:rPr lang="en-US" altLang="en-US" sz="2000" dirty="0"/>
                  <a:t>Example: queueing system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/>
                      </a:rPr>
                      <m:t>Y</m:t>
                    </m:r>
                  </m:oMath>
                </a14:m>
                <a:r>
                  <a:rPr lang="en-US" altLang="en-US" sz="2000" dirty="0"/>
                  <a:t>: long-run average queue length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/>
                  <a:t>: average queue length in simulation run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altLang="en-US" sz="2000" dirty="0"/>
              </a:p>
              <a:p>
                <a:pPr lvl="1" eaLnBrk="1" hangingPunct="1"/>
                <a:r>
                  <a:rPr lang="en-US" altLang="en-US" sz="2000" b="0" dirty="0"/>
                  <a:t>Define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altLang="en-US" sz="2000" dirty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 dirty="0">
                            <a:latin typeface="Cambria Math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altLang="en-US" sz="2000" dirty="0"/>
                  <a:t>, i.e.,</a:t>
                </a: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en-US" sz="2000" b="0" i="0" dirty="0" smtClean="0">
                              <a:latin typeface="Cambria Math"/>
                            </a:rPr>
                            <m:t>Y</m:t>
                          </m:r>
                        </m:e>
                      </m:acc>
                      <m:r>
                        <a:rPr lang="en-US" altLang="en-US" sz="20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0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000" b="0" i="0" dirty="0" smtClean="0">
                              <a:latin typeface="Cambria Math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2000" b="0" i="0" dirty="0" smtClean="0">
                                  <a:latin typeface="Cambria Math"/>
                                </a:rPr>
                                <m:t>Y</m:t>
                              </m:r>
                            </m:e>
                            <m:sub>
                              <m:r>
                                <a:rPr lang="en-US" altLang="en-US" sz="2000" b="0" i="0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000" b="0" i="0" dirty="0" smtClean="0">
                              <a:latin typeface="Cambria Math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alt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2000" b="0" i="0" dirty="0" smtClean="0">
                                  <a:latin typeface="Cambria Math"/>
                                </a:rPr>
                                <m:t>Y</m:t>
                              </m:r>
                            </m:e>
                            <m:sub>
                              <m:r>
                                <a:rPr lang="en-US" altLang="en-US" sz="2000" b="0" i="0" dirty="0" smtClean="0"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</m:e>
                      </m:d>
                      <m:r>
                        <a:rPr lang="en-US" altLang="en-US" sz="2000" b="0" i="1" dirty="0" smtClean="0">
                          <a:latin typeface="Cambria Math"/>
                        </a:rPr>
                        <m:t>=14.814</m:t>
                      </m:r>
                    </m:oMath>
                  </m:oMathPara>
                </a14:m>
                <a:endParaRPr lang="en-US" altLang="en-US" sz="2000" dirty="0"/>
              </a:p>
              <a:p>
                <a:pPr lvl="1" eaLnBrk="1" hangingPunct="1"/>
                <a:r>
                  <a:rPr lang="en-US" altLang="en-US" sz="2000" dirty="0"/>
                  <a:t>Can calculate a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95%</m:t>
                    </m:r>
                  </m:oMath>
                </a14:m>
                <a:r>
                  <a:rPr lang="en-US" altLang="en-US" sz="2000" dirty="0"/>
                  <a:t> confidence interval for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en-US" sz="2000" dirty="0"/>
                  <a:t> such that:</a:t>
                </a:r>
                <a:br>
                  <a:rPr lang="en-US" altLang="en-US" sz="2000" dirty="0"/>
                </a:br>
                <a14:m>
                  <m:oMath xmlns:m="http://schemas.openxmlformats.org/officeDocument/2006/math">
                    <m:r>
                      <a:rPr lang="en-US" altLang="en-US" sz="2000" b="0" i="0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/>
                              </a:rPr>
                              <m:t>Y</m:t>
                            </m:r>
                            <m:r>
                              <a:rPr lang="en-US" altLang="en-US" sz="2000" b="0" i="0" smtClean="0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000" b="0" i="0" smtClean="0">
                                    <a:latin typeface="Cambria Math"/>
                                  </a:rPr>
                                  <m:t>Y</m:t>
                                </m:r>
                              </m:e>
                            </m:acc>
                          </m:e>
                        </m:d>
                        <m:r>
                          <a:rPr lang="en-US" altLang="en-US" sz="2000" b="0" i="0" smtClean="0">
                            <a:latin typeface="Cambria Math"/>
                          </a:rPr>
                          <m:t>≤</m:t>
                        </m:r>
                        <m:r>
                          <a:rPr lang="en-CA" alt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altLang="en-US" sz="2000" b="0" i="1" smtClean="0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</m:d>
                    <m:r>
                      <a:rPr lang="en-US" altLang="en-US" sz="2000" b="0" i="0" smtClean="0">
                        <a:latin typeface="Cambria Math"/>
                      </a:rPr>
                      <m:t>=0.95</m:t>
                    </m:r>
                  </m:oMath>
                </a14:m>
                <a:br>
                  <a:rPr lang="en-US" altLang="en-US" sz="2000" b="0" dirty="0"/>
                </a:br>
                <a:endParaRPr lang="en-US" altLang="en-US" sz="2000" b="0" dirty="0"/>
              </a:p>
              <a:p>
                <a:pPr lvl="1" eaLnBrk="1" hangingPunct="1"/>
                <a:r>
                  <a:rPr lang="en-US" altLang="en-US" sz="2000" dirty="0"/>
                  <a:t>For instance:      </a:t>
                </a:r>
                <a14:m>
                  <m:oMath xmlns:m="http://schemas.openxmlformats.org/officeDocument/2006/math">
                    <m:r>
                      <a:rPr lang="en-US" altLang="en-US" sz="2000" b="0" i="0" smtClean="0">
                        <a:latin typeface="Cambria Math"/>
                      </a:rPr>
                      <m:t>11.541</m:t>
                    </m:r>
                    <m:r>
                      <a:rPr lang="en-US" altLang="en-US" sz="2000" b="0" i="1" smtClean="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/>
                      </a:rPr>
                      <m:t>Y</m:t>
                    </m:r>
                    <m:r>
                      <a:rPr lang="en-US" altLang="en-US" sz="2000" b="0" i="1" smtClean="0">
                        <a:latin typeface="Cambria Math"/>
                      </a:rPr>
                      <m:t>≤18.087</m:t>
                    </m:r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17715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667" t="-613" b="-2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4936249"/>
                  </p:ext>
                </p:extLst>
              </p:nvPr>
            </p:nvGraphicFramePr>
            <p:xfrm>
              <a:off x="7222587" y="2219176"/>
              <a:ext cx="1676400" cy="327152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22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𝒀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15.028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13.385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18.891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10.559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8.866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15.883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18.598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17.302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4936249"/>
                  </p:ext>
                </p:extLst>
              </p:nvPr>
            </p:nvGraphicFramePr>
            <p:xfrm>
              <a:off x="7222587" y="2219176"/>
              <a:ext cx="1676400" cy="327152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2000" r="-101449" b="-97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000" r="-1449" b="-97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15.028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13.385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18.891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10.559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8.866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15.883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18.598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17.302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ounded Rectangular Callout 1"/>
          <p:cNvSpPr/>
          <p:nvPr/>
        </p:nvSpPr>
        <p:spPr bwMode="auto">
          <a:xfrm>
            <a:off x="5181600" y="4495800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Gungsuh" pitchFamily="18" charset="-127"/>
              <a:cs typeface="Gungsuh" pitchFamily="18" charset="-12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474B6B-3E48-492E-908D-EFF7BB1B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464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= (3.62,\; 4.17) \]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61"/>
  <p:tag name="PICTUREFILESIZE" val="42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 3.90 \mp (1.645)(0.95)/\sqrt{32}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mono"/>
  <p:tag name="ORIGWIDTH" val="109"/>
  <p:tag name="PICTUREFILESIZE" val="456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mbox{A 95\% confidence interval for the mean}= 3.90 \mp (1.960)(0.95)/\sqrt{32} \]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295"/>
  <p:tag name="PICTUREFILESIZE" val="176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= (3.57,\; 4.23) \]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61"/>
  <p:tag name="PICTUREFILESIZE" val="44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mbox{A 99\% confidence interval for the mean}= 3.90 \mp (2.576)(0.95)/\sqrt{32} \]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295"/>
  <p:tag name="PICTUREFILESIZE" val="180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= (3.46,\; 4.33) \] 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61"/>
  <p:tag name="PICTUREFILESIZE" val="434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11476</TotalTime>
  <Words>2104</Words>
  <Application>Microsoft Office PowerPoint</Application>
  <PresentationFormat>On-screen Show (4:3)</PresentationFormat>
  <Paragraphs>538</Paragraphs>
  <Slides>45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60" baseType="lpstr">
      <vt:lpstr>Gungsuh</vt:lpstr>
      <vt:lpstr>宋体</vt:lpstr>
      <vt:lpstr>Arial</vt:lpstr>
      <vt:lpstr>Arial Unicode MS</vt:lpstr>
      <vt:lpstr>Calibri</vt:lpstr>
      <vt:lpstr>Cambria Math</vt:lpstr>
      <vt:lpstr>Comic Sans MS</vt:lpstr>
      <vt:lpstr>Courier New</vt:lpstr>
      <vt:lpstr>Lucida Sans</vt:lpstr>
      <vt:lpstr>Symbol</vt:lpstr>
      <vt:lpstr>Times New Roman</vt:lpstr>
      <vt:lpstr>Wingdings</vt:lpstr>
      <vt:lpstr>Office Theme</vt:lpstr>
      <vt:lpstr>Worksheet</vt:lpstr>
      <vt:lpstr>Equation</vt:lpstr>
      <vt:lpstr>CPSC 531: System Modeling and Simulation</vt:lpstr>
      <vt:lpstr>Quote of the Day</vt:lpstr>
      <vt:lpstr>Simulation Output Analysis</vt:lpstr>
      <vt:lpstr>Outline</vt:lpstr>
      <vt:lpstr>Outline</vt:lpstr>
      <vt:lpstr>Stochastic Nature of Simulation Output</vt:lpstr>
      <vt:lpstr>Stochastic Nature of Simulation Output</vt:lpstr>
      <vt:lpstr>Measure of Performance</vt:lpstr>
      <vt:lpstr>Measure of Error</vt:lpstr>
      <vt:lpstr>Outline</vt:lpstr>
      <vt:lpstr>Types of Simulations</vt:lpstr>
      <vt:lpstr>Types of Simulations</vt:lpstr>
      <vt:lpstr>Types of Simulations</vt:lpstr>
      <vt:lpstr>Transient and Steady-State Behavior</vt:lpstr>
      <vt:lpstr>Transient and Steady-State Behavior</vt:lpstr>
      <vt:lpstr>Steady-State Output Analysis</vt:lpstr>
      <vt:lpstr>Intelligent Initialization</vt:lpstr>
      <vt:lpstr>Simulation Warmup: Initial Data Deletion</vt:lpstr>
      <vt:lpstr>Simulation Warmup: Initial Data Deletion</vt:lpstr>
      <vt:lpstr>Initial Data Deletion</vt:lpstr>
      <vt:lpstr>Length of Simulation Run</vt:lpstr>
      <vt:lpstr>Outline</vt:lpstr>
      <vt:lpstr>Confidence Interval</vt:lpstr>
      <vt:lpstr>Sample Versus Population</vt:lpstr>
      <vt:lpstr>Estimating Mean</vt:lpstr>
      <vt:lpstr>Estimating Variance</vt:lpstr>
      <vt:lpstr>Confidence Interval for Mean</vt:lpstr>
      <vt:lpstr>Confidence Interval for Mean</vt:lpstr>
      <vt:lpstr>Confidence Interval for Mean</vt:lpstr>
      <vt:lpstr>Determining Confidence Interval</vt:lpstr>
      <vt:lpstr>Determining Confidence Interval</vt:lpstr>
      <vt:lpstr>Confidence Interval for Small Samples</vt:lpstr>
      <vt:lpstr>Student’s t-Distribution</vt:lpstr>
      <vt:lpstr>Determining Confidence Interval</vt:lpstr>
      <vt:lpstr>Determining Confidence Interval</vt:lpstr>
      <vt:lpstr>Determining Confidence Interval</vt:lpstr>
      <vt:lpstr>Example</vt:lpstr>
      <vt:lpstr>Confidence Interval: Meaning</vt:lpstr>
      <vt:lpstr>Example: Assignment 2</vt:lpstr>
      <vt:lpstr>Example: Assignment 2 (cont’d)</vt:lpstr>
      <vt:lpstr>Confidence Interval for Large Samples</vt:lpstr>
      <vt:lpstr>Example </vt:lpstr>
      <vt:lpstr>Width of Confidence Interval</vt:lpstr>
      <vt:lpstr>Number of Simulation Runs</vt:lpstr>
      <vt:lpstr>Length of Simulation Runs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Cressman</dc:creator>
  <cp:lastModifiedBy>Carey</cp:lastModifiedBy>
  <cp:revision>364</cp:revision>
  <dcterms:created xsi:type="dcterms:W3CDTF">2013-07-31T17:26:06Z</dcterms:created>
  <dcterms:modified xsi:type="dcterms:W3CDTF">2017-11-07T15:06:23Z</dcterms:modified>
</cp:coreProperties>
</file>