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297" r:id="rId3"/>
    <p:sldId id="298" r:id="rId4"/>
    <p:sldId id="296" r:id="rId5"/>
    <p:sldId id="258" r:id="rId6"/>
    <p:sldId id="299" r:id="rId7"/>
    <p:sldId id="300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8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93CE5-F80D-BA4F-A3AC-F60453A82B60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00964-B5C1-374D-8CBD-26DECFC322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3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5877" indent="-29072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2888" indent="-23257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8043" indent="-23257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3199" indent="-23257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5F42FA1-47E7-4048-BFA9-404FC02CC6AC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6325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Tutorials</a:t>
            </a:r>
          </a:p>
        </p:txBody>
      </p:sp>
    </p:spTree>
    <p:extLst>
      <p:ext uri="{BB962C8B-B14F-4D97-AF65-F5344CB8AC3E}">
        <p14:creationId xmlns:p14="http://schemas.microsoft.com/office/powerpoint/2010/main" val="397191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9140" y="3550259"/>
            <a:ext cx="6731101" cy="1245955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9139" y="4796214"/>
            <a:ext cx="6731101" cy="62051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0F7C-5DB1-4592-82F9-EA1D21E89D60}" type="datetime1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CPSC 531   Fall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2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0" y="1160086"/>
            <a:ext cx="8229600" cy="4966078"/>
          </a:xfrm>
        </p:spPr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6FC5-D430-4A99-8743-BFAF9CE0DF9A}" type="datetime1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CPSC 531   Fall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3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016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lang="en-CA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marL="742950" lvl="1" indent="-28575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90000"/>
              <a:buFont typeface="Calibri" pitchFamily="34" charset="0"/>
              <a:buChar char="—"/>
            </a:pPr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016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3694-54E0-46D5-A7D6-55D9D91E82A8}" type="datetime1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CPSC 531   Fall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85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70077"/>
            <a:ext cx="5486400" cy="36574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49F9-527A-403C-B8D0-F60F69E8947E}" type="datetime1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CPSC 531   Fall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01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67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0036" y="1"/>
            <a:ext cx="7346763" cy="793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0" y="1260092"/>
            <a:ext cx="8229600" cy="4866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456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39BC3-46AE-4F45-827D-8DEF0D139708}" type="datetime1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2001" y="6356350"/>
            <a:ext cx="5323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CPSC 531   Fall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91707-747E-C946-9ECD-54E2551B1C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8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  <p:sldLayoutId id="2147483658" r:id="rId5"/>
  </p:sldLayoutIdLst>
  <p:hf hdr="0" ftr="0" dt="0"/>
  <p:txStyles>
    <p:titleStyle>
      <a:lvl1pPr algn="r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0000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90000"/>
        <a:buFont typeface="Calibri" pitchFamily="34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Calibri" pitchFamily="34" charset="0"/>
        <a:buChar char="—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png"/><Relationship Id="rId4" Type="http://schemas.openxmlformats.org/officeDocument/2006/relationships/image" Target="../media/image22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20.png"/><Relationship Id="rId4" Type="http://schemas.openxmlformats.org/officeDocument/2006/relationships/image" Target="../media/image16.t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2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4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0658" y="2138525"/>
            <a:ext cx="5805597" cy="983610"/>
          </a:xfrm>
        </p:spPr>
        <p:txBody>
          <a:bodyPr>
            <a:normAutofit fontScale="90000"/>
          </a:bodyPr>
          <a:lstStyle/>
          <a:p>
            <a:r>
              <a:rPr lang="en-US" dirty="0"/>
              <a:t>CPSC 531:</a:t>
            </a:r>
            <a:br>
              <a:rPr lang="en-US" dirty="0"/>
            </a:br>
            <a:r>
              <a:rPr lang="en-US" dirty="0"/>
              <a:t>System Modeling and Simulation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0658" y="3641431"/>
            <a:ext cx="5652601" cy="198531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7F7F7F"/>
                </a:solidFill>
              </a:rPr>
              <a:t>Carey Williamson</a:t>
            </a:r>
          </a:p>
          <a:p>
            <a:r>
              <a:rPr lang="en-US" dirty="0">
                <a:solidFill>
                  <a:srgbClr val="7F7F7F"/>
                </a:solidFill>
              </a:rPr>
              <a:t>Department of Computer Science</a:t>
            </a:r>
          </a:p>
          <a:p>
            <a:r>
              <a:rPr lang="en-US" dirty="0">
                <a:solidFill>
                  <a:srgbClr val="7F7F7F"/>
                </a:solidFill>
              </a:rPr>
              <a:t>University of Calgary</a:t>
            </a:r>
          </a:p>
          <a:p>
            <a:r>
              <a:rPr lang="en-US" dirty="0">
                <a:solidFill>
                  <a:srgbClr val="7F7F7F"/>
                </a:solidFill>
              </a:rPr>
              <a:t>Fall 2017</a:t>
            </a:r>
          </a:p>
        </p:txBody>
      </p:sp>
    </p:spTree>
    <p:extLst>
      <p:ext uri="{BB962C8B-B14F-4D97-AF65-F5344CB8AC3E}">
        <p14:creationId xmlns:p14="http://schemas.microsoft.com/office/powerpoint/2010/main" val="4063233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CN" dirty="0"/>
                  <a:t>The key problem is determining the cell size</a:t>
                </a:r>
              </a:p>
              <a:p>
                <a:pPr lvl="1"/>
                <a:r>
                  <a:rPr lang="en-US" altLang="zh-CN" dirty="0"/>
                  <a:t>Small cells: large variation in the number of observations </a:t>
                </a:r>
                <a:br>
                  <a:rPr lang="en-US" altLang="zh-CN" dirty="0"/>
                </a:br>
                <a:r>
                  <a:rPr lang="en-US" altLang="zh-CN" dirty="0"/>
                  <a:t>per cell </a:t>
                </a:r>
              </a:p>
              <a:p>
                <a:pPr lvl="1"/>
                <a:r>
                  <a:rPr lang="en-US" altLang="zh-CN" dirty="0"/>
                  <a:t>Large cells: details of the distribution are completely lost</a:t>
                </a:r>
              </a:p>
              <a:p>
                <a:pPr lvl="1"/>
                <a:r>
                  <a:rPr lang="en-US" altLang="zh-CN" dirty="0"/>
                  <a:t>It is possible to reach very different conclusions about the distribution shape </a:t>
                </a:r>
              </a:p>
              <a:p>
                <a:endParaRPr lang="en-US" dirty="0"/>
              </a:p>
              <a:p>
                <a:r>
                  <a:rPr lang="en-US" dirty="0"/>
                  <a:t>The cell size depends on:</a:t>
                </a:r>
              </a:p>
              <a:p>
                <a:pPr lvl="1"/>
                <a:r>
                  <a:rPr lang="en-US" dirty="0"/>
                  <a:t>The number of observations</a:t>
                </a:r>
              </a:p>
              <a:p>
                <a:pPr lvl="1"/>
                <a:r>
                  <a:rPr lang="en-US" dirty="0"/>
                  <a:t>The dispersion of the data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Guideline:</a:t>
                </a:r>
              </a:p>
              <a:p>
                <a:pPr lvl="1"/>
                <a:r>
                  <a:rPr lang="en-US" altLang="en-US" dirty="0"/>
                  <a:t>The number of cells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</a:rPr>
                      <m:t>≈</m:t>
                    </m:r>
                  </m:oMath>
                </a14:m>
                <a:r>
                  <a:rPr lang="en-US" altLang="en-US" dirty="0"/>
                  <a:t> the square root of the sample size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245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Histograms (2 of 3)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17D4D-6A23-4057-B863-AEABDA92B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69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lvl="1" indent="-342900" eaLnBrk="1" hangingPunct="1">
              <a:buClr>
                <a:srgbClr val="CC0000"/>
              </a:buClr>
              <a:buSzPct val="80000"/>
              <a:buFont typeface="Wingdings" pitchFamily="2" charset="2"/>
              <a:buChar char=""/>
            </a:pPr>
            <a:r>
              <a:rPr lang="en-US" altLang="en-US" sz="2400" dirty="0">
                <a:solidFill>
                  <a:schemeClr val="tx1"/>
                </a:solidFill>
              </a:rPr>
              <a:t>Example: </a:t>
            </a:r>
            <a:r>
              <a:rPr lang="en-US" altLang="zh-CN" sz="2400" dirty="0">
                <a:solidFill>
                  <a:schemeClr val="tx1"/>
                </a:solidFill>
              </a:rPr>
              <a:t>It is possible to reach very different conclusions about the distribution shape by changing the cell size</a:t>
            </a:r>
          </a:p>
          <a:p>
            <a:pPr eaLnBrk="1" hangingPunct="1"/>
            <a:endParaRPr lang="en-US" altLang="en-US" dirty="0"/>
          </a:p>
          <a:p>
            <a:pPr eaLnBrk="1" hangingPunct="1">
              <a:buNone/>
            </a:pPr>
            <a:endParaRPr lang="en-US" altLang="en-US" dirty="0"/>
          </a:p>
          <a:p>
            <a:pPr eaLnBrk="1" hangingPunct="1">
              <a:buNone/>
            </a:pPr>
            <a:endParaRPr lang="en-US" altLang="en-US" dirty="0"/>
          </a:p>
          <a:p>
            <a:pPr eaLnBrk="1" hangingPunct="1">
              <a:buNone/>
            </a:pPr>
            <a:endParaRPr lang="en-US" altLang="en-US" dirty="0"/>
          </a:p>
          <a:p>
            <a:pPr eaLnBrk="1" hangingPunct="1">
              <a:buNone/>
            </a:pPr>
            <a:r>
              <a:rPr lang="en-US" altLang="en-US" dirty="0"/>
              <a:t>		</a:t>
            </a:r>
          </a:p>
          <a:p>
            <a:pPr eaLnBrk="1" hangingPunct="1">
              <a:buNone/>
            </a:pPr>
            <a:endParaRPr lang="en-US" altLang="en-US" dirty="0"/>
          </a:p>
          <a:p>
            <a:pPr eaLnBrk="1" hangingPunct="1">
              <a:buNone/>
            </a:pPr>
            <a:endParaRPr lang="en-US" altLang="en-US" dirty="0"/>
          </a:p>
          <a:p>
            <a:pPr eaLnBrk="1" hangingPunct="1">
              <a:buNone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Histograms (3 of 3)</a:t>
            </a:r>
          </a:p>
        </p:txBody>
      </p:sp>
      <p:pic>
        <p:nvPicPr>
          <p:cNvPr id="5" name="Picture 8" descr="09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0" y="2133600"/>
            <a:ext cx="2311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5562600" y="3581400"/>
            <a:ext cx="1371600" cy="838200"/>
          </a:xfrm>
          <a:prstGeom prst="wedgeRoundRectCallout">
            <a:avLst>
              <a:gd name="adj1" fmla="val -45486"/>
              <a:gd name="adj2" fmla="val 7384"/>
              <a:gd name="adj3" fmla="val 16667"/>
            </a:avLst>
          </a:prstGeom>
          <a:noFill/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buClr>
                <a:schemeClr val="bg2"/>
              </a:buClr>
              <a:buSzPct val="75000"/>
              <a:buChar char="n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80000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lr>
                <a:schemeClr val="bg2"/>
              </a:buClr>
              <a:buSzPct val="65000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lr>
                <a:schemeClr val="bg2"/>
              </a:buClr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Tx/>
              <a:buSzPct val="100000"/>
              <a:buFont typeface="Wingdings" pitchFamily="2" charset="2"/>
              <a:buNone/>
            </a:pPr>
            <a:r>
              <a:rPr lang="en-US" altLang="en-US" sz="1400"/>
              <a:t>Same data with different interval sizes</a:t>
            </a: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H="1" flipV="1">
            <a:off x="4876800" y="2743200"/>
            <a:ext cx="685800" cy="13716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H="1">
            <a:off x="4819650" y="4114800"/>
            <a:ext cx="74295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H="1">
            <a:off x="4819650" y="4114800"/>
            <a:ext cx="742950" cy="1295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04B5BE-91C7-42AA-AB0D-803DEF248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96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family of distributions is selected based on:</a:t>
            </a:r>
          </a:p>
          <a:p>
            <a:pPr lvl="1"/>
            <a:r>
              <a:rPr lang="en-US" altLang="en-US" dirty="0"/>
              <a:t>The context of the input variable</a:t>
            </a:r>
          </a:p>
          <a:p>
            <a:pPr lvl="1"/>
            <a:r>
              <a:rPr lang="en-US" altLang="en-US" dirty="0"/>
              <a:t>Shape of the histogram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Frequently encountered distributions:</a:t>
            </a:r>
          </a:p>
          <a:p>
            <a:pPr lvl="1"/>
            <a:r>
              <a:rPr lang="en-US" altLang="en-US" dirty="0"/>
              <a:t>Easier to analyze: Exponential, Geometric, Poisson</a:t>
            </a:r>
          </a:p>
          <a:p>
            <a:pPr lvl="1"/>
            <a:r>
              <a:rPr lang="en-US" altLang="en-US" dirty="0"/>
              <a:t>Moderate to analyze: Normal, Log-Normal, Uniform</a:t>
            </a:r>
          </a:p>
          <a:p>
            <a:pPr lvl="1"/>
            <a:r>
              <a:rPr lang="en-US" altLang="en-US" dirty="0"/>
              <a:t>Harder to analyze: Beta, Gamma, Pareto, Weibull, </a:t>
            </a:r>
            <a:r>
              <a:rPr lang="en-US" altLang="en-US" dirty="0" err="1"/>
              <a:t>Zipf</a:t>
            </a:r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Selecting the Family of Distributions (1 of 4)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8EF14-8EE7-460B-AC8C-1B189F564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62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en-US" dirty="0"/>
                  <a:t>Use the physical basis of the distribution as a guide</a:t>
                </a:r>
              </a:p>
              <a:p>
                <a:r>
                  <a:rPr lang="en-US" altLang="en-US" dirty="0"/>
                  <a:t>Examples:</a:t>
                </a:r>
              </a:p>
              <a:p>
                <a:pPr lvl="1"/>
                <a:r>
                  <a:rPr lang="en-US" altLang="en-US" dirty="0"/>
                  <a:t>Binomial: number of successes in </a:t>
                </a:r>
                <a14:m>
                  <m:oMath xmlns:m="http://schemas.openxmlformats.org/officeDocument/2006/math">
                    <m:r>
                      <a:rPr lang="en-US" altLang="en-US" dirty="0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en-US" dirty="0"/>
                  <a:t> trials</a:t>
                </a:r>
              </a:p>
              <a:p>
                <a:pPr lvl="1"/>
                <a:r>
                  <a:rPr lang="en-US" altLang="en-US" dirty="0"/>
                  <a:t>Poisson: number of independent events that occur in a fixed amount of time or space</a:t>
                </a:r>
              </a:p>
              <a:p>
                <a:pPr lvl="1"/>
                <a:r>
                  <a:rPr lang="en-US" altLang="en-US" dirty="0"/>
                  <a:t>Normal: distribution of a process that is the sum of a number of (smaller) component processes</a:t>
                </a:r>
              </a:p>
              <a:p>
                <a:pPr lvl="1"/>
                <a:r>
                  <a:rPr lang="en-US" altLang="en-US" dirty="0"/>
                  <a:t>Exponential: time between independent events, or a processing time duration that is memoryless</a:t>
                </a:r>
              </a:p>
              <a:p>
                <a:pPr lvl="1"/>
                <a:r>
                  <a:rPr lang="en-US" altLang="en-US" dirty="0"/>
                  <a:t>Discrete or continuous uniform: models the complete uncertainty about the distribution (other than its range)</a:t>
                </a:r>
              </a:p>
              <a:p>
                <a:pPr lvl="1"/>
                <a:r>
                  <a:rPr lang="en-US" altLang="en-US" dirty="0"/>
                  <a:t>Empirical: does not follow any theoretical distribution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9" t="-196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Selecting the Family of Distributions (2 of 4)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AE8B4-B1C3-41AB-A226-205DF899E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38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Remember the physical characteristics of the process</a:t>
            </a:r>
          </a:p>
          <a:p>
            <a:pPr lvl="1"/>
            <a:r>
              <a:rPr lang="en-US" altLang="en-US" dirty="0"/>
              <a:t>Is the process naturally discrete or continuous valued?</a:t>
            </a:r>
          </a:p>
          <a:p>
            <a:pPr lvl="1"/>
            <a:r>
              <a:rPr lang="en-US" altLang="en-US" dirty="0"/>
              <a:t>Is it bounded?</a:t>
            </a:r>
          </a:p>
          <a:p>
            <a:pPr lvl="1"/>
            <a:r>
              <a:rPr lang="en-US" altLang="en-US" dirty="0"/>
              <a:t>Is it symmetric, or is it skewed?</a:t>
            </a:r>
          </a:p>
          <a:p>
            <a:endParaRPr lang="en-US" altLang="en-US" dirty="0"/>
          </a:p>
          <a:p>
            <a:r>
              <a:rPr lang="en-US" altLang="en-US" dirty="0">
                <a:solidFill>
                  <a:srgbClr val="FF0000"/>
                </a:solidFill>
              </a:rPr>
              <a:t>No “true” distribution </a:t>
            </a:r>
            <a:r>
              <a:rPr lang="en-US" altLang="en-US" dirty="0"/>
              <a:t>for any stochastic input process</a:t>
            </a:r>
          </a:p>
          <a:p>
            <a:endParaRPr lang="en-US" altLang="en-US" dirty="0"/>
          </a:p>
          <a:p>
            <a:r>
              <a:rPr lang="en-US" altLang="en-US" dirty="0"/>
              <a:t>Goal: obtain a good approximation that captures the salient properties of the process (e.g., range, mean, variance, skew, tail behavior)</a:t>
            </a:r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Selecting the Family of Distributions (3 of 4)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E6326F-08A4-463E-9C1F-C0F454B2F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3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7200" y="1005338"/>
            <a:ext cx="8229600" cy="4966078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rgbClr val="FF0000"/>
                </a:solidFill>
              </a:rPr>
              <a:t>How to check if the chosen distribution is a good fit?</a:t>
            </a:r>
          </a:p>
          <a:p>
            <a:r>
              <a:rPr lang="en-US" altLang="en-US" dirty="0"/>
              <a:t>Compare the shape of the </a:t>
            </a:r>
            <a:r>
              <a:rPr lang="en-US" altLang="en-US" dirty="0" err="1"/>
              <a:t>pmf</a:t>
            </a:r>
            <a:r>
              <a:rPr lang="en-US" altLang="en-US" dirty="0"/>
              <a:t>/pdf of the distribution with the histogram:</a:t>
            </a:r>
          </a:p>
          <a:p>
            <a:pPr lvl="1"/>
            <a:r>
              <a:rPr lang="en-US" altLang="en-US" dirty="0"/>
              <a:t>Problem: Difficult to visually compare probability curves</a:t>
            </a:r>
          </a:p>
          <a:p>
            <a:pPr lvl="1"/>
            <a:r>
              <a:rPr lang="en-US" altLang="en-US" dirty="0"/>
              <a:t>Solution: Use </a:t>
            </a:r>
            <a:r>
              <a:rPr lang="en-US" altLang="en-US" dirty="0" err="1"/>
              <a:t>Quantile-Quantile</a:t>
            </a:r>
            <a:r>
              <a:rPr lang="en-US" altLang="en-US" dirty="0"/>
              <a:t> plots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Selecting the Family of Distributions (4 of 4)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048000"/>
            <a:ext cx="5029200" cy="3771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4010561"/>
            <a:ext cx="49808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Example: Oil change time at </a:t>
            </a:r>
            <a:r>
              <a:rPr 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MinitLube</a:t>
            </a:r>
            <a:endParaRPr 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Histogram suggests “exponential” dist.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How well does Exponential fit the data?</a:t>
            </a:r>
          </a:p>
          <a:p>
            <a:endParaRPr 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8B5087-6B05-4967-8706-763D7C7ED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09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/>
                  <a:t>Q-Q plot is a useful tool for evaluating distribution fit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/>
                  <a:t>It is easy to visually inspect since we look for a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straight line</a:t>
                </a:r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dirty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/>
                  <a:t>If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en-US" dirty="0"/>
                  <a:t> is a random variable with CDF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/>
                      </a:rPr>
                      <m:t>𝐹</m:t>
                    </m:r>
                    <m:r>
                      <a:rPr lang="en-US" altLang="en-US" b="0" i="1" dirty="0" smtClean="0">
                        <a:latin typeface="Cambria Math"/>
                      </a:rPr>
                      <m:t>(</m:t>
                    </m:r>
                    <m:r>
                      <a:rPr lang="en-US" altLang="en-US" b="0" i="1" dirty="0" smtClean="0">
                        <a:latin typeface="Cambria Math"/>
                      </a:rPr>
                      <m:t>𝑥</m:t>
                    </m:r>
                    <m:r>
                      <a:rPr lang="en-US" alt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dirty="0"/>
                  <a:t>, then the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</a:rPr>
                      <m:t>𝑞</m:t>
                    </m:r>
                  </m:oMath>
                </a14:m>
                <a:r>
                  <a:rPr lang="en-US" altLang="en-US" dirty="0"/>
                  <a:t>-quantile of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en-US" dirty="0"/>
                  <a:t> is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en-US" dirty="0"/>
                  <a:t> such that:</a:t>
                </a:r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dirty="0"/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400" dirty="0"/>
                  <a:t> 		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</m:e>
                    </m:d>
                    <m:r>
                      <a:rPr lang="en-US" altLang="en-US" sz="2400" i="1">
                        <a:latin typeface="Cambria Math"/>
                      </a:rPr>
                      <m:t>=</m:t>
                    </m:r>
                    <m:r>
                      <a:rPr lang="en-US" altLang="en-US" sz="2400" i="1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/>
                          </a:rPr>
                          <m:t>𝑋</m:t>
                        </m:r>
                        <m:r>
                          <a:rPr lang="en-US" altLang="en-US" sz="2400" i="1">
                            <a:latin typeface="Cambria Math"/>
                          </a:rPr>
                          <m:t>≤</m:t>
                        </m:r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</m:e>
                    </m:d>
                    <m:r>
                      <a:rPr lang="en-US" altLang="en-US" sz="2400" i="1">
                        <a:latin typeface="Cambria Math"/>
                      </a:rPr>
                      <m:t>=</m:t>
                    </m:r>
                    <m:r>
                      <a:rPr lang="en-US" altLang="en-US" sz="2400" i="1">
                        <a:latin typeface="Cambria Math"/>
                      </a:rPr>
                      <m:t>𝑞</m:t>
                    </m:r>
                    <m:r>
                      <a:rPr lang="en-US" altLang="en-US" sz="2400" i="1">
                        <a:latin typeface="Cambria Math"/>
                      </a:rPr>
                      <m:t>,         0&lt;</m:t>
                    </m:r>
                    <m:r>
                      <a:rPr lang="en-US" altLang="en-US" sz="2400" i="1">
                        <a:latin typeface="Cambria Math"/>
                      </a:rPr>
                      <m:t>𝑞</m:t>
                    </m:r>
                    <m:r>
                      <a:rPr lang="en-US" altLang="en-US" sz="2400" i="1">
                        <a:latin typeface="Cambria Math"/>
                      </a:rPr>
                      <m:t>&lt;1</m:t>
                    </m:r>
                  </m:oMath>
                </a14:m>
                <a:endParaRPr lang="en-US" altLang="en-US" sz="2400" i="1" dirty="0"/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endParaRPr lang="en-US" altLang="en-US" sz="2400" i="1" dirty="0"/>
              </a:p>
              <a:p>
                <a:pPr marL="514350" indent="-457200">
                  <a:lnSpc>
                    <a:spcPct val="90000"/>
                  </a:lnSpc>
                </a:pPr>
                <a:r>
                  <a:rPr lang="en-US" altLang="en-US" dirty="0"/>
                  <a:t>When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/>
                      </a:rPr>
                      <m:t>𝐹</m:t>
                    </m:r>
                    <m:r>
                      <a:rPr lang="en-US" altLang="en-US" b="0" i="1" dirty="0" smtClean="0">
                        <a:latin typeface="Cambria Math"/>
                      </a:rPr>
                      <m:t>(</m:t>
                    </m:r>
                    <m:r>
                      <a:rPr lang="en-US" altLang="en-US" b="0" i="1" dirty="0" smtClean="0">
                        <a:latin typeface="Cambria Math"/>
                      </a:rPr>
                      <m:t>𝑥</m:t>
                    </m:r>
                    <m:r>
                      <a:rPr lang="en-US" alt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dirty="0"/>
                  <a:t>  has an inverse,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sub>
                    </m:sSub>
                    <m:r>
                      <a:rPr lang="en-US" altLang="en-US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  <m:sup>
                        <m:r>
                          <a:rPr lang="en-US" altLang="en-US" i="1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en-US" altLang="en-US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en-US" i="1">
                        <a:latin typeface="Cambria Math"/>
                        <a:ea typeface="Cambria Math"/>
                      </a:rPr>
                      <m:t>𝑞</m:t>
                    </m:r>
                    <m:r>
                      <a:rPr lang="en-US" alt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altLang="en-US" i="1" dirty="0"/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9" t="-1963" r="-44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Quantile-Quantile Plots (1 of 8)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5AE7D-518C-4869-A74B-991AC57CE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03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altLang="zh-CN" b="0" i="1" smtClean="0">
                            <a:latin typeface="Cambria Math"/>
                          </a:rPr>
                          <m:t>𝑆</m:t>
                        </m:r>
                      </m:sup>
                    </m:sSubSup>
                  </m:oMath>
                </a14:m>
                <a:r>
                  <a:rPr lang="en-US" altLang="zh-CN" dirty="0"/>
                  <a:t>: empirical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altLang="zh-CN" dirty="0"/>
                  <a:t>-quantile from the sample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altLang="zh-CN" b="0" i="1" smtClean="0">
                            <a:latin typeface="Cambria Math"/>
                          </a:rPr>
                          <m:t>𝑀</m:t>
                        </m:r>
                      </m:sup>
                    </m:sSubSup>
                  </m:oMath>
                </a14:m>
                <a:r>
                  <a:rPr lang="en-US" altLang="zh-CN" dirty="0"/>
                  <a:t>: theoretical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altLang="zh-CN" dirty="0"/>
                  <a:t>-quantile from the model</a:t>
                </a:r>
              </a:p>
              <a:p>
                <a:r>
                  <a:rPr lang="en-US" altLang="zh-CN" dirty="0"/>
                  <a:t>Q-Q plot: plot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𝑆</m:t>
                        </m:r>
                      </m:sup>
                    </m:sSubSup>
                  </m:oMath>
                </a14:m>
                <a:r>
                  <a:rPr lang="en-US" altLang="zh-CN" dirty="0"/>
                  <a:t> versus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𝑀</m:t>
                        </m:r>
                      </m:sup>
                    </m:sSubSup>
                  </m:oMath>
                </a14:m>
                <a:r>
                  <a:rPr lang="en-US" altLang="zh-CN" dirty="0"/>
                  <a:t> as a scatterplot of points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9" t="-859" r="-44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Quantile-Quantile Plots (2 of 8)</a:t>
            </a:r>
            <a:endParaRPr lang="en-C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0" y="2949400"/>
            <a:ext cx="3911693" cy="390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993" y="2969420"/>
            <a:ext cx="3875806" cy="386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DF3A7-FC79-4783-83CF-1347AD5C3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11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066800"/>
                <a:ext cx="8915400" cy="5562600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en-US" sz="2200" dirty="0"/>
                  <a:t>: a random variable with CDF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/>
                      </a:rPr>
                      <m:t>𝐹</m:t>
                    </m:r>
                    <m:r>
                      <a:rPr lang="en-US" altLang="en-US" sz="2200" b="0" i="1" smtClean="0">
                        <a:latin typeface="Cambria Math"/>
                      </a:rPr>
                      <m:t>(</m:t>
                    </m:r>
                    <m:r>
                      <a:rPr lang="en-US" altLang="en-US" sz="2200" b="0" i="1" smtClean="0">
                        <a:latin typeface="Cambria Math"/>
                      </a:rPr>
                      <m:t>𝑥</m:t>
                    </m:r>
                    <m:r>
                      <a:rPr lang="en-US" alt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en-US" sz="2200" dirty="0"/>
              </a:p>
              <a:p>
                <a:pPr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en-US" sz="2200" b="0" i="1" smtClean="0">
                        <a:latin typeface="Cambria Math"/>
                      </a:rPr>
                      <m:t>, </m:t>
                    </m:r>
                    <m:r>
                      <a:rPr lang="en-US" altLang="en-US" sz="2200" b="0" i="1" smtClean="0">
                        <a:latin typeface="Cambria Math"/>
                      </a:rPr>
                      <m:t>𝑖</m:t>
                    </m:r>
                    <m:r>
                      <a:rPr lang="en-US" altLang="en-US" sz="2200" b="0" i="1" smtClean="0">
                        <a:latin typeface="Cambria Math"/>
                      </a:rPr>
                      <m:t>=1, …, </m:t>
                    </m:r>
                    <m:r>
                      <a:rPr lang="en-US" altLang="en-US" sz="2200" b="0" i="1" smtClean="0">
                        <a:latin typeface="Cambria Math"/>
                      </a:rPr>
                      <m:t>𝑛</m:t>
                    </m:r>
                    <m:r>
                      <a:rPr lang="en-US" altLang="en-US" sz="22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altLang="en-US" sz="2200" dirty="0"/>
                  <a:t>: a sample of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en-US" sz="2200" dirty="0"/>
                  <a:t> consisting of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en-US" sz="2200" dirty="0"/>
                  <a:t> observations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200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en-US" sz="2200" b="0" i="1" smtClean="0">
                        <a:latin typeface="Cambria Math"/>
                      </a:rPr>
                      <m:t>(</m:t>
                    </m:r>
                    <m:r>
                      <a:rPr lang="en-US" altLang="en-US" sz="2200" b="0" i="1" smtClean="0">
                        <a:latin typeface="Cambria Math"/>
                      </a:rPr>
                      <m:t>𝑥</m:t>
                    </m:r>
                    <m:r>
                      <a:rPr lang="en-US" altLang="en-US" sz="2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sz="2200" dirty="0"/>
                  <a:t>: empirical CDF of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en-US" sz="2200" dirty="0"/>
                  <a:t>,</a:t>
                </a:r>
                <a:br>
                  <a:rPr lang="en-US" altLang="en-US" sz="2200" dirty="0"/>
                </a:br>
                <a:endParaRPr lang="en-US" altLang="en-US" sz="2200" dirty="0"/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2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altLang="en-US" sz="22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en-US" sz="2200" b="0" i="0" smtClean="0">
                              <a:latin typeface="Cambria Math"/>
                            </a:rPr>
                            <m:t>number</m:t>
                          </m:r>
                          <m:r>
                            <m:rPr>
                              <m:nor/>
                            </m:rPr>
                            <a:rPr lang="en-US" altLang="en-US" sz="22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en-US" sz="2200" b="0" i="0" smtClean="0">
                              <a:latin typeface="Cambria Math"/>
                            </a:rPr>
                            <m:t>of</m:t>
                          </m:r>
                          <m:r>
                            <a:rPr lang="en-US" altLang="en-US" sz="2200" b="0" i="1" smtClean="0">
                              <a:latin typeface="Cambria Math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en-US" sz="22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en-US" sz="22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en-US" sz="22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altLang="en-US" sz="2200" b="0" i="1" smtClean="0">
                              <a:latin typeface="Cambria Math"/>
                            </a:rPr>
                            <m:t>≤</m:t>
                          </m:r>
                          <m:r>
                            <a:rPr lang="en-US" altLang="en-US" sz="22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altLang="en-US" sz="22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altLang="en-US" sz="2200" dirty="0"/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en-US" sz="2200" dirty="0"/>
              </a:p>
              <a:p>
                <a:pPr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d>
                          <m:dPr>
                            <m:ctrlP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200" b="0" i="1" smtClean="0">
                                <a:latin typeface="Cambria Math"/>
                              </a:rPr>
                              <m:t>𝑗</m:t>
                            </m:r>
                          </m:e>
                        </m:d>
                      </m:sub>
                    </m:sSub>
                    <m:r>
                      <a:rPr lang="en-US" altLang="en-US" sz="2200" b="0" i="1" smtClean="0">
                        <a:latin typeface="Cambria Math"/>
                      </a:rPr>
                      <m:t>, </m:t>
                    </m:r>
                    <m:r>
                      <a:rPr lang="en-US" altLang="en-US" sz="2200" b="0" i="1" smtClean="0">
                        <a:latin typeface="Cambria Math"/>
                      </a:rPr>
                      <m:t>𝑗</m:t>
                    </m:r>
                    <m:r>
                      <a:rPr lang="en-US" altLang="en-US" sz="2200" b="0" i="1" smtClean="0">
                        <a:latin typeface="Cambria Math"/>
                      </a:rPr>
                      <m:t>=1,…,</m:t>
                    </m:r>
                    <m:r>
                      <a:rPr lang="en-US" altLang="en-US" sz="2200" b="0" i="1" smtClean="0">
                        <a:latin typeface="Cambria Math"/>
                      </a:rPr>
                      <m:t>𝑛</m:t>
                    </m:r>
                    <m:r>
                      <a:rPr lang="en-US" altLang="en-US" sz="22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altLang="en-US" sz="2200" dirty="0"/>
                  <a:t>: observations ordered from smallest to largest</a:t>
                </a:r>
                <a:br>
                  <a:rPr lang="en-US" altLang="en-US" sz="2200" dirty="0"/>
                </a:br>
                <a:endParaRPr lang="en-US" altLang="en-US" sz="2200" dirty="0"/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2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en-US" sz="2200" b="0" i="1" smtClean="0">
                              <a:latin typeface="Cambria Math"/>
                            </a:rPr>
                            <m:t>(1)</m:t>
                          </m:r>
                        </m:sub>
                      </m:sSub>
                      <m:r>
                        <a:rPr lang="en-US" altLang="en-US" sz="2200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2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en-US" sz="2200" b="0" i="1" smtClean="0">
                              <a:latin typeface="Cambria Math"/>
                            </a:rPr>
                            <m:t>(2)</m:t>
                          </m:r>
                        </m:sub>
                      </m:sSub>
                      <m:r>
                        <a:rPr lang="en-US" altLang="en-US" sz="2200" b="0" i="1" smtClean="0">
                          <a:latin typeface="Cambria Math"/>
                        </a:rPr>
                        <m:t>≤⋯≤</m:t>
                      </m:r>
                      <m:sSub>
                        <m:sSub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2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en-US" sz="2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en-US" sz="2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en-US" sz="2200" b="0" i="1" smtClean="0">
                              <a:latin typeface="Cambria Math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altLang="en-US" sz="2200" dirty="0"/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en-US" sz="2200" dirty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200" dirty="0"/>
                  <a:t>It follows that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2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altLang="en-US" sz="22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200" b="0" i="1" smtClean="0">
                              <a:latin typeface="Cambria Math"/>
                            </a:rPr>
                            <m:t>𝑗</m:t>
                          </m:r>
                        </m:num>
                        <m:den>
                          <m:r>
                            <a:rPr lang="en-US" altLang="en-US" sz="22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br>
                  <a:rPr lang="en-US" altLang="en-US" sz="2200" dirty="0"/>
                </a:br>
                <a:r>
                  <a:rPr lang="en-US" altLang="en-US" sz="2200" dirty="0"/>
                  <a:t>     where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altLang="en-US" sz="2200" dirty="0"/>
                  <a:t> is the rank or order of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en-US" sz="2200" dirty="0"/>
                  <a:t>, i.e.,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en-US" sz="2200" dirty="0"/>
                  <a:t> is the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altLang="en-US" sz="2200" dirty="0"/>
                  <a:t>-</a:t>
                </a:r>
                <a:r>
                  <a:rPr lang="en-US" altLang="en-US" sz="2200" dirty="0" err="1"/>
                  <a:t>th</a:t>
                </a:r>
                <a:r>
                  <a:rPr lang="en-US" altLang="en-US" sz="2200" dirty="0"/>
                  <a:t> value 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200" dirty="0"/>
                  <a:t>’s.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066800"/>
                <a:ext cx="8915400" cy="5562600"/>
              </a:xfrm>
              <a:blipFill rotWithShape="1">
                <a:blip r:embed="rId2"/>
                <a:stretch>
                  <a:fillRect l="-342"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Quantile-Quantile Plots (3 of 8)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E2717-880E-42AE-8696-4B0945366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53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200" dirty="0">
                    <a:solidFill>
                      <a:srgbClr val="FF0000"/>
                    </a:solidFill>
                  </a:rPr>
                  <a:t>Problem:</a:t>
                </a:r>
                <a:r>
                  <a:rPr lang="en-US" altLang="en-US" sz="2200" dirty="0"/>
                  <a:t> 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000" dirty="0"/>
                  <a:t>For finite value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/>
                      </a:rPr>
                      <m:t>𝑥</m:t>
                    </m:r>
                    <m:r>
                      <a:rPr lang="en-US" altLang="en-US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en-US" sz="2000" b="0" i="1" smtClean="0">
                            <a:latin typeface="Cambria Math"/>
                          </a:rPr>
                          <m:t>𝑛</m:t>
                        </m:r>
                        <m:r>
                          <a:rPr lang="en-US" altLang="en-US" sz="2000" b="0" i="1" smtClean="0">
                            <a:latin typeface="Cambria Math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en-US" sz="2000" dirty="0"/>
                  <a:t>, we have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0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altLang="en-US" sz="2000" b="0" i="1" smtClean="0">
                            <a:latin typeface="Cambria Math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altLang="en-US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en-US" sz="2000" b="0" i="1" smtClean="0">
                            <a:latin typeface="Cambria Math"/>
                          </a:rPr>
                          <m:t>𝑛</m:t>
                        </m:r>
                        <m:r>
                          <a:rPr lang="en-US" altLang="en-US" sz="2000" b="0" i="1" smtClean="0">
                            <a:latin typeface="Cambria Math"/>
                          </a:rPr>
                          <m:t>)</m:t>
                        </m:r>
                      </m:sub>
                    </m:sSub>
                  </m:oMath>
                </a14:m>
                <a:endParaRPr lang="en-US" altLang="en-US" sz="2000" dirty="0"/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000" dirty="0"/>
                  <a:t>But from the model we generally have: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0" i="1" smtClean="0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en-US" altLang="en-US" sz="20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altLang="en-US" sz="2000" b="0" i="1" smtClean="0">
                        <a:latin typeface="Cambria Math"/>
                      </a:rPr>
                      <m:t>=∞</m:t>
                    </m:r>
                  </m:oMath>
                </a14:m>
                <a:endParaRPr lang="en-US" altLang="en-US" sz="2000" dirty="0"/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000" dirty="0"/>
                  <a:t>How to resolve this mismatch?</a:t>
                </a:r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200" dirty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200" b="0" dirty="0">
                    <a:solidFill>
                      <a:srgbClr val="FF0000"/>
                    </a:solidFill>
                  </a:rPr>
                  <a:t>Solution:</a:t>
                </a:r>
                <a:r>
                  <a:rPr lang="en-US" altLang="en-US" sz="2200" b="0" dirty="0"/>
                  <a:t> slightly modify the empirical distribution</a:t>
                </a:r>
                <a:br>
                  <a:rPr lang="en-US" altLang="en-US" sz="2200" b="0" dirty="0"/>
                </a:br>
                <a:endParaRPr lang="en-US" altLang="en-US" sz="2200" b="0" dirty="0"/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en-US" sz="2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2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alt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en-US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alt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</m:sub>
                          </m:sSub>
                        </m:e>
                      </m:d>
                      <m:r>
                        <a:rPr lang="en-US" altLang="en-US" sz="22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alt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200" i="1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</m:sub>
                          </m:sSub>
                        </m:e>
                      </m:d>
                      <m:r>
                        <a:rPr lang="en-US" altLang="en-US" sz="22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200" b="0" i="1" smtClean="0">
                              <a:latin typeface="Cambria Math"/>
                            </a:rPr>
                            <m:t>0.5</m:t>
                          </m:r>
                        </m:num>
                        <m:den>
                          <m:r>
                            <a:rPr lang="en-US" altLang="en-US" sz="22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US" alt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2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altLang="en-US" sz="2200" b="0" i="1" smtClean="0">
                              <a:latin typeface="Cambria Math"/>
                            </a:rPr>
                            <m:t>−0.5</m:t>
                          </m:r>
                        </m:num>
                        <m:den>
                          <m:r>
                            <a:rPr lang="en-US" altLang="en-US" sz="22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altLang="en-US" sz="2200" b="0" i="1" dirty="0">
                  <a:latin typeface="Cambria Math"/>
                </a:endParaRPr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000" dirty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000" b="0" dirty="0"/>
                  <a:t>Therefore, </a:t>
                </a:r>
                <a:br>
                  <a:rPr lang="en-US" altLang="en-US" sz="2000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altLang="en-US" sz="2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altLang="en-US" sz="2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altLang="en-US" sz="2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en-US" alt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en-US" altLang="en-US" sz="2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−0.5</m:t>
                            </m:r>
                          </m:num>
                          <m:den>
                            <m:r>
                              <a:rPr lang="en-US" altLang="en-US" sz="2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altLang="en-US" sz="22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en-US" sz="2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en-US" sz="2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altLang="en-US" sz="2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sub>
                    </m:sSub>
                  </m:oMath>
                </a14:m>
                <a:endParaRPr lang="en-US" altLang="en-US" b="0" dirty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000" dirty="0"/>
                  <a:t>and, thus,</a:t>
                </a:r>
                <a:endParaRPr lang="en-US" altLang="en-US" b="0" dirty="0"/>
              </a:p>
              <a:p>
                <a:pPr marL="0" indent="0" algn="ctr" eaLnBrk="1" hangingPunct="1">
                  <a:lnSpc>
                    <a:spcPct val="90000"/>
                  </a:lnSpc>
                  <a:buNone/>
                </a:pPr>
                <a:r>
                  <a:rPr lang="en-US" altLang="en-US" sz="2200" dirty="0">
                    <a:solidFill>
                      <a:srgbClr val="FF0000"/>
                    </a:solidFill>
                  </a:rPr>
                  <a:t>empirical</a:t>
                </a:r>
                <a:r>
                  <a:rPr lang="en-US" altLang="en-US" sz="22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200">
                                <a:latin typeface="Cambria Math"/>
                              </a:rPr>
                              <m:t>𝑗</m:t>
                            </m:r>
                            <m:r>
                              <a:rPr lang="en-US" altLang="en-US" sz="2200" b="0" i="0" smtClean="0">
                                <a:latin typeface="Cambria Math"/>
                              </a:rPr>
                              <m:t>−0.5</m:t>
                            </m:r>
                          </m:num>
                          <m:den>
                            <m:r>
                              <a:rPr lang="en-US" altLang="en-US" sz="2200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en-US" altLang="en-US" sz="2200" b="0" i="0" smtClean="0">
                        <a:latin typeface="Cambria Math"/>
                      </a:rPr>
                      <m:t>−</m:t>
                    </m:r>
                    <m:r>
                      <m:rPr>
                        <m:nor/>
                      </m:rPr>
                      <a:rPr lang="en-US" altLang="en-US" sz="2200" b="0" i="0" smtClean="0">
                        <a:latin typeface="Cambria Math"/>
                      </a:rPr>
                      <m:t>quantile</m:t>
                    </m:r>
                    <m:r>
                      <m:rPr>
                        <m:nor/>
                      </m:rPr>
                      <a:rPr lang="en-US" alt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200" b="0" i="0" smtClean="0">
                        <a:latin typeface="Cambria Math"/>
                      </a:rPr>
                      <m:t>of</m:t>
                    </m:r>
                    <m:r>
                      <m:rPr>
                        <m:nor/>
                      </m:rPr>
                      <a:rPr lang="en-US" alt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200" b="0" i="0" smtClean="0">
                        <a:latin typeface="Cambria Math"/>
                      </a:rPr>
                      <m:t>X</m:t>
                    </m:r>
                    <m:r>
                      <m:rPr>
                        <m:nor/>
                      </m:rPr>
                      <a:rPr lang="en-US" altLang="en-US" sz="2200" b="0" i="0" smtClean="0">
                        <a:latin typeface="Cambria Math"/>
                      </a:rPr>
                      <m:t> = 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en-US" sz="2200" b="0" i="1" smtClean="0">
                            <a:latin typeface="Cambria Math"/>
                          </a:rPr>
                          <m:t>𝑗</m:t>
                        </m:r>
                        <m:r>
                          <a:rPr lang="en-US" altLang="en-US" sz="2200" b="0" i="1" smtClean="0">
                            <a:latin typeface="Cambria Math"/>
                          </a:rPr>
                          <m:t>)</m:t>
                        </m:r>
                      </m:sub>
                    </m:sSub>
                  </m:oMath>
                </a14:m>
                <a:endParaRPr lang="en-US" altLang="en-US" sz="22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5" t="-196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Quantile-Quantile Plots (4 of 8)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CB1F7-49F1-45BF-A17A-C9E33CD8F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69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Motivational Quote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673216-A152-49B7-BD16-05FA4FF63821}"/>
              </a:ext>
            </a:extLst>
          </p:cNvPr>
          <p:cNvSpPr txBox="1"/>
          <p:nvPr/>
        </p:nvSpPr>
        <p:spPr>
          <a:xfrm>
            <a:off x="281349" y="2264898"/>
            <a:ext cx="87781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/>
              <a:t>“If you can’t measure it, you can’t improve it.”</a:t>
            </a:r>
          </a:p>
          <a:p>
            <a:r>
              <a:rPr lang="en-CA" sz="3600" dirty="0"/>
              <a:t>                                                 - Peter Drucker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7A998EE-B19F-4CFA-850B-627DD9C1F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9706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</a:rPr>
                      <m:t>𝐹</m:t>
                    </m:r>
                    <m:r>
                      <a:rPr lang="en-US" altLang="en-US" b="0" i="1" smtClean="0">
                        <a:latin typeface="Cambria Math"/>
                      </a:rPr>
                      <m:t>(</m:t>
                    </m:r>
                    <m:r>
                      <a:rPr lang="en-US" altLang="en-US" b="0" i="1" smtClean="0">
                        <a:latin typeface="Cambria Math"/>
                      </a:rPr>
                      <m:t>𝑥</m:t>
                    </m:r>
                    <m:r>
                      <a:rPr lang="en-US" alt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dirty="0"/>
                  <a:t>: the CDF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fitted</a:t>
                </a:r>
                <a:r>
                  <a:rPr lang="en-US" altLang="en-US" dirty="0"/>
                  <a:t> to the observed data, i.e., the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model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Q-Q plot: plotting empirical quantiles vs. model quantiles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>
                                <a:latin typeface="Cambria Math"/>
                              </a:rPr>
                              <m:t>𝑗</m:t>
                            </m:r>
                            <m:r>
                              <a:rPr lang="en-US" altLang="en-US">
                                <a:latin typeface="Cambria Math"/>
                              </a:rPr>
                              <m:t>−0.5</m:t>
                            </m:r>
                          </m:num>
                          <m:den>
                            <m:r>
                              <a:rPr lang="en-US" altLang="en-US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en-US" b="0" dirty="0"/>
                  <a:t>-quantiles for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</a:rPr>
                      <m:t>𝑗</m:t>
                    </m:r>
                    <m:r>
                      <a:rPr lang="en-US" altLang="en-US" b="0" i="1" smtClean="0">
                        <a:latin typeface="Cambria Math"/>
                      </a:rPr>
                      <m:t>=1,…,</m:t>
                    </m:r>
                    <m:r>
                      <a:rPr lang="en-US" altLang="en-US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altLang="en-US" b="0" dirty="0"/>
              </a:p>
              <a:p>
                <a:pPr lvl="2"/>
                <a:r>
                  <a:rPr lang="en-US" altLang="en-US" b="0" dirty="0"/>
                  <a:t>Empirical </a:t>
                </a:r>
                <a:r>
                  <a:rPr lang="en-US" altLang="en-US" b="0" dirty="0" err="1"/>
                  <a:t>quantile</a:t>
                </a:r>
                <a:r>
                  <a:rPr lang="en-US" altLang="en-US" b="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altLang="en-US" b="0" i="1" smtClean="0">
                            <a:latin typeface="Cambria Math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en-US" dirty="0"/>
                  <a:t> </a:t>
                </a:r>
              </a:p>
              <a:p>
                <a:pPr lvl="2"/>
                <a:r>
                  <a:rPr lang="en-US" altLang="en-US" dirty="0"/>
                  <a:t>Model </a:t>
                </a:r>
                <a:r>
                  <a:rPr lang="en-US" altLang="en-US" dirty="0" err="1"/>
                  <a:t>quantile</a:t>
                </a:r>
                <a:r>
                  <a:rPr lang="en-US" altLang="en-US" dirty="0"/>
                  <a:t>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 smtClean="0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en-US" alt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>
                                <a:latin typeface="Cambria Math"/>
                              </a:rPr>
                              <m:t>𝑗</m:t>
                            </m:r>
                            <m:r>
                              <a:rPr lang="en-US" altLang="en-US" b="0" i="0" smtClean="0">
                                <a:latin typeface="Cambria Math"/>
                              </a:rPr>
                              <m:t>−0.5</m:t>
                            </m:r>
                          </m:num>
                          <m:den>
                            <m:r>
                              <a:rPr lang="en-US" altLang="en-US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Q-Q plot features:</a:t>
                </a:r>
              </a:p>
              <a:p>
                <a:pPr lvl="1"/>
                <a:r>
                  <a:rPr lang="en-US" altLang="en-US" dirty="0"/>
                  <a:t>Approximately a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straight line</a:t>
                </a:r>
                <a:r>
                  <a:rPr lang="en-US" altLang="en-US" dirty="0"/>
                  <a:t> if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altLang="en-US" dirty="0"/>
                  <a:t> is a member of an appropriate family of distributions</a:t>
                </a:r>
              </a:p>
              <a:p>
                <a:pPr lvl="1"/>
                <a:r>
                  <a:rPr lang="en-US" altLang="en-US" dirty="0"/>
                  <a:t>The line has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slope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altLang="en-US" dirty="0"/>
                  <a:t> if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altLang="en-US" dirty="0"/>
                  <a:t> is a member of an appropriate family of distributions with appropriate parameter values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840" r="-1111" b="-233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Quantile-Quantile Plots (5 of 8)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5BB4A2-3C93-43FD-968E-38A2E4B56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84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sz="2200" dirty="0"/>
                  <a:t>Example: Check whether the door installation times follow a normal distribution.</a:t>
                </a:r>
              </a:p>
              <a:p>
                <a:pPr lvl="1" eaLnBrk="1" hangingPunct="1"/>
                <a:r>
                  <a:rPr lang="en-US" altLang="en-US" sz="2000" dirty="0"/>
                  <a:t>The observations are ordered from smallest to largest:</a:t>
                </a:r>
              </a:p>
              <a:p>
                <a:pPr lvl="1" eaLnBrk="1" hangingPunct="1">
                  <a:buNone/>
                </a:pPr>
                <a:endParaRPr lang="en-US" altLang="en-US" sz="2000" dirty="0"/>
              </a:p>
              <a:p>
                <a:pPr lvl="1" eaLnBrk="1" hangingPunct="1">
                  <a:buNone/>
                </a:pPr>
                <a:endParaRPr lang="en-US" altLang="en-US" sz="2000" dirty="0"/>
              </a:p>
              <a:p>
                <a:pPr lvl="1" eaLnBrk="1" hangingPunct="1">
                  <a:buNone/>
                </a:pPr>
                <a:endParaRPr lang="en-US" altLang="en-US" sz="2000" dirty="0"/>
              </a:p>
              <a:p>
                <a:pPr lvl="1" eaLnBrk="1" hangingPunct="1">
                  <a:buNone/>
                </a:pPr>
                <a:endParaRPr lang="en-US" altLang="en-US" sz="2000" dirty="0"/>
              </a:p>
              <a:p>
                <a:pPr lvl="1" eaLnBrk="1" hangingPunct="1">
                  <a:buNone/>
                </a:pPr>
                <a:endParaRPr lang="en-US" altLang="en-US" sz="2000" dirty="0"/>
              </a:p>
              <a:p>
                <a:pPr lvl="1" eaLnBrk="1" hangingPunct="1">
                  <a:buNone/>
                </a:pPr>
                <a:endParaRPr lang="en-US" altLang="en-US" sz="2000" dirty="0"/>
              </a:p>
              <a:p>
                <a:pPr lvl="1" eaLnBrk="1" hangingPunct="1">
                  <a:buNone/>
                </a:pPr>
                <a:endParaRPr lang="en-US" altLang="en-US" sz="2000" dirty="0"/>
              </a:p>
              <a:p>
                <a:pPr lvl="1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en-US" sz="2000" i="1">
                            <a:latin typeface="Cambria Math"/>
                          </a:rPr>
                          <m:t>𝑗</m:t>
                        </m:r>
                        <m:r>
                          <a:rPr lang="en-US" altLang="en-US" sz="2000" b="0" i="1" smtClean="0">
                            <a:latin typeface="Cambria Math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en-US" sz="2000" dirty="0"/>
                  <a:t>’s are plotted versus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0" i="1" smtClean="0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en-US" altLang="en-US" sz="2000" i="1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0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altLang="en-US" sz="2000" b="0" i="1" smtClean="0">
                                <a:latin typeface="Cambria Math"/>
                              </a:rPr>
                              <m:t>−0.5</m:t>
                            </m:r>
                          </m:num>
                          <m:den>
                            <m:r>
                              <a:rPr lang="en-US" altLang="en-US" sz="2000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en-US" sz="2000" i="1" dirty="0"/>
                  <a:t> </a:t>
                </a:r>
                <a:r>
                  <a:rPr lang="en-US" altLang="en-US" sz="2000" dirty="0"/>
                  <a:t>where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altLang="en-US" sz="2000" dirty="0"/>
                  <a:t> is the normal CDF with sample mean </a:t>
                </a:r>
                <a14:m>
                  <m:oMath xmlns:m="http://schemas.openxmlformats.org/officeDocument/2006/math">
                    <m:r>
                      <a:rPr lang="en-US" altLang="en-US" sz="2000" i="1" dirty="0">
                        <a:latin typeface="Cambria Math"/>
                      </a:rPr>
                      <m:t>(99.93 </m:t>
                    </m:r>
                    <m:r>
                      <m:rPr>
                        <m:sty m:val="p"/>
                      </m:rPr>
                      <a:rPr lang="en-US" altLang="en-US" sz="2000" i="1" dirty="0">
                        <a:latin typeface="Cambria Math"/>
                      </a:rPr>
                      <m:t>sec</m:t>
                    </m:r>
                    <m:r>
                      <a:rPr lang="en-US" altLang="en-US" sz="20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sz="2000" dirty="0"/>
                  <a:t> and </a:t>
                </a:r>
                <a:r>
                  <a:rPr lang="en-US" altLang="en-US" sz="2000"/>
                  <a:t>sample STD </a:t>
                </a:r>
                <a14:m>
                  <m:oMath xmlns:m="http://schemas.openxmlformats.org/officeDocument/2006/math">
                    <m:r>
                      <a:rPr lang="en-US" altLang="en-US" sz="2000" i="1" dirty="0">
                        <a:latin typeface="Cambria Math"/>
                      </a:rPr>
                      <m:t>(</m:t>
                    </m:r>
                    <m:r>
                      <a:rPr lang="en-US" altLang="en-US" sz="2000" b="0" i="1" dirty="0" smtClean="0">
                        <a:latin typeface="Cambria Math"/>
                      </a:rPr>
                      <m:t>1</m:t>
                    </m:r>
                    <m:r>
                      <a:rPr lang="en-US" altLang="en-US" sz="2000" i="1" dirty="0">
                        <a:latin typeface="Cambria Math"/>
                      </a:rPr>
                      <m:t>.29 </m:t>
                    </m:r>
                    <m:r>
                      <m:rPr>
                        <m:sty m:val="p"/>
                      </m:rPr>
                      <a:rPr lang="en-US" altLang="en-US" sz="2000" i="1" dirty="0">
                        <a:latin typeface="Cambria Math"/>
                      </a:rPr>
                      <m:t>sec</m:t>
                    </m:r>
                    <m:r>
                      <a:rPr lang="en-US" altLang="en-US" sz="2000" i="1" dirty="0">
                        <a:latin typeface="Cambria Math"/>
                      </a:rPr>
                      <m:t>)</m:t>
                    </m:r>
                  </m:oMath>
                </a14:m>
                <a:endParaRPr lang="en-US" altLang="en-US" sz="20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17" t="-6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Quantile-Quantile Plots (6 of 8)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14400" y="2423160"/>
              <a:ext cx="7391400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239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239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239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2392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2392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2392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92392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92392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oMath>
                            </m:oMathPara>
                          </a14:m>
                          <a:endParaRPr lang="en-US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/>
                            <a:t>value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oMath>
                            </m:oMathPara>
                          </a14:m>
                          <a:endParaRPr lang="en-US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/>
                            <a:t>value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oMath>
                            </m:oMathPara>
                          </a14:m>
                          <a:endParaRPr lang="en-US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/>
                            <a:t>value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oMath>
                            </m:oMathPara>
                          </a14:m>
                          <a:endParaRPr lang="en-US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/>
                            <a:t>value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97.12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99.34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100.11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100.85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98.28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99.50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100.11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101.21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98.54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99.51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101.30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98.84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99.60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100.47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101.47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98.97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99.77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100.69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102.77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890868"/>
                  </p:ext>
                </p:extLst>
              </p:nvPr>
            </p:nvGraphicFramePr>
            <p:xfrm>
              <a:off x="914400" y="2423160"/>
              <a:ext cx="7391400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23925"/>
                    <a:gridCol w="923925"/>
                    <a:gridCol w="923925"/>
                    <a:gridCol w="923925"/>
                    <a:gridCol w="923925"/>
                    <a:gridCol w="923925"/>
                    <a:gridCol w="923925"/>
                    <a:gridCol w="923925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8197" r="-698026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 smtClean="0"/>
                            <a:t>value</a:t>
                          </a:r>
                          <a:endParaRPr lang="en-US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342" t="-8197" r="-498684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 smtClean="0"/>
                            <a:t>value</a:t>
                          </a:r>
                          <a:endParaRPr lang="en-US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1987" t="-8197" r="-301325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 smtClean="0"/>
                            <a:t>value</a:t>
                          </a:r>
                          <a:endParaRPr lang="en-US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02649" t="-8197" r="-100662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 smtClean="0"/>
                            <a:t>value</a:t>
                          </a:r>
                          <a:endParaRPr lang="en-US" i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97.12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99.34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100.11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100.85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98.28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99.50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100.11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101.21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98.54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99.51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100.25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101.30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98.84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99.60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100.47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101.47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98.97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99.77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100.69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102.77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A0548A-40E9-4F0B-8056-C130C3553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12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/>
              <a:t>Example (continued): </a:t>
            </a:r>
            <a:br>
              <a:rPr lang="en-US" altLang="en-US" sz="2000" dirty="0"/>
            </a:br>
            <a:r>
              <a:rPr lang="en-US" altLang="en-US" sz="2000" dirty="0"/>
              <a:t>Check whether the door installation </a:t>
            </a:r>
            <a:br>
              <a:rPr lang="en-US" altLang="en-US" sz="2000" dirty="0"/>
            </a:br>
            <a:r>
              <a:rPr lang="en-US" altLang="en-US" sz="2000" dirty="0"/>
              <a:t>times follow a normal distribution.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Quantile-Quantile Plots (7 of 8)</a:t>
            </a:r>
            <a:endParaRPr lang="en-CA" dirty="0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2286000" y="2438400"/>
            <a:ext cx="1905000" cy="1066800"/>
          </a:xfrm>
          <a:prstGeom prst="wedgeRoundRectCallout">
            <a:avLst>
              <a:gd name="adj1" fmla="val 122084"/>
              <a:gd name="adj2" fmla="val 19048"/>
              <a:gd name="adj3" fmla="val 16667"/>
            </a:avLst>
          </a:prstGeom>
          <a:noFill/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buClr>
                <a:schemeClr val="bg2"/>
              </a:buClr>
              <a:buSzPct val="75000"/>
              <a:buChar char="n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80000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lr>
                <a:schemeClr val="bg2"/>
              </a:buClr>
              <a:buSzPct val="65000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lr>
                <a:schemeClr val="bg2"/>
              </a:buClr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Tx/>
              <a:buSzPct val="100000"/>
              <a:buFont typeface="Wingdings" pitchFamily="2" charset="2"/>
              <a:buNone/>
            </a:pPr>
            <a:r>
              <a:rPr lang="en-US" altLang="en-US" sz="1400" dirty="0"/>
              <a:t>Straight line, supporting the hypothesis of a normal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AutoShape 11"/>
              <p:cNvSpPr>
                <a:spLocks noChangeArrowheads="1"/>
              </p:cNvSpPr>
              <p:nvPr/>
            </p:nvSpPr>
            <p:spPr bwMode="auto">
              <a:xfrm>
                <a:off x="2209800" y="4953000"/>
                <a:ext cx="2286000" cy="1447800"/>
              </a:xfrm>
              <a:prstGeom prst="wedgeRoundRectCallout">
                <a:avLst>
                  <a:gd name="adj1" fmla="val 125833"/>
                  <a:gd name="adj2" fmla="val -73373"/>
                  <a:gd name="adj3" fmla="val 16667"/>
                </a:avLst>
              </a:prstGeom>
              <a:noFill/>
              <a:ln w="9525" algn="ctr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algn="l" eaLnBrk="0" hangingPunct="0">
                  <a:buClr>
                    <a:schemeClr val="bg2"/>
                  </a:buClr>
                  <a:buSzPct val="75000"/>
                  <a:buChar char="n"/>
                  <a:defRPr sz="2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buClr>
                    <a:schemeClr val="accent2"/>
                  </a:buClr>
                  <a:buSzPct val="80000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buClr>
                    <a:schemeClr val="bg2"/>
                  </a:buClr>
                  <a:buSzPct val="65000"/>
                  <a:buChar char="n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buClr>
                    <a:schemeClr val="accent2"/>
                  </a:buClr>
                  <a:buSzPct val="70000"/>
                  <a:buChar char="¨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buClr>
                    <a:schemeClr val="bg2"/>
                  </a:buClr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buClrTx/>
                  <a:buSzPct val="100000"/>
                  <a:buFont typeface="Wingdings" pitchFamily="2" charset="2"/>
                  <a:buNone/>
                </a:pPr>
                <a:r>
                  <a:rPr lang="en-US" altLang="en-US" sz="1400" dirty="0"/>
                  <a:t>Superimposed density function of the Normal distribution scaled by the number of observation, that is </a:t>
                </a:r>
                <a14:m>
                  <m:oMath xmlns:m="http://schemas.openxmlformats.org/officeDocument/2006/math">
                    <m:r>
                      <a:rPr lang="en-US" altLang="en-US" sz="1400" b="0" i="1" smtClean="0">
                        <a:latin typeface="Cambria Math"/>
                      </a:rPr>
                      <m:t>20×</m:t>
                    </m:r>
                    <m:r>
                      <a:rPr lang="en-US" altLang="en-US" sz="1400" b="0" i="1" smtClean="0">
                        <a:latin typeface="Cambria Math"/>
                      </a:rPr>
                      <m:t>𝑓</m:t>
                    </m:r>
                    <m:r>
                      <a:rPr lang="en-US" altLang="en-US" sz="1400" b="0" i="1" smtClean="0">
                        <a:latin typeface="Cambria Math"/>
                      </a:rPr>
                      <m:t>(</m:t>
                    </m:r>
                    <m:r>
                      <a:rPr lang="en-US" altLang="en-US" sz="1400" b="0" i="1" smtClean="0">
                        <a:latin typeface="Cambria Math"/>
                      </a:rPr>
                      <m:t>𝑥</m:t>
                    </m:r>
                    <m:r>
                      <a:rPr lang="en-US" altLang="en-US" sz="1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en-US" sz="1400" dirty="0"/>
              </a:p>
            </p:txBody>
          </p:sp>
        </mc:Choice>
        <mc:Fallback xmlns="">
          <p:sp>
            <p:nvSpPr>
              <p:cNvPr id="7" name="AutoShap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9800" y="4953000"/>
                <a:ext cx="2286000" cy="1447800"/>
              </a:xfrm>
              <a:prstGeom prst="wedgeRoundRectCallout">
                <a:avLst>
                  <a:gd name="adj1" fmla="val 125833"/>
                  <a:gd name="adj2" fmla="val -73373"/>
                  <a:gd name="adj3" fmla="val 16667"/>
                </a:avLst>
              </a:prstGeom>
              <a:blipFill rotWithShape="1">
                <a:blip r:embed="rId2"/>
                <a:stretch>
                  <a:fillRect/>
                </a:stretch>
              </a:blipFill>
              <a:ln w="9525" algn="ctr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3746500"/>
            <a:ext cx="4216400" cy="3162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927100"/>
            <a:ext cx="4191000" cy="31432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4C639B-7C21-41B8-9080-4ABC2A95E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19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Consider the following while evaluating the linearity </a:t>
            </a:r>
            <a:br>
              <a:rPr lang="en-US" altLang="en-US" dirty="0"/>
            </a:br>
            <a:r>
              <a:rPr lang="en-US" altLang="en-US" dirty="0"/>
              <a:t>of a Q-Q plot:</a:t>
            </a:r>
          </a:p>
          <a:p>
            <a:pPr lvl="1"/>
            <a:r>
              <a:rPr lang="en-US" altLang="en-US" dirty="0"/>
              <a:t>The observed values never fall exactly on a straight line</a:t>
            </a:r>
          </a:p>
          <a:p>
            <a:pPr lvl="1"/>
            <a:r>
              <a:rPr lang="en-US" altLang="en-US" dirty="0"/>
              <a:t>Variation of the extremes is higher than the middle.</a:t>
            </a:r>
          </a:p>
          <a:p>
            <a:pPr lvl="1"/>
            <a:r>
              <a:rPr lang="en-US" altLang="en-US" dirty="0"/>
              <a:t>Linearity of the points in the middle of the plot (the main body of the distribution) is more important.</a:t>
            </a:r>
          </a:p>
          <a:p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40036" y="1"/>
            <a:ext cx="7346763" cy="793750"/>
          </a:xfrm>
        </p:spPr>
        <p:txBody>
          <a:bodyPr/>
          <a:lstStyle/>
          <a:p>
            <a:r>
              <a:rPr lang="en-US" altLang="en-US" dirty="0"/>
              <a:t>Quantile-Quantile Plots (8 of 8)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23352E-C3B9-4DAE-98CD-AE346FA57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3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en-US" dirty="0">
                    <a:solidFill>
                      <a:srgbClr val="FF0000"/>
                    </a:solidFill>
                  </a:rPr>
                  <a:t>Next step after selecting a family of distributions.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If observations in a sample of size </a:t>
                </a:r>
                <a14:m>
                  <m:oMath xmlns:m="http://schemas.openxmlformats.org/officeDocument/2006/math">
                    <m:r>
                      <a:rPr lang="en-US" altLang="en-US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en-US" dirty="0"/>
                  <a:t>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en-US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en-US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en-US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en-US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en-US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en-US"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dirty="0"/>
                  <a:t>(discrete or continuous), the sample mean and variance are: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	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mtClean="0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n-US" altLang="en-US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altLang="en-US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en-US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en-US" smtClean="0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en-US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altLang="en-US" smtClean="0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altLang="en-US" dirty="0"/>
                  <a:t>,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CA" alt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altLang="en-US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en-US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altLang="en-US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en-US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en-US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alt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mtClean="0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altLang="en-US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en-US" smtClean="0"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alt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en-US" smtClean="0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altLang="en-US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  <m:r>
                          <a:rPr lang="en-US" altLang="en-US" smtClean="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altLang="en-US">
                            <a:latin typeface="Cambria Math"/>
                          </a:rPr>
                          <m:t>𝑛</m:t>
                        </m:r>
                        <m:r>
                          <a:rPr lang="en-US" altLang="en-US" smtClean="0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n-US" altLang="en-US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altLang="en-US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en-US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en-US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en-US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en-US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en-US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altLang="en-US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en-US"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en-US">
                                <a:latin typeface="Cambria Math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altLang="en-US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  <m:r>
                          <a:rPr lang="en-US" altLang="en-US" smtClean="0">
                            <a:latin typeface="Cambria Math"/>
                          </a:rPr>
                          <m:t> </m:t>
                        </m:r>
                        <m:r>
                          <a:rPr lang="en-US" altLang="en-US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altLang="en-US">
                            <a:latin typeface="Cambria Math"/>
                          </a:rPr>
                          <m:t>𝑛</m:t>
                        </m:r>
                        <m:r>
                          <a:rPr lang="en-US" altLang="en-US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endParaRPr lang="en-US" altLang="en-US" dirty="0"/>
              </a:p>
              <a:p>
                <a:pPr marL="0" indent="0">
                  <a:buNone/>
                </a:pPr>
                <a:endParaRPr lang="en-US" altLang="en-US" dirty="0"/>
              </a:p>
              <a:p>
                <a:pPr marL="0" indent="0">
                  <a:buNone/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11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Parameter Estimation (1 of 4)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94AABD-29FB-4885-BEC1-1E1EBD2B9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17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altLang="en-US" dirty="0"/>
              </a:p>
              <a:p>
                <a:r>
                  <a:rPr lang="en-US" altLang="en-US" dirty="0"/>
                  <a:t>If the data are discrete and have been grouped into a frequency distribution with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en-US" dirty="0"/>
                  <a:t> distinct values: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	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n-US" altLang="en-US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1"/>
                              </m:rPr>
                              <a:rPr lang="en-US" altLang="en-US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altLang="en-US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alt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en-US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altLang="en-US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en-US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altLang="en-US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altLang="en-US" dirty="0"/>
                  <a:t>, 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CA" altLang="en-US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altLang="en-US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en-US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1"/>
                                </m:rPr>
                                <a:rPr lang="en-US" altLang="en-US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altLang="en-US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en-US" b="0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mtClean="0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mtClean="0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altLang="en-US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en-US" smtClean="0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altLang="en-US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en-US" altLang="en-US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n-US" altLang="en-US">
                              <a:latin typeface="Cambria Math"/>
                            </a:rPr>
                            <m:t>𝑛</m:t>
                          </m:r>
                          <m:r>
                            <a:rPr lang="en-US" altLang="en-US"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en-US" altLang="en-US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1"/>
                                </m:rPr>
                                <a:rPr lang="en-US" altLang="en-US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altLang="en-US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en-US" b="0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en-US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en-US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altLang="en-US" b="0" i="0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en-US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en-US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en-US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en-US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en-US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en-US" altLang="en-US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n-US" altLang="en-US">
                              <a:latin typeface="Cambria Math"/>
                            </a:rPr>
                            <m:t>𝑛</m:t>
                          </m:r>
                          <m:r>
                            <a:rPr lang="en-US" altLang="en-US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pPr marL="0" indent="0">
                  <a:buNone/>
                </a:pPr>
                <a:br>
                  <a:rPr lang="en-US" altLang="en-US" dirty="0"/>
                </a:br>
                <a:r>
                  <a:rPr lang="en-US" altLang="en-US" dirty="0"/>
                  <a:t>	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en-US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dirty="0"/>
                  <a:t> is the observed frequency of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en-US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pPr marL="0" indent="0">
                  <a:buNone/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9" r="-177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Parameter Estimation (2 of 4)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376F4-F3EC-4133-97DC-E203FE2FD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70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sz="2000" dirty="0"/>
                  <a:t>Vehicle Arrival</a:t>
                </a:r>
                <a:r>
                  <a:rPr lang="en-US" altLang="en-US" sz="2200" dirty="0"/>
                  <a:t> Example: </a:t>
                </a:r>
                <a:r>
                  <a:rPr lang="en-US" altLang="en-US" sz="2000" dirty="0"/>
                  <a:t>number of vehicles arriving at an intersection between </a:t>
                </a:r>
                <a14:m>
                  <m:oMath xmlns:m="http://schemas.openxmlformats.org/officeDocument/2006/math">
                    <m:r>
                      <a:rPr lang="en-US" altLang="en-US" sz="2000" i="1" dirty="0">
                        <a:latin typeface="Cambria Math"/>
                      </a:rPr>
                      <m:t>7</m:t>
                    </m:r>
                    <m:r>
                      <a:rPr lang="en-CA" altLang="en-US" sz="2000" b="0" i="1" dirty="0" smtClean="0">
                        <a:latin typeface="Cambria Math" panose="02040503050406030204" pitchFamily="18" charset="0"/>
                      </a:rPr>
                      <m:t>:00</m:t>
                    </m:r>
                  </m:oMath>
                </a14:m>
                <a:r>
                  <a:rPr lang="en-US" altLang="en-US" sz="2000" dirty="0"/>
                  <a:t> am and </a:t>
                </a:r>
                <a14:m>
                  <m:oMath xmlns:m="http://schemas.openxmlformats.org/officeDocument/2006/math">
                    <m:r>
                      <a:rPr lang="en-US" altLang="en-US" sz="2000" i="1" dirty="0">
                        <a:latin typeface="Cambria Math"/>
                      </a:rPr>
                      <m:t>7:05</m:t>
                    </m:r>
                  </m:oMath>
                </a14:m>
                <a:r>
                  <a:rPr lang="en-US" altLang="en-US" sz="2000" dirty="0"/>
                  <a:t> am was monitored for </a:t>
                </a:r>
                <a14:m>
                  <m:oMath xmlns:m="http://schemas.openxmlformats.org/officeDocument/2006/math">
                    <m:r>
                      <a:rPr lang="en-US" altLang="en-US" sz="2000" i="1" dirty="0">
                        <a:latin typeface="Cambria Math"/>
                      </a:rPr>
                      <m:t>100</m:t>
                    </m:r>
                  </m:oMath>
                </a14:m>
                <a:r>
                  <a:rPr lang="en-US" altLang="en-US" sz="2000" dirty="0"/>
                  <a:t> random workdays. </a:t>
                </a:r>
              </a:p>
              <a:p>
                <a:pPr algn="ctr" eaLnBrk="1" hangingPunct="1">
                  <a:buNone/>
                </a:pPr>
                <a:endParaRPr lang="en-US" altLang="en-US" sz="2000" b="0" i="1" dirty="0">
                  <a:latin typeface="Cambria Math"/>
                </a:endParaRPr>
              </a:p>
              <a:p>
                <a:pPr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latin typeface="Cambria Math"/>
                        </a:rPr>
                        <m:t>𝑛</m:t>
                      </m:r>
                      <m:r>
                        <a:rPr lang="en-US" altLang="en-US" sz="2000" b="0" i="1" smtClean="0">
                          <a:latin typeface="Cambria Math"/>
                        </a:rPr>
                        <m:t>=100</m:t>
                      </m:r>
                    </m:oMath>
                  </m:oMathPara>
                </a14:m>
                <a:endParaRPr lang="en-US" altLang="en-US" sz="2000" b="0" i="1" dirty="0">
                  <a:latin typeface="Cambria Math"/>
                </a:endParaRPr>
              </a:p>
              <a:p>
                <a:pPr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alt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1"/>
                            </m:rPr>
                            <a:rPr lang="en-US" altLang="en-US" sz="2000" i="1">
                              <a:latin typeface="Cambria Math"/>
                            </a:rPr>
                            <m:t>𝑗</m:t>
                          </m:r>
                          <m:r>
                            <a:rPr lang="en-US" altLang="en-US" sz="2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en-US" sz="2000" i="1">
                              <a:latin typeface="Cambria Math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en-US" sz="20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en-US" sz="2000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en-US" sz="20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altLang="en-US" sz="2000" i="1">
                          <a:latin typeface="Cambria Math"/>
                        </a:rPr>
                        <m:t>=364</m:t>
                      </m:r>
                    </m:oMath>
                  </m:oMathPara>
                </a14:m>
                <a:endParaRPr lang="en-US" altLang="en-US" sz="2000" i="1" dirty="0">
                  <a:latin typeface="Cambria Math"/>
                </a:endParaRPr>
              </a:p>
              <a:p>
                <a:pPr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1"/>
                            </m:rPr>
                            <a:rPr lang="en-US" altLang="en-US" sz="2000" i="1">
                              <a:latin typeface="Cambria Math"/>
                            </a:rPr>
                            <m:t>𝑗</m:t>
                          </m:r>
                          <m:r>
                            <a:rPr lang="en-US" altLang="en-US" sz="2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en-US" sz="2000" i="1">
                              <a:latin typeface="Cambria Math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en-US" sz="2000" b="0" i="1" smtClean="0">
                              <a:latin typeface="Cambria Math"/>
                            </a:rPr>
                            <m:t>=2080</m:t>
                          </m:r>
                        </m:e>
                      </m:nary>
                    </m:oMath>
                  </m:oMathPara>
                </a14:m>
                <a:endParaRPr lang="en-US" altLang="en-US" sz="2000" i="1" dirty="0">
                  <a:latin typeface="Cambria Math"/>
                </a:endParaRPr>
              </a:p>
              <a:p>
                <a:pPr eaLnBrk="1" hangingPunct="1"/>
                <a:endParaRPr lang="en-US" altLang="en-US" sz="2000" dirty="0"/>
              </a:p>
              <a:p>
                <a:pPr lvl="1" eaLnBrk="1" hangingPunct="1"/>
                <a:r>
                  <a:rPr lang="en-US" altLang="en-US" sz="2000" dirty="0"/>
                  <a:t>The sample mean and variance are</a:t>
                </a:r>
              </a:p>
              <a:p>
                <a:pPr marL="457200" lvl="1" indent="0" eaLnBrk="1" hangingPunct="1"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	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364</m:t>
                        </m:r>
                      </m:num>
                      <m:den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=3.64</m:t>
                    </m:r>
                  </m:oMath>
                </a14:m>
                <a:endParaRPr lang="en-US" altLang="en-US" sz="2000" dirty="0"/>
              </a:p>
              <a:p>
                <a:pPr marL="457200" lvl="1" indent="0" eaLnBrk="1" hangingPunct="1">
                  <a:buNone/>
                </a:pPr>
                <a:r>
                  <a:rPr lang="en-US" altLang="en-US" sz="2000" b="0" dirty="0">
                    <a:solidFill>
                      <a:schemeClr val="tx1"/>
                    </a:solidFill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2080−100∗</m:t>
                        </m:r>
                        <m:sSup>
                          <m:sSupPr>
                            <m:ctrlPr>
                              <a:rPr lang="en-US" alt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3.64</m:t>
                                </m:r>
                              </m:e>
                            </m:d>
                          </m:e>
                          <m:sup>
                            <m:r>
                              <a:rPr lang="en-US" alt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99</m:t>
                        </m:r>
                      </m:den>
                    </m:f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=7.63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  <a:p>
                <a:pPr lvl="1" eaLnBrk="1" hangingPunct="1"/>
                <a:endParaRPr lang="en-US" altLang="en-US" sz="20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736" r="-1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Parameter Estimation (3 of 4)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791200" y="2057400"/>
              <a:ext cx="2743200" cy="397954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71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0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# Arrivals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Frequency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/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850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850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850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850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850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850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850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850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850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850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2850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2850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4549447"/>
                  </p:ext>
                </p:extLst>
              </p:nvPr>
            </p:nvGraphicFramePr>
            <p:xfrm>
              <a:off x="5791200" y="2057400"/>
              <a:ext cx="2743200" cy="397954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71600"/>
                    <a:gridCol w="1371600"/>
                  </a:tblGrid>
                  <a:tr h="3219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1887" r="-100000" b="-11490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0000" t="-1887" b="-1149057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12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10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19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3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17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4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10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5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8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6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7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7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5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8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5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9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3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3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11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F62323-4D0A-4746-B6F9-B02DCEC8B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80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/>
                  <a:t>The histogram suggests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en-US" dirty="0"/>
                  <a:t> is a Poisson distribution</a:t>
                </a:r>
              </a:p>
              <a:p>
                <a:pPr lvl="1" eaLnBrk="1" hangingPunct="1"/>
                <a:r>
                  <a:rPr lang="en-US" altLang="en-US" dirty="0"/>
                  <a:t>However, the sample mean is not equal to sample variance</a:t>
                </a:r>
              </a:p>
              <a:p>
                <a:pPr lvl="1" eaLnBrk="1" hangingPunct="1"/>
                <a:r>
                  <a:rPr lang="en-US" altLang="en-US" dirty="0"/>
                  <a:t>Reason: each estimator is a random variable (not perfect)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9" t="-1104" r="-7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Parameter Estimation (4 of 4)</a:t>
            </a:r>
            <a:endParaRPr lang="en-US" dirty="0"/>
          </a:p>
        </p:txBody>
      </p:sp>
      <p:pic>
        <p:nvPicPr>
          <p:cNvPr id="6" name="Picture 11" descr="09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8966" y="2850114"/>
            <a:ext cx="4823926" cy="366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E167CB-A0F5-45F1-91CD-23B17C497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59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Conduct </a:t>
            </a:r>
            <a:r>
              <a:rPr lang="en-US" altLang="en-US" dirty="0">
                <a:solidFill>
                  <a:srgbClr val="FF0000"/>
                </a:solidFill>
              </a:rPr>
              <a:t>hypothesis testing</a:t>
            </a:r>
            <a:r>
              <a:rPr lang="en-US" altLang="en-US" dirty="0"/>
              <a:t> on input data distribution using well-known statistical tests, such as:</a:t>
            </a:r>
          </a:p>
          <a:p>
            <a:pPr lvl="1"/>
            <a:r>
              <a:rPr lang="en-US" altLang="en-US" dirty="0"/>
              <a:t>Chi-square test</a:t>
            </a:r>
          </a:p>
          <a:p>
            <a:pPr lvl="1"/>
            <a:r>
              <a:rPr lang="en-US" altLang="en-US" dirty="0"/>
              <a:t>Kolmogorov-Smirnov test </a:t>
            </a:r>
          </a:p>
          <a:p>
            <a:endParaRPr lang="en-US" altLang="en-US" dirty="0"/>
          </a:p>
          <a:p>
            <a:r>
              <a:rPr lang="en-US" altLang="en-US" dirty="0"/>
              <a:t>Note:  you don’t always get a single unique correct distributional result for any real application:</a:t>
            </a:r>
          </a:p>
          <a:p>
            <a:pPr lvl="1"/>
            <a:r>
              <a:rPr lang="en-US" altLang="en-US" dirty="0"/>
              <a:t>If very little data are available, it is unlikely to reject any candidate distributions</a:t>
            </a:r>
          </a:p>
          <a:p>
            <a:pPr lvl="1"/>
            <a:r>
              <a:rPr lang="en-US" altLang="en-US" dirty="0"/>
              <a:t>If a lot of data are available, it is likely to reject all candidate distributions</a:t>
            </a:r>
          </a:p>
          <a:p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Goodness-of-Fit Tests (1 of 2)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B95DBD-0ADF-40EB-96BB-AAC63DE96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13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dirty="0">
                    <a:solidFill>
                      <a:srgbClr val="FF0000"/>
                    </a:solidFill>
                  </a:rPr>
                  <a:t>Objective:</a:t>
                </a:r>
                <a:r>
                  <a:rPr lang="en-US" altLang="en-US" dirty="0"/>
                  <a:t> to determine </a:t>
                </a:r>
                <a:r>
                  <a:rPr lang="en-US" dirty="0">
                    <a:cs typeface="Arial" charset="0"/>
                  </a:rPr>
                  <a:t>how well a (theoretical) statistical model fits a given set of empirical observations (sample)</a:t>
                </a:r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Vehicle Arrival Example: </a:t>
                </a:r>
              </a:p>
              <a:p>
                <a:pPr lvl="1" eaLnBrk="1" hangingPunct="1"/>
                <a:r>
                  <a:rPr lang="en-US" altLang="en-US" dirty="0"/>
                  <a:t>The histogram suggests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en-US" dirty="0"/>
                  <a:t> might be a Poisson distribution</a:t>
                </a:r>
              </a:p>
              <a:p>
                <a:pPr lvl="1" eaLnBrk="1" hangingPunct="1"/>
                <a:endParaRPr lang="en-US" altLang="en-US" dirty="0"/>
              </a:p>
              <a:p>
                <a:pPr lvl="1" eaLnBrk="1" hangingPunct="1"/>
                <a:r>
                  <a:rPr lang="en-US" altLang="en-US" dirty="0">
                    <a:solidFill>
                      <a:srgbClr val="FF0000"/>
                    </a:solidFill>
                  </a:rPr>
                  <a:t>Hypothesis:</a:t>
                </a:r>
                <a:r>
                  <a:rPr lang="en-US" altLang="en-US" dirty="0"/>
                  <a:t> </a:t>
                </a:r>
                <a:br>
                  <a:rPr lang="en-US" altLang="en-US" dirty="0"/>
                </a:b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en-US" dirty="0"/>
                  <a:t> has a Poisson distribution with rate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</a:rPr>
                      <m:t>3.64</m:t>
                    </m:r>
                  </m:oMath>
                </a14:m>
                <a:endParaRPr lang="en-US" altLang="en-US" dirty="0"/>
              </a:p>
              <a:p>
                <a:pPr lvl="1" eaLnBrk="1" hangingPunct="1"/>
                <a:endParaRPr lang="en-US" altLang="en-US" dirty="0"/>
              </a:p>
              <a:p>
                <a:pPr lvl="1" eaLnBrk="1" hangingPunct="1"/>
                <a:r>
                  <a:rPr lang="en-US" altLang="en-US" dirty="0"/>
                  <a:t>How can we test the hypothesis?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1104" b="-257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Goodness-of-Fit Tests (2 of 2)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E48A1-2264-4CDC-9184-EAB1F1DF3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9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(Slightly Revised) Motivational Quote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673216-A152-49B7-BD16-05FA4FF63821}"/>
              </a:ext>
            </a:extLst>
          </p:cNvPr>
          <p:cNvSpPr txBox="1"/>
          <p:nvPr/>
        </p:nvSpPr>
        <p:spPr>
          <a:xfrm>
            <a:off x="281349" y="2264898"/>
            <a:ext cx="87781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/>
              <a:t>“If you can’t measure it, you can’t improve it.”</a:t>
            </a:r>
          </a:p>
          <a:p>
            <a:r>
              <a:rPr lang="en-CA" sz="3600" dirty="0"/>
              <a:t>                                                 - Peter Drucker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3AEF9A-6EC4-4B15-BEAC-05817D98AAE1}"/>
              </a:ext>
            </a:extLst>
          </p:cNvPr>
          <p:cNvSpPr txBox="1"/>
          <p:nvPr/>
        </p:nvSpPr>
        <p:spPr>
          <a:xfrm>
            <a:off x="6836897" y="1941340"/>
            <a:ext cx="1374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/>
              <a:t>model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87F70A-8862-412F-989F-112AED3C8578}"/>
              </a:ext>
            </a:extLst>
          </p:cNvPr>
          <p:cNvCxnSpPr/>
          <p:nvPr/>
        </p:nvCxnSpPr>
        <p:spPr>
          <a:xfrm flipV="1">
            <a:off x="6696222" y="2559535"/>
            <a:ext cx="1514769" cy="1133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35416F-4B0B-4A59-B69B-9EBE67568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5631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Intuition:</a:t>
            </a:r>
            <a:br>
              <a:rPr lang="en-US" altLang="en-US" b="1" dirty="0">
                <a:solidFill>
                  <a:srgbClr val="FF0000"/>
                </a:solidFill>
              </a:rPr>
            </a:br>
            <a:endParaRPr lang="en-US" altLang="en-US" b="1" dirty="0">
              <a:solidFill>
                <a:srgbClr val="FF0000"/>
              </a:solidFill>
            </a:endParaRPr>
          </a:p>
          <a:p>
            <a:r>
              <a:rPr lang="en-US" altLang="en-US" dirty="0"/>
              <a:t>It establishes whether an observed frequency distribution differs from a model distribution</a:t>
            </a:r>
          </a:p>
          <a:p>
            <a:pPr lvl="1"/>
            <a:r>
              <a:rPr lang="en-US" altLang="en-US" dirty="0"/>
              <a:t>Model distribution refers to the hypothesized distribution with the estimated parameters</a:t>
            </a:r>
          </a:p>
          <a:p>
            <a:pPr lvl="1"/>
            <a:r>
              <a:rPr lang="en-US" altLang="en-US" dirty="0"/>
              <a:t>Can be used for both discrete and continuous random variables</a:t>
            </a:r>
          </a:p>
          <a:p>
            <a:pPr lvl="1"/>
            <a:r>
              <a:rPr lang="en-US" altLang="en-US" dirty="0"/>
              <a:t>Valid for large sample sizes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If the difference between the distributions is smaller than a </a:t>
            </a:r>
            <a:r>
              <a:rPr lang="en-US" altLang="en-US" dirty="0">
                <a:solidFill>
                  <a:srgbClr val="FF0000"/>
                </a:solidFill>
              </a:rPr>
              <a:t>critical value</a:t>
            </a:r>
            <a:r>
              <a:rPr lang="en-US" altLang="en-US" dirty="0"/>
              <a:t>, the model distribution fits the observed data well, otherwise, it does not.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Chi-Square Test (1 of 11)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C64B85-9A38-4BA0-9764-1E4A01CA4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281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altLang="en-US" sz="2000" b="1" dirty="0">
                    <a:solidFill>
                      <a:srgbClr val="FF0000"/>
                    </a:solidFill>
                  </a:rPr>
                  <a:t>Concepts:</a:t>
                </a:r>
                <a:br>
                  <a:rPr lang="en-US" altLang="en-US" b="1" dirty="0">
                    <a:solidFill>
                      <a:srgbClr val="FF0000"/>
                    </a:solidFill>
                  </a:rPr>
                </a:br>
                <a:endParaRPr lang="en-US" altLang="en-US" b="1" dirty="0">
                  <a:solidFill>
                    <a:srgbClr val="FF0000"/>
                  </a:solidFill>
                </a:endParaRPr>
              </a:p>
              <a:p>
                <a:r>
                  <a:rPr lang="en-US" altLang="en-US" sz="2000" dirty="0">
                    <a:solidFill>
                      <a:srgbClr val="FF0000"/>
                    </a:solidFill>
                  </a:rPr>
                  <a:t>Null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000" dirty="0">
                    <a:solidFill>
                      <a:srgbClr val="FF0000"/>
                    </a:solidFill>
                  </a:rPr>
                  <a:t>:</a:t>
                </a:r>
                <a:r>
                  <a:rPr lang="en-US" altLang="en-US" sz="2000" dirty="0"/>
                  <a:t> </a:t>
                </a:r>
                <a:br>
                  <a:rPr lang="en-US" altLang="en-US" sz="2000" dirty="0"/>
                </a:br>
                <a:r>
                  <a:rPr lang="en-US" altLang="en-US" sz="2000" dirty="0"/>
                  <a:t>The observed random variable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en-US" sz="2000" dirty="0"/>
                  <a:t> conforms to the model distribution</a:t>
                </a:r>
              </a:p>
              <a:p>
                <a:endParaRPr lang="en-US" altLang="en-US" sz="2000" dirty="0"/>
              </a:p>
              <a:p>
                <a:r>
                  <a:rPr lang="en-US" altLang="en-US" sz="2000" dirty="0">
                    <a:solidFill>
                      <a:srgbClr val="FF0000"/>
                    </a:solidFill>
                  </a:rPr>
                  <a:t>Alternative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000" dirty="0">
                    <a:solidFill>
                      <a:srgbClr val="FF0000"/>
                    </a:solidFill>
                  </a:rPr>
                  <a:t>: </a:t>
                </a:r>
                <a:br>
                  <a:rPr lang="en-US" altLang="en-US" sz="2000" dirty="0"/>
                </a:br>
                <a:r>
                  <a:rPr lang="en-US" altLang="en-US" sz="2000" dirty="0"/>
                  <a:t>The observed random variable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en-US" sz="2000" dirty="0"/>
                  <a:t> does not conform to the model distribution</a:t>
                </a:r>
              </a:p>
              <a:p>
                <a:endParaRPr lang="en-US" altLang="en-US" sz="2000" dirty="0"/>
              </a:p>
              <a:p>
                <a:r>
                  <a:rPr lang="en-US" altLang="en-US" sz="2000" dirty="0">
                    <a:solidFill>
                      <a:srgbClr val="FF0000"/>
                    </a:solidFill>
                  </a:rPr>
                  <a:t>Test statistic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𝜒</m:t>
                        </m:r>
                      </m:e>
                      <m:sup>
                        <m:r>
                          <a:rPr lang="en-US" alt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000" dirty="0">
                    <a:solidFill>
                      <a:srgbClr val="FF0000"/>
                    </a:solidFill>
                  </a:rPr>
                  <a:t>:</a:t>
                </a:r>
                <a:r>
                  <a:rPr lang="en-US" altLang="en-US" sz="2000" dirty="0"/>
                  <a:t> </a:t>
                </a:r>
                <a:br>
                  <a:rPr lang="en-US" altLang="en-US" sz="2000" dirty="0"/>
                </a:br>
                <a:r>
                  <a:rPr lang="en-US" altLang="en-US" sz="2000" dirty="0"/>
                  <a:t>The measure of the difference between sample data and the model distribution</a:t>
                </a:r>
              </a:p>
              <a:p>
                <a:endParaRPr lang="en-US" altLang="en-US" sz="2000" dirty="0"/>
              </a:p>
              <a:p>
                <a:r>
                  <a:rPr lang="en-US" altLang="en-US" sz="2000" dirty="0">
                    <a:solidFill>
                      <a:srgbClr val="FF0000"/>
                    </a:solidFill>
                  </a:rPr>
                  <a:t>Significance level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altLang="en-US" sz="2000" dirty="0">
                    <a:solidFill>
                      <a:srgbClr val="FF0000"/>
                    </a:solidFill>
                  </a:rPr>
                  <a:t>:</a:t>
                </a:r>
                <a:r>
                  <a:rPr lang="en-US" altLang="en-US" sz="2000" dirty="0"/>
                  <a:t> </a:t>
                </a:r>
                <a:br>
                  <a:rPr lang="en-US" altLang="en-US" sz="2000" dirty="0"/>
                </a:br>
                <a:r>
                  <a:rPr lang="en-US" altLang="en-US" sz="2000" dirty="0"/>
                  <a:t>The probability of rejecting the null hypothesis when the null hypothesis is true. Common values are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/>
                      </a:rPr>
                      <m:t>0.05</m:t>
                    </m:r>
                  </m:oMath>
                </a14:m>
                <a:r>
                  <a:rPr lang="en-US" alt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/>
                      </a:rPr>
                      <m:t>0.01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613" b="-171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Chi-Square Test (2 of 11)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1D6F61-C1AC-43A2-8EAE-B093E7792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359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 eaLnBrk="1" hangingPunct="1">
                  <a:buNone/>
                </a:pPr>
                <a:r>
                  <a:rPr lang="en-US" altLang="en-US" sz="2000" b="1" dirty="0">
                    <a:solidFill>
                      <a:srgbClr val="FF0000"/>
                    </a:solidFill>
                  </a:rPr>
                  <a:t>Approach:</a:t>
                </a:r>
                <a:br>
                  <a:rPr lang="en-US" altLang="en-US" sz="2000" b="1" dirty="0">
                    <a:solidFill>
                      <a:srgbClr val="FF0000"/>
                    </a:solidFill>
                  </a:rPr>
                </a:br>
                <a:endParaRPr lang="en-US" altLang="en-US" sz="2000" b="1" dirty="0">
                  <a:solidFill>
                    <a:srgbClr val="FF0000"/>
                  </a:solidFill>
                </a:endParaRPr>
              </a:p>
              <a:p>
                <a:pPr eaLnBrk="1" hangingPunct="1"/>
                <a:r>
                  <a:rPr lang="en-US" altLang="en-US" sz="2000" dirty="0"/>
                  <a:t>Arrange the </a:t>
                </a:r>
                <a14:m>
                  <m:oMath xmlns:m="http://schemas.openxmlformats.org/officeDocument/2006/math">
                    <m:r>
                      <a:rPr lang="en-US" altLang="en-US" sz="2000" i="1" dirty="0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en-US" sz="2000" dirty="0"/>
                  <a:t> observations into a set of </a:t>
                </a:r>
                <a14:m>
                  <m:oMath xmlns:m="http://schemas.openxmlformats.org/officeDocument/2006/math">
                    <m:r>
                      <a:rPr lang="en-US" altLang="en-US" sz="2000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en-US" sz="2000" dirty="0"/>
                  <a:t> intervals or cells, where interval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en-US" sz="2000" dirty="0"/>
                  <a:t> is given by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sz="20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en-US" sz="2000" i="1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  <m:r>
                          <a:rPr lang="en-US" altLang="en-US" sz="20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en-US" sz="2000" dirty="0"/>
              </a:p>
              <a:p>
                <a:pPr lvl="1" eaLnBrk="1" hangingPunct="1"/>
                <a:r>
                  <a:rPr lang="en-US" altLang="en-US" sz="1800" dirty="0"/>
                  <a:t>Suggestion: set the interval length such that at least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latin typeface="Cambria Math"/>
                      </a:rPr>
                      <m:t>5</m:t>
                    </m:r>
                  </m:oMath>
                </a14:m>
                <a:r>
                  <a:rPr lang="en-US" altLang="en-US" sz="1800" dirty="0"/>
                  <a:t> observations fall in each interval</a:t>
                </a:r>
              </a:p>
              <a:p>
                <a:pPr eaLnBrk="1" hangingPunct="1"/>
                <a:endParaRPr lang="en-US" altLang="en-US" sz="1800" dirty="0"/>
              </a:p>
              <a:p>
                <a:r>
                  <a:rPr lang="en-US" altLang="en-US" sz="2000" dirty="0"/>
                  <a:t>Recommended number of class intervals </a:t>
                </a:r>
                <a14:m>
                  <m:oMath xmlns:m="http://schemas.openxmlformats.org/officeDocument/2006/math">
                    <m:r>
                      <a:rPr lang="en-US" altLang="en-US" sz="2000" dirty="0">
                        <a:latin typeface="Cambria Math"/>
                      </a:rPr>
                      <m:t>(</m:t>
                    </m:r>
                    <m:r>
                      <a:rPr lang="en-US" altLang="en-US" sz="2000" dirty="0">
                        <a:latin typeface="Cambria Math"/>
                      </a:rPr>
                      <m:t>𝑘</m:t>
                    </m:r>
                    <m:r>
                      <a:rPr lang="en-US" altLang="en-US" sz="2000" dirty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sz="2000" dirty="0"/>
                  <a:t>:</a:t>
                </a:r>
              </a:p>
              <a:p>
                <a:pPr lvl="1"/>
                <a:endParaRPr lang="en-US" altLang="en-US" sz="2000" dirty="0"/>
              </a:p>
              <a:p>
                <a:pPr lvl="1"/>
                <a:endParaRPr lang="en-US" altLang="en-US" sz="2000" dirty="0"/>
              </a:p>
              <a:p>
                <a:pPr lvl="1"/>
                <a:endParaRPr lang="en-US" altLang="en-US" sz="2000" dirty="0"/>
              </a:p>
              <a:p>
                <a:pPr lvl="1"/>
                <a:endParaRPr lang="en-US" altLang="en-US" sz="2000" dirty="0"/>
              </a:p>
              <a:p>
                <a:pPr lvl="1"/>
                <a:endParaRPr lang="en-US" altLang="en-US" sz="2000" dirty="0"/>
              </a:p>
              <a:p>
                <a:r>
                  <a:rPr lang="en-US" altLang="en-US" sz="2000" dirty="0">
                    <a:solidFill>
                      <a:srgbClr val="FF0000"/>
                    </a:solidFill>
                  </a:rPr>
                  <a:t>Caution:</a:t>
                </a:r>
                <a:r>
                  <a:rPr lang="en-US" altLang="en-US" sz="2000" dirty="0"/>
                  <a:t> Different grouping of data (i.e., </a:t>
                </a:r>
                <a14:m>
                  <m:oMath xmlns:m="http://schemas.openxmlformats.org/officeDocument/2006/math">
                    <m:r>
                      <a:rPr lang="en-US" altLang="en-US" sz="2000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en-US" sz="2000" dirty="0"/>
                  <a:t>) can affect the hypothesis testing result.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41" t="-1227" r="-103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Chi-Square Test (3 of 11)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5330729"/>
              </p:ext>
            </p:extLst>
          </p:nvPr>
        </p:nvGraphicFramePr>
        <p:xfrm>
          <a:off x="1828800" y="3647044"/>
          <a:ext cx="4343400" cy="149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Worksheet" r:id="rId4" imgW="3278015" imgH="1126178" progId="Excel.Sheet.8">
                  <p:embed/>
                </p:oleObj>
              </mc:Choice>
              <mc:Fallback>
                <p:oleObj name="Worksheet" r:id="rId4" imgW="3278015" imgH="1126178" progId="Excel.Sheet.8">
                  <p:embed/>
                  <p:pic>
                    <p:nvPicPr>
                      <p:cNvPr id="2" name="Object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647044"/>
                        <a:ext cx="4343400" cy="149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CECA83-2233-4473-8AC5-FA9802652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572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 eaLnBrk="1" hangingPunct="1">
                  <a:buNone/>
                </a:pPr>
                <a:r>
                  <a:rPr lang="en-US" altLang="en-US" sz="2000" b="1" dirty="0">
                    <a:solidFill>
                      <a:srgbClr val="FF0000"/>
                    </a:solidFill>
                  </a:rPr>
                  <a:t>Test Statistic:</a:t>
                </a:r>
              </a:p>
              <a:p>
                <a:pPr marL="0" indent="0" eaLnBrk="1" hangingPunct="1">
                  <a:buNone/>
                </a:pPr>
                <a:endParaRPr lang="en-US" altLang="en-US" sz="1800" dirty="0"/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alt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000" dirty="0"/>
                  <a:t>: the number of observations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en-US" sz="20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000" dirty="0"/>
                  <a:t> that fall in interval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/>
                      </a:rPr>
                      <m:t>𝑖</m:t>
                    </m:r>
                  </m:oMath>
                </a14:m>
                <a:endParaRPr lang="en-US" altLang="en-US" sz="2000" dirty="0"/>
              </a:p>
              <a:p>
                <a:pPr eaLnBrk="1" hangingPunct="1"/>
                <a:endParaRPr lang="en-US" altLang="en-US" sz="2000" dirty="0"/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000" dirty="0"/>
                  <a:t>: the expected number of observations in interval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en-US" sz="2000" dirty="0"/>
                  <a:t> if taking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en-US" sz="2000" dirty="0"/>
                  <a:t> samples from the model distribution:</a:t>
                </a:r>
              </a:p>
              <a:p>
                <a:pPr eaLnBrk="1" hangingPunct="1"/>
                <a:endParaRPr lang="en-US" altLang="en-US" sz="2000" dirty="0"/>
              </a:p>
              <a:p>
                <a:pPr lvl="1" eaLnBrk="1" hangingPunct="1"/>
                <a:r>
                  <a:rPr lang="en-US" altLang="en-US" sz="2000" dirty="0"/>
                  <a:t>Continuous model with fitted PDF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/>
                      </a:rPr>
                      <m:t>𝑓</m:t>
                    </m:r>
                    <m:r>
                      <a:rPr lang="en-US" altLang="en-US" sz="2000" b="0" i="1" dirty="0" smtClean="0">
                        <a:latin typeface="Cambria Math"/>
                      </a:rPr>
                      <m:t>(</m:t>
                    </m:r>
                    <m:r>
                      <a:rPr lang="en-US" altLang="en-US" sz="2000" b="0" i="1" dirty="0" smtClean="0">
                        <a:latin typeface="Cambria Math"/>
                      </a:rPr>
                      <m:t>𝑥</m:t>
                    </m:r>
                    <m:r>
                      <a:rPr lang="en-US" altLang="en-US" sz="20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sz="2000" dirty="0"/>
                  <a:t>: </a:t>
                </a:r>
                <a:endParaRPr lang="en-US" altLang="en-US" sz="2000" i="1" dirty="0">
                  <a:latin typeface="Cambria Math"/>
                </a:endParaRPr>
              </a:p>
              <a:p>
                <a:pPr marL="457200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en-US" sz="20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en-US" sz="2000" i="1">
                          <a:latin typeface="Cambria Math"/>
                        </a:rPr>
                        <m:t>=</m:t>
                      </m:r>
                      <m:r>
                        <a:rPr lang="en-US" altLang="en-US" sz="2000" i="1">
                          <a:latin typeface="Cambria Math"/>
                        </a:rPr>
                        <m:t>𝑛</m:t>
                      </m:r>
                      <m:r>
                        <a:rPr lang="en-US" altLang="en-US" sz="2000" i="1">
                          <a:latin typeface="Cambria Math"/>
                        </a:rPr>
                        <m:t>⋅</m:t>
                      </m:r>
                      <m:nary>
                        <m:naryPr>
                          <m:ctrlPr>
                            <a:rPr lang="en-US" alt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sz="20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en-US" sz="2000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p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000" i="1" dirty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en-US" sz="2000" i="1" dirty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altLang="en-US" sz="2000" dirty="0"/>
              </a:p>
              <a:p>
                <a:pPr lvl="1" eaLnBrk="1" hangingPunct="1"/>
                <a:endParaRPr lang="en-US" altLang="en-US" sz="2000" dirty="0"/>
              </a:p>
              <a:p>
                <a:pPr lvl="1" eaLnBrk="1" hangingPunct="1"/>
                <a:r>
                  <a:rPr lang="en-US" altLang="en-US" sz="2000" dirty="0"/>
                  <a:t>Discrete model with fitted PMF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/>
                      </a:rPr>
                      <m:t>𝑝</m:t>
                    </m:r>
                    <m:r>
                      <a:rPr lang="en-US" altLang="en-US" sz="2000" b="0" i="1" dirty="0" smtClean="0">
                        <a:latin typeface="Cambria Math"/>
                      </a:rPr>
                      <m:t>(</m:t>
                    </m:r>
                    <m:r>
                      <a:rPr lang="en-US" altLang="en-US" sz="2000" b="0" i="1" dirty="0" smtClean="0">
                        <a:latin typeface="Cambria Math"/>
                      </a:rPr>
                      <m:t>𝑥</m:t>
                    </m:r>
                    <m:r>
                      <a:rPr lang="en-US" altLang="en-US" sz="20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sz="2000" dirty="0"/>
                  <a:t>: </a:t>
                </a:r>
                <a:endParaRPr lang="en-US" altLang="en-US" sz="2000" i="1" dirty="0">
                  <a:latin typeface="Cambria Math"/>
                </a:endParaRPr>
              </a:p>
              <a:p>
                <a:pPr marL="457200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en-US" sz="20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en-US" sz="2000" i="1">
                          <a:latin typeface="Cambria Math"/>
                        </a:rPr>
                        <m:t>=</m:t>
                      </m:r>
                      <m:r>
                        <a:rPr lang="en-US" altLang="en-US" sz="2000" i="1">
                          <a:latin typeface="Cambria Math"/>
                        </a:rPr>
                        <m:t>𝑛</m:t>
                      </m:r>
                      <m:r>
                        <a:rPr lang="en-US" altLang="en-US" sz="2000" i="1">
                          <a:latin typeface="Cambria Math"/>
                        </a:rPr>
                        <m:t>⋅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sz="20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en-US" sz="2000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en-US" sz="2000" i="1">
                              <a:latin typeface="Cambria Math"/>
                            </a:rPr>
                            <m:t>≤</m:t>
                          </m:r>
                          <m:r>
                            <a:rPr lang="en-US" altLang="en-US" sz="2000" i="1">
                              <a:latin typeface="Cambria Math"/>
                            </a:rPr>
                            <m:t>𝑥</m:t>
                          </m:r>
                          <m:r>
                            <a:rPr lang="en-US" altLang="en-US" sz="2000" i="1">
                              <a:latin typeface="Cambria Math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000" i="1" dirty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altLang="en-US" sz="16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1" t="-122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Chi-Square Test (4 of 11)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876130-B7F6-4ABA-8BE1-8CAC5D121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332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altLang="en-US" sz="2000" b="1" dirty="0">
                    <a:solidFill>
                      <a:srgbClr val="FF0000"/>
                    </a:solidFill>
                  </a:rPr>
                  <a:t>Test Statistic:</a:t>
                </a:r>
              </a:p>
              <a:p>
                <a:pPr marL="0" indent="0">
                  <a:buNone/>
                </a:pPr>
                <a:endParaRPr lang="en-US" altLang="en-US" sz="2000" dirty="0"/>
              </a:p>
              <a:p>
                <a:r>
                  <a:rPr lang="en-US" altLang="en-US" sz="2000" dirty="0"/>
                  <a:t>Test statistic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000" b="0" i="1" smtClean="0">
                            <a:latin typeface="Cambria Math"/>
                          </a:rPr>
                          <m:t>𝜒</m:t>
                        </m:r>
                      </m:e>
                      <m:sub/>
                      <m:sup>
                        <m:r>
                          <a:rPr lang="en-US" altLang="en-US" sz="20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en-US" sz="2000" dirty="0"/>
                  <a:t> is defined as</a:t>
                </a:r>
                <a:br>
                  <a:rPr lang="en-US" altLang="en-US" sz="2000" dirty="0"/>
                </a:br>
                <a:endParaRPr lang="en-US" alt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000" smtClean="0">
                              <a:latin typeface="Cambria Math"/>
                            </a:rPr>
                            <m:t>𝜒</m:t>
                          </m:r>
                        </m:e>
                        <m:sup>
                          <m:r>
                            <a:rPr lang="en-US" altLang="en-US" sz="200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en-US" sz="2000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sz="2000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en-US" sz="2000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en-US" sz="2000" smtClean="0">
                              <a:latin typeface="Cambria Math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en-US" alt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en-US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2000" smtClean="0">
                                              <a:latin typeface="Cambria Math"/>
                                            </a:rPr>
                                            <m:t>𝑂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2000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en-US" sz="2000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en-US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2000" smtClean="0">
                                              <a:latin typeface="Cambria Math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2000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en-US" sz="2000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alt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en-US" sz="2000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altLang="en-US" sz="2000" dirty="0"/>
              </a:p>
              <a:p>
                <a:endParaRPr lang="en-US" altLang="en-US" sz="20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smtClean="0">
                            <a:latin typeface="Cambria Math"/>
                          </a:rPr>
                          <m:t>𝜒</m:t>
                        </m:r>
                      </m:e>
                      <m:sup>
                        <m:r>
                          <a:rPr lang="en-US" altLang="en-US" sz="200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000" dirty="0"/>
                  <a:t> approximately follows the </a:t>
                </a:r>
                <a:r>
                  <a:rPr lang="en-US" altLang="en-US" sz="2000" dirty="0">
                    <a:solidFill>
                      <a:srgbClr val="FF0000"/>
                    </a:solidFill>
                  </a:rPr>
                  <a:t>chi-square distribution </a:t>
                </a:r>
                <a:br>
                  <a:rPr lang="en-US" altLang="en-US" sz="2000" dirty="0">
                    <a:solidFill>
                      <a:srgbClr val="FF0000"/>
                    </a:solidFill>
                  </a:rPr>
                </a:br>
                <a:r>
                  <a:rPr lang="en-US" altLang="en-US" sz="2000" dirty="0"/>
                  <a:t>with </a:t>
                </a:r>
                <a14:m>
                  <m:oMath xmlns:m="http://schemas.openxmlformats.org/officeDocument/2006/math">
                    <m:r>
                      <a:rPr lang="en-US" altLang="en-US" sz="2000" dirty="0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en-US" altLang="en-US" sz="2000" dirty="0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altLang="en-US" sz="2000" dirty="0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  <m:r>
                      <a:rPr lang="en-US" altLang="en-US" sz="2000" dirty="0" smtClean="0">
                        <a:solidFill>
                          <a:srgbClr val="FF0000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000" dirty="0"/>
                  <a:t>degrees of freedom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en-US" sz="2000" dirty="0"/>
                  <a:t>: the number of intervals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000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altLang="en-US" sz="2000" dirty="0"/>
                  <a:t>: the number of parameters of the model (i.e., hypothesized distribution) estimated by the sample statistics</a:t>
                </a:r>
              </a:p>
              <a:p>
                <a:pPr lvl="2"/>
                <a:r>
                  <a:rPr lang="en-US" altLang="en-US" sz="1800" dirty="0"/>
                  <a:t>Uniform: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/>
                      </a:rPr>
                      <m:t>𝑠</m:t>
                    </m:r>
                    <m:r>
                      <a:rPr lang="en-US" altLang="en-US" sz="18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altLang="en-US" sz="1800" dirty="0"/>
              </a:p>
              <a:p>
                <a:pPr lvl="2"/>
                <a:r>
                  <a:rPr lang="en-US" altLang="en-US" sz="1800" dirty="0"/>
                  <a:t>Poisson, Exponential, Bernoulli, Geometric: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/>
                      </a:rPr>
                      <m:t>𝑠</m:t>
                    </m:r>
                    <m:r>
                      <a:rPr lang="en-US" altLang="en-US" sz="1800" b="0" i="1" smtClean="0">
                        <a:latin typeface="Cambria Math"/>
                      </a:rPr>
                      <m:t>=1</m:t>
                    </m:r>
                  </m:oMath>
                </a14:m>
                <a:endParaRPr lang="en-US" altLang="en-US" sz="1800" dirty="0"/>
              </a:p>
              <a:p>
                <a:pPr lvl="2"/>
                <a:r>
                  <a:rPr lang="en-US" altLang="en-US" sz="1800" dirty="0"/>
                  <a:t>Normal, Binomial: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/>
                      </a:rPr>
                      <m:t>𝑠</m:t>
                    </m:r>
                    <m:r>
                      <a:rPr lang="en-US" altLang="en-US" sz="1800" b="0" i="1" smtClean="0">
                        <a:latin typeface="Cambria Math"/>
                      </a:rPr>
                      <m:t>=2</m:t>
                    </m:r>
                  </m:oMath>
                </a14:m>
                <a:endParaRPr lang="en-US" altLang="en-US" sz="18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227" r="-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Chi-Square Test (5 of 11)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6C142-30AC-43EE-B785-9E4A6CCC4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417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distribution is not symmetric</a:t>
            </a:r>
          </a:p>
          <a:p>
            <a:r>
              <a:rPr lang="en-US" dirty="0"/>
              <a:t>Minimum value is 0</a:t>
            </a:r>
          </a:p>
          <a:p>
            <a:r>
              <a:rPr lang="en-US" dirty="0"/>
              <a:t>Mean = degrees of freedom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Chi-Square Test (6 of 11)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2800" y="2983468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Chi-Square PDF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552700"/>
            <a:ext cx="5334000" cy="4000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77786" y="3507343"/>
                <a:ext cx="8577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  <a:cs typeface="Microsoft Sans Serif" panose="020B0604020202020204" pitchFamily="34" charset="0"/>
                        </a:rPr>
                        <m:t>𝑑𝑓</m:t>
                      </m:r>
                      <m:r>
                        <a:rPr lang="en-US" sz="1600" b="0" i="1" smtClean="0">
                          <a:latin typeface="Cambria Math"/>
                          <a:cs typeface="Microsoft Sans Serif" panose="020B0604020202020204" pitchFamily="34" charset="0"/>
                        </a:rPr>
                        <m:t>=2</m:t>
                      </m:r>
                    </m:oMath>
                  </m:oMathPara>
                </a14:m>
                <a:endParaRPr lang="en-US" sz="1600" dirty="0">
                  <a:latin typeface="Microsoft Sans Serif" panose="020B0604020202020204" pitchFamily="34" charset="0"/>
                  <a:cs typeface="Microsoft Sans Serif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786" y="3507343"/>
                <a:ext cx="857734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 bwMode="auto">
          <a:xfrm flipV="1">
            <a:off x="2760718" y="3810000"/>
            <a:ext cx="762000" cy="381000"/>
          </a:xfrm>
          <a:prstGeom prst="line">
            <a:avLst/>
          </a:prstGeom>
          <a:ln w="12700">
            <a:headEnd type="stealth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65068" y="4421743"/>
                <a:ext cx="8577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  <a:cs typeface="Microsoft Sans Serif" panose="020B0604020202020204" pitchFamily="34" charset="0"/>
                        </a:rPr>
                        <m:t>𝑑𝑓</m:t>
                      </m:r>
                      <m:r>
                        <a:rPr lang="en-US" sz="1600" b="0" i="1" smtClean="0">
                          <a:latin typeface="Cambria Math"/>
                          <a:cs typeface="Microsoft Sans Serif" panose="020B0604020202020204" pitchFamily="34" charset="0"/>
                        </a:rPr>
                        <m:t>=5</m:t>
                      </m:r>
                    </m:oMath>
                  </m:oMathPara>
                </a14:m>
                <a:endParaRPr lang="en-US" sz="1600" dirty="0">
                  <a:latin typeface="Microsoft Sans Serif" panose="020B0604020202020204" pitchFamily="34" charset="0"/>
                  <a:cs typeface="Microsoft Sans Serif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068" y="4421743"/>
                <a:ext cx="857735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 bwMode="auto">
          <a:xfrm flipV="1">
            <a:off x="3048000" y="4724400"/>
            <a:ext cx="762000" cy="381000"/>
          </a:xfrm>
          <a:prstGeom prst="line">
            <a:avLst/>
          </a:prstGeom>
          <a:ln w="12700">
            <a:headEnd type="stealth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76266" y="4878943"/>
                <a:ext cx="9715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  <a:cs typeface="Microsoft Sans Serif" panose="020B0604020202020204" pitchFamily="34" charset="0"/>
                        </a:rPr>
                        <m:t>𝑑𝑓</m:t>
                      </m:r>
                      <m:r>
                        <a:rPr lang="en-US" sz="1600" b="0" i="1" smtClean="0">
                          <a:latin typeface="Cambria Math"/>
                          <a:cs typeface="Microsoft Sans Serif" panose="020B0604020202020204" pitchFamily="34" charset="0"/>
                        </a:rPr>
                        <m:t>=10</m:t>
                      </m:r>
                    </m:oMath>
                  </m:oMathPara>
                </a14:m>
                <a:endParaRPr lang="en-US" sz="1600" dirty="0">
                  <a:latin typeface="Microsoft Sans Serif" panose="020B0604020202020204" pitchFamily="34" charset="0"/>
                  <a:cs typeface="Microsoft Sans Serif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266" y="4878943"/>
                <a:ext cx="971548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 bwMode="auto">
          <a:xfrm flipV="1">
            <a:off x="3859198" y="5181600"/>
            <a:ext cx="762000" cy="381000"/>
          </a:xfrm>
          <a:prstGeom prst="line">
            <a:avLst/>
          </a:prstGeom>
          <a:ln w="12700">
            <a:headEnd type="stealth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02C4-E130-4C9A-9868-45F85A7F7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354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066800"/>
                <a:ext cx="8839200" cy="55626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altLang="en-US" b="1" dirty="0">
                    <a:solidFill>
                      <a:srgbClr val="FF0000"/>
                    </a:solidFill>
                  </a:rPr>
                  <a:t>Intuition:</a:t>
                </a:r>
              </a:p>
              <a:p>
                <a:pPr marL="0" indent="0">
                  <a:buNone/>
                </a:pPr>
                <a:endParaRPr lang="en-US" alt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𝜒</m:t>
                        </m:r>
                      </m:e>
                      <m:sup>
                        <m:r>
                          <a:rPr lang="en-US" alt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dirty="0"/>
                  <a:t> measures the normalized squared difference between the frequency distribution of the sample data and hypothesized model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A large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𝜒</m:t>
                        </m:r>
                      </m:e>
                      <m:sub/>
                      <m:sup>
                        <m:r>
                          <a:rPr lang="en-US" alt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en-US" dirty="0"/>
                  <a:t> provides evidence that the model is not a good fit for the sample data:</a:t>
                </a:r>
              </a:p>
              <a:p>
                <a:pPr lvl="1"/>
                <a:r>
                  <a:rPr lang="en-US" altLang="en-US" dirty="0"/>
                  <a:t>If the difference is greater than a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critical value</a:t>
                </a:r>
                <a:r>
                  <a:rPr lang="en-US" altLang="en-US" dirty="0"/>
                  <a:t> then reject the null hypothesis</a:t>
                </a:r>
              </a:p>
              <a:p>
                <a:pPr lvl="1"/>
                <a:r>
                  <a:rPr lang="en-US" altLang="en-US" dirty="0">
                    <a:solidFill>
                      <a:srgbClr val="FF0000"/>
                    </a:solidFill>
                  </a:rPr>
                  <a:t>Question:</a:t>
                </a:r>
                <a:r>
                  <a:rPr lang="en-US" altLang="en-US" dirty="0"/>
                  <a:t> what is an appropriate critical value?</a:t>
                </a:r>
              </a:p>
              <a:p>
                <a:pPr lvl="1"/>
                <a:r>
                  <a:rPr lang="en-US" altLang="en-US" dirty="0">
                    <a:solidFill>
                      <a:srgbClr val="FF0000"/>
                    </a:solidFill>
                  </a:rPr>
                  <a:t>Answer:</a:t>
                </a:r>
                <a:r>
                  <a:rPr lang="en-US" altLang="en-US" dirty="0"/>
                  <a:t> it is pre-specified by the modeler.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066800"/>
                <a:ext cx="8839200" cy="5562600"/>
              </a:xfrm>
              <a:blipFill>
                <a:blip r:embed="rId2"/>
                <a:stretch>
                  <a:fillRect l="-1379" t="-1752" r="-158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Chi-Square Test (7 of 11)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50E90-DAD1-4BC7-ABFD-12EC9C943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4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FF0000"/>
                    </a:solidFill>
                  </a:rPr>
                  <a:t>Critical Value:</a:t>
                </a:r>
              </a:p>
              <a:p>
                <a:endParaRPr lang="en-US" sz="2000" i="1" dirty="0">
                  <a:latin typeface="Cambria Math"/>
                </a:endParaRPr>
              </a:p>
              <a:p>
                <a:r>
                  <a:rPr lang="en-US" sz="2000" dirty="0"/>
                  <a:t>For </a:t>
                </a:r>
                <a:r>
                  <a:rPr lang="en-US" sz="2000" dirty="0">
                    <a:solidFill>
                      <a:srgbClr val="FF0000"/>
                    </a:solidFill>
                  </a:rPr>
                  <a:t>significance level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sz="2000" dirty="0"/>
                  <a:t>, the critical value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𝑐𝑟𝑖𝑡𝑖𝑐𝑎𝑙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000" dirty="0"/>
                  <a:t> is defined such that:</a:t>
                </a:r>
                <a:br>
                  <a:rPr lang="en-US" sz="2000" dirty="0"/>
                </a:br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ℙ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i="1">
                              <a:latin typeface="Cambria Math"/>
                            </a:rPr>
                            <m:t>≥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𝑐𝑟𝑖𝑡𝑖𝑐𝑎𝑙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en-US" sz="2000" dirty="0"/>
              </a:p>
              <a:p>
                <a:endParaRPr lang="en-US" sz="2000" b="0" i="1" dirty="0">
                  <a:latin typeface="Cambria Math"/>
                </a:endParaRPr>
              </a:p>
              <a:p>
                <a:endParaRPr lang="en-US" sz="2000" i="1" dirty="0">
                  <a:latin typeface="Cambria Math"/>
                </a:endParaRPr>
              </a:p>
              <a:p>
                <a:endParaRPr lang="en-US" sz="2000" b="0" i="1" dirty="0">
                  <a:latin typeface="Cambria Math"/>
                </a:endParaRPr>
              </a:p>
              <a:p>
                <a:endParaRPr lang="en-US" sz="2000" b="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𝑐𝑟𝑖𝑡𝑖𝑐𝑎𝑙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sz="2000">
                            <a:latin typeface="Cambria Math"/>
                          </a:rPr>
                          <m:t>𝑘</m:t>
                        </m:r>
                        <m:r>
                          <a:rPr lang="en-US" sz="2000">
                            <a:latin typeface="Cambria Math"/>
                          </a:rPr>
                          <m:t>−</m:t>
                        </m:r>
                        <m:r>
                          <a:rPr lang="en-US" sz="2000">
                            <a:latin typeface="Cambria Math"/>
                          </a:rPr>
                          <m:t>𝑠</m:t>
                        </m:r>
                        <m:r>
                          <a:rPr lang="en-US" sz="2000">
                            <a:latin typeface="Cambria Math"/>
                          </a:rPr>
                          <m:t>−1, 1−</m:t>
                        </m:r>
                        <m:r>
                          <a:rPr lang="en-US" sz="2000">
                            <a:latin typeface="Cambria Math"/>
                          </a:rPr>
                          <m:t>𝛼</m:t>
                        </m:r>
                        <m:r>
                          <a:rPr lang="en-US" sz="2000">
                            <a:latin typeface="Cambria Math"/>
                          </a:rPr>
                          <m:t> </m:t>
                        </m:r>
                      </m:sub>
                      <m:sup>
                        <m:r>
                          <a:rPr lang="en-US" sz="200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br>
                  <a:rPr lang="en-US" sz="2000" dirty="0"/>
                </a:br>
                <a:r>
                  <a:rPr lang="en-US" sz="2000" dirty="0"/>
                  <a:t>the </a:t>
                </a:r>
                <a14:m>
                  <m:oMath xmlns:m="http://schemas.openxmlformats.org/officeDocument/2006/math">
                    <m:r>
                      <a:rPr lang="en-US" sz="2000" smtClean="0">
                        <a:latin typeface="Cambria Math"/>
                      </a:rPr>
                      <m:t>(1−</m:t>
                    </m:r>
                    <m:r>
                      <a:rPr lang="en-US" sz="2000" smtClean="0">
                        <a:latin typeface="Cambria Math"/>
                      </a:rPr>
                      <m:t>𝛼</m:t>
                    </m:r>
                    <m:r>
                      <a:rPr lang="en-US" sz="200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-</a:t>
                </a:r>
                <a:r>
                  <a:rPr lang="en-US" sz="2000" dirty="0" err="1"/>
                  <a:t>quantile</a:t>
                </a:r>
                <a:r>
                  <a:rPr lang="en-US" sz="2000" dirty="0"/>
                  <a:t> of </a:t>
                </a:r>
                <a:br>
                  <a:rPr lang="en-US" sz="2000" dirty="0"/>
                </a:br>
                <a:r>
                  <a:rPr lang="en-US" sz="2000" dirty="0"/>
                  <a:t>chi-square distribution </a:t>
                </a:r>
                <a:br>
                  <a:rPr lang="en-US" sz="2000" dirty="0"/>
                </a:br>
                <a:r>
                  <a:rPr lang="en-US" sz="2000" dirty="0"/>
                  <a:t>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</a:rPr>
                      <m:t>𝑠</m:t>
                    </m:r>
                    <m:r>
                      <a:rPr lang="en-US" sz="2000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sz="2000" dirty="0"/>
                  <a:t> </a:t>
                </a:r>
                <a:br>
                  <a:rPr lang="en-US" sz="2000" dirty="0"/>
                </a:br>
                <a:r>
                  <a:rPr lang="en-US" sz="2000" dirty="0"/>
                  <a:t>degrees of freedom</a:t>
                </a:r>
              </a:p>
              <a:p>
                <a:pPr lvl="2"/>
                <a:endParaRPr lang="en-US" sz="18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95" t="-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Chi-Square Test (8 of 11)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ular Callout 8"/>
              <p:cNvSpPr/>
              <p:nvPr/>
            </p:nvSpPr>
            <p:spPr bwMode="auto">
              <a:xfrm>
                <a:off x="457200" y="3352800"/>
                <a:ext cx="3048000" cy="815237"/>
              </a:xfrm>
              <a:prstGeom prst="wedgeRoundRectCallout">
                <a:avLst>
                  <a:gd name="adj1" fmla="val 46610"/>
                  <a:gd name="adj2" fmla="val -112784"/>
                  <a:gd name="adj3" fmla="val 1666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lang="en-US" sz="1600" dirty="0">
                    <a:solidFill>
                      <a:schemeClr val="bg1"/>
                    </a:solidFill>
                    <a:latin typeface="Microsoft Sans Serif" panose="020B0604020202020204" pitchFamily="34" charset="0"/>
                    <a:ea typeface="Gungsuh" pitchFamily="18" charset="-127"/>
                    <a:cs typeface="Microsoft Sans Serif" panose="020B0604020202020204" pitchFamily="34" charset="0"/>
                  </a:rPr>
                  <a:t>Chi-Square distributed random variable with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/>
                        <a:ea typeface="Gungsuh" pitchFamily="18" charset="-127"/>
                        <a:cs typeface="Gungsuh" pitchFamily="18" charset="-127"/>
                      </a:rPr>
                      <m:t>𝑘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/>
                        <a:ea typeface="Gungsuh" pitchFamily="18" charset="-127"/>
                        <a:cs typeface="Gungsuh" pitchFamily="18" charset="-127"/>
                      </a:rPr>
                      <m:t>−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/>
                        <a:ea typeface="Gungsuh" pitchFamily="18" charset="-127"/>
                        <a:cs typeface="Gungsuh" pitchFamily="18" charset="-127"/>
                      </a:rPr>
                      <m:t>𝑠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/>
                        <a:ea typeface="Gungsuh" pitchFamily="18" charset="-127"/>
                        <a:cs typeface="Gungsuh" pitchFamily="18" charset="-127"/>
                      </a:rPr>
                      <m:t>−1</m:t>
                    </m:r>
                  </m:oMath>
                </a14:m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icrosoft Sans Serif" panose="020B0604020202020204" pitchFamily="34" charset="0"/>
                    <a:ea typeface="Gungsuh" pitchFamily="18" charset="-127"/>
                    <a:cs typeface="Microsoft Sans Serif" panose="020B0604020202020204" pitchFamily="34" charset="0"/>
                  </a:rPr>
                  <a:t> degrees of freedom.</a:t>
                </a:r>
              </a:p>
            </p:txBody>
          </p:sp>
        </mc:Choice>
        <mc:Fallback xmlns="">
          <p:sp>
            <p:nvSpPr>
              <p:cNvPr id="9" name="Rounded 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3352800"/>
                <a:ext cx="3048000" cy="815237"/>
              </a:xfrm>
              <a:prstGeom prst="wedgeRoundRectCallout">
                <a:avLst>
                  <a:gd name="adj1" fmla="val 46610"/>
                  <a:gd name="adj2" fmla="val -112784"/>
                  <a:gd name="adj3" fmla="val 16667"/>
                </a:avLst>
              </a:prstGeom>
              <a:blipFill rotWithShape="1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4572000" y="2971800"/>
            <a:ext cx="4267200" cy="3505200"/>
            <a:chOff x="4572000" y="2971800"/>
            <a:chExt cx="4267200" cy="3505200"/>
          </a:xfrm>
        </p:grpSpPr>
        <p:grpSp>
          <p:nvGrpSpPr>
            <p:cNvPr id="21" name="Group 20"/>
            <p:cNvGrpSpPr/>
            <p:nvPr/>
          </p:nvGrpSpPr>
          <p:grpSpPr>
            <a:xfrm>
              <a:off x="4572000" y="2971800"/>
              <a:ext cx="4267200" cy="3505200"/>
              <a:chOff x="3987800" y="2667000"/>
              <a:chExt cx="4927600" cy="3779222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87800" y="2667000"/>
                <a:ext cx="4927600" cy="3695700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6560668" y="3278743"/>
                <a:ext cx="16514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Chi-square PDF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6747871" y="5252621"/>
                    <a:ext cx="1713739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b="0" dirty="0">
                        <a:latin typeface="Microsoft Sans Serif" panose="020B0604020202020204" pitchFamily="34" charset="0"/>
                        <a:cs typeface="Microsoft Sans Serif" panose="020B0604020202020204" pitchFamily="34" charset="0"/>
                      </a:rPr>
                      <a:t>Shaded area = </a:t>
                    </a:r>
                    <a14:m>
                      <m:oMath xmlns:m="http://schemas.openxmlformats.org/officeDocument/2006/math">
                        <m:r>
                          <a:rPr lang="en-US" sz="1600" b="0" i="1" dirty="0" smtClean="0">
                            <a:latin typeface="Cambria Math"/>
                            <a:cs typeface="Microsoft Sans Serif" panose="020B0604020202020204" pitchFamily="34" charset="0"/>
                          </a:rPr>
                          <m:t>𝛼</m:t>
                        </m:r>
                      </m:oMath>
                    </a14:m>
                    <a:endParaRPr lang="en-US" sz="1600" dirty="0">
                      <a:latin typeface="Microsoft Sans Serif" panose="020B0604020202020204" pitchFamily="34" charset="0"/>
                      <a:cs typeface="Microsoft Sans Serif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47871" y="5252621"/>
                    <a:ext cx="1713739" cy="338554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2135" t="-3636" b="-254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" name="TextBox 6"/>
              <p:cNvSpPr txBox="1"/>
              <p:nvPr/>
            </p:nvSpPr>
            <p:spPr>
              <a:xfrm>
                <a:off x="7160705" y="6107668"/>
                <a:ext cx="7665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Reject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989092" y="6096000"/>
                <a:ext cx="134363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Do not reject</a:t>
                </a:r>
              </a:p>
            </p:txBody>
          </p:sp>
          <p:cxnSp>
            <p:nvCxnSpPr>
              <p:cNvPr id="10" name="Straight Connector 9"/>
              <p:cNvCxnSpPr/>
              <p:nvPr/>
            </p:nvCxnSpPr>
            <p:spPr bwMode="auto">
              <a:xfrm>
                <a:off x="6781800" y="6096000"/>
                <a:ext cx="1676400" cy="0"/>
              </a:xfrm>
              <a:prstGeom prst="line">
                <a:avLst/>
              </a:prstGeom>
              <a:ln w="12700">
                <a:headEnd type="stealth" w="med" len="med"/>
                <a:tailEnd type="stealth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 bwMode="auto">
              <a:xfrm>
                <a:off x="4648200" y="6096000"/>
                <a:ext cx="2133600" cy="0"/>
              </a:xfrm>
              <a:prstGeom prst="line">
                <a:avLst/>
              </a:prstGeom>
              <a:ln w="12700">
                <a:headEnd type="stealth" w="med" len="med"/>
                <a:tailEnd type="stealth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 bwMode="auto">
              <a:xfrm flipV="1">
                <a:off x="5943600" y="3581400"/>
                <a:ext cx="762000" cy="381000"/>
              </a:xfrm>
              <a:prstGeom prst="line">
                <a:avLst/>
              </a:prstGeom>
              <a:ln w="12700">
                <a:headEnd type="stealth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 bwMode="auto">
              <a:xfrm flipV="1">
                <a:off x="6939894" y="5562600"/>
                <a:ext cx="531440" cy="283607"/>
              </a:xfrm>
              <a:prstGeom prst="line">
                <a:avLst/>
              </a:prstGeom>
              <a:ln w="12700">
                <a:headEnd type="stealth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5556191" y="5276736"/>
                  <a:ext cx="1016239" cy="3843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𝑐𝑟𝑖𝑡𝑖𝑐𝑎𝑙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6191" y="5276736"/>
                  <a:ext cx="1016239" cy="38433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/>
            <p:cNvCxnSpPr/>
            <p:nvPr/>
          </p:nvCxnSpPr>
          <p:spPr bwMode="auto">
            <a:xfrm flipH="1" flipV="1">
              <a:off x="6172201" y="5657448"/>
              <a:ext cx="819346" cy="362352"/>
            </a:xfrm>
            <a:prstGeom prst="line">
              <a:avLst/>
            </a:prstGeom>
            <a:ln w="12700">
              <a:solidFill>
                <a:srgbClr val="FF0000"/>
              </a:solidFill>
              <a:headEnd type="stealth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06EBA8C-5C9D-49A7-8EEC-B65338230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744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000" dirty="0"/>
                  <a:t>We say that the null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00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is </a:t>
                </a:r>
                <a:r>
                  <a:rPr lang="en-US" sz="2000" dirty="0">
                    <a:solidFill>
                      <a:srgbClr val="FF0000"/>
                    </a:solidFill>
                  </a:rPr>
                  <a:t>rejected</a:t>
                </a:r>
                <a:r>
                  <a:rPr lang="en-US" sz="2000" dirty="0"/>
                  <a:t> at the significance level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sz="2000" dirty="0"/>
                  <a:t>, if: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smtClean="0">
                              <a:latin typeface="Cambria Math"/>
                            </a:rPr>
                            <m:t>𝜒</m:t>
                          </m:r>
                        </m:e>
                        <m:sup>
                          <m:r>
                            <a:rPr lang="en-US" sz="200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smtClean="0">
                          <a:latin typeface="Cambria Math"/>
                        </a:rPr>
                        <m:t>&gt;</m:t>
                      </m:r>
                      <m:sSubSup>
                        <m:sSub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smtClean="0"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en-US" sz="2000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000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000" smtClean="0">
                              <a:latin typeface="Cambria Math"/>
                            </a:rPr>
                            <m:t>−1, 1−</m:t>
                          </m:r>
                          <m:r>
                            <a:rPr lang="en-US" sz="2000" smtClean="0">
                              <a:latin typeface="Cambria Math"/>
                            </a:rPr>
                            <m:t>𝛼</m:t>
                          </m:r>
                          <m:r>
                            <a:rPr lang="en-US" sz="2000" smtClean="0">
                              <a:latin typeface="Cambria Math"/>
                            </a:rPr>
                            <m:t> </m:t>
                          </m:r>
                        </m:sub>
                        <m:sup>
                          <m:r>
                            <a:rPr lang="en-US" sz="2000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Interpretation:</a:t>
                </a:r>
              </a:p>
              <a:p>
                <a:pPr lvl="1"/>
                <a:r>
                  <a:rPr lang="en-US" sz="2000" dirty="0"/>
                  <a:t>The test statistic can be </a:t>
                </a:r>
                <a:br>
                  <a:rPr lang="en-US" sz="2000" dirty="0"/>
                </a:br>
                <a:r>
                  <a:rPr lang="en-US" sz="2000" dirty="0">
                    <a:solidFill>
                      <a:srgbClr val="FF0000"/>
                    </a:solidFill>
                  </a:rPr>
                  <a:t>as large as </a:t>
                </a:r>
                <a:r>
                  <a:rPr lang="en-US" sz="2000" dirty="0"/>
                  <a:t>the critical value</a:t>
                </a:r>
                <a:br>
                  <a:rPr lang="en-US" sz="2000" dirty="0"/>
                </a:br>
                <a:endParaRPr lang="en-US" sz="2000" dirty="0"/>
              </a:p>
              <a:p>
                <a:pPr lvl="1"/>
                <a:r>
                  <a:rPr lang="en-US" sz="2000" dirty="0"/>
                  <a:t>If the test statistic is greater </a:t>
                </a:r>
                <a:br>
                  <a:rPr lang="en-US" sz="2000" dirty="0"/>
                </a:br>
                <a:r>
                  <a:rPr lang="en-US" sz="2000" dirty="0"/>
                  <a:t>than the critical value then, </a:t>
                </a:r>
                <a:br>
                  <a:rPr lang="en-US" sz="2000" dirty="0"/>
                </a:br>
                <a:r>
                  <a:rPr lang="en-US" sz="2000" dirty="0"/>
                  <a:t>the null hypothesis </a:t>
                </a:r>
                <a:r>
                  <a:rPr lang="en-US" sz="2000" dirty="0">
                    <a:solidFill>
                      <a:srgbClr val="FF0000"/>
                    </a:solidFill>
                  </a:rPr>
                  <a:t>is rejected</a:t>
                </a:r>
                <a:br>
                  <a:rPr lang="en-US" sz="2000" dirty="0">
                    <a:solidFill>
                      <a:srgbClr val="FF0000"/>
                    </a:solidFill>
                  </a:rPr>
                </a:br>
                <a:endParaRPr lang="en-US" sz="2000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sz="2000" dirty="0"/>
                  <a:t>If the test statistic is not greater </a:t>
                </a:r>
                <a:br>
                  <a:rPr lang="en-US" sz="2000" dirty="0"/>
                </a:br>
                <a:r>
                  <a:rPr lang="en-US" sz="2000" dirty="0"/>
                  <a:t>than the critical value then, </a:t>
                </a:r>
                <a:br>
                  <a:rPr lang="en-US" sz="2000" dirty="0"/>
                </a:br>
                <a:r>
                  <a:rPr lang="en-US" sz="2000" dirty="0"/>
                  <a:t>the null hypothesis </a:t>
                </a:r>
                <a:br>
                  <a:rPr lang="en-US" sz="2000" dirty="0"/>
                </a:br>
                <a:r>
                  <a:rPr lang="en-US" sz="2000" dirty="0">
                    <a:solidFill>
                      <a:srgbClr val="FF0000"/>
                    </a:solidFill>
                  </a:rPr>
                  <a:t>can not be rejected</a:t>
                </a:r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22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Chi-Square Test (9 of 11)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4572000" y="2971800"/>
            <a:ext cx="4267200" cy="3505200"/>
            <a:chOff x="4572000" y="2971800"/>
            <a:chExt cx="4267200" cy="3505200"/>
          </a:xfrm>
        </p:grpSpPr>
        <p:grpSp>
          <p:nvGrpSpPr>
            <p:cNvPr id="37" name="Group 36"/>
            <p:cNvGrpSpPr/>
            <p:nvPr/>
          </p:nvGrpSpPr>
          <p:grpSpPr>
            <a:xfrm>
              <a:off x="4572000" y="2971800"/>
              <a:ext cx="4267200" cy="3505200"/>
              <a:chOff x="3987800" y="2667000"/>
              <a:chExt cx="4927600" cy="3779222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87800" y="2667000"/>
                <a:ext cx="4927600" cy="3695700"/>
              </a:xfrm>
              <a:prstGeom prst="rect">
                <a:avLst/>
              </a:prstGeom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6560668" y="3278743"/>
                <a:ext cx="16514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Chi-square PDF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6747871" y="5252621"/>
                    <a:ext cx="1713739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b="0" dirty="0">
                        <a:latin typeface="Microsoft Sans Serif" panose="020B0604020202020204" pitchFamily="34" charset="0"/>
                        <a:cs typeface="Microsoft Sans Serif" panose="020B0604020202020204" pitchFamily="34" charset="0"/>
                      </a:rPr>
                      <a:t>Shaded area = </a:t>
                    </a:r>
                    <a14:m>
                      <m:oMath xmlns:m="http://schemas.openxmlformats.org/officeDocument/2006/math">
                        <m:r>
                          <a:rPr lang="en-US" sz="1600" b="0" i="1" dirty="0" smtClean="0">
                            <a:latin typeface="Cambria Math"/>
                            <a:cs typeface="Microsoft Sans Serif" panose="020B0604020202020204" pitchFamily="34" charset="0"/>
                          </a:rPr>
                          <m:t>𝛼</m:t>
                        </m:r>
                      </m:oMath>
                    </a14:m>
                    <a:endParaRPr lang="en-US" sz="1600" dirty="0">
                      <a:latin typeface="Microsoft Sans Serif" panose="020B0604020202020204" pitchFamily="34" charset="0"/>
                      <a:cs typeface="Microsoft Sans Serif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47871" y="5252621"/>
                    <a:ext cx="1713739" cy="338554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2135" t="-3636" b="-254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TextBox 42"/>
              <p:cNvSpPr txBox="1"/>
              <p:nvPr/>
            </p:nvSpPr>
            <p:spPr>
              <a:xfrm>
                <a:off x="7160705" y="6107668"/>
                <a:ext cx="7665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Reject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989092" y="6096000"/>
                <a:ext cx="134363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Do not reject</a:t>
                </a:r>
              </a:p>
            </p:txBody>
          </p:sp>
          <p:cxnSp>
            <p:nvCxnSpPr>
              <p:cNvPr id="45" name="Straight Connector 44"/>
              <p:cNvCxnSpPr/>
              <p:nvPr/>
            </p:nvCxnSpPr>
            <p:spPr bwMode="auto">
              <a:xfrm>
                <a:off x="6781800" y="6096000"/>
                <a:ext cx="1676400" cy="0"/>
              </a:xfrm>
              <a:prstGeom prst="line">
                <a:avLst/>
              </a:prstGeom>
              <a:ln w="12700">
                <a:headEnd type="stealth" w="med" len="med"/>
                <a:tailEnd type="stealth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auto">
              <a:xfrm>
                <a:off x="4648200" y="6096000"/>
                <a:ext cx="2133600" cy="0"/>
              </a:xfrm>
              <a:prstGeom prst="line">
                <a:avLst/>
              </a:prstGeom>
              <a:ln w="12700">
                <a:headEnd type="stealth" w="med" len="med"/>
                <a:tailEnd type="stealth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auto">
              <a:xfrm flipV="1">
                <a:off x="5943600" y="3581400"/>
                <a:ext cx="762000" cy="381000"/>
              </a:xfrm>
              <a:prstGeom prst="line">
                <a:avLst/>
              </a:prstGeom>
              <a:ln w="12700">
                <a:headEnd type="stealth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auto">
              <a:xfrm flipV="1">
                <a:off x="6939894" y="5562600"/>
                <a:ext cx="531440" cy="283607"/>
              </a:xfrm>
              <a:prstGeom prst="line">
                <a:avLst/>
              </a:prstGeom>
              <a:ln w="12700">
                <a:headEnd type="stealth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5556191" y="5276736"/>
                  <a:ext cx="1016239" cy="3843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𝑐𝑟𝑖𝑡𝑖𝑐𝑎𝑙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6191" y="5276736"/>
                  <a:ext cx="1016239" cy="38433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Connector 38"/>
            <p:cNvCxnSpPr/>
            <p:nvPr/>
          </p:nvCxnSpPr>
          <p:spPr bwMode="auto">
            <a:xfrm flipH="1" flipV="1">
              <a:off x="6172201" y="5657448"/>
              <a:ext cx="819346" cy="362352"/>
            </a:xfrm>
            <a:prstGeom prst="line">
              <a:avLst/>
            </a:prstGeom>
            <a:ln w="12700">
              <a:solidFill>
                <a:srgbClr val="FF0000"/>
              </a:solidFill>
              <a:headEnd type="stealth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6B889B-4147-40A7-B8A3-271B1DAD4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797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Chi-Square Test (10 of 11)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5881687" cy="433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3581400" y="3236118"/>
            <a:ext cx="2133600" cy="533400"/>
          </a:xfrm>
          <a:prstGeom prst="round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Gungsuh" pitchFamily="18" charset="-127"/>
              <a:cs typeface="Gungsuh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59858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dirty="0"/>
              <a:t>Input models are the driving force for many simulations</a:t>
            </a:r>
          </a:p>
          <a:p>
            <a:endParaRPr lang="en-US" altLang="en-US" dirty="0"/>
          </a:p>
          <a:p>
            <a:r>
              <a:rPr lang="en-US" altLang="en-US" dirty="0"/>
              <a:t>Quality of the output depends on the quality of inputs</a:t>
            </a:r>
          </a:p>
          <a:p>
            <a:endParaRPr lang="en-US" altLang="en-US" dirty="0"/>
          </a:p>
          <a:p>
            <a:r>
              <a:rPr lang="en-US" altLang="en-US" dirty="0"/>
              <a:t>There are four main steps for input model development: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/>
              <a:t>Collect data from the real system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/>
              <a:t>Identify a suitable probability distribution to represent the input process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/>
              <a:t>Choose parameters for the distribution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/>
              <a:t>Evaluate the goodness-of-fit for the chosen distribution and parameters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Simulation Input Analysis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5E1D07-A858-4D79-B541-3A0DFB5B2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33914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eaLnBrk="1" hangingPunct="1"/>
                <a:r>
                  <a:rPr lang="en-US" altLang="en-US" sz="2200" dirty="0"/>
                  <a:t>Vehicle Arrival Example (continued): </a:t>
                </a:r>
              </a:p>
              <a:p>
                <a:pPr eaLnBrk="1" hangingPunct="1">
                  <a:buNone/>
                </a:pPr>
                <a:r>
                  <a:rPr lang="en-US" altLang="en-US" sz="2000" i="1" dirty="0"/>
                  <a:t>		</a:t>
                </a:r>
                <a14:m>
                  <m:oMath xmlns:m="http://schemas.openxmlformats.org/officeDocument/2006/math">
                    <m:r>
                      <a:rPr lang="en-US" altLang="en-US" sz="2000" i="1" dirty="0">
                        <a:latin typeface="Cambria Math"/>
                      </a:rPr>
                      <m:t>𝐻</m:t>
                    </m:r>
                    <m:r>
                      <a:rPr lang="en-US" altLang="en-US" sz="2000" i="1" baseline="-25000" dirty="0">
                        <a:latin typeface="Cambria Math"/>
                      </a:rPr>
                      <m:t>0</m:t>
                    </m:r>
                  </m:oMath>
                </a14:m>
                <a:r>
                  <a:rPr lang="en-US" altLang="en-US" sz="2000" i="1" dirty="0"/>
                  <a:t>: </a:t>
                </a:r>
                <a:r>
                  <a:rPr lang="en-US" altLang="en-US" sz="2000" dirty="0"/>
                  <a:t> the random variable is Poisson distributed (with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/>
                      </a:rPr>
                      <m:t>𝜆</m:t>
                    </m:r>
                    <m:r>
                      <a:rPr lang="en-US" altLang="en-US" sz="2000" b="0" i="1" smtClean="0">
                        <a:latin typeface="Cambria Math"/>
                      </a:rPr>
                      <m:t>=3.64</m:t>
                    </m:r>
                  </m:oMath>
                </a14:m>
                <a:r>
                  <a:rPr lang="en-US" altLang="en-US" sz="2000" dirty="0"/>
                  <a:t>).</a:t>
                </a:r>
              </a:p>
              <a:p>
                <a:pPr eaLnBrk="1" hangingPunct="1">
                  <a:buNone/>
                </a:pPr>
                <a:r>
                  <a:rPr lang="en-US" altLang="en-US" sz="2000" i="1" dirty="0"/>
                  <a:t>		</a:t>
                </a:r>
                <a14:m>
                  <m:oMath xmlns:m="http://schemas.openxmlformats.org/officeDocument/2006/math">
                    <m:r>
                      <a:rPr lang="en-US" altLang="en-US" sz="2000" i="1" dirty="0">
                        <a:latin typeface="Cambria Math"/>
                      </a:rPr>
                      <m:t>𝐻</m:t>
                    </m:r>
                    <m:r>
                      <a:rPr lang="en-US" altLang="en-US" sz="2000" i="1" baseline="-25000" dirty="0">
                        <a:latin typeface="Cambria Math"/>
                      </a:rPr>
                      <m:t>1</m:t>
                    </m:r>
                  </m:oMath>
                </a14:m>
                <a:r>
                  <a:rPr lang="en-US" altLang="en-US" sz="2000" i="1" dirty="0"/>
                  <a:t>:  </a:t>
                </a:r>
                <a:r>
                  <a:rPr lang="en-US" altLang="en-US" sz="2000" dirty="0"/>
                  <a:t>the random variable is not Poisson distributed.</a:t>
                </a:r>
              </a:p>
              <a:p>
                <a:pPr lvl="1" eaLnBrk="1" hangingPunct="1"/>
                <a:endParaRPr lang="en-US" altLang="en-US" sz="2000" dirty="0"/>
              </a:p>
              <a:p>
                <a:pPr lvl="1" eaLnBrk="1" hangingPunct="1"/>
                <a:endParaRPr lang="en-US" altLang="en-US" sz="2000" dirty="0"/>
              </a:p>
              <a:p>
                <a:pPr lvl="1" eaLnBrk="1" hangingPunct="1"/>
                <a:endParaRPr lang="en-US" altLang="en-US" sz="2000" dirty="0"/>
              </a:p>
              <a:p>
                <a:pPr lvl="1" eaLnBrk="1" hangingPunct="1"/>
                <a:endParaRPr lang="en-US" altLang="en-US" sz="2000" dirty="0"/>
              </a:p>
              <a:p>
                <a:pPr lvl="1" eaLnBrk="1" hangingPunct="1"/>
                <a:endParaRPr lang="en-US" altLang="en-US" sz="2000" dirty="0"/>
              </a:p>
              <a:p>
                <a:pPr lvl="1" eaLnBrk="1" hangingPunct="1"/>
                <a:endParaRPr lang="en-US" altLang="en-US" sz="2000" dirty="0"/>
              </a:p>
              <a:p>
                <a:pPr lvl="1" eaLnBrk="1" hangingPunct="1"/>
                <a:endParaRPr lang="en-US" altLang="en-US" sz="2000" dirty="0"/>
              </a:p>
              <a:p>
                <a:pPr lvl="1" eaLnBrk="1" hangingPunct="1"/>
                <a:endParaRPr lang="en-US" altLang="en-US" sz="2000" dirty="0"/>
              </a:p>
              <a:p>
                <a:pPr lvl="1" eaLnBrk="1" hangingPunct="1"/>
                <a:r>
                  <a:rPr lang="en-US" altLang="en-US" sz="2000" dirty="0"/>
                  <a:t>Degrees of freedom is </a:t>
                </a:r>
                <a14:m>
                  <m:oMath xmlns:m="http://schemas.openxmlformats.org/officeDocument/2006/math">
                    <m:r>
                      <a:rPr lang="en-US" altLang="en-US" sz="2000" i="1" dirty="0">
                        <a:latin typeface="Cambria Math"/>
                      </a:rPr>
                      <m:t>𝑘</m:t>
                    </m:r>
                    <m:r>
                      <a:rPr lang="en-US" altLang="en-US" sz="2000" i="1" dirty="0">
                        <a:latin typeface="Cambria Math"/>
                      </a:rPr>
                      <m:t>−</m:t>
                    </m:r>
                    <m:r>
                      <a:rPr lang="en-US" altLang="en-US" sz="2000" i="1" dirty="0">
                        <a:latin typeface="Cambria Math"/>
                      </a:rPr>
                      <m:t>𝑠</m:t>
                    </m:r>
                    <m:r>
                      <a:rPr lang="en-US" altLang="en-US" sz="2000" i="1" dirty="0">
                        <a:latin typeface="Cambria Math"/>
                      </a:rPr>
                      <m:t>−1 = 7−1−1 = 5</m:t>
                    </m:r>
                  </m:oMath>
                </a14:m>
                <a:r>
                  <a:rPr lang="en-US" altLang="en-US" sz="2000" dirty="0"/>
                  <a:t>, hence, the hypothesis is rejected at the </a:t>
                </a:r>
                <a14:m>
                  <m:oMath xmlns:m="http://schemas.openxmlformats.org/officeDocument/2006/math">
                    <m:r>
                      <a:rPr lang="en-US" altLang="en-US" sz="2000" i="1" dirty="0">
                        <a:latin typeface="Cambria Math"/>
                      </a:rPr>
                      <m:t>0.05</m:t>
                    </m:r>
                  </m:oMath>
                </a14:m>
                <a:r>
                  <a:rPr lang="en-US" altLang="en-US" sz="2000" dirty="0"/>
                  <a:t> level of significance:</a:t>
                </a:r>
                <a:br>
                  <a:rPr lang="en-US" altLang="en-US" sz="2000" dirty="0"/>
                </a:br>
                <a:endParaRPr lang="en-US" altLang="en-US" sz="2000" dirty="0"/>
              </a:p>
              <a:p>
                <a:pPr marL="457200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800" b="0" i="1" smtClean="0">
                              <a:latin typeface="Cambria Math"/>
                            </a:rPr>
                            <m:t>𝜒</m:t>
                          </m:r>
                        </m:e>
                        <m:sup>
                          <m:r>
                            <a:rPr lang="en-US" altLang="en-US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en-US" sz="1800" b="0" i="1" smtClean="0">
                          <a:latin typeface="Cambria Math"/>
                        </a:rPr>
                        <m:t>=27.</m:t>
                      </m:r>
                      <m:r>
                        <a:rPr lang="en-CA" altLang="en-US" sz="1800" b="0" i="1" smtClean="0">
                          <a:latin typeface="Cambria Math" panose="02040503050406030204" pitchFamily="18" charset="0"/>
                        </a:rPr>
                        <m:t>72</m:t>
                      </m:r>
                      <m:r>
                        <a:rPr lang="en-US" altLang="en-US" sz="1800" b="0" i="1" smtClean="0">
                          <a:latin typeface="Cambria Math"/>
                        </a:rPr>
                        <m:t>&gt;</m:t>
                      </m:r>
                      <m:sSubSup>
                        <m:sSubSupPr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1800" b="0" i="1" smtClean="0"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en-US" altLang="en-US" sz="1800" b="0" i="1" smtClean="0">
                              <a:latin typeface="Cambria Math"/>
                            </a:rPr>
                            <m:t>0.</m:t>
                          </m:r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altLang="en-US" sz="1800" b="0" i="1" smtClean="0">
                              <a:latin typeface="Cambria Math"/>
                            </a:rPr>
                            <m:t>5, 5</m:t>
                          </m:r>
                        </m:sub>
                        <m:sup>
                          <m:r>
                            <a:rPr lang="en-US" altLang="en-US" sz="18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en-US" sz="1800" b="0" i="1" smtClean="0">
                          <a:latin typeface="Cambria Math"/>
                        </a:rPr>
                        <m:t>=11.1</m:t>
                      </m:r>
                    </m:oMath>
                  </m:oMathPara>
                </a14:m>
                <a:endParaRPr lang="en-US" altLang="en-US" sz="18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5" t="-147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Chi-Square Test (11 of 11)</a:t>
            </a:r>
            <a:endParaRPr lang="en-CA" dirty="0"/>
          </a:p>
        </p:txBody>
      </p:sp>
      <p:graphicFrame>
        <p:nvGraphicFramePr>
          <p:cNvPr id="4" name="Object 9"/>
          <p:cNvGraphicFramePr>
            <a:graphicFrameLocks noChangeAspect="1"/>
          </p:cNvGraphicFramePr>
          <p:nvPr>
            <p:extLst/>
          </p:nvPr>
        </p:nvGraphicFramePr>
        <p:xfrm>
          <a:off x="7543800" y="2553493"/>
          <a:ext cx="1108075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Equation" r:id="rId4" imgW="799920" imgH="660240" progId="Equation.3">
                  <p:embed/>
                </p:oleObj>
              </mc:Choice>
              <mc:Fallback>
                <p:oleObj name="Equation" r:id="rId4" imgW="799920" imgH="660240" progId="Equation.3">
                  <p:embed/>
                  <p:pic>
                    <p:nvPicPr>
                      <p:cNvPr id="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553493"/>
                        <a:ext cx="1108075" cy="91598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922153"/>
              </p:ext>
            </p:extLst>
          </p:nvPr>
        </p:nvGraphicFramePr>
        <p:xfrm>
          <a:off x="1219200" y="2325688"/>
          <a:ext cx="5432425" cy="25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Worksheet" r:id="rId6" imgW="4667372" imgH="2152488" progId="Excel.Sheet.8">
                  <p:embed/>
                </p:oleObj>
              </mc:Choice>
              <mc:Fallback>
                <p:oleObj name="Worksheet" r:id="rId6" imgW="4667372" imgH="2152488" progId="Excel.Sheet.8">
                  <p:embed/>
                  <p:pic>
                    <p:nvPicPr>
                      <p:cNvPr id="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325688"/>
                        <a:ext cx="5432425" cy="250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6"/>
          <p:cNvSpPr>
            <a:spLocks noChangeShapeType="1"/>
          </p:cNvSpPr>
          <p:nvPr/>
        </p:nvSpPr>
        <p:spPr bwMode="auto">
          <a:xfrm flipH="1" flipV="1">
            <a:off x="4838112" y="2963989"/>
            <a:ext cx="2629488" cy="19989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7" name="AutoShape 17"/>
          <p:cNvSpPr>
            <a:spLocks/>
          </p:cNvSpPr>
          <p:nvPr/>
        </p:nvSpPr>
        <p:spPr bwMode="auto">
          <a:xfrm>
            <a:off x="2963592" y="2397191"/>
            <a:ext cx="76200" cy="228600"/>
          </a:xfrm>
          <a:prstGeom prst="righ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buClr>
                <a:schemeClr val="bg2"/>
              </a:buClr>
              <a:buSzPct val="75000"/>
              <a:buChar char="n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80000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lr>
                <a:schemeClr val="bg2"/>
              </a:buClr>
              <a:buSzPct val="65000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lr>
                <a:schemeClr val="bg2"/>
              </a:buClr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Tx/>
              <a:buSzPct val="100000"/>
              <a:buFont typeface="Wingdings" pitchFamily="2" charset="2"/>
              <a:buNone/>
            </a:pPr>
            <a:endParaRPr lang="en-US" altLang="en-US" sz="1400"/>
          </a:p>
        </p:txBody>
      </p:sp>
      <p:sp>
        <p:nvSpPr>
          <p:cNvPr id="8" name="AutoShape 18"/>
          <p:cNvSpPr>
            <a:spLocks/>
          </p:cNvSpPr>
          <p:nvPr/>
        </p:nvSpPr>
        <p:spPr bwMode="auto">
          <a:xfrm>
            <a:off x="2921388" y="3624599"/>
            <a:ext cx="152400" cy="762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buClr>
                <a:schemeClr val="bg2"/>
              </a:buClr>
              <a:buSzPct val="75000"/>
              <a:buChar char="n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80000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lr>
                <a:schemeClr val="bg2"/>
              </a:buClr>
              <a:buSzPct val="65000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lr>
                <a:schemeClr val="bg2"/>
              </a:buClr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Tx/>
              <a:buSzPct val="100000"/>
              <a:buFont typeface="Wingdings" pitchFamily="2" charset="2"/>
              <a:buNone/>
            </a:pPr>
            <a:endParaRPr lang="en-US" altLang="en-US" sz="1400"/>
          </a:p>
        </p:txBody>
      </p:sp>
      <p:sp>
        <p:nvSpPr>
          <p:cNvPr id="9" name="AutoShape 19"/>
          <p:cNvSpPr>
            <a:spLocks/>
          </p:cNvSpPr>
          <p:nvPr/>
        </p:nvSpPr>
        <p:spPr bwMode="auto">
          <a:xfrm>
            <a:off x="4790044" y="3624599"/>
            <a:ext cx="152400" cy="762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buClr>
                <a:schemeClr val="bg2"/>
              </a:buClr>
              <a:buSzPct val="75000"/>
              <a:buChar char="n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80000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lr>
                <a:schemeClr val="bg2"/>
              </a:buClr>
              <a:buSzPct val="65000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lr>
                <a:schemeClr val="bg2"/>
              </a:buClr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Tx/>
              <a:buSzPct val="100000"/>
              <a:buFont typeface="Wingdings" pitchFamily="2" charset="2"/>
              <a:buNone/>
            </a:pPr>
            <a:endParaRPr lang="en-US" altLang="en-US" sz="1400"/>
          </a:p>
        </p:txBody>
      </p:sp>
      <p:sp>
        <p:nvSpPr>
          <p:cNvPr id="10" name="AutoShape 20"/>
          <p:cNvSpPr>
            <a:spLocks/>
          </p:cNvSpPr>
          <p:nvPr/>
        </p:nvSpPr>
        <p:spPr bwMode="auto">
          <a:xfrm>
            <a:off x="4809976" y="2369055"/>
            <a:ext cx="76200" cy="228600"/>
          </a:xfrm>
          <a:prstGeom prst="righ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buClr>
                <a:schemeClr val="bg2"/>
              </a:buClr>
              <a:buSzPct val="75000"/>
              <a:buChar char="n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80000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lr>
                <a:schemeClr val="bg2"/>
              </a:buClr>
              <a:buSzPct val="65000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lr>
                <a:schemeClr val="bg2"/>
              </a:buClr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Tx/>
              <a:buSzPct val="100000"/>
              <a:buFont typeface="Wingdings" pitchFamily="2" charset="2"/>
              <a:buNone/>
            </a:pPr>
            <a:endParaRPr lang="en-US" altLang="en-US" sz="1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 Box 21"/>
              <p:cNvSpPr txBox="1">
                <a:spLocks noChangeArrowheads="1"/>
              </p:cNvSpPr>
              <p:nvPr/>
            </p:nvSpPr>
            <p:spPr bwMode="auto">
              <a:xfrm>
                <a:off x="6706772" y="4070079"/>
                <a:ext cx="1828800" cy="536575"/>
              </a:xfrm>
              <a:prstGeom prst="rect">
                <a:avLst/>
              </a:prstGeom>
              <a:noFill/>
              <a:ln w="19050" algn="ctr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buClr>
                    <a:schemeClr val="bg2"/>
                  </a:buClr>
                  <a:buSzPct val="75000"/>
                  <a:buChar char="n"/>
                  <a:defRPr sz="2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buClr>
                    <a:schemeClr val="accent2"/>
                  </a:buClr>
                  <a:buSzPct val="80000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buClr>
                    <a:schemeClr val="bg2"/>
                  </a:buClr>
                  <a:buSzPct val="65000"/>
                  <a:buChar char="n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buClr>
                    <a:schemeClr val="accent2"/>
                  </a:buClr>
                  <a:buSzPct val="70000"/>
                  <a:buChar char="¨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buClr>
                    <a:schemeClr val="bg2"/>
                  </a:buClr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Pct val="100000"/>
                  <a:buFont typeface="Wingdings" pitchFamily="2" charset="2"/>
                  <a:buNone/>
                </a:pPr>
                <a:r>
                  <a:rPr lang="en-US" altLang="en-US" sz="1400" dirty="0"/>
                  <a:t>Combined because of min </a:t>
                </a:r>
                <a14:m>
                  <m:oMath xmlns:m="http://schemas.openxmlformats.org/officeDocument/2006/math">
                    <m:r>
                      <a:rPr lang="en-US" altLang="en-US" sz="1400" i="1" dirty="0" smtClean="0">
                        <a:latin typeface="Cambria Math"/>
                      </a:rPr>
                      <m:t>𝐸</m:t>
                    </m:r>
                    <m:r>
                      <a:rPr lang="en-US" altLang="en-US" sz="1400" i="1" baseline="-25000" dirty="0" err="1">
                        <a:latin typeface="Cambria Math"/>
                      </a:rPr>
                      <m:t>𝑖</m:t>
                    </m:r>
                  </m:oMath>
                </a14:m>
                <a:endParaRPr lang="en-US" altLang="en-US" sz="1400" i="1" baseline="-25000" dirty="0"/>
              </a:p>
            </p:txBody>
          </p:sp>
        </mc:Choice>
        <mc:Fallback>
          <p:sp>
            <p:nvSpPr>
              <p:cNvPr id="11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06772" y="4070079"/>
                <a:ext cx="1828800" cy="536575"/>
              </a:xfrm>
              <a:prstGeom prst="rect">
                <a:avLst/>
              </a:prstGeom>
              <a:blipFill>
                <a:blip r:embed="rId8"/>
                <a:stretch>
                  <a:fillRect t="-1099" b="-5495"/>
                </a:stretch>
              </a:blipFill>
              <a:ln w="19050" algn="ctr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ine 22"/>
          <p:cNvSpPr>
            <a:spLocks noChangeShapeType="1"/>
          </p:cNvSpPr>
          <p:nvPr/>
        </p:nvSpPr>
        <p:spPr bwMode="auto">
          <a:xfrm flipH="1" flipV="1">
            <a:off x="4976440" y="4019667"/>
            <a:ext cx="1828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3" name="Line 23"/>
          <p:cNvSpPr>
            <a:spLocks noChangeShapeType="1"/>
          </p:cNvSpPr>
          <p:nvPr/>
        </p:nvSpPr>
        <p:spPr bwMode="auto">
          <a:xfrm flipH="1" flipV="1">
            <a:off x="4976440" y="2648067"/>
            <a:ext cx="1828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65684AD-B0DB-463A-A4AC-CBD66AD7C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976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Intuition: </a:t>
            </a:r>
          </a:p>
          <a:p>
            <a:pPr lvl="1"/>
            <a:r>
              <a:rPr lang="en-US" altLang="en-US" dirty="0"/>
              <a:t>Formalizes the idea behind examining a Q-Q plot</a:t>
            </a:r>
          </a:p>
          <a:p>
            <a:pPr lvl="1"/>
            <a:r>
              <a:rPr lang="en-US" altLang="en-US" dirty="0"/>
              <a:t>The test compares the CDF of the hypothesized distribution with the empirical CDF of the sample observations based on the</a:t>
            </a:r>
            <a:r>
              <a:rPr lang="en-US" dirty="0"/>
              <a:t> maximum distance between two cumulative distribution functions</a:t>
            </a:r>
            <a:r>
              <a:rPr lang="en-US" altLang="en-US" dirty="0"/>
              <a:t>.  </a:t>
            </a:r>
          </a:p>
          <a:p>
            <a:endParaRPr lang="en-US" altLang="en-US" dirty="0"/>
          </a:p>
          <a:p>
            <a:r>
              <a:rPr lang="en-US" altLang="en-US" dirty="0"/>
              <a:t>A more powerful test that is particularly useful when:</a:t>
            </a:r>
          </a:p>
          <a:p>
            <a:pPr lvl="1"/>
            <a:r>
              <a:rPr lang="en-US" altLang="en-US" dirty="0"/>
              <a:t>Sample sizes are small</a:t>
            </a:r>
          </a:p>
          <a:p>
            <a:pPr lvl="1"/>
            <a:r>
              <a:rPr lang="en-US" altLang="en-US" dirty="0"/>
              <a:t>No parameters have been estimated from the data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Kolmogorov-Smirnov Test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018EA-845E-47E5-B54C-465996D86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359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If data is not available, some possible sources to obtain information about the process are:</a:t>
            </a:r>
          </a:p>
          <a:p>
            <a:pPr lvl="1"/>
            <a:r>
              <a:rPr lang="en-US" altLang="en-US" sz="2000" dirty="0"/>
              <a:t>Engineering data: often product or process has performance ratings provided by the manufacturer or company that specify time or production standards</a:t>
            </a:r>
          </a:p>
          <a:p>
            <a:pPr lvl="1"/>
            <a:r>
              <a:rPr lang="en-US" altLang="en-US" sz="2000" dirty="0"/>
              <a:t>Expert option: people who are experienced with the process or similar processes, often, they can provide optimistic, pessimistic and most-likely times, and they may know the variability as well</a:t>
            </a:r>
          </a:p>
          <a:p>
            <a:pPr lvl="1"/>
            <a:r>
              <a:rPr lang="en-US" altLang="en-US" sz="2000" dirty="0"/>
              <a:t>Physical or conventional limitations: physical limits on performance, limits or bounds that narrow the range of the input process</a:t>
            </a:r>
          </a:p>
          <a:p>
            <a:pPr lvl="1"/>
            <a:r>
              <a:rPr lang="en-US" altLang="en-US" sz="2000" dirty="0"/>
              <a:t>The nature of the process</a:t>
            </a:r>
          </a:p>
          <a:p>
            <a:pPr lvl="1"/>
            <a:endParaRPr lang="en-US" altLang="en-US" sz="2000" dirty="0"/>
          </a:p>
          <a:p>
            <a:r>
              <a:rPr lang="en-US" altLang="en-US" dirty="0"/>
              <a:t>The uniform, triangular, and beta distributions are often used as input models.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Selecting Model without Data (1 of 2) 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AEB63-474F-4D22-90AC-875DF5FAC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766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sz="2200" dirty="0"/>
                  <a:t>Example: Production planning simulation.</a:t>
                </a:r>
              </a:p>
              <a:p>
                <a:pPr lvl="1" eaLnBrk="1" hangingPunct="1"/>
                <a:r>
                  <a:rPr lang="en-US" altLang="en-US" sz="2000" dirty="0"/>
                  <a:t>Input of sales volume of various products is required, salesperson of product XYZ says that:</a:t>
                </a:r>
              </a:p>
              <a:p>
                <a:pPr lvl="2" eaLnBrk="1" hangingPunct="1"/>
                <a:r>
                  <a:rPr lang="en-US" altLang="en-US" dirty="0"/>
                  <a:t>No fewer than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/>
                      </a:rPr>
                      <m:t>1,000</m:t>
                    </m:r>
                  </m:oMath>
                </a14:m>
                <a:r>
                  <a:rPr lang="en-US" altLang="en-US" dirty="0"/>
                  <a:t> units and no more than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/>
                      </a:rPr>
                      <m:t>5,000</m:t>
                    </m:r>
                  </m:oMath>
                </a14:m>
                <a:r>
                  <a:rPr lang="en-US" altLang="en-US" dirty="0"/>
                  <a:t> units will be sold.  </a:t>
                </a:r>
              </a:p>
              <a:p>
                <a:pPr lvl="2" eaLnBrk="1" hangingPunct="1"/>
                <a:r>
                  <a:rPr lang="en-US" altLang="en-US" dirty="0"/>
                  <a:t>Given her experience, she believes there is a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/>
                      </a:rPr>
                      <m:t>90%</m:t>
                    </m:r>
                  </m:oMath>
                </a14:m>
                <a:r>
                  <a:rPr lang="en-US" altLang="en-US" dirty="0"/>
                  <a:t> chance of selling more than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/>
                      </a:rPr>
                      <m:t>2,000</m:t>
                    </m:r>
                  </m:oMath>
                </a14:m>
                <a:r>
                  <a:rPr lang="en-US" altLang="en-US" dirty="0"/>
                  <a:t> units, a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/>
                      </a:rPr>
                      <m:t>25%</m:t>
                    </m:r>
                  </m:oMath>
                </a14:m>
                <a:r>
                  <a:rPr lang="en-US" altLang="en-US" dirty="0"/>
                  <a:t> chance of selling more than </a:t>
                </a:r>
                <a14:m>
                  <m:oMath xmlns:m="http://schemas.openxmlformats.org/officeDocument/2006/math">
                    <m:r>
                      <a:rPr lang="en-US" altLang="en-US" b="0" i="0" dirty="0" smtClean="0">
                        <a:latin typeface="Cambria Math"/>
                      </a:rPr>
                      <m:t>3</m:t>
                    </m:r>
                    <m:r>
                      <a:rPr lang="en-US" altLang="en-US" i="1" dirty="0">
                        <a:latin typeface="Cambria Math"/>
                      </a:rPr>
                      <m:t>,</m:t>
                    </m:r>
                    <m:r>
                      <a:rPr lang="en-US" altLang="en-US" b="0" i="1" dirty="0" smtClean="0">
                        <a:latin typeface="Cambria Math"/>
                      </a:rPr>
                      <m:t>0</m:t>
                    </m:r>
                    <m:r>
                      <a:rPr lang="en-US" altLang="en-US" i="1" dirty="0">
                        <a:latin typeface="Cambria Math"/>
                      </a:rPr>
                      <m:t>00</m:t>
                    </m:r>
                  </m:oMath>
                </a14:m>
                <a:r>
                  <a:rPr lang="en-US" altLang="en-US" dirty="0"/>
                  <a:t> units, and only a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/>
                      </a:rPr>
                      <m:t>1%</m:t>
                    </m:r>
                  </m:oMath>
                </a14:m>
                <a:r>
                  <a:rPr lang="en-US" altLang="en-US" dirty="0"/>
                  <a:t> chance of selling more than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/>
                      </a:rPr>
                      <m:t>4,</m:t>
                    </m:r>
                    <m:r>
                      <a:rPr lang="en-US" altLang="en-US" b="0" i="1" dirty="0" smtClean="0">
                        <a:latin typeface="Cambria Math"/>
                      </a:rPr>
                      <m:t>0</m:t>
                    </m:r>
                    <m:r>
                      <a:rPr lang="en-US" altLang="en-US" i="1" dirty="0">
                        <a:latin typeface="Cambria Math"/>
                      </a:rPr>
                      <m:t>00</m:t>
                    </m:r>
                  </m:oMath>
                </a14:m>
                <a:r>
                  <a:rPr lang="en-US" altLang="en-US" dirty="0"/>
                  <a:t> units.</a:t>
                </a:r>
              </a:p>
              <a:p>
                <a:pPr lvl="1" eaLnBrk="1" hangingPunct="1"/>
                <a:r>
                  <a:rPr lang="en-US" altLang="en-US" sz="2000" dirty="0"/>
                  <a:t>Translating these information into a cumulative probability of being less than or equal to those goals for simulation input: 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348" t="-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Selecting Model without Data (2 of 2)</a:t>
            </a:r>
            <a:endParaRPr lang="en-CA" dirty="0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710716003"/>
              </p:ext>
            </p:extLst>
          </p:nvPr>
        </p:nvGraphicFramePr>
        <p:xfrm>
          <a:off x="1981200" y="5073752"/>
          <a:ext cx="5181600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Worksheet" r:id="rId4" imgW="3797797" imgH="952450" progId="Excel.Sheet.8">
                  <p:embed/>
                </p:oleObj>
              </mc:Choice>
              <mc:Fallback>
                <p:oleObj name="Worksheet" r:id="rId4" imgW="3797797" imgH="952450" progId="Excel.Sheet.8">
                  <p:embed/>
                  <p:pic>
                    <p:nvPicPr>
                      <p:cNvPr id="4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073752"/>
                        <a:ext cx="5181600" cy="1300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A583CA-0C23-4530-B365-B3E53FF5C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061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So far, we have considered:</a:t>
            </a:r>
          </a:p>
          <a:p>
            <a:pPr lvl="1"/>
            <a:r>
              <a:rPr lang="en-US" altLang="en-US"/>
              <a:t>Single variate models for independent input parameters</a:t>
            </a:r>
          </a:p>
          <a:p>
            <a:pPr lvl="1"/>
            <a:endParaRPr lang="en-US" altLang="en-US"/>
          </a:p>
          <a:p>
            <a:r>
              <a:rPr lang="en-US" altLang="en-US"/>
              <a:t>To model correlation among input parameters</a:t>
            </a:r>
          </a:p>
          <a:p>
            <a:pPr lvl="1"/>
            <a:r>
              <a:rPr lang="en-US" altLang="en-US"/>
              <a:t>Multivariate models</a:t>
            </a:r>
          </a:p>
          <a:p>
            <a:pPr lvl="1"/>
            <a:r>
              <a:rPr lang="en-US" altLang="en-US"/>
              <a:t>Time-series models</a:t>
            </a:r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Multivariate and Time-Series Models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393D35-93C5-42A1-A7EB-03564B600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08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Data collection is one of the biggest simulation tasks</a:t>
            </a:r>
          </a:p>
          <a:p>
            <a:endParaRPr lang="en-US" altLang="en-US" dirty="0"/>
          </a:p>
          <a:p>
            <a:r>
              <a:rPr lang="en-US" altLang="en-US" dirty="0"/>
              <a:t>Beware of GIGO: Garbage-In-Garbage-Out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Suggestions to facilitate data collection:</a:t>
            </a:r>
          </a:p>
          <a:p>
            <a:pPr lvl="1"/>
            <a:r>
              <a:rPr lang="en-US" altLang="en-US" dirty="0"/>
              <a:t>Analyze the data as it is being collected: check adequacy</a:t>
            </a:r>
          </a:p>
          <a:p>
            <a:pPr lvl="1"/>
            <a:r>
              <a:rPr lang="en-US" altLang="en-US" dirty="0"/>
              <a:t>Combine homogeneous data sets (e.g. successive time periods, or the same time period on successive days)</a:t>
            </a:r>
          </a:p>
          <a:p>
            <a:pPr lvl="1"/>
            <a:r>
              <a:rPr lang="en-US" altLang="en-US" dirty="0"/>
              <a:t>Be aware of inadvertent data censoring: quantities that are only partially observed versus observed in their entirety; gaps; outliers; risk of leaving out long processing times</a:t>
            </a:r>
          </a:p>
          <a:p>
            <a:pPr lvl="1"/>
            <a:r>
              <a:rPr lang="en-US" altLang="en-US" dirty="0"/>
              <a:t>Collect </a:t>
            </a:r>
            <a:r>
              <a:rPr lang="en-US" altLang="en-US" u="sng" dirty="0"/>
              <a:t>input</a:t>
            </a:r>
            <a:r>
              <a:rPr lang="en-US" altLang="en-US" dirty="0"/>
              <a:t> data, not performance data (i.e., output)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Collection</a:t>
            </a: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E71387-CB39-4294-88FA-BF43AA3A5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2166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Where did this data come from?</a:t>
            </a:r>
          </a:p>
          <a:p>
            <a:r>
              <a:rPr lang="en-US" altLang="en-US" dirty="0"/>
              <a:t>How was it collected?</a:t>
            </a:r>
          </a:p>
          <a:p>
            <a:r>
              <a:rPr lang="en-US" altLang="en-US" dirty="0"/>
              <a:t>What can it tell me?</a:t>
            </a:r>
          </a:p>
          <a:p>
            <a:endParaRPr lang="en-US" altLang="en-US" dirty="0"/>
          </a:p>
          <a:p>
            <a:r>
              <a:rPr lang="en-US" altLang="en-US" dirty="0"/>
              <a:t>Do some exploratory data analysis (see next slide)</a:t>
            </a:r>
          </a:p>
          <a:p>
            <a:endParaRPr lang="en-US" altLang="en-US" dirty="0"/>
          </a:p>
          <a:p>
            <a:r>
              <a:rPr lang="en-US" altLang="en-US" dirty="0"/>
              <a:t>Does this data make sense?</a:t>
            </a:r>
          </a:p>
          <a:p>
            <a:r>
              <a:rPr lang="en-US" altLang="en-US" dirty="0"/>
              <a:t>Is it representative?</a:t>
            </a:r>
          </a:p>
          <a:p>
            <a:r>
              <a:rPr lang="en-US" altLang="en-US" dirty="0"/>
              <a:t>What are the key properties?</a:t>
            </a:r>
          </a:p>
          <a:p>
            <a:r>
              <a:rPr lang="en-US" altLang="en-US" dirty="0"/>
              <a:t>Does it resemble anything I’ve seen before?</a:t>
            </a:r>
          </a:p>
          <a:p>
            <a:r>
              <a:rPr lang="en-US" altLang="en-US" dirty="0"/>
              <a:t>How best to model it?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Data Analysis Checklist (meta-level)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E71387-CB39-4294-88FA-BF43AA3A5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117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507200" y="1160086"/>
            <a:ext cx="8229600" cy="5196264"/>
          </a:xfrm>
        </p:spPr>
        <p:txBody>
          <a:bodyPr>
            <a:normAutofit/>
          </a:bodyPr>
          <a:lstStyle/>
          <a:p>
            <a:r>
              <a:rPr lang="en-US" altLang="en-US" dirty="0"/>
              <a:t>How much data do I have? (N)</a:t>
            </a:r>
          </a:p>
          <a:p>
            <a:r>
              <a:rPr lang="en-US" altLang="en-US" dirty="0"/>
              <a:t>Is it discrete or continuous?</a:t>
            </a:r>
          </a:p>
          <a:p>
            <a:r>
              <a:rPr lang="en-US" altLang="en-US" dirty="0"/>
              <a:t>What is the range for the data? (min, max)</a:t>
            </a:r>
          </a:p>
          <a:p>
            <a:r>
              <a:rPr lang="en-US" altLang="en-US" dirty="0"/>
              <a:t>What is the central tendency? (mean, median, mode)</a:t>
            </a:r>
          </a:p>
          <a:p>
            <a:r>
              <a:rPr lang="en-US" altLang="en-US" dirty="0"/>
              <a:t>How variable is it? (mean, variance, </a:t>
            </a:r>
            <a:r>
              <a:rPr lang="en-US" altLang="en-US" dirty="0" err="1"/>
              <a:t>std</a:t>
            </a:r>
            <a:r>
              <a:rPr lang="en-US" altLang="en-US" dirty="0"/>
              <a:t> dev, CV)</a:t>
            </a:r>
          </a:p>
          <a:p>
            <a:r>
              <a:rPr lang="en-US" altLang="en-US" dirty="0"/>
              <a:t>What is the shape of the distribution? (histogram)</a:t>
            </a:r>
          </a:p>
          <a:p>
            <a:r>
              <a:rPr lang="en-US" altLang="en-US" dirty="0"/>
              <a:t>Are there gaps, outliers, or anomalies? (tails)</a:t>
            </a:r>
          </a:p>
          <a:p>
            <a:r>
              <a:rPr lang="en-US" altLang="en-US" dirty="0"/>
              <a:t>Is it time series data? (time series analysis)</a:t>
            </a:r>
          </a:p>
          <a:p>
            <a:r>
              <a:rPr lang="en-US" altLang="en-US" dirty="0"/>
              <a:t>Is there correlation structure and/or periodicity?</a:t>
            </a:r>
          </a:p>
          <a:p>
            <a:r>
              <a:rPr lang="en-US" altLang="en-US" dirty="0"/>
              <a:t>Other interesting phenomena? (scatter plot)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Data Analysis Checklist (detailed-level)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E71387-CB39-4294-88FA-BF43AA3A5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2051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en-US" u="sng" dirty="0"/>
              <a:t>Non-Parametric</a:t>
            </a:r>
            <a:r>
              <a:rPr lang="en-US" altLang="en-US" dirty="0"/>
              <a:t> Approach: does not care about the actual distribution or its parameters; simply (re-)generates observations from the empirically observed CDF for the distribution.</a:t>
            </a:r>
          </a:p>
          <a:p>
            <a:pPr marL="0" indent="0">
              <a:buNone/>
            </a:pPr>
            <a:r>
              <a:rPr lang="en-US" altLang="en-US" dirty="0"/>
              <a:t>  - less work for the modeler, but limited generative capability (e.g., variety; length; repetitive; preserves flaws in data)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u="sng" dirty="0"/>
              <a:t>Parametric</a:t>
            </a:r>
            <a:r>
              <a:rPr lang="en-US" altLang="en-US" dirty="0"/>
              <a:t> Approach: tries to find a compact, concise, and parsimonious model that accurately represents the input data.</a:t>
            </a:r>
          </a:p>
          <a:p>
            <a:pPr marL="0" indent="0">
              <a:buNone/>
            </a:pPr>
            <a:r>
              <a:rPr lang="en-US" altLang="en-US" dirty="0"/>
              <a:t> - more work, but potentially valuable model (parameterizable)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Histograms (visual/graphical approach)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Selecting families of distributions (logic/statistics)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Parameter estimation (statistical methods)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Goodness-of-fit tests (statistical/graphical methods)</a:t>
            </a:r>
          </a:p>
          <a:p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Identifying the Distribution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AE4D15-FEC2-4FD1-94FD-7B10851DD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5731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Histogram: A frequency distribution plot useful in determining the shape of a distribution</a:t>
            </a:r>
          </a:p>
          <a:p>
            <a:pPr lvl="1"/>
            <a:r>
              <a:rPr lang="en-US" altLang="en-US" dirty="0"/>
              <a:t>Divide the range of data into (typically equal) intervals </a:t>
            </a:r>
            <a:br>
              <a:rPr lang="en-US" altLang="en-US" dirty="0"/>
            </a:br>
            <a:r>
              <a:rPr lang="en-US" altLang="en-US" dirty="0"/>
              <a:t>or cells</a:t>
            </a:r>
          </a:p>
          <a:p>
            <a:pPr lvl="1"/>
            <a:r>
              <a:rPr lang="en-US" altLang="en-US" dirty="0"/>
              <a:t>Plot the frequency of each cell as a rectangle</a:t>
            </a:r>
          </a:p>
          <a:p>
            <a:endParaRPr lang="en-US" altLang="en-US" dirty="0"/>
          </a:p>
          <a:p>
            <a:r>
              <a:rPr lang="en-US" altLang="en-US" dirty="0"/>
              <a:t>For discrete data: </a:t>
            </a:r>
          </a:p>
          <a:p>
            <a:pPr lvl="1"/>
            <a:r>
              <a:rPr lang="en-US" altLang="en-US" dirty="0"/>
              <a:t>Corresponds to the </a:t>
            </a:r>
            <a:br>
              <a:rPr lang="en-US" altLang="en-US" dirty="0"/>
            </a:br>
            <a:r>
              <a:rPr lang="en-US" altLang="en-US" dirty="0"/>
              <a:t>probability mass function</a:t>
            </a:r>
          </a:p>
          <a:p>
            <a:endParaRPr lang="en-US" altLang="en-US" dirty="0"/>
          </a:p>
          <a:p>
            <a:r>
              <a:rPr lang="en-US" altLang="en-US" dirty="0"/>
              <a:t>For continuous data: </a:t>
            </a:r>
          </a:p>
          <a:p>
            <a:pPr lvl="1"/>
            <a:r>
              <a:rPr lang="en-US" altLang="en-US" dirty="0"/>
              <a:t>Corresponds to the </a:t>
            </a:r>
            <a:br>
              <a:rPr lang="en-US" altLang="en-US" dirty="0"/>
            </a:br>
            <a:r>
              <a:rPr lang="en-US" altLang="en-US" dirty="0"/>
              <a:t>probability density function </a:t>
            </a:r>
          </a:p>
          <a:p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Histograms (1 of 3)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048000"/>
            <a:ext cx="4953000" cy="371475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B11271-A4C4-4526-A6B6-4771F3A04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14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11605</TotalTime>
  <Words>2288</Words>
  <Application>Microsoft Office PowerPoint</Application>
  <PresentationFormat>On-screen Show (4:3)</PresentationFormat>
  <Paragraphs>503</Paragraphs>
  <Slides>44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8" baseType="lpstr">
      <vt:lpstr>Gungsuh</vt:lpstr>
      <vt:lpstr>宋体</vt:lpstr>
      <vt:lpstr>Arial</vt:lpstr>
      <vt:lpstr>Arial Unicode MS</vt:lpstr>
      <vt:lpstr>Calibri</vt:lpstr>
      <vt:lpstr>Cambria Math</vt:lpstr>
      <vt:lpstr>Comic Sans MS</vt:lpstr>
      <vt:lpstr>Courier New</vt:lpstr>
      <vt:lpstr>Lucida Sans</vt:lpstr>
      <vt:lpstr>Microsoft Sans Serif</vt:lpstr>
      <vt:lpstr>Wingdings</vt:lpstr>
      <vt:lpstr>Office Theme</vt:lpstr>
      <vt:lpstr>Worksheet</vt:lpstr>
      <vt:lpstr>Equation</vt:lpstr>
      <vt:lpstr>CPSC 531: System Modeling and Simulation</vt:lpstr>
      <vt:lpstr>Motivational Quote</vt:lpstr>
      <vt:lpstr>(Slightly Revised) Motivational Quote</vt:lpstr>
      <vt:lpstr>Simulation Input Analysis</vt:lpstr>
      <vt:lpstr>Data Collection</vt:lpstr>
      <vt:lpstr>Data Analysis Checklist (meta-level)</vt:lpstr>
      <vt:lpstr>Data Analysis Checklist (detailed-level)</vt:lpstr>
      <vt:lpstr>Identifying the Distribution</vt:lpstr>
      <vt:lpstr>Histograms (1 of 3)</vt:lpstr>
      <vt:lpstr>Histograms (2 of 3)</vt:lpstr>
      <vt:lpstr>Histograms (3 of 3)</vt:lpstr>
      <vt:lpstr>Selecting the Family of Distributions (1 of 4)</vt:lpstr>
      <vt:lpstr>Selecting the Family of Distributions (2 of 4)</vt:lpstr>
      <vt:lpstr>Selecting the Family of Distributions (3 of 4)</vt:lpstr>
      <vt:lpstr>Selecting the Family of Distributions (4 of 4)</vt:lpstr>
      <vt:lpstr>Quantile-Quantile Plots (1 of 8)</vt:lpstr>
      <vt:lpstr>Quantile-Quantile Plots (2 of 8)</vt:lpstr>
      <vt:lpstr>Quantile-Quantile Plots (3 of 8)</vt:lpstr>
      <vt:lpstr>Quantile-Quantile Plots (4 of 8)</vt:lpstr>
      <vt:lpstr>Quantile-Quantile Plots (5 of 8)</vt:lpstr>
      <vt:lpstr>Quantile-Quantile Plots (6 of 8)</vt:lpstr>
      <vt:lpstr>Quantile-Quantile Plots (7 of 8)</vt:lpstr>
      <vt:lpstr>Quantile-Quantile Plots (8 of 8)</vt:lpstr>
      <vt:lpstr>Parameter Estimation (1 of 4)</vt:lpstr>
      <vt:lpstr>Parameter Estimation (2 of 4)</vt:lpstr>
      <vt:lpstr>Parameter Estimation (3 of 4)</vt:lpstr>
      <vt:lpstr>Parameter Estimation (4 of 4)</vt:lpstr>
      <vt:lpstr>Goodness-of-Fit Tests (1 of 2)</vt:lpstr>
      <vt:lpstr>Goodness-of-Fit Tests (2 of 2)</vt:lpstr>
      <vt:lpstr>Chi-Square Test (1 of 11)</vt:lpstr>
      <vt:lpstr>Chi-Square Test (2 of 11)</vt:lpstr>
      <vt:lpstr>Chi-Square Test (3 of 11)</vt:lpstr>
      <vt:lpstr>Chi-Square Test (4 of 11)</vt:lpstr>
      <vt:lpstr>Chi-Square Test (5 of 11)</vt:lpstr>
      <vt:lpstr>Chi-Square Test (6 of 11)</vt:lpstr>
      <vt:lpstr>Chi-Square Test (7 of 11)</vt:lpstr>
      <vt:lpstr>Chi-Square Test (8 of 11)</vt:lpstr>
      <vt:lpstr>Chi-Square Test (9 of 11)</vt:lpstr>
      <vt:lpstr>Chi-Square Test (10 of 11)</vt:lpstr>
      <vt:lpstr>Chi-Square Test (11 of 11)</vt:lpstr>
      <vt:lpstr>Kolmogorov-Smirnov Test</vt:lpstr>
      <vt:lpstr>Selecting Model without Data (1 of 2) </vt:lpstr>
      <vt:lpstr>Selecting Model without Data (2 of 2)</vt:lpstr>
      <vt:lpstr>Multivariate and Time-Series Models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Cressman</dc:creator>
  <cp:lastModifiedBy>Carey</cp:lastModifiedBy>
  <cp:revision>361</cp:revision>
  <dcterms:created xsi:type="dcterms:W3CDTF">2013-07-31T17:26:06Z</dcterms:created>
  <dcterms:modified xsi:type="dcterms:W3CDTF">2017-11-21T03:16:33Z</dcterms:modified>
</cp:coreProperties>
</file>