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99" r:id="rId3"/>
    <p:sldId id="308" r:id="rId4"/>
    <p:sldId id="309" r:id="rId5"/>
    <p:sldId id="310" r:id="rId6"/>
    <p:sldId id="311" r:id="rId7"/>
    <p:sldId id="312" r:id="rId8"/>
    <p:sldId id="313" r:id="rId9"/>
    <p:sldId id="31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093CE5-F80D-BA4F-A3AC-F60453A82B60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00964-B5C1-374D-8CBD-26DECFC322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79140" y="3550259"/>
            <a:ext cx="6731101" cy="1245955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9139" y="4796214"/>
            <a:ext cx="6731101" cy="62051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22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0" y="1160086"/>
            <a:ext cx="8229600" cy="4966078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139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lang="en-CA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marL="742950" lvl="1" indent="-285750" algn="l" defTabSz="457200" rtl="0" eaLnBrk="1" latinLnBrk="0" hangingPunct="1">
              <a:spcBef>
                <a:spcPct val="20000"/>
              </a:spcBef>
              <a:buClr>
                <a:schemeClr val="bg1">
                  <a:lumMod val="50000"/>
                </a:schemeClr>
              </a:buClr>
              <a:buSzPct val="90000"/>
              <a:buFont typeface="Calibri" pitchFamily="34" charset="0"/>
              <a:buChar char="—"/>
            </a:pPr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5016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685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70077"/>
            <a:ext cx="5486400" cy="365749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CPSC 641     Winter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91707-747E-C946-9ECD-54E2551B1C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0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0036" y="1"/>
            <a:ext cx="7346763" cy="793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0" y="1260092"/>
            <a:ext cx="8229600" cy="4866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0456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2001" y="6356350"/>
            <a:ext cx="5323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CPSC 641     Winter 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74000" y="6356350"/>
            <a:ext cx="86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91707-747E-C946-9ECD-54E2551B1C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38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</p:sldLayoutIdLst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F0000"/>
        </a:buClr>
        <a:buFont typeface="Wingdings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SzPct val="90000"/>
        <a:buFont typeface="Calibri" pitchFamily="34" charset="0"/>
        <a:buChar char="—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ourier New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Calibri" pitchFamily="34" charset="0"/>
        <a:buChar char="—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30658" y="2138525"/>
            <a:ext cx="5805597" cy="983610"/>
          </a:xfrm>
        </p:spPr>
        <p:txBody>
          <a:bodyPr>
            <a:normAutofit fontScale="90000"/>
          </a:bodyPr>
          <a:lstStyle/>
          <a:p>
            <a:r>
              <a:rPr lang="en-US" dirty="0"/>
              <a:t>CPSC 531:</a:t>
            </a:r>
            <a:br>
              <a:rPr lang="en-US" dirty="0"/>
            </a:br>
            <a:r>
              <a:rPr lang="en-US" dirty="0"/>
              <a:t>System Modeling and Simulation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30658" y="3641431"/>
            <a:ext cx="5652601" cy="198531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7F7F"/>
                </a:solidFill>
              </a:rPr>
              <a:t>Carey Williamson</a:t>
            </a:r>
          </a:p>
          <a:p>
            <a:r>
              <a:rPr lang="en-US" dirty="0">
                <a:solidFill>
                  <a:srgbClr val="7F7F7F"/>
                </a:solidFill>
              </a:rPr>
              <a:t>Department of Computer Science</a:t>
            </a:r>
          </a:p>
          <a:p>
            <a:r>
              <a:rPr lang="en-US" dirty="0">
                <a:solidFill>
                  <a:srgbClr val="7F7F7F"/>
                </a:solidFill>
              </a:rPr>
              <a:t>University of Calgary</a:t>
            </a:r>
          </a:p>
          <a:p>
            <a:r>
              <a:rPr lang="en-US" dirty="0">
                <a:solidFill>
                  <a:srgbClr val="7F7F7F"/>
                </a:solidFill>
              </a:rPr>
              <a:t>Fall 2017</a:t>
            </a:r>
          </a:p>
        </p:txBody>
      </p:sp>
    </p:spTree>
    <p:extLst>
      <p:ext uri="{BB962C8B-B14F-4D97-AF65-F5344CB8AC3E}">
        <p14:creationId xmlns:p14="http://schemas.microsoft.com/office/powerpoint/2010/main" val="4063233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9194E5E-C20D-4DD3-A346-27ABD890DAC2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00BF24D0-8EF8-4F21-83B8-7BC3FE7EE88C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195010" name="Rectangle 2">
            <a:extLst>
              <a:ext uri="{FF2B5EF4-FFF2-40B4-BE49-F238E27FC236}">
                <a16:creationId xmlns:a16="http://schemas.microsoft.com/office/drawing/2014/main" id="{AF0CD95B-2920-4C27-8A7C-6A556CAC3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1092"/>
            <a:ext cx="83058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Evaluation</a:t>
            </a:r>
          </a:p>
        </p:txBody>
      </p:sp>
      <p:sp>
        <p:nvSpPr>
          <p:cNvPr id="1195011" name="Rectangle 3">
            <a:extLst>
              <a:ext uri="{FF2B5EF4-FFF2-40B4-BE49-F238E27FC236}">
                <a16:creationId xmlns:a16="http://schemas.microsoft.com/office/drawing/2014/main" id="{9B3A8AB7-AA69-494F-8529-A6B7BBB203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7924800" cy="4038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sz="3200"/>
              <a:t>Often in Computer Science you need to:</a:t>
            </a:r>
          </a:p>
          <a:p>
            <a:pPr lvl="1"/>
            <a:r>
              <a:rPr lang="en-US" altLang="en-US" sz="2800"/>
              <a:t> demonstrate that a new concept, technique, or algorithm is feasible</a:t>
            </a:r>
          </a:p>
          <a:p>
            <a:pPr lvl="1"/>
            <a:r>
              <a:rPr lang="en-US" altLang="en-US" sz="2800"/>
              <a:t>demonstrate that a new method is better than an existing method</a:t>
            </a:r>
          </a:p>
          <a:p>
            <a:pPr lvl="1"/>
            <a:r>
              <a:rPr lang="en-US" altLang="en-US" sz="2800"/>
              <a:t>understand the impact of various factors and parameters on the performance, scalability, or robustness of a system</a:t>
            </a:r>
          </a:p>
        </p:txBody>
      </p:sp>
    </p:spTree>
    <p:extLst>
      <p:ext uri="{BB962C8B-B14F-4D97-AF65-F5344CB8AC3E}">
        <p14:creationId xmlns:p14="http://schemas.microsoft.com/office/powerpoint/2010/main" val="286365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495D44-FF52-4550-94B5-AAA238E26CC8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FD9BC7DA-E627-423E-8B48-D83E48E5F5A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204226" name="Rectangle 2">
            <a:extLst>
              <a:ext uri="{FF2B5EF4-FFF2-40B4-BE49-F238E27FC236}">
                <a16:creationId xmlns:a16="http://schemas.microsoft.com/office/drawing/2014/main" id="{B50287FB-D623-4605-899B-60EB828C86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Evaluation Methodology</a:t>
            </a:r>
          </a:p>
        </p:txBody>
      </p:sp>
      <p:sp>
        <p:nvSpPr>
          <p:cNvPr id="1204227" name="Rectangle 3">
            <a:extLst>
              <a:ext uri="{FF2B5EF4-FFF2-40B4-BE49-F238E27FC236}">
                <a16:creationId xmlns:a16="http://schemas.microsoft.com/office/drawing/2014/main" id="{511219A8-3ACF-4241-8449-255C11FE9B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07200" y="1160086"/>
            <a:ext cx="8341378" cy="4966078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normAutofit/>
          </a:bodyPr>
          <a:lstStyle/>
          <a:p>
            <a:r>
              <a:rPr lang="en-US" altLang="en-US" dirty="0"/>
              <a:t>The performance evaluation work can be done using either experimental, simulation, or analytical approaches (or a combination thereof)</a:t>
            </a:r>
          </a:p>
          <a:p>
            <a:r>
              <a:rPr lang="en-US" altLang="en-US" dirty="0"/>
              <a:t>The design of a performance study requires careful thought about the experimental design/methodology</a:t>
            </a:r>
          </a:p>
          <a:p>
            <a:r>
              <a:rPr lang="en-US" altLang="en-US" dirty="0"/>
              <a:t>Need to identify</a:t>
            </a:r>
          </a:p>
          <a:p>
            <a:pPr lvl="1"/>
            <a:r>
              <a:rPr lang="en-US" altLang="en-US" dirty="0"/>
              <a:t>experimental </a:t>
            </a:r>
            <a:r>
              <a:rPr lang="en-US" altLang="en-US" u="sng" dirty="0"/>
              <a:t>factors</a:t>
            </a:r>
            <a:r>
              <a:rPr lang="en-US" altLang="en-US" dirty="0"/>
              <a:t> to be tested</a:t>
            </a:r>
          </a:p>
          <a:p>
            <a:pPr lvl="1"/>
            <a:r>
              <a:rPr lang="en-US" altLang="en-US" u="sng" dirty="0"/>
              <a:t>levels </a:t>
            </a:r>
            <a:r>
              <a:rPr lang="en-US" altLang="en-US" dirty="0"/>
              <a:t>(settings) for these factors</a:t>
            </a:r>
          </a:p>
          <a:p>
            <a:pPr lvl="1"/>
            <a:r>
              <a:rPr lang="en-US" altLang="en-US" dirty="0"/>
              <a:t>performance </a:t>
            </a:r>
            <a:r>
              <a:rPr lang="en-US" altLang="en-US" u="sng" dirty="0"/>
              <a:t>metrics </a:t>
            </a:r>
            <a:r>
              <a:rPr lang="en-US" altLang="en-US" dirty="0"/>
              <a:t>to be used</a:t>
            </a:r>
          </a:p>
          <a:p>
            <a:pPr lvl="1"/>
            <a:r>
              <a:rPr lang="en-US" altLang="en-US" u="sng" dirty="0"/>
              <a:t>experimental design </a:t>
            </a:r>
            <a:r>
              <a:rPr lang="en-US" altLang="en-US" dirty="0"/>
              <a:t>to be used</a:t>
            </a:r>
          </a:p>
        </p:txBody>
      </p:sp>
    </p:spTree>
    <p:extLst>
      <p:ext uri="{BB962C8B-B14F-4D97-AF65-F5344CB8AC3E}">
        <p14:creationId xmlns:p14="http://schemas.microsoft.com/office/powerpoint/2010/main" val="416816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B7C5E0C-159C-4663-B200-EF661E63829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099059DE-B28C-490C-AA0C-AB406037F6B5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05250" name="Rectangle 2">
            <a:extLst>
              <a:ext uri="{FF2B5EF4-FFF2-40B4-BE49-F238E27FC236}">
                <a16:creationId xmlns:a16="http://schemas.microsoft.com/office/drawing/2014/main" id="{5141B7BC-DC28-47F1-93D5-A2F227D7CE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Factors</a:t>
            </a:r>
          </a:p>
        </p:txBody>
      </p:sp>
      <p:sp>
        <p:nvSpPr>
          <p:cNvPr id="1205251" name="Rectangle 3">
            <a:extLst>
              <a:ext uri="{FF2B5EF4-FFF2-40B4-BE49-F238E27FC236}">
                <a16:creationId xmlns:a16="http://schemas.microsoft.com/office/drawing/2014/main" id="{0066DA5E-3DB3-4309-9390-9E7B7CFA56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199" y="1315904"/>
            <a:ext cx="8229600" cy="4525962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 dirty="0"/>
              <a:t>Factors</a:t>
            </a:r>
            <a:r>
              <a:rPr lang="en-US" altLang="en-US" dirty="0"/>
              <a:t> are the main “components” that are varied in an experiment, in a controlled way, in order to understand their impact on system performance</a:t>
            </a:r>
          </a:p>
          <a:p>
            <a:r>
              <a:rPr lang="en-US" altLang="en-US" dirty="0"/>
              <a:t>Examples: request rate, file size, read/write ratio, number of concurrent clients</a:t>
            </a:r>
          </a:p>
          <a:p>
            <a:endParaRPr lang="en-US" altLang="en-US" dirty="0"/>
          </a:p>
          <a:p>
            <a:r>
              <a:rPr lang="en-US" altLang="en-US" dirty="0"/>
              <a:t>Need to choose factors properly, since the number of factors affects the size of the performance study</a:t>
            </a:r>
          </a:p>
        </p:txBody>
      </p:sp>
    </p:spTree>
    <p:extLst>
      <p:ext uri="{BB962C8B-B14F-4D97-AF65-F5344CB8AC3E}">
        <p14:creationId xmlns:p14="http://schemas.microsoft.com/office/powerpoint/2010/main" val="3968536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29A4B77-E596-4C0E-91CF-59B2405140E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AAF9092D-B643-48FB-A975-00BF72588E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06274" name="Rectangle 2">
            <a:extLst>
              <a:ext uri="{FF2B5EF4-FFF2-40B4-BE49-F238E27FC236}">
                <a16:creationId xmlns:a16="http://schemas.microsoft.com/office/drawing/2014/main" id="{2A64E7E2-B226-4F6D-AC7B-71AA6B3045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Levels</a:t>
            </a:r>
          </a:p>
        </p:txBody>
      </p:sp>
      <p:sp>
        <p:nvSpPr>
          <p:cNvPr id="1206275" name="Rectangle 3">
            <a:extLst>
              <a:ext uri="{FF2B5EF4-FFF2-40B4-BE49-F238E27FC236}">
                <a16:creationId xmlns:a16="http://schemas.microsoft.com/office/drawing/2014/main" id="{BB789368-86DF-433A-A165-9FEACD1DB0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 dirty="0"/>
              <a:t>Levels</a:t>
            </a:r>
            <a:r>
              <a:rPr lang="en-US" altLang="en-US" dirty="0"/>
              <a:t> are the precise settings of the factors that are to be used in an experiment</a:t>
            </a:r>
          </a:p>
          <a:p>
            <a:r>
              <a:rPr lang="en-US" altLang="en-US" dirty="0"/>
              <a:t>Examples: file size S = 1 KB, 10 KB, 1 MB</a:t>
            </a:r>
          </a:p>
          <a:p>
            <a:r>
              <a:rPr lang="en-US" altLang="en-US" dirty="0"/>
              <a:t>Example: </a:t>
            </a:r>
            <a:r>
              <a:rPr lang="en-US" altLang="en-US" dirty="0" err="1"/>
              <a:t>num</a:t>
            </a:r>
            <a:r>
              <a:rPr lang="en-US" altLang="en-US" dirty="0"/>
              <a:t> clients C = 10, 20, 30, 40, 50</a:t>
            </a:r>
          </a:p>
          <a:p>
            <a:r>
              <a:rPr lang="en-US" altLang="en-US" dirty="0"/>
              <a:t>Example: http (unencrypted), https (encrypted)</a:t>
            </a:r>
          </a:p>
          <a:p>
            <a:r>
              <a:rPr lang="en-US" altLang="en-US" dirty="0"/>
              <a:t>Example: sort algorithm = selection, merge, quicksort</a:t>
            </a:r>
          </a:p>
          <a:p>
            <a:endParaRPr lang="en-US" altLang="en-US" dirty="0"/>
          </a:p>
          <a:p>
            <a:r>
              <a:rPr lang="en-US" altLang="en-US" dirty="0"/>
              <a:t>Need to choose levels realistically</a:t>
            </a:r>
          </a:p>
          <a:p>
            <a:r>
              <a:rPr lang="en-US" altLang="en-US" dirty="0"/>
              <a:t>Need to cover useful portion of the design space</a:t>
            </a:r>
          </a:p>
        </p:txBody>
      </p:sp>
    </p:spTree>
    <p:extLst>
      <p:ext uri="{BB962C8B-B14F-4D97-AF65-F5344CB8AC3E}">
        <p14:creationId xmlns:p14="http://schemas.microsoft.com/office/powerpoint/2010/main" val="3457812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9BC70-9863-487F-9B3C-511E38A69EE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2F05D121-9B65-40FD-8147-E99AD8F00B5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207298" name="Rectangle 2">
            <a:extLst>
              <a:ext uri="{FF2B5EF4-FFF2-40B4-BE49-F238E27FC236}">
                <a16:creationId xmlns:a16="http://schemas.microsoft.com/office/drawing/2014/main" id="{4174D240-711C-4898-9FD3-77242F44CD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Metrics</a:t>
            </a:r>
          </a:p>
        </p:txBody>
      </p:sp>
      <p:sp>
        <p:nvSpPr>
          <p:cNvPr id="1207299" name="Rectangle 3">
            <a:extLst>
              <a:ext uri="{FF2B5EF4-FFF2-40B4-BE49-F238E27FC236}">
                <a16:creationId xmlns:a16="http://schemas.microsoft.com/office/drawing/2014/main" id="{0C33026F-A2B3-4434-9D11-6B7C3B4088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97033"/>
            <a:ext cx="8229600" cy="3048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Performance </a:t>
            </a:r>
            <a:r>
              <a:rPr lang="en-US" altLang="en-US" u="sng" dirty="0"/>
              <a:t>metrics</a:t>
            </a:r>
            <a:r>
              <a:rPr lang="en-US" altLang="en-US" dirty="0"/>
              <a:t> specify what you want to measure in your performance study</a:t>
            </a:r>
          </a:p>
          <a:p>
            <a:r>
              <a:rPr lang="en-US" altLang="en-US" dirty="0"/>
              <a:t>Examples: response time, throughput, packet loss</a:t>
            </a:r>
          </a:p>
          <a:p>
            <a:endParaRPr lang="en-US" altLang="en-US" dirty="0"/>
          </a:p>
          <a:p>
            <a:r>
              <a:rPr lang="en-US" altLang="en-US" dirty="0"/>
              <a:t>Must choose your metrics properly and instrument your experiment accordingly</a:t>
            </a:r>
          </a:p>
        </p:txBody>
      </p:sp>
      <p:graphicFrame>
        <p:nvGraphicFramePr>
          <p:cNvPr id="1207300" name="Object 4">
            <a:hlinkClick r:id="" action="ppaction://ole?verb=0"/>
            <a:extLst>
              <a:ext uri="{FF2B5EF4-FFF2-40B4-BE49-F238E27FC236}">
                <a16:creationId xmlns:a16="http://schemas.microsoft.com/office/drawing/2014/main" id="{4511E460-DC22-449B-A607-CFEA852E9121}"/>
              </a:ext>
            </a:extLst>
          </p:cNvPr>
          <p:cNvGraphicFramePr>
            <a:graphicFrameLocks/>
          </p:cNvGraphicFramePr>
          <p:nvPr/>
        </p:nvGraphicFramePr>
        <p:xfrm>
          <a:off x="7543800" y="4279900"/>
          <a:ext cx="1333500" cy="182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Microsoft ClipArt Gallery" r:id="rId3" imgW="1447560" imgH="1981080" progId="MS_ClipArt_Gallery">
                  <p:embed/>
                </p:oleObj>
              </mc:Choice>
              <mc:Fallback>
                <p:oleObj name="Microsoft ClipArt Gallery" r:id="rId3" imgW="1447560" imgH="1981080" progId="MS_ClipArt_Gallery">
                  <p:embed/>
                  <p:pic>
                    <p:nvPicPr>
                      <p:cNvPr id="1207300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4511E460-DC22-449B-A607-CFEA852E9121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4279900"/>
                        <a:ext cx="1333500" cy="182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0612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4BC9C2-D4DC-4E6C-B13D-A54DC464ABAA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B5534FCE-C5F6-4DC1-9EDC-062D0D211A88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208322" name="Rectangle 2">
            <a:extLst>
              <a:ext uri="{FF2B5EF4-FFF2-40B4-BE49-F238E27FC236}">
                <a16:creationId xmlns:a16="http://schemas.microsoft.com/office/drawing/2014/main" id="{1EB64802-028C-4FB3-A086-D876F9EEDD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Experimental Design</a:t>
            </a:r>
          </a:p>
        </p:txBody>
      </p:sp>
      <p:sp>
        <p:nvSpPr>
          <p:cNvPr id="1208323" name="Rectangle 3">
            <a:extLst>
              <a:ext uri="{FF2B5EF4-FFF2-40B4-BE49-F238E27FC236}">
                <a16:creationId xmlns:a16="http://schemas.microsoft.com/office/drawing/2014/main" id="{4A6956FA-F2FD-4053-9D64-50B5EADCC7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 dirty="0"/>
              <a:t>Experimental design </a:t>
            </a:r>
            <a:r>
              <a:rPr lang="en-US" altLang="en-US" dirty="0"/>
              <a:t>refers to the organizational structure of your performance study</a:t>
            </a:r>
          </a:p>
          <a:p>
            <a:r>
              <a:rPr lang="en-US" altLang="en-US" dirty="0"/>
              <a:t>Need to methodically go through factors and levels to get the full range of experimental results desired</a:t>
            </a:r>
          </a:p>
          <a:p>
            <a:r>
              <a:rPr lang="en-US" altLang="en-US" dirty="0"/>
              <a:t>There are several “classical” approaches to experimental design</a:t>
            </a:r>
          </a:p>
        </p:txBody>
      </p:sp>
      <p:graphicFrame>
        <p:nvGraphicFramePr>
          <p:cNvPr id="120832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2F655F0A-F8F0-4C6E-8725-5DAF269EA437}"/>
              </a:ext>
            </a:extLst>
          </p:cNvPr>
          <p:cNvGraphicFramePr>
            <a:graphicFrameLocks/>
          </p:cNvGraphicFramePr>
          <p:nvPr/>
        </p:nvGraphicFramePr>
        <p:xfrm>
          <a:off x="4495800" y="4572000"/>
          <a:ext cx="1657350" cy="1604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Microsoft ClipArt Gallery" r:id="rId3" imgW="2733480" imgH="2647800" progId="MS_ClipArt_Gallery">
                  <p:embed/>
                </p:oleObj>
              </mc:Choice>
              <mc:Fallback>
                <p:oleObj name="Microsoft ClipArt Gallery" r:id="rId3" imgW="2733480" imgH="2647800" progId="MS_ClipArt_Gallery">
                  <p:embed/>
                  <p:pic>
                    <p:nvPicPr>
                      <p:cNvPr id="1208324" name="Object 4">
                        <a:hlinkClick r:id="" action="ppaction://ole?verb=0"/>
                        <a:extLst>
                          <a:ext uri="{FF2B5EF4-FFF2-40B4-BE49-F238E27FC236}">
                            <a16:creationId xmlns:a16="http://schemas.microsoft.com/office/drawing/2014/main" id="{2F655F0A-F8F0-4C6E-8725-5DAF269EA437}"/>
                          </a:ext>
                        </a:extLst>
                      </p:cNvPr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572000"/>
                        <a:ext cx="1657350" cy="1604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5702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E4DEC9-A8F2-4EFE-BCC0-CE0E9F96543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FE97B054-44CA-4A57-AC37-F30DD1EBEAA1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09346" name="Rectangle 2">
            <a:extLst>
              <a:ext uri="{FF2B5EF4-FFF2-40B4-BE49-F238E27FC236}">
                <a16:creationId xmlns:a16="http://schemas.microsoft.com/office/drawing/2014/main" id="{2F0A87D8-298C-427C-8DE9-F90C8C5F19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Examples of Experimental Design</a:t>
            </a:r>
          </a:p>
        </p:txBody>
      </p:sp>
      <p:sp>
        <p:nvSpPr>
          <p:cNvPr id="1209347" name="Rectangle 3">
            <a:extLst>
              <a:ext uri="{FF2B5EF4-FFF2-40B4-BE49-F238E27FC236}">
                <a16:creationId xmlns:a16="http://schemas.microsoft.com/office/drawing/2014/main" id="{B6BC4056-DEE1-4C44-9753-2DC33C05F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7244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u="sng" dirty="0"/>
              <a:t>One factor </a:t>
            </a:r>
            <a:r>
              <a:rPr lang="en-US" altLang="en-US" dirty="0"/>
              <a:t>at a time</a:t>
            </a:r>
          </a:p>
          <a:p>
            <a:pPr lvl="1"/>
            <a:r>
              <a:rPr lang="en-US" altLang="en-US" dirty="0"/>
              <a:t>vary only one factor through its levels to see what the impact is on performance</a:t>
            </a:r>
          </a:p>
          <a:p>
            <a:pPr lvl="1"/>
            <a:r>
              <a:rPr lang="en-US" altLang="en-US" dirty="0"/>
              <a:t>all other factors are kept fixed at their default settings</a:t>
            </a:r>
          </a:p>
          <a:p>
            <a:r>
              <a:rPr lang="en-US" altLang="en-US" u="sng" dirty="0"/>
              <a:t>Two factors </a:t>
            </a:r>
            <a:r>
              <a:rPr lang="en-US" altLang="en-US" dirty="0"/>
              <a:t>at a time</a:t>
            </a:r>
          </a:p>
          <a:p>
            <a:pPr lvl="1"/>
            <a:r>
              <a:rPr lang="en-US" altLang="en-US" dirty="0"/>
              <a:t>vary two factors to see not only their individual effects, but also their interaction effects, if any</a:t>
            </a:r>
          </a:p>
          <a:p>
            <a:r>
              <a:rPr lang="en-US" altLang="en-US" u="sng" dirty="0"/>
              <a:t>Full factorial</a:t>
            </a:r>
            <a:endParaRPr lang="en-US" altLang="en-US" dirty="0"/>
          </a:p>
          <a:p>
            <a:pPr lvl="1"/>
            <a:r>
              <a:rPr lang="en-US" altLang="en-US" dirty="0"/>
              <a:t>try every possible combination of factors and levels to see full range of performance results</a:t>
            </a:r>
          </a:p>
        </p:txBody>
      </p:sp>
    </p:spTree>
    <p:extLst>
      <p:ext uri="{BB962C8B-B14F-4D97-AF65-F5344CB8AC3E}">
        <p14:creationId xmlns:p14="http://schemas.microsoft.com/office/powerpoint/2010/main" val="2298403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83D646-4A17-4D71-BF4D-BC66E55555F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874000" y="6356350"/>
            <a:ext cx="862800" cy="365125"/>
          </a:xfrm>
        </p:spPr>
        <p:txBody>
          <a:bodyPr/>
          <a:lstStyle/>
          <a:p>
            <a:fld id="{AE2317DE-4F45-49CF-9858-3AE6BFE67AFB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210370" name="Rectangle 2">
            <a:extLst>
              <a:ext uri="{FF2B5EF4-FFF2-40B4-BE49-F238E27FC236}">
                <a16:creationId xmlns:a16="http://schemas.microsoft.com/office/drawing/2014/main" id="{69BCD859-A01F-4A6E-B3D1-11441BAE2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1293"/>
            <a:ext cx="7772400" cy="762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Summary</a:t>
            </a:r>
          </a:p>
        </p:txBody>
      </p:sp>
      <p:sp>
        <p:nvSpPr>
          <p:cNvPr id="1210371" name="Rectangle 3">
            <a:extLst>
              <a:ext uri="{FF2B5EF4-FFF2-40B4-BE49-F238E27FC236}">
                <a16:creationId xmlns:a16="http://schemas.microsoft.com/office/drawing/2014/main" id="{65E3C122-7823-4B23-926B-C4E765898F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4196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r>
              <a:rPr lang="en-US" altLang="en-US" dirty="0"/>
              <a:t>Computer systems performance evaluation defines well-known methods for designing and conducting performance studies</a:t>
            </a:r>
          </a:p>
          <a:p>
            <a:r>
              <a:rPr lang="en-US" altLang="en-US" dirty="0"/>
              <a:t>Great care must be taken in experimental design and methodology if the experiment is to achieve its goal, and if results are to be fully understood</a:t>
            </a:r>
          </a:p>
        </p:txBody>
      </p:sp>
    </p:spTree>
    <p:extLst>
      <p:ext uri="{BB962C8B-B14F-4D97-AF65-F5344CB8AC3E}">
        <p14:creationId xmlns:p14="http://schemas.microsoft.com/office/powerpoint/2010/main" val="1337542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11473</TotalTime>
  <Words>473</Words>
  <Application>Microsoft Office PowerPoint</Application>
  <PresentationFormat>On-screen Show (4:3)</PresentationFormat>
  <Paragraphs>60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Courier New</vt:lpstr>
      <vt:lpstr>Wingdings</vt:lpstr>
      <vt:lpstr>Office Theme</vt:lpstr>
      <vt:lpstr>Microsoft ClipArt Gallery</vt:lpstr>
      <vt:lpstr>CPSC 531: System Modeling and Simulation</vt:lpstr>
      <vt:lpstr>Performance Evaluation</vt:lpstr>
      <vt:lpstr>Performance Evaluation Methodology</vt:lpstr>
      <vt:lpstr>Factors</vt:lpstr>
      <vt:lpstr>Levels</vt:lpstr>
      <vt:lpstr>Performance Metrics</vt:lpstr>
      <vt:lpstr>Experimental Design</vt:lpstr>
      <vt:lpstr>Examples of Experimental Design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Cressman</dc:creator>
  <cp:lastModifiedBy>Carey</cp:lastModifiedBy>
  <cp:revision>365</cp:revision>
  <dcterms:created xsi:type="dcterms:W3CDTF">2013-07-31T17:26:06Z</dcterms:created>
  <dcterms:modified xsi:type="dcterms:W3CDTF">2017-11-07T00:37:04Z</dcterms:modified>
</cp:coreProperties>
</file>