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4" r:id="rId12"/>
    <p:sldId id="270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0F7C-5DB1-4592-82F9-EA1D21E89D60}" type="datetime1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6FC5-D430-4A99-8743-BFAF9CE0DF9A}" type="datetime1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3694-54E0-46D5-A7D6-55D9D91E82A8}" type="datetime1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49F9-527A-403C-B8D0-F60F69E8947E}" type="datetime1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39BC3-46AE-4F45-827D-8DEF0D139708}" type="datetime1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 fontScale="90000"/>
          </a:bodyPr>
          <a:lstStyle/>
          <a:p>
            <a:r>
              <a:rPr lang="en-US" dirty="0"/>
              <a:t>CPSC 531:</a:t>
            </a:r>
            <a:br>
              <a:rPr lang="en-US" dirty="0"/>
            </a:br>
            <a:r>
              <a:rPr lang="en-US" dirty="0"/>
              <a:t>System Modeling and Simulation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r>
              <a:rPr lang="en-US" dirty="0">
                <a:solidFill>
                  <a:srgbClr val="7F7F7F"/>
                </a:solidFill>
              </a:rPr>
              <a:t>Fall 2017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Binary Tree Example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58D3644-F3B3-4A3A-A5E1-2FC305B47A8D}"/>
              </a:ext>
            </a:extLst>
          </p:cNvPr>
          <p:cNvGraphicFramePr>
            <a:graphicFrameLocks noGrp="1"/>
          </p:cNvGraphicFramePr>
          <p:nvPr/>
        </p:nvGraphicFramePr>
        <p:xfrm>
          <a:off x="232293" y="1597928"/>
          <a:ext cx="1107743" cy="4959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90">
                  <a:extLst>
                    <a:ext uri="{9D8B030D-6E8A-4147-A177-3AD203B41FA5}">
                      <a16:colId xmlns:a16="http://schemas.microsoft.com/office/drawing/2014/main" val="253792842"/>
                    </a:ext>
                  </a:extLst>
                </a:gridCol>
                <a:gridCol w="717453">
                  <a:extLst>
                    <a:ext uri="{9D8B030D-6E8A-4147-A177-3AD203B41FA5}">
                      <a16:colId xmlns:a16="http://schemas.microsoft.com/office/drawing/2014/main" val="739311335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10351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11751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2.551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07589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8.041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572549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6.748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42803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9.039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358849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5.691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89916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5.449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17395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1.940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23601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7.887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48928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2.305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240836"/>
                  </a:ext>
                </a:extLst>
              </a:tr>
            </a:tbl>
          </a:graphicData>
        </a:graphic>
      </p:graphicFrame>
      <p:grpSp>
        <p:nvGrpSpPr>
          <p:cNvPr id="37" name="Group 36">
            <a:extLst>
              <a:ext uri="{FF2B5EF4-FFF2-40B4-BE49-F238E27FC236}">
                <a16:creationId xmlns:a16="http://schemas.microsoft.com/office/drawing/2014/main" id="{DC075377-CE72-4734-908A-1D4A7F58F940}"/>
              </a:ext>
            </a:extLst>
          </p:cNvPr>
          <p:cNvGrpSpPr/>
          <p:nvPr/>
        </p:nvGrpSpPr>
        <p:grpSpPr>
          <a:xfrm>
            <a:off x="2265304" y="5214405"/>
            <a:ext cx="909081" cy="400358"/>
            <a:chOff x="5013417" y="1597928"/>
            <a:chExt cx="909081" cy="400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4DF51A9-F070-4DB3-B178-3117E62CF982}"/>
                </a:ext>
              </a:extLst>
            </p:cNvPr>
            <p:cNvSpPr/>
            <p:nvPr/>
          </p:nvSpPr>
          <p:spPr>
            <a:xfrm>
              <a:off x="5013417" y="15979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AF9D798-D81B-40EB-AF70-5400DAAFA327}"/>
                </a:ext>
              </a:extLst>
            </p:cNvPr>
            <p:cNvSpPr txBox="1"/>
            <p:nvPr/>
          </p:nvSpPr>
          <p:spPr>
            <a:xfrm>
              <a:off x="5120638" y="16289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0.001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EE32EBE-075C-40DF-93F8-36C39D8450B6}"/>
              </a:ext>
            </a:extLst>
          </p:cNvPr>
          <p:cNvGrpSpPr/>
          <p:nvPr/>
        </p:nvGrpSpPr>
        <p:grpSpPr>
          <a:xfrm>
            <a:off x="3408218" y="5209203"/>
            <a:ext cx="909081" cy="400358"/>
            <a:chOff x="2971257" y="1750328"/>
            <a:chExt cx="909081" cy="40035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9BC1239-2F7F-45BB-A291-64E1B4513A2E}"/>
                </a:ext>
              </a:extLst>
            </p:cNvPr>
            <p:cNvSpPr/>
            <p:nvPr/>
          </p:nvSpPr>
          <p:spPr>
            <a:xfrm>
              <a:off x="2971257" y="17503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CAA95A-1852-4E42-B094-301ACA36F9CC}"/>
                </a:ext>
              </a:extLst>
            </p:cNvPr>
            <p:cNvSpPr txBox="1"/>
            <p:nvPr/>
          </p:nvSpPr>
          <p:spPr>
            <a:xfrm>
              <a:off x="3078478" y="17813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2.305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BD98F05-D221-48DE-BF99-9472C8BF736A}"/>
              </a:ext>
            </a:extLst>
          </p:cNvPr>
          <p:cNvGrpSpPr/>
          <p:nvPr/>
        </p:nvGrpSpPr>
        <p:grpSpPr>
          <a:xfrm>
            <a:off x="6011346" y="3798831"/>
            <a:ext cx="909081" cy="400358"/>
            <a:chOff x="7512777" y="1902728"/>
            <a:chExt cx="909081" cy="40035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005F1E2-75EC-4EEB-B705-370AEEE0B70A}"/>
                </a:ext>
              </a:extLst>
            </p:cNvPr>
            <p:cNvSpPr/>
            <p:nvPr/>
          </p:nvSpPr>
          <p:spPr>
            <a:xfrm>
              <a:off x="7512777" y="19027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B02D6DF-60F6-4252-9A43-ABBC98EF12B3}"/>
                </a:ext>
              </a:extLst>
            </p:cNvPr>
            <p:cNvSpPr txBox="1"/>
            <p:nvPr/>
          </p:nvSpPr>
          <p:spPr>
            <a:xfrm>
              <a:off x="7619998" y="19337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7.887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14328D1-649D-46DA-8F04-B7DB92E2B765}"/>
              </a:ext>
            </a:extLst>
          </p:cNvPr>
          <p:cNvGrpSpPr/>
          <p:nvPr/>
        </p:nvGrpSpPr>
        <p:grpSpPr>
          <a:xfrm>
            <a:off x="2778645" y="4100076"/>
            <a:ext cx="909081" cy="400358"/>
            <a:chOff x="5470617" y="2519364"/>
            <a:chExt cx="909081" cy="40035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E6EDCFA-0120-4011-A440-088181FE0AB9}"/>
                </a:ext>
              </a:extLst>
            </p:cNvPr>
            <p:cNvSpPr/>
            <p:nvPr/>
          </p:nvSpPr>
          <p:spPr>
            <a:xfrm>
              <a:off x="5470617" y="2519364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ADD9A3C-C123-4290-909E-2CA38BF44C42}"/>
                </a:ext>
              </a:extLst>
            </p:cNvPr>
            <p:cNvSpPr txBox="1"/>
            <p:nvPr/>
          </p:nvSpPr>
          <p:spPr>
            <a:xfrm>
              <a:off x="5577838" y="2550390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1.940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E27E6A6-5AF8-439D-A678-643A9933B2E7}"/>
              </a:ext>
            </a:extLst>
          </p:cNvPr>
          <p:cNvGrpSpPr/>
          <p:nvPr/>
        </p:nvGrpSpPr>
        <p:grpSpPr>
          <a:xfrm>
            <a:off x="4586559" y="5194798"/>
            <a:ext cx="909081" cy="400358"/>
            <a:chOff x="5623017" y="5836994"/>
            <a:chExt cx="909081" cy="40035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CCE6A69-8886-4F46-8A58-C1B4F5D08779}"/>
                </a:ext>
              </a:extLst>
            </p:cNvPr>
            <p:cNvSpPr/>
            <p:nvPr/>
          </p:nvSpPr>
          <p:spPr>
            <a:xfrm>
              <a:off x="5623017" y="5836994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671712B-0EEA-41B3-B5B3-F172286689D0}"/>
                </a:ext>
              </a:extLst>
            </p:cNvPr>
            <p:cNvSpPr txBox="1"/>
            <p:nvPr/>
          </p:nvSpPr>
          <p:spPr>
            <a:xfrm>
              <a:off x="5730238" y="5868020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5.449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CA6FF57-DCE3-4977-A0CE-25ECC8C8A89C}"/>
              </a:ext>
            </a:extLst>
          </p:cNvPr>
          <p:cNvGrpSpPr/>
          <p:nvPr/>
        </p:nvGrpSpPr>
        <p:grpSpPr>
          <a:xfrm>
            <a:off x="4830022" y="3784426"/>
            <a:ext cx="909081" cy="400358"/>
            <a:chOff x="3314531" y="4814182"/>
            <a:chExt cx="909081" cy="400358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C5117E1-1DA1-4854-8AAA-A22A354FA893}"/>
                </a:ext>
              </a:extLst>
            </p:cNvPr>
            <p:cNvSpPr/>
            <p:nvPr/>
          </p:nvSpPr>
          <p:spPr>
            <a:xfrm>
              <a:off x="3314531" y="4814182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026BB55-2C7F-4BD3-8358-7E3C3F9C1A46}"/>
                </a:ext>
              </a:extLst>
            </p:cNvPr>
            <p:cNvSpPr txBox="1"/>
            <p:nvPr/>
          </p:nvSpPr>
          <p:spPr>
            <a:xfrm>
              <a:off x="3421752" y="4845208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5.691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EC422B3-D0E1-4E68-BA59-856637E68A9E}"/>
              </a:ext>
            </a:extLst>
          </p:cNvPr>
          <p:cNvGrpSpPr/>
          <p:nvPr/>
        </p:nvGrpSpPr>
        <p:grpSpPr>
          <a:xfrm>
            <a:off x="7739175" y="3758536"/>
            <a:ext cx="909081" cy="400358"/>
            <a:chOff x="7011030" y="2512328"/>
            <a:chExt cx="909081" cy="400358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4858E9-7F26-47DE-9045-3D89268B53D2}"/>
                </a:ext>
              </a:extLst>
            </p:cNvPr>
            <p:cNvSpPr/>
            <p:nvPr/>
          </p:nvSpPr>
          <p:spPr>
            <a:xfrm>
              <a:off x="7011030" y="25123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47DC6BC-DF1D-47A5-872D-47EBBB75CFD8}"/>
                </a:ext>
              </a:extLst>
            </p:cNvPr>
            <p:cNvSpPr txBox="1"/>
            <p:nvPr/>
          </p:nvSpPr>
          <p:spPr>
            <a:xfrm>
              <a:off x="7118251" y="25433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9.039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B3B3B3B-D094-47B4-867F-1CAAA8C51B2F}"/>
              </a:ext>
            </a:extLst>
          </p:cNvPr>
          <p:cNvGrpSpPr/>
          <p:nvPr/>
        </p:nvGrpSpPr>
        <p:grpSpPr>
          <a:xfrm>
            <a:off x="4936688" y="1664942"/>
            <a:ext cx="909081" cy="400358"/>
            <a:chOff x="3322949" y="2664728"/>
            <a:chExt cx="909081" cy="40035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483FC2E-295D-411E-BD6E-DDFFBC0D011C}"/>
                </a:ext>
              </a:extLst>
            </p:cNvPr>
            <p:cNvSpPr/>
            <p:nvPr/>
          </p:nvSpPr>
          <p:spPr>
            <a:xfrm>
              <a:off x="3322949" y="26647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5306102-D627-4A2E-92F3-82E421DB4894}"/>
                </a:ext>
              </a:extLst>
            </p:cNvPr>
            <p:cNvSpPr txBox="1"/>
            <p:nvPr/>
          </p:nvSpPr>
          <p:spPr>
            <a:xfrm>
              <a:off x="3430170" y="26957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6.748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908E225-455A-44F9-8C89-19DF7FA9F178}"/>
              </a:ext>
            </a:extLst>
          </p:cNvPr>
          <p:cNvGrpSpPr/>
          <p:nvPr/>
        </p:nvGrpSpPr>
        <p:grpSpPr>
          <a:xfrm>
            <a:off x="6375553" y="2892040"/>
            <a:ext cx="909081" cy="400358"/>
            <a:chOff x="6232617" y="3506445"/>
            <a:chExt cx="909081" cy="40035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576DA20-885F-4DD4-BF96-497832D2A2AB}"/>
                </a:ext>
              </a:extLst>
            </p:cNvPr>
            <p:cNvSpPr/>
            <p:nvPr/>
          </p:nvSpPr>
          <p:spPr>
            <a:xfrm>
              <a:off x="6232617" y="3506445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F0BC26D-C9B2-4540-9890-C4844BE4964C}"/>
                </a:ext>
              </a:extLst>
            </p:cNvPr>
            <p:cNvSpPr txBox="1"/>
            <p:nvPr/>
          </p:nvSpPr>
          <p:spPr>
            <a:xfrm>
              <a:off x="6339838" y="3537471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8.041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9FB449A-EF1F-46CE-A369-C36F88A4CC94}"/>
              </a:ext>
            </a:extLst>
          </p:cNvPr>
          <p:cNvGrpSpPr/>
          <p:nvPr/>
        </p:nvGrpSpPr>
        <p:grpSpPr>
          <a:xfrm>
            <a:off x="4223428" y="2832210"/>
            <a:ext cx="909081" cy="400358"/>
            <a:chOff x="6385017" y="4629516"/>
            <a:chExt cx="909081" cy="400358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FFD3601-52A6-43B3-9CD7-59E0BF458269}"/>
                </a:ext>
              </a:extLst>
            </p:cNvPr>
            <p:cNvSpPr/>
            <p:nvPr/>
          </p:nvSpPr>
          <p:spPr>
            <a:xfrm>
              <a:off x="6385017" y="4629516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E7C37E3-9335-4802-BE8C-EE4C79935E4E}"/>
                </a:ext>
              </a:extLst>
            </p:cNvPr>
            <p:cNvSpPr txBox="1"/>
            <p:nvPr/>
          </p:nvSpPr>
          <p:spPr>
            <a:xfrm>
              <a:off x="6492238" y="466054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2.551</a:t>
              </a: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C89AAC1-3029-4D92-8615-46ACA6635B8E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4685875" y="2036491"/>
            <a:ext cx="358034" cy="8267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A348462-52E1-4DB6-BAF2-25193B1C7E9B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3233186" y="3263589"/>
            <a:ext cx="981613" cy="8364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8F092A9-8AF5-4A93-B577-7D2F6E348933}"/>
              </a:ext>
            </a:extLst>
          </p:cNvPr>
          <p:cNvCxnSpPr>
            <a:cxnSpLocks/>
          </p:cNvCxnSpPr>
          <p:nvPr/>
        </p:nvCxnSpPr>
        <p:spPr>
          <a:xfrm>
            <a:off x="5853675" y="2107082"/>
            <a:ext cx="765833" cy="7505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47D9D63-F2EE-4864-803E-9AA263C24A5F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3596317" y="4526572"/>
            <a:ext cx="274348" cy="7136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2FAA26C-0E62-404B-AAD7-3922188010C4}"/>
              </a:ext>
            </a:extLst>
          </p:cNvPr>
          <p:cNvCxnSpPr>
            <a:cxnSpLocks/>
          </p:cNvCxnSpPr>
          <p:nvPr/>
        </p:nvCxnSpPr>
        <p:spPr>
          <a:xfrm flipH="1">
            <a:off x="2687236" y="4471625"/>
            <a:ext cx="197514" cy="7375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467BD0B-94AF-4F6F-AD5D-E77561293AF9}"/>
              </a:ext>
            </a:extLst>
          </p:cNvPr>
          <p:cNvCxnSpPr/>
          <p:nvPr/>
        </p:nvCxnSpPr>
        <p:spPr>
          <a:xfrm>
            <a:off x="7284634" y="3263589"/>
            <a:ext cx="790221" cy="4728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B09ADD4-0081-40C4-9229-99FB364B6E78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5132509" y="3232565"/>
            <a:ext cx="159960" cy="5828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581A6BE-7452-4977-B2FF-5D0EDF49CD55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443748" y="3263589"/>
            <a:ext cx="22139" cy="5352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97C362A-17DF-4E63-8E55-01D4B1F4829F}"/>
              </a:ext>
            </a:extLst>
          </p:cNvPr>
          <p:cNvCxnSpPr>
            <a:cxnSpLocks/>
          </p:cNvCxnSpPr>
          <p:nvPr/>
        </p:nvCxnSpPr>
        <p:spPr>
          <a:xfrm flipH="1">
            <a:off x="4937243" y="4138918"/>
            <a:ext cx="116899" cy="10270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3819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A recursive data structure, in which the root node has the lowest event time, and subtrees are heaps</a:t>
            </a:r>
          </a:p>
          <a:p>
            <a:r>
              <a:rPr lang="en-CA" dirty="0"/>
              <a:t>Most imminent event would be the root node</a:t>
            </a:r>
          </a:p>
          <a:p>
            <a:r>
              <a:rPr lang="en-CA" dirty="0"/>
              <a:t>Average case for deletion is O(1)</a:t>
            </a:r>
          </a:p>
          <a:p>
            <a:r>
              <a:rPr lang="en-CA" dirty="0"/>
              <a:t>Average case for insertion is O(log n)</a:t>
            </a:r>
          </a:p>
          <a:p>
            <a:r>
              <a:rPr lang="en-CA" dirty="0"/>
              <a:t>Usually enforces a complete binary tree model</a:t>
            </a:r>
          </a:p>
          <a:p>
            <a:r>
              <a:rPr lang="en-CA" dirty="0"/>
              <a:t>Need to maintain heap property upon each deletion and/or insertion</a:t>
            </a:r>
          </a:p>
          <a:p>
            <a:r>
              <a:rPr lang="en-CA" dirty="0"/>
              <a:t>More elaborate options can balance the subtrees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41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Example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58D3644-F3B3-4A3A-A5E1-2FC305B47A8D}"/>
              </a:ext>
            </a:extLst>
          </p:cNvPr>
          <p:cNvGraphicFramePr>
            <a:graphicFrameLocks noGrp="1"/>
          </p:cNvGraphicFramePr>
          <p:nvPr/>
        </p:nvGraphicFramePr>
        <p:xfrm>
          <a:off x="232293" y="1597928"/>
          <a:ext cx="1107743" cy="4959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90">
                  <a:extLst>
                    <a:ext uri="{9D8B030D-6E8A-4147-A177-3AD203B41FA5}">
                      <a16:colId xmlns:a16="http://schemas.microsoft.com/office/drawing/2014/main" val="253792842"/>
                    </a:ext>
                  </a:extLst>
                </a:gridCol>
                <a:gridCol w="717453">
                  <a:extLst>
                    <a:ext uri="{9D8B030D-6E8A-4147-A177-3AD203B41FA5}">
                      <a16:colId xmlns:a16="http://schemas.microsoft.com/office/drawing/2014/main" val="739311335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10351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11751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2.551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07589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8.041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572549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6.748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42803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9.039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358849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5.691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89916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5.449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17395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1.940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23601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7.887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48928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2.305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240836"/>
                  </a:ext>
                </a:extLst>
              </a:tr>
            </a:tbl>
          </a:graphicData>
        </a:graphic>
      </p:graphicFrame>
      <p:grpSp>
        <p:nvGrpSpPr>
          <p:cNvPr id="37" name="Group 36">
            <a:extLst>
              <a:ext uri="{FF2B5EF4-FFF2-40B4-BE49-F238E27FC236}">
                <a16:creationId xmlns:a16="http://schemas.microsoft.com/office/drawing/2014/main" id="{DC075377-CE72-4734-908A-1D4A7F58F940}"/>
              </a:ext>
            </a:extLst>
          </p:cNvPr>
          <p:cNvGrpSpPr/>
          <p:nvPr/>
        </p:nvGrpSpPr>
        <p:grpSpPr>
          <a:xfrm>
            <a:off x="4937243" y="1697609"/>
            <a:ext cx="909081" cy="400358"/>
            <a:chOff x="5013417" y="1597928"/>
            <a:chExt cx="909081" cy="400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4DF51A9-F070-4DB3-B178-3117E62CF982}"/>
                </a:ext>
              </a:extLst>
            </p:cNvPr>
            <p:cNvSpPr/>
            <p:nvPr/>
          </p:nvSpPr>
          <p:spPr>
            <a:xfrm>
              <a:off x="5013417" y="15979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AF9D798-D81B-40EB-AF70-5400DAAFA327}"/>
                </a:ext>
              </a:extLst>
            </p:cNvPr>
            <p:cNvSpPr txBox="1"/>
            <p:nvPr/>
          </p:nvSpPr>
          <p:spPr>
            <a:xfrm>
              <a:off x="5120638" y="16289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0.001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EE32EBE-075C-40DF-93F8-36C39D8450B6}"/>
              </a:ext>
            </a:extLst>
          </p:cNvPr>
          <p:cNvGrpSpPr/>
          <p:nvPr/>
        </p:nvGrpSpPr>
        <p:grpSpPr>
          <a:xfrm>
            <a:off x="4784051" y="3787637"/>
            <a:ext cx="909081" cy="400358"/>
            <a:chOff x="2971257" y="1750328"/>
            <a:chExt cx="909081" cy="40035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9BC1239-2F7F-45BB-A291-64E1B4513A2E}"/>
                </a:ext>
              </a:extLst>
            </p:cNvPr>
            <p:cNvSpPr/>
            <p:nvPr/>
          </p:nvSpPr>
          <p:spPr>
            <a:xfrm>
              <a:off x="2971257" y="17503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CAA95A-1852-4E42-B094-301ACA36F9CC}"/>
                </a:ext>
              </a:extLst>
            </p:cNvPr>
            <p:cNvSpPr txBox="1"/>
            <p:nvPr/>
          </p:nvSpPr>
          <p:spPr>
            <a:xfrm>
              <a:off x="3078478" y="17813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2.305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BD98F05-D221-48DE-BF99-9472C8BF736A}"/>
              </a:ext>
            </a:extLst>
          </p:cNvPr>
          <p:cNvGrpSpPr/>
          <p:nvPr/>
        </p:nvGrpSpPr>
        <p:grpSpPr>
          <a:xfrm>
            <a:off x="3359412" y="5206978"/>
            <a:ext cx="909081" cy="400358"/>
            <a:chOff x="7512777" y="1902728"/>
            <a:chExt cx="909081" cy="40035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005F1E2-75EC-4EEB-B705-370AEEE0B70A}"/>
                </a:ext>
              </a:extLst>
            </p:cNvPr>
            <p:cNvSpPr/>
            <p:nvPr/>
          </p:nvSpPr>
          <p:spPr>
            <a:xfrm>
              <a:off x="7512777" y="19027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B02D6DF-60F6-4252-9A43-ABBC98EF12B3}"/>
                </a:ext>
              </a:extLst>
            </p:cNvPr>
            <p:cNvSpPr txBox="1"/>
            <p:nvPr/>
          </p:nvSpPr>
          <p:spPr>
            <a:xfrm>
              <a:off x="7619998" y="19337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7.887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14328D1-649D-46DA-8F04-B7DB92E2B765}"/>
              </a:ext>
            </a:extLst>
          </p:cNvPr>
          <p:cNvGrpSpPr/>
          <p:nvPr/>
        </p:nvGrpSpPr>
        <p:grpSpPr>
          <a:xfrm>
            <a:off x="4199489" y="2904327"/>
            <a:ext cx="909081" cy="400358"/>
            <a:chOff x="5470617" y="2519364"/>
            <a:chExt cx="909081" cy="40035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E6EDCFA-0120-4011-A440-088181FE0AB9}"/>
                </a:ext>
              </a:extLst>
            </p:cNvPr>
            <p:cNvSpPr/>
            <p:nvPr/>
          </p:nvSpPr>
          <p:spPr>
            <a:xfrm>
              <a:off x="5470617" y="2519364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ADD9A3C-C123-4290-909E-2CA38BF44C42}"/>
                </a:ext>
              </a:extLst>
            </p:cNvPr>
            <p:cNvSpPr txBox="1"/>
            <p:nvPr/>
          </p:nvSpPr>
          <p:spPr>
            <a:xfrm>
              <a:off x="5577838" y="2550390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1.940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E27E6A6-5AF8-439D-A678-643A9933B2E7}"/>
              </a:ext>
            </a:extLst>
          </p:cNvPr>
          <p:cNvGrpSpPr/>
          <p:nvPr/>
        </p:nvGrpSpPr>
        <p:grpSpPr>
          <a:xfrm>
            <a:off x="6499765" y="2859570"/>
            <a:ext cx="909081" cy="400358"/>
            <a:chOff x="5623017" y="5836994"/>
            <a:chExt cx="909081" cy="40035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CCE6A69-8886-4F46-8A58-C1B4F5D08779}"/>
                </a:ext>
              </a:extLst>
            </p:cNvPr>
            <p:cNvSpPr/>
            <p:nvPr/>
          </p:nvSpPr>
          <p:spPr>
            <a:xfrm>
              <a:off x="5623017" y="5836994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671712B-0EEA-41B3-B5B3-F172286689D0}"/>
                </a:ext>
              </a:extLst>
            </p:cNvPr>
            <p:cNvSpPr txBox="1"/>
            <p:nvPr/>
          </p:nvSpPr>
          <p:spPr>
            <a:xfrm>
              <a:off x="5730238" y="5868020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5.449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CA6FF57-DCE3-4977-A0CE-25ECC8C8A89C}"/>
              </a:ext>
            </a:extLst>
          </p:cNvPr>
          <p:cNvGrpSpPr/>
          <p:nvPr/>
        </p:nvGrpSpPr>
        <p:grpSpPr>
          <a:xfrm>
            <a:off x="7587293" y="3784426"/>
            <a:ext cx="909081" cy="400358"/>
            <a:chOff x="3314531" y="4814182"/>
            <a:chExt cx="909081" cy="400358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C5117E1-1DA1-4854-8AAA-A22A354FA893}"/>
                </a:ext>
              </a:extLst>
            </p:cNvPr>
            <p:cNvSpPr/>
            <p:nvPr/>
          </p:nvSpPr>
          <p:spPr>
            <a:xfrm>
              <a:off x="3314531" y="4814182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026BB55-2C7F-4BD3-8358-7E3C3F9C1A46}"/>
                </a:ext>
              </a:extLst>
            </p:cNvPr>
            <p:cNvSpPr txBox="1"/>
            <p:nvPr/>
          </p:nvSpPr>
          <p:spPr>
            <a:xfrm>
              <a:off x="3421752" y="4845208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5.691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EC422B3-D0E1-4E68-BA59-856637E68A9E}"/>
              </a:ext>
            </a:extLst>
          </p:cNvPr>
          <p:cNvGrpSpPr/>
          <p:nvPr/>
        </p:nvGrpSpPr>
        <p:grpSpPr>
          <a:xfrm>
            <a:off x="4461406" y="5193430"/>
            <a:ext cx="909081" cy="400358"/>
            <a:chOff x="7011030" y="2512328"/>
            <a:chExt cx="909081" cy="400358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4858E9-7F26-47DE-9045-3D89268B53D2}"/>
                </a:ext>
              </a:extLst>
            </p:cNvPr>
            <p:cNvSpPr/>
            <p:nvPr/>
          </p:nvSpPr>
          <p:spPr>
            <a:xfrm>
              <a:off x="7011030" y="25123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47DC6BC-DF1D-47A5-872D-47EBBB75CFD8}"/>
                </a:ext>
              </a:extLst>
            </p:cNvPr>
            <p:cNvSpPr txBox="1"/>
            <p:nvPr/>
          </p:nvSpPr>
          <p:spPr>
            <a:xfrm>
              <a:off x="7118251" y="25433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9.039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B3B3B3B-D094-47B4-867F-1CAAA8C51B2F}"/>
              </a:ext>
            </a:extLst>
          </p:cNvPr>
          <p:cNvGrpSpPr/>
          <p:nvPr/>
        </p:nvGrpSpPr>
        <p:grpSpPr>
          <a:xfrm>
            <a:off x="2204948" y="5224716"/>
            <a:ext cx="909081" cy="400358"/>
            <a:chOff x="3322949" y="2664728"/>
            <a:chExt cx="909081" cy="40035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483FC2E-295D-411E-BD6E-DDFFBC0D011C}"/>
                </a:ext>
              </a:extLst>
            </p:cNvPr>
            <p:cNvSpPr/>
            <p:nvPr/>
          </p:nvSpPr>
          <p:spPr>
            <a:xfrm>
              <a:off x="3322949" y="26647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5306102-D627-4A2E-92F3-82E421DB4894}"/>
                </a:ext>
              </a:extLst>
            </p:cNvPr>
            <p:cNvSpPr txBox="1"/>
            <p:nvPr/>
          </p:nvSpPr>
          <p:spPr>
            <a:xfrm>
              <a:off x="3430170" y="26957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6.748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908E225-455A-44F9-8C89-19DF7FA9F178}"/>
              </a:ext>
            </a:extLst>
          </p:cNvPr>
          <p:cNvGrpSpPr/>
          <p:nvPr/>
        </p:nvGrpSpPr>
        <p:grpSpPr>
          <a:xfrm>
            <a:off x="6150467" y="3764243"/>
            <a:ext cx="909081" cy="400358"/>
            <a:chOff x="6232617" y="3506445"/>
            <a:chExt cx="909081" cy="40035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576DA20-885F-4DD4-BF96-497832D2A2AB}"/>
                </a:ext>
              </a:extLst>
            </p:cNvPr>
            <p:cNvSpPr/>
            <p:nvPr/>
          </p:nvSpPr>
          <p:spPr>
            <a:xfrm>
              <a:off x="6232617" y="3506445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F0BC26D-C9B2-4540-9890-C4844BE4964C}"/>
                </a:ext>
              </a:extLst>
            </p:cNvPr>
            <p:cNvSpPr txBox="1"/>
            <p:nvPr/>
          </p:nvSpPr>
          <p:spPr>
            <a:xfrm>
              <a:off x="6339838" y="3537471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8.041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9FB449A-EF1F-46CE-A369-C36F88A4CC94}"/>
              </a:ext>
            </a:extLst>
          </p:cNvPr>
          <p:cNvGrpSpPr/>
          <p:nvPr/>
        </p:nvGrpSpPr>
        <p:grpSpPr>
          <a:xfrm>
            <a:off x="2788525" y="4126437"/>
            <a:ext cx="909081" cy="400358"/>
            <a:chOff x="6385017" y="4629516"/>
            <a:chExt cx="909081" cy="400358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FFD3601-52A6-43B3-9CD7-59E0BF458269}"/>
                </a:ext>
              </a:extLst>
            </p:cNvPr>
            <p:cNvSpPr/>
            <p:nvPr/>
          </p:nvSpPr>
          <p:spPr>
            <a:xfrm>
              <a:off x="6385017" y="4629516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E7C37E3-9335-4802-BE8C-EE4C79935E4E}"/>
                </a:ext>
              </a:extLst>
            </p:cNvPr>
            <p:cNvSpPr txBox="1"/>
            <p:nvPr/>
          </p:nvSpPr>
          <p:spPr>
            <a:xfrm>
              <a:off x="6492238" y="466054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2.551</a:t>
              </a: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C89AAC1-3029-4D92-8615-46ACA6635B8E}"/>
              </a:ext>
            </a:extLst>
          </p:cNvPr>
          <p:cNvCxnSpPr>
            <a:cxnSpLocks/>
          </p:cNvCxnSpPr>
          <p:nvPr/>
        </p:nvCxnSpPr>
        <p:spPr>
          <a:xfrm flipH="1">
            <a:off x="4615546" y="2036491"/>
            <a:ext cx="358034" cy="8267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A348462-52E1-4DB6-BAF2-25193B1C7E9B}"/>
              </a:ext>
            </a:extLst>
          </p:cNvPr>
          <p:cNvCxnSpPr>
            <a:cxnSpLocks/>
          </p:cNvCxnSpPr>
          <p:nvPr/>
        </p:nvCxnSpPr>
        <p:spPr>
          <a:xfrm flipH="1">
            <a:off x="3345733" y="3263591"/>
            <a:ext cx="981613" cy="8364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8F092A9-8AF5-4A93-B577-7D2F6E348933}"/>
              </a:ext>
            </a:extLst>
          </p:cNvPr>
          <p:cNvCxnSpPr>
            <a:cxnSpLocks/>
          </p:cNvCxnSpPr>
          <p:nvPr/>
        </p:nvCxnSpPr>
        <p:spPr>
          <a:xfrm>
            <a:off x="5853675" y="2107082"/>
            <a:ext cx="765833" cy="7505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47D9D63-F2EE-4864-803E-9AA263C24A5F}"/>
              </a:ext>
            </a:extLst>
          </p:cNvPr>
          <p:cNvCxnSpPr>
            <a:cxnSpLocks/>
          </p:cNvCxnSpPr>
          <p:nvPr/>
        </p:nvCxnSpPr>
        <p:spPr>
          <a:xfrm>
            <a:off x="3621650" y="4511770"/>
            <a:ext cx="274348" cy="7136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2FAA26C-0E62-404B-AAD7-3922188010C4}"/>
              </a:ext>
            </a:extLst>
          </p:cNvPr>
          <p:cNvCxnSpPr>
            <a:cxnSpLocks/>
          </p:cNvCxnSpPr>
          <p:nvPr/>
        </p:nvCxnSpPr>
        <p:spPr>
          <a:xfrm flipH="1">
            <a:off x="2687236" y="4471625"/>
            <a:ext cx="197514" cy="7375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467BD0B-94AF-4F6F-AD5D-E77561293AF9}"/>
              </a:ext>
            </a:extLst>
          </p:cNvPr>
          <p:cNvCxnSpPr>
            <a:cxnSpLocks/>
          </p:cNvCxnSpPr>
          <p:nvPr/>
        </p:nvCxnSpPr>
        <p:spPr>
          <a:xfrm>
            <a:off x="7408846" y="3290954"/>
            <a:ext cx="666009" cy="4454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B09ADD4-0081-40C4-9229-99FB364B6E78}"/>
              </a:ext>
            </a:extLst>
          </p:cNvPr>
          <p:cNvCxnSpPr>
            <a:cxnSpLocks/>
          </p:cNvCxnSpPr>
          <p:nvPr/>
        </p:nvCxnSpPr>
        <p:spPr>
          <a:xfrm>
            <a:off x="5118451" y="3232565"/>
            <a:ext cx="159960" cy="5828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581A6BE-7452-4977-B2FF-5D0EDF49CD55}"/>
              </a:ext>
            </a:extLst>
          </p:cNvPr>
          <p:cNvCxnSpPr>
            <a:cxnSpLocks/>
          </p:cNvCxnSpPr>
          <p:nvPr/>
        </p:nvCxnSpPr>
        <p:spPr>
          <a:xfrm flipH="1">
            <a:off x="6473792" y="3280289"/>
            <a:ext cx="139121" cy="5041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97C362A-17DF-4E63-8E55-01D4B1F4829F}"/>
              </a:ext>
            </a:extLst>
          </p:cNvPr>
          <p:cNvCxnSpPr>
            <a:cxnSpLocks/>
          </p:cNvCxnSpPr>
          <p:nvPr/>
        </p:nvCxnSpPr>
        <p:spPr>
          <a:xfrm flipH="1">
            <a:off x="4937243" y="4138918"/>
            <a:ext cx="116899" cy="10270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037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Use multiple data structures, either alternately or in parallel</a:t>
            </a:r>
          </a:p>
          <a:p>
            <a:r>
              <a:rPr lang="en-CA" dirty="0"/>
              <a:t>Example 1: Linked list and heap</a:t>
            </a:r>
          </a:p>
          <a:p>
            <a:pPr lvl="1"/>
            <a:r>
              <a:rPr lang="en-CA" dirty="0"/>
              <a:t>Use linked list when there are few events on event list</a:t>
            </a:r>
          </a:p>
          <a:p>
            <a:pPr lvl="1"/>
            <a:r>
              <a:rPr lang="en-CA" dirty="0"/>
              <a:t>Use heap when there are lots of events on event list</a:t>
            </a:r>
          </a:p>
          <a:p>
            <a:pPr lvl="1"/>
            <a:r>
              <a:rPr lang="en-CA" dirty="0"/>
              <a:t>Dynamically switch between the two (copying overhead)</a:t>
            </a:r>
          </a:p>
          <a:p>
            <a:r>
              <a:rPr lang="en-CA" dirty="0"/>
              <a:t>Example 2: Henriksen’s algorithm</a:t>
            </a:r>
          </a:p>
          <a:p>
            <a:pPr lvl="1"/>
            <a:r>
              <a:rPr lang="en-CA" dirty="0"/>
              <a:t>Linked list contains all events on event list</a:t>
            </a:r>
          </a:p>
          <a:p>
            <a:pPr lvl="1"/>
            <a:r>
              <a:rPr lang="en-CA" dirty="0"/>
              <a:t>Binary tree contains subset of events and times</a:t>
            </a:r>
          </a:p>
          <a:p>
            <a:pPr lvl="1"/>
            <a:r>
              <a:rPr lang="en-CA" dirty="0"/>
              <a:t>Tree search indexes into doubly-linked list</a:t>
            </a:r>
          </a:p>
          <a:p>
            <a:pPr lvl="1"/>
            <a:r>
              <a:rPr lang="en-CA" dirty="0"/>
              <a:t>Bounds maximum search distance for insertions (</a:t>
            </a:r>
            <a:r>
              <a:rPr lang="en-CA" dirty="0" err="1"/>
              <a:t>avg</a:t>
            </a:r>
            <a:r>
              <a:rPr lang="en-CA" dirty="0"/>
              <a:t> case)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Schemes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63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A famous event list data structure [Brown 1988]</a:t>
            </a:r>
          </a:p>
          <a:p>
            <a:r>
              <a:rPr lang="en-CA" dirty="0"/>
              <a:t>Useful when future events have widely varying times</a:t>
            </a:r>
          </a:p>
          <a:p>
            <a:r>
              <a:rPr lang="en-CA" dirty="0"/>
              <a:t>Analogy: day planner (day/week/month/year)</a:t>
            </a:r>
          </a:p>
          <a:p>
            <a:r>
              <a:rPr lang="en-CA" dirty="0"/>
              <a:t>Multiple linked lists, with logarithmic time spacings</a:t>
            </a:r>
          </a:p>
          <a:p>
            <a:r>
              <a:rPr lang="en-CA" dirty="0"/>
              <a:t>Near future events are on the first (closest) list</a:t>
            </a:r>
          </a:p>
          <a:p>
            <a:r>
              <a:rPr lang="en-CA" dirty="0"/>
              <a:t>Distant future events are on the last (farthest) list</a:t>
            </a:r>
          </a:p>
          <a:p>
            <a:r>
              <a:rPr lang="en-CA" dirty="0"/>
              <a:t>Hashing operation determines which list to use</a:t>
            </a:r>
          </a:p>
          <a:p>
            <a:r>
              <a:rPr lang="en-CA" dirty="0"/>
              <a:t>Avoids cluttering any event list with too many events</a:t>
            </a:r>
          </a:p>
          <a:p>
            <a:r>
              <a:rPr lang="en-CA" dirty="0" err="1"/>
              <a:t>Avg</a:t>
            </a:r>
            <a:r>
              <a:rPr lang="en-CA" dirty="0"/>
              <a:t> case performance is O(1) for insertion/deletion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 Queue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84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In complex simulation models, the number of events on the event list might be unknown, and very large</a:t>
            </a:r>
          </a:p>
          <a:p>
            <a:r>
              <a:rPr lang="en-CA" dirty="0"/>
              <a:t>In such cases, an efficient event list implementation is important for minimizing simulation run time</a:t>
            </a:r>
          </a:p>
          <a:p>
            <a:r>
              <a:rPr lang="en-CA" dirty="0"/>
              <a:t>Event list coordination is also </a:t>
            </a:r>
            <a:r>
              <a:rPr lang="en-CA" u="sng" dirty="0"/>
              <a:t>especially</a:t>
            </a:r>
            <a:r>
              <a:rPr lang="en-CA" dirty="0"/>
              <a:t> important in parallel/distributed simulation models, because it can become a central bottleneck (i.e., contention)</a:t>
            </a:r>
          </a:p>
          <a:p>
            <a:endParaRPr lang="en-CA" dirty="0"/>
          </a:p>
          <a:p>
            <a:r>
              <a:rPr lang="en-CA" dirty="0"/>
              <a:t>We won’t encounter these issues in CPSC 531, but it is good to know when doing (larger) simulations in the real working world!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8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Event List:</a:t>
            </a:r>
          </a:p>
          <a:p>
            <a:pPr lvl="1"/>
            <a:r>
              <a:rPr lang="en-CA" dirty="0"/>
              <a:t>Data structure containing the events that are scheduled to occur in the future in the simulation</a:t>
            </a:r>
          </a:p>
          <a:p>
            <a:pPr lvl="1"/>
            <a:r>
              <a:rPr lang="en-CA" dirty="0"/>
              <a:t>Also contains meta-data associated with events</a:t>
            </a:r>
          </a:p>
          <a:p>
            <a:endParaRPr lang="en-CA" dirty="0"/>
          </a:p>
          <a:p>
            <a:r>
              <a:rPr lang="en-CA" dirty="0"/>
              <a:t>Important to understand the requirements of an event list, and its dynamics, in order to manage events efficiently within a simulation</a:t>
            </a:r>
          </a:p>
          <a:p>
            <a:endParaRPr lang="en-CA" dirty="0"/>
          </a:p>
          <a:p>
            <a:r>
              <a:rPr lang="en-CA" dirty="0"/>
              <a:t>In some simulations, event list management may dominate the simulation execution time!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List Management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6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Several important questions to consider when contemplating the implementation of an event list:</a:t>
            </a:r>
          </a:p>
          <a:p>
            <a:pPr lvl="1"/>
            <a:r>
              <a:rPr lang="en-CA" dirty="0"/>
              <a:t>Is the maximum number of events </a:t>
            </a:r>
            <a:r>
              <a:rPr lang="en-CA" u="sng" dirty="0"/>
              <a:t>fixed</a:t>
            </a:r>
            <a:r>
              <a:rPr lang="en-CA" dirty="0"/>
              <a:t> or </a:t>
            </a:r>
            <a:r>
              <a:rPr lang="en-CA" u="sng" dirty="0"/>
              <a:t>variable</a:t>
            </a:r>
            <a:r>
              <a:rPr lang="en-CA" dirty="0"/>
              <a:t>?</a:t>
            </a:r>
          </a:p>
          <a:p>
            <a:pPr lvl="1"/>
            <a:r>
              <a:rPr lang="en-CA" dirty="0"/>
              <a:t>Is the event list management technique intended for one </a:t>
            </a:r>
            <a:r>
              <a:rPr lang="en-CA" u="sng" dirty="0"/>
              <a:t>specific</a:t>
            </a:r>
            <a:r>
              <a:rPr lang="en-CA" dirty="0"/>
              <a:t> simulation model, or </a:t>
            </a:r>
            <a:r>
              <a:rPr lang="en-CA" u="sng" dirty="0"/>
              <a:t>general purpose</a:t>
            </a:r>
            <a:r>
              <a:rPr lang="en-CA" dirty="0"/>
              <a:t> in nature?</a:t>
            </a:r>
          </a:p>
          <a:p>
            <a:pPr lvl="1"/>
            <a:endParaRPr lang="en-CA" dirty="0"/>
          </a:p>
          <a:p>
            <a:r>
              <a:rPr lang="en-CA" dirty="0"/>
              <a:t>Two critical operations in event list management:</a:t>
            </a:r>
          </a:p>
          <a:p>
            <a:pPr lvl="1"/>
            <a:r>
              <a:rPr lang="en-CA" dirty="0"/>
              <a:t>Insertion (also called enqueue) for scheduling an event</a:t>
            </a:r>
          </a:p>
          <a:p>
            <a:pPr lvl="1"/>
            <a:r>
              <a:rPr lang="en-CA" dirty="0"/>
              <a:t>Deletion (also called dequeue) for removing an event</a:t>
            </a:r>
          </a:p>
          <a:p>
            <a:r>
              <a:rPr lang="en-CA" dirty="0"/>
              <a:t>Often a </a:t>
            </a:r>
            <a:r>
              <a:rPr lang="en-CA" dirty="0" err="1"/>
              <a:t>tradeoff</a:t>
            </a:r>
            <a:r>
              <a:rPr lang="en-CA" dirty="0"/>
              <a:t> between these two operations!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Questions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2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Speed:</a:t>
            </a:r>
          </a:p>
          <a:p>
            <a:pPr lvl="1"/>
            <a:r>
              <a:rPr lang="en-CA" dirty="0"/>
              <a:t>Data structure and algorithms used for insertion and deletion should have minimal execution time</a:t>
            </a:r>
          </a:p>
          <a:p>
            <a:pPr lvl="1"/>
            <a:r>
              <a:rPr lang="en-CA" dirty="0"/>
              <a:t>Efficient searching is the key (implies sorting, pointers, </a:t>
            </a:r>
            <a:r>
              <a:rPr lang="en-CA" dirty="0" err="1"/>
              <a:t>etc</a:t>
            </a:r>
            <a:r>
              <a:rPr lang="en-CA" dirty="0"/>
              <a:t>)</a:t>
            </a:r>
          </a:p>
          <a:p>
            <a:r>
              <a:rPr lang="en-CA" dirty="0"/>
              <a:t>Robustness:</a:t>
            </a:r>
          </a:p>
          <a:p>
            <a:pPr lvl="1"/>
            <a:r>
              <a:rPr lang="en-CA" dirty="0"/>
              <a:t>Should perform well for a wide range of scenarios</a:t>
            </a:r>
          </a:p>
          <a:p>
            <a:pPr lvl="1"/>
            <a:r>
              <a:rPr lang="en-CA" dirty="0"/>
              <a:t>Might exploit knowledge of specific simulation model</a:t>
            </a:r>
          </a:p>
          <a:p>
            <a:r>
              <a:rPr lang="en-CA" dirty="0"/>
              <a:t>Adaptability:</a:t>
            </a:r>
          </a:p>
          <a:p>
            <a:pPr lvl="1"/>
            <a:r>
              <a:rPr lang="en-CA" dirty="0"/>
              <a:t>Event list management should be “parameter free”</a:t>
            </a:r>
          </a:p>
          <a:p>
            <a:pPr lvl="1"/>
            <a:r>
              <a:rPr lang="en-CA" dirty="0"/>
              <a:t>Search time depends on length of list and time distribution of events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for Event List Management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0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Example: time-sharing computer system model called the Think-Type-Receive model  (or modified version called Think-Tweet-Read in </a:t>
            </a:r>
            <a:r>
              <a:rPr lang="en-CA" dirty="0" err="1"/>
              <a:t>twit.c</a:t>
            </a:r>
            <a:r>
              <a:rPr lang="en-CA" dirty="0"/>
              <a:t>)</a:t>
            </a:r>
          </a:p>
          <a:p>
            <a:r>
              <a:rPr lang="en-CA" dirty="0"/>
              <a:t>Think time: uniformly distributed</a:t>
            </a:r>
          </a:p>
          <a:p>
            <a:r>
              <a:rPr lang="en-CA" dirty="0"/>
              <a:t>Typing time: uniformly distributed </a:t>
            </a:r>
            <a:r>
              <a:rPr lang="en-CA" dirty="0" err="1"/>
              <a:t>num</a:t>
            </a:r>
            <a:r>
              <a:rPr lang="en-CA" dirty="0"/>
              <a:t> of chars</a:t>
            </a:r>
          </a:p>
          <a:p>
            <a:r>
              <a:rPr lang="en-CA" dirty="0"/>
              <a:t>Receiving time: uniformly </a:t>
            </a:r>
            <a:r>
              <a:rPr lang="en-CA" dirty="0" err="1"/>
              <a:t>distribed</a:t>
            </a:r>
            <a:r>
              <a:rPr lang="en-CA" dirty="0"/>
              <a:t> </a:t>
            </a:r>
            <a:r>
              <a:rPr lang="en-CA" dirty="0" err="1"/>
              <a:t>num</a:t>
            </a:r>
            <a:r>
              <a:rPr lang="en-CA" dirty="0"/>
              <a:t> of chars</a:t>
            </a:r>
          </a:p>
          <a:p>
            <a:endParaRPr lang="en-CA" dirty="0"/>
          </a:p>
          <a:p>
            <a:r>
              <a:rPr lang="en-CA" dirty="0"/>
              <a:t>Notes:</a:t>
            </a:r>
          </a:p>
          <a:p>
            <a:pPr lvl="1"/>
            <a:r>
              <a:rPr lang="en-CA" dirty="0"/>
              <a:t>Users spend most of the time thinking and/or typing</a:t>
            </a:r>
          </a:p>
          <a:p>
            <a:pPr lvl="1"/>
            <a:r>
              <a:rPr lang="en-CA" dirty="0"/>
              <a:t>Most of the events in the system are transmitting chars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ttr.c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30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7199" y="1019405"/>
            <a:ext cx="8397649" cy="5702069"/>
          </a:xfrm>
        </p:spPr>
        <p:txBody>
          <a:bodyPr>
            <a:normAutofit fontScale="92500" lnSpcReduction="10000"/>
          </a:bodyPr>
          <a:lstStyle/>
          <a:p>
            <a:r>
              <a:rPr lang="en-CA" dirty="0"/>
              <a:t>Array implementation (unsorted)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Linked list implementation (sorted, search from head)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Linked list approach is 65-80% faster!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ttr.c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4CFA2E-E6FC-4EDE-A2FF-6BDF0D95C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517234"/>
              </p:ext>
            </p:extLst>
          </p:nvPr>
        </p:nvGraphicFramePr>
        <p:xfrm>
          <a:off x="1524000" y="1467345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55959311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71869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903667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err="1"/>
                        <a:t>Num</a:t>
                      </a:r>
                      <a:r>
                        <a:rPr lang="en-CA" dirty="0"/>
                        <a:t> Users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Number of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err="1"/>
                        <a:t>Avg</a:t>
                      </a:r>
                      <a:r>
                        <a:rPr lang="en-CA" dirty="0"/>
                        <a:t> Search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154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9,902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20,678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236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101,669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5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201,949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0349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43C2720-0554-4082-935B-AB56D045F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713352"/>
              </p:ext>
            </p:extLst>
          </p:nvPr>
        </p:nvGraphicFramePr>
        <p:xfrm>
          <a:off x="1521652" y="412378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55959311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71869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903667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err="1"/>
                        <a:t>Num</a:t>
                      </a:r>
                      <a:r>
                        <a:rPr lang="en-CA" dirty="0"/>
                        <a:t> Users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Number of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err="1"/>
                        <a:t>Avg</a:t>
                      </a:r>
                      <a:r>
                        <a:rPr lang="en-CA" dirty="0"/>
                        <a:t> Search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154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9,902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1.72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20,678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2.73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236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101,669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10.45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5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201,949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19.81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034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96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Array (sorted or unsorted)</a:t>
            </a:r>
          </a:p>
          <a:p>
            <a:pPr lvl="1"/>
            <a:r>
              <a:rPr lang="en-CA" dirty="0"/>
              <a:t>Suitable for small simulations with &lt; 10 events on list</a:t>
            </a:r>
          </a:p>
          <a:p>
            <a:r>
              <a:rPr lang="en-CA" dirty="0"/>
              <a:t>Linked list</a:t>
            </a:r>
          </a:p>
          <a:p>
            <a:pPr lvl="1"/>
            <a:r>
              <a:rPr lang="en-CA" dirty="0"/>
              <a:t>Singly-linked or doubly-linked</a:t>
            </a:r>
          </a:p>
          <a:p>
            <a:r>
              <a:rPr lang="en-CA" dirty="0"/>
              <a:t>Multiple linked lists</a:t>
            </a:r>
          </a:p>
          <a:p>
            <a:pPr lvl="1"/>
            <a:r>
              <a:rPr lang="en-CA" dirty="0"/>
              <a:t>Uses k lists, each of which has a subset of the events</a:t>
            </a:r>
          </a:p>
          <a:p>
            <a:pPr lvl="1"/>
            <a:r>
              <a:rPr lang="en-CA" dirty="0"/>
              <a:t>Could dynamically adjust k to manage average length</a:t>
            </a:r>
          </a:p>
          <a:p>
            <a:r>
              <a:rPr lang="en-CA" dirty="0"/>
              <a:t>Binary tree</a:t>
            </a:r>
          </a:p>
          <a:p>
            <a:r>
              <a:rPr lang="en-CA" dirty="0"/>
              <a:t>Heap</a:t>
            </a:r>
          </a:p>
          <a:p>
            <a:r>
              <a:rPr lang="en-CA" dirty="0"/>
              <a:t>Calendar queue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Implementation Choices Possible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10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A recursive data structure, where each node has at most two children</a:t>
            </a:r>
          </a:p>
          <a:p>
            <a:r>
              <a:rPr lang="en-CA" dirty="0"/>
              <a:t>Tree is ordered, with smaller values to the left of the root, and larger values to the right of the root</a:t>
            </a:r>
          </a:p>
          <a:p>
            <a:r>
              <a:rPr lang="en-CA" dirty="0"/>
              <a:t>Most imminent event would be the leftmost node</a:t>
            </a:r>
          </a:p>
          <a:p>
            <a:r>
              <a:rPr lang="en-CA" dirty="0"/>
              <a:t>Average case for insertion and deletion is O(log n)</a:t>
            </a:r>
          </a:p>
          <a:p>
            <a:r>
              <a:rPr lang="en-CA" dirty="0"/>
              <a:t>Worst case is O(n) for n events (linked list)</a:t>
            </a:r>
          </a:p>
          <a:p>
            <a:r>
              <a:rPr lang="en-CA" dirty="0"/>
              <a:t>Usually enforces a full or a complete binary tree</a:t>
            </a:r>
          </a:p>
          <a:p>
            <a:r>
              <a:rPr lang="en-CA" dirty="0"/>
              <a:t>More elaborate options include a balanced binary tree or a splay tree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3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 Example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2EF1-363B-4AB4-AD39-A3C02AD1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58D3644-F3B3-4A3A-A5E1-2FC305B47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490214"/>
              </p:ext>
            </p:extLst>
          </p:nvPr>
        </p:nvGraphicFramePr>
        <p:xfrm>
          <a:off x="232293" y="1597928"/>
          <a:ext cx="1107743" cy="4959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90">
                  <a:extLst>
                    <a:ext uri="{9D8B030D-6E8A-4147-A177-3AD203B41FA5}">
                      <a16:colId xmlns:a16="http://schemas.microsoft.com/office/drawing/2014/main" val="253792842"/>
                    </a:ext>
                  </a:extLst>
                </a:gridCol>
                <a:gridCol w="717453">
                  <a:extLst>
                    <a:ext uri="{9D8B030D-6E8A-4147-A177-3AD203B41FA5}">
                      <a16:colId xmlns:a16="http://schemas.microsoft.com/office/drawing/2014/main" val="739311335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10351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11751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2.551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07589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8.041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572549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6.748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42803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9.039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358849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5.691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89916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5.449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17395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1.940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23601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7.887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48928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C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2.305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240836"/>
                  </a:ext>
                </a:extLst>
              </a:tr>
            </a:tbl>
          </a:graphicData>
        </a:graphic>
      </p:graphicFrame>
      <p:grpSp>
        <p:nvGrpSpPr>
          <p:cNvPr id="37" name="Group 36">
            <a:extLst>
              <a:ext uri="{FF2B5EF4-FFF2-40B4-BE49-F238E27FC236}">
                <a16:creationId xmlns:a16="http://schemas.microsoft.com/office/drawing/2014/main" id="{DC075377-CE72-4734-908A-1D4A7F58F940}"/>
              </a:ext>
            </a:extLst>
          </p:cNvPr>
          <p:cNvGrpSpPr/>
          <p:nvPr/>
        </p:nvGrpSpPr>
        <p:grpSpPr>
          <a:xfrm>
            <a:off x="3457419" y="1362534"/>
            <a:ext cx="909081" cy="400358"/>
            <a:chOff x="5013417" y="1597928"/>
            <a:chExt cx="909081" cy="400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4DF51A9-F070-4DB3-B178-3117E62CF982}"/>
                </a:ext>
              </a:extLst>
            </p:cNvPr>
            <p:cNvSpPr/>
            <p:nvPr/>
          </p:nvSpPr>
          <p:spPr>
            <a:xfrm>
              <a:off x="5013417" y="15979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AF9D798-D81B-40EB-AF70-5400DAAFA327}"/>
                </a:ext>
              </a:extLst>
            </p:cNvPr>
            <p:cNvSpPr txBox="1"/>
            <p:nvPr/>
          </p:nvSpPr>
          <p:spPr>
            <a:xfrm>
              <a:off x="5120638" y="16289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0.001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EE32EBE-075C-40DF-93F8-36C39D8450B6}"/>
              </a:ext>
            </a:extLst>
          </p:cNvPr>
          <p:cNvGrpSpPr/>
          <p:nvPr/>
        </p:nvGrpSpPr>
        <p:grpSpPr>
          <a:xfrm>
            <a:off x="4358595" y="3758536"/>
            <a:ext cx="909081" cy="400358"/>
            <a:chOff x="2971257" y="1750328"/>
            <a:chExt cx="909081" cy="40035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9BC1239-2F7F-45BB-A291-64E1B4513A2E}"/>
                </a:ext>
              </a:extLst>
            </p:cNvPr>
            <p:cNvSpPr/>
            <p:nvPr/>
          </p:nvSpPr>
          <p:spPr>
            <a:xfrm>
              <a:off x="2971257" y="17503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CAA95A-1852-4E42-B094-301ACA36F9CC}"/>
                </a:ext>
              </a:extLst>
            </p:cNvPr>
            <p:cNvSpPr txBox="1"/>
            <p:nvPr/>
          </p:nvSpPr>
          <p:spPr>
            <a:xfrm>
              <a:off x="3078478" y="17813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2.305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BD98F05-D221-48DE-BF99-9472C8BF736A}"/>
              </a:ext>
            </a:extLst>
          </p:cNvPr>
          <p:cNvGrpSpPr/>
          <p:nvPr/>
        </p:nvGrpSpPr>
        <p:grpSpPr>
          <a:xfrm>
            <a:off x="6603696" y="4694599"/>
            <a:ext cx="909081" cy="400358"/>
            <a:chOff x="7512777" y="1902728"/>
            <a:chExt cx="909081" cy="40035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005F1E2-75EC-4EEB-B705-370AEEE0B70A}"/>
                </a:ext>
              </a:extLst>
            </p:cNvPr>
            <p:cNvSpPr/>
            <p:nvPr/>
          </p:nvSpPr>
          <p:spPr>
            <a:xfrm>
              <a:off x="7512777" y="19027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B02D6DF-60F6-4252-9A43-ABBC98EF12B3}"/>
                </a:ext>
              </a:extLst>
            </p:cNvPr>
            <p:cNvSpPr txBox="1"/>
            <p:nvPr/>
          </p:nvSpPr>
          <p:spPr>
            <a:xfrm>
              <a:off x="7619998" y="19337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7.887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14328D1-649D-46DA-8F04-B7DB92E2B765}"/>
              </a:ext>
            </a:extLst>
          </p:cNvPr>
          <p:cNvGrpSpPr/>
          <p:nvPr/>
        </p:nvGrpSpPr>
        <p:grpSpPr>
          <a:xfrm>
            <a:off x="3449514" y="2976745"/>
            <a:ext cx="909081" cy="400358"/>
            <a:chOff x="5470617" y="2519364"/>
            <a:chExt cx="909081" cy="40035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E6EDCFA-0120-4011-A440-088181FE0AB9}"/>
                </a:ext>
              </a:extLst>
            </p:cNvPr>
            <p:cNvSpPr/>
            <p:nvPr/>
          </p:nvSpPr>
          <p:spPr>
            <a:xfrm>
              <a:off x="5470617" y="2519364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ADD9A3C-C123-4290-909E-2CA38BF44C42}"/>
                </a:ext>
              </a:extLst>
            </p:cNvPr>
            <p:cNvSpPr txBox="1"/>
            <p:nvPr/>
          </p:nvSpPr>
          <p:spPr>
            <a:xfrm>
              <a:off x="5577838" y="2550390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1.940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E27E6A6-5AF8-439D-A678-643A9933B2E7}"/>
              </a:ext>
            </a:extLst>
          </p:cNvPr>
          <p:cNvGrpSpPr/>
          <p:nvPr/>
        </p:nvGrpSpPr>
        <p:grpSpPr>
          <a:xfrm>
            <a:off x="4418858" y="5812669"/>
            <a:ext cx="909081" cy="400358"/>
            <a:chOff x="5623017" y="5836994"/>
            <a:chExt cx="909081" cy="40035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CCE6A69-8886-4F46-8A58-C1B4F5D08779}"/>
                </a:ext>
              </a:extLst>
            </p:cNvPr>
            <p:cNvSpPr/>
            <p:nvPr/>
          </p:nvSpPr>
          <p:spPr>
            <a:xfrm>
              <a:off x="5623017" y="5836994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671712B-0EEA-41B3-B5B3-F172286689D0}"/>
                </a:ext>
              </a:extLst>
            </p:cNvPr>
            <p:cNvSpPr txBox="1"/>
            <p:nvPr/>
          </p:nvSpPr>
          <p:spPr>
            <a:xfrm>
              <a:off x="5730238" y="5868020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5.449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CA6FF57-DCE3-4977-A0CE-25ECC8C8A89C}"/>
              </a:ext>
            </a:extLst>
          </p:cNvPr>
          <p:cNvGrpSpPr/>
          <p:nvPr/>
        </p:nvGrpSpPr>
        <p:grpSpPr>
          <a:xfrm>
            <a:off x="4999976" y="4745193"/>
            <a:ext cx="909081" cy="400358"/>
            <a:chOff x="3314531" y="4814182"/>
            <a:chExt cx="909081" cy="400358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C5117E1-1DA1-4854-8AAA-A22A354FA893}"/>
                </a:ext>
              </a:extLst>
            </p:cNvPr>
            <p:cNvSpPr/>
            <p:nvPr/>
          </p:nvSpPr>
          <p:spPr>
            <a:xfrm>
              <a:off x="3314531" y="4814182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026BB55-2C7F-4BD3-8358-7E3C3F9C1A46}"/>
                </a:ext>
              </a:extLst>
            </p:cNvPr>
            <p:cNvSpPr txBox="1"/>
            <p:nvPr/>
          </p:nvSpPr>
          <p:spPr>
            <a:xfrm>
              <a:off x="3421752" y="4845208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5.691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EC422B3-D0E1-4E68-BA59-856637E68A9E}"/>
              </a:ext>
            </a:extLst>
          </p:cNvPr>
          <p:cNvGrpSpPr/>
          <p:nvPr/>
        </p:nvGrpSpPr>
        <p:grpSpPr>
          <a:xfrm>
            <a:off x="7739175" y="3758536"/>
            <a:ext cx="909081" cy="400358"/>
            <a:chOff x="7011030" y="2512328"/>
            <a:chExt cx="909081" cy="400358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4858E9-7F26-47DE-9045-3D89268B53D2}"/>
                </a:ext>
              </a:extLst>
            </p:cNvPr>
            <p:cNvSpPr/>
            <p:nvPr/>
          </p:nvSpPr>
          <p:spPr>
            <a:xfrm>
              <a:off x="7011030" y="25123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47DC6BC-DF1D-47A5-872D-47EBBB75CFD8}"/>
                </a:ext>
              </a:extLst>
            </p:cNvPr>
            <p:cNvSpPr txBox="1"/>
            <p:nvPr/>
          </p:nvSpPr>
          <p:spPr>
            <a:xfrm>
              <a:off x="7118251" y="25433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9.039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B3B3B3B-D094-47B4-867F-1CAAA8C51B2F}"/>
              </a:ext>
            </a:extLst>
          </p:cNvPr>
          <p:cNvGrpSpPr/>
          <p:nvPr/>
        </p:nvGrpSpPr>
        <p:grpSpPr>
          <a:xfrm>
            <a:off x="5801836" y="3758536"/>
            <a:ext cx="909081" cy="400358"/>
            <a:chOff x="3322949" y="2664728"/>
            <a:chExt cx="909081" cy="40035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483FC2E-295D-411E-BD6E-DDFFBC0D011C}"/>
                </a:ext>
              </a:extLst>
            </p:cNvPr>
            <p:cNvSpPr/>
            <p:nvPr/>
          </p:nvSpPr>
          <p:spPr>
            <a:xfrm>
              <a:off x="3322949" y="2664728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5306102-D627-4A2E-92F3-82E421DB4894}"/>
                </a:ext>
              </a:extLst>
            </p:cNvPr>
            <p:cNvSpPr txBox="1"/>
            <p:nvPr/>
          </p:nvSpPr>
          <p:spPr>
            <a:xfrm>
              <a:off x="3430170" y="269575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6.748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908E225-455A-44F9-8C89-19DF7FA9F178}"/>
              </a:ext>
            </a:extLst>
          </p:cNvPr>
          <p:cNvGrpSpPr/>
          <p:nvPr/>
        </p:nvGrpSpPr>
        <p:grpSpPr>
          <a:xfrm>
            <a:off x="6375553" y="2892040"/>
            <a:ext cx="909081" cy="400358"/>
            <a:chOff x="6232617" y="3506445"/>
            <a:chExt cx="909081" cy="40035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576DA20-885F-4DD4-BF96-497832D2A2AB}"/>
                </a:ext>
              </a:extLst>
            </p:cNvPr>
            <p:cNvSpPr/>
            <p:nvPr/>
          </p:nvSpPr>
          <p:spPr>
            <a:xfrm>
              <a:off x="6232617" y="3506445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F0BC26D-C9B2-4540-9890-C4844BE4964C}"/>
                </a:ext>
              </a:extLst>
            </p:cNvPr>
            <p:cNvSpPr txBox="1"/>
            <p:nvPr/>
          </p:nvSpPr>
          <p:spPr>
            <a:xfrm>
              <a:off x="6339838" y="3537471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8.041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9FB449A-EF1F-46CE-A369-C36F88A4CC94}"/>
              </a:ext>
            </a:extLst>
          </p:cNvPr>
          <p:cNvGrpSpPr/>
          <p:nvPr/>
        </p:nvGrpSpPr>
        <p:grpSpPr>
          <a:xfrm>
            <a:off x="4766178" y="2280992"/>
            <a:ext cx="909081" cy="400358"/>
            <a:chOff x="6385017" y="4629516"/>
            <a:chExt cx="909081" cy="400358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FFD3601-52A6-43B3-9CD7-59E0BF458269}"/>
                </a:ext>
              </a:extLst>
            </p:cNvPr>
            <p:cNvSpPr/>
            <p:nvPr/>
          </p:nvSpPr>
          <p:spPr>
            <a:xfrm>
              <a:off x="6385017" y="4629516"/>
              <a:ext cx="909081" cy="37154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E7C37E3-9335-4802-BE8C-EE4C79935E4E}"/>
                </a:ext>
              </a:extLst>
            </p:cNvPr>
            <p:cNvSpPr txBox="1"/>
            <p:nvPr/>
          </p:nvSpPr>
          <p:spPr>
            <a:xfrm>
              <a:off x="6492238" y="466054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2.551</a:t>
              </a: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C89AAC1-3029-4D92-8615-46ACA6635B8E}"/>
              </a:ext>
            </a:extLst>
          </p:cNvPr>
          <p:cNvCxnSpPr/>
          <p:nvPr/>
        </p:nvCxnSpPr>
        <p:spPr>
          <a:xfrm>
            <a:off x="4358595" y="1734083"/>
            <a:ext cx="748602" cy="5469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A348462-52E1-4DB6-BAF2-25193B1C7E9B}"/>
              </a:ext>
            </a:extLst>
          </p:cNvPr>
          <p:cNvCxnSpPr>
            <a:endCxn id="14" idx="0"/>
          </p:cNvCxnSpPr>
          <p:nvPr/>
        </p:nvCxnSpPr>
        <p:spPr>
          <a:xfrm flipH="1">
            <a:off x="3904055" y="2674816"/>
            <a:ext cx="862123" cy="3019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8F092A9-8AF5-4A93-B577-7D2F6E348933}"/>
              </a:ext>
            </a:extLst>
          </p:cNvPr>
          <p:cNvCxnSpPr>
            <a:cxnSpLocks/>
          </p:cNvCxnSpPr>
          <p:nvPr/>
        </p:nvCxnSpPr>
        <p:spPr>
          <a:xfrm>
            <a:off x="5675259" y="2658253"/>
            <a:ext cx="944249" cy="1993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47D9D63-F2EE-4864-803E-9AA263C24A5F}"/>
              </a:ext>
            </a:extLst>
          </p:cNvPr>
          <p:cNvCxnSpPr>
            <a:endCxn id="11" idx="0"/>
          </p:cNvCxnSpPr>
          <p:nvPr/>
        </p:nvCxnSpPr>
        <p:spPr>
          <a:xfrm>
            <a:off x="4358595" y="3348294"/>
            <a:ext cx="462447" cy="4412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2FAA26C-0E62-404B-AAD7-3922188010C4}"/>
              </a:ext>
            </a:extLst>
          </p:cNvPr>
          <p:cNvCxnSpPr>
            <a:endCxn id="22" idx="0"/>
          </p:cNvCxnSpPr>
          <p:nvPr/>
        </p:nvCxnSpPr>
        <p:spPr>
          <a:xfrm flipH="1">
            <a:off x="6256377" y="3273199"/>
            <a:ext cx="146778" cy="4853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467BD0B-94AF-4F6F-AD5D-E77561293AF9}"/>
              </a:ext>
            </a:extLst>
          </p:cNvPr>
          <p:cNvCxnSpPr/>
          <p:nvPr/>
        </p:nvCxnSpPr>
        <p:spPr>
          <a:xfrm>
            <a:off x="7284634" y="3263589"/>
            <a:ext cx="790221" cy="4728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B09ADD4-0081-40C4-9229-99FB364B6E78}"/>
              </a:ext>
            </a:extLst>
          </p:cNvPr>
          <p:cNvCxnSpPr>
            <a:endCxn id="19" idx="0"/>
          </p:cNvCxnSpPr>
          <p:nvPr/>
        </p:nvCxnSpPr>
        <p:spPr>
          <a:xfrm flipH="1">
            <a:off x="5462423" y="4158894"/>
            <a:ext cx="355225" cy="6173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581A6BE-7452-4977-B2FF-5D0EDF49CD55}"/>
              </a:ext>
            </a:extLst>
          </p:cNvPr>
          <p:cNvCxnSpPr>
            <a:endCxn id="12" idx="0"/>
          </p:cNvCxnSpPr>
          <p:nvPr/>
        </p:nvCxnSpPr>
        <p:spPr>
          <a:xfrm>
            <a:off x="6710917" y="4158894"/>
            <a:ext cx="347320" cy="5357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97C362A-17DF-4E63-8E55-01D4B1F4829F}"/>
              </a:ext>
            </a:extLst>
          </p:cNvPr>
          <p:cNvCxnSpPr/>
          <p:nvPr/>
        </p:nvCxnSpPr>
        <p:spPr>
          <a:xfrm flipH="1">
            <a:off x="4766178" y="5125983"/>
            <a:ext cx="233798" cy="6866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255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11454</TotalTime>
  <Words>983</Words>
  <Application>Microsoft Office PowerPoint</Application>
  <PresentationFormat>On-screen Show (4:3)</PresentationFormat>
  <Paragraphs>252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Office Theme</vt:lpstr>
      <vt:lpstr>CPSC 531: System Modeling and Simulation</vt:lpstr>
      <vt:lpstr>Event List Management</vt:lpstr>
      <vt:lpstr>Basic Questions</vt:lpstr>
      <vt:lpstr>Criteria for Event List Management</vt:lpstr>
      <vt:lpstr>Example: ttr.c</vt:lpstr>
      <vt:lpstr>Example: ttr.c</vt:lpstr>
      <vt:lpstr>Many Implementation Choices Possible</vt:lpstr>
      <vt:lpstr>Binary Tree</vt:lpstr>
      <vt:lpstr>Binary Tree Example</vt:lpstr>
      <vt:lpstr>Complete Binary Tree Example</vt:lpstr>
      <vt:lpstr>Heap</vt:lpstr>
      <vt:lpstr>Heap Example</vt:lpstr>
      <vt:lpstr>Hybrid Schemes</vt:lpstr>
      <vt:lpstr>Calendar Queue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362</cp:revision>
  <dcterms:created xsi:type="dcterms:W3CDTF">2013-07-31T17:26:06Z</dcterms:created>
  <dcterms:modified xsi:type="dcterms:W3CDTF">2017-10-19T13:32:14Z</dcterms:modified>
</cp:coreProperties>
</file>