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7"/>
  </p:notesMasterIdLst>
  <p:sldIdLst>
    <p:sldId id="256" r:id="rId2"/>
    <p:sldId id="343" r:id="rId3"/>
    <p:sldId id="344" r:id="rId4"/>
    <p:sldId id="257" r:id="rId5"/>
    <p:sldId id="258" r:id="rId6"/>
    <p:sldId id="348" r:id="rId7"/>
    <p:sldId id="260" r:id="rId8"/>
    <p:sldId id="261" r:id="rId9"/>
    <p:sldId id="262" r:id="rId10"/>
    <p:sldId id="263" r:id="rId11"/>
    <p:sldId id="264" r:id="rId12"/>
    <p:sldId id="265" r:id="rId13"/>
    <p:sldId id="345" r:id="rId14"/>
    <p:sldId id="353" r:id="rId15"/>
    <p:sldId id="346" r:id="rId16"/>
    <p:sldId id="347" r:id="rId17"/>
    <p:sldId id="349" r:id="rId18"/>
    <p:sldId id="266" r:id="rId19"/>
    <p:sldId id="267" r:id="rId20"/>
    <p:sldId id="268" r:id="rId21"/>
    <p:sldId id="354" r:id="rId22"/>
    <p:sldId id="269" r:id="rId23"/>
    <p:sldId id="270" r:id="rId24"/>
    <p:sldId id="271" r:id="rId25"/>
    <p:sldId id="350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351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52" r:id="rId89"/>
    <p:sldId id="336" r:id="rId90"/>
    <p:sldId id="337" r:id="rId91"/>
    <p:sldId id="338" r:id="rId92"/>
    <p:sldId id="339" r:id="rId93"/>
    <p:sldId id="340" r:id="rId94"/>
    <p:sldId id="341" r:id="rId95"/>
    <p:sldId id="342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767E4-582B-4DC8-B957-079FBE891D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320"/>
            <a:fld id="{3A015469-9D8F-438D-9A54-E079349D188E}" type="slidenum">
              <a:rPr lang="en-US" smtClean="0"/>
              <a:pPr defTabSz="92732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1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791E06D8-812A-43DE-A0D7-BFD456DCA706}" type="slidenum">
              <a:rPr lang="en-US" smtClean="0"/>
              <a:pPr defTabSz="925730"/>
              <a:t>54</a:t>
            </a:fld>
            <a:endParaRPr lang="en-US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21780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C7CA0736-F194-400C-9508-4F28C0945715}" type="slidenum">
              <a:rPr lang="en-US" smtClean="0"/>
              <a:pPr defTabSz="925730"/>
              <a:t>56</a:t>
            </a:fld>
            <a:endParaRPr lang="en-US" dirty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42272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15777C2B-81A7-45D4-B3E3-7D1D6B40ADFC}" type="slidenum">
              <a:rPr lang="en-US" smtClean="0"/>
              <a:pPr defTabSz="925730"/>
              <a:t>57</a:t>
            </a:fld>
            <a:endParaRPr lang="en-US" dirty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426151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48350645-0824-460D-A99F-152F0DE371FF}" type="slidenum">
              <a:rPr lang="en-US" smtClean="0"/>
              <a:pPr defTabSz="925730"/>
              <a:t>58</a:t>
            </a:fld>
            <a:endParaRPr lang="en-US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71201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300F62D6-3B7C-4AFB-919C-A95259966E06}" type="slidenum">
              <a:rPr lang="en-US" smtClean="0"/>
              <a:pPr defTabSz="925730"/>
              <a:t>59</a:t>
            </a:fld>
            <a:endParaRPr lang="en-US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1409996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4C774536-3A0D-4049-A503-3B54E2D90C00}" type="slidenum">
              <a:rPr lang="en-US" smtClean="0"/>
              <a:pPr defTabSz="925730"/>
              <a:t>60</a:t>
            </a:fld>
            <a:endParaRPr lang="en-US" dirty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647231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D54FD9F-EB36-492C-B921-495B1305A08B}" type="slidenum">
              <a:rPr lang="en-US" smtClean="0"/>
              <a:pPr defTabSz="925730"/>
              <a:t>61</a:t>
            </a:fld>
            <a:endParaRPr lang="en-US" dirty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79274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DD0D365A-2EB7-4688-ADBE-685206346038}" type="slidenum">
              <a:rPr lang="en-US" smtClean="0"/>
              <a:pPr defTabSz="925730"/>
              <a:t>62</a:t>
            </a:fld>
            <a:endParaRPr lang="en-US" dirty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568870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82F21281-DD37-4F4B-A9D5-2894164FE899}" type="slidenum">
              <a:rPr lang="en-US" smtClean="0"/>
              <a:pPr defTabSz="925730"/>
              <a:t>63</a:t>
            </a:fld>
            <a:endParaRPr lang="en-US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88999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62DFEB1-9740-4437-BE5D-24AB4F1A7745}" type="slidenum">
              <a:rPr lang="en-US" smtClean="0"/>
              <a:pPr defTabSz="925730"/>
              <a:t>38</a:t>
            </a:fld>
            <a:endParaRPr lang="en-US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1445941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02F17CF3-E563-479A-923D-D56D5E4D4B23}" type="slidenum">
              <a:rPr lang="en-US" smtClean="0"/>
              <a:pPr defTabSz="925730"/>
              <a:t>64</a:t>
            </a:fld>
            <a:endParaRPr lang="en-US" dirty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04540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CEB51EAD-EC5C-481A-8897-724DCDF489DA}" type="slidenum">
              <a:rPr lang="en-US" smtClean="0"/>
              <a:pPr defTabSz="925730"/>
              <a:t>65</a:t>
            </a:fld>
            <a:endParaRPr lang="en-US" dirty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521733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301FD881-CC3B-4A40-BBB8-57B82D73C869}" type="slidenum">
              <a:rPr lang="en-US" smtClean="0"/>
              <a:pPr defTabSz="925730"/>
              <a:t>66</a:t>
            </a:fld>
            <a:endParaRPr lang="en-US" dirty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949253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98DE62F1-690B-4F19-AD86-85DCCB6FD900}" type="slidenum">
              <a:rPr lang="en-US" smtClean="0"/>
              <a:pPr defTabSz="925730"/>
              <a:t>67</a:t>
            </a:fld>
            <a:endParaRPr lang="en-US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** move to </a:t>
            </a:r>
            <a:r>
              <a:rPr lang="en-US"/>
              <a:t>earlier slides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836433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3A936B34-1761-4B36-B97C-B6B9FD76A6C4}" type="slidenum">
              <a:rPr lang="en-US" smtClean="0"/>
              <a:pPr defTabSz="925730"/>
              <a:t>68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272025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3C8DA808-E236-40EB-A774-0F99EA86CA10}" type="slidenum">
              <a:rPr lang="en-US" smtClean="0"/>
              <a:pPr defTabSz="925730"/>
              <a:t>69</a:t>
            </a:fld>
            <a:endParaRPr lang="en-US" dirty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197486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108D60E2-D3D9-4E62-94BD-E9C5B0C62192}" type="slidenum">
              <a:rPr lang="en-US" smtClean="0"/>
              <a:pPr defTabSz="925730"/>
              <a:t>71</a:t>
            </a:fld>
            <a:endParaRPr lang="en-US" dirty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03723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DDEDC82B-1CC8-4DF8-BD0A-2969F453E2A1}" type="slidenum">
              <a:rPr lang="en-US" smtClean="0"/>
              <a:pPr defTabSz="925730"/>
              <a:t>72</a:t>
            </a:fld>
            <a:endParaRPr lang="en-US" dirty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1299720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E129A0D5-332F-4625-B555-5BBF0CC4BE2E}" type="slidenum">
              <a:rPr lang="en-US" smtClean="0"/>
              <a:pPr defTabSz="925730"/>
              <a:t>73</a:t>
            </a:fld>
            <a:endParaRPr lang="en-US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528927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E544508A-9A6D-4797-8BEB-464C1BB25963}" type="slidenum">
              <a:rPr lang="en-US" smtClean="0"/>
              <a:pPr defTabSz="925730"/>
              <a:t>74</a:t>
            </a:fld>
            <a:endParaRPr lang="en-US" dirty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22343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48F46A45-9D23-4E3C-AD92-76AF36A68EB4}" type="slidenum">
              <a:rPr lang="en-US" smtClean="0"/>
              <a:pPr defTabSz="925730"/>
              <a:t>39</a:t>
            </a:fld>
            <a:endParaRPr lang="en-US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321409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87BAA630-0305-4C57-8645-36D1D117226C}" type="slidenum">
              <a:rPr lang="en-US" smtClean="0"/>
              <a:pPr defTabSz="925730"/>
              <a:t>75</a:t>
            </a:fld>
            <a:endParaRPr lang="en-US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190444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7A13E6A9-38D8-4F92-A0BA-483C756D0014}" type="slidenum">
              <a:rPr lang="en-US" smtClean="0"/>
              <a:pPr defTabSz="925730"/>
              <a:t>76</a:t>
            </a:fld>
            <a:endParaRPr lang="en-US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959917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1EE157C1-EF84-4CBC-A730-3F1259578E58}" type="slidenum">
              <a:rPr lang="en-US" smtClean="0"/>
              <a:pPr defTabSz="925730"/>
              <a:t>77</a:t>
            </a:fld>
            <a:endParaRPr lang="en-US" dirty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313774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F7806445-E859-4030-BD45-C87CFCE88F35}" type="slidenum">
              <a:rPr lang="en-US" smtClean="0"/>
              <a:pPr defTabSz="925730"/>
              <a:t>78</a:t>
            </a:fld>
            <a:endParaRPr lang="en-US" dirty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145080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6A369684-2992-4BAA-9563-0DD489B4D582}" type="slidenum">
              <a:rPr lang="en-US" smtClean="0"/>
              <a:pPr defTabSz="925730"/>
              <a:t>79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1572245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C8FD02CB-A299-4ECE-A26B-D87AF45BDB53}" type="slidenum">
              <a:rPr lang="en-US" smtClean="0"/>
              <a:pPr defTabSz="925730"/>
              <a:t>80</a:t>
            </a:fld>
            <a:endParaRPr lang="en-US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589756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98DBB964-DC8C-4EB0-9B19-9DC7883ADFF4}" type="slidenum">
              <a:rPr lang="en-US" smtClean="0"/>
              <a:pPr defTabSz="925730"/>
              <a:t>81</a:t>
            </a:fld>
            <a:endParaRPr lang="en-US" dirty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21801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8EAACA1B-BC8F-47F7-B0D4-2E46DE173C27}" type="slidenum">
              <a:rPr lang="en-US" smtClean="0"/>
              <a:pPr defTabSz="925730"/>
              <a:t>82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0205516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BBD7AE0F-6D23-445C-A519-8A30488D8892}" type="slidenum">
              <a:rPr lang="en-US" smtClean="0"/>
              <a:pPr defTabSz="925730"/>
              <a:t>83</a:t>
            </a:fld>
            <a:endParaRPr 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867072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6547FF43-3182-4659-936D-5777E63BBAE5}" type="slidenum">
              <a:rPr lang="en-US" smtClean="0"/>
              <a:pPr defTabSz="925730"/>
              <a:t>84</a:t>
            </a:fld>
            <a:endParaRPr lang="en-US" dirty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05615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A1E0F8EA-4F8A-4053-B01C-A4E042C09016}" type="slidenum">
              <a:rPr lang="en-US" smtClean="0"/>
              <a:pPr defTabSz="925730"/>
              <a:t>40</a:t>
            </a:fld>
            <a:endParaRPr lang="en-US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234594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B73B69D8-BF89-4E3B-852A-3025E697BB03}" type="slidenum">
              <a:rPr lang="en-US" smtClean="0"/>
              <a:pPr defTabSz="925730"/>
              <a:t>85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7577320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C8524AB2-A3F0-493F-98AD-B8D9B11A6D49}" type="slidenum">
              <a:rPr lang="en-US" smtClean="0"/>
              <a:pPr defTabSz="925730"/>
              <a:t>86</a:t>
            </a:fld>
            <a:endParaRPr 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918701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9DC14AC3-23C2-444A-9FE6-0F1FC559F834}" type="slidenum">
              <a:rPr lang="en-US" smtClean="0"/>
              <a:pPr defTabSz="925730"/>
              <a:t>87</a:t>
            </a:fld>
            <a:endParaRPr 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93112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DB292272-467A-4FFC-A149-88ED5214262F}" type="slidenum">
              <a:rPr lang="en-US" smtClean="0"/>
              <a:pPr defTabSz="926916"/>
              <a:t>89</a:t>
            </a:fld>
            <a:endParaRPr lang="en-US" dirty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19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DF35B2B4-8CD3-429D-B23D-F73EFEC8C969}" type="slidenum">
              <a:rPr lang="en-US" smtClean="0"/>
              <a:pPr defTabSz="926916"/>
              <a:t>90</a:t>
            </a:fld>
            <a:endParaRPr lang="en-US" dirty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19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C179E1B8-CBFA-4219-B860-18298E81F0BF}" type="slidenum">
              <a:rPr lang="en-US" smtClean="0"/>
              <a:pPr defTabSz="926916"/>
              <a:t>91</a:t>
            </a:fld>
            <a:endParaRPr 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33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BD500EC8-A52F-411C-9908-BCA28AE6CE43}" type="slidenum">
              <a:rPr lang="en-US" smtClean="0"/>
              <a:pPr defTabSz="926916"/>
              <a:t>92</a:t>
            </a:fld>
            <a:endParaRPr 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26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E145B334-C38B-46FD-B531-FF4F2B1BEC86}" type="slidenum">
              <a:rPr lang="en-US" smtClean="0"/>
              <a:pPr defTabSz="926916"/>
              <a:t>93</a:t>
            </a:fld>
            <a:endParaRPr lang="en-US" dirty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39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255F8989-2207-45DA-9A36-B63FDFA69D50}" type="slidenum">
              <a:rPr lang="en-US" smtClean="0"/>
              <a:pPr defTabSz="926916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96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16"/>
            <a:fld id="{BF6BE83B-9231-4795-AC44-A5E3D41A221D}" type="slidenum">
              <a:rPr lang="en-US" smtClean="0"/>
              <a:pPr defTabSz="926916"/>
              <a:t>95</a:t>
            </a:fld>
            <a:endParaRPr lang="en-US" dirty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0"/>
            <a:fld id="{BAD5D048-9215-4BAE-AF82-F151604779A3}" type="slidenum">
              <a:rPr lang="en-US" smtClean="0"/>
              <a:pPr defTabSz="925730"/>
              <a:t>41</a:t>
            </a:fld>
            <a:endParaRPr lang="en-US" dirty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8"/>
            <a:ext cx="5123546" cy="417827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419987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91"/>
            <a:fld id="{A3EB4F05-A2AF-4640-AACB-10D9BECD3948}" type="slidenum">
              <a:rPr lang="en-US" smtClean="0"/>
              <a:pPr defTabSz="925791"/>
              <a:t>43</a:t>
            </a:fld>
            <a:endParaRPr lang="en-US" dirty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47978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91"/>
            <a:fld id="{C322FF8E-4943-4D2D-8E6F-0BF154BAA66B}" type="slidenum">
              <a:rPr lang="en-US" smtClean="0"/>
              <a:pPr defTabSz="925791"/>
              <a:t>50</a:t>
            </a:fld>
            <a:endParaRPr lang="en-US" dirty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323200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320"/>
            <a:fld id="{050F1E01-872A-4510-BEB8-710080FCC1DF}" type="slidenum">
              <a:rPr lang="en-US" smtClean="0"/>
              <a:pPr defTabSz="927320"/>
              <a:t>51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531 - Ghaderi</a:t>
            </a:r>
          </a:p>
        </p:txBody>
      </p:sp>
    </p:spTree>
    <p:extLst>
      <p:ext uri="{BB962C8B-B14F-4D97-AF65-F5344CB8AC3E}">
        <p14:creationId xmlns:p14="http://schemas.microsoft.com/office/powerpoint/2010/main" val="239814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320"/>
            <a:fld id="{27EFE9D8-3EE8-42BF-B0DC-2B7505642F7B}" type="slidenum">
              <a:rPr lang="en-US" smtClean="0"/>
              <a:pPr defTabSz="92732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F7C-5DB1-4592-82F9-EA1D21E89D60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FC5-D430-4A99-8743-BFAF9CE0DF9A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94-54E0-46D5-A7D6-55D9D91E82A8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9F9-527A-403C-B8D0-F60F69E8947E}" type="datetime1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9BC3-46AE-4F45-827D-8DEF0D139708}" type="datetime1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 fontScale="90000"/>
          </a:bodyPr>
          <a:lstStyle/>
          <a:p>
            <a:r>
              <a:rPr lang="en-US" dirty="0"/>
              <a:t>CPSC 531:</a:t>
            </a:r>
            <a:br>
              <a:rPr lang="en-US" dirty="0"/>
            </a:br>
            <a:r>
              <a:rPr lang="en-US" dirty="0"/>
              <a:t>System Modeling and Simulation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r>
              <a:rPr lang="en-US" dirty="0">
                <a:solidFill>
                  <a:srgbClr val="7F7F7F"/>
                </a:solidFill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computer technical support center with personnel taking calls and </a:t>
            </a:r>
            <a:r>
              <a:rPr lang="en-CA" dirty="0"/>
              <a:t>providing service:</a:t>
            </a:r>
          </a:p>
          <a:p>
            <a:pPr lvl="1"/>
            <a:r>
              <a:rPr lang="en-US" dirty="0"/>
              <a:t>Three support staff: Alice, Bob, Chris (multiple support channel)</a:t>
            </a:r>
          </a:p>
          <a:p>
            <a:pPr lvl="1"/>
            <a:r>
              <a:rPr lang="en-US" dirty="0"/>
              <a:t>A simplifying rule: alphabetical tie-breaker if &gt; 1 staff are idle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Goal</a:t>
            </a:r>
            <a:r>
              <a:rPr lang="en-US" dirty="0"/>
              <a:t>: to find out how well the current arrangement works in terms of the response time of the system</a:t>
            </a:r>
          </a:p>
          <a:p>
            <a:endParaRPr lang="en-US" dirty="0"/>
          </a:p>
          <a:p>
            <a:r>
              <a:rPr lang="en-CA" dirty="0"/>
              <a:t>Random variables:</a:t>
            </a:r>
          </a:p>
          <a:p>
            <a:pPr lvl="1"/>
            <a:r>
              <a:rPr lang="en-CA" dirty="0"/>
              <a:t>Arrival time between calls</a:t>
            </a:r>
          </a:p>
          <a:p>
            <a:pPr lvl="1"/>
            <a:r>
              <a:rPr lang="en-US" dirty="0"/>
              <a:t>Service time (different distributions for Alice, Bob, and Chris)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1: ABC Call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908D-6B28-45C6-9963-B2C97576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ABC Call Center System is a discrete-event model with the </a:t>
            </a:r>
            <a:r>
              <a:rPr lang="en-CA" dirty="0"/>
              <a:t>following components:</a:t>
            </a:r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System state</a:t>
            </a:r>
            <a:r>
              <a:rPr lang="en-CA" dirty="0"/>
              <a:t>:</a:t>
            </a:r>
          </a:p>
          <a:p>
            <a:pPr lvl="1"/>
            <a:r>
              <a:rPr lang="en-US" dirty="0"/>
              <a:t>The number of callers waiting to be served at time t</a:t>
            </a:r>
          </a:p>
          <a:p>
            <a:pPr lvl="1"/>
            <a:r>
              <a:rPr lang="en-US" dirty="0"/>
              <a:t>Indicator that Alice is idle or busy at time t</a:t>
            </a:r>
          </a:p>
          <a:p>
            <a:pPr lvl="1"/>
            <a:r>
              <a:rPr lang="en-US" dirty="0"/>
              <a:t>Indicator that Bob is idle or busy at time t</a:t>
            </a:r>
          </a:p>
          <a:p>
            <a:pPr lvl="1"/>
            <a:r>
              <a:rPr lang="en-US" dirty="0"/>
              <a:t>Indicator that Chris is idle or busy at time 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Entities</a:t>
            </a:r>
            <a:r>
              <a:rPr lang="en-US" dirty="0"/>
              <a:t>: neither the caller nor the servers need to be explicitly represented, except in terms of the state variables, unless certain per-caller or per-server statistics are </a:t>
            </a:r>
            <a:r>
              <a:rPr lang="en-CA" dirty="0"/>
              <a:t>desired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States in ABC Call Center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22F4-EC12-44FA-9CA7-AF9FDE46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Events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Arrival of a call</a:t>
            </a:r>
          </a:p>
          <a:p>
            <a:pPr lvl="1"/>
            <a:r>
              <a:rPr lang="en-CA" dirty="0"/>
              <a:t>Service completion by Alice</a:t>
            </a:r>
          </a:p>
          <a:p>
            <a:pPr lvl="1"/>
            <a:r>
              <a:rPr lang="en-CA" dirty="0"/>
              <a:t>Service completion by Bob</a:t>
            </a:r>
          </a:p>
          <a:p>
            <a:pPr lvl="1"/>
            <a:r>
              <a:rPr lang="en-CA" dirty="0"/>
              <a:t>Service completion by Chris</a:t>
            </a:r>
          </a:p>
          <a:p>
            <a:pPr lvl="1"/>
            <a:endParaRPr lang="en-US" dirty="0"/>
          </a:p>
          <a:p>
            <a:r>
              <a:rPr lang="en-CA" dirty="0">
                <a:solidFill>
                  <a:srgbClr val="FF0000"/>
                </a:solidFill>
              </a:rPr>
              <a:t>Activities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Inter-arrival time</a:t>
            </a:r>
          </a:p>
          <a:p>
            <a:pPr lvl="1"/>
            <a:r>
              <a:rPr lang="en-CA" dirty="0"/>
              <a:t>Service time by Alice</a:t>
            </a:r>
          </a:p>
          <a:p>
            <a:pPr lvl="1"/>
            <a:r>
              <a:rPr lang="en-CA" dirty="0"/>
              <a:t>Service time by Bob</a:t>
            </a:r>
          </a:p>
          <a:p>
            <a:pPr lvl="1"/>
            <a:r>
              <a:rPr lang="en-CA" dirty="0"/>
              <a:t>Service time by Chris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Delay</a:t>
            </a:r>
            <a:r>
              <a:rPr lang="en-US" dirty="0"/>
              <a:t>: a caller’s wait in queue until Alice, Bob, or Chris becomes free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Events in ABC Call Center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E252-9979-4CD0-8856-FA3B056B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0" y="1160086"/>
            <a:ext cx="8341378" cy="5196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CA" dirty="0"/>
              <a:t>pancake restaurant in an old church in Brisbane, Australia:</a:t>
            </a:r>
          </a:p>
          <a:p>
            <a:pPr lvl="1"/>
            <a:r>
              <a:rPr lang="en-US" dirty="0"/>
              <a:t>Host/hostess for seating of customers (possible waiting here)</a:t>
            </a:r>
          </a:p>
          <a:p>
            <a:pPr lvl="1"/>
            <a:r>
              <a:rPr lang="en-US" dirty="0"/>
              <a:t>Waiter/waitress for ordering/bringing food and beverages</a:t>
            </a:r>
          </a:p>
          <a:p>
            <a:pPr lvl="1"/>
            <a:r>
              <a:rPr lang="en-US" dirty="0"/>
              <a:t>Kitchen and cook(s) for preparing food (possible queueing too!)</a:t>
            </a:r>
          </a:p>
          <a:p>
            <a:pPr lvl="1"/>
            <a:r>
              <a:rPr lang="en-US" dirty="0"/>
              <a:t>Cashier for payment and departure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Goal</a:t>
            </a:r>
            <a:r>
              <a:rPr lang="en-US" dirty="0"/>
              <a:t>: to find out how many staff (and tables) to have to keep the response time of the system reasonable</a:t>
            </a:r>
          </a:p>
          <a:p>
            <a:endParaRPr lang="en-US" dirty="0"/>
          </a:p>
          <a:p>
            <a:r>
              <a:rPr lang="en-CA" dirty="0"/>
              <a:t>Random variables:</a:t>
            </a:r>
          </a:p>
          <a:p>
            <a:pPr lvl="1"/>
            <a:r>
              <a:rPr lang="en-CA" dirty="0"/>
              <a:t>Arrival times of customers</a:t>
            </a:r>
          </a:p>
          <a:p>
            <a:pPr lvl="1"/>
            <a:r>
              <a:rPr lang="en-CA" dirty="0"/>
              <a:t>Sizes of groups</a:t>
            </a:r>
          </a:p>
          <a:p>
            <a:pPr lvl="1"/>
            <a:r>
              <a:rPr lang="en-CA" dirty="0"/>
              <a:t>Time of day</a:t>
            </a:r>
          </a:p>
          <a:p>
            <a:pPr lvl="1"/>
            <a:r>
              <a:rPr lang="en-US" dirty="0"/>
              <a:t>Service times for ordering, eating, payment,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2: Pancake Manor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908D-6B28-45C6-9963-B2C97576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6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2: Pancake Manor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908D-6B28-45C6-9963-B2C97576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FA819-0060-446A-8872-48E67C0E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220" y="2677480"/>
            <a:ext cx="4522760" cy="2544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F30282-049D-4D7A-B4D5-DB3A3C1A4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59315" y="2588238"/>
            <a:ext cx="4114797" cy="23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Pancake Manor restaurant is a discrete-event model with the </a:t>
            </a:r>
            <a:r>
              <a:rPr lang="en-CA" dirty="0"/>
              <a:t>following components:</a:t>
            </a:r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System state</a:t>
            </a:r>
            <a:r>
              <a:rPr lang="en-CA" dirty="0"/>
              <a:t>:</a:t>
            </a:r>
          </a:p>
          <a:p>
            <a:pPr lvl="1"/>
            <a:r>
              <a:rPr lang="en-US" dirty="0"/>
              <a:t>The number of customers waiting to be seated at time t</a:t>
            </a:r>
          </a:p>
          <a:p>
            <a:pPr lvl="1"/>
            <a:r>
              <a:rPr lang="en-US" dirty="0"/>
              <a:t>The number of customers waiting to order at time t</a:t>
            </a:r>
          </a:p>
          <a:p>
            <a:pPr lvl="1"/>
            <a:r>
              <a:rPr lang="en-US" dirty="0"/>
              <a:t>The number of customers waiting for food at time t</a:t>
            </a:r>
          </a:p>
          <a:p>
            <a:pPr lvl="1"/>
            <a:r>
              <a:rPr lang="en-US" dirty="0"/>
              <a:t>The number of customers eating at time t</a:t>
            </a:r>
          </a:p>
          <a:p>
            <a:pPr lvl="1"/>
            <a:r>
              <a:rPr lang="en-US" dirty="0"/>
              <a:t>The number of customers waiting to pay at time t</a:t>
            </a:r>
          </a:p>
          <a:p>
            <a:pPr lvl="1"/>
            <a:r>
              <a:rPr lang="en-US" dirty="0"/>
              <a:t>The number of available/occupied tables at time 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Entities</a:t>
            </a:r>
            <a:r>
              <a:rPr lang="en-US" dirty="0"/>
              <a:t>: </a:t>
            </a:r>
            <a:r>
              <a:rPr lang="en-CA" dirty="0"/>
              <a:t>customers; host/hostess; waiter/waitress; cooks in kitchen; tables in restaurant; other?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States in Pancake Manor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22F4-EC12-44FA-9CA7-AF9FDE46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Events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Arrival of a customer (or group of customers)</a:t>
            </a:r>
          </a:p>
          <a:p>
            <a:pPr lvl="1"/>
            <a:r>
              <a:rPr lang="en-CA" dirty="0"/>
              <a:t>Service completion by host/hostess</a:t>
            </a:r>
          </a:p>
          <a:p>
            <a:pPr lvl="1"/>
            <a:r>
              <a:rPr lang="en-CA" dirty="0"/>
              <a:t>Service completion by waiter/waitress</a:t>
            </a:r>
          </a:p>
          <a:p>
            <a:pPr lvl="1"/>
            <a:r>
              <a:rPr lang="en-CA" dirty="0"/>
              <a:t>Service completion by cook</a:t>
            </a:r>
          </a:p>
          <a:p>
            <a:pPr lvl="1"/>
            <a:r>
              <a:rPr lang="en-CA" dirty="0"/>
              <a:t>Service completion by cashier</a:t>
            </a:r>
          </a:p>
          <a:p>
            <a:pPr lvl="1"/>
            <a:endParaRPr lang="en-US" dirty="0"/>
          </a:p>
          <a:p>
            <a:r>
              <a:rPr lang="en-CA" dirty="0">
                <a:solidFill>
                  <a:srgbClr val="FF0000"/>
                </a:solidFill>
              </a:rPr>
              <a:t>Activities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Inter-arrival time</a:t>
            </a:r>
          </a:p>
          <a:p>
            <a:pPr lvl="1"/>
            <a:r>
              <a:rPr lang="en-CA" dirty="0"/>
              <a:t>Service time by host/hostess</a:t>
            </a:r>
          </a:p>
          <a:p>
            <a:pPr lvl="1"/>
            <a:r>
              <a:rPr lang="en-CA" dirty="0"/>
              <a:t>Service time by waiter/waitress</a:t>
            </a:r>
          </a:p>
          <a:p>
            <a:pPr lvl="1"/>
            <a:r>
              <a:rPr lang="en-CA" dirty="0"/>
              <a:t>Service time by cook</a:t>
            </a:r>
          </a:p>
          <a:p>
            <a:pPr lvl="1"/>
            <a:r>
              <a:rPr lang="en-CA" dirty="0"/>
              <a:t>Service time by cashier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Delay</a:t>
            </a:r>
            <a:r>
              <a:rPr lang="en-US" dirty="0"/>
              <a:t>: a caller’s wait for seating, ordering, eating, paying,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Events in Pancake Manor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7E252-9979-4CD0-8856-FA3B056B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Concepts in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Terminology and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 pedagogical examples</a:t>
            </a:r>
          </a:p>
          <a:p>
            <a:r>
              <a:rPr lang="en-US" dirty="0"/>
              <a:t>Components of discrete-event simulation</a:t>
            </a:r>
          </a:p>
          <a:p>
            <a:pPr lvl="1"/>
            <a:r>
              <a:rPr lang="en-US" dirty="0"/>
              <a:t>Time advance approaches</a:t>
            </a:r>
          </a:p>
          <a:p>
            <a:pPr lvl="1"/>
            <a:r>
              <a:rPr lang="en-US" dirty="0"/>
              <a:t>Event scheduling approach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Manual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Grocery store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program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of queuing systems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Infinite and finite population model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Tandem queue with blocking</a:t>
            </a:r>
          </a:p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Verification and validation of simulation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C0E-3D3D-4503-93C1-D72DBD8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200" y="1160086"/>
            <a:ext cx="8355446" cy="4966078"/>
          </a:xfrm>
        </p:spPr>
        <p:txBody>
          <a:bodyPr/>
          <a:lstStyle/>
          <a:p>
            <a:r>
              <a:rPr lang="en-US" dirty="0"/>
              <a:t>In DES simulation:</a:t>
            </a:r>
          </a:p>
          <a:p>
            <a:pPr lvl="1"/>
            <a:r>
              <a:rPr lang="en-US" dirty="0"/>
              <a:t>The simulation is driven by events</a:t>
            </a:r>
          </a:p>
          <a:p>
            <a:pPr lvl="1"/>
            <a:r>
              <a:rPr lang="en-US" dirty="0"/>
              <a:t>The simulation time advances based on sequence of events</a:t>
            </a:r>
          </a:p>
          <a:p>
            <a:pPr lvl="1"/>
            <a:r>
              <a:rPr lang="en-US" dirty="0"/>
              <a:t>System state changes with events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Time advance algorithm</a:t>
            </a:r>
          </a:p>
          <a:p>
            <a:pPr lvl="1"/>
            <a:r>
              <a:rPr lang="en-US" dirty="0"/>
              <a:t>Event scheduling</a:t>
            </a:r>
          </a:p>
          <a:p>
            <a:pPr lvl="1"/>
            <a:r>
              <a:rPr lang="en-US" dirty="0"/>
              <a:t>Event processing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Simulation</a:t>
            </a:r>
          </a:p>
        </p:txBody>
      </p:sp>
      <p:sp>
        <p:nvSpPr>
          <p:cNvPr id="5" name="object 22"/>
          <p:cNvSpPr/>
          <p:nvPr/>
        </p:nvSpPr>
        <p:spPr>
          <a:xfrm>
            <a:off x="1304246" y="4845152"/>
            <a:ext cx="6535508" cy="1882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9D701-52C1-4D29-A231-AA2BBBA0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6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562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The mechanism for advancing simulation time and guaranteeing that all events occur in correct chronological order</a:t>
            </a:r>
          </a:p>
          <a:p>
            <a:r>
              <a:rPr lang="en-CA" dirty="0"/>
              <a:t>General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Time-stepping approach (fixed time increment):</a:t>
            </a:r>
          </a:p>
          <a:p>
            <a:pPr lvl="1"/>
            <a:r>
              <a:rPr lang="en-US" dirty="0"/>
              <a:t>Also known as the “activity scanning” approach</a:t>
            </a:r>
          </a:p>
          <a:p>
            <a:pPr lvl="1"/>
            <a:r>
              <a:rPr lang="en-US" dirty="0"/>
              <a:t>At each clock advance, the conditions for each activity are checked, and if the conditions are true, then the corresponding activities begin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Event-scheduling approach (variable time advance):</a:t>
            </a:r>
          </a:p>
          <a:p>
            <a:pPr lvl="1"/>
            <a:r>
              <a:rPr lang="en-US" dirty="0"/>
              <a:t>Concentrates on events and their effect on system state</a:t>
            </a:r>
          </a:p>
          <a:p>
            <a:pPr lvl="1"/>
            <a:r>
              <a:rPr lang="en-US" dirty="0"/>
              <a:t>The simulation clock is advanced to the time of the next imminent event on the FEL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 Advance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3F51-5CED-4625-8E4F-E1BAB147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Recap: Simulation Model Taxonomy</a:t>
            </a:r>
          </a:p>
        </p:txBody>
      </p:sp>
      <p:sp>
        <p:nvSpPr>
          <p:cNvPr id="4" name="object 36"/>
          <p:cNvSpPr/>
          <p:nvPr/>
        </p:nvSpPr>
        <p:spPr>
          <a:xfrm>
            <a:off x="228600" y="1143000"/>
            <a:ext cx="8534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A74BA-810A-42BC-BFDB-CE686E02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At any given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the list of all pending future events is scanned to determine which ones are applicable</a:t>
                </a:r>
              </a:p>
              <a:p>
                <a:r>
                  <a:rPr lang="en-US" sz="2400" dirty="0"/>
                  <a:t>FEL not strictly required, nor does it need to be ordered</a:t>
                </a:r>
              </a:p>
              <a:p>
                <a:endParaRPr lang="en-US" sz="2000" dirty="0"/>
              </a:p>
              <a:p>
                <a:r>
                  <a:rPr lang="en-US" sz="2400" dirty="0"/>
                  <a:t>Main challenge is getting the time step appropriate</a:t>
                </a:r>
              </a:p>
              <a:p>
                <a:pPr lvl="1"/>
                <a:r>
                  <a:rPr lang="en-US" sz="2000" dirty="0"/>
                  <a:t>Too small: high overhead; lots of scanning; not much happens</a:t>
                </a:r>
              </a:p>
              <a:p>
                <a:pPr lvl="1"/>
                <a:r>
                  <a:rPr lang="en-US" sz="2000" dirty="0"/>
                  <a:t>Too large: too many events applicable at once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Real systems often have highly-varying times between events</a:t>
                </a:r>
              </a:p>
              <a:p>
                <a:r>
                  <a:rPr lang="en-US" sz="2400" dirty="0"/>
                  <a:t>Time-stepping approach is simple in concept, but often slow in execution (i.e., high overhead)</a:t>
                </a:r>
              </a:p>
              <a:p>
                <a:r>
                  <a:rPr lang="en-US" sz="2400" dirty="0"/>
                  <a:t>Suitable only for simulating small systems with well-defined inherent time steps (e.g., </a:t>
                </a:r>
                <a:r>
                  <a:rPr lang="en-US" sz="2400" dirty="0" err="1"/>
                  <a:t>mortgage.c</a:t>
                </a:r>
                <a:r>
                  <a:rPr lang="en-US" sz="2400" dirty="0"/>
                  <a:t>, fluid flow)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82" b="-92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Time-Stepping Approach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A6771-7A33-45A6-A224-172FBEDF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At any given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the future event list (FEL) contains all previously scheduled future events and their associated event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FEL is ordered by event time, and the event times satisfy: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≤…≤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is the value of the Clock.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7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Event-Scheduling Approach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A6771-7A33-45A6-A224-172FBEDF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Event-Scheduling Approach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" y="1025103"/>
            <a:ext cx="8955975" cy="582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71AEB-0CCA-4F5E-89F0-5E01F0B6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0" y="1160085"/>
            <a:ext cx="8229600" cy="55613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management of a list</a:t>
            </a:r>
          </a:p>
          <a:p>
            <a:pPr lvl="1"/>
            <a:r>
              <a:rPr lang="en-US" dirty="0"/>
              <a:t>The major list processing operations performed on a FEL are:</a:t>
            </a:r>
          </a:p>
          <a:p>
            <a:pPr lvl="2"/>
            <a:r>
              <a:rPr lang="en-US" dirty="0"/>
              <a:t>Removal of the imminent event</a:t>
            </a:r>
          </a:p>
          <a:p>
            <a:pPr lvl="2"/>
            <a:r>
              <a:rPr lang="en-US" dirty="0"/>
              <a:t>Addition of a new event to the list</a:t>
            </a:r>
          </a:p>
          <a:p>
            <a:pPr lvl="2"/>
            <a:r>
              <a:rPr lang="en-US" dirty="0"/>
              <a:t>Occasionally removal of some event (cancellation of an event)</a:t>
            </a:r>
          </a:p>
          <a:p>
            <a:pPr lvl="1"/>
            <a:r>
              <a:rPr lang="en-US" dirty="0"/>
              <a:t>Efficiency of search within the list depends on the logical organization of the list and how the search is conducted</a:t>
            </a:r>
          </a:p>
          <a:p>
            <a:pPr lvl="1"/>
            <a:endParaRPr lang="en-US" dirty="0"/>
          </a:p>
          <a:p>
            <a:r>
              <a:rPr lang="en-US" dirty="0"/>
              <a:t>Data structure for FEL? Choice depends on system size:</a:t>
            </a:r>
          </a:p>
          <a:p>
            <a:pPr lvl="1"/>
            <a:r>
              <a:rPr lang="en-US" dirty="0"/>
              <a:t>Variable(s)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Ordered linked list</a:t>
            </a:r>
          </a:p>
          <a:p>
            <a:pPr lvl="1"/>
            <a:r>
              <a:rPr lang="en-US" dirty="0"/>
              <a:t>Priority queue</a:t>
            </a:r>
          </a:p>
          <a:p>
            <a:pPr lvl="1"/>
            <a:r>
              <a:rPr lang="en-US" dirty="0"/>
              <a:t>Binary heap</a:t>
            </a:r>
          </a:p>
          <a:p>
            <a:pPr lvl="1"/>
            <a:r>
              <a:rPr lang="en-US" dirty="0"/>
              <a:t>Calendar queue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85DFA-E25E-432C-BB35-1FDE76A0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Arrival event:</a:t>
                </a:r>
              </a:p>
              <a:p>
                <a:pPr lvl="1"/>
                <a:r>
                  <a:rPr lang="en-US" dirty="0"/>
                  <a:t>For example, at time 0, the first arrival event is generated and is scheduled on the FEL. When the clock eventually is advanced to the time of this first arrival, a second arrival </a:t>
                </a:r>
                <a:r>
                  <a:rPr lang="en-CA" dirty="0"/>
                  <a:t>event is generated.</a:t>
                </a:r>
              </a:p>
              <a:p>
                <a:r>
                  <a:rPr lang="en-CA" dirty="0"/>
                  <a:t>Service completion event:</a:t>
                </a:r>
              </a:p>
              <a:p>
                <a:pPr lvl="1"/>
                <a:r>
                  <a:rPr lang="en-US" dirty="0"/>
                  <a:t>Triggered only on the condition that a customer is present and a server </a:t>
                </a:r>
                <a:r>
                  <a:rPr lang="en-CA" dirty="0"/>
                  <a:t>is free</a:t>
                </a:r>
              </a:p>
              <a:p>
                <a:r>
                  <a:rPr lang="en-CA" dirty="0"/>
                  <a:t>Stopping event, E:</a:t>
                </a:r>
              </a:p>
              <a:p>
                <a:pPr lvl="1"/>
                <a:r>
                  <a:rPr lang="en-US" dirty="0"/>
                  <a:t>At time 0: schedule a stop simulation event at a specified future time T</a:t>
                </a:r>
                <a:r>
                  <a:rPr lang="en-US" baseline="-25000" dirty="0"/>
                  <a:t>E</a:t>
                </a:r>
                <a:endParaRPr lang="en-US" dirty="0"/>
              </a:p>
              <a:p>
                <a:pPr lvl="1"/>
                <a:r>
                  <a:rPr lang="en-US" dirty="0"/>
                  <a:t>Run length T</a:t>
                </a:r>
                <a:r>
                  <a:rPr lang="en-US" baseline="-25000" dirty="0"/>
                  <a:t>E</a:t>
                </a:r>
                <a:r>
                  <a:rPr lang="en-US" dirty="0"/>
                  <a:t> is determined by the simulation itself. Generally, T</a:t>
                </a:r>
                <a:r>
                  <a:rPr lang="en-US" baseline="-25000" dirty="0"/>
                  <a:t>E</a:t>
                </a:r>
                <a:r>
                  <a:rPr lang="en-US" dirty="0"/>
                  <a:t> is the time of occurrence of some specified event E (e.g., completion of 1000</a:t>
                </a:r>
                <a:r>
                  <a:rPr lang="en-US" baseline="30000" dirty="0"/>
                  <a:t>th</a:t>
                </a:r>
                <a:r>
                  <a:rPr lang="en-US" dirty="0"/>
                  <a:t> customer) or condition (e.g., relative change in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, or standard deviation of queue size)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840" r="-1111" b="-13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Future Events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93E5-3A3F-4239-9D4D-7A3F045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Concepts in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Terminology and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 pedagogical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Components of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Time advance approaches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Event scheduling approach</a:t>
            </a:r>
          </a:p>
          <a:p>
            <a:r>
              <a:rPr lang="en-US" dirty="0"/>
              <a:t>Manual simulation</a:t>
            </a:r>
          </a:p>
          <a:p>
            <a:pPr lvl="1"/>
            <a:r>
              <a:rPr lang="en-US" dirty="0"/>
              <a:t>Grocery store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program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of queuing systems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Infinite and finite population model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Tandem queue with blocking</a:t>
            </a:r>
          </a:p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Verification and validation of simulation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C0E-3D3D-4503-93C1-D72DBD8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Grocery Store with single checkout</a:t>
            </a:r>
          </a:p>
          <a:p>
            <a:r>
              <a:rPr lang="en-US" dirty="0"/>
              <a:t>Single-channel queue:</a:t>
            </a:r>
            <a:endParaRPr lang="en-CA" dirty="0"/>
          </a:p>
          <a:p>
            <a:pPr lvl="1"/>
            <a:r>
              <a:rPr lang="en-US" dirty="0"/>
              <a:t>The system consists of those customers waiting plus the one (if any) </a:t>
            </a:r>
            <a:r>
              <a:rPr lang="en-CA" dirty="0"/>
              <a:t>checking out</a:t>
            </a:r>
          </a:p>
          <a:p>
            <a:pPr lvl="1"/>
            <a:r>
              <a:rPr lang="en-US" dirty="0"/>
              <a:t>For this example, a stopping time of 60 minutes is set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Grocery Store</a:t>
            </a:r>
            <a:endParaRPr lang="en-CA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2227214" y="3733800"/>
            <a:ext cx="4554586" cy="2264935"/>
            <a:chOff x="3357514" y="4135107"/>
            <a:chExt cx="4554586" cy="2264935"/>
          </a:xfrm>
        </p:grpSpPr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6142038" y="4672013"/>
              <a:ext cx="796925" cy="609600"/>
              <a:chOff x="4065" y="1948"/>
              <a:chExt cx="502" cy="384"/>
            </a:xfrm>
          </p:grpSpPr>
          <p:sp>
            <p:nvSpPr>
              <p:cNvPr id="39" name="Rectangle 99"/>
              <p:cNvSpPr>
                <a:spLocks noChangeArrowheads="1"/>
              </p:cNvSpPr>
              <p:nvPr/>
            </p:nvSpPr>
            <p:spPr bwMode="auto">
              <a:xfrm>
                <a:off x="4079" y="1948"/>
                <a:ext cx="311" cy="1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Rectangle 100" descr="70%"/>
              <p:cNvSpPr>
                <a:spLocks noChangeArrowheads="1"/>
              </p:cNvSpPr>
              <p:nvPr/>
            </p:nvSpPr>
            <p:spPr bwMode="auto">
              <a:xfrm>
                <a:off x="4138" y="1990"/>
                <a:ext cx="201" cy="118"/>
              </a:xfrm>
              <a:prstGeom prst="rect">
                <a:avLst/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101"/>
              <p:cNvSpPr>
                <a:spLocks noChangeShapeType="1"/>
              </p:cNvSpPr>
              <p:nvPr/>
            </p:nvSpPr>
            <p:spPr bwMode="auto">
              <a:xfrm>
                <a:off x="4243" y="2150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2" name="Group 102"/>
              <p:cNvGrpSpPr>
                <a:grpSpLocks/>
              </p:cNvGrpSpPr>
              <p:nvPr/>
            </p:nvGrpSpPr>
            <p:grpSpPr bwMode="auto">
              <a:xfrm>
                <a:off x="4065" y="2220"/>
                <a:ext cx="345" cy="109"/>
                <a:chOff x="4065" y="2220"/>
                <a:chExt cx="345" cy="109"/>
              </a:xfrm>
            </p:grpSpPr>
            <p:sp>
              <p:nvSpPr>
                <p:cNvPr id="47" name="AutoShape 103"/>
                <p:cNvSpPr>
                  <a:spLocks noChangeArrowheads="1"/>
                </p:cNvSpPr>
                <p:nvPr/>
              </p:nvSpPr>
              <p:spPr bwMode="auto">
                <a:xfrm>
                  <a:off x="4065" y="2220"/>
                  <a:ext cx="345" cy="109"/>
                </a:xfrm>
                <a:prstGeom prst="roundRect">
                  <a:avLst>
                    <a:gd name="adj" fmla="val 12495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Line 104"/>
                <p:cNvSpPr>
                  <a:spLocks noChangeShapeType="1"/>
                </p:cNvSpPr>
                <p:nvPr/>
              </p:nvSpPr>
              <p:spPr bwMode="auto">
                <a:xfrm>
                  <a:off x="4163" y="2241"/>
                  <a:ext cx="1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Line 105"/>
                <p:cNvSpPr>
                  <a:spLocks noChangeShapeType="1"/>
                </p:cNvSpPr>
                <p:nvPr/>
              </p:nvSpPr>
              <p:spPr bwMode="auto">
                <a:xfrm>
                  <a:off x="4124" y="2274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Line 106"/>
                <p:cNvSpPr>
                  <a:spLocks noChangeShapeType="1"/>
                </p:cNvSpPr>
                <p:nvPr/>
              </p:nvSpPr>
              <p:spPr bwMode="auto">
                <a:xfrm>
                  <a:off x="4118" y="2308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3" name="Line 107"/>
              <p:cNvSpPr>
                <a:spLocks noChangeShapeType="1"/>
              </p:cNvSpPr>
              <p:nvPr/>
            </p:nvSpPr>
            <p:spPr bwMode="auto">
              <a:xfrm>
                <a:off x="4424" y="2246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Rectangle 108"/>
              <p:cNvSpPr>
                <a:spLocks noChangeArrowheads="1"/>
              </p:cNvSpPr>
              <p:nvPr/>
            </p:nvSpPr>
            <p:spPr bwMode="auto">
              <a:xfrm>
                <a:off x="4491" y="2231"/>
                <a:ext cx="76" cy="1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Line 109"/>
              <p:cNvSpPr>
                <a:spLocks noChangeShapeType="1"/>
              </p:cNvSpPr>
              <p:nvPr/>
            </p:nvSpPr>
            <p:spPr bwMode="auto">
              <a:xfrm>
                <a:off x="4515" y="2260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Line 110"/>
              <p:cNvSpPr>
                <a:spLocks noChangeShapeType="1"/>
              </p:cNvSpPr>
              <p:nvPr/>
            </p:nvSpPr>
            <p:spPr bwMode="auto">
              <a:xfrm>
                <a:off x="4546" y="2260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19" name="Line 124"/>
            <p:cNvSpPr>
              <a:spLocks noChangeShapeType="1"/>
            </p:cNvSpPr>
            <p:nvPr/>
          </p:nvSpPr>
          <p:spPr bwMode="auto">
            <a:xfrm flipV="1">
              <a:off x="6758782" y="5029200"/>
              <a:ext cx="1153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30"/>
            <p:cNvSpPr>
              <a:spLocks noChangeArrowheads="1"/>
            </p:cNvSpPr>
            <p:nvPr/>
          </p:nvSpPr>
          <p:spPr bwMode="auto">
            <a:xfrm>
              <a:off x="3357514" y="5756276"/>
              <a:ext cx="2144819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Customers waiting </a:t>
              </a:r>
              <a:b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</a:b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in checkout line</a:t>
              </a:r>
            </a:p>
          </p:txBody>
        </p:sp>
        <p:sp>
          <p:nvSpPr>
            <p:cNvPr id="26" name="Rectangle 131"/>
            <p:cNvSpPr>
              <a:spLocks noChangeArrowheads="1"/>
            </p:cNvSpPr>
            <p:nvPr/>
          </p:nvSpPr>
          <p:spPr bwMode="auto">
            <a:xfrm>
              <a:off x="5639262" y="5346700"/>
              <a:ext cx="1875514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Customer being </a:t>
              </a:r>
            </a:p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checked out</a:t>
              </a:r>
            </a:p>
          </p:txBody>
        </p:sp>
        <p:grpSp>
          <p:nvGrpSpPr>
            <p:cNvPr id="131" name="Group 44"/>
            <p:cNvGrpSpPr>
              <a:grpSpLocks/>
            </p:cNvGrpSpPr>
            <p:nvPr/>
          </p:nvGrpSpPr>
          <p:grpSpPr bwMode="auto">
            <a:xfrm>
              <a:off x="3632200" y="4538663"/>
              <a:ext cx="1435100" cy="1130300"/>
              <a:chOff x="2140" y="1768"/>
              <a:chExt cx="904" cy="712"/>
            </a:xfrm>
          </p:grpSpPr>
          <p:sp>
            <p:nvSpPr>
              <p:cNvPr id="132" name="Oval 45"/>
              <p:cNvSpPr>
                <a:spLocks noChangeArrowheads="1"/>
              </p:cNvSpPr>
              <p:nvPr/>
            </p:nvSpPr>
            <p:spPr bwMode="auto">
              <a:xfrm>
                <a:off x="2140" y="1768"/>
                <a:ext cx="904" cy="7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33" name="Group 46"/>
              <p:cNvGrpSpPr>
                <a:grpSpLocks/>
              </p:cNvGrpSpPr>
              <p:nvPr/>
            </p:nvGrpSpPr>
            <p:grpSpPr bwMode="auto">
              <a:xfrm>
                <a:off x="2732" y="1960"/>
                <a:ext cx="102" cy="280"/>
                <a:chOff x="2732" y="1960"/>
                <a:chExt cx="102" cy="280"/>
              </a:xfrm>
            </p:grpSpPr>
            <p:sp>
              <p:nvSpPr>
                <p:cNvPr id="146" name="Oval 47"/>
                <p:cNvSpPr>
                  <a:spLocks noChangeArrowheads="1"/>
                </p:cNvSpPr>
                <p:nvPr/>
              </p:nvSpPr>
              <p:spPr bwMode="auto">
                <a:xfrm>
                  <a:off x="2740" y="196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7" name="Line 48"/>
                <p:cNvSpPr>
                  <a:spLocks noChangeShapeType="1"/>
                </p:cNvSpPr>
                <p:nvPr/>
              </p:nvSpPr>
              <p:spPr bwMode="auto">
                <a:xfrm>
                  <a:off x="2784" y="2056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Line 49"/>
                <p:cNvSpPr>
                  <a:spLocks noChangeShapeType="1"/>
                </p:cNvSpPr>
                <p:nvPr/>
              </p:nvSpPr>
              <p:spPr bwMode="auto">
                <a:xfrm>
                  <a:off x="2740" y="210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732" y="2200"/>
                  <a:ext cx="56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Line 51"/>
                <p:cNvSpPr>
                  <a:spLocks noChangeShapeType="1"/>
                </p:cNvSpPr>
                <p:nvPr/>
              </p:nvSpPr>
              <p:spPr bwMode="auto">
                <a:xfrm>
                  <a:off x="2788" y="2200"/>
                  <a:ext cx="40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4" name="Group 52"/>
              <p:cNvGrpSpPr>
                <a:grpSpLocks/>
              </p:cNvGrpSpPr>
              <p:nvPr/>
            </p:nvGrpSpPr>
            <p:grpSpPr bwMode="auto">
              <a:xfrm>
                <a:off x="2540" y="1960"/>
                <a:ext cx="102" cy="280"/>
                <a:chOff x="2540" y="1960"/>
                <a:chExt cx="102" cy="280"/>
              </a:xfrm>
            </p:grpSpPr>
            <p:sp>
              <p:nvSpPr>
                <p:cNvPr id="141" name="Oval 53"/>
                <p:cNvSpPr>
                  <a:spLocks noChangeArrowheads="1"/>
                </p:cNvSpPr>
                <p:nvPr/>
              </p:nvSpPr>
              <p:spPr bwMode="auto">
                <a:xfrm>
                  <a:off x="2548" y="196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2" name="Line 54"/>
                <p:cNvSpPr>
                  <a:spLocks noChangeShapeType="1"/>
                </p:cNvSpPr>
                <p:nvPr/>
              </p:nvSpPr>
              <p:spPr bwMode="auto">
                <a:xfrm>
                  <a:off x="2592" y="2056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3" name="Line 55"/>
                <p:cNvSpPr>
                  <a:spLocks noChangeShapeType="1"/>
                </p:cNvSpPr>
                <p:nvPr/>
              </p:nvSpPr>
              <p:spPr bwMode="auto">
                <a:xfrm>
                  <a:off x="2548" y="210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540" y="2200"/>
                  <a:ext cx="56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5" name="Line 57"/>
                <p:cNvSpPr>
                  <a:spLocks noChangeShapeType="1"/>
                </p:cNvSpPr>
                <p:nvPr/>
              </p:nvSpPr>
              <p:spPr bwMode="auto">
                <a:xfrm>
                  <a:off x="2596" y="2200"/>
                  <a:ext cx="40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5" name="Group 58"/>
              <p:cNvGrpSpPr>
                <a:grpSpLocks/>
              </p:cNvGrpSpPr>
              <p:nvPr/>
            </p:nvGrpSpPr>
            <p:grpSpPr bwMode="auto">
              <a:xfrm>
                <a:off x="2348" y="1960"/>
                <a:ext cx="102" cy="280"/>
                <a:chOff x="2348" y="1960"/>
                <a:chExt cx="102" cy="280"/>
              </a:xfrm>
            </p:grpSpPr>
            <p:sp>
              <p:nvSpPr>
                <p:cNvPr id="136" name="Oval 59"/>
                <p:cNvSpPr>
                  <a:spLocks noChangeArrowheads="1"/>
                </p:cNvSpPr>
                <p:nvPr/>
              </p:nvSpPr>
              <p:spPr bwMode="auto">
                <a:xfrm>
                  <a:off x="2356" y="196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37" name="Line 60"/>
                <p:cNvSpPr>
                  <a:spLocks noChangeShapeType="1"/>
                </p:cNvSpPr>
                <p:nvPr/>
              </p:nvSpPr>
              <p:spPr bwMode="auto">
                <a:xfrm>
                  <a:off x="2400" y="2056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38" name="Line 61"/>
                <p:cNvSpPr>
                  <a:spLocks noChangeShapeType="1"/>
                </p:cNvSpPr>
                <p:nvPr/>
              </p:nvSpPr>
              <p:spPr bwMode="auto">
                <a:xfrm>
                  <a:off x="2356" y="210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3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48" y="2200"/>
                  <a:ext cx="56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0" name="Line 63"/>
                <p:cNvSpPr>
                  <a:spLocks noChangeShapeType="1"/>
                </p:cNvSpPr>
                <p:nvPr/>
              </p:nvSpPr>
              <p:spPr bwMode="auto">
                <a:xfrm>
                  <a:off x="2404" y="2200"/>
                  <a:ext cx="40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51" name="Line 84"/>
            <p:cNvSpPr>
              <a:spLocks noChangeShapeType="1"/>
            </p:cNvSpPr>
            <p:nvPr/>
          </p:nvSpPr>
          <p:spPr bwMode="auto">
            <a:xfrm>
              <a:off x="5067300" y="5065713"/>
              <a:ext cx="10747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52" name="Group 46"/>
            <p:cNvGrpSpPr>
              <a:grpSpLocks/>
            </p:cNvGrpSpPr>
            <p:nvPr/>
          </p:nvGrpSpPr>
          <p:grpSpPr bwMode="auto">
            <a:xfrm>
              <a:off x="6285228" y="4135107"/>
              <a:ext cx="161925" cy="444500"/>
              <a:chOff x="2732" y="1960"/>
              <a:chExt cx="102" cy="280"/>
            </a:xfrm>
          </p:grpSpPr>
          <p:sp>
            <p:nvSpPr>
              <p:cNvPr id="153" name="Oval 47"/>
              <p:cNvSpPr>
                <a:spLocks noChangeArrowheads="1"/>
              </p:cNvSpPr>
              <p:nvPr/>
            </p:nvSpPr>
            <p:spPr bwMode="auto">
              <a:xfrm>
                <a:off x="2740" y="1960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4" name="Line 48"/>
              <p:cNvSpPr>
                <a:spLocks noChangeShapeType="1"/>
              </p:cNvSpPr>
              <p:nvPr/>
            </p:nvSpPr>
            <p:spPr bwMode="auto">
              <a:xfrm>
                <a:off x="2784" y="2056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5" name="Line 49"/>
              <p:cNvSpPr>
                <a:spLocks noChangeShapeType="1"/>
              </p:cNvSpPr>
              <p:nvPr/>
            </p:nvSpPr>
            <p:spPr bwMode="auto">
              <a:xfrm>
                <a:off x="2740" y="2100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6" name="Line 50"/>
              <p:cNvSpPr>
                <a:spLocks noChangeShapeType="1"/>
              </p:cNvSpPr>
              <p:nvPr/>
            </p:nvSpPr>
            <p:spPr bwMode="auto">
              <a:xfrm flipH="1">
                <a:off x="2732" y="2200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7" name="Line 51"/>
              <p:cNvSpPr>
                <a:spLocks noChangeShapeType="1"/>
              </p:cNvSpPr>
              <p:nvPr/>
            </p:nvSpPr>
            <p:spPr bwMode="auto">
              <a:xfrm>
                <a:off x="2788" y="2200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D8766-B1C7-4496-8C62-F7361C69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Model components: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System state</a:t>
                </a:r>
                <a:r>
                  <a:rPr lang="en-US" dirty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 # of customers waiting in line at time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(excluding the customer being checked out)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 # of customer being checked out (1 or 0)</a:t>
                </a:r>
                <a:r>
                  <a:rPr lang="en-CA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CA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Entities</a:t>
                </a:r>
                <a:r>
                  <a:rPr lang="en-US" dirty="0"/>
                  <a:t>: the server and customers are not explicitly modeled, except in terms of the state variables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Events</a:t>
                </a:r>
                <a:r>
                  <a:rPr lang="en-US" dirty="0"/>
                  <a:t>: arrival (A), departure (D), stopping event (E)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Event notices </a:t>
                </a:r>
                <a:r>
                  <a:rPr lang="en-US" dirty="0"/>
                  <a:t>(event type, event time):</a:t>
                </a:r>
              </a:p>
              <a:p>
                <a:pPr lvl="2"/>
                <a:r>
                  <a:rPr lang="en-US" dirty="0"/>
                  <a:t>(A,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) representing an arrival event to occur at future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(D,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) representing a customer departure at future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(E, 60) representing the simulation stop event at future time 60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Activities</a:t>
                </a:r>
                <a:r>
                  <a:rPr lang="en-US" dirty="0"/>
                  <a:t>: inter-arrival time and service time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Delay</a:t>
                </a:r>
                <a:r>
                  <a:rPr lang="en-US" dirty="0"/>
                  <a:t>: customer time spent in waiting line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840" b="-14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Grocery Store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1952C-C8EC-4FCA-B5C4-1389743B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logic: execution of arrival event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Arrivals in Grocery Store Example</a:t>
            </a:r>
          </a:p>
        </p:txBody>
      </p:sp>
      <p:pic>
        <p:nvPicPr>
          <p:cNvPr id="3075" name="Picture 3" descr="C:\Home\Work\cpsc531\resources\Banks\figs\03-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25" y="1676400"/>
            <a:ext cx="4209975" cy="49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03FC7-5F77-4B82-9369-99A5D183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0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logic: execution of departure event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Departures in Grocery Store Example</a:t>
            </a:r>
          </a:p>
        </p:txBody>
      </p:sp>
      <p:pic>
        <p:nvPicPr>
          <p:cNvPr id="4" name="Picture 2" descr="C:\Home\Work\cpsc531\resources\Banks\figs\03-6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21878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44557-4E3E-497A-944A-F0C1EE49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6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0" y="1286698"/>
            <a:ext cx="8229600" cy="4966078"/>
          </a:xfrm>
        </p:spPr>
        <p:txBody>
          <a:bodyPr/>
          <a:lstStyle/>
          <a:p>
            <a:r>
              <a:rPr lang="en-US" dirty="0"/>
              <a:t>How to develop a simulation model: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the goals and 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Build a </a:t>
            </a:r>
            <a:r>
              <a:rPr lang="en-CA" b="1" i="1" dirty="0"/>
              <a:t>conceptual  </a:t>
            </a:r>
            <a:r>
              <a:rPr lang="en-CA" dirty="0"/>
              <a:t>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Convert into a </a:t>
            </a:r>
            <a:r>
              <a:rPr lang="en-CA" b="1" i="1" dirty="0"/>
              <a:t>specification  </a:t>
            </a:r>
            <a:r>
              <a:rPr lang="en-CA" dirty="0"/>
              <a:t>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Convert into a </a:t>
            </a:r>
            <a:r>
              <a:rPr lang="en-CA" b="1" i="1" dirty="0"/>
              <a:t>computational  </a:t>
            </a:r>
            <a:r>
              <a:rPr lang="en-CA" dirty="0"/>
              <a:t>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Verify the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Validate the model</a:t>
            </a:r>
          </a:p>
          <a:p>
            <a:r>
              <a:rPr lang="en-CA" dirty="0"/>
              <a:t>Typically an iterative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Recap: DES Model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588DA-C974-4A0D-90C9-07691BF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0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conditions are: the first customer arrives at time 0 and begins service</a:t>
                </a:r>
              </a:p>
              <a:p>
                <a:r>
                  <a:rPr lang="en-US" dirty="0"/>
                  <a:t>Only two statistics: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: total server busy time (server utilization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𝐵</m:t>
                    </m:r>
                    <m:r>
                      <a:rPr lang="en-US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: maximum queue (checkout line) length observed</a:t>
                </a:r>
              </a:p>
              <a:p>
                <a:r>
                  <a:rPr lang="en-US" dirty="0"/>
                  <a:t>Input parameters:</a:t>
                </a:r>
                <a:endParaRPr lang="en-CA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Scenario 1 in Grocery Store Example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3886200"/>
          <a:ext cx="7239000" cy="741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Interarrival</a:t>
                      </a:r>
                      <a:r>
                        <a:rPr lang="en-US" dirty="0"/>
                        <a:t>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BF62B-D5A0-4AEE-8103-31BEE10D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9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Event Summary for Grocery Store Example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51669" cy="37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5726668"/>
            <a:ext cx="187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Simulation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834CD-A8FE-4C2E-8FD8-0A10FED3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4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event-scheduling algorithm is computerized, only one snapshot (the current one or partially updated one) is kept in computer memory</a:t>
            </a:r>
          </a:p>
          <a:p>
            <a:pPr lvl="1"/>
            <a:r>
              <a:rPr lang="en-US" dirty="0"/>
              <a:t>A new snapshot can be derived only from the previous snapshot, newly generated random variables, and the event logic</a:t>
            </a:r>
          </a:p>
          <a:p>
            <a:pPr lvl="1"/>
            <a:r>
              <a:rPr lang="en-US" dirty="0"/>
              <a:t>The current snapshot must contain all information necessary to continue </a:t>
            </a:r>
            <a:r>
              <a:rPr lang="en-CA" dirty="0"/>
              <a:t>the simulation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Manual vs. Computer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0E185-FE3A-4080-9892-8BAD0A4C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Suppose the simulation analyst desires to estimate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mean response time</a:t>
            </a:r>
            <a:r>
              <a:rPr lang="en-US" sz="2200" dirty="0"/>
              <a:t>, and,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mean proportion </a:t>
            </a:r>
            <a:r>
              <a:rPr lang="en-US" sz="2400" dirty="0">
                <a:solidFill>
                  <a:schemeClr val="tx1"/>
                </a:solidFill>
              </a:rPr>
              <a:t>of customers who spend 4 or more minutes in the system (i.e., waiting in line + checkout time)</a:t>
            </a:r>
          </a:p>
          <a:p>
            <a:pPr marL="400050" lvl="1" indent="0">
              <a:buNone/>
            </a:pPr>
            <a:endParaRPr lang="en-US" sz="2200" dirty="0"/>
          </a:p>
          <a:p>
            <a:r>
              <a:rPr lang="en-US" dirty="0"/>
              <a:t>It is necessary to expand the previous model to represent the individual </a:t>
            </a:r>
            <a:r>
              <a:rPr lang="en-CA" dirty="0"/>
              <a:t>customers explicitly:</a:t>
            </a:r>
          </a:p>
          <a:p>
            <a:pPr lvl="1"/>
            <a:r>
              <a:rPr lang="en-US" dirty="0"/>
              <a:t>Customer entity with arrival time as an attribute will be added to the </a:t>
            </a:r>
            <a:r>
              <a:rPr lang="en-CA" dirty="0"/>
              <a:t>list of components</a:t>
            </a:r>
          </a:p>
          <a:p>
            <a:pPr lvl="1"/>
            <a:r>
              <a:rPr lang="en-US" dirty="0"/>
              <a:t>Customer entities will be stored in a list to be called </a:t>
            </a:r>
            <a:br>
              <a:rPr lang="en-US" dirty="0"/>
            </a:br>
            <a:r>
              <a:rPr lang="en-US" dirty="0"/>
              <a:t>‘Checkout Queue’ as </a:t>
            </a:r>
            <a:r>
              <a:rPr lang="en-CA" dirty="0"/>
              <a:t>C1, C2, C3, . . ..</a:t>
            </a:r>
          </a:p>
          <a:p>
            <a:pPr lvl="2"/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FCEA9-BF5C-45D0-893F-5390E925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97508B8-3D24-4462-B1B2-11F3A93ACF0F}"/>
              </a:ext>
            </a:extLst>
          </p:cNvPr>
          <p:cNvSpPr txBox="1">
            <a:spLocks/>
          </p:cNvSpPr>
          <p:nvPr/>
        </p:nvSpPr>
        <p:spPr>
          <a:xfrm>
            <a:off x="1492436" y="15240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Scenario 2 in Grocery Store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89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Collected Statistics: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Three new cumulative statistics will be collected: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: the sum of customer response times for all customers who have departed by the current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: the total number of customers who spend 4 or more minutes at the </a:t>
                </a:r>
                <a:r>
                  <a:rPr lang="en-CA" dirty="0"/>
                  <a:t>checkout counter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: the total number of departures up to the current simulation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876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Statistics for Grocery Store Example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A450F-3530-4788-8D88-A40D84BD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Updating Statistics: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At time 18, when the departure event </a:t>
                </a:r>
                <a:r>
                  <a:rPr lang="en-US" sz="2400" dirty="0">
                    <a:solidFill>
                      <a:srgbClr val="000080"/>
                    </a:solidFill>
                  </a:rPr>
                  <a:t>(D, 18, C3)</a:t>
                </a:r>
                <a:r>
                  <a:rPr lang="en-US" sz="2400" dirty="0"/>
                  <a:t> is being executed, the response time for customer C3 is computed as: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00080"/>
                    </a:solidFill>
                  </a:rPr>
                  <a:t> Response time = clock time - attribute ‘time of arrival’ </a:t>
                </a:r>
                <a:br>
                  <a:rPr lang="en-US" sz="2400" dirty="0">
                    <a:solidFill>
                      <a:srgbClr val="000080"/>
                    </a:solidFill>
                  </a:rPr>
                </a:br>
                <a:r>
                  <a:rPr lang="en-US" sz="2400" dirty="0">
                    <a:solidFill>
                      <a:srgbClr val="000080"/>
                    </a:solidFill>
                  </a:rPr>
                  <a:t>= 18 -14 = 4 minutes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is incremented by 4 minutes,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/>
                  <a:t> by one customer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89ECD-49E9-4EE1-AD75-ED7F64F7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538068-CD41-4F0F-9C6B-7618D277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Statistics for Grocery Store Example</a:t>
            </a:r>
          </a:p>
        </p:txBody>
      </p:sp>
    </p:spTree>
    <p:extLst>
      <p:ext uri="{BB962C8B-B14F-4D97-AF65-F5344CB8AC3E}">
        <p14:creationId xmlns:p14="http://schemas.microsoft.com/office/powerpoint/2010/main" val="3269573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parameters: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Table for Grocery Store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1752600"/>
          <a:ext cx="7239000" cy="7416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Interarrival</a:t>
                      </a:r>
                      <a:r>
                        <a:rPr lang="en-US" dirty="0"/>
                        <a:t>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6412468"/>
            <a:ext cx="187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Simulation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" y="2987040"/>
              <a:ext cx="8763000" cy="333756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Clock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System State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Checkout Queue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Future Event List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Statistics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𝐿𝑄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𝐿𝑆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(C1, 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(D, 4, C1), (A, 8, C2),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(A, 8, C2),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(C2, 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(D, 9, C2), (A, 14, C3),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(A, 14, C3),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(C3, 14)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(A, 15, C4), (D, 18, C3),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(C3, 14), (C4, 15)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(D, 18, C3), (A, 23, C5),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(C4, 15)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(D, 21, C4), (A, 23, C5), (E, 60)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187836"/>
                  </p:ext>
                </p:extLst>
              </p:nvPr>
            </p:nvGraphicFramePr>
            <p:xfrm>
              <a:off x="152400" y="2987040"/>
              <a:ext cx="8763000" cy="333756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762000"/>
                    <a:gridCol w="685800"/>
                    <a:gridCol w="762000"/>
                    <a:gridCol w="1752600"/>
                    <a:gridCol w="3124200"/>
                    <a:gridCol w="533400"/>
                    <a:gridCol w="609600"/>
                    <a:gridCol w="533400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Clock</a:t>
                          </a:r>
                          <a:endParaRPr lang="en-US" sz="1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System State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Checkout Queue</a:t>
                          </a:r>
                          <a:endParaRPr lang="en-US" sz="16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Future Event List</a:t>
                          </a:r>
                          <a:endParaRPr lang="en-US" sz="1600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Statistics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0619" t="-104918" r="-1061947" b="-6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400" t="-104918" r="-860000" b="-6983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36782" t="-104918" r="-216092" b="-6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50000" t="-104918" r="-88000" b="-6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34091" t="-104918" b="-6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(C1, 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(D, 4, C1), (A, 8, C2),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(A, 8, C2),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(C2, 8)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(D, 9, C2), (A, 14, C3),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(A, 14, C3),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14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(C3, 14)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(A, 15, C4), (D, 18, C3),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(C3, 14), (C4, 15)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(D, 18, C3), (A, 23, C5),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(C4, 15)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(D, 21, C4), (A, 23, C5), (E, 60)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FCEBC-FD01-49C2-99DA-79FF157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6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Concepts in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Terminology and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 pedagogical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Components of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Time advance approaches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Event scheduling approach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Manual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Grocery store example</a:t>
            </a:r>
          </a:p>
          <a:p>
            <a:r>
              <a:rPr lang="en-US" dirty="0"/>
              <a:t>Simulation program</a:t>
            </a:r>
          </a:p>
          <a:p>
            <a:pPr lvl="1"/>
            <a:r>
              <a:rPr lang="en-US" dirty="0"/>
              <a:t>Simulation of queueing systems</a:t>
            </a:r>
          </a:p>
          <a:p>
            <a:pPr lvl="1"/>
            <a:r>
              <a:rPr lang="en-US" dirty="0"/>
              <a:t>Infinite and finite population model</a:t>
            </a:r>
          </a:p>
          <a:p>
            <a:pPr lvl="1"/>
            <a:r>
              <a:rPr lang="en-US" dirty="0"/>
              <a:t>Tandem queue with blocking</a:t>
            </a:r>
          </a:p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Verification and validation of simulation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C0E-3D3D-4503-93C1-D72DBD8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7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Initialization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Initialize clock to zero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Initialize state variables and statistical counters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Initialize event list (with already known future events)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Generic Simulation Program (1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F8C84-04F7-40D9-B755-E6040D29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52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Main loop (repeat until the condition for terminating the simulation is met)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Determine the most imminent event and remove it from the event list (suppose this event is of type i)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Advance clock to the time of this event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Invoke event routine for type i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Generic Simulation Program (2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794D1-34C5-46C1-85BA-E0A0F39D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Develops a common framework (and terminology) for the modeling of complex systems</a:t>
            </a:r>
          </a:p>
          <a:p>
            <a:endParaRPr lang="en-US" dirty="0"/>
          </a:p>
          <a:p>
            <a:r>
              <a:rPr lang="en-US" dirty="0"/>
              <a:t>Covers the basic building blocks for all discrete-event simulation models</a:t>
            </a:r>
          </a:p>
          <a:p>
            <a:endParaRPr lang="en-US" dirty="0"/>
          </a:p>
          <a:p>
            <a:r>
              <a:rPr lang="en-US" dirty="0"/>
              <a:t>Introduces and explains the fundamental concepts and methodologies underlying all discrete-event simulation packages:</a:t>
            </a:r>
          </a:p>
          <a:p>
            <a:pPr lvl="1"/>
            <a:r>
              <a:rPr lang="en-US" dirty="0"/>
              <a:t>These concepts and methodologies are not tied to any particular </a:t>
            </a:r>
            <a:r>
              <a:rPr lang="en-CA" dirty="0"/>
              <a:t>simulation package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DES Module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22EF1-363B-4AB4-AD39-A3C02AD1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9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Event routine (a separate routine for each event type)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Update state variables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Update statistical counters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When required, add future events to the event list</a:t>
            </a:r>
          </a:p>
          <a:p>
            <a:endParaRPr lang="en-GB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Generic Simulation Program (3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13932-B8B8-4D8A-84A2-9B791601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5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Report generator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Invoked when simulation has terminated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Compute and output performance measures of interest 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Generic Simulation Program (4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3F480-C6C2-41FB-AEAC-D6566EC6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26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Single server infinite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Single server finite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Tandem queue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Tandem queue with blocking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Closed network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Queueing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B82C5-6E38-4495-B6B8-302DC18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9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Components of a Queueing System</a:t>
            </a:r>
          </a:p>
        </p:txBody>
      </p: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850900" y="1509713"/>
            <a:ext cx="8093075" cy="3692525"/>
            <a:chOff x="580" y="951"/>
            <a:chExt cx="5098" cy="2326"/>
          </a:xfrm>
        </p:grpSpPr>
        <p:sp>
          <p:nvSpPr>
            <p:cNvPr id="66565" name="Oval 6"/>
            <p:cNvSpPr>
              <a:spLocks noChangeArrowheads="1"/>
            </p:cNvSpPr>
            <p:nvPr/>
          </p:nvSpPr>
          <p:spPr bwMode="auto">
            <a:xfrm>
              <a:off x="580" y="1576"/>
              <a:ext cx="1096" cy="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9157" name="Group 7"/>
            <p:cNvGrpSpPr>
              <a:grpSpLocks/>
            </p:cNvGrpSpPr>
            <p:nvPr/>
          </p:nvGrpSpPr>
          <p:grpSpPr bwMode="auto">
            <a:xfrm>
              <a:off x="1148" y="1768"/>
              <a:ext cx="102" cy="280"/>
              <a:chOff x="1148" y="1768"/>
              <a:chExt cx="102" cy="280"/>
            </a:xfrm>
          </p:grpSpPr>
          <p:sp>
            <p:nvSpPr>
              <p:cNvPr id="66686" name="Oval 8"/>
              <p:cNvSpPr>
                <a:spLocks noChangeArrowheads="1"/>
              </p:cNvSpPr>
              <p:nvPr/>
            </p:nvSpPr>
            <p:spPr bwMode="auto">
              <a:xfrm>
                <a:off x="1156" y="1768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7" name="Line 9"/>
              <p:cNvSpPr>
                <a:spLocks noChangeShapeType="1"/>
              </p:cNvSpPr>
              <p:nvPr/>
            </p:nvSpPr>
            <p:spPr bwMode="auto">
              <a:xfrm>
                <a:off x="1200" y="1864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8" name="Line 10"/>
              <p:cNvSpPr>
                <a:spLocks noChangeShapeType="1"/>
              </p:cNvSpPr>
              <p:nvPr/>
            </p:nvSpPr>
            <p:spPr bwMode="auto">
              <a:xfrm>
                <a:off x="1156" y="190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9" name="Line 11"/>
              <p:cNvSpPr>
                <a:spLocks noChangeShapeType="1"/>
              </p:cNvSpPr>
              <p:nvPr/>
            </p:nvSpPr>
            <p:spPr bwMode="auto">
              <a:xfrm flipH="1">
                <a:off x="1148" y="2008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90" name="Line 12"/>
              <p:cNvSpPr>
                <a:spLocks noChangeShapeType="1"/>
              </p:cNvSpPr>
              <p:nvPr/>
            </p:nvSpPr>
            <p:spPr bwMode="auto">
              <a:xfrm>
                <a:off x="1204" y="2008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58" name="Group 13"/>
            <p:cNvGrpSpPr>
              <a:grpSpLocks/>
            </p:cNvGrpSpPr>
            <p:nvPr/>
          </p:nvGrpSpPr>
          <p:grpSpPr bwMode="auto">
            <a:xfrm>
              <a:off x="1340" y="1768"/>
              <a:ext cx="102" cy="280"/>
              <a:chOff x="1340" y="1768"/>
              <a:chExt cx="102" cy="280"/>
            </a:xfrm>
          </p:grpSpPr>
          <p:sp>
            <p:nvSpPr>
              <p:cNvPr id="66681" name="Oval 14"/>
              <p:cNvSpPr>
                <a:spLocks noChangeArrowheads="1"/>
              </p:cNvSpPr>
              <p:nvPr/>
            </p:nvSpPr>
            <p:spPr bwMode="auto">
              <a:xfrm>
                <a:off x="1348" y="1768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2" name="Line 15"/>
              <p:cNvSpPr>
                <a:spLocks noChangeShapeType="1"/>
              </p:cNvSpPr>
              <p:nvPr/>
            </p:nvSpPr>
            <p:spPr bwMode="auto">
              <a:xfrm>
                <a:off x="1392" y="1864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3" name="Line 16"/>
              <p:cNvSpPr>
                <a:spLocks noChangeShapeType="1"/>
              </p:cNvSpPr>
              <p:nvPr/>
            </p:nvSpPr>
            <p:spPr bwMode="auto">
              <a:xfrm>
                <a:off x="1348" y="190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4" name="Line 17"/>
              <p:cNvSpPr>
                <a:spLocks noChangeShapeType="1"/>
              </p:cNvSpPr>
              <p:nvPr/>
            </p:nvSpPr>
            <p:spPr bwMode="auto">
              <a:xfrm flipH="1">
                <a:off x="1340" y="2008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5" name="Line 18"/>
              <p:cNvSpPr>
                <a:spLocks noChangeShapeType="1"/>
              </p:cNvSpPr>
              <p:nvPr/>
            </p:nvSpPr>
            <p:spPr bwMode="auto">
              <a:xfrm>
                <a:off x="1396" y="2008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59" name="Group 19"/>
            <p:cNvGrpSpPr>
              <a:grpSpLocks/>
            </p:cNvGrpSpPr>
            <p:nvPr/>
          </p:nvGrpSpPr>
          <p:grpSpPr bwMode="auto">
            <a:xfrm>
              <a:off x="812" y="1768"/>
              <a:ext cx="102" cy="280"/>
              <a:chOff x="812" y="1768"/>
              <a:chExt cx="102" cy="280"/>
            </a:xfrm>
          </p:grpSpPr>
          <p:sp>
            <p:nvSpPr>
              <p:cNvPr id="66676" name="Oval 20"/>
              <p:cNvSpPr>
                <a:spLocks noChangeArrowheads="1"/>
              </p:cNvSpPr>
              <p:nvPr/>
            </p:nvSpPr>
            <p:spPr bwMode="auto">
              <a:xfrm>
                <a:off x="820" y="1768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7" name="Line 21"/>
              <p:cNvSpPr>
                <a:spLocks noChangeShapeType="1"/>
              </p:cNvSpPr>
              <p:nvPr/>
            </p:nvSpPr>
            <p:spPr bwMode="auto">
              <a:xfrm>
                <a:off x="864" y="1864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8" name="Line 22"/>
              <p:cNvSpPr>
                <a:spLocks noChangeShapeType="1"/>
              </p:cNvSpPr>
              <p:nvPr/>
            </p:nvSpPr>
            <p:spPr bwMode="auto">
              <a:xfrm>
                <a:off x="820" y="190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9" name="Line 23"/>
              <p:cNvSpPr>
                <a:spLocks noChangeShapeType="1"/>
              </p:cNvSpPr>
              <p:nvPr/>
            </p:nvSpPr>
            <p:spPr bwMode="auto">
              <a:xfrm flipH="1">
                <a:off x="812" y="2008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80" name="Line 24"/>
              <p:cNvSpPr>
                <a:spLocks noChangeShapeType="1"/>
              </p:cNvSpPr>
              <p:nvPr/>
            </p:nvSpPr>
            <p:spPr bwMode="auto">
              <a:xfrm>
                <a:off x="868" y="2008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60" name="Group 25"/>
            <p:cNvGrpSpPr>
              <a:grpSpLocks/>
            </p:cNvGrpSpPr>
            <p:nvPr/>
          </p:nvGrpSpPr>
          <p:grpSpPr bwMode="auto">
            <a:xfrm>
              <a:off x="812" y="2152"/>
              <a:ext cx="102" cy="280"/>
              <a:chOff x="812" y="2152"/>
              <a:chExt cx="102" cy="280"/>
            </a:xfrm>
          </p:grpSpPr>
          <p:sp>
            <p:nvSpPr>
              <p:cNvPr id="66671" name="Oval 26"/>
              <p:cNvSpPr>
                <a:spLocks noChangeArrowheads="1"/>
              </p:cNvSpPr>
              <p:nvPr/>
            </p:nvSpPr>
            <p:spPr bwMode="auto">
              <a:xfrm>
                <a:off x="820" y="2152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2" name="Line 27"/>
              <p:cNvSpPr>
                <a:spLocks noChangeShapeType="1"/>
              </p:cNvSpPr>
              <p:nvPr/>
            </p:nvSpPr>
            <p:spPr bwMode="auto">
              <a:xfrm>
                <a:off x="864" y="2248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3" name="Line 28"/>
              <p:cNvSpPr>
                <a:spLocks noChangeShapeType="1"/>
              </p:cNvSpPr>
              <p:nvPr/>
            </p:nvSpPr>
            <p:spPr bwMode="auto">
              <a:xfrm>
                <a:off x="820" y="2292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4" name="Line 29"/>
              <p:cNvSpPr>
                <a:spLocks noChangeShapeType="1"/>
              </p:cNvSpPr>
              <p:nvPr/>
            </p:nvSpPr>
            <p:spPr bwMode="auto">
              <a:xfrm flipH="1">
                <a:off x="812" y="2392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5" name="Line 30"/>
              <p:cNvSpPr>
                <a:spLocks noChangeShapeType="1"/>
              </p:cNvSpPr>
              <p:nvPr/>
            </p:nvSpPr>
            <p:spPr bwMode="auto">
              <a:xfrm>
                <a:off x="868" y="2392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61" name="Group 31"/>
            <p:cNvGrpSpPr>
              <a:grpSpLocks/>
            </p:cNvGrpSpPr>
            <p:nvPr/>
          </p:nvGrpSpPr>
          <p:grpSpPr bwMode="auto">
            <a:xfrm>
              <a:off x="1100" y="2152"/>
              <a:ext cx="102" cy="280"/>
              <a:chOff x="1100" y="2152"/>
              <a:chExt cx="102" cy="280"/>
            </a:xfrm>
          </p:grpSpPr>
          <p:sp>
            <p:nvSpPr>
              <p:cNvPr id="66666" name="Oval 32"/>
              <p:cNvSpPr>
                <a:spLocks noChangeArrowheads="1"/>
              </p:cNvSpPr>
              <p:nvPr/>
            </p:nvSpPr>
            <p:spPr bwMode="auto">
              <a:xfrm>
                <a:off x="1108" y="2152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7" name="Line 33"/>
              <p:cNvSpPr>
                <a:spLocks noChangeShapeType="1"/>
              </p:cNvSpPr>
              <p:nvPr/>
            </p:nvSpPr>
            <p:spPr bwMode="auto">
              <a:xfrm>
                <a:off x="1152" y="2248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8" name="Line 34"/>
              <p:cNvSpPr>
                <a:spLocks noChangeShapeType="1"/>
              </p:cNvSpPr>
              <p:nvPr/>
            </p:nvSpPr>
            <p:spPr bwMode="auto">
              <a:xfrm>
                <a:off x="1108" y="2292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9" name="Line 35"/>
              <p:cNvSpPr>
                <a:spLocks noChangeShapeType="1"/>
              </p:cNvSpPr>
              <p:nvPr/>
            </p:nvSpPr>
            <p:spPr bwMode="auto">
              <a:xfrm flipH="1">
                <a:off x="1100" y="2392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70" name="Line 36"/>
              <p:cNvSpPr>
                <a:spLocks noChangeShapeType="1"/>
              </p:cNvSpPr>
              <p:nvPr/>
            </p:nvSpPr>
            <p:spPr bwMode="auto">
              <a:xfrm>
                <a:off x="1156" y="2392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62" name="Group 37"/>
            <p:cNvGrpSpPr>
              <a:grpSpLocks/>
            </p:cNvGrpSpPr>
            <p:nvPr/>
          </p:nvGrpSpPr>
          <p:grpSpPr bwMode="auto">
            <a:xfrm>
              <a:off x="1340" y="2152"/>
              <a:ext cx="102" cy="280"/>
              <a:chOff x="1340" y="2152"/>
              <a:chExt cx="102" cy="280"/>
            </a:xfrm>
          </p:grpSpPr>
          <p:sp>
            <p:nvSpPr>
              <p:cNvPr id="66661" name="Oval 38"/>
              <p:cNvSpPr>
                <a:spLocks noChangeArrowheads="1"/>
              </p:cNvSpPr>
              <p:nvPr/>
            </p:nvSpPr>
            <p:spPr bwMode="auto">
              <a:xfrm>
                <a:off x="1348" y="2152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2" name="Line 39"/>
              <p:cNvSpPr>
                <a:spLocks noChangeShapeType="1"/>
              </p:cNvSpPr>
              <p:nvPr/>
            </p:nvSpPr>
            <p:spPr bwMode="auto">
              <a:xfrm>
                <a:off x="1392" y="2248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3" name="Line 40"/>
              <p:cNvSpPr>
                <a:spLocks noChangeShapeType="1"/>
              </p:cNvSpPr>
              <p:nvPr/>
            </p:nvSpPr>
            <p:spPr bwMode="auto">
              <a:xfrm>
                <a:off x="1348" y="2292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4" name="Line 41"/>
              <p:cNvSpPr>
                <a:spLocks noChangeShapeType="1"/>
              </p:cNvSpPr>
              <p:nvPr/>
            </p:nvSpPr>
            <p:spPr bwMode="auto">
              <a:xfrm flipH="1">
                <a:off x="1340" y="2392"/>
                <a:ext cx="56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65" name="Line 42"/>
              <p:cNvSpPr>
                <a:spLocks noChangeShapeType="1"/>
              </p:cNvSpPr>
              <p:nvPr/>
            </p:nvSpPr>
            <p:spPr bwMode="auto">
              <a:xfrm>
                <a:off x="1396" y="2392"/>
                <a:ext cx="4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6572" name="Line 43"/>
            <p:cNvSpPr>
              <a:spLocks noChangeShapeType="1"/>
            </p:cNvSpPr>
            <p:nvPr/>
          </p:nvSpPr>
          <p:spPr bwMode="auto">
            <a:xfrm>
              <a:off x="1732" y="2100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9164" name="Group 44"/>
            <p:cNvGrpSpPr>
              <a:grpSpLocks/>
            </p:cNvGrpSpPr>
            <p:nvPr/>
          </p:nvGrpSpPr>
          <p:grpSpPr bwMode="auto">
            <a:xfrm>
              <a:off x="2140" y="1768"/>
              <a:ext cx="904" cy="712"/>
              <a:chOff x="2140" y="1768"/>
              <a:chExt cx="904" cy="712"/>
            </a:xfrm>
          </p:grpSpPr>
          <p:sp>
            <p:nvSpPr>
              <p:cNvPr id="66642" name="Oval 45"/>
              <p:cNvSpPr>
                <a:spLocks noChangeArrowheads="1"/>
              </p:cNvSpPr>
              <p:nvPr/>
            </p:nvSpPr>
            <p:spPr bwMode="auto">
              <a:xfrm>
                <a:off x="2140" y="1768"/>
                <a:ext cx="904" cy="7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9234" name="Group 46"/>
              <p:cNvGrpSpPr>
                <a:grpSpLocks/>
              </p:cNvGrpSpPr>
              <p:nvPr/>
            </p:nvGrpSpPr>
            <p:grpSpPr bwMode="auto">
              <a:xfrm>
                <a:off x="2732" y="1960"/>
                <a:ext cx="102" cy="280"/>
                <a:chOff x="2732" y="1960"/>
                <a:chExt cx="102" cy="280"/>
              </a:xfrm>
            </p:grpSpPr>
            <p:sp>
              <p:nvSpPr>
                <p:cNvPr id="66656" name="Oval 47"/>
                <p:cNvSpPr>
                  <a:spLocks noChangeArrowheads="1"/>
                </p:cNvSpPr>
                <p:nvPr/>
              </p:nvSpPr>
              <p:spPr bwMode="auto">
                <a:xfrm>
                  <a:off x="2740" y="196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7" name="Line 48"/>
                <p:cNvSpPr>
                  <a:spLocks noChangeShapeType="1"/>
                </p:cNvSpPr>
                <p:nvPr/>
              </p:nvSpPr>
              <p:spPr bwMode="auto">
                <a:xfrm>
                  <a:off x="2784" y="2056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8" name="Line 49"/>
                <p:cNvSpPr>
                  <a:spLocks noChangeShapeType="1"/>
                </p:cNvSpPr>
                <p:nvPr/>
              </p:nvSpPr>
              <p:spPr bwMode="auto">
                <a:xfrm>
                  <a:off x="2740" y="210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9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732" y="2200"/>
                  <a:ext cx="56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60" name="Line 51"/>
                <p:cNvSpPr>
                  <a:spLocks noChangeShapeType="1"/>
                </p:cNvSpPr>
                <p:nvPr/>
              </p:nvSpPr>
              <p:spPr bwMode="auto">
                <a:xfrm>
                  <a:off x="2788" y="2200"/>
                  <a:ext cx="40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49235" name="Group 52"/>
              <p:cNvGrpSpPr>
                <a:grpSpLocks/>
              </p:cNvGrpSpPr>
              <p:nvPr/>
            </p:nvGrpSpPr>
            <p:grpSpPr bwMode="auto">
              <a:xfrm>
                <a:off x="2540" y="1960"/>
                <a:ext cx="102" cy="280"/>
                <a:chOff x="2540" y="1960"/>
                <a:chExt cx="102" cy="280"/>
              </a:xfrm>
            </p:grpSpPr>
            <p:sp>
              <p:nvSpPr>
                <p:cNvPr id="66651" name="Oval 53"/>
                <p:cNvSpPr>
                  <a:spLocks noChangeArrowheads="1"/>
                </p:cNvSpPr>
                <p:nvPr/>
              </p:nvSpPr>
              <p:spPr bwMode="auto">
                <a:xfrm>
                  <a:off x="2548" y="196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2" name="Line 54"/>
                <p:cNvSpPr>
                  <a:spLocks noChangeShapeType="1"/>
                </p:cNvSpPr>
                <p:nvPr/>
              </p:nvSpPr>
              <p:spPr bwMode="auto">
                <a:xfrm>
                  <a:off x="2592" y="2056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3" name="Line 55"/>
                <p:cNvSpPr>
                  <a:spLocks noChangeShapeType="1"/>
                </p:cNvSpPr>
                <p:nvPr/>
              </p:nvSpPr>
              <p:spPr bwMode="auto">
                <a:xfrm>
                  <a:off x="2548" y="210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540" y="2200"/>
                  <a:ext cx="56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5" name="Line 57"/>
                <p:cNvSpPr>
                  <a:spLocks noChangeShapeType="1"/>
                </p:cNvSpPr>
                <p:nvPr/>
              </p:nvSpPr>
              <p:spPr bwMode="auto">
                <a:xfrm>
                  <a:off x="2596" y="2200"/>
                  <a:ext cx="40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49236" name="Group 58"/>
              <p:cNvGrpSpPr>
                <a:grpSpLocks/>
              </p:cNvGrpSpPr>
              <p:nvPr/>
            </p:nvGrpSpPr>
            <p:grpSpPr bwMode="auto">
              <a:xfrm>
                <a:off x="2348" y="1960"/>
                <a:ext cx="102" cy="280"/>
                <a:chOff x="2348" y="1960"/>
                <a:chExt cx="102" cy="280"/>
              </a:xfrm>
            </p:grpSpPr>
            <p:sp>
              <p:nvSpPr>
                <p:cNvPr id="66646" name="Oval 59"/>
                <p:cNvSpPr>
                  <a:spLocks noChangeArrowheads="1"/>
                </p:cNvSpPr>
                <p:nvPr/>
              </p:nvSpPr>
              <p:spPr bwMode="auto">
                <a:xfrm>
                  <a:off x="2356" y="196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47" name="Line 60"/>
                <p:cNvSpPr>
                  <a:spLocks noChangeShapeType="1"/>
                </p:cNvSpPr>
                <p:nvPr/>
              </p:nvSpPr>
              <p:spPr bwMode="auto">
                <a:xfrm>
                  <a:off x="2400" y="2056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48" name="Line 61"/>
                <p:cNvSpPr>
                  <a:spLocks noChangeShapeType="1"/>
                </p:cNvSpPr>
                <p:nvPr/>
              </p:nvSpPr>
              <p:spPr bwMode="auto">
                <a:xfrm>
                  <a:off x="2356" y="210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4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48" y="2200"/>
                  <a:ext cx="56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50" name="Line 63"/>
                <p:cNvSpPr>
                  <a:spLocks noChangeShapeType="1"/>
                </p:cNvSpPr>
                <p:nvPr/>
              </p:nvSpPr>
              <p:spPr bwMode="auto">
                <a:xfrm>
                  <a:off x="2404" y="2200"/>
                  <a:ext cx="40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49165" name="Group 64"/>
            <p:cNvGrpSpPr>
              <a:grpSpLocks/>
            </p:cNvGrpSpPr>
            <p:nvPr/>
          </p:nvGrpSpPr>
          <p:grpSpPr bwMode="auto">
            <a:xfrm>
              <a:off x="3604" y="1396"/>
              <a:ext cx="376" cy="1480"/>
              <a:chOff x="3604" y="1396"/>
              <a:chExt cx="376" cy="1480"/>
            </a:xfrm>
          </p:grpSpPr>
          <p:sp>
            <p:nvSpPr>
              <p:cNvPr id="66623" name="Oval 65"/>
              <p:cNvSpPr>
                <a:spLocks noChangeArrowheads="1"/>
              </p:cNvSpPr>
              <p:nvPr/>
            </p:nvSpPr>
            <p:spPr bwMode="auto">
              <a:xfrm>
                <a:off x="3604" y="1396"/>
                <a:ext cx="376" cy="14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9215" name="Group 66"/>
              <p:cNvGrpSpPr>
                <a:grpSpLocks/>
              </p:cNvGrpSpPr>
              <p:nvPr/>
            </p:nvGrpSpPr>
            <p:grpSpPr bwMode="auto">
              <a:xfrm>
                <a:off x="3740" y="2388"/>
                <a:ext cx="102" cy="323"/>
                <a:chOff x="3740" y="2388"/>
                <a:chExt cx="102" cy="323"/>
              </a:xfrm>
            </p:grpSpPr>
            <p:sp>
              <p:nvSpPr>
                <p:cNvPr id="66637" name="Oval 67"/>
                <p:cNvSpPr>
                  <a:spLocks noChangeArrowheads="1"/>
                </p:cNvSpPr>
                <p:nvPr/>
              </p:nvSpPr>
              <p:spPr bwMode="auto">
                <a:xfrm>
                  <a:off x="3748" y="2388"/>
                  <a:ext cx="88" cy="10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8" name="Line 68"/>
                <p:cNvSpPr>
                  <a:spLocks noChangeShapeType="1"/>
                </p:cNvSpPr>
                <p:nvPr/>
              </p:nvSpPr>
              <p:spPr bwMode="auto">
                <a:xfrm>
                  <a:off x="3792" y="2498"/>
                  <a:ext cx="0" cy="1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9" name="Line 69"/>
                <p:cNvSpPr>
                  <a:spLocks noChangeShapeType="1"/>
                </p:cNvSpPr>
                <p:nvPr/>
              </p:nvSpPr>
              <p:spPr bwMode="auto">
                <a:xfrm>
                  <a:off x="3748" y="2549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4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740" y="2664"/>
                  <a:ext cx="56" cy="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41" name="Line 71"/>
                <p:cNvSpPr>
                  <a:spLocks noChangeShapeType="1"/>
                </p:cNvSpPr>
                <p:nvPr/>
              </p:nvSpPr>
              <p:spPr bwMode="auto">
                <a:xfrm>
                  <a:off x="3796" y="2664"/>
                  <a:ext cx="40" cy="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49216" name="Group 72"/>
              <p:cNvGrpSpPr>
                <a:grpSpLocks/>
              </p:cNvGrpSpPr>
              <p:nvPr/>
            </p:nvGrpSpPr>
            <p:grpSpPr bwMode="auto">
              <a:xfrm>
                <a:off x="3740" y="1947"/>
                <a:ext cx="102" cy="323"/>
                <a:chOff x="3740" y="1947"/>
                <a:chExt cx="102" cy="323"/>
              </a:xfrm>
            </p:grpSpPr>
            <p:sp>
              <p:nvSpPr>
                <p:cNvPr id="66632" name="Oval 73"/>
                <p:cNvSpPr>
                  <a:spLocks noChangeArrowheads="1"/>
                </p:cNvSpPr>
                <p:nvPr/>
              </p:nvSpPr>
              <p:spPr bwMode="auto">
                <a:xfrm>
                  <a:off x="3748" y="1947"/>
                  <a:ext cx="88" cy="10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3" name="Line 74"/>
                <p:cNvSpPr>
                  <a:spLocks noChangeShapeType="1"/>
                </p:cNvSpPr>
                <p:nvPr/>
              </p:nvSpPr>
              <p:spPr bwMode="auto">
                <a:xfrm>
                  <a:off x="3792" y="2057"/>
                  <a:ext cx="0" cy="1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4" name="Line 75"/>
                <p:cNvSpPr>
                  <a:spLocks noChangeShapeType="1"/>
                </p:cNvSpPr>
                <p:nvPr/>
              </p:nvSpPr>
              <p:spPr bwMode="auto">
                <a:xfrm>
                  <a:off x="3748" y="2108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5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740" y="2223"/>
                  <a:ext cx="56" cy="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6" name="Line 77"/>
                <p:cNvSpPr>
                  <a:spLocks noChangeShapeType="1"/>
                </p:cNvSpPr>
                <p:nvPr/>
              </p:nvSpPr>
              <p:spPr bwMode="auto">
                <a:xfrm>
                  <a:off x="3796" y="2223"/>
                  <a:ext cx="40" cy="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49217" name="Group 78"/>
              <p:cNvGrpSpPr>
                <a:grpSpLocks/>
              </p:cNvGrpSpPr>
              <p:nvPr/>
            </p:nvGrpSpPr>
            <p:grpSpPr bwMode="auto">
              <a:xfrm>
                <a:off x="3740" y="1506"/>
                <a:ext cx="102" cy="323"/>
                <a:chOff x="3740" y="1506"/>
                <a:chExt cx="102" cy="323"/>
              </a:xfrm>
            </p:grpSpPr>
            <p:sp>
              <p:nvSpPr>
                <p:cNvPr id="66627" name="Oval 79"/>
                <p:cNvSpPr>
                  <a:spLocks noChangeArrowheads="1"/>
                </p:cNvSpPr>
                <p:nvPr/>
              </p:nvSpPr>
              <p:spPr bwMode="auto">
                <a:xfrm>
                  <a:off x="3748" y="1506"/>
                  <a:ext cx="88" cy="10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28" name="Line 80"/>
                <p:cNvSpPr>
                  <a:spLocks noChangeShapeType="1"/>
                </p:cNvSpPr>
                <p:nvPr/>
              </p:nvSpPr>
              <p:spPr bwMode="auto">
                <a:xfrm>
                  <a:off x="3792" y="1616"/>
                  <a:ext cx="0" cy="1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29" name="Line 81"/>
                <p:cNvSpPr>
                  <a:spLocks noChangeShapeType="1"/>
                </p:cNvSpPr>
                <p:nvPr/>
              </p:nvSpPr>
              <p:spPr bwMode="auto">
                <a:xfrm>
                  <a:off x="3748" y="1668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740" y="1782"/>
                  <a:ext cx="56" cy="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31" name="Line 83"/>
                <p:cNvSpPr>
                  <a:spLocks noChangeShapeType="1"/>
                </p:cNvSpPr>
                <p:nvPr/>
              </p:nvSpPr>
              <p:spPr bwMode="auto">
                <a:xfrm>
                  <a:off x="3796" y="1782"/>
                  <a:ext cx="40" cy="4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66575" name="Line 84"/>
            <p:cNvSpPr>
              <a:spLocks noChangeShapeType="1"/>
            </p:cNvSpPr>
            <p:nvPr/>
          </p:nvSpPr>
          <p:spPr bwMode="auto">
            <a:xfrm>
              <a:off x="3124" y="2100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9167" name="Group 85"/>
            <p:cNvGrpSpPr>
              <a:grpSpLocks/>
            </p:cNvGrpSpPr>
            <p:nvPr/>
          </p:nvGrpSpPr>
          <p:grpSpPr bwMode="auto">
            <a:xfrm>
              <a:off x="4065" y="1516"/>
              <a:ext cx="502" cy="384"/>
              <a:chOff x="4065" y="1516"/>
              <a:chExt cx="502" cy="384"/>
            </a:xfrm>
          </p:grpSpPr>
          <p:sp>
            <p:nvSpPr>
              <p:cNvPr id="66611" name="Rectangle 86"/>
              <p:cNvSpPr>
                <a:spLocks noChangeArrowheads="1"/>
              </p:cNvSpPr>
              <p:nvPr/>
            </p:nvSpPr>
            <p:spPr bwMode="auto">
              <a:xfrm>
                <a:off x="4079" y="1516"/>
                <a:ext cx="311" cy="1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12" name="Rectangle 87" descr="70%"/>
              <p:cNvSpPr>
                <a:spLocks noChangeArrowheads="1"/>
              </p:cNvSpPr>
              <p:nvPr/>
            </p:nvSpPr>
            <p:spPr bwMode="auto">
              <a:xfrm>
                <a:off x="4138" y="1558"/>
                <a:ext cx="201" cy="118"/>
              </a:xfrm>
              <a:prstGeom prst="rect">
                <a:avLst/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13" name="Line 88"/>
              <p:cNvSpPr>
                <a:spLocks noChangeShapeType="1"/>
              </p:cNvSpPr>
              <p:nvPr/>
            </p:nvSpPr>
            <p:spPr bwMode="auto">
              <a:xfrm>
                <a:off x="4243" y="1718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9205" name="Group 89"/>
              <p:cNvGrpSpPr>
                <a:grpSpLocks/>
              </p:cNvGrpSpPr>
              <p:nvPr/>
            </p:nvGrpSpPr>
            <p:grpSpPr bwMode="auto">
              <a:xfrm>
                <a:off x="4065" y="1788"/>
                <a:ext cx="345" cy="109"/>
                <a:chOff x="4065" y="1788"/>
                <a:chExt cx="345" cy="109"/>
              </a:xfrm>
            </p:grpSpPr>
            <p:sp>
              <p:nvSpPr>
                <p:cNvPr id="66619" name="AutoShape 90"/>
                <p:cNvSpPr>
                  <a:spLocks noChangeArrowheads="1"/>
                </p:cNvSpPr>
                <p:nvPr/>
              </p:nvSpPr>
              <p:spPr bwMode="auto">
                <a:xfrm>
                  <a:off x="4065" y="1788"/>
                  <a:ext cx="345" cy="109"/>
                </a:xfrm>
                <a:prstGeom prst="roundRect">
                  <a:avLst>
                    <a:gd name="adj" fmla="val 12495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20" name="Line 91"/>
                <p:cNvSpPr>
                  <a:spLocks noChangeShapeType="1"/>
                </p:cNvSpPr>
                <p:nvPr/>
              </p:nvSpPr>
              <p:spPr bwMode="auto">
                <a:xfrm>
                  <a:off x="4163" y="1809"/>
                  <a:ext cx="1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21" name="Line 92"/>
                <p:cNvSpPr>
                  <a:spLocks noChangeShapeType="1"/>
                </p:cNvSpPr>
                <p:nvPr/>
              </p:nvSpPr>
              <p:spPr bwMode="auto">
                <a:xfrm>
                  <a:off x="4124" y="1842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22" name="Line 93"/>
                <p:cNvSpPr>
                  <a:spLocks noChangeShapeType="1"/>
                </p:cNvSpPr>
                <p:nvPr/>
              </p:nvSpPr>
              <p:spPr bwMode="auto">
                <a:xfrm>
                  <a:off x="4118" y="1876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66615" name="Line 94"/>
              <p:cNvSpPr>
                <a:spLocks noChangeShapeType="1"/>
              </p:cNvSpPr>
              <p:nvPr/>
            </p:nvSpPr>
            <p:spPr bwMode="auto">
              <a:xfrm>
                <a:off x="4424" y="1814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16" name="Rectangle 95"/>
              <p:cNvSpPr>
                <a:spLocks noChangeArrowheads="1"/>
              </p:cNvSpPr>
              <p:nvPr/>
            </p:nvSpPr>
            <p:spPr bwMode="auto">
              <a:xfrm>
                <a:off x="4491" y="1799"/>
                <a:ext cx="76" cy="1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17" name="Line 96"/>
              <p:cNvSpPr>
                <a:spLocks noChangeShapeType="1"/>
              </p:cNvSpPr>
              <p:nvPr/>
            </p:nvSpPr>
            <p:spPr bwMode="auto">
              <a:xfrm>
                <a:off x="4515" y="1828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18" name="Line 97"/>
              <p:cNvSpPr>
                <a:spLocks noChangeShapeType="1"/>
              </p:cNvSpPr>
              <p:nvPr/>
            </p:nvSpPr>
            <p:spPr bwMode="auto">
              <a:xfrm>
                <a:off x="4546" y="1828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68" name="Group 98"/>
            <p:cNvGrpSpPr>
              <a:grpSpLocks/>
            </p:cNvGrpSpPr>
            <p:nvPr/>
          </p:nvGrpSpPr>
          <p:grpSpPr bwMode="auto">
            <a:xfrm>
              <a:off x="4065" y="1948"/>
              <a:ext cx="502" cy="384"/>
              <a:chOff x="4065" y="1948"/>
              <a:chExt cx="502" cy="384"/>
            </a:xfrm>
          </p:grpSpPr>
          <p:sp>
            <p:nvSpPr>
              <p:cNvPr id="66599" name="Rectangle 99"/>
              <p:cNvSpPr>
                <a:spLocks noChangeArrowheads="1"/>
              </p:cNvSpPr>
              <p:nvPr/>
            </p:nvSpPr>
            <p:spPr bwMode="auto">
              <a:xfrm>
                <a:off x="4079" y="1948"/>
                <a:ext cx="311" cy="1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00" name="Rectangle 100" descr="70%"/>
              <p:cNvSpPr>
                <a:spLocks noChangeArrowheads="1"/>
              </p:cNvSpPr>
              <p:nvPr/>
            </p:nvSpPr>
            <p:spPr bwMode="auto">
              <a:xfrm>
                <a:off x="4138" y="1990"/>
                <a:ext cx="201" cy="118"/>
              </a:xfrm>
              <a:prstGeom prst="rect">
                <a:avLst/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01" name="Line 101"/>
              <p:cNvSpPr>
                <a:spLocks noChangeShapeType="1"/>
              </p:cNvSpPr>
              <p:nvPr/>
            </p:nvSpPr>
            <p:spPr bwMode="auto">
              <a:xfrm>
                <a:off x="4243" y="2150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9193" name="Group 102"/>
              <p:cNvGrpSpPr>
                <a:grpSpLocks/>
              </p:cNvGrpSpPr>
              <p:nvPr/>
            </p:nvGrpSpPr>
            <p:grpSpPr bwMode="auto">
              <a:xfrm>
                <a:off x="4065" y="2220"/>
                <a:ext cx="345" cy="109"/>
                <a:chOff x="4065" y="2220"/>
                <a:chExt cx="345" cy="109"/>
              </a:xfrm>
            </p:grpSpPr>
            <p:sp>
              <p:nvSpPr>
                <p:cNvPr id="66607" name="AutoShape 103"/>
                <p:cNvSpPr>
                  <a:spLocks noChangeArrowheads="1"/>
                </p:cNvSpPr>
                <p:nvPr/>
              </p:nvSpPr>
              <p:spPr bwMode="auto">
                <a:xfrm>
                  <a:off x="4065" y="2220"/>
                  <a:ext cx="345" cy="109"/>
                </a:xfrm>
                <a:prstGeom prst="roundRect">
                  <a:avLst>
                    <a:gd name="adj" fmla="val 12495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08" name="Line 104"/>
                <p:cNvSpPr>
                  <a:spLocks noChangeShapeType="1"/>
                </p:cNvSpPr>
                <p:nvPr/>
              </p:nvSpPr>
              <p:spPr bwMode="auto">
                <a:xfrm>
                  <a:off x="4163" y="2241"/>
                  <a:ext cx="1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09" name="Line 105"/>
                <p:cNvSpPr>
                  <a:spLocks noChangeShapeType="1"/>
                </p:cNvSpPr>
                <p:nvPr/>
              </p:nvSpPr>
              <p:spPr bwMode="auto">
                <a:xfrm>
                  <a:off x="4124" y="2274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610" name="Line 106"/>
                <p:cNvSpPr>
                  <a:spLocks noChangeShapeType="1"/>
                </p:cNvSpPr>
                <p:nvPr/>
              </p:nvSpPr>
              <p:spPr bwMode="auto">
                <a:xfrm>
                  <a:off x="4118" y="2308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66603" name="Line 107"/>
              <p:cNvSpPr>
                <a:spLocks noChangeShapeType="1"/>
              </p:cNvSpPr>
              <p:nvPr/>
            </p:nvSpPr>
            <p:spPr bwMode="auto">
              <a:xfrm>
                <a:off x="4424" y="2246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04" name="Rectangle 108"/>
              <p:cNvSpPr>
                <a:spLocks noChangeArrowheads="1"/>
              </p:cNvSpPr>
              <p:nvPr/>
            </p:nvSpPr>
            <p:spPr bwMode="auto">
              <a:xfrm>
                <a:off x="4491" y="2231"/>
                <a:ext cx="76" cy="1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05" name="Line 109"/>
              <p:cNvSpPr>
                <a:spLocks noChangeShapeType="1"/>
              </p:cNvSpPr>
              <p:nvPr/>
            </p:nvSpPr>
            <p:spPr bwMode="auto">
              <a:xfrm>
                <a:off x="4515" y="2260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606" name="Line 110"/>
              <p:cNvSpPr>
                <a:spLocks noChangeShapeType="1"/>
              </p:cNvSpPr>
              <p:nvPr/>
            </p:nvSpPr>
            <p:spPr bwMode="auto">
              <a:xfrm>
                <a:off x="4546" y="2260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9169" name="Group 111"/>
            <p:cNvGrpSpPr>
              <a:grpSpLocks/>
            </p:cNvGrpSpPr>
            <p:nvPr/>
          </p:nvGrpSpPr>
          <p:grpSpPr bwMode="auto">
            <a:xfrm>
              <a:off x="4065" y="2380"/>
              <a:ext cx="502" cy="384"/>
              <a:chOff x="4065" y="2380"/>
              <a:chExt cx="502" cy="384"/>
            </a:xfrm>
          </p:grpSpPr>
          <p:sp>
            <p:nvSpPr>
              <p:cNvPr id="66587" name="Rectangle 112"/>
              <p:cNvSpPr>
                <a:spLocks noChangeArrowheads="1"/>
              </p:cNvSpPr>
              <p:nvPr/>
            </p:nvSpPr>
            <p:spPr bwMode="auto">
              <a:xfrm>
                <a:off x="4079" y="2380"/>
                <a:ext cx="311" cy="1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588" name="Rectangle 113" descr="70%"/>
              <p:cNvSpPr>
                <a:spLocks noChangeArrowheads="1"/>
              </p:cNvSpPr>
              <p:nvPr/>
            </p:nvSpPr>
            <p:spPr bwMode="auto">
              <a:xfrm>
                <a:off x="4138" y="2422"/>
                <a:ext cx="201" cy="118"/>
              </a:xfrm>
              <a:prstGeom prst="rect">
                <a:avLst/>
              </a:prstGeom>
              <a:pattFill prst="pct70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589" name="Line 114"/>
              <p:cNvSpPr>
                <a:spLocks noChangeShapeType="1"/>
              </p:cNvSpPr>
              <p:nvPr/>
            </p:nvSpPr>
            <p:spPr bwMode="auto">
              <a:xfrm>
                <a:off x="4243" y="2582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9181" name="Group 115"/>
              <p:cNvGrpSpPr>
                <a:grpSpLocks/>
              </p:cNvGrpSpPr>
              <p:nvPr/>
            </p:nvGrpSpPr>
            <p:grpSpPr bwMode="auto">
              <a:xfrm>
                <a:off x="4065" y="2652"/>
                <a:ext cx="345" cy="109"/>
                <a:chOff x="4065" y="2652"/>
                <a:chExt cx="345" cy="109"/>
              </a:xfrm>
            </p:grpSpPr>
            <p:sp>
              <p:nvSpPr>
                <p:cNvPr id="66595" name="AutoShape 116"/>
                <p:cNvSpPr>
                  <a:spLocks noChangeArrowheads="1"/>
                </p:cNvSpPr>
                <p:nvPr/>
              </p:nvSpPr>
              <p:spPr bwMode="auto">
                <a:xfrm>
                  <a:off x="4065" y="2652"/>
                  <a:ext cx="345" cy="109"/>
                </a:xfrm>
                <a:prstGeom prst="roundRect">
                  <a:avLst>
                    <a:gd name="adj" fmla="val 12495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596" name="Line 117"/>
                <p:cNvSpPr>
                  <a:spLocks noChangeShapeType="1"/>
                </p:cNvSpPr>
                <p:nvPr/>
              </p:nvSpPr>
              <p:spPr bwMode="auto">
                <a:xfrm>
                  <a:off x="4163" y="2673"/>
                  <a:ext cx="1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597" name="Line 118"/>
                <p:cNvSpPr>
                  <a:spLocks noChangeShapeType="1"/>
                </p:cNvSpPr>
                <p:nvPr/>
              </p:nvSpPr>
              <p:spPr bwMode="auto">
                <a:xfrm>
                  <a:off x="4124" y="2706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598" name="Line 119"/>
                <p:cNvSpPr>
                  <a:spLocks noChangeShapeType="1"/>
                </p:cNvSpPr>
                <p:nvPr/>
              </p:nvSpPr>
              <p:spPr bwMode="auto">
                <a:xfrm>
                  <a:off x="4118" y="2740"/>
                  <a:ext cx="2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66591" name="Line 120"/>
              <p:cNvSpPr>
                <a:spLocks noChangeShapeType="1"/>
              </p:cNvSpPr>
              <p:nvPr/>
            </p:nvSpPr>
            <p:spPr bwMode="auto">
              <a:xfrm>
                <a:off x="4424" y="2678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592" name="Rectangle 121"/>
              <p:cNvSpPr>
                <a:spLocks noChangeArrowheads="1"/>
              </p:cNvSpPr>
              <p:nvPr/>
            </p:nvSpPr>
            <p:spPr bwMode="auto">
              <a:xfrm>
                <a:off x="4491" y="2663"/>
                <a:ext cx="76" cy="1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593" name="Line 122"/>
              <p:cNvSpPr>
                <a:spLocks noChangeShapeType="1"/>
              </p:cNvSpPr>
              <p:nvPr/>
            </p:nvSpPr>
            <p:spPr bwMode="auto">
              <a:xfrm>
                <a:off x="4515" y="2692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594" name="Line 123"/>
              <p:cNvSpPr>
                <a:spLocks noChangeShapeType="1"/>
              </p:cNvSpPr>
              <p:nvPr/>
            </p:nvSpPr>
            <p:spPr bwMode="auto">
              <a:xfrm>
                <a:off x="4546" y="2692"/>
                <a:ext cx="0" cy="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6579" name="Line 124"/>
            <p:cNvSpPr>
              <a:spLocks noChangeShapeType="1"/>
            </p:cNvSpPr>
            <p:nvPr/>
          </p:nvSpPr>
          <p:spPr bwMode="auto">
            <a:xfrm>
              <a:off x="4756" y="2148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580" name="Rectangle 125"/>
            <p:cNvSpPr>
              <a:spLocks noChangeArrowheads="1"/>
            </p:cNvSpPr>
            <p:nvPr/>
          </p:nvSpPr>
          <p:spPr bwMode="auto">
            <a:xfrm>
              <a:off x="1191" y="999"/>
              <a:ext cx="78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1. Arrival</a:t>
              </a:r>
            </a:p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    process</a:t>
              </a:r>
            </a:p>
          </p:txBody>
        </p:sp>
        <p:sp>
          <p:nvSpPr>
            <p:cNvPr id="66581" name="Rectangle 126"/>
            <p:cNvSpPr>
              <a:spLocks noChangeArrowheads="1"/>
            </p:cNvSpPr>
            <p:nvPr/>
          </p:nvSpPr>
          <p:spPr bwMode="auto">
            <a:xfrm>
              <a:off x="4682" y="1530"/>
              <a:ext cx="99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5. Service</a:t>
              </a:r>
            </a:p>
            <a:p>
              <a:pPr algn="ctr">
                <a:defRPr/>
              </a:pPr>
              <a:r>
                <a:rPr lang="en-US" altLang="zh-CN" dirty="0">
                  <a:latin typeface="+mn-lt"/>
                  <a:ea typeface="Arial Unicode MS" pitchFamily="34" charset="-128"/>
                  <a:cs typeface="Arial Unicode MS" pitchFamily="34" charset="-128"/>
                </a:rPr>
                <a:t>       discipline</a:t>
              </a:r>
            </a:p>
          </p:txBody>
        </p:sp>
        <p:sp>
          <p:nvSpPr>
            <p:cNvPr id="66582" name="Rectangle 127"/>
            <p:cNvSpPr>
              <a:spLocks noChangeArrowheads="1"/>
            </p:cNvSpPr>
            <p:nvPr/>
          </p:nvSpPr>
          <p:spPr bwMode="auto">
            <a:xfrm>
              <a:off x="3734" y="951"/>
              <a:ext cx="107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>
                  <a:latin typeface="+mn-lt"/>
                  <a:ea typeface="Arial Unicode MS" pitchFamily="34" charset="-128"/>
                  <a:cs typeface="Arial Unicode MS" pitchFamily="34" charset="-128"/>
                </a:rPr>
                <a:t>2. Service time</a:t>
              </a:r>
            </a:p>
            <a:p>
              <a:pPr algn="ctr">
                <a:defRPr/>
              </a:pPr>
              <a:r>
                <a:rPr lang="en-US" altLang="zh-CN">
                  <a:latin typeface="+mn-lt"/>
                  <a:ea typeface="Arial Unicode MS" pitchFamily="34" charset="-128"/>
                  <a:cs typeface="Arial Unicode MS" pitchFamily="34" charset="-128"/>
                </a:rPr>
                <a:t> distribution</a:t>
              </a:r>
            </a:p>
          </p:txBody>
        </p:sp>
        <p:sp>
          <p:nvSpPr>
            <p:cNvPr id="66583" name="Line 128"/>
            <p:cNvSpPr>
              <a:spLocks noChangeShapeType="1"/>
            </p:cNvSpPr>
            <p:nvPr/>
          </p:nvSpPr>
          <p:spPr bwMode="auto">
            <a:xfrm>
              <a:off x="2836" y="2500"/>
              <a:ext cx="37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584" name="Line 129"/>
            <p:cNvSpPr>
              <a:spLocks noChangeShapeType="1"/>
            </p:cNvSpPr>
            <p:nvPr/>
          </p:nvSpPr>
          <p:spPr bwMode="auto">
            <a:xfrm flipH="1">
              <a:off x="3212" y="2500"/>
              <a:ext cx="39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585" name="Rectangle 130"/>
            <p:cNvSpPr>
              <a:spLocks noChangeArrowheads="1"/>
            </p:cNvSpPr>
            <p:nvPr/>
          </p:nvSpPr>
          <p:spPr bwMode="auto">
            <a:xfrm>
              <a:off x="2501" y="2631"/>
              <a:ext cx="971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>
                  <a:latin typeface="+mn-lt"/>
                  <a:ea typeface="Arial Unicode MS" pitchFamily="34" charset="-128"/>
                  <a:cs typeface="Arial Unicode MS" pitchFamily="34" charset="-128"/>
                </a:rPr>
                <a:t>4. Waiting </a:t>
              </a:r>
            </a:p>
            <a:p>
              <a:pPr algn="ctr">
                <a:defRPr/>
              </a:pPr>
              <a:r>
                <a:rPr lang="en-US" altLang="zh-CN">
                  <a:latin typeface="+mn-lt"/>
                  <a:ea typeface="Arial Unicode MS" pitchFamily="34" charset="-128"/>
                  <a:cs typeface="Arial Unicode MS" pitchFamily="34" charset="-128"/>
                </a:rPr>
                <a:t>       positions</a:t>
              </a:r>
            </a:p>
          </p:txBody>
        </p:sp>
        <p:sp>
          <p:nvSpPr>
            <p:cNvPr id="66586" name="Rectangle 131"/>
            <p:cNvSpPr>
              <a:spLocks noChangeArrowheads="1"/>
            </p:cNvSpPr>
            <p:nvPr/>
          </p:nvSpPr>
          <p:spPr bwMode="auto">
            <a:xfrm>
              <a:off x="3773" y="2871"/>
              <a:ext cx="99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altLang="zh-CN">
                  <a:latin typeface="+mn-lt"/>
                  <a:ea typeface="Arial Unicode MS" pitchFamily="34" charset="-128"/>
                  <a:cs typeface="Arial Unicode MS" pitchFamily="34" charset="-128"/>
                </a:rPr>
                <a:t>3. Number of </a:t>
              </a:r>
            </a:p>
            <a:p>
              <a:pPr algn="ctr">
                <a:defRPr/>
              </a:pPr>
              <a:r>
                <a:rPr lang="en-US" altLang="zh-CN">
                  <a:latin typeface="+mn-lt"/>
                  <a:ea typeface="Arial Unicode MS" pitchFamily="34" charset="-128"/>
                  <a:cs typeface="Arial Unicode MS" pitchFamily="34" charset="-128"/>
                </a:rPr>
                <a:t>servers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70F41-049F-4C80-9C9B-738239C5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5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Arrival time</a:t>
            </a:r>
          </a:p>
          <a:p>
            <a:pPr lvl="1"/>
            <a:r>
              <a:rPr lang="en-US" altLang="en-US" dirty="0"/>
              <a:t>Time at which a customer arrives at a service facility</a:t>
            </a:r>
          </a:p>
          <a:p>
            <a:r>
              <a:rPr lang="en-US" altLang="en-US" dirty="0"/>
              <a:t>Inter-arrival time</a:t>
            </a:r>
          </a:p>
          <a:p>
            <a:pPr lvl="1"/>
            <a:r>
              <a:rPr lang="en-US" altLang="en-US" dirty="0"/>
              <a:t>Time between two successive arrivals to a service facility</a:t>
            </a:r>
          </a:p>
          <a:p>
            <a:r>
              <a:rPr lang="en-US" altLang="en-US" dirty="0"/>
              <a:t>Arrival rate</a:t>
            </a:r>
          </a:p>
          <a:p>
            <a:pPr lvl="1"/>
            <a:r>
              <a:rPr lang="en-US" altLang="en-US" dirty="0"/>
              <a:t>Number of arrivals per unit of time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Arrival Definition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EE98F-0823-4187-AADB-791035D7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8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Timing Diagram</a:t>
            </a:r>
          </a:p>
        </p:txBody>
      </p:sp>
      <p:pic>
        <p:nvPicPr>
          <p:cNvPr id="13359" name="Picture 47" descr="arrival_timi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9" y="1981200"/>
            <a:ext cx="8797452" cy="42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16F0A-C28A-4BE5-920C-DFB69DDA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0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Define: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Mean inter-arrival time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Arrival rate 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638" y="1"/>
            <a:ext cx="7575451" cy="7937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Relationship between Arrival Rate and Inter-arrival Time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/>
          </p:nvPr>
        </p:nvGraphicFramePr>
        <p:xfrm>
          <a:off x="2590800" y="1676400"/>
          <a:ext cx="1846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736560" imgH="253800" progId="Equation.DSMT4">
                  <p:embed/>
                </p:oleObj>
              </mc:Choice>
              <mc:Fallback>
                <p:oleObj name="Equation" r:id="rId3" imgW="736560" imgH="253800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76400"/>
                        <a:ext cx="184626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30880"/>
              </p:ext>
            </p:extLst>
          </p:nvPr>
        </p:nvGraphicFramePr>
        <p:xfrm>
          <a:off x="2625970" y="4536488"/>
          <a:ext cx="45243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1803240" imgH="393480" progId="Equation.DSMT4">
                  <p:embed/>
                </p:oleObj>
              </mc:Choice>
              <mc:Fallback>
                <p:oleObj name="Equation" r:id="rId5" imgW="1803240" imgH="393480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970" y="4536488"/>
                        <a:ext cx="45243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707849"/>
              </p:ext>
            </p:extLst>
          </p:nvPr>
        </p:nvGraphicFramePr>
        <p:xfrm>
          <a:off x="4411389" y="2959736"/>
          <a:ext cx="6969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7" imgW="279360" imgH="393480" progId="Equation.DSMT4">
                  <p:embed/>
                </p:oleObj>
              </mc:Choice>
              <mc:Fallback>
                <p:oleObj name="Equation" r:id="rId7" imgW="279360" imgH="393480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389" y="2959736"/>
                        <a:ext cx="69691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A58B5-9C67-406C-B43F-B3526F7A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44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Service requirement - in units of work</a:t>
            </a:r>
          </a:p>
          <a:p>
            <a:pPr lvl="1"/>
            <a:r>
              <a:rPr lang="en-US" altLang="en-US" dirty="0"/>
              <a:t>Ex 1: CPU - unit of work is “instruction”</a:t>
            </a:r>
          </a:p>
          <a:p>
            <a:pPr lvl="1"/>
            <a:r>
              <a:rPr lang="en-US" altLang="en-US" dirty="0"/>
              <a:t>Ex 2: communication channel - unit of work is “bit”</a:t>
            </a:r>
          </a:p>
          <a:p>
            <a:r>
              <a:rPr lang="en-US" altLang="en-US" dirty="0"/>
              <a:t>Server capacity - in units of work per second</a:t>
            </a:r>
          </a:p>
          <a:p>
            <a:pPr lvl="1"/>
            <a:r>
              <a:rPr lang="en-US" altLang="en-US" dirty="0"/>
              <a:t>Ex 1: CPU - server capacity is in “number of instructions executed per second”</a:t>
            </a:r>
          </a:p>
          <a:p>
            <a:pPr lvl="1"/>
            <a:r>
              <a:rPr lang="en-US" altLang="en-US" dirty="0"/>
              <a:t>Ex 2: communication channel - server capacity is in “number of bits transmitted per second”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Service time =</a:t>
            </a:r>
          </a:p>
          <a:p>
            <a:r>
              <a:rPr lang="en-US" altLang="en-US" dirty="0"/>
              <a:t>Service rate</a:t>
            </a:r>
          </a:p>
          <a:p>
            <a:pPr lvl="1"/>
            <a:r>
              <a:rPr lang="en-US" altLang="en-US" dirty="0"/>
              <a:t>Number of customers served per second </a:t>
            </a:r>
            <a:br>
              <a:rPr lang="en-US" altLang="en-US" dirty="0"/>
            </a:br>
            <a:r>
              <a:rPr lang="en-US" altLang="en-US" dirty="0"/>
              <a:t>(assuming no idle time)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 Definition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45081"/>
              </p:ext>
            </p:extLst>
          </p:nvPr>
        </p:nvGraphicFramePr>
        <p:xfrm>
          <a:off x="2906150" y="4354417"/>
          <a:ext cx="244951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2730500" imgH="787400" progId="Equation.3">
                  <p:embed/>
                </p:oleObj>
              </mc:Choice>
              <mc:Fallback>
                <p:oleObj name="Equation" r:id="rId3" imgW="2730500" imgH="787400" progId="Equation.3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150" y="4354417"/>
                        <a:ext cx="244951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C496F-591F-4559-A8E1-70D284B3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5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Timing Diagram</a:t>
            </a:r>
          </a:p>
        </p:txBody>
      </p:sp>
      <p:pic>
        <p:nvPicPr>
          <p:cNvPr id="17449" name="Picture 41" descr="service_timing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0" y="1378634"/>
            <a:ext cx="8615126" cy="49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322EE-E86F-4D41-872F-E4A1B9BC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6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Define: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Mean service time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Service rate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72" y="1"/>
            <a:ext cx="8179600" cy="793750"/>
          </a:xfrm>
        </p:spPr>
        <p:txBody>
          <a:bodyPr>
            <a:normAutofit/>
          </a:bodyPr>
          <a:lstStyle/>
          <a:p>
            <a:r>
              <a:rPr lang="en-US" altLang="en-US" dirty="0"/>
              <a:t>Relationship between Service Rate and Service Time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/>
          </p:nvPr>
        </p:nvGraphicFramePr>
        <p:xfrm>
          <a:off x="2971800" y="1676400"/>
          <a:ext cx="17922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3" imgW="723600" imgH="253800" progId="Equation.DSMT4">
                  <p:embed/>
                </p:oleObj>
              </mc:Choice>
              <mc:Fallback>
                <p:oleObj name="Equation" r:id="rId3" imgW="723600" imgH="253800" progId="Equation.DSMT4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17922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68475"/>
              </p:ext>
            </p:extLst>
          </p:nvPr>
        </p:nvGraphicFramePr>
        <p:xfrm>
          <a:off x="3658773" y="2956343"/>
          <a:ext cx="71278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5" imgW="279360" imgH="393480" progId="Equation.DSMT4">
                  <p:embed/>
                </p:oleObj>
              </mc:Choice>
              <mc:Fallback>
                <p:oleObj name="Equation" r:id="rId5" imgW="279360" imgH="39348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773" y="2956343"/>
                        <a:ext cx="712788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1410"/>
              </p:ext>
            </p:extLst>
          </p:nvPr>
        </p:nvGraphicFramePr>
        <p:xfrm>
          <a:off x="2699825" y="4500199"/>
          <a:ext cx="39941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825" y="4500199"/>
                        <a:ext cx="39941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6B2D9-EBFF-4F5D-A7AC-4AF98833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Concepts in discrete-event simulation</a:t>
            </a:r>
          </a:p>
          <a:p>
            <a:pPr lvl="1"/>
            <a:r>
              <a:rPr lang="en-US" dirty="0"/>
              <a:t>Terminology and concepts</a:t>
            </a:r>
          </a:p>
          <a:p>
            <a:pPr lvl="1"/>
            <a:r>
              <a:rPr lang="en-US" dirty="0"/>
              <a:t>Two pedagogical examples</a:t>
            </a:r>
          </a:p>
          <a:p>
            <a:r>
              <a:rPr lang="en-US" dirty="0"/>
              <a:t>Components of discrete-event simulation</a:t>
            </a:r>
          </a:p>
          <a:p>
            <a:pPr lvl="1"/>
            <a:r>
              <a:rPr lang="en-US" dirty="0"/>
              <a:t>Time advance approaches</a:t>
            </a:r>
          </a:p>
          <a:p>
            <a:pPr lvl="1"/>
            <a:r>
              <a:rPr lang="en-US" dirty="0"/>
              <a:t>Event scheduling approach</a:t>
            </a:r>
          </a:p>
          <a:p>
            <a:r>
              <a:rPr lang="en-US" dirty="0"/>
              <a:t>Manual simulation</a:t>
            </a:r>
          </a:p>
          <a:p>
            <a:pPr lvl="1"/>
            <a:r>
              <a:rPr lang="en-US" dirty="0"/>
              <a:t>Grocery store example</a:t>
            </a:r>
          </a:p>
          <a:p>
            <a:r>
              <a:rPr lang="en-US" dirty="0"/>
              <a:t>Simulation program</a:t>
            </a:r>
          </a:p>
          <a:p>
            <a:pPr lvl="1"/>
            <a:r>
              <a:rPr lang="en-US" dirty="0"/>
              <a:t>Simulation of queuing systems</a:t>
            </a:r>
          </a:p>
          <a:p>
            <a:pPr lvl="1"/>
            <a:r>
              <a:rPr lang="en-US" dirty="0"/>
              <a:t>Infinite and finite population model</a:t>
            </a:r>
          </a:p>
          <a:p>
            <a:pPr lvl="1"/>
            <a:r>
              <a:rPr lang="en-US" dirty="0"/>
              <a:t>Tandem queue with blocking</a:t>
            </a:r>
          </a:p>
          <a:p>
            <a:r>
              <a:rPr lang="en-CA" dirty="0"/>
              <a:t>Verification and validation of simulation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C0E-3D3D-4503-93C1-D72DBD8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3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altLang="zh-CN" dirty="0"/>
              <a:t>First-Come-First-Serve (FCFS)    (a.k.a. FIFO)</a:t>
            </a:r>
          </a:p>
          <a:p>
            <a:r>
              <a:rPr lang="en-US" altLang="zh-CN" dirty="0"/>
              <a:t>Last-Come-First-Serve (LCFS)</a:t>
            </a:r>
          </a:p>
          <a:p>
            <a:r>
              <a:rPr lang="en-US" altLang="zh-CN" dirty="0"/>
              <a:t>Round-Robin (RR) with a fixed quantum</a:t>
            </a:r>
            <a:br>
              <a:rPr lang="en-US" altLang="zh-CN" dirty="0"/>
            </a:br>
            <a:r>
              <a:rPr lang="en-US" altLang="zh-CN" dirty="0"/>
              <a:t>Infinitesimal quantum </a:t>
            </a:r>
            <a:r>
              <a:rPr lang="en-US" altLang="zh-CN" dirty="0">
                <a:sym typeface="Symbol" pitchFamily="18" charset="2"/>
              </a:rPr>
              <a:t></a:t>
            </a:r>
            <a:r>
              <a:rPr lang="en-US" altLang="zh-CN" dirty="0"/>
              <a:t> Processor Sharing (PS)	</a:t>
            </a:r>
          </a:p>
          <a:p>
            <a:r>
              <a:rPr lang="en-US" altLang="zh-CN" dirty="0"/>
              <a:t>Shortest Job First (SJF)</a:t>
            </a:r>
          </a:p>
          <a:p>
            <a:r>
              <a:rPr lang="en-US" altLang="zh-CN" dirty="0"/>
              <a:t>Shortest Remaining Processing Time (SRPT)</a:t>
            </a:r>
          </a:p>
          <a:p>
            <a:r>
              <a:rPr lang="en-US" altLang="zh-CN" dirty="0"/>
              <a:t>And many more…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Service Disciplines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5C225-C8FF-4713-B7D5-4CD83E1E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1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Response time</a:t>
            </a:r>
          </a:p>
          <a:p>
            <a:pPr lvl="1"/>
            <a:r>
              <a:rPr lang="en-GB" dirty="0"/>
              <a:t>Elapsed time from arrival to departure</a:t>
            </a:r>
          </a:p>
          <a:p>
            <a:r>
              <a:rPr lang="en-GB" dirty="0"/>
              <a:t>Waiting time</a:t>
            </a:r>
          </a:p>
          <a:p>
            <a:pPr lvl="1"/>
            <a:r>
              <a:rPr lang="en-GB" dirty="0"/>
              <a:t>Time spent in queue</a:t>
            </a:r>
          </a:p>
          <a:p>
            <a:r>
              <a:rPr lang="en-GB" dirty="0"/>
              <a:t>Number of customers in system</a:t>
            </a:r>
          </a:p>
          <a:p>
            <a:r>
              <a:rPr lang="en-GB" dirty="0"/>
              <a:t>Number of customers in queue</a:t>
            </a:r>
          </a:p>
          <a:p>
            <a:r>
              <a:rPr lang="en-GB" dirty="0"/>
              <a:t>Server utilization</a:t>
            </a:r>
          </a:p>
          <a:p>
            <a:pPr lvl="1"/>
            <a:r>
              <a:rPr lang="en-GB" dirty="0"/>
              <a:t>Proportion of time that the server is busy</a:t>
            </a:r>
          </a:p>
          <a:p>
            <a:r>
              <a:rPr lang="en-GB" dirty="0"/>
              <a:t>Throughput</a:t>
            </a:r>
          </a:p>
          <a:p>
            <a:pPr lvl="1"/>
            <a:r>
              <a:rPr lang="en-GB" dirty="0"/>
              <a:t>Rate at which customers leave the service facility after completing service</a:t>
            </a:r>
          </a:p>
          <a:p>
            <a:endParaRPr lang="en-GB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Performance Measures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3845D-162C-43A3-B3C4-E0DD0718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9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CC0000"/>
              </a:buClr>
              <a:buSzPct val="80000"/>
              <a:buFont typeface="Wingdings" pitchFamily="2" charset="2"/>
              <a:buChar char=""/>
              <a:defRPr/>
            </a:pPr>
            <a:r>
              <a:rPr lang="en-GB" sz="2800" dirty="0">
                <a:solidFill>
                  <a:schemeClr val="tx1"/>
                </a:solidFill>
              </a:rPr>
              <a:t>Proportion of time that the server is busy</a:t>
            </a:r>
          </a:p>
          <a:p>
            <a:pPr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Total busy time = </a:t>
            </a:r>
          </a:p>
          <a:p>
            <a:pPr lvl="1">
              <a:defRPr/>
            </a:pPr>
            <a:r>
              <a:rPr lang="en-GB" i="1" dirty="0"/>
              <a:t>U</a:t>
            </a:r>
            <a:r>
              <a:rPr lang="en-GB" dirty="0"/>
              <a:t> = proportion of time server is busy = </a:t>
            </a:r>
          </a:p>
          <a:p>
            <a:pPr lvl="1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pPr lvl="1"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Note: </a:t>
            </a:r>
            <a:r>
              <a:rPr lang="en-GB" i="1" dirty="0">
                <a:solidFill>
                  <a:srgbClr val="FF0000"/>
                </a:solidFill>
              </a:rPr>
              <a:t>U </a:t>
            </a:r>
            <a:r>
              <a:rPr lang="en-GB" i="1" dirty="0">
                <a:solidFill>
                  <a:srgbClr val="FF0000"/>
                </a:solidFill>
                <a:latin typeface="Times New Roman"/>
                <a:cs typeface="Times New Roman"/>
              </a:rPr>
              <a:t>≤</a:t>
            </a:r>
            <a:r>
              <a:rPr lang="en-GB" i="1" dirty="0">
                <a:solidFill>
                  <a:srgbClr val="FF0000"/>
                </a:solidFill>
              </a:rPr>
              <a:t> 1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Utilization</a:t>
            </a:r>
          </a:p>
        </p:txBody>
      </p:sp>
      <p:sp>
        <p:nvSpPr>
          <p:cNvPr id="5126" name="Line 16"/>
          <p:cNvSpPr>
            <a:spLocks noChangeShapeType="1"/>
          </p:cNvSpPr>
          <p:nvPr/>
        </p:nvSpPr>
        <p:spPr bwMode="auto">
          <a:xfrm>
            <a:off x="1154113" y="2938463"/>
            <a:ext cx="645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1535113" y="2671763"/>
            <a:ext cx="823912" cy="266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3262313" y="2660650"/>
            <a:ext cx="1385887" cy="279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29" name="Rectangle 19"/>
          <p:cNvSpPr>
            <a:spLocks noChangeArrowheads="1"/>
          </p:cNvSpPr>
          <p:nvPr/>
        </p:nvSpPr>
        <p:spPr bwMode="auto">
          <a:xfrm>
            <a:off x="5154613" y="2673350"/>
            <a:ext cx="671512" cy="266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6511925" y="2676525"/>
            <a:ext cx="668338" cy="266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31" name="Text Box 21"/>
          <p:cNvSpPr txBox="1">
            <a:spLocks noChangeArrowheads="1"/>
          </p:cNvSpPr>
          <p:nvPr/>
        </p:nvSpPr>
        <p:spPr bwMode="auto">
          <a:xfrm>
            <a:off x="5889625" y="2628900"/>
            <a:ext cx="516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latin typeface="+mn-lt"/>
              </a:rPr>
              <a:t>• • •</a:t>
            </a: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990600" y="29083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+mn-lt"/>
              </a:rPr>
              <a:t>0</a:t>
            </a:r>
          </a:p>
        </p:txBody>
      </p:sp>
      <p:sp>
        <p:nvSpPr>
          <p:cNvPr id="5133" name="Text Box 23"/>
          <p:cNvSpPr txBox="1">
            <a:spLocks noChangeArrowheads="1"/>
          </p:cNvSpPr>
          <p:nvPr/>
        </p:nvSpPr>
        <p:spPr bwMode="auto">
          <a:xfrm>
            <a:off x="7696200" y="2771775"/>
            <a:ext cx="632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+mn-lt"/>
              </a:rPr>
              <a:t>Time</a:t>
            </a:r>
            <a:endParaRPr lang="en-US" sz="1600" i="1">
              <a:latin typeface="+mn-lt"/>
            </a:endParaRPr>
          </a:p>
        </p:txBody>
      </p:sp>
      <p:sp>
        <p:nvSpPr>
          <p:cNvPr id="5134" name="Text Box 24"/>
          <p:cNvSpPr txBox="1">
            <a:spLocks noChangeArrowheads="1"/>
          </p:cNvSpPr>
          <p:nvPr/>
        </p:nvSpPr>
        <p:spPr bwMode="auto">
          <a:xfrm>
            <a:off x="1778000" y="2208213"/>
            <a:ext cx="385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5135" name="Text Box 25"/>
          <p:cNvSpPr txBox="1">
            <a:spLocks noChangeArrowheads="1"/>
          </p:cNvSpPr>
          <p:nvPr/>
        </p:nvSpPr>
        <p:spPr bwMode="auto">
          <a:xfrm>
            <a:off x="3338513" y="2208213"/>
            <a:ext cx="391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5136" name="Line 26"/>
          <p:cNvSpPr>
            <a:spLocks noChangeShapeType="1"/>
          </p:cNvSpPr>
          <p:nvPr/>
        </p:nvSpPr>
        <p:spPr bwMode="auto">
          <a:xfrm>
            <a:off x="4010025" y="2657475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37" name="Text Box 27"/>
          <p:cNvSpPr txBox="1">
            <a:spLocks noChangeArrowheads="1"/>
          </p:cNvSpPr>
          <p:nvPr/>
        </p:nvSpPr>
        <p:spPr bwMode="auto">
          <a:xfrm>
            <a:off x="4022725" y="2208213"/>
            <a:ext cx="391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5138" name="Text Box 28"/>
          <p:cNvSpPr txBox="1">
            <a:spLocks noChangeArrowheads="1"/>
          </p:cNvSpPr>
          <p:nvPr/>
        </p:nvSpPr>
        <p:spPr bwMode="auto">
          <a:xfrm>
            <a:off x="5300663" y="2203450"/>
            <a:ext cx="49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sp>
        <p:nvSpPr>
          <p:cNvPr id="5139" name="Text Box 29"/>
          <p:cNvSpPr txBox="1">
            <a:spLocks noChangeArrowheads="1"/>
          </p:cNvSpPr>
          <p:nvPr/>
        </p:nvSpPr>
        <p:spPr bwMode="auto">
          <a:xfrm>
            <a:off x="6680200" y="2217738"/>
            <a:ext cx="44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 dirty="0" err="1">
                <a:latin typeface="+mn-lt"/>
              </a:rPr>
              <a:t>s</a:t>
            </a:r>
            <a:r>
              <a:rPr lang="en-US" i="1" baseline="-25000" dirty="0" err="1">
                <a:latin typeface="+mn-lt"/>
              </a:rPr>
              <a:t>n</a:t>
            </a:r>
            <a:r>
              <a:rPr lang="en-US" sz="1200" i="1" baseline="-25000" dirty="0">
                <a:latin typeface="+mn-lt"/>
              </a:rPr>
              <a:t> </a:t>
            </a:r>
            <a:endParaRPr lang="en-US" sz="1200" i="1" dirty="0">
              <a:latin typeface="+mn-lt"/>
            </a:endParaRPr>
          </a:p>
        </p:txBody>
      </p:sp>
      <p:sp>
        <p:nvSpPr>
          <p:cNvPr id="5140" name="Text Box 30"/>
          <p:cNvSpPr txBox="1">
            <a:spLocks noChangeArrowheads="1"/>
          </p:cNvSpPr>
          <p:nvPr/>
        </p:nvSpPr>
        <p:spPr bwMode="auto">
          <a:xfrm>
            <a:off x="7010400" y="2955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+mn-lt"/>
              </a:rPr>
              <a:t>L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83741"/>
              </p:ext>
            </p:extLst>
          </p:nvPr>
        </p:nvGraphicFramePr>
        <p:xfrm>
          <a:off x="3495825" y="4059704"/>
          <a:ext cx="1009650" cy="62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4" imgW="495000" imgH="304560" progId="Equation.3">
                  <p:embed/>
                </p:oleObj>
              </mc:Choice>
              <mc:Fallback>
                <p:oleObj name="Equation" r:id="rId4" imgW="495000" imgH="30456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825" y="4059704"/>
                        <a:ext cx="1009650" cy="621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970772"/>
              </p:ext>
            </p:extLst>
          </p:nvPr>
        </p:nvGraphicFramePr>
        <p:xfrm>
          <a:off x="6193305" y="4412569"/>
          <a:ext cx="12954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6" imgW="634680" imgH="393480" progId="Equation.3">
                  <p:embed/>
                </p:oleObj>
              </mc:Choice>
              <mc:Fallback>
                <p:oleObj name="Equation" r:id="rId6" imgW="634680" imgH="393480" progId="Equation.3">
                  <p:embed/>
                  <p:pic>
                    <p:nvPicPr>
                      <p:cNvPr id="51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305" y="4412569"/>
                        <a:ext cx="129540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78394-9F77-4A99-97C6-3493D268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0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95" name="Rectangle 19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  <a:defRPr/>
                </a:pPr>
                <a:r>
                  <a:rPr lang="en-GB" sz="2800" dirty="0">
                    <a:solidFill>
                      <a:schemeClr val="tx1"/>
                    </a:solidFill>
                    <a:sym typeface="Symbol" charset="2"/>
                  </a:rPr>
                  <a:t>Rate at which customers leave a service facility after completing service</a:t>
                </a:r>
              </a:p>
              <a:p>
                <a:pPr lvl="1">
                  <a:defRPr/>
                </a:pPr>
                <a:r>
                  <a:rPr lang="en-GB" dirty="0">
                    <a:sym typeface="Symbol" charset="2"/>
                  </a:rPr>
                  <a:t>Throughput: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br>
                  <a:rPr lang="en-GB" i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GB" dirty="0">
                    <a:sym typeface="Symbol" charset="2"/>
                  </a:rPr>
                  <a:t>where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  <a:sym typeface="Symbol" charset="2"/>
                  </a:rPr>
                  <a:t>n</a:t>
                </a:r>
                <a:r>
                  <a:rPr lang="en-GB" dirty="0">
                    <a:sym typeface="Symbol" charset="2"/>
                  </a:rPr>
                  <a:t> is the number of customers served in time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  <a:sym typeface="Symbol" charset="2"/>
                  </a:rPr>
                  <a:t>L</a:t>
                </a:r>
              </a:p>
              <a:p>
                <a:pPr lvl="1">
                  <a:buFont typeface="Wingdings" pitchFamily="2" charset="2"/>
                  <a:buNone/>
                  <a:defRPr/>
                </a:pPr>
                <a:r>
                  <a:rPr lang="en-GB" dirty="0">
                    <a:sym typeface="Symbol" charset="2"/>
                  </a:rPr>
                  <a:t> </a:t>
                </a:r>
                <a:endParaRPr lang="en-GB" dirty="0"/>
              </a:p>
              <a:p>
                <a:pPr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50195" name="Rectang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Throughput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714DB-7159-4BAB-BD0F-F5B9CF6A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4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Infinite population model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Example (ssq3.c)</a:t>
            </a:r>
          </a:p>
        </p:txBody>
      </p:sp>
      <p:pic>
        <p:nvPicPr>
          <p:cNvPr id="32772" name="Picture 4" descr="single server o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52800"/>
            <a:ext cx="67056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782B5-3E13-4E6A-926D-BEB6BEAC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4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Number of users of the service facility is large </a:t>
            </a:r>
            <a:br>
              <a:rPr lang="en-US" altLang="en-US" dirty="0"/>
            </a:br>
            <a:r>
              <a:rPr lang="en-US" altLang="en-US" dirty="0"/>
              <a:t>(potentially infinite)</a:t>
            </a:r>
          </a:p>
          <a:p>
            <a:r>
              <a:rPr lang="en-US" altLang="en-US" dirty="0"/>
              <a:t>Pattern of customer arrivals is based on combined behavior of the customers, and is assumed to be independent of the state of the system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Customer Arrivals - Infinite Population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22C86-B9F6-4FF6-AE0A-8BDBEE7A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0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ea typeface="宋体" pitchFamily="2" charset="-122"/>
              </a:rPr>
              <a:t>Single Server Queue Example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8000"/>
              </a:lnSpc>
            </a:pPr>
            <a:endParaRPr lang="en-GB" i="1" dirty="0"/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r>
              <a:rPr lang="en-GB" sz="2800" b="1" dirty="0"/>
              <a:t>Events</a:t>
            </a:r>
            <a:r>
              <a:rPr lang="en-GB" sz="2400" b="1" dirty="0"/>
              <a:t>	    </a:t>
            </a:r>
            <a:r>
              <a:rPr lang="en-GB" sz="2100" dirty="0"/>
              <a:t>arrival          start service       departure</a:t>
            </a:r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endParaRPr lang="en-GB" sz="2100" dirty="0"/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endParaRPr lang="en-GB" sz="2100" dirty="0"/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r>
              <a:rPr lang="en-GB" sz="2800" b="1" dirty="0"/>
              <a:t>Activities</a:t>
            </a:r>
            <a:r>
              <a:rPr lang="en-GB" b="1" dirty="0"/>
              <a:t>		           </a:t>
            </a:r>
            <a:r>
              <a:rPr lang="en-GB" sz="2100" dirty="0"/>
              <a:t>waiting             receiving</a:t>
            </a:r>
          </a:p>
          <a:p>
            <a:pPr>
              <a:lnSpc>
                <a:spcPct val="65000"/>
              </a:lnSpc>
              <a:buFont typeface="Wingdings" pitchFamily="2" charset="2"/>
              <a:buNone/>
            </a:pPr>
            <a:r>
              <a:rPr lang="en-GB" sz="2100" dirty="0"/>
              <a:t>				                     in queue	             service</a:t>
            </a:r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endParaRPr lang="en-GB" sz="2100" dirty="0"/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endParaRPr lang="en-GB" sz="2100" dirty="0"/>
          </a:p>
          <a:p>
            <a:pPr>
              <a:lnSpc>
                <a:spcPct val="88000"/>
              </a:lnSpc>
              <a:buFont typeface="Wingdings" pitchFamily="2" charset="2"/>
              <a:buNone/>
            </a:pPr>
            <a:endParaRPr lang="en-GB" sz="2100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133600" y="24384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8194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5720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62484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819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5720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248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3434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28194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0198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45720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162800" y="2209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time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77724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0B959-C399-42B1-B4E9-CF913EA9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2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Assumptions</a:t>
            </a:r>
          </a:p>
          <a:p>
            <a:pPr lvl="1"/>
            <a:r>
              <a:rPr lang="en-GB" dirty="0"/>
              <a:t>Inter-arrival times are independent of system state </a:t>
            </a:r>
          </a:p>
          <a:p>
            <a:pPr lvl="1"/>
            <a:r>
              <a:rPr lang="en-GB" dirty="0"/>
              <a:t>Inter-arrival times are </a:t>
            </a:r>
            <a:r>
              <a:rPr lang="en-GB" dirty="0" err="1"/>
              <a:t>iid</a:t>
            </a:r>
            <a:r>
              <a:rPr lang="en-GB" dirty="0"/>
              <a:t> (independent and identically distributed)</a:t>
            </a:r>
          </a:p>
          <a:p>
            <a:pPr lvl="1"/>
            <a:r>
              <a:rPr lang="en-GB" dirty="0"/>
              <a:t>Service times are independent of system state</a:t>
            </a:r>
          </a:p>
          <a:p>
            <a:pPr lvl="1"/>
            <a:r>
              <a:rPr lang="en-GB" dirty="0"/>
              <a:t>Service times are </a:t>
            </a:r>
            <a:r>
              <a:rPr lang="en-GB" dirty="0" err="1"/>
              <a:t>iid</a:t>
            </a:r>
            <a:endParaRPr lang="en-GB" dirty="0"/>
          </a:p>
          <a:p>
            <a:pPr lvl="1"/>
            <a:r>
              <a:rPr lang="en-GB" dirty="0"/>
              <a:t>FCFS scheduling</a:t>
            </a:r>
          </a:p>
          <a:p>
            <a:pPr lvl="1"/>
            <a:r>
              <a:rPr lang="en-GB" dirty="0"/>
              <a:t>System is empty at time zero</a:t>
            </a:r>
          </a:p>
          <a:p>
            <a:pPr lvl="1"/>
            <a:r>
              <a:rPr lang="en-GB" dirty="0"/>
              <a:t>Arrival of first customer occurs after the first inter-arrival time</a:t>
            </a:r>
          </a:p>
          <a:p>
            <a:pPr lvl="1"/>
            <a:r>
              <a:rPr lang="en-GB" dirty="0"/>
              <a:t>Simulation terminates when the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dirty="0"/>
              <a:t>-</a:t>
            </a:r>
            <a:r>
              <a:rPr lang="en-GB" dirty="0" err="1"/>
              <a:t>th</a:t>
            </a:r>
            <a:r>
              <a:rPr lang="en-GB" dirty="0"/>
              <a:t> customer starts service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Single Server Queue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ABCEE-7C62-4B2B-B8AD-A5AD9B35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6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3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Input parameters</a:t>
                </a:r>
              </a:p>
              <a:p>
                <a:pPr lvl="1"/>
                <a:r>
                  <a:rPr lang="en-GB" dirty="0"/>
                  <a:t>Inter-arrival time distribution (e.g., exponential)</a:t>
                </a:r>
              </a:p>
              <a:p>
                <a:pPr lvl="1"/>
                <a:r>
                  <a:rPr lang="en-GB" dirty="0"/>
                  <a:t>Service time distribution (e.g., uniform)</a:t>
                </a:r>
              </a:p>
              <a:p>
                <a:endParaRPr lang="en-GB" dirty="0"/>
              </a:p>
              <a:p>
                <a:r>
                  <a:rPr lang="en-GB" dirty="0"/>
                  <a:t>Performance measures of interest</a:t>
                </a:r>
              </a:p>
              <a:p>
                <a:pPr lvl="1"/>
                <a:r>
                  <a:rPr lang="en-GB" dirty="0"/>
                  <a:t>Mean waiting time in queue,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GB" dirty="0"/>
                  <a:t>Mean number of customers in system,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3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Single Server Queue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A2BE8-E6F7-4B83-AA4F-9D97FB13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53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State variables</a:t>
                </a:r>
              </a:p>
              <a:p>
                <a:pPr lvl="1"/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status</a:t>
                </a:r>
                <a:r>
                  <a:rPr lang="en-GB" dirty="0"/>
                  <a:t> = server status (busy or idle)</a:t>
                </a:r>
              </a:p>
              <a:p>
                <a:pPr lvl="1"/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n</a:t>
                </a:r>
                <a:r>
                  <a:rPr lang="en-GB" dirty="0"/>
                  <a:t> = number of customers in system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Statistical counters</a:t>
                </a:r>
              </a:p>
              <a:p>
                <a:pPr lvl="1"/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nw</a:t>
                </a:r>
                <a:r>
                  <a:rPr lang="en-GB" dirty="0"/>
                  <a:t> = number of waiting times accumulated</a:t>
                </a:r>
              </a:p>
              <a:p>
                <a:pPr lvl="1"/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sw</a:t>
                </a:r>
                <a:r>
                  <a:rPr lang="en-GB" dirty="0"/>
                  <a:t> = sum of accumulated waiting times</a:t>
                </a:r>
              </a:p>
              <a:p>
                <a:pPr lvl="1"/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sa</a:t>
                </a:r>
                <a:r>
                  <a:rPr lang="en-GB" dirty="0"/>
                  <a:t> = sum of accumulated areas (for calculating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last_event</a:t>
                </a:r>
                <a:r>
                  <a:rPr lang="en-GB" dirty="0"/>
                  <a:t> = time of last event when accumulating area</a:t>
                </a:r>
              </a:p>
            </p:txBody>
          </p:sp>
        </mc:Choice>
        <mc:Fallback xmlns="">
          <p:sp>
            <p:nvSpPr>
              <p:cNvPr id="185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Single Server Queue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15975-11E7-4A5D-A5F7-1306B1D6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Concepts in discrete-event simulation</a:t>
            </a:r>
          </a:p>
          <a:p>
            <a:pPr lvl="1"/>
            <a:r>
              <a:rPr lang="en-US" dirty="0"/>
              <a:t>Terminology and concepts</a:t>
            </a:r>
          </a:p>
          <a:p>
            <a:pPr lvl="1"/>
            <a:r>
              <a:rPr lang="en-US" dirty="0"/>
              <a:t>Two pedagogical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Components of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Time advance approaches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Event scheduling approach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Manual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Grocery store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program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of queuing systems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Infinite and finite population model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Tandem queue with blocking</a:t>
            </a:r>
          </a:p>
          <a:p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Verification and validation of simulation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C0E-3D3D-4503-93C1-D72DBD8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4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  <a:p>
            <a:pPr lvl="1"/>
            <a:r>
              <a:rPr lang="en-GB" dirty="0" err="1"/>
              <a:t>event_list</a:t>
            </a:r>
            <a:endParaRPr lang="en-GB" dirty="0"/>
          </a:p>
          <a:p>
            <a:pPr lvl="1"/>
            <a:r>
              <a:rPr lang="en-GB" dirty="0"/>
              <a:t>queue</a:t>
            </a:r>
          </a:p>
          <a:p>
            <a:pPr lvl="1"/>
            <a:endParaRPr lang="en-GB" dirty="0"/>
          </a:p>
          <a:p>
            <a:r>
              <a:rPr lang="en-GB" dirty="0"/>
              <a:t>Event types</a:t>
            </a:r>
          </a:p>
          <a:p>
            <a:pPr lvl="1"/>
            <a:r>
              <a:rPr lang="en-GB" dirty="0"/>
              <a:t>type 1:	arrival</a:t>
            </a:r>
          </a:p>
          <a:p>
            <a:pPr lvl="1"/>
            <a:r>
              <a:rPr lang="en-GB" dirty="0"/>
              <a:t>type 2:	</a:t>
            </a:r>
            <a:r>
              <a:rPr lang="en-GB" dirty="0" err="1"/>
              <a:t>start_service</a:t>
            </a:r>
            <a:endParaRPr lang="en-GB" dirty="0"/>
          </a:p>
          <a:p>
            <a:pPr lvl="1"/>
            <a:r>
              <a:rPr lang="en-GB" dirty="0"/>
              <a:t>type 3:	departure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Single Server Queue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63AAC-9630-462D-9499-AE2F74F0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Initialization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clock = 0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status = idle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n = 0</a:t>
            </a:r>
          </a:p>
          <a:p>
            <a:pPr lvl="1"/>
            <a:r>
              <a:rPr lang="en-GB" dirty="0" err="1">
                <a:latin typeface="Courier New" pitchFamily="49" charset="0"/>
                <a:cs typeface="Courier New" pitchFamily="49" charset="0"/>
              </a:rPr>
              <a:t>nw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GB" dirty="0" err="1">
                <a:latin typeface="Courier New" pitchFamily="49" charset="0"/>
                <a:cs typeface="Courier New" pitchFamily="49" charset="0"/>
              </a:rPr>
              <a:t>last_event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GB" dirty="0" err="1">
                <a:latin typeface="Courier New" pitchFamily="49" charset="0"/>
                <a:cs typeface="Courier New" pitchFamily="49" charset="0"/>
              </a:rPr>
              <a:t>sa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lvl="1"/>
            <a:r>
              <a:rPr lang="en-GB" dirty="0"/>
              <a:t>Initialize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GB" dirty="0"/>
              <a:t> to empty</a:t>
            </a:r>
          </a:p>
          <a:p>
            <a:pPr lvl="1"/>
            <a:r>
              <a:rPr lang="en-GB" dirty="0"/>
              <a:t>Initialize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event_list</a:t>
            </a:r>
            <a:r>
              <a:rPr lang="en-GB" dirty="0"/>
              <a:t> to empty</a:t>
            </a:r>
          </a:p>
          <a:p>
            <a:pPr lvl="1"/>
            <a:r>
              <a:rPr lang="en-GB" dirty="0"/>
              <a:t>Determine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inter_t</a:t>
            </a:r>
            <a:r>
              <a:rPr lang="en-GB" dirty="0"/>
              <a:t>, the first </a:t>
            </a:r>
            <a:r>
              <a:rPr lang="en-GB" dirty="0" err="1"/>
              <a:t>interarrival</a:t>
            </a:r>
            <a:r>
              <a:rPr lang="en-GB" dirty="0"/>
              <a:t> time</a:t>
            </a:r>
          </a:p>
          <a:p>
            <a:pPr lvl="1"/>
            <a:r>
              <a:rPr lang="en-GB" dirty="0"/>
              <a:t>Schedule an arrival event to occur 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clock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inter_t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Model (1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91EC2-7F25-4F82-8DBA-3E9090F5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Main loop (repeat until the condition for terminating the simulation is met)</a:t>
                </a:r>
              </a:p>
              <a:p>
                <a:pPr lvl="1"/>
                <a:r>
                  <a:rPr lang="en-GB" dirty="0"/>
                  <a:t>Determine the most imminent event and remove it from the event list (suppose this event is of type 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GB" dirty="0"/>
                  <a:t> and occurs at time 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clock = t</a:t>
                </a:r>
              </a:p>
              <a:p>
                <a:pPr lvl="1"/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sa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sa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+ (clock - 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last_event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urier New" pitchFamily="49" charset="0"/>
                      </a:rPr>
                      <m:t>⋅</m:t>
                    </m:r>
                  </m:oMath>
                </a14:m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n</a:t>
                </a:r>
              </a:p>
              <a:p>
                <a:pPr lvl="1"/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last_event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= clock</a:t>
                </a:r>
              </a:p>
              <a:p>
                <a:pPr lvl="1"/>
                <a:r>
                  <a:rPr lang="en-GB" dirty="0"/>
                  <a:t>Invoke event routine for type 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endParaRPr lang="en-GB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Model (2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BC0E0-C612-4D38-845D-A7DC0024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arrival event – type 1</a:t>
            </a:r>
          </a:p>
          <a:p>
            <a:pPr lvl="1"/>
            <a:r>
              <a:rPr lang="en-GB" dirty="0"/>
              <a:t>Determine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inter_t</a:t>
            </a:r>
            <a:r>
              <a:rPr lang="en-GB" dirty="0"/>
              <a:t>, the </a:t>
            </a:r>
            <a:r>
              <a:rPr lang="en-GB" dirty="0" err="1"/>
              <a:t>interarrival</a:t>
            </a:r>
            <a:r>
              <a:rPr lang="en-GB" dirty="0"/>
              <a:t> time between the current and next arrivals</a:t>
            </a:r>
          </a:p>
          <a:p>
            <a:pPr lvl="1"/>
            <a:r>
              <a:rPr lang="en-GB" dirty="0"/>
              <a:t>Schedule an arrival event to occur 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clock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inter_t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n = n + 1</a:t>
            </a:r>
          </a:p>
          <a:p>
            <a:pPr lvl="1"/>
            <a:r>
              <a:rPr lang="en-GB" dirty="0"/>
              <a:t>Enter arriving customer to end of queue, and save its time of arrival (given by clock)</a:t>
            </a:r>
          </a:p>
          <a:p>
            <a:pPr lvl="1"/>
            <a:r>
              <a:rPr lang="en-GB" dirty="0"/>
              <a:t>If status is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idle</a:t>
            </a:r>
            <a:r>
              <a:rPr lang="en-GB" dirty="0"/>
              <a:t>, invoke routine for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start_service</a:t>
            </a:r>
            <a:r>
              <a:rPr lang="en-GB" dirty="0"/>
              <a:t> event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Model (3a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07738-F6C8-418A-ACD2-7EA81A91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5562600"/>
          </a:xfrm>
        </p:spPr>
        <p:txBody>
          <a:bodyPr/>
          <a:lstStyle/>
          <a:p>
            <a:r>
              <a:rPr lang="en-GB" dirty="0" err="1"/>
              <a:t>start_service</a:t>
            </a:r>
            <a:r>
              <a:rPr lang="en-GB" dirty="0"/>
              <a:t> event – type 2</a:t>
            </a:r>
          </a:p>
          <a:p>
            <a:pPr lvl="1"/>
            <a:r>
              <a:rPr lang="en-GB" dirty="0"/>
              <a:t>Remove customer from front of queue, and retrieve time of arrival 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t_arrival</a:t>
            </a:r>
            <a:r>
              <a:rPr lang="en-GB" dirty="0"/>
              <a:t>)</a:t>
            </a:r>
          </a:p>
          <a:p>
            <a:pPr lvl="1"/>
            <a:r>
              <a:rPr lang="en-GB" dirty="0" err="1">
                <a:latin typeface="Courier New" pitchFamily="49" charset="0"/>
                <a:cs typeface="Courier New" pitchFamily="49" charset="0"/>
              </a:rPr>
              <a:t>nw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+ 1</a:t>
            </a:r>
          </a:p>
          <a:p>
            <a:pPr lvl="1"/>
            <a:r>
              <a:rPr lang="en-GB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 (clock -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t_arrival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GB" dirty="0"/>
              <a:t>If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nw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m </a:t>
            </a:r>
            <a:r>
              <a:rPr lang="en-GB" dirty="0"/>
              <a:t>(condition for terminating simulation),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exit</a:t>
            </a:r>
            <a:r>
              <a:rPr lang="en-GB" dirty="0"/>
              <a:t> main loop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status =  busy</a:t>
            </a:r>
          </a:p>
          <a:p>
            <a:pPr lvl="1"/>
            <a:r>
              <a:rPr lang="en-GB" dirty="0"/>
              <a:t>Determine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serv_t</a:t>
            </a:r>
            <a:r>
              <a:rPr lang="en-GB" dirty="0"/>
              <a:t>, the customer service time</a:t>
            </a:r>
          </a:p>
          <a:p>
            <a:pPr lvl="1"/>
            <a:r>
              <a:rPr lang="en-GB" dirty="0"/>
              <a:t>Schedule a departure event to occur 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clock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serv_t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Model (3b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755C4-D7C0-4445-931A-CEDF950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departure event – type 3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n = n - 1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status = idle</a:t>
            </a:r>
          </a:p>
          <a:p>
            <a:pPr lvl="1"/>
            <a:r>
              <a:rPr lang="en-GB" dirty="0"/>
              <a:t>If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n &gt; 0</a:t>
            </a:r>
            <a:r>
              <a:rPr lang="en-GB" dirty="0"/>
              <a:t>, invoke event routine for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start_service</a:t>
            </a:r>
            <a:r>
              <a:rPr lang="en-GB" dirty="0"/>
              <a:t> event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Model (3c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7DB46-3D18-474E-A810-C54C9597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Report generator</a:t>
                </a:r>
              </a:p>
              <a:p>
                <a:pPr lvl="1"/>
                <a:r>
                  <a:rPr lang="en-GB" dirty="0"/>
                  <a:t>Mean waiting time: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sw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/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nw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   </a:t>
                </a:r>
              </a:p>
              <a:p>
                <a:pPr lvl="1"/>
                <a:r>
                  <a:rPr lang="en-GB" dirty="0"/>
                  <a:t>Mean no. of customers in system: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GB" dirty="0" err="1">
                    <a:latin typeface="Courier New" pitchFamily="49" charset="0"/>
                    <a:cs typeface="Courier New" pitchFamily="49" charset="0"/>
                  </a:rPr>
                  <a:t>sa</a:t>
                </a:r>
                <a:r>
                  <a:rPr lang="en-GB" dirty="0">
                    <a:latin typeface="Courier New" pitchFamily="49" charset="0"/>
                    <a:cs typeface="Courier New" pitchFamily="49" charset="0"/>
                  </a:rPr>
                  <a:t>/clock</a:t>
                </a:r>
              </a:p>
              <a:p>
                <a:pPr lvl="1"/>
                <a:r>
                  <a:rPr lang="en-GB" dirty="0"/>
                  <a:t>Output results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Server Queue Model (4 of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3444D-01E8-4B4D-B29A-9EBF2123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1714500" y="1981200"/>
            <a:ext cx="5045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714500" y="2819400"/>
            <a:ext cx="5045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23241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2324100" y="1981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3086100" y="28194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3467100" y="19812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1973263" y="2743200"/>
            <a:ext cx="1587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4152900" y="28194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5219700" y="1981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5981700" y="19812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5981700" y="28194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3467100" y="14478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52197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56007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23900" y="1825625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Palatino" pitchFamily="18" charset="0"/>
              </a:rPr>
              <a:t>server</a:t>
            </a:r>
            <a:endParaRPr lang="en-US" sz="1400" b="1">
              <a:latin typeface="Times" pitchFamily="18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52475" y="26670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Palatino" pitchFamily="18" charset="0"/>
              </a:rPr>
              <a:t>queue</a:t>
            </a:r>
            <a:endParaRPr lang="en-US" sz="1400" b="1">
              <a:latin typeface="Times" pitchFamily="18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308225" y="27654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400">
              <a:latin typeface="Times" pitchFamily="18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851025" y="2789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0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308225" y="2789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070225" y="2789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3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375025" y="2789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4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4137025" y="2789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6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127625" y="2789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9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432425" y="27892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10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5965825" y="27892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11</a:t>
            </a: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5600700" y="2743200"/>
            <a:ext cx="158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4686300" y="3810000"/>
            <a:ext cx="70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alatino" pitchFamily="18" charset="0"/>
              </a:rPr>
              <a:t>time</a:t>
            </a:r>
            <a:endParaRPr lang="en-US">
              <a:latin typeface="Times" pitchFamily="18" charset="0"/>
            </a:endParaRPr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52197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155825" y="339883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C1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2298700" y="228600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C1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3314700" y="114300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C1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2917825" y="339883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C2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3984625" y="339883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C3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5813425" y="339883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C4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3441700" y="228600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C2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4991100" y="114300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C2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5181600" y="2289175"/>
            <a:ext cx="461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Palatino" pitchFamily="18" charset="0"/>
              </a:rPr>
              <a:t>C3</a:t>
            </a: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5448300" y="114300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C3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5956300" y="2286000"/>
            <a:ext cx="374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C4</a:t>
            </a:r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1943100" y="464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 flipV="1">
            <a:off x="1943100" y="6019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 flipV="1">
            <a:off x="23241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23241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 flipV="1">
            <a:off x="30861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>
            <a:off x="30861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 flipH="1" flipV="1">
            <a:off x="34671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 flipV="1">
            <a:off x="41529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34671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 flipH="1" flipV="1">
            <a:off x="52197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 flipH="1" flipV="1">
            <a:off x="56007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 flipH="1" flipV="1">
            <a:off x="59817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41529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52197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59817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571500" y="5006975"/>
            <a:ext cx="1095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Palatino" pitchFamily="18" charset="0"/>
              </a:rPr>
              <a:t>number  of </a:t>
            </a:r>
          </a:p>
          <a:p>
            <a:r>
              <a:rPr lang="en-US" sz="1400">
                <a:latin typeface="Palatino" pitchFamily="18" charset="0"/>
              </a:rPr>
              <a:t>customers</a:t>
            </a:r>
          </a:p>
          <a:p>
            <a:r>
              <a:rPr lang="en-US" sz="1400">
                <a:latin typeface="Palatino" pitchFamily="18" charset="0"/>
              </a:rPr>
              <a:t>in system</a:t>
            </a: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1851025" y="5989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0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2232025" y="5989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</a:t>
            </a: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2994025" y="5989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3</a:t>
            </a:r>
          </a:p>
        </p:txBody>
      </p:sp>
      <p:sp>
        <p:nvSpPr>
          <p:cNvPr id="45116" name="Text Box 60"/>
          <p:cNvSpPr txBox="1">
            <a:spLocks noChangeArrowheads="1"/>
          </p:cNvSpPr>
          <p:nvPr/>
        </p:nvSpPr>
        <p:spPr bwMode="auto">
          <a:xfrm>
            <a:off x="3375025" y="5989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4</a:t>
            </a:r>
          </a:p>
        </p:txBody>
      </p:sp>
      <p:sp>
        <p:nvSpPr>
          <p:cNvPr id="45117" name="Text Box 61"/>
          <p:cNvSpPr txBox="1">
            <a:spLocks noChangeArrowheads="1"/>
          </p:cNvSpPr>
          <p:nvPr/>
        </p:nvSpPr>
        <p:spPr bwMode="auto">
          <a:xfrm>
            <a:off x="4060825" y="5989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6</a:t>
            </a:r>
          </a:p>
        </p:txBody>
      </p:sp>
      <p:sp>
        <p:nvSpPr>
          <p:cNvPr id="45118" name="Text Box 62"/>
          <p:cNvSpPr txBox="1">
            <a:spLocks noChangeArrowheads="1"/>
          </p:cNvSpPr>
          <p:nvPr/>
        </p:nvSpPr>
        <p:spPr bwMode="auto">
          <a:xfrm>
            <a:off x="5127625" y="59896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9</a:t>
            </a:r>
          </a:p>
        </p:txBody>
      </p:sp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5432425" y="59896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10</a:t>
            </a:r>
          </a:p>
        </p:txBody>
      </p:sp>
      <p:sp>
        <p:nvSpPr>
          <p:cNvPr id="45120" name="Text Box 64"/>
          <p:cNvSpPr txBox="1">
            <a:spLocks noChangeArrowheads="1"/>
          </p:cNvSpPr>
          <p:nvPr/>
        </p:nvSpPr>
        <p:spPr bwMode="auto">
          <a:xfrm>
            <a:off x="5813425" y="598963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11</a:t>
            </a:r>
          </a:p>
        </p:txBody>
      </p:sp>
      <p:sp>
        <p:nvSpPr>
          <p:cNvPr id="45121" name="Line 65"/>
          <p:cNvSpPr>
            <a:spLocks noChangeShapeType="1"/>
          </p:cNvSpPr>
          <p:nvPr/>
        </p:nvSpPr>
        <p:spPr bwMode="auto">
          <a:xfrm>
            <a:off x="1943100" y="5638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2" name="Line 66"/>
          <p:cNvSpPr>
            <a:spLocks noChangeShapeType="1"/>
          </p:cNvSpPr>
          <p:nvPr/>
        </p:nvSpPr>
        <p:spPr bwMode="auto">
          <a:xfrm>
            <a:off x="1943100" y="5257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1774825" y="54562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200">
              <a:latin typeface="Palatino" pitchFamily="18" charset="0"/>
            </a:endParaRPr>
          </a:p>
        </p:txBody>
      </p: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1698625" y="55324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1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1698625" y="50752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2</a:t>
            </a:r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36195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alatino" pitchFamily="18" charset="0"/>
              </a:rPr>
              <a:t>time</a:t>
            </a:r>
            <a:endParaRPr lang="en-US">
              <a:latin typeface="Times" pitchFamily="18" charset="0"/>
            </a:endParaRPr>
          </a:p>
        </p:txBody>
      </p:sp>
      <p:sp>
        <p:nvSpPr>
          <p:cNvPr id="45127" name="Text Box 71"/>
          <p:cNvSpPr txBox="1">
            <a:spLocks noChangeArrowheads="1"/>
          </p:cNvSpPr>
          <p:nvPr/>
        </p:nvSpPr>
        <p:spPr bwMode="auto">
          <a:xfrm>
            <a:off x="723900" y="3733800"/>
            <a:ext cx="1174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Palatino" pitchFamily="18" charset="0"/>
              </a:rPr>
              <a:t>Cj - customer j</a:t>
            </a:r>
          </a:p>
        </p:txBody>
      </p:sp>
      <p:sp>
        <p:nvSpPr>
          <p:cNvPr id="45128" name="Line 72"/>
          <p:cNvSpPr>
            <a:spLocks noChangeShapeType="1"/>
          </p:cNvSpPr>
          <p:nvPr/>
        </p:nvSpPr>
        <p:spPr bwMode="auto">
          <a:xfrm flipV="1">
            <a:off x="75819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29" name="Text Box 73"/>
          <p:cNvSpPr txBox="1">
            <a:spLocks noChangeArrowheads="1"/>
          </p:cNvSpPr>
          <p:nvPr/>
        </p:nvSpPr>
        <p:spPr bwMode="auto">
          <a:xfrm>
            <a:off x="7658100" y="3048000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Palatino" pitchFamily="18" charset="0"/>
              </a:rPr>
              <a:t>arrival</a:t>
            </a:r>
            <a:endParaRPr lang="en-US" sz="1200">
              <a:latin typeface="Palatino" pitchFamily="18" charset="0"/>
            </a:endParaRPr>
          </a:p>
        </p:txBody>
      </p:sp>
      <p:sp>
        <p:nvSpPr>
          <p:cNvPr id="45130" name="Line 74"/>
          <p:cNvSpPr>
            <a:spLocks noChangeShapeType="1"/>
          </p:cNvSpPr>
          <p:nvPr/>
        </p:nvSpPr>
        <p:spPr bwMode="auto">
          <a:xfrm flipV="1">
            <a:off x="75819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1" name="Text Box 75"/>
          <p:cNvSpPr txBox="1">
            <a:spLocks noChangeArrowheads="1"/>
          </p:cNvSpPr>
          <p:nvPr/>
        </p:nvSpPr>
        <p:spPr bwMode="auto">
          <a:xfrm>
            <a:off x="7658100" y="1371600"/>
            <a:ext cx="110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Palatino" pitchFamily="18" charset="0"/>
              </a:rPr>
              <a:t>departures</a:t>
            </a:r>
            <a:endParaRPr lang="en-US" sz="1200" dirty="0">
              <a:latin typeface="Palatino" pitchFamily="18" charset="0"/>
            </a:endParaRPr>
          </a:p>
        </p:txBody>
      </p:sp>
      <p:sp>
        <p:nvSpPr>
          <p:cNvPr id="45132" name="Line 76"/>
          <p:cNvSpPr>
            <a:spLocks noChangeShapeType="1"/>
          </p:cNvSpPr>
          <p:nvPr/>
        </p:nvSpPr>
        <p:spPr bwMode="auto">
          <a:xfrm flipV="1">
            <a:off x="75819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33" name="Text Box 77"/>
          <p:cNvSpPr txBox="1">
            <a:spLocks noChangeArrowheads="1"/>
          </p:cNvSpPr>
          <p:nvPr/>
        </p:nvSpPr>
        <p:spPr bwMode="auto">
          <a:xfrm>
            <a:off x="7642225" y="2233613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Palatino" pitchFamily="18" charset="0"/>
              </a:rPr>
              <a:t>start</a:t>
            </a:r>
            <a:r>
              <a:rPr lang="en-US" sz="1200">
                <a:latin typeface="Palatino" pitchFamily="18" charset="0"/>
              </a:rPr>
              <a:t> </a:t>
            </a:r>
            <a:r>
              <a:rPr lang="en-US" sz="1400">
                <a:latin typeface="Palatino" pitchFamily="18" charset="0"/>
              </a:rPr>
              <a:t>service</a:t>
            </a:r>
            <a:endParaRPr lang="en-US" sz="1200">
              <a:latin typeface="Palatino" pitchFamily="18" charset="0"/>
            </a:endParaRPr>
          </a:p>
        </p:txBody>
      </p:sp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Sequence of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84A5BB-C5B7-4D1C-A8D1-66893832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3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59908"/>
            <a:ext cx="82296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i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</a:p>
          <a:p>
            <a:pPr marL="342900" indent="-342900" eaLnBrk="0" hangingPunct="0">
              <a:buClr>
                <a:schemeClr val="bg1"/>
              </a:buClr>
              <a:defRPr/>
            </a:pPr>
            <a:r>
              <a:rPr lang="en-GB" sz="1500" i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clock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event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status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n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e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vent list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	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queue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b="1" kern="0" dirty="0" err="1">
                <a:latin typeface="Microsoft Sans Serif" pitchFamily="34" charset="0"/>
                <a:ea typeface="+mn-ea"/>
                <a:cs typeface="Microsoft Sans Serif" pitchFamily="34" charset="0"/>
              </a:rPr>
              <a:t>nw</a:t>
            </a:r>
            <a:r>
              <a:rPr lang="en-GB" sz="1500" b="1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</a:t>
            </a:r>
            <a:r>
              <a:rPr lang="en-GB" sz="1500" b="1" kern="0" dirty="0" err="1">
                <a:latin typeface="Microsoft Sans Serif" pitchFamily="34" charset="0"/>
                <a:ea typeface="+mn-ea"/>
                <a:cs typeface="Microsoft Sans Serif" pitchFamily="34" charset="0"/>
              </a:rPr>
              <a:t>sw</a:t>
            </a: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0 	--		idle		0	(A, 1)		empty	0	0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1 	A		busy		1	(A, 3), (D, 4)	empty	1	0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3 	A		busy		2	(D, 4), (A, 6)	(C2, 3)	1	0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4 	D		busy		1	(A, 6), (D, 9)	empty	2	1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6 	A		busy		2	(D, 9), (A, 11)	(C3, 6)	2	1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9 	D		busy		1	(D, 10), (A, 11) 	empty	3	4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10	D		idle		0	(A, 11)		empty	3	4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				</a:t>
            </a:r>
          </a:p>
          <a:p>
            <a:pPr marL="342900" indent="-342900" eaLnBrk="0" hangingPunct="0">
              <a:lnSpc>
                <a:spcPct val="120000"/>
              </a:lnSpc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11	A		busy		1	(A, 15), (D, 17)	empty	4	4</a:t>
            </a:r>
          </a:p>
          <a:p>
            <a:pPr marL="342900" indent="-342900" eaLnBrk="0" hangingPunct="0"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  <a:p>
            <a:pPr marL="342900" indent="-342900" eaLnBrk="0" hangingPunct="0"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		mean waiting time  =  </a:t>
            </a:r>
            <a:r>
              <a:rPr lang="en-GB" sz="1500" kern="0" dirty="0" err="1">
                <a:latin typeface="Microsoft Sans Serif" pitchFamily="34" charset="0"/>
                <a:ea typeface="+mn-ea"/>
                <a:cs typeface="Microsoft Sans Serif" pitchFamily="34" charset="0"/>
              </a:rPr>
              <a:t>sw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/</a:t>
            </a:r>
            <a:r>
              <a:rPr lang="en-GB" sz="1500" kern="0" dirty="0" err="1">
                <a:latin typeface="Microsoft Sans Serif" pitchFamily="34" charset="0"/>
                <a:ea typeface="+mn-ea"/>
                <a:cs typeface="Microsoft Sans Serif" pitchFamily="34" charset="0"/>
              </a:rPr>
              <a:t>nw</a:t>
            </a:r>
            <a:r>
              <a:rPr lang="en-GB" sz="1500" kern="0" dirty="0">
                <a:latin typeface="Microsoft Sans Serif" pitchFamily="34" charset="0"/>
                <a:ea typeface="+mn-ea"/>
                <a:cs typeface="Microsoft Sans Serif" pitchFamily="34" charset="0"/>
              </a:rPr>
              <a:t>  =  1.0</a:t>
            </a:r>
          </a:p>
          <a:p>
            <a:pPr marL="342900" indent="-342900" eaLnBrk="0" hangingPunct="0"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 eaLnBrk="0" hangingPunct="0"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cs typeface="Microsoft Sans Serif" pitchFamily="34" charset="0"/>
              </a:rPr>
              <a:t>Notation:	A  -  arrival event,   D  -  departure event</a:t>
            </a:r>
          </a:p>
          <a:p>
            <a:pPr marL="342900" indent="-342900" eaLnBrk="0" hangingPunct="0"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cs typeface="Microsoft Sans Serif" pitchFamily="34" charset="0"/>
              </a:rPr>
              <a:t>			(</a:t>
            </a:r>
            <a:r>
              <a:rPr lang="en-GB" sz="1500" kern="0" dirty="0" err="1">
                <a:latin typeface="Microsoft Sans Serif" pitchFamily="34" charset="0"/>
                <a:cs typeface="Microsoft Sans Serif" pitchFamily="34" charset="0"/>
              </a:rPr>
              <a:t>Cj</a:t>
            </a:r>
            <a:r>
              <a:rPr lang="en-GB" sz="1500" kern="0" dirty="0">
                <a:latin typeface="Microsoft Sans Serif" pitchFamily="34" charset="0"/>
                <a:cs typeface="Microsoft Sans Serif" pitchFamily="34" charset="0"/>
              </a:rPr>
              <a:t>, x)  -  customer j in queue, time of arrival of this customer is x</a:t>
            </a:r>
          </a:p>
          <a:p>
            <a:pPr marL="342900" indent="-342900" eaLnBrk="0" hangingPunct="0">
              <a:buClr>
                <a:schemeClr val="bg1"/>
              </a:buClr>
              <a:defRPr/>
            </a:pPr>
            <a:r>
              <a:rPr lang="en-GB" sz="1500" kern="0" dirty="0">
                <a:latin typeface="Microsoft Sans Serif" pitchFamily="34" charset="0"/>
                <a:cs typeface="Microsoft Sans Serif" pitchFamily="34" charset="0"/>
              </a:rPr>
              <a:t>			n  -  number of customers in system</a:t>
            </a:r>
            <a:endParaRPr lang="en-GB" sz="1500" i="1" kern="0" dirty="0">
              <a:latin typeface="Microsoft Sans Serif" pitchFamily="34" charset="0"/>
              <a:cs typeface="Microsoft Sans Serif" pitchFamily="34" charset="0"/>
            </a:endParaRPr>
          </a:p>
          <a:p>
            <a:pPr marL="342900" indent="-342900" eaLnBrk="0" hangingPunct="0">
              <a:buClr>
                <a:schemeClr val="bg1"/>
              </a:buClr>
              <a:defRPr/>
            </a:pPr>
            <a:endParaRPr lang="en-GB" sz="1500" kern="0" dirty="0"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EDA3F-2D3B-41B8-BE89-44A1AFDE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C7369C-83C4-4C1E-AB63-20F86D02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0036" y="-42202"/>
            <a:ext cx="7346763" cy="793750"/>
          </a:xfrm>
        </p:spPr>
        <p:txBody>
          <a:bodyPr/>
          <a:lstStyle/>
          <a:p>
            <a:pPr>
              <a:defRPr/>
            </a:pPr>
            <a:r>
              <a:rPr lang="en-GB" dirty="0"/>
              <a:t>Manual Trace of Single Server Queue Example</a:t>
            </a:r>
          </a:p>
        </p:txBody>
      </p:sp>
    </p:spTree>
    <p:extLst>
      <p:ext uri="{BB962C8B-B14F-4D97-AF65-F5344CB8AC3E}">
        <p14:creationId xmlns:p14="http://schemas.microsoft.com/office/powerpoint/2010/main" val="26082442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Finite population model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036" y="-42202"/>
            <a:ext cx="7346763" cy="793750"/>
          </a:xfrm>
        </p:spPr>
        <p:txBody>
          <a:bodyPr/>
          <a:lstStyle/>
          <a:p>
            <a:pPr>
              <a:defRPr/>
            </a:pPr>
            <a:r>
              <a:rPr lang="en-GB"/>
              <a:t>Single Server Queue Example</a:t>
            </a:r>
          </a:p>
        </p:txBody>
      </p:sp>
      <p:pic>
        <p:nvPicPr>
          <p:cNvPr id="47108" name="Picture 4" descr="single server clo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84463"/>
            <a:ext cx="56388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FF517-BEE7-492F-8C7C-E5FF233F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: an abstract representation of a (real) system</a:t>
            </a:r>
          </a:p>
          <a:p>
            <a:r>
              <a:rPr lang="en-US" dirty="0">
                <a:solidFill>
                  <a:srgbClr val="FF0000"/>
                </a:solidFill>
              </a:rPr>
              <a:t>System</a:t>
            </a:r>
            <a:r>
              <a:rPr lang="en-US" dirty="0"/>
              <a:t>: a collection of entities that interact together over time (e.g., people, </a:t>
            </a:r>
            <a:r>
              <a:rPr lang="en-CA" dirty="0"/>
              <a:t>machines, CPU, Web server)</a:t>
            </a:r>
          </a:p>
          <a:p>
            <a:r>
              <a:rPr lang="en-US" dirty="0">
                <a:solidFill>
                  <a:srgbClr val="FF0000"/>
                </a:solidFill>
              </a:rPr>
              <a:t>System state</a:t>
            </a:r>
            <a:r>
              <a:rPr lang="en-US" dirty="0"/>
              <a:t>: a collection of variables that contain all the information necessary to adequately describe the system at any time (e.g., occupancy)</a:t>
            </a:r>
          </a:p>
          <a:p>
            <a:r>
              <a:rPr lang="en-US" dirty="0">
                <a:solidFill>
                  <a:srgbClr val="FF0000"/>
                </a:solidFill>
              </a:rPr>
              <a:t>Entity</a:t>
            </a:r>
            <a:r>
              <a:rPr lang="en-US" dirty="0"/>
              <a:t>: any object or component in the system (e.g., a server, a customer, a </a:t>
            </a:r>
            <a:r>
              <a:rPr lang="en-CA" dirty="0"/>
              <a:t>machine)</a:t>
            </a:r>
          </a:p>
          <a:p>
            <a:r>
              <a:rPr lang="en-US" dirty="0">
                <a:solidFill>
                  <a:srgbClr val="FF0000"/>
                </a:solidFill>
              </a:rPr>
              <a:t>Attributes</a:t>
            </a:r>
            <a:r>
              <a:rPr lang="en-US" dirty="0"/>
              <a:t>: the properties of a given entity</a:t>
            </a:r>
          </a:p>
          <a:p>
            <a:r>
              <a:rPr lang="en-US" dirty="0">
                <a:solidFill>
                  <a:srgbClr val="FF0000"/>
                </a:solidFill>
              </a:rPr>
              <a:t>List</a:t>
            </a:r>
            <a:r>
              <a:rPr lang="en-US" dirty="0"/>
              <a:t>: a collection of associated entities, ordered in some logical fashion (e.g., </a:t>
            </a:r>
            <a:r>
              <a:rPr lang="en-CA" dirty="0"/>
              <a:t>sets, queues)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Concepts in Discrete-Event Simulation (1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6F826-60F9-48A3-9DB7-613BA05F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6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Number of users is not large</a:t>
            </a:r>
          </a:p>
          <a:p>
            <a:r>
              <a:rPr lang="en-US" altLang="en-US" dirty="0"/>
              <a:t>The behavior of each user is modeled explicitly as far as arrival pattern is concerned</a:t>
            </a:r>
          </a:p>
          <a:p>
            <a:r>
              <a:rPr lang="en-US" altLang="en-US" dirty="0"/>
              <a:t>Arrival rate is dependent on the state of the system</a:t>
            </a:r>
          </a:p>
          <a:p>
            <a:r>
              <a:rPr lang="en-US" altLang="en-US" dirty="0"/>
              <a:t>Definition</a:t>
            </a:r>
          </a:p>
          <a:p>
            <a:pPr lvl="1"/>
            <a:r>
              <a:rPr lang="en-US" altLang="en-US" dirty="0"/>
              <a:t>Think time: elapsed time from completion of previous request to submission of next request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Finite Population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A32CD-1818-46BB-BB09-AF174A98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00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ea typeface="宋体" pitchFamily="2" charset="-122"/>
              </a:rPr>
              <a:t>Finite Population Model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8000"/>
              </a:lnSpc>
              <a:buFont typeface="Wingdings" pitchFamily="2" charset="2"/>
              <a:buNone/>
            </a:pPr>
            <a:endParaRPr lang="en-GB" b="1" dirty="0"/>
          </a:p>
          <a:p>
            <a:pPr algn="just">
              <a:lnSpc>
                <a:spcPct val="88000"/>
              </a:lnSpc>
              <a:buFont typeface="Wingdings" pitchFamily="2" charset="2"/>
              <a:buNone/>
            </a:pPr>
            <a:r>
              <a:rPr lang="en-GB" b="1" dirty="0"/>
              <a:t>Events       </a:t>
            </a:r>
            <a:r>
              <a:rPr lang="en-GB" sz="2100" dirty="0"/>
              <a:t>arrival	        start service     departure        arrival</a:t>
            </a:r>
            <a:endParaRPr lang="en-GB" sz="2100" b="1" dirty="0"/>
          </a:p>
          <a:p>
            <a:pPr algn="just">
              <a:lnSpc>
                <a:spcPct val="88000"/>
              </a:lnSpc>
            </a:pPr>
            <a:endParaRPr lang="en-GB" dirty="0"/>
          </a:p>
          <a:p>
            <a:pPr algn="just">
              <a:lnSpc>
                <a:spcPct val="88000"/>
              </a:lnSpc>
            </a:pPr>
            <a:endParaRPr lang="en-GB" dirty="0"/>
          </a:p>
          <a:p>
            <a:pPr algn="just">
              <a:lnSpc>
                <a:spcPct val="88000"/>
              </a:lnSpc>
              <a:buFont typeface="Wingdings" pitchFamily="2" charset="2"/>
              <a:buNone/>
            </a:pPr>
            <a:r>
              <a:rPr lang="en-GB" b="1" dirty="0"/>
              <a:t>Activities	       	 </a:t>
            </a:r>
            <a:r>
              <a:rPr lang="en-GB" sz="2100" dirty="0"/>
              <a:t>waiting	            receiving	           think</a:t>
            </a:r>
          </a:p>
          <a:p>
            <a:pPr algn="just">
              <a:lnSpc>
                <a:spcPct val="65000"/>
              </a:lnSpc>
              <a:buFont typeface="Wingdings" pitchFamily="2" charset="2"/>
              <a:buNone/>
            </a:pPr>
            <a:r>
              <a:rPr lang="en-GB" sz="2100" dirty="0"/>
              <a:t>			         	       in queue	             service	           time</a:t>
            </a:r>
            <a:endParaRPr lang="en-GB" dirty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752600" y="23622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24384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1910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58674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4384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191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8674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3962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2438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56388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41910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924800" y="20574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Palatino" pitchFamily="18" charset="0"/>
              </a:rPr>
              <a:t>time</a:t>
            </a:r>
            <a:endParaRPr lang="en-US" sz="2400" dirty="0">
              <a:latin typeface="Times" pitchFamily="18" charset="0"/>
            </a:endParaRP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84582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7315200" y="2286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73152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5867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70104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F485D-BB31-4052-9C4D-04044B2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6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160086"/>
            <a:ext cx="8371040" cy="4966078"/>
          </a:xfrm>
        </p:spPr>
        <p:txBody>
          <a:bodyPr>
            <a:normAutofit/>
          </a:bodyPr>
          <a:lstStyle/>
          <a:p>
            <a:r>
              <a:rPr lang="en-GB" dirty="0"/>
              <a:t>Assumptions</a:t>
            </a:r>
          </a:p>
          <a:p>
            <a:pPr lvl="1"/>
            <a:r>
              <a:rPr lang="en-GB" dirty="0"/>
              <a:t>Service times are </a:t>
            </a:r>
            <a:r>
              <a:rPr lang="en-GB" dirty="0" err="1"/>
              <a:t>iid</a:t>
            </a:r>
            <a:r>
              <a:rPr lang="en-GB" dirty="0"/>
              <a:t> and independent of system state</a:t>
            </a:r>
          </a:p>
          <a:p>
            <a:pPr lvl="1"/>
            <a:r>
              <a:rPr lang="en-GB" dirty="0"/>
              <a:t>Think times are </a:t>
            </a:r>
            <a:r>
              <a:rPr lang="en-GB" dirty="0" err="1"/>
              <a:t>iid</a:t>
            </a:r>
            <a:r>
              <a:rPr lang="en-GB" dirty="0"/>
              <a:t> and independent of system state </a:t>
            </a:r>
          </a:p>
          <a:p>
            <a:pPr lvl="1"/>
            <a:r>
              <a:rPr lang="en-GB" dirty="0"/>
              <a:t>FCFS scheduling </a:t>
            </a:r>
          </a:p>
          <a:p>
            <a:pPr lvl="1"/>
            <a:r>
              <a:rPr lang="en-GB" dirty="0"/>
              <a:t>System is empty at time zero</a:t>
            </a:r>
          </a:p>
          <a:p>
            <a:pPr lvl="1"/>
            <a:r>
              <a:rPr lang="en-GB" dirty="0"/>
              <a:t>For each of the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/>
              <a:t> users, the first request is submitted after a think time</a:t>
            </a:r>
          </a:p>
          <a:p>
            <a:pPr lvl="1"/>
            <a:r>
              <a:rPr lang="en-GB" dirty="0"/>
              <a:t>Subsequent arrivals depend upon prior service completions</a:t>
            </a:r>
          </a:p>
          <a:p>
            <a:pPr lvl="1"/>
            <a:r>
              <a:rPr lang="en-GB" dirty="0"/>
              <a:t>Simulation terminates at time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term_sim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Finite Population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96DF3C-C300-4B18-9874-74743F15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Initialization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clock = 0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status = idle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n = 0</a:t>
            </a:r>
          </a:p>
          <a:p>
            <a:pPr lvl="1"/>
            <a:r>
              <a:rPr lang="en-GB" dirty="0"/>
              <a:t>Initialize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GB" dirty="0"/>
              <a:t> to empty</a:t>
            </a:r>
          </a:p>
          <a:p>
            <a:pPr lvl="1"/>
            <a:r>
              <a:rPr lang="en-GB" dirty="0"/>
              <a:t>Initialize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event_list</a:t>
            </a:r>
            <a:r>
              <a:rPr lang="en-GB" dirty="0"/>
              <a:t> to empty</a:t>
            </a:r>
          </a:p>
          <a:p>
            <a:pPr lvl="1"/>
            <a:r>
              <a:rPr lang="en-GB" dirty="0"/>
              <a:t>for user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j (j = 1 to N) </a:t>
            </a:r>
            <a:r>
              <a:rPr lang="en-GB" dirty="0"/>
              <a:t>					     Determine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think_t</a:t>
            </a:r>
            <a:r>
              <a:rPr lang="en-GB" dirty="0"/>
              <a:t>, a think time of user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j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  and schedule an arrival event 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clock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think_t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GB" dirty="0"/>
              <a:t>   end for</a:t>
            </a:r>
          </a:p>
          <a:p>
            <a:pPr lvl="1"/>
            <a:r>
              <a:rPr lang="en-GB" dirty="0"/>
              <a:t>Schedule an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end_simulation</a:t>
            </a:r>
            <a:r>
              <a:rPr lang="en-GB" dirty="0"/>
              <a:t> event at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term_sim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Finite Population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D0D2F-3DEB-496D-8045-3FB6ABF3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arrival event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+ 1</a:t>
            </a:r>
          </a:p>
          <a:p>
            <a:pPr lvl="1"/>
            <a:r>
              <a:rPr lang="en-GB" dirty="0"/>
              <a:t>Enter arriving customer to end of queue</a:t>
            </a:r>
          </a:p>
          <a:p>
            <a:pPr lvl="1"/>
            <a:r>
              <a:rPr lang="en-GB" dirty="0"/>
              <a:t>If status is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idle</a:t>
            </a:r>
            <a:r>
              <a:rPr lang="en-GB" dirty="0"/>
              <a:t>, invoke routine for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start_service</a:t>
            </a:r>
            <a:r>
              <a:rPr lang="en-GB" dirty="0"/>
              <a:t> event</a:t>
            </a:r>
          </a:p>
          <a:p>
            <a:r>
              <a:rPr lang="en-GB" dirty="0" err="1"/>
              <a:t>start_service</a:t>
            </a:r>
            <a:r>
              <a:rPr lang="en-GB" dirty="0"/>
              <a:t> event</a:t>
            </a:r>
          </a:p>
          <a:p>
            <a:pPr lvl="1"/>
            <a:r>
              <a:rPr lang="en-GB" dirty="0"/>
              <a:t>Remove customer from front of queue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status = busy</a:t>
            </a:r>
          </a:p>
          <a:p>
            <a:pPr lvl="1"/>
            <a:r>
              <a:rPr lang="en-GB" dirty="0"/>
              <a:t>Determine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serv_t</a:t>
            </a:r>
            <a:r>
              <a:rPr lang="en-GB" dirty="0"/>
              <a:t>, the service time of customer</a:t>
            </a:r>
          </a:p>
          <a:p>
            <a:pPr lvl="1"/>
            <a:r>
              <a:rPr lang="en-GB" dirty="0"/>
              <a:t>Schedule a departure event to occur 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clock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serv_t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Finite Population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805B1-286D-431E-9DBB-21B345C0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departure event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- 1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status = idle</a:t>
            </a:r>
          </a:p>
          <a:p>
            <a:pPr lvl="1"/>
            <a:r>
              <a:rPr lang="en-GB" dirty="0"/>
              <a:t>Determine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think_t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Schedule an arrival event at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clock +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think_t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/>
              <a:t>If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n &gt; 0</a:t>
            </a:r>
            <a:r>
              <a:rPr lang="en-GB" dirty="0"/>
              <a:t>, invoke event routine for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start_service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GB" dirty="0"/>
          </a:p>
          <a:p>
            <a:r>
              <a:rPr lang="en-GB" dirty="0"/>
              <a:t>end-simulation event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exit</a:t>
            </a:r>
            <a:r>
              <a:rPr lang="en-GB" dirty="0"/>
              <a:t> main loop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Finite Population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EE59A9-89D3-45CC-A961-2FF40525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Subsystems and interactions</a:t>
            </a:r>
          </a:p>
          <a:p>
            <a:pPr lvl="1"/>
            <a:r>
              <a:rPr lang="en-GB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dirty="0"/>
              <a:t> subsystems – one for each stage</a:t>
            </a:r>
          </a:p>
          <a:p>
            <a:pPr lvl="1"/>
            <a:r>
              <a:rPr lang="en-GB" dirty="0"/>
              <a:t>A departure from stage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/>
              <a:t> becomes an arrival </a:t>
            </a:r>
            <a:br>
              <a:rPr lang="en-GB" dirty="0"/>
            </a:br>
            <a:r>
              <a:rPr lang="en-GB" dirty="0"/>
              <a:t>to stage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i+1 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 to M-1)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Example: Tandem Queue – M Stages</a:t>
            </a:r>
          </a:p>
        </p:txBody>
      </p:sp>
      <p:pic>
        <p:nvPicPr>
          <p:cNvPr id="54276" name="Picture 4" descr="tandem_Mst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2133600"/>
            <a:ext cx="73136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9F50A-555F-4F46-BD53-BD44B41C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event routines for single server queue model for each of the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dirty="0"/>
              <a:t> stages</a:t>
            </a:r>
          </a:p>
          <a:p>
            <a:r>
              <a:rPr lang="en-GB" dirty="0"/>
              <a:t>Modifications to implement tandem queue:</a:t>
            </a:r>
          </a:p>
          <a:p>
            <a:pPr lvl="1"/>
            <a:r>
              <a:rPr lang="en-GB" dirty="0"/>
              <a:t>departure event: for stage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1 to M-1)</a:t>
            </a:r>
            <a:br>
              <a:rPr lang="en-GB" dirty="0">
                <a:latin typeface="Courier New" pitchFamily="49" charset="0"/>
                <a:cs typeface="Courier New" pitchFamily="49" charset="0"/>
              </a:rPr>
            </a:br>
            <a:r>
              <a:rPr lang="en-GB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/>
              <a:t> add the step</a:t>
            </a:r>
          </a:p>
          <a:p>
            <a:pPr lvl="2"/>
            <a:r>
              <a:rPr lang="en-GB" dirty="0"/>
              <a:t>Invoke routine for arrival event at stage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i+1</a:t>
            </a:r>
          </a:p>
          <a:p>
            <a:pPr lvl="1"/>
            <a:r>
              <a:rPr lang="en-GB" dirty="0"/>
              <a:t>arrival event: for stage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= 2 to M)</a:t>
            </a:r>
            <a:br>
              <a:rPr lang="en-GB" dirty="0">
                <a:latin typeface="Courier New" pitchFamily="49" charset="0"/>
                <a:cs typeface="Courier New" pitchFamily="49" charset="0"/>
              </a:rPr>
            </a:br>
            <a:r>
              <a:rPr lang="en-GB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/>
              <a:t> do </a:t>
            </a:r>
            <a:r>
              <a:rPr lang="en-GB" u="sng" dirty="0"/>
              <a:t>not</a:t>
            </a:r>
            <a:r>
              <a:rPr lang="en-GB" dirty="0"/>
              <a:t> schedule the next arrival event!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Simulation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B08EA-0047-42A3-B7AB-13451CC1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Example: Tandem Queue with Blocking</a:t>
            </a:r>
          </a:p>
        </p:txBody>
      </p:sp>
      <p:pic>
        <p:nvPicPr>
          <p:cNvPr id="56323" name="Picture 3" descr="tandem_2stage_blo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73136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6A67FF-DC57-43B1-820D-C5C183F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40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Two stages</a:t>
            </a:r>
          </a:p>
          <a:p>
            <a:r>
              <a:rPr lang="en-GB"/>
              <a:t>Finite waiting room at stage 2 (number of customers in system &lt; 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/>
              <a:t>)</a:t>
            </a:r>
          </a:p>
          <a:p>
            <a:r>
              <a:rPr lang="en-GB"/>
              <a:t>Blocking</a:t>
            </a:r>
          </a:p>
          <a:p>
            <a:pPr lvl="1"/>
            <a:r>
              <a:rPr lang="en-GB"/>
              <a:t>Server 1 is blocked if a customer completing service at stage 1 finds no queuing space at stage 2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Tandem Queue with Blocking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DC826-EA9E-4901-A8D1-C42AC725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519626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Event</a:t>
            </a:r>
            <a:r>
              <a:rPr lang="en-US" dirty="0"/>
              <a:t>: an instantaneous occurrence that changes the state of a system (e.g., an arrival of a new customer)</a:t>
            </a:r>
          </a:p>
          <a:p>
            <a:r>
              <a:rPr lang="en-US" dirty="0">
                <a:solidFill>
                  <a:srgbClr val="FF0000"/>
                </a:solidFill>
              </a:rPr>
              <a:t>Event list</a:t>
            </a:r>
            <a:r>
              <a:rPr lang="en-US" dirty="0"/>
              <a:t>: a list of event notices for future events, ordered by time of occurrence, also called the </a:t>
            </a:r>
            <a:r>
              <a:rPr lang="en-US" dirty="0">
                <a:solidFill>
                  <a:srgbClr val="FF0000"/>
                </a:solidFill>
              </a:rPr>
              <a:t>future event list (FEL)</a:t>
            </a:r>
          </a:p>
          <a:p>
            <a:r>
              <a:rPr lang="en-US" dirty="0">
                <a:solidFill>
                  <a:srgbClr val="FF0000"/>
                </a:solidFill>
              </a:rPr>
              <a:t>Activity </a:t>
            </a:r>
            <a:r>
              <a:rPr lang="en-US" dirty="0"/>
              <a:t>(unconditional wait): a duration of time of specified length that is known when it begins (e.g., a service time)</a:t>
            </a:r>
          </a:p>
          <a:p>
            <a:r>
              <a:rPr lang="en-US" dirty="0">
                <a:solidFill>
                  <a:srgbClr val="FF0000"/>
                </a:solidFill>
              </a:rPr>
              <a:t>Delay</a:t>
            </a:r>
            <a:r>
              <a:rPr lang="en-US" dirty="0"/>
              <a:t> (conditional wait): a duration of time of unspecified indefinite length, which is not known until it ends (e.g., customer delay while waiting in line)</a:t>
            </a:r>
          </a:p>
          <a:p>
            <a:r>
              <a:rPr lang="en-US" dirty="0">
                <a:solidFill>
                  <a:srgbClr val="FF0000"/>
                </a:solidFill>
              </a:rPr>
              <a:t>Clock</a:t>
            </a:r>
            <a:r>
              <a:rPr lang="en-US" dirty="0"/>
              <a:t>: a variable representing simulated time, which can be either continuous or discrete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80"/>
                </a:solidFill>
              </a:rPr>
              <a:t>Note</a:t>
            </a:r>
            <a:r>
              <a:rPr lang="en-US" dirty="0"/>
              <a:t>: different commercial simulation packages use different terminology for the same or </a:t>
            </a:r>
            <a:r>
              <a:rPr lang="en-CA" dirty="0"/>
              <a:t>similar concepts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Concepts in Discrete-Event Simulation (2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C5ECF-4ED6-4926-8BC9-802BC312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16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Subsystems and interaction</a:t>
            </a:r>
          </a:p>
          <a:p>
            <a:pPr lvl="1"/>
            <a:r>
              <a:rPr lang="en-GB"/>
              <a:t>2 subsystems – one for each stage</a:t>
            </a:r>
          </a:p>
          <a:p>
            <a:pPr lvl="1"/>
            <a:r>
              <a:rPr lang="en-GB"/>
              <a:t>Server 1 is blocked if a customer completing service at stage 1 finds no queuing space at stage 2</a:t>
            </a:r>
          </a:p>
          <a:p>
            <a:pPr lvl="1"/>
            <a:r>
              <a:rPr lang="en-GB"/>
              <a:t>If server 1 is in the “blocked” state, it becomes “not blocked” when a departure occurs at stage 2</a:t>
            </a:r>
          </a:p>
          <a:p>
            <a:pPr lvl="1"/>
            <a:r>
              <a:rPr lang="en-GB"/>
              <a:t>A departure from stage 1 becomes an arrival to stage 2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Tandem Queue with Blocking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AB3808-2DE3-400C-B25A-145E3A52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event routines for single server queue (infinite population model) for each of the 2 stages</a:t>
            </a:r>
          </a:p>
          <a:p>
            <a:r>
              <a:rPr lang="en-GB"/>
              <a:t>Modifications to implement tandem queue with blocking:</a:t>
            </a:r>
          </a:p>
          <a:p>
            <a:pPr lvl="1"/>
            <a:r>
              <a:rPr lang="en-GB"/>
              <a:t>Add state variable b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b = 1 </a:t>
            </a:r>
            <a:r>
              <a:rPr lang="en-GB"/>
              <a:t>if server 1 is blocked and 0 if server 1 is not blocked</a:t>
            </a:r>
          </a:p>
          <a:p>
            <a:pPr lvl="1"/>
            <a:r>
              <a:rPr lang="en-GB"/>
              <a:t>Initialization : add the step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b = 0</a:t>
            </a:r>
          </a:p>
          <a:p>
            <a:endParaRPr lang="en-GB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Simulation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72924-4686-48C7-8774-B2F8D021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Modifications (cont.):</a:t>
            </a:r>
          </a:p>
          <a:p>
            <a:pPr lvl="1"/>
            <a:r>
              <a:rPr lang="en-GB" dirty="0" err="1"/>
              <a:t>start_service</a:t>
            </a:r>
            <a:r>
              <a:rPr lang="en-GB" dirty="0"/>
              <a:t> event at stage 1: add the step</a:t>
            </a:r>
          </a:p>
          <a:p>
            <a:pPr lvl="2"/>
            <a:r>
              <a:rPr lang="en-GB" dirty="0">
                <a:latin typeface="Courier New" pitchFamily="49" charset="0"/>
                <a:cs typeface="Courier New" pitchFamily="49" charset="0"/>
              </a:rPr>
              <a:t>Schedule an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end_service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event at stage 1 instead of a departure event at stage 1</a:t>
            </a:r>
          </a:p>
          <a:p>
            <a:pPr lvl="1"/>
            <a:r>
              <a:rPr lang="en-GB" dirty="0" err="1"/>
              <a:t>end_service</a:t>
            </a:r>
            <a:r>
              <a:rPr lang="en-GB" dirty="0"/>
              <a:t> event at stage 1: add the step</a:t>
            </a:r>
          </a:p>
          <a:p>
            <a:pPr lvl="2"/>
            <a:r>
              <a:rPr lang="en-GB" dirty="0">
                <a:latin typeface="Courier New" pitchFamily="49" charset="0"/>
                <a:cs typeface="Courier New" pitchFamily="49" charset="0"/>
              </a:rPr>
              <a:t>If number in system at stage 2 &lt; K</a:t>
            </a:r>
          </a:p>
          <a:p>
            <a:pPr lvl="2">
              <a:buFontTx/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	  invoke routine for departure event at stage 1</a:t>
            </a:r>
          </a:p>
          <a:p>
            <a:pPr lvl="2"/>
            <a:r>
              <a:rPr lang="en-GB" dirty="0">
                <a:latin typeface="Courier New" pitchFamily="49" charset="0"/>
                <a:cs typeface="Courier New" pitchFamily="49" charset="0"/>
              </a:rPr>
              <a:t>else b = 1</a:t>
            </a:r>
          </a:p>
          <a:p>
            <a:endParaRPr lang="en-GB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Simulation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89F7D-8A4F-45E3-8C2A-3124E6EC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29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Modifications (cont.):</a:t>
            </a:r>
          </a:p>
          <a:p>
            <a:pPr lvl="1"/>
            <a:r>
              <a:rPr lang="en-GB"/>
              <a:t>departure event at stage 1: add the step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Invoke routine for arrival event at stage 2</a:t>
            </a:r>
          </a:p>
          <a:p>
            <a:pPr lvl="1"/>
            <a:r>
              <a:rPr lang="en-GB"/>
              <a:t>arrival event at stage 2: 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Do not schedule the next arrival event </a:t>
            </a:r>
          </a:p>
          <a:p>
            <a:pPr lvl="1"/>
            <a:r>
              <a:rPr lang="en-GB"/>
              <a:t>departure event at stage 2: add the step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If b = 1, then b = 0 and invoke routine for departure event at stage 1</a:t>
            </a:r>
          </a:p>
          <a:p>
            <a:endParaRPr lang="en-GB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Simulation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2CEF2-4AEC-4994-B2E0-6386E4C2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40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Example: Closed Network Model</a:t>
            </a:r>
            <a:endParaRPr lang="en-GB" dirty="0"/>
          </a:p>
        </p:txBody>
      </p:sp>
      <p:pic>
        <p:nvPicPr>
          <p:cNvPr id="62467" name="Picture 3" descr="central server 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3" y="1658938"/>
            <a:ext cx="5868987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65E7A-5642-4896-8853-04B880F2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78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Four subsystems, one for each server</a:t>
            </a:r>
          </a:p>
          <a:p>
            <a:r>
              <a:rPr lang="en-GB"/>
              <a:t>Interaction is defined by transition probabilities</a:t>
            </a:r>
          </a:p>
          <a:p>
            <a:pPr lvl="1"/>
            <a:r>
              <a:rPr lang="en-GB"/>
              <a:t>A customer departing from server 1 has</a:t>
            </a:r>
          </a:p>
          <a:p>
            <a:pPr lvl="2"/>
            <a:r>
              <a:rPr lang="en-GB"/>
              <a:t>50% probability of arriving at server 2</a:t>
            </a:r>
          </a:p>
          <a:p>
            <a:pPr lvl="2"/>
            <a:r>
              <a:rPr lang="en-GB"/>
              <a:t>30% probability of arriving at server 3</a:t>
            </a:r>
          </a:p>
          <a:p>
            <a:pPr lvl="2"/>
            <a:r>
              <a:rPr lang="en-GB"/>
              <a:t>20% probability of arriving at server 4</a:t>
            </a:r>
          </a:p>
          <a:p>
            <a:pPr lvl="1"/>
            <a:r>
              <a:rPr lang="en-GB"/>
              <a:t>A customer departing from server 2, 3 or 4 has 100% probability of arriving at server 1</a:t>
            </a:r>
          </a:p>
          <a:p>
            <a:pPr lvl="1"/>
            <a:endParaRPr lang="en-GB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Subsystems and Interaction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C3F46-5928-4404-9467-685A9760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992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Single server queue model for each subsystem with modifications to model the interaction</a:t>
            </a:r>
          </a:p>
          <a:p>
            <a:r>
              <a:rPr lang="en-GB"/>
              <a:t>Initialization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clock = 0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for i = 1 to 4</a:t>
            </a:r>
          </a:p>
          <a:p>
            <a:pPr lvl="2"/>
            <a:r>
              <a:rPr lang="en-GB"/>
              <a:t>Initialize </a:t>
            </a:r>
            <a:r>
              <a:rPr lang="en-GB">
                <a:latin typeface="Courier New" pitchFamily="49" charset="0"/>
                <a:cs typeface="Courier New" pitchFamily="49" charset="0"/>
              </a:rPr>
              <a:t>queue(i)</a:t>
            </a:r>
            <a:r>
              <a:rPr lang="en-GB"/>
              <a:t> to empty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status(i) = idle</a:t>
            </a:r>
          </a:p>
          <a:p>
            <a:pPr lvl="2"/>
            <a:r>
              <a:rPr lang="en-GB">
                <a:latin typeface="Courier New" pitchFamily="49" charset="0"/>
                <a:cs typeface="Courier New" pitchFamily="49" charset="0"/>
              </a:rPr>
              <a:t>n(i) = 0</a:t>
            </a:r>
          </a:p>
          <a:p>
            <a:pPr lvl="1"/>
            <a:r>
              <a:rPr lang="en-GB"/>
              <a:t>Initialize </a:t>
            </a:r>
            <a:r>
              <a:rPr lang="en-GB">
                <a:latin typeface="Courier New" pitchFamily="49" charset="0"/>
                <a:cs typeface="Courier New" pitchFamily="49" charset="0"/>
              </a:rPr>
              <a:t>event_list</a:t>
            </a:r>
            <a:r>
              <a:rPr lang="en-GB"/>
              <a:t> to empty</a:t>
            </a:r>
          </a:p>
          <a:p>
            <a:pPr lvl="1"/>
            <a:r>
              <a:rPr lang="en-GB"/>
              <a:t>Enter </a:t>
            </a:r>
            <a:r>
              <a:rPr lang="en-GB">
                <a:latin typeface="Courier New" pitchFamily="49" charset="0"/>
                <a:cs typeface="Courier New" pitchFamily="49" charset="0"/>
              </a:rPr>
              <a:t>N</a:t>
            </a:r>
            <a:r>
              <a:rPr lang="en-GB"/>
              <a:t> customers at end of </a:t>
            </a:r>
            <a:r>
              <a:rPr lang="en-GB">
                <a:latin typeface="Courier New" pitchFamily="49" charset="0"/>
                <a:cs typeface="Courier New" pitchFamily="49" charset="0"/>
              </a:rPr>
              <a:t>queue(1)</a:t>
            </a:r>
            <a:r>
              <a:rPr lang="en-GB"/>
              <a:t>  </a:t>
            </a:r>
          </a:p>
          <a:p>
            <a:pPr lvl="1"/>
            <a:r>
              <a:rPr lang="en-GB">
                <a:latin typeface="Courier New" pitchFamily="49" charset="0"/>
                <a:cs typeface="Courier New" pitchFamily="49" charset="0"/>
              </a:rPr>
              <a:t>n(1) = N</a:t>
            </a:r>
          </a:p>
          <a:p>
            <a:pPr lvl="1"/>
            <a:r>
              <a:rPr lang="en-GB"/>
              <a:t>Invoke </a:t>
            </a:r>
            <a:r>
              <a:rPr lang="en-GB">
                <a:latin typeface="Courier New" pitchFamily="49" charset="0"/>
                <a:cs typeface="Courier New" pitchFamily="49" charset="0"/>
              </a:rPr>
              <a:t>start_service</a:t>
            </a:r>
            <a:r>
              <a:rPr lang="en-GB"/>
              <a:t> event at server 1 		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Simulation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690C1-C5B7-4678-875C-87286402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307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Departure event from server 1: add the steps</a:t>
            </a:r>
          </a:p>
          <a:p>
            <a:pPr lvl="1"/>
            <a:r>
              <a:rPr lang="en-GB" dirty="0"/>
              <a:t>Determine </a:t>
            </a:r>
            <a:r>
              <a:rPr lang="en-GB" i="1" dirty="0"/>
              <a:t>k</a:t>
            </a:r>
            <a:r>
              <a:rPr lang="en-GB" dirty="0"/>
              <a:t>, the ID of the next server for the departing customer (</a:t>
            </a:r>
            <a:r>
              <a:rPr lang="en-GB" i="1" dirty="0"/>
              <a:t>k</a:t>
            </a:r>
            <a:r>
              <a:rPr lang="en-GB" dirty="0"/>
              <a:t> = 2 : 50%,  </a:t>
            </a:r>
            <a:r>
              <a:rPr lang="en-GB" i="1" dirty="0"/>
              <a:t>k</a:t>
            </a:r>
            <a:r>
              <a:rPr lang="en-GB" dirty="0"/>
              <a:t> = 3 : 30%, </a:t>
            </a:r>
            <a:r>
              <a:rPr lang="en-GB" i="1" dirty="0"/>
              <a:t>k</a:t>
            </a:r>
            <a:r>
              <a:rPr lang="en-GB" dirty="0"/>
              <a:t> = 4 : 20%)</a:t>
            </a:r>
          </a:p>
          <a:p>
            <a:pPr lvl="1"/>
            <a:r>
              <a:rPr lang="en-GB" dirty="0"/>
              <a:t>Invoke arrival event to server </a:t>
            </a:r>
            <a:r>
              <a:rPr lang="en-GB" i="1" dirty="0"/>
              <a:t>k</a:t>
            </a:r>
            <a:r>
              <a:rPr lang="en-GB" dirty="0"/>
              <a:t>  </a:t>
            </a:r>
          </a:p>
          <a:p>
            <a:r>
              <a:rPr lang="en-GB" dirty="0"/>
              <a:t>Departure event from server 2, 3, or 4: add the step</a:t>
            </a:r>
          </a:p>
          <a:p>
            <a:pPr lvl="1"/>
            <a:r>
              <a:rPr lang="en-GB" dirty="0"/>
              <a:t>Invoke arrival event to server 1</a:t>
            </a:r>
          </a:p>
          <a:p>
            <a:r>
              <a:rPr lang="en-GB" dirty="0"/>
              <a:t>Arrival event at server 1, 2, 3, or 4</a:t>
            </a:r>
          </a:p>
          <a:p>
            <a:pPr lvl="1"/>
            <a:r>
              <a:rPr lang="en-GB" dirty="0"/>
              <a:t>Do not schedule the next arrival event		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Simulation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4387D-03C7-4977-8EDD-B0833571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16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Concepts in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Terminology and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Two pedagogical examples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Components of discrete-event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Time advance approaches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Event scheduling approach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Manual simulation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Grocery store example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program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Simulation of queuing systems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Infinite and finite population model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Tandem queue with blocking</a:t>
            </a:r>
          </a:p>
          <a:p>
            <a:r>
              <a:rPr lang="en-CA" dirty="0"/>
              <a:t>Verification and validation of simulation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C0E-3D3D-4503-93C1-D72DBD8E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53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Verification and Validation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90600" y="2514600"/>
            <a:ext cx="1425575" cy="55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2590800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0000"/>
              </a:spcBef>
              <a:defRPr/>
            </a:pPr>
            <a:r>
              <a:rPr lang="en-US" sz="2000">
                <a:latin typeface="+mn-lt"/>
              </a:rPr>
              <a:t>System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10013" y="2527300"/>
            <a:ext cx="1425575" cy="56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191000" y="2606675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+mn-lt"/>
              </a:rPr>
              <a:t>Model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441575" y="2774950"/>
            <a:ext cx="142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428875" y="24384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+mn-lt"/>
              </a:rPr>
              <a:t>Abstraction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063875" y="2865438"/>
            <a:ext cx="0" cy="1036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01888" y="4021138"/>
            <a:ext cx="1516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+mn-lt"/>
              </a:rPr>
              <a:t>Validation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02338" y="288607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40350" y="4041775"/>
            <a:ext cx="174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+mn-lt"/>
              </a:rPr>
              <a:t>Verification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851525" y="255587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+mn-lt"/>
              </a:rPr>
              <a:t>=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537325" y="2513013"/>
            <a:ext cx="1425575" cy="60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705600" y="2517775"/>
            <a:ext cx="147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+mn-lt"/>
              </a:rPr>
              <a:t>Simulation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8AD50-7A88-481C-BEAF-70A17D0A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An activity represents a service time, an inter-arrival time, or any processing time whose duration has been defined or characterized by the modeler:</a:t>
            </a:r>
          </a:p>
          <a:p>
            <a:pPr lvl="1"/>
            <a:r>
              <a:rPr lang="en-US" sz="2000" dirty="0"/>
              <a:t>An activity’s duration may be specified as:</a:t>
            </a:r>
          </a:p>
          <a:p>
            <a:pPr lvl="2"/>
            <a:r>
              <a:rPr lang="en-CA" dirty="0"/>
              <a:t>Deterministic or stochastic</a:t>
            </a:r>
          </a:p>
          <a:p>
            <a:pPr lvl="2"/>
            <a:r>
              <a:rPr lang="en-US" dirty="0"/>
              <a:t>A function depending on system variables and/or entity attributes</a:t>
            </a:r>
          </a:p>
          <a:p>
            <a:pPr lvl="1"/>
            <a:r>
              <a:rPr lang="en-US" sz="2000" dirty="0"/>
              <a:t>Duration is not affected by the occurrence of other events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/>
              <a:t>A delay’s duration is determined by current system conditions (not specified by the </a:t>
            </a:r>
            <a:r>
              <a:rPr lang="en-CA" sz="2400" dirty="0"/>
              <a:t>modeller ahead of time):</a:t>
            </a:r>
          </a:p>
          <a:p>
            <a:pPr lvl="1"/>
            <a:r>
              <a:rPr lang="en-US" sz="2000" dirty="0"/>
              <a:t>For example, a customer’s delay in a waiting line may be dependent on the number and duration of service of other customers ahead in line, and whether a server has a failure (and repair time) or not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Concepts in Discrete-Event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86F1A-7DA0-413E-8ADA-2DAC6834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56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 the level of confidence in the correctness of simulation program</a:t>
            </a:r>
          </a:p>
          <a:p>
            <a:r>
              <a:rPr lang="en-US"/>
              <a:t>Approaches</a:t>
            </a:r>
          </a:p>
          <a:p>
            <a:pPr lvl="1"/>
            <a:r>
              <a:rPr lang="en-US"/>
              <a:t>Use a “trace” to debug simulation program</a:t>
            </a:r>
          </a:p>
          <a:p>
            <a:pPr lvl="2"/>
            <a:r>
              <a:rPr lang="en-US"/>
              <a:t>Trace is obtained by printing state variables, statistical counters, etc., after each event</a:t>
            </a:r>
          </a:p>
          <a:p>
            <a:pPr lvl="1"/>
            <a:r>
              <a:rPr lang="en-US"/>
              <a:t>Verify simulation output using analytic results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F5C0E-1137-4061-8DBA-022AA1AD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fundamental results of queuing systems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For any subsystem, mean arrival rate, mean number in system, and mean response time must be consistent with Little’s formula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8FD60-043B-4613-9ABB-5D39147F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results for cases where analytic results are known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Simulation model: open networks with exponential interarrival time distribution and uniform service time distribution</a:t>
            </a:r>
          </a:p>
          <a:p>
            <a:pPr lvl="1"/>
            <a:r>
              <a:rPr lang="en-US"/>
              <a:t>Run simulation for the case of exponential service time distribution (analytic solution is available)</a:t>
            </a:r>
          </a:p>
          <a:p>
            <a:pPr lvl="1"/>
            <a:r>
              <a:rPr lang="en-US"/>
              <a:t>Verify if the simulation output is consistent with known analytic results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Analytic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BDAE2-27F7-4A22-8B06-CD623728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should be “good enough” (subjective)</a:t>
            </a:r>
          </a:p>
          <a:p>
            <a:r>
              <a:rPr lang="en-US"/>
              <a:t>Seek expert opinion on system components that need to be carefully modeled, e.g., bottleneck</a:t>
            </a:r>
          </a:p>
          <a:p>
            <a:r>
              <a:rPr lang="en-US"/>
              <a:t>A model should be valid for the performance measures</a:t>
            </a:r>
          </a:p>
          <a:p>
            <a:r>
              <a:rPr lang="en-US"/>
              <a:t>The most valid model may not be the most cost-effective model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E4A0D-FEB1-4FB3-BAC5-52EF02C9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68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/>
              <a:t>1. Build a model with high face validity</a:t>
            </a:r>
          </a:p>
          <a:p>
            <a:pPr lvl="1"/>
            <a:r>
              <a:rPr lang="en-US"/>
              <a:t>Appears to be reasonable to people who are knowledgeable about the system being modeled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/>
              <a:t>2. Validation of model assumptions</a:t>
            </a:r>
          </a:p>
          <a:p>
            <a:pPr lvl="1"/>
            <a:r>
              <a:rPr lang="en-US"/>
              <a:t>Structural assumptions: entities, attributes, sets, etc.</a:t>
            </a:r>
          </a:p>
          <a:p>
            <a:pPr lvl="1"/>
            <a:r>
              <a:rPr lang="en-US"/>
              <a:t>Data assumptions</a:t>
            </a:r>
          </a:p>
          <a:p>
            <a:pPr lvl="2"/>
            <a:r>
              <a:rPr lang="en-US"/>
              <a:t>Collect reliable data</a:t>
            </a:r>
          </a:p>
          <a:p>
            <a:pPr lvl="2"/>
            <a:r>
              <a:rPr lang="en-US"/>
              <a:t>Identify appropriate distribution</a:t>
            </a:r>
          </a:p>
          <a:p>
            <a:pPr lvl="2"/>
            <a:r>
              <a:rPr lang="en-US"/>
              <a:t>Validate the assumed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Three Step Approach to Validation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5C5DB-B763-4ECF-8387-714AD03F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30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dirty="0"/>
              <a:t>3. Validation of input-output relationship</a:t>
            </a:r>
          </a:p>
          <a:p>
            <a:pPr lvl="1"/>
            <a:r>
              <a:rPr lang="en-US" dirty="0"/>
              <a:t>Model should be able to predict system behavior under existing conditions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Three Step Approach to Validation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90600" y="3194050"/>
            <a:ext cx="1806575" cy="81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533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Input Data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(from system measurement)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33800" y="3192463"/>
            <a:ext cx="1343025" cy="81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84613" y="3436938"/>
            <a:ext cx="137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latin typeface="+mn-lt"/>
              </a:rPr>
              <a:t>    Model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183313" y="3192463"/>
            <a:ext cx="1665287" cy="81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248400" y="33528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Output Data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(from model)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819400" y="3581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070475" y="3581400"/>
            <a:ext cx="110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096000" y="43434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248400" y="43434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Output Data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(from system measurement)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323013" y="4022725"/>
            <a:ext cx="1373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+mn-lt"/>
              </a:rPr>
              <a:t>    </a:t>
            </a:r>
            <a:r>
              <a:rPr lang="en-US" sz="2000" b="1">
                <a:latin typeface="+mn-lt"/>
              </a:rPr>
              <a:t>= 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5410200"/>
            <a:ext cx="6650038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CN" sz="2400" i="1">
                <a:ea typeface="SimSun" pitchFamily="2" charset="-122"/>
              </a:rPr>
              <a:t>Could be done using historical data collected </a:t>
            </a:r>
          </a:p>
          <a:p>
            <a:pPr algn="ctr"/>
            <a:r>
              <a:rPr lang="en-US" altLang="zh-CN" sz="2400" i="1">
                <a:ea typeface="SimSun" pitchFamily="2" charset="-122"/>
              </a:rPr>
              <a:t>for validation purposes.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5C034-F5DE-4572-8D52-C9533467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5218</Words>
  <Application>Microsoft Office PowerPoint</Application>
  <PresentationFormat>On-screen Show (4:3)</PresentationFormat>
  <Paragraphs>1074</Paragraphs>
  <Slides>95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10" baseType="lpstr">
      <vt:lpstr>宋体</vt:lpstr>
      <vt:lpstr>宋体</vt:lpstr>
      <vt:lpstr>Arial</vt:lpstr>
      <vt:lpstr>Arial Unicode MS</vt:lpstr>
      <vt:lpstr>Calibri</vt:lpstr>
      <vt:lpstr>Cambria Math</vt:lpstr>
      <vt:lpstr>Courier New</vt:lpstr>
      <vt:lpstr>Microsoft Sans Serif</vt:lpstr>
      <vt:lpstr>Palatino</vt:lpstr>
      <vt:lpstr>Symbol</vt:lpstr>
      <vt:lpstr>Times</vt:lpstr>
      <vt:lpstr>Times New Roman</vt:lpstr>
      <vt:lpstr>Wingdings</vt:lpstr>
      <vt:lpstr>Office Theme</vt:lpstr>
      <vt:lpstr>Equation</vt:lpstr>
      <vt:lpstr>CPSC 531: System Modeling and Simulation</vt:lpstr>
      <vt:lpstr>Recap: Simulation Model Taxonomy</vt:lpstr>
      <vt:lpstr>Recap: DES Model Development</vt:lpstr>
      <vt:lpstr>Overview of DES Module</vt:lpstr>
      <vt:lpstr>Outline</vt:lpstr>
      <vt:lpstr>Outline</vt:lpstr>
      <vt:lpstr>Concepts in Discrete-Event Simulation (1 of 2)</vt:lpstr>
      <vt:lpstr>Concepts in Discrete-Event Simulation (2 of 2)</vt:lpstr>
      <vt:lpstr>Key Concepts in Discrete-Event Simulation</vt:lpstr>
      <vt:lpstr>Example 1: ABC Call Center</vt:lpstr>
      <vt:lpstr>States in ABC Call Center Example</vt:lpstr>
      <vt:lpstr>Events in ABC Call Center Example</vt:lpstr>
      <vt:lpstr>Example 2: Pancake Manor</vt:lpstr>
      <vt:lpstr>Example 2: Pancake Manor</vt:lpstr>
      <vt:lpstr>States in Pancake Manor Example</vt:lpstr>
      <vt:lpstr>Events in Pancake Manor Example</vt:lpstr>
      <vt:lpstr>Outline</vt:lpstr>
      <vt:lpstr>Components of a Simulation</vt:lpstr>
      <vt:lpstr>Time Advance Approaches</vt:lpstr>
      <vt:lpstr>Time-Stepping Approach</vt:lpstr>
      <vt:lpstr>Event-Scheduling Approach</vt:lpstr>
      <vt:lpstr>Event-Scheduling Approach</vt:lpstr>
      <vt:lpstr>List Processing</vt:lpstr>
      <vt:lpstr>Future Events</vt:lpstr>
      <vt:lpstr>Outline</vt:lpstr>
      <vt:lpstr>Example 3: Grocery Store</vt:lpstr>
      <vt:lpstr>Components of Grocery Store Example</vt:lpstr>
      <vt:lpstr>Arrivals in Grocery Store Example</vt:lpstr>
      <vt:lpstr>Departures in Grocery Store Example</vt:lpstr>
      <vt:lpstr>Scenario 1 in Grocery Store Example</vt:lpstr>
      <vt:lpstr>Event Summary for Grocery Store Example</vt:lpstr>
      <vt:lpstr>Manual vs. Computer Simulation</vt:lpstr>
      <vt:lpstr>PowerPoint Presentation</vt:lpstr>
      <vt:lpstr>Statistics for Grocery Store Example</vt:lpstr>
      <vt:lpstr>Computing Statistics for Grocery Store Example</vt:lpstr>
      <vt:lpstr>Summary Table for Grocery Store Example</vt:lpstr>
      <vt:lpstr>Outline</vt:lpstr>
      <vt:lpstr>Generic Simulation Program (1 of 4)</vt:lpstr>
      <vt:lpstr>Generic Simulation Program (2 of 4)</vt:lpstr>
      <vt:lpstr>Generic Simulation Program (3 of 4)</vt:lpstr>
      <vt:lpstr>Generic Simulation Program (4 of 4)</vt:lpstr>
      <vt:lpstr>Simulation of Queueing Systems</vt:lpstr>
      <vt:lpstr>Components of a Queueing System</vt:lpstr>
      <vt:lpstr>Arrival Definition</vt:lpstr>
      <vt:lpstr>Timing Diagram</vt:lpstr>
      <vt:lpstr>Relationship between Arrival Rate and Inter-arrival Time</vt:lpstr>
      <vt:lpstr>Service Definition</vt:lpstr>
      <vt:lpstr>Timing Diagram</vt:lpstr>
      <vt:lpstr>Relationship between Service Rate and Service Time</vt:lpstr>
      <vt:lpstr>Service Disciplines</vt:lpstr>
      <vt:lpstr>Typical Performance Measures</vt:lpstr>
      <vt:lpstr>Utilization</vt:lpstr>
      <vt:lpstr>Throughput</vt:lpstr>
      <vt:lpstr>Single Server Queue Example (ssq3.c)</vt:lpstr>
      <vt:lpstr>Customer Arrivals - Infinite Population Model</vt:lpstr>
      <vt:lpstr>Single Server Queue Example</vt:lpstr>
      <vt:lpstr>Single Server Queue Model</vt:lpstr>
      <vt:lpstr>Single Server Queue Model</vt:lpstr>
      <vt:lpstr>Single Server Queue Model</vt:lpstr>
      <vt:lpstr>Single Server Queue Model</vt:lpstr>
      <vt:lpstr>Single Server Queue Model (1 of 4)</vt:lpstr>
      <vt:lpstr>Single Server Queue Model (2 of 4)</vt:lpstr>
      <vt:lpstr>Single Server Queue Model (3a of 4)</vt:lpstr>
      <vt:lpstr>Single Server Queue Model (3b of 4)</vt:lpstr>
      <vt:lpstr>Single Server Queue Model (3c of 4)</vt:lpstr>
      <vt:lpstr>Single Server Queue Model (4 of 4)</vt:lpstr>
      <vt:lpstr>Sequence of Events</vt:lpstr>
      <vt:lpstr>Manual Trace of Single Server Queue Example</vt:lpstr>
      <vt:lpstr>Single Server Queue Example</vt:lpstr>
      <vt:lpstr>Finite Population Model</vt:lpstr>
      <vt:lpstr>Finite Population Model</vt:lpstr>
      <vt:lpstr>Finite Population Model</vt:lpstr>
      <vt:lpstr>Finite Population Model</vt:lpstr>
      <vt:lpstr>Finite Population Model</vt:lpstr>
      <vt:lpstr>Finite Population Model</vt:lpstr>
      <vt:lpstr>Example: Tandem Queue – M Stages</vt:lpstr>
      <vt:lpstr>Simulation Program</vt:lpstr>
      <vt:lpstr>Example: Tandem Queue with Blocking</vt:lpstr>
      <vt:lpstr>Tandem Queue with Blocking</vt:lpstr>
      <vt:lpstr>Tandem Queue with Blocking</vt:lpstr>
      <vt:lpstr>Simulation Program</vt:lpstr>
      <vt:lpstr>Simulation Program</vt:lpstr>
      <vt:lpstr>Simulation Program</vt:lpstr>
      <vt:lpstr>Example: Closed Network Model</vt:lpstr>
      <vt:lpstr>Subsystems and Interaction</vt:lpstr>
      <vt:lpstr>Simulation Program</vt:lpstr>
      <vt:lpstr>Simulation Program</vt:lpstr>
      <vt:lpstr>Outline</vt:lpstr>
      <vt:lpstr>Verification and Validation</vt:lpstr>
      <vt:lpstr>Verification</vt:lpstr>
      <vt:lpstr>Fundamental Results</vt:lpstr>
      <vt:lpstr>Analytic Results</vt:lpstr>
      <vt:lpstr>Validation</vt:lpstr>
      <vt:lpstr>Three Step Approach to Validation</vt:lpstr>
      <vt:lpstr>Three Step Approach to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348</cp:revision>
  <dcterms:created xsi:type="dcterms:W3CDTF">2013-07-31T17:26:06Z</dcterms:created>
  <dcterms:modified xsi:type="dcterms:W3CDTF">2017-10-17T00:39:12Z</dcterms:modified>
</cp:coreProperties>
</file>