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78" r:id="rId2"/>
    <p:sldId id="825" r:id="rId3"/>
    <p:sldId id="857" r:id="rId4"/>
    <p:sldId id="870" r:id="rId5"/>
    <p:sldId id="871" r:id="rId6"/>
    <p:sldId id="869" r:id="rId7"/>
    <p:sldId id="872" r:id="rId8"/>
    <p:sldId id="866" r:id="rId9"/>
    <p:sldId id="863" r:id="rId10"/>
    <p:sldId id="858" r:id="rId11"/>
    <p:sldId id="859" r:id="rId12"/>
    <p:sldId id="860" r:id="rId13"/>
    <p:sldId id="861" r:id="rId14"/>
    <p:sldId id="873" r:id="rId15"/>
    <p:sldId id="874" r:id="rId16"/>
    <p:sldId id="875" r:id="rId17"/>
    <p:sldId id="878" r:id="rId18"/>
    <p:sldId id="879" r:id="rId19"/>
    <p:sldId id="880" r:id="rId20"/>
    <p:sldId id="881" r:id="rId21"/>
    <p:sldId id="891" r:id="rId22"/>
    <p:sldId id="882" r:id="rId23"/>
    <p:sldId id="883" r:id="rId24"/>
    <p:sldId id="884" r:id="rId25"/>
    <p:sldId id="885" r:id="rId26"/>
    <p:sldId id="886" r:id="rId27"/>
    <p:sldId id="890" r:id="rId28"/>
    <p:sldId id="888" r:id="rId29"/>
    <p:sldId id="889" r:id="rId30"/>
    <p:sldId id="876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25338CD4-99A4-4B9E-957F-9DFB9414A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024315-5281-4036-869A-81C23FD5FAC2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AE873386-9304-4F6B-ABD9-D5531210E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37E532ED-A304-443C-A151-38084AB97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82600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</a:rPr>
              <a:t>Now I’ll describe the API that tries to meet these goals.</a:t>
            </a: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AC30A75D-3392-4629-AE07-83B5EF099E64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7C05647-C5EF-4CCB-930E-732BA1838020}" type="slidenum">
              <a:rPr lang="en-US" altLang="en-US" sz="1300">
                <a:latin typeface="Calibri" panose="020F0502020204030204" pitchFamily="34" charset="0"/>
              </a:rPr>
              <a:pPr algn="r"/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>
            <a:extLst>
              <a:ext uri="{FF2B5EF4-FFF2-40B4-BE49-F238E27FC236}">
                <a16:creationId xmlns:a16="http://schemas.microsoft.com/office/drawing/2014/main" id="{45E54CB2-07BF-4CE4-BB76-D4C416613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>
            <a:extLst>
              <a:ext uri="{FF2B5EF4-FFF2-40B4-BE49-F238E27FC236}">
                <a16:creationId xmlns:a16="http://schemas.microsoft.com/office/drawing/2014/main" id="{147BEDC5-E9AC-4DB2-9C12-555B7060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F4278E8B-8773-4BFD-BBBA-5F0EC09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CE7A6F-B671-4554-BDB2-9A259EA7F088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4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/>
              <a:t>“brains” of control:  implement control functions using lower-level services, API provided by SDN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 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 to controller)</a:t>
            </a:r>
          </a:p>
          <a:p>
            <a:pPr lvl="1"/>
            <a:r>
              <a:rPr lang="en-US" dirty="0"/>
              <a:t>symmetric (</a:t>
            </a:r>
            <a:r>
              <a:rPr lang="en-US" dirty="0" err="1"/>
              <a:t>misc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controller-to-switch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features: </a:t>
            </a:r>
            <a:r>
              <a:rPr lang="en-US" dirty="0"/>
              <a:t>controller queries switch features, switch replies</a:t>
            </a:r>
          </a:p>
          <a:p>
            <a:r>
              <a:rPr lang="en-US" i="1" dirty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queries/sets switch configuration parameters</a:t>
            </a:r>
          </a:p>
          <a:p>
            <a:r>
              <a:rPr lang="en-US" i="1" dirty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delete, modify flow entries in the OpenFlow tables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packet-out: </a:t>
            </a:r>
            <a:r>
              <a:rPr lang="en-US" dirty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switch-to-controller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packet-in: </a:t>
            </a:r>
            <a:r>
              <a:rPr lang="en-US" dirty="0"/>
              <a:t>transfer packet (and its control) to controller.  See packet-out message from controller</a:t>
            </a:r>
          </a:p>
          <a:p>
            <a:r>
              <a:rPr lang="en-US" i="1" dirty="0">
                <a:solidFill>
                  <a:srgbClr val="CC0000"/>
                </a:solidFill>
              </a:rPr>
              <a:t>flow-removed: </a:t>
            </a:r>
            <a:r>
              <a:rPr lang="en-US" dirty="0"/>
              <a:t>flow table entry deleted at switch</a:t>
            </a:r>
          </a:p>
          <a:p>
            <a:r>
              <a:rPr lang="en-US" i="1" dirty="0">
                <a:solidFill>
                  <a:srgbClr val="CC0000"/>
                </a:solidFill>
              </a:rPr>
              <a:t>port status: </a:t>
            </a:r>
            <a:r>
              <a:rPr lang="en-US" dirty="0"/>
              <a:t>inform controller of a change on a port.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4</a:t>
                </a: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6</a:t>
                </a: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Service Abstraction Layer (SAL)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Control</a:t>
              </a: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Engineering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OpenDaylight (ODL) controller</a:t>
            </a:r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 Abstraction Layer: interconnects internal, external applications and services</a:t>
            </a: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Network </a:t>
            </a:r>
          </a:p>
          <a:p>
            <a:r>
              <a:rPr lang="en-US" sz="1600" dirty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 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ONOS controller</a:t>
            </a:r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underline_base">
            <a:extLst>
              <a:ext uri="{FF2B5EF4-FFF2-40B4-BE49-F238E27FC236}">
                <a16:creationId xmlns:a16="http://schemas.microsoft.com/office/drawing/2014/main" id="{F050F78B-5CC5-4017-8992-23BCC82F093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>
            <a:extLst>
              <a:ext uri="{FF2B5EF4-FFF2-40B4-BE49-F238E27FC236}">
                <a16:creationId xmlns:a16="http://schemas.microsoft.com/office/drawing/2014/main" id="{0708F58A-0168-4D7C-9628-4AF7427F00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4.1 Overview of Network layer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 plane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control plane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4.2 What</a:t>
            </a:r>
            <a:r>
              <a:rPr lang="ja-JP" altLang="en-US" sz="2400"/>
              <a:t>’</a:t>
            </a:r>
            <a:r>
              <a:rPr lang="en-US" altLang="ja-JP" sz="2400"/>
              <a:t>s inside a router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4.3 IP: Internet Protocol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datagram format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fragmentation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IPv4 addressing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network address translation</a:t>
            </a:r>
          </a:p>
          <a:p>
            <a:pPr lvl="1"/>
            <a:r>
              <a:rPr lang="en-US" altLang="en-US">
                <a:latin typeface="Gill Sans MT" panose="020B0502020104020203" pitchFamily="34" charset="0"/>
              </a:rPr>
              <a:t>IPv6</a:t>
            </a:r>
          </a:p>
        </p:txBody>
      </p:sp>
      <p:sp>
        <p:nvSpPr>
          <p:cNvPr id="115715" name="Rectangle 4">
            <a:extLst>
              <a:ext uri="{FF2B5EF4-FFF2-40B4-BE49-F238E27FC236}">
                <a16:creationId xmlns:a16="http://schemas.microsoft.com/office/drawing/2014/main" id="{0393F349-A638-421B-BC61-CA5A93B474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4.4 Generalized Forward and SDN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match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action</a:t>
            </a:r>
          </a:p>
          <a:p>
            <a:pPr lvl="1"/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OpenFlow  examples of match-plus-action in action</a:t>
            </a:r>
          </a:p>
          <a:p>
            <a:endParaRPr lang="en-US" altLang="en-US" sz="2400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4A528671-F31E-4C43-B2A8-DEA3C76E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Chapter 4: outline</a:t>
            </a:r>
          </a:p>
        </p:txBody>
      </p:sp>
      <p:sp>
        <p:nvSpPr>
          <p:cNvPr id="115717" name="Slide Number Placeholder 5">
            <a:extLst>
              <a:ext uri="{FF2B5EF4-FFF2-40B4-BE49-F238E27FC236}">
                <a16:creationId xmlns:a16="http://schemas.microsoft.com/office/drawing/2014/main" id="{D5053F02-6F64-43A2-AA99-88F037F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05F600F6-0FDB-4B65-B5BA-E302E0E9FFE0}" type="slidenum">
              <a:rPr lang="en-US" altLang="en-US" sz="1200">
                <a:latin typeface="Tahoma" panose="020B0604030504040204" pitchFamily="34" charset="0"/>
              </a:rPr>
              <a:pPr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5718" name="Footer Placeholder 2">
            <a:extLst>
              <a:ext uri="{FF2B5EF4-FFF2-40B4-BE49-F238E27FC236}">
                <a16:creationId xmlns:a16="http://schemas.microsoft.com/office/drawing/2014/main" id="{420D3A2C-69C2-4FF0-A9FC-158397FF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84522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2" descr="underline_base">
            <a:extLst>
              <a:ext uri="{FF2B5EF4-FFF2-40B4-BE49-F238E27FC236}">
                <a16:creationId xmlns:a16="http://schemas.microsoft.com/office/drawing/2014/main" id="{1946FBCD-6140-4DFF-8DA6-548A134637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79463"/>
            <a:ext cx="7721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>
            <a:extLst>
              <a:ext uri="{FF2B5EF4-FFF2-40B4-BE49-F238E27FC236}">
                <a16:creationId xmlns:a16="http://schemas.microsoft.com/office/drawing/2014/main" id="{F1C47393-73A3-4EBE-A513-208AB7D80E51}"/>
              </a:ext>
            </a:extLst>
          </p:cNvPr>
          <p:cNvSpPr txBox="1">
            <a:spLocks/>
          </p:cNvSpPr>
          <p:nvPr/>
        </p:nvSpPr>
        <p:spPr bwMode="auto">
          <a:xfrm>
            <a:off x="371475" y="179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Generalized Forwarding and SDN</a:t>
            </a:r>
          </a:p>
        </p:txBody>
      </p:sp>
      <p:sp>
        <p:nvSpPr>
          <p:cNvPr id="116739" name="Rectangle 4">
            <a:extLst>
              <a:ext uri="{FF2B5EF4-FFF2-40B4-BE49-F238E27FC236}">
                <a16:creationId xmlns:a16="http://schemas.microsoft.com/office/drawing/2014/main" id="{08E7FC57-664B-41F3-AF08-F8D948D52D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0" name="Freeform 2">
            <a:extLst>
              <a:ext uri="{FF2B5EF4-FFF2-40B4-BE49-F238E27FC236}">
                <a16:creationId xmlns:a16="http://schemas.microsoft.com/office/drawing/2014/main" id="{16A340FB-A950-4994-983D-D560A1343958}"/>
              </a:ext>
            </a:extLst>
          </p:cNvPr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1" name="Freeform 6">
            <a:extLst>
              <a:ext uri="{FF2B5EF4-FFF2-40B4-BE49-F238E27FC236}">
                <a16:creationId xmlns:a16="http://schemas.microsoft.com/office/drawing/2014/main" id="{49BA4761-8DBF-4ADA-88C9-7B5D29ED87EC}"/>
              </a:ext>
            </a:extLst>
          </p:cNvPr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2" name="Freeform 91">
            <a:extLst>
              <a:ext uri="{FF2B5EF4-FFF2-40B4-BE49-F238E27FC236}">
                <a16:creationId xmlns:a16="http://schemas.microsoft.com/office/drawing/2014/main" id="{C66505EF-D109-4034-BD02-7C907719C7EF}"/>
              </a:ext>
            </a:extLst>
          </p:cNvPr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3" name="Freeform 92">
            <a:extLst>
              <a:ext uri="{FF2B5EF4-FFF2-40B4-BE49-F238E27FC236}">
                <a16:creationId xmlns:a16="http://schemas.microsoft.com/office/drawing/2014/main" id="{417976E7-4334-4EAC-B96E-1A0A2EE41362}"/>
              </a:ext>
            </a:extLst>
          </p:cNvPr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4" name="Freeform 93">
            <a:extLst>
              <a:ext uri="{FF2B5EF4-FFF2-40B4-BE49-F238E27FC236}">
                <a16:creationId xmlns:a16="http://schemas.microsoft.com/office/drawing/2014/main" id="{9B048EC5-2C00-47D3-B9EC-E62F28EC1418}"/>
              </a:ext>
            </a:extLst>
          </p:cNvPr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5" name="Freeform 94">
            <a:extLst>
              <a:ext uri="{FF2B5EF4-FFF2-40B4-BE49-F238E27FC236}">
                <a16:creationId xmlns:a16="http://schemas.microsoft.com/office/drawing/2014/main" id="{A85A439C-26B3-4240-AA79-8312B94F0E4A}"/>
              </a:ext>
            </a:extLst>
          </p:cNvPr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6" name="Freeform 95">
            <a:extLst>
              <a:ext uri="{FF2B5EF4-FFF2-40B4-BE49-F238E27FC236}">
                <a16:creationId xmlns:a16="http://schemas.microsoft.com/office/drawing/2014/main" id="{AD3F68D7-F553-4DB6-890A-320D748D2E4C}"/>
              </a:ext>
            </a:extLst>
          </p:cNvPr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7" name="Freeform 96">
            <a:extLst>
              <a:ext uri="{FF2B5EF4-FFF2-40B4-BE49-F238E27FC236}">
                <a16:creationId xmlns:a16="http://schemas.microsoft.com/office/drawing/2014/main" id="{17D6B0FC-00FF-43A9-AA69-D159997E79D0}"/>
              </a:ext>
            </a:extLst>
          </p:cNvPr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48" name="Rectangle 97">
            <a:extLst>
              <a:ext uri="{FF2B5EF4-FFF2-40B4-BE49-F238E27FC236}">
                <a16:creationId xmlns:a16="http://schemas.microsoft.com/office/drawing/2014/main" id="{4DF7BBCA-79AE-49E0-BBE7-0EDB912ED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9" name="Rectangle 98">
            <a:extLst>
              <a:ext uri="{FF2B5EF4-FFF2-40B4-BE49-F238E27FC236}">
                <a16:creationId xmlns:a16="http://schemas.microsoft.com/office/drawing/2014/main" id="{808E22B9-2957-498E-B622-260F65F5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0" name="Line 99">
            <a:extLst>
              <a:ext uri="{FF2B5EF4-FFF2-40B4-BE49-F238E27FC236}">
                <a16:creationId xmlns:a16="http://schemas.microsoft.com/office/drawing/2014/main" id="{DE3F98A0-9A6D-4DB9-A990-1847DEFCE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6751" name="Text Box 101">
            <a:extLst>
              <a:ext uri="{FF2B5EF4-FFF2-40B4-BE49-F238E27FC236}">
                <a16:creationId xmlns:a16="http://schemas.microsoft.com/office/drawing/2014/main" id="{26D8F6F4-3529-40BC-8095-4FECFF041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>
            <a:extLst>
              <a:ext uri="{FF2B5EF4-FFF2-40B4-BE49-F238E27FC236}">
                <a16:creationId xmlns:a16="http://schemas.microsoft.com/office/drawing/2014/main" id="{61CA5E9A-86D1-4F00-80EC-A43F106A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>
            <a:extLst>
              <a:ext uri="{FF2B5EF4-FFF2-40B4-BE49-F238E27FC236}">
                <a16:creationId xmlns:a16="http://schemas.microsoft.com/office/drawing/2014/main" id="{F2D4A341-C888-4CD9-B99C-23AF498F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4" name="Text Box 105">
            <a:extLst>
              <a:ext uri="{FF2B5EF4-FFF2-40B4-BE49-F238E27FC236}">
                <a16:creationId xmlns:a16="http://schemas.microsoft.com/office/drawing/2014/main" id="{C2351E59-1B71-43E3-BC24-FCF5D358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>
            <a:extLst>
              <a:ext uri="{FF2B5EF4-FFF2-40B4-BE49-F238E27FC236}">
                <a16:creationId xmlns:a16="http://schemas.microsoft.com/office/drawing/2014/main" id="{DD5CDD3B-1016-43FE-9B20-36AFA50B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16756" name="Group 25">
            <a:extLst>
              <a:ext uri="{FF2B5EF4-FFF2-40B4-BE49-F238E27FC236}">
                <a16:creationId xmlns:a16="http://schemas.microsoft.com/office/drawing/2014/main" id="{E98E0730-193D-4649-A66F-B5AD6410FAFB}"/>
              </a:ext>
            </a:extLst>
          </p:cNvPr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>
              <a:extLst>
                <a:ext uri="{FF2B5EF4-FFF2-40B4-BE49-F238E27FC236}">
                  <a16:creationId xmlns:a16="http://schemas.microsoft.com/office/drawing/2014/main" id="{6B537890-E722-4A8C-B5B8-E7FE49C8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>
              <a:extLst>
                <a:ext uri="{FF2B5EF4-FFF2-40B4-BE49-F238E27FC236}">
                  <a16:creationId xmlns:a16="http://schemas.microsoft.com/office/drawing/2014/main" id="{9DCD6FB3-0DD2-4A99-9F02-A528EDED7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>
            <a:extLst>
              <a:ext uri="{FF2B5EF4-FFF2-40B4-BE49-F238E27FC236}">
                <a16:creationId xmlns:a16="http://schemas.microsoft.com/office/drawing/2014/main" id="{707DAB8B-2DC0-45AF-8D83-9E3A8562EB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" name="Freeform 122">
            <a:extLst>
              <a:ext uri="{FF2B5EF4-FFF2-40B4-BE49-F238E27FC236}">
                <a16:creationId xmlns:a16="http://schemas.microsoft.com/office/drawing/2014/main" id="{651C125F-8ECE-4E3C-A4CB-CC4B5C2389BB}"/>
              </a:ext>
            </a:extLst>
          </p:cNvPr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>
            <a:extLst>
              <a:ext uri="{FF2B5EF4-FFF2-40B4-BE49-F238E27FC236}">
                <a16:creationId xmlns:a16="http://schemas.microsoft.com/office/drawing/2014/main" id="{B1855973-CB1D-4D61-B4B8-02F4BC1B7128}"/>
              </a:ext>
            </a:extLst>
          </p:cNvPr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>
            <a:extLst>
              <a:ext uri="{FF2B5EF4-FFF2-40B4-BE49-F238E27FC236}">
                <a16:creationId xmlns:a16="http://schemas.microsoft.com/office/drawing/2014/main" id="{C8302666-C403-4327-A003-850022EBFF0C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>
              <a:extLst>
                <a:ext uri="{FF2B5EF4-FFF2-40B4-BE49-F238E27FC236}">
                  <a16:creationId xmlns:a16="http://schemas.microsoft.com/office/drawing/2014/main" id="{8BCAC9E7-2C0B-4FF1-8F94-843514CE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>
              <a:extLst>
                <a:ext uri="{FF2B5EF4-FFF2-40B4-BE49-F238E27FC236}">
                  <a16:creationId xmlns:a16="http://schemas.microsoft.com/office/drawing/2014/main" id="{491698C2-F430-4048-AF9F-91BE9595A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66" name="Line 80">
              <a:extLst>
                <a:ext uri="{FF2B5EF4-FFF2-40B4-BE49-F238E27FC236}">
                  <a16:creationId xmlns:a16="http://schemas.microsoft.com/office/drawing/2014/main" id="{80ADE685-D563-4672-AA66-9B898E1FD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67" name="Rectangle 81">
              <a:extLst>
                <a:ext uri="{FF2B5EF4-FFF2-40B4-BE49-F238E27FC236}">
                  <a16:creationId xmlns:a16="http://schemas.microsoft.com/office/drawing/2014/main" id="{BC16867F-92A1-4110-BC0E-15937E1C8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68" name="Oval 82">
              <a:extLst>
                <a:ext uri="{FF2B5EF4-FFF2-40B4-BE49-F238E27FC236}">
                  <a16:creationId xmlns:a16="http://schemas.microsoft.com/office/drawing/2014/main" id="{5F0EFFBE-CFD2-4CF1-8DAA-6F2CAD84D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>
              <a:extLst>
                <a:ext uri="{FF2B5EF4-FFF2-40B4-BE49-F238E27FC236}">
                  <a16:creationId xmlns:a16="http://schemas.microsoft.com/office/drawing/2014/main" id="{EC5A6988-650F-4ED4-A17E-46E27F5620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>
                <a:extLst>
                  <a:ext uri="{FF2B5EF4-FFF2-40B4-BE49-F238E27FC236}">
                    <a16:creationId xmlns:a16="http://schemas.microsoft.com/office/drawing/2014/main" id="{76D7641F-15C6-4BEA-8F6A-DCEFB7C08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75" name="Line 85">
                <a:extLst>
                  <a:ext uri="{FF2B5EF4-FFF2-40B4-BE49-F238E27FC236}">
                    <a16:creationId xmlns:a16="http://schemas.microsoft.com/office/drawing/2014/main" id="{CDC9330B-F6B9-4569-80CD-3A76B8B71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76" name="Line 86">
                <a:extLst>
                  <a:ext uri="{FF2B5EF4-FFF2-40B4-BE49-F238E27FC236}">
                    <a16:creationId xmlns:a16="http://schemas.microsoft.com/office/drawing/2014/main" id="{A10F5F27-4611-4DA4-92BA-EDEC96A31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6970" name="Group 87">
              <a:extLst>
                <a:ext uri="{FF2B5EF4-FFF2-40B4-BE49-F238E27FC236}">
                  <a16:creationId xmlns:a16="http://schemas.microsoft.com/office/drawing/2014/main" id="{12861B24-DDA3-4871-A6C0-F8ADD9D8C88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>
                <a:extLst>
                  <a:ext uri="{FF2B5EF4-FFF2-40B4-BE49-F238E27FC236}">
                    <a16:creationId xmlns:a16="http://schemas.microsoft.com/office/drawing/2014/main" id="{40555398-75B2-4DEA-A31D-3C0BD4BD5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72" name="Line 89">
                <a:extLst>
                  <a:ext uri="{FF2B5EF4-FFF2-40B4-BE49-F238E27FC236}">
                    <a16:creationId xmlns:a16="http://schemas.microsoft.com/office/drawing/2014/main" id="{B508D9B7-27CB-40B3-995F-64BAC5C98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73" name="Line 90">
                <a:extLst>
                  <a:ext uri="{FF2B5EF4-FFF2-40B4-BE49-F238E27FC236}">
                    <a16:creationId xmlns:a16="http://schemas.microsoft.com/office/drawing/2014/main" id="{EFBE21B5-E9B7-4752-BA94-617A635AF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48" name="Freeform 122">
            <a:extLst>
              <a:ext uri="{FF2B5EF4-FFF2-40B4-BE49-F238E27FC236}">
                <a16:creationId xmlns:a16="http://schemas.microsoft.com/office/drawing/2014/main" id="{0598ABE7-6771-4A8D-8818-BFF6EC21B69A}"/>
              </a:ext>
            </a:extLst>
          </p:cNvPr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>
            <a:extLst>
              <a:ext uri="{FF2B5EF4-FFF2-40B4-BE49-F238E27FC236}">
                <a16:creationId xmlns:a16="http://schemas.microsoft.com/office/drawing/2014/main" id="{8FF1CCB3-82F2-410B-8F3A-4DA1C1B18F6B}"/>
              </a:ext>
            </a:extLst>
          </p:cNvPr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>
            <a:extLst>
              <a:ext uri="{FF2B5EF4-FFF2-40B4-BE49-F238E27FC236}">
                <a16:creationId xmlns:a16="http://schemas.microsoft.com/office/drawing/2014/main" id="{101E91C0-511E-42F7-B78F-781F72C42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>
            <a:extLst>
              <a:ext uri="{FF2B5EF4-FFF2-40B4-BE49-F238E27FC236}">
                <a16:creationId xmlns:a16="http://schemas.microsoft.com/office/drawing/2014/main" id="{A2FA5167-058E-46BE-A884-CAE2826E8033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>
              <a:extLst>
                <a:ext uri="{FF2B5EF4-FFF2-40B4-BE49-F238E27FC236}">
                  <a16:creationId xmlns:a16="http://schemas.microsoft.com/office/drawing/2014/main" id="{2743D3FC-E7A5-49EE-9D03-DA9AFEA1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>
              <a:extLst>
                <a:ext uri="{FF2B5EF4-FFF2-40B4-BE49-F238E27FC236}">
                  <a16:creationId xmlns:a16="http://schemas.microsoft.com/office/drawing/2014/main" id="{3E0CA3B2-3982-4FCA-B263-979CAAD4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53" name="Line 10">
              <a:extLst>
                <a:ext uri="{FF2B5EF4-FFF2-40B4-BE49-F238E27FC236}">
                  <a16:creationId xmlns:a16="http://schemas.microsoft.com/office/drawing/2014/main" id="{0012C98B-5C56-4BEC-8301-1F56F206B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54" name="Rectangle 11">
              <a:extLst>
                <a:ext uri="{FF2B5EF4-FFF2-40B4-BE49-F238E27FC236}">
                  <a16:creationId xmlns:a16="http://schemas.microsoft.com/office/drawing/2014/main" id="{50014CD3-8CE3-4EC9-8546-FFCB8BA25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55" name="Oval 12">
              <a:extLst>
                <a:ext uri="{FF2B5EF4-FFF2-40B4-BE49-F238E27FC236}">
                  <a16:creationId xmlns:a16="http://schemas.microsoft.com/office/drawing/2014/main" id="{3BD84896-13B1-4494-9AE3-0EB051C8D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>
              <a:extLst>
                <a:ext uri="{FF2B5EF4-FFF2-40B4-BE49-F238E27FC236}">
                  <a16:creationId xmlns:a16="http://schemas.microsoft.com/office/drawing/2014/main" id="{2A00EECA-C2A2-41F6-B866-6CFC842B9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>
                <a:extLst>
                  <a:ext uri="{FF2B5EF4-FFF2-40B4-BE49-F238E27FC236}">
                    <a16:creationId xmlns:a16="http://schemas.microsoft.com/office/drawing/2014/main" id="{2C3F25A1-6F79-4BB1-BDA6-DB14F3C66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62" name="Line 15">
                <a:extLst>
                  <a:ext uri="{FF2B5EF4-FFF2-40B4-BE49-F238E27FC236}">
                    <a16:creationId xmlns:a16="http://schemas.microsoft.com/office/drawing/2014/main" id="{B5681B14-CAB9-41F9-89BF-43F47E123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63" name="Line 16">
                <a:extLst>
                  <a:ext uri="{FF2B5EF4-FFF2-40B4-BE49-F238E27FC236}">
                    <a16:creationId xmlns:a16="http://schemas.microsoft.com/office/drawing/2014/main" id="{88AF4FB0-0D47-4F37-AEF5-296185A2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6957" name="Group 17">
              <a:extLst>
                <a:ext uri="{FF2B5EF4-FFF2-40B4-BE49-F238E27FC236}">
                  <a16:creationId xmlns:a16="http://schemas.microsoft.com/office/drawing/2014/main" id="{E875CEEF-4E4F-4A34-BF63-CD4C47BEA3E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>
                <a:extLst>
                  <a:ext uri="{FF2B5EF4-FFF2-40B4-BE49-F238E27FC236}">
                    <a16:creationId xmlns:a16="http://schemas.microsoft.com/office/drawing/2014/main" id="{49B731AA-6A1C-42B5-B51F-F306CC801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59" name="Line 19">
                <a:extLst>
                  <a:ext uri="{FF2B5EF4-FFF2-40B4-BE49-F238E27FC236}">
                    <a16:creationId xmlns:a16="http://schemas.microsoft.com/office/drawing/2014/main" id="{7EFDB0DD-467A-4E46-8199-93C8A280D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60" name="Line 20">
                <a:extLst>
                  <a:ext uri="{FF2B5EF4-FFF2-40B4-BE49-F238E27FC236}">
                    <a16:creationId xmlns:a16="http://schemas.microsoft.com/office/drawing/2014/main" id="{404EB948-0221-4E5A-90ED-0F91C5237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116765" name="Freeform 120">
            <a:extLst>
              <a:ext uri="{FF2B5EF4-FFF2-40B4-BE49-F238E27FC236}">
                <a16:creationId xmlns:a16="http://schemas.microsoft.com/office/drawing/2014/main" id="{4BB48DC2-A029-41DC-A85F-A6E9E36E415F}"/>
              </a:ext>
            </a:extLst>
          </p:cNvPr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16766" name="Straight Connector 65">
            <a:extLst>
              <a:ext uri="{FF2B5EF4-FFF2-40B4-BE49-F238E27FC236}">
                <a16:creationId xmlns:a16="http://schemas.microsoft.com/office/drawing/2014/main" id="{A7B7FBA8-6534-41CE-BC7C-DB48EE4ECD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>
            <a:extLst>
              <a:ext uri="{FF2B5EF4-FFF2-40B4-BE49-F238E27FC236}">
                <a16:creationId xmlns:a16="http://schemas.microsoft.com/office/drawing/2014/main" id="{54991E27-F210-44DC-A36B-43171BA09120}"/>
              </a:ext>
            </a:extLst>
          </p:cNvPr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>
            <a:extLst>
              <a:ext uri="{FF2B5EF4-FFF2-40B4-BE49-F238E27FC236}">
                <a16:creationId xmlns:a16="http://schemas.microsoft.com/office/drawing/2014/main" id="{C603D235-E702-4D9B-8498-B389BFB954F8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>
              <a:extLst>
                <a:ext uri="{FF2B5EF4-FFF2-40B4-BE49-F238E27FC236}">
                  <a16:creationId xmlns:a16="http://schemas.microsoft.com/office/drawing/2014/main" id="{C52CFB86-4614-406F-B343-27FBB7CA4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>
              <a:extLst>
                <a:ext uri="{FF2B5EF4-FFF2-40B4-BE49-F238E27FC236}">
                  <a16:creationId xmlns:a16="http://schemas.microsoft.com/office/drawing/2014/main" id="{2C500B8D-1433-46D8-929C-F8D1D849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40" name="Line 24">
              <a:extLst>
                <a:ext uri="{FF2B5EF4-FFF2-40B4-BE49-F238E27FC236}">
                  <a16:creationId xmlns:a16="http://schemas.microsoft.com/office/drawing/2014/main" id="{9BD13917-E834-4DE0-9B84-76F362015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41" name="Rectangle 25">
              <a:extLst>
                <a:ext uri="{FF2B5EF4-FFF2-40B4-BE49-F238E27FC236}">
                  <a16:creationId xmlns:a16="http://schemas.microsoft.com/office/drawing/2014/main" id="{23F22FAE-B378-4A1B-B162-A2E0520C8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42" name="Oval 26">
              <a:extLst>
                <a:ext uri="{FF2B5EF4-FFF2-40B4-BE49-F238E27FC236}">
                  <a16:creationId xmlns:a16="http://schemas.microsoft.com/office/drawing/2014/main" id="{D2B06517-3D87-48B5-A4B4-95250159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>
              <a:extLst>
                <a:ext uri="{FF2B5EF4-FFF2-40B4-BE49-F238E27FC236}">
                  <a16:creationId xmlns:a16="http://schemas.microsoft.com/office/drawing/2014/main" id="{9ADA917C-AAC0-4978-98FB-9D0DEB1FF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>
                <a:extLst>
                  <a:ext uri="{FF2B5EF4-FFF2-40B4-BE49-F238E27FC236}">
                    <a16:creationId xmlns:a16="http://schemas.microsoft.com/office/drawing/2014/main" id="{53409F71-AB33-4C0D-AAE1-B45FBC468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49" name="Line 29">
                <a:extLst>
                  <a:ext uri="{FF2B5EF4-FFF2-40B4-BE49-F238E27FC236}">
                    <a16:creationId xmlns:a16="http://schemas.microsoft.com/office/drawing/2014/main" id="{4415FA8C-CBA6-426E-A83A-54447BD60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50" name="Line 30">
                <a:extLst>
                  <a:ext uri="{FF2B5EF4-FFF2-40B4-BE49-F238E27FC236}">
                    <a16:creationId xmlns:a16="http://schemas.microsoft.com/office/drawing/2014/main" id="{3E2AE50E-DEC0-4383-8646-36C1AF0C9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6944" name="Group 31">
              <a:extLst>
                <a:ext uri="{FF2B5EF4-FFF2-40B4-BE49-F238E27FC236}">
                  <a16:creationId xmlns:a16="http://schemas.microsoft.com/office/drawing/2014/main" id="{BA04976B-4801-4D04-A228-0DD1F0A203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>
                <a:extLst>
                  <a:ext uri="{FF2B5EF4-FFF2-40B4-BE49-F238E27FC236}">
                    <a16:creationId xmlns:a16="http://schemas.microsoft.com/office/drawing/2014/main" id="{6FD13B13-768C-43DD-85F2-0739BC178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46" name="Line 33">
                <a:extLst>
                  <a:ext uri="{FF2B5EF4-FFF2-40B4-BE49-F238E27FC236}">
                    <a16:creationId xmlns:a16="http://schemas.microsoft.com/office/drawing/2014/main" id="{01583E89-F97C-4CAD-A78D-13348652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47" name="Line 34">
                <a:extLst>
                  <a:ext uri="{FF2B5EF4-FFF2-40B4-BE49-F238E27FC236}">
                    <a16:creationId xmlns:a16="http://schemas.microsoft.com/office/drawing/2014/main" id="{D4C7CC26-EB9B-46A2-816A-68146EEDA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cxnSp>
        <p:nvCxnSpPr>
          <p:cNvPr id="116769" name="Straight Connector 81">
            <a:extLst>
              <a:ext uri="{FF2B5EF4-FFF2-40B4-BE49-F238E27FC236}">
                <a16:creationId xmlns:a16="http://schemas.microsoft.com/office/drawing/2014/main" id="{95AA0554-8EDA-47F2-8E20-775AC8E0D0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>
            <a:extLst>
              <a:ext uri="{FF2B5EF4-FFF2-40B4-BE49-F238E27FC236}">
                <a16:creationId xmlns:a16="http://schemas.microsoft.com/office/drawing/2014/main" id="{378A62A6-66FD-4F7C-AE34-66DCFCD6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>
            <a:extLst>
              <a:ext uri="{FF2B5EF4-FFF2-40B4-BE49-F238E27FC236}">
                <a16:creationId xmlns:a16="http://schemas.microsoft.com/office/drawing/2014/main" id="{F5A19586-1B47-4671-A889-6CF6CEE6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>
            <a:extLst>
              <a:ext uri="{FF2B5EF4-FFF2-40B4-BE49-F238E27FC236}">
                <a16:creationId xmlns:a16="http://schemas.microsoft.com/office/drawing/2014/main" id="{F01B198C-2810-450A-AA45-FB940CB82F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Freeform 91">
            <a:extLst>
              <a:ext uri="{FF2B5EF4-FFF2-40B4-BE49-F238E27FC236}">
                <a16:creationId xmlns:a16="http://schemas.microsoft.com/office/drawing/2014/main" id="{20E7BA33-5025-4BD5-9393-9A34DAA53BE8}"/>
              </a:ext>
            </a:extLst>
          </p:cNvPr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16774" name="Group 35">
            <a:extLst>
              <a:ext uri="{FF2B5EF4-FFF2-40B4-BE49-F238E27FC236}">
                <a16:creationId xmlns:a16="http://schemas.microsoft.com/office/drawing/2014/main" id="{54771206-CAA9-4013-8D4D-32AE60EDACE4}"/>
              </a:ext>
            </a:extLst>
          </p:cNvPr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>
              <a:extLst>
                <a:ext uri="{FF2B5EF4-FFF2-40B4-BE49-F238E27FC236}">
                  <a16:creationId xmlns:a16="http://schemas.microsoft.com/office/drawing/2014/main" id="{2CB7B072-8380-4408-8469-F263208D1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>
              <a:extLst>
                <a:ext uri="{FF2B5EF4-FFF2-40B4-BE49-F238E27FC236}">
                  <a16:creationId xmlns:a16="http://schemas.microsoft.com/office/drawing/2014/main" id="{D3DF97B2-80B9-41B0-AC3A-F1AA76017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27" name="Line 38">
              <a:extLst>
                <a:ext uri="{FF2B5EF4-FFF2-40B4-BE49-F238E27FC236}">
                  <a16:creationId xmlns:a16="http://schemas.microsoft.com/office/drawing/2014/main" id="{DB35F22D-6F24-453F-9C82-034F9FB7C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28" name="Rectangle 39">
              <a:extLst>
                <a:ext uri="{FF2B5EF4-FFF2-40B4-BE49-F238E27FC236}">
                  <a16:creationId xmlns:a16="http://schemas.microsoft.com/office/drawing/2014/main" id="{78659316-17F2-4907-9FBE-7CCDE1CC3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29" name="Oval 40">
              <a:extLst>
                <a:ext uri="{FF2B5EF4-FFF2-40B4-BE49-F238E27FC236}">
                  <a16:creationId xmlns:a16="http://schemas.microsoft.com/office/drawing/2014/main" id="{938B4093-886E-4E99-8D06-6F97745B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>
              <a:extLst>
                <a:ext uri="{FF2B5EF4-FFF2-40B4-BE49-F238E27FC236}">
                  <a16:creationId xmlns:a16="http://schemas.microsoft.com/office/drawing/2014/main" id="{584ABDCC-6B46-486E-8A19-66E975B538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>
                <a:extLst>
                  <a:ext uri="{FF2B5EF4-FFF2-40B4-BE49-F238E27FC236}">
                    <a16:creationId xmlns:a16="http://schemas.microsoft.com/office/drawing/2014/main" id="{A3FF7E8F-81B6-4035-B555-163CE8BF5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36" name="Line 43">
                <a:extLst>
                  <a:ext uri="{FF2B5EF4-FFF2-40B4-BE49-F238E27FC236}">
                    <a16:creationId xmlns:a16="http://schemas.microsoft.com/office/drawing/2014/main" id="{043D6D95-B0FC-4431-A0F3-3DFB21B88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37" name="Line 44">
                <a:extLst>
                  <a:ext uri="{FF2B5EF4-FFF2-40B4-BE49-F238E27FC236}">
                    <a16:creationId xmlns:a16="http://schemas.microsoft.com/office/drawing/2014/main" id="{A619DAC8-1541-45B0-A99E-C4E51EC24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6931" name="Group 45">
              <a:extLst>
                <a:ext uri="{FF2B5EF4-FFF2-40B4-BE49-F238E27FC236}">
                  <a16:creationId xmlns:a16="http://schemas.microsoft.com/office/drawing/2014/main" id="{5686DDCB-A5FA-4C2C-AD1D-4ADC1E9F534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>
                <a:extLst>
                  <a:ext uri="{FF2B5EF4-FFF2-40B4-BE49-F238E27FC236}">
                    <a16:creationId xmlns:a16="http://schemas.microsoft.com/office/drawing/2014/main" id="{E6E85D62-B81F-4B9B-84B0-806A18C04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33" name="Line 47">
                <a:extLst>
                  <a:ext uri="{FF2B5EF4-FFF2-40B4-BE49-F238E27FC236}">
                    <a16:creationId xmlns:a16="http://schemas.microsoft.com/office/drawing/2014/main" id="{254866ED-238C-48C1-AF32-E3CC838E5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34" name="Line 48">
                <a:extLst>
                  <a:ext uri="{FF2B5EF4-FFF2-40B4-BE49-F238E27FC236}">
                    <a16:creationId xmlns:a16="http://schemas.microsoft.com/office/drawing/2014/main" id="{2B69E329-CF9C-482A-8CD3-B9859F0B8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16775" name="Group 63">
            <a:extLst>
              <a:ext uri="{FF2B5EF4-FFF2-40B4-BE49-F238E27FC236}">
                <a16:creationId xmlns:a16="http://schemas.microsoft.com/office/drawing/2014/main" id="{5B300C1D-4C0D-40CE-B9A7-2D5064192DCC}"/>
              </a:ext>
            </a:extLst>
          </p:cNvPr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>
              <a:extLst>
                <a:ext uri="{FF2B5EF4-FFF2-40B4-BE49-F238E27FC236}">
                  <a16:creationId xmlns:a16="http://schemas.microsoft.com/office/drawing/2014/main" id="{40845E8A-5005-4BB7-A025-0D4DF4CBA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>
              <a:extLst>
                <a:ext uri="{FF2B5EF4-FFF2-40B4-BE49-F238E27FC236}">
                  <a16:creationId xmlns:a16="http://schemas.microsoft.com/office/drawing/2014/main" id="{8FB39CFB-2EE3-41E7-B3BE-09FD6AB0B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14" name="Line 66">
              <a:extLst>
                <a:ext uri="{FF2B5EF4-FFF2-40B4-BE49-F238E27FC236}">
                  <a16:creationId xmlns:a16="http://schemas.microsoft.com/office/drawing/2014/main" id="{FC485005-345F-4266-A281-DABE47A5D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915" name="Rectangle 67">
              <a:extLst>
                <a:ext uri="{FF2B5EF4-FFF2-40B4-BE49-F238E27FC236}">
                  <a16:creationId xmlns:a16="http://schemas.microsoft.com/office/drawing/2014/main" id="{342A8B1E-1340-4CA3-9EA7-AB540CBC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916" name="Oval 68">
              <a:extLst>
                <a:ext uri="{FF2B5EF4-FFF2-40B4-BE49-F238E27FC236}">
                  <a16:creationId xmlns:a16="http://schemas.microsoft.com/office/drawing/2014/main" id="{3EFF8DF1-E13D-4DAF-980A-33E941490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>
              <a:extLst>
                <a:ext uri="{FF2B5EF4-FFF2-40B4-BE49-F238E27FC236}">
                  <a16:creationId xmlns:a16="http://schemas.microsoft.com/office/drawing/2014/main" id="{83B1C5ED-5626-4502-8CC0-13701F914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>
                <a:extLst>
                  <a:ext uri="{FF2B5EF4-FFF2-40B4-BE49-F238E27FC236}">
                    <a16:creationId xmlns:a16="http://schemas.microsoft.com/office/drawing/2014/main" id="{845D805E-45CC-44A2-A942-3B229A5B0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23" name="Line 71">
                <a:extLst>
                  <a:ext uri="{FF2B5EF4-FFF2-40B4-BE49-F238E27FC236}">
                    <a16:creationId xmlns:a16="http://schemas.microsoft.com/office/drawing/2014/main" id="{1A07CDD4-8261-4041-878F-9688477F6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24" name="Line 72">
                <a:extLst>
                  <a:ext uri="{FF2B5EF4-FFF2-40B4-BE49-F238E27FC236}">
                    <a16:creationId xmlns:a16="http://schemas.microsoft.com/office/drawing/2014/main" id="{C3FE4761-B460-4B58-89C8-1DDD4492D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6918" name="Group 73">
              <a:extLst>
                <a:ext uri="{FF2B5EF4-FFF2-40B4-BE49-F238E27FC236}">
                  <a16:creationId xmlns:a16="http://schemas.microsoft.com/office/drawing/2014/main" id="{AEBA18C5-2D54-4FC8-8901-B0E1F3CD866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>
                <a:extLst>
                  <a:ext uri="{FF2B5EF4-FFF2-40B4-BE49-F238E27FC236}">
                    <a16:creationId xmlns:a16="http://schemas.microsoft.com/office/drawing/2014/main" id="{65304419-BA9E-48F7-BFE6-5275B9D18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20" name="Line 75">
                <a:extLst>
                  <a:ext uri="{FF2B5EF4-FFF2-40B4-BE49-F238E27FC236}">
                    <a16:creationId xmlns:a16="http://schemas.microsoft.com/office/drawing/2014/main" id="{BA436C18-114E-4292-BAC9-0D1B14513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16921" name="Line 76">
                <a:extLst>
                  <a:ext uri="{FF2B5EF4-FFF2-40B4-BE49-F238E27FC236}">
                    <a16:creationId xmlns:a16="http://schemas.microsoft.com/office/drawing/2014/main" id="{D4C04F30-B57F-4C1E-9F18-35DB4E409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116776" name="TextBox 114">
            <a:extLst>
              <a:ext uri="{FF2B5EF4-FFF2-40B4-BE49-F238E27FC236}">
                <a16:creationId xmlns:a16="http://schemas.microsoft.com/office/drawing/2014/main" id="{8CF93CBA-751B-470A-A6C9-DB77FB35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087438"/>
            <a:ext cx="783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Gill Sans MT" panose="020B0502020104020203" pitchFamily="34" charset="0"/>
              </a:rPr>
              <a:t>Each router contains a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flow table </a:t>
            </a:r>
            <a:r>
              <a:rPr lang="en-US" altLang="en-US">
                <a:latin typeface="Gill Sans MT" panose="020B0502020104020203" pitchFamily="34" charset="0"/>
              </a:rPr>
              <a:t>that is computed and distributed by a </a:t>
            </a:r>
            <a:r>
              <a:rPr lang="en-US" altLang="en-US" i="1">
                <a:latin typeface="Gill Sans MT" panose="020B0502020104020203" pitchFamily="34" charset="0"/>
              </a:rPr>
              <a:t>logically centralized </a:t>
            </a:r>
            <a:r>
              <a:rPr lang="en-US" altLang="en-US">
                <a:latin typeface="Gill Sans MT" panose="020B0502020104020203" pitchFamily="34" charset="0"/>
              </a:rPr>
              <a:t>routing controller</a:t>
            </a:r>
          </a:p>
        </p:txBody>
      </p:sp>
      <p:grpSp>
        <p:nvGrpSpPr>
          <p:cNvPr id="116777" name="Group 115">
            <a:extLst>
              <a:ext uri="{FF2B5EF4-FFF2-40B4-BE49-F238E27FC236}">
                <a16:creationId xmlns:a16="http://schemas.microsoft.com/office/drawing/2014/main" id="{BCEDA543-593F-422A-A5FE-A87089CA6087}"/>
              </a:ext>
            </a:extLst>
          </p:cNvPr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>
              <a:extLst>
                <a:ext uri="{FF2B5EF4-FFF2-40B4-BE49-F238E27FC236}">
                  <a16:creationId xmlns:a16="http://schemas.microsoft.com/office/drawing/2014/main" id="{9647CBBA-9E19-4B62-AE46-F640C8AC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>
              <a:extLst>
                <a:ext uri="{FF2B5EF4-FFF2-40B4-BE49-F238E27FC236}">
                  <a16:creationId xmlns:a16="http://schemas.microsoft.com/office/drawing/2014/main" id="{B2820B86-E466-4C0E-977A-74436EF6B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909" name="Line 131">
              <a:extLst>
                <a:ext uri="{FF2B5EF4-FFF2-40B4-BE49-F238E27FC236}">
                  <a16:creationId xmlns:a16="http://schemas.microsoft.com/office/drawing/2014/main" id="{CF281403-5972-41E1-9FF3-83A3F71ED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910" name="Line 132">
              <a:extLst>
                <a:ext uri="{FF2B5EF4-FFF2-40B4-BE49-F238E27FC236}">
                  <a16:creationId xmlns:a16="http://schemas.microsoft.com/office/drawing/2014/main" id="{99B814D3-B349-439D-B621-D82D49F2F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911" name="Line 130">
              <a:extLst>
                <a:ext uri="{FF2B5EF4-FFF2-40B4-BE49-F238E27FC236}">
                  <a16:creationId xmlns:a16="http://schemas.microsoft.com/office/drawing/2014/main" id="{1FD43BD9-B385-4154-B2EB-E0FBB96FE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6778" name="Group 121">
            <a:extLst>
              <a:ext uri="{FF2B5EF4-FFF2-40B4-BE49-F238E27FC236}">
                <a16:creationId xmlns:a16="http://schemas.microsoft.com/office/drawing/2014/main" id="{42104144-0717-4237-9318-06F9CCEF9322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>
              <a:extLst>
                <a:ext uri="{FF2B5EF4-FFF2-40B4-BE49-F238E27FC236}">
                  <a16:creationId xmlns:a16="http://schemas.microsoft.com/office/drawing/2014/main" id="{5D001826-6DBA-4890-9D20-0E0F05D2E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23AE74-6EEB-473B-964D-BAEB736CEDA7}"/>
                </a:ext>
              </a:extLst>
            </p:cNvPr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3F7CE51-C6E5-4226-A18A-FA450ED8D837}"/>
                </a:ext>
              </a:extLst>
            </p:cNvPr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56" name="Rectangle 125">
              <a:extLst>
                <a:ext uri="{FF2B5EF4-FFF2-40B4-BE49-F238E27FC236}">
                  <a16:creationId xmlns:a16="http://schemas.microsoft.com/office/drawing/2014/main" id="{1460A571-5FFE-49DC-83C7-600B91898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7" name="Text Box 110">
              <a:extLst>
                <a:ext uri="{FF2B5EF4-FFF2-40B4-BE49-F238E27FC236}">
                  <a16:creationId xmlns:a16="http://schemas.microsoft.com/office/drawing/2014/main" id="{D7C45518-E0DF-4C89-AE9E-AFC163273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>
              <a:extLst>
                <a:ext uri="{FF2B5EF4-FFF2-40B4-BE49-F238E27FC236}">
                  <a16:creationId xmlns:a16="http://schemas.microsoft.com/office/drawing/2014/main" id="{2A501AA3-72C6-45EB-B514-0F613927C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9" name="Text Box 111">
              <a:extLst>
                <a:ext uri="{FF2B5EF4-FFF2-40B4-BE49-F238E27FC236}">
                  <a16:creationId xmlns:a16="http://schemas.microsoft.com/office/drawing/2014/main" id="{75545374-F950-458D-8521-3C9494FE8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>
              <a:extLst>
                <a:ext uri="{FF2B5EF4-FFF2-40B4-BE49-F238E27FC236}">
                  <a16:creationId xmlns:a16="http://schemas.microsoft.com/office/drawing/2014/main" id="{9A1AB4ED-B618-40FB-8DE2-7D479DED9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6861" name="Group 130">
              <a:extLst>
                <a:ext uri="{FF2B5EF4-FFF2-40B4-BE49-F238E27FC236}">
                  <a16:creationId xmlns:a16="http://schemas.microsoft.com/office/drawing/2014/main" id="{20618A6A-CCCB-497E-B947-2B427703A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00EB9B4E-3168-49B4-B2AA-828D991916B3}"/>
                  </a:ext>
                </a:extLst>
              </p:cNvPr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DCFD9787-D382-4D47-8ED0-824DD98A5A71}"/>
                    </a:ext>
                  </a:extLst>
                </p:cNvPr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10D9FA22-904A-4F65-807E-FF81DE82F0D7}"/>
                    </a:ext>
                  </a:extLst>
                </p:cNvPr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E82DB53E-04EF-4BF9-897C-6A1D1DF5A2AF}"/>
                    </a:ext>
                  </a:extLst>
                </p:cNvPr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F9B8EBBA-F917-44D3-93D0-B3F249D04FDB}"/>
                    </a:ext>
                  </a:extLst>
                </p:cNvPr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41D03DB9-FB6B-4579-83F1-0E21B6EF19C8}"/>
                    </a:ext>
                  </a:extLst>
                </p:cNvPr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A8781A06-E54D-4674-9453-4ADCEC6F3F66}"/>
                    </a:ext>
                  </a:extLst>
                </p:cNvPr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7BC9F99D-8AAC-4B29-A1E7-3A5EA3D5EA22}"/>
                    </a:ext>
                  </a:extLst>
                </p:cNvPr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0BB0FB89-E1FF-46EE-AC0A-835172BF9707}"/>
                    </a:ext>
                  </a:extLst>
                </p:cNvPr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CF256CB-CFFF-4C3F-8CAA-41B3BDFD6F12}"/>
                    </a:ext>
                  </a:extLst>
                </p:cNvPr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>
                <a:extLst>
                  <a:ext uri="{FF2B5EF4-FFF2-40B4-BE49-F238E27FC236}">
                    <a16:creationId xmlns:a16="http://schemas.microsoft.com/office/drawing/2014/main" id="{DCB445DE-26AD-4369-90BA-CDDB4491D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>
                  <a:extLst>
                    <a:ext uri="{FF2B5EF4-FFF2-40B4-BE49-F238E27FC236}">
                      <a16:creationId xmlns:a16="http://schemas.microsoft.com/office/drawing/2014/main" id="{7D7FFF62-A703-40D2-9C5C-6910590C1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5" name="Oval 192">
                  <a:extLst>
                    <a:ext uri="{FF2B5EF4-FFF2-40B4-BE49-F238E27FC236}">
                      <a16:creationId xmlns:a16="http://schemas.microsoft.com/office/drawing/2014/main" id="{70867A42-1C20-42B6-B366-0A97F196E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6" name="Oval 193">
                  <a:extLst>
                    <a:ext uri="{FF2B5EF4-FFF2-40B4-BE49-F238E27FC236}">
                      <a16:creationId xmlns:a16="http://schemas.microsoft.com/office/drawing/2014/main" id="{8E894BDB-FE73-47C9-9813-26BBEA891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6" name="Group 183">
                <a:extLst>
                  <a:ext uri="{FF2B5EF4-FFF2-40B4-BE49-F238E27FC236}">
                    <a16:creationId xmlns:a16="http://schemas.microsoft.com/office/drawing/2014/main" id="{74BD3EC2-97D2-4037-AD0C-8A3F544C9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>
                  <a:extLst>
                    <a:ext uri="{FF2B5EF4-FFF2-40B4-BE49-F238E27FC236}">
                      <a16:creationId xmlns:a16="http://schemas.microsoft.com/office/drawing/2014/main" id="{99B83279-4545-4157-A969-A12A1CB78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2" name="Oval 189">
                  <a:extLst>
                    <a:ext uri="{FF2B5EF4-FFF2-40B4-BE49-F238E27FC236}">
                      <a16:creationId xmlns:a16="http://schemas.microsoft.com/office/drawing/2014/main" id="{7298A7A5-B5D5-4A13-9457-7AC15B43F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3" name="Oval 190">
                  <a:extLst>
                    <a:ext uri="{FF2B5EF4-FFF2-40B4-BE49-F238E27FC236}">
                      <a16:creationId xmlns:a16="http://schemas.microsoft.com/office/drawing/2014/main" id="{CDE4159C-0398-4136-A0C9-C675C8380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7" name="Group 184">
                <a:extLst>
                  <a:ext uri="{FF2B5EF4-FFF2-40B4-BE49-F238E27FC236}">
                    <a16:creationId xmlns:a16="http://schemas.microsoft.com/office/drawing/2014/main" id="{3CED6171-A95C-4085-B195-A3A58662C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>
                  <a:extLst>
                    <a:ext uri="{FF2B5EF4-FFF2-40B4-BE49-F238E27FC236}">
                      <a16:creationId xmlns:a16="http://schemas.microsoft.com/office/drawing/2014/main" id="{E133D86E-8676-422C-B42B-DFEFA35BC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9" name="Oval 186">
                  <a:extLst>
                    <a:ext uri="{FF2B5EF4-FFF2-40B4-BE49-F238E27FC236}">
                      <a16:creationId xmlns:a16="http://schemas.microsoft.com/office/drawing/2014/main" id="{FA37F758-4369-4DEA-B709-C1FF53391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0" name="Oval 187">
                  <a:extLst>
                    <a:ext uri="{FF2B5EF4-FFF2-40B4-BE49-F238E27FC236}">
                      <a16:creationId xmlns:a16="http://schemas.microsoft.com/office/drawing/2014/main" id="{FCE7959B-B5A0-48B2-AFDA-1B8977A25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2" name="Group 131">
              <a:extLst>
                <a:ext uri="{FF2B5EF4-FFF2-40B4-BE49-F238E27FC236}">
                  <a16:creationId xmlns:a16="http://schemas.microsoft.com/office/drawing/2014/main" id="{EF44FB44-492B-41E1-AD51-428EF624C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89E619DB-4364-4FC3-953B-BB95E7C5FA86}"/>
                  </a:ext>
                </a:extLst>
              </p:cNvPr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CE754B22-F699-4E39-85DD-AF1A0F53AA38}"/>
                    </a:ext>
                  </a:extLst>
                </p:cNvPr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94824A45-6530-42A4-9D66-C8A804BB981D}"/>
                    </a:ext>
                  </a:extLst>
                </p:cNvPr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C0725A7D-20C7-4BFA-A257-17F4A03980D1}"/>
                    </a:ext>
                  </a:extLst>
                </p:cNvPr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2FDC94C4-ADBD-4A67-B23C-6BEC09D9053B}"/>
                    </a:ext>
                  </a:extLst>
                </p:cNvPr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9FCA4366-AA16-46C1-8525-D26CA2748CCA}"/>
                    </a:ext>
                  </a:extLst>
                </p:cNvPr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E0B910E-406E-4DBB-8157-04C52970A835}"/>
                    </a:ext>
                  </a:extLst>
                </p:cNvPr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6EE230AD-C701-4288-BEEE-4AB4B5F2C42F}"/>
                    </a:ext>
                  </a:extLst>
                </p:cNvPr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E3067B09-B59B-44FD-8EF8-8E08E6AAACC6}"/>
                    </a:ext>
                  </a:extLst>
                </p:cNvPr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7C964D49-078B-4A8D-A237-1A1E9601C808}"/>
                    </a:ext>
                  </a:extLst>
                </p:cNvPr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>
                <a:extLst>
                  <a:ext uri="{FF2B5EF4-FFF2-40B4-BE49-F238E27FC236}">
                    <a16:creationId xmlns:a16="http://schemas.microsoft.com/office/drawing/2014/main" id="{EE59A937-9FA3-4F92-8B19-A05E5DF18F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>
                  <a:extLst>
                    <a:ext uri="{FF2B5EF4-FFF2-40B4-BE49-F238E27FC236}">
                      <a16:creationId xmlns:a16="http://schemas.microsoft.com/office/drawing/2014/main" id="{A596BFD1-A9CB-435B-8E5E-25669F7B8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2" name="Oval 170">
                  <a:extLst>
                    <a:ext uri="{FF2B5EF4-FFF2-40B4-BE49-F238E27FC236}">
                      <a16:creationId xmlns:a16="http://schemas.microsoft.com/office/drawing/2014/main" id="{E89BC26C-3E3E-4015-94AE-03FEB0012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3" name="Oval 171">
                  <a:extLst>
                    <a:ext uri="{FF2B5EF4-FFF2-40B4-BE49-F238E27FC236}">
                      <a16:creationId xmlns:a16="http://schemas.microsoft.com/office/drawing/2014/main" id="{0C811FEC-9D99-4F78-B0F7-E4D11FF95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3" name="Group 161">
                <a:extLst>
                  <a:ext uri="{FF2B5EF4-FFF2-40B4-BE49-F238E27FC236}">
                    <a16:creationId xmlns:a16="http://schemas.microsoft.com/office/drawing/2014/main" id="{1CF64531-3CB8-437E-AFFA-CAF67C1AE4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>
                  <a:extLst>
                    <a:ext uri="{FF2B5EF4-FFF2-40B4-BE49-F238E27FC236}">
                      <a16:creationId xmlns:a16="http://schemas.microsoft.com/office/drawing/2014/main" id="{190BB091-0A77-443C-B245-C8C0BCB05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9" name="Oval 167">
                  <a:extLst>
                    <a:ext uri="{FF2B5EF4-FFF2-40B4-BE49-F238E27FC236}">
                      <a16:creationId xmlns:a16="http://schemas.microsoft.com/office/drawing/2014/main" id="{0C01A5C4-28E0-4F3C-BF4A-6B71C0590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0" name="Oval 168">
                  <a:extLst>
                    <a:ext uri="{FF2B5EF4-FFF2-40B4-BE49-F238E27FC236}">
                      <a16:creationId xmlns:a16="http://schemas.microsoft.com/office/drawing/2014/main" id="{A0C7038E-CFA1-406C-BD31-559671650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4" name="Group 162">
                <a:extLst>
                  <a:ext uri="{FF2B5EF4-FFF2-40B4-BE49-F238E27FC236}">
                    <a16:creationId xmlns:a16="http://schemas.microsoft.com/office/drawing/2014/main" id="{A19028FC-275E-4363-899D-6F116573B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>
                  <a:extLst>
                    <a:ext uri="{FF2B5EF4-FFF2-40B4-BE49-F238E27FC236}">
                      <a16:creationId xmlns:a16="http://schemas.microsoft.com/office/drawing/2014/main" id="{F20B12FF-D62C-452B-82BA-0D78B2A4E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6" name="Oval 164">
                  <a:extLst>
                    <a:ext uri="{FF2B5EF4-FFF2-40B4-BE49-F238E27FC236}">
                      <a16:creationId xmlns:a16="http://schemas.microsoft.com/office/drawing/2014/main" id="{6C65F564-B58B-423E-ABC7-BF1B45C52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7" name="Oval 165">
                  <a:extLst>
                    <a:ext uri="{FF2B5EF4-FFF2-40B4-BE49-F238E27FC236}">
                      <a16:creationId xmlns:a16="http://schemas.microsoft.com/office/drawing/2014/main" id="{09345DA0-34D5-4E1E-AB08-C3646DB77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3" name="Group 132">
              <a:extLst>
                <a:ext uri="{FF2B5EF4-FFF2-40B4-BE49-F238E27FC236}">
                  <a16:creationId xmlns:a16="http://schemas.microsoft.com/office/drawing/2014/main" id="{5AFD0509-DE93-4F96-96B9-8944E861B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153DD6A-4F3F-43C7-B6F6-8B77C20FCCCA}"/>
                  </a:ext>
                </a:extLst>
              </p:cNvPr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8859E754-E9DA-42DB-BAD8-33DBA0F16238}"/>
                    </a:ext>
                  </a:extLst>
                </p:cNvPr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42C01B3-0396-4C22-B389-AD4290B3A806}"/>
                    </a:ext>
                  </a:extLst>
                </p:cNvPr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00B8C7D9-012E-4B30-8A9C-78A75C1C8F93}"/>
                    </a:ext>
                  </a:extLst>
                </p:cNvPr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7D5D7A7-231B-484D-8C20-3C486CB8120D}"/>
                    </a:ext>
                  </a:extLst>
                </p:cNvPr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22A93F4F-248B-4F90-8281-1F25EC464326}"/>
                    </a:ext>
                  </a:extLst>
                </p:cNvPr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68D75BFC-4353-44BE-B667-889609D04523}"/>
                    </a:ext>
                  </a:extLst>
                </p:cNvPr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5B773418-BB4A-47EC-88A4-FB65FC295EBC}"/>
                    </a:ext>
                  </a:extLst>
                </p:cNvPr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734FDA0C-A461-4872-8FC1-3E6BEB65D743}"/>
                    </a:ext>
                  </a:extLst>
                </p:cNvPr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143B1EB-AB78-4653-820C-38FC0EB047B7}"/>
                    </a:ext>
                  </a:extLst>
                </p:cNvPr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>
                <a:extLst>
                  <a:ext uri="{FF2B5EF4-FFF2-40B4-BE49-F238E27FC236}">
                    <a16:creationId xmlns:a16="http://schemas.microsoft.com/office/drawing/2014/main" id="{A6A9D2A7-A3E7-4AB9-97E6-FD1865E3A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>
                  <a:extLst>
                    <a:ext uri="{FF2B5EF4-FFF2-40B4-BE49-F238E27FC236}">
                      <a16:creationId xmlns:a16="http://schemas.microsoft.com/office/drawing/2014/main" id="{E13C15D5-FBBD-4E6F-A183-8ACA44597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9" name="Oval 148">
                  <a:extLst>
                    <a:ext uri="{FF2B5EF4-FFF2-40B4-BE49-F238E27FC236}">
                      <a16:creationId xmlns:a16="http://schemas.microsoft.com/office/drawing/2014/main" id="{716D90B0-DC50-4F69-AE6A-163DB3CA6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0" name="Oval 149">
                  <a:extLst>
                    <a:ext uri="{FF2B5EF4-FFF2-40B4-BE49-F238E27FC236}">
                      <a16:creationId xmlns:a16="http://schemas.microsoft.com/office/drawing/2014/main" id="{F9D57FBC-E51D-4F37-910F-6FFC30A21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0" name="Group 139">
                <a:extLst>
                  <a:ext uri="{FF2B5EF4-FFF2-40B4-BE49-F238E27FC236}">
                    <a16:creationId xmlns:a16="http://schemas.microsoft.com/office/drawing/2014/main" id="{9CD474C0-CEEB-4957-B742-426D1A08D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>
                  <a:extLst>
                    <a:ext uri="{FF2B5EF4-FFF2-40B4-BE49-F238E27FC236}">
                      <a16:creationId xmlns:a16="http://schemas.microsoft.com/office/drawing/2014/main" id="{EB26FBAA-6F49-44D4-A6F2-9E674F058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6" name="Oval 145">
                  <a:extLst>
                    <a:ext uri="{FF2B5EF4-FFF2-40B4-BE49-F238E27FC236}">
                      <a16:creationId xmlns:a16="http://schemas.microsoft.com/office/drawing/2014/main" id="{565E1359-9661-4827-B12B-7F956D966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7" name="Oval 146">
                  <a:extLst>
                    <a:ext uri="{FF2B5EF4-FFF2-40B4-BE49-F238E27FC236}">
                      <a16:creationId xmlns:a16="http://schemas.microsoft.com/office/drawing/2014/main" id="{359E520A-6E4E-4108-9C17-8FAD7D495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1" name="Group 140">
                <a:extLst>
                  <a:ext uri="{FF2B5EF4-FFF2-40B4-BE49-F238E27FC236}">
                    <a16:creationId xmlns:a16="http://schemas.microsoft.com/office/drawing/2014/main" id="{D48BA02A-96CE-4611-9C69-62A62EC3C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>
                  <a:extLst>
                    <a:ext uri="{FF2B5EF4-FFF2-40B4-BE49-F238E27FC236}">
                      <a16:creationId xmlns:a16="http://schemas.microsoft.com/office/drawing/2014/main" id="{CEEFAE17-965E-41C9-87D7-88197ACA9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3" name="Oval 142">
                  <a:extLst>
                    <a:ext uri="{FF2B5EF4-FFF2-40B4-BE49-F238E27FC236}">
                      <a16:creationId xmlns:a16="http://schemas.microsoft.com/office/drawing/2014/main" id="{2A903D07-9539-4BA0-99B9-5D9399E91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4" name="Oval 143">
                  <a:extLst>
                    <a:ext uri="{FF2B5EF4-FFF2-40B4-BE49-F238E27FC236}">
                      <a16:creationId xmlns:a16="http://schemas.microsoft.com/office/drawing/2014/main" id="{594D6CB0-42C0-4F04-8D3C-949C918F0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16864" name="Line 113">
              <a:extLst>
                <a:ext uri="{FF2B5EF4-FFF2-40B4-BE49-F238E27FC236}">
                  <a16:creationId xmlns:a16="http://schemas.microsoft.com/office/drawing/2014/main" id="{40F03826-6986-406A-A730-AE0B92F3E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65" name="Line 113">
              <a:extLst>
                <a:ext uri="{FF2B5EF4-FFF2-40B4-BE49-F238E27FC236}">
                  <a16:creationId xmlns:a16="http://schemas.microsoft.com/office/drawing/2014/main" id="{3EA49968-69C5-4B2E-AD5B-2E24D9CA4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66" name="Line 117">
              <a:extLst>
                <a:ext uri="{FF2B5EF4-FFF2-40B4-BE49-F238E27FC236}">
                  <a16:creationId xmlns:a16="http://schemas.microsoft.com/office/drawing/2014/main" id="{AB7C1D03-9055-408B-8A15-1A145105C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67" name="Rectangle 109">
              <a:extLst>
                <a:ext uri="{FF2B5EF4-FFF2-40B4-BE49-F238E27FC236}">
                  <a16:creationId xmlns:a16="http://schemas.microsoft.com/office/drawing/2014/main" id="{44BE0B02-33CD-4F2E-83CA-7DE0ED70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>
            <a:extLst>
              <a:ext uri="{FF2B5EF4-FFF2-40B4-BE49-F238E27FC236}">
                <a16:creationId xmlns:a16="http://schemas.microsoft.com/office/drawing/2014/main" id="{B03F112C-8CBE-48FA-AD91-0EA1F5004CE4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>
              <a:extLst>
                <a:ext uri="{FF2B5EF4-FFF2-40B4-BE49-F238E27FC236}">
                  <a16:creationId xmlns:a16="http://schemas.microsoft.com/office/drawing/2014/main" id="{FB0BD576-8FD0-4887-B642-01F0110ED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4FC2A0CD-B4AD-4F40-8AF9-622751646E25}"/>
                </a:ext>
              </a:extLst>
            </p:cNvPr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8609D56-CC71-4500-A7FC-159CECEFF107}"/>
                </a:ext>
              </a:extLst>
            </p:cNvPr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46" name="Rectangle 207">
              <a:extLst>
                <a:ext uri="{FF2B5EF4-FFF2-40B4-BE49-F238E27FC236}">
                  <a16:creationId xmlns:a16="http://schemas.microsoft.com/office/drawing/2014/main" id="{DB502CB4-BEC6-449B-AED1-CB7192439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7" name="Rectangle 208">
              <a:extLst>
                <a:ext uri="{FF2B5EF4-FFF2-40B4-BE49-F238E27FC236}">
                  <a16:creationId xmlns:a16="http://schemas.microsoft.com/office/drawing/2014/main" id="{F63B96BD-9ECE-4BE0-92A5-7DEF9EC95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8" name="Line 116">
              <a:extLst>
                <a:ext uri="{FF2B5EF4-FFF2-40B4-BE49-F238E27FC236}">
                  <a16:creationId xmlns:a16="http://schemas.microsoft.com/office/drawing/2014/main" id="{4B6733ED-136E-4619-AF1E-F4E1A8029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49" name="Line 113">
              <a:extLst>
                <a:ext uri="{FF2B5EF4-FFF2-40B4-BE49-F238E27FC236}">
                  <a16:creationId xmlns:a16="http://schemas.microsoft.com/office/drawing/2014/main" id="{136CE17C-26C5-4501-92DC-273A45C84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50" name="Line 113">
              <a:extLst>
                <a:ext uri="{FF2B5EF4-FFF2-40B4-BE49-F238E27FC236}">
                  <a16:creationId xmlns:a16="http://schemas.microsoft.com/office/drawing/2014/main" id="{F166A86B-DADE-4D74-AFBF-F403729FD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51" name="Line 117">
              <a:extLst>
                <a:ext uri="{FF2B5EF4-FFF2-40B4-BE49-F238E27FC236}">
                  <a16:creationId xmlns:a16="http://schemas.microsoft.com/office/drawing/2014/main" id="{F8D531CF-3FB0-4D35-817D-3F3201142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52" name="Rectangle 109">
              <a:extLst>
                <a:ext uri="{FF2B5EF4-FFF2-40B4-BE49-F238E27FC236}">
                  <a16:creationId xmlns:a16="http://schemas.microsoft.com/office/drawing/2014/main" id="{008822CF-5BA2-48D0-80FF-1A054192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>
            <a:extLst>
              <a:ext uri="{FF2B5EF4-FFF2-40B4-BE49-F238E27FC236}">
                <a16:creationId xmlns:a16="http://schemas.microsoft.com/office/drawing/2014/main" id="{A445EF40-606F-4B5F-9F97-6D0FE6A02FF0}"/>
              </a:ext>
            </a:extLst>
          </p:cNvPr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>
              <a:extLst>
                <a:ext uri="{FF2B5EF4-FFF2-40B4-BE49-F238E27FC236}">
                  <a16:creationId xmlns:a16="http://schemas.microsoft.com/office/drawing/2014/main" id="{5E79E160-A39B-43B9-995B-CBDC54A9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49E0AC2-9871-4C95-84C4-2FFC741E4091}"/>
                </a:ext>
              </a:extLst>
            </p:cNvPr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1D3D5890-E99F-4E5D-AF35-1489DF1962A4}"/>
                </a:ext>
              </a:extLst>
            </p:cNvPr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36" name="Rectangle 218">
              <a:extLst>
                <a:ext uri="{FF2B5EF4-FFF2-40B4-BE49-F238E27FC236}">
                  <a16:creationId xmlns:a16="http://schemas.microsoft.com/office/drawing/2014/main" id="{8979BAA0-2CC2-4CCC-9C37-F73E07402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7" name="Rectangle 219">
              <a:extLst>
                <a:ext uri="{FF2B5EF4-FFF2-40B4-BE49-F238E27FC236}">
                  <a16:creationId xmlns:a16="http://schemas.microsoft.com/office/drawing/2014/main" id="{D41AE4B9-4CCE-4DF3-931A-0208CCBEA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8" name="Line 116">
              <a:extLst>
                <a:ext uri="{FF2B5EF4-FFF2-40B4-BE49-F238E27FC236}">
                  <a16:creationId xmlns:a16="http://schemas.microsoft.com/office/drawing/2014/main" id="{C08ABE24-3742-490F-9E85-7A989F40B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39" name="Line 113">
              <a:extLst>
                <a:ext uri="{FF2B5EF4-FFF2-40B4-BE49-F238E27FC236}">
                  <a16:creationId xmlns:a16="http://schemas.microsoft.com/office/drawing/2014/main" id="{5477C6E4-FE65-4175-9E00-8CB24C34C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40" name="Line 113">
              <a:extLst>
                <a:ext uri="{FF2B5EF4-FFF2-40B4-BE49-F238E27FC236}">
                  <a16:creationId xmlns:a16="http://schemas.microsoft.com/office/drawing/2014/main" id="{88025015-67B7-416E-970C-FCA84CC8E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41" name="Line 117">
              <a:extLst>
                <a:ext uri="{FF2B5EF4-FFF2-40B4-BE49-F238E27FC236}">
                  <a16:creationId xmlns:a16="http://schemas.microsoft.com/office/drawing/2014/main" id="{383A9C27-C518-4584-B353-10518693C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42" name="Rectangle 109">
              <a:extLst>
                <a:ext uri="{FF2B5EF4-FFF2-40B4-BE49-F238E27FC236}">
                  <a16:creationId xmlns:a16="http://schemas.microsoft.com/office/drawing/2014/main" id="{397FF834-AFF4-4990-8B61-8859CDAB5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>
            <a:extLst>
              <a:ext uri="{FF2B5EF4-FFF2-40B4-BE49-F238E27FC236}">
                <a16:creationId xmlns:a16="http://schemas.microsoft.com/office/drawing/2014/main" id="{56596217-894F-4E19-8B9B-B487C156AFA4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>
              <a:extLst>
                <a:ext uri="{FF2B5EF4-FFF2-40B4-BE49-F238E27FC236}">
                  <a16:creationId xmlns:a16="http://schemas.microsoft.com/office/drawing/2014/main" id="{ACCB48F9-BD27-47F4-8416-351214A2E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0E7BFAF-317E-451A-B116-192117D1BBEB}"/>
                </a:ext>
              </a:extLst>
            </p:cNvPr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79BBBA3-AECC-4123-972F-909A2BEF67E7}"/>
                </a:ext>
              </a:extLst>
            </p:cNvPr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26" name="Rectangle 229">
              <a:extLst>
                <a:ext uri="{FF2B5EF4-FFF2-40B4-BE49-F238E27FC236}">
                  <a16:creationId xmlns:a16="http://schemas.microsoft.com/office/drawing/2014/main" id="{7F8ECCFF-219E-485B-BA6F-126E9A8BA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7" name="Rectangle 230">
              <a:extLst>
                <a:ext uri="{FF2B5EF4-FFF2-40B4-BE49-F238E27FC236}">
                  <a16:creationId xmlns:a16="http://schemas.microsoft.com/office/drawing/2014/main" id="{E82A40DD-C017-4BF2-8052-75F9989E1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8" name="Line 116">
              <a:extLst>
                <a:ext uri="{FF2B5EF4-FFF2-40B4-BE49-F238E27FC236}">
                  <a16:creationId xmlns:a16="http://schemas.microsoft.com/office/drawing/2014/main" id="{6D93902E-587B-4CD9-ABE2-86B3CFD7E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29" name="Line 113">
              <a:extLst>
                <a:ext uri="{FF2B5EF4-FFF2-40B4-BE49-F238E27FC236}">
                  <a16:creationId xmlns:a16="http://schemas.microsoft.com/office/drawing/2014/main" id="{3598D48D-5DC7-4B2F-A40A-690DCF35E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30" name="Line 113">
              <a:extLst>
                <a:ext uri="{FF2B5EF4-FFF2-40B4-BE49-F238E27FC236}">
                  <a16:creationId xmlns:a16="http://schemas.microsoft.com/office/drawing/2014/main" id="{785BF3B8-B9A9-40CA-A20F-FD74E6EE5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31" name="Line 117">
              <a:extLst>
                <a:ext uri="{FF2B5EF4-FFF2-40B4-BE49-F238E27FC236}">
                  <a16:creationId xmlns:a16="http://schemas.microsoft.com/office/drawing/2014/main" id="{04F8B171-D132-4929-BE66-C99E2A281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32" name="Rectangle 109">
              <a:extLst>
                <a:ext uri="{FF2B5EF4-FFF2-40B4-BE49-F238E27FC236}">
                  <a16:creationId xmlns:a16="http://schemas.microsoft.com/office/drawing/2014/main" id="{FD5BEAEE-E5E7-46DE-8034-FB30C3B59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>
            <a:extLst>
              <a:ext uri="{FF2B5EF4-FFF2-40B4-BE49-F238E27FC236}">
                <a16:creationId xmlns:a16="http://schemas.microsoft.com/office/drawing/2014/main" id="{C3764F8C-6CF3-46C8-A83F-88EF679BDDE3}"/>
              </a:ext>
            </a:extLst>
          </p:cNvPr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>
              <a:extLst>
                <a:ext uri="{FF2B5EF4-FFF2-40B4-BE49-F238E27FC236}">
                  <a16:creationId xmlns:a16="http://schemas.microsoft.com/office/drawing/2014/main" id="{FBF8EDB1-5596-4BF0-B50D-89B2D788C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2ADFA545-9EA5-4D62-B35E-74CE381B354C}"/>
                </a:ext>
              </a:extLst>
            </p:cNvPr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7FFD450-D213-4F56-BA04-A0D2E71B7D0F}"/>
                </a:ext>
              </a:extLst>
            </p:cNvPr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Rectangle 240">
              <a:extLst>
                <a:ext uri="{FF2B5EF4-FFF2-40B4-BE49-F238E27FC236}">
                  <a16:creationId xmlns:a16="http://schemas.microsoft.com/office/drawing/2014/main" id="{AF70B95F-E0C8-49EC-8FD7-6322720F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7" name="Rectangle 241">
              <a:extLst>
                <a:ext uri="{FF2B5EF4-FFF2-40B4-BE49-F238E27FC236}">
                  <a16:creationId xmlns:a16="http://schemas.microsoft.com/office/drawing/2014/main" id="{7C127F41-3BD3-4ECB-83A8-E88FDE740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8" name="Line 116">
              <a:extLst>
                <a:ext uri="{FF2B5EF4-FFF2-40B4-BE49-F238E27FC236}">
                  <a16:creationId xmlns:a16="http://schemas.microsoft.com/office/drawing/2014/main" id="{6302BEC2-531D-4A22-BC8B-74C53B40D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19" name="Line 113">
              <a:extLst>
                <a:ext uri="{FF2B5EF4-FFF2-40B4-BE49-F238E27FC236}">
                  <a16:creationId xmlns:a16="http://schemas.microsoft.com/office/drawing/2014/main" id="{5E006B94-A199-4551-B822-12D40B219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20" name="Line 113">
              <a:extLst>
                <a:ext uri="{FF2B5EF4-FFF2-40B4-BE49-F238E27FC236}">
                  <a16:creationId xmlns:a16="http://schemas.microsoft.com/office/drawing/2014/main" id="{D8500D09-ECE5-4B83-82F0-F9D90DDBC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21" name="Line 117">
              <a:extLst>
                <a:ext uri="{FF2B5EF4-FFF2-40B4-BE49-F238E27FC236}">
                  <a16:creationId xmlns:a16="http://schemas.microsoft.com/office/drawing/2014/main" id="{8A88A4A7-3BB5-4F54-906B-B686C30BF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22" name="Rectangle 109">
              <a:extLst>
                <a:ext uri="{FF2B5EF4-FFF2-40B4-BE49-F238E27FC236}">
                  <a16:creationId xmlns:a16="http://schemas.microsoft.com/office/drawing/2014/main" id="{6D1A2477-8F31-4460-BAC5-EB837E88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3627B2F2-0A93-4DB7-9EB9-E8443011B2BF}"/>
              </a:ext>
            </a:extLst>
          </p:cNvPr>
          <p:cNvCxnSpPr>
            <a:cxnSpLocks noChangeShapeType="1"/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4C19AF00-C484-40A8-B1C5-6406A4EDCB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B750F734-25A6-4437-9108-B1B3594F7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8DD93C05-7027-4E69-A41A-87924CC90A8C}"/>
              </a:ext>
            </a:extLst>
          </p:cNvPr>
          <p:cNvCxnSpPr>
            <a:cxnSpLocks noChangeShapeType="1"/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>
            <a:extLst>
              <a:ext uri="{FF2B5EF4-FFF2-40B4-BE49-F238E27FC236}">
                <a16:creationId xmlns:a16="http://schemas.microsoft.com/office/drawing/2014/main" id="{5290F5F4-D8B0-49A9-8026-A24F7F05D06F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>
              <a:extLst>
                <a:ext uri="{FF2B5EF4-FFF2-40B4-BE49-F238E27FC236}">
                  <a16:creationId xmlns:a16="http://schemas.microsoft.com/office/drawing/2014/main" id="{5A117F9B-D640-43F9-8462-F2C164E2F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>
              <a:extLst>
                <a:ext uri="{FF2B5EF4-FFF2-40B4-BE49-F238E27FC236}">
                  <a16:creationId xmlns:a16="http://schemas.microsoft.com/office/drawing/2014/main" id="{1D1D96B4-5816-49E1-9836-A2BC4FC40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10" name="Line 131">
              <a:extLst>
                <a:ext uri="{FF2B5EF4-FFF2-40B4-BE49-F238E27FC236}">
                  <a16:creationId xmlns:a16="http://schemas.microsoft.com/office/drawing/2014/main" id="{9E532E00-95B6-4E22-B9DE-130369B50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11" name="Line 132">
              <a:extLst>
                <a:ext uri="{FF2B5EF4-FFF2-40B4-BE49-F238E27FC236}">
                  <a16:creationId xmlns:a16="http://schemas.microsoft.com/office/drawing/2014/main" id="{BCC9F695-4B94-42F5-9B28-BDE1193D0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12" name="Line 130">
              <a:extLst>
                <a:ext uri="{FF2B5EF4-FFF2-40B4-BE49-F238E27FC236}">
                  <a16:creationId xmlns:a16="http://schemas.microsoft.com/office/drawing/2014/main" id="{E67245D5-D966-47DC-9C33-628B7C5BE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6788" name="Group 257">
            <a:extLst>
              <a:ext uri="{FF2B5EF4-FFF2-40B4-BE49-F238E27FC236}">
                <a16:creationId xmlns:a16="http://schemas.microsoft.com/office/drawing/2014/main" id="{57EF230D-977E-4E04-8C14-973AC633C62F}"/>
              </a:ext>
            </a:extLst>
          </p:cNvPr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>
              <a:extLst>
                <a:ext uri="{FF2B5EF4-FFF2-40B4-BE49-F238E27FC236}">
                  <a16:creationId xmlns:a16="http://schemas.microsoft.com/office/drawing/2014/main" id="{E0E44B31-323C-4ABB-A000-06C98926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>
              <a:extLst>
                <a:ext uri="{FF2B5EF4-FFF2-40B4-BE49-F238E27FC236}">
                  <a16:creationId xmlns:a16="http://schemas.microsoft.com/office/drawing/2014/main" id="{4BF4BCEF-630E-4FB2-913E-A99A2EC92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05" name="Line 131">
              <a:extLst>
                <a:ext uri="{FF2B5EF4-FFF2-40B4-BE49-F238E27FC236}">
                  <a16:creationId xmlns:a16="http://schemas.microsoft.com/office/drawing/2014/main" id="{3D916336-8B02-4C70-AAD7-C7FE9D1CD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06" name="Line 132">
              <a:extLst>
                <a:ext uri="{FF2B5EF4-FFF2-40B4-BE49-F238E27FC236}">
                  <a16:creationId xmlns:a16="http://schemas.microsoft.com/office/drawing/2014/main" id="{E142FC08-1538-479D-8217-91F1B2EB1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07" name="Line 130">
              <a:extLst>
                <a:ext uri="{FF2B5EF4-FFF2-40B4-BE49-F238E27FC236}">
                  <a16:creationId xmlns:a16="http://schemas.microsoft.com/office/drawing/2014/main" id="{A16E3CF1-A10B-42C9-9D5B-52060D9E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6789" name="Group 263">
            <a:extLst>
              <a:ext uri="{FF2B5EF4-FFF2-40B4-BE49-F238E27FC236}">
                <a16:creationId xmlns:a16="http://schemas.microsoft.com/office/drawing/2014/main" id="{5CF186A6-0CAC-4EAB-9B19-92F24BFA6BDE}"/>
              </a:ext>
            </a:extLst>
          </p:cNvPr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>
              <a:extLst>
                <a:ext uri="{FF2B5EF4-FFF2-40B4-BE49-F238E27FC236}">
                  <a16:creationId xmlns:a16="http://schemas.microsoft.com/office/drawing/2014/main" id="{4FEF2B97-F95F-4388-868C-C6983FC1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>
              <a:extLst>
                <a:ext uri="{FF2B5EF4-FFF2-40B4-BE49-F238E27FC236}">
                  <a16:creationId xmlns:a16="http://schemas.microsoft.com/office/drawing/2014/main" id="{E522375F-67B0-45F4-B271-7B7378FBA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00" name="Line 131">
              <a:extLst>
                <a:ext uri="{FF2B5EF4-FFF2-40B4-BE49-F238E27FC236}">
                  <a16:creationId xmlns:a16="http://schemas.microsoft.com/office/drawing/2014/main" id="{19FFC2CA-DC23-40FD-A6E9-74DD462CA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01" name="Line 132">
              <a:extLst>
                <a:ext uri="{FF2B5EF4-FFF2-40B4-BE49-F238E27FC236}">
                  <a16:creationId xmlns:a16="http://schemas.microsoft.com/office/drawing/2014/main" id="{1071496F-B705-454C-B094-3FF2FE409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802" name="Line 130">
              <a:extLst>
                <a:ext uri="{FF2B5EF4-FFF2-40B4-BE49-F238E27FC236}">
                  <a16:creationId xmlns:a16="http://schemas.microsoft.com/office/drawing/2014/main" id="{8DD4DCDD-F732-4D58-A1C9-DA9F6FAA2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6790" name="Group 269">
            <a:extLst>
              <a:ext uri="{FF2B5EF4-FFF2-40B4-BE49-F238E27FC236}">
                <a16:creationId xmlns:a16="http://schemas.microsoft.com/office/drawing/2014/main" id="{91791C80-21D7-4E28-823F-0E3B38966A1F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>
              <a:extLst>
                <a:ext uri="{FF2B5EF4-FFF2-40B4-BE49-F238E27FC236}">
                  <a16:creationId xmlns:a16="http://schemas.microsoft.com/office/drawing/2014/main" id="{A47B8192-408A-4A3D-A034-D8C5A968B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>
              <a:extLst>
                <a:ext uri="{FF2B5EF4-FFF2-40B4-BE49-F238E27FC236}">
                  <a16:creationId xmlns:a16="http://schemas.microsoft.com/office/drawing/2014/main" id="{CE71E8FC-89E3-4FDC-BC08-E4D496090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795" name="Line 131">
              <a:extLst>
                <a:ext uri="{FF2B5EF4-FFF2-40B4-BE49-F238E27FC236}">
                  <a16:creationId xmlns:a16="http://schemas.microsoft.com/office/drawing/2014/main" id="{22B7CAC2-5174-4392-BF74-968EED35D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796" name="Line 132">
              <a:extLst>
                <a:ext uri="{FF2B5EF4-FFF2-40B4-BE49-F238E27FC236}">
                  <a16:creationId xmlns:a16="http://schemas.microsoft.com/office/drawing/2014/main" id="{88056845-DFD8-4760-A997-3871C4077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797" name="Line 130">
              <a:extLst>
                <a:ext uri="{FF2B5EF4-FFF2-40B4-BE49-F238E27FC236}">
                  <a16:creationId xmlns:a16="http://schemas.microsoft.com/office/drawing/2014/main" id="{EA48CD72-CB9A-4512-B42B-DB956F553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16791" name="Slide Number Placeholder 5">
            <a:extLst>
              <a:ext uri="{FF2B5EF4-FFF2-40B4-BE49-F238E27FC236}">
                <a16:creationId xmlns:a16="http://schemas.microsoft.com/office/drawing/2014/main" id="{6BB51D55-6E0B-4948-9B60-13B1580F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6FB3948-6901-4E1F-8E3C-4288A684026A}" type="slidenum">
              <a:rPr lang="en-US" altLang="en-US" sz="1200">
                <a:latin typeface="Tahoma" panose="020B0604030504040204" pitchFamily="34" charset="0"/>
              </a:rPr>
              <a:pPr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6792" name="Footer Placeholder 2">
            <a:extLst>
              <a:ext uri="{FF2B5EF4-FFF2-40B4-BE49-F238E27FC236}">
                <a16:creationId xmlns:a16="http://schemas.microsoft.com/office/drawing/2014/main" id="{760973F0-1EA6-4F78-9179-D46CEDFA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05431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>
            <a:extLst>
              <a:ext uri="{FF2B5EF4-FFF2-40B4-BE49-F238E27FC236}">
                <a16:creationId xmlns:a16="http://schemas.microsoft.com/office/drawing/2014/main" id="{68079D55-6266-47D4-96E5-1270A38AA2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>
            <a:extLst>
              <a:ext uri="{FF2B5EF4-FFF2-40B4-BE49-F238E27FC236}">
                <a16:creationId xmlns:a16="http://schemas.microsoft.com/office/drawing/2014/main" id="{18728833-B28E-4584-ADC5-1579830F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data plane abstraction</a:t>
            </a:r>
          </a:p>
        </p:txBody>
      </p:sp>
      <p:sp>
        <p:nvSpPr>
          <p:cNvPr id="117763" name="Content Placeholder 2">
            <a:extLst>
              <a:ext uri="{FF2B5EF4-FFF2-40B4-BE49-F238E27FC236}">
                <a16:creationId xmlns:a16="http://schemas.microsoft.com/office/drawing/2014/main" id="{F06184D0-5116-4A0C-9E86-41E0C6F0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flow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: defined by header fields</a:t>
            </a:r>
          </a:p>
          <a:p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generalized forwarding: simple packet-handling rules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Pattern</a:t>
            </a:r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: 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match </a:t>
            </a:r>
            <a:r>
              <a:rPr lang="en-US" altLang="en-US">
                <a:latin typeface="Calibri" panose="020F0502020204030204" pitchFamily="34" charset="0"/>
              </a:rPr>
              <a:t>values in packet header fields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Actions: for matched packet: </a:t>
            </a:r>
            <a:r>
              <a:rPr lang="en-US" altLang="en-US">
                <a:latin typeface="Calibri" panose="020F0502020204030204" pitchFamily="34" charset="0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Priority</a:t>
            </a:r>
            <a:r>
              <a:rPr lang="en-US" altLang="en-US">
                <a:latin typeface="Calibri" panose="020F0502020204030204" pitchFamily="34" charset="0"/>
              </a:rPr>
              <a:t>: disambiguate overlapping patterns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Counters: </a:t>
            </a:r>
            <a:r>
              <a:rPr lang="en-US" altLang="en-US">
                <a:latin typeface="Calibri" panose="020F0502020204030204" pitchFamily="34" charset="0"/>
              </a:rPr>
              <a:t>#bytes and #packets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C263A0-7BCF-4877-9982-4399E40B0B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D7C432-85A2-4338-9FB3-19DEC9DB17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>
            <a:extLst>
              <a:ext uri="{FF2B5EF4-FFF2-40B4-BE49-F238E27FC236}">
                <a16:creationId xmlns:a16="http://schemas.microsoft.com/office/drawing/2014/main" id="{FFB72FFA-A23D-4F8E-BFD9-485AE8ECED4C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81B8B7-1EA0-42D1-B5DB-E9989FBC96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3A47D4-5F42-43CD-96F6-4C40CFC30FB7}"/>
                </a:ext>
              </a:extLst>
            </p:cNvPr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0B2AD9-CBCF-42B1-BCEB-65B51C98AA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522C809-8DC7-4BCA-BAD2-15325524D4F8}"/>
                </a:ext>
              </a:extLst>
            </p:cNvPr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E68B1CE-549B-4C5E-8BCC-B02D1027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DE1379C-7774-4780-AD48-08191FEE2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D746368-B6A8-4FC6-A057-97D950A0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F6C6D5-CFF9-4583-B88A-7CB9C3F1CF9B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766AB8-CBE4-4EA7-BB72-829B5661C3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F50B65-5A77-4590-81FA-A6F5175F55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A69CB8-E433-4FBE-830E-64C1F3296A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>
            <a:extLst>
              <a:ext uri="{FF2B5EF4-FFF2-40B4-BE49-F238E27FC236}">
                <a16:creationId xmlns:a16="http://schemas.microsoft.com/office/drawing/2014/main" id="{B2C4038C-204E-407D-8178-0FCE47AD4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Flow table in a router (computed and distributed by controller) define router’s match+action rules</a:t>
            </a:r>
          </a:p>
        </p:txBody>
      </p:sp>
      <p:sp>
        <p:nvSpPr>
          <p:cNvPr id="117770" name="Slide Number Placeholder 5">
            <a:extLst>
              <a:ext uri="{FF2B5EF4-FFF2-40B4-BE49-F238E27FC236}">
                <a16:creationId xmlns:a16="http://schemas.microsoft.com/office/drawing/2014/main" id="{18FFB4EC-9124-4E3D-9DC1-A722B9D6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284B6F01-49CB-45CF-AE2A-B6AD49912036}" type="slidenum">
              <a:rPr lang="en-US" altLang="en-US" sz="1200">
                <a:latin typeface="Tahoma" panose="020B0604030504040204" pitchFamily="34" charset="0"/>
              </a:rPr>
              <a:pPr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7771" name="Footer Placeholder 2">
            <a:extLst>
              <a:ext uri="{FF2B5EF4-FFF2-40B4-BE49-F238E27FC236}">
                <a16:creationId xmlns:a16="http://schemas.microsoft.com/office/drawing/2014/main" id="{60BA6D23-1F7C-4CD2-A03F-759AD9D7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54807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>
            <a:extLst>
              <a:ext uri="{FF2B5EF4-FFF2-40B4-BE49-F238E27FC236}">
                <a16:creationId xmlns:a16="http://schemas.microsoft.com/office/drawing/2014/main" id="{4048FF9B-8354-4DBC-8601-A966ADADA05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>
            <a:extLst>
              <a:ext uri="{FF2B5EF4-FFF2-40B4-BE49-F238E27FC236}">
                <a16:creationId xmlns:a16="http://schemas.microsoft.com/office/drawing/2014/main" id="{DCED8FEB-62AA-4CB5-A0C2-EEA8FA57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data plane abstraction</a:t>
            </a: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A958F060-B1EB-4261-BBCE-A84330F7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flow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: defined by header fields</a:t>
            </a:r>
          </a:p>
          <a:p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generalized forwarding: simple packet-handling rules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Pattern</a:t>
            </a:r>
            <a:r>
              <a:rPr lang="en-US" altLang="en-US" i="1">
                <a:solidFill>
                  <a:srgbClr val="000090"/>
                </a:solidFill>
                <a:latin typeface="Calibri" panose="020F0502020204030204" pitchFamily="34" charset="0"/>
              </a:rPr>
              <a:t>: </a:t>
            </a:r>
            <a:r>
              <a:rPr lang="en-US" altLang="en-US">
                <a:solidFill>
                  <a:srgbClr val="000090"/>
                </a:solidFill>
                <a:latin typeface="Calibri" panose="020F0502020204030204" pitchFamily="34" charset="0"/>
              </a:rPr>
              <a:t>match </a:t>
            </a:r>
            <a:r>
              <a:rPr lang="en-US" altLang="en-US">
                <a:latin typeface="Calibri" panose="020F0502020204030204" pitchFamily="34" charset="0"/>
              </a:rPr>
              <a:t>values in packet header fields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Actions: for matched packet: </a:t>
            </a:r>
            <a:r>
              <a:rPr lang="en-US" altLang="en-US">
                <a:latin typeface="Calibri" panose="020F0502020204030204" pitchFamily="34" charset="0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Priority</a:t>
            </a:r>
            <a:r>
              <a:rPr lang="en-US" altLang="en-US">
                <a:latin typeface="Calibri" panose="020F0502020204030204" pitchFamily="34" charset="0"/>
              </a:rPr>
              <a:t>: disambiguate overlapping patterns</a:t>
            </a:r>
          </a:p>
          <a:p>
            <a:pPr lvl="1"/>
            <a:r>
              <a:rPr lang="en-US" altLang="en-US" i="1">
                <a:solidFill>
                  <a:srgbClr val="CC0000"/>
                </a:solidFill>
                <a:latin typeface="Calibri" panose="020F0502020204030204" pitchFamily="34" charset="0"/>
              </a:rPr>
              <a:t>Counters: </a:t>
            </a:r>
            <a:r>
              <a:rPr lang="en-US" altLang="en-US">
                <a:latin typeface="Calibri" panose="020F0502020204030204" pitchFamily="34" charset="0"/>
              </a:rPr>
              <a:t>#bytes and #packets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C02604-6354-4A3C-8645-80DFFFCAEB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76CE10-FF16-4F13-AE88-3A03639F59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>
            <a:extLst>
              <a:ext uri="{FF2B5EF4-FFF2-40B4-BE49-F238E27FC236}">
                <a16:creationId xmlns:a16="http://schemas.microsoft.com/office/drawing/2014/main" id="{F4A68FA4-CF72-4DBC-B606-B8897214549C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9C6A96-610A-4777-AA94-9ED6A9B057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9112AC-1A05-4CB0-AB08-1102B6BEBC50}"/>
                </a:ext>
              </a:extLst>
            </p:cNvPr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00C824-BEC8-4522-988B-97F2D92961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D6D1104-02F4-4E46-B76C-8C8ED8F529E6}"/>
                </a:ext>
              </a:extLst>
            </p:cNvPr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AD5E921-66E3-455E-B38E-91B7370C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84CC285-FDCD-493E-BD7C-F22AE1A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E09FC6F-DA03-4E0A-A0B5-1FA519232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F7ECF9-5DB0-41E0-A935-BFDF0B05E430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5AD0F4-3E7E-498F-AAE4-825490D9C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BA7FC4-EB6F-4B8A-840A-4F6CA719AD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2C7B54-5635-4974-9F94-716B7F4330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9BF6A87-EE2F-4F88-8C61-4E0AF6A4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src=1.2.*.*, dest=3.4.5.*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 = *.*.*.*, dest=3.4.*.*  forward(2)</a:t>
            </a:r>
          </a:p>
          <a:p>
            <a:pPr marL="457200" indent="-457200"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src=10.1.2.3, dest=*.*.*.*  send to controller</a:t>
            </a:r>
            <a:endParaRPr lang="en-US" sz="240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794" name="TextBox 32">
            <a:extLst>
              <a:ext uri="{FF2B5EF4-FFF2-40B4-BE49-F238E27FC236}">
                <a16:creationId xmlns:a16="http://schemas.microsoft.com/office/drawing/2014/main" id="{DF5ACAC9-225B-42D5-8DA8-0A8513FC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* : wildcard</a:t>
            </a:r>
          </a:p>
        </p:txBody>
      </p:sp>
    </p:spTree>
    <p:extLst>
      <p:ext uri="{BB962C8B-B14F-4D97-AF65-F5344CB8AC3E}">
        <p14:creationId xmlns:p14="http://schemas.microsoft.com/office/powerpoint/2010/main" val="333774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>
            <a:extLst>
              <a:ext uri="{FF2B5EF4-FFF2-40B4-BE49-F238E27FC236}">
                <a16:creationId xmlns:a16="http://schemas.microsoft.com/office/drawing/2014/main" id="{59ABF593-E3D9-48B2-A375-11200E085D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350"/>
            <a:ext cx="7772400" cy="1143000"/>
          </a:xfrm>
        </p:spPr>
        <p:txBody>
          <a:bodyPr/>
          <a:lstStyle/>
          <a:p>
            <a:r>
              <a:rPr lang="en-US" altLang="en-US"/>
              <a:t>OpenFlow: Flow Table Entries</a:t>
            </a: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11298687-E094-40FF-8D28-58164CECF957}"/>
              </a:ext>
            </a:extLst>
          </p:cNvPr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2D8D1CF-83A7-4DA1-874A-ADDE361BA63F}"/>
              </a:ext>
            </a:extLst>
          </p:cNvPr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Switch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Port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9F482A3F-FD52-4B3F-A514-4F1A78A674AA}"/>
              </a:ext>
            </a:extLst>
          </p:cNvPr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7ACCEE53-05ED-4623-80BC-3D42BFC92F4B}"/>
              </a:ext>
            </a:extLst>
          </p:cNvPr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MAC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src</a:t>
            </a:r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07B1592C-B2C3-449B-A96C-32041E92668F}"/>
              </a:ext>
            </a:extLst>
          </p:cNvPr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8481109C-71CA-4347-AF64-5993BC1DA590}"/>
              </a:ext>
            </a:extLst>
          </p:cNvPr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MAC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dst</a:t>
            </a:r>
          </a:p>
        </p:txBody>
      </p:sp>
      <p:sp>
        <p:nvSpPr>
          <p:cNvPr id="119816" name="Rectangle 8">
            <a:extLst>
              <a:ext uri="{FF2B5EF4-FFF2-40B4-BE49-F238E27FC236}">
                <a16:creationId xmlns:a16="http://schemas.microsoft.com/office/drawing/2014/main" id="{31865CD4-3D7D-45E9-926B-C5B41A7B3A63}"/>
              </a:ext>
            </a:extLst>
          </p:cNvPr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7" name="Rectangle 9">
            <a:extLst>
              <a:ext uri="{FF2B5EF4-FFF2-40B4-BE49-F238E27FC236}">
                <a16:creationId xmlns:a16="http://schemas.microsoft.com/office/drawing/2014/main" id="{CE7CBDA2-0CC6-4405-9958-29950A10262D}"/>
              </a:ext>
            </a:extLst>
          </p:cNvPr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Eth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type</a:t>
            </a:r>
          </a:p>
        </p:txBody>
      </p:sp>
      <p:sp>
        <p:nvSpPr>
          <p:cNvPr id="119818" name="Rectangle 10">
            <a:extLst>
              <a:ext uri="{FF2B5EF4-FFF2-40B4-BE49-F238E27FC236}">
                <a16:creationId xmlns:a16="http://schemas.microsoft.com/office/drawing/2014/main" id="{5DD17870-32BD-4789-AA38-944F22D2CD2C}"/>
              </a:ext>
            </a:extLst>
          </p:cNvPr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E39ADF48-CD12-4B49-BBFF-29F5987588FE}"/>
              </a:ext>
            </a:extLst>
          </p:cNvPr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VLAN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ID</a:t>
            </a:r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50609AD0-ED83-4954-B10C-BE2F8F481B2C}"/>
              </a:ext>
            </a:extLst>
          </p:cNvPr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CDF05CFA-7244-46CA-8F89-73B163FBD9F2}"/>
              </a:ext>
            </a:extLst>
          </p:cNvPr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IP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Src</a:t>
            </a:r>
          </a:p>
        </p:txBody>
      </p:sp>
      <p:sp>
        <p:nvSpPr>
          <p:cNvPr id="119822" name="Rectangle 14">
            <a:extLst>
              <a:ext uri="{FF2B5EF4-FFF2-40B4-BE49-F238E27FC236}">
                <a16:creationId xmlns:a16="http://schemas.microsoft.com/office/drawing/2014/main" id="{339C2ABC-8AD0-4D71-9014-91A809F9852C}"/>
              </a:ext>
            </a:extLst>
          </p:cNvPr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3" name="Rectangle 15">
            <a:extLst>
              <a:ext uri="{FF2B5EF4-FFF2-40B4-BE49-F238E27FC236}">
                <a16:creationId xmlns:a16="http://schemas.microsoft.com/office/drawing/2014/main" id="{7E88F3A4-D69F-4002-92D3-00A8FB10198C}"/>
              </a:ext>
            </a:extLst>
          </p:cNvPr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IP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Dst</a:t>
            </a:r>
          </a:p>
        </p:txBody>
      </p:sp>
      <p:sp>
        <p:nvSpPr>
          <p:cNvPr id="119824" name="Rectangle 16">
            <a:extLst>
              <a:ext uri="{FF2B5EF4-FFF2-40B4-BE49-F238E27FC236}">
                <a16:creationId xmlns:a16="http://schemas.microsoft.com/office/drawing/2014/main" id="{26A78D3A-7BF0-4FE3-AC69-221497435D30}"/>
              </a:ext>
            </a:extLst>
          </p:cNvPr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5" name="Rectangle 17">
            <a:extLst>
              <a:ext uri="{FF2B5EF4-FFF2-40B4-BE49-F238E27FC236}">
                <a16:creationId xmlns:a16="http://schemas.microsoft.com/office/drawing/2014/main" id="{E36CD828-9727-489A-80BB-4381A67CE546}"/>
              </a:ext>
            </a:extLst>
          </p:cNvPr>
          <p:cNvSpPr>
            <a:spLocks/>
          </p:cNvSpPr>
          <p:nvPr/>
        </p:nvSpPr>
        <p:spPr bwMode="auto">
          <a:xfrm>
            <a:off x="6196013" y="536416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IP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Prot</a:t>
            </a:r>
          </a:p>
        </p:txBody>
      </p:sp>
      <p:sp>
        <p:nvSpPr>
          <p:cNvPr id="119826" name="Rectangle 18">
            <a:extLst>
              <a:ext uri="{FF2B5EF4-FFF2-40B4-BE49-F238E27FC236}">
                <a16:creationId xmlns:a16="http://schemas.microsoft.com/office/drawing/2014/main" id="{3B3851DD-637F-49B3-B9D3-CAE0D5959559}"/>
              </a:ext>
            </a:extLst>
          </p:cNvPr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7" name="Rectangle 19">
            <a:extLst>
              <a:ext uri="{FF2B5EF4-FFF2-40B4-BE49-F238E27FC236}">
                <a16:creationId xmlns:a16="http://schemas.microsoft.com/office/drawing/2014/main" id="{58A6B670-2B12-44A8-9BAA-17DA50138C27}"/>
              </a:ext>
            </a:extLst>
          </p:cNvPr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TCP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sport</a:t>
            </a:r>
          </a:p>
        </p:txBody>
      </p:sp>
      <p:sp>
        <p:nvSpPr>
          <p:cNvPr id="119828" name="Rectangle 20">
            <a:extLst>
              <a:ext uri="{FF2B5EF4-FFF2-40B4-BE49-F238E27FC236}">
                <a16:creationId xmlns:a16="http://schemas.microsoft.com/office/drawing/2014/main" id="{95EF09D9-BEEB-4A4C-ABE7-7123450A85DE}"/>
              </a:ext>
            </a:extLst>
          </p:cNvPr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29" name="Rectangle 21">
            <a:extLst>
              <a:ext uri="{FF2B5EF4-FFF2-40B4-BE49-F238E27FC236}">
                <a16:creationId xmlns:a16="http://schemas.microsoft.com/office/drawing/2014/main" id="{F6254307-83B5-43ED-A770-F867DC5C3BCF}"/>
              </a:ext>
            </a:extLst>
          </p:cNvPr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TCP</a:t>
            </a:r>
          </a:p>
          <a:p>
            <a:r>
              <a:rPr lang="en-US" altLang="en-US" sz="1700">
                <a:latin typeface="Calibri" panose="020F0502020204030204" pitchFamily="34" charset="0"/>
              </a:rPr>
              <a:t>dport</a:t>
            </a:r>
          </a:p>
        </p:txBody>
      </p:sp>
      <p:sp>
        <p:nvSpPr>
          <p:cNvPr id="119830" name="Rectangle 22">
            <a:extLst>
              <a:ext uri="{FF2B5EF4-FFF2-40B4-BE49-F238E27FC236}">
                <a16:creationId xmlns:a16="http://schemas.microsoft.com/office/drawing/2014/main" id="{5AE0D679-145F-4F4A-AAD6-1611A5925CF1}"/>
              </a:ext>
            </a:extLst>
          </p:cNvPr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31" name="Rectangle 23">
            <a:extLst>
              <a:ext uri="{FF2B5EF4-FFF2-40B4-BE49-F238E27FC236}">
                <a16:creationId xmlns:a16="http://schemas.microsoft.com/office/drawing/2014/main" id="{DC6293E6-C982-4806-9E67-2D5F76610344}"/>
              </a:ext>
            </a:extLst>
          </p:cNvPr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Rule</a:t>
            </a:r>
          </a:p>
        </p:txBody>
      </p:sp>
      <p:sp>
        <p:nvSpPr>
          <p:cNvPr id="119832" name="Rectangle 24">
            <a:extLst>
              <a:ext uri="{FF2B5EF4-FFF2-40B4-BE49-F238E27FC236}">
                <a16:creationId xmlns:a16="http://schemas.microsoft.com/office/drawing/2014/main" id="{1F10B547-2C5D-47B5-9150-628C287BE4A1}"/>
              </a:ext>
            </a:extLst>
          </p:cNvPr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33" name="Rectangle 25">
            <a:extLst>
              <a:ext uri="{FF2B5EF4-FFF2-40B4-BE49-F238E27FC236}">
                <a16:creationId xmlns:a16="http://schemas.microsoft.com/office/drawing/2014/main" id="{4BB11794-7B5E-45A2-A963-8E6864212608}"/>
              </a:ext>
            </a:extLst>
          </p:cNvPr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Action</a:t>
            </a:r>
          </a:p>
        </p:txBody>
      </p:sp>
      <p:sp>
        <p:nvSpPr>
          <p:cNvPr id="119834" name="Rectangle 26">
            <a:extLst>
              <a:ext uri="{FF2B5EF4-FFF2-40B4-BE49-F238E27FC236}">
                <a16:creationId xmlns:a16="http://schemas.microsoft.com/office/drawing/2014/main" id="{F6F39411-6E1C-45BD-94F6-136BC90D4D08}"/>
              </a:ext>
            </a:extLst>
          </p:cNvPr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35" name="Rectangle 27">
            <a:extLst>
              <a:ext uri="{FF2B5EF4-FFF2-40B4-BE49-F238E27FC236}">
                <a16:creationId xmlns:a16="http://schemas.microsoft.com/office/drawing/2014/main" id="{5B9191F4-A52D-4A47-BE95-F2426553A3FB}"/>
              </a:ext>
            </a:extLst>
          </p:cNvPr>
          <p:cNvSpPr>
            <a:spLocks/>
          </p:cNvSpPr>
          <p:nvPr/>
        </p:nvSpPr>
        <p:spPr bwMode="auto">
          <a:xfrm>
            <a:off x="3998913" y="1890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Stats</a:t>
            </a:r>
          </a:p>
        </p:txBody>
      </p:sp>
      <p:sp>
        <p:nvSpPr>
          <p:cNvPr id="119836" name="Rectangle 28">
            <a:extLst>
              <a:ext uri="{FF2B5EF4-FFF2-40B4-BE49-F238E27FC236}">
                <a16:creationId xmlns:a16="http://schemas.microsoft.com/office/drawing/2014/main" id="{2D8D551F-EA9D-4D5D-B426-77153BCB1F90}"/>
              </a:ext>
            </a:extLst>
          </p:cNvPr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anose="020F0502020204030204" pitchFamily="34" charset="0"/>
              </a:rPr>
              <a:t>Modify Fields</a:t>
            </a:r>
          </a:p>
        </p:txBody>
      </p:sp>
      <p:sp>
        <p:nvSpPr>
          <p:cNvPr id="119837" name="Line 30">
            <a:extLst>
              <a:ext uri="{FF2B5EF4-FFF2-40B4-BE49-F238E27FC236}">
                <a16:creationId xmlns:a16="http://schemas.microsoft.com/office/drawing/2014/main" id="{13AD053B-5E22-450B-AF70-6A27A347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119838" name="Line 31">
            <a:extLst>
              <a:ext uri="{FF2B5EF4-FFF2-40B4-BE49-F238E27FC236}">
                <a16:creationId xmlns:a16="http://schemas.microsoft.com/office/drawing/2014/main" id="{88316A0E-7248-4F39-A986-DCDFE14F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sp>
        <p:nvSpPr>
          <p:cNvPr id="119839" name="Rectangle 32">
            <a:extLst>
              <a:ext uri="{FF2B5EF4-FFF2-40B4-BE49-F238E27FC236}">
                <a16:creationId xmlns:a16="http://schemas.microsoft.com/office/drawing/2014/main" id="{766224CD-32F0-46AD-8253-DE9190C36715}"/>
              </a:ext>
            </a:extLst>
          </p:cNvPr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9840" name="Rectangle 33">
            <a:extLst>
              <a:ext uri="{FF2B5EF4-FFF2-40B4-BE49-F238E27FC236}">
                <a16:creationId xmlns:a16="http://schemas.microsoft.com/office/drawing/2014/main" id="{73A47DAA-E83A-436E-ADFC-1CDFFF989413}"/>
              </a:ext>
            </a:extLst>
          </p:cNvPr>
          <p:cNvSpPr>
            <a:spLocks/>
          </p:cNvSpPr>
          <p:nvPr/>
        </p:nvSpPr>
        <p:spPr bwMode="auto">
          <a:xfrm>
            <a:off x="3973513" y="2647950"/>
            <a:ext cx="258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>
                <a:latin typeface="Calibri" panose="020F0502020204030204" pitchFamily="34" charset="0"/>
              </a:rPr>
              <a:t>Packet + byte counters</a:t>
            </a:r>
          </a:p>
        </p:txBody>
      </p:sp>
      <p:sp>
        <p:nvSpPr>
          <p:cNvPr id="119841" name="Line 34">
            <a:extLst>
              <a:ext uri="{FF2B5EF4-FFF2-40B4-BE49-F238E27FC236}">
                <a16:creationId xmlns:a16="http://schemas.microsoft.com/office/drawing/2014/main" id="{5E1C3A72-1663-4875-8B32-61AC804E308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CA"/>
          </a:p>
        </p:txBody>
      </p:sp>
      <p:pic>
        <p:nvPicPr>
          <p:cNvPr id="119842" name="Picture 12" descr="underline_base">
            <a:extLst>
              <a:ext uri="{FF2B5EF4-FFF2-40B4-BE49-F238E27FC236}">
                <a16:creationId xmlns:a16="http://schemas.microsoft.com/office/drawing/2014/main" id="{BA977214-9D47-4DBD-9EFE-4F34BE39F1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35025"/>
            <a:ext cx="6965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3" name="文字方塊 29">
            <a:extLst>
              <a:ext uri="{FF2B5EF4-FFF2-40B4-BE49-F238E27FC236}">
                <a16:creationId xmlns:a16="http://schemas.microsoft.com/office/drawing/2014/main" id="{54CC046C-ADEF-4F37-9AD4-52A4C132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anose="020F0502020204030204" pitchFamily="34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9844" name="Group 37">
            <a:extLst>
              <a:ext uri="{FF2B5EF4-FFF2-40B4-BE49-F238E27FC236}">
                <a16:creationId xmlns:a16="http://schemas.microsoft.com/office/drawing/2014/main" id="{6FBBD9E3-D6C4-47BB-A256-22CE1B55D75F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>
              <a:extLst>
                <a:ext uri="{FF2B5EF4-FFF2-40B4-BE49-F238E27FC236}">
                  <a16:creationId xmlns:a16="http://schemas.microsoft.com/office/drawing/2014/main" id="{5E9A67E2-65A0-4BE0-A9E6-9519F6A7F6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>
              <a:extLst>
                <a:ext uri="{FF2B5EF4-FFF2-40B4-BE49-F238E27FC236}">
                  <a16:creationId xmlns:a16="http://schemas.microsoft.com/office/drawing/2014/main" id="{E65C6D34-6222-45EB-B3E5-2B7CC039F5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>
              <a:extLst>
                <a:ext uri="{FF2B5EF4-FFF2-40B4-BE49-F238E27FC236}">
                  <a16:creationId xmlns:a16="http://schemas.microsoft.com/office/drawing/2014/main" id="{CFB51909-7EBC-4843-9078-4DA78575F8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>
              <a:extLst>
                <a:ext uri="{FF2B5EF4-FFF2-40B4-BE49-F238E27FC236}">
                  <a16:creationId xmlns:a16="http://schemas.microsoft.com/office/drawing/2014/main" id="{F803E400-08EF-48D8-A459-BB77B973DF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>
            <a:extLst>
              <a:ext uri="{FF2B5EF4-FFF2-40B4-BE49-F238E27FC236}">
                <a16:creationId xmlns:a16="http://schemas.microsoft.com/office/drawing/2014/main" id="{7D90A424-8D6C-44C7-8FC2-774226E8F62E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>
              <a:extLst>
                <a:ext uri="{FF2B5EF4-FFF2-40B4-BE49-F238E27FC236}">
                  <a16:creationId xmlns:a16="http://schemas.microsoft.com/office/drawing/2014/main" id="{6A59C57B-D615-4C80-AD99-B55AE7830D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>
              <a:extLst>
                <a:ext uri="{FF2B5EF4-FFF2-40B4-BE49-F238E27FC236}">
                  <a16:creationId xmlns:a16="http://schemas.microsoft.com/office/drawing/2014/main" id="{C2B70A3D-3B89-431A-9198-D7A1A94184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>
              <a:extLst>
                <a:ext uri="{FF2B5EF4-FFF2-40B4-BE49-F238E27FC236}">
                  <a16:creationId xmlns:a16="http://schemas.microsoft.com/office/drawing/2014/main" id="{B13BB901-21CF-4411-B0B1-6AE88F04E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>
              <a:extLst>
                <a:ext uri="{FF2B5EF4-FFF2-40B4-BE49-F238E27FC236}">
                  <a16:creationId xmlns:a16="http://schemas.microsoft.com/office/drawing/2014/main" id="{911D501F-79A2-470B-AF73-A97792262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>
            <a:extLst>
              <a:ext uri="{FF2B5EF4-FFF2-40B4-BE49-F238E27FC236}">
                <a16:creationId xmlns:a16="http://schemas.microsoft.com/office/drawing/2014/main" id="{22EB6873-EECA-4381-B964-961B20C44359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>
              <a:extLst>
                <a:ext uri="{FF2B5EF4-FFF2-40B4-BE49-F238E27FC236}">
                  <a16:creationId xmlns:a16="http://schemas.microsoft.com/office/drawing/2014/main" id="{0A4BA296-8C02-49D0-A2F8-8B34CBAFF5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>
              <a:extLst>
                <a:ext uri="{FF2B5EF4-FFF2-40B4-BE49-F238E27FC236}">
                  <a16:creationId xmlns:a16="http://schemas.microsoft.com/office/drawing/2014/main" id="{59AF3D6A-C13E-4E96-B388-2D0B289148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>
              <a:extLst>
                <a:ext uri="{FF2B5EF4-FFF2-40B4-BE49-F238E27FC236}">
                  <a16:creationId xmlns:a16="http://schemas.microsoft.com/office/drawing/2014/main" id="{7858856F-981A-48D2-8CE3-1D06ABAFA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>
              <a:extLst>
                <a:ext uri="{FF2B5EF4-FFF2-40B4-BE49-F238E27FC236}">
                  <a16:creationId xmlns:a16="http://schemas.microsoft.com/office/drawing/2014/main" id="{F8AFA4D0-869E-4FA3-A669-C3B2E34B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>
            <a:extLst>
              <a:ext uri="{FF2B5EF4-FFF2-40B4-BE49-F238E27FC236}">
                <a16:creationId xmlns:a16="http://schemas.microsoft.com/office/drawing/2014/main" id="{FB4D0D51-7F7C-4246-971A-44648729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anose="020F0502020204030204" pitchFamily="34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848" name="文字方塊 29">
            <a:extLst>
              <a:ext uri="{FF2B5EF4-FFF2-40B4-BE49-F238E27FC236}">
                <a16:creationId xmlns:a16="http://schemas.microsoft.com/office/drawing/2014/main" id="{FD890A1C-ACB9-4620-99C3-C7C4BC8CE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panose="020F0502020204030204" pitchFamily="34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06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BDAA1F3F-5EE9-45FD-B2A3-A8B9CA323B9E}"/>
              </a:ext>
            </a:extLst>
          </p:cNvPr>
          <p:cNvSpPr>
            <a:spLocks/>
          </p:cNvSpPr>
          <p:nvPr/>
        </p:nvSpPr>
        <p:spPr bwMode="auto">
          <a:xfrm>
            <a:off x="669925" y="1194078"/>
            <a:ext cx="5752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90"/>
                </a:solidFill>
                <a:latin typeface="Gill Sans MT" panose="020B0502020104020203" pitchFamily="34" charset="0"/>
              </a:rPr>
              <a:t>Destination-based layer 3 (router) forwarding: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299F2FB2-FC45-40E5-98E0-99E028D8C111}"/>
              </a:ext>
            </a:extLst>
          </p:cNvPr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1859" name="Group 4">
            <a:extLst>
              <a:ext uri="{FF2B5EF4-FFF2-40B4-BE49-F238E27FC236}">
                <a16:creationId xmlns:a16="http://schemas.microsoft.com/office/drawing/2014/main" id="{F6D80A23-E0CC-4AA0-82BD-6BD90875C0B6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>
              <a:extLst>
                <a:ext uri="{FF2B5EF4-FFF2-40B4-BE49-F238E27FC236}">
                  <a16:creationId xmlns:a16="http://schemas.microsoft.com/office/drawing/2014/main" id="{90EFA99B-C981-4443-AC9D-F13CC3BB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5" name="Rectangle 6">
              <a:extLst>
                <a:ext uri="{FF2B5EF4-FFF2-40B4-BE49-F238E27FC236}">
                  <a16:creationId xmlns:a16="http://schemas.microsoft.com/office/drawing/2014/main" id="{9639F39D-6695-446D-8CCD-38EBCC968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1946" name="Rectangle 7">
              <a:extLst>
                <a:ext uri="{FF2B5EF4-FFF2-40B4-BE49-F238E27FC236}">
                  <a16:creationId xmlns:a16="http://schemas.microsoft.com/office/drawing/2014/main" id="{F5B6DDD9-4A9B-4E7B-8125-F75DD5125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7" name="Rectangle 8">
              <a:extLst>
                <a:ext uri="{FF2B5EF4-FFF2-40B4-BE49-F238E27FC236}">
                  <a16:creationId xmlns:a16="http://schemas.microsoft.com/office/drawing/2014/main" id="{E69EBDB1-80BC-48DE-BEE0-9F296268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48" name="Rectangle 9">
              <a:extLst>
                <a:ext uri="{FF2B5EF4-FFF2-40B4-BE49-F238E27FC236}">
                  <a16:creationId xmlns:a16="http://schemas.microsoft.com/office/drawing/2014/main" id="{BEF15B7D-562E-4160-8344-F64E7CDB5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9" name="Rectangle 10">
              <a:extLst>
                <a:ext uri="{FF2B5EF4-FFF2-40B4-BE49-F238E27FC236}">
                  <a16:creationId xmlns:a16="http://schemas.microsoft.com/office/drawing/2014/main" id="{520BC91B-E019-4E13-B03B-B7E6DB2E1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50" name="Rectangle 11">
              <a:extLst>
                <a:ext uri="{FF2B5EF4-FFF2-40B4-BE49-F238E27FC236}">
                  <a16:creationId xmlns:a16="http://schemas.microsoft.com/office/drawing/2014/main" id="{68466E87-CD75-4818-AABA-1B5F71A5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1" name="Rectangle 12">
              <a:extLst>
                <a:ext uri="{FF2B5EF4-FFF2-40B4-BE49-F238E27FC236}">
                  <a16:creationId xmlns:a16="http://schemas.microsoft.com/office/drawing/2014/main" id="{B1EF9E33-4813-4330-8FB6-AF5E5B6E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1952" name="Rectangle 13">
              <a:extLst>
                <a:ext uri="{FF2B5EF4-FFF2-40B4-BE49-F238E27FC236}">
                  <a16:creationId xmlns:a16="http://schemas.microsoft.com/office/drawing/2014/main" id="{39F4B9FB-BB12-4765-9DD8-43F4D602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3" name="Rectangle 14">
              <a:extLst>
                <a:ext uri="{FF2B5EF4-FFF2-40B4-BE49-F238E27FC236}">
                  <a16:creationId xmlns:a16="http://schemas.microsoft.com/office/drawing/2014/main" id="{05C0A18E-73CA-4BC8-91D0-F60D3D35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1954" name="Rectangle 15">
              <a:extLst>
                <a:ext uri="{FF2B5EF4-FFF2-40B4-BE49-F238E27FC236}">
                  <a16:creationId xmlns:a16="http://schemas.microsoft.com/office/drawing/2014/main" id="{F510F031-534F-4CF4-9ECA-E66E8C76D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5" name="Rectangle 16">
              <a:extLst>
                <a:ext uri="{FF2B5EF4-FFF2-40B4-BE49-F238E27FC236}">
                  <a16:creationId xmlns:a16="http://schemas.microsoft.com/office/drawing/2014/main" id="{FBF5788F-C851-45A7-B03E-E8E81815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56" name="Rectangle 17">
              <a:extLst>
                <a:ext uri="{FF2B5EF4-FFF2-40B4-BE49-F238E27FC236}">
                  <a16:creationId xmlns:a16="http://schemas.microsoft.com/office/drawing/2014/main" id="{F740971F-674A-40BC-BE1E-F4C5B664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7" name="Rectangle 18">
              <a:extLst>
                <a:ext uri="{FF2B5EF4-FFF2-40B4-BE49-F238E27FC236}">
                  <a16:creationId xmlns:a16="http://schemas.microsoft.com/office/drawing/2014/main" id="{86EFFDE3-9E65-4F06-B60C-5EB69D3C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58" name="Rectangle 19">
              <a:extLst>
                <a:ext uri="{FF2B5EF4-FFF2-40B4-BE49-F238E27FC236}">
                  <a16:creationId xmlns:a16="http://schemas.microsoft.com/office/drawing/2014/main" id="{7A2B1CA8-D376-4D9F-9CFA-D7248B04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59" name="Rectangle 20">
              <a:extLst>
                <a:ext uri="{FF2B5EF4-FFF2-40B4-BE49-F238E27FC236}">
                  <a16:creationId xmlns:a16="http://schemas.microsoft.com/office/drawing/2014/main" id="{52363B79-CB3A-46A6-8758-A853BABA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1960" name="Rectangle 21">
              <a:extLst>
                <a:ext uri="{FF2B5EF4-FFF2-40B4-BE49-F238E27FC236}">
                  <a16:creationId xmlns:a16="http://schemas.microsoft.com/office/drawing/2014/main" id="{36F287DD-340C-4CD7-82F8-50D4A1D42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61" name="Rectangle 22">
              <a:extLst>
                <a:ext uri="{FF2B5EF4-FFF2-40B4-BE49-F238E27FC236}">
                  <a16:creationId xmlns:a16="http://schemas.microsoft.com/office/drawing/2014/main" id="{4B770F95-2075-4FFC-8466-38C2886DB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1962" name="Rectangle 23">
              <a:extLst>
                <a:ext uri="{FF2B5EF4-FFF2-40B4-BE49-F238E27FC236}">
                  <a16:creationId xmlns:a16="http://schemas.microsoft.com/office/drawing/2014/main" id="{E3C5C8F4-A2AE-41FB-980A-AC3D6B6F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63" name="Rectangle 24">
              <a:extLst>
                <a:ext uri="{FF2B5EF4-FFF2-40B4-BE49-F238E27FC236}">
                  <a16:creationId xmlns:a16="http://schemas.microsoft.com/office/drawing/2014/main" id="{AF91E3D8-D296-46BD-9D6E-3CF5D0A2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1964" name="Rectangle 25">
              <a:extLst>
                <a:ext uri="{FF2B5EF4-FFF2-40B4-BE49-F238E27FC236}">
                  <a16:creationId xmlns:a16="http://schemas.microsoft.com/office/drawing/2014/main" id="{848966AA-E062-4D72-9354-A9E33E6D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65" name="Rectangle 26">
              <a:extLst>
                <a:ext uri="{FF2B5EF4-FFF2-40B4-BE49-F238E27FC236}">
                  <a16:creationId xmlns:a16="http://schemas.microsoft.com/office/drawing/2014/main" id="{CD9E3C86-ADB1-4F91-A415-D16BE9995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121860" name="Rectangle 27">
            <a:extLst>
              <a:ext uri="{FF2B5EF4-FFF2-40B4-BE49-F238E27FC236}">
                <a16:creationId xmlns:a16="http://schemas.microsoft.com/office/drawing/2014/main" id="{9DCAD8D5-60DD-4DB6-AB6F-34122DD713C7}"/>
              </a:ext>
            </a:extLst>
          </p:cNvPr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1" name="Rectangle 28">
            <a:extLst>
              <a:ext uri="{FF2B5EF4-FFF2-40B4-BE49-F238E27FC236}">
                <a16:creationId xmlns:a16="http://schemas.microsoft.com/office/drawing/2014/main" id="{0BC93C4A-4FCE-41C0-AE2E-82737831ED4F}"/>
              </a:ext>
            </a:extLst>
          </p:cNvPr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2" name="Rectangle 29">
            <a:extLst>
              <a:ext uri="{FF2B5EF4-FFF2-40B4-BE49-F238E27FC236}">
                <a16:creationId xmlns:a16="http://schemas.microsoft.com/office/drawing/2014/main" id="{00889455-F3E4-4167-8FA3-E6B17614B1BB}"/>
              </a:ext>
            </a:extLst>
          </p:cNvPr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3" name="Rectangle 30">
            <a:extLst>
              <a:ext uri="{FF2B5EF4-FFF2-40B4-BE49-F238E27FC236}">
                <a16:creationId xmlns:a16="http://schemas.microsoft.com/office/drawing/2014/main" id="{ECBFDEA3-5F1D-4B32-94A7-7A170467E2EA}"/>
              </a:ext>
            </a:extLst>
          </p:cNvPr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4" name="Rectangle 31">
            <a:extLst>
              <a:ext uri="{FF2B5EF4-FFF2-40B4-BE49-F238E27FC236}">
                <a16:creationId xmlns:a16="http://schemas.microsoft.com/office/drawing/2014/main" id="{F08B0648-FC29-4FEA-A8AC-F91D94EFB804}"/>
              </a:ext>
            </a:extLst>
          </p:cNvPr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5" name="Rectangle 32">
            <a:extLst>
              <a:ext uri="{FF2B5EF4-FFF2-40B4-BE49-F238E27FC236}">
                <a16:creationId xmlns:a16="http://schemas.microsoft.com/office/drawing/2014/main" id="{048331BA-55CA-4F2F-AF08-EA18C66BE363}"/>
              </a:ext>
            </a:extLst>
          </p:cNvPr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51.6.0.8</a:t>
            </a:r>
          </a:p>
        </p:txBody>
      </p:sp>
      <p:sp>
        <p:nvSpPr>
          <p:cNvPr id="121866" name="Rectangle 33">
            <a:extLst>
              <a:ext uri="{FF2B5EF4-FFF2-40B4-BE49-F238E27FC236}">
                <a16:creationId xmlns:a16="http://schemas.microsoft.com/office/drawing/2014/main" id="{2A94221F-DE68-4E7F-BE92-F19D53B0BE37}"/>
              </a:ext>
            </a:extLst>
          </p:cNvPr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7" name="Rectangle 34">
            <a:extLst>
              <a:ext uri="{FF2B5EF4-FFF2-40B4-BE49-F238E27FC236}">
                <a16:creationId xmlns:a16="http://schemas.microsoft.com/office/drawing/2014/main" id="{662F8D41-61E8-4163-95D2-673B134AEB30}"/>
              </a:ext>
            </a:extLst>
          </p:cNvPr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8" name="Rectangle 35">
            <a:extLst>
              <a:ext uri="{FF2B5EF4-FFF2-40B4-BE49-F238E27FC236}">
                <a16:creationId xmlns:a16="http://schemas.microsoft.com/office/drawing/2014/main" id="{51466CE5-B2C6-4BF1-B1F5-26508A6FCB55}"/>
              </a:ext>
            </a:extLst>
          </p:cNvPr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69" name="Rectangle 36">
            <a:extLst>
              <a:ext uri="{FF2B5EF4-FFF2-40B4-BE49-F238E27FC236}">
                <a16:creationId xmlns:a16="http://schemas.microsoft.com/office/drawing/2014/main" id="{4C750574-E9C6-47ED-B579-988D51CB6688}"/>
              </a:ext>
            </a:extLst>
          </p:cNvPr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port6</a:t>
            </a:r>
          </a:p>
        </p:txBody>
      </p:sp>
      <p:pic>
        <p:nvPicPr>
          <p:cNvPr id="121870" name="Picture 12" descr="underline_base">
            <a:extLst>
              <a:ext uri="{FF2B5EF4-FFF2-40B4-BE49-F238E27FC236}">
                <a16:creationId xmlns:a16="http://schemas.microsoft.com/office/drawing/2014/main" id="{47435CAC-549E-42AB-A24D-BA02695EA29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>
            <a:extLst>
              <a:ext uri="{FF2B5EF4-FFF2-40B4-BE49-F238E27FC236}">
                <a16:creationId xmlns:a16="http://schemas.microsoft.com/office/drawing/2014/main" id="{4F3FDA3A-2434-42AC-8D23-98FA6E5B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12700"/>
            <a:ext cx="8202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anose="020B0502020104020203" pitchFamily="34" charset="0"/>
              </a:rPr>
              <a:t>Examples: Forwarding Functionality</a:t>
            </a:r>
            <a:endParaRPr lang="en-US" altLang="en-US" sz="39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21872" name="Rectangle 2">
            <a:extLst>
              <a:ext uri="{FF2B5EF4-FFF2-40B4-BE49-F238E27FC236}">
                <a16:creationId xmlns:a16="http://schemas.microsoft.com/office/drawing/2014/main" id="{9A239139-2AA8-49F6-B088-8CCEC5647062}"/>
              </a:ext>
            </a:extLst>
          </p:cNvPr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IP datagrams destined to IP address  51.6.0.8 should be forwarded to router output port </a:t>
            </a:r>
            <a:r>
              <a:rPr lang="en-US" altLang="en-US" sz="2000">
                <a:latin typeface="Gill Sans MT" panose="020B0502020104020203" pitchFamily="34" charset="0"/>
              </a:rPr>
              <a:t>6 </a:t>
            </a:r>
          </a:p>
        </p:txBody>
      </p:sp>
      <p:sp>
        <p:nvSpPr>
          <p:cNvPr id="111" name="Rectangle 2">
            <a:extLst>
              <a:ext uri="{FF2B5EF4-FFF2-40B4-BE49-F238E27FC236}">
                <a16:creationId xmlns:a16="http://schemas.microsoft.com/office/drawing/2014/main" id="{8168C3B6-9D6D-4CC0-9C87-8F353C082357}"/>
              </a:ext>
            </a:extLst>
          </p:cNvPr>
          <p:cNvSpPr>
            <a:spLocks/>
          </p:cNvSpPr>
          <p:nvPr/>
        </p:nvSpPr>
        <p:spPr bwMode="auto">
          <a:xfrm>
            <a:off x="669925" y="3796320"/>
            <a:ext cx="570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anose="020B0502020104020203" pitchFamily="34" charset="0"/>
              </a:rPr>
              <a:t>Destination-based layer 2 (switch) forwarding:</a:t>
            </a:r>
          </a:p>
        </p:txBody>
      </p:sp>
      <p:sp>
        <p:nvSpPr>
          <p:cNvPr id="112" name="Rectangle 3">
            <a:extLst>
              <a:ext uri="{FF2B5EF4-FFF2-40B4-BE49-F238E27FC236}">
                <a16:creationId xmlns:a16="http://schemas.microsoft.com/office/drawing/2014/main" id="{FAF8A297-127C-45CA-AC44-DC8DD9DB8C82}"/>
              </a:ext>
            </a:extLst>
          </p:cNvPr>
          <p:cNvSpPr>
            <a:spLocks/>
          </p:cNvSpPr>
          <p:nvPr/>
        </p:nvSpPr>
        <p:spPr bwMode="auto">
          <a:xfrm>
            <a:off x="685800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13" name="Group 4">
            <a:extLst>
              <a:ext uri="{FF2B5EF4-FFF2-40B4-BE49-F238E27FC236}">
                <a16:creationId xmlns:a16="http://schemas.microsoft.com/office/drawing/2014/main" id="{94B1416B-9160-4807-96FF-2D8D73E7CC12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4247170"/>
            <a:ext cx="7483475" cy="571500"/>
            <a:chOff x="0" y="0"/>
            <a:chExt cx="6704" cy="512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E6DFE3B4-B6BF-4A55-B4E4-0307F3663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15" name="Rectangle 6">
              <a:extLst>
                <a:ext uri="{FF2B5EF4-FFF2-40B4-BE49-F238E27FC236}">
                  <a16:creationId xmlns:a16="http://schemas.microsoft.com/office/drawing/2014/main" id="{2049C246-1E5D-4A31-9A78-A3780E2E6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16" name="Rectangle 7">
              <a:extLst>
                <a:ext uri="{FF2B5EF4-FFF2-40B4-BE49-F238E27FC236}">
                  <a16:creationId xmlns:a16="http://schemas.microsoft.com/office/drawing/2014/main" id="{8ECF837C-F1DB-47BA-8E1F-6DD937B3A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17" name="Rectangle 8">
              <a:extLst>
                <a:ext uri="{FF2B5EF4-FFF2-40B4-BE49-F238E27FC236}">
                  <a16:creationId xmlns:a16="http://schemas.microsoft.com/office/drawing/2014/main" id="{D5FD633D-B360-452B-A188-9C30F7873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18" name="Rectangle 9">
              <a:extLst>
                <a:ext uri="{FF2B5EF4-FFF2-40B4-BE49-F238E27FC236}">
                  <a16:creationId xmlns:a16="http://schemas.microsoft.com/office/drawing/2014/main" id="{0B2EA2EA-3943-41EE-B07C-A7C35FC4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19" name="Rectangle 10">
              <a:extLst>
                <a:ext uri="{FF2B5EF4-FFF2-40B4-BE49-F238E27FC236}">
                  <a16:creationId xmlns:a16="http://schemas.microsoft.com/office/drawing/2014/main" id="{39DD58D0-0B75-4256-83A2-2C1B34EF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0" name="Rectangle 11">
              <a:extLst>
                <a:ext uri="{FF2B5EF4-FFF2-40B4-BE49-F238E27FC236}">
                  <a16:creationId xmlns:a16="http://schemas.microsoft.com/office/drawing/2014/main" id="{D3936ED2-E245-45EA-87ED-9B4FEC5B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" name="Rectangle 12">
              <a:extLst>
                <a:ext uri="{FF2B5EF4-FFF2-40B4-BE49-F238E27FC236}">
                  <a16:creationId xmlns:a16="http://schemas.microsoft.com/office/drawing/2014/main" id="{8C7F36AF-1915-4262-8DA0-E2AAB6CE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2" name="Rectangle 13">
              <a:extLst>
                <a:ext uri="{FF2B5EF4-FFF2-40B4-BE49-F238E27FC236}">
                  <a16:creationId xmlns:a16="http://schemas.microsoft.com/office/drawing/2014/main" id="{7FD022FE-4A09-4713-9DEC-514970C88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3" name="Rectangle 14">
              <a:extLst>
                <a:ext uri="{FF2B5EF4-FFF2-40B4-BE49-F238E27FC236}">
                  <a16:creationId xmlns:a16="http://schemas.microsoft.com/office/drawing/2014/main" id="{A35813DB-BD5D-4E2C-9141-EC4806CAA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4" name="Rectangle 15">
              <a:extLst>
                <a:ext uri="{FF2B5EF4-FFF2-40B4-BE49-F238E27FC236}">
                  <a16:creationId xmlns:a16="http://schemas.microsoft.com/office/drawing/2014/main" id="{7CC1C82B-2702-402A-9241-63016A4D6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5" name="Rectangle 16">
              <a:extLst>
                <a:ext uri="{FF2B5EF4-FFF2-40B4-BE49-F238E27FC236}">
                  <a16:creationId xmlns:a16="http://schemas.microsoft.com/office/drawing/2014/main" id="{D94C2111-3F90-496E-B5DF-44694BF1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6" name="Rectangle 17">
              <a:extLst>
                <a:ext uri="{FF2B5EF4-FFF2-40B4-BE49-F238E27FC236}">
                  <a16:creationId xmlns:a16="http://schemas.microsoft.com/office/drawing/2014/main" id="{7FB5C703-CD31-423E-A7D7-AB01E3A4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7" name="Rectangle 18">
              <a:extLst>
                <a:ext uri="{FF2B5EF4-FFF2-40B4-BE49-F238E27FC236}">
                  <a16:creationId xmlns:a16="http://schemas.microsoft.com/office/drawing/2014/main" id="{713C3051-2E05-458F-927A-2E16546A6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8" name="Rectangle 19">
              <a:extLst>
                <a:ext uri="{FF2B5EF4-FFF2-40B4-BE49-F238E27FC236}">
                  <a16:creationId xmlns:a16="http://schemas.microsoft.com/office/drawing/2014/main" id="{708D2465-AABD-430A-87E1-4D61EFB8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9" name="Rectangle 20">
              <a:extLst>
                <a:ext uri="{FF2B5EF4-FFF2-40B4-BE49-F238E27FC236}">
                  <a16:creationId xmlns:a16="http://schemas.microsoft.com/office/drawing/2014/main" id="{DB3474E5-EF2B-4E4A-8097-E180438D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30" name="Rectangle 21">
              <a:extLst>
                <a:ext uri="{FF2B5EF4-FFF2-40B4-BE49-F238E27FC236}">
                  <a16:creationId xmlns:a16="http://schemas.microsoft.com/office/drawing/2014/main" id="{5538DCD9-866D-4B96-BFD1-4EB0823B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1" name="Rectangle 22">
              <a:extLst>
                <a:ext uri="{FF2B5EF4-FFF2-40B4-BE49-F238E27FC236}">
                  <a16:creationId xmlns:a16="http://schemas.microsoft.com/office/drawing/2014/main" id="{826EA6D8-4687-4490-BA85-BAFA92F7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32" name="Rectangle 23">
              <a:extLst>
                <a:ext uri="{FF2B5EF4-FFF2-40B4-BE49-F238E27FC236}">
                  <a16:creationId xmlns:a16="http://schemas.microsoft.com/office/drawing/2014/main" id="{BB1DF8E3-FE2A-4C1B-AA0A-2D601F8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3" name="Rectangle 24">
              <a:extLst>
                <a:ext uri="{FF2B5EF4-FFF2-40B4-BE49-F238E27FC236}">
                  <a16:creationId xmlns:a16="http://schemas.microsoft.com/office/drawing/2014/main" id="{4B17E4EA-714E-4486-B4B6-3754FC6A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34" name="Rectangle 25">
              <a:extLst>
                <a:ext uri="{FF2B5EF4-FFF2-40B4-BE49-F238E27FC236}">
                  <a16:creationId xmlns:a16="http://schemas.microsoft.com/office/drawing/2014/main" id="{90A84C74-7AD8-42DE-8D0B-DB9128CA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35" name="Rectangle 26">
              <a:extLst>
                <a:ext uri="{FF2B5EF4-FFF2-40B4-BE49-F238E27FC236}">
                  <a16:creationId xmlns:a16="http://schemas.microsoft.com/office/drawing/2014/main" id="{119D7656-55C1-4FFE-BA15-0F314D45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136" name="Rectangle 28">
            <a:extLst>
              <a:ext uri="{FF2B5EF4-FFF2-40B4-BE49-F238E27FC236}">
                <a16:creationId xmlns:a16="http://schemas.microsoft.com/office/drawing/2014/main" id="{C6FD21B4-078F-4AEE-A600-E5BD102FA750}"/>
              </a:ext>
            </a:extLst>
          </p:cNvPr>
          <p:cNvSpPr>
            <a:spLocks/>
          </p:cNvSpPr>
          <p:nvPr/>
        </p:nvSpPr>
        <p:spPr bwMode="auto">
          <a:xfrm>
            <a:off x="2008188" y="491550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37" name="Rectangle 29">
            <a:extLst>
              <a:ext uri="{FF2B5EF4-FFF2-40B4-BE49-F238E27FC236}">
                <a16:creationId xmlns:a16="http://schemas.microsoft.com/office/drawing/2014/main" id="{D3992B27-3669-4896-91C4-C9D7B2AA89CD}"/>
              </a:ext>
            </a:extLst>
          </p:cNvPr>
          <p:cNvSpPr>
            <a:spLocks/>
          </p:cNvSpPr>
          <p:nvPr/>
        </p:nvSpPr>
        <p:spPr bwMode="auto">
          <a:xfrm>
            <a:off x="2667000" y="491550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38" name="Rectangle 30">
            <a:extLst>
              <a:ext uri="{FF2B5EF4-FFF2-40B4-BE49-F238E27FC236}">
                <a16:creationId xmlns:a16="http://schemas.microsoft.com/office/drawing/2014/main" id="{1D37E1A0-D870-4146-8F91-DA55646F5286}"/>
              </a:ext>
            </a:extLst>
          </p:cNvPr>
          <p:cNvSpPr>
            <a:spLocks/>
          </p:cNvSpPr>
          <p:nvPr/>
        </p:nvSpPr>
        <p:spPr bwMode="auto">
          <a:xfrm>
            <a:off x="3328988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39" name="Rectangle 31">
            <a:extLst>
              <a:ext uri="{FF2B5EF4-FFF2-40B4-BE49-F238E27FC236}">
                <a16:creationId xmlns:a16="http://schemas.microsoft.com/office/drawing/2014/main" id="{ADE0FEC2-C9BA-4E53-91D5-FE3F0416FB6C}"/>
              </a:ext>
            </a:extLst>
          </p:cNvPr>
          <p:cNvSpPr>
            <a:spLocks/>
          </p:cNvSpPr>
          <p:nvPr/>
        </p:nvSpPr>
        <p:spPr bwMode="auto">
          <a:xfrm>
            <a:off x="3989388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40" name="Rectangle 32">
            <a:extLst>
              <a:ext uri="{FF2B5EF4-FFF2-40B4-BE49-F238E27FC236}">
                <a16:creationId xmlns:a16="http://schemas.microsoft.com/office/drawing/2014/main" id="{1D8D8B29-8448-4B0B-9874-CEC06506AD7B}"/>
              </a:ext>
            </a:extLst>
          </p:cNvPr>
          <p:cNvSpPr>
            <a:spLocks/>
          </p:cNvSpPr>
          <p:nvPr/>
        </p:nvSpPr>
        <p:spPr bwMode="auto">
          <a:xfrm>
            <a:off x="4649788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41" name="Rectangle 33">
            <a:extLst>
              <a:ext uri="{FF2B5EF4-FFF2-40B4-BE49-F238E27FC236}">
                <a16:creationId xmlns:a16="http://schemas.microsoft.com/office/drawing/2014/main" id="{C151E4C9-F833-4373-8F81-70F59F5BF87A}"/>
              </a:ext>
            </a:extLst>
          </p:cNvPr>
          <p:cNvSpPr>
            <a:spLocks/>
          </p:cNvSpPr>
          <p:nvPr/>
        </p:nvSpPr>
        <p:spPr bwMode="auto">
          <a:xfrm>
            <a:off x="5319713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42" name="Rectangle 34">
            <a:extLst>
              <a:ext uri="{FF2B5EF4-FFF2-40B4-BE49-F238E27FC236}">
                <a16:creationId xmlns:a16="http://schemas.microsoft.com/office/drawing/2014/main" id="{6553D4E2-0FA1-4D11-B569-CED6E8013B0F}"/>
              </a:ext>
            </a:extLst>
          </p:cNvPr>
          <p:cNvSpPr>
            <a:spLocks/>
          </p:cNvSpPr>
          <p:nvPr/>
        </p:nvSpPr>
        <p:spPr bwMode="auto">
          <a:xfrm>
            <a:off x="5980113" y="491550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43" name="Rectangle 35">
            <a:extLst>
              <a:ext uri="{FF2B5EF4-FFF2-40B4-BE49-F238E27FC236}">
                <a16:creationId xmlns:a16="http://schemas.microsoft.com/office/drawing/2014/main" id="{8AACE910-F898-4DE6-90E6-958B6B140776}"/>
              </a:ext>
            </a:extLst>
          </p:cNvPr>
          <p:cNvSpPr>
            <a:spLocks/>
          </p:cNvSpPr>
          <p:nvPr/>
        </p:nvSpPr>
        <p:spPr bwMode="auto">
          <a:xfrm>
            <a:off x="6642100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44" name="Rectangle 36">
            <a:extLst>
              <a:ext uri="{FF2B5EF4-FFF2-40B4-BE49-F238E27FC236}">
                <a16:creationId xmlns:a16="http://schemas.microsoft.com/office/drawing/2014/main" id="{A2A3F385-C1F7-4843-A542-8626FEBF1A14}"/>
              </a:ext>
            </a:extLst>
          </p:cNvPr>
          <p:cNvSpPr>
            <a:spLocks/>
          </p:cNvSpPr>
          <p:nvPr/>
        </p:nvSpPr>
        <p:spPr bwMode="auto">
          <a:xfrm>
            <a:off x="7400925" y="491550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port3</a:t>
            </a: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37ADEB0A-72D9-4B88-B46A-97E02F7AE3B5}"/>
              </a:ext>
            </a:extLst>
          </p:cNvPr>
          <p:cNvSpPr>
            <a:spLocks/>
          </p:cNvSpPr>
          <p:nvPr/>
        </p:nvSpPr>
        <p:spPr bwMode="auto">
          <a:xfrm>
            <a:off x="2814638" y="5294920"/>
            <a:ext cx="535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anose="020B0502020104020203" pitchFamily="34" charset="0"/>
              </a:rPr>
              <a:t>layer 2 frames from MAC address 22:A7:23:11:E1:02 should be forwarded to switch output port 3</a:t>
            </a:r>
            <a:r>
              <a:rPr lang="en-US" altLang="en-US" sz="2000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46" name="Rectangle 28">
            <a:extLst>
              <a:ext uri="{FF2B5EF4-FFF2-40B4-BE49-F238E27FC236}">
                <a16:creationId xmlns:a16="http://schemas.microsoft.com/office/drawing/2014/main" id="{660B51E7-2E26-402D-8012-A0101D3783D7}"/>
              </a:ext>
            </a:extLst>
          </p:cNvPr>
          <p:cNvSpPr>
            <a:spLocks/>
          </p:cNvSpPr>
          <p:nvPr/>
        </p:nvSpPr>
        <p:spPr bwMode="auto">
          <a:xfrm>
            <a:off x="1320800" y="4901220"/>
            <a:ext cx="6588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</a:rPr>
              <a:t>22:A7:23:</a:t>
            </a:r>
          </a:p>
          <a:p>
            <a:r>
              <a:rPr lang="en-US" altLang="en-US" sz="1100">
                <a:latin typeface="Calibri" panose="020F0502020204030204" pitchFamily="34" charset="0"/>
              </a:rPr>
              <a:t>11:E1:02</a:t>
            </a:r>
          </a:p>
        </p:txBody>
      </p:sp>
    </p:spTree>
    <p:extLst>
      <p:ext uri="{BB962C8B-B14F-4D97-AF65-F5344CB8AC3E}">
        <p14:creationId xmlns:p14="http://schemas.microsoft.com/office/powerpoint/2010/main" val="14122482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0" name="Picture 12" descr="underline_base">
            <a:extLst>
              <a:ext uri="{FF2B5EF4-FFF2-40B4-BE49-F238E27FC236}">
                <a16:creationId xmlns:a16="http://schemas.microsoft.com/office/drawing/2014/main" id="{47435CAC-549E-42AB-A24D-BA02695EA29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>
            <a:extLst>
              <a:ext uri="{FF2B5EF4-FFF2-40B4-BE49-F238E27FC236}">
                <a16:creationId xmlns:a16="http://schemas.microsoft.com/office/drawing/2014/main" id="{4F3FDA3A-2434-42AC-8D23-98FA6E5B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12700"/>
            <a:ext cx="82167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anose="020B0502020104020203" pitchFamily="34" charset="0"/>
              </a:rPr>
              <a:t>Examples: Firewall Functionality</a:t>
            </a:r>
            <a:endParaRPr lang="en-US" altLang="en-US" sz="39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21873" name="Rectangle 73">
            <a:extLst>
              <a:ext uri="{FF2B5EF4-FFF2-40B4-BE49-F238E27FC236}">
                <a16:creationId xmlns:a16="http://schemas.microsoft.com/office/drawing/2014/main" id="{907004DF-3F79-437C-A27B-9F7E3627301F}"/>
              </a:ext>
            </a:extLst>
          </p:cNvPr>
          <p:cNvSpPr>
            <a:spLocks/>
          </p:cNvSpPr>
          <p:nvPr/>
        </p:nvSpPr>
        <p:spPr bwMode="auto">
          <a:xfrm>
            <a:off x="685800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1874" name="Group 74">
            <a:extLst>
              <a:ext uri="{FF2B5EF4-FFF2-40B4-BE49-F238E27FC236}">
                <a16:creationId xmlns:a16="http://schemas.microsoft.com/office/drawing/2014/main" id="{DCA39FD4-DD14-4EFC-AD1E-3E1D764633A8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2249654"/>
            <a:ext cx="7483475" cy="571500"/>
            <a:chOff x="0" y="0"/>
            <a:chExt cx="6704" cy="512"/>
          </a:xfrm>
        </p:grpSpPr>
        <p:sp>
          <p:nvSpPr>
            <p:cNvPr id="121922" name="Rectangle 75">
              <a:extLst>
                <a:ext uri="{FF2B5EF4-FFF2-40B4-BE49-F238E27FC236}">
                  <a16:creationId xmlns:a16="http://schemas.microsoft.com/office/drawing/2014/main" id="{6F9524A2-2E75-4DD1-A6AE-A856A1AF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3" name="Rectangle 76">
              <a:extLst>
                <a:ext uri="{FF2B5EF4-FFF2-40B4-BE49-F238E27FC236}">
                  <a16:creationId xmlns:a16="http://schemas.microsoft.com/office/drawing/2014/main" id="{775DA719-6506-454E-96C5-FDA45D805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1924" name="Rectangle 77">
              <a:extLst>
                <a:ext uri="{FF2B5EF4-FFF2-40B4-BE49-F238E27FC236}">
                  <a16:creationId xmlns:a16="http://schemas.microsoft.com/office/drawing/2014/main" id="{68054FFA-D0F1-4149-B023-DA4E145A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5" name="Rectangle 78">
              <a:extLst>
                <a:ext uri="{FF2B5EF4-FFF2-40B4-BE49-F238E27FC236}">
                  <a16:creationId xmlns:a16="http://schemas.microsoft.com/office/drawing/2014/main" id="{777BB19B-8388-4C76-87BE-AC4B89A5B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26" name="Rectangle 79">
              <a:extLst>
                <a:ext uri="{FF2B5EF4-FFF2-40B4-BE49-F238E27FC236}">
                  <a16:creationId xmlns:a16="http://schemas.microsoft.com/office/drawing/2014/main" id="{3BFD8EB8-CBB8-45D5-AF6E-CC538597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7" name="Rectangle 80">
              <a:extLst>
                <a:ext uri="{FF2B5EF4-FFF2-40B4-BE49-F238E27FC236}">
                  <a16:creationId xmlns:a16="http://schemas.microsoft.com/office/drawing/2014/main" id="{61EF3C58-BBFE-487E-91B4-8B1DAD440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28" name="Rectangle 81">
              <a:extLst>
                <a:ext uri="{FF2B5EF4-FFF2-40B4-BE49-F238E27FC236}">
                  <a16:creationId xmlns:a16="http://schemas.microsoft.com/office/drawing/2014/main" id="{09EBB327-FA57-4736-AC9C-CEC6B049B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9" name="Rectangle 82">
              <a:extLst>
                <a:ext uri="{FF2B5EF4-FFF2-40B4-BE49-F238E27FC236}">
                  <a16:creationId xmlns:a16="http://schemas.microsoft.com/office/drawing/2014/main" id="{20DDB2FA-7A7A-4AD7-B4B9-5494C2C0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1930" name="Rectangle 83">
              <a:extLst>
                <a:ext uri="{FF2B5EF4-FFF2-40B4-BE49-F238E27FC236}">
                  <a16:creationId xmlns:a16="http://schemas.microsoft.com/office/drawing/2014/main" id="{7DFF36BD-597F-4C86-B8D6-4A9436F5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1" name="Rectangle 84">
              <a:extLst>
                <a:ext uri="{FF2B5EF4-FFF2-40B4-BE49-F238E27FC236}">
                  <a16:creationId xmlns:a16="http://schemas.microsoft.com/office/drawing/2014/main" id="{740B0FEB-7BF7-4AC8-BB88-61570037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1932" name="Rectangle 85">
              <a:extLst>
                <a:ext uri="{FF2B5EF4-FFF2-40B4-BE49-F238E27FC236}">
                  <a16:creationId xmlns:a16="http://schemas.microsoft.com/office/drawing/2014/main" id="{E46BE5F6-23BE-4641-8A03-23F3F557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3" name="Rectangle 86">
              <a:extLst>
                <a:ext uri="{FF2B5EF4-FFF2-40B4-BE49-F238E27FC236}">
                  <a16:creationId xmlns:a16="http://schemas.microsoft.com/office/drawing/2014/main" id="{AB28D738-A7F0-4C12-A3B9-8B7347201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34" name="Rectangle 87">
              <a:extLst>
                <a:ext uri="{FF2B5EF4-FFF2-40B4-BE49-F238E27FC236}">
                  <a16:creationId xmlns:a16="http://schemas.microsoft.com/office/drawing/2014/main" id="{4A27F393-FEC2-4451-ACBA-A3D913550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5" name="Rectangle 88">
              <a:extLst>
                <a:ext uri="{FF2B5EF4-FFF2-40B4-BE49-F238E27FC236}">
                  <a16:creationId xmlns:a16="http://schemas.microsoft.com/office/drawing/2014/main" id="{17D322BD-C517-4D42-A5A0-EB388BF3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36" name="Rectangle 89">
              <a:extLst>
                <a:ext uri="{FF2B5EF4-FFF2-40B4-BE49-F238E27FC236}">
                  <a16:creationId xmlns:a16="http://schemas.microsoft.com/office/drawing/2014/main" id="{BC3F4B25-C8E3-40EF-AC7D-D999AACEA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7" name="Rectangle 90">
              <a:extLst>
                <a:ext uri="{FF2B5EF4-FFF2-40B4-BE49-F238E27FC236}">
                  <a16:creationId xmlns:a16="http://schemas.microsoft.com/office/drawing/2014/main" id="{F3BACE35-0DC8-4A96-B031-598A86424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1938" name="Rectangle 91">
              <a:extLst>
                <a:ext uri="{FF2B5EF4-FFF2-40B4-BE49-F238E27FC236}">
                  <a16:creationId xmlns:a16="http://schemas.microsoft.com/office/drawing/2014/main" id="{41ACEEF3-30D8-41DC-82F4-2A29E01B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39" name="Rectangle 92">
              <a:extLst>
                <a:ext uri="{FF2B5EF4-FFF2-40B4-BE49-F238E27FC236}">
                  <a16:creationId xmlns:a16="http://schemas.microsoft.com/office/drawing/2014/main" id="{1AF325F9-D748-4069-A769-49CD751C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1940" name="Rectangle 93">
              <a:extLst>
                <a:ext uri="{FF2B5EF4-FFF2-40B4-BE49-F238E27FC236}">
                  <a16:creationId xmlns:a16="http://schemas.microsoft.com/office/drawing/2014/main" id="{E50A9D7C-C1A6-416B-BE80-8D1BFAD9C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1" name="Rectangle 94">
              <a:extLst>
                <a:ext uri="{FF2B5EF4-FFF2-40B4-BE49-F238E27FC236}">
                  <a16:creationId xmlns:a16="http://schemas.microsoft.com/office/drawing/2014/main" id="{0EC4FD66-16C4-4BDB-8400-EBB1B563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1942" name="Rectangle 95">
              <a:extLst>
                <a:ext uri="{FF2B5EF4-FFF2-40B4-BE49-F238E27FC236}">
                  <a16:creationId xmlns:a16="http://schemas.microsoft.com/office/drawing/2014/main" id="{4B6AD9C4-BD08-42B9-AFA7-1E9BA02A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43" name="Rectangle 96">
              <a:extLst>
                <a:ext uri="{FF2B5EF4-FFF2-40B4-BE49-F238E27FC236}">
                  <a16:creationId xmlns:a16="http://schemas.microsoft.com/office/drawing/2014/main" id="{980308E3-E256-4B86-92FC-1786DB295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Forward</a:t>
              </a:r>
            </a:p>
          </p:txBody>
        </p:sp>
      </p:grpSp>
      <p:sp>
        <p:nvSpPr>
          <p:cNvPr id="121875" name="Rectangle 97">
            <a:extLst>
              <a:ext uri="{FF2B5EF4-FFF2-40B4-BE49-F238E27FC236}">
                <a16:creationId xmlns:a16="http://schemas.microsoft.com/office/drawing/2014/main" id="{C9D6219D-2C94-41DF-9576-1B310C0F5027}"/>
              </a:ext>
            </a:extLst>
          </p:cNvPr>
          <p:cNvSpPr>
            <a:spLocks/>
          </p:cNvSpPr>
          <p:nvPr/>
        </p:nvSpPr>
        <p:spPr bwMode="auto">
          <a:xfrm>
            <a:off x="1346200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6" name="Rectangle 98">
            <a:extLst>
              <a:ext uri="{FF2B5EF4-FFF2-40B4-BE49-F238E27FC236}">
                <a16:creationId xmlns:a16="http://schemas.microsoft.com/office/drawing/2014/main" id="{9DD8873E-765C-46EA-9BAE-28163D0A7A09}"/>
              </a:ext>
            </a:extLst>
          </p:cNvPr>
          <p:cNvSpPr>
            <a:spLocks/>
          </p:cNvSpPr>
          <p:nvPr/>
        </p:nvSpPr>
        <p:spPr bwMode="auto">
          <a:xfrm>
            <a:off x="1774825" y="2916404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7" name="Rectangle 99">
            <a:extLst>
              <a:ext uri="{FF2B5EF4-FFF2-40B4-BE49-F238E27FC236}">
                <a16:creationId xmlns:a16="http://schemas.microsoft.com/office/drawing/2014/main" id="{3619BDCC-26E1-4FD5-A2F2-2BD5CA1AC71C}"/>
              </a:ext>
            </a:extLst>
          </p:cNvPr>
          <p:cNvSpPr>
            <a:spLocks/>
          </p:cNvSpPr>
          <p:nvPr/>
        </p:nvSpPr>
        <p:spPr bwMode="auto">
          <a:xfrm>
            <a:off x="2667000" y="2916404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8" name="Rectangle 100">
            <a:extLst>
              <a:ext uri="{FF2B5EF4-FFF2-40B4-BE49-F238E27FC236}">
                <a16:creationId xmlns:a16="http://schemas.microsoft.com/office/drawing/2014/main" id="{AB14597B-ABAB-4D14-8E3A-AD6F72B9A6F1}"/>
              </a:ext>
            </a:extLst>
          </p:cNvPr>
          <p:cNvSpPr>
            <a:spLocks/>
          </p:cNvSpPr>
          <p:nvPr/>
        </p:nvSpPr>
        <p:spPr bwMode="auto">
          <a:xfrm>
            <a:off x="3328988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79" name="Rectangle 101">
            <a:extLst>
              <a:ext uri="{FF2B5EF4-FFF2-40B4-BE49-F238E27FC236}">
                <a16:creationId xmlns:a16="http://schemas.microsoft.com/office/drawing/2014/main" id="{08490C3C-58B3-445A-B3DC-717AA428C166}"/>
              </a:ext>
            </a:extLst>
          </p:cNvPr>
          <p:cNvSpPr>
            <a:spLocks/>
          </p:cNvSpPr>
          <p:nvPr/>
        </p:nvSpPr>
        <p:spPr bwMode="auto">
          <a:xfrm>
            <a:off x="3989388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0" name="Rectangle 102">
            <a:extLst>
              <a:ext uri="{FF2B5EF4-FFF2-40B4-BE49-F238E27FC236}">
                <a16:creationId xmlns:a16="http://schemas.microsoft.com/office/drawing/2014/main" id="{3CCE3323-2382-4416-A00E-EE77F9425BBB}"/>
              </a:ext>
            </a:extLst>
          </p:cNvPr>
          <p:cNvSpPr>
            <a:spLocks/>
          </p:cNvSpPr>
          <p:nvPr/>
        </p:nvSpPr>
        <p:spPr bwMode="auto">
          <a:xfrm>
            <a:off x="4649788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1" name="Rectangle 103">
            <a:extLst>
              <a:ext uri="{FF2B5EF4-FFF2-40B4-BE49-F238E27FC236}">
                <a16:creationId xmlns:a16="http://schemas.microsoft.com/office/drawing/2014/main" id="{CDEF679D-6FCA-4533-934E-B2029B1AD990}"/>
              </a:ext>
            </a:extLst>
          </p:cNvPr>
          <p:cNvSpPr>
            <a:spLocks/>
          </p:cNvSpPr>
          <p:nvPr/>
        </p:nvSpPr>
        <p:spPr bwMode="auto">
          <a:xfrm>
            <a:off x="5319713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2" name="Rectangle 104">
            <a:extLst>
              <a:ext uri="{FF2B5EF4-FFF2-40B4-BE49-F238E27FC236}">
                <a16:creationId xmlns:a16="http://schemas.microsoft.com/office/drawing/2014/main" id="{72893200-6F13-4611-A264-75AB591972FA}"/>
              </a:ext>
            </a:extLst>
          </p:cNvPr>
          <p:cNvSpPr>
            <a:spLocks/>
          </p:cNvSpPr>
          <p:nvPr/>
        </p:nvSpPr>
        <p:spPr bwMode="auto">
          <a:xfrm>
            <a:off x="5980113" y="2916404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83" name="Rectangle 105">
            <a:extLst>
              <a:ext uri="{FF2B5EF4-FFF2-40B4-BE49-F238E27FC236}">
                <a16:creationId xmlns:a16="http://schemas.microsoft.com/office/drawing/2014/main" id="{CCEEA4BB-07B2-4B90-9284-0BDAB832C06F}"/>
              </a:ext>
            </a:extLst>
          </p:cNvPr>
          <p:cNvSpPr>
            <a:spLocks/>
          </p:cNvSpPr>
          <p:nvPr/>
        </p:nvSpPr>
        <p:spPr bwMode="auto">
          <a:xfrm>
            <a:off x="6642100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121884" name="Rectangle 106">
            <a:extLst>
              <a:ext uri="{FF2B5EF4-FFF2-40B4-BE49-F238E27FC236}">
                <a16:creationId xmlns:a16="http://schemas.microsoft.com/office/drawing/2014/main" id="{5684C396-8225-41A7-AC67-B7D0EFA76802}"/>
              </a:ext>
            </a:extLst>
          </p:cNvPr>
          <p:cNvSpPr>
            <a:spLocks/>
          </p:cNvSpPr>
          <p:nvPr/>
        </p:nvSpPr>
        <p:spPr bwMode="auto">
          <a:xfrm>
            <a:off x="7400925" y="2916404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drop</a:t>
            </a:r>
          </a:p>
        </p:txBody>
      </p:sp>
      <p:sp>
        <p:nvSpPr>
          <p:cNvPr id="121885" name="Rectangle 2">
            <a:extLst>
              <a:ext uri="{FF2B5EF4-FFF2-40B4-BE49-F238E27FC236}">
                <a16:creationId xmlns:a16="http://schemas.microsoft.com/office/drawing/2014/main" id="{3A0C4AD8-6723-4CF0-9B07-0BE197055DEB}"/>
              </a:ext>
            </a:extLst>
          </p:cNvPr>
          <p:cNvSpPr>
            <a:spLocks/>
          </p:cNvSpPr>
          <p:nvPr/>
        </p:nvSpPr>
        <p:spPr bwMode="auto">
          <a:xfrm>
            <a:off x="673100" y="1752766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anose="020B0502020104020203" pitchFamily="34" charset="0"/>
              </a:rPr>
              <a:t>Firewall:</a:t>
            </a:r>
          </a:p>
        </p:txBody>
      </p:sp>
      <p:sp>
        <p:nvSpPr>
          <p:cNvPr id="121886" name="Rectangle 2">
            <a:extLst>
              <a:ext uri="{FF2B5EF4-FFF2-40B4-BE49-F238E27FC236}">
                <a16:creationId xmlns:a16="http://schemas.microsoft.com/office/drawing/2014/main" id="{8BA4E305-BFB8-495A-80EB-B45767D7BD69}"/>
              </a:ext>
            </a:extLst>
          </p:cNvPr>
          <p:cNvSpPr>
            <a:spLocks/>
          </p:cNvSpPr>
          <p:nvPr/>
        </p:nvSpPr>
        <p:spPr bwMode="auto">
          <a:xfrm>
            <a:off x="1757363" y="3237079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do not forward (block) all datagrams destined to TCP  port 22</a:t>
            </a:r>
          </a:p>
        </p:txBody>
      </p:sp>
      <p:sp>
        <p:nvSpPr>
          <p:cNvPr id="121887" name="Rectangle 73">
            <a:extLst>
              <a:ext uri="{FF2B5EF4-FFF2-40B4-BE49-F238E27FC236}">
                <a16:creationId xmlns:a16="http://schemas.microsoft.com/office/drawing/2014/main" id="{7ACFE3D6-E578-48F0-A204-C6AD51C42704}"/>
              </a:ext>
            </a:extLst>
          </p:cNvPr>
          <p:cNvSpPr>
            <a:spLocks/>
          </p:cNvSpPr>
          <p:nvPr/>
        </p:nvSpPr>
        <p:spPr bwMode="auto">
          <a:xfrm>
            <a:off x="647700" y="46039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grpSp>
        <p:nvGrpSpPr>
          <p:cNvPr id="121888" name="Group 74">
            <a:extLst>
              <a:ext uri="{FF2B5EF4-FFF2-40B4-BE49-F238E27FC236}">
                <a16:creationId xmlns:a16="http://schemas.microsoft.com/office/drawing/2014/main" id="{E96FBC09-B9EE-41CA-8DAA-25D689850772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3937166"/>
            <a:ext cx="7483475" cy="571500"/>
            <a:chOff x="0" y="0"/>
            <a:chExt cx="6704" cy="512"/>
          </a:xfrm>
        </p:grpSpPr>
        <p:sp>
          <p:nvSpPr>
            <p:cNvPr id="121900" name="Rectangle 75">
              <a:extLst>
                <a:ext uri="{FF2B5EF4-FFF2-40B4-BE49-F238E27FC236}">
                  <a16:creationId xmlns:a16="http://schemas.microsoft.com/office/drawing/2014/main" id="{B0D1A260-0EA2-46EB-8F03-7BFF796E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1" name="Rectangle 76">
              <a:extLst>
                <a:ext uri="{FF2B5EF4-FFF2-40B4-BE49-F238E27FC236}">
                  <a16:creationId xmlns:a16="http://schemas.microsoft.com/office/drawing/2014/main" id="{B2A73798-E9BC-445E-A91A-2E4CC405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Port</a:t>
              </a:r>
            </a:p>
          </p:txBody>
        </p:sp>
        <p:sp>
          <p:nvSpPr>
            <p:cNvPr id="121902" name="Rectangle 77">
              <a:extLst>
                <a:ext uri="{FF2B5EF4-FFF2-40B4-BE49-F238E27FC236}">
                  <a16:creationId xmlns:a16="http://schemas.microsoft.com/office/drawing/2014/main" id="{A1296334-CE05-45DC-99B2-30429084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3" name="Rectangle 78">
              <a:extLst>
                <a:ext uri="{FF2B5EF4-FFF2-40B4-BE49-F238E27FC236}">
                  <a16:creationId xmlns:a16="http://schemas.microsoft.com/office/drawing/2014/main" id="{7C7DF371-9AA6-4F59-A007-2649ED14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04" name="Rectangle 79">
              <a:extLst>
                <a:ext uri="{FF2B5EF4-FFF2-40B4-BE49-F238E27FC236}">
                  <a16:creationId xmlns:a16="http://schemas.microsoft.com/office/drawing/2014/main" id="{6CF45A9E-E736-44AC-86F1-F7F3C212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5" name="Rectangle 80">
              <a:extLst>
                <a:ext uri="{FF2B5EF4-FFF2-40B4-BE49-F238E27FC236}">
                  <a16:creationId xmlns:a16="http://schemas.microsoft.com/office/drawing/2014/main" id="{72DE80DC-293A-4EAB-876B-D2F696CF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MAC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06" name="Rectangle 81">
              <a:extLst>
                <a:ext uri="{FF2B5EF4-FFF2-40B4-BE49-F238E27FC236}">
                  <a16:creationId xmlns:a16="http://schemas.microsoft.com/office/drawing/2014/main" id="{876D794C-0087-4843-8B0F-AFC479F4E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7" name="Rectangle 82">
              <a:extLst>
                <a:ext uri="{FF2B5EF4-FFF2-40B4-BE49-F238E27FC236}">
                  <a16:creationId xmlns:a16="http://schemas.microsoft.com/office/drawing/2014/main" id="{E998CB94-4D84-4286-AEAE-C98325CB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Eth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type</a:t>
              </a:r>
            </a:p>
          </p:txBody>
        </p:sp>
        <p:sp>
          <p:nvSpPr>
            <p:cNvPr id="121908" name="Rectangle 83">
              <a:extLst>
                <a:ext uri="{FF2B5EF4-FFF2-40B4-BE49-F238E27FC236}">
                  <a16:creationId xmlns:a16="http://schemas.microsoft.com/office/drawing/2014/main" id="{0EA69332-E5C9-43A9-AD9F-1253D7663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09" name="Rectangle 84">
              <a:extLst>
                <a:ext uri="{FF2B5EF4-FFF2-40B4-BE49-F238E27FC236}">
                  <a16:creationId xmlns:a16="http://schemas.microsoft.com/office/drawing/2014/main" id="{60924872-57B5-4F61-BCDD-5254E8E1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VLAN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21910" name="Rectangle 85">
              <a:extLst>
                <a:ext uri="{FF2B5EF4-FFF2-40B4-BE49-F238E27FC236}">
                  <a16:creationId xmlns:a16="http://schemas.microsoft.com/office/drawing/2014/main" id="{00799B5E-A476-4AB9-8C3F-F77B984B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1" name="Rectangle 86">
              <a:extLst>
                <a:ext uri="{FF2B5EF4-FFF2-40B4-BE49-F238E27FC236}">
                  <a16:creationId xmlns:a16="http://schemas.microsoft.com/office/drawing/2014/main" id="{DC5EEBB5-37AC-49D4-A361-2050B630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Src</a:t>
              </a:r>
            </a:p>
          </p:txBody>
        </p:sp>
        <p:sp>
          <p:nvSpPr>
            <p:cNvPr id="121912" name="Rectangle 87">
              <a:extLst>
                <a:ext uri="{FF2B5EF4-FFF2-40B4-BE49-F238E27FC236}">
                  <a16:creationId xmlns:a16="http://schemas.microsoft.com/office/drawing/2014/main" id="{726386AB-980E-4BD8-AF82-08477887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3" name="Rectangle 88">
              <a:extLst>
                <a:ext uri="{FF2B5EF4-FFF2-40B4-BE49-F238E27FC236}">
                  <a16:creationId xmlns:a16="http://schemas.microsoft.com/office/drawing/2014/main" id="{2F170AF6-EABA-47A4-AC54-AD4B0DA5F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Dst</a:t>
              </a:r>
            </a:p>
          </p:txBody>
        </p:sp>
        <p:sp>
          <p:nvSpPr>
            <p:cNvPr id="121914" name="Rectangle 89">
              <a:extLst>
                <a:ext uri="{FF2B5EF4-FFF2-40B4-BE49-F238E27FC236}">
                  <a16:creationId xmlns:a16="http://schemas.microsoft.com/office/drawing/2014/main" id="{436AB97F-4DF8-4AFA-BCD7-8BB369538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5" name="Rectangle 90">
              <a:extLst>
                <a:ext uri="{FF2B5EF4-FFF2-40B4-BE49-F238E27FC236}">
                  <a16:creationId xmlns:a16="http://schemas.microsoft.com/office/drawing/2014/main" id="{5A58AC0F-68C0-4A31-B1BB-0C9AD691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IP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Prot</a:t>
              </a:r>
            </a:p>
          </p:txBody>
        </p:sp>
        <p:sp>
          <p:nvSpPr>
            <p:cNvPr id="121916" name="Rectangle 91">
              <a:extLst>
                <a:ext uri="{FF2B5EF4-FFF2-40B4-BE49-F238E27FC236}">
                  <a16:creationId xmlns:a16="http://schemas.microsoft.com/office/drawing/2014/main" id="{194E3D84-6D0D-47A2-936A-956FB31E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7" name="Rectangle 92">
              <a:extLst>
                <a:ext uri="{FF2B5EF4-FFF2-40B4-BE49-F238E27FC236}">
                  <a16:creationId xmlns:a16="http://schemas.microsoft.com/office/drawing/2014/main" id="{9B8792E1-8391-4079-A743-5B886FD9E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sport</a:t>
              </a:r>
            </a:p>
          </p:txBody>
        </p:sp>
        <p:sp>
          <p:nvSpPr>
            <p:cNvPr id="121918" name="Rectangle 93">
              <a:extLst>
                <a:ext uri="{FF2B5EF4-FFF2-40B4-BE49-F238E27FC236}">
                  <a16:creationId xmlns:a16="http://schemas.microsoft.com/office/drawing/2014/main" id="{11A98FD0-9908-42B0-AB43-EAB75D2C1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19" name="Rectangle 94">
              <a:extLst>
                <a:ext uri="{FF2B5EF4-FFF2-40B4-BE49-F238E27FC236}">
                  <a16:creationId xmlns:a16="http://schemas.microsoft.com/office/drawing/2014/main" id="{BF6ADD11-AA0E-48BF-B4E1-F9012A57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TCP</a:t>
              </a:r>
            </a:p>
            <a:p>
              <a:r>
                <a:rPr lang="en-US" altLang="en-US" sz="1700">
                  <a:latin typeface="Calibri" panose="020F0502020204030204" pitchFamily="34" charset="0"/>
                </a:rPr>
                <a:t>dport</a:t>
              </a:r>
            </a:p>
          </p:txBody>
        </p:sp>
        <p:sp>
          <p:nvSpPr>
            <p:cNvPr id="121920" name="Rectangle 95">
              <a:extLst>
                <a:ext uri="{FF2B5EF4-FFF2-40B4-BE49-F238E27FC236}">
                  <a16:creationId xmlns:a16="http://schemas.microsoft.com/office/drawing/2014/main" id="{775504C8-965A-46D2-8D29-2E9FED29A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21921" name="Rectangle 96">
              <a:extLst>
                <a:ext uri="{FF2B5EF4-FFF2-40B4-BE49-F238E27FC236}">
                  <a16:creationId xmlns:a16="http://schemas.microsoft.com/office/drawing/2014/main" id="{066F6680-4119-4D00-A682-AA18975F6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700">
                  <a:latin typeface="Calibri" panose="020F0502020204030204" pitchFamily="34" charset="0"/>
                </a:rPr>
                <a:t>Forward</a:t>
              </a:r>
            </a:p>
          </p:txBody>
        </p:sp>
      </p:grpSp>
      <p:sp>
        <p:nvSpPr>
          <p:cNvPr id="121889" name="Rectangle 97">
            <a:extLst>
              <a:ext uri="{FF2B5EF4-FFF2-40B4-BE49-F238E27FC236}">
                <a16:creationId xmlns:a16="http://schemas.microsoft.com/office/drawing/2014/main" id="{1695ACCB-3210-4A69-B89F-938C29783031}"/>
              </a:ext>
            </a:extLst>
          </p:cNvPr>
          <p:cNvSpPr>
            <a:spLocks/>
          </p:cNvSpPr>
          <p:nvPr/>
        </p:nvSpPr>
        <p:spPr bwMode="auto">
          <a:xfrm>
            <a:off x="1308100" y="46039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0" name="Rectangle 98">
            <a:extLst>
              <a:ext uri="{FF2B5EF4-FFF2-40B4-BE49-F238E27FC236}">
                <a16:creationId xmlns:a16="http://schemas.microsoft.com/office/drawing/2014/main" id="{02350FEE-B43A-4507-86E5-B47879F6344C}"/>
              </a:ext>
            </a:extLst>
          </p:cNvPr>
          <p:cNvSpPr>
            <a:spLocks/>
          </p:cNvSpPr>
          <p:nvPr/>
        </p:nvSpPr>
        <p:spPr bwMode="auto">
          <a:xfrm>
            <a:off x="1736725" y="4603916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1" name="Rectangle 99">
            <a:extLst>
              <a:ext uri="{FF2B5EF4-FFF2-40B4-BE49-F238E27FC236}">
                <a16:creationId xmlns:a16="http://schemas.microsoft.com/office/drawing/2014/main" id="{B7BE9B76-6667-4DD6-A0D2-DD4EA37ECDFF}"/>
              </a:ext>
            </a:extLst>
          </p:cNvPr>
          <p:cNvSpPr>
            <a:spLocks/>
          </p:cNvSpPr>
          <p:nvPr/>
        </p:nvSpPr>
        <p:spPr bwMode="auto">
          <a:xfrm>
            <a:off x="2628900" y="4603916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2" name="Rectangle 100">
            <a:extLst>
              <a:ext uri="{FF2B5EF4-FFF2-40B4-BE49-F238E27FC236}">
                <a16:creationId xmlns:a16="http://schemas.microsoft.com/office/drawing/2014/main" id="{16E4698F-F0DF-471D-A6EB-E2B41C9B7252}"/>
              </a:ext>
            </a:extLst>
          </p:cNvPr>
          <p:cNvSpPr>
            <a:spLocks/>
          </p:cNvSpPr>
          <p:nvPr/>
        </p:nvSpPr>
        <p:spPr bwMode="auto">
          <a:xfrm>
            <a:off x="3290888" y="46039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3" name="Rectangle 101">
            <a:extLst>
              <a:ext uri="{FF2B5EF4-FFF2-40B4-BE49-F238E27FC236}">
                <a16:creationId xmlns:a16="http://schemas.microsoft.com/office/drawing/2014/main" id="{473DC260-2519-479E-AD4D-AE4923D8308D}"/>
              </a:ext>
            </a:extLst>
          </p:cNvPr>
          <p:cNvSpPr>
            <a:spLocks/>
          </p:cNvSpPr>
          <p:nvPr/>
        </p:nvSpPr>
        <p:spPr bwMode="auto">
          <a:xfrm>
            <a:off x="3948113" y="4586454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latin typeface="Calibri" panose="020F0502020204030204" pitchFamily="34" charset="0"/>
              </a:rPr>
              <a:t>128.119.1.1</a:t>
            </a:r>
          </a:p>
        </p:txBody>
      </p:sp>
      <p:sp>
        <p:nvSpPr>
          <p:cNvPr id="121894" name="Rectangle 102">
            <a:extLst>
              <a:ext uri="{FF2B5EF4-FFF2-40B4-BE49-F238E27FC236}">
                <a16:creationId xmlns:a16="http://schemas.microsoft.com/office/drawing/2014/main" id="{5A9BB2AA-204D-43FE-8AFF-075B37D9388C}"/>
              </a:ext>
            </a:extLst>
          </p:cNvPr>
          <p:cNvSpPr>
            <a:spLocks/>
          </p:cNvSpPr>
          <p:nvPr/>
        </p:nvSpPr>
        <p:spPr bwMode="auto">
          <a:xfrm>
            <a:off x="4611688" y="46039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5" name="Rectangle 103">
            <a:extLst>
              <a:ext uri="{FF2B5EF4-FFF2-40B4-BE49-F238E27FC236}">
                <a16:creationId xmlns:a16="http://schemas.microsoft.com/office/drawing/2014/main" id="{8D30A098-BD3E-4108-AE9D-69AAB66259BA}"/>
              </a:ext>
            </a:extLst>
          </p:cNvPr>
          <p:cNvSpPr>
            <a:spLocks/>
          </p:cNvSpPr>
          <p:nvPr/>
        </p:nvSpPr>
        <p:spPr bwMode="auto">
          <a:xfrm>
            <a:off x="5281613" y="46039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6" name="Rectangle 104">
            <a:extLst>
              <a:ext uri="{FF2B5EF4-FFF2-40B4-BE49-F238E27FC236}">
                <a16:creationId xmlns:a16="http://schemas.microsoft.com/office/drawing/2014/main" id="{BD29F0FD-CD3E-4E14-ADFE-ABBAD498EB65}"/>
              </a:ext>
            </a:extLst>
          </p:cNvPr>
          <p:cNvSpPr>
            <a:spLocks/>
          </p:cNvSpPr>
          <p:nvPr/>
        </p:nvSpPr>
        <p:spPr bwMode="auto">
          <a:xfrm>
            <a:off x="5942013" y="4603916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7" name="Rectangle 105">
            <a:extLst>
              <a:ext uri="{FF2B5EF4-FFF2-40B4-BE49-F238E27FC236}">
                <a16:creationId xmlns:a16="http://schemas.microsoft.com/office/drawing/2014/main" id="{EF5C99C2-4BD1-4673-908A-A4C046014072}"/>
              </a:ext>
            </a:extLst>
          </p:cNvPr>
          <p:cNvSpPr>
            <a:spLocks/>
          </p:cNvSpPr>
          <p:nvPr/>
        </p:nvSpPr>
        <p:spPr bwMode="auto">
          <a:xfrm>
            <a:off x="6604000" y="46039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21898" name="Rectangle 106">
            <a:extLst>
              <a:ext uri="{FF2B5EF4-FFF2-40B4-BE49-F238E27FC236}">
                <a16:creationId xmlns:a16="http://schemas.microsoft.com/office/drawing/2014/main" id="{9FC0B8D3-B9B7-4E3E-93F5-2FFD3803A184}"/>
              </a:ext>
            </a:extLst>
          </p:cNvPr>
          <p:cNvSpPr>
            <a:spLocks/>
          </p:cNvSpPr>
          <p:nvPr/>
        </p:nvSpPr>
        <p:spPr bwMode="auto">
          <a:xfrm>
            <a:off x="7362825" y="4540416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>
                <a:latin typeface="Calibri" panose="020F0502020204030204" pitchFamily="34" charset="0"/>
              </a:rPr>
              <a:t>drop</a:t>
            </a:r>
          </a:p>
        </p:txBody>
      </p:sp>
      <p:sp>
        <p:nvSpPr>
          <p:cNvPr id="121899" name="Rectangle 2">
            <a:extLst>
              <a:ext uri="{FF2B5EF4-FFF2-40B4-BE49-F238E27FC236}">
                <a16:creationId xmlns:a16="http://schemas.microsoft.com/office/drawing/2014/main" id="{4E59DCAF-C03C-46B5-B3E9-76EE1F626522}"/>
              </a:ext>
            </a:extLst>
          </p:cNvPr>
          <p:cNvSpPr>
            <a:spLocks/>
          </p:cNvSpPr>
          <p:nvPr/>
        </p:nvSpPr>
        <p:spPr bwMode="auto">
          <a:xfrm>
            <a:off x="2036763" y="4861091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anose="020B0502020104020203" pitchFamily="34" charset="0"/>
              </a:rPr>
              <a:t>do not forward (block) all datagrams sent by host 128.119.1.1</a:t>
            </a:r>
          </a:p>
        </p:txBody>
      </p:sp>
    </p:spTree>
    <p:extLst>
      <p:ext uri="{BB962C8B-B14F-4D97-AF65-F5344CB8AC3E}">
        <p14:creationId xmlns:p14="http://schemas.microsoft.com/office/powerpoint/2010/main" val="33142281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2" descr="underline_base">
            <a:extLst>
              <a:ext uri="{FF2B5EF4-FFF2-40B4-BE49-F238E27FC236}">
                <a16:creationId xmlns:a16="http://schemas.microsoft.com/office/drawing/2014/main" id="{9599D192-CFB4-4E1E-8E66-E226466E81D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51720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itle 1">
            <a:extLst>
              <a:ext uri="{FF2B5EF4-FFF2-40B4-BE49-F238E27FC236}">
                <a16:creationId xmlns:a16="http://schemas.microsoft.com/office/drawing/2014/main" id="{93F63EE5-9324-4E4C-89DE-105C67D7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507D-B820-4C75-8AA0-264B4AB9B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match: </a:t>
            </a:r>
            <a:r>
              <a:rPr lang="en-US" sz="2800" dirty="0">
                <a:latin typeface="Calibri" charset="0"/>
                <a:ea typeface="ＭＳ Ｐゴシック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match: </a:t>
            </a:r>
            <a:r>
              <a:rPr lang="en-US" sz="2800" dirty="0">
                <a:latin typeface="Calibri" charset="0"/>
                <a:ea typeface="ＭＳ Ｐゴシック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forward or flood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CFD923-F041-4DD0-B980-BD52C1BB7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/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</a:t>
            </a:r>
            <a:r>
              <a:rPr lang="en-US" sz="2800" dirty="0">
                <a:latin typeface="Calibri" charset="0"/>
                <a:ea typeface="ＭＳ Ｐゴシック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match: </a:t>
            </a:r>
            <a:r>
              <a:rPr lang="en-US" sz="2800" dirty="0">
                <a:latin typeface="Calibri" charset="0"/>
                <a:ea typeface="ＭＳ Ｐゴシック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action: </a:t>
            </a:r>
            <a:r>
              <a:rPr lang="en-US" sz="2800" dirty="0">
                <a:latin typeface="Calibri" charset="0"/>
                <a:ea typeface="ＭＳ Ｐゴシック" charset="0"/>
              </a:rPr>
              <a:t>rewrite address and port</a:t>
            </a:r>
          </a:p>
          <a:p>
            <a:pPr marL="0">
              <a:spcBef>
                <a:spcPts val="0"/>
              </a:spcBef>
              <a:buFont typeface="Wingdings" charset="0"/>
              <a:buChar char="§"/>
              <a:defRPr/>
            </a:pP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9" name="TextBox 1">
            <a:extLst>
              <a:ext uri="{FF2B5EF4-FFF2-40B4-BE49-F238E27FC236}">
                <a16:creationId xmlns:a16="http://schemas.microsoft.com/office/drawing/2014/main" id="{94C1B161-92D7-4254-A7D8-2D8F18C3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Calibri" panose="020F0502020204030204" pitchFamily="34" charset="0"/>
              </a:rPr>
              <a:t>match+action: </a:t>
            </a:r>
            <a:r>
              <a:rPr lang="en-US" altLang="en-US" sz="2800">
                <a:latin typeface="Calibri" panose="020F0502020204030204" pitchFamily="34" charset="0"/>
              </a:rPr>
              <a:t>unifies different kinds of devices</a:t>
            </a:r>
            <a:endParaRPr lang="en-US" altLang="en-US" sz="2800"/>
          </a:p>
        </p:txBody>
      </p:sp>
      <p:sp>
        <p:nvSpPr>
          <p:cNvPr id="123910" name="Slide Number Placeholder 5">
            <a:extLst>
              <a:ext uri="{FF2B5EF4-FFF2-40B4-BE49-F238E27FC236}">
                <a16:creationId xmlns:a16="http://schemas.microsoft.com/office/drawing/2014/main" id="{7B381E92-5A09-41BC-8B71-A828794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4-</a:t>
            </a:r>
            <a:fld id="{D22F858E-5AEA-4812-8404-8A4D0F6BBB3C}" type="slidenum">
              <a:rPr lang="en-US" altLang="en-US" sz="1200">
                <a:latin typeface="Tahoma" panose="020B0604030504040204" pitchFamily="34" charset="0"/>
              </a:rPr>
              <a:pPr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3911" name="Footer Placeholder 2">
            <a:extLst>
              <a:ext uri="{FF2B5EF4-FFF2-40B4-BE49-F238E27FC236}">
                <a16:creationId xmlns:a16="http://schemas.microsoft.com/office/drawing/2014/main" id="{DDE90263-1235-4FCB-970B-B062043F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9957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C15FA208-C7F7-4BCF-8E42-4FA4365FEE38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F2477846-4B98-49D2-920D-C3255D5A07C3}"/>
                </a:ext>
              </a:extLst>
            </p:cNvPr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>
              <a:extLst>
                <a:ext uri="{FF2B5EF4-FFF2-40B4-BE49-F238E27FC236}">
                  <a16:creationId xmlns:a16="http://schemas.microsoft.com/office/drawing/2014/main" id="{11688586-9848-4A4B-AFAB-C52BB7996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BFD09FE-44E3-433E-B7B9-126A31A9DD2F}"/>
                  </a:ext>
                </a:extLst>
              </p:cNvPr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77" name="TextBox 190">
                <a:extLst>
                  <a:ext uri="{FF2B5EF4-FFF2-40B4-BE49-F238E27FC236}">
                    <a16:creationId xmlns:a16="http://schemas.microsoft.com/office/drawing/2014/main" id="{B64727A9-4B2E-4A87-A81B-6BEBFB14D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78" name="TextBox 191">
                <a:extLst>
                  <a:ext uri="{FF2B5EF4-FFF2-40B4-BE49-F238E27FC236}">
                    <a16:creationId xmlns:a16="http://schemas.microsoft.com/office/drawing/2014/main" id="{D5FB6040-45CE-4225-94D6-3953F8C46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79" name="Straight Connector 192">
                <a:extLst>
                  <a:ext uri="{FF2B5EF4-FFF2-40B4-BE49-F238E27FC236}">
                    <a16:creationId xmlns:a16="http://schemas.microsoft.com/office/drawing/2014/main" id="{60400519-82EE-4FD5-851A-141DBDAED2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>
                <a:extLst>
                  <a:ext uri="{FF2B5EF4-FFF2-40B4-BE49-F238E27FC236}">
                    <a16:creationId xmlns:a16="http://schemas.microsoft.com/office/drawing/2014/main" id="{CAD1C705-6E5F-4CB2-AA90-EC6EC75AE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81" name="TextBox 194">
                <a:extLst>
                  <a:ext uri="{FF2B5EF4-FFF2-40B4-BE49-F238E27FC236}">
                    <a16:creationId xmlns:a16="http://schemas.microsoft.com/office/drawing/2014/main" id="{D55AFB08-191C-4353-863F-24EB1A4FC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82" name="Straight Connector 195">
                <a:extLst>
                  <a:ext uri="{FF2B5EF4-FFF2-40B4-BE49-F238E27FC236}">
                    <a16:creationId xmlns:a16="http://schemas.microsoft.com/office/drawing/2014/main" id="{77ECC03B-27E4-4EBE-A3B5-2DE5D9AE36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6EF8A6-8663-4B5B-B831-E4D1BB75F4A3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4405758C-A8E8-4BD9-8BD2-366C20259F7E}"/>
                </a:ext>
              </a:extLst>
            </p:cNvPr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>
              <a:extLst>
                <a:ext uri="{FF2B5EF4-FFF2-40B4-BE49-F238E27FC236}">
                  <a16:creationId xmlns:a16="http://schemas.microsoft.com/office/drawing/2014/main" id="{306EF63E-503E-41F0-8DD0-F0B84550F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A45077F-0B05-4D55-95DD-14D1E781B804}"/>
                  </a:ext>
                </a:extLst>
              </p:cNvPr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66" name="TextBox 199">
                <a:extLst>
                  <a:ext uri="{FF2B5EF4-FFF2-40B4-BE49-F238E27FC236}">
                    <a16:creationId xmlns:a16="http://schemas.microsoft.com/office/drawing/2014/main" id="{ADB68D5A-AEA7-403A-AE58-F52A91185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10.2.0.3</a:t>
                </a:r>
              </a:p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10.2.0.4</a:t>
                </a:r>
              </a:p>
            </p:txBody>
          </p:sp>
          <p:sp>
            <p:nvSpPr>
              <p:cNvPr id="125067" name="TextBox 200">
                <a:extLst>
                  <a:ext uri="{FF2B5EF4-FFF2-40B4-BE49-F238E27FC236}">
                    <a16:creationId xmlns:a16="http://schemas.microsoft.com/office/drawing/2014/main" id="{E35AC279-A307-40E4-A142-39F59CAC6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68" name="Straight Connector 201">
                <a:extLst>
                  <a:ext uri="{FF2B5EF4-FFF2-40B4-BE49-F238E27FC236}">
                    <a16:creationId xmlns:a16="http://schemas.microsoft.com/office/drawing/2014/main" id="{00AD28BD-C523-4FD0-800E-EE76693FEF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>
                <a:extLst>
                  <a:ext uri="{FF2B5EF4-FFF2-40B4-BE49-F238E27FC236}">
                    <a16:creationId xmlns:a16="http://schemas.microsoft.com/office/drawing/2014/main" id="{1BE5EC4F-F3AA-4D26-9F71-F78B210FA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70" name="TextBox 203">
                <a:extLst>
                  <a:ext uri="{FF2B5EF4-FFF2-40B4-BE49-F238E27FC236}">
                    <a16:creationId xmlns:a16="http://schemas.microsoft.com/office/drawing/2014/main" id="{E8EF62B2-DE04-44E5-94FB-37AD22580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71" name="Straight Connector 204">
                <a:extLst>
                  <a:ext uri="{FF2B5EF4-FFF2-40B4-BE49-F238E27FC236}">
                    <a16:creationId xmlns:a16="http://schemas.microsoft.com/office/drawing/2014/main" id="{69A3DE0D-2FEE-4C47-B003-A6C1E55E7D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>
                <a:extLst>
                  <a:ext uri="{FF2B5EF4-FFF2-40B4-BE49-F238E27FC236}">
                    <a16:creationId xmlns:a16="http://schemas.microsoft.com/office/drawing/2014/main" id="{E4934FC5-2566-4E0E-9053-661B4B0631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>
                <a:extLst>
                  <a:ext uri="{FF2B5EF4-FFF2-40B4-BE49-F238E27FC236}">
                    <a16:creationId xmlns:a16="http://schemas.microsoft.com/office/drawing/2014/main" id="{8C9025A9-36EA-4E07-9F3C-995BEE2A5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ECF25F6-570F-49F4-A1B6-958A85F46E43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8B9CEF7-1D1D-4F36-89A4-76B70C740088}"/>
                </a:ext>
              </a:extLst>
            </p:cNvPr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>
              <a:extLst>
                <a:ext uri="{FF2B5EF4-FFF2-40B4-BE49-F238E27FC236}">
                  <a16:creationId xmlns:a16="http://schemas.microsoft.com/office/drawing/2014/main" id="{0D9D063A-388B-4BA3-9162-B322BECDB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4DA279-845B-4BAC-835D-F76627928129}"/>
                  </a:ext>
                </a:extLst>
              </p:cNvPr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57" name="TextBox 8">
                <a:extLst>
                  <a:ext uri="{FF2B5EF4-FFF2-40B4-BE49-F238E27FC236}">
                    <a16:creationId xmlns:a16="http://schemas.microsoft.com/office/drawing/2014/main" id="{8E0E9BD5-C223-4F41-BEEE-3D12697846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ingress port = 1</a:t>
                </a:r>
              </a:p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58" name="TextBox 183">
                <a:extLst>
                  <a:ext uri="{FF2B5EF4-FFF2-40B4-BE49-F238E27FC236}">
                    <a16:creationId xmlns:a16="http://schemas.microsoft.com/office/drawing/2014/main" id="{A6FDAFDB-B9B2-4CF6-9522-F08B83EB9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  <p:cxnSp>
            <p:nvCxnSpPr>
              <p:cNvPr id="125059" name="Straight Connector 14">
                <a:extLst>
                  <a:ext uri="{FF2B5EF4-FFF2-40B4-BE49-F238E27FC236}">
                    <a16:creationId xmlns:a16="http://schemas.microsoft.com/office/drawing/2014/main" id="{C3F54239-D736-4453-AF99-D28AA43A6D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>
                <a:extLst>
                  <a:ext uri="{FF2B5EF4-FFF2-40B4-BE49-F238E27FC236}">
                    <a16:creationId xmlns:a16="http://schemas.microsoft.com/office/drawing/2014/main" id="{9BA769ED-6742-4FAC-A0AD-608CAF47FA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61" name="TextBox 186">
                <a:extLst>
                  <a:ext uri="{FF2B5EF4-FFF2-40B4-BE49-F238E27FC236}">
                    <a16:creationId xmlns:a16="http://schemas.microsoft.com/office/drawing/2014/main" id="{D45714C2-ECE8-40C9-A0D2-5BB768EBCD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62" name="Straight Connector 187">
                <a:extLst>
                  <a:ext uri="{FF2B5EF4-FFF2-40B4-BE49-F238E27FC236}">
                    <a16:creationId xmlns:a16="http://schemas.microsoft.com/office/drawing/2014/main" id="{A409054B-BD8A-4F6A-AD04-F0B7F841DD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>
            <a:extLst>
              <a:ext uri="{FF2B5EF4-FFF2-40B4-BE49-F238E27FC236}">
                <a16:creationId xmlns:a16="http://schemas.microsoft.com/office/drawing/2014/main" id="{B09A8F70-8905-470E-9581-3DA9EA5047D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44592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>
            <a:extLst>
              <a:ext uri="{FF2B5EF4-FFF2-40B4-BE49-F238E27FC236}">
                <a16:creationId xmlns:a16="http://schemas.microsoft.com/office/drawing/2014/main" id="{15206107-A6CB-46A3-8142-8F041319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OpenFlow example</a:t>
            </a:r>
          </a:p>
        </p:txBody>
      </p:sp>
      <p:cxnSp>
        <p:nvCxnSpPr>
          <p:cNvPr id="124934" name="Straight Connector 13">
            <a:extLst>
              <a:ext uri="{FF2B5EF4-FFF2-40B4-BE49-F238E27FC236}">
                <a16:creationId xmlns:a16="http://schemas.microsoft.com/office/drawing/2014/main" id="{E7C1C0F4-712F-4789-A49B-CFE166D7E1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>
            <a:extLst>
              <a:ext uri="{FF2B5EF4-FFF2-40B4-BE49-F238E27FC236}">
                <a16:creationId xmlns:a16="http://schemas.microsoft.com/office/drawing/2014/main" id="{CC367FB6-2F10-4553-B417-2B7BDB08E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>
            <a:extLst>
              <a:ext uri="{FF2B5EF4-FFF2-40B4-BE49-F238E27FC236}">
                <a16:creationId xmlns:a16="http://schemas.microsoft.com/office/drawing/2014/main" id="{B66F23A7-DD57-46E0-BEEA-BB86E10255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>
            <a:extLst>
              <a:ext uri="{FF2B5EF4-FFF2-40B4-BE49-F238E27FC236}">
                <a16:creationId xmlns:a16="http://schemas.microsoft.com/office/drawing/2014/main" id="{D25C9B7F-15AF-4088-BAE3-2CBE51EBE84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1747C04-CD7D-4734-91FE-0D99BC35D244}"/>
              </a:ext>
            </a:extLst>
          </p:cNvPr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5E3D03-4BBD-498C-B595-8F67C03E9527}"/>
              </a:ext>
            </a:extLst>
          </p:cNvPr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>
            <a:extLst>
              <a:ext uri="{FF2B5EF4-FFF2-40B4-BE49-F238E27FC236}">
                <a16:creationId xmlns:a16="http://schemas.microsoft.com/office/drawing/2014/main" id="{3A258D46-2F3F-4519-9915-33A1FF80694F}"/>
              </a:ext>
            </a:extLst>
          </p:cNvPr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>
              <a:extLst>
                <a:ext uri="{FF2B5EF4-FFF2-40B4-BE49-F238E27FC236}">
                  <a16:creationId xmlns:a16="http://schemas.microsoft.com/office/drawing/2014/main" id="{A35956A7-D1BA-4C57-86D0-FDC46CE56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>
              <a:extLst>
                <a:ext uri="{FF2B5EF4-FFF2-40B4-BE49-F238E27FC236}">
                  <a16:creationId xmlns:a16="http://schemas.microsoft.com/office/drawing/2014/main" id="{51872AC6-E66F-4191-BCB2-25E413AA41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124941" name="Group 44">
            <a:extLst>
              <a:ext uri="{FF2B5EF4-FFF2-40B4-BE49-F238E27FC236}">
                <a16:creationId xmlns:a16="http://schemas.microsoft.com/office/drawing/2014/main" id="{AE5F0632-37A9-434A-BBFA-E2D464BBCF45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>
              <a:extLst>
                <a:ext uri="{FF2B5EF4-FFF2-40B4-BE49-F238E27FC236}">
                  <a16:creationId xmlns:a16="http://schemas.microsoft.com/office/drawing/2014/main" id="{ADA93E43-B9E7-4C07-92D7-6F7BC023C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>
              <a:extLst>
                <a:ext uri="{FF2B5EF4-FFF2-40B4-BE49-F238E27FC236}">
                  <a16:creationId xmlns:a16="http://schemas.microsoft.com/office/drawing/2014/main" id="{33BE76EB-CC9F-4BCD-AC8C-8F56C6F213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124942" name="TextBox 9">
            <a:extLst>
              <a:ext uri="{FF2B5EF4-FFF2-40B4-BE49-F238E27FC236}">
                <a16:creationId xmlns:a16="http://schemas.microsoft.com/office/drawing/2014/main" id="{2C5BF65D-E052-4437-903E-FFE56C42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Host h1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10.1.0.1</a:t>
            </a:r>
          </a:p>
          <a:p>
            <a:pPr algn="ctr"/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24943" name="TextBox 58">
            <a:extLst>
              <a:ext uri="{FF2B5EF4-FFF2-40B4-BE49-F238E27FC236}">
                <a16:creationId xmlns:a16="http://schemas.microsoft.com/office/drawing/2014/main" id="{F72A5A1E-71DB-40B2-9568-000B5038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Host h2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10.1.0.2</a:t>
            </a:r>
          </a:p>
          <a:p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8CBE1A-D692-4FE8-A57C-BAF667AE4AD8}"/>
              </a:ext>
            </a:extLst>
          </p:cNvPr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611930-8C20-4D48-80EC-E133A6D8A231}"/>
              </a:ext>
            </a:extLst>
          </p:cNvPr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>
            <a:extLst>
              <a:ext uri="{FF2B5EF4-FFF2-40B4-BE49-F238E27FC236}">
                <a16:creationId xmlns:a16="http://schemas.microsoft.com/office/drawing/2014/main" id="{44109BF2-6D33-4476-BE2C-76376A66AFC1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>
              <a:extLst>
                <a:ext uri="{FF2B5EF4-FFF2-40B4-BE49-F238E27FC236}">
                  <a16:creationId xmlns:a16="http://schemas.microsoft.com/office/drawing/2014/main" id="{8BF74943-2D4B-4A40-94D6-18438BCFD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>
              <a:extLst>
                <a:ext uri="{FF2B5EF4-FFF2-40B4-BE49-F238E27FC236}">
                  <a16:creationId xmlns:a16="http://schemas.microsoft.com/office/drawing/2014/main" id="{9ADEAC09-A334-4E99-B17A-B31FD1C912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124947" name="Group 44">
            <a:extLst>
              <a:ext uri="{FF2B5EF4-FFF2-40B4-BE49-F238E27FC236}">
                <a16:creationId xmlns:a16="http://schemas.microsoft.com/office/drawing/2014/main" id="{4DEE915E-6A26-4787-B7B9-0FDE0B5C6E58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>
              <a:extLst>
                <a:ext uri="{FF2B5EF4-FFF2-40B4-BE49-F238E27FC236}">
                  <a16:creationId xmlns:a16="http://schemas.microsoft.com/office/drawing/2014/main" id="{438E3E6D-7241-45BB-935A-A2CBAF0EE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>
              <a:extLst>
                <a:ext uri="{FF2B5EF4-FFF2-40B4-BE49-F238E27FC236}">
                  <a16:creationId xmlns:a16="http://schemas.microsoft.com/office/drawing/2014/main" id="{9888E102-B481-4382-9B23-2AE8FA5CFE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124948" name="TextBox 70">
            <a:extLst>
              <a:ext uri="{FF2B5EF4-FFF2-40B4-BE49-F238E27FC236}">
                <a16:creationId xmlns:a16="http://schemas.microsoft.com/office/drawing/2014/main" id="{DAE4238E-B661-40C5-BE7E-CC0A2507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Host h4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10.2.0.4</a:t>
            </a:r>
          </a:p>
          <a:p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4949" name="TextBox 71">
            <a:extLst>
              <a:ext uri="{FF2B5EF4-FFF2-40B4-BE49-F238E27FC236}">
                <a16:creationId xmlns:a16="http://schemas.microsoft.com/office/drawing/2014/main" id="{7B911F6E-F01E-4F67-8EF1-107E7DBA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Host h3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10.2.0.3</a:t>
            </a:r>
          </a:p>
          <a:p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245975-0691-4DDB-BB48-902E9E24627F}"/>
              </a:ext>
            </a:extLst>
          </p:cNvPr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25D15F7-45BE-46F6-8861-927885F31202}"/>
              </a:ext>
            </a:extLst>
          </p:cNvPr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>
            <a:extLst>
              <a:ext uri="{FF2B5EF4-FFF2-40B4-BE49-F238E27FC236}">
                <a16:creationId xmlns:a16="http://schemas.microsoft.com/office/drawing/2014/main" id="{A55AD266-B8DB-4FF5-87A1-C2441A504E0B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>
              <a:extLst>
                <a:ext uri="{FF2B5EF4-FFF2-40B4-BE49-F238E27FC236}">
                  <a16:creationId xmlns:a16="http://schemas.microsoft.com/office/drawing/2014/main" id="{9D6BA1A8-2C9D-4D8B-B0F8-E57287C1D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>
              <a:extLst>
                <a:ext uri="{FF2B5EF4-FFF2-40B4-BE49-F238E27FC236}">
                  <a16:creationId xmlns:a16="http://schemas.microsoft.com/office/drawing/2014/main" id="{4C4E4D5D-BB71-420E-B95F-A9A007ACC5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124953" name="Group 44">
            <a:extLst>
              <a:ext uri="{FF2B5EF4-FFF2-40B4-BE49-F238E27FC236}">
                <a16:creationId xmlns:a16="http://schemas.microsoft.com/office/drawing/2014/main" id="{E501FF25-E804-4781-BFE7-0620555C59F6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>
              <a:extLst>
                <a:ext uri="{FF2B5EF4-FFF2-40B4-BE49-F238E27FC236}">
                  <a16:creationId xmlns:a16="http://schemas.microsoft.com/office/drawing/2014/main" id="{960CE4A5-D119-4DCA-95EB-EBE53161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>
              <a:extLst>
                <a:ext uri="{FF2B5EF4-FFF2-40B4-BE49-F238E27FC236}">
                  <a16:creationId xmlns:a16="http://schemas.microsoft.com/office/drawing/2014/main" id="{0570F64E-6A38-4F22-BDB7-8E3B56CF6B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124954" name="TextBox 83">
            <a:extLst>
              <a:ext uri="{FF2B5EF4-FFF2-40B4-BE49-F238E27FC236}">
                <a16:creationId xmlns:a16="http://schemas.microsoft.com/office/drawing/2014/main" id="{B5271E15-FA12-43C2-9A57-51CB75C6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Host h5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124955" name="TextBox 92">
            <a:extLst>
              <a:ext uri="{FF2B5EF4-FFF2-40B4-BE49-F238E27FC236}">
                <a16:creationId xmlns:a16="http://schemas.microsoft.com/office/drawing/2014/main" id="{B8A0333E-3BFA-4813-919F-9C50159AD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cs typeface="Arial" panose="020B0604020202020204" pitchFamily="34" charset="0"/>
              </a:rPr>
              <a:t>s1</a:t>
            </a:r>
          </a:p>
        </p:txBody>
      </p:sp>
      <p:sp>
        <p:nvSpPr>
          <p:cNvPr id="124956" name="TextBox 93">
            <a:extLst>
              <a:ext uri="{FF2B5EF4-FFF2-40B4-BE49-F238E27FC236}">
                <a16:creationId xmlns:a16="http://schemas.microsoft.com/office/drawing/2014/main" id="{27518B5E-6F4B-4FDC-8712-0A72337E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cs typeface="Arial" panose="020B0604020202020204" pitchFamily="34" charset="0"/>
              </a:rPr>
              <a:t>s2</a:t>
            </a:r>
          </a:p>
        </p:txBody>
      </p:sp>
      <p:sp>
        <p:nvSpPr>
          <p:cNvPr id="124957" name="TextBox 94">
            <a:extLst>
              <a:ext uri="{FF2B5EF4-FFF2-40B4-BE49-F238E27FC236}">
                <a16:creationId xmlns:a16="http://schemas.microsoft.com/office/drawing/2014/main" id="{D91CF94D-4362-4249-BD88-D87074AB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124958" name="Straight Connector 99">
            <a:extLst>
              <a:ext uri="{FF2B5EF4-FFF2-40B4-BE49-F238E27FC236}">
                <a16:creationId xmlns:a16="http://schemas.microsoft.com/office/drawing/2014/main" id="{5CE1D9CD-CFC5-4AAA-B4C3-733986DF32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>
            <a:extLst>
              <a:ext uri="{FF2B5EF4-FFF2-40B4-BE49-F238E27FC236}">
                <a16:creationId xmlns:a16="http://schemas.microsoft.com/office/drawing/2014/main" id="{D81814B9-E14C-42E5-8F84-C0133807D6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>
            <a:extLst>
              <a:ext uri="{FF2B5EF4-FFF2-40B4-BE49-F238E27FC236}">
                <a16:creationId xmlns:a16="http://schemas.microsoft.com/office/drawing/2014/main" id="{A0307A67-9286-40EC-A50C-98E12CD2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61" name="TextBox 109">
            <a:extLst>
              <a:ext uri="{FF2B5EF4-FFF2-40B4-BE49-F238E27FC236}">
                <a16:creationId xmlns:a16="http://schemas.microsoft.com/office/drawing/2014/main" id="{B2A13810-122D-441A-B695-EFB26B17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62" name="TextBox 110">
            <a:extLst>
              <a:ext uri="{FF2B5EF4-FFF2-40B4-BE49-F238E27FC236}">
                <a16:creationId xmlns:a16="http://schemas.microsoft.com/office/drawing/2014/main" id="{36947FDD-3559-469F-B867-A11F4A06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63" name="TextBox 111">
            <a:extLst>
              <a:ext uri="{FF2B5EF4-FFF2-40B4-BE49-F238E27FC236}">
                <a16:creationId xmlns:a16="http://schemas.microsoft.com/office/drawing/2014/main" id="{96743BBE-B209-4771-92CA-6F13EC29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64" name="TextBox 112">
            <a:extLst>
              <a:ext uri="{FF2B5EF4-FFF2-40B4-BE49-F238E27FC236}">
                <a16:creationId xmlns:a16="http://schemas.microsoft.com/office/drawing/2014/main" id="{8D7023D0-A1ED-47AB-98AC-2970BBE6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65" name="TextBox 113">
            <a:extLst>
              <a:ext uri="{FF2B5EF4-FFF2-40B4-BE49-F238E27FC236}">
                <a16:creationId xmlns:a16="http://schemas.microsoft.com/office/drawing/2014/main" id="{E2010799-8E2A-4BE5-A5F7-ABB51D3C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66" name="TextBox 114">
            <a:extLst>
              <a:ext uri="{FF2B5EF4-FFF2-40B4-BE49-F238E27FC236}">
                <a16:creationId xmlns:a16="http://schemas.microsoft.com/office/drawing/2014/main" id="{524D2852-C469-48E1-80D9-397A7651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67" name="TextBox 115">
            <a:extLst>
              <a:ext uri="{FF2B5EF4-FFF2-40B4-BE49-F238E27FC236}">
                <a16:creationId xmlns:a16="http://schemas.microsoft.com/office/drawing/2014/main" id="{0730D00E-9395-45C4-ABC3-097CA84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68" name="TextBox 117">
            <a:extLst>
              <a:ext uri="{FF2B5EF4-FFF2-40B4-BE49-F238E27FC236}">
                <a16:creationId xmlns:a16="http://schemas.microsoft.com/office/drawing/2014/main" id="{83EA96A8-DD0B-49BD-9847-5B0937B5F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69" name="TextBox 118">
            <a:extLst>
              <a:ext uri="{FF2B5EF4-FFF2-40B4-BE49-F238E27FC236}">
                <a16:creationId xmlns:a16="http://schemas.microsoft.com/office/drawing/2014/main" id="{6F6801B4-5B7E-4550-AEC5-5E887740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70" name="TextBox 119">
            <a:extLst>
              <a:ext uri="{FF2B5EF4-FFF2-40B4-BE49-F238E27FC236}">
                <a16:creationId xmlns:a16="http://schemas.microsoft.com/office/drawing/2014/main" id="{F45240B5-6565-47DE-8698-066F4015E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71" name="TextBox 120">
            <a:extLst>
              <a:ext uri="{FF2B5EF4-FFF2-40B4-BE49-F238E27FC236}">
                <a16:creationId xmlns:a16="http://schemas.microsoft.com/office/drawing/2014/main" id="{DF141C16-B683-4E77-99BB-8C9A8884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72" name="TextBox 150">
            <a:extLst>
              <a:ext uri="{FF2B5EF4-FFF2-40B4-BE49-F238E27FC236}">
                <a16:creationId xmlns:a16="http://schemas.microsoft.com/office/drawing/2014/main" id="{06AD5F95-CFE4-4A90-AF50-AC8927B7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cs typeface="Arial" panose="020B0604020202020204" pitchFamily="34" charset="0"/>
              </a:rPr>
              <a:t>Host h6</a:t>
            </a:r>
          </a:p>
          <a:p>
            <a:pPr algn="ctr"/>
            <a:r>
              <a:rPr lang="en-US" altLang="en-US" sz="1400"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124973" name="Group 7">
            <a:extLst>
              <a:ext uri="{FF2B5EF4-FFF2-40B4-BE49-F238E27FC236}">
                <a16:creationId xmlns:a16="http://schemas.microsoft.com/office/drawing/2014/main" id="{7FC2BF43-8656-4E0C-B61F-8105ECCD2190}"/>
              </a:ext>
            </a:extLst>
          </p:cNvPr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7F3FA18-F04B-4057-9D8D-66F66E15D5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010194C-F839-464A-968B-76F9CCCCD542}"/>
                </a:ext>
              </a:extLst>
            </p:cNvPr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639C3AB-093E-4D85-BCE9-7FD96F47F95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9210EABD-78AE-493A-A0F0-B5AACF23CB69}"/>
                </a:ext>
              </a:extLst>
            </p:cNvPr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65442D-EA47-4CA6-B228-5EFB653A3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799C3D-9DC3-40B4-AEC6-2DEF1C3B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C52EBBC-80DA-40C9-B6FC-4BDF082EF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86E715D-A5A0-48F6-A0B0-EBC60B9AADE3}"/>
                </a:ext>
              </a:extLst>
            </p:cNvPr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6FF2C73-0128-40A5-9D2B-17D9D91C08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>
            <a:extLst>
              <a:ext uri="{FF2B5EF4-FFF2-40B4-BE49-F238E27FC236}">
                <a16:creationId xmlns:a16="http://schemas.microsoft.com/office/drawing/2014/main" id="{7B891CD8-2768-4F76-A7D8-7A201A828CBB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0A7D402-A026-4F5B-AC8A-47178EADCC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78BA8EB-B7C8-45F6-9296-EA2D9793B299}"/>
                </a:ext>
              </a:extLst>
            </p:cNvPr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1BEDD5E-68B9-44C2-A61C-BFD7B684FF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AEEA6C28-1377-440D-AB6D-5D0B78C72D50}"/>
                </a:ext>
              </a:extLst>
            </p:cNvPr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9E4F4BF7-7412-4C79-8255-CF957086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BFE163C-4DA7-47D8-B1F0-EB98D391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6A9D3772-A81A-44BF-8E18-DBDF8CFE8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53193F5-D973-4BDD-88A7-D33C91FD8811}"/>
                </a:ext>
              </a:extLst>
            </p:cNvPr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EC0471A-56B0-4029-8CDB-CB8C1AB26C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>
            <a:extLst>
              <a:ext uri="{FF2B5EF4-FFF2-40B4-BE49-F238E27FC236}">
                <a16:creationId xmlns:a16="http://schemas.microsoft.com/office/drawing/2014/main" id="{9724A9DC-67C2-461F-B39C-0B97CEAFA7C6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1266EE6-EEFD-44D9-BBA1-D621B4AAF6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ED1270E-F093-4A03-B2A6-7C9DFF0420B9}"/>
                </a:ext>
              </a:extLst>
            </p:cNvPr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A2C73B5-D3E1-4B9B-96A9-AC30EFB7D8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8340851-9E46-4B99-B5D2-B94098C6EE4C}"/>
                </a:ext>
              </a:extLst>
            </p:cNvPr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747669F-25F3-40F3-B25B-56E0CB60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AC0F2BB1-6346-46FB-A31C-321EF38BE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7E9E1C22-6091-4ABD-85D5-D7F9EABC7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CA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DCE1165-8690-4B98-ADCB-02BA006B9284}"/>
                </a:ext>
              </a:extLst>
            </p:cNvPr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ACE6D0F-D640-4F0F-8A9B-63310F3908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>
            <a:extLst>
              <a:ext uri="{FF2B5EF4-FFF2-40B4-BE49-F238E27FC236}">
                <a16:creationId xmlns:a16="http://schemas.microsoft.com/office/drawing/2014/main" id="{F95701FB-A239-406A-A005-B7A3341796CF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>
              <a:extLst>
                <a:ext uri="{FF2B5EF4-FFF2-40B4-BE49-F238E27FC236}">
                  <a16:creationId xmlns:a16="http://schemas.microsoft.com/office/drawing/2014/main" id="{931B5293-912B-431D-80DE-2594DEB17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>
                <a:extLst>
                  <a:ext uri="{FF2B5EF4-FFF2-40B4-BE49-F238E27FC236}">
                    <a16:creationId xmlns:a16="http://schemas.microsoft.com/office/drawing/2014/main" id="{75825E8C-75EE-4221-9593-BDD36FB31A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>
                  <a:extLst>
                    <a:ext uri="{FF2B5EF4-FFF2-40B4-BE49-F238E27FC236}">
                      <a16:creationId xmlns:a16="http://schemas.microsoft.com/office/drawing/2014/main" id="{76263D9B-05CC-4969-B502-6053F17FE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984" name="Rectangle 952">
                  <a:extLst>
                    <a:ext uri="{FF2B5EF4-FFF2-40B4-BE49-F238E27FC236}">
                      <a16:creationId xmlns:a16="http://schemas.microsoft.com/office/drawing/2014/main" id="{74DC2198-81D2-4A9F-893E-0F2A72543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85" name="Freeform 953">
                  <a:extLst>
                    <a:ext uri="{FF2B5EF4-FFF2-40B4-BE49-F238E27FC236}">
                      <a16:creationId xmlns:a16="http://schemas.microsoft.com/office/drawing/2014/main" id="{5142C286-8CEA-48FA-9E0D-74C0C6A3F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986" name="Freeform 954">
                  <a:extLst>
                    <a:ext uri="{FF2B5EF4-FFF2-40B4-BE49-F238E27FC236}">
                      <a16:creationId xmlns:a16="http://schemas.microsoft.com/office/drawing/2014/main" id="{FD1FD164-1C33-4F55-8BB1-44BA6E881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987" name="Rectangle 955">
                  <a:extLst>
                    <a:ext uri="{FF2B5EF4-FFF2-40B4-BE49-F238E27FC236}">
                      <a16:creationId xmlns:a16="http://schemas.microsoft.com/office/drawing/2014/main" id="{CFB4A024-CC34-4C4B-8F9C-46F707706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988" name="Group 956">
                  <a:extLst>
                    <a:ext uri="{FF2B5EF4-FFF2-40B4-BE49-F238E27FC236}">
                      <a16:creationId xmlns:a16="http://schemas.microsoft.com/office/drawing/2014/main" id="{35DA8E7A-6FFF-4EF0-B31E-A9914E8A98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>
                    <a:extLst>
                      <a:ext uri="{FF2B5EF4-FFF2-40B4-BE49-F238E27FC236}">
                        <a16:creationId xmlns:a16="http://schemas.microsoft.com/office/drawing/2014/main" id="{3001F059-AE2E-4D5A-9B08-305F27B227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14" name="AutoShape 958">
                    <a:extLst>
                      <a:ext uri="{FF2B5EF4-FFF2-40B4-BE49-F238E27FC236}">
                        <a16:creationId xmlns:a16="http://schemas.microsoft.com/office/drawing/2014/main" id="{0A00FA8F-AB5D-4C09-ACF0-1F5C130283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89" name="Rectangle 959">
                  <a:extLst>
                    <a:ext uri="{FF2B5EF4-FFF2-40B4-BE49-F238E27FC236}">
                      <a16:creationId xmlns:a16="http://schemas.microsoft.com/office/drawing/2014/main" id="{6829C11B-66DD-4A6F-8174-353EC2608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990" name="Group 960">
                  <a:extLst>
                    <a:ext uri="{FF2B5EF4-FFF2-40B4-BE49-F238E27FC236}">
                      <a16:creationId xmlns:a16="http://schemas.microsoft.com/office/drawing/2014/main" id="{9D548A8C-2F49-4CF1-AF49-15314A8018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>
                    <a:extLst>
                      <a:ext uri="{FF2B5EF4-FFF2-40B4-BE49-F238E27FC236}">
                        <a16:creationId xmlns:a16="http://schemas.microsoft.com/office/drawing/2014/main" id="{9062809A-329B-46C4-A09C-C32C5EEBED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12" name="AutoShape 962">
                    <a:extLst>
                      <a:ext uri="{FF2B5EF4-FFF2-40B4-BE49-F238E27FC236}">
                        <a16:creationId xmlns:a16="http://schemas.microsoft.com/office/drawing/2014/main" id="{E8E702E4-B915-46ED-A2CF-83707C8118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91" name="Rectangle 963">
                  <a:extLst>
                    <a:ext uri="{FF2B5EF4-FFF2-40B4-BE49-F238E27FC236}">
                      <a16:creationId xmlns:a16="http://schemas.microsoft.com/office/drawing/2014/main" id="{AD0DE81C-32FC-4942-B8C0-FFE14DCE3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92" name="Rectangle 964">
                  <a:extLst>
                    <a:ext uri="{FF2B5EF4-FFF2-40B4-BE49-F238E27FC236}">
                      <a16:creationId xmlns:a16="http://schemas.microsoft.com/office/drawing/2014/main" id="{F7F24EEC-E410-416F-99B7-C47C3497C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993" name="Group 965">
                  <a:extLst>
                    <a:ext uri="{FF2B5EF4-FFF2-40B4-BE49-F238E27FC236}">
                      <a16:creationId xmlns:a16="http://schemas.microsoft.com/office/drawing/2014/main" id="{80625F01-E405-45DB-9A40-525CDF9C33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>
                    <a:extLst>
                      <a:ext uri="{FF2B5EF4-FFF2-40B4-BE49-F238E27FC236}">
                        <a16:creationId xmlns:a16="http://schemas.microsoft.com/office/drawing/2014/main" id="{024B40C2-C152-48B3-9FD0-602FAD0148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10" name="AutoShape 967">
                    <a:extLst>
                      <a:ext uri="{FF2B5EF4-FFF2-40B4-BE49-F238E27FC236}">
                        <a16:creationId xmlns:a16="http://schemas.microsoft.com/office/drawing/2014/main" id="{5B2E49F4-B67A-4F35-B252-7EACBB2186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94" name="Freeform 968">
                  <a:extLst>
                    <a:ext uri="{FF2B5EF4-FFF2-40B4-BE49-F238E27FC236}">
                      <a16:creationId xmlns:a16="http://schemas.microsoft.com/office/drawing/2014/main" id="{C45F7F2B-7874-4DFD-9C2E-6AAB46230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124995" name="Group 969">
                  <a:extLst>
                    <a:ext uri="{FF2B5EF4-FFF2-40B4-BE49-F238E27FC236}">
                      <a16:creationId xmlns:a16="http://schemas.microsoft.com/office/drawing/2014/main" id="{07C3B05E-0C6F-4768-9934-1E813A23CF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>
                    <a:extLst>
                      <a:ext uri="{FF2B5EF4-FFF2-40B4-BE49-F238E27FC236}">
                        <a16:creationId xmlns:a16="http://schemas.microsoft.com/office/drawing/2014/main" id="{C2532072-37AE-4A64-833C-1500F69533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008" name="AutoShape 971">
                    <a:extLst>
                      <a:ext uri="{FF2B5EF4-FFF2-40B4-BE49-F238E27FC236}">
                        <a16:creationId xmlns:a16="http://schemas.microsoft.com/office/drawing/2014/main" id="{3B127B5E-7073-48D6-9121-7D4E4497C3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4996" name="Rectangle 972">
                  <a:extLst>
                    <a:ext uri="{FF2B5EF4-FFF2-40B4-BE49-F238E27FC236}">
                      <a16:creationId xmlns:a16="http://schemas.microsoft.com/office/drawing/2014/main" id="{5A7B2A9C-26C2-405D-B0F6-BB6D1845C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97" name="Freeform 973">
                  <a:extLst>
                    <a:ext uri="{FF2B5EF4-FFF2-40B4-BE49-F238E27FC236}">
                      <a16:creationId xmlns:a16="http://schemas.microsoft.com/office/drawing/2014/main" id="{C6072CD2-80C5-4E9C-AB6A-D297A057B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998" name="Freeform 974">
                  <a:extLst>
                    <a:ext uri="{FF2B5EF4-FFF2-40B4-BE49-F238E27FC236}">
                      <a16:creationId xmlns:a16="http://schemas.microsoft.com/office/drawing/2014/main" id="{A39AF398-B264-4C2D-9663-AF5B09B73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999" name="Oval 975">
                  <a:extLst>
                    <a:ext uri="{FF2B5EF4-FFF2-40B4-BE49-F238E27FC236}">
                      <a16:creationId xmlns:a16="http://schemas.microsoft.com/office/drawing/2014/main" id="{676A325A-61B7-4FE0-A031-FD6A131E5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0" name="Freeform 976">
                  <a:extLst>
                    <a:ext uri="{FF2B5EF4-FFF2-40B4-BE49-F238E27FC236}">
                      <a16:creationId xmlns:a16="http://schemas.microsoft.com/office/drawing/2014/main" id="{137A527D-624E-48A3-BE69-3DB22898B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5001" name="AutoShape 977">
                  <a:extLst>
                    <a:ext uri="{FF2B5EF4-FFF2-40B4-BE49-F238E27FC236}">
                      <a16:creationId xmlns:a16="http://schemas.microsoft.com/office/drawing/2014/main" id="{41B0EB01-B034-4F8C-9515-2D06E5977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2" name="AutoShape 978">
                  <a:extLst>
                    <a:ext uri="{FF2B5EF4-FFF2-40B4-BE49-F238E27FC236}">
                      <a16:creationId xmlns:a16="http://schemas.microsoft.com/office/drawing/2014/main" id="{8BC13EAF-B316-4809-A87A-F754E4A54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3" name="Oval 979">
                  <a:extLst>
                    <a:ext uri="{FF2B5EF4-FFF2-40B4-BE49-F238E27FC236}">
                      <a16:creationId xmlns:a16="http://schemas.microsoft.com/office/drawing/2014/main" id="{691FFA5F-F364-4930-BCC4-41C24546B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4" name="Oval 980">
                  <a:extLst>
                    <a:ext uri="{FF2B5EF4-FFF2-40B4-BE49-F238E27FC236}">
                      <a16:creationId xmlns:a16="http://schemas.microsoft.com/office/drawing/2014/main" id="{F2D306F9-6203-46D4-B777-7ADBC7C40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5" name="Oval 981">
                  <a:extLst>
                    <a:ext uri="{FF2B5EF4-FFF2-40B4-BE49-F238E27FC236}">
                      <a16:creationId xmlns:a16="http://schemas.microsoft.com/office/drawing/2014/main" id="{23DD6E12-5CF1-439D-8A5B-13644C6B0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06" name="Rectangle 982">
                  <a:extLst>
                    <a:ext uri="{FF2B5EF4-FFF2-40B4-BE49-F238E27FC236}">
                      <a16:creationId xmlns:a16="http://schemas.microsoft.com/office/drawing/2014/main" id="{99848879-31B0-4498-8CDA-8E1FA2C0C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24981" name="Picture 4">
                <a:extLst>
                  <a:ext uri="{FF2B5EF4-FFF2-40B4-BE49-F238E27FC236}">
                    <a16:creationId xmlns:a16="http://schemas.microsoft.com/office/drawing/2014/main" id="{735457BA-3073-4E19-80E3-735A5CDB4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>
                <a:extLst>
                  <a:ext uri="{FF2B5EF4-FFF2-40B4-BE49-F238E27FC236}">
                    <a16:creationId xmlns:a16="http://schemas.microsoft.com/office/drawing/2014/main" id="{23C46452-687D-4499-AF3D-FB1A9B00B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cs typeface="Arial" panose="020B0604020202020204" pitchFamily="34" charset="0"/>
                  </a:rPr>
                  <a:t>controller</a:t>
                </a:r>
              </a:p>
              <a:p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979" name="Rectangle 82">
              <a:extLst>
                <a:ext uri="{FF2B5EF4-FFF2-40B4-BE49-F238E27FC236}">
                  <a16:creationId xmlns:a16="http://schemas.microsoft.com/office/drawing/2014/main" id="{BDECCA14-E234-4126-9A56-BC3EDD5D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24977" name="TextBox 211">
            <a:extLst>
              <a:ext uri="{FF2B5EF4-FFF2-40B4-BE49-F238E27FC236}">
                <a16:creationId xmlns:a16="http://schemas.microsoft.com/office/drawing/2014/main" id="{C44DF7E0-6455-42AC-9CC7-24132D80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17500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Example: </a:t>
            </a:r>
            <a:r>
              <a:rPr lang="en-US" altLang="en-US" sz="2000"/>
              <a:t>datagrams from hosts h5 and h6 should be sent to h3 or h4, via s1 and from there to s2</a:t>
            </a:r>
          </a:p>
        </p:txBody>
      </p:sp>
    </p:spTree>
    <p:extLst>
      <p:ext uri="{BB962C8B-B14F-4D97-AF65-F5344CB8AC3E}">
        <p14:creationId xmlns:p14="http://schemas.microsoft.com/office/powerpoint/2010/main" val="26972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>
                <a:latin typeface="Gill Sans MT" charset="0"/>
              </a:rPr>
              <a:t>SDN:  selected challenges</a:t>
            </a: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real-time,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“programming”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>
                <a:cs typeface="+mj-cs"/>
              </a:rPr>
              <a:t>Traffic engineering: difficult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u-to-z traffic to flow along </a:t>
            </a:r>
            <a:r>
              <a:rPr lang="en-US" sz="2400" i="1" dirty="0" err="1"/>
              <a:t>uvw</a:t>
            </a:r>
            <a:r>
              <a:rPr lang="en-US" sz="2400" dirty="0" err="1"/>
              <a:t>z</a:t>
            </a:r>
            <a:r>
              <a:rPr lang="en-US" sz="2400" dirty="0"/>
              <a:t>, x-to-z traffic to flow </a:t>
            </a:r>
            <a:r>
              <a:rPr lang="en-US" sz="2400" i="1" dirty="0" err="1"/>
              <a:t>xwyz</a:t>
            </a:r>
            <a:r>
              <a:rPr lang="en-US" sz="2400" dirty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need to define link weights so traffic routing algorithm computes routes accordingly </a:t>
            </a:r>
            <a:r>
              <a:rPr lang="en-US" sz="2000" dirty="0"/>
              <a:t>(or need a new routing algorithm)!</a:t>
            </a: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</a:t>
                </a: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16490</TotalTime>
  <Words>2367</Words>
  <Application>Microsoft Office PowerPoint</Application>
  <PresentationFormat>On-screen Show (4:3)</PresentationFormat>
  <Paragraphs>721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Comic Sans MS</vt:lpstr>
      <vt:lpstr>Gill Sans MT</vt:lpstr>
      <vt:lpstr>Tahoma</vt:lpstr>
      <vt:lpstr>Times New Roman</vt:lpstr>
      <vt:lpstr>Wingdings</vt:lpstr>
      <vt:lpstr>ヒラギノ角ゴ Pro W3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data 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Carey</cp:lastModifiedBy>
  <cp:revision>496</cp:revision>
  <dcterms:created xsi:type="dcterms:W3CDTF">1999-10-08T19:08:27Z</dcterms:created>
  <dcterms:modified xsi:type="dcterms:W3CDTF">2018-03-23T13:33:21Z</dcterms:modified>
</cp:coreProperties>
</file>