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328" r:id="rId3"/>
    <p:sldId id="329" r:id="rId4"/>
    <p:sldId id="330" r:id="rId5"/>
    <p:sldId id="331" r:id="rId6"/>
    <p:sldId id="332" r:id="rId7"/>
    <p:sldId id="333" r:id="rId8"/>
    <p:sldId id="334" r:id="rId9"/>
    <p:sldId id="335" r:id="rId10"/>
    <p:sldId id="336" r:id="rId11"/>
    <p:sldId id="337" r:id="rId12"/>
    <p:sldId id="33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093CE5-F80D-BA4F-A3AC-F60453A82B60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00964-B5C1-374D-8CBD-26DECFC322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13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9140" y="3550259"/>
            <a:ext cx="6731101" cy="1245955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9139" y="4796214"/>
            <a:ext cx="6731101" cy="62051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197B-9368-4E07-B364-F7DEB4434A9C}" type="datetime1">
              <a:rPr lang="en-US" smtClean="0"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CPSC 531   Fall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1707-747E-C946-9ECD-54E2551B1C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2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0" y="1160086"/>
            <a:ext cx="8229600" cy="4966078"/>
          </a:xfrm>
        </p:spPr>
        <p:txBody>
          <a:bodyPr/>
          <a:lstStyle/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C0CE-2329-45DD-A3FE-1EFF0B7AEE1A}" type="datetime1">
              <a:rPr lang="en-US" smtClean="0"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CPSC 531   Fall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1707-747E-C946-9ECD-54E2551B1C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39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5016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lang="en-CA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/>
              <a:t>Click to edit Master text styles</a:t>
            </a:r>
          </a:p>
          <a:p>
            <a:pPr marL="742950" lvl="1" indent="-285750" algn="l" defTabSz="457200" rtl="0" eaLnBrk="1" latinLnBrk="0" hangingPunct="1">
              <a:spcBef>
                <a:spcPct val="20000"/>
              </a:spcBef>
              <a:buClr>
                <a:schemeClr val="bg1">
                  <a:lumMod val="50000"/>
                </a:schemeClr>
              </a:buClr>
              <a:buSzPct val="90000"/>
              <a:buFont typeface="Calibri" pitchFamily="34" charset="0"/>
              <a:buChar char="—"/>
            </a:pPr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016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342B0-7C37-40FC-9837-7283B6C2AF91}" type="datetime1">
              <a:rPr lang="en-US" smtClean="0"/>
              <a:t>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CPSC 531   Fall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1707-747E-C946-9ECD-54E2551B1C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85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70077"/>
            <a:ext cx="5486400" cy="365749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A59E-F313-4991-AC61-A0FC6036B4A4}" type="datetime1">
              <a:rPr lang="en-US" smtClean="0"/>
              <a:t>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CPSC 531   Fall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1707-747E-C946-9ECD-54E2551B1C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0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0036" y="1"/>
            <a:ext cx="7346763" cy="793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0" y="1260092"/>
            <a:ext cx="8229600" cy="4866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0456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0EE60-FA5E-4603-952F-38C86F5DEDBE}" type="datetime1">
              <a:rPr lang="en-US" smtClean="0"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32001" y="6356350"/>
            <a:ext cx="5323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CPSC 531   Fall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74000" y="6356350"/>
            <a:ext cx="86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91707-747E-C946-9ECD-54E2551B1C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389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7" r:id="rId4"/>
  </p:sldLayoutIdLst>
  <p:hf hdr="0" ftr="0" dt="0"/>
  <p:txStyles>
    <p:titleStyle>
      <a:lvl1pPr algn="r" defTabSz="4572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0000"/>
        </a:buClr>
        <a:buFont typeface="Wingdings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SzPct val="90000"/>
        <a:buFont typeface="Calibri" pitchFamily="34" charset="0"/>
        <a:buChar char="—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Wingdings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Calibri" pitchFamily="34" charset="0"/>
        <a:buChar char="—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30658" y="1941342"/>
            <a:ext cx="5805597" cy="1700089"/>
          </a:xfrm>
        </p:spPr>
        <p:txBody>
          <a:bodyPr>
            <a:normAutofit/>
          </a:bodyPr>
          <a:lstStyle/>
          <a:p>
            <a:r>
              <a:rPr lang="en-US" dirty="0"/>
              <a:t>Basic Networking Concepts:</a:t>
            </a:r>
            <a:br>
              <a:rPr lang="en-US" dirty="0"/>
            </a:br>
            <a:r>
              <a:rPr lang="en-US" dirty="0"/>
              <a:t>LANs, WANs, and Multiplexing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30658" y="3641431"/>
            <a:ext cx="5652601" cy="1985318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7F7F7F"/>
                </a:solidFill>
              </a:rPr>
              <a:t>Carey Williamson</a:t>
            </a:r>
          </a:p>
          <a:p>
            <a:r>
              <a:rPr lang="en-US" dirty="0">
                <a:solidFill>
                  <a:srgbClr val="7F7F7F"/>
                </a:solidFill>
              </a:rPr>
              <a:t>Department of Computer Science</a:t>
            </a:r>
          </a:p>
          <a:p>
            <a:r>
              <a:rPr lang="en-US" dirty="0">
                <a:solidFill>
                  <a:srgbClr val="7F7F7F"/>
                </a:solidFill>
              </a:rPr>
              <a:t>University of Calgary</a:t>
            </a:r>
          </a:p>
          <a:p>
            <a:r>
              <a:rPr lang="en-US" dirty="0">
                <a:solidFill>
                  <a:srgbClr val="7F7F7F"/>
                </a:solidFill>
              </a:rPr>
              <a:t>Winter 2018</a:t>
            </a:r>
          </a:p>
        </p:txBody>
      </p:sp>
    </p:spTree>
    <p:extLst>
      <p:ext uri="{BB962C8B-B14F-4D97-AF65-F5344CB8AC3E}">
        <p14:creationId xmlns:p14="http://schemas.microsoft.com/office/powerpoint/2010/main" val="4063233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>
            <a:extLst>
              <a:ext uri="{FF2B5EF4-FFF2-40B4-BE49-F238E27FC236}">
                <a16:creationId xmlns:a16="http://schemas.microsoft.com/office/drawing/2014/main" id="{93F10CF1-C0C1-438F-BA30-827FCB487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/>
              <a:t>CPSC 441</a:t>
            </a:r>
          </a:p>
        </p:txBody>
      </p:sp>
      <p:sp>
        <p:nvSpPr>
          <p:cNvPr id="14339" name="Slide Number Placeholder 5">
            <a:extLst>
              <a:ext uri="{FF2B5EF4-FFF2-40B4-BE49-F238E27FC236}">
                <a16:creationId xmlns:a16="http://schemas.microsoft.com/office/drawing/2014/main" id="{21F7240D-A2A0-4C42-BD87-C8A428CAD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0EC30D7-1961-4DEC-B1AA-C83F08689A7F}" type="slidenum">
              <a:rPr lang="en-US" altLang="en-US" sz="140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37556B7D-4AEE-43A5-B023-130D4416A4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Frequency Division Multiplexing (FDM)</a:t>
            </a:r>
          </a:p>
        </p:txBody>
      </p:sp>
      <p:sp>
        <p:nvSpPr>
          <p:cNvPr id="14341" name="Rectangle 3">
            <a:extLst>
              <a:ext uri="{FF2B5EF4-FFF2-40B4-BE49-F238E27FC236}">
                <a16:creationId xmlns:a16="http://schemas.microsoft.com/office/drawing/2014/main" id="{9EAF4204-D639-46C5-B3FD-D1664BF7DF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7650" y="1409700"/>
            <a:ext cx="8648700" cy="5143500"/>
          </a:xfrm>
        </p:spPr>
        <p:txBody>
          <a:bodyPr/>
          <a:lstStyle/>
          <a:p>
            <a:pPr eaLnBrk="1" hangingPunct="1"/>
            <a:r>
              <a:rPr lang="en-US" altLang="en-US"/>
              <a:t>Static channel allocation mechanism</a:t>
            </a:r>
          </a:p>
          <a:p>
            <a:pPr eaLnBrk="1" hangingPunct="1"/>
            <a:r>
              <a:rPr lang="en-US" altLang="en-US"/>
              <a:t>Divides a fixed resource among N concurrent users</a:t>
            </a:r>
          </a:p>
          <a:p>
            <a:pPr eaLnBrk="1" hangingPunct="1"/>
            <a:r>
              <a:rPr lang="en-US" altLang="en-US"/>
              <a:t>Done in the frequency domain (i.e., Hertz) (Hz)</a:t>
            </a:r>
          </a:p>
          <a:p>
            <a:pPr eaLnBrk="1" hangingPunct="1"/>
            <a:r>
              <a:rPr lang="en-US" altLang="en-US"/>
              <a:t>Give each user </a:t>
            </a:r>
            <a:r>
              <a:rPr lang="en-US" altLang="en-US" u="sng"/>
              <a:t>part</a:t>
            </a:r>
            <a:r>
              <a:rPr lang="en-US" altLang="en-US"/>
              <a:t> of the channel </a:t>
            </a:r>
            <a:r>
              <a:rPr lang="en-US" altLang="en-US" u="sng"/>
              <a:t>all</a:t>
            </a:r>
            <a:r>
              <a:rPr lang="en-US" altLang="en-US"/>
              <a:t> of the time</a:t>
            </a:r>
          </a:p>
          <a:p>
            <a:pPr eaLnBrk="1" hangingPunct="1"/>
            <a:r>
              <a:rPr lang="en-US" altLang="en-US"/>
              <a:t>Examples:</a:t>
            </a:r>
          </a:p>
          <a:p>
            <a:pPr lvl="1" eaLnBrk="1" hangingPunct="1"/>
            <a:r>
              <a:rPr lang="en-US" altLang="en-US"/>
              <a:t>Radio stations; TV channels; WiFi channels</a:t>
            </a:r>
          </a:p>
          <a:p>
            <a:pPr lvl="1" eaLnBrk="1" hangingPunct="1"/>
            <a:r>
              <a:rPr lang="en-US" altLang="en-US"/>
              <a:t>CRTC regulation of wireless/cellular technologies</a:t>
            </a:r>
          </a:p>
          <a:p>
            <a:pPr eaLnBrk="1" hangingPunct="1"/>
            <a:r>
              <a:rPr lang="en-US" altLang="en-US"/>
              <a:t>Very efficient if N is fixed and all N users are active</a:t>
            </a:r>
          </a:p>
          <a:p>
            <a:pPr eaLnBrk="1" hangingPunct="1"/>
            <a:r>
              <a:rPr lang="en-US" altLang="en-US"/>
              <a:t>Very inefficient for bursty and unpredictable traffic</a:t>
            </a:r>
          </a:p>
        </p:txBody>
      </p:sp>
    </p:spTree>
    <p:extLst>
      <p:ext uri="{BB962C8B-B14F-4D97-AF65-F5344CB8AC3E}">
        <p14:creationId xmlns:p14="http://schemas.microsoft.com/office/powerpoint/2010/main" val="2781110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9A608425-6BC6-41D6-A33B-7641781E1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/>
              <a:t>CPSC 441</a:t>
            </a:r>
          </a:p>
        </p:txBody>
      </p:sp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B6ECCC6B-0D6B-415C-9319-6A4737D4B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1EBAC37-F8B2-4B4D-B5D8-D396BCBB221A}" type="slidenum">
              <a:rPr lang="en-US" altLang="en-US" sz="140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3771B693-996A-4BDD-A3BC-47B415977E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Statistical Multiplexing (Stat Mux)</a:t>
            </a:r>
          </a:p>
        </p:txBody>
      </p:sp>
      <p:sp>
        <p:nvSpPr>
          <p:cNvPr id="15365" name="Rectangle 3">
            <a:extLst>
              <a:ext uri="{FF2B5EF4-FFF2-40B4-BE49-F238E27FC236}">
                <a16:creationId xmlns:a16="http://schemas.microsoft.com/office/drawing/2014/main" id="{A9045885-9FB7-4735-B2AE-BEF90EB845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7650" y="1333500"/>
            <a:ext cx="8648700" cy="5143500"/>
          </a:xfrm>
        </p:spPr>
        <p:txBody>
          <a:bodyPr/>
          <a:lstStyle/>
          <a:p>
            <a:pPr eaLnBrk="1" hangingPunct="1"/>
            <a:r>
              <a:rPr lang="en-US" altLang="en-US"/>
              <a:t>Flexible (dynamic) channel allocation mechanism</a:t>
            </a:r>
          </a:p>
          <a:p>
            <a:pPr eaLnBrk="1" hangingPunct="1"/>
            <a:r>
              <a:rPr lang="en-US" altLang="en-US"/>
              <a:t>Shares a fixed resource among N concurrent users</a:t>
            </a:r>
          </a:p>
          <a:p>
            <a:pPr eaLnBrk="1" hangingPunct="1"/>
            <a:r>
              <a:rPr lang="en-US" altLang="en-US"/>
              <a:t>Done dynamically on a packet-by-packet basis</a:t>
            </a:r>
          </a:p>
          <a:p>
            <a:pPr eaLnBrk="1" hangingPunct="1"/>
            <a:r>
              <a:rPr lang="en-US" altLang="en-US"/>
              <a:t>Give each user the channel when they need it</a:t>
            </a:r>
          </a:p>
          <a:p>
            <a:pPr eaLnBrk="1" hangingPunct="1"/>
            <a:r>
              <a:rPr lang="en-US" altLang="en-US"/>
              <a:t>Hope they don’t all need it at exactly same time!</a:t>
            </a:r>
          </a:p>
          <a:p>
            <a:pPr eaLnBrk="1" hangingPunct="1"/>
            <a:r>
              <a:rPr lang="en-US" altLang="en-US"/>
              <a:t>Examples:</a:t>
            </a:r>
          </a:p>
          <a:p>
            <a:pPr lvl="1" eaLnBrk="1" hangingPunct="1"/>
            <a:r>
              <a:rPr lang="en-US" altLang="en-US"/>
              <a:t>Cars on city streets; letters sent via Canada Post</a:t>
            </a:r>
          </a:p>
          <a:p>
            <a:pPr lvl="1" eaLnBrk="1" hangingPunct="1"/>
            <a:r>
              <a:rPr lang="en-US" altLang="en-US"/>
              <a:t>Internet packets on ISP link</a:t>
            </a:r>
          </a:p>
          <a:p>
            <a:pPr eaLnBrk="1" hangingPunct="1"/>
            <a:r>
              <a:rPr lang="en-US" altLang="en-US"/>
              <a:t>Very efficient for bursty and unpredictable traffic, even if N is unknown or highly dynamic</a:t>
            </a:r>
          </a:p>
        </p:txBody>
      </p:sp>
    </p:spTree>
    <p:extLst>
      <p:ext uri="{BB962C8B-B14F-4D97-AF65-F5344CB8AC3E}">
        <p14:creationId xmlns:p14="http://schemas.microsoft.com/office/powerpoint/2010/main" val="1923754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8FD84DC5-3976-4C0C-B0BE-6C6EA64BF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/>
              <a:t>CPSC 441</a:t>
            </a:r>
          </a:p>
        </p:txBody>
      </p:sp>
      <p:sp>
        <p:nvSpPr>
          <p:cNvPr id="16387" name="Slide Number Placeholder 5">
            <a:extLst>
              <a:ext uri="{FF2B5EF4-FFF2-40B4-BE49-F238E27FC236}">
                <a16:creationId xmlns:a16="http://schemas.microsoft.com/office/drawing/2014/main" id="{18E85CC8-BC1F-4623-9C47-04385D9CA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C49F2EB-7AF8-4173-B193-E3E234549430}" type="slidenum">
              <a:rPr lang="en-US" altLang="en-US" sz="1400"/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E045078C-501C-4123-B4A8-6DAA1497CF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Summary</a:t>
            </a:r>
          </a:p>
        </p:txBody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2F974B4D-255D-4E1C-91AC-A450980168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7650" y="1600200"/>
            <a:ext cx="8648700" cy="4419600"/>
          </a:xfrm>
        </p:spPr>
        <p:txBody>
          <a:bodyPr/>
          <a:lstStyle/>
          <a:p>
            <a:pPr eaLnBrk="1" hangingPunct="1"/>
            <a:r>
              <a:rPr lang="en-US" altLang="en-US"/>
              <a:t>There are several key concepts that underly many of the computer networks that we will talk about:</a:t>
            </a:r>
          </a:p>
          <a:p>
            <a:pPr lvl="1" eaLnBrk="1" hangingPunct="1"/>
            <a:r>
              <a:rPr lang="en-US" altLang="en-US"/>
              <a:t>Network edge: end system devices, access links, LAN</a:t>
            </a:r>
          </a:p>
          <a:p>
            <a:pPr lvl="1" eaLnBrk="1" hangingPunct="1"/>
            <a:r>
              <a:rPr lang="en-US" altLang="en-US"/>
              <a:t>Network core: aggregation, switching, multiplexing, WAN</a:t>
            </a:r>
          </a:p>
          <a:p>
            <a:pPr eaLnBrk="1" hangingPunct="1"/>
            <a:r>
              <a:rPr lang="en-US" altLang="en-US"/>
              <a:t>Many of the design principles will be familiar to you from other human “communication systems”</a:t>
            </a:r>
          </a:p>
          <a:p>
            <a:pPr eaLnBrk="1" hangingPunct="1"/>
            <a:r>
              <a:rPr lang="en-US" altLang="en-US"/>
              <a:t>An “internetwork” is a “network of networks”</a:t>
            </a:r>
          </a:p>
          <a:p>
            <a:pPr eaLnBrk="1" hangingPunct="1"/>
            <a:r>
              <a:rPr lang="en-US" altLang="en-US"/>
              <a:t>“The Internet” is a massive global internetwork</a:t>
            </a:r>
          </a:p>
          <a:p>
            <a:pPr eaLnBrk="1" hangingPunct="1"/>
            <a:r>
              <a:rPr lang="en-US" altLang="en-US"/>
              <a:t>Protocols are the glue for putting these together </a:t>
            </a:r>
          </a:p>
        </p:txBody>
      </p:sp>
    </p:spTree>
    <p:extLst>
      <p:ext uri="{BB962C8B-B14F-4D97-AF65-F5344CB8AC3E}">
        <p14:creationId xmlns:p14="http://schemas.microsoft.com/office/powerpoint/2010/main" val="3077678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>
            <a:extLst>
              <a:ext uri="{FF2B5EF4-FFF2-40B4-BE49-F238E27FC236}">
                <a16:creationId xmlns:a16="http://schemas.microsoft.com/office/drawing/2014/main" id="{2BA4F7F1-45D7-4AE4-9D66-95F501A30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/>
              <a:t>CPSC 441</a:t>
            </a:r>
          </a:p>
        </p:txBody>
      </p:sp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B7320F54-328D-49B0-A285-F6D570AE5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BA8F675-31E6-4D33-A1B6-F6869FEAEC09}" type="slidenum">
              <a:rPr lang="en-US" altLang="en-US" sz="140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8BECEB33-F1D4-4B37-BD69-B8CD9D5A62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LANs and WANs</a:t>
            </a: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9BEFA788-AFF0-4062-9567-C53D330F3F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2450" y="1333500"/>
            <a:ext cx="7905750" cy="5124450"/>
          </a:xfrm>
        </p:spPr>
        <p:txBody>
          <a:bodyPr/>
          <a:lstStyle/>
          <a:p>
            <a:pPr eaLnBrk="1" hangingPunct="1"/>
            <a:r>
              <a:rPr lang="en-US" altLang="en-US" dirty="0"/>
              <a:t>Networks come in many shapes and sizes</a:t>
            </a:r>
          </a:p>
          <a:p>
            <a:pPr eaLnBrk="1" hangingPunct="1"/>
            <a:r>
              <a:rPr lang="en-US" altLang="en-US" dirty="0"/>
              <a:t>LAN: Local Area Network</a:t>
            </a:r>
          </a:p>
          <a:p>
            <a:pPr lvl="1" eaLnBrk="1" hangingPunct="1"/>
            <a:r>
              <a:rPr lang="en-US" altLang="en-US" dirty="0"/>
              <a:t>Limited geographic coverage (e.g., lab, building)</a:t>
            </a:r>
          </a:p>
          <a:p>
            <a:pPr lvl="1" eaLnBrk="1" hangingPunct="1"/>
            <a:r>
              <a:rPr lang="en-US" altLang="en-US" dirty="0"/>
              <a:t>Examples: home network, Ethernet LAN, </a:t>
            </a:r>
            <a:r>
              <a:rPr lang="en-US" altLang="en-US" dirty="0" err="1"/>
              <a:t>WiFi</a:t>
            </a:r>
            <a:endParaRPr lang="en-US" altLang="en-US" dirty="0"/>
          </a:p>
          <a:p>
            <a:pPr eaLnBrk="1" hangingPunct="1"/>
            <a:r>
              <a:rPr lang="en-US" altLang="en-US" dirty="0"/>
              <a:t>MAN: Metropolitan Area Network</a:t>
            </a:r>
          </a:p>
          <a:p>
            <a:pPr lvl="1" eaLnBrk="1" hangingPunct="1"/>
            <a:r>
              <a:rPr lang="en-US" altLang="en-US" dirty="0"/>
              <a:t>Size of a “city” (1-10 km or so)</a:t>
            </a:r>
          </a:p>
          <a:p>
            <a:pPr eaLnBrk="1" hangingPunct="1"/>
            <a:r>
              <a:rPr lang="en-US" altLang="en-US" dirty="0"/>
              <a:t>WAN: Wide Area Network</a:t>
            </a:r>
          </a:p>
          <a:p>
            <a:pPr lvl="1" eaLnBrk="1" hangingPunct="1"/>
            <a:r>
              <a:rPr lang="en-US" altLang="en-US" dirty="0"/>
              <a:t>Large geographic coverage (e.g., country, planet)</a:t>
            </a:r>
          </a:p>
          <a:p>
            <a:pPr lvl="1" eaLnBrk="1" hangingPunct="1"/>
            <a:r>
              <a:rPr lang="en-US" altLang="en-US" dirty="0"/>
              <a:t>Examples: CANARIE, cellular networks, Internet</a:t>
            </a:r>
          </a:p>
          <a:p>
            <a:pPr eaLnBrk="1" hangingPunct="1"/>
            <a:r>
              <a:rPr lang="en-US" altLang="en-US" dirty="0"/>
              <a:t>Technologies differ (capacity, distance, $$)</a:t>
            </a:r>
          </a:p>
        </p:txBody>
      </p:sp>
    </p:spTree>
    <p:extLst>
      <p:ext uri="{BB962C8B-B14F-4D97-AF65-F5344CB8AC3E}">
        <p14:creationId xmlns:p14="http://schemas.microsoft.com/office/powerpoint/2010/main" val="101177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1AE61481-3CD2-483E-8B60-4BB8C0291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/>
              <a:t>CPSC 441</a:t>
            </a:r>
          </a:p>
        </p:txBody>
      </p:sp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2642A7B4-9BCC-43AC-9686-139EEF53C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600A5B1-EE13-4B68-B5D8-6F40506CA926}" type="slidenum">
              <a:rPr lang="en-US" altLang="en-US" sz="140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E7970628-F79B-4B8F-B758-16F5865CE8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Some Useful Analogies</a:t>
            </a: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C15CBFD2-E4B8-4BCA-AB23-6DEFB4CA90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2449" y="1333500"/>
            <a:ext cx="8134349" cy="5124450"/>
          </a:xfrm>
        </p:spPr>
        <p:txBody>
          <a:bodyPr/>
          <a:lstStyle/>
          <a:p>
            <a:pPr eaLnBrk="1" hangingPunct="1"/>
            <a:r>
              <a:rPr lang="en-US" altLang="en-US" dirty="0"/>
              <a:t>Many of the concepts in computer networks are not really new, but come from other familiar areas…</a:t>
            </a:r>
          </a:p>
          <a:p>
            <a:pPr eaLnBrk="1" hangingPunct="1"/>
            <a:r>
              <a:rPr lang="en-US" altLang="en-US" dirty="0"/>
              <a:t>Telephone network: </a:t>
            </a:r>
            <a:r>
              <a:rPr lang="en-US" altLang="en-US" sz="2400" dirty="0"/>
              <a:t>(POTS: Plain Old Telephone System)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Phone calls, trunk lines, toll offices, circuit-switching</a:t>
            </a:r>
          </a:p>
          <a:p>
            <a:pPr eaLnBrk="1" hangingPunct="1"/>
            <a:r>
              <a:rPr lang="en-US" altLang="en-US" dirty="0"/>
              <a:t>Postal system: </a:t>
            </a:r>
            <a:r>
              <a:rPr lang="en-US" altLang="en-US" sz="2400" dirty="0"/>
              <a:t>(most similar to Internet packet-switching!)</a:t>
            </a:r>
          </a:p>
          <a:p>
            <a:pPr lvl="1" eaLnBrk="1" hangingPunct="1"/>
            <a:r>
              <a:rPr lang="en-US" altLang="en-US" dirty="0"/>
              <a:t>Letters/parcels, addresses, mail carriers, post office</a:t>
            </a:r>
          </a:p>
          <a:p>
            <a:pPr eaLnBrk="1" hangingPunct="1"/>
            <a:r>
              <a:rPr lang="en-US" altLang="en-US" dirty="0"/>
              <a:t>Highway network:</a:t>
            </a:r>
          </a:p>
          <a:p>
            <a:pPr lvl="1" eaLnBrk="1" hangingPunct="1"/>
            <a:r>
              <a:rPr lang="en-US" altLang="en-US" dirty="0"/>
              <a:t>Cars/buses, streets/highways, rush hour, collisions</a:t>
            </a:r>
          </a:p>
          <a:p>
            <a:pPr eaLnBrk="1" hangingPunct="1"/>
            <a:r>
              <a:rPr lang="en-US" altLang="en-US" dirty="0"/>
              <a:t>Broadcast TV:</a:t>
            </a:r>
          </a:p>
          <a:p>
            <a:pPr lvl="1" eaLnBrk="1" hangingPunct="1"/>
            <a:r>
              <a:rPr lang="en-US" altLang="en-US" dirty="0"/>
              <a:t>Channels, stations, TVs, streaming (live/stored) </a:t>
            </a:r>
          </a:p>
        </p:txBody>
      </p:sp>
    </p:spTree>
    <p:extLst>
      <p:ext uri="{BB962C8B-B14F-4D97-AF65-F5344CB8AC3E}">
        <p14:creationId xmlns:p14="http://schemas.microsoft.com/office/powerpoint/2010/main" val="2870376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C15C53A3-7033-4974-83D7-FFAEB4B87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/>
              <a:t>CPSC 441</a:t>
            </a:r>
          </a:p>
        </p:txBody>
      </p:sp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3F2B156D-E928-48EC-BC6A-3655736A8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531D0B9-1E60-4CF2-B5DE-DF2B02E2EDC9}" type="slidenum">
              <a:rPr lang="en-US" altLang="en-US" sz="140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8D283F96-296C-4387-ACED-A33CB754FE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Communications Networks</a:t>
            </a:r>
          </a:p>
        </p:txBody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3B7748FC-6A86-4628-B932-015280C477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2450" y="1333500"/>
            <a:ext cx="7772400" cy="5124450"/>
          </a:xfrm>
        </p:spPr>
        <p:txBody>
          <a:bodyPr/>
          <a:lstStyle/>
          <a:p>
            <a:pPr eaLnBrk="1" hangingPunct="1"/>
            <a:r>
              <a:rPr lang="en-US" altLang="en-US" dirty="0"/>
              <a:t>Historically, there have been two different philosophies guiding the design, operation, and evolution of communication networks</a:t>
            </a:r>
          </a:p>
          <a:p>
            <a:pPr lvl="1" eaLnBrk="1" hangingPunct="1"/>
            <a:r>
              <a:rPr lang="en-US" altLang="en-US" dirty="0"/>
              <a:t>the “telco” view (i.e., telecommunications networks to support voice telephony and other types of services, such as fax, dialup modems, etc.)</a:t>
            </a:r>
          </a:p>
          <a:p>
            <a:pPr lvl="1" eaLnBrk="1" hangingPunct="1"/>
            <a:r>
              <a:rPr lang="en-US" altLang="en-US" dirty="0"/>
              <a:t>the “data networking” view (i.e., the Internet)</a:t>
            </a:r>
          </a:p>
          <a:p>
            <a:pPr eaLnBrk="1" hangingPunct="1"/>
            <a:r>
              <a:rPr lang="en-US" altLang="en-US" dirty="0"/>
              <a:t>While the two approaches share some similar goals and challenges (e.g., scale, geography, heterogeneity), they have quite different underlying assumptions</a:t>
            </a:r>
          </a:p>
        </p:txBody>
      </p:sp>
    </p:spTree>
    <p:extLst>
      <p:ext uri="{BB962C8B-B14F-4D97-AF65-F5344CB8AC3E}">
        <p14:creationId xmlns:p14="http://schemas.microsoft.com/office/powerpoint/2010/main" val="2664786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FEB5B26D-7D40-432B-8488-0DDFA2DE7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/>
              <a:t>CPSC 441</a:t>
            </a:r>
          </a:p>
        </p:txBody>
      </p:sp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EA171A22-D7AD-4659-8E95-8347073A7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AEF65C2-CF1B-4528-AAFB-590D28872492}" type="slidenum">
              <a:rPr lang="en-US" altLang="en-US" sz="140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22014DE2-442B-4754-9EE2-E695C20D9F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Telco Networks (1 of 2)</a:t>
            </a:r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F867E9E6-2CCF-47F2-B58A-61A26718D7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15350" cy="4648200"/>
          </a:xfrm>
        </p:spPr>
        <p:txBody>
          <a:bodyPr/>
          <a:lstStyle/>
          <a:p>
            <a:pPr eaLnBrk="1" hangingPunct="1"/>
            <a:r>
              <a:rPr lang="en-US" altLang="en-US" dirty="0"/>
              <a:t>Over 100 years old</a:t>
            </a:r>
          </a:p>
          <a:p>
            <a:pPr eaLnBrk="1" hangingPunct="1"/>
            <a:r>
              <a:rPr lang="en-US" altLang="en-US" u="sng" dirty="0"/>
              <a:t>Circuit-switched</a:t>
            </a:r>
            <a:r>
              <a:rPr lang="en-US" altLang="en-US" dirty="0"/>
              <a:t> network</a:t>
            </a:r>
          </a:p>
          <a:p>
            <a:pPr eaLnBrk="1" hangingPunct="1"/>
            <a:r>
              <a:rPr lang="en-US" altLang="en-US" dirty="0"/>
              <a:t>Designed for transmission of human voice</a:t>
            </a:r>
          </a:p>
          <a:p>
            <a:pPr eaLnBrk="1" hangingPunct="1"/>
            <a:r>
              <a:rPr lang="en-US" altLang="en-US" dirty="0"/>
              <a:t>Twisted pair copper wire for residential access</a:t>
            </a:r>
          </a:p>
          <a:p>
            <a:pPr lvl="1" eaLnBrk="1" hangingPunct="1"/>
            <a:r>
              <a:rPr lang="en-US" altLang="en-US" dirty="0"/>
              <a:t>“cheap”, adequate bandwidth, easy to handle...</a:t>
            </a:r>
          </a:p>
          <a:p>
            <a:pPr eaLnBrk="1" hangingPunct="1"/>
            <a:r>
              <a:rPr lang="en-US" altLang="en-US" dirty="0"/>
              <a:t>Aggregation of multiple calls at toll office for multiplexing/demultiplexing using TDM </a:t>
            </a:r>
          </a:p>
          <a:p>
            <a:pPr eaLnBrk="1" hangingPunct="1"/>
            <a:r>
              <a:rPr lang="en-US" altLang="en-US" dirty="0"/>
              <a:t>Low bandwidth required per call (e.g., 64 kbps)</a:t>
            </a:r>
          </a:p>
          <a:p>
            <a:pPr eaLnBrk="1" hangingPunct="1"/>
            <a:r>
              <a:rPr lang="en-US" altLang="en-US" dirty="0"/>
              <a:t>Fixed bandwidth required per call</a:t>
            </a:r>
          </a:p>
        </p:txBody>
      </p:sp>
    </p:spTree>
    <p:extLst>
      <p:ext uri="{BB962C8B-B14F-4D97-AF65-F5344CB8AC3E}">
        <p14:creationId xmlns:p14="http://schemas.microsoft.com/office/powerpoint/2010/main" val="3989560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DA742FF3-82AD-4622-9052-F2E997815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/>
              <a:t>CPSC 441</a:t>
            </a:r>
          </a:p>
        </p:txBody>
      </p:sp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9E98FE8F-EDBE-471C-9BA6-29681129A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4F8D700-ED32-4E97-AEEF-4242784459F5}" type="slidenum">
              <a:rPr lang="en-US" altLang="en-US" sz="140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BDBFA762-21A9-4998-A0BB-0D4AF761F4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Telco Networks (2 of 2)</a:t>
            </a:r>
          </a:p>
        </p:txBody>
      </p:sp>
      <p:sp>
        <p:nvSpPr>
          <p:cNvPr id="10245" name="Rectangle 3">
            <a:extLst>
              <a:ext uri="{FF2B5EF4-FFF2-40B4-BE49-F238E27FC236}">
                <a16:creationId xmlns:a16="http://schemas.microsoft.com/office/drawing/2014/main" id="{5882C727-95A9-4042-B260-E720326B7B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7650" y="1295400"/>
            <a:ext cx="8648700" cy="5143500"/>
          </a:xfrm>
        </p:spPr>
        <p:txBody>
          <a:bodyPr/>
          <a:lstStyle/>
          <a:p>
            <a:pPr eaLnBrk="1" hangingPunct="1"/>
            <a:r>
              <a:rPr lang="en-US" altLang="en-US" dirty="0"/>
              <a:t>Call routing and circuit allocation decided once per call at time of call arrival</a:t>
            </a:r>
          </a:p>
          <a:p>
            <a:pPr eaLnBrk="1" hangingPunct="1"/>
            <a:r>
              <a:rPr lang="en-US" altLang="en-US" dirty="0"/>
              <a:t>End-to-end path allocation, with dedicated circuit (reserved bandwidth) per active call</a:t>
            </a:r>
          </a:p>
          <a:p>
            <a:pPr eaLnBrk="1" hangingPunct="1"/>
            <a:r>
              <a:rPr lang="en-US" altLang="en-US" dirty="0"/>
              <a:t>All bits travel same path; stay in same order</a:t>
            </a:r>
          </a:p>
          <a:p>
            <a:pPr eaLnBrk="1" hangingPunct="1"/>
            <a:r>
              <a:rPr lang="en-US" altLang="en-US" dirty="0"/>
              <a:t>Call state information crucial in network switches</a:t>
            </a:r>
          </a:p>
          <a:p>
            <a:pPr eaLnBrk="1" hangingPunct="1"/>
            <a:r>
              <a:rPr lang="en-US" altLang="en-US" dirty="0"/>
              <a:t>Busy signal if no path possible (blocking &lt;= 2%)</a:t>
            </a:r>
          </a:p>
          <a:p>
            <a:pPr eaLnBrk="1" hangingPunct="1"/>
            <a:r>
              <a:rPr lang="en-US" altLang="en-US" dirty="0"/>
              <a:t>Billing model based on time used (in minutes) </a:t>
            </a:r>
          </a:p>
          <a:p>
            <a:pPr eaLnBrk="1" hangingPunct="1"/>
            <a:r>
              <a:rPr lang="en-US" altLang="en-US" dirty="0"/>
              <a:t>Single class of service; high reliability (99.99%)</a:t>
            </a:r>
          </a:p>
          <a:p>
            <a:pPr eaLnBrk="1" hangingPunct="1"/>
            <a:r>
              <a:rPr lang="en-US" altLang="en-US" dirty="0"/>
              <a:t>Additional services: faxes, modems, mobility, ...</a:t>
            </a:r>
          </a:p>
        </p:txBody>
      </p:sp>
    </p:spTree>
    <p:extLst>
      <p:ext uri="{BB962C8B-B14F-4D97-AF65-F5344CB8AC3E}">
        <p14:creationId xmlns:p14="http://schemas.microsoft.com/office/powerpoint/2010/main" val="1512294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E773DBC1-B771-4063-9929-B3BD9D7F2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/>
              <a:t>CPSC 441</a:t>
            </a:r>
          </a:p>
        </p:txBody>
      </p:sp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7382E8A3-A725-4550-9BE4-A435DFE4D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B2441D9-4939-41BF-8763-B612AF1EFDCC}" type="slidenum">
              <a:rPr lang="en-US" altLang="en-US" sz="140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A391273C-72F3-4099-94E7-15C3EDF50C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Internet (1 of 2)</a:t>
            </a:r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DD58D88F-09B1-4596-9D31-EA317B7261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390650"/>
            <a:ext cx="8515350" cy="4991100"/>
          </a:xfrm>
        </p:spPr>
        <p:txBody>
          <a:bodyPr/>
          <a:lstStyle/>
          <a:p>
            <a:pPr eaLnBrk="1" hangingPunct="1"/>
            <a:r>
              <a:rPr lang="en-US" altLang="en-US" dirty="0"/>
              <a:t>About 50 years old</a:t>
            </a:r>
          </a:p>
          <a:p>
            <a:pPr eaLnBrk="1" hangingPunct="1"/>
            <a:r>
              <a:rPr lang="en-US" altLang="en-US" u="sng" dirty="0"/>
              <a:t>Packet-switched</a:t>
            </a:r>
            <a:r>
              <a:rPr lang="en-US" altLang="en-US" dirty="0"/>
              <a:t> network</a:t>
            </a:r>
          </a:p>
          <a:p>
            <a:pPr eaLnBrk="1" hangingPunct="1"/>
            <a:r>
              <a:rPr lang="en-US" altLang="en-US" dirty="0"/>
              <a:t>Designed for transmission of data</a:t>
            </a:r>
          </a:p>
          <a:p>
            <a:r>
              <a:rPr lang="en-US" altLang="en-US" dirty="0"/>
              <a:t>Variable-size packets permitted</a:t>
            </a:r>
          </a:p>
          <a:p>
            <a:pPr eaLnBrk="1" hangingPunct="1"/>
            <a:r>
              <a:rPr lang="en-US" altLang="en-US" dirty="0"/>
              <a:t>Wide range of access technologies</a:t>
            </a:r>
          </a:p>
          <a:p>
            <a:pPr eaLnBrk="1" hangingPunct="1"/>
            <a:r>
              <a:rPr lang="en-US" altLang="en-US" dirty="0"/>
              <a:t>Wide range of user and application </a:t>
            </a:r>
            <a:r>
              <a:rPr lang="en-US" altLang="en-US" dirty="0" err="1"/>
              <a:t>behaviour</a:t>
            </a:r>
            <a:endParaRPr lang="en-US" altLang="en-US" dirty="0"/>
          </a:p>
          <a:p>
            <a:pPr eaLnBrk="1" hangingPunct="1"/>
            <a:r>
              <a:rPr lang="en-US" altLang="en-US" dirty="0" err="1"/>
              <a:t>Bursty</a:t>
            </a:r>
            <a:r>
              <a:rPr lang="en-US" altLang="en-US" dirty="0"/>
              <a:t>, variable bandwidth required by apps </a:t>
            </a:r>
          </a:p>
          <a:p>
            <a:pPr eaLnBrk="1" hangingPunct="1"/>
            <a:r>
              <a:rPr lang="en-US" altLang="en-US" dirty="0"/>
              <a:t>Aggregation of traffic at routers/switches</a:t>
            </a:r>
          </a:p>
          <a:p>
            <a:pPr eaLnBrk="1" hangingPunct="1"/>
            <a:r>
              <a:rPr lang="en-US" altLang="en-US" dirty="0"/>
              <a:t>Transmission links shared on stat mux basis</a:t>
            </a:r>
          </a:p>
        </p:txBody>
      </p:sp>
    </p:spTree>
    <p:extLst>
      <p:ext uri="{BB962C8B-B14F-4D97-AF65-F5344CB8AC3E}">
        <p14:creationId xmlns:p14="http://schemas.microsoft.com/office/powerpoint/2010/main" val="544429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>
            <a:extLst>
              <a:ext uri="{FF2B5EF4-FFF2-40B4-BE49-F238E27FC236}">
                <a16:creationId xmlns:a16="http://schemas.microsoft.com/office/drawing/2014/main" id="{C873B419-78FC-4F03-B3CF-BF345A93F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/>
              <a:t>CPSC 441</a:t>
            </a:r>
          </a:p>
        </p:txBody>
      </p:sp>
      <p:sp>
        <p:nvSpPr>
          <p:cNvPr id="12291" name="Slide Number Placeholder 5">
            <a:extLst>
              <a:ext uri="{FF2B5EF4-FFF2-40B4-BE49-F238E27FC236}">
                <a16:creationId xmlns:a16="http://schemas.microsoft.com/office/drawing/2014/main" id="{758D34F5-7B92-4F31-90C6-4C531E009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9B5FEEF-7998-4790-8B18-35EC0E3987B2}" type="slidenum">
              <a:rPr lang="en-US" altLang="en-US" sz="140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30C80315-9D72-4D2E-978F-3B7E923C1C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Internet (2 of 2)</a:t>
            </a:r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id="{F6309A96-3696-496A-925A-BA5F82B1EB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7650" y="1257300"/>
            <a:ext cx="8648700" cy="5143500"/>
          </a:xfrm>
        </p:spPr>
        <p:txBody>
          <a:bodyPr/>
          <a:lstStyle/>
          <a:p>
            <a:pPr eaLnBrk="1" hangingPunct="1"/>
            <a:r>
              <a:rPr lang="en-US" altLang="en-US"/>
              <a:t>Connection-less network layer protocol (IP)</a:t>
            </a:r>
          </a:p>
          <a:p>
            <a:pPr eaLnBrk="1" hangingPunct="1"/>
            <a:r>
              <a:rPr lang="en-US" altLang="en-US"/>
              <a:t>“Best effort” datagram delivery model</a:t>
            </a:r>
          </a:p>
          <a:p>
            <a:pPr eaLnBrk="1" hangingPunct="1"/>
            <a:r>
              <a:rPr lang="en-US" altLang="en-US"/>
              <a:t>Packet routing decided on a per-packet basis</a:t>
            </a:r>
          </a:p>
          <a:p>
            <a:pPr eaLnBrk="1" hangingPunct="1"/>
            <a:r>
              <a:rPr lang="en-US" altLang="en-US"/>
              <a:t>No end-to-end path allocation; no reserved bandwidth per active call</a:t>
            </a:r>
          </a:p>
          <a:p>
            <a:pPr eaLnBrk="1" hangingPunct="1"/>
            <a:r>
              <a:rPr lang="en-US" altLang="en-US"/>
              <a:t>Packets can travel any path; packets can be delayed, lost, duplicated, re-ordered</a:t>
            </a:r>
          </a:p>
          <a:p>
            <a:pPr eaLnBrk="1" hangingPunct="1"/>
            <a:r>
              <a:rPr lang="en-US" altLang="en-US"/>
              <a:t>Minimal state info in network switches</a:t>
            </a:r>
          </a:p>
          <a:p>
            <a:pPr eaLnBrk="1" hangingPunct="1"/>
            <a:r>
              <a:rPr lang="en-US" altLang="en-US"/>
              <a:t>Single class of service </a:t>
            </a:r>
          </a:p>
          <a:p>
            <a:pPr eaLnBrk="1" hangingPunct="1"/>
            <a:r>
              <a:rPr lang="en-US" altLang="en-US"/>
              <a:t>Billing model? (hours? pkts? bytes? bandwidth?)</a:t>
            </a:r>
          </a:p>
        </p:txBody>
      </p:sp>
    </p:spTree>
    <p:extLst>
      <p:ext uri="{BB962C8B-B14F-4D97-AF65-F5344CB8AC3E}">
        <p14:creationId xmlns:p14="http://schemas.microsoft.com/office/powerpoint/2010/main" val="710530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>
            <a:extLst>
              <a:ext uri="{FF2B5EF4-FFF2-40B4-BE49-F238E27FC236}">
                <a16:creationId xmlns:a16="http://schemas.microsoft.com/office/drawing/2014/main" id="{85E95EF5-0D20-4B10-A847-46505FAF7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/>
              <a:t>CPSC 441</a:t>
            </a:r>
          </a:p>
        </p:txBody>
      </p:sp>
      <p:sp>
        <p:nvSpPr>
          <p:cNvPr id="13315" name="Slide Number Placeholder 5">
            <a:extLst>
              <a:ext uri="{FF2B5EF4-FFF2-40B4-BE49-F238E27FC236}">
                <a16:creationId xmlns:a16="http://schemas.microsoft.com/office/drawing/2014/main" id="{A9F7C0CF-30B8-4232-8B6E-ABEE35BFA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2AC6C20-02C2-4851-B949-1A81E2A75509}" type="slidenum">
              <a:rPr lang="en-US" altLang="en-US" sz="140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3E2C0AB5-95EF-438D-BBC9-D62DB66D7C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Time Division Multiplexing (TDM)</a:t>
            </a:r>
          </a:p>
        </p:txBody>
      </p:sp>
      <p:sp>
        <p:nvSpPr>
          <p:cNvPr id="13317" name="Rectangle 3">
            <a:extLst>
              <a:ext uri="{FF2B5EF4-FFF2-40B4-BE49-F238E27FC236}">
                <a16:creationId xmlns:a16="http://schemas.microsoft.com/office/drawing/2014/main" id="{7F63E33F-8358-47F0-80F7-BD80B5CEEF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7650" y="1409700"/>
            <a:ext cx="8648700" cy="5143500"/>
          </a:xfrm>
        </p:spPr>
        <p:txBody>
          <a:bodyPr/>
          <a:lstStyle/>
          <a:p>
            <a:pPr eaLnBrk="1" hangingPunct="1"/>
            <a:r>
              <a:rPr lang="en-US" altLang="en-US"/>
              <a:t>Static channel allocation mechanism</a:t>
            </a:r>
          </a:p>
          <a:p>
            <a:pPr eaLnBrk="1" hangingPunct="1"/>
            <a:r>
              <a:rPr lang="en-US" altLang="en-US"/>
              <a:t>Divides a fixed resource among N concurrent users</a:t>
            </a:r>
          </a:p>
          <a:p>
            <a:pPr eaLnBrk="1" hangingPunct="1"/>
            <a:r>
              <a:rPr lang="en-US" altLang="en-US"/>
              <a:t>Done in the time domain </a:t>
            </a:r>
            <a:r>
              <a:rPr lang="en-US" altLang="en-US" sz="2400"/>
              <a:t>(i.e., turn-taking, time slots)</a:t>
            </a:r>
          </a:p>
          <a:p>
            <a:pPr eaLnBrk="1" hangingPunct="1"/>
            <a:r>
              <a:rPr lang="en-US" altLang="en-US"/>
              <a:t>Give each user </a:t>
            </a:r>
            <a:r>
              <a:rPr lang="en-US" altLang="en-US" u="sng"/>
              <a:t>all</a:t>
            </a:r>
            <a:r>
              <a:rPr lang="en-US" altLang="en-US"/>
              <a:t> of the channel </a:t>
            </a:r>
            <a:r>
              <a:rPr lang="en-US" altLang="en-US" u="sng"/>
              <a:t>part</a:t>
            </a:r>
            <a:r>
              <a:rPr lang="en-US" altLang="en-US"/>
              <a:t> of the time</a:t>
            </a:r>
          </a:p>
          <a:p>
            <a:pPr eaLnBrk="1" hangingPunct="1"/>
            <a:r>
              <a:rPr lang="en-US" altLang="en-US"/>
              <a:t>Examples:</a:t>
            </a:r>
          </a:p>
          <a:p>
            <a:pPr lvl="1" eaLnBrk="1" hangingPunct="1"/>
            <a:r>
              <a:rPr lang="en-US" altLang="en-US"/>
              <a:t>Classroom scheduling; traffic lights; daily TV programs</a:t>
            </a:r>
          </a:p>
          <a:p>
            <a:pPr lvl="1" eaLnBrk="1" hangingPunct="1"/>
            <a:r>
              <a:rPr lang="en-US" altLang="en-US"/>
              <a:t>T1 digital transmission standard (1.5 Mbps)</a:t>
            </a:r>
          </a:p>
          <a:p>
            <a:pPr eaLnBrk="1" hangingPunct="1"/>
            <a:r>
              <a:rPr lang="en-US" altLang="en-US"/>
              <a:t>Very efficient if N is fixed and all N users are active</a:t>
            </a:r>
          </a:p>
          <a:p>
            <a:pPr eaLnBrk="1" hangingPunct="1"/>
            <a:r>
              <a:rPr lang="en-US" altLang="en-US"/>
              <a:t>Very inefficient for bursty and unpredictable traffic</a:t>
            </a:r>
          </a:p>
        </p:txBody>
      </p:sp>
    </p:spTree>
    <p:extLst>
      <p:ext uri="{BB962C8B-B14F-4D97-AF65-F5344CB8AC3E}">
        <p14:creationId xmlns:p14="http://schemas.microsoft.com/office/powerpoint/2010/main" val="1663519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11030</TotalTime>
  <Words>939</Words>
  <Application>Microsoft Office PowerPoint</Application>
  <PresentationFormat>On-screen Show (4:3)</PresentationFormat>
  <Paragraphs>128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Wingdings</vt:lpstr>
      <vt:lpstr>Office Theme</vt:lpstr>
      <vt:lpstr>Basic Networking Concepts: LANs, WANs, and Multiplexing</vt:lpstr>
      <vt:lpstr>LANs and WANs</vt:lpstr>
      <vt:lpstr>Some Useful Analogies</vt:lpstr>
      <vt:lpstr>Communications Networks</vt:lpstr>
      <vt:lpstr>Telco Networks (1 of 2)</vt:lpstr>
      <vt:lpstr>Telco Networks (2 of 2)</vt:lpstr>
      <vt:lpstr>The Internet (1 of 2)</vt:lpstr>
      <vt:lpstr>The Internet (2 of 2)</vt:lpstr>
      <vt:lpstr>Time Division Multiplexing (TDM)</vt:lpstr>
      <vt:lpstr>Frequency Division Multiplexing (FDM)</vt:lpstr>
      <vt:lpstr>Statistical Multiplexing (Stat Mux)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Cressman</dc:creator>
  <cp:lastModifiedBy>Carey</cp:lastModifiedBy>
  <cp:revision>313</cp:revision>
  <dcterms:created xsi:type="dcterms:W3CDTF">2013-07-31T17:26:06Z</dcterms:created>
  <dcterms:modified xsi:type="dcterms:W3CDTF">2018-01-10T01:58:36Z</dcterms:modified>
</cp:coreProperties>
</file>