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2" r:id="rId3"/>
    <p:sldId id="280" r:id="rId4"/>
    <p:sldId id="281" r:id="rId5"/>
    <p:sldId id="264" r:id="rId6"/>
    <p:sldId id="263" r:id="rId7"/>
    <p:sldId id="267" r:id="rId8"/>
    <p:sldId id="266" r:id="rId9"/>
    <p:sldId id="274" r:id="rId10"/>
    <p:sldId id="283" r:id="rId11"/>
    <p:sldId id="273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09"/>
    <p:restoredTop sz="95659" autoAdjust="0"/>
  </p:normalViewPr>
  <p:slideViewPr>
    <p:cSldViewPr snapToGrid="0" snapToObjects="1">
      <p:cViewPr varScale="1">
        <p:scale>
          <a:sx n="90" d="100"/>
          <a:sy n="90" d="100"/>
        </p:scale>
        <p:origin x="32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3800" y="2178922"/>
            <a:ext cx="6346441" cy="93446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3800" y="3113387"/>
            <a:ext cx="6346441" cy="46538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C895-5309-416C-8580-CB534505B876}" type="datetime1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870064"/>
            <a:ext cx="8229600" cy="3724559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8D9-D5AC-4221-9B95-93BD7858F644}" type="datetime1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262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262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5064-057D-44A7-8A04-F39E25B39297}" type="datetime1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2558"/>
            <a:ext cx="5486400" cy="2743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2D03-6F07-49BB-B753-674C4A183EC7}" type="datetime1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0933" y="1"/>
            <a:ext cx="7509934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945070"/>
            <a:ext cx="8229600" cy="364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534" y="4767263"/>
            <a:ext cx="10456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4B0-10F1-4BD0-9AC5-A0A654B4885F}" type="datetime1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4767263"/>
            <a:ext cx="57319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4767263"/>
            <a:ext cx="86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carey@cpsc.ucalgary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03228" y="723012"/>
            <a:ext cx="6337005" cy="1322124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my LMS so slow?</a:t>
            </a:r>
            <a:br>
              <a:rPr lang="en-US" dirty="0"/>
            </a:br>
            <a:r>
              <a:rPr lang="en-US" dirty="0"/>
              <a:t>A Case Study of D2L Performance Issues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2591" y="2375512"/>
            <a:ext cx="5652601" cy="192047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F7F7F"/>
                </a:solidFill>
              </a:rPr>
              <a:t>Sourish</a:t>
            </a:r>
            <a:r>
              <a:rPr lang="en-US" dirty="0">
                <a:solidFill>
                  <a:srgbClr val="7F7F7F"/>
                </a:solidFill>
              </a:rPr>
              <a:t> Roy</a:t>
            </a:r>
          </a:p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4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769380"/>
            <a:ext cx="8373533" cy="4378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Complex configuration of D2L setup at U of Calgary</a:t>
            </a:r>
          </a:p>
          <a:p>
            <a:pPr lvl="1"/>
            <a:r>
              <a:rPr lang="en-US" dirty="0"/>
              <a:t>Excessive HTTP redirection for session login and logout</a:t>
            </a:r>
          </a:p>
          <a:p>
            <a:pPr lvl="1"/>
            <a:endParaRPr lang="en-US" dirty="0"/>
          </a:p>
          <a:p>
            <a:r>
              <a:rPr lang="en-US" dirty="0"/>
              <a:t>Long network RTT to remotely hosted D2L content</a:t>
            </a:r>
          </a:p>
          <a:p>
            <a:pPr lvl="1"/>
            <a:r>
              <a:rPr lang="en-US" dirty="0"/>
              <a:t>Approximately 40 </a:t>
            </a:r>
            <a:r>
              <a:rPr lang="en-US" dirty="0" err="1"/>
              <a:t>ms</a:t>
            </a:r>
            <a:r>
              <a:rPr lang="en-US" dirty="0"/>
              <a:t> RTT to reach Kitchener, Ontario</a:t>
            </a:r>
          </a:p>
          <a:p>
            <a:pPr lvl="1"/>
            <a:r>
              <a:rPr lang="en-US" dirty="0"/>
              <a:t>No local CDN node at U of C; closest node is in Toronto</a:t>
            </a:r>
          </a:p>
          <a:p>
            <a:pPr lvl="1"/>
            <a:endParaRPr lang="en-US" dirty="0"/>
          </a:p>
          <a:p>
            <a:r>
              <a:rPr lang="en-US" dirty="0"/>
              <a:t>Suboptimal configuration of TCP for D2L Web servers</a:t>
            </a:r>
          </a:p>
          <a:p>
            <a:pPr lvl="1"/>
            <a:r>
              <a:rPr lang="en-US" dirty="0"/>
              <a:t>Uploads and downloads are window-limited </a:t>
            </a:r>
            <a:r>
              <a:rPr lang="en-US" sz="2000" dirty="0"/>
              <a:t>(64 KB per RTT)</a:t>
            </a:r>
            <a:endParaRPr lang="en-US" dirty="0"/>
          </a:p>
          <a:p>
            <a:pPr lvl="1"/>
            <a:r>
              <a:rPr lang="en-US" dirty="0"/>
              <a:t>D2L Web server seems very slow </a:t>
            </a:r>
            <a:r>
              <a:rPr lang="en-US" sz="2000" dirty="0"/>
              <a:t>(IIS v7.5 on Windows 2000 R2)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08335" y="4767263"/>
            <a:ext cx="60614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246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41112" y="4767263"/>
            <a:ext cx="473373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11</a:t>
            </a:fld>
            <a:endParaRPr lang="en-US" sz="1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951" y="872679"/>
            <a:ext cx="8373533" cy="4031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traffic measurement can provide a better understanding of the usage of modern LMS services like D2L</a:t>
            </a:r>
          </a:p>
          <a:p>
            <a:r>
              <a:rPr lang="en-US" dirty="0"/>
              <a:t>D2L at the U of C has a rather complex delivery infrastructure, and several </a:t>
            </a:r>
            <a:r>
              <a:rPr lang="en-US" dirty="0" err="1"/>
              <a:t>idiosyncracies</a:t>
            </a:r>
            <a:r>
              <a:rPr lang="en-US" dirty="0"/>
              <a:t> that affect its user-perceived performance</a:t>
            </a:r>
          </a:p>
          <a:p>
            <a:r>
              <a:rPr lang="en-US" dirty="0"/>
              <a:t>Long network latencies make remotely hosted content painful!</a:t>
            </a:r>
          </a:p>
          <a:p>
            <a:endParaRPr lang="en-US" dirty="0"/>
          </a:p>
          <a:p>
            <a:r>
              <a:rPr lang="en-US" dirty="0"/>
              <a:t>Proposed solutions:</a:t>
            </a:r>
          </a:p>
          <a:p>
            <a:pPr lvl="1"/>
            <a:r>
              <a:rPr lang="en-US" dirty="0"/>
              <a:t>Having a local CDN node could improve D2L performance</a:t>
            </a:r>
          </a:p>
          <a:p>
            <a:pPr lvl="1"/>
            <a:r>
              <a:rPr lang="en-US" dirty="0"/>
              <a:t>Improving TCP configuration (version and/or socket buffer sizes) could improve throughput for D2L users</a:t>
            </a:r>
          </a:p>
        </p:txBody>
      </p:sp>
    </p:spTree>
    <p:extLst>
      <p:ext uri="{BB962C8B-B14F-4D97-AF65-F5344CB8AC3E}">
        <p14:creationId xmlns:p14="http://schemas.microsoft.com/office/powerpoint/2010/main" val="119004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41112" y="4767263"/>
            <a:ext cx="473373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12</a:t>
            </a:fld>
            <a:endParaRPr lang="en-US" sz="1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951" y="872679"/>
            <a:ext cx="8373533" cy="403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Questions?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carey@cpsc.ucalgary.ca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FEC77-C72C-4722-8C64-1F61B95A5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9" b="4653"/>
          <a:stretch/>
        </p:blipFill>
        <p:spPr>
          <a:xfrm>
            <a:off x="2373783" y="1834367"/>
            <a:ext cx="4396433" cy="324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461023"/>
            <a:ext cx="8373533" cy="4378057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Desire-to-Learn (D2L) is the official Learning Management System (LMS) at the University of Calgary (since Spring 2014)</a:t>
            </a:r>
          </a:p>
          <a:p>
            <a:pPr lvl="0"/>
            <a:r>
              <a:rPr lang="en-US" dirty="0"/>
              <a:t>Many faculty and students use D2L for their courses</a:t>
            </a:r>
          </a:p>
          <a:p>
            <a:pPr lvl="0"/>
            <a:r>
              <a:rPr lang="en-US" dirty="0"/>
              <a:t>Context/Motivation:</a:t>
            </a:r>
          </a:p>
          <a:p>
            <a:pPr lvl="1"/>
            <a:r>
              <a:rPr lang="en-US" dirty="0"/>
              <a:t>Many universities use LMS </a:t>
            </a:r>
            <a:r>
              <a:rPr lang="en-US" sz="2000" dirty="0"/>
              <a:t>(e.g., </a:t>
            </a:r>
            <a:r>
              <a:rPr lang="en-US" sz="2000" dirty="0" err="1"/>
              <a:t>BlackBoard</a:t>
            </a:r>
            <a:r>
              <a:rPr lang="en-US" sz="2000" dirty="0"/>
              <a:t>, D2L, Canvas, Moodle)</a:t>
            </a:r>
            <a:endParaRPr lang="en-US" dirty="0"/>
          </a:p>
          <a:p>
            <a:pPr lvl="1"/>
            <a:r>
              <a:rPr lang="en-US" dirty="0"/>
              <a:t>Few studies characterizing LMS usage and/or performance</a:t>
            </a:r>
          </a:p>
          <a:p>
            <a:pPr lvl="1"/>
            <a:r>
              <a:rPr lang="en-US" dirty="0"/>
              <a:t>Anecdotal reports suggest that D2L at U of C is “slow” </a:t>
            </a:r>
          </a:p>
          <a:p>
            <a:pPr lvl="1"/>
            <a:r>
              <a:rPr lang="en-US" dirty="0"/>
              <a:t>Network traffic measurement research provides a means to analyze, characterize, and understand D2L usage at U of C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5" y="4767263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56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663050"/>
            <a:ext cx="8373533" cy="4378057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Network traffic measurement study of D2L usage (2015-2016)</a:t>
            </a:r>
          </a:p>
          <a:p>
            <a:pPr lvl="0"/>
            <a:r>
              <a:rPr lang="en-US" dirty="0"/>
              <a:t>Combination of active and passive measurement approaches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Research Questions:</a:t>
            </a:r>
          </a:p>
          <a:p>
            <a:pPr lvl="1"/>
            <a:r>
              <a:rPr lang="en-US" dirty="0"/>
              <a:t>How does D2L work?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How is D2L being used at the University of Calgary?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How can we improve the performance of D2L?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5" y="4767263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083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/>
          <a:lstStyle/>
          <a:p>
            <a:r>
              <a:rPr lang="en-US" dirty="0"/>
              <a:t>Results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769380"/>
            <a:ext cx="8373533" cy="4378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Complex configuration of D2L setup at U of Calgary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Excessive HTTP redirection for session login and logout</a:t>
            </a:r>
          </a:p>
          <a:p>
            <a:pPr lvl="1"/>
            <a:endParaRPr lang="en-US" dirty="0"/>
          </a:p>
          <a:p>
            <a:r>
              <a:rPr lang="en-US" dirty="0"/>
              <a:t>Long network RTT to access remotely hosted D2L content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Approximately 40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RTT to reach Kitchener, Ontario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 local CDN node at U of C; closest node is in Toronto</a:t>
            </a:r>
          </a:p>
          <a:p>
            <a:pPr lvl="1"/>
            <a:endParaRPr lang="en-US" dirty="0"/>
          </a:p>
          <a:p>
            <a:r>
              <a:rPr lang="en-US" dirty="0"/>
              <a:t>Suboptimal configuration of TCP for D2L Web servers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Uploads and downloads are window-limited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(64 KB per RTT)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D2L Web server seems very slow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(IIS v7.5 on Windows 2000 R2)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5" y="4767263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642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087" y="67737"/>
            <a:ext cx="6941982" cy="595313"/>
          </a:xfrm>
        </p:spPr>
        <p:txBody>
          <a:bodyPr/>
          <a:lstStyle/>
          <a:p>
            <a:r>
              <a:rPr lang="en-US" dirty="0"/>
              <a:t>Data Collection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86" y="674422"/>
            <a:ext cx="8373533" cy="4469077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Data collection from Jan. 1, 2016 – April 30, 2016 (Winter 2016)</a:t>
            </a:r>
          </a:p>
          <a:p>
            <a:pPr lvl="1"/>
            <a:r>
              <a:rPr lang="en-CA" dirty="0"/>
              <a:t>Microscopic analysis was performed for this period</a:t>
            </a:r>
          </a:p>
          <a:p>
            <a:pPr lvl="0"/>
            <a:r>
              <a:rPr lang="en-CA" dirty="0"/>
              <a:t>Data collection from Jan. 1, 2015 – December 31, 2016</a:t>
            </a:r>
          </a:p>
          <a:p>
            <a:pPr lvl="1"/>
            <a:r>
              <a:rPr lang="en-CA" dirty="0"/>
              <a:t>Longitudinal analysis was performed for this period</a:t>
            </a:r>
          </a:p>
          <a:p>
            <a:pPr lvl="0"/>
            <a:r>
              <a:rPr lang="en-CA" dirty="0"/>
              <a:t>Data was processed and stored in Bro logs</a:t>
            </a:r>
          </a:p>
          <a:p>
            <a:pPr lvl="1"/>
            <a:r>
              <a:rPr lang="en-CA" dirty="0"/>
              <a:t>Records connection summaries for all TCP and UDP traffic</a:t>
            </a:r>
          </a:p>
          <a:p>
            <a:pPr lvl="2"/>
            <a:r>
              <a:rPr lang="en-CA" dirty="0"/>
              <a:t>Connection logs provide inbound/outbound traffic information</a:t>
            </a:r>
          </a:p>
          <a:p>
            <a:pPr lvl="2"/>
            <a:r>
              <a:rPr lang="en-CA" dirty="0"/>
              <a:t>HTTP logs provide user agent information for Web browsing</a:t>
            </a:r>
          </a:p>
          <a:p>
            <a:pPr lvl="2"/>
            <a:r>
              <a:rPr lang="en-CA" dirty="0"/>
              <a:t>SSL logs provide server information and encryption details</a:t>
            </a:r>
          </a:p>
          <a:p>
            <a:pPr lvl="0"/>
            <a:r>
              <a:rPr lang="en-CA" dirty="0">
                <a:solidFill>
                  <a:prstClr val="black"/>
                </a:solidFill>
              </a:rPr>
              <a:t>Active and passive measurement tools were used in this research</a:t>
            </a:r>
          </a:p>
          <a:p>
            <a:pPr lvl="2"/>
            <a:endParaRPr lang="en-CA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5" y="4767263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920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10" y="73326"/>
            <a:ext cx="6941982" cy="595313"/>
          </a:xfrm>
        </p:spPr>
        <p:txBody>
          <a:bodyPr/>
          <a:lstStyle/>
          <a:p>
            <a:r>
              <a:rPr lang="en-US" dirty="0"/>
              <a:t>Examples of Bro Log Records for D2L Traffic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49422" y="4818056"/>
            <a:ext cx="471446" cy="325443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6</a:t>
            </a:fld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57" y="724833"/>
            <a:ext cx="4547286" cy="3274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276"/>
            <a:ext cx="4361935" cy="210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540"/>
            <a:ext cx="4473146" cy="1868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3050"/>
            <a:ext cx="269377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1. Connection Logs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9849" y="3876490"/>
            <a:ext cx="181644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2. SSL Logs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3146" y="4658497"/>
            <a:ext cx="147045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3. HTTP Logs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1" y="4279001"/>
            <a:ext cx="193637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All D2L data extracted using bash and </a:t>
            </a:r>
            <a:r>
              <a:rPr lang="en-US" sz="1600"/>
              <a:t>Python scripts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2196353" y="984324"/>
            <a:ext cx="497420" cy="21048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12712" y="660958"/>
            <a:ext cx="497420" cy="293590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65481" y="3167891"/>
            <a:ext cx="497420" cy="16629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>
            <a:normAutofit/>
          </a:bodyPr>
          <a:lstStyle/>
          <a:p>
            <a:r>
              <a:rPr lang="en-US" dirty="0"/>
              <a:t>High-Level Characterization of D2L Usage Patterns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23680" y="4784956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7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050"/>
            <a:ext cx="5999356" cy="1965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578" y="925551"/>
            <a:ext cx="805112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/>
              <a:t>Normal Weekday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2490" y="861087"/>
            <a:ext cx="313349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This graph shows the number of requests made to D2L per hour over a one-day (24 hour) period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Traffic pattern is diurnal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Peak HTTPS traffic is 30x larger than that of HTTP traffic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2490" y="2893938"/>
            <a:ext cx="311119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/>
              <a:t>This graph shows daily totals for D2L requests for one month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Monday is the busiest day of the week for D2L traffic volume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Request volume tends to decrease throughout the week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Holidays have lower D2L traffic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18191"/>
            <a:ext cx="5517641" cy="2268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1757" y="3718483"/>
            <a:ext cx="128238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Reading Week</a:t>
            </a:r>
          </a:p>
        </p:txBody>
      </p:sp>
      <p:sp>
        <p:nvSpPr>
          <p:cNvPr id="13" name="Oval 12"/>
          <p:cNvSpPr/>
          <p:nvPr/>
        </p:nvSpPr>
        <p:spPr>
          <a:xfrm>
            <a:off x="2341757" y="4286626"/>
            <a:ext cx="1505414" cy="5459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82951" y="4026260"/>
            <a:ext cx="16727" cy="260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4" y="67737"/>
            <a:ext cx="6941982" cy="595313"/>
          </a:xfrm>
        </p:spPr>
        <p:txBody>
          <a:bodyPr>
            <a:normAutofit/>
          </a:bodyPr>
          <a:lstStyle/>
          <a:p>
            <a:r>
              <a:rPr lang="en-US" dirty="0"/>
              <a:t>D2L Configuration at U of Calgary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9115" y="4767263"/>
            <a:ext cx="255369" cy="273844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8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48" y="840130"/>
            <a:ext cx="3277622" cy="4200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6672" y="984315"/>
            <a:ext cx="8477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File Download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107" y="1672683"/>
            <a:ext cx="1683834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100" dirty="0"/>
              <a:t>Shows the role  of intermediate servers</a:t>
            </a:r>
          </a:p>
          <a:p>
            <a:pPr marL="285750" indent="-285750">
              <a:buFont typeface="Arial" charset="0"/>
              <a:buChar char="•"/>
            </a:pP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100" dirty="0"/>
              <a:t>Parallel connections seen when uploading or downloading files</a:t>
            </a:r>
          </a:p>
          <a:p>
            <a:pPr marL="285750" indent="-285750">
              <a:buFont typeface="Arial" charset="0"/>
              <a:buChar char="•"/>
            </a:pPr>
            <a:endParaRPr lang="en-US" sz="1100" dirty="0"/>
          </a:p>
          <a:p>
            <a:pPr marL="285750" indent="-285750">
              <a:buFont typeface="Arial" charset="0"/>
              <a:buChar char="•"/>
            </a:pPr>
            <a:r>
              <a:rPr lang="en-US" sz="1100" dirty="0"/>
              <a:t>Persistent HTTP connections seen in D2L sessions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64"/>
            <a:ext cx="4253330" cy="29347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961" y="3650459"/>
            <a:ext cx="317825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Typical Internet path for on-campus D2L users (including NAT, DHCP, wireless)  spans 17 hops with 40 </a:t>
            </a:r>
            <a:r>
              <a:rPr lang="en-US" sz="1400" dirty="0" err="1"/>
              <a:t>ms</a:t>
            </a:r>
            <a:r>
              <a:rPr lang="en-US" sz="1400" dirty="0"/>
              <a:t> RTT</a:t>
            </a:r>
          </a:p>
        </p:txBody>
      </p:sp>
    </p:spTree>
    <p:extLst>
      <p:ext uri="{BB962C8B-B14F-4D97-AF65-F5344CB8AC3E}">
        <p14:creationId xmlns:p14="http://schemas.microsoft.com/office/powerpoint/2010/main" val="191443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3" y="67737"/>
            <a:ext cx="7069667" cy="595313"/>
          </a:xfrm>
        </p:spPr>
        <p:txBody>
          <a:bodyPr>
            <a:normAutofit/>
          </a:bodyPr>
          <a:lstStyle/>
          <a:p>
            <a:r>
              <a:rPr lang="en-US" dirty="0"/>
              <a:t>TCP Performance Issues for Downloads and Uploads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8215"/>
            <a:ext cx="4181706" cy="33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64379" y="4767262"/>
            <a:ext cx="350106" cy="376237"/>
          </a:xfrm>
        </p:spPr>
        <p:txBody>
          <a:bodyPr/>
          <a:lstStyle/>
          <a:p>
            <a:fld id="{89984D4A-8ECB-423B-B56B-919FEB47DF8A}" type="slidenum">
              <a:rPr lang="en-US" sz="1000" smtClean="0"/>
              <a:t>9</a:t>
            </a:fld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210145" y="4554524"/>
            <a:ext cx="272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TCP Throughput: 14 Mbps</a:t>
            </a:r>
          </a:p>
          <a:p>
            <a:r>
              <a:rPr lang="en-US" sz="1600" dirty="0"/>
              <a:t>RTT Latency: 45 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3772" y="1197887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Every dot represents a single packet.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85847" y="1580837"/>
            <a:ext cx="7718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75022" y="1518188"/>
            <a:ext cx="218765" cy="1252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131" y="4000715"/>
            <a:ext cx="2411827" cy="1520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01447" y="3510905"/>
            <a:ext cx="631371" cy="521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6825" y="3186038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D2L Browsing Steps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42377" y="3658933"/>
            <a:ext cx="309581" cy="341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2933" y="3238733"/>
            <a:ext cx="107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Download Begins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122" y="713918"/>
            <a:ext cx="19368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D2L File Download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78" y="674422"/>
            <a:ext cx="4976921" cy="4092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6909" y="4677634"/>
            <a:ext cx="2318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TCP Throughput: 7 Mbps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886" y="678883"/>
            <a:ext cx="19368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D2L File Upload</a:t>
            </a:r>
          </a:p>
        </p:txBody>
      </p:sp>
    </p:spTree>
    <p:extLst>
      <p:ext uri="{BB962C8B-B14F-4D97-AF65-F5344CB8AC3E}">
        <p14:creationId xmlns:p14="http://schemas.microsoft.com/office/powerpoint/2010/main" val="196816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11243</TotalTime>
  <Words>737</Words>
  <Application>Microsoft Office PowerPoint</Application>
  <PresentationFormat>On-screen Show (16:9)</PresentationFormat>
  <Paragraphs>113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Why is my LMS so slow? A Case Study of D2L Performance Issues</vt:lpstr>
      <vt:lpstr>Introduction and Motivation</vt:lpstr>
      <vt:lpstr>Research Overview</vt:lpstr>
      <vt:lpstr>Results Preview</vt:lpstr>
      <vt:lpstr>Data Collection Methodology</vt:lpstr>
      <vt:lpstr>Examples of Bro Log Records for D2L Traffic Analysis</vt:lpstr>
      <vt:lpstr>High-Level Characterization of D2L Usage Patterns</vt:lpstr>
      <vt:lpstr>D2L Configuration at U of Calgary</vt:lpstr>
      <vt:lpstr>TCP Performance Issues for Downloads and Uploads</vt:lpstr>
      <vt:lpstr>Results Summary</vt:lpstr>
      <vt:lpstr>Conclusions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113</cp:revision>
  <dcterms:created xsi:type="dcterms:W3CDTF">2013-07-31T17:26:06Z</dcterms:created>
  <dcterms:modified xsi:type="dcterms:W3CDTF">2018-04-08T16:01:05Z</dcterms:modified>
</cp:coreProperties>
</file>