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77" r:id="rId3"/>
    <p:sldId id="275" r:id="rId4"/>
    <p:sldId id="276" r:id="rId5"/>
    <p:sldId id="278" r:id="rId6"/>
    <p:sldId id="27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88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093CE5-F80D-BA4F-A3AC-F60453A82B60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00964-B5C1-374D-8CBD-26DECFC322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3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251118E-8DFC-4120-8836-664551D981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1362A5E-DEE7-428B-B7AA-D9B2947BFA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3055202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79140" y="3550259"/>
            <a:ext cx="6731101" cy="1245955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9139" y="4796214"/>
            <a:ext cx="6731101" cy="62051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641     Winter 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22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0" y="1160086"/>
            <a:ext cx="8229600" cy="4966078"/>
          </a:xfrm>
        </p:spPr>
        <p:txBody>
          <a:bodyPr/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139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lang="en-CA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marL="742950" lvl="1" indent="-285750" algn="l" defTabSz="457200" rtl="0" eaLnBrk="1" latinLnBrk="0" hangingPunct="1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90000"/>
              <a:buFont typeface="Calibri" pitchFamily="34" charset="0"/>
              <a:buChar char="—"/>
            </a:pPr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641     Winter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85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70077"/>
            <a:ext cx="5486400" cy="365749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641     Winter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01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9354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0036" y="1"/>
            <a:ext cx="7346763" cy="793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0" y="1260092"/>
            <a:ext cx="8229600" cy="4866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45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32001" y="6356350"/>
            <a:ext cx="5323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CPSC 641     Winter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74000" y="6356350"/>
            <a:ext cx="86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91707-747E-C946-9ECD-54E2551B1C5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38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7" r:id="rId4"/>
    <p:sldLayoutId id="2147483658" r:id="rId5"/>
  </p:sldLayoutIdLst>
  <p:hf hdr="0" ftr="0" dt="0"/>
  <p:txStyles>
    <p:titleStyle>
      <a:lvl1pPr algn="r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FF0000"/>
        </a:buClr>
        <a:buFont typeface="Wingdings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SzPct val="90000"/>
        <a:buFont typeface="Calibri" pitchFamily="34" charset="0"/>
        <a:buChar char="—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alibri" pitchFamily="34" charset="0"/>
        <a:buChar char="—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0658" y="2138525"/>
            <a:ext cx="5805597" cy="983610"/>
          </a:xfrm>
        </p:spPr>
        <p:txBody>
          <a:bodyPr>
            <a:noAutofit/>
          </a:bodyPr>
          <a:lstStyle/>
          <a:p>
            <a:r>
              <a:rPr lang="en-US" dirty="0"/>
              <a:t>Asynchronous Transfer Mode:</a:t>
            </a:r>
            <a:br>
              <a:rPr lang="en-US" dirty="0"/>
            </a:br>
            <a:r>
              <a:rPr lang="en-US" dirty="0"/>
              <a:t>An Introduction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30658" y="3641431"/>
            <a:ext cx="5652601" cy="198531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7F7F7F"/>
                </a:solidFill>
              </a:rPr>
              <a:t>Carey Williamson</a:t>
            </a:r>
          </a:p>
          <a:p>
            <a:r>
              <a:rPr lang="en-US" dirty="0">
                <a:solidFill>
                  <a:srgbClr val="7F7F7F"/>
                </a:solidFill>
              </a:rPr>
              <a:t>Department of Computer Science</a:t>
            </a:r>
          </a:p>
          <a:p>
            <a:r>
              <a:rPr lang="en-US" dirty="0">
                <a:solidFill>
                  <a:srgbClr val="7F7F7F"/>
                </a:solidFill>
              </a:rPr>
              <a:t>University of Calgary</a:t>
            </a:r>
          </a:p>
        </p:txBody>
      </p:sp>
    </p:spTree>
    <p:extLst>
      <p:ext uri="{BB962C8B-B14F-4D97-AF65-F5344CB8AC3E}">
        <p14:creationId xmlns:p14="http://schemas.microsoft.com/office/powerpoint/2010/main" val="4063233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03F867C1-318F-4170-9D6F-F497A0A907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ATM: What it is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E3A36F56-4790-4C58-B0EF-43FF3FDCFE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dirty="0"/>
              <a:t>Asynchronous Transfer Mode</a:t>
            </a:r>
          </a:p>
          <a:p>
            <a:r>
              <a:rPr lang="en-US" altLang="en-US" dirty="0"/>
              <a:t>A low-layer networking technology (aspects of Network/Datalink Layers) based on fast packet-switching of small fixed size packets called </a:t>
            </a:r>
            <a:r>
              <a:rPr lang="en-US" altLang="en-US" i="1" dirty="0"/>
              <a:t>cells</a:t>
            </a:r>
            <a:endParaRPr lang="en-US" altLang="en-US" dirty="0"/>
          </a:p>
          <a:p>
            <a:r>
              <a:rPr lang="en-US" altLang="en-US" dirty="0"/>
              <a:t>ATM provides a single transport mechanism for integrated services traffic: data, voice, video,...</a:t>
            </a:r>
          </a:p>
          <a:p>
            <a:r>
              <a:rPr lang="en-US" altLang="en-US" dirty="0"/>
              <a:t>All statistically multiplexed at ATM layer, with transmission slots assigned on an “on demand” basis</a:t>
            </a:r>
          </a:p>
        </p:txBody>
      </p:sp>
    </p:spTree>
    <p:extLst>
      <p:ext uri="{BB962C8B-B14F-4D97-AF65-F5344CB8AC3E}">
        <p14:creationId xmlns:p14="http://schemas.microsoft.com/office/powerpoint/2010/main" val="611488657"/>
      </p:ext>
    </p:extLst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5">
            <a:extLst>
              <a:ext uri="{FF2B5EF4-FFF2-40B4-BE49-F238E27FC236}">
                <a16:creationId xmlns:a16="http://schemas.microsoft.com/office/drawing/2014/main" id="{4C4B87DA-1F41-47CA-B3B7-BC89869DC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3126423-304A-4D98-9F30-3E147FF495C8}" type="slidenum">
              <a:rPr kumimoji="0" lang="en-US" altLang="en-US" sz="1400"/>
              <a:pPr/>
              <a:t>3</a:t>
            </a:fld>
            <a:endParaRPr kumimoji="0" lang="en-US" altLang="en-US" sz="1400"/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4A29C79D-64E6-4516-911C-1415CADE65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-12897"/>
            <a:ext cx="8401050" cy="1143000"/>
          </a:xfrm>
        </p:spPr>
        <p:txBody>
          <a:bodyPr/>
          <a:lstStyle/>
          <a:p>
            <a:pPr eaLnBrk="1" hangingPunct="1"/>
            <a:r>
              <a:rPr lang="en-US" altLang="en-US"/>
              <a:t>Asynchronous Transfer Mode </a:t>
            </a:r>
            <a:r>
              <a:rPr lang="en-US" altLang="en-US" sz="2400"/>
              <a:t>(1of2)</a:t>
            </a:r>
            <a:endParaRPr lang="en-US" altLang="en-US"/>
          </a:p>
        </p:txBody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A34F9DE6-587C-4928-B2E8-8A150F5987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1950" y="1219200"/>
            <a:ext cx="8515350" cy="5334000"/>
          </a:xfrm>
        </p:spPr>
        <p:txBody>
          <a:bodyPr/>
          <a:lstStyle/>
          <a:p>
            <a:pPr eaLnBrk="1" hangingPunct="1"/>
            <a:r>
              <a:rPr lang="en-US" altLang="en-US"/>
              <a:t>About 20 years old</a:t>
            </a:r>
          </a:p>
          <a:p>
            <a:pPr eaLnBrk="1" hangingPunct="1"/>
            <a:r>
              <a:rPr lang="en-US" altLang="en-US"/>
              <a:t>Packet-switched network</a:t>
            </a:r>
          </a:p>
          <a:p>
            <a:pPr eaLnBrk="1" hangingPunct="1"/>
            <a:r>
              <a:rPr lang="en-US" altLang="en-US"/>
              <a:t>Small fixed-size packets (53 bytes)</a:t>
            </a:r>
          </a:p>
          <a:p>
            <a:pPr eaLnBrk="1" hangingPunct="1"/>
            <a:r>
              <a:rPr lang="en-US" altLang="en-US"/>
              <a:t>Designed for integrated services (voice, video, data, imaging, interactivity,…)</a:t>
            </a:r>
          </a:p>
          <a:p>
            <a:pPr eaLnBrk="1" hangingPunct="1"/>
            <a:r>
              <a:rPr lang="en-US" altLang="en-US"/>
              <a:t>High speed network technologies (optical)</a:t>
            </a:r>
          </a:p>
          <a:p>
            <a:pPr eaLnBrk="1" hangingPunct="1"/>
            <a:r>
              <a:rPr lang="en-US" altLang="en-US"/>
              <a:t>Wide range of user and application behaviour</a:t>
            </a:r>
          </a:p>
          <a:p>
            <a:pPr eaLnBrk="1" hangingPunct="1"/>
            <a:r>
              <a:rPr lang="en-US" altLang="en-US"/>
              <a:t>Bursty, variable bandwidth required per call </a:t>
            </a:r>
          </a:p>
          <a:p>
            <a:pPr eaLnBrk="1" hangingPunct="1"/>
            <a:r>
              <a:rPr lang="en-US" altLang="en-US"/>
              <a:t>Aggregation of traffic at switches</a:t>
            </a:r>
          </a:p>
          <a:p>
            <a:pPr eaLnBrk="1" hangingPunct="1"/>
            <a:r>
              <a:rPr lang="en-US" altLang="en-US"/>
              <a:t>Transmission links shared on a stat mux basis</a:t>
            </a:r>
          </a:p>
        </p:txBody>
      </p:sp>
    </p:spTree>
    <p:extLst>
      <p:ext uri="{BB962C8B-B14F-4D97-AF65-F5344CB8AC3E}">
        <p14:creationId xmlns:p14="http://schemas.microsoft.com/office/powerpoint/2010/main" val="1090032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5">
            <a:extLst>
              <a:ext uri="{FF2B5EF4-FFF2-40B4-BE49-F238E27FC236}">
                <a16:creationId xmlns:a16="http://schemas.microsoft.com/office/drawing/2014/main" id="{4F0BE1CC-1355-49E9-8EDB-8157E1CAC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BD40CF3-A3CC-4BD0-8061-97F2A9975D82}" type="slidenum">
              <a:rPr kumimoji="0" lang="en-US" altLang="en-US" sz="1400"/>
              <a:pPr/>
              <a:t>4</a:t>
            </a:fld>
            <a:endParaRPr kumimoji="0" lang="en-US" altLang="en-US" sz="1400"/>
          </a:p>
        </p:txBody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764E87E8-0544-4A6F-BA85-51F2B53106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ATM (2 of 2)</a:t>
            </a:r>
          </a:p>
        </p:txBody>
      </p:sp>
      <p:sp>
        <p:nvSpPr>
          <p:cNvPr id="6149" name="Rectangle 3">
            <a:extLst>
              <a:ext uri="{FF2B5EF4-FFF2-40B4-BE49-F238E27FC236}">
                <a16:creationId xmlns:a16="http://schemas.microsoft.com/office/drawing/2014/main" id="{435492BE-AA08-4BD7-AAFD-368A705C8E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7650" y="1072068"/>
            <a:ext cx="8648700" cy="53428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/>
              <a:t>Connection-oriented</a:t>
            </a:r>
          </a:p>
          <a:p>
            <a:pPr eaLnBrk="1" hangingPunct="1"/>
            <a:r>
              <a:rPr lang="en-US" altLang="en-US" dirty="0"/>
              <a:t>Allocates a virtual channel (VC) per active call</a:t>
            </a:r>
          </a:p>
          <a:p>
            <a:pPr eaLnBrk="1" hangingPunct="1"/>
            <a:r>
              <a:rPr lang="en-US" altLang="en-US" dirty="0"/>
              <a:t>End to end path allocation determined at time of call arrival; reserved bandwidth per active call</a:t>
            </a:r>
          </a:p>
          <a:p>
            <a:pPr eaLnBrk="1" hangingPunct="1"/>
            <a:r>
              <a:rPr lang="en-US" altLang="en-US" dirty="0"/>
              <a:t>All packets travel same path (order preserved)</a:t>
            </a:r>
          </a:p>
          <a:p>
            <a:pPr eaLnBrk="1" hangingPunct="1"/>
            <a:r>
              <a:rPr lang="en-US" altLang="en-US" dirty="0"/>
              <a:t>Crucial state info in ATM switches</a:t>
            </a:r>
          </a:p>
          <a:p>
            <a:pPr eaLnBrk="1" hangingPunct="1"/>
            <a:r>
              <a:rPr lang="en-US" altLang="en-US" dirty="0"/>
              <a:t>Bundles of related VC’s handled via Virtual Path (VP)</a:t>
            </a:r>
          </a:p>
          <a:p>
            <a:pPr eaLnBrk="1" hangingPunct="1"/>
            <a:r>
              <a:rPr lang="en-US" altLang="en-US" dirty="0"/>
              <a:t>5-byte header (VPI and VCI) plus 48-byte payload</a:t>
            </a:r>
          </a:p>
          <a:p>
            <a:pPr eaLnBrk="1" hangingPunct="1"/>
            <a:r>
              <a:rPr lang="en-US" altLang="en-US" dirty="0"/>
              <a:t>An example of “label switching” at NL/DL layers</a:t>
            </a:r>
          </a:p>
          <a:p>
            <a:pPr eaLnBrk="1" hangingPunct="1"/>
            <a:r>
              <a:rPr lang="en-US" altLang="en-US" dirty="0"/>
              <a:t>Multiple classes of service (priority levels)</a:t>
            </a:r>
          </a:p>
          <a:p>
            <a:pPr eaLnBrk="1" hangingPunct="1"/>
            <a:r>
              <a:rPr lang="en-US" altLang="en-US" dirty="0"/>
              <a:t>Offers end to end QOS guarantees (SLAs) </a:t>
            </a:r>
          </a:p>
        </p:txBody>
      </p:sp>
    </p:spTree>
    <p:extLst>
      <p:ext uri="{BB962C8B-B14F-4D97-AF65-F5344CB8AC3E}">
        <p14:creationId xmlns:p14="http://schemas.microsoft.com/office/powerpoint/2010/main" val="1618012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5436B9CC-48F4-4C1B-91AA-8F1882512D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 dirty="0"/>
              <a:t>ATM Cell Format 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5C07DFD8-B675-4752-8F0D-FCD9FCDAD2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dirty="0"/>
              <a:t>53 bytes</a:t>
            </a:r>
          </a:p>
          <a:p>
            <a:r>
              <a:rPr lang="en-US" altLang="en-US" dirty="0"/>
              <a:t>5 byte header</a:t>
            </a:r>
          </a:p>
          <a:p>
            <a:r>
              <a:rPr lang="en-US" altLang="en-US" dirty="0"/>
              <a:t>48 byte payload (data)</a:t>
            </a:r>
          </a:p>
          <a:p>
            <a:r>
              <a:rPr lang="en-US" altLang="en-US" dirty="0"/>
              <a:t>Virtual Path Identifier (VPI)</a:t>
            </a:r>
          </a:p>
          <a:p>
            <a:r>
              <a:rPr lang="en-US" altLang="en-US" dirty="0"/>
              <a:t>Virtual Channel Identifier (VCI)</a:t>
            </a:r>
          </a:p>
          <a:p>
            <a:r>
              <a:rPr lang="en-US" altLang="en-US" dirty="0"/>
              <a:t>Simple control fields</a:t>
            </a:r>
          </a:p>
        </p:txBody>
      </p:sp>
    </p:spTree>
    <p:extLst>
      <p:ext uri="{BB962C8B-B14F-4D97-AF65-F5344CB8AC3E}">
        <p14:creationId xmlns:p14="http://schemas.microsoft.com/office/powerpoint/2010/main" val="425320176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1C419103-F294-4739-A231-98247031A7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/>
          <a:lstStyle/>
          <a:p>
            <a:pPr algn="ctr"/>
            <a:r>
              <a:rPr lang="en-US" altLang="en-US" sz="4400">
                <a:solidFill>
                  <a:schemeClr val="tx2"/>
                </a:solidFill>
              </a:rPr>
              <a:t>ATM Cell Format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45CFD412-F6BD-414E-833F-84F3F5479F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2292350"/>
            <a:ext cx="4711700" cy="3721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7412" name="Line 4">
            <a:extLst>
              <a:ext uri="{FF2B5EF4-FFF2-40B4-BE49-F238E27FC236}">
                <a16:creationId xmlns:a16="http://schemas.microsoft.com/office/drawing/2014/main" id="{5F09951F-398D-4CAB-BDDE-941D6A6DA51F}"/>
              </a:ext>
            </a:extLst>
          </p:cNvPr>
          <p:cNvSpPr>
            <a:spLocks noChangeShapeType="1"/>
          </p:cNvSpPr>
          <p:nvPr/>
        </p:nvSpPr>
        <p:spPr bwMode="auto">
          <a:xfrm>
            <a:off x="2063750" y="2743200"/>
            <a:ext cx="4711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7413" name="Line 5">
            <a:extLst>
              <a:ext uri="{FF2B5EF4-FFF2-40B4-BE49-F238E27FC236}">
                <a16:creationId xmlns:a16="http://schemas.microsoft.com/office/drawing/2014/main" id="{A0936CD3-617F-4192-A80E-06654E606CAD}"/>
              </a:ext>
            </a:extLst>
          </p:cNvPr>
          <p:cNvSpPr>
            <a:spLocks noChangeShapeType="1"/>
          </p:cNvSpPr>
          <p:nvPr/>
        </p:nvSpPr>
        <p:spPr bwMode="auto">
          <a:xfrm>
            <a:off x="2063750" y="3200400"/>
            <a:ext cx="4711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7414" name="Line 6">
            <a:extLst>
              <a:ext uri="{FF2B5EF4-FFF2-40B4-BE49-F238E27FC236}">
                <a16:creationId xmlns:a16="http://schemas.microsoft.com/office/drawing/2014/main" id="{407C2F09-2D73-4515-A630-6659E2611BAF}"/>
              </a:ext>
            </a:extLst>
          </p:cNvPr>
          <p:cNvSpPr>
            <a:spLocks noChangeShapeType="1"/>
          </p:cNvSpPr>
          <p:nvPr/>
        </p:nvSpPr>
        <p:spPr bwMode="auto">
          <a:xfrm>
            <a:off x="2063750" y="3657600"/>
            <a:ext cx="4711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7415" name="Line 7">
            <a:extLst>
              <a:ext uri="{FF2B5EF4-FFF2-40B4-BE49-F238E27FC236}">
                <a16:creationId xmlns:a16="http://schemas.microsoft.com/office/drawing/2014/main" id="{A5C551AE-F8D1-4F79-B1F0-4D9BAF3A741E}"/>
              </a:ext>
            </a:extLst>
          </p:cNvPr>
          <p:cNvSpPr>
            <a:spLocks noChangeShapeType="1"/>
          </p:cNvSpPr>
          <p:nvPr/>
        </p:nvSpPr>
        <p:spPr bwMode="auto">
          <a:xfrm>
            <a:off x="2063750" y="4114800"/>
            <a:ext cx="4711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7416" name="Line 8">
            <a:extLst>
              <a:ext uri="{FF2B5EF4-FFF2-40B4-BE49-F238E27FC236}">
                <a16:creationId xmlns:a16="http://schemas.microsoft.com/office/drawing/2014/main" id="{82D47B39-3983-400A-A445-5AFB1B933CC6}"/>
              </a:ext>
            </a:extLst>
          </p:cNvPr>
          <p:cNvSpPr>
            <a:spLocks noChangeShapeType="1"/>
          </p:cNvSpPr>
          <p:nvPr/>
        </p:nvSpPr>
        <p:spPr bwMode="auto">
          <a:xfrm>
            <a:off x="2063750" y="4572000"/>
            <a:ext cx="4711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7417" name="Line 9">
            <a:extLst>
              <a:ext uri="{FF2B5EF4-FFF2-40B4-BE49-F238E27FC236}">
                <a16:creationId xmlns:a16="http://schemas.microsoft.com/office/drawing/2014/main" id="{CD082E16-8268-453D-8C3B-27D3457ED418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2292350"/>
            <a:ext cx="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7418" name="Line 10">
            <a:extLst>
              <a:ext uri="{FF2B5EF4-FFF2-40B4-BE49-F238E27FC236}">
                <a16:creationId xmlns:a16="http://schemas.microsoft.com/office/drawing/2014/main" id="{8DB4E3CE-5DA9-41A1-B11A-42C1014D355A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2825750"/>
            <a:ext cx="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7419" name="Line 11">
            <a:extLst>
              <a:ext uri="{FF2B5EF4-FFF2-40B4-BE49-F238E27FC236}">
                <a16:creationId xmlns:a16="http://schemas.microsoft.com/office/drawing/2014/main" id="{46B47DE6-194D-482E-AE68-0EAA1AE8CF99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3663950"/>
            <a:ext cx="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7420" name="Rectangle 12">
            <a:extLst>
              <a:ext uri="{FF2B5EF4-FFF2-40B4-BE49-F238E27FC236}">
                <a16:creationId xmlns:a16="http://schemas.microsoft.com/office/drawing/2014/main" id="{7115DE1D-4DD7-4DF4-8602-9D45A19069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4788" y="2271713"/>
            <a:ext cx="1063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altLang="en-US"/>
              <a:t>GFC</a:t>
            </a:r>
          </a:p>
        </p:txBody>
      </p:sp>
      <p:sp>
        <p:nvSpPr>
          <p:cNvPr id="17421" name="Rectangle 13">
            <a:extLst>
              <a:ext uri="{FF2B5EF4-FFF2-40B4-BE49-F238E27FC236}">
                <a16:creationId xmlns:a16="http://schemas.microsoft.com/office/drawing/2014/main" id="{3BBCBEB9-699F-40FC-A257-AF6403BC6E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6988" y="2271713"/>
            <a:ext cx="96043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altLang="en-US"/>
              <a:t>VPI</a:t>
            </a:r>
          </a:p>
        </p:txBody>
      </p:sp>
      <p:sp>
        <p:nvSpPr>
          <p:cNvPr id="17422" name="Rectangle 14">
            <a:extLst>
              <a:ext uri="{FF2B5EF4-FFF2-40B4-BE49-F238E27FC236}">
                <a16:creationId xmlns:a16="http://schemas.microsoft.com/office/drawing/2014/main" id="{6672AC9F-115E-4510-AFDA-C1DE041573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7113" y="4938713"/>
            <a:ext cx="11620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/>
              <a:t>Payload</a:t>
            </a:r>
          </a:p>
        </p:txBody>
      </p:sp>
      <p:sp>
        <p:nvSpPr>
          <p:cNvPr id="17423" name="Rectangle 15">
            <a:extLst>
              <a:ext uri="{FF2B5EF4-FFF2-40B4-BE49-F238E27FC236}">
                <a16:creationId xmlns:a16="http://schemas.microsoft.com/office/drawing/2014/main" id="{A640B196-AA42-4BCF-B4C9-D2EDE33865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7113" y="5319713"/>
            <a:ext cx="140811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/>
              <a:t>(48 bytes)</a:t>
            </a:r>
          </a:p>
        </p:txBody>
      </p:sp>
      <p:sp>
        <p:nvSpPr>
          <p:cNvPr id="17424" name="Rectangle 16">
            <a:extLst>
              <a:ext uri="{FF2B5EF4-FFF2-40B4-BE49-F238E27FC236}">
                <a16:creationId xmlns:a16="http://schemas.microsoft.com/office/drawing/2014/main" id="{21E9A699-0C82-4CC1-8B40-85F93CDF87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1313" y="2728913"/>
            <a:ext cx="6731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/>
              <a:t>VPI</a:t>
            </a:r>
          </a:p>
        </p:txBody>
      </p:sp>
      <p:sp>
        <p:nvSpPr>
          <p:cNvPr id="17425" name="Rectangle 17">
            <a:extLst>
              <a:ext uri="{FF2B5EF4-FFF2-40B4-BE49-F238E27FC236}">
                <a16:creationId xmlns:a16="http://schemas.microsoft.com/office/drawing/2014/main" id="{0C5C3BAE-0663-4246-8E10-F7A226EF5E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3188" y="2728913"/>
            <a:ext cx="84296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altLang="en-US"/>
              <a:t>VCI</a:t>
            </a:r>
          </a:p>
        </p:txBody>
      </p:sp>
      <p:sp>
        <p:nvSpPr>
          <p:cNvPr id="17426" name="Rectangle 18">
            <a:extLst>
              <a:ext uri="{FF2B5EF4-FFF2-40B4-BE49-F238E27FC236}">
                <a16:creationId xmlns:a16="http://schemas.microsoft.com/office/drawing/2014/main" id="{FB7B978F-D5B4-4732-800D-7601DB33D8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9725" y="3184525"/>
            <a:ext cx="7096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7427" name="Rectangle 19">
            <a:extLst>
              <a:ext uri="{FF2B5EF4-FFF2-40B4-BE49-F238E27FC236}">
                <a16:creationId xmlns:a16="http://schemas.microsoft.com/office/drawing/2014/main" id="{F9EE84D6-4452-40FA-A918-F30EC6652F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3988" y="3186113"/>
            <a:ext cx="198596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altLang="en-US"/>
              <a:t>VCI</a:t>
            </a:r>
          </a:p>
        </p:txBody>
      </p:sp>
      <p:sp>
        <p:nvSpPr>
          <p:cNvPr id="17428" name="Rectangle 20">
            <a:extLst>
              <a:ext uri="{FF2B5EF4-FFF2-40B4-BE49-F238E27FC236}">
                <a16:creationId xmlns:a16="http://schemas.microsoft.com/office/drawing/2014/main" id="{96D455E9-6F8A-4F44-B01E-F278582F1D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3525" y="4098925"/>
            <a:ext cx="79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7429" name="Rectangle 21">
            <a:extLst>
              <a:ext uri="{FF2B5EF4-FFF2-40B4-BE49-F238E27FC236}">
                <a16:creationId xmlns:a16="http://schemas.microsoft.com/office/drawing/2014/main" id="{C0AB71A4-C7A8-4FA8-AF91-D723E0F42E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788" y="4100513"/>
            <a:ext cx="22225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altLang="en-US"/>
              <a:t>HEC</a:t>
            </a:r>
          </a:p>
        </p:txBody>
      </p:sp>
      <p:sp>
        <p:nvSpPr>
          <p:cNvPr id="17430" name="Rectangle 22">
            <a:extLst>
              <a:ext uri="{FF2B5EF4-FFF2-40B4-BE49-F238E27FC236}">
                <a16:creationId xmlns:a16="http://schemas.microsoft.com/office/drawing/2014/main" id="{B9BCFAFC-47B4-4454-9DDD-B78926E89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5313" y="3643313"/>
            <a:ext cx="5365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/>
              <a:t>PT</a:t>
            </a:r>
          </a:p>
        </p:txBody>
      </p:sp>
      <p:sp>
        <p:nvSpPr>
          <p:cNvPr id="17431" name="Rectangle 23">
            <a:extLst>
              <a:ext uri="{FF2B5EF4-FFF2-40B4-BE49-F238E27FC236}">
                <a16:creationId xmlns:a16="http://schemas.microsoft.com/office/drawing/2014/main" id="{14054AD4-9404-42AB-AFE2-ADF411ADC5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9313" y="3643313"/>
            <a:ext cx="7397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/>
              <a:t>CLP</a:t>
            </a:r>
          </a:p>
        </p:txBody>
      </p:sp>
      <p:sp>
        <p:nvSpPr>
          <p:cNvPr id="17432" name="Line 24">
            <a:extLst>
              <a:ext uri="{FF2B5EF4-FFF2-40B4-BE49-F238E27FC236}">
                <a16:creationId xmlns:a16="http://schemas.microsoft.com/office/drawing/2014/main" id="{E10997D8-625C-43CD-95EC-D013F58F1B29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3663950"/>
            <a:ext cx="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7433" name="Line 25">
            <a:extLst>
              <a:ext uri="{FF2B5EF4-FFF2-40B4-BE49-F238E27FC236}">
                <a16:creationId xmlns:a16="http://schemas.microsoft.com/office/drawing/2014/main" id="{3E31B9DA-E54A-4303-A143-A2D9BC0DBB4F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3663950"/>
            <a:ext cx="0" cy="444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7434" name="Rectangle 26">
            <a:extLst>
              <a:ext uri="{FF2B5EF4-FFF2-40B4-BE49-F238E27FC236}">
                <a16:creationId xmlns:a16="http://schemas.microsoft.com/office/drawing/2014/main" id="{AB858E6F-07C7-42E2-9634-8AA32A5D7F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1313" y="3643313"/>
            <a:ext cx="70643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/>
              <a:t>VCI</a:t>
            </a:r>
          </a:p>
        </p:txBody>
      </p:sp>
      <p:sp>
        <p:nvSpPr>
          <p:cNvPr id="17435" name="Rectangle 27">
            <a:extLst>
              <a:ext uri="{FF2B5EF4-FFF2-40B4-BE49-F238E27FC236}">
                <a16:creationId xmlns:a16="http://schemas.microsoft.com/office/drawing/2014/main" id="{1D4F8EF3-69CA-4742-BEA6-78A0C94353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66896" y="6157913"/>
            <a:ext cx="374173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/>
              <a:t>ATM UNI Cell Specification</a:t>
            </a:r>
          </a:p>
        </p:txBody>
      </p:sp>
      <p:sp>
        <p:nvSpPr>
          <p:cNvPr id="17436" name="Rectangle 28">
            <a:extLst>
              <a:ext uri="{FF2B5EF4-FFF2-40B4-BE49-F238E27FC236}">
                <a16:creationId xmlns:a16="http://schemas.microsoft.com/office/drawing/2014/main" id="{166E0EFE-F3A2-4F1C-B061-6782A2B09B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1113" y="3643313"/>
            <a:ext cx="7397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/>
              <a:t>RES</a:t>
            </a:r>
          </a:p>
        </p:txBody>
      </p:sp>
    </p:spTree>
    <p:extLst>
      <p:ext uri="{BB962C8B-B14F-4D97-AF65-F5344CB8AC3E}">
        <p14:creationId xmlns:p14="http://schemas.microsoft.com/office/powerpoint/2010/main" val="208727583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11603</TotalTime>
  <Words>299</Words>
  <Application>Microsoft Office PowerPoint</Application>
  <PresentationFormat>On-screen Show (4:3)</PresentationFormat>
  <Paragraphs>53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Courier New</vt:lpstr>
      <vt:lpstr>Wingdings</vt:lpstr>
      <vt:lpstr>Office Theme</vt:lpstr>
      <vt:lpstr>Asynchronous Transfer Mode: An Introduction</vt:lpstr>
      <vt:lpstr>ATM: What it is</vt:lpstr>
      <vt:lpstr>Asynchronous Transfer Mode (1of2)</vt:lpstr>
      <vt:lpstr>ATM (2 of 2)</vt:lpstr>
      <vt:lpstr>ATM Cell Format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Cressman</dc:creator>
  <cp:lastModifiedBy>Carey</cp:lastModifiedBy>
  <cp:revision>387</cp:revision>
  <dcterms:created xsi:type="dcterms:W3CDTF">2013-07-31T17:26:06Z</dcterms:created>
  <dcterms:modified xsi:type="dcterms:W3CDTF">2018-03-05T15:02:47Z</dcterms:modified>
</cp:coreProperties>
</file>