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75" r:id="rId4"/>
    <p:sldId id="276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51118E-8DFC-4120-8836-664551D98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1362A5E-DEE7-428B-B7AA-D9B2947BF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0552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35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/>
              <a:t>Asynchronous Transfer Mode:</a:t>
            </a:r>
            <a:br>
              <a:rPr lang="en-US" dirty="0"/>
            </a:br>
            <a:r>
              <a:rPr lang="en-US" dirty="0"/>
              <a:t>An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3F867C1-318F-4170-9D6F-F497A0A90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ATM: What it 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3A36F56-4790-4C58-B0EF-43FF3FDCF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Asynchronous Transfer Mode</a:t>
            </a:r>
          </a:p>
          <a:p>
            <a:r>
              <a:rPr lang="en-US" altLang="en-US" dirty="0"/>
              <a:t>A low-layer networking technology (aspects of Network/Datalink Layers) based on fast packet-switching of small fixed size packets called </a:t>
            </a:r>
            <a:r>
              <a:rPr lang="en-US" altLang="en-US" i="1" dirty="0"/>
              <a:t>cells</a:t>
            </a:r>
            <a:endParaRPr lang="en-US" altLang="en-US" dirty="0"/>
          </a:p>
          <a:p>
            <a:r>
              <a:rPr lang="en-US" altLang="en-US" dirty="0"/>
              <a:t>ATM provides a single transport mechanism for integrated services traffic: data, voice, video,...</a:t>
            </a:r>
          </a:p>
          <a:p>
            <a:r>
              <a:rPr lang="en-US" altLang="en-US" dirty="0"/>
              <a:t>All statistically multiplexed at ATM layer, with transmission slots assigned on an “on demand” basis</a:t>
            </a:r>
          </a:p>
        </p:txBody>
      </p:sp>
    </p:spTree>
    <p:extLst>
      <p:ext uri="{BB962C8B-B14F-4D97-AF65-F5344CB8AC3E}">
        <p14:creationId xmlns:p14="http://schemas.microsoft.com/office/powerpoint/2010/main" val="61148865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4C4B87DA-1F41-47CA-B3B7-BC89869D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126423-304A-4D98-9F30-3E147FF495C8}" type="slidenum">
              <a:rPr kumimoji="0" lang="en-US" altLang="en-US" sz="1400"/>
              <a:pPr/>
              <a:t>3</a:t>
            </a:fld>
            <a:endParaRPr kumimoji="0"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A29C79D-64E6-4516-911C-1415CADE6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-12897"/>
            <a:ext cx="8401050" cy="1143000"/>
          </a:xfrm>
        </p:spPr>
        <p:txBody>
          <a:bodyPr/>
          <a:lstStyle/>
          <a:p>
            <a:pPr eaLnBrk="1" hangingPunct="1"/>
            <a:r>
              <a:rPr lang="en-US" altLang="en-US"/>
              <a:t>Asynchronous Transfer Mode </a:t>
            </a:r>
            <a:r>
              <a:rPr lang="en-US" altLang="en-US" sz="2400"/>
              <a:t>(1of2)</a:t>
            </a:r>
            <a:endParaRPr lang="en-US" altLang="en-US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34F9DE6-587C-4928-B2E8-8A150F598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219200"/>
            <a:ext cx="8515350" cy="5334000"/>
          </a:xfrm>
        </p:spPr>
        <p:txBody>
          <a:bodyPr/>
          <a:lstStyle/>
          <a:p>
            <a:pPr eaLnBrk="1" hangingPunct="1"/>
            <a:r>
              <a:rPr lang="en-US" altLang="en-US"/>
              <a:t>About 20 years old</a:t>
            </a:r>
          </a:p>
          <a:p>
            <a:pPr eaLnBrk="1" hangingPunct="1"/>
            <a:r>
              <a:rPr lang="en-US" altLang="en-US"/>
              <a:t>Packet-switched network</a:t>
            </a:r>
          </a:p>
          <a:p>
            <a:pPr eaLnBrk="1" hangingPunct="1"/>
            <a:r>
              <a:rPr lang="en-US" altLang="en-US"/>
              <a:t>Small fixed-size packets (53 bytes)</a:t>
            </a:r>
          </a:p>
          <a:p>
            <a:pPr eaLnBrk="1" hangingPunct="1"/>
            <a:r>
              <a:rPr lang="en-US" altLang="en-US"/>
              <a:t>Designed for integrated services (voice, video, data, imaging, interactivity,…)</a:t>
            </a:r>
          </a:p>
          <a:p>
            <a:pPr eaLnBrk="1" hangingPunct="1"/>
            <a:r>
              <a:rPr lang="en-US" altLang="en-US"/>
              <a:t>High speed network technologies (optical)</a:t>
            </a:r>
          </a:p>
          <a:p>
            <a:pPr eaLnBrk="1" hangingPunct="1"/>
            <a:r>
              <a:rPr lang="en-US" altLang="en-US"/>
              <a:t>Wide range of user and application behaviour</a:t>
            </a:r>
          </a:p>
          <a:p>
            <a:pPr eaLnBrk="1" hangingPunct="1"/>
            <a:r>
              <a:rPr lang="en-US" altLang="en-US"/>
              <a:t>Bursty, variable bandwidth required per call </a:t>
            </a:r>
          </a:p>
          <a:p>
            <a:pPr eaLnBrk="1" hangingPunct="1"/>
            <a:r>
              <a:rPr lang="en-US" altLang="en-US"/>
              <a:t>Aggregation of traffic at switches</a:t>
            </a:r>
          </a:p>
          <a:p>
            <a:pPr eaLnBrk="1" hangingPunct="1"/>
            <a:r>
              <a:rPr lang="en-US" altLang="en-US"/>
              <a:t>Transmission links shared on a stat mux basis</a:t>
            </a:r>
          </a:p>
        </p:txBody>
      </p:sp>
    </p:spTree>
    <p:extLst>
      <p:ext uri="{BB962C8B-B14F-4D97-AF65-F5344CB8AC3E}">
        <p14:creationId xmlns:p14="http://schemas.microsoft.com/office/powerpoint/2010/main" val="109003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4F0BE1CC-1355-49E9-8EDB-8157E1CA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D40CF3-A3CC-4BD0-8061-97F2A9975D82}" type="slidenum">
              <a:rPr kumimoji="0" lang="en-US" altLang="en-US" sz="1400"/>
              <a:pPr/>
              <a:t>4</a:t>
            </a:fld>
            <a:endParaRPr kumimoji="0"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764E87E8-0544-4A6F-BA85-51F2B5310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ATM (2 of 2)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435492BE-AA08-4BD7-AAFD-368A705C8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7650" y="1072068"/>
            <a:ext cx="8648700" cy="5342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Connection-oriented</a:t>
            </a:r>
          </a:p>
          <a:p>
            <a:pPr eaLnBrk="1" hangingPunct="1"/>
            <a:r>
              <a:rPr lang="en-US" altLang="en-US" dirty="0"/>
              <a:t>Allocates a virtual channel (VC) per active call</a:t>
            </a:r>
          </a:p>
          <a:p>
            <a:pPr eaLnBrk="1" hangingPunct="1"/>
            <a:r>
              <a:rPr lang="en-US" altLang="en-US" dirty="0"/>
              <a:t>End to end path allocation determined at time of call arrival; reserved bandwidth per active call</a:t>
            </a:r>
          </a:p>
          <a:p>
            <a:pPr eaLnBrk="1" hangingPunct="1"/>
            <a:r>
              <a:rPr lang="en-US" altLang="en-US" dirty="0"/>
              <a:t>All packets travel same path (order preserved)</a:t>
            </a:r>
          </a:p>
          <a:p>
            <a:pPr eaLnBrk="1" hangingPunct="1"/>
            <a:r>
              <a:rPr lang="en-US" altLang="en-US" dirty="0"/>
              <a:t>Crucial state info in ATM switches</a:t>
            </a:r>
          </a:p>
          <a:p>
            <a:pPr eaLnBrk="1" hangingPunct="1"/>
            <a:r>
              <a:rPr lang="en-US" altLang="en-US" dirty="0"/>
              <a:t>Bundles of related VC’s handled via Virtual Path (VP)</a:t>
            </a:r>
          </a:p>
          <a:p>
            <a:pPr eaLnBrk="1" hangingPunct="1"/>
            <a:r>
              <a:rPr lang="en-US" altLang="en-US" dirty="0"/>
              <a:t>5-byte header (VPI and VCI) plus 48-byte payload</a:t>
            </a:r>
          </a:p>
          <a:p>
            <a:pPr eaLnBrk="1" hangingPunct="1"/>
            <a:r>
              <a:rPr lang="en-US" altLang="en-US" dirty="0"/>
              <a:t>An example of “label switching” at NL/DL layers</a:t>
            </a:r>
          </a:p>
          <a:p>
            <a:pPr eaLnBrk="1" hangingPunct="1"/>
            <a:r>
              <a:rPr lang="en-US" altLang="en-US" dirty="0"/>
              <a:t>Multiple classes of service (priority levels)</a:t>
            </a:r>
          </a:p>
          <a:p>
            <a:pPr eaLnBrk="1" hangingPunct="1"/>
            <a:r>
              <a:rPr lang="en-US" altLang="en-US" dirty="0"/>
              <a:t>Offers end to end QOS guarantees (SLAs) </a:t>
            </a:r>
          </a:p>
        </p:txBody>
      </p:sp>
    </p:spTree>
    <p:extLst>
      <p:ext uri="{BB962C8B-B14F-4D97-AF65-F5344CB8AC3E}">
        <p14:creationId xmlns:p14="http://schemas.microsoft.com/office/powerpoint/2010/main" val="161801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36B9CC-48F4-4C1B-91AA-8F188251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ATM Cell Format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C07DFD8-B675-4752-8F0D-FCD9FCDAD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53 bytes</a:t>
            </a:r>
          </a:p>
          <a:p>
            <a:r>
              <a:rPr lang="en-US" altLang="en-US" dirty="0"/>
              <a:t>5 byte header</a:t>
            </a:r>
          </a:p>
          <a:p>
            <a:r>
              <a:rPr lang="en-US" altLang="en-US" dirty="0"/>
              <a:t>48 byte payload (data)</a:t>
            </a:r>
          </a:p>
          <a:p>
            <a:r>
              <a:rPr lang="en-US" altLang="en-US" dirty="0"/>
              <a:t>Virtual Path Identifier (VPI)</a:t>
            </a:r>
          </a:p>
          <a:p>
            <a:r>
              <a:rPr lang="en-US" altLang="en-US" dirty="0"/>
              <a:t>Virtual Channel Identifier (VCI)</a:t>
            </a:r>
          </a:p>
          <a:p>
            <a:r>
              <a:rPr lang="en-US" altLang="en-US" dirty="0"/>
              <a:t>Simple control fields</a:t>
            </a:r>
          </a:p>
        </p:txBody>
      </p:sp>
    </p:spTree>
    <p:extLst>
      <p:ext uri="{BB962C8B-B14F-4D97-AF65-F5344CB8AC3E}">
        <p14:creationId xmlns:p14="http://schemas.microsoft.com/office/powerpoint/2010/main" val="425320176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419103-F294-4739-A231-98247031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altLang="en-US" sz="4400">
                <a:solidFill>
                  <a:schemeClr val="tx2"/>
                </a:solidFill>
              </a:rPr>
              <a:t>ATM Cell Format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5CFD412-F6BD-414E-833F-84F3F5479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292350"/>
            <a:ext cx="47117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5F09951F-398D-4CAB-BDDE-941D6A6DA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27432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A0936CD3-617F-4192-A80E-06654E606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32004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407C2F09-2D73-4515-A630-6659E2611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36576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5C551AE-F8D1-4F79-B1F0-4D9BAF3A7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41148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82D47B39-3983-400A-A445-5AFB1B933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4572000"/>
            <a:ext cx="471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D082E16-8268-453D-8C3B-27D3457ED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923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8DB4E3CE-5DA9-41A1-B11A-42C1014D3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8257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46B47DE6-194D-482E-AE68-0EAA1AE8C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6639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7115DE1D-4DD7-4DF4-8602-9D45A1906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2271713"/>
            <a:ext cx="1063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/>
              <a:t>GFC</a:t>
            </a:r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3BBCBEB9-699F-40FC-A257-AF6403BC6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2271713"/>
            <a:ext cx="960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/>
              <a:t>VPI</a:t>
            </a:r>
          </a:p>
        </p:txBody>
      </p:sp>
      <p:sp>
        <p:nvSpPr>
          <p:cNvPr id="17422" name="Rectangle 14">
            <a:extLst>
              <a:ext uri="{FF2B5EF4-FFF2-40B4-BE49-F238E27FC236}">
                <a16:creationId xmlns:a16="http://schemas.microsoft.com/office/drawing/2014/main" id="{6672AC9F-115E-4510-AFDA-C1DE04157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4938713"/>
            <a:ext cx="1162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Payload</a:t>
            </a:r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A640B196-AA42-4BCF-B4C9-D2EDE338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5319713"/>
            <a:ext cx="14081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(48 bytes)</a:t>
            </a:r>
          </a:p>
        </p:txBody>
      </p:sp>
      <p:sp>
        <p:nvSpPr>
          <p:cNvPr id="17424" name="Rectangle 16">
            <a:extLst>
              <a:ext uri="{FF2B5EF4-FFF2-40B4-BE49-F238E27FC236}">
                <a16:creationId xmlns:a16="http://schemas.microsoft.com/office/drawing/2014/main" id="{21E9A699-0C82-4CC1-8B40-85F93CDF8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2728913"/>
            <a:ext cx="673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VPI</a:t>
            </a:r>
          </a:p>
        </p:txBody>
      </p:sp>
      <p:sp>
        <p:nvSpPr>
          <p:cNvPr id="17425" name="Rectangle 17">
            <a:extLst>
              <a:ext uri="{FF2B5EF4-FFF2-40B4-BE49-F238E27FC236}">
                <a16:creationId xmlns:a16="http://schemas.microsoft.com/office/drawing/2014/main" id="{0C5C3BAE-0663-4246-8E10-F7A226EF5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188" y="2728913"/>
            <a:ext cx="842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/>
              <a:t>VCI</a:t>
            </a:r>
          </a:p>
        </p:txBody>
      </p:sp>
      <p:sp>
        <p:nvSpPr>
          <p:cNvPr id="17426" name="Rectangle 18">
            <a:extLst>
              <a:ext uri="{FF2B5EF4-FFF2-40B4-BE49-F238E27FC236}">
                <a16:creationId xmlns:a16="http://schemas.microsoft.com/office/drawing/2014/main" id="{FB7B978F-D5B4-4732-800D-7601DB33D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31845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27" name="Rectangle 19">
            <a:extLst>
              <a:ext uri="{FF2B5EF4-FFF2-40B4-BE49-F238E27FC236}">
                <a16:creationId xmlns:a16="http://schemas.microsoft.com/office/drawing/2014/main" id="{F9EE84D6-4452-40FA-A918-F30EC6652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186113"/>
            <a:ext cx="1985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/>
              <a:t>VCI</a:t>
            </a:r>
          </a:p>
        </p:txBody>
      </p:sp>
      <p:sp>
        <p:nvSpPr>
          <p:cNvPr id="17428" name="Rectangle 20">
            <a:extLst>
              <a:ext uri="{FF2B5EF4-FFF2-40B4-BE49-F238E27FC236}">
                <a16:creationId xmlns:a16="http://schemas.microsoft.com/office/drawing/2014/main" id="{96D455E9-6F8A-4F44-B01E-F278582F1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40989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29" name="Rectangle 21">
            <a:extLst>
              <a:ext uri="{FF2B5EF4-FFF2-40B4-BE49-F238E27FC236}">
                <a16:creationId xmlns:a16="http://schemas.microsoft.com/office/drawing/2014/main" id="{C0AB71A4-C7A8-4FA8-AF91-D723E0F42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4100513"/>
            <a:ext cx="2222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/>
              <a:t>HEC</a:t>
            </a:r>
          </a:p>
        </p:txBody>
      </p:sp>
      <p:sp>
        <p:nvSpPr>
          <p:cNvPr id="17430" name="Rectangle 22">
            <a:extLst>
              <a:ext uri="{FF2B5EF4-FFF2-40B4-BE49-F238E27FC236}">
                <a16:creationId xmlns:a16="http://schemas.microsoft.com/office/drawing/2014/main" id="{B9BCFAFC-47B4-4454-9DDD-B78926E89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36433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PT</a:t>
            </a:r>
          </a:p>
        </p:txBody>
      </p:sp>
      <p:sp>
        <p:nvSpPr>
          <p:cNvPr id="17431" name="Rectangle 23">
            <a:extLst>
              <a:ext uri="{FF2B5EF4-FFF2-40B4-BE49-F238E27FC236}">
                <a16:creationId xmlns:a16="http://schemas.microsoft.com/office/drawing/2014/main" id="{14054AD4-9404-42AB-AFE2-ADF411ADC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643313"/>
            <a:ext cx="73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CLP</a:t>
            </a:r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E10997D8-625C-43CD-95EC-D013F58F1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6639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3E31B9DA-E54A-4303-A143-A2D9BC0DB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6639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34" name="Rectangle 26">
            <a:extLst>
              <a:ext uri="{FF2B5EF4-FFF2-40B4-BE49-F238E27FC236}">
                <a16:creationId xmlns:a16="http://schemas.microsoft.com/office/drawing/2014/main" id="{AB858E6F-07C7-42E2-9634-8AA32A5D7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3643313"/>
            <a:ext cx="706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VCI</a:t>
            </a:r>
          </a:p>
        </p:txBody>
      </p:sp>
      <p:sp>
        <p:nvSpPr>
          <p:cNvPr id="17435" name="Rectangle 27">
            <a:extLst>
              <a:ext uri="{FF2B5EF4-FFF2-40B4-BE49-F238E27FC236}">
                <a16:creationId xmlns:a16="http://schemas.microsoft.com/office/drawing/2014/main" id="{1D4F8EF3-69CA-4742-BEA6-78A0C943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896" y="6157913"/>
            <a:ext cx="37417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ATM UNI Cell Specification</a:t>
            </a:r>
          </a:p>
        </p:txBody>
      </p:sp>
      <p:sp>
        <p:nvSpPr>
          <p:cNvPr id="17436" name="Rectangle 28">
            <a:extLst>
              <a:ext uri="{FF2B5EF4-FFF2-40B4-BE49-F238E27FC236}">
                <a16:creationId xmlns:a16="http://schemas.microsoft.com/office/drawing/2014/main" id="{166E0EFE-F3A2-4F1C-B061-6782A2B0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3643313"/>
            <a:ext cx="73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/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20872758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11603</TotalTime>
  <Words>299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Asynchronous Transfer Mode: An Introduction</vt:lpstr>
      <vt:lpstr>ATM: What it is</vt:lpstr>
      <vt:lpstr>Asynchronous Transfer Mode (1of2)</vt:lpstr>
      <vt:lpstr>ATM (2 of 2)</vt:lpstr>
      <vt:lpstr>ATM Cell Format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387</cp:revision>
  <dcterms:created xsi:type="dcterms:W3CDTF">2013-07-31T17:26:06Z</dcterms:created>
  <dcterms:modified xsi:type="dcterms:W3CDTF">2018-03-05T15:02:47Z</dcterms:modified>
</cp:coreProperties>
</file>