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10/23/2018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DA248-5E6F-4C7D-83D3-324AFE0F3BA0}" type="datetime1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E2E9-0FD3-4B0B-BA7A-60907B2EC1D4}" type="datetime1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2F36-B9FD-4158-B96F-8D0E59DF41AE}" type="datetime1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4BB34-018D-4C7F-A836-CD82D81256B4}" type="datetime1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DAE25-4F80-4C5D-8AE8-F636B349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Rectangle 16">
            <a:extLst>
              <a:ext uri="{FF2B5EF4-FFF2-40B4-BE49-F238E27FC236}">
                <a16:creationId xmlns:a16="http://schemas.microsoft.com/office/drawing/2014/main" id="{E3C1C8E0-90F0-463C-928F-3C4E91339A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068FC-120E-4D24-9170-33C4B25D8BBF}" type="datetime1">
              <a:rPr lang="en-US" altLang="en-US" smtClean="0"/>
              <a:t>10/23/2018</a:t>
            </a:fld>
            <a:endParaRPr lang="en-US" altLang="en-US"/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66901583-F29A-4B0D-AB71-84037B74F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CPSC 531   Fall 2017</a:t>
            </a:r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2DB73F4F-2B43-43A5-A20E-8892AF4870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8BBC5-A14C-4FCD-A0F1-F13F0F3B00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112635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>
            <a:extLst>
              <a:ext uri="{FF2B5EF4-FFF2-40B4-BE49-F238E27FC236}">
                <a16:creationId xmlns:a16="http://schemas.microsoft.com/office/drawing/2014/main" id="{0C283466-69FE-469D-A6AD-B9372FDF15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D1DAE-EF96-4BA4-86CD-48367D1B02D9}" type="datetime1">
              <a:rPr lang="en-US" altLang="en-US" smtClean="0"/>
              <a:t>10/23/2018</a:t>
            </a:fld>
            <a:endParaRPr lang="en-US" altLang="en-US"/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9ECD04CE-953D-43DA-8924-9DDCCB2530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CPSC 531   Fall 2017</a:t>
            </a:r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A5583C68-90DC-4758-9AA2-4A2F4B9C00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75A91-D89B-49F2-8C81-79B70C3558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662615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D9160-1A6C-4683-85FF-21BF18FBBF3D}" type="datetime1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531   Fall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  <p:sldLayoutId id="2147483658" r:id="rId5"/>
    <p:sldLayoutId id="2147483659" r:id="rId6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1941342"/>
            <a:ext cx="5805597" cy="1700089"/>
          </a:xfrm>
        </p:spPr>
        <p:txBody>
          <a:bodyPr>
            <a:normAutofit/>
          </a:bodyPr>
          <a:lstStyle/>
          <a:p>
            <a:r>
              <a:rPr lang="en-US" dirty="0"/>
              <a:t>HTTP and TCP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</a:t>
            </a:r>
            <a:r>
              <a:rPr lang="en-US">
                <a:solidFill>
                  <a:srgbClr val="7F7F7F"/>
                </a:solidFill>
              </a:rPr>
              <a:t>of Calgary</a:t>
            </a:r>
            <a:endParaRPr lang="en-US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>
            <a:extLst>
              <a:ext uri="{FF2B5EF4-FFF2-40B4-BE49-F238E27FC236}">
                <a16:creationId xmlns:a16="http://schemas.microsoft.com/office/drawing/2014/main" id="{889DA3CF-29F2-44D8-A48F-58CF44FBF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F67EEE1-7D44-4473-BB09-FCB66F3F4DFA}" type="slidenum">
              <a:rPr kumimoji="0" lang="en-US" altLang="en-US" sz="1400"/>
              <a:pPr/>
              <a:t>2</a:t>
            </a:fld>
            <a:endParaRPr kumimoji="0" lang="en-US" altLang="en-US" sz="1400"/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6137F3A0-6EB4-4782-984F-8A19D5D52C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Network View: HTTP and TCP</a:t>
            </a:r>
          </a:p>
        </p:txBody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DC6A016B-287F-4BFC-8BAE-D8E5EB5F92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TCP is a connection-oriented protocol</a:t>
            </a:r>
          </a:p>
        </p:txBody>
      </p:sp>
      <p:grpSp>
        <p:nvGrpSpPr>
          <p:cNvPr id="1207302" name="Group 6">
            <a:extLst>
              <a:ext uri="{FF2B5EF4-FFF2-40B4-BE49-F238E27FC236}">
                <a16:creationId xmlns:a16="http://schemas.microsoft.com/office/drawing/2014/main" id="{74F30F9D-0BA6-4E64-8102-BA6C1FF2620F}"/>
              </a:ext>
            </a:extLst>
          </p:cNvPr>
          <p:cNvGrpSpPr>
            <a:grpSpLocks/>
          </p:cNvGrpSpPr>
          <p:nvPr/>
        </p:nvGrpSpPr>
        <p:grpSpPr bwMode="auto">
          <a:xfrm>
            <a:off x="2266950" y="2133600"/>
            <a:ext cx="4419600" cy="682625"/>
            <a:chOff x="1428" y="1550"/>
            <a:chExt cx="2784" cy="430"/>
          </a:xfrm>
        </p:grpSpPr>
        <p:sp>
          <p:nvSpPr>
            <p:cNvPr id="6174" name="Line 7">
              <a:extLst>
                <a:ext uri="{FF2B5EF4-FFF2-40B4-BE49-F238E27FC236}">
                  <a16:creationId xmlns:a16="http://schemas.microsoft.com/office/drawing/2014/main" id="{ACDC9610-D309-4C0B-9FFF-69C38276D6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8" y="1752"/>
              <a:ext cx="2784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175" name="Text Box 8">
              <a:extLst>
                <a:ext uri="{FF2B5EF4-FFF2-40B4-BE49-F238E27FC236}">
                  <a16:creationId xmlns:a16="http://schemas.microsoft.com/office/drawing/2014/main" id="{5B4297F3-B9C8-4554-A47B-082C41C741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6" y="1550"/>
              <a:ext cx="5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SYN</a:t>
              </a:r>
            </a:p>
          </p:txBody>
        </p:sp>
      </p:grpSp>
      <p:grpSp>
        <p:nvGrpSpPr>
          <p:cNvPr id="1207305" name="Group 9">
            <a:extLst>
              <a:ext uri="{FF2B5EF4-FFF2-40B4-BE49-F238E27FC236}">
                <a16:creationId xmlns:a16="http://schemas.microsoft.com/office/drawing/2014/main" id="{F0A025E3-8138-433C-A5AD-0FBD67174EAE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2514600"/>
            <a:ext cx="4324350" cy="457200"/>
            <a:chOff x="1440" y="1790"/>
            <a:chExt cx="2724" cy="288"/>
          </a:xfrm>
        </p:grpSpPr>
        <p:sp>
          <p:nvSpPr>
            <p:cNvPr id="6172" name="Line 10">
              <a:extLst>
                <a:ext uri="{FF2B5EF4-FFF2-40B4-BE49-F238E27FC236}">
                  <a16:creationId xmlns:a16="http://schemas.microsoft.com/office/drawing/2014/main" id="{BCD3D613-CEF0-499B-86F2-2A451A2612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40" y="2052"/>
              <a:ext cx="2724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173" name="Text Box 11">
              <a:extLst>
                <a:ext uri="{FF2B5EF4-FFF2-40B4-BE49-F238E27FC236}">
                  <a16:creationId xmlns:a16="http://schemas.microsoft.com/office/drawing/2014/main" id="{F401949C-3FB5-445F-B36E-D3963C1480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2" y="1790"/>
              <a:ext cx="9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SYN/ACK</a:t>
              </a:r>
            </a:p>
          </p:txBody>
        </p:sp>
      </p:grpSp>
      <p:grpSp>
        <p:nvGrpSpPr>
          <p:cNvPr id="1207308" name="Group 12">
            <a:extLst>
              <a:ext uri="{FF2B5EF4-FFF2-40B4-BE49-F238E27FC236}">
                <a16:creationId xmlns:a16="http://schemas.microsoft.com/office/drawing/2014/main" id="{4F5450C5-8332-41B6-9019-A7B83938170D}"/>
              </a:ext>
            </a:extLst>
          </p:cNvPr>
          <p:cNvGrpSpPr>
            <a:grpSpLocks/>
          </p:cNvGrpSpPr>
          <p:nvPr/>
        </p:nvGrpSpPr>
        <p:grpSpPr bwMode="auto">
          <a:xfrm>
            <a:off x="2324100" y="3009900"/>
            <a:ext cx="4381500" cy="457200"/>
            <a:chOff x="1464" y="2102"/>
            <a:chExt cx="2760" cy="288"/>
          </a:xfrm>
        </p:grpSpPr>
        <p:sp>
          <p:nvSpPr>
            <p:cNvPr id="6170" name="Line 13">
              <a:extLst>
                <a:ext uri="{FF2B5EF4-FFF2-40B4-BE49-F238E27FC236}">
                  <a16:creationId xmlns:a16="http://schemas.microsoft.com/office/drawing/2014/main" id="{6427A822-B6F8-40F2-8087-E66C69BDD9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4" y="2148"/>
              <a:ext cx="2760" cy="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171" name="Text Box 14">
              <a:extLst>
                <a:ext uri="{FF2B5EF4-FFF2-40B4-BE49-F238E27FC236}">
                  <a16:creationId xmlns:a16="http://schemas.microsoft.com/office/drawing/2014/main" id="{73A8E048-93A5-4E9F-968C-56CD82D390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2" y="2102"/>
              <a:ext cx="52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ACK</a:t>
              </a:r>
            </a:p>
          </p:txBody>
        </p:sp>
      </p:grpSp>
      <p:grpSp>
        <p:nvGrpSpPr>
          <p:cNvPr id="1207311" name="Group 15">
            <a:extLst>
              <a:ext uri="{FF2B5EF4-FFF2-40B4-BE49-F238E27FC236}">
                <a16:creationId xmlns:a16="http://schemas.microsoft.com/office/drawing/2014/main" id="{A2AB9DE2-24F3-42EA-9AC1-F9C68FA24E40}"/>
              </a:ext>
            </a:extLst>
          </p:cNvPr>
          <p:cNvGrpSpPr>
            <a:grpSpLocks/>
          </p:cNvGrpSpPr>
          <p:nvPr/>
        </p:nvGrpSpPr>
        <p:grpSpPr bwMode="auto">
          <a:xfrm>
            <a:off x="2381250" y="3124200"/>
            <a:ext cx="4000500" cy="568325"/>
            <a:chOff x="1524" y="2318"/>
            <a:chExt cx="2520" cy="358"/>
          </a:xfrm>
        </p:grpSpPr>
        <p:sp>
          <p:nvSpPr>
            <p:cNvPr id="6168" name="Line 16">
              <a:extLst>
                <a:ext uri="{FF2B5EF4-FFF2-40B4-BE49-F238E27FC236}">
                  <a16:creationId xmlns:a16="http://schemas.microsoft.com/office/drawing/2014/main" id="{0FD6FAE5-5B22-418C-B27C-C8F2493F19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4" y="2568"/>
              <a:ext cx="2520" cy="1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169" name="Text Box 17">
              <a:extLst>
                <a:ext uri="{FF2B5EF4-FFF2-40B4-BE49-F238E27FC236}">
                  <a16:creationId xmlns:a16="http://schemas.microsoft.com/office/drawing/2014/main" id="{54DA51D9-28F1-4DC3-8C7F-127DD81FDD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0" y="2318"/>
              <a:ext cx="9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GET URL</a:t>
              </a:r>
            </a:p>
          </p:txBody>
        </p:sp>
      </p:grpSp>
      <p:sp>
        <p:nvSpPr>
          <p:cNvPr id="1207314" name="Rectangle 18">
            <a:extLst>
              <a:ext uri="{FF2B5EF4-FFF2-40B4-BE49-F238E27FC236}">
                <a16:creationId xmlns:a16="http://schemas.microsoft.com/office/drawing/2014/main" id="{9E5004A2-7EBA-4CA2-84CC-6E68BB03BE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3150" y="3825875"/>
            <a:ext cx="4057650" cy="11811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2400">
                <a:latin typeface="Times New Roman" panose="02020603050405020304" pitchFamily="18" charset="0"/>
              </a:rPr>
              <a:t>YOUR DATA HERE</a:t>
            </a:r>
          </a:p>
        </p:txBody>
      </p:sp>
      <p:grpSp>
        <p:nvGrpSpPr>
          <p:cNvPr id="1207315" name="Group 19">
            <a:extLst>
              <a:ext uri="{FF2B5EF4-FFF2-40B4-BE49-F238E27FC236}">
                <a16:creationId xmlns:a16="http://schemas.microsoft.com/office/drawing/2014/main" id="{9C46F320-634F-4E7C-A1D0-F2BA3A3FD984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5124450"/>
            <a:ext cx="4114800" cy="457200"/>
            <a:chOff x="1440" y="3434"/>
            <a:chExt cx="2592" cy="288"/>
          </a:xfrm>
        </p:grpSpPr>
        <p:sp>
          <p:nvSpPr>
            <p:cNvPr id="6166" name="Line 20">
              <a:extLst>
                <a:ext uri="{FF2B5EF4-FFF2-40B4-BE49-F238E27FC236}">
                  <a16:creationId xmlns:a16="http://schemas.microsoft.com/office/drawing/2014/main" id="{29DD5214-92EB-4325-AF7D-67CC82D011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40" y="3540"/>
              <a:ext cx="2592" cy="1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167" name="Text Box 21">
              <a:extLst>
                <a:ext uri="{FF2B5EF4-FFF2-40B4-BE49-F238E27FC236}">
                  <a16:creationId xmlns:a16="http://schemas.microsoft.com/office/drawing/2014/main" id="{66A41C1B-B012-440F-9227-E804A4F219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2" y="3434"/>
              <a:ext cx="4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FIN</a:t>
              </a:r>
            </a:p>
          </p:txBody>
        </p:sp>
      </p:grpSp>
      <p:grpSp>
        <p:nvGrpSpPr>
          <p:cNvPr id="1207318" name="Group 22">
            <a:extLst>
              <a:ext uri="{FF2B5EF4-FFF2-40B4-BE49-F238E27FC236}">
                <a16:creationId xmlns:a16="http://schemas.microsoft.com/office/drawing/2014/main" id="{E18576C7-F85E-4034-A007-47D67BEB3615}"/>
              </a:ext>
            </a:extLst>
          </p:cNvPr>
          <p:cNvGrpSpPr>
            <a:grpSpLocks/>
          </p:cNvGrpSpPr>
          <p:nvPr/>
        </p:nvGrpSpPr>
        <p:grpSpPr bwMode="auto">
          <a:xfrm>
            <a:off x="2305050" y="5276850"/>
            <a:ext cx="4095750" cy="457200"/>
            <a:chOff x="1452" y="3530"/>
            <a:chExt cx="2580" cy="288"/>
          </a:xfrm>
        </p:grpSpPr>
        <p:sp>
          <p:nvSpPr>
            <p:cNvPr id="6164" name="Line 23">
              <a:extLst>
                <a:ext uri="{FF2B5EF4-FFF2-40B4-BE49-F238E27FC236}">
                  <a16:creationId xmlns:a16="http://schemas.microsoft.com/office/drawing/2014/main" id="{BEE09AF7-A419-4B62-B0FB-D58790576D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52" y="3768"/>
              <a:ext cx="258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165" name="Text Box 24">
              <a:extLst>
                <a:ext uri="{FF2B5EF4-FFF2-40B4-BE49-F238E27FC236}">
                  <a16:creationId xmlns:a16="http://schemas.microsoft.com/office/drawing/2014/main" id="{5099CEA9-3712-4F0E-89F1-0C6189791A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2" y="3530"/>
              <a:ext cx="8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FIN/ACK</a:t>
              </a:r>
            </a:p>
          </p:txBody>
        </p:sp>
      </p:grpSp>
      <p:grpSp>
        <p:nvGrpSpPr>
          <p:cNvPr id="1207321" name="Group 25">
            <a:extLst>
              <a:ext uri="{FF2B5EF4-FFF2-40B4-BE49-F238E27FC236}">
                <a16:creationId xmlns:a16="http://schemas.microsoft.com/office/drawing/2014/main" id="{2D71C80D-24E2-45EC-8562-8348D11A841E}"/>
              </a:ext>
            </a:extLst>
          </p:cNvPr>
          <p:cNvGrpSpPr>
            <a:grpSpLocks/>
          </p:cNvGrpSpPr>
          <p:nvPr/>
        </p:nvGrpSpPr>
        <p:grpSpPr bwMode="auto">
          <a:xfrm>
            <a:off x="2247900" y="5581650"/>
            <a:ext cx="4095750" cy="457200"/>
            <a:chOff x="1416" y="3722"/>
            <a:chExt cx="2580" cy="288"/>
          </a:xfrm>
        </p:grpSpPr>
        <p:sp>
          <p:nvSpPr>
            <p:cNvPr id="6162" name="Line 26">
              <a:extLst>
                <a:ext uri="{FF2B5EF4-FFF2-40B4-BE49-F238E27FC236}">
                  <a16:creationId xmlns:a16="http://schemas.microsoft.com/office/drawing/2014/main" id="{97D43518-7B7A-4BC4-A9D8-FE19F58235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16" y="3864"/>
              <a:ext cx="2580" cy="1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163" name="Text Box 27">
              <a:extLst>
                <a:ext uri="{FF2B5EF4-FFF2-40B4-BE49-F238E27FC236}">
                  <a16:creationId xmlns:a16="http://schemas.microsoft.com/office/drawing/2014/main" id="{C6FC7903-EDEE-47AE-92E9-1EB7B6D535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2" y="3722"/>
              <a:ext cx="52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ACK</a:t>
              </a:r>
            </a:p>
          </p:txBody>
        </p:sp>
      </p:grpSp>
      <p:sp>
        <p:nvSpPr>
          <p:cNvPr id="6160" name="Text Box 28">
            <a:extLst>
              <a:ext uri="{FF2B5EF4-FFF2-40B4-BE49-F238E27FC236}">
                <a16:creationId xmlns:a16="http://schemas.microsoft.com/office/drawing/2014/main" id="{9966F494-7016-4ED8-82A9-BDD9DB9DE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75" y="2662313"/>
            <a:ext cx="1577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Web Client</a:t>
            </a:r>
          </a:p>
        </p:txBody>
      </p:sp>
      <p:sp>
        <p:nvSpPr>
          <p:cNvPr id="6161" name="Text Box 29">
            <a:extLst>
              <a:ext uri="{FF2B5EF4-FFF2-40B4-BE49-F238E27FC236}">
                <a16:creationId xmlns:a16="http://schemas.microsoft.com/office/drawing/2014/main" id="{13521E17-B2C0-4E7C-A67A-3433917D2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0225" y="2662313"/>
            <a:ext cx="163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Web Server</a:t>
            </a:r>
          </a:p>
        </p:txBody>
      </p:sp>
    </p:spTree>
    <p:extLst>
      <p:ext uri="{BB962C8B-B14F-4D97-AF65-F5344CB8AC3E}">
        <p14:creationId xmlns:p14="http://schemas.microsoft.com/office/powerpoint/2010/main" val="596394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7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7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7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7314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>
            <a:extLst>
              <a:ext uri="{FF2B5EF4-FFF2-40B4-BE49-F238E27FC236}">
                <a16:creationId xmlns:a16="http://schemas.microsoft.com/office/drawing/2014/main" id="{A772C320-2E44-40B8-A4AF-625A2E848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F3C524-E35A-48F1-BE28-711DF2A411D6}" type="slidenum">
              <a:rPr kumimoji="0" lang="en-US" altLang="en-US" sz="1400"/>
              <a:pPr/>
              <a:t>3</a:t>
            </a:fld>
            <a:endParaRPr kumimoji="0" lang="en-US" altLang="en-US" sz="1400"/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7E01FF7F-A95E-4C48-90D3-73ABD43D99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Web Page</a:t>
            </a:r>
            <a:endParaRPr lang="en-CA" altLang="en-US"/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DC0050D8-C2A9-4E6E-9656-B5183CF06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447800"/>
            <a:ext cx="4248150" cy="45720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sp>
        <p:nvSpPr>
          <p:cNvPr id="7174" name="Text Box 4">
            <a:extLst>
              <a:ext uri="{FF2B5EF4-FFF2-40B4-BE49-F238E27FC236}">
                <a16:creationId xmlns:a16="http://schemas.microsoft.com/office/drawing/2014/main" id="{D685C1F4-D20D-49B9-9404-A30E6BD43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7275" y="1533525"/>
            <a:ext cx="33401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800" b="1">
                <a:latin typeface="Times New Roman" panose="02020603050405020304" pitchFamily="18" charset="0"/>
              </a:rPr>
              <a:t>Harry Potter Movies</a:t>
            </a:r>
            <a:endParaRPr kumimoji="0" lang="en-CA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7175" name="Oval 5">
            <a:extLst>
              <a:ext uri="{FF2B5EF4-FFF2-40B4-BE49-F238E27FC236}">
                <a16:creationId xmlns:a16="http://schemas.microsoft.com/office/drawing/2014/main" id="{6C3C867D-AB83-4394-B57C-06655173B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5450" y="2190750"/>
            <a:ext cx="62865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7176" name="Oval 6">
            <a:extLst>
              <a:ext uri="{FF2B5EF4-FFF2-40B4-BE49-F238E27FC236}">
                <a16:creationId xmlns:a16="http://schemas.microsoft.com/office/drawing/2014/main" id="{2574551B-C1EB-4263-B8FF-25C9671ED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6900" y="2457450"/>
            <a:ext cx="133350" cy="209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7177" name="Oval 7">
            <a:extLst>
              <a:ext uri="{FF2B5EF4-FFF2-40B4-BE49-F238E27FC236}">
                <a16:creationId xmlns:a16="http://schemas.microsoft.com/office/drawing/2014/main" id="{49336FDB-18D8-4B12-9CD6-3BA7BF89C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438400"/>
            <a:ext cx="133350" cy="209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7178" name="Line 8">
            <a:extLst>
              <a:ext uri="{FF2B5EF4-FFF2-40B4-BE49-F238E27FC236}">
                <a16:creationId xmlns:a16="http://schemas.microsoft.com/office/drawing/2014/main" id="{0A70B29D-2DB1-4D8A-93AE-68D73AEE482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543550" y="2438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179" name="Line 9">
            <a:extLst>
              <a:ext uri="{FF2B5EF4-FFF2-40B4-BE49-F238E27FC236}">
                <a16:creationId xmlns:a16="http://schemas.microsoft.com/office/drawing/2014/main" id="{1C29F48F-F461-489F-B571-94FACCF0CF21}"/>
              </a:ext>
            </a:extLst>
          </p:cNvPr>
          <p:cNvSpPr>
            <a:spLocks noChangeShapeType="1"/>
          </p:cNvSpPr>
          <p:nvPr/>
        </p:nvSpPr>
        <p:spPr bwMode="auto">
          <a:xfrm>
            <a:off x="5829300" y="2533650"/>
            <a:ext cx="38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180" name="Line 10">
            <a:extLst>
              <a:ext uri="{FF2B5EF4-FFF2-40B4-BE49-F238E27FC236}">
                <a16:creationId xmlns:a16="http://schemas.microsoft.com/office/drawing/2014/main" id="{A1CA8C6A-B911-4DAA-8FAC-A0EAFE3461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00750" y="2381250"/>
            <a:ext cx="9525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181" name="Line 11">
            <a:extLst>
              <a:ext uri="{FF2B5EF4-FFF2-40B4-BE49-F238E27FC236}">
                <a16:creationId xmlns:a16="http://schemas.microsoft.com/office/drawing/2014/main" id="{CFB5466C-37F0-439F-8094-C9FE524A013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2150" y="2876550"/>
            <a:ext cx="133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182" name="Line 12">
            <a:extLst>
              <a:ext uri="{FF2B5EF4-FFF2-40B4-BE49-F238E27FC236}">
                <a16:creationId xmlns:a16="http://schemas.microsoft.com/office/drawing/2014/main" id="{D98D586C-1DBA-4191-91A1-2492159EDB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05500" y="2781300"/>
            <a:ext cx="57150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183" name="Line 13">
            <a:extLst>
              <a:ext uri="{FF2B5EF4-FFF2-40B4-BE49-F238E27FC236}">
                <a16:creationId xmlns:a16="http://schemas.microsoft.com/office/drawing/2014/main" id="{BC88F6B6-55A9-43C4-8A32-2DEF276EBCF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76900" y="2819400"/>
            <a:ext cx="9525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184" name="Text Box 14">
            <a:extLst>
              <a:ext uri="{FF2B5EF4-FFF2-40B4-BE49-F238E27FC236}">
                <a16:creationId xmlns:a16="http://schemas.microsoft.com/office/drawing/2014/main" id="{8C3E4C7B-7DEF-44B0-9587-37A3AA409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8888" y="1981200"/>
            <a:ext cx="2500312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As you all know,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the new HP book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will be out in June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and then there will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be a new movie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shortly after that…</a:t>
            </a:r>
          </a:p>
          <a:p>
            <a:endParaRPr kumimoji="0" lang="en-US" altLang="en-US" sz="2400">
              <a:latin typeface="Times New Roman" panose="02020603050405020304" pitchFamily="18" charset="0"/>
            </a:endParaRPr>
          </a:p>
          <a:p>
            <a:endParaRPr kumimoji="0" lang="en-US" altLang="en-US" sz="2400">
              <a:latin typeface="Times New Roman" panose="02020603050405020304" pitchFamily="18" charset="0"/>
            </a:endParaRP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“Harry Potter and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the Bathtub Ring”</a:t>
            </a:r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sp>
        <p:nvSpPr>
          <p:cNvPr id="7185" name="AutoShape 15">
            <a:extLst>
              <a:ext uri="{FF2B5EF4-FFF2-40B4-BE49-F238E27FC236}">
                <a16:creationId xmlns:a16="http://schemas.microsoft.com/office/drawing/2014/main" id="{5764B0C4-27C2-4E36-84BD-9572FE9D386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619750" y="2228850"/>
            <a:ext cx="228600" cy="285750"/>
          </a:xfrm>
          <a:prstGeom prst="lightningBolt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CA" altLang="en-US"/>
          </a:p>
        </p:txBody>
      </p:sp>
      <p:sp>
        <p:nvSpPr>
          <p:cNvPr id="7187" name="Text Box 17">
            <a:extLst>
              <a:ext uri="{FF2B5EF4-FFF2-40B4-BE49-F238E27FC236}">
                <a16:creationId xmlns:a16="http://schemas.microsoft.com/office/drawing/2014/main" id="{E3B4016A-BE1E-43E8-9A07-52294132B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2727325"/>
            <a:ext cx="1392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page.html</a:t>
            </a:r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sp>
        <p:nvSpPr>
          <p:cNvPr id="7188" name="Text Box 18">
            <a:extLst>
              <a:ext uri="{FF2B5EF4-FFF2-40B4-BE49-F238E27FC236}">
                <a16:creationId xmlns:a16="http://schemas.microsoft.com/office/drawing/2014/main" id="{3599E842-6EDC-41FD-B0DB-59E425928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8775" y="2270125"/>
            <a:ext cx="1460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hpface.jpg</a:t>
            </a:r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sp>
        <p:nvSpPr>
          <p:cNvPr id="7189" name="Text Box 19">
            <a:extLst>
              <a:ext uri="{FF2B5EF4-FFF2-40B4-BE49-F238E27FC236}">
                <a16:creationId xmlns:a16="http://schemas.microsoft.com/office/drawing/2014/main" id="{2F3E3F94-40A3-41C7-AC74-E8221CD41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0363" y="4267200"/>
            <a:ext cx="1290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castle.gif</a:t>
            </a:r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sp>
        <p:nvSpPr>
          <p:cNvPr id="7190" name="Line 20">
            <a:extLst>
              <a:ext uri="{FF2B5EF4-FFF2-40B4-BE49-F238E27FC236}">
                <a16:creationId xmlns:a16="http://schemas.microsoft.com/office/drawing/2014/main" id="{0486944B-E038-4975-90DB-DC384AAA8778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8750" y="3295650"/>
            <a:ext cx="933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191" name="Line 21">
            <a:extLst>
              <a:ext uri="{FF2B5EF4-FFF2-40B4-BE49-F238E27FC236}">
                <a16:creationId xmlns:a16="http://schemas.microsoft.com/office/drawing/2014/main" id="{F0FB939E-163C-4CF2-A7D9-ABC64A39A67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96000" y="2819400"/>
            <a:ext cx="1314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192" name="Line 22">
            <a:extLst>
              <a:ext uri="{FF2B5EF4-FFF2-40B4-BE49-F238E27FC236}">
                <a16:creationId xmlns:a16="http://schemas.microsoft.com/office/drawing/2014/main" id="{8799D4DB-CE49-4EB1-90A4-27337736C2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30938" y="4778375"/>
            <a:ext cx="127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31B8D54-C343-4FC6-AA63-C589ADD32A8F}"/>
              </a:ext>
            </a:extLst>
          </p:cNvPr>
          <p:cNvSpPr/>
          <p:nvPr/>
        </p:nvSpPr>
        <p:spPr>
          <a:xfrm>
            <a:off x="5373858" y="4937760"/>
            <a:ext cx="722142" cy="7867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0F5B9F-A99D-4899-8AD7-43167221D1EC}"/>
              </a:ext>
            </a:extLst>
          </p:cNvPr>
          <p:cNvSpPr/>
          <p:nvPr/>
        </p:nvSpPr>
        <p:spPr>
          <a:xfrm>
            <a:off x="5772150" y="5324475"/>
            <a:ext cx="190500" cy="40005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EA5F78-547B-4C85-8132-E85BC65F9EA4}"/>
              </a:ext>
            </a:extLst>
          </p:cNvPr>
          <p:cNvSpPr/>
          <p:nvPr/>
        </p:nvSpPr>
        <p:spPr>
          <a:xfrm>
            <a:off x="5505450" y="5106572"/>
            <a:ext cx="114300" cy="70339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94ADE1-D586-401E-822A-E9FC53864EF0}"/>
              </a:ext>
            </a:extLst>
          </p:cNvPr>
          <p:cNvSpPr/>
          <p:nvPr/>
        </p:nvSpPr>
        <p:spPr>
          <a:xfrm>
            <a:off x="5486397" y="4304711"/>
            <a:ext cx="70339" cy="562708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35F2D49F-939E-49EA-ABF7-CC7EE09E2953}"/>
              </a:ext>
            </a:extLst>
          </p:cNvPr>
          <p:cNvSpPr/>
          <p:nvPr/>
        </p:nvSpPr>
        <p:spPr>
          <a:xfrm>
            <a:off x="5373858" y="4248150"/>
            <a:ext cx="722142" cy="68961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877156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3">
            <a:extLst>
              <a:ext uri="{FF2B5EF4-FFF2-40B4-BE49-F238E27FC236}">
                <a16:creationId xmlns:a16="http://schemas.microsoft.com/office/drawing/2014/main" id="{7EDF1364-D507-4ABF-87D1-F49CCBC7D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6C9876-3958-4B48-AA81-55A6152CDFD6}" type="slidenum">
              <a:rPr kumimoji="0" lang="en-US" altLang="en-US" sz="1400"/>
              <a:pPr/>
              <a:t>4</a:t>
            </a:fld>
            <a:endParaRPr kumimoji="0" lang="en-US" altLang="en-US" sz="1400"/>
          </a:p>
        </p:txBody>
      </p:sp>
      <p:sp>
        <p:nvSpPr>
          <p:cNvPr id="8196" name="Line 2">
            <a:extLst>
              <a:ext uri="{FF2B5EF4-FFF2-40B4-BE49-F238E27FC236}">
                <a16:creationId xmlns:a16="http://schemas.microsoft.com/office/drawing/2014/main" id="{77F65C77-7402-43B2-A061-4AA1BD21595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0700" y="895350"/>
            <a:ext cx="0" cy="5734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197" name="Line 3">
            <a:extLst>
              <a:ext uri="{FF2B5EF4-FFF2-40B4-BE49-F238E27FC236}">
                <a16:creationId xmlns:a16="http://schemas.microsoft.com/office/drawing/2014/main" id="{005BACCD-C89E-4ECC-84C5-73245A30A6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876300"/>
            <a:ext cx="0" cy="5734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198" name="Text Box 4">
            <a:extLst>
              <a:ext uri="{FF2B5EF4-FFF2-40B4-BE49-F238E27FC236}">
                <a16:creationId xmlns:a16="http://schemas.microsoft.com/office/drawing/2014/main" id="{294FF1C0-8249-4A00-AB1A-71EF0679A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1405" y="384175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 dirty="0">
                <a:latin typeface="Times New Roman" panose="02020603050405020304" pitchFamily="18" charset="0"/>
              </a:rPr>
              <a:t>C</a:t>
            </a:r>
            <a:endParaRPr kumimoji="0" lang="en-CA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8199" name="Text Box 5">
            <a:extLst>
              <a:ext uri="{FF2B5EF4-FFF2-40B4-BE49-F238E27FC236}">
                <a16:creationId xmlns:a16="http://schemas.microsoft.com/office/drawing/2014/main" id="{B0DFA0CA-7BF3-428C-80E7-5E07B07E1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4935" y="364247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 dirty="0">
                <a:latin typeface="Times New Roman" panose="02020603050405020304" pitchFamily="18" charset="0"/>
              </a:rPr>
              <a:t>S</a:t>
            </a:r>
            <a:endParaRPr kumimoji="0" lang="en-CA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8200" name="Text Box 6">
            <a:extLst>
              <a:ext uri="{FF2B5EF4-FFF2-40B4-BE49-F238E27FC236}">
                <a16:creationId xmlns:a16="http://schemas.microsoft.com/office/drawing/2014/main" id="{FC2C897E-557D-48AC-9A23-0F7E18B5B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9075" y="1870075"/>
            <a:ext cx="33147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The “classic” approach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in HTTP/1.0 is to use one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HTTP request per TCP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connection, serially.</a:t>
            </a:r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1214471" name="Group 7">
            <a:extLst>
              <a:ext uri="{FF2B5EF4-FFF2-40B4-BE49-F238E27FC236}">
                <a16:creationId xmlns:a16="http://schemas.microsoft.com/office/drawing/2014/main" id="{3C888952-1EF6-4DB3-BF81-96B41D30F1F9}"/>
              </a:ext>
            </a:extLst>
          </p:cNvPr>
          <p:cNvGrpSpPr>
            <a:grpSpLocks/>
          </p:cNvGrpSpPr>
          <p:nvPr/>
        </p:nvGrpSpPr>
        <p:grpSpPr bwMode="auto">
          <a:xfrm>
            <a:off x="212725" y="841375"/>
            <a:ext cx="3521075" cy="1905000"/>
            <a:chOff x="134" y="530"/>
            <a:chExt cx="2218" cy="1200"/>
          </a:xfrm>
        </p:grpSpPr>
        <p:grpSp>
          <p:nvGrpSpPr>
            <p:cNvPr id="8230" name="Group 8">
              <a:extLst>
                <a:ext uri="{FF2B5EF4-FFF2-40B4-BE49-F238E27FC236}">
                  <a16:creationId xmlns:a16="http://schemas.microsoft.com/office/drawing/2014/main" id="{7C6F5F33-F6A3-4F69-97C1-5BA5C7FBEF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4" y="530"/>
              <a:ext cx="2218" cy="1200"/>
              <a:chOff x="134" y="530"/>
              <a:chExt cx="2218" cy="1200"/>
            </a:xfrm>
          </p:grpSpPr>
          <p:grpSp>
            <p:nvGrpSpPr>
              <p:cNvPr id="8232" name="Group 9">
                <a:extLst>
                  <a:ext uri="{FF2B5EF4-FFF2-40B4-BE49-F238E27FC236}">
                    <a16:creationId xmlns:a16="http://schemas.microsoft.com/office/drawing/2014/main" id="{47972FCE-1883-483E-A0C1-5E1A182EFFB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4" y="530"/>
                <a:ext cx="2218" cy="1200"/>
                <a:chOff x="134" y="530"/>
                <a:chExt cx="2218" cy="1200"/>
              </a:xfrm>
            </p:grpSpPr>
            <p:sp>
              <p:nvSpPr>
                <p:cNvPr id="8234" name="Line 10">
                  <a:extLst>
                    <a:ext uri="{FF2B5EF4-FFF2-40B4-BE49-F238E27FC236}">
                      <a16:creationId xmlns:a16="http://schemas.microsoft.com/office/drawing/2014/main" id="{4A216E8B-3314-45EF-99E3-BA7DBAD5EEC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04" y="648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35" name="Line 11">
                  <a:extLst>
                    <a:ext uri="{FF2B5EF4-FFF2-40B4-BE49-F238E27FC236}">
                      <a16:creationId xmlns:a16="http://schemas.microsoft.com/office/drawing/2014/main" id="{5A416B86-51FC-474C-9AC2-F2889DEE5D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16" y="780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36" name="Line 12">
                  <a:extLst>
                    <a:ext uri="{FF2B5EF4-FFF2-40B4-BE49-F238E27FC236}">
                      <a16:creationId xmlns:a16="http://schemas.microsoft.com/office/drawing/2014/main" id="{3DAE544A-DB59-4E01-965B-BAAFFC6126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52" y="864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37" name="Rectangle 13">
                  <a:extLst>
                    <a:ext uri="{FF2B5EF4-FFF2-40B4-BE49-F238E27FC236}">
                      <a16:creationId xmlns:a16="http://schemas.microsoft.com/office/drawing/2014/main" id="{597E7395-4C45-444F-9901-957FF19F2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28" y="1020"/>
                  <a:ext cx="1176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8238" name="Line 14">
                  <a:extLst>
                    <a:ext uri="{FF2B5EF4-FFF2-40B4-BE49-F238E27FC236}">
                      <a16:creationId xmlns:a16="http://schemas.microsoft.com/office/drawing/2014/main" id="{BEE1E926-054C-40EC-9A41-80F91E21DC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28" y="1452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39" name="Line 15">
                  <a:extLst>
                    <a:ext uri="{FF2B5EF4-FFF2-40B4-BE49-F238E27FC236}">
                      <a16:creationId xmlns:a16="http://schemas.microsoft.com/office/drawing/2014/main" id="{3D38C54A-9976-4AE0-BF42-EC4C9187B8C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40" y="1536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40" name="Line 16">
                  <a:extLst>
                    <a:ext uri="{FF2B5EF4-FFF2-40B4-BE49-F238E27FC236}">
                      <a16:creationId xmlns:a16="http://schemas.microsoft.com/office/drawing/2014/main" id="{03FD3769-2F33-4661-94BD-5D90AC2DCDE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16" y="1656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41" name="Text Box 17">
                  <a:extLst>
                    <a:ext uri="{FF2B5EF4-FFF2-40B4-BE49-F238E27FC236}">
                      <a16:creationId xmlns:a16="http://schemas.microsoft.com/office/drawing/2014/main" id="{EBA1BB7F-9350-4C2D-B367-37FC67985D3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06" y="530"/>
                  <a:ext cx="901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kumimoji="0" lang="en-US" altLang="en-US" sz="2400">
                      <a:latin typeface="Times New Roman" panose="02020603050405020304" pitchFamily="18" charset="0"/>
                    </a:rPr>
                    <a:t>TCP SYN</a:t>
                  </a:r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8242" name="Text Box 18">
                  <a:extLst>
                    <a:ext uri="{FF2B5EF4-FFF2-40B4-BE49-F238E27FC236}">
                      <a16:creationId xmlns:a16="http://schemas.microsoft.com/office/drawing/2014/main" id="{10C9F7D8-870C-42D2-B606-16D830706DC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34" y="1442"/>
                  <a:ext cx="82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kumimoji="0" lang="en-US" altLang="en-US" sz="2400">
                      <a:latin typeface="Times New Roman" panose="02020603050405020304" pitchFamily="18" charset="0"/>
                    </a:rPr>
                    <a:t>TCP FIN</a:t>
                  </a:r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8233" name="Text Box 19">
                <a:extLst>
                  <a:ext uri="{FF2B5EF4-FFF2-40B4-BE49-F238E27FC236}">
                    <a16:creationId xmlns:a16="http://schemas.microsoft.com/office/drawing/2014/main" id="{EEBB9789-1A22-4B24-AD82-791A2A3C0B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14" y="1046"/>
                <a:ext cx="87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kumimoji="0" lang="en-US" altLang="en-US" sz="2400">
                    <a:latin typeface="Times New Roman" panose="02020603050405020304" pitchFamily="18" charset="0"/>
                  </a:rPr>
                  <a:t>page.html</a:t>
                </a:r>
                <a:endParaRPr kumimoji="0" lang="en-CA" altLang="en-US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8231" name="Text Box 20">
              <a:extLst>
                <a:ext uri="{FF2B5EF4-FFF2-40B4-BE49-F238E27FC236}">
                  <a16:creationId xmlns:a16="http://schemas.microsoft.com/office/drawing/2014/main" id="{73A0C0A6-7A92-4811-B29F-8287D5BE66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6" y="866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G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14485" name="Group 21">
            <a:extLst>
              <a:ext uri="{FF2B5EF4-FFF2-40B4-BE49-F238E27FC236}">
                <a16:creationId xmlns:a16="http://schemas.microsoft.com/office/drawing/2014/main" id="{5AD37224-F871-45DE-9A8C-13339B376C81}"/>
              </a:ext>
            </a:extLst>
          </p:cNvPr>
          <p:cNvGrpSpPr>
            <a:grpSpLocks/>
          </p:cNvGrpSpPr>
          <p:nvPr/>
        </p:nvGrpSpPr>
        <p:grpSpPr bwMode="auto">
          <a:xfrm>
            <a:off x="222689" y="2708275"/>
            <a:ext cx="3521075" cy="1905000"/>
            <a:chOff x="158" y="1706"/>
            <a:chExt cx="2218" cy="1200"/>
          </a:xfrm>
        </p:grpSpPr>
        <p:grpSp>
          <p:nvGrpSpPr>
            <p:cNvPr id="8217" name="Group 22">
              <a:extLst>
                <a:ext uri="{FF2B5EF4-FFF2-40B4-BE49-F238E27FC236}">
                  <a16:creationId xmlns:a16="http://schemas.microsoft.com/office/drawing/2014/main" id="{47674B0D-0268-41E8-9F32-EE5ABD4BE6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" y="1706"/>
              <a:ext cx="2218" cy="1200"/>
              <a:chOff x="158" y="1706"/>
              <a:chExt cx="2218" cy="1200"/>
            </a:xfrm>
          </p:grpSpPr>
          <p:grpSp>
            <p:nvGrpSpPr>
              <p:cNvPr id="8219" name="Group 23">
                <a:extLst>
                  <a:ext uri="{FF2B5EF4-FFF2-40B4-BE49-F238E27FC236}">
                    <a16:creationId xmlns:a16="http://schemas.microsoft.com/office/drawing/2014/main" id="{468F0096-78CA-42AB-A86C-976B87FB03F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8" y="1706"/>
                <a:ext cx="2218" cy="1200"/>
                <a:chOff x="134" y="530"/>
                <a:chExt cx="2218" cy="1200"/>
              </a:xfrm>
            </p:grpSpPr>
            <p:sp>
              <p:nvSpPr>
                <p:cNvPr id="8221" name="Line 24">
                  <a:extLst>
                    <a:ext uri="{FF2B5EF4-FFF2-40B4-BE49-F238E27FC236}">
                      <a16:creationId xmlns:a16="http://schemas.microsoft.com/office/drawing/2014/main" id="{E48BD36D-4C30-44D6-8D12-5F45F294FAD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04" y="648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22" name="Line 25">
                  <a:extLst>
                    <a:ext uri="{FF2B5EF4-FFF2-40B4-BE49-F238E27FC236}">
                      <a16:creationId xmlns:a16="http://schemas.microsoft.com/office/drawing/2014/main" id="{BAF09FEE-C643-44B0-9EA5-B98E2510F96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16" y="780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23" name="Line 26">
                  <a:extLst>
                    <a:ext uri="{FF2B5EF4-FFF2-40B4-BE49-F238E27FC236}">
                      <a16:creationId xmlns:a16="http://schemas.microsoft.com/office/drawing/2014/main" id="{26E4FC1C-8641-4E32-94C5-064E571040D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52" y="864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24" name="Rectangle 27">
                  <a:extLst>
                    <a:ext uri="{FF2B5EF4-FFF2-40B4-BE49-F238E27FC236}">
                      <a16:creationId xmlns:a16="http://schemas.microsoft.com/office/drawing/2014/main" id="{42FBEB2D-7361-41FD-9C50-EA88530750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28" y="1020"/>
                  <a:ext cx="1176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8225" name="Line 28">
                  <a:extLst>
                    <a:ext uri="{FF2B5EF4-FFF2-40B4-BE49-F238E27FC236}">
                      <a16:creationId xmlns:a16="http://schemas.microsoft.com/office/drawing/2014/main" id="{7034868B-E905-48FF-87B6-7B5E074EBD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28" y="1452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26" name="Line 29">
                  <a:extLst>
                    <a:ext uri="{FF2B5EF4-FFF2-40B4-BE49-F238E27FC236}">
                      <a16:creationId xmlns:a16="http://schemas.microsoft.com/office/drawing/2014/main" id="{7C3135D5-81A7-43CE-9618-2DBE3B68EB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40" y="1536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27" name="Line 30">
                  <a:extLst>
                    <a:ext uri="{FF2B5EF4-FFF2-40B4-BE49-F238E27FC236}">
                      <a16:creationId xmlns:a16="http://schemas.microsoft.com/office/drawing/2014/main" id="{DE26D0F2-6585-4A95-8495-BB08730CCC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16" y="1656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28" name="Text Box 31">
                  <a:extLst>
                    <a:ext uri="{FF2B5EF4-FFF2-40B4-BE49-F238E27FC236}">
                      <a16:creationId xmlns:a16="http://schemas.microsoft.com/office/drawing/2014/main" id="{C46AF272-10C4-486E-88EC-92FD7CE39E0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06" y="530"/>
                  <a:ext cx="901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kumimoji="0" lang="en-US" altLang="en-US" sz="2400">
                      <a:latin typeface="Times New Roman" panose="02020603050405020304" pitchFamily="18" charset="0"/>
                    </a:rPr>
                    <a:t>TCP SYN</a:t>
                  </a:r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8229" name="Text Box 32">
                  <a:extLst>
                    <a:ext uri="{FF2B5EF4-FFF2-40B4-BE49-F238E27FC236}">
                      <a16:creationId xmlns:a16="http://schemas.microsoft.com/office/drawing/2014/main" id="{FADD6318-29FE-4CB5-B14D-992327FB29F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34" y="1442"/>
                  <a:ext cx="82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kumimoji="0" lang="en-US" altLang="en-US" sz="2400">
                      <a:latin typeface="Times New Roman" panose="02020603050405020304" pitchFamily="18" charset="0"/>
                    </a:rPr>
                    <a:t>TCP FIN</a:t>
                  </a:r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8220" name="Text Box 33">
                <a:extLst>
                  <a:ext uri="{FF2B5EF4-FFF2-40B4-BE49-F238E27FC236}">
                    <a16:creationId xmlns:a16="http://schemas.microsoft.com/office/drawing/2014/main" id="{489B390F-C230-4D46-A204-30C3F63D07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02" y="2246"/>
                <a:ext cx="92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kumimoji="0" lang="en-US" altLang="en-US" sz="2400">
                    <a:latin typeface="Times New Roman" panose="02020603050405020304" pitchFamily="18" charset="0"/>
                  </a:rPr>
                  <a:t>hpface.jpg</a:t>
                </a:r>
                <a:endParaRPr kumimoji="0" lang="en-CA" altLang="en-US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8218" name="Text Box 34">
              <a:extLst>
                <a:ext uri="{FF2B5EF4-FFF2-40B4-BE49-F238E27FC236}">
                  <a16:creationId xmlns:a16="http://schemas.microsoft.com/office/drawing/2014/main" id="{89DD6B86-E019-43B7-829C-F3E614715E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0" y="2054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G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14499" name="Group 35">
            <a:extLst>
              <a:ext uri="{FF2B5EF4-FFF2-40B4-BE49-F238E27FC236}">
                <a16:creationId xmlns:a16="http://schemas.microsoft.com/office/drawing/2014/main" id="{CF7D7510-9799-4463-AB54-FB8931A89164}"/>
              </a:ext>
            </a:extLst>
          </p:cNvPr>
          <p:cNvGrpSpPr>
            <a:grpSpLocks/>
          </p:cNvGrpSpPr>
          <p:nvPr/>
        </p:nvGrpSpPr>
        <p:grpSpPr bwMode="auto">
          <a:xfrm>
            <a:off x="222689" y="4689475"/>
            <a:ext cx="3521075" cy="1905000"/>
            <a:chOff x="158" y="2954"/>
            <a:chExt cx="2218" cy="1200"/>
          </a:xfrm>
        </p:grpSpPr>
        <p:grpSp>
          <p:nvGrpSpPr>
            <p:cNvPr id="8204" name="Group 36">
              <a:extLst>
                <a:ext uri="{FF2B5EF4-FFF2-40B4-BE49-F238E27FC236}">
                  <a16:creationId xmlns:a16="http://schemas.microsoft.com/office/drawing/2014/main" id="{9AEE93B3-9256-43F7-82DE-29043E30A2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" y="2954"/>
              <a:ext cx="2218" cy="1200"/>
              <a:chOff x="158" y="2954"/>
              <a:chExt cx="2218" cy="1200"/>
            </a:xfrm>
          </p:grpSpPr>
          <p:grpSp>
            <p:nvGrpSpPr>
              <p:cNvPr id="8206" name="Group 37">
                <a:extLst>
                  <a:ext uri="{FF2B5EF4-FFF2-40B4-BE49-F238E27FC236}">
                    <a16:creationId xmlns:a16="http://schemas.microsoft.com/office/drawing/2014/main" id="{96EA6229-4ACF-4718-B020-6AABBAB16B7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8" y="2954"/>
                <a:ext cx="2218" cy="1200"/>
                <a:chOff x="134" y="530"/>
                <a:chExt cx="2218" cy="1200"/>
              </a:xfrm>
            </p:grpSpPr>
            <p:sp>
              <p:nvSpPr>
                <p:cNvPr id="8208" name="Line 38">
                  <a:extLst>
                    <a:ext uri="{FF2B5EF4-FFF2-40B4-BE49-F238E27FC236}">
                      <a16:creationId xmlns:a16="http://schemas.microsoft.com/office/drawing/2014/main" id="{5BC56F94-62A2-425B-8D31-FD75780B6F3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04" y="648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09" name="Line 39">
                  <a:extLst>
                    <a:ext uri="{FF2B5EF4-FFF2-40B4-BE49-F238E27FC236}">
                      <a16:creationId xmlns:a16="http://schemas.microsoft.com/office/drawing/2014/main" id="{5D80F858-30BD-45D9-939D-D2A701CF39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16" y="780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10" name="Line 40">
                  <a:extLst>
                    <a:ext uri="{FF2B5EF4-FFF2-40B4-BE49-F238E27FC236}">
                      <a16:creationId xmlns:a16="http://schemas.microsoft.com/office/drawing/2014/main" id="{7166AE3A-5C5F-4C7D-B007-25E03315CC5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52" y="864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11" name="Rectangle 41">
                  <a:extLst>
                    <a:ext uri="{FF2B5EF4-FFF2-40B4-BE49-F238E27FC236}">
                      <a16:creationId xmlns:a16="http://schemas.microsoft.com/office/drawing/2014/main" id="{CD9106DD-28C3-42AC-B723-43FE6024CB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28" y="1020"/>
                  <a:ext cx="1176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8212" name="Line 42">
                  <a:extLst>
                    <a:ext uri="{FF2B5EF4-FFF2-40B4-BE49-F238E27FC236}">
                      <a16:creationId xmlns:a16="http://schemas.microsoft.com/office/drawing/2014/main" id="{E20785D4-12D2-45EB-9B6F-E45EE086805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28" y="1452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13" name="Line 43">
                  <a:extLst>
                    <a:ext uri="{FF2B5EF4-FFF2-40B4-BE49-F238E27FC236}">
                      <a16:creationId xmlns:a16="http://schemas.microsoft.com/office/drawing/2014/main" id="{B9E9BA47-4E4D-439B-8BA3-24171CE983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40" y="1536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14" name="Line 44">
                  <a:extLst>
                    <a:ext uri="{FF2B5EF4-FFF2-40B4-BE49-F238E27FC236}">
                      <a16:creationId xmlns:a16="http://schemas.microsoft.com/office/drawing/2014/main" id="{9238D7E7-F721-4808-A5CA-D4063F49BD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16" y="1656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8215" name="Text Box 45">
                  <a:extLst>
                    <a:ext uri="{FF2B5EF4-FFF2-40B4-BE49-F238E27FC236}">
                      <a16:creationId xmlns:a16="http://schemas.microsoft.com/office/drawing/2014/main" id="{22BF752A-BFA4-4F50-B483-323B09E2F3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06" y="530"/>
                  <a:ext cx="901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kumimoji="0" lang="en-US" altLang="en-US" sz="2400">
                      <a:latin typeface="Times New Roman" panose="02020603050405020304" pitchFamily="18" charset="0"/>
                    </a:rPr>
                    <a:t>TCP SYN</a:t>
                  </a:r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8216" name="Text Box 46">
                  <a:extLst>
                    <a:ext uri="{FF2B5EF4-FFF2-40B4-BE49-F238E27FC236}">
                      <a16:creationId xmlns:a16="http://schemas.microsoft.com/office/drawing/2014/main" id="{5F959BC9-C0AC-4AAA-A093-9688B2A9A91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34" y="1442"/>
                  <a:ext cx="82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kumimoji="0" lang="en-US" altLang="en-US" sz="2400">
                      <a:latin typeface="Times New Roman" panose="02020603050405020304" pitchFamily="18" charset="0"/>
                    </a:rPr>
                    <a:t>TCP FIN</a:t>
                  </a:r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8207" name="Text Box 47">
                <a:extLst>
                  <a:ext uri="{FF2B5EF4-FFF2-40B4-BE49-F238E27FC236}">
                    <a16:creationId xmlns:a16="http://schemas.microsoft.com/office/drawing/2014/main" id="{A2AF2A55-A54A-4AC1-838C-BD56DFF2F8A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26" y="3518"/>
                <a:ext cx="8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kumimoji="0" lang="en-US" altLang="en-US" sz="2400">
                    <a:latin typeface="Times New Roman" panose="02020603050405020304" pitchFamily="18" charset="0"/>
                  </a:rPr>
                  <a:t>castle.gif</a:t>
                </a:r>
                <a:endParaRPr kumimoji="0" lang="en-CA" altLang="en-US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8205" name="Text Box 48">
              <a:extLst>
                <a:ext uri="{FF2B5EF4-FFF2-40B4-BE49-F238E27FC236}">
                  <a16:creationId xmlns:a16="http://schemas.microsoft.com/office/drawing/2014/main" id="{8EA32E06-318B-4BE2-9123-7799703E5D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4" y="3338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G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22693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4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4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4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4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4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4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3">
            <a:extLst>
              <a:ext uri="{FF2B5EF4-FFF2-40B4-BE49-F238E27FC236}">
                <a16:creationId xmlns:a16="http://schemas.microsoft.com/office/drawing/2014/main" id="{77C41221-6B74-4A8D-A01F-8DD89F33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B6F142-1CBE-4F7C-9D36-BA01D9D76C2F}" type="slidenum">
              <a:rPr kumimoji="0" lang="en-US" altLang="en-US" sz="1400"/>
              <a:pPr/>
              <a:t>5</a:t>
            </a:fld>
            <a:endParaRPr kumimoji="0" lang="en-US" altLang="en-US" sz="1400"/>
          </a:p>
        </p:txBody>
      </p:sp>
      <p:sp>
        <p:nvSpPr>
          <p:cNvPr id="9220" name="Line 2">
            <a:extLst>
              <a:ext uri="{FF2B5EF4-FFF2-40B4-BE49-F238E27FC236}">
                <a16:creationId xmlns:a16="http://schemas.microsoft.com/office/drawing/2014/main" id="{601D6B23-6151-4665-BC31-0D2A6D970EA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895350"/>
            <a:ext cx="0" cy="5734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221" name="Line 3">
            <a:extLst>
              <a:ext uri="{FF2B5EF4-FFF2-40B4-BE49-F238E27FC236}">
                <a16:creationId xmlns:a16="http://schemas.microsoft.com/office/drawing/2014/main" id="{FB5D8D2D-37DE-424E-9D91-1E309AA7C6C2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876300"/>
            <a:ext cx="0" cy="5734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224" name="Text Box 6">
            <a:extLst>
              <a:ext uri="{FF2B5EF4-FFF2-40B4-BE49-F238E27FC236}">
                <a16:creationId xmlns:a16="http://schemas.microsoft.com/office/drawing/2014/main" id="{A04F24FC-C793-46C4-BA21-AB708FC22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5225" y="346075"/>
            <a:ext cx="337978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 u="sng">
                <a:latin typeface="Times New Roman" panose="02020603050405020304" pitchFamily="18" charset="0"/>
              </a:rPr>
              <a:t>Concurrent (parallel) TCP</a:t>
            </a:r>
          </a:p>
          <a:p>
            <a:r>
              <a:rPr kumimoji="0" lang="en-US" altLang="en-US" sz="2400" u="sng">
                <a:latin typeface="Times New Roman" panose="02020603050405020304" pitchFamily="18" charset="0"/>
              </a:rPr>
              <a:t>connections</a:t>
            </a:r>
            <a:r>
              <a:rPr kumimoji="0" lang="en-US" altLang="en-US" sz="2400">
                <a:latin typeface="Times New Roman" panose="02020603050405020304" pitchFamily="18" charset="0"/>
              </a:rPr>
              <a:t> can be used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to make things faster.</a:t>
            </a:r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1210375" name="Group 7">
            <a:extLst>
              <a:ext uri="{FF2B5EF4-FFF2-40B4-BE49-F238E27FC236}">
                <a16:creationId xmlns:a16="http://schemas.microsoft.com/office/drawing/2014/main" id="{BA3E5412-DE8D-46F6-80FB-3B7DECFE1893}"/>
              </a:ext>
            </a:extLst>
          </p:cNvPr>
          <p:cNvGrpSpPr>
            <a:grpSpLocks/>
          </p:cNvGrpSpPr>
          <p:nvPr/>
        </p:nvGrpSpPr>
        <p:grpSpPr bwMode="auto">
          <a:xfrm>
            <a:off x="198657" y="841375"/>
            <a:ext cx="3521075" cy="1905000"/>
            <a:chOff x="134" y="530"/>
            <a:chExt cx="2218" cy="1200"/>
          </a:xfrm>
        </p:grpSpPr>
        <p:grpSp>
          <p:nvGrpSpPr>
            <p:cNvPr id="9260" name="Group 8">
              <a:extLst>
                <a:ext uri="{FF2B5EF4-FFF2-40B4-BE49-F238E27FC236}">
                  <a16:creationId xmlns:a16="http://schemas.microsoft.com/office/drawing/2014/main" id="{6232088D-B3E0-48DC-992B-7AAD644556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4" y="530"/>
              <a:ext cx="2218" cy="1200"/>
              <a:chOff x="134" y="530"/>
              <a:chExt cx="2218" cy="1200"/>
            </a:xfrm>
          </p:grpSpPr>
          <p:grpSp>
            <p:nvGrpSpPr>
              <p:cNvPr id="9262" name="Group 9">
                <a:extLst>
                  <a:ext uri="{FF2B5EF4-FFF2-40B4-BE49-F238E27FC236}">
                    <a16:creationId xmlns:a16="http://schemas.microsoft.com/office/drawing/2014/main" id="{F24C7BC1-8DCF-4E16-876E-3DBDC961C3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4" y="530"/>
                <a:ext cx="2218" cy="1200"/>
                <a:chOff x="134" y="530"/>
                <a:chExt cx="2218" cy="1200"/>
              </a:xfrm>
            </p:grpSpPr>
            <p:sp>
              <p:nvSpPr>
                <p:cNvPr id="9264" name="Line 10">
                  <a:extLst>
                    <a:ext uri="{FF2B5EF4-FFF2-40B4-BE49-F238E27FC236}">
                      <a16:creationId xmlns:a16="http://schemas.microsoft.com/office/drawing/2014/main" id="{A9228991-FE2A-4335-8791-E1643274D2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04" y="648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265" name="Line 11">
                  <a:extLst>
                    <a:ext uri="{FF2B5EF4-FFF2-40B4-BE49-F238E27FC236}">
                      <a16:creationId xmlns:a16="http://schemas.microsoft.com/office/drawing/2014/main" id="{23491507-B3AB-4879-8FA7-9088B0A687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16" y="780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266" name="Line 12">
                  <a:extLst>
                    <a:ext uri="{FF2B5EF4-FFF2-40B4-BE49-F238E27FC236}">
                      <a16:creationId xmlns:a16="http://schemas.microsoft.com/office/drawing/2014/main" id="{E76E9625-90D5-48B5-87A9-0D8B6E5E2F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52" y="864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267" name="Rectangle 13">
                  <a:extLst>
                    <a:ext uri="{FF2B5EF4-FFF2-40B4-BE49-F238E27FC236}">
                      <a16:creationId xmlns:a16="http://schemas.microsoft.com/office/drawing/2014/main" id="{7F3E2D59-94E3-4C8E-A9B6-B39983113F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28" y="1020"/>
                  <a:ext cx="1176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268" name="Line 14">
                  <a:extLst>
                    <a:ext uri="{FF2B5EF4-FFF2-40B4-BE49-F238E27FC236}">
                      <a16:creationId xmlns:a16="http://schemas.microsoft.com/office/drawing/2014/main" id="{0E3DD055-587F-4A85-A161-F33B23FE69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28" y="1452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269" name="Line 15">
                  <a:extLst>
                    <a:ext uri="{FF2B5EF4-FFF2-40B4-BE49-F238E27FC236}">
                      <a16:creationId xmlns:a16="http://schemas.microsoft.com/office/drawing/2014/main" id="{B7D1BFB3-41F3-41DB-B063-4F31F5F011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40" y="1536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270" name="Line 16">
                  <a:extLst>
                    <a:ext uri="{FF2B5EF4-FFF2-40B4-BE49-F238E27FC236}">
                      <a16:creationId xmlns:a16="http://schemas.microsoft.com/office/drawing/2014/main" id="{0330D6B5-6FB2-458E-B338-76DDB34E18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16" y="1656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271" name="Text Box 17">
                  <a:extLst>
                    <a:ext uri="{FF2B5EF4-FFF2-40B4-BE49-F238E27FC236}">
                      <a16:creationId xmlns:a16="http://schemas.microsoft.com/office/drawing/2014/main" id="{A4F1E78C-AA8B-4952-A988-AE4438580D9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06" y="530"/>
                  <a:ext cx="901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kumimoji="0" lang="en-US" altLang="en-US" sz="2400">
                      <a:latin typeface="Times New Roman" panose="02020603050405020304" pitchFamily="18" charset="0"/>
                    </a:rPr>
                    <a:t>TCP SYN</a:t>
                  </a:r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272" name="Text Box 18">
                  <a:extLst>
                    <a:ext uri="{FF2B5EF4-FFF2-40B4-BE49-F238E27FC236}">
                      <a16:creationId xmlns:a16="http://schemas.microsoft.com/office/drawing/2014/main" id="{555FB429-F24B-4F19-9BA5-2B483819247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34" y="1442"/>
                  <a:ext cx="82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kumimoji="0" lang="en-US" altLang="en-US" sz="2400">
                      <a:latin typeface="Times New Roman" panose="02020603050405020304" pitchFamily="18" charset="0"/>
                    </a:rPr>
                    <a:t>TCP FIN</a:t>
                  </a:r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9263" name="Text Box 19">
                <a:extLst>
                  <a:ext uri="{FF2B5EF4-FFF2-40B4-BE49-F238E27FC236}">
                    <a16:creationId xmlns:a16="http://schemas.microsoft.com/office/drawing/2014/main" id="{AFBE51D2-F98D-4436-83FA-30708E7DEB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14" y="1046"/>
                <a:ext cx="87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kumimoji="0" lang="en-US" altLang="en-US" sz="2400">
                    <a:latin typeface="Times New Roman" panose="02020603050405020304" pitchFamily="18" charset="0"/>
                  </a:rPr>
                  <a:t>page.html</a:t>
                </a:r>
                <a:endParaRPr kumimoji="0" lang="en-CA" altLang="en-US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9261" name="Text Box 20">
              <a:extLst>
                <a:ext uri="{FF2B5EF4-FFF2-40B4-BE49-F238E27FC236}">
                  <a16:creationId xmlns:a16="http://schemas.microsoft.com/office/drawing/2014/main" id="{8139C65F-9680-4A50-9364-1D231F6B4E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6" y="866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G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9226" name="Line 21">
            <a:extLst>
              <a:ext uri="{FF2B5EF4-FFF2-40B4-BE49-F238E27FC236}">
                <a16:creationId xmlns:a16="http://schemas.microsoft.com/office/drawing/2014/main" id="{DDA5B200-21FA-4D14-A847-1C59A25C23D0}"/>
              </a:ext>
            </a:extLst>
          </p:cNvPr>
          <p:cNvSpPr>
            <a:spLocks noChangeShapeType="1"/>
          </p:cNvSpPr>
          <p:nvPr/>
        </p:nvSpPr>
        <p:spPr bwMode="auto">
          <a:xfrm>
            <a:off x="4171950" y="2038350"/>
            <a:ext cx="0" cy="4591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227" name="Line 22">
            <a:extLst>
              <a:ext uri="{FF2B5EF4-FFF2-40B4-BE49-F238E27FC236}">
                <a16:creationId xmlns:a16="http://schemas.microsoft.com/office/drawing/2014/main" id="{654DCAF0-257B-4E19-8933-6A24B0F529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7900" y="2000250"/>
            <a:ext cx="0" cy="4591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228" name="Line 23">
            <a:extLst>
              <a:ext uri="{FF2B5EF4-FFF2-40B4-BE49-F238E27FC236}">
                <a16:creationId xmlns:a16="http://schemas.microsoft.com/office/drawing/2014/main" id="{D23C9719-55B3-4570-A801-88AC9625EE42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4650" y="1905000"/>
            <a:ext cx="0" cy="4591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229" name="Line 24">
            <a:extLst>
              <a:ext uri="{FF2B5EF4-FFF2-40B4-BE49-F238E27FC236}">
                <a16:creationId xmlns:a16="http://schemas.microsoft.com/office/drawing/2014/main" id="{BB9ACD77-1EF7-4950-A02B-1FD55537FB16}"/>
              </a:ext>
            </a:extLst>
          </p:cNvPr>
          <p:cNvSpPr>
            <a:spLocks noChangeShapeType="1"/>
          </p:cNvSpPr>
          <p:nvPr/>
        </p:nvSpPr>
        <p:spPr bwMode="auto">
          <a:xfrm>
            <a:off x="8610600" y="1828800"/>
            <a:ext cx="0" cy="4591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grpSp>
        <p:nvGrpSpPr>
          <p:cNvPr id="1210393" name="Group 25">
            <a:extLst>
              <a:ext uri="{FF2B5EF4-FFF2-40B4-BE49-F238E27FC236}">
                <a16:creationId xmlns:a16="http://schemas.microsoft.com/office/drawing/2014/main" id="{80934AF0-DBEC-45BF-9409-7C1C1AF39DB6}"/>
              </a:ext>
            </a:extLst>
          </p:cNvPr>
          <p:cNvGrpSpPr>
            <a:grpSpLocks/>
          </p:cNvGrpSpPr>
          <p:nvPr/>
        </p:nvGrpSpPr>
        <p:grpSpPr bwMode="auto">
          <a:xfrm>
            <a:off x="6270625" y="2041525"/>
            <a:ext cx="2416175" cy="1809750"/>
            <a:chOff x="3950" y="1286"/>
            <a:chExt cx="1522" cy="1140"/>
          </a:xfrm>
        </p:grpSpPr>
        <p:sp>
          <p:nvSpPr>
            <p:cNvPr id="9249" name="Line 26">
              <a:extLst>
                <a:ext uri="{FF2B5EF4-FFF2-40B4-BE49-F238E27FC236}">
                  <a16:creationId xmlns:a16="http://schemas.microsoft.com/office/drawing/2014/main" id="{6468CFF2-987F-4E01-8071-95A83A6329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1356"/>
              <a:ext cx="120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50" name="Line 27">
              <a:extLst>
                <a:ext uri="{FF2B5EF4-FFF2-40B4-BE49-F238E27FC236}">
                  <a16:creationId xmlns:a16="http://schemas.microsoft.com/office/drawing/2014/main" id="{E8DED53E-93C1-4C4E-B698-10954FD47F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36" y="1488"/>
              <a:ext cx="116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51" name="Line 28">
              <a:extLst>
                <a:ext uri="{FF2B5EF4-FFF2-40B4-BE49-F238E27FC236}">
                  <a16:creationId xmlns:a16="http://schemas.microsoft.com/office/drawing/2014/main" id="{E09CF584-95DD-4D2B-9038-65606A7DAA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2" y="1572"/>
              <a:ext cx="120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52" name="Rectangle 29">
              <a:extLst>
                <a:ext uri="{FF2B5EF4-FFF2-40B4-BE49-F238E27FC236}">
                  <a16:creationId xmlns:a16="http://schemas.microsoft.com/office/drawing/2014/main" id="{17966950-E125-47D9-8783-E6D1E700AA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8" y="1728"/>
              <a:ext cx="1176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253" name="Line 30">
              <a:extLst>
                <a:ext uri="{FF2B5EF4-FFF2-40B4-BE49-F238E27FC236}">
                  <a16:creationId xmlns:a16="http://schemas.microsoft.com/office/drawing/2014/main" id="{011EF6E9-480A-4849-B9CA-EC4B204BB0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48" y="2160"/>
              <a:ext cx="116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54" name="Line 31">
              <a:extLst>
                <a:ext uri="{FF2B5EF4-FFF2-40B4-BE49-F238E27FC236}">
                  <a16:creationId xmlns:a16="http://schemas.microsoft.com/office/drawing/2014/main" id="{812C074F-4334-4863-B490-4D1F354FDF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60" y="2244"/>
              <a:ext cx="120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55" name="Line 32">
              <a:extLst>
                <a:ext uri="{FF2B5EF4-FFF2-40B4-BE49-F238E27FC236}">
                  <a16:creationId xmlns:a16="http://schemas.microsoft.com/office/drawing/2014/main" id="{6F16AD47-A704-420D-83F2-4AAE52BBA7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36" y="2364"/>
              <a:ext cx="116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256" name="Text Box 33">
              <a:extLst>
                <a:ext uri="{FF2B5EF4-FFF2-40B4-BE49-F238E27FC236}">
                  <a16:creationId xmlns:a16="http://schemas.microsoft.com/office/drawing/2014/main" id="{2A8AC506-8C49-463A-80E2-2399B6E066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2" y="1802"/>
              <a:ext cx="81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castle.gif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257" name="Text Box 34">
              <a:extLst>
                <a:ext uri="{FF2B5EF4-FFF2-40B4-BE49-F238E27FC236}">
                  <a16:creationId xmlns:a16="http://schemas.microsoft.com/office/drawing/2014/main" id="{38E04FC2-0B51-468B-BE6E-E5915B106D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2" y="1562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G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258" name="Text Box 35">
              <a:extLst>
                <a:ext uri="{FF2B5EF4-FFF2-40B4-BE49-F238E27FC236}">
                  <a16:creationId xmlns:a16="http://schemas.microsoft.com/office/drawing/2014/main" id="{4745B89F-225B-416F-A2F4-5152403943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4" y="2138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F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259" name="Text Box 36">
              <a:extLst>
                <a:ext uri="{FF2B5EF4-FFF2-40B4-BE49-F238E27FC236}">
                  <a16:creationId xmlns:a16="http://schemas.microsoft.com/office/drawing/2014/main" id="{1AB8B550-698E-43D1-8A95-905BF51F61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0" y="12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S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10405" name="Group 37">
            <a:extLst>
              <a:ext uri="{FF2B5EF4-FFF2-40B4-BE49-F238E27FC236}">
                <a16:creationId xmlns:a16="http://schemas.microsoft.com/office/drawing/2014/main" id="{32A36AE5-928A-48EF-BCDF-CF04A919ECFA}"/>
              </a:ext>
            </a:extLst>
          </p:cNvPr>
          <p:cNvGrpSpPr>
            <a:grpSpLocks/>
          </p:cNvGrpSpPr>
          <p:nvPr/>
        </p:nvGrpSpPr>
        <p:grpSpPr bwMode="auto">
          <a:xfrm>
            <a:off x="3736975" y="1889125"/>
            <a:ext cx="2397125" cy="1981200"/>
            <a:chOff x="2354" y="1190"/>
            <a:chExt cx="1510" cy="1248"/>
          </a:xfrm>
        </p:grpSpPr>
        <p:sp>
          <p:nvSpPr>
            <p:cNvPr id="9236" name="Text Box 38">
              <a:extLst>
                <a:ext uri="{FF2B5EF4-FFF2-40B4-BE49-F238E27FC236}">
                  <a16:creationId xmlns:a16="http://schemas.microsoft.com/office/drawing/2014/main" id="{99A0E654-E642-48CC-9447-A633BEE099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4" y="1574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G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9237" name="Group 39">
              <a:extLst>
                <a:ext uri="{FF2B5EF4-FFF2-40B4-BE49-F238E27FC236}">
                  <a16:creationId xmlns:a16="http://schemas.microsoft.com/office/drawing/2014/main" id="{BC70E46D-69AE-4F9C-8B2D-7AFDC741ED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90" y="1190"/>
              <a:ext cx="1474" cy="1248"/>
              <a:chOff x="2390" y="1190"/>
              <a:chExt cx="1474" cy="1248"/>
            </a:xfrm>
          </p:grpSpPr>
          <p:grpSp>
            <p:nvGrpSpPr>
              <p:cNvPr id="9238" name="Group 40">
                <a:extLst>
                  <a:ext uri="{FF2B5EF4-FFF2-40B4-BE49-F238E27FC236}">
                    <a16:creationId xmlns:a16="http://schemas.microsoft.com/office/drawing/2014/main" id="{D482F9F8-2307-4716-B7A1-1799075EE41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16" y="1356"/>
                <a:ext cx="1248" cy="1056"/>
                <a:chOff x="2604" y="1548"/>
                <a:chExt cx="1248" cy="1056"/>
              </a:xfrm>
            </p:grpSpPr>
            <p:sp>
              <p:nvSpPr>
                <p:cNvPr id="9241" name="Line 41">
                  <a:extLst>
                    <a:ext uri="{FF2B5EF4-FFF2-40B4-BE49-F238E27FC236}">
                      <a16:creationId xmlns:a16="http://schemas.microsoft.com/office/drawing/2014/main" id="{B18AB112-4357-43F5-A526-4AB7E49E39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04" y="1548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242" name="Line 42">
                  <a:extLst>
                    <a:ext uri="{FF2B5EF4-FFF2-40B4-BE49-F238E27FC236}">
                      <a16:creationId xmlns:a16="http://schemas.microsoft.com/office/drawing/2014/main" id="{A23A26A0-6FC6-4A7F-BE1D-01D2F6FC089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16" y="1680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243" name="Line 43">
                  <a:extLst>
                    <a:ext uri="{FF2B5EF4-FFF2-40B4-BE49-F238E27FC236}">
                      <a16:creationId xmlns:a16="http://schemas.microsoft.com/office/drawing/2014/main" id="{7E3D6870-0F4F-4E86-8F69-50E42DBFB3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52" y="1764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244" name="Rectangle 44">
                  <a:extLst>
                    <a:ext uri="{FF2B5EF4-FFF2-40B4-BE49-F238E27FC236}">
                      <a16:creationId xmlns:a16="http://schemas.microsoft.com/office/drawing/2014/main" id="{22F62E7D-5449-4FC2-9CCD-3B8B0E541F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28" y="1920"/>
                  <a:ext cx="1176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245" name="Line 45">
                  <a:extLst>
                    <a:ext uri="{FF2B5EF4-FFF2-40B4-BE49-F238E27FC236}">
                      <a16:creationId xmlns:a16="http://schemas.microsoft.com/office/drawing/2014/main" id="{3588F0A8-0D1B-4824-BE5B-13A0118954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28" y="2352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246" name="Line 46">
                  <a:extLst>
                    <a:ext uri="{FF2B5EF4-FFF2-40B4-BE49-F238E27FC236}">
                      <a16:creationId xmlns:a16="http://schemas.microsoft.com/office/drawing/2014/main" id="{C3B9008C-8B93-47CC-85E1-8FC0811A8E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40" y="2436"/>
                  <a:ext cx="120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247" name="Line 47">
                  <a:extLst>
                    <a:ext uri="{FF2B5EF4-FFF2-40B4-BE49-F238E27FC236}">
                      <a16:creationId xmlns:a16="http://schemas.microsoft.com/office/drawing/2014/main" id="{9CC2CBE6-4F63-4A90-8721-8545C75794A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16" y="2556"/>
                  <a:ext cx="1164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248" name="Text Box 48">
                  <a:extLst>
                    <a:ext uri="{FF2B5EF4-FFF2-40B4-BE49-F238E27FC236}">
                      <a16:creationId xmlns:a16="http://schemas.microsoft.com/office/drawing/2014/main" id="{BDC950FB-E0FD-41A6-80B1-C18B2B8EE4E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78" y="1970"/>
                  <a:ext cx="920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kumimoji="0" lang="en-US" altLang="en-US" sz="2400">
                      <a:latin typeface="Times New Roman" panose="02020603050405020304" pitchFamily="18" charset="0"/>
                    </a:rPr>
                    <a:t>hpface.jpg</a:t>
                  </a:r>
                  <a:endParaRPr kumimoji="0" lang="en-CA" altLang="en-US" sz="240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9239" name="Text Box 49">
                <a:extLst>
                  <a:ext uri="{FF2B5EF4-FFF2-40B4-BE49-F238E27FC236}">
                    <a16:creationId xmlns:a16="http://schemas.microsoft.com/office/drawing/2014/main" id="{EE031781-61C0-443C-919B-DE11B7FA04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26" y="1190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kumimoji="0" lang="en-US" altLang="en-US" sz="2400">
                    <a:latin typeface="Times New Roman" panose="02020603050405020304" pitchFamily="18" charset="0"/>
                  </a:rPr>
                  <a:t>S</a:t>
                </a:r>
                <a:endParaRPr kumimoji="0" lang="en-CA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240" name="Text Box 50">
                <a:extLst>
                  <a:ext uri="{FF2B5EF4-FFF2-40B4-BE49-F238E27FC236}">
                    <a16:creationId xmlns:a16="http://schemas.microsoft.com/office/drawing/2014/main" id="{7530EC8C-226C-4B4C-B592-59EC2ED25B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90" y="2150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kumimoji="0" lang="en-US" altLang="en-US" sz="2400">
                    <a:latin typeface="Times New Roman" panose="02020603050405020304" pitchFamily="18" charset="0"/>
                  </a:rPr>
                  <a:t>F</a:t>
                </a:r>
                <a:endParaRPr kumimoji="0" lang="en-CA" altLang="en-US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9232" name="Text Box 51">
            <a:extLst>
              <a:ext uri="{FF2B5EF4-FFF2-40B4-BE49-F238E27FC236}">
                <a16:creationId xmlns:a16="http://schemas.microsoft.com/office/drawing/2014/main" id="{80C53BAB-33E7-48D9-9C22-7C33D0BA4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4625" y="1450975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C</a:t>
            </a:r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sp>
        <p:nvSpPr>
          <p:cNvPr id="9233" name="Text Box 52">
            <a:extLst>
              <a:ext uri="{FF2B5EF4-FFF2-40B4-BE49-F238E27FC236}">
                <a16:creationId xmlns:a16="http://schemas.microsoft.com/office/drawing/2014/main" id="{E8F77643-1F15-454A-888B-68B87819D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1525" y="148907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S</a:t>
            </a:r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sp>
        <p:nvSpPr>
          <p:cNvPr id="9234" name="Text Box 53">
            <a:extLst>
              <a:ext uri="{FF2B5EF4-FFF2-40B4-BE49-F238E27FC236}">
                <a16:creationId xmlns:a16="http://schemas.microsoft.com/office/drawing/2014/main" id="{7194AEF1-8C5B-4601-AA35-30F025896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1450975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C</a:t>
            </a:r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sp>
        <p:nvSpPr>
          <p:cNvPr id="9235" name="Text Box 54">
            <a:extLst>
              <a:ext uri="{FF2B5EF4-FFF2-40B4-BE49-F238E27FC236}">
                <a16:creationId xmlns:a16="http://schemas.microsoft.com/office/drawing/2014/main" id="{BAF800B6-FF4B-4A58-8404-C4A4E089C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47075" y="14700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S</a:t>
            </a:r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sp>
        <p:nvSpPr>
          <p:cNvPr id="57" name="Text Box 4">
            <a:extLst>
              <a:ext uri="{FF2B5EF4-FFF2-40B4-BE49-F238E27FC236}">
                <a16:creationId xmlns:a16="http://schemas.microsoft.com/office/drawing/2014/main" id="{A50379AA-0853-4F0C-8A42-A4AB3C4B9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1405" y="384175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 dirty="0">
                <a:latin typeface="Times New Roman" panose="02020603050405020304" pitchFamily="18" charset="0"/>
              </a:rPr>
              <a:t>C</a:t>
            </a:r>
            <a:endParaRPr kumimoji="0" lang="en-CA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58" name="Text Box 5">
            <a:extLst>
              <a:ext uri="{FF2B5EF4-FFF2-40B4-BE49-F238E27FC236}">
                <a16:creationId xmlns:a16="http://schemas.microsoft.com/office/drawing/2014/main" id="{D87B7818-8410-49D0-9D3E-6293744BA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4935" y="364247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 dirty="0">
                <a:latin typeface="Times New Roman" panose="02020603050405020304" pitchFamily="18" charset="0"/>
              </a:rPr>
              <a:t>S</a:t>
            </a:r>
            <a:endParaRPr kumimoji="0" lang="en-CA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9578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0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0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0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0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0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0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3">
            <a:extLst>
              <a:ext uri="{FF2B5EF4-FFF2-40B4-BE49-F238E27FC236}">
                <a16:creationId xmlns:a16="http://schemas.microsoft.com/office/drawing/2014/main" id="{AEFC2745-F097-4A3B-A8D7-B62136CB0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04FFD2-5F5D-45E9-94A7-20E67EE32165}" type="slidenum">
              <a:rPr kumimoji="0" lang="en-US" altLang="en-US" sz="1400"/>
              <a:pPr/>
              <a:t>6</a:t>
            </a:fld>
            <a:endParaRPr kumimoji="0" lang="en-US" altLang="en-US" sz="1400"/>
          </a:p>
        </p:txBody>
      </p:sp>
      <p:sp>
        <p:nvSpPr>
          <p:cNvPr id="10244" name="Line 2">
            <a:extLst>
              <a:ext uri="{FF2B5EF4-FFF2-40B4-BE49-F238E27FC236}">
                <a16:creationId xmlns:a16="http://schemas.microsoft.com/office/drawing/2014/main" id="{42794160-151E-4358-A179-79B775F24BF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895350"/>
            <a:ext cx="0" cy="5734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0245" name="Line 3">
            <a:extLst>
              <a:ext uri="{FF2B5EF4-FFF2-40B4-BE49-F238E27FC236}">
                <a16:creationId xmlns:a16="http://schemas.microsoft.com/office/drawing/2014/main" id="{08655603-BDE7-4677-A38F-E86A7777B78D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876300"/>
            <a:ext cx="0" cy="5734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0248" name="Text Box 6">
            <a:extLst>
              <a:ext uri="{FF2B5EF4-FFF2-40B4-BE49-F238E27FC236}">
                <a16:creationId xmlns:a16="http://schemas.microsoft.com/office/drawing/2014/main" id="{DB1A73EC-94B6-4F30-A57D-6B5497CA0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9075" y="1870075"/>
            <a:ext cx="3370263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The </a:t>
            </a:r>
            <a:r>
              <a:rPr kumimoji="0" lang="en-US" altLang="en-US" sz="2400" u="sng">
                <a:latin typeface="Times New Roman" panose="02020603050405020304" pitchFamily="18" charset="0"/>
              </a:rPr>
              <a:t>“persistent HTTP”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approach can re-use the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same TCP connection for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Multiple HTTP transfers,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one after another, serially.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Amortizes TCP overhead,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but maintains TCP state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longer at server.</a:t>
            </a:r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1211399" name="Group 7">
            <a:extLst>
              <a:ext uri="{FF2B5EF4-FFF2-40B4-BE49-F238E27FC236}">
                <a16:creationId xmlns:a16="http://schemas.microsoft.com/office/drawing/2014/main" id="{571A9531-897E-4458-BD76-7962235D672C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4057650"/>
            <a:ext cx="4814888" cy="2536825"/>
            <a:chOff x="158" y="2556"/>
            <a:chExt cx="3033" cy="1598"/>
          </a:xfrm>
        </p:grpSpPr>
        <p:sp>
          <p:nvSpPr>
            <p:cNvPr id="10268" name="Line 8">
              <a:extLst>
                <a:ext uri="{FF2B5EF4-FFF2-40B4-BE49-F238E27FC236}">
                  <a16:creationId xmlns:a16="http://schemas.microsoft.com/office/drawing/2014/main" id="{2EB0C81E-FCA2-4B6D-974E-7F51B0E0E0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2" y="3876"/>
              <a:ext cx="116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69" name="Line 9">
              <a:extLst>
                <a:ext uri="{FF2B5EF4-FFF2-40B4-BE49-F238E27FC236}">
                  <a16:creationId xmlns:a16="http://schemas.microsoft.com/office/drawing/2014/main" id="{D342F3F6-ECD7-4499-9F95-BAFE271604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4" y="3960"/>
              <a:ext cx="120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70" name="Line 10">
              <a:extLst>
                <a:ext uri="{FF2B5EF4-FFF2-40B4-BE49-F238E27FC236}">
                  <a16:creationId xmlns:a16="http://schemas.microsoft.com/office/drawing/2014/main" id="{59E27F71-7FF3-4CCE-A077-46ACC1FDE7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40" y="4080"/>
              <a:ext cx="116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71" name="Text Box 11">
              <a:extLst>
                <a:ext uri="{FF2B5EF4-FFF2-40B4-BE49-F238E27FC236}">
                  <a16:creationId xmlns:a16="http://schemas.microsoft.com/office/drawing/2014/main" id="{62AB8452-8188-4CE3-8F6B-69453D8042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" y="3866"/>
              <a:ext cx="8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TCP FIN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272" name="Text Box 12">
              <a:extLst>
                <a:ext uri="{FF2B5EF4-FFF2-40B4-BE49-F238E27FC236}">
                  <a16:creationId xmlns:a16="http://schemas.microsoft.com/office/drawing/2014/main" id="{DC75807D-7310-46C9-95B3-EE7941B569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6" y="3218"/>
              <a:ext cx="7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Timeout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273" name="Line 13">
              <a:extLst>
                <a:ext uri="{FF2B5EF4-FFF2-40B4-BE49-F238E27FC236}">
                  <a16:creationId xmlns:a16="http://schemas.microsoft.com/office/drawing/2014/main" id="{2FF520E9-0989-4731-A836-D808BDF01D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44" y="2556"/>
              <a:ext cx="0" cy="6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74" name="Line 14">
              <a:extLst>
                <a:ext uri="{FF2B5EF4-FFF2-40B4-BE49-F238E27FC236}">
                  <a16:creationId xmlns:a16="http://schemas.microsoft.com/office/drawing/2014/main" id="{6E00A7DF-BC92-41E6-9352-E8FB3619A5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3480"/>
              <a:ext cx="0" cy="3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75" name="Line 15">
              <a:extLst>
                <a:ext uri="{FF2B5EF4-FFF2-40B4-BE49-F238E27FC236}">
                  <a16:creationId xmlns:a16="http://schemas.microsoft.com/office/drawing/2014/main" id="{E9984963-EC31-4637-995B-2FE07AEA46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2" y="2568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76" name="Line 16">
              <a:extLst>
                <a:ext uri="{FF2B5EF4-FFF2-40B4-BE49-F238E27FC236}">
                  <a16:creationId xmlns:a16="http://schemas.microsoft.com/office/drawing/2014/main" id="{B9E68B6A-10AF-4D1B-BD9F-01779DE470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2" y="3876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211409" name="Group 17">
            <a:extLst>
              <a:ext uri="{FF2B5EF4-FFF2-40B4-BE49-F238E27FC236}">
                <a16:creationId xmlns:a16="http://schemas.microsoft.com/office/drawing/2014/main" id="{FC96CF7B-A109-457D-8791-0BE09E7CEBA9}"/>
              </a:ext>
            </a:extLst>
          </p:cNvPr>
          <p:cNvGrpSpPr>
            <a:grpSpLocks/>
          </p:cNvGrpSpPr>
          <p:nvPr/>
        </p:nvGrpSpPr>
        <p:grpSpPr bwMode="auto">
          <a:xfrm>
            <a:off x="312957" y="841375"/>
            <a:ext cx="3406775" cy="1387475"/>
            <a:chOff x="206" y="530"/>
            <a:chExt cx="2146" cy="874"/>
          </a:xfrm>
        </p:grpSpPr>
        <p:sp>
          <p:nvSpPr>
            <p:cNvPr id="10261" name="Line 18">
              <a:extLst>
                <a:ext uri="{FF2B5EF4-FFF2-40B4-BE49-F238E27FC236}">
                  <a16:creationId xmlns:a16="http://schemas.microsoft.com/office/drawing/2014/main" id="{C8E038A6-3293-4637-89AA-388B2A3533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648"/>
              <a:ext cx="120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62" name="Line 19">
              <a:extLst>
                <a:ext uri="{FF2B5EF4-FFF2-40B4-BE49-F238E27FC236}">
                  <a16:creationId xmlns:a16="http://schemas.microsoft.com/office/drawing/2014/main" id="{3F420ABA-1331-4F47-B1C4-B918A01852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16" y="780"/>
              <a:ext cx="116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63" name="Line 20">
              <a:extLst>
                <a:ext uri="{FF2B5EF4-FFF2-40B4-BE49-F238E27FC236}">
                  <a16:creationId xmlns:a16="http://schemas.microsoft.com/office/drawing/2014/main" id="{CD034B25-44FE-439D-B584-A4799095BD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864"/>
              <a:ext cx="120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64" name="Rectangle 21">
              <a:extLst>
                <a:ext uri="{FF2B5EF4-FFF2-40B4-BE49-F238E27FC236}">
                  <a16:creationId xmlns:a16="http://schemas.microsoft.com/office/drawing/2014/main" id="{6B4C2182-2F9A-4F99-8DCF-4067E8936F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8" y="1020"/>
              <a:ext cx="1176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265" name="Text Box 22">
              <a:extLst>
                <a:ext uri="{FF2B5EF4-FFF2-40B4-BE49-F238E27FC236}">
                  <a16:creationId xmlns:a16="http://schemas.microsoft.com/office/drawing/2014/main" id="{833DDDC0-BFF9-495D-B4ED-B4332C1D2A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" y="530"/>
              <a:ext cx="9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TCP SYN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266" name="Text Box 23">
              <a:extLst>
                <a:ext uri="{FF2B5EF4-FFF2-40B4-BE49-F238E27FC236}">
                  <a16:creationId xmlns:a16="http://schemas.microsoft.com/office/drawing/2014/main" id="{AB14EBEB-A568-47E9-A812-1EED29985B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4" y="1046"/>
              <a:ext cx="87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page.html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267" name="Text Box 24">
              <a:extLst>
                <a:ext uri="{FF2B5EF4-FFF2-40B4-BE49-F238E27FC236}">
                  <a16:creationId xmlns:a16="http://schemas.microsoft.com/office/drawing/2014/main" id="{0743911A-7ACE-431C-9685-DAC6D5D755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2" y="842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G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11417" name="Group 25">
            <a:extLst>
              <a:ext uri="{FF2B5EF4-FFF2-40B4-BE49-F238E27FC236}">
                <a16:creationId xmlns:a16="http://schemas.microsoft.com/office/drawing/2014/main" id="{C2F9AD9E-FE48-4727-9BD2-83DA1A4D88E9}"/>
              </a:ext>
            </a:extLst>
          </p:cNvPr>
          <p:cNvGrpSpPr>
            <a:grpSpLocks/>
          </p:cNvGrpSpPr>
          <p:nvPr/>
        </p:nvGrpSpPr>
        <p:grpSpPr bwMode="auto">
          <a:xfrm>
            <a:off x="1355725" y="2212975"/>
            <a:ext cx="2282825" cy="930275"/>
            <a:chOff x="854" y="1394"/>
            <a:chExt cx="1438" cy="586"/>
          </a:xfrm>
        </p:grpSpPr>
        <p:grpSp>
          <p:nvGrpSpPr>
            <p:cNvPr id="10257" name="Group 26">
              <a:extLst>
                <a:ext uri="{FF2B5EF4-FFF2-40B4-BE49-F238E27FC236}">
                  <a16:creationId xmlns:a16="http://schemas.microsoft.com/office/drawing/2014/main" id="{BF94ED3B-2336-41C7-9B99-B8973932D1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16" y="1596"/>
              <a:ext cx="1176" cy="384"/>
              <a:chOff x="1152" y="2196"/>
              <a:chExt cx="1176" cy="384"/>
            </a:xfrm>
          </p:grpSpPr>
          <p:sp>
            <p:nvSpPr>
              <p:cNvPr id="10259" name="Rectangle 27">
                <a:extLst>
                  <a:ext uri="{FF2B5EF4-FFF2-40B4-BE49-F238E27FC236}">
                    <a16:creationId xmlns:a16="http://schemas.microsoft.com/office/drawing/2014/main" id="{D1DFC3DC-5F30-4968-9D95-ABBC486DB4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2196"/>
                <a:ext cx="1176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kumimoji="0" lang="en-CA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60" name="Text Box 28">
                <a:extLst>
                  <a:ext uri="{FF2B5EF4-FFF2-40B4-BE49-F238E27FC236}">
                    <a16:creationId xmlns:a16="http://schemas.microsoft.com/office/drawing/2014/main" id="{0D56DA1A-F895-41AB-B2E0-BF94740BBA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02" y="2246"/>
                <a:ext cx="92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kumimoji="0" lang="en-US" altLang="en-US" sz="2400">
                    <a:latin typeface="Times New Roman" panose="02020603050405020304" pitchFamily="18" charset="0"/>
                  </a:rPr>
                  <a:t>hpface.jpg</a:t>
                </a:r>
                <a:endParaRPr kumimoji="0" lang="en-CA" altLang="en-US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0258" name="Text Box 29">
              <a:extLst>
                <a:ext uri="{FF2B5EF4-FFF2-40B4-BE49-F238E27FC236}">
                  <a16:creationId xmlns:a16="http://schemas.microsoft.com/office/drawing/2014/main" id="{B8D6C13E-5A91-41E1-A6AF-CBB7AA31DE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4" y="1394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G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11422" name="Group 30">
            <a:extLst>
              <a:ext uri="{FF2B5EF4-FFF2-40B4-BE49-F238E27FC236}">
                <a16:creationId xmlns:a16="http://schemas.microsoft.com/office/drawing/2014/main" id="{9F69242C-2DD1-4211-8D98-FF0651596B93}"/>
              </a:ext>
            </a:extLst>
          </p:cNvPr>
          <p:cNvGrpSpPr>
            <a:grpSpLocks/>
          </p:cNvGrpSpPr>
          <p:nvPr/>
        </p:nvGrpSpPr>
        <p:grpSpPr bwMode="auto">
          <a:xfrm>
            <a:off x="1303557" y="3184525"/>
            <a:ext cx="2339975" cy="873125"/>
            <a:chOff x="830" y="2006"/>
            <a:chExt cx="1474" cy="550"/>
          </a:xfrm>
        </p:grpSpPr>
        <p:grpSp>
          <p:nvGrpSpPr>
            <p:cNvPr id="10253" name="Group 31">
              <a:extLst>
                <a:ext uri="{FF2B5EF4-FFF2-40B4-BE49-F238E27FC236}">
                  <a16:creationId xmlns:a16="http://schemas.microsoft.com/office/drawing/2014/main" id="{DA31A839-9B9E-402A-B532-DFC00E53E2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28" y="2172"/>
              <a:ext cx="1176" cy="384"/>
              <a:chOff x="1152" y="3444"/>
              <a:chExt cx="1176" cy="384"/>
            </a:xfrm>
          </p:grpSpPr>
          <p:sp>
            <p:nvSpPr>
              <p:cNvPr id="10255" name="Rectangle 32">
                <a:extLst>
                  <a:ext uri="{FF2B5EF4-FFF2-40B4-BE49-F238E27FC236}">
                    <a16:creationId xmlns:a16="http://schemas.microsoft.com/office/drawing/2014/main" id="{1F88F840-8B90-4A95-9439-4CF404CB43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3444"/>
                <a:ext cx="1176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kumimoji="0" lang="en-CA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56" name="Text Box 33">
                <a:extLst>
                  <a:ext uri="{FF2B5EF4-FFF2-40B4-BE49-F238E27FC236}">
                    <a16:creationId xmlns:a16="http://schemas.microsoft.com/office/drawing/2014/main" id="{49BEF00F-2954-49DC-962B-3ED1083C70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26" y="3518"/>
                <a:ext cx="8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kumimoji="0" lang="en-US" altLang="en-US" sz="2400">
                    <a:latin typeface="Times New Roman" panose="02020603050405020304" pitchFamily="18" charset="0"/>
                  </a:rPr>
                  <a:t>castle.gif</a:t>
                </a:r>
                <a:endParaRPr kumimoji="0" lang="en-CA" altLang="en-US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0254" name="Text Box 34">
              <a:extLst>
                <a:ext uri="{FF2B5EF4-FFF2-40B4-BE49-F238E27FC236}">
                  <a16:creationId xmlns:a16="http://schemas.microsoft.com/office/drawing/2014/main" id="{9C34496B-1245-409A-98F6-F74D606370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0" y="2006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G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37" name="Text Box 4">
            <a:extLst>
              <a:ext uri="{FF2B5EF4-FFF2-40B4-BE49-F238E27FC236}">
                <a16:creationId xmlns:a16="http://schemas.microsoft.com/office/drawing/2014/main" id="{F2E17FEC-1FB1-47FE-B03A-7DFA1F80C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1405" y="384175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 dirty="0">
                <a:latin typeface="Times New Roman" panose="02020603050405020304" pitchFamily="18" charset="0"/>
              </a:rPr>
              <a:t>C</a:t>
            </a:r>
            <a:endParaRPr kumimoji="0" lang="en-CA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38" name="Text Box 5">
            <a:extLst>
              <a:ext uri="{FF2B5EF4-FFF2-40B4-BE49-F238E27FC236}">
                <a16:creationId xmlns:a16="http://schemas.microsoft.com/office/drawing/2014/main" id="{D47F7CA6-943D-4706-8477-38299CCF1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4935" y="364247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 dirty="0">
                <a:latin typeface="Times New Roman" panose="02020603050405020304" pitchFamily="18" charset="0"/>
              </a:rPr>
              <a:t>S</a:t>
            </a:r>
            <a:endParaRPr kumimoji="0" lang="en-CA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5438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1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1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1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1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1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1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11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11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3">
            <a:extLst>
              <a:ext uri="{FF2B5EF4-FFF2-40B4-BE49-F238E27FC236}">
                <a16:creationId xmlns:a16="http://schemas.microsoft.com/office/drawing/2014/main" id="{F2CAFF2D-29DF-4383-8562-394A0AF02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028A57-1ED1-43E1-9175-0C65D4C0A3A2}" type="slidenum">
              <a:rPr kumimoji="0" lang="en-US" altLang="en-US" sz="1400"/>
              <a:pPr/>
              <a:t>7</a:t>
            </a:fld>
            <a:endParaRPr kumimoji="0" lang="en-US" altLang="en-US" sz="1400"/>
          </a:p>
        </p:txBody>
      </p:sp>
      <p:sp>
        <p:nvSpPr>
          <p:cNvPr id="11268" name="Line 2">
            <a:extLst>
              <a:ext uri="{FF2B5EF4-FFF2-40B4-BE49-F238E27FC236}">
                <a16:creationId xmlns:a16="http://schemas.microsoft.com/office/drawing/2014/main" id="{729516DC-CBFF-4032-8164-691C5D371CC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895350"/>
            <a:ext cx="0" cy="5734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1269" name="Line 3">
            <a:extLst>
              <a:ext uri="{FF2B5EF4-FFF2-40B4-BE49-F238E27FC236}">
                <a16:creationId xmlns:a16="http://schemas.microsoft.com/office/drawing/2014/main" id="{37AE81DE-ECB7-4E1F-9011-F9AD2E7F1861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876300"/>
            <a:ext cx="0" cy="5734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1272" name="Text Box 6">
            <a:extLst>
              <a:ext uri="{FF2B5EF4-FFF2-40B4-BE49-F238E27FC236}">
                <a16:creationId xmlns:a16="http://schemas.microsoft.com/office/drawing/2014/main" id="{9C46E361-11CF-4E40-81B5-AC860E5A0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9075" y="1870075"/>
            <a:ext cx="33655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The “</a:t>
            </a:r>
            <a:r>
              <a:rPr kumimoji="0" lang="en-US" altLang="en-US" sz="2400" u="sng">
                <a:latin typeface="Times New Roman" panose="02020603050405020304" pitchFamily="18" charset="0"/>
              </a:rPr>
              <a:t>pipelining</a:t>
            </a:r>
            <a:r>
              <a:rPr kumimoji="0" lang="en-US" altLang="en-US" sz="2400">
                <a:latin typeface="Times New Roman" panose="02020603050405020304" pitchFamily="18" charset="0"/>
              </a:rPr>
              <a:t>” feature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in HTTP/1.1 allows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requests to be issued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asynchronously on a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persistent connection.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Requests must be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processed in proper order.</a:t>
            </a:r>
          </a:p>
          <a:p>
            <a:r>
              <a:rPr kumimoji="0" lang="en-US" altLang="en-US" sz="2400">
                <a:latin typeface="Times New Roman" panose="02020603050405020304" pitchFamily="18" charset="0"/>
              </a:rPr>
              <a:t>Can do clever packaging.</a:t>
            </a:r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1212423" name="Group 7">
            <a:extLst>
              <a:ext uri="{FF2B5EF4-FFF2-40B4-BE49-F238E27FC236}">
                <a16:creationId xmlns:a16="http://schemas.microsoft.com/office/drawing/2014/main" id="{39715934-D0F1-406B-A0B8-19242B2BBA27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3505200"/>
            <a:ext cx="4814888" cy="3089275"/>
            <a:chOff x="158" y="2208"/>
            <a:chExt cx="3033" cy="1946"/>
          </a:xfrm>
        </p:grpSpPr>
        <p:sp>
          <p:nvSpPr>
            <p:cNvPr id="11289" name="Line 8">
              <a:extLst>
                <a:ext uri="{FF2B5EF4-FFF2-40B4-BE49-F238E27FC236}">
                  <a16:creationId xmlns:a16="http://schemas.microsoft.com/office/drawing/2014/main" id="{0A876585-9703-4C4E-95FE-3F3A80D0C6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2" y="3876"/>
              <a:ext cx="116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90" name="Line 9">
              <a:extLst>
                <a:ext uri="{FF2B5EF4-FFF2-40B4-BE49-F238E27FC236}">
                  <a16:creationId xmlns:a16="http://schemas.microsoft.com/office/drawing/2014/main" id="{1AAB1A35-69E9-4DA0-8010-A772A93D7D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4" y="3960"/>
              <a:ext cx="120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91" name="Line 10">
              <a:extLst>
                <a:ext uri="{FF2B5EF4-FFF2-40B4-BE49-F238E27FC236}">
                  <a16:creationId xmlns:a16="http://schemas.microsoft.com/office/drawing/2014/main" id="{0DA32CD3-3298-4230-9E05-9DC5B43E74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40" y="4080"/>
              <a:ext cx="116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92" name="Text Box 11">
              <a:extLst>
                <a:ext uri="{FF2B5EF4-FFF2-40B4-BE49-F238E27FC236}">
                  <a16:creationId xmlns:a16="http://schemas.microsoft.com/office/drawing/2014/main" id="{E3888619-72DF-45AC-B4D6-21A19FBDFA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" y="3866"/>
              <a:ext cx="8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TCP FIN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93" name="Text Box 12">
              <a:extLst>
                <a:ext uri="{FF2B5EF4-FFF2-40B4-BE49-F238E27FC236}">
                  <a16:creationId xmlns:a16="http://schemas.microsoft.com/office/drawing/2014/main" id="{88DBCAF1-23BA-4FBA-87ED-03585F3A2B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6" y="3218"/>
              <a:ext cx="7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Timeout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94" name="Line 13">
              <a:extLst>
                <a:ext uri="{FF2B5EF4-FFF2-40B4-BE49-F238E27FC236}">
                  <a16:creationId xmlns:a16="http://schemas.microsoft.com/office/drawing/2014/main" id="{8D4AF5C2-8D31-46FE-B3E0-1C6DEB4D8E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44" y="2208"/>
              <a:ext cx="0" cy="9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95" name="Line 14">
              <a:extLst>
                <a:ext uri="{FF2B5EF4-FFF2-40B4-BE49-F238E27FC236}">
                  <a16:creationId xmlns:a16="http://schemas.microsoft.com/office/drawing/2014/main" id="{82D0103F-1889-4912-8F10-2D777DB78C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3480"/>
              <a:ext cx="0" cy="3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96" name="Line 15">
              <a:extLst>
                <a:ext uri="{FF2B5EF4-FFF2-40B4-BE49-F238E27FC236}">
                  <a16:creationId xmlns:a16="http://schemas.microsoft.com/office/drawing/2014/main" id="{C0B557EA-8EA4-4E80-BD58-A0F9AC5D60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2220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97" name="Line 16">
              <a:extLst>
                <a:ext uri="{FF2B5EF4-FFF2-40B4-BE49-F238E27FC236}">
                  <a16:creationId xmlns:a16="http://schemas.microsoft.com/office/drawing/2014/main" id="{1D6ADC63-49E3-444D-A0CB-894C632530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2" y="3876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212433" name="Group 17">
            <a:extLst>
              <a:ext uri="{FF2B5EF4-FFF2-40B4-BE49-F238E27FC236}">
                <a16:creationId xmlns:a16="http://schemas.microsoft.com/office/drawing/2014/main" id="{B18FAC73-57D7-4BFC-8DBC-5B58393D893A}"/>
              </a:ext>
            </a:extLst>
          </p:cNvPr>
          <p:cNvGrpSpPr>
            <a:grpSpLocks/>
          </p:cNvGrpSpPr>
          <p:nvPr/>
        </p:nvGrpSpPr>
        <p:grpSpPr bwMode="auto">
          <a:xfrm>
            <a:off x="312957" y="841375"/>
            <a:ext cx="3406775" cy="1387475"/>
            <a:chOff x="206" y="530"/>
            <a:chExt cx="2146" cy="874"/>
          </a:xfrm>
        </p:grpSpPr>
        <p:sp>
          <p:nvSpPr>
            <p:cNvPr id="11282" name="Line 18">
              <a:extLst>
                <a:ext uri="{FF2B5EF4-FFF2-40B4-BE49-F238E27FC236}">
                  <a16:creationId xmlns:a16="http://schemas.microsoft.com/office/drawing/2014/main" id="{BC0B587C-DCF6-4CA9-9749-B06EF10E0D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648"/>
              <a:ext cx="120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83" name="Line 19">
              <a:extLst>
                <a:ext uri="{FF2B5EF4-FFF2-40B4-BE49-F238E27FC236}">
                  <a16:creationId xmlns:a16="http://schemas.microsoft.com/office/drawing/2014/main" id="{AB4EB7C6-513F-4E2F-AB10-94D5F908FB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16" y="780"/>
              <a:ext cx="116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84" name="Line 20">
              <a:extLst>
                <a:ext uri="{FF2B5EF4-FFF2-40B4-BE49-F238E27FC236}">
                  <a16:creationId xmlns:a16="http://schemas.microsoft.com/office/drawing/2014/main" id="{1080C6D5-E498-4B51-BCDE-E3B63382AD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864"/>
              <a:ext cx="120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85" name="Rectangle 21">
              <a:extLst>
                <a:ext uri="{FF2B5EF4-FFF2-40B4-BE49-F238E27FC236}">
                  <a16:creationId xmlns:a16="http://schemas.microsoft.com/office/drawing/2014/main" id="{61F29DFC-F0DE-4B52-B54D-48AADE6899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8" y="1020"/>
              <a:ext cx="1176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86" name="Text Box 22">
              <a:extLst>
                <a:ext uri="{FF2B5EF4-FFF2-40B4-BE49-F238E27FC236}">
                  <a16:creationId xmlns:a16="http://schemas.microsoft.com/office/drawing/2014/main" id="{CCC00C6A-E2D6-4E61-A2A8-95BE8D9C00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" y="530"/>
              <a:ext cx="9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TCP SYN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87" name="Text Box 23">
              <a:extLst>
                <a:ext uri="{FF2B5EF4-FFF2-40B4-BE49-F238E27FC236}">
                  <a16:creationId xmlns:a16="http://schemas.microsoft.com/office/drawing/2014/main" id="{5DEB08C0-1105-4C24-9320-298E173115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4" y="1046"/>
              <a:ext cx="87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page.html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88" name="Text Box 24">
              <a:extLst>
                <a:ext uri="{FF2B5EF4-FFF2-40B4-BE49-F238E27FC236}">
                  <a16:creationId xmlns:a16="http://schemas.microsoft.com/office/drawing/2014/main" id="{BDB19494-FBAC-4C75-AEDC-45B8599398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2" y="818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G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12441" name="Group 25">
            <a:extLst>
              <a:ext uri="{FF2B5EF4-FFF2-40B4-BE49-F238E27FC236}">
                <a16:creationId xmlns:a16="http://schemas.microsoft.com/office/drawing/2014/main" id="{E17413F5-41F2-4CCF-96BA-93243F0FAF8A}"/>
              </a:ext>
            </a:extLst>
          </p:cNvPr>
          <p:cNvGrpSpPr>
            <a:grpSpLocks/>
          </p:cNvGrpSpPr>
          <p:nvPr/>
        </p:nvGrpSpPr>
        <p:grpSpPr bwMode="auto">
          <a:xfrm>
            <a:off x="1776632" y="2895600"/>
            <a:ext cx="1866900" cy="609600"/>
            <a:chOff x="1152" y="3444"/>
            <a:chExt cx="1176" cy="384"/>
          </a:xfrm>
        </p:grpSpPr>
        <p:sp>
          <p:nvSpPr>
            <p:cNvPr id="11280" name="Rectangle 26">
              <a:extLst>
                <a:ext uri="{FF2B5EF4-FFF2-40B4-BE49-F238E27FC236}">
                  <a16:creationId xmlns:a16="http://schemas.microsoft.com/office/drawing/2014/main" id="{92EC3012-59D2-4E36-A9C1-29440745D8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3444"/>
              <a:ext cx="1176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81" name="Text Box 27">
              <a:extLst>
                <a:ext uri="{FF2B5EF4-FFF2-40B4-BE49-F238E27FC236}">
                  <a16:creationId xmlns:a16="http://schemas.microsoft.com/office/drawing/2014/main" id="{E372B612-C020-441A-A01F-FF583EFFED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6" y="3518"/>
              <a:ext cx="81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castle.gif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12444" name="Group 28">
            <a:extLst>
              <a:ext uri="{FF2B5EF4-FFF2-40B4-BE49-F238E27FC236}">
                <a16:creationId xmlns:a16="http://schemas.microsoft.com/office/drawing/2014/main" id="{B8A5942E-D6E5-4F46-900F-869B0C6558E6}"/>
              </a:ext>
            </a:extLst>
          </p:cNvPr>
          <p:cNvGrpSpPr>
            <a:grpSpLocks/>
          </p:cNvGrpSpPr>
          <p:nvPr/>
        </p:nvGrpSpPr>
        <p:grpSpPr bwMode="auto">
          <a:xfrm>
            <a:off x="1776632" y="2266950"/>
            <a:ext cx="1866900" cy="609600"/>
            <a:chOff x="1152" y="2196"/>
            <a:chExt cx="1176" cy="384"/>
          </a:xfrm>
        </p:grpSpPr>
        <p:sp>
          <p:nvSpPr>
            <p:cNvPr id="11278" name="Rectangle 29">
              <a:extLst>
                <a:ext uri="{FF2B5EF4-FFF2-40B4-BE49-F238E27FC236}">
                  <a16:creationId xmlns:a16="http://schemas.microsoft.com/office/drawing/2014/main" id="{FEFE7A60-BC46-4521-8084-88BECBF153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196"/>
              <a:ext cx="1176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1279" name="Text Box 30">
              <a:extLst>
                <a:ext uri="{FF2B5EF4-FFF2-40B4-BE49-F238E27FC236}">
                  <a16:creationId xmlns:a16="http://schemas.microsoft.com/office/drawing/2014/main" id="{CBECA865-3387-40BD-AEDB-49731E0117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2" y="2246"/>
              <a:ext cx="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en-US" altLang="en-US" sz="2400">
                  <a:latin typeface="Times New Roman" panose="02020603050405020304" pitchFamily="18" charset="0"/>
                </a:rPr>
                <a:t>hpface.jpg</a:t>
              </a:r>
              <a:endParaRPr kumimoji="0" lang="en-CA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1212447" name="Text Box 31">
            <a:extLst>
              <a:ext uri="{FF2B5EF4-FFF2-40B4-BE49-F238E27FC236}">
                <a16:creationId xmlns:a16="http://schemas.microsoft.com/office/drawing/2014/main" id="{1462DBEB-A31E-4445-8BB9-6261E0765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975" y="2003425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>
                <a:latin typeface="Times New Roman" panose="02020603050405020304" pitchFamily="18" charset="0"/>
              </a:rPr>
              <a:t>GG</a:t>
            </a:r>
            <a:endParaRPr kumimoji="0" lang="en-CA" altLang="en-US" sz="2400">
              <a:latin typeface="Times New Roman" panose="02020603050405020304" pitchFamily="18" charset="0"/>
            </a:endParaRPr>
          </a:p>
        </p:txBody>
      </p:sp>
      <p:sp>
        <p:nvSpPr>
          <p:cNvPr id="34" name="Text Box 4">
            <a:extLst>
              <a:ext uri="{FF2B5EF4-FFF2-40B4-BE49-F238E27FC236}">
                <a16:creationId xmlns:a16="http://schemas.microsoft.com/office/drawing/2014/main" id="{CD5EB518-4CDB-47D5-A29A-9D88D5021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1405" y="384175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 dirty="0">
                <a:latin typeface="Times New Roman" panose="02020603050405020304" pitchFamily="18" charset="0"/>
              </a:rPr>
              <a:t>C</a:t>
            </a:r>
            <a:endParaRPr kumimoji="0" lang="en-CA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35" name="Text Box 5">
            <a:extLst>
              <a:ext uri="{FF2B5EF4-FFF2-40B4-BE49-F238E27FC236}">
                <a16:creationId xmlns:a16="http://schemas.microsoft.com/office/drawing/2014/main" id="{F0C14138-51F7-4262-8415-AF2FA99BB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4935" y="364247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n-US" sz="2400" dirty="0">
                <a:latin typeface="Times New Roman" panose="02020603050405020304" pitchFamily="18" charset="0"/>
              </a:rPr>
              <a:t>S</a:t>
            </a:r>
            <a:endParaRPr kumimoji="0" lang="en-CA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0712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2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2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2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2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12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12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12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12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244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5">
            <a:extLst>
              <a:ext uri="{FF2B5EF4-FFF2-40B4-BE49-F238E27FC236}">
                <a16:creationId xmlns:a16="http://schemas.microsoft.com/office/drawing/2014/main" id="{AC7157E8-FA04-4070-9757-34D1DCFBF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AAD553-E040-4D2A-A856-2A4ECBA3DD97}" type="slidenum">
              <a:rPr kumimoji="0" lang="en-US" altLang="en-US" sz="1400"/>
              <a:pPr/>
              <a:t>8</a:t>
            </a:fld>
            <a:endParaRPr kumimoji="0" lang="en-US" altLang="en-US" sz="1400"/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67D437C5-BC1D-4FC6-8875-6ADD185F99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 of Web and HTTP</a:t>
            </a:r>
          </a:p>
        </p:txBody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772E631B-54B4-4C6F-9148-035F3FE7FE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dirty="0"/>
              <a:t>The major application on the Internet</a:t>
            </a:r>
          </a:p>
          <a:p>
            <a:pPr lvl="1" eaLnBrk="1" hangingPunct="1"/>
            <a:r>
              <a:rPr lang="en-US" altLang="en-US" dirty="0"/>
              <a:t>Majority of traffic is HTTP (or HTTP-related)</a:t>
            </a:r>
          </a:p>
          <a:p>
            <a:pPr eaLnBrk="1" hangingPunct="1"/>
            <a:r>
              <a:rPr lang="en-US" altLang="en-US" dirty="0"/>
              <a:t>Client/server model:</a:t>
            </a:r>
          </a:p>
          <a:p>
            <a:pPr lvl="1" eaLnBrk="1" hangingPunct="1"/>
            <a:r>
              <a:rPr lang="en-US" altLang="en-US" dirty="0"/>
              <a:t>Clients make requests, servers respond to them</a:t>
            </a:r>
          </a:p>
          <a:p>
            <a:pPr lvl="1" eaLnBrk="1" hangingPunct="1"/>
            <a:r>
              <a:rPr lang="en-US" altLang="en-US" dirty="0"/>
              <a:t>Done mostly in ASCII text (helps debugging!)</a:t>
            </a:r>
          </a:p>
          <a:p>
            <a:pPr eaLnBrk="1" hangingPunct="1"/>
            <a:r>
              <a:rPr lang="en-US" altLang="en-US" dirty="0"/>
              <a:t>Various headers and commands</a:t>
            </a:r>
          </a:p>
          <a:p>
            <a:pPr lvl="1" eaLnBrk="1" hangingPunct="1"/>
            <a:r>
              <a:rPr lang="en-US" altLang="en-US" dirty="0"/>
              <a:t>Too many to go into detail here</a:t>
            </a:r>
          </a:p>
          <a:p>
            <a:pPr lvl="1" eaLnBrk="1" hangingPunct="1"/>
            <a:r>
              <a:rPr lang="en-US" altLang="en-US" dirty="0"/>
              <a:t>Many web books/tutorials exist                                   (e.g., Krishnamurthy &amp; Rexford 2001)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90465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11065</TotalTime>
  <Words>359</Words>
  <Application>Microsoft Office PowerPoint</Application>
  <PresentationFormat>On-screen Show (4:3)</PresentationFormat>
  <Paragraphs>123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Courier New</vt:lpstr>
      <vt:lpstr>Times New Roman</vt:lpstr>
      <vt:lpstr>Wingdings</vt:lpstr>
      <vt:lpstr>Office Theme</vt:lpstr>
      <vt:lpstr>HTTP and TCP</vt:lpstr>
      <vt:lpstr>Network View: HTTP and TCP</vt:lpstr>
      <vt:lpstr>Example Web Page</vt:lpstr>
      <vt:lpstr>PowerPoint Presentation</vt:lpstr>
      <vt:lpstr>PowerPoint Presentation</vt:lpstr>
      <vt:lpstr>PowerPoint Presentation</vt:lpstr>
      <vt:lpstr>PowerPoint Presentation</vt:lpstr>
      <vt:lpstr>Summary of Web and HTTP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324</cp:revision>
  <dcterms:created xsi:type="dcterms:W3CDTF">2013-07-31T17:26:06Z</dcterms:created>
  <dcterms:modified xsi:type="dcterms:W3CDTF">2018-10-23T12:40:46Z</dcterms:modified>
</cp:coreProperties>
</file>