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82" r:id="rId9"/>
    <p:sldId id="264" r:id="rId10"/>
    <p:sldId id="283" r:id="rId11"/>
    <p:sldId id="284" r:id="rId12"/>
    <p:sldId id="285" r:id="rId13"/>
    <p:sldId id="286" r:id="rId14"/>
    <p:sldId id="269" r:id="rId15"/>
    <p:sldId id="270" r:id="rId16"/>
    <p:sldId id="288" r:id="rId17"/>
    <p:sldId id="289" r:id="rId18"/>
    <p:sldId id="290" r:id="rId19"/>
    <p:sldId id="291" r:id="rId20"/>
    <p:sldId id="292" r:id="rId21"/>
    <p:sldId id="281" r:id="rId22"/>
    <p:sldId id="293" r:id="rId23"/>
    <p:sldId id="294" r:id="rId24"/>
    <p:sldId id="295" r:id="rId25"/>
    <p:sldId id="29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F535CC-84F3-C646-9942-ACCBB2C57744}" type="datetimeFigureOut">
              <a:rPr lang="en-US" smtClean="0"/>
              <a:t>1/27/2014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8CC950-F00D-8A4A-9BA0-32C9C640CD81}" type="slidenum">
              <a:rPr lang="en-US" smtClean="0"/>
              <a:t>‹#›</a:t>
            </a:fld>
            <a:endParaRPr lang="en-US"/>
          </a:p>
        </p:txBody>
      </p:sp>
    </p:spTree>
    <p:extLst>
      <p:ext uri="{BB962C8B-B14F-4D97-AF65-F5344CB8AC3E}">
        <p14:creationId xmlns:p14="http://schemas.microsoft.com/office/powerpoint/2010/main" val="30360905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30834-A0C0-2846-A7C8-C560AA2AFACF}"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B4760-51E7-274F-B68C-E484FBEDCD8D}" type="slidenum">
              <a:rPr lang="en-US" smtClean="0"/>
              <a:t>‹#›</a:t>
            </a:fld>
            <a:endParaRPr lang="en-US"/>
          </a:p>
        </p:txBody>
      </p:sp>
    </p:spTree>
    <p:extLst>
      <p:ext uri="{BB962C8B-B14F-4D97-AF65-F5344CB8AC3E}">
        <p14:creationId xmlns:p14="http://schemas.microsoft.com/office/powerpoint/2010/main" val="8347318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1F1EB-A232-49B1-8406-0A75FEB01838}" type="slidenum">
              <a:rPr lang="en-US" smtClean="0"/>
              <a:pPr/>
              <a:t>6</a:t>
            </a:fld>
            <a:endParaRPr lang="en-US"/>
          </a:p>
        </p:txBody>
      </p:sp>
    </p:spTree>
    <p:extLst>
      <p:ext uri="{BB962C8B-B14F-4D97-AF65-F5344CB8AC3E}">
        <p14:creationId xmlns:p14="http://schemas.microsoft.com/office/powerpoint/2010/main" val="386440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1F1EB-A232-49B1-8406-0A75FEB01838}" type="slidenum">
              <a:rPr lang="en-US" smtClean="0"/>
              <a:pPr/>
              <a:t>7</a:t>
            </a:fld>
            <a:endParaRPr lang="en-US"/>
          </a:p>
        </p:txBody>
      </p:sp>
    </p:spTree>
    <p:extLst>
      <p:ext uri="{BB962C8B-B14F-4D97-AF65-F5344CB8AC3E}">
        <p14:creationId xmlns:p14="http://schemas.microsoft.com/office/powerpoint/2010/main" val="200013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1F1EB-A232-49B1-8406-0A75FEB01838}" type="slidenum">
              <a:rPr lang="en-US" smtClean="0"/>
              <a:pPr/>
              <a:t>9</a:t>
            </a:fld>
            <a:endParaRPr lang="en-US"/>
          </a:p>
        </p:txBody>
      </p:sp>
    </p:spTree>
    <p:extLst>
      <p:ext uri="{BB962C8B-B14F-4D97-AF65-F5344CB8AC3E}">
        <p14:creationId xmlns:p14="http://schemas.microsoft.com/office/powerpoint/2010/main" val="264073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1F1EB-A232-49B1-8406-0A75FEB01838}" type="slidenum">
              <a:rPr lang="en-US" smtClean="0"/>
              <a:pPr/>
              <a:t>14</a:t>
            </a:fld>
            <a:endParaRPr lang="en-US"/>
          </a:p>
        </p:txBody>
      </p:sp>
    </p:spTree>
    <p:extLst>
      <p:ext uri="{BB962C8B-B14F-4D97-AF65-F5344CB8AC3E}">
        <p14:creationId xmlns:p14="http://schemas.microsoft.com/office/powerpoint/2010/main" val="394821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01F1EB-A232-49B1-8406-0A75FEB01838}" type="slidenum">
              <a:rPr lang="en-US" smtClean="0"/>
              <a:pPr/>
              <a:t>15</a:t>
            </a:fld>
            <a:endParaRPr lang="en-US"/>
          </a:p>
        </p:txBody>
      </p:sp>
    </p:spTree>
    <p:extLst>
      <p:ext uri="{BB962C8B-B14F-4D97-AF65-F5344CB8AC3E}">
        <p14:creationId xmlns:p14="http://schemas.microsoft.com/office/powerpoint/2010/main" val="19508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CA"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CA" smtClean="0"/>
              <a:t>Click to edit Master subtitle style</a:t>
            </a:r>
            <a:endParaRPr kumimoji="0" lang="en-US"/>
          </a:p>
        </p:txBody>
      </p:sp>
      <p:sp>
        <p:nvSpPr>
          <p:cNvPr id="4" name="Date Placeholder 3"/>
          <p:cNvSpPr>
            <a:spLocks noGrp="1"/>
          </p:cNvSpPr>
          <p:nvPr>
            <p:ph type="dt" sz="half" idx="10"/>
          </p:nvPr>
        </p:nvSpPr>
        <p:spPr/>
        <p:txBody>
          <a:bodyPr/>
          <a:lstStyle/>
          <a:p>
            <a:fld id="{CB374AF3-E45E-DE44-9FA7-DE933892F044}" type="datetime1">
              <a:rPr lang="en-CA" smtClean="0"/>
              <a:t>1/27/2014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4077D863-6AE7-E049-AB4E-734235A5BC97}" type="datetime1">
              <a:rPr lang="en-CA" smtClean="0"/>
              <a:t>1/27/2014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7425148A-928C-8A4B-871F-B57C60F0E707}" type="datetime1">
              <a:rPr lang="en-CA" smtClean="0"/>
              <a:t>1/27/2014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8EDCB504-5B5F-5847-8307-0C1DA88DE493}" type="datetime1">
              <a:rPr lang="en-CA" smtClean="0"/>
              <a:t>1/27/2014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FAAABD1E-C106-DA49-B427-10311DA3E459}" type="datetime1">
              <a:rPr lang="en-CA" smtClean="0"/>
              <a:t>1/27/2014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3C6303FB-9DFA-6D43-A48E-53B14F49D2DC}" type="datetime1">
              <a:rPr lang="en-CA" smtClean="0"/>
              <a:t>1/27/2014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CA"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CA"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C6E58C89-CB2D-224E-8571-1EBFCBD33118}" type="datetime1">
              <a:rPr lang="en-CA" smtClean="0"/>
              <a:t>1/27/2014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3F51F939-6B84-3B4A-87C7-09E12434BCE1}" type="datetime1">
              <a:rPr lang="en-CA" smtClean="0"/>
              <a:t>1/27/2014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AFEFF-46F1-C34D-9437-0C4C9F667F37}" type="datetime1">
              <a:rPr lang="en-CA" smtClean="0"/>
              <a:t>1/27/2014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CA"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0E98AC21-E4E4-C248-8D60-9D954C6D0309}" type="datetime1">
              <a:rPr lang="en-CA" smtClean="0"/>
              <a:t>1/27/2014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CA"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CA"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2D26DEA-1C6D-4648-85A9-A2E3E3A154F2}" type="datetime1">
              <a:rPr lang="en-CA" smtClean="0"/>
              <a:t>1/27/2014</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2E1393-34F6-3D4B-8D4B-84B1958E6915}" type="datetime1">
              <a:rPr lang="en-CA" smtClean="0"/>
              <a:t>1/27/2014</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reshark.org/download.html" TargetMode="External"/><Relationship Id="rId3" Type="http://schemas.openxmlformats.org/officeDocument/2006/relationships/hyperlink" Target="http://wiki.wireshark.org/CaptureSetu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t>
            </a:r>
            <a:r>
              <a:rPr lang="en-US" dirty="0" err="1" smtClean="0"/>
              <a:t>Wireshark</a:t>
            </a:r>
            <a:r>
              <a:rPr lang="en-US" dirty="0" smtClean="0"/>
              <a:t> to Capture and Analyze Network Data</a:t>
            </a:r>
            <a:endParaRPr lang="en-US" dirty="0"/>
          </a:p>
        </p:txBody>
      </p:sp>
      <p:sp>
        <p:nvSpPr>
          <p:cNvPr id="3" name="Subtitle 2"/>
          <p:cNvSpPr>
            <a:spLocks noGrp="1"/>
          </p:cNvSpPr>
          <p:nvPr>
            <p:ph type="subTitle" idx="1"/>
          </p:nvPr>
        </p:nvSpPr>
        <p:spPr/>
        <p:txBody>
          <a:bodyPr/>
          <a:lstStyle/>
          <a:p>
            <a:r>
              <a:rPr lang="en-US" smtClean="0"/>
              <a:t>University </a:t>
            </a:r>
            <a:r>
              <a:rPr lang="en-US" dirty="0" smtClean="0"/>
              <a:t>of Calgary – CPSC 441</a:t>
            </a:r>
            <a:endParaRPr lang="en-US" dirty="0"/>
          </a:p>
        </p:txBody>
      </p:sp>
    </p:spTree>
    <p:extLst>
      <p:ext uri="{BB962C8B-B14F-4D97-AF65-F5344CB8AC3E}">
        <p14:creationId xmlns:p14="http://schemas.microsoft.com/office/powerpoint/2010/main" val="2731302636"/>
      </p:ext>
    </p:extLst>
  </p:cSld>
  <p:clrMapOvr>
    <a:masterClrMapping/>
  </p:clrMapOvr>
  <p:transition xmlns:p14="http://schemas.microsoft.com/office/powerpoint/2010/mai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Captured Data</a:t>
            </a:r>
          </a:p>
        </p:txBody>
      </p:sp>
      <p:sp>
        <p:nvSpPr>
          <p:cNvPr id="3" name="Content Placeholder 2"/>
          <p:cNvSpPr>
            <a:spLocks noGrp="1"/>
          </p:cNvSpPr>
          <p:nvPr>
            <p:ph idx="1"/>
          </p:nvPr>
        </p:nvSpPr>
        <p:spPr>
          <a:xfrm>
            <a:off x="457200" y="5462563"/>
            <a:ext cx="8229600" cy="938237"/>
          </a:xfrm>
        </p:spPr>
        <p:txBody>
          <a:bodyPr>
            <a:normAutofit fontScale="62500" lnSpcReduction="20000"/>
          </a:bodyPr>
          <a:lstStyle/>
          <a:p>
            <a:r>
              <a:rPr lang="en-US" dirty="0"/>
              <a:t>Note: The hierarchical display here is upside down compared to the Internet protocol stack that you have seen in the lectures</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10</a:t>
            </a:fld>
            <a:endParaRPr kumimoji="0" lang="en-US"/>
          </a:p>
        </p:txBody>
      </p:sp>
      <p:pic>
        <p:nvPicPr>
          <p:cNvPr id="5" name="Picture 1" descr="C:\Users\Rebekah\AppData\Roaming\Tencent\Users\14288875\QQ\WinTemp\RichOle\)%]1Q_W{RC614KX4SK@8FUA.jpg"/>
          <p:cNvPicPr>
            <a:picLocks noChangeAspect="1" noChangeArrowheads="1"/>
          </p:cNvPicPr>
          <p:nvPr/>
        </p:nvPicPr>
        <p:blipFill>
          <a:blip r:embed="rId2" cstate="print"/>
          <a:srcRect/>
          <a:stretch>
            <a:fillRect/>
          </a:stretch>
        </p:blipFill>
        <p:spPr bwMode="auto">
          <a:xfrm>
            <a:off x="457200" y="1507811"/>
            <a:ext cx="8229600" cy="3954752"/>
          </a:xfrm>
          <a:prstGeom prst="rect">
            <a:avLst/>
          </a:prstGeom>
          <a:noFill/>
        </p:spPr>
      </p:pic>
    </p:spTree>
    <p:extLst>
      <p:ext uri="{BB962C8B-B14F-4D97-AF65-F5344CB8AC3E}">
        <p14:creationId xmlns:p14="http://schemas.microsoft.com/office/powerpoint/2010/main" val="39805914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Analyzing Captured </a:t>
            </a:r>
            <a:r>
              <a:rPr lang="en-US" dirty="0" smtClean="0"/>
              <a:t>Data</a:t>
            </a:r>
            <a:br>
              <a:rPr lang="en-US" dirty="0" smtClean="0"/>
            </a:br>
            <a:r>
              <a:rPr lang="en-US" dirty="0" smtClean="0"/>
              <a:t>HTTP Header</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11</a:t>
            </a:fld>
            <a:endParaRPr kumimoji="0" lang="en-US"/>
          </a:p>
        </p:txBody>
      </p:sp>
      <p:pic>
        <p:nvPicPr>
          <p:cNvPr id="6" name="Picture 2" descr="C:\Users\Rebekah\AppData\Roaming\Tencent\Users\14288875\QQ\WinTemp\RichOle\]FAVWRACPO}H`_DGT0{A)}6.jpg"/>
          <p:cNvPicPr>
            <a:picLocks noChangeAspect="1" noChangeArrowheads="1"/>
          </p:cNvPicPr>
          <p:nvPr/>
        </p:nvPicPr>
        <p:blipFill>
          <a:blip r:embed="rId2" cstate="print"/>
          <a:srcRect/>
          <a:stretch>
            <a:fillRect/>
          </a:stretch>
        </p:blipFill>
        <p:spPr bwMode="auto">
          <a:xfrm>
            <a:off x="457201" y="1882771"/>
            <a:ext cx="8229599" cy="4487399"/>
          </a:xfrm>
          <a:prstGeom prst="rect">
            <a:avLst/>
          </a:prstGeom>
          <a:noFill/>
        </p:spPr>
      </p:pic>
    </p:spTree>
    <p:extLst>
      <p:ext uri="{BB962C8B-B14F-4D97-AF65-F5344CB8AC3E}">
        <p14:creationId xmlns:p14="http://schemas.microsoft.com/office/powerpoint/2010/main" val="37644446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strange packets!</a:t>
            </a:r>
            <a:endParaRPr lang="en-US" dirty="0"/>
          </a:p>
        </p:txBody>
      </p:sp>
      <p:sp>
        <p:nvSpPr>
          <p:cNvPr id="3" name="Content Placeholder 2"/>
          <p:cNvSpPr>
            <a:spLocks noGrp="1"/>
          </p:cNvSpPr>
          <p:nvPr>
            <p:ph idx="1"/>
          </p:nvPr>
        </p:nvSpPr>
        <p:spPr>
          <a:xfrm>
            <a:off x="457200" y="1775192"/>
            <a:ext cx="8229600" cy="863232"/>
          </a:xfrm>
        </p:spPr>
        <p:txBody>
          <a:bodyPr>
            <a:normAutofit fontScale="70000" lnSpcReduction="20000"/>
          </a:bodyPr>
          <a:lstStyle/>
          <a:p>
            <a:r>
              <a:rPr lang="en-US" dirty="0" err="1"/>
              <a:t>Wireshark</a:t>
            </a:r>
            <a:r>
              <a:rPr lang="en-US" dirty="0"/>
              <a:t> captures everything that is sent/received on the chosen interface. You need to filter what you want</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12</a:t>
            </a:fld>
            <a:endParaRPr kumimoji="0"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12" y="2638424"/>
            <a:ext cx="71628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16912" y="573974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16912" y="5282540"/>
            <a:ext cx="533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16912" y="406334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926512" y="3910940"/>
            <a:ext cx="26670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p:cNvCxnSpPr>
          <p:nvPr/>
        </p:nvCxnSpPr>
        <p:spPr>
          <a:xfrm flipV="1">
            <a:off x="4850312" y="5053940"/>
            <a:ext cx="27432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a:off x="4850312" y="5892140"/>
            <a:ext cx="2743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93512" y="3699036"/>
            <a:ext cx="1286732" cy="646331"/>
          </a:xfrm>
          <a:prstGeom prst="rect">
            <a:avLst/>
          </a:prstGeom>
          <a:noFill/>
        </p:spPr>
        <p:txBody>
          <a:bodyPr wrap="square" rtlCol="0">
            <a:spAutoFit/>
          </a:bodyPr>
          <a:lstStyle/>
          <a:p>
            <a:r>
              <a:rPr lang="en-US" dirty="0" smtClean="0"/>
              <a:t>Control </a:t>
            </a:r>
          </a:p>
          <a:p>
            <a:r>
              <a:rPr lang="en-US" dirty="0" smtClean="0"/>
              <a:t>Messages</a:t>
            </a:r>
            <a:endParaRPr lang="en-US" dirty="0"/>
          </a:p>
        </p:txBody>
      </p:sp>
      <p:sp>
        <p:nvSpPr>
          <p:cNvPr id="13" name="TextBox 12"/>
          <p:cNvSpPr txBox="1"/>
          <p:nvPr/>
        </p:nvSpPr>
        <p:spPr>
          <a:xfrm>
            <a:off x="7593511" y="4749140"/>
            <a:ext cx="1286733" cy="646331"/>
          </a:xfrm>
          <a:prstGeom prst="rect">
            <a:avLst/>
          </a:prstGeom>
          <a:noFill/>
        </p:spPr>
        <p:txBody>
          <a:bodyPr wrap="square" rtlCol="0">
            <a:spAutoFit/>
          </a:bodyPr>
          <a:lstStyle/>
          <a:p>
            <a:r>
              <a:rPr lang="en-US" dirty="0" smtClean="0"/>
              <a:t>NetBIOS</a:t>
            </a:r>
          </a:p>
          <a:p>
            <a:r>
              <a:rPr lang="en-US" dirty="0" smtClean="0"/>
              <a:t>Packets</a:t>
            </a:r>
            <a:endParaRPr lang="en-US" dirty="0"/>
          </a:p>
        </p:txBody>
      </p:sp>
      <p:sp>
        <p:nvSpPr>
          <p:cNvPr id="14" name="TextBox 13"/>
          <p:cNvSpPr txBox="1"/>
          <p:nvPr/>
        </p:nvSpPr>
        <p:spPr>
          <a:xfrm>
            <a:off x="7593511" y="5694198"/>
            <a:ext cx="1286733" cy="646331"/>
          </a:xfrm>
          <a:prstGeom prst="rect">
            <a:avLst/>
          </a:prstGeom>
          <a:noFill/>
        </p:spPr>
        <p:txBody>
          <a:bodyPr wrap="square" rtlCol="0">
            <a:spAutoFit/>
          </a:bodyPr>
          <a:lstStyle/>
          <a:p>
            <a:r>
              <a:rPr lang="en-US" dirty="0" smtClean="0"/>
              <a:t>Discovery </a:t>
            </a:r>
          </a:p>
          <a:p>
            <a:r>
              <a:rPr lang="en-US" dirty="0" smtClean="0"/>
              <a:t>Packets</a:t>
            </a:r>
            <a:endParaRPr lang="en-US" dirty="0"/>
          </a:p>
        </p:txBody>
      </p:sp>
    </p:spTree>
    <p:extLst>
      <p:ext uri="{BB962C8B-B14F-4D97-AF65-F5344CB8AC3E}">
        <p14:creationId xmlns:p14="http://schemas.microsoft.com/office/powerpoint/2010/main" val="39491568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Filters</a:t>
            </a:r>
            <a:endParaRPr lang="en-US" dirty="0"/>
          </a:p>
        </p:txBody>
      </p:sp>
      <p:sp>
        <p:nvSpPr>
          <p:cNvPr id="3" name="Content Placeholder 2"/>
          <p:cNvSpPr>
            <a:spLocks noGrp="1"/>
          </p:cNvSpPr>
          <p:nvPr>
            <p:ph idx="1"/>
          </p:nvPr>
        </p:nvSpPr>
        <p:spPr/>
        <p:txBody>
          <a:bodyPr>
            <a:normAutofit/>
          </a:bodyPr>
          <a:lstStyle/>
          <a:p>
            <a:r>
              <a:rPr lang="en-US" dirty="0" err="1" smtClean="0"/>
              <a:t>Wireshark</a:t>
            </a:r>
            <a:r>
              <a:rPr lang="en-US" dirty="0" smtClean="0"/>
              <a:t> has two </a:t>
            </a:r>
            <a:r>
              <a:rPr lang="en-US" dirty="0"/>
              <a:t>types of </a:t>
            </a:r>
            <a:r>
              <a:rPr lang="en-US" dirty="0" smtClean="0"/>
              <a:t>filters:</a:t>
            </a:r>
            <a:endParaRPr lang="en-US" dirty="0"/>
          </a:p>
          <a:p>
            <a:pPr lvl="1"/>
            <a:r>
              <a:rPr lang="en-US" dirty="0"/>
              <a:t>Capture </a:t>
            </a:r>
            <a:r>
              <a:rPr lang="en-US" dirty="0" smtClean="0"/>
              <a:t>Filters</a:t>
            </a:r>
          </a:p>
          <a:p>
            <a:pPr lvl="2"/>
            <a:r>
              <a:rPr lang="en-US" dirty="0" smtClean="0"/>
              <a:t>A powerful </a:t>
            </a:r>
            <a:r>
              <a:rPr lang="en-US" dirty="0"/>
              <a:t>capture filter engine </a:t>
            </a:r>
            <a:r>
              <a:rPr lang="en-US" dirty="0" smtClean="0"/>
              <a:t>helps </a:t>
            </a:r>
            <a:r>
              <a:rPr lang="en-US" b="1" dirty="0"/>
              <a:t>remove unwanted packets</a:t>
            </a:r>
            <a:r>
              <a:rPr lang="en-US" dirty="0"/>
              <a:t> from a packet trace and only </a:t>
            </a:r>
            <a:r>
              <a:rPr lang="en-US" dirty="0" smtClean="0"/>
              <a:t>retrieve </a:t>
            </a:r>
            <a:r>
              <a:rPr lang="en-US" dirty="0"/>
              <a:t>the packets of </a:t>
            </a:r>
            <a:r>
              <a:rPr lang="en-US" dirty="0" smtClean="0"/>
              <a:t>interest</a:t>
            </a:r>
            <a:endParaRPr lang="en-US" dirty="0"/>
          </a:p>
          <a:p>
            <a:pPr lvl="1"/>
            <a:r>
              <a:rPr lang="en-US" dirty="0"/>
              <a:t>Display </a:t>
            </a:r>
            <a:r>
              <a:rPr lang="en-US" dirty="0" smtClean="0"/>
              <a:t>Filters</a:t>
            </a:r>
          </a:p>
          <a:p>
            <a:pPr lvl="2"/>
            <a:r>
              <a:rPr lang="en-US" dirty="0" smtClean="0"/>
              <a:t>Let you </a:t>
            </a:r>
            <a:r>
              <a:rPr lang="en-US" dirty="0"/>
              <a:t>compare the fields within a protocol against a specific value, compare fields against </a:t>
            </a:r>
            <a:r>
              <a:rPr lang="en-US" dirty="0" smtClean="0"/>
              <a:t>other fields</a:t>
            </a:r>
            <a:r>
              <a:rPr lang="en-US" dirty="0"/>
              <a:t>, and check the existence of specified fields or </a:t>
            </a:r>
            <a:r>
              <a:rPr lang="en-US" dirty="0" smtClean="0"/>
              <a:t>protocols.</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13</a:t>
            </a:fld>
            <a:endParaRPr kumimoji="0" lang="en-US"/>
          </a:p>
        </p:txBody>
      </p:sp>
    </p:spTree>
    <p:extLst>
      <p:ext uri="{BB962C8B-B14F-4D97-AF65-F5344CB8AC3E}">
        <p14:creationId xmlns:p14="http://schemas.microsoft.com/office/powerpoint/2010/main" val="30643936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a typeface="宋体" charset="-122"/>
              </a:rPr>
              <a:t>Capture Options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72961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62152"/>
            <a:ext cx="66294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77150" y="4648200"/>
            <a:ext cx="55245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648F39E-9C37-485F-AC97-16BB4BDF9F49}" type="slidenum">
              <a:rPr kumimoji="0" lang="en-US" smtClean="0"/>
              <a:t>14</a:t>
            </a:fld>
            <a:endParaRPr kumimoji="0" lang="en-US"/>
          </a:p>
        </p:txBody>
      </p:sp>
    </p:spTree>
    <p:extLst>
      <p:ext uri="{BB962C8B-B14F-4D97-AF65-F5344CB8AC3E}">
        <p14:creationId xmlns:p14="http://schemas.microsoft.com/office/powerpoint/2010/main" val="20333550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smtClean="0"/>
              <a:t>Example of a Capture Filter</a:t>
            </a:r>
            <a:endParaRPr lang="zh-CN" altLang="en-US" b="1" dirty="0"/>
          </a:p>
        </p:txBody>
      </p:sp>
      <p:pic>
        <p:nvPicPr>
          <p:cNvPr id="19457" name="Picture 1" descr="C:\Users\Rebekah\AppData\Roaming\Tencent\Users\14288875\QQ\WinTemp\RichOle\P7~7{YG[JQ$PI)_YIZYD%]B.jpg"/>
          <p:cNvPicPr>
            <a:picLocks noChangeAspect="1" noChangeArrowheads="1"/>
          </p:cNvPicPr>
          <p:nvPr/>
        </p:nvPicPr>
        <p:blipFill>
          <a:blip r:embed="rId3" cstate="print"/>
          <a:srcRect/>
          <a:stretch>
            <a:fillRect/>
          </a:stretch>
        </p:blipFill>
        <p:spPr bwMode="auto">
          <a:xfrm>
            <a:off x="808766" y="1510333"/>
            <a:ext cx="7526469" cy="5099752"/>
          </a:xfrm>
          <a:prstGeom prst="rect">
            <a:avLst/>
          </a:prstGeom>
          <a:noFill/>
        </p:spPr>
      </p:pic>
      <p:sp>
        <p:nvSpPr>
          <p:cNvPr id="3" name="Slide Number Placeholder 2"/>
          <p:cNvSpPr>
            <a:spLocks noGrp="1"/>
          </p:cNvSpPr>
          <p:nvPr>
            <p:ph type="sldNum" sz="quarter" idx="12"/>
          </p:nvPr>
        </p:nvSpPr>
        <p:spPr/>
        <p:txBody>
          <a:bodyPr/>
          <a:lstStyle/>
          <a:p>
            <a:fld id="{9648F39E-9C37-485F-AC97-16BB4BDF9F49}" type="slidenum">
              <a:rPr kumimoji="0" lang="en-US" smtClean="0"/>
              <a:t>15</a:t>
            </a:fld>
            <a:endParaRPr kumimoji="0" lang="en-US"/>
          </a:p>
        </p:txBody>
      </p:sp>
    </p:spTree>
    <p:extLst>
      <p:ext uri="{BB962C8B-B14F-4D97-AF65-F5344CB8AC3E}">
        <p14:creationId xmlns:p14="http://schemas.microsoft.com/office/powerpoint/2010/main" val="91930678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Display Filter</a:t>
            </a:r>
          </a:p>
        </p:txBody>
      </p:sp>
      <p:sp>
        <p:nvSpPr>
          <p:cNvPr id="3" name="Content Placeholder 2"/>
          <p:cNvSpPr>
            <a:spLocks noGrp="1"/>
          </p:cNvSpPr>
          <p:nvPr>
            <p:ph idx="1"/>
          </p:nvPr>
        </p:nvSpPr>
        <p:spPr>
          <a:xfrm>
            <a:off x="457200" y="5194631"/>
            <a:ext cx="8229600" cy="1206169"/>
          </a:xfrm>
        </p:spPr>
        <p:txBody>
          <a:bodyPr>
            <a:normAutofit fontScale="85000" lnSpcReduction="20000"/>
          </a:bodyPr>
          <a:lstStyle/>
          <a:p>
            <a:r>
              <a:rPr lang="en-US" dirty="0"/>
              <a:t>Display filter separates the packets to be displayed  (In this case, only packets with source port 80 are displayed</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16</a:t>
            </a:fld>
            <a:endParaRPr kumimoji="0" lang="en-US"/>
          </a:p>
        </p:txBody>
      </p:sp>
      <p:pic>
        <p:nvPicPr>
          <p:cNvPr id="6" name="Picture 2" descr="C:\Users\Rebekah\AppData\Roaming\Tencent\Users\14288875\QQ\WinTemp\RichOle\I)T]FF~Q%]EL4A$PB305(G5.jpg"/>
          <p:cNvPicPr>
            <a:picLocks noChangeAspect="1" noChangeArrowheads="1"/>
          </p:cNvPicPr>
          <p:nvPr/>
        </p:nvPicPr>
        <p:blipFill>
          <a:blip r:embed="rId2" cstate="print"/>
          <a:srcRect/>
          <a:stretch>
            <a:fillRect/>
          </a:stretch>
        </p:blipFill>
        <p:spPr bwMode="auto">
          <a:xfrm>
            <a:off x="457200" y="1939565"/>
            <a:ext cx="8229600" cy="2965736"/>
          </a:xfrm>
          <a:prstGeom prst="rect">
            <a:avLst/>
          </a:prstGeom>
          <a:noFill/>
        </p:spPr>
      </p:pic>
      <p:cxnSp>
        <p:nvCxnSpPr>
          <p:cNvPr id="8" name="Straight Arrow Connector 7"/>
          <p:cNvCxnSpPr/>
          <p:nvPr/>
        </p:nvCxnSpPr>
        <p:spPr>
          <a:xfrm flipV="1">
            <a:off x="2196622" y="3180853"/>
            <a:ext cx="0" cy="20137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39840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Filters: Comparison Operators</a:t>
            </a:r>
          </a:p>
        </p:txBody>
      </p:sp>
      <p:sp>
        <p:nvSpPr>
          <p:cNvPr id="3" name="Content Placeholder 2"/>
          <p:cNvSpPr>
            <a:spLocks noGrp="1"/>
          </p:cNvSpPr>
          <p:nvPr>
            <p:ph idx="1"/>
          </p:nvPr>
        </p:nvSpPr>
        <p:spPr/>
        <p:txBody>
          <a:bodyPr>
            <a:normAutofit fontScale="92500" lnSpcReduction="10000"/>
          </a:bodyPr>
          <a:lstStyle/>
          <a:p>
            <a:r>
              <a:rPr lang="en-US" dirty="0" smtClean="0"/>
              <a:t>Fields </a:t>
            </a:r>
            <a:r>
              <a:rPr lang="en-US" dirty="0"/>
              <a:t>can also be compared against values. The comparison operators can be expressed either through English-like abbreviations or through C-like symbols: </a:t>
            </a:r>
          </a:p>
          <a:p>
            <a:pPr lvl="1"/>
            <a:r>
              <a:rPr lang="en-US" dirty="0"/>
              <a:t> </a:t>
            </a:r>
            <a:r>
              <a:rPr lang="en-US" dirty="0" err="1"/>
              <a:t>eq</a:t>
            </a:r>
            <a:r>
              <a:rPr lang="en-US" dirty="0"/>
              <a:t>, == Equal  </a:t>
            </a:r>
          </a:p>
          <a:p>
            <a:pPr lvl="1"/>
            <a:r>
              <a:rPr lang="en-US" dirty="0"/>
              <a:t> ne, != Not Equal </a:t>
            </a:r>
          </a:p>
          <a:p>
            <a:pPr lvl="1"/>
            <a:r>
              <a:rPr lang="en-US" dirty="0"/>
              <a:t> </a:t>
            </a:r>
            <a:r>
              <a:rPr lang="en-US" dirty="0" err="1"/>
              <a:t>gt</a:t>
            </a:r>
            <a:r>
              <a:rPr lang="en-US" dirty="0"/>
              <a:t>, &gt; Greater Than </a:t>
            </a:r>
          </a:p>
          <a:p>
            <a:pPr lvl="1"/>
            <a:r>
              <a:rPr lang="en-US" dirty="0"/>
              <a:t> </a:t>
            </a:r>
            <a:r>
              <a:rPr lang="en-US" dirty="0" err="1"/>
              <a:t>lt</a:t>
            </a:r>
            <a:r>
              <a:rPr lang="en-US" dirty="0"/>
              <a:t>, &lt; Less Than </a:t>
            </a:r>
          </a:p>
          <a:p>
            <a:pPr lvl="1"/>
            <a:r>
              <a:rPr lang="en-US" dirty="0"/>
              <a:t> </a:t>
            </a:r>
            <a:r>
              <a:rPr lang="en-US" dirty="0" err="1"/>
              <a:t>ge</a:t>
            </a:r>
            <a:r>
              <a:rPr lang="en-US" dirty="0"/>
              <a:t>, &gt;= Greater than or Equal to </a:t>
            </a:r>
          </a:p>
          <a:p>
            <a:pPr lvl="1"/>
            <a:r>
              <a:rPr lang="en-US" dirty="0"/>
              <a:t> le, &lt;= Less than or Equal to </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17</a:t>
            </a:fld>
            <a:endParaRPr kumimoji="0" lang="en-US"/>
          </a:p>
        </p:txBody>
      </p:sp>
    </p:spTree>
    <p:extLst>
      <p:ext uri="{BB962C8B-B14F-4D97-AF65-F5344CB8AC3E}">
        <p14:creationId xmlns:p14="http://schemas.microsoft.com/office/powerpoint/2010/main" val="686591996"/>
      </p:ext>
    </p:extLst>
  </p:cSld>
  <p:clrMapOvr>
    <a:masterClrMapping/>
  </p:clrMapOvr>
  <p:transition xmlns:p14="http://schemas.microsoft.com/office/powerpoint/2010/mai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Logical Expressions</a:t>
            </a:r>
            <a:endParaRPr lang="en-US" dirty="0"/>
          </a:p>
        </p:txBody>
      </p:sp>
      <p:sp>
        <p:nvSpPr>
          <p:cNvPr id="3" name="Content Placeholder 2"/>
          <p:cNvSpPr>
            <a:spLocks noGrp="1"/>
          </p:cNvSpPr>
          <p:nvPr>
            <p:ph idx="1"/>
          </p:nvPr>
        </p:nvSpPr>
        <p:spPr/>
        <p:txBody>
          <a:bodyPr>
            <a:normAutofit fontScale="92500"/>
          </a:bodyPr>
          <a:lstStyle/>
          <a:p>
            <a:r>
              <a:rPr lang="en-US" dirty="0" smtClean="0"/>
              <a:t>Tests </a:t>
            </a:r>
            <a:r>
              <a:rPr lang="en-US" dirty="0"/>
              <a:t>can be combined using logical expressions. These too are expressible in C-like syntax or with English-like </a:t>
            </a:r>
            <a:r>
              <a:rPr lang="en-US" dirty="0" smtClean="0"/>
              <a:t>abbreviations:</a:t>
            </a:r>
          </a:p>
          <a:p>
            <a:pPr lvl="1"/>
            <a:r>
              <a:rPr lang="en-US" dirty="0" smtClean="0"/>
              <a:t>and</a:t>
            </a:r>
            <a:r>
              <a:rPr lang="en-US" dirty="0"/>
              <a:t>, &amp;&amp;   Logical </a:t>
            </a:r>
            <a:r>
              <a:rPr lang="en-US" dirty="0" smtClean="0"/>
              <a:t>AND</a:t>
            </a:r>
          </a:p>
          <a:p>
            <a:pPr lvl="1"/>
            <a:r>
              <a:rPr lang="en-US" dirty="0" smtClean="0"/>
              <a:t>or</a:t>
            </a:r>
            <a:r>
              <a:rPr lang="en-US" dirty="0"/>
              <a:t>, ||   Logical </a:t>
            </a:r>
            <a:r>
              <a:rPr lang="en-US" dirty="0" smtClean="0"/>
              <a:t>OR</a:t>
            </a:r>
          </a:p>
          <a:p>
            <a:pPr lvl="1"/>
            <a:r>
              <a:rPr lang="en-US" dirty="0" smtClean="0"/>
              <a:t>not</a:t>
            </a:r>
            <a:r>
              <a:rPr lang="en-US" dirty="0"/>
              <a:t>, !   Logical NOT </a:t>
            </a:r>
          </a:p>
          <a:p>
            <a:r>
              <a:rPr lang="en-US" dirty="0"/>
              <a:t>Some Valid Display Filters </a:t>
            </a:r>
          </a:p>
          <a:p>
            <a:pPr lvl="1"/>
            <a:r>
              <a:rPr lang="en-US" sz="2300" b="1" dirty="0" err="1">
                <a:latin typeface="Courier New"/>
                <a:cs typeface="Courier New"/>
              </a:rPr>
              <a:t>tcp.port</a:t>
            </a:r>
            <a:r>
              <a:rPr lang="en-US" sz="2300" b="1" dirty="0">
                <a:latin typeface="Courier New"/>
                <a:cs typeface="Courier New"/>
              </a:rPr>
              <a:t> == 80 and </a:t>
            </a:r>
            <a:r>
              <a:rPr lang="en-US" sz="2300" b="1" dirty="0" err="1">
                <a:latin typeface="Courier New"/>
                <a:cs typeface="Courier New"/>
              </a:rPr>
              <a:t>ip.src</a:t>
            </a:r>
            <a:r>
              <a:rPr lang="en-US" sz="2300" b="1" dirty="0">
                <a:latin typeface="Courier New"/>
                <a:cs typeface="Courier New"/>
              </a:rPr>
              <a:t> == 192.168.2.1      </a:t>
            </a:r>
          </a:p>
          <a:p>
            <a:pPr lvl="1"/>
            <a:r>
              <a:rPr lang="en-US" sz="2300" b="1" dirty="0" smtClean="0">
                <a:latin typeface="Courier New"/>
                <a:cs typeface="Courier New"/>
              </a:rPr>
              <a:t>http and </a:t>
            </a:r>
            <a:r>
              <a:rPr lang="en-US" sz="2300" b="1" dirty="0">
                <a:latin typeface="Courier New"/>
                <a:cs typeface="Courier New"/>
              </a:rPr>
              <a:t>frame[100-199] contains "</a:t>
            </a:r>
            <a:r>
              <a:rPr lang="en-US" sz="2300" b="1" dirty="0" err="1" smtClean="0">
                <a:latin typeface="Courier New"/>
                <a:cs typeface="Courier New"/>
              </a:rPr>
              <a:t>wireshark</a:t>
            </a:r>
            <a:r>
              <a:rPr lang="en-US" sz="2300" b="1" dirty="0" smtClean="0">
                <a:latin typeface="Courier New"/>
                <a:cs typeface="Courier New"/>
              </a:rPr>
              <a:t>"</a:t>
            </a:r>
            <a:endParaRPr lang="en-US" sz="2300" b="1" dirty="0">
              <a:latin typeface="Courier New"/>
              <a:cs typeface="Courier New"/>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18</a:t>
            </a:fld>
            <a:endParaRPr kumimoji="0" lang="en-US"/>
          </a:p>
        </p:txBody>
      </p:sp>
    </p:spTree>
    <p:extLst>
      <p:ext uri="{BB962C8B-B14F-4D97-AF65-F5344CB8AC3E}">
        <p14:creationId xmlns:p14="http://schemas.microsoft.com/office/powerpoint/2010/main" val="2335638832"/>
      </p:ext>
    </p:extLst>
  </p:cSld>
  <p:clrMapOvr>
    <a:masterClrMapping/>
  </p:clrMapOvr>
  <p:transition xmlns:p14="http://schemas.microsoft.com/office/powerpoint/2010/mai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Slice Operator</a:t>
            </a:r>
            <a:endParaRPr lang="en-US" dirty="0"/>
          </a:p>
        </p:txBody>
      </p:sp>
      <p:sp>
        <p:nvSpPr>
          <p:cNvPr id="3" name="Content Placeholder 2"/>
          <p:cNvSpPr>
            <a:spLocks noGrp="1"/>
          </p:cNvSpPr>
          <p:nvPr>
            <p:ph idx="1"/>
          </p:nvPr>
        </p:nvSpPr>
        <p:spPr/>
        <p:txBody>
          <a:bodyPr>
            <a:normAutofit/>
          </a:bodyPr>
          <a:lstStyle/>
          <a:p>
            <a:r>
              <a:rPr lang="en-US" dirty="0" smtClean="0"/>
              <a:t>You </a:t>
            </a:r>
            <a:r>
              <a:rPr lang="en-US" dirty="0"/>
              <a:t>can take a slice of a field if the field is a text string or a byte </a:t>
            </a:r>
            <a:r>
              <a:rPr lang="en-US" dirty="0" smtClean="0"/>
              <a:t>array.</a:t>
            </a:r>
          </a:p>
          <a:p>
            <a:r>
              <a:rPr lang="en-US" dirty="0" smtClean="0"/>
              <a:t>For </a:t>
            </a:r>
            <a:r>
              <a:rPr lang="en-US" dirty="0"/>
              <a:t>example, you can filter the HTTP header </a:t>
            </a:r>
            <a:r>
              <a:rPr lang="en-US" dirty="0" smtClean="0"/>
              <a:t>fields.</a:t>
            </a:r>
          </a:p>
          <a:p>
            <a:pPr lvl="1"/>
            <a:r>
              <a:rPr lang="en-US" dirty="0" smtClean="0"/>
              <a:t>Here </a:t>
            </a:r>
            <a:r>
              <a:rPr lang="en-US" dirty="0"/>
              <a:t>the header “location” indicates </a:t>
            </a:r>
            <a:r>
              <a:rPr lang="en-US" dirty="0" smtClean="0"/>
              <a:t>that redirection happens:</a:t>
            </a:r>
            <a:br>
              <a:rPr lang="en-US" dirty="0" smtClean="0"/>
            </a:br>
            <a:r>
              <a:rPr lang="en-US" sz="2600" b="1" dirty="0" err="1" smtClean="0">
                <a:latin typeface="Courier New"/>
                <a:cs typeface="Courier New"/>
              </a:rPr>
              <a:t>http.location</a:t>
            </a:r>
            <a:r>
              <a:rPr lang="en-US" sz="2600" b="1" dirty="0">
                <a:latin typeface="Courier New"/>
                <a:cs typeface="Courier New"/>
              </a:rPr>
              <a:t>[0:12]=="http://pages"</a:t>
            </a:r>
          </a:p>
          <a:p>
            <a:pPr lvl="1"/>
            <a:r>
              <a:rPr lang="en-US" dirty="0"/>
              <a:t>Another </a:t>
            </a:r>
            <a:r>
              <a:rPr lang="en-US" dirty="0" smtClean="0"/>
              <a:t>example:</a:t>
            </a:r>
            <a:br>
              <a:rPr lang="en-US" dirty="0" smtClean="0"/>
            </a:br>
            <a:r>
              <a:rPr lang="en-US" sz="2600" b="1" dirty="0" err="1" smtClean="0">
                <a:latin typeface="Courier New"/>
                <a:cs typeface="Courier New"/>
              </a:rPr>
              <a:t>http.content_type</a:t>
            </a:r>
            <a:r>
              <a:rPr lang="en-US" sz="2600" b="1" dirty="0">
                <a:latin typeface="Courier New"/>
                <a:cs typeface="Courier New"/>
              </a:rPr>
              <a:t>[0:4] == "</a:t>
            </a:r>
            <a:r>
              <a:rPr lang="en-US" sz="2600" b="1" dirty="0" smtClean="0">
                <a:latin typeface="Courier New"/>
                <a:cs typeface="Courier New"/>
              </a:rPr>
              <a:t>text"</a:t>
            </a:r>
            <a:endParaRPr lang="en-US" sz="2600" b="1" dirty="0">
              <a:latin typeface="Courier New"/>
              <a:cs typeface="Courier New"/>
            </a:endParaRP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19</a:t>
            </a:fld>
            <a:endParaRPr kumimoji="0" lang="en-US"/>
          </a:p>
        </p:txBody>
      </p:sp>
    </p:spTree>
    <p:extLst>
      <p:ext uri="{BB962C8B-B14F-4D97-AF65-F5344CB8AC3E}">
        <p14:creationId xmlns:p14="http://schemas.microsoft.com/office/powerpoint/2010/main" val="2231703720"/>
      </p:ext>
    </p:extLst>
  </p:cSld>
  <p:clrMapOvr>
    <a:masterClrMapping/>
  </p:clrMapOvr>
  <p:transition xmlns:p14="http://schemas.microsoft.com/office/powerpoint/2010/mai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Wireshark</a:t>
            </a:r>
            <a:r>
              <a:rPr lang="en-US" dirty="0"/>
              <a:t> </a:t>
            </a:r>
            <a:r>
              <a:rPr lang="en-US" dirty="0" smtClean="0"/>
              <a:t>(originally </a:t>
            </a:r>
            <a:r>
              <a:rPr lang="en-US" dirty="0"/>
              <a:t>named Ethereal)is a free and open-source packet </a:t>
            </a:r>
            <a:r>
              <a:rPr lang="en-US" dirty="0" smtClean="0"/>
              <a:t>analyzer.</a:t>
            </a:r>
            <a:endParaRPr lang="en-US" dirty="0"/>
          </a:p>
          <a:p>
            <a:endParaRPr lang="en-US" dirty="0"/>
          </a:p>
          <a:p>
            <a:r>
              <a:rPr lang="en-US" dirty="0"/>
              <a:t>It is used for network troubleshooting, analysis</a:t>
            </a:r>
            <a:r>
              <a:rPr lang="en-US" dirty="0" smtClean="0"/>
              <a:t>, software </a:t>
            </a:r>
            <a:r>
              <a:rPr lang="en-US" dirty="0"/>
              <a:t>and communication protocol  development, and education. </a:t>
            </a:r>
          </a:p>
          <a:p>
            <a:endParaRPr lang="en-US" dirty="0"/>
          </a:p>
          <a:p>
            <a:r>
              <a:rPr lang="en-US" dirty="0"/>
              <a:t>It has a graphical front-end, and many more information sorting and filtering options</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a:t>
            </a:fld>
            <a:endParaRPr kumimoji="0" lang="en-US"/>
          </a:p>
        </p:txBody>
      </p:sp>
    </p:spTree>
    <p:extLst>
      <p:ext uri="{BB962C8B-B14F-4D97-AF65-F5344CB8AC3E}">
        <p14:creationId xmlns:p14="http://schemas.microsoft.com/office/powerpoint/2010/main" val="2641264885"/>
      </p:ext>
    </p:extLst>
  </p:cSld>
  <p:clrMapOvr>
    <a:masterClrMapping/>
  </p:clrMapOvr>
  <p:transition xmlns:p14="http://schemas.microsoft.com/office/powerpoint/2010/mai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Filters</a:t>
            </a:r>
            <a:endParaRPr lang="en-US" dirty="0"/>
          </a:p>
        </p:txBody>
      </p:sp>
      <p:sp>
        <p:nvSpPr>
          <p:cNvPr id="3" name="Content Placeholder 2"/>
          <p:cNvSpPr>
            <a:spLocks noGrp="1"/>
          </p:cNvSpPr>
          <p:nvPr>
            <p:ph idx="1"/>
          </p:nvPr>
        </p:nvSpPr>
        <p:spPr>
          <a:xfrm>
            <a:off x="457200" y="2887981"/>
            <a:ext cx="8229600" cy="3512820"/>
          </a:xfrm>
        </p:spPr>
        <p:txBody>
          <a:bodyPr>
            <a:normAutofit fontScale="70000" lnSpcReduction="20000"/>
          </a:bodyPr>
          <a:lstStyle/>
          <a:p>
            <a:r>
              <a:rPr lang="en-US" dirty="0" smtClean="0"/>
              <a:t>Protocol</a:t>
            </a:r>
            <a:endParaRPr lang="en-US" dirty="0"/>
          </a:p>
          <a:p>
            <a:pPr lvl="1"/>
            <a:r>
              <a:rPr lang="en-US" dirty="0" smtClean="0"/>
              <a:t>Values can be </a:t>
            </a:r>
            <a:r>
              <a:rPr lang="en-US" dirty="0"/>
              <a:t>ether, </a:t>
            </a:r>
            <a:r>
              <a:rPr lang="en-US" dirty="0" err="1"/>
              <a:t>fddi</a:t>
            </a:r>
            <a:r>
              <a:rPr lang="en-US" dirty="0"/>
              <a:t>, </a:t>
            </a:r>
            <a:r>
              <a:rPr lang="en-US" dirty="0" err="1"/>
              <a:t>ip</a:t>
            </a:r>
            <a:r>
              <a:rPr lang="en-US" dirty="0"/>
              <a:t>, </a:t>
            </a:r>
            <a:r>
              <a:rPr lang="en-US" dirty="0" err="1"/>
              <a:t>arp</a:t>
            </a:r>
            <a:r>
              <a:rPr lang="en-US" dirty="0"/>
              <a:t>, </a:t>
            </a:r>
            <a:r>
              <a:rPr lang="en-US" dirty="0" err="1"/>
              <a:t>rarp</a:t>
            </a:r>
            <a:r>
              <a:rPr lang="en-US" dirty="0"/>
              <a:t>, </a:t>
            </a:r>
            <a:r>
              <a:rPr lang="en-US" dirty="0" err="1"/>
              <a:t>decnet</a:t>
            </a:r>
            <a:r>
              <a:rPr lang="en-US" dirty="0"/>
              <a:t>, </a:t>
            </a:r>
            <a:r>
              <a:rPr lang="en-US" dirty="0" err="1"/>
              <a:t>lat</a:t>
            </a:r>
            <a:r>
              <a:rPr lang="en-US" dirty="0"/>
              <a:t>, </a:t>
            </a:r>
            <a:r>
              <a:rPr lang="en-US" dirty="0" err="1"/>
              <a:t>sca</a:t>
            </a:r>
            <a:r>
              <a:rPr lang="en-US" dirty="0"/>
              <a:t>, </a:t>
            </a:r>
            <a:r>
              <a:rPr lang="en-US" dirty="0" err="1"/>
              <a:t>moprc</a:t>
            </a:r>
            <a:r>
              <a:rPr lang="en-US" dirty="0"/>
              <a:t>, </a:t>
            </a:r>
            <a:r>
              <a:rPr lang="en-US" dirty="0" err="1"/>
              <a:t>mopdl</a:t>
            </a:r>
            <a:r>
              <a:rPr lang="en-US" dirty="0"/>
              <a:t>, </a:t>
            </a:r>
            <a:r>
              <a:rPr lang="en-US" dirty="0" err="1"/>
              <a:t>tcp</a:t>
            </a:r>
            <a:r>
              <a:rPr lang="en-US" dirty="0"/>
              <a:t> and </a:t>
            </a:r>
            <a:r>
              <a:rPr lang="en-US" dirty="0" err="1"/>
              <a:t>udp</a:t>
            </a:r>
            <a:r>
              <a:rPr lang="en-US" dirty="0"/>
              <a:t>. </a:t>
            </a:r>
          </a:p>
          <a:p>
            <a:pPr lvl="1"/>
            <a:r>
              <a:rPr lang="en-US" dirty="0"/>
              <a:t>If no protocol is specified, all the protocols are used. </a:t>
            </a:r>
          </a:p>
          <a:p>
            <a:endParaRPr lang="en-US" dirty="0"/>
          </a:p>
          <a:p>
            <a:r>
              <a:rPr lang="en-US" dirty="0" smtClean="0"/>
              <a:t>Direction</a:t>
            </a:r>
            <a:endParaRPr lang="en-US" dirty="0"/>
          </a:p>
          <a:p>
            <a:pPr lvl="1"/>
            <a:r>
              <a:rPr lang="en-US" dirty="0" smtClean="0"/>
              <a:t>Values can be </a:t>
            </a:r>
            <a:r>
              <a:rPr lang="en-US" u="sng" dirty="0" err="1"/>
              <a:t>src</a:t>
            </a:r>
            <a:r>
              <a:rPr lang="en-US" dirty="0"/>
              <a:t>, </a:t>
            </a:r>
            <a:r>
              <a:rPr lang="en-US" u="sng" dirty="0" err="1"/>
              <a:t>dst</a:t>
            </a:r>
            <a:r>
              <a:rPr lang="en-US" dirty="0"/>
              <a:t>, </a:t>
            </a:r>
            <a:r>
              <a:rPr lang="en-US" u="sng" dirty="0" err="1"/>
              <a:t>src</a:t>
            </a:r>
            <a:r>
              <a:rPr lang="en-US" u="sng" dirty="0"/>
              <a:t> and </a:t>
            </a:r>
            <a:r>
              <a:rPr lang="en-US" u="sng" dirty="0" err="1"/>
              <a:t>dst</a:t>
            </a:r>
            <a:r>
              <a:rPr lang="en-US" dirty="0"/>
              <a:t>, </a:t>
            </a:r>
            <a:r>
              <a:rPr lang="en-US" u="sng" dirty="0" err="1"/>
              <a:t>src</a:t>
            </a:r>
            <a:r>
              <a:rPr lang="en-US" u="sng" dirty="0"/>
              <a:t> or </a:t>
            </a:r>
            <a:r>
              <a:rPr lang="en-US" u="sng" dirty="0" err="1"/>
              <a:t>dst</a:t>
            </a:r>
            <a:r>
              <a:rPr lang="en-US" u="sng" dirty="0"/>
              <a:t> </a:t>
            </a:r>
          </a:p>
          <a:p>
            <a:pPr lvl="1"/>
            <a:r>
              <a:rPr lang="en-US" dirty="0"/>
              <a:t>If no source or destination is specified, the "</a:t>
            </a:r>
            <a:r>
              <a:rPr lang="en-US" dirty="0" err="1"/>
              <a:t>src</a:t>
            </a:r>
            <a:r>
              <a:rPr lang="en-US" dirty="0"/>
              <a:t> or </a:t>
            </a:r>
            <a:r>
              <a:rPr lang="en-US" dirty="0" err="1"/>
              <a:t>dst</a:t>
            </a:r>
            <a:r>
              <a:rPr lang="en-US" dirty="0"/>
              <a:t>" keywords are applied. </a:t>
            </a:r>
          </a:p>
          <a:p>
            <a:pPr lvl="1"/>
            <a:r>
              <a:rPr lang="en-US" dirty="0"/>
              <a:t>For example, </a:t>
            </a:r>
            <a:r>
              <a:rPr lang="en-US" dirty="0" smtClean="0"/>
              <a:t>“</a:t>
            </a:r>
            <a:r>
              <a:rPr lang="en-US" b="1" dirty="0">
                <a:latin typeface="Courier New"/>
                <a:cs typeface="Courier New"/>
              </a:rPr>
              <a:t>host </a:t>
            </a:r>
            <a:r>
              <a:rPr lang="en-US" b="1" dirty="0" smtClean="0">
                <a:latin typeface="Courier New"/>
                <a:cs typeface="Courier New"/>
              </a:rPr>
              <a:t>136.159.5.20</a:t>
            </a:r>
            <a:r>
              <a:rPr lang="en-US" dirty="0" smtClean="0"/>
              <a:t>” </a:t>
            </a:r>
            <a:r>
              <a:rPr lang="en-US" dirty="0"/>
              <a:t>is equivalent </a:t>
            </a:r>
            <a:r>
              <a:rPr lang="en-US" dirty="0" smtClean="0"/>
              <a:t>to “</a:t>
            </a:r>
            <a:r>
              <a:rPr lang="en-US" b="1" dirty="0" err="1" smtClean="0">
                <a:latin typeface="Courier New"/>
                <a:cs typeface="Courier New"/>
              </a:rPr>
              <a:t>src</a:t>
            </a:r>
            <a:r>
              <a:rPr lang="en-US" b="1" dirty="0" smtClean="0">
                <a:latin typeface="Courier New"/>
                <a:cs typeface="Courier New"/>
              </a:rPr>
              <a:t> </a:t>
            </a:r>
            <a:r>
              <a:rPr lang="en-US" b="1" dirty="0">
                <a:latin typeface="Courier New"/>
                <a:cs typeface="Courier New"/>
              </a:rPr>
              <a:t>or </a:t>
            </a:r>
            <a:r>
              <a:rPr lang="en-US" b="1" dirty="0" err="1">
                <a:latin typeface="Courier New"/>
                <a:cs typeface="Courier New"/>
              </a:rPr>
              <a:t>dst</a:t>
            </a:r>
            <a:r>
              <a:rPr lang="en-US" b="1" dirty="0">
                <a:latin typeface="Courier New"/>
                <a:cs typeface="Courier New"/>
              </a:rPr>
              <a:t> host </a:t>
            </a:r>
            <a:r>
              <a:rPr lang="en-US" b="1" dirty="0" smtClean="0">
                <a:latin typeface="Courier New"/>
                <a:cs typeface="Courier New"/>
              </a:rPr>
              <a:t>136.159.5.20</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20</a:t>
            </a:fld>
            <a:endParaRPr kumimoji="0" lang="en-US"/>
          </a:p>
        </p:txBody>
      </p:sp>
      <p:graphicFrame>
        <p:nvGraphicFramePr>
          <p:cNvPr id="5" name="表格 17"/>
          <p:cNvGraphicFramePr>
            <a:graphicFrameLocks noGrp="1"/>
          </p:cNvGraphicFramePr>
          <p:nvPr>
            <p:extLst>
              <p:ext uri="{D42A27DB-BD31-4B8C-83A1-F6EECF244321}">
                <p14:modId xmlns:p14="http://schemas.microsoft.com/office/powerpoint/2010/main" val="1724154363"/>
              </p:ext>
            </p:extLst>
          </p:nvPr>
        </p:nvGraphicFramePr>
        <p:xfrm>
          <a:off x="434351" y="1642074"/>
          <a:ext cx="8275299" cy="1211580"/>
        </p:xfrm>
        <a:graphic>
          <a:graphicData uri="http://schemas.openxmlformats.org/drawingml/2006/table">
            <a:tbl>
              <a:tblPr firstRow="1" bandRow="1">
                <a:tableStyleId>{5C22544A-7EE6-4342-B048-85BDC9FD1C3A}</a:tableStyleId>
              </a:tblPr>
              <a:tblGrid>
                <a:gridCol w="1136013"/>
                <a:gridCol w="1092704"/>
                <a:gridCol w="1170392"/>
                <a:gridCol w="1512957"/>
                <a:gridCol w="1458374"/>
                <a:gridCol w="1904859"/>
              </a:tblGrid>
              <a:tr h="571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zh-CN" dirty="0" smtClean="0"/>
                        <a:t>Syntax</a:t>
                      </a:r>
                      <a:endParaRPr lang="zh-CN" altLang="en-US" dirty="0"/>
                    </a:p>
                  </a:txBody>
                  <a:tcPr/>
                </a:tc>
                <a:tc>
                  <a:txBody>
                    <a:bodyPr/>
                    <a:lstStyle/>
                    <a:p>
                      <a:pPr algn="ctr"/>
                      <a:r>
                        <a:rPr lang="en-CA" altLang="zh-CN" dirty="0" smtClean="0"/>
                        <a:t>Protocol</a:t>
                      </a:r>
                      <a:endParaRPr lang="zh-CN" altLang="en-US" dirty="0"/>
                    </a:p>
                  </a:txBody>
                  <a:tcPr/>
                </a:tc>
                <a:tc>
                  <a:txBody>
                    <a:bodyPr/>
                    <a:lstStyle/>
                    <a:p>
                      <a:pPr algn="ctr"/>
                      <a:r>
                        <a:rPr lang="en-CA" altLang="zh-CN" dirty="0" smtClean="0"/>
                        <a:t>Direction</a:t>
                      </a:r>
                      <a:endParaRPr lang="zh-CN" altLang="en-US" dirty="0"/>
                    </a:p>
                  </a:txBody>
                  <a:tcPr/>
                </a:tc>
                <a:tc>
                  <a:txBody>
                    <a:bodyPr/>
                    <a:lstStyle/>
                    <a:p>
                      <a:pPr algn="ctr"/>
                      <a:r>
                        <a:rPr lang="en-CA" altLang="zh-CN" dirty="0" smtClean="0"/>
                        <a:t>Host(s)</a:t>
                      </a:r>
                      <a:endParaRPr lang="zh-CN" altLang="en-US" dirty="0"/>
                    </a:p>
                  </a:txBody>
                  <a:tcPr/>
                </a:tc>
                <a:tc>
                  <a:txBody>
                    <a:bodyPr/>
                    <a:lstStyle/>
                    <a:p>
                      <a:pPr algn="ctr"/>
                      <a:r>
                        <a:rPr lang="en-CA" altLang="zh-CN" dirty="0" smtClean="0"/>
                        <a:t>Logical Op.</a:t>
                      </a:r>
                      <a:endParaRPr lang="zh-CN" altLang="en-US" dirty="0"/>
                    </a:p>
                  </a:txBody>
                  <a:tcPr/>
                </a:tc>
                <a:tc>
                  <a:txBody>
                    <a:bodyPr/>
                    <a:lstStyle/>
                    <a:p>
                      <a:pPr algn="ctr"/>
                      <a:r>
                        <a:rPr lang="en-CA" altLang="zh-CN" dirty="0" smtClean="0"/>
                        <a:t>Other </a:t>
                      </a:r>
                    </a:p>
                    <a:p>
                      <a:pPr algn="ctr"/>
                      <a:r>
                        <a:rPr lang="en-CA" altLang="zh-CN" dirty="0" smtClean="0"/>
                        <a:t>Express.</a:t>
                      </a:r>
                      <a:endParaRPr lang="zh-CN" altLang="en-US" dirty="0"/>
                    </a:p>
                  </a:txBody>
                  <a:tcPr/>
                </a:tc>
              </a:tr>
              <a:tr h="571500">
                <a:tc>
                  <a:txBody>
                    <a:bodyPr/>
                    <a:lstStyle/>
                    <a:p>
                      <a:pPr algn="ctr"/>
                      <a:r>
                        <a:rPr lang="en-CA" altLang="zh-CN" dirty="0" smtClean="0"/>
                        <a:t>Example</a:t>
                      </a:r>
                      <a:endParaRPr lang="zh-CN" altLang="en-US" dirty="0"/>
                    </a:p>
                  </a:txBody>
                  <a:tcPr/>
                </a:tc>
                <a:tc>
                  <a:txBody>
                    <a:bodyPr/>
                    <a:lstStyle/>
                    <a:p>
                      <a:pPr algn="ctr"/>
                      <a:r>
                        <a:rPr lang="en-CA" altLang="zh-CN" dirty="0" err="1" smtClean="0"/>
                        <a:t>tcp</a:t>
                      </a:r>
                      <a:r>
                        <a:rPr lang="en-CA" altLang="zh-CN" dirty="0" smtClean="0"/>
                        <a:t> </a:t>
                      </a:r>
                      <a:endParaRPr lang="zh-CN" altLang="en-US" dirty="0"/>
                    </a:p>
                  </a:txBody>
                  <a:tcPr/>
                </a:tc>
                <a:tc>
                  <a:txBody>
                    <a:bodyPr/>
                    <a:lstStyle/>
                    <a:p>
                      <a:pPr algn="ctr"/>
                      <a:r>
                        <a:rPr lang="en-CA" altLang="zh-CN" dirty="0" err="1" smtClean="0"/>
                        <a:t>dst</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zh-CN" dirty="0" smtClean="0"/>
                        <a:t>136.159.5.20</a:t>
                      </a:r>
                      <a:endParaRPr lang="zh-CN" altLang="en-US" dirty="0"/>
                    </a:p>
                  </a:txBody>
                  <a:tcPr/>
                </a:tc>
                <a:tc>
                  <a:txBody>
                    <a:bodyPr/>
                    <a:lstStyle/>
                    <a:p>
                      <a:pPr algn="ctr"/>
                      <a:r>
                        <a:rPr lang="en-CA" altLang="zh-CN" dirty="0" smtClean="0"/>
                        <a:t>and</a:t>
                      </a:r>
                      <a:endParaRPr lang="zh-CN"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host </a:t>
                      </a:r>
                      <a:r>
                        <a:rPr lang="en-CA" altLang="zh-CN" dirty="0" smtClean="0"/>
                        <a:t>136.159.5.6</a:t>
                      </a:r>
                      <a:endParaRPr lang="zh-CN" altLang="en-US" dirty="0"/>
                    </a:p>
                  </a:txBody>
                  <a:tcPr/>
                </a:tc>
              </a:tr>
            </a:tbl>
          </a:graphicData>
        </a:graphic>
      </p:graphicFrame>
    </p:spTree>
    <p:extLst>
      <p:ext uri="{BB962C8B-B14F-4D97-AF65-F5344CB8AC3E}">
        <p14:creationId xmlns:p14="http://schemas.microsoft.com/office/powerpoint/2010/main" val="1236101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Capture Filters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Host(s</a:t>
            </a:r>
            <a:r>
              <a:rPr lang="en-US" dirty="0" smtClean="0"/>
              <a:t>)</a:t>
            </a:r>
            <a:endParaRPr lang="en-US" dirty="0"/>
          </a:p>
          <a:p>
            <a:pPr lvl="1"/>
            <a:r>
              <a:rPr lang="en-US" dirty="0" smtClean="0"/>
              <a:t>Values can be </a:t>
            </a:r>
            <a:r>
              <a:rPr lang="en-US" dirty="0"/>
              <a:t>net, port, host, </a:t>
            </a:r>
            <a:r>
              <a:rPr lang="en-US" dirty="0" err="1"/>
              <a:t>portrange</a:t>
            </a:r>
            <a:r>
              <a:rPr lang="en-US" dirty="0"/>
              <a:t>. </a:t>
            </a:r>
          </a:p>
          <a:p>
            <a:pPr lvl="1"/>
            <a:r>
              <a:rPr lang="en-US" dirty="0"/>
              <a:t>If no host(s) is specified, the "host" keyword is used. </a:t>
            </a:r>
          </a:p>
          <a:p>
            <a:pPr lvl="1"/>
            <a:r>
              <a:rPr lang="en-US" dirty="0"/>
              <a:t>For example, "</a:t>
            </a:r>
            <a:r>
              <a:rPr lang="en-US" b="1" dirty="0" err="1">
                <a:latin typeface="Courier New"/>
                <a:cs typeface="Courier New"/>
              </a:rPr>
              <a:t>src</a:t>
            </a:r>
            <a:r>
              <a:rPr lang="en-US" b="1" dirty="0">
                <a:latin typeface="Courier New"/>
                <a:cs typeface="Courier New"/>
              </a:rPr>
              <a:t> 136.159.5.20</a:t>
            </a:r>
            <a:r>
              <a:rPr lang="en-US" dirty="0"/>
              <a:t>" is equivalent to "</a:t>
            </a:r>
            <a:r>
              <a:rPr lang="en-US" b="1" dirty="0" err="1">
                <a:latin typeface="Courier New"/>
                <a:cs typeface="Courier New"/>
              </a:rPr>
              <a:t>src</a:t>
            </a:r>
            <a:r>
              <a:rPr lang="en-US" b="1" dirty="0">
                <a:latin typeface="Courier New"/>
                <a:cs typeface="Courier New"/>
              </a:rPr>
              <a:t> host </a:t>
            </a:r>
            <a:r>
              <a:rPr lang="en-US" b="1" dirty="0" smtClean="0">
                <a:latin typeface="Courier New"/>
                <a:cs typeface="Courier New"/>
              </a:rPr>
              <a:t>136.159.5.20</a:t>
            </a:r>
            <a:r>
              <a:rPr lang="en-US" dirty="0" smtClean="0"/>
              <a:t>"</a:t>
            </a:r>
            <a:endParaRPr lang="en-US" dirty="0"/>
          </a:p>
          <a:p>
            <a:endParaRPr lang="en-US" dirty="0"/>
          </a:p>
          <a:p>
            <a:r>
              <a:rPr lang="en-US" dirty="0"/>
              <a:t>Logical </a:t>
            </a:r>
            <a:r>
              <a:rPr lang="en-US" dirty="0" smtClean="0"/>
              <a:t>Operations</a:t>
            </a:r>
            <a:endParaRPr lang="en-US" dirty="0"/>
          </a:p>
          <a:p>
            <a:pPr lvl="1"/>
            <a:r>
              <a:rPr lang="en-US" dirty="0" smtClean="0"/>
              <a:t>Values can be </a:t>
            </a:r>
            <a:r>
              <a:rPr lang="en-US" dirty="0"/>
              <a:t>not, and, </a:t>
            </a:r>
            <a:r>
              <a:rPr lang="en-US" dirty="0" smtClean="0"/>
              <a:t>or</a:t>
            </a:r>
            <a:endParaRPr lang="en-US" dirty="0"/>
          </a:p>
          <a:p>
            <a:pPr lvl="1"/>
            <a:r>
              <a:rPr lang="en-US" dirty="0"/>
              <a:t>Negation ("not") has highest precedence. Alternation ("or") and concatenation ("and") have equal precedence and associate left to right</a:t>
            </a:r>
            <a:r>
              <a:rPr lang="en-US" dirty="0" smtClean="0"/>
              <a:t>.</a:t>
            </a:r>
            <a:endParaRPr lang="en-US" dirty="0"/>
          </a:p>
          <a:p>
            <a:pPr lvl="1"/>
            <a:r>
              <a:rPr lang="en-US" dirty="0"/>
              <a:t>For </a:t>
            </a:r>
            <a:r>
              <a:rPr lang="en-US" dirty="0" smtClean="0"/>
              <a:t>example:</a:t>
            </a:r>
          </a:p>
          <a:p>
            <a:pPr lvl="2"/>
            <a:r>
              <a:rPr lang="en-US" dirty="0" smtClean="0"/>
              <a:t>"</a:t>
            </a:r>
            <a:r>
              <a:rPr lang="en-US" b="1" dirty="0">
                <a:latin typeface="Courier New"/>
                <a:cs typeface="Courier New"/>
              </a:rPr>
              <a:t>not </a:t>
            </a:r>
            <a:r>
              <a:rPr lang="en-US" b="1" dirty="0" err="1">
                <a:latin typeface="Courier New"/>
                <a:cs typeface="Courier New"/>
              </a:rPr>
              <a:t>tcp</a:t>
            </a:r>
            <a:r>
              <a:rPr lang="en-US" b="1" dirty="0">
                <a:latin typeface="Courier New"/>
                <a:cs typeface="Courier New"/>
              </a:rPr>
              <a:t> port 3128 and </a:t>
            </a:r>
            <a:r>
              <a:rPr lang="en-US" b="1" dirty="0" err="1">
                <a:latin typeface="Courier New"/>
                <a:cs typeface="Courier New"/>
              </a:rPr>
              <a:t>tcp</a:t>
            </a:r>
            <a:r>
              <a:rPr lang="en-US" b="1" dirty="0">
                <a:latin typeface="Courier New"/>
                <a:cs typeface="Courier New"/>
              </a:rPr>
              <a:t> port 80</a:t>
            </a:r>
            <a:r>
              <a:rPr lang="en-US" dirty="0"/>
              <a:t>" is equivalent to   "</a:t>
            </a:r>
            <a:r>
              <a:rPr lang="en-US" b="1" dirty="0">
                <a:latin typeface="Courier New"/>
                <a:cs typeface="Courier New"/>
              </a:rPr>
              <a:t>(not </a:t>
            </a:r>
            <a:r>
              <a:rPr lang="en-US" b="1" dirty="0" err="1">
                <a:latin typeface="Courier New"/>
                <a:cs typeface="Courier New"/>
              </a:rPr>
              <a:t>tcp</a:t>
            </a:r>
            <a:r>
              <a:rPr lang="en-US" b="1" dirty="0">
                <a:latin typeface="Courier New"/>
                <a:cs typeface="Courier New"/>
              </a:rPr>
              <a:t> port 3128) and </a:t>
            </a:r>
            <a:r>
              <a:rPr lang="en-US" b="1" dirty="0" err="1">
                <a:latin typeface="Courier New"/>
                <a:cs typeface="Courier New"/>
              </a:rPr>
              <a:t>tcp</a:t>
            </a:r>
            <a:r>
              <a:rPr lang="en-US" b="1" dirty="0">
                <a:latin typeface="Courier New"/>
                <a:cs typeface="Courier New"/>
              </a:rPr>
              <a:t> port </a:t>
            </a:r>
            <a:r>
              <a:rPr lang="en-US" b="1" dirty="0" smtClean="0">
                <a:latin typeface="Courier New"/>
                <a:cs typeface="Courier New"/>
              </a:rPr>
              <a:t>80</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21</a:t>
            </a:fld>
            <a:endParaRPr kumimoji="0" lang="en-US"/>
          </a:p>
        </p:txBody>
      </p:sp>
    </p:spTree>
    <p:extLst>
      <p:ext uri="{BB962C8B-B14F-4D97-AF65-F5344CB8AC3E}">
        <p14:creationId xmlns:p14="http://schemas.microsoft.com/office/powerpoint/2010/main" val="14801428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Capture Filters (Examples)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err="1">
                <a:latin typeface="Courier New"/>
                <a:cs typeface="Courier New"/>
              </a:rPr>
              <a:t>tcp</a:t>
            </a:r>
            <a:r>
              <a:rPr lang="en-US" b="1" dirty="0">
                <a:latin typeface="Courier New"/>
                <a:cs typeface="Courier New"/>
              </a:rPr>
              <a:t> port </a:t>
            </a:r>
            <a:r>
              <a:rPr lang="en-US" b="1" dirty="0" smtClean="0">
                <a:latin typeface="Courier New"/>
                <a:cs typeface="Courier New"/>
              </a:rPr>
              <a:t>80</a:t>
            </a:r>
          </a:p>
          <a:p>
            <a:pPr lvl="1"/>
            <a:r>
              <a:rPr lang="en-US" dirty="0" smtClean="0"/>
              <a:t>Displays </a:t>
            </a:r>
            <a:r>
              <a:rPr lang="en-US" dirty="0"/>
              <a:t>packets with </a:t>
            </a:r>
            <a:r>
              <a:rPr lang="en-US" dirty="0" err="1"/>
              <a:t>tcp</a:t>
            </a:r>
            <a:r>
              <a:rPr lang="en-US" dirty="0"/>
              <a:t> protocol on </a:t>
            </a:r>
            <a:r>
              <a:rPr lang="en-US" dirty="0" smtClean="0"/>
              <a:t>port 80.</a:t>
            </a:r>
          </a:p>
          <a:p>
            <a:pPr lvl="1"/>
            <a:endParaRPr lang="en-US" dirty="0" smtClean="0"/>
          </a:p>
          <a:p>
            <a:r>
              <a:rPr lang="en-US" b="1" dirty="0" err="1" smtClean="0">
                <a:latin typeface="Courier New"/>
                <a:cs typeface="Courier New"/>
              </a:rPr>
              <a:t>ip</a:t>
            </a:r>
            <a:r>
              <a:rPr lang="en-US" b="1" dirty="0" smtClean="0">
                <a:latin typeface="Courier New"/>
                <a:cs typeface="Courier New"/>
              </a:rPr>
              <a:t> </a:t>
            </a:r>
            <a:r>
              <a:rPr lang="en-US" b="1" dirty="0" err="1">
                <a:latin typeface="Courier New"/>
                <a:cs typeface="Courier New"/>
              </a:rPr>
              <a:t>src</a:t>
            </a:r>
            <a:r>
              <a:rPr lang="en-US" b="1" dirty="0">
                <a:latin typeface="Courier New"/>
                <a:cs typeface="Courier New"/>
              </a:rPr>
              <a:t> host </a:t>
            </a:r>
            <a:r>
              <a:rPr lang="en-US" b="1" dirty="0" smtClean="0">
                <a:latin typeface="Courier New"/>
                <a:cs typeface="Courier New"/>
              </a:rPr>
              <a:t>136.159.5.20</a:t>
            </a:r>
          </a:p>
          <a:p>
            <a:pPr lvl="1"/>
            <a:r>
              <a:rPr lang="en-US" dirty="0" smtClean="0"/>
              <a:t>Displays </a:t>
            </a:r>
            <a:r>
              <a:rPr lang="en-US" dirty="0"/>
              <a:t>packets with source IP address equals to 136.159.5.20</a:t>
            </a:r>
            <a:r>
              <a:rPr lang="en-US" dirty="0" smtClean="0"/>
              <a:t>.</a:t>
            </a:r>
          </a:p>
          <a:p>
            <a:pPr lvl="1"/>
            <a:endParaRPr lang="en-US" dirty="0"/>
          </a:p>
          <a:p>
            <a:r>
              <a:rPr lang="en-US" b="1" dirty="0">
                <a:latin typeface="Courier New"/>
                <a:cs typeface="Courier New"/>
              </a:rPr>
              <a:t>host </a:t>
            </a:r>
            <a:r>
              <a:rPr lang="en-US" b="1" dirty="0" smtClean="0">
                <a:latin typeface="Courier New"/>
                <a:cs typeface="Courier New"/>
              </a:rPr>
              <a:t>136.159.5.1</a:t>
            </a:r>
          </a:p>
          <a:p>
            <a:pPr lvl="1"/>
            <a:r>
              <a:rPr lang="en-US" dirty="0" smtClean="0"/>
              <a:t>Displays </a:t>
            </a:r>
            <a:r>
              <a:rPr lang="en-US" dirty="0"/>
              <a:t>packets with source or destination IP address equals to 136.159.5.1</a:t>
            </a:r>
            <a:r>
              <a:rPr lang="en-US" dirty="0" smtClean="0"/>
              <a:t>.</a:t>
            </a:r>
          </a:p>
          <a:p>
            <a:pPr lvl="1"/>
            <a:endParaRPr lang="en-US" dirty="0"/>
          </a:p>
          <a:p>
            <a:r>
              <a:rPr lang="en-US" b="1" dirty="0" err="1">
                <a:latin typeface="Courier New"/>
                <a:cs typeface="Courier New"/>
              </a:rPr>
              <a:t>src</a:t>
            </a:r>
            <a:r>
              <a:rPr lang="en-US" b="1" dirty="0">
                <a:latin typeface="Courier New"/>
                <a:cs typeface="Courier New"/>
              </a:rPr>
              <a:t> </a:t>
            </a:r>
            <a:r>
              <a:rPr lang="en-US" b="1" dirty="0" err="1">
                <a:latin typeface="Courier New"/>
                <a:cs typeface="Courier New"/>
              </a:rPr>
              <a:t>portrange</a:t>
            </a:r>
            <a:r>
              <a:rPr lang="en-US" b="1" dirty="0">
                <a:latin typeface="Courier New"/>
                <a:cs typeface="Courier New"/>
              </a:rPr>
              <a:t> 2000-</a:t>
            </a:r>
            <a:r>
              <a:rPr lang="en-US" b="1" dirty="0" smtClean="0">
                <a:latin typeface="Courier New"/>
                <a:cs typeface="Courier New"/>
              </a:rPr>
              <a:t>2500</a:t>
            </a:r>
          </a:p>
          <a:p>
            <a:pPr lvl="1"/>
            <a:r>
              <a:rPr lang="en-US" dirty="0" smtClean="0"/>
              <a:t>Displays </a:t>
            </a:r>
            <a:r>
              <a:rPr lang="en-US" dirty="0"/>
              <a:t>packets with source UDP or TCP ports in the 2000-2500 range</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22</a:t>
            </a:fld>
            <a:endParaRPr kumimoji="0" lang="en-US"/>
          </a:p>
        </p:txBody>
      </p:sp>
    </p:spTree>
    <p:extLst>
      <p:ext uri="{BB962C8B-B14F-4D97-AF65-F5344CB8AC3E}">
        <p14:creationId xmlns:p14="http://schemas.microsoft.com/office/powerpoint/2010/main" val="2332860216"/>
      </p:ext>
    </p:extLst>
  </p:cSld>
  <p:clrMapOvr>
    <a:masterClrMapping/>
  </p:clrMapOvr>
  <p:transition xmlns:p14="http://schemas.microsoft.com/office/powerpoint/2010/mai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Capture Filters (Examples)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latin typeface="Courier New"/>
                <a:cs typeface="Courier New"/>
              </a:rPr>
              <a:t>src</a:t>
            </a:r>
            <a:r>
              <a:rPr lang="en-US" b="1" dirty="0">
                <a:latin typeface="Courier New"/>
                <a:cs typeface="Courier New"/>
              </a:rPr>
              <a:t> host 136.159.5.20 and not </a:t>
            </a:r>
            <a:r>
              <a:rPr lang="en-US" b="1" dirty="0" err="1">
                <a:latin typeface="Courier New"/>
                <a:cs typeface="Courier New"/>
              </a:rPr>
              <a:t>dst</a:t>
            </a:r>
            <a:r>
              <a:rPr lang="en-US" b="1" dirty="0">
                <a:latin typeface="Courier New"/>
                <a:cs typeface="Courier New"/>
              </a:rPr>
              <a:t> host </a:t>
            </a:r>
            <a:r>
              <a:rPr lang="en-US" b="1" dirty="0" smtClean="0">
                <a:latin typeface="Courier New"/>
                <a:cs typeface="Courier New"/>
              </a:rPr>
              <a:t>136.159.5.1</a:t>
            </a:r>
          </a:p>
          <a:p>
            <a:pPr lvl="1"/>
            <a:r>
              <a:rPr lang="en-US" dirty="0" smtClean="0"/>
              <a:t>Displays </a:t>
            </a:r>
            <a:r>
              <a:rPr lang="en-US" dirty="0"/>
              <a:t>packets with source IP address equals to 136.159.5.20 and in the same time not with the destination IP address 136.159.5.1. </a:t>
            </a:r>
          </a:p>
          <a:p>
            <a:endParaRPr lang="en-US" dirty="0"/>
          </a:p>
          <a:p>
            <a:r>
              <a:rPr lang="en-US" b="1" dirty="0">
                <a:latin typeface="Courier New"/>
                <a:cs typeface="Courier New"/>
              </a:rPr>
              <a:t>(</a:t>
            </a:r>
            <a:r>
              <a:rPr lang="en-US" b="1" dirty="0" err="1">
                <a:latin typeface="Courier New"/>
                <a:cs typeface="Courier New"/>
              </a:rPr>
              <a:t>src</a:t>
            </a:r>
            <a:r>
              <a:rPr lang="en-US" b="1" dirty="0">
                <a:latin typeface="Courier New"/>
                <a:cs typeface="Courier New"/>
              </a:rPr>
              <a:t> host 136.159.5.1 or </a:t>
            </a:r>
            <a:r>
              <a:rPr lang="en-US" b="1" dirty="0" err="1">
                <a:latin typeface="Courier New"/>
                <a:cs typeface="Courier New"/>
              </a:rPr>
              <a:t>src</a:t>
            </a:r>
            <a:r>
              <a:rPr lang="en-US" b="1" dirty="0">
                <a:latin typeface="Courier New"/>
                <a:cs typeface="Courier New"/>
              </a:rPr>
              <a:t> host 136.159.5.3) and </a:t>
            </a:r>
            <a:r>
              <a:rPr lang="en-US" b="1" dirty="0" err="1" smtClean="0">
                <a:latin typeface="Courier New"/>
                <a:cs typeface="Courier New"/>
              </a:rPr>
              <a:t>tcp</a:t>
            </a:r>
            <a:r>
              <a:rPr lang="en-US" b="1" dirty="0">
                <a:latin typeface="Courier New"/>
                <a:cs typeface="Courier New"/>
              </a:rPr>
              <a:t> </a:t>
            </a:r>
            <a:r>
              <a:rPr lang="en-US" b="1" dirty="0" err="1" smtClean="0">
                <a:latin typeface="Courier New"/>
                <a:cs typeface="Courier New"/>
              </a:rPr>
              <a:t>dst</a:t>
            </a:r>
            <a:r>
              <a:rPr lang="en-US" b="1" dirty="0" smtClean="0">
                <a:latin typeface="Courier New"/>
                <a:cs typeface="Courier New"/>
              </a:rPr>
              <a:t> </a:t>
            </a:r>
            <a:r>
              <a:rPr lang="en-US" b="1" dirty="0" err="1">
                <a:latin typeface="Courier New"/>
                <a:cs typeface="Courier New"/>
              </a:rPr>
              <a:t>portrange</a:t>
            </a:r>
            <a:r>
              <a:rPr lang="en-US" b="1" dirty="0">
                <a:latin typeface="Courier New"/>
                <a:cs typeface="Courier New"/>
              </a:rPr>
              <a:t> 200-10000 and </a:t>
            </a:r>
            <a:r>
              <a:rPr lang="en-US" b="1" dirty="0" err="1">
                <a:latin typeface="Courier New"/>
                <a:cs typeface="Courier New"/>
              </a:rPr>
              <a:t>dst</a:t>
            </a:r>
            <a:r>
              <a:rPr lang="en-US" b="1" dirty="0">
                <a:latin typeface="Courier New"/>
                <a:cs typeface="Courier New"/>
              </a:rPr>
              <a:t> host </a:t>
            </a:r>
            <a:r>
              <a:rPr lang="en-US" b="1" dirty="0" smtClean="0">
                <a:latin typeface="Courier New"/>
                <a:cs typeface="Courier New"/>
              </a:rPr>
              <a:t>136.159.5.2</a:t>
            </a:r>
          </a:p>
          <a:p>
            <a:pPr lvl="1"/>
            <a:r>
              <a:rPr lang="en-US" dirty="0" smtClean="0"/>
              <a:t>Displays </a:t>
            </a:r>
            <a:r>
              <a:rPr lang="en-US" dirty="0"/>
              <a:t>packets with source IP address 136.159.5.1 or source </a:t>
            </a:r>
            <a:r>
              <a:rPr lang="en-US" dirty="0" smtClean="0"/>
              <a:t>address 136.159.5.3</a:t>
            </a:r>
            <a:r>
              <a:rPr lang="en-US" dirty="0"/>
              <a:t>, the result is then concatenated with packets having destination TCP </a:t>
            </a:r>
            <a:r>
              <a:rPr lang="en-US" dirty="0" smtClean="0"/>
              <a:t>port range </a:t>
            </a:r>
            <a:r>
              <a:rPr lang="en-US" dirty="0"/>
              <a:t>from 200 to 10000 and destination IP address136.159.5.2</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23</a:t>
            </a:fld>
            <a:endParaRPr kumimoji="0" lang="en-US"/>
          </a:p>
        </p:txBody>
      </p:sp>
    </p:spTree>
    <p:extLst>
      <p:ext uri="{BB962C8B-B14F-4D97-AF65-F5344CB8AC3E}">
        <p14:creationId xmlns:p14="http://schemas.microsoft.com/office/powerpoint/2010/main" val="547418884"/>
      </p:ext>
    </p:extLst>
  </p:cSld>
  <p:clrMapOvr>
    <a:masterClrMapping/>
  </p:clrMapOvr>
  <p:transition xmlns:p14="http://schemas.microsoft.com/office/powerpoint/2010/mai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Filters</a:t>
            </a:r>
          </a:p>
        </p:txBody>
      </p:sp>
      <p:sp>
        <p:nvSpPr>
          <p:cNvPr id="3" name="Content Placeholder 2"/>
          <p:cNvSpPr>
            <a:spLocks noGrp="1"/>
          </p:cNvSpPr>
          <p:nvPr>
            <p:ph idx="1"/>
          </p:nvPr>
        </p:nvSpPr>
        <p:spPr>
          <a:xfrm>
            <a:off x="280889" y="2818573"/>
            <a:ext cx="3474914" cy="3658426"/>
          </a:xfrm>
        </p:spPr>
        <p:txBody>
          <a:bodyPr>
            <a:normAutofit fontScale="77500" lnSpcReduction="20000"/>
          </a:bodyPr>
          <a:lstStyle/>
          <a:p>
            <a:r>
              <a:rPr lang="en-US" dirty="0"/>
              <a:t>String1, String2 (Optional settings): Sub protocol categories inside the protocol. To find them, look for a protocol and then click on the "+" character</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24</a:t>
            </a:fld>
            <a:endParaRPr kumimoji="0" lang="en-US"/>
          </a:p>
        </p:txBody>
      </p:sp>
      <p:pic>
        <p:nvPicPr>
          <p:cNvPr id="6" name="Picture 2" descr="C:\Users\Rebekah\AppData\Roaming\Tencent\Users\14288875\QQ\WinTemp\RichOle\}76VD$S{XX`NP0Z8A%V5%)4.jpg"/>
          <p:cNvPicPr>
            <a:picLocks noChangeAspect="1" noChangeArrowheads="1"/>
          </p:cNvPicPr>
          <p:nvPr/>
        </p:nvPicPr>
        <p:blipFill>
          <a:blip r:embed="rId2" cstate="print"/>
          <a:srcRect/>
          <a:stretch>
            <a:fillRect/>
          </a:stretch>
        </p:blipFill>
        <p:spPr bwMode="auto">
          <a:xfrm>
            <a:off x="3755804" y="2818573"/>
            <a:ext cx="5107307" cy="3658426"/>
          </a:xfrm>
          <a:prstGeom prst="rect">
            <a:avLst/>
          </a:prstGeom>
          <a:noFill/>
        </p:spPr>
      </p:pic>
      <p:graphicFrame>
        <p:nvGraphicFramePr>
          <p:cNvPr id="7" name="表格 6"/>
          <p:cNvGraphicFramePr>
            <a:graphicFrameLocks noGrp="1"/>
          </p:cNvGraphicFramePr>
          <p:nvPr>
            <p:extLst>
              <p:ext uri="{D42A27DB-BD31-4B8C-83A1-F6EECF244321}">
                <p14:modId xmlns:p14="http://schemas.microsoft.com/office/powerpoint/2010/main" val="3529547577"/>
              </p:ext>
            </p:extLst>
          </p:nvPr>
        </p:nvGraphicFramePr>
        <p:xfrm>
          <a:off x="280889" y="1615344"/>
          <a:ext cx="8582222" cy="1044166"/>
        </p:xfrm>
        <a:graphic>
          <a:graphicData uri="http://schemas.openxmlformats.org/drawingml/2006/table">
            <a:tbl>
              <a:tblPr firstRow="1" bandRow="1">
                <a:tableStyleId>{5C22544A-7EE6-4342-B048-85BDC9FD1C3A}</a:tableStyleId>
              </a:tblPr>
              <a:tblGrid>
                <a:gridCol w="924206"/>
                <a:gridCol w="941066"/>
                <a:gridCol w="236180"/>
                <a:gridCol w="845724"/>
                <a:gridCol w="236180"/>
                <a:gridCol w="872116"/>
                <a:gridCol w="1310626"/>
                <a:gridCol w="723964"/>
                <a:gridCol w="1101056"/>
                <a:gridCol w="1391104"/>
              </a:tblGrid>
              <a:tr h="685800">
                <a:tc>
                  <a:txBody>
                    <a:bodyPr/>
                    <a:lstStyle/>
                    <a:p>
                      <a:pPr algn="ctr"/>
                      <a:r>
                        <a:rPr lang="en-CA" altLang="zh-CN" sz="1500" dirty="0" smtClean="0"/>
                        <a:t>Syntax</a:t>
                      </a:r>
                      <a:endParaRPr lang="zh-CN" altLang="en-US" sz="1500" dirty="0"/>
                    </a:p>
                  </a:txBody>
                  <a:tcPr/>
                </a:tc>
                <a:tc>
                  <a:txBody>
                    <a:bodyPr/>
                    <a:lstStyle/>
                    <a:p>
                      <a:pPr algn="ctr"/>
                      <a:r>
                        <a:rPr lang="en-CA" altLang="zh-CN" sz="1500" dirty="0" smtClean="0"/>
                        <a:t>Protocol</a:t>
                      </a:r>
                      <a:endParaRPr lang="zh-CN" altLang="en-US" sz="1500" dirty="0"/>
                    </a:p>
                  </a:txBody>
                  <a:tcPr/>
                </a:tc>
                <a:tc>
                  <a:txBody>
                    <a:bodyPr/>
                    <a:lstStyle/>
                    <a:p>
                      <a:pPr algn="ctr"/>
                      <a:r>
                        <a:rPr lang="en-CA" altLang="zh-CN" sz="1500" dirty="0" smtClean="0"/>
                        <a:t>.</a:t>
                      </a:r>
                      <a:endParaRPr lang="zh-CN" altLang="en-US" sz="1500" dirty="0"/>
                    </a:p>
                  </a:txBody>
                  <a:tcPr/>
                </a:tc>
                <a:tc>
                  <a:txBody>
                    <a:bodyPr/>
                    <a:lstStyle/>
                    <a:p>
                      <a:pPr algn="ctr"/>
                      <a:r>
                        <a:rPr lang="en-CA" altLang="zh-CN" sz="1500" dirty="0" smtClean="0"/>
                        <a:t>String</a:t>
                      </a:r>
                      <a:r>
                        <a:rPr lang="en-CA" altLang="zh-CN" sz="1500" baseline="0" dirty="0" smtClean="0"/>
                        <a:t> </a:t>
                      </a:r>
                      <a:r>
                        <a:rPr lang="en-CA" altLang="zh-CN" sz="1500" dirty="0" smtClean="0"/>
                        <a:t>1</a:t>
                      </a:r>
                      <a:endParaRPr lang="zh-CN" altLang="en-US" sz="1500" dirty="0"/>
                    </a:p>
                  </a:txBody>
                  <a:tcPr/>
                </a:tc>
                <a:tc>
                  <a:txBody>
                    <a:bodyPr/>
                    <a:lstStyle/>
                    <a:p>
                      <a:pPr algn="ctr"/>
                      <a:r>
                        <a:rPr lang="en-CA" altLang="zh-CN" sz="1500" dirty="0" smtClean="0"/>
                        <a:t>.</a:t>
                      </a:r>
                      <a:endParaRPr lang="zh-CN" altLang="en-US" sz="1500" dirty="0"/>
                    </a:p>
                  </a:txBody>
                  <a:tcPr/>
                </a:tc>
                <a:tc>
                  <a:txBody>
                    <a:bodyPr/>
                    <a:lstStyle/>
                    <a:p>
                      <a:pPr algn="ctr"/>
                      <a:r>
                        <a:rPr lang="en-CA" altLang="zh-CN" sz="1500" dirty="0" smtClean="0"/>
                        <a:t>String</a:t>
                      </a:r>
                      <a:r>
                        <a:rPr lang="en-CA" altLang="zh-CN" sz="1500" baseline="0" dirty="0" smtClean="0"/>
                        <a:t> </a:t>
                      </a:r>
                      <a:r>
                        <a:rPr lang="en-CA" altLang="zh-CN" sz="1500" dirty="0" smtClean="0"/>
                        <a:t>2</a:t>
                      </a:r>
                      <a:endParaRPr lang="zh-CN" altLang="en-US" sz="1500" dirty="0"/>
                    </a:p>
                  </a:txBody>
                  <a:tcPr/>
                </a:tc>
                <a:tc>
                  <a:txBody>
                    <a:bodyPr/>
                    <a:lstStyle/>
                    <a:p>
                      <a:pPr algn="ctr"/>
                      <a:r>
                        <a:rPr lang="en-CA" altLang="zh-CN" sz="1500" dirty="0" smtClean="0"/>
                        <a:t>Comparison</a:t>
                      </a:r>
                      <a:endParaRPr lang="en-CA" altLang="zh-CN" sz="1500" baseline="0" dirty="0" smtClean="0"/>
                    </a:p>
                    <a:p>
                      <a:pPr algn="ctr"/>
                      <a:r>
                        <a:rPr lang="en-CA" altLang="zh-CN" sz="1500" baseline="0" dirty="0" smtClean="0"/>
                        <a:t>O</a:t>
                      </a:r>
                      <a:r>
                        <a:rPr lang="en-CA" altLang="zh-CN" sz="1500" dirty="0" smtClean="0"/>
                        <a:t>perators</a:t>
                      </a:r>
                      <a:endParaRPr lang="zh-CN" altLang="en-US" sz="1500" dirty="0"/>
                    </a:p>
                  </a:txBody>
                  <a:tcPr/>
                </a:tc>
                <a:tc>
                  <a:txBody>
                    <a:bodyPr/>
                    <a:lstStyle/>
                    <a:p>
                      <a:pPr algn="ctr"/>
                      <a:r>
                        <a:rPr lang="en-CA" altLang="zh-CN" sz="1500" dirty="0" smtClean="0"/>
                        <a:t>Value</a:t>
                      </a:r>
                      <a:endParaRPr lang="zh-CN" altLang="en-US" sz="1500" dirty="0"/>
                    </a:p>
                  </a:txBody>
                  <a:tcPr/>
                </a:tc>
                <a:tc>
                  <a:txBody>
                    <a:bodyPr/>
                    <a:lstStyle/>
                    <a:p>
                      <a:pPr algn="ctr"/>
                      <a:r>
                        <a:rPr lang="en-CA" altLang="zh-CN" sz="1500" dirty="0" smtClean="0"/>
                        <a:t>Logical</a:t>
                      </a:r>
                    </a:p>
                    <a:p>
                      <a:pPr algn="ctr"/>
                      <a:r>
                        <a:rPr lang="en-CA" altLang="zh-CN" sz="1500" dirty="0" smtClean="0"/>
                        <a:t>Operators</a:t>
                      </a:r>
                      <a:endParaRPr lang="zh-CN" altLang="en-US" sz="1500" dirty="0"/>
                    </a:p>
                  </a:txBody>
                  <a:tcPr/>
                </a:tc>
                <a:tc>
                  <a:txBody>
                    <a:bodyPr/>
                    <a:lstStyle/>
                    <a:p>
                      <a:pPr algn="ctr"/>
                      <a:r>
                        <a:rPr lang="en-CA" altLang="zh-CN" sz="1500" dirty="0" smtClean="0"/>
                        <a:t>Other</a:t>
                      </a:r>
                      <a:endParaRPr lang="en-CA" altLang="zh-CN" sz="1500" baseline="0" dirty="0" smtClean="0"/>
                    </a:p>
                    <a:p>
                      <a:pPr algn="ctr"/>
                      <a:r>
                        <a:rPr lang="en-CA" altLang="zh-CN" sz="1500" baseline="0" dirty="0" smtClean="0"/>
                        <a:t>Expressions</a:t>
                      </a:r>
                      <a:endParaRPr lang="zh-CN" altLang="en-US" sz="1500" dirty="0"/>
                    </a:p>
                  </a:txBody>
                  <a:tcPr/>
                </a:tc>
              </a:tr>
              <a:tr h="358366">
                <a:tc>
                  <a:txBody>
                    <a:bodyPr/>
                    <a:lstStyle/>
                    <a:p>
                      <a:pPr algn="ctr"/>
                      <a:r>
                        <a:rPr lang="en-CA" altLang="zh-CN" sz="1400" dirty="0" smtClean="0"/>
                        <a:t>Example </a:t>
                      </a:r>
                      <a:endParaRPr lang="zh-CN" altLang="en-US" sz="1400" dirty="0"/>
                    </a:p>
                  </a:txBody>
                  <a:tcPr/>
                </a:tc>
                <a:tc>
                  <a:txBody>
                    <a:bodyPr/>
                    <a:lstStyle/>
                    <a:p>
                      <a:pPr algn="ctr"/>
                      <a:r>
                        <a:rPr lang="en-CA" altLang="zh-CN" sz="1400" dirty="0" smtClean="0"/>
                        <a:t>http</a:t>
                      </a:r>
                      <a:endParaRPr lang="zh-CN" altLang="en-US" sz="1400" dirty="0"/>
                    </a:p>
                  </a:txBody>
                  <a:tcPr/>
                </a:tc>
                <a:tc>
                  <a:txBody>
                    <a:bodyPr/>
                    <a:lstStyle/>
                    <a:p>
                      <a:pPr algn="ctr"/>
                      <a:r>
                        <a:rPr lang="en-CA" altLang="zh-CN" sz="1400" dirty="0" smtClean="0"/>
                        <a:t>.</a:t>
                      </a:r>
                      <a:endParaRPr lang="zh-CN" altLang="en-US" sz="1400" dirty="0"/>
                    </a:p>
                  </a:txBody>
                  <a:tcPr/>
                </a:tc>
                <a:tc>
                  <a:txBody>
                    <a:bodyPr/>
                    <a:lstStyle/>
                    <a:p>
                      <a:pPr algn="ctr"/>
                      <a:r>
                        <a:rPr lang="en-CA" altLang="zh-CN" sz="1400" dirty="0" smtClean="0"/>
                        <a:t>request</a:t>
                      </a:r>
                      <a:endParaRPr lang="zh-CN" altLang="en-US" sz="1400" dirty="0"/>
                    </a:p>
                  </a:txBody>
                  <a:tcPr/>
                </a:tc>
                <a:tc>
                  <a:txBody>
                    <a:bodyPr/>
                    <a:lstStyle/>
                    <a:p>
                      <a:pPr algn="ctr"/>
                      <a:r>
                        <a:rPr lang="en-CA" altLang="zh-CN" sz="1400" dirty="0" smtClean="0"/>
                        <a:t>.</a:t>
                      </a:r>
                      <a:endParaRPr lang="zh-CN" altLang="en-US" sz="1400" dirty="0"/>
                    </a:p>
                  </a:txBody>
                  <a:tcPr/>
                </a:tc>
                <a:tc>
                  <a:txBody>
                    <a:bodyPr/>
                    <a:lstStyle/>
                    <a:p>
                      <a:pPr algn="ctr"/>
                      <a:r>
                        <a:rPr lang="en-CA" altLang="zh-CN" sz="1400" dirty="0" smtClean="0"/>
                        <a:t>method</a:t>
                      </a:r>
                      <a:endParaRPr lang="zh-CN" altLang="en-US" sz="1400" dirty="0"/>
                    </a:p>
                  </a:txBody>
                  <a:tcPr/>
                </a:tc>
                <a:tc>
                  <a:txBody>
                    <a:bodyPr/>
                    <a:lstStyle/>
                    <a:p>
                      <a:pPr algn="ctr"/>
                      <a:r>
                        <a:rPr lang="en-CA" altLang="zh-CN" sz="1400" dirty="0" smtClean="0"/>
                        <a:t>==</a:t>
                      </a:r>
                      <a:endParaRPr lang="zh-CN" altLang="en-US" sz="1400" dirty="0"/>
                    </a:p>
                  </a:txBody>
                  <a:tcPr/>
                </a:tc>
                <a:tc>
                  <a:txBody>
                    <a:bodyPr/>
                    <a:lstStyle/>
                    <a:p>
                      <a:pPr algn="ctr"/>
                      <a:r>
                        <a:rPr lang="en-CA" altLang="zh-CN" sz="1400" dirty="0" smtClean="0"/>
                        <a:t>get</a:t>
                      </a:r>
                      <a:endParaRPr lang="zh-CN" altLang="en-US" sz="1400" dirty="0"/>
                    </a:p>
                  </a:txBody>
                  <a:tcPr/>
                </a:tc>
                <a:tc>
                  <a:txBody>
                    <a:bodyPr/>
                    <a:lstStyle/>
                    <a:p>
                      <a:pPr algn="ctr"/>
                      <a:r>
                        <a:rPr lang="en-CA" altLang="zh-CN" sz="1400" dirty="0" smtClean="0"/>
                        <a:t>or</a:t>
                      </a:r>
                      <a:endParaRPr lang="zh-CN" altLang="en-US" sz="1400" dirty="0"/>
                    </a:p>
                  </a:txBody>
                  <a:tcPr/>
                </a:tc>
                <a:tc>
                  <a:txBody>
                    <a:bodyPr/>
                    <a:lstStyle/>
                    <a:p>
                      <a:pPr algn="ctr"/>
                      <a:r>
                        <a:rPr lang="en-CA" altLang="zh-CN" sz="1400" dirty="0" err="1" smtClean="0"/>
                        <a:t>tcp.port</a:t>
                      </a:r>
                      <a:r>
                        <a:rPr lang="en-CA" altLang="zh-CN" sz="1400" dirty="0" smtClean="0"/>
                        <a:t> == 80</a:t>
                      </a:r>
                      <a:endParaRPr lang="zh-CN" altLang="en-US" sz="1400" dirty="0"/>
                    </a:p>
                  </a:txBody>
                  <a:tcPr/>
                </a:tc>
              </a:tr>
            </a:tbl>
          </a:graphicData>
        </a:graphic>
      </p:graphicFrame>
    </p:spTree>
    <p:extLst>
      <p:ext uri="{BB962C8B-B14F-4D97-AF65-F5344CB8AC3E}">
        <p14:creationId xmlns:p14="http://schemas.microsoft.com/office/powerpoint/2010/main" val="14201201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Display Filters (Examples)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err="1">
                <a:latin typeface="Courier New"/>
                <a:cs typeface="Courier New"/>
              </a:rPr>
              <a:t>ip.addr</a:t>
            </a:r>
            <a:r>
              <a:rPr lang="en-US" b="1" dirty="0">
                <a:latin typeface="Courier New"/>
                <a:cs typeface="Courier New"/>
              </a:rPr>
              <a:t> == </a:t>
            </a:r>
            <a:r>
              <a:rPr lang="en-US" b="1" dirty="0" smtClean="0">
                <a:latin typeface="Courier New"/>
                <a:cs typeface="Courier New"/>
              </a:rPr>
              <a:t>136.159.5.20</a:t>
            </a:r>
          </a:p>
          <a:p>
            <a:pPr lvl="1"/>
            <a:r>
              <a:rPr lang="en-US" dirty="0" smtClean="0"/>
              <a:t>Displays </a:t>
            </a:r>
            <a:r>
              <a:rPr lang="en-US" dirty="0"/>
              <a:t>the packets with source or destination IP address equals to </a:t>
            </a:r>
            <a:r>
              <a:rPr lang="en-US" dirty="0" smtClean="0"/>
              <a:t>136.159.5.20</a:t>
            </a:r>
          </a:p>
          <a:p>
            <a:endParaRPr lang="en-US" dirty="0" smtClean="0"/>
          </a:p>
          <a:p>
            <a:r>
              <a:rPr lang="en-US" b="1" dirty="0" err="1" smtClean="0">
                <a:latin typeface="Courier New"/>
                <a:cs typeface="Courier New"/>
              </a:rPr>
              <a:t>http.request.version</a:t>
            </a:r>
            <a:r>
              <a:rPr lang="en-US" b="1" dirty="0">
                <a:latin typeface="Courier New"/>
                <a:cs typeface="Courier New"/>
              </a:rPr>
              <a:t>=="HTTP/</a:t>
            </a:r>
            <a:r>
              <a:rPr lang="en-US" b="1" dirty="0" smtClean="0">
                <a:latin typeface="Courier New"/>
                <a:cs typeface="Courier New"/>
              </a:rPr>
              <a:t>1.1"</a:t>
            </a:r>
          </a:p>
          <a:p>
            <a:pPr lvl="1"/>
            <a:r>
              <a:rPr lang="en-US" dirty="0" smtClean="0"/>
              <a:t>Display HTTP requests with version 1.1</a:t>
            </a:r>
            <a:endParaRPr lang="en-US" dirty="0"/>
          </a:p>
          <a:p>
            <a:endParaRPr lang="en-US" dirty="0" smtClean="0"/>
          </a:p>
          <a:p>
            <a:r>
              <a:rPr lang="en-US" b="1" dirty="0" err="1" smtClean="0">
                <a:latin typeface="Courier New"/>
                <a:cs typeface="Courier New"/>
              </a:rPr>
              <a:t>tcp.dstport</a:t>
            </a:r>
            <a:r>
              <a:rPr lang="en-US" b="1" dirty="0" smtClean="0">
                <a:latin typeface="Courier New"/>
                <a:cs typeface="Courier New"/>
              </a:rPr>
              <a:t> </a:t>
            </a:r>
            <a:r>
              <a:rPr lang="en-US" b="1" dirty="0">
                <a:latin typeface="Courier New"/>
                <a:cs typeface="Courier New"/>
              </a:rPr>
              <a:t>== 25  </a:t>
            </a:r>
          </a:p>
          <a:p>
            <a:pPr lvl="1"/>
            <a:r>
              <a:rPr lang="en-US" dirty="0"/>
              <a:t>Display </a:t>
            </a:r>
            <a:r>
              <a:rPr lang="en-US" dirty="0" smtClean="0"/>
              <a:t>TCP packets with destination port equal to 25</a:t>
            </a:r>
          </a:p>
          <a:p>
            <a:endParaRPr lang="en-US" b="1" dirty="0" smtClean="0">
              <a:latin typeface="Courier New"/>
              <a:cs typeface="Courier New"/>
            </a:endParaRPr>
          </a:p>
          <a:p>
            <a:r>
              <a:rPr lang="en-US" b="1" dirty="0" err="1" smtClean="0">
                <a:latin typeface="Courier New"/>
                <a:cs typeface="Courier New"/>
              </a:rPr>
              <a:t>tcp.flags</a:t>
            </a:r>
            <a:endParaRPr lang="en-US" b="1" dirty="0" smtClean="0">
              <a:latin typeface="Courier New"/>
              <a:cs typeface="Courier New"/>
            </a:endParaRPr>
          </a:p>
          <a:p>
            <a:pPr lvl="1"/>
            <a:r>
              <a:rPr lang="en-US" dirty="0" smtClean="0"/>
              <a:t>Display </a:t>
            </a:r>
            <a:r>
              <a:rPr lang="en-US" dirty="0"/>
              <a:t>packets having a TCP </a:t>
            </a:r>
            <a:r>
              <a:rPr lang="en-US" dirty="0" smtClean="0"/>
              <a:t>flag   </a:t>
            </a:r>
            <a:endParaRPr lang="en-US" dirty="0"/>
          </a:p>
          <a:p>
            <a:endParaRPr lang="en-US" dirty="0" smtClean="0"/>
          </a:p>
          <a:p>
            <a:r>
              <a:rPr lang="en-US" b="1" dirty="0" err="1" smtClean="0">
                <a:latin typeface="Courier New"/>
                <a:cs typeface="Courier New"/>
              </a:rPr>
              <a:t>tcp.flags.syn</a:t>
            </a:r>
            <a:r>
              <a:rPr lang="en-US" b="1" dirty="0" smtClean="0">
                <a:latin typeface="Courier New"/>
                <a:cs typeface="Courier New"/>
              </a:rPr>
              <a:t> </a:t>
            </a:r>
            <a:r>
              <a:rPr lang="en-US" b="1" dirty="0">
                <a:latin typeface="Courier New"/>
                <a:cs typeface="Courier New"/>
              </a:rPr>
              <a:t>== </a:t>
            </a:r>
            <a:r>
              <a:rPr lang="en-US" b="1" dirty="0" smtClean="0">
                <a:latin typeface="Courier New"/>
                <a:cs typeface="Courier New"/>
              </a:rPr>
              <a:t>0x02</a:t>
            </a:r>
          </a:p>
          <a:p>
            <a:pPr lvl="1"/>
            <a:r>
              <a:rPr lang="en-US" dirty="0" smtClean="0"/>
              <a:t>Display </a:t>
            </a:r>
            <a:r>
              <a:rPr lang="en-US" dirty="0"/>
              <a:t>packets with a TCP SYN </a:t>
            </a:r>
            <a:r>
              <a:rPr lang="en-US" dirty="0" smtClean="0"/>
              <a:t>flag</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25</a:t>
            </a:fld>
            <a:endParaRPr kumimoji="0" lang="en-US"/>
          </a:p>
        </p:txBody>
      </p:sp>
    </p:spTree>
    <p:extLst>
      <p:ext uri="{BB962C8B-B14F-4D97-AF65-F5344CB8AC3E}">
        <p14:creationId xmlns:p14="http://schemas.microsoft.com/office/powerpoint/2010/main" val="76750592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and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Wireshark</a:t>
            </a:r>
            <a:r>
              <a:rPr lang="en-US" dirty="0"/>
              <a:t> is software that "understands" the structure of different networking protocols. Thus, it is able to display the encapsulation and the fields along with their meanings of different packets specified by different networking protocols. </a:t>
            </a:r>
          </a:p>
          <a:p>
            <a:endParaRPr lang="en-US" dirty="0"/>
          </a:p>
          <a:p>
            <a:r>
              <a:rPr lang="en-US" dirty="0"/>
              <a:t>Live data can be read from a number of types of network, including Ethernet, IEEE 802.11, PPP…</a:t>
            </a:r>
          </a:p>
          <a:p>
            <a:endParaRPr lang="en-US" dirty="0"/>
          </a:p>
          <a:p>
            <a:r>
              <a:rPr lang="en-US" dirty="0"/>
              <a:t>Data display can be refined using a display filter</a:t>
            </a:r>
            <a:r>
              <a:rPr lang="en-US" dirty="0" smtClean="0"/>
              <a: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3</a:t>
            </a:fld>
            <a:endParaRPr kumimoji="0" lang="en-US"/>
          </a:p>
        </p:txBody>
      </p:sp>
    </p:spTree>
    <p:extLst>
      <p:ext uri="{BB962C8B-B14F-4D97-AF65-F5344CB8AC3E}">
        <p14:creationId xmlns:p14="http://schemas.microsoft.com/office/powerpoint/2010/main" val="203002755"/>
      </p:ext>
    </p:extLst>
  </p:cSld>
  <p:clrMapOvr>
    <a:masterClrMapping/>
  </p:clrMapOvr>
  <p:transition xmlns:p14="http://schemas.microsoft.com/office/powerpoint/2010/mai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Download </a:t>
            </a:r>
            <a:r>
              <a:rPr lang="en-US" dirty="0" err="1" smtClean="0"/>
              <a:t>Wireshark</a:t>
            </a:r>
            <a:r>
              <a:rPr lang="en-US" dirty="0" smtClean="0"/>
              <a:t>:</a:t>
            </a:r>
          </a:p>
          <a:p>
            <a:pPr lvl="1"/>
            <a:r>
              <a:rPr lang="en-US" dirty="0" smtClean="0">
                <a:hlinkClick r:id="rId2"/>
              </a:rPr>
              <a:t>http</a:t>
            </a:r>
            <a:r>
              <a:rPr lang="en-US" dirty="0">
                <a:hlinkClick r:id="rId2"/>
              </a:rPr>
              <a:t>://www.wireshark.org/</a:t>
            </a:r>
            <a:r>
              <a:rPr lang="en-US" dirty="0" smtClean="0">
                <a:hlinkClick r:id="rId2"/>
              </a:rPr>
              <a:t>download.html</a:t>
            </a:r>
            <a:endParaRPr lang="en-US" dirty="0"/>
          </a:p>
          <a:p>
            <a:endParaRPr lang="en-US" dirty="0" smtClean="0"/>
          </a:p>
          <a:p>
            <a:r>
              <a:rPr lang="en-US" dirty="0" smtClean="0"/>
              <a:t>Choose the appropriate </a:t>
            </a:r>
            <a:r>
              <a:rPr lang="en-US" dirty="0"/>
              <a:t>version according to your operating </a:t>
            </a:r>
            <a:r>
              <a:rPr lang="en-US" dirty="0" smtClean="0"/>
              <a:t>system</a:t>
            </a:r>
          </a:p>
          <a:p>
            <a:pPr lvl="1"/>
            <a:r>
              <a:rPr lang="en-US" dirty="0" smtClean="0"/>
              <a:t>For Windows, </a:t>
            </a:r>
            <a:r>
              <a:rPr lang="en-US" dirty="0"/>
              <a:t>during </a:t>
            </a:r>
            <a:r>
              <a:rPr lang="en-US" dirty="0" smtClean="0"/>
              <a:t>the installation, </a:t>
            </a:r>
            <a:r>
              <a:rPr lang="en-US" dirty="0"/>
              <a:t>agree to install </a:t>
            </a:r>
            <a:r>
              <a:rPr lang="en-US" dirty="0" err="1" smtClean="0"/>
              <a:t>WinPcap</a:t>
            </a:r>
            <a:r>
              <a:rPr lang="en-US" dirty="0" smtClean="0"/>
              <a:t> </a:t>
            </a:r>
            <a:r>
              <a:rPr lang="en-US" dirty="0"/>
              <a:t>as </a:t>
            </a:r>
            <a:r>
              <a:rPr lang="en-US" dirty="0" smtClean="0"/>
              <a:t>well.</a:t>
            </a:r>
          </a:p>
          <a:p>
            <a:r>
              <a:rPr lang="en-US" dirty="0" err="1" smtClean="0"/>
              <a:t>pcap</a:t>
            </a:r>
            <a:r>
              <a:rPr lang="en-US" dirty="0"/>
              <a:t> (packet capture) is an application programming interface (API) for capturing network </a:t>
            </a:r>
            <a:r>
              <a:rPr lang="en-US" dirty="0" smtClean="0"/>
              <a:t>traffic.</a:t>
            </a:r>
          </a:p>
          <a:p>
            <a:pPr lvl="1"/>
            <a:r>
              <a:rPr lang="en-US" dirty="0" smtClean="0"/>
              <a:t>Unix</a:t>
            </a:r>
            <a:r>
              <a:rPr lang="en-US" dirty="0"/>
              <a:t>-like systems implement </a:t>
            </a:r>
            <a:r>
              <a:rPr lang="en-US" dirty="0" err="1"/>
              <a:t>pcap</a:t>
            </a:r>
            <a:r>
              <a:rPr lang="en-US" dirty="0"/>
              <a:t> in the </a:t>
            </a:r>
            <a:r>
              <a:rPr lang="en-US" dirty="0" err="1"/>
              <a:t>libpcap</a:t>
            </a:r>
            <a:r>
              <a:rPr lang="en-US" dirty="0"/>
              <a:t> </a:t>
            </a:r>
            <a:r>
              <a:rPr lang="en-US" dirty="0" smtClean="0"/>
              <a:t>library.</a:t>
            </a:r>
          </a:p>
          <a:p>
            <a:pPr lvl="1"/>
            <a:r>
              <a:rPr lang="en-US" dirty="0" smtClean="0"/>
              <a:t>Windows</a:t>
            </a:r>
            <a:r>
              <a:rPr lang="en-US" dirty="0"/>
              <a:t> uses a port of </a:t>
            </a:r>
            <a:r>
              <a:rPr lang="en-US" dirty="0" err="1"/>
              <a:t>libpcap</a:t>
            </a:r>
            <a:r>
              <a:rPr lang="en-US" dirty="0"/>
              <a:t> known as </a:t>
            </a:r>
            <a:r>
              <a:rPr lang="en-US" dirty="0" err="1"/>
              <a:t>WinPcap</a:t>
            </a:r>
            <a:r>
              <a:rPr lang="en-US" dirty="0"/>
              <a:t>.</a:t>
            </a:r>
          </a:p>
          <a:p>
            <a:endParaRPr lang="en-US" dirty="0" smtClean="0"/>
          </a:p>
          <a:p>
            <a:r>
              <a:rPr lang="en-US" dirty="0" smtClean="0"/>
              <a:t>There is a good </a:t>
            </a:r>
            <a:r>
              <a:rPr lang="en-US" dirty="0"/>
              <a:t>tutorial on how to capture data using </a:t>
            </a:r>
            <a:r>
              <a:rPr lang="en-US" dirty="0" err="1" smtClean="0"/>
              <a:t>WireShark</a:t>
            </a:r>
            <a:r>
              <a:rPr lang="en-US" dirty="0" smtClean="0"/>
              <a:t>:</a:t>
            </a:r>
          </a:p>
          <a:p>
            <a:pPr lvl="1"/>
            <a:r>
              <a:rPr lang="en-US" dirty="0">
                <a:hlinkClick r:id="rId3"/>
              </a:rPr>
              <a:t>http://wiki.wireshark.org/</a:t>
            </a:r>
            <a:r>
              <a:rPr lang="en-US" dirty="0" smtClean="0">
                <a:hlinkClick r:id="rId3"/>
              </a:rPr>
              <a:t>CaptureSetup</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a:t>
            </a:fld>
            <a:endParaRPr kumimoji="0" lang="en-US"/>
          </a:p>
        </p:txBody>
      </p:sp>
    </p:spTree>
    <p:extLst>
      <p:ext uri="{BB962C8B-B14F-4D97-AF65-F5344CB8AC3E}">
        <p14:creationId xmlns:p14="http://schemas.microsoft.com/office/powerpoint/2010/main" val="26318397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Capturing Data</a:t>
            </a:r>
            <a:endParaRPr lang="en-US" dirty="0"/>
          </a:p>
        </p:txBody>
      </p:sp>
      <p:sp>
        <p:nvSpPr>
          <p:cNvPr id="3" name="Content Placeholder 2"/>
          <p:cNvSpPr>
            <a:spLocks noGrp="1"/>
          </p:cNvSpPr>
          <p:nvPr>
            <p:ph idx="1"/>
          </p:nvPr>
        </p:nvSpPr>
        <p:spPr/>
        <p:txBody>
          <a:bodyPr>
            <a:normAutofit fontScale="77500" lnSpcReduction="20000"/>
          </a:bodyPr>
          <a:lstStyle/>
          <a:p>
            <a:r>
              <a:rPr lang="en-US" dirty="0"/>
              <a:t>Are you allowed to do this?</a:t>
            </a:r>
          </a:p>
          <a:p>
            <a:pPr lvl="1"/>
            <a:r>
              <a:rPr lang="en-US" dirty="0"/>
              <a:t>Ensure that you have </a:t>
            </a:r>
            <a:r>
              <a:rPr lang="en-US" dirty="0" smtClean="0"/>
              <a:t>permission </a:t>
            </a:r>
            <a:r>
              <a:rPr lang="en-US" dirty="0"/>
              <a:t>to capture  packets from the network you are connected </a:t>
            </a:r>
            <a:r>
              <a:rPr lang="en-US" dirty="0" smtClean="0"/>
              <a:t>with.</a:t>
            </a:r>
          </a:p>
          <a:p>
            <a:pPr lvl="1"/>
            <a:r>
              <a:rPr lang="en-US" dirty="0" smtClean="0"/>
              <a:t>Corporate </a:t>
            </a:r>
            <a:r>
              <a:rPr lang="en-US" dirty="0"/>
              <a:t>policies or applicable </a:t>
            </a:r>
            <a:r>
              <a:rPr lang="en-US" dirty="0" smtClean="0"/>
              <a:t>laws may prohibit </a:t>
            </a:r>
            <a:r>
              <a:rPr lang="en-US" dirty="0"/>
              <a:t>capturing data from the </a:t>
            </a:r>
            <a:r>
              <a:rPr lang="en-US" dirty="0" smtClean="0"/>
              <a:t>network</a:t>
            </a:r>
            <a:r>
              <a:rPr lang="en-US" dirty="0"/>
              <a:t>.</a:t>
            </a:r>
          </a:p>
          <a:p>
            <a:endParaRPr lang="en-US" dirty="0"/>
          </a:p>
          <a:p>
            <a:r>
              <a:rPr lang="en-US" dirty="0"/>
              <a:t>General Setup </a:t>
            </a:r>
          </a:p>
          <a:p>
            <a:pPr lvl="1"/>
            <a:r>
              <a:rPr lang="en-US" dirty="0"/>
              <a:t>Operating system must support packet capturing, e.g. capture support is enabled </a:t>
            </a:r>
          </a:p>
          <a:p>
            <a:pPr lvl="1"/>
            <a:r>
              <a:rPr lang="en-US" dirty="0"/>
              <a:t>You must have sufficient privileges to capture packets, e.g. root / </a:t>
            </a:r>
            <a:r>
              <a:rPr lang="en-US" dirty="0" smtClean="0"/>
              <a:t>administrator </a:t>
            </a:r>
            <a:r>
              <a:rPr lang="en-US" dirty="0"/>
              <a:t>privileges  </a:t>
            </a:r>
          </a:p>
          <a:p>
            <a:pPr lvl="1"/>
            <a:r>
              <a:rPr lang="en-US" dirty="0"/>
              <a:t>Your computer's time and time zone settings should be </a:t>
            </a:r>
            <a:r>
              <a:rPr lang="en-US" dirty="0" smtClean="0"/>
              <a:t>correct</a:t>
            </a:r>
            <a:endParaRPr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5</a:t>
            </a:fld>
            <a:endParaRPr kumimoji="0" lang="en-US"/>
          </a:p>
        </p:txBody>
      </p:sp>
    </p:spTree>
    <p:extLst>
      <p:ext uri="{BB962C8B-B14F-4D97-AF65-F5344CB8AC3E}">
        <p14:creationId xmlns:p14="http://schemas.microsoft.com/office/powerpoint/2010/main" val="19019813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ea typeface="宋体" charset="-122"/>
              </a:rPr>
              <a:t>Using </a:t>
            </a:r>
            <a:r>
              <a:rPr lang="en-US" altLang="zh-CN" b="1" dirty="0" err="1" smtClean="0">
                <a:ea typeface="宋体" charset="-122"/>
              </a:rPr>
              <a:t>Wireshark</a:t>
            </a:r>
            <a:endParaRPr lang="zh-CN" altLang="en-US" b="1" dirty="0"/>
          </a:p>
        </p:txBody>
      </p:sp>
      <p:sp>
        <p:nvSpPr>
          <p:cNvPr id="3" name="内容占位符 2"/>
          <p:cNvSpPr>
            <a:spLocks noGrp="1"/>
          </p:cNvSpPr>
          <p:nvPr>
            <p:ph idx="1"/>
          </p:nvPr>
        </p:nvSpPr>
        <p:spPr/>
        <p:txBody>
          <a:bodyPr>
            <a:noAutofit/>
          </a:bodyPr>
          <a:lstStyle/>
          <a:p>
            <a:endParaRPr lang="en-US" altLang="zh-CN" sz="2000" dirty="0" smtClean="0">
              <a:ea typeface="宋体" charset="-122"/>
            </a:endParaRPr>
          </a:p>
          <a:p>
            <a:endParaRPr lang="zh-CN" altLang="en-US" sz="2000" dirty="0"/>
          </a:p>
        </p:txBody>
      </p:sp>
      <p:pic>
        <p:nvPicPr>
          <p:cNvPr id="29698" name="Picture 2"/>
          <p:cNvPicPr>
            <a:picLocks noChangeAspect="1" noChangeArrowheads="1"/>
          </p:cNvPicPr>
          <p:nvPr/>
        </p:nvPicPr>
        <p:blipFill>
          <a:blip r:embed="rId3" cstate="print"/>
          <a:srcRect/>
          <a:stretch>
            <a:fillRect/>
          </a:stretch>
        </p:blipFill>
        <p:spPr bwMode="auto">
          <a:xfrm>
            <a:off x="457200" y="2002509"/>
            <a:ext cx="8229600" cy="4626891"/>
          </a:xfrm>
          <a:prstGeom prst="rect">
            <a:avLst/>
          </a:prstGeom>
          <a:noFill/>
          <a:ln w="9525">
            <a:noFill/>
            <a:miter lim="800000"/>
            <a:headEnd/>
            <a:tailEnd/>
          </a:ln>
        </p:spPr>
      </p:pic>
      <p:cxnSp>
        <p:nvCxnSpPr>
          <p:cNvPr id="9" name="直接箭头连接符 8"/>
          <p:cNvCxnSpPr/>
          <p:nvPr/>
        </p:nvCxnSpPr>
        <p:spPr>
          <a:xfrm flipH="1">
            <a:off x="1990686" y="1974662"/>
            <a:ext cx="2585604" cy="211010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9"/>
          <p:cNvSpPr txBox="1"/>
          <p:nvPr/>
        </p:nvSpPr>
        <p:spPr>
          <a:xfrm>
            <a:off x="1905000" y="1600200"/>
            <a:ext cx="7066941" cy="374461"/>
          </a:xfrm>
          <a:prstGeom prst="rect">
            <a:avLst/>
          </a:prstGeom>
          <a:noFill/>
        </p:spPr>
        <p:txBody>
          <a:bodyPr wrap="square" rtlCol="0">
            <a:spAutoFit/>
          </a:bodyPr>
          <a:lstStyle/>
          <a:p>
            <a:pPr marL="342900" indent="-228600">
              <a:lnSpc>
                <a:spcPct val="80000"/>
              </a:lnSpc>
              <a:spcBef>
                <a:spcPct val="20000"/>
              </a:spcBef>
              <a:buClr>
                <a:srgbClr val="FFC000"/>
              </a:buClr>
              <a:buFont typeface="Arial" pitchFamily="34" charset="0"/>
              <a:buChar char="•"/>
            </a:pPr>
            <a:r>
              <a:rPr lang="en-US" altLang="zh-CN" sz="2200" dirty="0" smtClean="0">
                <a:solidFill>
                  <a:schemeClr val="tx2"/>
                </a:solidFill>
              </a:rPr>
              <a:t>The available network interfaces are listed here. </a:t>
            </a:r>
            <a:endParaRPr lang="zh-CN" altLang="en-US" sz="2200" dirty="0">
              <a:solidFill>
                <a:schemeClr val="tx2"/>
              </a:solidFill>
            </a:endParaRPr>
          </a:p>
        </p:txBody>
      </p:sp>
      <p:sp>
        <p:nvSpPr>
          <p:cNvPr id="11" name="TextBox 10"/>
          <p:cNvSpPr txBox="1"/>
          <p:nvPr/>
        </p:nvSpPr>
        <p:spPr>
          <a:xfrm>
            <a:off x="2592572" y="5204741"/>
            <a:ext cx="6379369" cy="363176"/>
          </a:xfrm>
          <a:prstGeom prst="rect">
            <a:avLst/>
          </a:prstGeom>
          <a:solidFill>
            <a:schemeClr val="accent2">
              <a:lumMod val="60000"/>
              <a:lumOff val="40000"/>
            </a:schemeClr>
          </a:solidFill>
        </p:spPr>
        <p:txBody>
          <a:bodyPr wrap="square" rtlCol="0">
            <a:spAutoFit/>
          </a:bodyPr>
          <a:lstStyle/>
          <a:p>
            <a:pPr marL="114300" algn="ctr">
              <a:lnSpc>
                <a:spcPct val="80000"/>
              </a:lnSpc>
              <a:spcBef>
                <a:spcPct val="20000"/>
              </a:spcBef>
              <a:buClr>
                <a:srgbClr val="FFC000"/>
              </a:buClr>
            </a:pPr>
            <a:r>
              <a:rPr lang="en-US" altLang="zh-CN" sz="2200" dirty="0" smtClean="0">
                <a:solidFill>
                  <a:schemeClr val="bg1"/>
                </a:solidFill>
              </a:rPr>
              <a:t>Which interface we want to capture from?</a:t>
            </a:r>
            <a:endParaRPr lang="zh-CN" altLang="en-US" sz="2200" dirty="0">
              <a:solidFill>
                <a:schemeClr val="bg1"/>
              </a:solidFill>
            </a:endParaRPr>
          </a:p>
        </p:txBody>
      </p:sp>
      <p:sp>
        <p:nvSpPr>
          <p:cNvPr id="12" name="TextBox 11"/>
          <p:cNvSpPr txBox="1"/>
          <p:nvPr/>
        </p:nvSpPr>
        <p:spPr>
          <a:xfrm>
            <a:off x="2590800" y="5638800"/>
            <a:ext cx="6379369" cy="363176"/>
          </a:xfrm>
          <a:prstGeom prst="rect">
            <a:avLst/>
          </a:prstGeom>
          <a:solidFill>
            <a:srgbClr val="92D050"/>
          </a:solidFill>
        </p:spPr>
        <p:txBody>
          <a:bodyPr wrap="square" rtlCol="0">
            <a:spAutoFit/>
          </a:bodyPr>
          <a:lstStyle/>
          <a:p>
            <a:pPr marL="114300" algn="ctr">
              <a:lnSpc>
                <a:spcPct val="80000"/>
              </a:lnSpc>
              <a:spcBef>
                <a:spcPct val="20000"/>
              </a:spcBef>
              <a:buClr>
                <a:srgbClr val="FFC000"/>
              </a:buClr>
            </a:pPr>
            <a:r>
              <a:rPr lang="en-US" altLang="zh-CN" sz="2200" dirty="0" smtClean="0">
                <a:solidFill>
                  <a:schemeClr val="bg1"/>
                </a:solidFill>
              </a:rPr>
              <a:t>Probably the one that has some traffic.</a:t>
            </a:r>
            <a:endParaRPr lang="zh-CN" altLang="en-US" sz="2200" dirty="0">
              <a:solidFill>
                <a:schemeClr val="bg1"/>
              </a:solidFill>
            </a:endParaRPr>
          </a:p>
        </p:txBody>
      </p:sp>
      <p:sp>
        <p:nvSpPr>
          <p:cNvPr id="8" name="Slide Number Placeholder 7"/>
          <p:cNvSpPr>
            <a:spLocks noGrp="1"/>
          </p:cNvSpPr>
          <p:nvPr>
            <p:ph type="sldNum" sz="quarter" idx="12"/>
          </p:nvPr>
        </p:nvSpPr>
        <p:spPr/>
        <p:txBody>
          <a:bodyPr/>
          <a:lstStyle/>
          <a:p>
            <a:fld id="{9648F39E-9C37-485F-AC97-16BB4BDF9F49}" type="slidenum">
              <a:rPr kumimoji="0" lang="en-US" smtClean="0"/>
              <a:t>6</a:t>
            </a:fld>
            <a:endParaRPr kumimoji="0" lang="en-US"/>
          </a:p>
        </p:txBody>
      </p:sp>
    </p:spTree>
    <p:extLst>
      <p:ext uri="{BB962C8B-B14F-4D97-AF65-F5344CB8AC3E}">
        <p14:creationId xmlns:p14="http://schemas.microsoft.com/office/powerpoint/2010/main" val="7519336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a typeface="宋体" charset="-122"/>
              </a:rPr>
              <a:t>Choosing the Interface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72961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62152"/>
            <a:ext cx="66294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62200" y="4648200"/>
            <a:ext cx="4800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648F39E-9C37-485F-AC97-16BB4BDF9F49}" type="slidenum">
              <a:rPr kumimoji="0" lang="en-US" smtClean="0"/>
              <a:t>7</a:t>
            </a:fld>
            <a:endParaRPr kumimoji="0" lang="en-US"/>
          </a:p>
        </p:txBody>
      </p:sp>
    </p:spTree>
    <p:extLst>
      <p:ext uri="{BB962C8B-B14F-4D97-AF65-F5344CB8AC3E}">
        <p14:creationId xmlns:p14="http://schemas.microsoft.com/office/powerpoint/2010/main" val="7359029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Capturing Data</a:t>
            </a:r>
            <a:endParaRPr lang="en-US" dirty="0"/>
          </a:p>
        </p:txBody>
      </p:sp>
      <p:sp>
        <p:nvSpPr>
          <p:cNvPr id="3" name="Content Placeholder 2"/>
          <p:cNvSpPr>
            <a:spLocks noGrp="1"/>
          </p:cNvSpPr>
          <p:nvPr>
            <p:ph idx="1"/>
          </p:nvPr>
        </p:nvSpPr>
        <p:spPr>
          <a:xfrm>
            <a:off x="457200" y="1775191"/>
            <a:ext cx="8229600" cy="739409"/>
          </a:xfrm>
        </p:spPr>
        <p:txBody>
          <a:bodyPr>
            <a:normAutofit fontScale="70000" lnSpcReduction="20000"/>
          </a:bodyPr>
          <a:lstStyle/>
          <a:p>
            <a:r>
              <a:rPr lang="en-US" dirty="0"/>
              <a:t>Click on the specific interface you want to capture traffic </a:t>
            </a:r>
            <a:r>
              <a:rPr lang="en-US" dirty="0" smtClean="0"/>
              <a:t>from</a:t>
            </a:r>
            <a:endParaRPr lang="en-US" dirty="0"/>
          </a:p>
        </p:txBody>
      </p:sp>
      <p:pic>
        <p:nvPicPr>
          <p:cNvPr id="4" name="Picture 1" descr="C:\Users\Rebekah\AppData\Roaming\Tencent\Users\14288875\QQ\WinTemp\RichOle\6~I87RH%B9C1Z~QDN6EGE[D.jpg"/>
          <p:cNvPicPr>
            <a:picLocks noChangeAspect="1" noChangeArrowheads="1"/>
          </p:cNvPicPr>
          <p:nvPr/>
        </p:nvPicPr>
        <p:blipFill>
          <a:blip r:embed="rId2" cstate="print"/>
          <a:srcRect/>
          <a:stretch>
            <a:fillRect/>
          </a:stretch>
        </p:blipFill>
        <p:spPr bwMode="auto">
          <a:xfrm>
            <a:off x="876300" y="2514600"/>
            <a:ext cx="7391400" cy="4068661"/>
          </a:xfrm>
          <a:prstGeom prst="rect">
            <a:avLst/>
          </a:prstGeom>
          <a:noFill/>
        </p:spPr>
      </p:pic>
      <p:sp>
        <p:nvSpPr>
          <p:cNvPr id="5" name="Slide Number Placeholder 4"/>
          <p:cNvSpPr>
            <a:spLocks noGrp="1"/>
          </p:cNvSpPr>
          <p:nvPr>
            <p:ph type="sldNum" sz="quarter" idx="12"/>
          </p:nvPr>
        </p:nvSpPr>
        <p:spPr/>
        <p:txBody>
          <a:bodyPr/>
          <a:lstStyle/>
          <a:p>
            <a:fld id="{9648F39E-9C37-485F-AC97-16BB4BDF9F49}" type="slidenum">
              <a:rPr kumimoji="0" lang="en-US" smtClean="0"/>
              <a:t>8</a:t>
            </a:fld>
            <a:endParaRPr kumimoji="0" lang="en-US"/>
          </a:p>
        </p:txBody>
      </p:sp>
    </p:spTree>
    <p:extLst>
      <p:ext uri="{BB962C8B-B14F-4D97-AF65-F5344CB8AC3E}">
        <p14:creationId xmlns:p14="http://schemas.microsoft.com/office/powerpoint/2010/main" val="784751917"/>
      </p:ext>
    </p:extLst>
  </p:cSld>
  <p:clrMapOvr>
    <a:masterClrMapping/>
  </p:clrMapOvr>
  <p:transition xmlns:p14="http://schemas.microsoft.com/office/powerpoint/2010/mai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Analyzing Captured Data</a:t>
            </a:r>
            <a:endParaRPr lang="en-US" b="1" dirty="0"/>
          </a:p>
        </p:txBody>
      </p:sp>
      <p:pic>
        <p:nvPicPr>
          <p:cNvPr id="26626" name="Picture 2" descr="C:\Users\Rebekah\AppData\Roaming\Tencent\Users\14288875\QQ\WinTemp\RichOle\E[[4D7UX`TF1H9WYG%PX%Q3.jpg"/>
          <p:cNvPicPr>
            <a:picLocks noChangeAspect="1" noChangeArrowheads="1"/>
          </p:cNvPicPr>
          <p:nvPr/>
        </p:nvPicPr>
        <p:blipFill>
          <a:blip r:embed="rId3" cstate="print"/>
          <a:srcRect/>
          <a:stretch>
            <a:fillRect/>
          </a:stretch>
        </p:blipFill>
        <p:spPr bwMode="auto">
          <a:xfrm>
            <a:off x="0" y="1821252"/>
            <a:ext cx="9144000" cy="4478693"/>
          </a:xfrm>
          <a:prstGeom prst="rect">
            <a:avLst/>
          </a:prstGeom>
          <a:noFill/>
        </p:spPr>
      </p:pic>
      <p:sp>
        <p:nvSpPr>
          <p:cNvPr id="3" name="Slide Number Placeholder 2"/>
          <p:cNvSpPr>
            <a:spLocks noGrp="1"/>
          </p:cNvSpPr>
          <p:nvPr>
            <p:ph type="sldNum" sz="quarter" idx="12"/>
          </p:nvPr>
        </p:nvSpPr>
        <p:spPr/>
        <p:txBody>
          <a:bodyPr/>
          <a:lstStyle/>
          <a:p>
            <a:fld id="{9648F39E-9C37-485F-AC97-16BB4BDF9F49}" type="slidenum">
              <a:rPr kumimoji="0" lang="en-US" smtClean="0"/>
              <a:t>9</a:t>
            </a:fld>
            <a:endParaRPr kumimoji="0" lang="en-US"/>
          </a:p>
        </p:txBody>
      </p:sp>
    </p:spTree>
    <p:extLst>
      <p:ext uri="{BB962C8B-B14F-4D97-AF65-F5344CB8AC3E}">
        <p14:creationId xmlns:p14="http://schemas.microsoft.com/office/powerpoint/2010/main" val="35874141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Template.potx</Template>
  <TotalTime>162</TotalTime>
  <Words>1190</Words>
  <Application>Microsoft Macintosh PowerPoint</Application>
  <PresentationFormat>On-screen Show (4:3)</PresentationFormat>
  <Paragraphs>205</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Template</vt:lpstr>
      <vt:lpstr>Using Wireshark to Capture and Analyze Network Data</vt:lpstr>
      <vt:lpstr>Wireshark</vt:lpstr>
      <vt:lpstr>Features and Functions</vt:lpstr>
      <vt:lpstr>Installation</vt:lpstr>
      <vt:lpstr>Before Capturing Data</vt:lpstr>
      <vt:lpstr>Using Wireshark</vt:lpstr>
      <vt:lpstr>Choosing the Interface</vt:lpstr>
      <vt:lpstr>Capturing Data</vt:lpstr>
      <vt:lpstr>Analyzing Captured Data</vt:lpstr>
      <vt:lpstr>Analyzing Captured Data</vt:lpstr>
      <vt:lpstr>Analyzing Captured Data HTTP Header</vt:lpstr>
      <vt:lpstr>So many strange packets!</vt:lpstr>
      <vt:lpstr>Wireshark Filters</vt:lpstr>
      <vt:lpstr>Capture Options</vt:lpstr>
      <vt:lpstr>Example of a Capture Filter</vt:lpstr>
      <vt:lpstr>Example of a Display Filter</vt:lpstr>
      <vt:lpstr>Filters: Comparison Operators</vt:lpstr>
      <vt:lpstr>Filters: Logical Expressions</vt:lpstr>
      <vt:lpstr>Filters: Slice Operator</vt:lpstr>
      <vt:lpstr>Capture Filters</vt:lpstr>
      <vt:lpstr>Capture Filters</vt:lpstr>
      <vt:lpstr>Capture Filters (Examples)</vt:lpstr>
      <vt:lpstr>Capture Filters (Examples)</vt:lpstr>
      <vt:lpstr>Display Filters</vt:lpstr>
      <vt:lpstr>Display Filters (Examples)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Wireshark</dc:title>
  <dc:subject/>
  <dc:creator>Arsham Skrenes</dc:creator>
  <cp:keywords/>
  <dc:description/>
  <cp:lastModifiedBy>Arsham Skrenes</cp:lastModifiedBy>
  <cp:revision>57</cp:revision>
  <dcterms:created xsi:type="dcterms:W3CDTF">2014-01-12T22:54:17Z</dcterms:created>
  <dcterms:modified xsi:type="dcterms:W3CDTF">2014-01-28T03:48:04Z</dcterms:modified>
  <cp:category/>
</cp:coreProperties>
</file>