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75" r:id="rId6"/>
    <p:sldId id="276" r:id="rId7"/>
    <p:sldId id="277" r:id="rId8"/>
    <p:sldId id="279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2E99F-A02C-6943-B31B-F1201078C12A}" type="datetimeFigureOut">
              <a:rPr lang="en-US" smtClean="0"/>
              <a:t>2014-03-25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801DF-6BCC-6E41-9461-61764810F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767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90B5E-CD8B-2946-9FD3-2A6AC3FB7908}" type="datetimeFigureOut">
              <a:rPr lang="en-US" smtClean="0"/>
              <a:t>2014-03-25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FE8A7-53B9-5346-8B66-96D1FEDF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4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F2C-733B-C24E-A7C3-E342573CC61F}" type="datetime1">
              <a:rPr lang="en-CA" smtClean="0"/>
              <a:t>2014-03-25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0DE6-D421-0E4C-BB03-C1AE78ECA95E}" type="datetime1">
              <a:rPr lang="en-CA" smtClean="0"/>
              <a:t>2014-03-25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D872-2167-944A-89BD-CBCA3ED8B6BF}" type="datetime1">
              <a:rPr lang="en-CA" smtClean="0"/>
              <a:t>2014-03-25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FB644-9076-4C42-B7E4-EC708B24FF33}" type="datetime1">
              <a:rPr lang="en-CA" smtClean="0"/>
              <a:t>2014-03-25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36B1-5041-2C4B-9908-A403AEE9352F}" type="datetime1">
              <a:rPr lang="en-CA" smtClean="0"/>
              <a:t>2014-03-25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32A3-DB09-E743-97BF-E9176A8E85AB}" type="datetime1">
              <a:rPr lang="en-CA" smtClean="0"/>
              <a:t>2014-03-25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B553-946C-6543-BD72-3F3A980DEE76}" type="datetime1">
              <a:rPr lang="en-CA" smtClean="0"/>
              <a:t>2014-03-25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5D94-0BF4-074D-BB22-8C2CF64CD9BD}" type="datetime1">
              <a:rPr lang="en-CA" smtClean="0"/>
              <a:t>2014-03-25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9BF6-2CF6-9044-A4D8-90E61D7D1F00}" type="datetime1">
              <a:rPr lang="en-CA" smtClean="0"/>
              <a:t>2014-03-25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4E05-3115-D440-B844-DE7884442BA3}" type="datetime1">
              <a:rPr lang="en-CA" smtClean="0"/>
              <a:t>2014-03-25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CA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6F777EA-DD17-6C49-A510-7922896B445D}" type="datetime1">
              <a:rPr lang="en-CA" smtClean="0"/>
              <a:t>2014-03-25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8EF156B-DC8A-224C-90F1-A148861F48F4}" type="datetime1">
              <a:rPr lang="en-CA" smtClean="0"/>
              <a:t>2014-03-25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Wi-</a:t>
            </a:r>
            <a:r>
              <a:rPr lang="en-US" dirty="0" smtClean="0"/>
              <a:t>Fi 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Calgary – CPSC 441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02636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Wireless APs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10</a:t>
            </a:fld>
            <a:endParaRPr kumimoji="0" lang="en-US"/>
          </a:p>
        </p:txBody>
      </p:sp>
      <p:grpSp>
        <p:nvGrpSpPr>
          <p:cNvPr id="104" name="Group 103"/>
          <p:cNvGrpSpPr/>
          <p:nvPr/>
        </p:nvGrpSpPr>
        <p:grpSpPr>
          <a:xfrm>
            <a:off x="1160950" y="1533217"/>
            <a:ext cx="6822100" cy="4943782"/>
            <a:chOff x="247650" y="365125"/>
            <a:chExt cx="8458200" cy="6164263"/>
          </a:xfrm>
        </p:grpSpPr>
        <p:sp>
          <p:nvSpPr>
            <p:cNvPr id="53" name="Rectangle 6" descr="25%"/>
            <p:cNvSpPr>
              <a:spLocks noChangeArrowheads="1"/>
            </p:cNvSpPr>
            <p:nvPr/>
          </p:nvSpPr>
          <p:spPr bwMode="auto">
            <a:xfrm>
              <a:off x="698500" y="1627188"/>
              <a:ext cx="7300913" cy="3698875"/>
            </a:xfrm>
            <a:prstGeom prst="rect">
              <a:avLst/>
            </a:prstGeom>
            <a:pattFill prst="pct25">
              <a:fgClr>
                <a:srgbClr val="FF99CC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/>
            </a:p>
          </p:txBody>
        </p: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3105150" y="3278188"/>
              <a:ext cx="3170238" cy="3170237"/>
              <a:chOff x="235" y="578"/>
              <a:chExt cx="1997" cy="1997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160" y="1436"/>
                <a:ext cx="201" cy="203"/>
              </a:xfrm>
              <a:prstGeom prst="ellipse">
                <a:avLst/>
              </a:prstGeom>
              <a:solidFill>
                <a:srgbClr val="FF99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56" name="Oval 9"/>
              <p:cNvSpPr>
                <a:spLocks noChangeArrowheads="1"/>
              </p:cNvSpPr>
              <p:nvPr/>
            </p:nvSpPr>
            <p:spPr bwMode="auto">
              <a:xfrm>
                <a:off x="967" y="1265"/>
                <a:ext cx="565" cy="56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57" name="Oval 10"/>
              <p:cNvSpPr>
                <a:spLocks noChangeArrowheads="1"/>
              </p:cNvSpPr>
              <p:nvPr/>
            </p:nvSpPr>
            <p:spPr bwMode="auto">
              <a:xfrm>
                <a:off x="789" y="1092"/>
                <a:ext cx="925" cy="92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58" name="Oval 11"/>
              <p:cNvSpPr>
                <a:spLocks noChangeArrowheads="1"/>
              </p:cNvSpPr>
              <p:nvPr/>
            </p:nvSpPr>
            <p:spPr bwMode="auto">
              <a:xfrm>
                <a:off x="235" y="578"/>
                <a:ext cx="1997" cy="199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59" name="Oval 12"/>
              <p:cNvSpPr>
                <a:spLocks noChangeArrowheads="1"/>
              </p:cNvSpPr>
              <p:nvPr/>
            </p:nvSpPr>
            <p:spPr bwMode="auto">
              <a:xfrm>
                <a:off x="606" y="901"/>
                <a:ext cx="1292" cy="129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60" name="Oval 13"/>
              <p:cNvSpPr>
                <a:spLocks noChangeArrowheads="1"/>
              </p:cNvSpPr>
              <p:nvPr/>
            </p:nvSpPr>
            <p:spPr bwMode="auto">
              <a:xfrm>
                <a:off x="406" y="724"/>
                <a:ext cx="1666" cy="166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</p:grpSp>
        <p:grpSp>
          <p:nvGrpSpPr>
            <p:cNvPr id="61" name="Group 14"/>
            <p:cNvGrpSpPr>
              <a:grpSpLocks/>
            </p:cNvGrpSpPr>
            <p:nvPr/>
          </p:nvGrpSpPr>
          <p:grpSpPr bwMode="auto">
            <a:xfrm>
              <a:off x="2884488" y="1360488"/>
              <a:ext cx="3170237" cy="3170237"/>
              <a:chOff x="235" y="578"/>
              <a:chExt cx="1997" cy="1997"/>
            </a:xfrm>
          </p:grpSpPr>
          <p:sp>
            <p:nvSpPr>
              <p:cNvPr id="62" name="Oval 15"/>
              <p:cNvSpPr>
                <a:spLocks noChangeArrowheads="1"/>
              </p:cNvSpPr>
              <p:nvPr/>
            </p:nvSpPr>
            <p:spPr bwMode="auto">
              <a:xfrm>
                <a:off x="1160" y="1436"/>
                <a:ext cx="201" cy="203"/>
              </a:xfrm>
              <a:prstGeom prst="ellipse">
                <a:avLst/>
              </a:prstGeom>
              <a:solidFill>
                <a:srgbClr val="FF99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63" name="Oval 16"/>
              <p:cNvSpPr>
                <a:spLocks noChangeArrowheads="1"/>
              </p:cNvSpPr>
              <p:nvPr/>
            </p:nvSpPr>
            <p:spPr bwMode="auto">
              <a:xfrm>
                <a:off x="967" y="1265"/>
                <a:ext cx="565" cy="56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64" name="Oval 17"/>
              <p:cNvSpPr>
                <a:spLocks noChangeArrowheads="1"/>
              </p:cNvSpPr>
              <p:nvPr/>
            </p:nvSpPr>
            <p:spPr bwMode="auto">
              <a:xfrm>
                <a:off x="789" y="1092"/>
                <a:ext cx="925" cy="92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65" name="Oval 18"/>
              <p:cNvSpPr>
                <a:spLocks noChangeArrowheads="1"/>
              </p:cNvSpPr>
              <p:nvPr/>
            </p:nvSpPr>
            <p:spPr bwMode="auto">
              <a:xfrm>
                <a:off x="235" y="578"/>
                <a:ext cx="1997" cy="199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66" name="Oval 19"/>
              <p:cNvSpPr>
                <a:spLocks noChangeArrowheads="1"/>
              </p:cNvSpPr>
              <p:nvPr/>
            </p:nvSpPr>
            <p:spPr bwMode="auto">
              <a:xfrm>
                <a:off x="606" y="901"/>
                <a:ext cx="1292" cy="129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67" name="Oval 20"/>
              <p:cNvSpPr>
                <a:spLocks noChangeArrowheads="1"/>
              </p:cNvSpPr>
              <p:nvPr/>
            </p:nvSpPr>
            <p:spPr bwMode="auto">
              <a:xfrm>
                <a:off x="406" y="724"/>
                <a:ext cx="1666" cy="166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</p:grpSp>
        <p:grpSp>
          <p:nvGrpSpPr>
            <p:cNvPr id="68" name="Group 21"/>
            <p:cNvGrpSpPr>
              <a:grpSpLocks/>
            </p:cNvGrpSpPr>
            <p:nvPr/>
          </p:nvGrpSpPr>
          <p:grpSpPr bwMode="auto">
            <a:xfrm>
              <a:off x="5514975" y="365125"/>
              <a:ext cx="3170238" cy="3170238"/>
              <a:chOff x="235" y="578"/>
              <a:chExt cx="1997" cy="1997"/>
            </a:xfrm>
          </p:grpSpPr>
          <p:sp>
            <p:nvSpPr>
              <p:cNvPr id="69" name="Oval 22"/>
              <p:cNvSpPr>
                <a:spLocks noChangeArrowheads="1"/>
              </p:cNvSpPr>
              <p:nvPr/>
            </p:nvSpPr>
            <p:spPr bwMode="auto">
              <a:xfrm>
                <a:off x="1160" y="1436"/>
                <a:ext cx="201" cy="203"/>
              </a:xfrm>
              <a:prstGeom prst="ellipse">
                <a:avLst/>
              </a:prstGeom>
              <a:solidFill>
                <a:srgbClr val="FF99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70" name="Oval 23"/>
              <p:cNvSpPr>
                <a:spLocks noChangeArrowheads="1"/>
              </p:cNvSpPr>
              <p:nvPr/>
            </p:nvSpPr>
            <p:spPr bwMode="auto">
              <a:xfrm>
                <a:off x="967" y="1265"/>
                <a:ext cx="565" cy="56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71" name="Oval 24"/>
              <p:cNvSpPr>
                <a:spLocks noChangeArrowheads="1"/>
              </p:cNvSpPr>
              <p:nvPr/>
            </p:nvSpPr>
            <p:spPr bwMode="auto">
              <a:xfrm>
                <a:off x="789" y="1092"/>
                <a:ext cx="925" cy="92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72" name="Oval 25"/>
              <p:cNvSpPr>
                <a:spLocks noChangeArrowheads="1"/>
              </p:cNvSpPr>
              <p:nvPr/>
            </p:nvSpPr>
            <p:spPr bwMode="auto">
              <a:xfrm>
                <a:off x="235" y="578"/>
                <a:ext cx="1997" cy="199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73" name="Oval 26"/>
              <p:cNvSpPr>
                <a:spLocks noChangeArrowheads="1"/>
              </p:cNvSpPr>
              <p:nvPr/>
            </p:nvSpPr>
            <p:spPr bwMode="auto">
              <a:xfrm>
                <a:off x="606" y="901"/>
                <a:ext cx="1292" cy="129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74" name="Oval 27"/>
              <p:cNvSpPr>
                <a:spLocks noChangeArrowheads="1"/>
              </p:cNvSpPr>
              <p:nvPr/>
            </p:nvSpPr>
            <p:spPr bwMode="auto">
              <a:xfrm>
                <a:off x="406" y="724"/>
                <a:ext cx="1666" cy="166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</p:grpSp>
        <p:grpSp>
          <p:nvGrpSpPr>
            <p:cNvPr id="75" name="Group 28"/>
            <p:cNvGrpSpPr>
              <a:grpSpLocks/>
            </p:cNvGrpSpPr>
            <p:nvPr/>
          </p:nvGrpSpPr>
          <p:grpSpPr bwMode="auto">
            <a:xfrm>
              <a:off x="5535613" y="2684463"/>
              <a:ext cx="3170237" cy="3170237"/>
              <a:chOff x="235" y="578"/>
              <a:chExt cx="1997" cy="1997"/>
            </a:xfrm>
          </p:grpSpPr>
          <p:sp>
            <p:nvSpPr>
              <p:cNvPr id="76" name="Oval 29"/>
              <p:cNvSpPr>
                <a:spLocks noChangeArrowheads="1"/>
              </p:cNvSpPr>
              <p:nvPr/>
            </p:nvSpPr>
            <p:spPr bwMode="auto">
              <a:xfrm>
                <a:off x="1160" y="1436"/>
                <a:ext cx="201" cy="203"/>
              </a:xfrm>
              <a:prstGeom prst="ellipse">
                <a:avLst/>
              </a:prstGeom>
              <a:solidFill>
                <a:srgbClr val="FF99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77" name="Oval 30"/>
              <p:cNvSpPr>
                <a:spLocks noChangeArrowheads="1"/>
              </p:cNvSpPr>
              <p:nvPr/>
            </p:nvSpPr>
            <p:spPr bwMode="auto">
              <a:xfrm>
                <a:off x="967" y="1265"/>
                <a:ext cx="565" cy="56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78" name="Oval 31"/>
              <p:cNvSpPr>
                <a:spLocks noChangeArrowheads="1"/>
              </p:cNvSpPr>
              <p:nvPr/>
            </p:nvSpPr>
            <p:spPr bwMode="auto">
              <a:xfrm>
                <a:off x="789" y="1092"/>
                <a:ext cx="925" cy="92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79" name="Oval 32"/>
              <p:cNvSpPr>
                <a:spLocks noChangeArrowheads="1"/>
              </p:cNvSpPr>
              <p:nvPr/>
            </p:nvSpPr>
            <p:spPr bwMode="auto">
              <a:xfrm>
                <a:off x="235" y="578"/>
                <a:ext cx="1997" cy="199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80" name="Oval 33"/>
              <p:cNvSpPr>
                <a:spLocks noChangeArrowheads="1"/>
              </p:cNvSpPr>
              <p:nvPr/>
            </p:nvSpPr>
            <p:spPr bwMode="auto">
              <a:xfrm>
                <a:off x="606" y="901"/>
                <a:ext cx="1292" cy="129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81" name="Oval 34"/>
              <p:cNvSpPr>
                <a:spLocks noChangeArrowheads="1"/>
              </p:cNvSpPr>
              <p:nvPr/>
            </p:nvSpPr>
            <p:spPr bwMode="auto">
              <a:xfrm>
                <a:off x="406" y="724"/>
                <a:ext cx="1666" cy="166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</p:grpSp>
        <p:grpSp>
          <p:nvGrpSpPr>
            <p:cNvPr id="82" name="Group 35"/>
            <p:cNvGrpSpPr>
              <a:grpSpLocks/>
            </p:cNvGrpSpPr>
            <p:nvPr/>
          </p:nvGrpSpPr>
          <p:grpSpPr bwMode="auto">
            <a:xfrm>
              <a:off x="525463" y="1069975"/>
              <a:ext cx="3170237" cy="3170238"/>
              <a:chOff x="235" y="578"/>
              <a:chExt cx="1997" cy="1997"/>
            </a:xfrm>
          </p:grpSpPr>
          <p:sp>
            <p:nvSpPr>
              <p:cNvPr id="83" name="Oval 36"/>
              <p:cNvSpPr>
                <a:spLocks noChangeArrowheads="1"/>
              </p:cNvSpPr>
              <p:nvPr/>
            </p:nvSpPr>
            <p:spPr bwMode="auto">
              <a:xfrm>
                <a:off x="1160" y="1436"/>
                <a:ext cx="201" cy="203"/>
              </a:xfrm>
              <a:prstGeom prst="ellipse">
                <a:avLst/>
              </a:prstGeom>
              <a:solidFill>
                <a:srgbClr val="FF99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84" name="Oval 37"/>
              <p:cNvSpPr>
                <a:spLocks noChangeArrowheads="1"/>
              </p:cNvSpPr>
              <p:nvPr/>
            </p:nvSpPr>
            <p:spPr bwMode="auto">
              <a:xfrm>
                <a:off x="967" y="1265"/>
                <a:ext cx="565" cy="56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85" name="Oval 38"/>
              <p:cNvSpPr>
                <a:spLocks noChangeArrowheads="1"/>
              </p:cNvSpPr>
              <p:nvPr/>
            </p:nvSpPr>
            <p:spPr bwMode="auto">
              <a:xfrm>
                <a:off x="789" y="1092"/>
                <a:ext cx="925" cy="92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86" name="Oval 39"/>
              <p:cNvSpPr>
                <a:spLocks noChangeArrowheads="1"/>
              </p:cNvSpPr>
              <p:nvPr/>
            </p:nvSpPr>
            <p:spPr bwMode="auto">
              <a:xfrm>
                <a:off x="235" y="578"/>
                <a:ext cx="1997" cy="199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87" name="Oval 40"/>
              <p:cNvSpPr>
                <a:spLocks noChangeArrowheads="1"/>
              </p:cNvSpPr>
              <p:nvPr/>
            </p:nvSpPr>
            <p:spPr bwMode="auto">
              <a:xfrm>
                <a:off x="606" y="901"/>
                <a:ext cx="1292" cy="129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88" name="Oval 41"/>
              <p:cNvSpPr>
                <a:spLocks noChangeArrowheads="1"/>
              </p:cNvSpPr>
              <p:nvPr/>
            </p:nvSpPr>
            <p:spPr bwMode="auto">
              <a:xfrm>
                <a:off x="406" y="724"/>
                <a:ext cx="1666" cy="166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</p:grpSp>
        <p:grpSp>
          <p:nvGrpSpPr>
            <p:cNvPr id="89" name="Group 42"/>
            <p:cNvGrpSpPr>
              <a:grpSpLocks/>
            </p:cNvGrpSpPr>
            <p:nvPr/>
          </p:nvGrpSpPr>
          <p:grpSpPr bwMode="auto">
            <a:xfrm>
              <a:off x="600075" y="2863850"/>
              <a:ext cx="3170238" cy="3170238"/>
              <a:chOff x="235" y="578"/>
              <a:chExt cx="1997" cy="1997"/>
            </a:xfrm>
          </p:grpSpPr>
          <p:sp>
            <p:nvSpPr>
              <p:cNvPr id="90" name="Oval 43"/>
              <p:cNvSpPr>
                <a:spLocks noChangeArrowheads="1"/>
              </p:cNvSpPr>
              <p:nvPr/>
            </p:nvSpPr>
            <p:spPr bwMode="auto">
              <a:xfrm>
                <a:off x="1160" y="1436"/>
                <a:ext cx="201" cy="203"/>
              </a:xfrm>
              <a:prstGeom prst="ellipse">
                <a:avLst/>
              </a:prstGeom>
              <a:solidFill>
                <a:srgbClr val="FF99CC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91" name="Oval 44"/>
              <p:cNvSpPr>
                <a:spLocks noChangeArrowheads="1"/>
              </p:cNvSpPr>
              <p:nvPr/>
            </p:nvSpPr>
            <p:spPr bwMode="auto">
              <a:xfrm>
                <a:off x="967" y="1265"/>
                <a:ext cx="565" cy="56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92" name="Oval 45"/>
              <p:cNvSpPr>
                <a:spLocks noChangeArrowheads="1"/>
              </p:cNvSpPr>
              <p:nvPr/>
            </p:nvSpPr>
            <p:spPr bwMode="auto">
              <a:xfrm>
                <a:off x="789" y="1092"/>
                <a:ext cx="925" cy="92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93" name="Oval 46"/>
              <p:cNvSpPr>
                <a:spLocks noChangeArrowheads="1"/>
              </p:cNvSpPr>
              <p:nvPr/>
            </p:nvSpPr>
            <p:spPr bwMode="auto">
              <a:xfrm>
                <a:off x="235" y="578"/>
                <a:ext cx="1997" cy="199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94" name="Oval 47"/>
              <p:cNvSpPr>
                <a:spLocks noChangeArrowheads="1"/>
              </p:cNvSpPr>
              <p:nvPr/>
            </p:nvSpPr>
            <p:spPr bwMode="auto">
              <a:xfrm>
                <a:off x="606" y="901"/>
                <a:ext cx="1292" cy="129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  <p:sp>
            <p:nvSpPr>
              <p:cNvPr id="95" name="Oval 48"/>
              <p:cNvSpPr>
                <a:spLocks noChangeArrowheads="1"/>
              </p:cNvSpPr>
              <p:nvPr/>
            </p:nvSpPr>
            <p:spPr bwMode="auto">
              <a:xfrm>
                <a:off x="406" y="724"/>
                <a:ext cx="1666" cy="166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/>
              </a:p>
            </p:txBody>
          </p:sp>
        </p:grpSp>
        <p:graphicFrame>
          <p:nvGraphicFramePr>
            <p:cNvPr id="9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6001607"/>
                </p:ext>
              </p:extLst>
            </p:nvPr>
          </p:nvGraphicFramePr>
          <p:xfrm>
            <a:off x="247650" y="5730875"/>
            <a:ext cx="917575" cy="798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name="ClipArt" r:id="rId3" imgW="3983400" imgH="3468960" progId="MS_ClipArt_Gallery.2">
                    <p:embed/>
                  </p:oleObj>
                </mc:Choice>
                <mc:Fallback>
                  <p:oleObj name="ClipArt" r:id="rId3" imgW="3983400" imgH="34689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650" y="5730875"/>
                          <a:ext cx="917575" cy="798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7" name="Line 50"/>
            <p:cNvSpPr>
              <a:spLocks noChangeShapeType="1"/>
            </p:cNvSpPr>
            <p:nvPr/>
          </p:nvSpPr>
          <p:spPr bwMode="auto">
            <a:xfrm flipV="1">
              <a:off x="828675" y="4451350"/>
              <a:ext cx="1303338" cy="12430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" name="Text Box 51"/>
            <p:cNvSpPr txBox="1">
              <a:spLocks noChangeArrowheads="1"/>
            </p:cNvSpPr>
            <p:nvPr/>
          </p:nvSpPr>
          <p:spPr bwMode="auto">
            <a:xfrm>
              <a:off x="4276725" y="4602163"/>
              <a:ext cx="393700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kumimoji="0" lang="en-US" altLang="zh-CN" sz="2800" b="1">
                  <a:latin typeface="Futura Bk BT" charset="0"/>
                </a:rPr>
                <a:t>1</a:t>
              </a:r>
            </a:p>
          </p:txBody>
        </p:sp>
        <p:sp>
          <p:nvSpPr>
            <p:cNvPr id="99" name="Text Box 52"/>
            <p:cNvSpPr txBox="1">
              <a:spLocks noChangeArrowheads="1"/>
            </p:cNvSpPr>
            <p:nvPr/>
          </p:nvSpPr>
          <p:spPr bwMode="auto">
            <a:xfrm>
              <a:off x="4005263" y="2654300"/>
              <a:ext cx="3937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kumimoji="0" lang="en-US" altLang="zh-CN" sz="2800" b="1">
                  <a:latin typeface="Futura Bk BT" charset="0"/>
                </a:rPr>
                <a:t>6</a:t>
              </a:r>
            </a:p>
          </p:txBody>
        </p:sp>
        <p:sp>
          <p:nvSpPr>
            <p:cNvPr id="100" name="Text Box 53"/>
            <p:cNvSpPr txBox="1">
              <a:spLocks noChangeArrowheads="1"/>
            </p:cNvSpPr>
            <p:nvPr/>
          </p:nvSpPr>
          <p:spPr bwMode="auto">
            <a:xfrm>
              <a:off x="922338" y="4291013"/>
              <a:ext cx="603250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kumimoji="0" lang="en-US" altLang="zh-CN" sz="2800" b="1">
                  <a:latin typeface="Futura Bk BT" charset="0"/>
                </a:rPr>
                <a:t>11</a:t>
              </a:r>
            </a:p>
          </p:txBody>
        </p:sp>
        <p:sp>
          <p:nvSpPr>
            <p:cNvPr id="101" name="Text Box 54"/>
            <p:cNvSpPr txBox="1">
              <a:spLocks noChangeArrowheads="1"/>
            </p:cNvSpPr>
            <p:nvPr/>
          </p:nvSpPr>
          <p:spPr bwMode="auto">
            <a:xfrm>
              <a:off x="1695450" y="2332038"/>
              <a:ext cx="393700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kumimoji="0" lang="en-US" altLang="zh-CN" sz="2800" b="1">
                  <a:latin typeface="Futura Bk BT" charset="0"/>
                </a:rPr>
                <a:t>1</a:t>
              </a:r>
            </a:p>
          </p:txBody>
        </p:sp>
        <p:sp>
          <p:nvSpPr>
            <p:cNvPr id="102" name="Text Box 55"/>
            <p:cNvSpPr txBox="1">
              <a:spLocks noChangeArrowheads="1"/>
            </p:cNvSpPr>
            <p:nvPr/>
          </p:nvSpPr>
          <p:spPr bwMode="auto">
            <a:xfrm>
              <a:off x="6651625" y="1654175"/>
              <a:ext cx="3937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kumimoji="0" lang="en-US" altLang="zh-CN" sz="2800" b="1">
                  <a:latin typeface="Futura Bk BT" charset="0"/>
                </a:rPr>
                <a:t>1</a:t>
              </a:r>
            </a:p>
          </p:txBody>
        </p:sp>
        <p:sp>
          <p:nvSpPr>
            <p:cNvPr id="103" name="Text Box 56"/>
            <p:cNvSpPr txBox="1">
              <a:spLocks noChangeArrowheads="1"/>
            </p:cNvSpPr>
            <p:nvPr/>
          </p:nvSpPr>
          <p:spPr bwMode="auto">
            <a:xfrm>
              <a:off x="6437313" y="3883025"/>
              <a:ext cx="60325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kumimoji="0" lang="en-US" altLang="zh-CN" sz="2800" b="1">
                  <a:latin typeface="Futura Bk BT" charset="0"/>
                </a:rPr>
                <a:t>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383028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Medium Access Control (MAC)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Carrier Sense Multiple Access with </a:t>
            </a:r>
            <a:r>
              <a:rPr lang="en-US" u="sng" dirty="0" smtClean="0"/>
              <a:t>Collision Avoidance</a:t>
            </a:r>
            <a:r>
              <a:rPr lang="en-US" dirty="0" smtClean="0"/>
              <a:t> (CSMA-CA)</a:t>
            </a:r>
          </a:p>
          <a:p>
            <a:pPr lvl="1"/>
            <a:r>
              <a:rPr lang="en-US" dirty="0" smtClean="0"/>
              <a:t>Device </a:t>
            </a:r>
            <a:r>
              <a:rPr lang="en-US" dirty="0"/>
              <a:t>wanting to transmit senses the medium </a:t>
            </a:r>
            <a:r>
              <a:rPr lang="en-US" dirty="0" smtClean="0"/>
              <a:t>(air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If medium is busy, it defers</a:t>
            </a:r>
          </a:p>
          <a:p>
            <a:pPr lvl="1"/>
            <a:r>
              <a:rPr lang="en-US" dirty="0" smtClean="0"/>
              <a:t>If medium is free for certain period (DIFS – Distributed Inter-Frame Space), it transmits frame</a:t>
            </a:r>
          </a:p>
          <a:p>
            <a:pPr lvl="1"/>
            <a:r>
              <a:rPr lang="en-US" dirty="0" smtClean="0"/>
              <a:t>DIFS </a:t>
            </a:r>
            <a:r>
              <a:rPr lang="en-US" dirty="0"/>
              <a:t>is approximately 128 </a:t>
            </a:r>
            <a:r>
              <a:rPr lang="en-US" dirty="0" smtClean="0"/>
              <a:t>µs</a:t>
            </a:r>
          </a:p>
          <a:p>
            <a:pPr lvl="1"/>
            <a:r>
              <a:rPr lang="en-US" dirty="0" smtClean="0"/>
              <a:t>Latency can increase if “air” is very busy since devices will have a hard time finding “open air” to send frames!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63893760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48960"/>
            <a:ext cx="8229600" cy="95184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DIFS </a:t>
            </a:r>
            <a:r>
              <a:rPr lang="en-US" dirty="0"/>
              <a:t>– Distributed Inter-Frame </a:t>
            </a:r>
            <a:r>
              <a:rPr lang="en-US" dirty="0" smtClean="0"/>
              <a:t>Space (approx. 128 </a:t>
            </a:r>
            <a:r>
              <a:rPr lang="en-US" dirty="0"/>
              <a:t>µs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SIFS – Short </a:t>
            </a:r>
            <a:r>
              <a:rPr lang="en-US" dirty="0"/>
              <a:t>Inter-Frame Space </a:t>
            </a:r>
            <a:r>
              <a:rPr lang="en-US" dirty="0" smtClean="0"/>
              <a:t>(approx. 28 </a:t>
            </a:r>
            <a:r>
              <a:rPr lang="en-US" dirty="0"/>
              <a:t>µs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Every frame is </a:t>
            </a:r>
            <a:r>
              <a:rPr lang="en-US" dirty="0" err="1" smtClean="0"/>
              <a:t>ACKed</a:t>
            </a:r>
            <a:r>
              <a:rPr lang="en-US" dirty="0" smtClean="0"/>
              <a:t> except broadcast/multicast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12</a:t>
            </a:fld>
            <a:endParaRPr kumimoji="0" 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344723" y="2440647"/>
            <a:ext cx="687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6323" y="1927884"/>
            <a:ext cx="1690687" cy="863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Futura Bk BT" charset="0"/>
              </a:rPr>
              <a:t>“Air” is free</a:t>
            </a:r>
          </a:p>
          <a:p>
            <a:pPr algn="ctr"/>
            <a:r>
              <a:rPr kumimoji="0" lang="en-US" altLang="zh-CN">
                <a:latin typeface="Futura Bk BT" charset="0"/>
              </a:rPr>
              <a:t>for DIFS  time</a:t>
            </a:r>
          </a:p>
          <a:p>
            <a:pPr algn="ctr"/>
            <a:r>
              <a:rPr kumimoji="0" lang="en-US" altLang="zh-CN">
                <a:latin typeface="Futura Bk BT" charset="0"/>
              </a:rPr>
              <a:t>period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939910" y="5015572"/>
            <a:ext cx="193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96960" y="4501222"/>
            <a:ext cx="2025650" cy="863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Futura Bk BT" charset="0"/>
              </a:rPr>
              <a:t>Receive ACK back</a:t>
            </a:r>
          </a:p>
          <a:p>
            <a:pPr algn="ctr"/>
            <a:r>
              <a:rPr kumimoji="0" lang="en-US" altLang="zh-CN">
                <a:latin typeface="Futura Bk BT" charset="0"/>
              </a:rPr>
              <a:t>that frame was </a:t>
            </a:r>
          </a:p>
          <a:p>
            <a:pPr algn="ctr"/>
            <a:r>
              <a:rPr kumimoji="0" lang="en-US" altLang="zh-CN">
                <a:latin typeface="Futura Bk BT" charset="0"/>
              </a:rPr>
              <a:t>received intact!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539985" y="3215347"/>
            <a:ext cx="1246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25535" y="3013734"/>
            <a:ext cx="1443038" cy="3746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Futura Bk BT" charset="0"/>
              </a:rPr>
              <a:t>send frame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3184635" y="2115209"/>
            <a:ext cx="0" cy="3333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864210" y="2081872"/>
            <a:ext cx="0" cy="3333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651735" y="2088222"/>
            <a:ext cx="0" cy="3333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505185" y="1559584"/>
            <a:ext cx="119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zh-CN" sz="2800">
                <a:latin typeface="Futura Bk BT" charset="0"/>
              </a:rPr>
              <a:t>source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856148" y="1567522"/>
            <a:ext cx="1870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zh-CN" sz="2800">
                <a:latin typeface="Futura Bk BT" charset="0"/>
              </a:rPr>
              <a:t>destination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6038960" y="1553234"/>
            <a:ext cx="1128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zh-CN" sz="2800">
                <a:latin typeface="Futura Bk BT" charset="0"/>
              </a:rPr>
              <a:t>others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355960" y="2177122"/>
            <a:ext cx="795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zh-CN" sz="2400">
                <a:latin typeface="Futura Bk BT" charset="0"/>
              </a:rPr>
              <a:t>DIFS</a:t>
            </a: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2355960" y="2135847"/>
            <a:ext cx="82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2355960" y="2634322"/>
            <a:ext cx="82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4868973" y="3964647"/>
            <a:ext cx="731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zh-CN" sz="2400">
                <a:latin typeface="Futura Bk BT" charset="0"/>
              </a:rPr>
              <a:t>SIFS</a:t>
            </a: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4827698" y="4005922"/>
            <a:ext cx="82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4849923" y="4359934"/>
            <a:ext cx="82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H="1">
            <a:off x="6900973" y="3794784"/>
            <a:ext cx="687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 flipH="1">
            <a:off x="7267685" y="3302659"/>
            <a:ext cx="1712913" cy="863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>
                <a:latin typeface="Futura Bk BT" charset="0"/>
              </a:rPr>
              <a:t>All other devices</a:t>
            </a:r>
          </a:p>
          <a:p>
            <a:pPr algn="ctr"/>
            <a:r>
              <a:rPr kumimoji="0" lang="en-US" altLang="zh-CN">
                <a:latin typeface="Futura Bk BT" charset="0"/>
              </a:rPr>
              <a:t>must defer while “air” is busy</a:t>
            </a:r>
          </a:p>
        </p:txBody>
      </p:sp>
      <p:sp>
        <p:nvSpPr>
          <p:cNvPr id="25" name="Freeform 26" descr="25%"/>
          <p:cNvSpPr>
            <a:spLocks/>
          </p:cNvSpPr>
          <p:nvPr/>
        </p:nvSpPr>
        <p:spPr bwMode="auto">
          <a:xfrm>
            <a:off x="3186223" y="2647022"/>
            <a:ext cx="1676400" cy="1347787"/>
          </a:xfrm>
          <a:custGeom>
            <a:avLst/>
            <a:gdLst>
              <a:gd name="T0" fmla="*/ 0 w 1056"/>
              <a:gd name="T1" fmla="*/ 0 h 849"/>
              <a:gd name="T2" fmla="*/ 2147483647 w 1056"/>
              <a:gd name="T3" fmla="*/ 2147483647 h 849"/>
              <a:gd name="T4" fmla="*/ 2147483647 w 1056"/>
              <a:gd name="T5" fmla="*/ 2147483647 h 849"/>
              <a:gd name="T6" fmla="*/ 0 w 1056"/>
              <a:gd name="T7" fmla="*/ 2147483647 h 849"/>
              <a:gd name="T8" fmla="*/ 0 w 1056"/>
              <a:gd name="T9" fmla="*/ 0 h 8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6"/>
              <a:gd name="T16" fmla="*/ 0 h 849"/>
              <a:gd name="T17" fmla="*/ 1056 w 1056"/>
              <a:gd name="T18" fmla="*/ 849 h 8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6" h="849">
                <a:moveTo>
                  <a:pt x="0" y="0"/>
                </a:moveTo>
                <a:lnTo>
                  <a:pt x="1056" y="234"/>
                </a:lnTo>
                <a:lnTo>
                  <a:pt x="1056" y="849"/>
                </a:lnTo>
                <a:lnTo>
                  <a:pt x="0" y="645"/>
                </a:lnTo>
                <a:lnTo>
                  <a:pt x="0" y="0"/>
                </a:lnTo>
                <a:close/>
              </a:path>
            </a:pathLst>
          </a:custGeom>
          <a:pattFill prst="pct25">
            <a:fgClr>
              <a:srgbClr val="9E9EE6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Freeform 27" descr="25%"/>
          <p:cNvSpPr>
            <a:spLocks/>
          </p:cNvSpPr>
          <p:nvPr/>
        </p:nvSpPr>
        <p:spPr bwMode="auto">
          <a:xfrm>
            <a:off x="3178285" y="4350409"/>
            <a:ext cx="1677988" cy="911225"/>
          </a:xfrm>
          <a:custGeom>
            <a:avLst/>
            <a:gdLst>
              <a:gd name="T0" fmla="*/ 2147483647 w 1057"/>
              <a:gd name="T1" fmla="*/ 0 h 574"/>
              <a:gd name="T2" fmla="*/ 0 w 1057"/>
              <a:gd name="T3" fmla="*/ 2147483647 h 574"/>
              <a:gd name="T4" fmla="*/ 0 w 1057"/>
              <a:gd name="T5" fmla="*/ 2147483647 h 574"/>
              <a:gd name="T6" fmla="*/ 2147483647 w 1057"/>
              <a:gd name="T7" fmla="*/ 2147483647 h 574"/>
              <a:gd name="T8" fmla="*/ 2147483647 w 1057"/>
              <a:gd name="T9" fmla="*/ 0 h 5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7"/>
              <a:gd name="T16" fmla="*/ 0 h 574"/>
              <a:gd name="T17" fmla="*/ 1057 w 1057"/>
              <a:gd name="T18" fmla="*/ 574 h 5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7" h="574">
                <a:moveTo>
                  <a:pt x="1057" y="0"/>
                </a:moveTo>
                <a:lnTo>
                  <a:pt x="0" y="300"/>
                </a:lnTo>
                <a:lnTo>
                  <a:pt x="0" y="574"/>
                </a:lnTo>
                <a:lnTo>
                  <a:pt x="1057" y="274"/>
                </a:lnTo>
                <a:lnTo>
                  <a:pt x="1057" y="0"/>
                </a:lnTo>
                <a:close/>
              </a:path>
            </a:pathLst>
          </a:custGeom>
          <a:pattFill prst="pct25">
            <a:fgClr>
              <a:srgbClr val="00B0AC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Rectangle 28" descr="25%"/>
          <p:cNvSpPr>
            <a:spLocks noChangeArrowheads="1"/>
          </p:cNvSpPr>
          <p:nvPr/>
        </p:nvSpPr>
        <p:spPr bwMode="auto">
          <a:xfrm>
            <a:off x="6491398" y="2527959"/>
            <a:ext cx="330200" cy="2692400"/>
          </a:xfrm>
          <a:prstGeom prst="rect">
            <a:avLst/>
          </a:prstGeom>
          <a:pattFill prst="pct25">
            <a:fgClr>
              <a:srgbClr val="FF99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zh-CN"/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3500548" y="3008972"/>
            <a:ext cx="885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zh-CN" sz="2800" b="1">
                <a:latin typeface="Futura Bk BT" charset="0"/>
              </a:rPr>
              <a:t>data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3570398" y="4548847"/>
            <a:ext cx="723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zh-CN" sz="2800" b="1">
                <a:latin typeface="Futura Bk BT" charset="0"/>
              </a:rPr>
              <a:t>ack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 rot="16200000">
            <a:off x="4975335" y="3604284"/>
            <a:ext cx="260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zh-CN" sz="2400" b="1">
                <a:latin typeface="Futura Bk BT" charset="0"/>
              </a:rPr>
              <a:t>NAV: defer access</a:t>
            </a:r>
          </a:p>
        </p:txBody>
      </p:sp>
    </p:spTree>
    <p:extLst>
      <p:ext uri="{BB962C8B-B14F-4D97-AF65-F5344CB8AC3E}">
        <p14:creationId xmlns:p14="http://schemas.microsoft.com/office/powerpoint/2010/main" val="3202681723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Retransmission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If no ACK received “right away”, then the sender retransmits the frame again at the MAC layer</a:t>
            </a:r>
          </a:p>
          <a:p>
            <a:pPr lvl="1"/>
            <a:r>
              <a:rPr lang="en-US" dirty="0"/>
              <a:t>indicates frame (or ACK) was lost/corrupted</a:t>
            </a:r>
          </a:p>
          <a:p>
            <a:pPr lvl="1"/>
            <a:r>
              <a:rPr lang="en-US" dirty="0"/>
              <a:t>very short timeout (e.g., 1 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exponential </a:t>
            </a:r>
            <a:r>
              <a:rPr lang="en-US" dirty="0" smtClean="0"/>
              <a:t>back off </a:t>
            </a:r>
            <a:r>
              <a:rPr lang="en-US" dirty="0"/>
              <a:t>(doubling) if repeated loss</a:t>
            </a:r>
          </a:p>
          <a:p>
            <a:r>
              <a:rPr lang="en-US" dirty="0"/>
              <a:t>Typically recovers before TCP would notice</a:t>
            </a:r>
          </a:p>
          <a:p>
            <a:r>
              <a:rPr lang="en-US" dirty="0"/>
              <a:t>Max retransmission limit (e.g., 8)</a:t>
            </a:r>
          </a:p>
          <a:p>
            <a:r>
              <a:rPr lang="en-US" dirty="0"/>
              <a:t>May do MAC-layer rate adaptation or frame fragmentation if channel error rate is </a:t>
            </a:r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52534254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MAC Protocols Supported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Point Coordination Function (PCF)</a:t>
            </a:r>
          </a:p>
          <a:p>
            <a:pPr lvl="1"/>
            <a:r>
              <a:rPr lang="en-US" dirty="0"/>
              <a:t>AP polls stations in turn to see </a:t>
            </a:r>
            <a:r>
              <a:rPr lang="en-US" dirty="0" smtClean="0"/>
              <a:t>if there’s </a:t>
            </a:r>
            <a:r>
              <a:rPr lang="en-US" dirty="0"/>
              <a:t>frames to send</a:t>
            </a:r>
          </a:p>
          <a:p>
            <a:pPr lvl="1"/>
            <a:r>
              <a:rPr lang="en-US" dirty="0"/>
              <a:t>useful for real-time traffic</a:t>
            </a:r>
          </a:p>
          <a:p>
            <a:endParaRPr lang="en-US" dirty="0" smtClean="0"/>
          </a:p>
          <a:p>
            <a:r>
              <a:rPr lang="en-US" dirty="0" smtClean="0"/>
              <a:t>Request</a:t>
            </a:r>
            <a:r>
              <a:rPr lang="en-US" dirty="0"/>
              <a:t>-To-Send/Clear-To-Send (RTS/CTS)</a:t>
            </a:r>
          </a:p>
          <a:p>
            <a:pPr lvl="1"/>
            <a:r>
              <a:rPr lang="en-US" dirty="0"/>
              <a:t>reservation-based approach (ask permission)</a:t>
            </a:r>
          </a:p>
          <a:p>
            <a:pPr lvl="1"/>
            <a:r>
              <a:rPr lang="en-US" dirty="0"/>
              <a:t>useful for very large frames</a:t>
            </a:r>
          </a:p>
          <a:p>
            <a:pPr lvl="1"/>
            <a:r>
              <a:rPr lang="en-US" dirty="0"/>
              <a:t>useful for solving the “hidden node” problem </a:t>
            </a:r>
            <a:r>
              <a:rPr lang="en-US" dirty="0" smtClean="0"/>
              <a:t>(when </a:t>
            </a:r>
            <a:r>
              <a:rPr lang="en-US" dirty="0"/>
              <a:t>a node is visible from a wireless access point (AP), but not from other nodes)</a:t>
            </a:r>
          </a:p>
          <a:p>
            <a:pPr lvl="1"/>
            <a:r>
              <a:rPr lang="en-US" dirty="0"/>
              <a:t>request asks for clearance (permission) to send</a:t>
            </a:r>
          </a:p>
          <a:p>
            <a:pPr lvl="1"/>
            <a:r>
              <a:rPr lang="en-US" dirty="0"/>
              <a:t>request also indicates time required for </a:t>
            </a:r>
            <a:r>
              <a:rPr lang="en-US" dirty="0" smtClean="0"/>
              <a:t>transmit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099709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Two frame formats available:</a:t>
            </a:r>
          </a:p>
          <a:p>
            <a:pPr lvl="1"/>
            <a:r>
              <a:rPr lang="en-US" dirty="0"/>
              <a:t>long preamble</a:t>
            </a:r>
          </a:p>
          <a:p>
            <a:pPr lvl="1"/>
            <a:r>
              <a:rPr lang="en-US" dirty="0"/>
              <a:t>short preamble</a:t>
            </a:r>
          </a:p>
          <a:p>
            <a:r>
              <a:rPr lang="en-US" dirty="0"/>
              <a:t>Configuration option for NIC (Network interface controller) and AP</a:t>
            </a:r>
          </a:p>
          <a:p>
            <a:endParaRPr lang="en-US" dirty="0"/>
          </a:p>
          <a:p>
            <a:r>
              <a:rPr lang="en-US" dirty="0"/>
              <a:t>Variable-size frames (</a:t>
            </a:r>
            <a:r>
              <a:rPr lang="en-US" dirty="0" smtClean="0"/>
              <a:t>maximum of 2312 bytes for payload)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16</a:t>
            </a:r>
            <a:r>
              <a:rPr lang="en-US" dirty="0"/>
              <a:t>-bit Cyclic Redundancy Code (CRC) for error checking of </a:t>
            </a:r>
            <a:r>
              <a:rPr lang="en-US" dirty="0" smtClean="0"/>
              <a:t>frames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5109740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Preamble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87605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Long Preamble = 144 bits</a:t>
            </a:r>
          </a:p>
          <a:p>
            <a:pPr lvl="1"/>
            <a:r>
              <a:rPr lang="en-US" dirty="0" smtClean="0"/>
              <a:t>Interoperable </a:t>
            </a:r>
            <a:r>
              <a:rPr lang="en-US" dirty="0"/>
              <a:t>with older 802.11 devices</a:t>
            </a:r>
          </a:p>
          <a:p>
            <a:pPr lvl="1"/>
            <a:r>
              <a:rPr lang="en-US" dirty="0" smtClean="0"/>
              <a:t>Entire </a:t>
            </a:r>
            <a:r>
              <a:rPr lang="en-US" dirty="0"/>
              <a:t>Preamble and 48 bit </a:t>
            </a:r>
            <a:r>
              <a:rPr lang="en-US" dirty="0" smtClean="0"/>
              <a:t>PLCP (Physical Layer Convergence Protocol) header </a:t>
            </a:r>
            <a:r>
              <a:rPr lang="en-US" dirty="0"/>
              <a:t>sent at 1 </a:t>
            </a:r>
            <a:r>
              <a:rPr lang="en-US" dirty="0" smtClean="0"/>
              <a:t>Mbps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16</a:t>
            </a:fld>
            <a:endParaRPr kumimoji="0"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134938" y="3651250"/>
            <a:ext cx="8874125" cy="2825750"/>
            <a:chOff x="134609" y="3276600"/>
            <a:chExt cx="8874125" cy="2825750"/>
          </a:xfrm>
        </p:grpSpPr>
        <p:sp>
          <p:nvSpPr>
            <p:cNvPr id="5" name="Rectangle 6" descr="25%"/>
            <p:cNvSpPr>
              <a:spLocks noChangeArrowheads="1"/>
            </p:cNvSpPr>
            <p:nvPr/>
          </p:nvSpPr>
          <p:spPr bwMode="auto">
            <a:xfrm>
              <a:off x="134609" y="3940175"/>
              <a:ext cx="8874125" cy="1614488"/>
            </a:xfrm>
            <a:prstGeom prst="rect">
              <a:avLst/>
            </a:prstGeom>
            <a:pattFill prst="pct25">
              <a:fgClr>
                <a:srgbClr val="FF99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207634" y="4522788"/>
              <a:ext cx="19081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128 bit Preamble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(Long)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347584" y="4214813"/>
              <a:ext cx="985838" cy="1069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Futura Bk BT" charset="0"/>
                </a:rPr>
                <a:t>16 bit</a:t>
              </a:r>
            </a:p>
            <a:p>
              <a:pPr algn="ctr"/>
              <a:r>
                <a:rPr kumimoji="0" lang="en-US" altLang="zh-CN">
                  <a:latin typeface="Futura Bk BT" charset="0"/>
                </a:rPr>
                <a:t>Start</a:t>
              </a:r>
            </a:p>
            <a:p>
              <a:pPr algn="ctr"/>
              <a:r>
                <a:rPr kumimoji="0" lang="en-US" altLang="zh-CN">
                  <a:latin typeface="Futura Bk BT" charset="0"/>
                </a:rPr>
                <a:t>Frame</a:t>
              </a:r>
            </a:p>
            <a:p>
              <a:pPr algn="ctr"/>
              <a:r>
                <a:rPr kumimoji="0" lang="en-US" altLang="zh-CN">
                  <a:latin typeface="Futura Bk BT" charset="0"/>
                </a:rPr>
                <a:t>Delimiter</a:t>
              </a: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312784" y="4046538"/>
              <a:ext cx="1023938" cy="1465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Signal Speed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1,2,5.5,11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Mbps</a:t>
              </a: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4262109" y="4314825"/>
              <a:ext cx="10858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Service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(unused)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5389234" y="4191000"/>
              <a:ext cx="1009650" cy="915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Length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of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Payload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419522" y="4294188"/>
              <a:ext cx="7429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 dirty="0">
                  <a:latin typeface="Futura Bk BT" charset="0"/>
                </a:rPr>
                <a:t>16 bit</a:t>
              </a:r>
            </a:p>
            <a:p>
              <a:pPr algn="ctr"/>
              <a:r>
                <a:rPr kumimoji="0" lang="en-US" altLang="zh-CN" sz="1800" dirty="0">
                  <a:latin typeface="Futura Bk BT" charset="0"/>
                </a:rPr>
                <a:t>CRC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7230734" y="4357688"/>
              <a:ext cx="1778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Payload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0-2312 bytes</a:t>
              </a: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2369809" y="3959225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3309609" y="3967163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4309734" y="3975100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5311447" y="3962400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6375072" y="3968750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7232322" y="3983038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854247" y="3505200"/>
              <a:ext cx="23812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153659" y="3505200"/>
              <a:ext cx="2257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7256134" y="3276600"/>
              <a:ext cx="0" cy="476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153659" y="3284538"/>
              <a:ext cx="0" cy="476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2258684" y="3338513"/>
              <a:ext cx="2744788" cy="43497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kumimoji="0" lang="en-US" altLang="zh-CN" sz="2000">
                  <a:latin typeface="Futura Bk BT" charset="0"/>
                </a:rPr>
                <a:t>Transmitted at 1 Mbps</a:t>
              </a:r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7245022" y="5772150"/>
              <a:ext cx="1712912" cy="12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H="1">
              <a:off x="7245022" y="5784850"/>
              <a:ext cx="9207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8978572" y="5543550"/>
              <a:ext cx="0" cy="476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7232322" y="5551488"/>
              <a:ext cx="0" cy="476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635047" y="5667375"/>
              <a:ext cx="2905125" cy="43497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kumimoji="0" lang="en-US" altLang="zh-CN" sz="2000">
                  <a:latin typeface="Futura Bk BT" charset="0"/>
                </a:rPr>
                <a:t>Transmitted at X Mbps</a:t>
              </a: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6567159" y="5851525"/>
              <a:ext cx="674688" cy="11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5799755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Preamble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209513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Short Preamble = 72 bits</a:t>
            </a:r>
          </a:p>
          <a:p>
            <a:pPr lvl="1"/>
            <a:r>
              <a:rPr lang="en-US" dirty="0" smtClean="0"/>
              <a:t>Preamble </a:t>
            </a:r>
            <a:r>
              <a:rPr lang="en-US" dirty="0"/>
              <a:t>transmitted at 1 Mbps</a:t>
            </a:r>
          </a:p>
          <a:p>
            <a:pPr lvl="1"/>
            <a:r>
              <a:rPr lang="en-US" dirty="0" smtClean="0"/>
              <a:t>PLCP (</a:t>
            </a:r>
            <a:r>
              <a:rPr lang="en-US" dirty="0"/>
              <a:t>Physical Layer Convergence Protocol</a:t>
            </a:r>
            <a:r>
              <a:rPr lang="en-US" dirty="0" smtClean="0"/>
              <a:t>) header </a:t>
            </a:r>
            <a:r>
              <a:rPr lang="en-US" dirty="0"/>
              <a:t>transmitted at 2 Mbps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efficient than long preamble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17</a:t>
            </a:fld>
            <a:endParaRPr kumimoji="0"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134938" y="3870324"/>
            <a:ext cx="8874125" cy="2551113"/>
            <a:chOff x="146050" y="3600450"/>
            <a:chExt cx="8874125" cy="2551113"/>
          </a:xfrm>
        </p:grpSpPr>
        <p:sp>
          <p:nvSpPr>
            <p:cNvPr id="5" name="Rectangle 7" descr="25%"/>
            <p:cNvSpPr>
              <a:spLocks noChangeArrowheads="1"/>
            </p:cNvSpPr>
            <p:nvPr/>
          </p:nvSpPr>
          <p:spPr bwMode="auto">
            <a:xfrm>
              <a:off x="146050" y="4535488"/>
              <a:ext cx="8874125" cy="1614487"/>
            </a:xfrm>
            <a:prstGeom prst="rect">
              <a:avLst/>
            </a:prstGeom>
            <a:pattFill prst="pct25">
              <a:fgClr>
                <a:srgbClr val="6666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/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258763" y="5076825"/>
              <a:ext cx="1125537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56 bit 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Preamble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6807200" y="4932363"/>
              <a:ext cx="1778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Payload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0-2312 bytes</a:t>
              </a: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1470025" y="4554538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163513" y="3613150"/>
              <a:ext cx="2238375" cy="863600"/>
              <a:chOff x="103" y="2276"/>
              <a:chExt cx="1410" cy="544"/>
            </a:xfrm>
          </p:grpSpPr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1036" y="2599"/>
                <a:ext cx="47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Line 13"/>
              <p:cNvSpPr>
                <a:spLocks noChangeShapeType="1"/>
              </p:cNvSpPr>
              <p:nvPr/>
            </p:nvSpPr>
            <p:spPr bwMode="auto">
              <a:xfrm flipH="1">
                <a:off x="103" y="2599"/>
                <a:ext cx="44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Line 14"/>
              <p:cNvSpPr>
                <a:spLocks noChangeShapeType="1"/>
              </p:cNvSpPr>
              <p:nvPr/>
            </p:nvSpPr>
            <p:spPr bwMode="auto">
              <a:xfrm>
                <a:off x="1513" y="2455"/>
                <a:ext cx="0" cy="3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" name="Line 15"/>
              <p:cNvSpPr>
                <a:spLocks noChangeShapeType="1"/>
              </p:cNvSpPr>
              <p:nvPr/>
            </p:nvSpPr>
            <p:spPr bwMode="auto">
              <a:xfrm>
                <a:off x="103" y="2460"/>
                <a:ext cx="0" cy="3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Text Box 16"/>
              <p:cNvSpPr txBox="1">
                <a:spLocks noChangeArrowheads="1"/>
              </p:cNvSpPr>
              <p:nvPr/>
            </p:nvSpPr>
            <p:spPr bwMode="auto">
              <a:xfrm>
                <a:off x="405" y="2276"/>
                <a:ext cx="791" cy="54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kumimoji="0" lang="en-US" altLang="zh-CN">
                    <a:latin typeface="Futura Bk BT" charset="0"/>
                  </a:rPr>
                  <a:t>Transmitted</a:t>
                </a:r>
              </a:p>
              <a:p>
                <a:pPr algn="ctr"/>
                <a:r>
                  <a:rPr kumimoji="0" lang="en-US" altLang="zh-CN">
                    <a:latin typeface="Futura Bk BT" charset="0"/>
                  </a:rPr>
                  <a:t> at </a:t>
                </a:r>
              </a:p>
              <a:p>
                <a:pPr algn="ctr"/>
                <a:r>
                  <a:rPr kumimoji="0" lang="en-US" altLang="zh-CN">
                    <a:latin typeface="Futura Bk BT" charset="0"/>
                  </a:rPr>
                  <a:t>1 Mbps</a:t>
                </a:r>
              </a:p>
            </p:txBody>
          </p:sp>
        </p:grp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1447800" y="4789488"/>
              <a:ext cx="985838" cy="1069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Futura Bk BT" charset="0"/>
                </a:rPr>
                <a:t>16 bit</a:t>
              </a:r>
            </a:p>
            <a:p>
              <a:pPr algn="ctr"/>
              <a:r>
                <a:rPr kumimoji="0" lang="en-US" altLang="zh-CN">
                  <a:latin typeface="Futura Bk BT" charset="0"/>
                </a:rPr>
                <a:t>Start</a:t>
              </a:r>
            </a:p>
            <a:p>
              <a:pPr algn="ctr"/>
              <a:r>
                <a:rPr kumimoji="0" lang="en-US" altLang="zh-CN">
                  <a:latin typeface="Futura Bk BT" charset="0"/>
                </a:rPr>
                <a:t>Frame</a:t>
              </a:r>
            </a:p>
            <a:p>
              <a:pPr algn="ctr"/>
              <a:r>
                <a:rPr kumimoji="0" lang="en-US" altLang="zh-CN">
                  <a:latin typeface="Futura Bk BT" charset="0"/>
                </a:rPr>
                <a:t>Delimiter</a:t>
              </a: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2413000" y="4621213"/>
              <a:ext cx="1023938" cy="1465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Signal Speed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1,2,5.5,11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Mbps</a:t>
              </a:r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3387725" y="4889500"/>
              <a:ext cx="1033463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Service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(unused)</a:t>
              </a: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4505325" y="4765675"/>
              <a:ext cx="976313" cy="915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Length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of</a:t>
              </a:r>
            </a:p>
            <a:p>
              <a:pPr algn="ctr"/>
              <a:r>
                <a:rPr kumimoji="0" lang="en-US" altLang="zh-CN" sz="1800">
                  <a:latin typeface="Futura Bk BT" charset="0"/>
                </a:rPr>
                <a:t>Payload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5508625" y="4868863"/>
              <a:ext cx="7651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 dirty="0">
                  <a:latin typeface="Futura Bk BT" charset="0"/>
                </a:rPr>
                <a:t>16 bit</a:t>
              </a:r>
            </a:p>
            <a:p>
              <a:pPr algn="ctr"/>
              <a:r>
                <a:rPr kumimoji="0" lang="en-US" altLang="zh-CN" sz="1800" dirty="0">
                  <a:latin typeface="Futura Bk BT" charset="0"/>
                </a:rPr>
                <a:t>CRC</a:t>
              </a:r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1470025" y="4533900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2409825" y="4541838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>
              <a:off x="3409950" y="4549775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>
              <a:off x="4411663" y="4537075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>
              <a:off x="5475288" y="4543425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6332538" y="4557713"/>
              <a:ext cx="0" cy="1593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>
              <a:off x="4922838" y="4113213"/>
              <a:ext cx="1392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flipH="1">
              <a:off x="2406650" y="4113213"/>
              <a:ext cx="12287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6323013" y="3884613"/>
              <a:ext cx="0" cy="476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>
              <a:off x="2406650" y="3892550"/>
              <a:ext cx="0" cy="476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3649663" y="3600450"/>
              <a:ext cx="1255712" cy="8636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>
                  <a:latin typeface="Futura Bk BT" charset="0"/>
                </a:rPr>
                <a:t>Transmitted</a:t>
              </a:r>
            </a:p>
            <a:p>
              <a:pPr algn="ctr"/>
              <a:r>
                <a:rPr kumimoji="0" lang="en-US" altLang="zh-CN">
                  <a:latin typeface="Futura Bk BT" charset="0"/>
                </a:rPr>
                <a:t> at </a:t>
              </a:r>
            </a:p>
            <a:p>
              <a:pPr algn="ctr"/>
              <a:r>
                <a:rPr kumimoji="0" lang="en-US" altLang="zh-CN">
                  <a:latin typeface="Futura Bk BT" charset="0"/>
                </a:rPr>
                <a:t>2 Mbps</a:t>
              </a:r>
            </a:p>
          </p:txBody>
        </p:sp>
        <p:grpSp>
          <p:nvGrpSpPr>
            <p:cNvPr id="31" name="Group 33"/>
            <p:cNvGrpSpPr>
              <a:grpSpLocks/>
            </p:cNvGrpSpPr>
            <p:nvPr/>
          </p:nvGrpSpPr>
          <p:grpSpPr bwMode="auto">
            <a:xfrm>
              <a:off x="6340475" y="3641725"/>
              <a:ext cx="2633663" cy="863600"/>
              <a:chOff x="103" y="2276"/>
              <a:chExt cx="1410" cy="544"/>
            </a:xfrm>
          </p:grpSpPr>
          <p:sp>
            <p:nvSpPr>
              <p:cNvPr id="32" name="Line 34"/>
              <p:cNvSpPr>
                <a:spLocks noChangeShapeType="1"/>
              </p:cNvSpPr>
              <p:nvPr/>
            </p:nvSpPr>
            <p:spPr bwMode="auto">
              <a:xfrm>
                <a:off x="1036" y="2599"/>
                <a:ext cx="47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" name="Line 35"/>
              <p:cNvSpPr>
                <a:spLocks noChangeShapeType="1"/>
              </p:cNvSpPr>
              <p:nvPr/>
            </p:nvSpPr>
            <p:spPr bwMode="auto">
              <a:xfrm flipH="1">
                <a:off x="103" y="2599"/>
                <a:ext cx="44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" name="Line 36"/>
              <p:cNvSpPr>
                <a:spLocks noChangeShapeType="1"/>
              </p:cNvSpPr>
              <p:nvPr/>
            </p:nvSpPr>
            <p:spPr bwMode="auto">
              <a:xfrm>
                <a:off x="1513" y="2455"/>
                <a:ext cx="0" cy="3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Line 37"/>
              <p:cNvSpPr>
                <a:spLocks noChangeShapeType="1"/>
              </p:cNvSpPr>
              <p:nvPr/>
            </p:nvSpPr>
            <p:spPr bwMode="auto">
              <a:xfrm>
                <a:off x="103" y="2460"/>
                <a:ext cx="0" cy="3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Text Box 38"/>
              <p:cNvSpPr txBox="1">
                <a:spLocks noChangeArrowheads="1"/>
              </p:cNvSpPr>
              <p:nvPr/>
            </p:nvSpPr>
            <p:spPr bwMode="auto">
              <a:xfrm>
                <a:off x="454" y="2276"/>
                <a:ext cx="694" cy="54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kumimoji="0" lang="en-US" altLang="zh-CN">
                    <a:latin typeface="Futura Bk BT" charset="0"/>
                  </a:rPr>
                  <a:t>Transmitted</a:t>
                </a:r>
              </a:p>
              <a:p>
                <a:pPr algn="ctr"/>
                <a:r>
                  <a:rPr kumimoji="0" lang="en-US" altLang="zh-CN">
                    <a:latin typeface="Futura Bk BT" charset="0"/>
                  </a:rPr>
                  <a:t> at </a:t>
                </a:r>
              </a:p>
              <a:p>
                <a:pPr algn="ctr"/>
                <a:r>
                  <a:rPr kumimoji="0" lang="en-US" altLang="zh-CN">
                    <a:latin typeface="Futura Bk BT" charset="0"/>
                  </a:rPr>
                  <a:t>X Mbps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909493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Power Management</a:t>
            </a:r>
          </a:p>
          <a:p>
            <a:pPr lvl="1"/>
            <a:r>
              <a:rPr lang="en-US" dirty="0" smtClean="0"/>
              <a:t>Mobile </a:t>
            </a:r>
            <a:r>
              <a:rPr lang="en-US" dirty="0"/>
              <a:t>nodes can “sleep” to save </a:t>
            </a:r>
            <a:r>
              <a:rPr lang="en-US" dirty="0" smtClean="0"/>
              <a:t>power</a:t>
            </a:r>
          </a:p>
          <a:p>
            <a:pPr lvl="2"/>
            <a:r>
              <a:rPr lang="en-US" dirty="0" smtClean="0"/>
              <a:t>Accomplished by using DTIM (Delivery Traffic Indication </a:t>
            </a:r>
            <a:r>
              <a:rPr lang="en-US" dirty="0"/>
              <a:t>M</a:t>
            </a:r>
            <a:r>
              <a:rPr lang="en-US" dirty="0" smtClean="0"/>
              <a:t>essage) intervals</a:t>
            </a:r>
            <a:endParaRPr lang="en-US" dirty="0"/>
          </a:p>
          <a:p>
            <a:pPr lvl="1"/>
            <a:r>
              <a:rPr lang="en-US" dirty="0"/>
              <a:t>AP will buffer frames until client requests them</a:t>
            </a:r>
          </a:p>
          <a:p>
            <a:pPr lvl="1"/>
            <a:r>
              <a:rPr lang="en-US" dirty="0"/>
              <a:t>AP can use virtual bitmap field in beacons to indicate which stations have data waiting</a:t>
            </a:r>
          </a:p>
          <a:p>
            <a:endParaRPr lang="en-US" dirty="0" smtClean="0"/>
          </a:p>
          <a:p>
            <a:r>
              <a:rPr lang="en-US" dirty="0" smtClean="0"/>
              <a:t>Security</a:t>
            </a:r>
            <a:endParaRPr lang="en-US" dirty="0"/>
          </a:p>
          <a:p>
            <a:pPr lvl="1"/>
            <a:r>
              <a:rPr lang="en-US" dirty="0"/>
              <a:t>Wired Equivalent Privacy (WEP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Not </a:t>
            </a:r>
            <a:r>
              <a:rPr lang="en-US" dirty="0"/>
              <a:t>very secure at all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To address this weakness, there is WPA2 (IEEE 802.11i)</a:t>
            </a:r>
          </a:p>
          <a:p>
            <a:pPr lvl="2"/>
            <a:r>
              <a:rPr lang="en-US" dirty="0" smtClean="0"/>
              <a:t>Uses CCMP, an AES-based encryption mode with strong 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18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7123700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Wi-Fi or </a:t>
            </a:r>
            <a:r>
              <a:rPr lang="en-US" dirty="0" err="1" smtClean="0"/>
              <a:t>WiFi</a:t>
            </a:r>
            <a:r>
              <a:rPr lang="en-US" dirty="0" smtClean="0"/>
              <a:t>: </a:t>
            </a:r>
            <a:r>
              <a:rPr lang="en-US" dirty="0"/>
              <a:t>defined as any "wireless local area network (WLAN) products that are based </a:t>
            </a:r>
            <a:r>
              <a:rPr lang="en-US" dirty="0" smtClean="0"/>
              <a:t>on the </a:t>
            </a:r>
            <a:r>
              <a:rPr lang="en-US" dirty="0"/>
              <a:t>IEEE 802.11 standards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Popular </a:t>
            </a:r>
            <a:r>
              <a:rPr lang="en-US" dirty="0"/>
              <a:t>technology that allows an electronic device to exchange data wirelessly (using radio waves) over a computer network.</a:t>
            </a:r>
          </a:p>
          <a:p>
            <a:endParaRPr lang="en-US" dirty="0" smtClean="0"/>
          </a:p>
          <a:p>
            <a:r>
              <a:rPr lang="en-US" dirty="0" smtClean="0"/>
              <a:t>IEEE </a:t>
            </a:r>
            <a:r>
              <a:rPr lang="en-US" dirty="0"/>
              <a:t>established the </a:t>
            </a:r>
            <a:r>
              <a:rPr lang="en-US" dirty="0" smtClean="0"/>
              <a:t>802.11 Group in 1990. Specifications </a:t>
            </a:r>
            <a:r>
              <a:rPr lang="en-US" dirty="0"/>
              <a:t>for standard ratified </a:t>
            </a:r>
            <a:r>
              <a:rPr lang="en-US" dirty="0" smtClean="0"/>
              <a:t>in 1997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Initial speeds were 1 and 2 Mbps.</a:t>
            </a:r>
          </a:p>
          <a:p>
            <a:pPr lvl="1"/>
            <a:r>
              <a:rPr lang="en-US" dirty="0"/>
              <a:t>IEEE modified the standard in 1999 to </a:t>
            </a:r>
            <a:r>
              <a:rPr lang="en-US" dirty="0" smtClean="0"/>
              <a:t>include 802.11a (54 Mbps) </a:t>
            </a:r>
            <a:r>
              <a:rPr lang="en-US" dirty="0"/>
              <a:t>and </a:t>
            </a:r>
            <a:r>
              <a:rPr lang="en-US" dirty="0" smtClean="0"/>
              <a:t>802.11b (11 Mbps). Incidentally, 802.11b equipment was available before 802.11a.</a:t>
            </a:r>
            <a:endParaRPr lang="en-US" dirty="0"/>
          </a:p>
          <a:p>
            <a:pPr lvl="1"/>
            <a:r>
              <a:rPr lang="en-US" dirty="0" smtClean="0"/>
              <a:t>802.11g (54 Mbps) </a:t>
            </a:r>
            <a:r>
              <a:rPr lang="en-US" dirty="0"/>
              <a:t>was added in 2003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2</a:t>
            </a:fld>
            <a:endParaRPr kumimoji="0"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619750"/>
            <a:ext cx="12192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3745915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many respects, the IEEE 802.11b wireless LAN (WLAN) standard is similar to that </a:t>
            </a:r>
            <a:r>
              <a:rPr lang="en-US" dirty="0" smtClean="0"/>
              <a:t>of classic </a:t>
            </a:r>
            <a:r>
              <a:rPr lang="en-US" dirty="0"/>
              <a:t>IEEE 802.3 (Ethernet) LANs</a:t>
            </a:r>
          </a:p>
          <a:p>
            <a:endParaRPr lang="en-US" dirty="0" smtClean="0"/>
          </a:p>
          <a:p>
            <a:r>
              <a:rPr lang="en-US" dirty="0" smtClean="0"/>
              <a:t>Similarities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LAN with limited geographic coverage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stations, with 48-bit MAC addresses</a:t>
            </a:r>
          </a:p>
          <a:p>
            <a:pPr lvl="1"/>
            <a:r>
              <a:rPr lang="en-US" dirty="0" smtClean="0"/>
              <a:t>Shared </a:t>
            </a:r>
            <a:r>
              <a:rPr lang="en-US" dirty="0"/>
              <a:t>transmission medium (broadcast technology)</a:t>
            </a:r>
          </a:p>
          <a:p>
            <a:pPr lvl="1"/>
            <a:r>
              <a:rPr lang="en-US" dirty="0"/>
              <a:t>CSMA-based Medium Access Control protocol</a:t>
            </a:r>
          </a:p>
          <a:p>
            <a:pPr lvl="1"/>
            <a:r>
              <a:rPr lang="en-US" dirty="0" smtClean="0"/>
              <a:t>Comparable </a:t>
            </a:r>
            <a:r>
              <a:rPr lang="en-US" dirty="0"/>
              <a:t>data rates (11 Mbps </a:t>
            </a:r>
            <a:r>
              <a:rPr lang="en-US" dirty="0" err="1"/>
              <a:t>vs</a:t>
            </a:r>
            <a:r>
              <a:rPr lang="en-US" dirty="0"/>
              <a:t> 10 Mbps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74433919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But there are also many distinct differences:</a:t>
            </a:r>
          </a:p>
          <a:p>
            <a:pPr lvl="1"/>
            <a:r>
              <a:rPr lang="en-US" dirty="0" smtClean="0"/>
              <a:t>Wireless </a:t>
            </a:r>
            <a:r>
              <a:rPr lang="en-US" dirty="0"/>
              <a:t>(air interface) versus wired (coax)</a:t>
            </a:r>
          </a:p>
          <a:p>
            <a:pPr lvl="1"/>
            <a:r>
              <a:rPr lang="en-US" dirty="0" smtClean="0"/>
              <a:t>Wireless </a:t>
            </a:r>
            <a:r>
              <a:rPr lang="en-US" dirty="0"/>
              <a:t>propagation environment (multipath)</a:t>
            </a:r>
          </a:p>
          <a:p>
            <a:pPr lvl="1"/>
            <a:r>
              <a:rPr lang="en-US" dirty="0" smtClean="0"/>
              <a:t>Higher </a:t>
            </a:r>
            <a:r>
              <a:rPr lang="en-US" dirty="0"/>
              <a:t>error rate due to interference</a:t>
            </a:r>
            <a:r>
              <a:rPr lang="en-US" dirty="0" smtClean="0"/>
              <a:t>, fading, </a:t>
            </a:r>
            <a:r>
              <a:rPr lang="en-US" dirty="0"/>
              <a:t>etc.</a:t>
            </a:r>
          </a:p>
          <a:p>
            <a:pPr lvl="1"/>
            <a:r>
              <a:rPr lang="en-US" dirty="0" smtClean="0"/>
              <a:t>Successful </a:t>
            </a:r>
            <a:r>
              <a:rPr lang="en-US" dirty="0"/>
              <a:t>frames are </a:t>
            </a:r>
            <a:r>
              <a:rPr lang="en-US" u="sng" dirty="0" err="1"/>
              <a:t>ACKed</a:t>
            </a:r>
            <a:r>
              <a:rPr lang="en-US" dirty="0"/>
              <a:t> by receiver</a:t>
            </a:r>
          </a:p>
          <a:p>
            <a:pPr lvl="1"/>
            <a:r>
              <a:rPr lang="en-US" dirty="0" smtClean="0"/>
              <a:t>Mobile </a:t>
            </a:r>
            <a:r>
              <a:rPr lang="en-US" dirty="0"/>
              <a:t>stations versus fixed stations</a:t>
            </a:r>
          </a:p>
          <a:p>
            <a:pPr lvl="1"/>
            <a:r>
              <a:rPr lang="en-US" dirty="0" smtClean="0"/>
              <a:t>Half</a:t>
            </a:r>
            <a:r>
              <a:rPr lang="en-US" dirty="0"/>
              <a:t>-duplex versus full-duplex operation</a:t>
            </a:r>
          </a:p>
          <a:p>
            <a:pPr lvl="1"/>
            <a:r>
              <a:rPr lang="en-US" dirty="0" smtClean="0"/>
              <a:t>“</a:t>
            </a:r>
            <a:r>
              <a:rPr lang="en-US" u="sng" dirty="0" smtClean="0"/>
              <a:t>Hidden node</a:t>
            </a:r>
            <a:r>
              <a:rPr lang="en-US" dirty="0" smtClean="0"/>
              <a:t>” </a:t>
            </a:r>
            <a:r>
              <a:rPr lang="en-US" dirty="0"/>
              <a:t>and </a:t>
            </a:r>
            <a:r>
              <a:rPr lang="en-US" dirty="0" smtClean="0"/>
              <a:t>“</a:t>
            </a:r>
            <a:r>
              <a:rPr lang="en-US" u="sng" dirty="0" smtClean="0"/>
              <a:t>exposed </a:t>
            </a:r>
            <a:r>
              <a:rPr lang="en-US" u="sng" dirty="0"/>
              <a:t>node</a:t>
            </a:r>
            <a:r>
              <a:rPr lang="en-US" dirty="0"/>
              <a:t>” problems (exposed node problem occurs when a node is prevented from sending packets to other nodes due to a neighboring transmitter.)</a:t>
            </a:r>
          </a:p>
          <a:p>
            <a:pPr lvl="1"/>
            <a:r>
              <a:rPr lang="en-US" dirty="0" smtClean="0"/>
              <a:t>Potential </a:t>
            </a:r>
            <a:r>
              <a:rPr lang="en-US" dirty="0"/>
              <a:t>asymmetries of links</a:t>
            </a:r>
          </a:p>
          <a:p>
            <a:pPr lvl="1"/>
            <a:r>
              <a:rPr lang="en-US" dirty="0"/>
              <a:t>CSMA/CA versus CSMA/CD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data transmission rates (1, 2, 5.5, 11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26409792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smtClean="0"/>
              <a:t>Wi-Fi </a:t>
            </a:r>
            <a:r>
              <a:rPr lang="en-US" dirty="0"/>
              <a:t>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Infrastructure mode </a:t>
            </a:r>
            <a:r>
              <a:rPr lang="en-US" dirty="0" err="1"/>
              <a:t>vs</a:t>
            </a:r>
            <a:r>
              <a:rPr lang="en-US" dirty="0"/>
              <a:t> “ad hoc” mode:</a:t>
            </a:r>
          </a:p>
          <a:p>
            <a:pPr lvl="1"/>
            <a:r>
              <a:rPr lang="en-US" dirty="0"/>
              <a:t>Devices in a wireless network are set up to either communicate indirectly through a central place — an access point — or directly, one to the other.</a:t>
            </a:r>
          </a:p>
          <a:p>
            <a:endParaRPr lang="en-US" dirty="0" smtClean="0"/>
          </a:p>
          <a:p>
            <a:r>
              <a:rPr lang="en-US" dirty="0" smtClean="0"/>
              <a:t>Access </a:t>
            </a:r>
            <a:r>
              <a:rPr lang="en-US" dirty="0"/>
              <a:t>Point (AP) sends “beacon frames</a:t>
            </a:r>
            <a:r>
              <a:rPr lang="en-US" dirty="0" smtClean="0"/>
              <a:t>” – all </a:t>
            </a:r>
            <a:r>
              <a:rPr lang="en-US" dirty="0"/>
              <a:t>the information about the network (e.g. Timestamp Capability information)</a:t>
            </a:r>
          </a:p>
          <a:p>
            <a:pPr lvl="1"/>
            <a:r>
              <a:rPr lang="en-US" dirty="0"/>
              <a:t>Mobiles choose AP based on signal strength</a:t>
            </a:r>
          </a:p>
          <a:p>
            <a:endParaRPr lang="en-US" dirty="0" smtClean="0"/>
          </a:p>
          <a:p>
            <a:r>
              <a:rPr lang="en-US" dirty="0" smtClean="0"/>
              <a:t>Multiple </a:t>
            </a:r>
            <a:r>
              <a:rPr lang="en-US" dirty="0"/>
              <a:t>channel access protocols supported</a:t>
            </a:r>
          </a:p>
          <a:p>
            <a:pPr lvl="1"/>
            <a:r>
              <a:rPr lang="en-US" dirty="0"/>
              <a:t>CSMA/CA (</a:t>
            </a:r>
            <a:r>
              <a:rPr lang="en-US" dirty="0" smtClean="0"/>
              <a:t>DCF – Distributed </a:t>
            </a:r>
            <a:r>
              <a:rPr lang="en-US" dirty="0"/>
              <a:t>coordination function);  PCF (Point Coordination Function);   RTS/CTS  (Request to Send/Clear to Send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766835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Wi-Fi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254439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MAC-layer can provide error control, retransmission, rate adaptation, etc.</a:t>
            </a:r>
          </a:p>
          <a:p>
            <a:endParaRPr lang="en-US" dirty="0" smtClean="0"/>
          </a:p>
          <a:p>
            <a:r>
              <a:rPr lang="en-US" dirty="0" smtClean="0"/>
              <a:t>Direct </a:t>
            </a:r>
            <a:r>
              <a:rPr lang="en-US" dirty="0"/>
              <a:t>Sequence Spread Spectrum (DSSS)</a:t>
            </a:r>
          </a:p>
          <a:p>
            <a:pPr lvl="1"/>
            <a:r>
              <a:rPr lang="en-US" dirty="0" smtClean="0"/>
              <a:t>Modulation </a:t>
            </a:r>
            <a:r>
              <a:rPr lang="en-US" dirty="0"/>
              <a:t>technique</a:t>
            </a:r>
          </a:p>
          <a:p>
            <a:pPr lvl="1"/>
            <a:r>
              <a:rPr lang="en-US" dirty="0" smtClean="0"/>
              <a:t>Signal </a:t>
            </a:r>
            <a:r>
              <a:rPr lang="en-US" dirty="0"/>
              <a:t>spread across 22 MHz with each channel based around a center </a:t>
            </a:r>
            <a:r>
              <a:rPr lang="en-US" dirty="0" smtClean="0"/>
              <a:t>frequency. There are fourteen 22</a:t>
            </a:r>
            <a:r>
              <a:rPr lang="en-US" dirty="0"/>
              <a:t>-MHz </a:t>
            </a:r>
            <a:r>
              <a:rPr lang="en-US" dirty="0" smtClean="0"/>
              <a:t>channels.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6</a:t>
            </a:fld>
            <a:endParaRPr kumimoji="0" lang="en-US"/>
          </a:p>
        </p:txBody>
      </p:sp>
      <p:pic>
        <p:nvPicPr>
          <p:cNvPr id="5" name="Picture 6" descr="E5B841D7-4754-4C57-9788-27DFA3CD833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319586"/>
            <a:ext cx="6248400" cy="215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997452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Wireless RF Live?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7</a:t>
            </a:fld>
            <a:endParaRPr kumimoji="0"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787799"/>
          </a:xfrm>
        </p:spPr>
        <p:txBody>
          <a:bodyPr/>
          <a:lstStyle/>
          <a:p>
            <a:pPr marL="118872" indent="0" algn="ctr">
              <a:buNone/>
            </a:pPr>
            <a:r>
              <a:rPr lang="en-US" dirty="0" smtClean="0"/>
              <a:t>ISM (Industrial, Scientific, Medical) Band</a:t>
            </a:r>
          </a:p>
          <a:p>
            <a:endParaRPr 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824034"/>
              </p:ext>
            </p:extLst>
          </p:nvPr>
        </p:nvGraphicFramePr>
        <p:xfrm>
          <a:off x="266464" y="2610085"/>
          <a:ext cx="8611072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  <a:gridCol w="1581716"/>
                <a:gridCol w="2093833"/>
                <a:gridCol w="1901845"/>
                <a:gridCol w="14537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902-928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</a:t>
                      </a:r>
                      <a:r>
                        <a:rPr lang="en-US" baseline="0" dirty="0" smtClean="0"/>
                        <a:t> – 2.5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5.725</a:t>
                      </a:r>
                      <a:r>
                        <a:rPr lang="en-US" baseline="0" dirty="0" smtClean="0"/>
                        <a:t> – 5.875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 – 24.250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 – 66 GHz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802.11</a:t>
                      </a:r>
                      <a:r>
                        <a:rPr lang="en-US" baseline="0" dirty="0" smtClean="0"/>
                        <a:t>-1997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802.11b/g/n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802.11a/n/ac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802.11ad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Cordless Phones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Cordless</a:t>
                      </a:r>
                      <a:r>
                        <a:rPr lang="en-US" baseline="0" dirty="0" smtClean="0"/>
                        <a:t> Phones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Amateur</a:t>
                      </a:r>
                      <a:r>
                        <a:rPr lang="en-US" baseline="0" dirty="0" smtClean="0"/>
                        <a:t> Satellite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Baby Monitors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Baby Monitors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Bluetooth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Microwave</a:t>
                      </a:r>
                      <a:r>
                        <a:rPr lang="en-US" baseline="0" dirty="0" smtClean="0"/>
                        <a:t> Ovens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97645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Stack 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8</a:t>
            </a:fld>
            <a:endParaRPr kumimoji="0"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40692"/>
              </p:ext>
            </p:extLst>
          </p:nvPr>
        </p:nvGraphicFramePr>
        <p:xfrm>
          <a:off x="2382686" y="1774825"/>
          <a:ext cx="6304114" cy="294131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67527"/>
                <a:gridCol w="48365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Application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Telnet, FTP, Email, Web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Transport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TCP, UDP, SCTP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Network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IPv4, IPv6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Data</a:t>
                      </a:r>
                      <a:r>
                        <a:rPr lang="en-US" b="1" baseline="0" dirty="0" smtClean="0"/>
                        <a:t> Link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802.3 (Ethernet) </a:t>
                      </a:r>
                      <a:r>
                        <a:rPr lang="en-US" b="0" dirty="0" smtClean="0"/>
                        <a:t>MAC,</a:t>
                      </a:r>
                    </a:p>
                    <a:p>
                      <a:r>
                        <a:rPr lang="en-US" b="0" dirty="0" smtClean="0"/>
                        <a:t>802.11 </a:t>
                      </a:r>
                      <a:r>
                        <a:rPr lang="en-US" b="0" dirty="0" smtClean="0"/>
                        <a:t>(Wi-Fi) </a:t>
                      </a:r>
                      <a:r>
                        <a:rPr lang="en-US" b="0" dirty="0" smtClean="0"/>
                        <a:t>MAC,</a:t>
                      </a:r>
                    </a:p>
                    <a:p>
                      <a:r>
                        <a:rPr lang="en-US" b="0" baseline="0" dirty="0" smtClean="0"/>
                        <a:t>DOCSIS</a:t>
                      </a:r>
                      <a:r>
                        <a:rPr lang="en-US" b="0" baseline="0" dirty="0" smtClean="0"/>
                        <a:t>, ISDN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Physical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Copper LAN: 10</a:t>
                      </a:r>
                      <a:r>
                        <a:rPr lang="en-US" b="0" dirty="0" smtClean="0"/>
                        <a:t>/100/1000/10G/40GBASE-</a:t>
                      </a:r>
                      <a:r>
                        <a:rPr lang="en-US" b="0" dirty="0" smtClean="0"/>
                        <a:t>T</a:t>
                      </a:r>
                    </a:p>
                    <a:p>
                      <a:r>
                        <a:rPr lang="en-US" b="0" baseline="0" dirty="0" smtClean="0"/>
                        <a:t>Fiber LAN: 10GBASE</a:t>
                      </a:r>
                      <a:r>
                        <a:rPr lang="en-US" b="0" baseline="0" dirty="0" smtClean="0"/>
                        <a:t>-SR/LR/</a:t>
                      </a:r>
                      <a:r>
                        <a:rPr lang="en-US" b="0" baseline="0" dirty="0" smtClean="0"/>
                        <a:t>ER</a:t>
                      </a:r>
                    </a:p>
                    <a:p>
                      <a:r>
                        <a:rPr lang="en-US" b="0" baseline="0" dirty="0" smtClean="0"/>
                        <a:t>Wireless LAN: FHSS, DSSS, IR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Bent Arrow 5"/>
          <p:cNvSpPr/>
          <p:nvPr/>
        </p:nvSpPr>
        <p:spPr>
          <a:xfrm>
            <a:off x="1132633" y="2906247"/>
            <a:ext cx="1250054" cy="2193829"/>
          </a:xfrm>
          <a:prstGeom prst="bentArrow">
            <a:avLst>
              <a:gd name="adj1" fmla="val 16765"/>
              <a:gd name="adj2" fmla="val 16762"/>
              <a:gd name="adj3" fmla="val 15848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>
            <a:off x="1547513" y="3822236"/>
            <a:ext cx="835173" cy="127784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ound Single Corner Rectangle 11"/>
          <p:cNvSpPr/>
          <p:nvPr/>
        </p:nvSpPr>
        <p:spPr>
          <a:xfrm>
            <a:off x="1132632" y="5100076"/>
            <a:ext cx="7554167" cy="575116"/>
          </a:xfrm>
          <a:prstGeom prst="round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632" y="5100076"/>
            <a:ext cx="7554167" cy="575116"/>
          </a:xfrm>
        </p:spPr>
        <p:txBody>
          <a:bodyPr>
            <a:normAutofit fontScale="92500" lnSpcReduction="10000"/>
          </a:bodyPr>
          <a:lstStyle/>
          <a:p>
            <a:pPr marL="118872" indent="0" algn="ctr">
              <a:buNone/>
            </a:pPr>
            <a:r>
              <a:rPr lang="en-US" dirty="0" smtClean="0"/>
              <a:t>Wi-Fi occupies layers 1 &amp; 2 only!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63197"/>
      </p:ext>
    </p:extLst>
  </p:cSld>
  <p:clrMapOvr>
    <a:masterClrMapping/>
  </p:clrMapOvr>
  <p:transition xmlns:p14="http://schemas.microsoft.com/office/powerpoint/2010/main"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67044"/>
            <a:ext cx="8229600" cy="123375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</a:t>
            </a:r>
            <a:r>
              <a:rPr lang="en-US" dirty="0"/>
              <a:t>Canada/US, there are </a:t>
            </a:r>
            <a:r>
              <a:rPr lang="en-US" u="sng" dirty="0"/>
              <a:t>eleven</a:t>
            </a:r>
            <a:r>
              <a:rPr lang="en-US" dirty="0"/>
              <a:t> </a:t>
            </a:r>
            <a:r>
              <a:rPr lang="en-US" dirty="0" smtClean="0"/>
              <a:t>802.11b/g channels</a:t>
            </a:r>
            <a:endParaRPr lang="en-US" dirty="0"/>
          </a:p>
          <a:p>
            <a:r>
              <a:rPr lang="en-US" dirty="0"/>
              <a:t>Only channels 1, 6 and 11 are </a:t>
            </a:r>
            <a:r>
              <a:rPr lang="en-US" u="sng" dirty="0"/>
              <a:t>non-</a:t>
            </a:r>
            <a:r>
              <a:rPr lang="en-US" u="sng" dirty="0" smtClean="0"/>
              <a:t>overlapping</a:t>
            </a:r>
          </a:p>
          <a:p>
            <a:r>
              <a:rPr lang="en-US" dirty="0" smtClean="0"/>
              <a:t>Computers </a:t>
            </a:r>
            <a:r>
              <a:rPr lang="en-US" dirty="0"/>
              <a:t>can roam between </a:t>
            </a:r>
            <a:r>
              <a:rPr lang="en-US" dirty="0" smtClean="0"/>
              <a:t>cells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9</a:t>
            </a:fld>
            <a:endParaRPr kumimoji="0" lang="en-US"/>
          </a:p>
        </p:txBody>
      </p:sp>
      <p:sp>
        <p:nvSpPr>
          <p:cNvPr id="5" name="Text Box 3" descr="25%"/>
          <p:cNvSpPr txBox="1">
            <a:spLocks noChangeArrowheads="1"/>
          </p:cNvSpPr>
          <p:nvPr/>
        </p:nvSpPr>
        <p:spPr bwMode="auto">
          <a:xfrm>
            <a:off x="125851" y="3765282"/>
            <a:ext cx="2852738" cy="925512"/>
          </a:xfrm>
          <a:prstGeom prst="rect">
            <a:avLst/>
          </a:prstGeom>
          <a:pattFill prst="pct25">
            <a:fgClr>
              <a:srgbClr val="138A8D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kumimoji="0" lang="en-US" altLang="zh-CN" sz="1800" b="1" dirty="0">
                <a:latin typeface="Futura Bk BT" charset="0"/>
              </a:rPr>
              <a:t>11 Mbps bandwidth</a:t>
            </a:r>
          </a:p>
          <a:p>
            <a:pPr algn="ctr"/>
            <a:r>
              <a:rPr kumimoji="0" lang="en-US" altLang="zh-CN" sz="1800" b="1" dirty="0">
                <a:latin typeface="Futura Bk BT" charset="0"/>
              </a:rPr>
              <a:t>“</a:t>
            </a:r>
            <a:r>
              <a:rPr kumimoji="0" lang="en-US" altLang="zh-CN" sz="1800" b="1" i="1" u="sng" dirty="0">
                <a:latin typeface="Futura Bk BT" charset="0"/>
              </a:rPr>
              <a:t>shared</a:t>
            </a:r>
            <a:r>
              <a:rPr kumimoji="0" lang="en-US" altLang="zh-CN" sz="1800" b="1" dirty="0">
                <a:latin typeface="Futura Bk BT" charset="0"/>
              </a:rPr>
              <a:t>” by all devices </a:t>
            </a:r>
          </a:p>
          <a:p>
            <a:pPr algn="ctr"/>
            <a:r>
              <a:rPr kumimoji="0" lang="en-US" altLang="zh-CN" sz="1800" b="1" dirty="0">
                <a:latin typeface="Futura Bk BT" charset="0"/>
              </a:rPr>
              <a:t>in the Cell!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754751" y="1528494"/>
            <a:ext cx="6273800" cy="3638550"/>
            <a:chOff x="1644" y="828"/>
            <a:chExt cx="3952" cy="2292"/>
          </a:xfrm>
        </p:grpSpPr>
        <p:sp>
          <p:nvSpPr>
            <p:cNvPr id="7" name="Oval 7" descr="25%"/>
            <p:cNvSpPr>
              <a:spLocks noChangeArrowheads="1"/>
            </p:cNvSpPr>
            <p:nvPr/>
          </p:nvSpPr>
          <p:spPr bwMode="auto">
            <a:xfrm>
              <a:off x="1644" y="828"/>
              <a:ext cx="2280" cy="2292"/>
            </a:xfrm>
            <a:prstGeom prst="ellipse">
              <a:avLst/>
            </a:prstGeom>
            <a:pattFill prst="pct25">
              <a:fgClr>
                <a:srgbClr val="138A8D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/>
            </a:p>
          </p:txBody>
        </p:sp>
        <p:sp>
          <p:nvSpPr>
            <p:cNvPr id="8" name="Text Box 8" descr="25%"/>
            <p:cNvSpPr txBox="1">
              <a:spLocks noChangeArrowheads="1"/>
            </p:cNvSpPr>
            <p:nvPr/>
          </p:nvSpPr>
          <p:spPr bwMode="auto">
            <a:xfrm>
              <a:off x="4325" y="1524"/>
              <a:ext cx="1267" cy="756"/>
            </a:xfrm>
            <a:prstGeom prst="rect">
              <a:avLst/>
            </a:prstGeom>
            <a:pattFill prst="pct25">
              <a:fgClr>
                <a:srgbClr val="138A8D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 dirty="0">
                  <a:latin typeface="Futura Bk BT" charset="0"/>
                </a:rPr>
                <a:t>Access Point coverage</a:t>
              </a:r>
            </a:p>
            <a:p>
              <a:pPr algn="ctr"/>
              <a:r>
                <a:rPr kumimoji="0" lang="en-US" altLang="zh-CN" sz="1800" dirty="0">
                  <a:latin typeface="Futura Bk BT" charset="0"/>
                </a:rPr>
                <a:t>area is called a “Cell”</a:t>
              </a:r>
            </a:p>
          </p:txBody>
        </p:sp>
        <p:sp>
          <p:nvSpPr>
            <p:cNvPr id="9" name="Text Box 9" descr="25%"/>
            <p:cNvSpPr txBox="1">
              <a:spLocks noChangeArrowheads="1"/>
            </p:cNvSpPr>
            <p:nvPr/>
          </p:nvSpPr>
          <p:spPr bwMode="auto">
            <a:xfrm>
              <a:off x="4199" y="2652"/>
              <a:ext cx="1397" cy="410"/>
            </a:xfrm>
            <a:prstGeom prst="rect">
              <a:avLst/>
            </a:prstGeom>
            <a:pattFill prst="pct25">
              <a:fgClr>
                <a:srgbClr val="138A8D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 dirty="0">
                  <a:latin typeface="Futura Bk BT" charset="0"/>
                </a:rPr>
                <a:t>Range per Access Point is 100m</a:t>
              </a:r>
            </a:p>
          </p:txBody>
        </p:sp>
        <p:sp>
          <p:nvSpPr>
            <p:cNvPr id="10" name="Text Box 10" descr="25%"/>
            <p:cNvSpPr txBox="1">
              <a:spLocks noChangeArrowheads="1"/>
            </p:cNvSpPr>
            <p:nvPr/>
          </p:nvSpPr>
          <p:spPr bwMode="auto">
            <a:xfrm>
              <a:off x="2270" y="2220"/>
              <a:ext cx="1018" cy="577"/>
            </a:xfrm>
            <a:prstGeom prst="rect">
              <a:avLst/>
            </a:prstGeom>
            <a:pattFill prst="pct25">
              <a:fgClr>
                <a:srgbClr val="138A8D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zh-CN" sz="1800">
                  <a:latin typeface="Futura Bk BT" charset="0"/>
                </a:rPr>
                <a:t>Access Point Channel 6 ESSID: NAI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H="1">
              <a:off x="2844" y="2820"/>
              <a:ext cx="13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3960" y="1956"/>
              <a:ext cx="36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3" name="Group 13"/>
            <p:cNvGrpSpPr>
              <a:grpSpLocks/>
            </p:cNvGrpSpPr>
            <p:nvPr/>
          </p:nvGrpSpPr>
          <p:grpSpPr bwMode="auto">
            <a:xfrm>
              <a:off x="2483" y="1720"/>
              <a:ext cx="627" cy="484"/>
              <a:chOff x="437" y="1876"/>
              <a:chExt cx="627" cy="484"/>
            </a:xfrm>
          </p:grpSpPr>
          <p:grpSp>
            <p:nvGrpSpPr>
              <p:cNvPr id="20" name="Group 14"/>
              <p:cNvGrpSpPr>
                <a:grpSpLocks/>
              </p:cNvGrpSpPr>
              <p:nvPr/>
            </p:nvGrpSpPr>
            <p:grpSpPr bwMode="auto">
              <a:xfrm>
                <a:off x="697" y="2126"/>
                <a:ext cx="132" cy="234"/>
                <a:chOff x="445" y="3824"/>
                <a:chExt cx="132" cy="234"/>
              </a:xfrm>
            </p:grpSpPr>
            <p:grpSp>
              <p:nvGrpSpPr>
                <p:cNvPr id="42" name="Group 15"/>
                <p:cNvGrpSpPr>
                  <a:grpSpLocks/>
                </p:cNvGrpSpPr>
                <p:nvPr/>
              </p:nvGrpSpPr>
              <p:grpSpPr bwMode="auto">
                <a:xfrm>
                  <a:off x="445" y="3830"/>
                  <a:ext cx="85" cy="226"/>
                  <a:chOff x="445" y="3830"/>
                  <a:chExt cx="85" cy="226"/>
                </a:xfrm>
              </p:grpSpPr>
              <p:sp>
                <p:nvSpPr>
                  <p:cNvPr id="5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80" y="3830"/>
                    <a:ext cx="30" cy="1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0" y="3832"/>
                    <a:ext cx="40" cy="48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469" y="3880"/>
                    <a:ext cx="52" cy="101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5" y="3979"/>
                    <a:ext cx="76" cy="77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457" y="3980"/>
                    <a:ext cx="73" cy="76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5" y="3880"/>
                    <a:ext cx="58" cy="98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480" y="3830"/>
                    <a:ext cx="36" cy="53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528" y="3964"/>
                  <a:ext cx="31" cy="94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Line 24"/>
                <p:cNvSpPr>
                  <a:spLocks noChangeShapeType="1"/>
                </p:cNvSpPr>
                <p:nvPr/>
              </p:nvSpPr>
              <p:spPr bwMode="auto">
                <a:xfrm>
                  <a:off x="516" y="3882"/>
                  <a:ext cx="45" cy="84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516" y="3824"/>
                  <a:ext cx="11" cy="58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511" y="3824"/>
                  <a:ext cx="18" cy="8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Line 27"/>
                <p:cNvSpPr>
                  <a:spLocks noChangeShapeType="1"/>
                </p:cNvSpPr>
                <p:nvPr/>
              </p:nvSpPr>
              <p:spPr bwMode="auto">
                <a:xfrm>
                  <a:off x="511" y="3831"/>
                  <a:ext cx="28" cy="42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524" y="3873"/>
                  <a:ext cx="12" cy="107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Line 29"/>
                <p:cNvSpPr>
                  <a:spLocks noChangeShapeType="1"/>
                </p:cNvSpPr>
                <p:nvPr/>
              </p:nvSpPr>
              <p:spPr bwMode="auto">
                <a:xfrm>
                  <a:off x="524" y="3979"/>
                  <a:ext cx="53" cy="5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30"/>
              <p:cNvGrpSpPr>
                <a:grpSpLocks/>
              </p:cNvGrpSpPr>
              <p:nvPr/>
            </p:nvGrpSpPr>
            <p:grpSpPr bwMode="auto">
              <a:xfrm>
                <a:off x="696" y="2015"/>
                <a:ext cx="129" cy="343"/>
                <a:chOff x="444" y="3713"/>
                <a:chExt cx="129" cy="343"/>
              </a:xfrm>
            </p:grpSpPr>
            <p:sp>
              <p:nvSpPr>
                <p:cNvPr id="37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444" y="3713"/>
                  <a:ext cx="50" cy="340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Line 32"/>
                <p:cNvSpPr>
                  <a:spLocks noChangeShapeType="1"/>
                </p:cNvSpPr>
                <p:nvPr/>
              </p:nvSpPr>
              <p:spPr bwMode="auto">
                <a:xfrm>
                  <a:off x="496" y="3722"/>
                  <a:ext cx="32" cy="334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529" y="4027"/>
                  <a:ext cx="43" cy="27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Line 34"/>
                <p:cNvSpPr>
                  <a:spLocks noChangeShapeType="1"/>
                </p:cNvSpPr>
                <p:nvPr/>
              </p:nvSpPr>
              <p:spPr bwMode="auto">
                <a:xfrm>
                  <a:off x="503" y="3719"/>
                  <a:ext cx="70" cy="310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Line 35"/>
                <p:cNvSpPr>
                  <a:spLocks noChangeShapeType="1"/>
                </p:cNvSpPr>
                <p:nvPr/>
              </p:nvSpPr>
              <p:spPr bwMode="auto">
                <a:xfrm>
                  <a:off x="445" y="4052"/>
                  <a:ext cx="85" cy="1"/>
                </a:xfrm>
                <a:prstGeom prst="line">
                  <a:avLst/>
                </a:prstGeom>
                <a:noFill/>
                <a:ln w="17463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" name="Oval 36"/>
              <p:cNvSpPr>
                <a:spLocks noChangeArrowheads="1"/>
              </p:cNvSpPr>
              <p:nvPr/>
            </p:nvSpPr>
            <p:spPr bwMode="auto">
              <a:xfrm>
                <a:off x="729" y="2003"/>
                <a:ext cx="36" cy="41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/>
              </a:p>
            </p:txBody>
          </p:sp>
          <p:grpSp>
            <p:nvGrpSpPr>
              <p:cNvPr id="23" name="Group 37"/>
              <p:cNvGrpSpPr>
                <a:grpSpLocks/>
              </p:cNvGrpSpPr>
              <p:nvPr/>
            </p:nvGrpSpPr>
            <p:grpSpPr bwMode="auto">
              <a:xfrm>
                <a:off x="779" y="1882"/>
                <a:ext cx="285" cy="289"/>
                <a:chOff x="785" y="1876"/>
                <a:chExt cx="285" cy="289"/>
              </a:xfrm>
            </p:grpSpPr>
            <p:sp>
              <p:nvSpPr>
                <p:cNvPr id="31" name="Arc 38"/>
                <p:cNvSpPr>
                  <a:spLocks/>
                </p:cNvSpPr>
                <p:nvPr/>
              </p:nvSpPr>
              <p:spPr bwMode="auto">
                <a:xfrm>
                  <a:off x="955" y="1876"/>
                  <a:ext cx="115" cy="289"/>
                </a:xfrm>
                <a:custGeom>
                  <a:avLst/>
                  <a:gdLst>
                    <a:gd name="T0" fmla="*/ 0 w 21600"/>
                    <a:gd name="T1" fmla="*/ 0 h 42128"/>
                    <a:gd name="T2" fmla="*/ 0 w 21600"/>
                    <a:gd name="T3" fmla="*/ 0 h 42128"/>
                    <a:gd name="T4" fmla="*/ 0 w 21600"/>
                    <a:gd name="T5" fmla="*/ 0 h 4212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28"/>
                    <a:gd name="T11" fmla="*/ 21600 w 21600"/>
                    <a:gd name="T12" fmla="*/ 42128 h 4212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28" fill="none" extrusionOk="0">
                      <a:moveTo>
                        <a:pt x="4085" y="-1"/>
                      </a:moveTo>
                      <a:cubicBezTo>
                        <a:pt x="14252" y="1958"/>
                        <a:pt x="21600" y="10855"/>
                        <a:pt x="21600" y="21210"/>
                      </a:cubicBezTo>
                      <a:cubicBezTo>
                        <a:pt x="21600" y="31065"/>
                        <a:pt x="14928" y="39671"/>
                        <a:pt x="5384" y="42128"/>
                      </a:cubicBezTo>
                    </a:path>
                    <a:path w="21600" h="42128" stroke="0" extrusionOk="0">
                      <a:moveTo>
                        <a:pt x="4085" y="-1"/>
                      </a:moveTo>
                      <a:cubicBezTo>
                        <a:pt x="14252" y="1958"/>
                        <a:pt x="21600" y="10855"/>
                        <a:pt x="21600" y="21210"/>
                      </a:cubicBezTo>
                      <a:cubicBezTo>
                        <a:pt x="21600" y="31065"/>
                        <a:pt x="14928" y="39671"/>
                        <a:pt x="5384" y="42128"/>
                      </a:cubicBezTo>
                      <a:lnTo>
                        <a:pt x="0" y="21210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Arc 39"/>
                <p:cNvSpPr>
                  <a:spLocks/>
                </p:cNvSpPr>
                <p:nvPr/>
              </p:nvSpPr>
              <p:spPr bwMode="auto">
                <a:xfrm>
                  <a:off x="909" y="1902"/>
                  <a:ext cx="107" cy="242"/>
                </a:xfrm>
                <a:custGeom>
                  <a:avLst/>
                  <a:gdLst>
                    <a:gd name="T0" fmla="*/ 0 w 21600"/>
                    <a:gd name="T1" fmla="*/ 0 h 42056"/>
                    <a:gd name="T2" fmla="*/ 0 w 21600"/>
                    <a:gd name="T3" fmla="*/ 0 h 42056"/>
                    <a:gd name="T4" fmla="*/ 0 w 21600"/>
                    <a:gd name="T5" fmla="*/ 0 h 42056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56"/>
                    <a:gd name="T11" fmla="*/ 21600 w 21600"/>
                    <a:gd name="T12" fmla="*/ 42056 h 42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56" fill="none" extrusionOk="0">
                      <a:moveTo>
                        <a:pt x="4143" y="0"/>
                      </a:moveTo>
                      <a:cubicBezTo>
                        <a:pt x="14283" y="1982"/>
                        <a:pt x="21600" y="10867"/>
                        <a:pt x="21600" y="21199"/>
                      </a:cubicBezTo>
                      <a:cubicBezTo>
                        <a:pt x="21600" y="30965"/>
                        <a:pt x="15046" y="39516"/>
                        <a:pt x="5616" y="42056"/>
                      </a:cubicBezTo>
                    </a:path>
                    <a:path w="21600" h="42056" stroke="0" extrusionOk="0">
                      <a:moveTo>
                        <a:pt x="4143" y="0"/>
                      </a:moveTo>
                      <a:cubicBezTo>
                        <a:pt x="14283" y="1982"/>
                        <a:pt x="21600" y="10867"/>
                        <a:pt x="21600" y="21199"/>
                      </a:cubicBezTo>
                      <a:cubicBezTo>
                        <a:pt x="21600" y="30965"/>
                        <a:pt x="15046" y="39516"/>
                        <a:pt x="5616" y="42056"/>
                      </a:cubicBezTo>
                      <a:lnTo>
                        <a:pt x="0" y="2119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Arc 40"/>
                <p:cNvSpPr>
                  <a:spLocks/>
                </p:cNvSpPr>
                <p:nvPr/>
              </p:nvSpPr>
              <p:spPr bwMode="auto">
                <a:xfrm>
                  <a:off x="871" y="1923"/>
                  <a:ext cx="96" cy="210"/>
                </a:xfrm>
                <a:custGeom>
                  <a:avLst/>
                  <a:gdLst>
                    <a:gd name="T0" fmla="*/ 0 w 21600"/>
                    <a:gd name="T1" fmla="*/ 0 h 42067"/>
                    <a:gd name="T2" fmla="*/ 0 w 21600"/>
                    <a:gd name="T3" fmla="*/ 0 h 42067"/>
                    <a:gd name="T4" fmla="*/ 0 w 21600"/>
                    <a:gd name="T5" fmla="*/ 0 h 4206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67"/>
                    <a:gd name="T11" fmla="*/ 21600 w 21600"/>
                    <a:gd name="T12" fmla="*/ 42067 h 4206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67" fill="none" extrusionOk="0">
                      <a:moveTo>
                        <a:pt x="4193" y="0"/>
                      </a:moveTo>
                      <a:cubicBezTo>
                        <a:pt x="14310" y="2002"/>
                        <a:pt x="21600" y="10876"/>
                        <a:pt x="21600" y="21189"/>
                      </a:cubicBezTo>
                      <a:cubicBezTo>
                        <a:pt x="21600" y="30985"/>
                        <a:pt x="15007" y="39554"/>
                        <a:pt x="5538" y="42066"/>
                      </a:cubicBezTo>
                    </a:path>
                    <a:path w="21600" h="42067" stroke="0" extrusionOk="0">
                      <a:moveTo>
                        <a:pt x="4193" y="0"/>
                      </a:moveTo>
                      <a:cubicBezTo>
                        <a:pt x="14310" y="2002"/>
                        <a:pt x="21600" y="10876"/>
                        <a:pt x="21600" y="21189"/>
                      </a:cubicBezTo>
                      <a:cubicBezTo>
                        <a:pt x="21600" y="30985"/>
                        <a:pt x="15007" y="39554"/>
                        <a:pt x="5538" y="42066"/>
                      </a:cubicBezTo>
                      <a:lnTo>
                        <a:pt x="0" y="2118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Arc 41"/>
                <p:cNvSpPr>
                  <a:spLocks/>
                </p:cNvSpPr>
                <p:nvPr/>
              </p:nvSpPr>
              <p:spPr bwMode="auto">
                <a:xfrm>
                  <a:off x="831" y="1936"/>
                  <a:ext cx="83" cy="181"/>
                </a:xfrm>
                <a:custGeom>
                  <a:avLst/>
                  <a:gdLst>
                    <a:gd name="T0" fmla="*/ 0 w 21600"/>
                    <a:gd name="T1" fmla="*/ 0 h 42124"/>
                    <a:gd name="T2" fmla="*/ 0 w 21600"/>
                    <a:gd name="T3" fmla="*/ 0 h 42124"/>
                    <a:gd name="T4" fmla="*/ 0 w 21600"/>
                    <a:gd name="T5" fmla="*/ 0 h 42124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24"/>
                    <a:gd name="T11" fmla="*/ 21600 w 21600"/>
                    <a:gd name="T12" fmla="*/ 42124 h 421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24" fill="none" extrusionOk="0">
                      <a:moveTo>
                        <a:pt x="4111" y="0"/>
                      </a:moveTo>
                      <a:cubicBezTo>
                        <a:pt x="14266" y="1969"/>
                        <a:pt x="21600" y="10861"/>
                        <a:pt x="21600" y="21205"/>
                      </a:cubicBezTo>
                      <a:cubicBezTo>
                        <a:pt x="21600" y="31061"/>
                        <a:pt x="14928" y="39667"/>
                        <a:pt x="5382" y="42123"/>
                      </a:cubicBezTo>
                    </a:path>
                    <a:path w="21600" h="42124" stroke="0" extrusionOk="0">
                      <a:moveTo>
                        <a:pt x="4111" y="0"/>
                      </a:moveTo>
                      <a:cubicBezTo>
                        <a:pt x="14266" y="1969"/>
                        <a:pt x="21600" y="10861"/>
                        <a:pt x="21600" y="21205"/>
                      </a:cubicBezTo>
                      <a:cubicBezTo>
                        <a:pt x="21600" y="31061"/>
                        <a:pt x="14928" y="39667"/>
                        <a:pt x="5382" y="42123"/>
                      </a:cubicBezTo>
                      <a:lnTo>
                        <a:pt x="0" y="21205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Arc 42"/>
                <p:cNvSpPr>
                  <a:spLocks/>
                </p:cNvSpPr>
                <p:nvPr/>
              </p:nvSpPr>
              <p:spPr bwMode="auto">
                <a:xfrm>
                  <a:off x="798" y="1962"/>
                  <a:ext cx="72" cy="141"/>
                </a:xfrm>
                <a:custGeom>
                  <a:avLst/>
                  <a:gdLst>
                    <a:gd name="T0" fmla="*/ 0 w 21600"/>
                    <a:gd name="T1" fmla="*/ 0 h 42059"/>
                    <a:gd name="T2" fmla="*/ 0 w 21600"/>
                    <a:gd name="T3" fmla="*/ 0 h 42059"/>
                    <a:gd name="T4" fmla="*/ 0 w 21600"/>
                    <a:gd name="T5" fmla="*/ 0 h 42059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59"/>
                    <a:gd name="T11" fmla="*/ 21600 w 21600"/>
                    <a:gd name="T12" fmla="*/ 42059 h 4205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59" fill="none" extrusionOk="0">
                      <a:moveTo>
                        <a:pt x="4069" y="-1"/>
                      </a:moveTo>
                      <a:cubicBezTo>
                        <a:pt x="14243" y="1951"/>
                        <a:pt x="21600" y="10852"/>
                        <a:pt x="21600" y="21213"/>
                      </a:cubicBezTo>
                      <a:cubicBezTo>
                        <a:pt x="21600" y="30963"/>
                        <a:pt x="15067" y="39505"/>
                        <a:pt x="5657" y="42059"/>
                      </a:cubicBezTo>
                    </a:path>
                    <a:path w="21600" h="42059" stroke="0" extrusionOk="0">
                      <a:moveTo>
                        <a:pt x="4069" y="-1"/>
                      </a:moveTo>
                      <a:cubicBezTo>
                        <a:pt x="14243" y="1951"/>
                        <a:pt x="21600" y="10852"/>
                        <a:pt x="21600" y="21213"/>
                      </a:cubicBezTo>
                      <a:cubicBezTo>
                        <a:pt x="21600" y="30963"/>
                        <a:pt x="15067" y="39505"/>
                        <a:pt x="5657" y="42059"/>
                      </a:cubicBezTo>
                      <a:lnTo>
                        <a:pt x="0" y="21213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Arc 43"/>
                <p:cNvSpPr>
                  <a:spLocks/>
                </p:cNvSpPr>
                <p:nvPr/>
              </p:nvSpPr>
              <p:spPr bwMode="auto">
                <a:xfrm>
                  <a:off x="785" y="1982"/>
                  <a:ext cx="43" cy="107"/>
                </a:xfrm>
                <a:custGeom>
                  <a:avLst/>
                  <a:gdLst>
                    <a:gd name="T0" fmla="*/ 0 w 21600"/>
                    <a:gd name="T1" fmla="*/ 0 h 42227"/>
                    <a:gd name="T2" fmla="*/ 0 w 21600"/>
                    <a:gd name="T3" fmla="*/ 0 h 42227"/>
                    <a:gd name="T4" fmla="*/ 0 w 21600"/>
                    <a:gd name="T5" fmla="*/ 0 h 4222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227"/>
                    <a:gd name="T11" fmla="*/ 21600 w 21600"/>
                    <a:gd name="T12" fmla="*/ 42227 h 4222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227" fill="none" extrusionOk="0">
                      <a:moveTo>
                        <a:pt x="3418" y="0"/>
                      </a:moveTo>
                      <a:cubicBezTo>
                        <a:pt x="13894" y="1679"/>
                        <a:pt x="21600" y="10718"/>
                        <a:pt x="21600" y="21328"/>
                      </a:cubicBezTo>
                      <a:cubicBezTo>
                        <a:pt x="21600" y="31154"/>
                        <a:pt x="14966" y="39743"/>
                        <a:pt x="5458" y="42226"/>
                      </a:cubicBezTo>
                    </a:path>
                    <a:path w="21600" h="42227" stroke="0" extrusionOk="0">
                      <a:moveTo>
                        <a:pt x="3418" y="0"/>
                      </a:moveTo>
                      <a:cubicBezTo>
                        <a:pt x="13894" y="1679"/>
                        <a:pt x="21600" y="10718"/>
                        <a:pt x="21600" y="21328"/>
                      </a:cubicBezTo>
                      <a:cubicBezTo>
                        <a:pt x="21600" y="31154"/>
                        <a:pt x="14966" y="39743"/>
                        <a:pt x="5458" y="42226"/>
                      </a:cubicBezTo>
                      <a:lnTo>
                        <a:pt x="0" y="21328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44"/>
              <p:cNvGrpSpPr>
                <a:grpSpLocks/>
              </p:cNvGrpSpPr>
              <p:nvPr/>
            </p:nvGrpSpPr>
            <p:grpSpPr bwMode="auto">
              <a:xfrm flipH="1">
                <a:off x="437" y="1876"/>
                <a:ext cx="285" cy="289"/>
                <a:chOff x="785" y="1876"/>
                <a:chExt cx="285" cy="289"/>
              </a:xfrm>
            </p:grpSpPr>
            <p:sp>
              <p:nvSpPr>
                <p:cNvPr id="25" name="Arc 45"/>
                <p:cNvSpPr>
                  <a:spLocks/>
                </p:cNvSpPr>
                <p:nvPr/>
              </p:nvSpPr>
              <p:spPr bwMode="auto">
                <a:xfrm>
                  <a:off x="955" y="1876"/>
                  <a:ext cx="115" cy="289"/>
                </a:xfrm>
                <a:custGeom>
                  <a:avLst/>
                  <a:gdLst>
                    <a:gd name="T0" fmla="*/ 0 w 21600"/>
                    <a:gd name="T1" fmla="*/ 0 h 42128"/>
                    <a:gd name="T2" fmla="*/ 0 w 21600"/>
                    <a:gd name="T3" fmla="*/ 0 h 42128"/>
                    <a:gd name="T4" fmla="*/ 0 w 21600"/>
                    <a:gd name="T5" fmla="*/ 0 h 4212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28"/>
                    <a:gd name="T11" fmla="*/ 21600 w 21600"/>
                    <a:gd name="T12" fmla="*/ 42128 h 4212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28" fill="none" extrusionOk="0">
                      <a:moveTo>
                        <a:pt x="4085" y="-1"/>
                      </a:moveTo>
                      <a:cubicBezTo>
                        <a:pt x="14252" y="1958"/>
                        <a:pt x="21600" y="10855"/>
                        <a:pt x="21600" y="21210"/>
                      </a:cubicBezTo>
                      <a:cubicBezTo>
                        <a:pt x="21600" y="31065"/>
                        <a:pt x="14928" y="39671"/>
                        <a:pt x="5384" y="42128"/>
                      </a:cubicBezTo>
                    </a:path>
                    <a:path w="21600" h="42128" stroke="0" extrusionOk="0">
                      <a:moveTo>
                        <a:pt x="4085" y="-1"/>
                      </a:moveTo>
                      <a:cubicBezTo>
                        <a:pt x="14252" y="1958"/>
                        <a:pt x="21600" y="10855"/>
                        <a:pt x="21600" y="21210"/>
                      </a:cubicBezTo>
                      <a:cubicBezTo>
                        <a:pt x="21600" y="31065"/>
                        <a:pt x="14928" y="39671"/>
                        <a:pt x="5384" y="42128"/>
                      </a:cubicBezTo>
                      <a:lnTo>
                        <a:pt x="0" y="21210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Arc 46"/>
                <p:cNvSpPr>
                  <a:spLocks/>
                </p:cNvSpPr>
                <p:nvPr/>
              </p:nvSpPr>
              <p:spPr bwMode="auto">
                <a:xfrm>
                  <a:off x="909" y="1902"/>
                  <a:ext cx="107" cy="242"/>
                </a:xfrm>
                <a:custGeom>
                  <a:avLst/>
                  <a:gdLst>
                    <a:gd name="T0" fmla="*/ 0 w 21600"/>
                    <a:gd name="T1" fmla="*/ 0 h 42056"/>
                    <a:gd name="T2" fmla="*/ 0 w 21600"/>
                    <a:gd name="T3" fmla="*/ 0 h 42056"/>
                    <a:gd name="T4" fmla="*/ 0 w 21600"/>
                    <a:gd name="T5" fmla="*/ 0 h 42056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56"/>
                    <a:gd name="T11" fmla="*/ 21600 w 21600"/>
                    <a:gd name="T12" fmla="*/ 42056 h 42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56" fill="none" extrusionOk="0">
                      <a:moveTo>
                        <a:pt x="4143" y="0"/>
                      </a:moveTo>
                      <a:cubicBezTo>
                        <a:pt x="14283" y="1982"/>
                        <a:pt x="21600" y="10867"/>
                        <a:pt x="21600" y="21199"/>
                      </a:cubicBezTo>
                      <a:cubicBezTo>
                        <a:pt x="21600" y="30965"/>
                        <a:pt x="15046" y="39516"/>
                        <a:pt x="5616" y="42056"/>
                      </a:cubicBezTo>
                    </a:path>
                    <a:path w="21600" h="42056" stroke="0" extrusionOk="0">
                      <a:moveTo>
                        <a:pt x="4143" y="0"/>
                      </a:moveTo>
                      <a:cubicBezTo>
                        <a:pt x="14283" y="1982"/>
                        <a:pt x="21600" y="10867"/>
                        <a:pt x="21600" y="21199"/>
                      </a:cubicBezTo>
                      <a:cubicBezTo>
                        <a:pt x="21600" y="30965"/>
                        <a:pt x="15046" y="39516"/>
                        <a:pt x="5616" y="42056"/>
                      </a:cubicBezTo>
                      <a:lnTo>
                        <a:pt x="0" y="2119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Arc 47"/>
                <p:cNvSpPr>
                  <a:spLocks/>
                </p:cNvSpPr>
                <p:nvPr/>
              </p:nvSpPr>
              <p:spPr bwMode="auto">
                <a:xfrm>
                  <a:off x="871" y="1923"/>
                  <a:ext cx="96" cy="210"/>
                </a:xfrm>
                <a:custGeom>
                  <a:avLst/>
                  <a:gdLst>
                    <a:gd name="T0" fmla="*/ 0 w 21600"/>
                    <a:gd name="T1" fmla="*/ 0 h 42067"/>
                    <a:gd name="T2" fmla="*/ 0 w 21600"/>
                    <a:gd name="T3" fmla="*/ 0 h 42067"/>
                    <a:gd name="T4" fmla="*/ 0 w 21600"/>
                    <a:gd name="T5" fmla="*/ 0 h 4206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67"/>
                    <a:gd name="T11" fmla="*/ 21600 w 21600"/>
                    <a:gd name="T12" fmla="*/ 42067 h 4206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67" fill="none" extrusionOk="0">
                      <a:moveTo>
                        <a:pt x="4193" y="0"/>
                      </a:moveTo>
                      <a:cubicBezTo>
                        <a:pt x="14310" y="2002"/>
                        <a:pt x="21600" y="10876"/>
                        <a:pt x="21600" y="21189"/>
                      </a:cubicBezTo>
                      <a:cubicBezTo>
                        <a:pt x="21600" y="30985"/>
                        <a:pt x="15007" y="39554"/>
                        <a:pt x="5538" y="42066"/>
                      </a:cubicBezTo>
                    </a:path>
                    <a:path w="21600" h="42067" stroke="0" extrusionOk="0">
                      <a:moveTo>
                        <a:pt x="4193" y="0"/>
                      </a:moveTo>
                      <a:cubicBezTo>
                        <a:pt x="14310" y="2002"/>
                        <a:pt x="21600" y="10876"/>
                        <a:pt x="21600" y="21189"/>
                      </a:cubicBezTo>
                      <a:cubicBezTo>
                        <a:pt x="21600" y="30985"/>
                        <a:pt x="15007" y="39554"/>
                        <a:pt x="5538" y="42066"/>
                      </a:cubicBezTo>
                      <a:lnTo>
                        <a:pt x="0" y="2118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Arc 48"/>
                <p:cNvSpPr>
                  <a:spLocks/>
                </p:cNvSpPr>
                <p:nvPr/>
              </p:nvSpPr>
              <p:spPr bwMode="auto">
                <a:xfrm>
                  <a:off x="831" y="1936"/>
                  <a:ext cx="83" cy="181"/>
                </a:xfrm>
                <a:custGeom>
                  <a:avLst/>
                  <a:gdLst>
                    <a:gd name="T0" fmla="*/ 0 w 21600"/>
                    <a:gd name="T1" fmla="*/ 0 h 42124"/>
                    <a:gd name="T2" fmla="*/ 0 w 21600"/>
                    <a:gd name="T3" fmla="*/ 0 h 42124"/>
                    <a:gd name="T4" fmla="*/ 0 w 21600"/>
                    <a:gd name="T5" fmla="*/ 0 h 42124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24"/>
                    <a:gd name="T11" fmla="*/ 21600 w 21600"/>
                    <a:gd name="T12" fmla="*/ 42124 h 421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24" fill="none" extrusionOk="0">
                      <a:moveTo>
                        <a:pt x="4111" y="0"/>
                      </a:moveTo>
                      <a:cubicBezTo>
                        <a:pt x="14266" y="1969"/>
                        <a:pt x="21600" y="10861"/>
                        <a:pt x="21600" y="21205"/>
                      </a:cubicBezTo>
                      <a:cubicBezTo>
                        <a:pt x="21600" y="31061"/>
                        <a:pt x="14928" y="39667"/>
                        <a:pt x="5382" y="42123"/>
                      </a:cubicBezTo>
                    </a:path>
                    <a:path w="21600" h="42124" stroke="0" extrusionOk="0">
                      <a:moveTo>
                        <a:pt x="4111" y="0"/>
                      </a:moveTo>
                      <a:cubicBezTo>
                        <a:pt x="14266" y="1969"/>
                        <a:pt x="21600" y="10861"/>
                        <a:pt x="21600" y="21205"/>
                      </a:cubicBezTo>
                      <a:cubicBezTo>
                        <a:pt x="21600" y="31061"/>
                        <a:pt x="14928" y="39667"/>
                        <a:pt x="5382" y="42123"/>
                      </a:cubicBezTo>
                      <a:lnTo>
                        <a:pt x="0" y="21205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Arc 49"/>
                <p:cNvSpPr>
                  <a:spLocks/>
                </p:cNvSpPr>
                <p:nvPr/>
              </p:nvSpPr>
              <p:spPr bwMode="auto">
                <a:xfrm>
                  <a:off x="798" y="1962"/>
                  <a:ext cx="72" cy="141"/>
                </a:xfrm>
                <a:custGeom>
                  <a:avLst/>
                  <a:gdLst>
                    <a:gd name="T0" fmla="*/ 0 w 21600"/>
                    <a:gd name="T1" fmla="*/ 0 h 42059"/>
                    <a:gd name="T2" fmla="*/ 0 w 21600"/>
                    <a:gd name="T3" fmla="*/ 0 h 42059"/>
                    <a:gd name="T4" fmla="*/ 0 w 21600"/>
                    <a:gd name="T5" fmla="*/ 0 h 42059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59"/>
                    <a:gd name="T11" fmla="*/ 21600 w 21600"/>
                    <a:gd name="T12" fmla="*/ 42059 h 4205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59" fill="none" extrusionOk="0">
                      <a:moveTo>
                        <a:pt x="4069" y="-1"/>
                      </a:moveTo>
                      <a:cubicBezTo>
                        <a:pt x="14243" y="1951"/>
                        <a:pt x="21600" y="10852"/>
                        <a:pt x="21600" y="21213"/>
                      </a:cubicBezTo>
                      <a:cubicBezTo>
                        <a:pt x="21600" y="30963"/>
                        <a:pt x="15067" y="39505"/>
                        <a:pt x="5657" y="42059"/>
                      </a:cubicBezTo>
                    </a:path>
                    <a:path w="21600" h="42059" stroke="0" extrusionOk="0">
                      <a:moveTo>
                        <a:pt x="4069" y="-1"/>
                      </a:moveTo>
                      <a:cubicBezTo>
                        <a:pt x="14243" y="1951"/>
                        <a:pt x="21600" y="10852"/>
                        <a:pt x="21600" y="21213"/>
                      </a:cubicBezTo>
                      <a:cubicBezTo>
                        <a:pt x="21600" y="30963"/>
                        <a:pt x="15067" y="39505"/>
                        <a:pt x="5657" y="42059"/>
                      </a:cubicBezTo>
                      <a:lnTo>
                        <a:pt x="0" y="21213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Arc 50"/>
                <p:cNvSpPr>
                  <a:spLocks/>
                </p:cNvSpPr>
                <p:nvPr/>
              </p:nvSpPr>
              <p:spPr bwMode="auto">
                <a:xfrm>
                  <a:off x="785" y="1982"/>
                  <a:ext cx="43" cy="107"/>
                </a:xfrm>
                <a:custGeom>
                  <a:avLst/>
                  <a:gdLst>
                    <a:gd name="T0" fmla="*/ 0 w 21600"/>
                    <a:gd name="T1" fmla="*/ 0 h 42227"/>
                    <a:gd name="T2" fmla="*/ 0 w 21600"/>
                    <a:gd name="T3" fmla="*/ 0 h 42227"/>
                    <a:gd name="T4" fmla="*/ 0 w 21600"/>
                    <a:gd name="T5" fmla="*/ 0 h 4222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227"/>
                    <a:gd name="T11" fmla="*/ 21600 w 21600"/>
                    <a:gd name="T12" fmla="*/ 42227 h 4222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227" fill="none" extrusionOk="0">
                      <a:moveTo>
                        <a:pt x="3418" y="0"/>
                      </a:moveTo>
                      <a:cubicBezTo>
                        <a:pt x="13894" y="1679"/>
                        <a:pt x="21600" y="10718"/>
                        <a:pt x="21600" y="21328"/>
                      </a:cubicBezTo>
                      <a:cubicBezTo>
                        <a:pt x="21600" y="31154"/>
                        <a:pt x="14966" y="39743"/>
                        <a:pt x="5458" y="42226"/>
                      </a:cubicBezTo>
                    </a:path>
                    <a:path w="21600" h="42227" stroke="0" extrusionOk="0">
                      <a:moveTo>
                        <a:pt x="3418" y="0"/>
                      </a:moveTo>
                      <a:cubicBezTo>
                        <a:pt x="13894" y="1679"/>
                        <a:pt x="21600" y="10718"/>
                        <a:pt x="21600" y="21328"/>
                      </a:cubicBezTo>
                      <a:cubicBezTo>
                        <a:pt x="21600" y="31154"/>
                        <a:pt x="14966" y="39743"/>
                        <a:pt x="5458" y="42226"/>
                      </a:cubicBezTo>
                      <a:lnTo>
                        <a:pt x="0" y="21328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14" name="Object 4"/>
            <p:cNvGraphicFramePr>
              <a:graphicFrameLocks noChangeAspect="1"/>
            </p:cNvGraphicFramePr>
            <p:nvPr/>
          </p:nvGraphicFramePr>
          <p:xfrm>
            <a:off x="2645" y="1097"/>
            <a:ext cx="326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" name="ClipArt" r:id="rId3" imgW="3298320" imgH="3468960" progId="MS_ClipArt_Gallery.2">
                    <p:embed/>
                  </p:oleObj>
                </mc:Choice>
                <mc:Fallback>
                  <p:oleObj name="ClipArt" r:id="rId3" imgW="3298320" imgH="34689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5" y="1097"/>
                          <a:ext cx="326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5"/>
            <p:cNvGraphicFramePr>
              <a:graphicFrameLocks noChangeAspect="1"/>
            </p:cNvGraphicFramePr>
            <p:nvPr/>
          </p:nvGraphicFramePr>
          <p:xfrm>
            <a:off x="1853" y="1505"/>
            <a:ext cx="326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7" name="ClipArt" r:id="rId5" imgW="3298320" imgH="3468960" progId="MS_ClipArt_Gallery.2">
                    <p:embed/>
                  </p:oleObj>
                </mc:Choice>
                <mc:Fallback>
                  <p:oleObj name="ClipArt" r:id="rId5" imgW="3298320" imgH="34689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3" y="1505"/>
                          <a:ext cx="326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6"/>
            <p:cNvGraphicFramePr>
              <a:graphicFrameLocks noChangeAspect="1"/>
            </p:cNvGraphicFramePr>
            <p:nvPr/>
          </p:nvGraphicFramePr>
          <p:xfrm>
            <a:off x="3395" y="1823"/>
            <a:ext cx="326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8" name="ClipArt" r:id="rId6" imgW="3298320" imgH="3468960" progId="MS_ClipArt_Gallery.2">
                    <p:embed/>
                  </p:oleObj>
                </mc:Choice>
                <mc:Fallback>
                  <p:oleObj name="ClipArt" r:id="rId6" imgW="3298320" imgH="34689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5" y="1823"/>
                          <a:ext cx="326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Line 54"/>
            <p:cNvSpPr>
              <a:spLocks noChangeShapeType="1"/>
            </p:cNvSpPr>
            <p:nvPr/>
          </p:nvSpPr>
          <p:spPr bwMode="auto">
            <a:xfrm>
              <a:off x="2808" y="1488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Line 55"/>
            <p:cNvSpPr>
              <a:spLocks noChangeShapeType="1"/>
            </p:cNvSpPr>
            <p:nvPr/>
          </p:nvSpPr>
          <p:spPr bwMode="auto">
            <a:xfrm rot="-4243511">
              <a:off x="2339" y="1610"/>
              <a:ext cx="2" cy="2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Line 56"/>
            <p:cNvSpPr>
              <a:spLocks noChangeShapeType="1"/>
            </p:cNvSpPr>
            <p:nvPr/>
          </p:nvSpPr>
          <p:spPr bwMode="auto">
            <a:xfrm rot="5556507">
              <a:off x="3233" y="1945"/>
              <a:ext cx="1" cy="2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97584331"/>
      </p:ext>
    </p:extLst>
  </p:cSld>
  <p:clrMapOvr>
    <a:masterClrMapping/>
  </p:clrMapOvr>
  <p:transition xmlns:p14="http://schemas.microsoft.com/office/powerpoint/2010/main"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Template.potx</Template>
  <TotalTime>178</TotalTime>
  <Words>1240</Words>
  <Application>Microsoft Macintosh PowerPoint</Application>
  <PresentationFormat>On-screen Show (4:3)</PresentationFormat>
  <Paragraphs>240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Template</vt:lpstr>
      <vt:lpstr>Microsoft ClipArt Gallery</vt:lpstr>
      <vt:lpstr>Wi-Fi LANs</vt:lpstr>
      <vt:lpstr>Introduction</vt:lpstr>
      <vt:lpstr>The Basics</vt:lpstr>
      <vt:lpstr>The Basics</vt:lpstr>
      <vt:lpstr>Some Wi-Fi Features</vt:lpstr>
      <vt:lpstr>Other Wi-Fi Features</vt:lpstr>
      <vt:lpstr>Where Does Wireless RF Live?</vt:lpstr>
      <vt:lpstr>Protocol Stack View</vt:lpstr>
      <vt:lpstr>Wireless Cells</vt:lpstr>
      <vt:lpstr>Multiple Wireless APs</vt:lpstr>
      <vt:lpstr>Medium Access Control (MAC)</vt:lpstr>
      <vt:lpstr>MAC Protocol</vt:lpstr>
      <vt:lpstr>MAC Retransmission</vt:lpstr>
      <vt:lpstr>Other MAC Protocols Supported</vt:lpstr>
      <vt:lpstr>Frame Formats</vt:lpstr>
      <vt:lpstr>Long Preamble</vt:lpstr>
      <vt:lpstr>Short Preamble</vt:lpstr>
      <vt:lpstr>More Features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Arsham Skrenes</dc:creator>
  <cp:lastModifiedBy>Arsham Skrenes</cp:lastModifiedBy>
  <cp:revision>51</cp:revision>
  <dcterms:created xsi:type="dcterms:W3CDTF">2014-01-12T22:54:17Z</dcterms:created>
  <dcterms:modified xsi:type="dcterms:W3CDTF">2014-03-26T07:05:03Z</dcterms:modified>
</cp:coreProperties>
</file>