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4"/>
  </p:notesMasterIdLst>
  <p:handoutMasterIdLst>
    <p:handoutMasterId r:id="rId35"/>
  </p:handoutMasterIdLst>
  <p:sldIdLst>
    <p:sldId id="256" r:id="rId2"/>
    <p:sldId id="260" r:id="rId3"/>
    <p:sldId id="257" r:id="rId4"/>
    <p:sldId id="261" r:id="rId5"/>
    <p:sldId id="258" r:id="rId6"/>
    <p:sldId id="262" r:id="rId7"/>
    <p:sldId id="264" r:id="rId8"/>
    <p:sldId id="265" r:id="rId9"/>
    <p:sldId id="267" r:id="rId10"/>
    <p:sldId id="291" r:id="rId11"/>
    <p:sldId id="268" r:id="rId12"/>
    <p:sldId id="269" r:id="rId13"/>
    <p:sldId id="266" r:id="rId14"/>
    <p:sldId id="270" r:id="rId15"/>
    <p:sldId id="280" r:id="rId16"/>
    <p:sldId id="281" r:id="rId17"/>
    <p:sldId id="284" r:id="rId18"/>
    <p:sldId id="285" r:id="rId19"/>
    <p:sldId id="287" r:id="rId20"/>
    <p:sldId id="292" r:id="rId21"/>
    <p:sldId id="282" r:id="rId22"/>
    <p:sldId id="289" r:id="rId23"/>
    <p:sldId id="290" r:id="rId24"/>
    <p:sldId id="272" r:id="rId25"/>
    <p:sldId id="273" r:id="rId26"/>
    <p:sldId id="274" r:id="rId27"/>
    <p:sldId id="275" r:id="rId28"/>
    <p:sldId id="276" r:id="rId29"/>
    <p:sldId id="277" r:id="rId30"/>
    <p:sldId id="278" r:id="rId31"/>
    <p:sldId id="279" r:id="rId32"/>
    <p:sldId id="259"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0" d="100"/>
          <a:sy n="80" d="100"/>
        </p:scale>
        <p:origin x="-1445"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D8EECC-0BBF-4FC2-AD98-7AA42BE6AD43}" type="doc">
      <dgm:prSet loTypeId="urn:microsoft.com/office/officeart/2005/8/layout/hierarchy1" loCatId="hierarchy" qsTypeId="urn:microsoft.com/office/officeart/2005/8/quickstyle/simple1" qsCatId="simple" csTypeId="urn:microsoft.com/office/officeart/2005/8/colors/colorful1#1" csCatId="colorful" phldr="1"/>
      <dgm:spPr/>
      <dgm:t>
        <a:bodyPr/>
        <a:lstStyle/>
        <a:p>
          <a:endParaRPr lang="en-IN"/>
        </a:p>
      </dgm:t>
    </dgm:pt>
    <dgm:pt modelId="{61313C1E-C7B4-428A-AB4C-7BD5C845CFCD}">
      <dgm:prSet phldrT="[Text]" custT="1"/>
      <dgm:spPr/>
      <dgm:t>
        <a:bodyPr/>
        <a:lstStyle/>
        <a:p>
          <a:r>
            <a:rPr lang="en-US" sz="3200" dirty="0" smtClean="0"/>
            <a:t>Transmission Media</a:t>
          </a:r>
          <a:endParaRPr lang="en-IN" sz="3200" dirty="0"/>
        </a:p>
      </dgm:t>
    </dgm:pt>
    <dgm:pt modelId="{95C2C9CF-5C9B-4CEA-8940-60435A6DF03B}" type="parTrans" cxnId="{77F4DCD3-9244-4983-9AE4-CA5E2248B47E}">
      <dgm:prSet/>
      <dgm:spPr/>
      <dgm:t>
        <a:bodyPr/>
        <a:lstStyle/>
        <a:p>
          <a:endParaRPr lang="en-IN"/>
        </a:p>
      </dgm:t>
    </dgm:pt>
    <dgm:pt modelId="{EA20DBB8-39F6-4435-A636-B0FB14A3390C}" type="sibTrans" cxnId="{77F4DCD3-9244-4983-9AE4-CA5E2248B47E}">
      <dgm:prSet/>
      <dgm:spPr/>
      <dgm:t>
        <a:bodyPr/>
        <a:lstStyle/>
        <a:p>
          <a:endParaRPr lang="en-IN"/>
        </a:p>
      </dgm:t>
    </dgm:pt>
    <dgm:pt modelId="{8C0F7437-5647-4B87-994C-D316AD3EADD1}">
      <dgm:prSet phldrT="[Text]" custT="1"/>
      <dgm:spPr/>
      <dgm:t>
        <a:bodyPr/>
        <a:lstStyle/>
        <a:p>
          <a:r>
            <a:rPr lang="en-US" sz="2000" dirty="0" smtClean="0"/>
            <a:t>Guided Media</a:t>
          </a:r>
          <a:endParaRPr lang="en-IN" sz="1600" dirty="0"/>
        </a:p>
      </dgm:t>
    </dgm:pt>
    <dgm:pt modelId="{B8F1B5C4-F947-4F4E-8D69-6F6D71BD22C3}" type="parTrans" cxnId="{1682DDDC-99A1-469B-AEAD-C428AEA8BF4D}">
      <dgm:prSet/>
      <dgm:spPr/>
      <dgm:t>
        <a:bodyPr/>
        <a:lstStyle/>
        <a:p>
          <a:endParaRPr lang="en-IN"/>
        </a:p>
      </dgm:t>
    </dgm:pt>
    <dgm:pt modelId="{6D020C0A-7A4C-4502-AE82-184C44B542ED}" type="sibTrans" cxnId="{1682DDDC-99A1-469B-AEAD-C428AEA8BF4D}">
      <dgm:prSet/>
      <dgm:spPr/>
      <dgm:t>
        <a:bodyPr/>
        <a:lstStyle/>
        <a:p>
          <a:endParaRPr lang="en-IN"/>
        </a:p>
      </dgm:t>
    </dgm:pt>
    <dgm:pt modelId="{D97A9722-E6F3-4506-AFB4-80D5291CF86A}">
      <dgm:prSet phldrT="[Text]" custT="1"/>
      <dgm:spPr/>
      <dgm:t>
        <a:bodyPr/>
        <a:lstStyle/>
        <a:p>
          <a:r>
            <a:rPr lang="en-US" sz="1600" dirty="0" smtClean="0"/>
            <a:t>Twisted Pair Cable</a:t>
          </a:r>
          <a:endParaRPr lang="en-IN" sz="1600" dirty="0"/>
        </a:p>
      </dgm:t>
    </dgm:pt>
    <dgm:pt modelId="{9EE569C2-D02B-44DD-A6E6-F1E6AC59CC38}" type="parTrans" cxnId="{28C3C19E-977C-4C72-89CE-00CB22FA4BC4}">
      <dgm:prSet/>
      <dgm:spPr/>
      <dgm:t>
        <a:bodyPr/>
        <a:lstStyle/>
        <a:p>
          <a:endParaRPr lang="en-IN"/>
        </a:p>
      </dgm:t>
    </dgm:pt>
    <dgm:pt modelId="{9C0C0A93-05E6-488B-886B-A25D82C3EC4C}" type="sibTrans" cxnId="{28C3C19E-977C-4C72-89CE-00CB22FA4BC4}">
      <dgm:prSet/>
      <dgm:spPr/>
      <dgm:t>
        <a:bodyPr/>
        <a:lstStyle/>
        <a:p>
          <a:endParaRPr lang="en-IN"/>
        </a:p>
      </dgm:t>
    </dgm:pt>
    <dgm:pt modelId="{63925F63-68B6-4F91-9234-F1D05CDBA2B0}">
      <dgm:prSet phldrT="[Text]" custT="1"/>
      <dgm:spPr/>
      <dgm:t>
        <a:bodyPr/>
        <a:lstStyle/>
        <a:p>
          <a:r>
            <a:rPr lang="en-US" sz="1600" dirty="0" smtClean="0"/>
            <a:t>Coaxial Cable</a:t>
          </a:r>
          <a:endParaRPr lang="en-IN" sz="1600" dirty="0"/>
        </a:p>
      </dgm:t>
    </dgm:pt>
    <dgm:pt modelId="{7B8B044D-E599-42E2-B521-016BC46C120F}" type="parTrans" cxnId="{190B1622-9AF2-4A2D-9433-A576523DABB9}">
      <dgm:prSet/>
      <dgm:spPr/>
      <dgm:t>
        <a:bodyPr/>
        <a:lstStyle/>
        <a:p>
          <a:endParaRPr lang="en-IN"/>
        </a:p>
      </dgm:t>
    </dgm:pt>
    <dgm:pt modelId="{449D2EA4-6225-490A-9F42-05114CF96B93}" type="sibTrans" cxnId="{190B1622-9AF2-4A2D-9433-A576523DABB9}">
      <dgm:prSet/>
      <dgm:spPr/>
      <dgm:t>
        <a:bodyPr/>
        <a:lstStyle/>
        <a:p>
          <a:endParaRPr lang="en-IN"/>
        </a:p>
      </dgm:t>
    </dgm:pt>
    <dgm:pt modelId="{224EC981-A5BF-4996-A804-769CA7899B01}">
      <dgm:prSet phldrT="[Text]" custT="1"/>
      <dgm:spPr/>
      <dgm:t>
        <a:bodyPr/>
        <a:lstStyle/>
        <a:p>
          <a:r>
            <a:rPr lang="en-US" sz="2000" dirty="0" smtClean="0"/>
            <a:t>Unguided Media</a:t>
          </a:r>
          <a:endParaRPr lang="en-IN" sz="2000" dirty="0"/>
        </a:p>
      </dgm:t>
    </dgm:pt>
    <dgm:pt modelId="{CF458161-2423-4A4F-9555-DC8FF6ED86EC}" type="parTrans" cxnId="{0604298E-E675-49E5-B972-6D966BBADEF4}">
      <dgm:prSet/>
      <dgm:spPr/>
      <dgm:t>
        <a:bodyPr/>
        <a:lstStyle/>
        <a:p>
          <a:endParaRPr lang="en-IN"/>
        </a:p>
      </dgm:t>
    </dgm:pt>
    <dgm:pt modelId="{594DC824-8C35-454A-BC88-FAB6F0C386C9}" type="sibTrans" cxnId="{0604298E-E675-49E5-B972-6D966BBADEF4}">
      <dgm:prSet/>
      <dgm:spPr/>
      <dgm:t>
        <a:bodyPr/>
        <a:lstStyle/>
        <a:p>
          <a:endParaRPr lang="en-IN"/>
        </a:p>
      </dgm:t>
    </dgm:pt>
    <dgm:pt modelId="{A8353238-5C32-4F23-AA37-2DB20E57C539}">
      <dgm:prSet phldrT="[Text]" custT="1"/>
      <dgm:spPr/>
      <dgm:t>
        <a:bodyPr/>
        <a:lstStyle/>
        <a:p>
          <a:r>
            <a:rPr lang="en-US" sz="1600" dirty="0" smtClean="0"/>
            <a:t>Radio</a:t>
          </a:r>
          <a:endParaRPr lang="en-IN" sz="1600" dirty="0"/>
        </a:p>
      </dgm:t>
    </dgm:pt>
    <dgm:pt modelId="{344DC940-71E8-4627-B6D9-74ED284D717D}" type="parTrans" cxnId="{F352AC2E-A1CA-4557-97FD-FFBDF6E8D204}">
      <dgm:prSet/>
      <dgm:spPr/>
      <dgm:t>
        <a:bodyPr/>
        <a:lstStyle/>
        <a:p>
          <a:endParaRPr lang="en-IN"/>
        </a:p>
      </dgm:t>
    </dgm:pt>
    <dgm:pt modelId="{7C2C5D29-9B55-4413-8085-F4AE0EDC9500}" type="sibTrans" cxnId="{F352AC2E-A1CA-4557-97FD-FFBDF6E8D204}">
      <dgm:prSet/>
      <dgm:spPr/>
      <dgm:t>
        <a:bodyPr/>
        <a:lstStyle/>
        <a:p>
          <a:endParaRPr lang="en-IN"/>
        </a:p>
      </dgm:t>
    </dgm:pt>
    <dgm:pt modelId="{DF8B8CC0-8ABC-4695-B2BC-FDB0E7413768}">
      <dgm:prSet phldrT="[Text]" custT="1"/>
      <dgm:spPr/>
      <dgm:t>
        <a:bodyPr/>
        <a:lstStyle/>
        <a:p>
          <a:r>
            <a:rPr lang="en-US" sz="1600" dirty="0" smtClean="0"/>
            <a:t>Fiber-Optic Cable</a:t>
          </a:r>
          <a:endParaRPr lang="en-IN" sz="1600" dirty="0"/>
        </a:p>
      </dgm:t>
    </dgm:pt>
    <dgm:pt modelId="{E30079CC-8C0A-426B-9B92-593AA2C607A3}" type="parTrans" cxnId="{59ABFC7F-5F0A-4063-B110-1F46CC47EAA3}">
      <dgm:prSet/>
      <dgm:spPr/>
      <dgm:t>
        <a:bodyPr/>
        <a:lstStyle/>
        <a:p>
          <a:endParaRPr lang="en-IN"/>
        </a:p>
      </dgm:t>
    </dgm:pt>
    <dgm:pt modelId="{7533F3BB-93AF-4AAE-B605-2A221B3A740C}" type="sibTrans" cxnId="{59ABFC7F-5F0A-4063-B110-1F46CC47EAA3}">
      <dgm:prSet/>
      <dgm:spPr/>
      <dgm:t>
        <a:bodyPr/>
        <a:lstStyle/>
        <a:p>
          <a:endParaRPr lang="en-IN"/>
        </a:p>
      </dgm:t>
    </dgm:pt>
    <dgm:pt modelId="{8C561935-60FC-4572-B160-BB52F2AAF9AD}">
      <dgm:prSet phldrT="[Text]" custT="1"/>
      <dgm:spPr/>
      <dgm:t>
        <a:bodyPr/>
        <a:lstStyle/>
        <a:p>
          <a:r>
            <a:rPr lang="en-US" sz="1600" dirty="0" smtClean="0"/>
            <a:t>Microwave</a:t>
          </a:r>
          <a:endParaRPr lang="en-IN" sz="1600" dirty="0"/>
        </a:p>
      </dgm:t>
    </dgm:pt>
    <dgm:pt modelId="{06158F7F-B146-407B-A30C-6958DAD4F251}" type="parTrans" cxnId="{1CC598B5-0350-4180-A4DE-10B15D617710}">
      <dgm:prSet/>
      <dgm:spPr/>
      <dgm:t>
        <a:bodyPr/>
        <a:lstStyle/>
        <a:p>
          <a:endParaRPr lang="en-IN"/>
        </a:p>
      </dgm:t>
    </dgm:pt>
    <dgm:pt modelId="{C850D156-1F2C-410F-A6A5-C8EC93035705}" type="sibTrans" cxnId="{1CC598B5-0350-4180-A4DE-10B15D617710}">
      <dgm:prSet/>
      <dgm:spPr/>
      <dgm:t>
        <a:bodyPr/>
        <a:lstStyle/>
        <a:p>
          <a:endParaRPr lang="en-IN"/>
        </a:p>
      </dgm:t>
    </dgm:pt>
    <dgm:pt modelId="{266A4691-060B-469A-B881-E1C0CD2AC0F2}">
      <dgm:prSet phldrT="[Text]" custT="1"/>
      <dgm:spPr/>
      <dgm:t>
        <a:bodyPr/>
        <a:lstStyle/>
        <a:p>
          <a:r>
            <a:rPr lang="en-US" sz="1600" dirty="0" smtClean="0"/>
            <a:t>Satellite</a:t>
          </a:r>
          <a:endParaRPr lang="en-IN" sz="1600" dirty="0"/>
        </a:p>
      </dgm:t>
    </dgm:pt>
    <dgm:pt modelId="{79006ED1-AE44-4447-9338-7C75E44D3E02}" type="parTrans" cxnId="{99414B8B-AFE5-49BB-8855-BAFAD66712F8}">
      <dgm:prSet/>
      <dgm:spPr/>
      <dgm:t>
        <a:bodyPr/>
        <a:lstStyle/>
        <a:p>
          <a:endParaRPr lang="en-IN"/>
        </a:p>
      </dgm:t>
    </dgm:pt>
    <dgm:pt modelId="{E4387AF8-2104-428E-A5FC-CCF15B32FC79}" type="sibTrans" cxnId="{99414B8B-AFE5-49BB-8855-BAFAD66712F8}">
      <dgm:prSet/>
      <dgm:spPr/>
      <dgm:t>
        <a:bodyPr/>
        <a:lstStyle/>
        <a:p>
          <a:endParaRPr lang="en-IN"/>
        </a:p>
      </dgm:t>
    </dgm:pt>
    <dgm:pt modelId="{7A768412-92FB-4CB8-B838-D64415AAE397}" type="pres">
      <dgm:prSet presAssocID="{8FD8EECC-0BBF-4FC2-AD98-7AA42BE6AD43}" presName="hierChild1" presStyleCnt="0">
        <dgm:presLayoutVars>
          <dgm:chPref val="1"/>
          <dgm:dir/>
          <dgm:animOne val="branch"/>
          <dgm:animLvl val="lvl"/>
          <dgm:resizeHandles/>
        </dgm:presLayoutVars>
      </dgm:prSet>
      <dgm:spPr/>
      <dgm:t>
        <a:bodyPr/>
        <a:lstStyle/>
        <a:p>
          <a:endParaRPr lang="en-IN"/>
        </a:p>
      </dgm:t>
    </dgm:pt>
    <dgm:pt modelId="{F7F272B1-3288-4320-BAA0-A53F5A4B60EC}" type="pres">
      <dgm:prSet presAssocID="{61313C1E-C7B4-428A-AB4C-7BD5C845CFCD}" presName="hierRoot1" presStyleCnt="0"/>
      <dgm:spPr/>
    </dgm:pt>
    <dgm:pt modelId="{EFAA2701-4C29-4187-B568-745179AE3217}" type="pres">
      <dgm:prSet presAssocID="{61313C1E-C7B4-428A-AB4C-7BD5C845CFCD}" presName="composite" presStyleCnt="0"/>
      <dgm:spPr/>
    </dgm:pt>
    <dgm:pt modelId="{B64E8529-1153-49E0-9635-7A17E6D35930}" type="pres">
      <dgm:prSet presAssocID="{61313C1E-C7B4-428A-AB4C-7BD5C845CFCD}" presName="background" presStyleLbl="node0" presStyleIdx="0" presStyleCnt="1"/>
      <dgm:spPr/>
    </dgm:pt>
    <dgm:pt modelId="{D82A66A5-2F96-4A70-8893-04134501F23E}" type="pres">
      <dgm:prSet presAssocID="{61313C1E-C7B4-428A-AB4C-7BD5C845CFCD}" presName="text" presStyleLbl="fgAcc0" presStyleIdx="0" presStyleCnt="1" custScaleX="369274" custScaleY="164780" custLinFactY="-33839" custLinFactNeighborX="-5040" custLinFactNeighborY="-100000">
        <dgm:presLayoutVars>
          <dgm:chPref val="3"/>
        </dgm:presLayoutVars>
      </dgm:prSet>
      <dgm:spPr/>
      <dgm:t>
        <a:bodyPr/>
        <a:lstStyle/>
        <a:p>
          <a:endParaRPr lang="en-IN"/>
        </a:p>
      </dgm:t>
    </dgm:pt>
    <dgm:pt modelId="{6B437C0E-C19B-4B9B-A6C1-68EC33E7B8F7}" type="pres">
      <dgm:prSet presAssocID="{61313C1E-C7B4-428A-AB4C-7BD5C845CFCD}" presName="hierChild2" presStyleCnt="0"/>
      <dgm:spPr/>
    </dgm:pt>
    <dgm:pt modelId="{976EDB8F-8774-42A1-8A01-6E827244943D}" type="pres">
      <dgm:prSet presAssocID="{B8F1B5C4-F947-4F4E-8D69-6F6D71BD22C3}" presName="Name10" presStyleLbl="parChTrans1D2" presStyleIdx="0" presStyleCnt="2"/>
      <dgm:spPr/>
      <dgm:t>
        <a:bodyPr/>
        <a:lstStyle/>
        <a:p>
          <a:endParaRPr lang="en-IN"/>
        </a:p>
      </dgm:t>
    </dgm:pt>
    <dgm:pt modelId="{5221B202-069E-4268-B2EF-8A173463A136}" type="pres">
      <dgm:prSet presAssocID="{8C0F7437-5647-4B87-994C-D316AD3EADD1}" presName="hierRoot2" presStyleCnt="0"/>
      <dgm:spPr/>
    </dgm:pt>
    <dgm:pt modelId="{4E5EE684-1FE3-4148-9747-E7B591ECA86F}" type="pres">
      <dgm:prSet presAssocID="{8C0F7437-5647-4B87-994C-D316AD3EADD1}" presName="composite2" presStyleCnt="0"/>
      <dgm:spPr/>
    </dgm:pt>
    <dgm:pt modelId="{E0D5FBF2-6769-4718-BEBD-BC164A9D76F3}" type="pres">
      <dgm:prSet presAssocID="{8C0F7437-5647-4B87-994C-D316AD3EADD1}" presName="background2" presStyleLbl="node2" presStyleIdx="0" presStyleCnt="2"/>
      <dgm:spPr/>
    </dgm:pt>
    <dgm:pt modelId="{C352F4B8-9096-4558-B0BC-11033B4933C6}" type="pres">
      <dgm:prSet presAssocID="{8C0F7437-5647-4B87-994C-D316AD3EADD1}" presName="text2" presStyleLbl="fgAcc2" presStyleIdx="0" presStyleCnt="2" custScaleX="172847" custScaleY="134057" custLinFactNeighborX="-18081" custLinFactNeighborY="-98170">
        <dgm:presLayoutVars>
          <dgm:chPref val="3"/>
        </dgm:presLayoutVars>
      </dgm:prSet>
      <dgm:spPr/>
      <dgm:t>
        <a:bodyPr/>
        <a:lstStyle/>
        <a:p>
          <a:endParaRPr lang="en-IN"/>
        </a:p>
      </dgm:t>
    </dgm:pt>
    <dgm:pt modelId="{83298AD7-6AB4-47DE-9E27-DE5FFD1F781E}" type="pres">
      <dgm:prSet presAssocID="{8C0F7437-5647-4B87-994C-D316AD3EADD1}" presName="hierChild3" presStyleCnt="0"/>
      <dgm:spPr/>
    </dgm:pt>
    <dgm:pt modelId="{67E87618-AC70-4DD4-8EAA-ABC25BA56029}" type="pres">
      <dgm:prSet presAssocID="{9EE569C2-D02B-44DD-A6E6-F1E6AC59CC38}" presName="Name17" presStyleLbl="parChTrans1D3" presStyleIdx="0" presStyleCnt="6"/>
      <dgm:spPr/>
      <dgm:t>
        <a:bodyPr/>
        <a:lstStyle/>
        <a:p>
          <a:endParaRPr lang="en-IN"/>
        </a:p>
      </dgm:t>
    </dgm:pt>
    <dgm:pt modelId="{23178C17-EE90-4694-8B6E-2FDF84104DD1}" type="pres">
      <dgm:prSet presAssocID="{D97A9722-E6F3-4506-AFB4-80D5291CF86A}" presName="hierRoot3" presStyleCnt="0"/>
      <dgm:spPr/>
    </dgm:pt>
    <dgm:pt modelId="{C5EBF348-3ADE-4CD2-8109-3FD71228D73A}" type="pres">
      <dgm:prSet presAssocID="{D97A9722-E6F3-4506-AFB4-80D5291CF86A}" presName="composite3" presStyleCnt="0"/>
      <dgm:spPr/>
    </dgm:pt>
    <dgm:pt modelId="{1B19E546-6268-421B-9FE3-E6946DA1DE6F}" type="pres">
      <dgm:prSet presAssocID="{D97A9722-E6F3-4506-AFB4-80D5291CF86A}" presName="background3" presStyleLbl="node3" presStyleIdx="0" presStyleCnt="6"/>
      <dgm:spPr/>
    </dgm:pt>
    <dgm:pt modelId="{794757CD-3410-4415-B342-8CC4D9E9D0B2}" type="pres">
      <dgm:prSet presAssocID="{D97A9722-E6F3-4506-AFB4-80D5291CF86A}" presName="text3" presStyleLbl="fgAcc3" presStyleIdx="0" presStyleCnt="6">
        <dgm:presLayoutVars>
          <dgm:chPref val="3"/>
        </dgm:presLayoutVars>
      </dgm:prSet>
      <dgm:spPr/>
      <dgm:t>
        <a:bodyPr/>
        <a:lstStyle/>
        <a:p>
          <a:endParaRPr lang="en-IN"/>
        </a:p>
      </dgm:t>
    </dgm:pt>
    <dgm:pt modelId="{F33CD0CF-5565-4636-BE2E-B62071F89F40}" type="pres">
      <dgm:prSet presAssocID="{D97A9722-E6F3-4506-AFB4-80D5291CF86A}" presName="hierChild4" presStyleCnt="0"/>
      <dgm:spPr/>
    </dgm:pt>
    <dgm:pt modelId="{48F03C50-C3A6-48A1-A85F-A0E426064ED8}" type="pres">
      <dgm:prSet presAssocID="{7B8B044D-E599-42E2-B521-016BC46C120F}" presName="Name17" presStyleLbl="parChTrans1D3" presStyleIdx="1" presStyleCnt="6"/>
      <dgm:spPr/>
      <dgm:t>
        <a:bodyPr/>
        <a:lstStyle/>
        <a:p>
          <a:endParaRPr lang="en-IN"/>
        </a:p>
      </dgm:t>
    </dgm:pt>
    <dgm:pt modelId="{38D4A5C5-0825-4C99-8AD3-113C95282D13}" type="pres">
      <dgm:prSet presAssocID="{63925F63-68B6-4F91-9234-F1D05CDBA2B0}" presName="hierRoot3" presStyleCnt="0"/>
      <dgm:spPr/>
    </dgm:pt>
    <dgm:pt modelId="{744C205D-B63E-47C4-A739-4354F1C4EF67}" type="pres">
      <dgm:prSet presAssocID="{63925F63-68B6-4F91-9234-F1D05CDBA2B0}" presName="composite3" presStyleCnt="0"/>
      <dgm:spPr/>
    </dgm:pt>
    <dgm:pt modelId="{47AD91FC-CEE0-4CC2-8D61-A3FDB8FD1974}" type="pres">
      <dgm:prSet presAssocID="{63925F63-68B6-4F91-9234-F1D05CDBA2B0}" presName="background3" presStyleLbl="node3" presStyleIdx="1" presStyleCnt="6"/>
      <dgm:spPr/>
    </dgm:pt>
    <dgm:pt modelId="{FDA0C69B-A32D-427A-8714-595B8909B80F}" type="pres">
      <dgm:prSet presAssocID="{63925F63-68B6-4F91-9234-F1D05CDBA2B0}" presName="text3" presStyleLbl="fgAcc3" presStyleIdx="1" presStyleCnt="6">
        <dgm:presLayoutVars>
          <dgm:chPref val="3"/>
        </dgm:presLayoutVars>
      </dgm:prSet>
      <dgm:spPr/>
      <dgm:t>
        <a:bodyPr/>
        <a:lstStyle/>
        <a:p>
          <a:endParaRPr lang="en-IN"/>
        </a:p>
      </dgm:t>
    </dgm:pt>
    <dgm:pt modelId="{522369AC-443E-4096-AF7C-FAF7007998D2}" type="pres">
      <dgm:prSet presAssocID="{63925F63-68B6-4F91-9234-F1D05CDBA2B0}" presName="hierChild4" presStyleCnt="0"/>
      <dgm:spPr/>
    </dgm:pt>
    <dgm:pt modelId="{721D68D5-D1AA-47AD-AD7D-06DFF3C2F003}" type="pres">
      <dgm:prSet presAssocID="{E30079CC-8C0A-426B-9B92-593AA2C607A3}" presName="Name17" presStyleLbl="parChTrans1D3" presStyleIdx="2" presStyleCnt="6"/>
      <dgm:spPr/>
      <dgm:t>
        <a:bodyPr/>
        <a:lstStyle/>
        <a:p>
          <a:endParaRPr lang="en-IN"/>
        </a:p>
      </dgm:t>
    </dgm:pt>
    <dgm:pt modelId="{D4824852-B6C4-41AA-B1D7-625F07BC3C1B}" type="pres">
      <dgm:prSet presAssocID="{DF8B8CC0-8ABC-4695-B2BC-FDB0E7413768}" presName="hierRoot3" presStyleCnt="0"/>
      <dgm:spPr/>
    </dgm:pt>
    <dgm:pt modelId="{3D56AA8C-20CF-448F-A139-95061DB63336}" type="pres">
      <dgm:prSet presAssocID="{DF8B8CC0-8ABC-4695-B2BC-FDB0E7413768}" presName="composite3" presStyleCnt="0"/>
      <dgm:spPr/>
    </dgm:pt>
    <dgm:pt modelId="{28BD4758-FF3F-4CC4-915F-0904BC443859}" type="pres">
      <dgm:prSet presAssocID="{DF8B8CC0-8ABC-4695-B2BC-FDB0E7413768}" presName="background3" presStyleLbl="node3" presStyleIdx="2" presStyleCnt="6"/>
      <dgm:spPr/>
    </dgm:pt>
    <dgm:pt modelId="{F09AF8AB-395E-4F2C-B998-F7D3F0631699}" type="pres">
      <dgm:prSet presAssocID="{DF8B8CC0-8ABC-4695-B2BC-FDB0E7413768}" presName="text3" presStyleLbl="fgAcc3" presStyleIdx="2" presStyleCnt="6" custScaleX="140146">
        <dgm:presLayoutVars>
          <dgm:chPref val="3"/>
        </dgm:presLayoutVars>
      </dgm:prSet>
      <dgm:spPr/>
      <dgm:t>
        <a:bodyPr/>
        <a:lstStyle/>
        <a:p>
          <a:endParaRPr lang="en-IN"/>
        </a:p>
      </dgm:t>
    </dgm:pt>
    <dgm:pt modelId="{A491B323-A273-42F8-8295-6196A5790D4C}" type="pres">
      <dgm:prSet presAssocID="{DF8B8CC0-8ABC-4695-B2BC-FDB0E7413768}" presName="hierChild4" presStyleCnt="0"/>
      <dgm:spPr/>
    </dgm:pt>
    <dgm:pt modelId="{FDDF71FA-52BE-4ADF-B7F6-BFE008DBDB22}" type="pres">
      <dgm:prSet presAssocID="{CF458161-2423-4A4F-9555-DC8FF6ED86EC}" presName="Name10" presStyleLbl="parChTrans1D2" presStyleIdx="1" presStyleCnt="2"/>
      <dgm:spPr/>
      <dgm:t>
        <a:bodyPr/>
        <a:lstStyle/>
        <a:p>
          <a:endParaRPr lang="en-IN"/>
        </a:p>
      </dgm:t>
    </dgm:pt>
    <dgm:pt modelId="{1B2925B5-7B65-4AFB-A153-58B88362E565}" type="pres">
      <dgm:prSet presAssocID="{224EC981-A5BF-4996-A804-769CA7899B01}" presName="hierRoot2" presStyleCnt="0"/>
      <dgm:spPr/>
    </dgm:pt>
    <dgm:pt modelId="{3A16D8EE-71E8-48AD-8E2A-A9D886BDA703}" type="pres">
      <dgm:prSet presAssocID="{224EC981-A5BF-4996-A804-769CA7899B01}" presName="composite2" presStyleCnt="0"/>
      <dgm:spPr/>
    </dgm:pt>
    <dgm:pt modelId="{828808BE-B9C4-418B-8D58-BE3F0B06077E}" type="pres">
      <dgm:prSet presAssocID="{224EC981-A5BF-4996-A804-769CA7899B01}" presName="background2" presStyleLbl="node2" presStyleIdx="1" presStyleCnt="2"/>
      <dgm:spPr/>
    </dgm:pt>
    <dgm:pt modelId="{3B87E410-7A99-4E5A-A9E3-C0ECBEC6817A}" type="pres">
      <dgm:prSet presAssocID="{224EC981-A5BF-4996-A804-769CA7899B01}" presName="text2" presStyleLbl="fgAcc2" presStyleIdx="1" presStyleCnt="2" custScaleX="172847" custScaleY="152741" custLinFactNeighborX="-20513" custLinFactNeighborY="-98170">
        <dgm:presLayoutVars>
          <dgm:chPref val="3"/>
        </dgm:presLayoutVars>
      </dgm:prSet>
      <dgm:spPr/>
      <dgm:t>
        <a:bodyPr/>
        <a:lstStyle/>
        <a:p>
          <a:endParaRPr lang="en-IN"/>
        </a:p>
      </dgm:t>
    </dgm:pt>
    <dgm:pt modelId="{55BCB21B-DD2D-4120-B449-6AAAD19C0C6A}" type="pres">
      <dgm:prSet presAssocID="{224EC981-A5BF-4996-A804-769CA7899B01}" presName="hierChild3" presStyleCnt="0"/>
      <dgm:spPr/>
    </dgm:pt>
    <dgm:pt modelId="{564E2542-6BB9-476C-9D26-1B90251AA39B}" type="pres">
      <dgm:prSet presAssocID="{344DC940-71E8-4627-B6D9-74ED284D717D}" presName="Name17" presStyleLbl="parChTrans1D3" presStyleIdx="3" presStyleCnt="6"/>
      <dgm:spPr/>
      <dgm:t>
        <a:bodyPr/>
        <a:lstStyle/>
        <a:p>
          <a:endParaRPr lang="en-IN"/>
        </a:p>
      </dgm:t>
    </dgm:pt>
    <dgm:pt modelId="{07C72D70-CFA5-4EC4-B4C7-3283EB1E99A3}" type="pres">
      <dgm:prSet presAssocID="{A8353238-5C32-4F23-AA37-2DB20E57C539}" presName="hierRoot3" presStyleCnt="0"/>
      <dgm:spPr/>
    </dgm:pt>
    <dgm:pt modelId="{7264DB7A-C803-4B91-9DF8-D541422A85A0}" type="pres">
      <dgm:prSet presAssocID="{A8353238-5C32-4F23-AA37-2DB20E57C539}" presName="composite3" presStyleCnt="0"/>
      <dgm:spPr/>
    </dgm:pt>
    <dgm:pt modelId="{D69CF3BD-868A-4A51-837A-169D3DC0322B}" type="pres">
      <dgm:prSet presAssocID="{A8353238-5C32-4F23-AA37-2DB20E57C539}" presName="background3" presStyleLbl="node3" presStyleIdx="3" presStyleCnt="6"/>
      <dgm:spPr/>
    </dgm:pt>
    <dgm:pt modelId="{64CAD4BC-AC4E-4455-BF9F-96C1A52A1B69}" type="pres">
      <dgm:prSet presAssocID="{A8353238-5C32-4F23-AA37-2DB20E57C539}" presName="text3" presStyleLbl="fgAcc3" presStyleIdx="3" presStyleCnt="6">
        <dgm:presLayoutVars>
          <dgm:chPref val="3"/>
        </dgm:presLayoutVars>
      </dgm:prSet>
      <dgm:spPr/>
      <dgm:t>
        <a:bodyPr/>
        <a:lstStyle/>
        <a:p>
          <a:endParaRPr lang="en-IN"/>
        </a:p>
      </dgm:t>
    </dgm:pt>
    <dgm:pt modelId="{94F86818-4A09-4366-A6BD-12AEF6C2118B}" type="pres">
      <dgm:prSet presAssocID="{A8353238-5C32-4F23-AA37-2DB20E57C539}" presName="hierChild4" presStyleCnt="0"/>
      <dgm:spPr/>
    </dgm:pt>
    <dgm:pt modelId="{7056DE39-C98C-4D6E-99D8-4330CFA7457E}" type="pres">
      <dgm:prSet presAssocID="{06158F7F-B146-407B-A30C-6958DAD4F251}" presName="Name17" presStyleLbl="parChTrans1D3" presStyleIdx="4" presStyleCnt="6"/>
      <dgm:spPr/>
      <dgm:t>
        <a:bodyPr/>
        <a:lstStyle/>
        <a:p>
          <a:endParaRPr lang="en-IN"/>
        </a:p>
      </dgm:t>
    </dgm:pt>
    <dgm:pt modelId="{FAEFA8A9-4245-4E85-BC7B-6D3F733B9149}" type="pres">
      <dgm:prSet presAssocID="{8C561935-60FC-4572-B160-BB52F2AAF9AD}" presName="hierRoot3" presStyleCnt="0"/>
      <dgm:spPr/>
    </dgm:pt>
    <dgm:pt modelId="{5084E294-0A68-4065-8175-0A3507DECA1B}" type="pres">
      <dgm:prSet presAssocID="{8C561935-60FC-4572-B160-BB52F2AAF9AD}" presName="composite3" presStyleCnt="0"/>
      <dgm:spPr/>
    </dgm:pt>
    <dgm:pt modelId="{B1C3C5F3-8F23-4B64-82E4-65B80780ED1F}" type="pres">
      <dgm:prSet presAssocID="{8C561935-60FC-4572-B160-BB52F2AAF9AD}" presName="background3" presStyleLbl="node3" presStyleIdx="4" presStyleCnt="6"/>
      <dgm:spPr/>
    </dgm:pt>
    <dgm:pt modelId="{8B1EF56D-6AB5-4D29-90B0-7C55B011E006}" type="pres">
      <dgm:prSet presAssocID="{8C561935-60FC-4572-B160-BB52F2AAF9AD}" presName="text3" presStyleLbl="fgAcc3" presStyleIdx="4" presStyleCnt="6" custScaleX="135864">
        <dgm:presLayoutVars>
          <dgm:chPref val="3"/>
        </dgm:presLayoutVars>
      </dgm:prSet>
      <dgm:spPr/>
      <dgm:t>
        <a:bodyPr/>
        <a:lstStyle/>
        <a:p>
          <a:endParaRPr lang="en-IN"/>
        </a:p>
      </dgm:t>
    </dgm:pt>
    <dgm:pt modelId="{900152AD-8E4C-43FA-9B6C-A6E3D6DF12AF}" type="pres">
      <dgm:prSet presAssocID="{8C561935-60FC-4572-B160-BB52F2AAF9AD}" presName="hierChild4" presStyleCnt="0"/>
      <dgm:spPr/>
    </dgm:pt>
    <dgm:pt modelId="{32B4480C-6AD8-4C67-A49E-2F89C3BA9DC2}" type="pres">
      <dgm:prSet presAssocID="{79006ED1-AE44-4447-9338-7C75E44D3E02}" presName="Name17" presStyleLbl="parChTrans1D3" presStyleIdx="5" presStyleCnt="6"/>
      <dgm:spPr/>
      <dgm:t>
        <a:bodyPr/>
        <a:lstStyle/>
        <a:p>
          <a:endParaRPr lang="en-IN"/>
        </a:p>
      </dgm:t>
    </dgm:pt>
    <dgm:pt modelId="{E95AF0B9-B094-45ED-9FCC-B1E1FEBCE9A1}" type="pres">
      <dgm:prSet presAssocID="{266A4691-060B-469A-B881-E1C0CD2AC0F2}" presName="hierRoot3" presStyleCnt="0"/>
      <dgm:spPr/>
    </dgm:pt>
    <dgm:pt modelId="{57CEBC3A-F88E-4615-AF03-011BC4963688}" type="pres">
      <dgm:prSet presAssocID="{266A4691-060B-469A-B881-E1C0CD2AC0F2}" presName="composite3" presStyleCnt="0"/>
      <dgm:spPr/>
    </dgm:pt>
    <dgm:pt modelId="{5029F8DE-A7F2-490D-B4C8-C7DB2C46173F}" type="pres">
      <dgm:prSet presAssocID="{266A4691-060B-469A-B881-E1C0CD2AC0F2}" presName="background3" presStyleLbl="node3" presStyleIdx="5" presStyleCnt="6"/>
      <dgm:spPr/>
    </dgm:pt>
    <dgm:pt modelId="{83831534-756D-4875-A248-5D01957B7FFB}" type="pres">
      <dgm:prSet presAssocID="{266A4691-060B-469A-B881-E1C0CD2AC0F2}" presName="text3" presStyleLbl="fgAcc3" presStyleIdx="5" presStyleCnt="6" custScaleX="115054">
        <dgm:presLayoutVars>
          <dgm:chPref val="3"/>
        </dgm:presLayoutVars>
      </dgm:prSet>
      <dgm:spPr/>
      <dgm:t>
        <a:bodyPr/>
        <a:lstStyle/>
        <a:p>
          <a:endParaRPr lang="en-IN"/>
        </a:p>
      </dgm:t>
    </dgm:pt>
    <dgm:pt modelId="{5389BD39-5982-4EC8-90EA-0790742DC319}" type="pres">
      <dgm:prSet presAssocID="{266A4691-060B-469A-B881-E1C0CD2AC0F2}" presName="hierChild4" presStyleCnt="0"/>
      <dgm:spPr/>
    </dgm:pt>
  </dgm:ptLst>
  <dgm:cxnLst>
    <dgm:cxn modelId="{8946312C-85B9-48F3-B1AC-835E088EADC2}" type="presOf" srcId="{A8353238-5C32-4F23-AA37-2DB20E57C539}" destId="{64CAD4BC-AC4E-4455-BF9F-96C1A52A1B69}" srcOrd="0" destOrd="0" presId="urn:microsoft.com/office/officeart/2005/8/layout/hierarchy1"/>
    <dgm:cxn modelId="{181C3A52-E5F9-4F5C-8FDD-B6B1911A0982}" type="presOf" srcId="{E30079CC-8C0A-426B-9B92-593AA2C607A3}" destId="{721D68D5-D1AA-47AD-AD7D-06DFF3C2F003}" srcOrd="0" destOrd="0" presId="urn:microsoft.com/office/officeart/2005/8/layout/hierarchy1"/>
    <dgm:cxn modelId="{1682DDDC-99A1-469B-AEAD-C428AEA8BF4D}" srcId="{61313C1E-C7B4-428A-AB4C-7BD5C845CFCD}" destId="{8C0F7437-5647-4B87-994C-D316AD3EADD1}" srcOrd="0" destOrd="0" parTransId="{B8F1B5C4-F947-4F4E-8D69-6F6D71BD22C3}" sibTransId="{6D020C0A-7A4C-4502-AE82-184C44B542ED}"/>
    <dgm:cxn modelId="{F2483B34-BB14-44A5-9DE1-ED9229458E5E}" type="presOf" srcId="{CF458161-2423-4A4F-9555-DC8FF6ED86EC}" destId="{FDDF71FA-52BE-4ADF-B7F6-BFE008DBDB22}" srcOrd="0" destOrd="0" presId="urn:microsoft.com/office/officeart/2005/8/layout/hierarchy1"/>
    <dgm:cxn modelId="{99414B8B-AFE5-49BB-8855-BAFAD66712F8}" srcId="{224EC981-A5BF-4996-A804-769CA7899B01}" destId="{266A4691-060B-469A-B881-E1C0CD2AC0F2}" srcOrd="2" destOrd="0" parTransId="{79006ED1-AE44-4447-9338-7C75E44D3E02}" sibTransId="{E4387AF8-2104-428E-A5FC-CCF15B32FC79}"/>
    <dgm:cxn modelId="{D81D7174-24D9-4FDB-8558-6A9B76F730B1}" type="presOf" srcId="{61313C1E-C7B4-428A-AB4C-7BD5C845CFCD}" destId="{D82A66A5-2F96-4A70-8893-04134501F23E}" srcOrd="0" destOrd="0" presId="urn:microsoft.com/office/officeart/2005/8/layout/hierarchy1"/>
    <dgm:cxn modelId="{3C8FCD50-A213-4626-AD87-C1E5DB2E86EB}" type="presOf" srcId="{B8F1B5C4-F947-4F4E-8D69-6F6D71BD22C3}" destId="{976EDB8F-8774-42A1-8A01-6E827244943D}" srcOrd="0" destOrd="0" presId="urn:microsoft.com/office/officeart/2005/8/layout/hierarchy1"/>
    <dgm:cxn modelId="{3CC53945-9EE9-46C1-97A0-B01CFD2E6811}" type="presOf" srcId="{9EE569C2-D02B-44DD-A6E6-F1E6AC59CC38}" destId="{67E87618-AC70-4DD4-8EAA-ABC25BA56029}" srcOrd="0" destOrd="0" presId="urn:microsoft.com/office/officeart/2005/8/layout/hierarchy1"/>
    <dgm:cxn modelId="{28C3C19E-977C-4C72-89CE-00CB22FA4BC4}" srcId="{8C0F7437-5647-4B87-994C-D316AD3EADD1}" destId="{D97A9722-E6F3-4506-AFB4-80D5291CF86A}" srcOrd="0" destOrd="0" parTransId="{9EE569C2-D02B-44DD-A6E6-F1E6AC59CC38}" sibTransId="{9C0C0A93-05E6-488B-886B-A25D82C3EC4C}"/>
    <dgm:cxn modelId="{4A365F9F-1526-49A1-AA50-2E508065B0FE}" type="presOf" srcId="{D97A9722-E6F3-4506-AFB4-80D5291CF86A}" destId="{794757CD-3410-4415-B342-8CC4D9E9D0B2}" srcOrd="0" destOrd="0" presId="urn:microsoft.com/office/officeart/2005/8/layout/hierarchy1"/>
    <dgm:cxn modelId="{8087E1D1-D919-4A7D-AA37-2FD83C51DCDB}" type="presOf" srcId="{8FD8EECC-0BBF-4FC2-AD98-7AA42BE6AD43}" destId="{7A768412-92FB-4CB8-B838-D64415AAE397}" srcOrd="0" destOrd="0" presId="urn:microsoft.com/office/officeart/2005/8/layout/hierarchy1"/>
    <dgm:cxn modelId="{A2D219DA-AA2D-4F20-8B24-F1A1FAEFD424}" type="presOf" srcId="{79006ED1-AE44-4447-9338-7C75E44D3E02}" destId="{32B4480C-6AD8-4C67-A49E-2F89C3BA9DC2}" srcOrd="0" destOrd="0" presId="urn:microsoft.com/office/officeart/2005/8/layout/hierarchy1"/>
    <dgm:cxn modelId="{190B1622-9AF2-4A2D-9433-A576523DABB9}" srcId="{8C0F7437-5647-4B87-994C-D316AD3EADD1}" destId="{63925F63-68B6-4F91-9234-F1D05CDBA2B0}" srcOrd="1" destOrd="0" parTransId="{7B8B044D-E599-42E2-B521-016BC46C120F}" sibTransId="{449D2EA4-6225-490A-9F42-05114CF96B93}"/>
    <dgm:cxn modelId="{9C5CAC82-D490-4E54-8C1C-51D16C85282D}" type="presOf" srcId="{06158F7F-B146-407B-A30C-6958DAD4F251}" destId="{7056DE39-C98C-4D6E-99D8-4330CFA7457E}" srcOrd="0" destOrd="0" presId="urn:microsoft.com/office/officeart/2005/8/layout/hierarchy1"/>
    <dgm:cxn modelId="{1CC598B5-0350-4180-A4DE-10B15D617710}" srcId="{224EC981-A5BF-4996-A804-769CA7899B01}" destId="{8C561935-60FC-4572-B160-BB52F2AAF9AD}" srcOrd="1" destOrd="0" parTransId="{06158F7F-B146-407B-A30C-6958DAD4F251}" sibTransId="{C850D156-1F2C-410F-A6A5-C8EC93035705}"/>
    <dgm:cxn modelId="{D5715122-7325-4673-BC4A-2C07068EFCEF}" type="presOf" srcId="{8C561935-60FC-4572-B160-BB52F2AAF9AD}" destId="{8B1EF56D-6AB5-4D29-90B0-7C55B011E006}" srcOrd="0" destOrd="0" presId="urn:microsoft.com/office/officeart/2005/8/layout/hierarchy1"/>
    <dgm:cxn modelId="{FF87CACB-09A3-40CA-B633-37CE7EC8B9D2}" type="presOf" srcId="{266A4691-060B-469A-B881-E1C0CD2AC0F2}" destId="{83831534-756D-4875-A248-5D01957B7FFB}" srcOrd="0" destOrd="0" presId="urn:microsoft.com/office/officeart/2005/8/layout/hierarchy1"/>
    <dgm:cxn modelId="{F352AC2E-A1CA-4557-97FD-FFBDF6E8D204}" srcId="{224EC981-A5BF-4996-A804-769CA7899B01}" destId="{A8353238-5C32-4F23-AA37-2DB20E57C539}" srcOrd="0" destOrd="0" parTransId="{344DC940-71E8-4627-B6D9-74ED284D717D}" sibTransId="{7C2C5D29-9B55-4413-8085-F4AE0EDC9500}"/>
    <dgm:cxn modelId="{128940AF-B578-4C08-B7EB-38706123D542}" type="presOf" srcId="{63925F63-68B6-4F91-9234-F1D05CDBA2B0}" destId="{FDA0C69B-A32D-427A-8714-595B8909B80F}" srcOrd="0" destOrd="0" presId="urn:microsoft.com/office/officeart/2005/8/layout/hierarchy1"/>
    <dgm:cxn modelId="{1C6F752B-89C5-49A3-9AF2-7E59EA9A370F}" type="presOf" srcId="{7B8B044D-E599-42E2-B521-016BC46C120F}" destId="{48F03C50-C3A6-48A1-A85F-A0E426064ED8}" srcOrd="0" destOrd="0" presId="urn:microsoft.com/office/officeart/2005/8/layout/hierarchy1"/>
    <dgm:cxn modelId="{DF87165A-D21A-4FB8-8BE1-64220005FDC4}" type="presOf" srcId="{344DC940-71E8-4627-B6D9-74ED284D717D}" destId="{564E2542-6BB9-476C-9D26-1B90251AA39B}" srcOrd="0" destOrd="0" presId="urn:microsoft.com/office/officeart/2005/8/layout/hierarchy1"/>
    <dgm:cxn modelId="{59ABFC7F-5F0A-4063-B110-1F46CC47EAA3}" srcId="{8C0F7437-5647-4B87-994C-D316AD3EADD1}" destId="{DF8B8CC0-8ABC-4695-B2BC-FDB0E7413768}" srcOrd="2" destOrd="0" parTransId="{E30079CC-8C0A-426B-9B92-593AA2C607A3}" sibTransId="{7533F3BB-93AF-4AAE-B605-2A221B3A740C}"/>
    <dgm:cxn modelId="{A63333BB-8BF9-4065-92C4-E19023E006B2}" type="presOf" srcId="{8C0F7437-5647-4B87-994C-D316AD3EADD1}" destId="{C352F4B8-9096-4558-B0BC-11033B4933C6}" srcOrd="0" destOrd="0" presId="urn:microsoft.com/office/officeart/2005/8/layout/hierarchy1"/>
    <dgm:cxn modelId="{23027B7E-F394-43CD-84A7-F5F32F1A5CBA}" type="presOf" srcId="{224EC981-A5BF-4996-A804-769CA7899B01}" destId="{3B87E410-7A99-4E5A-A9E3-C0ECBEC6817A}" srcOrd="0" destOrd="0" presId="urn:microsoft.com/office/officeart/2005/8/layout/hierarchy1"/>
    <dgm:cxn modelId="{0604298E-E675-49E5-B972-6D966BBADEF4}" srcId="{61313C1E-C7B4-428A-AB4C-7BD5C845CFCD}" destId="{224EC981-A5BF-4996-A804-769CA7899B01}" srcOrd="1" destOrd="0" parTransId="{CF458161-2423-4A4F-9555-DC8FF6ED86EC}" sibTransId="{594DC824-8C35-454A-BC88-FAB6F0C386C9}"/>
    <dgm:cxn modelId="{77F4DCD3-9244-4983-9AE4-CA5E2248B47E}" srcId="{8FD8EECC-0BBF-4FC2-AD98-7AA42BE6AD43}" destId="{61313C1E-C7B4-428A-AB4C-7BD5C845CFCD}" srcOrd="0" destOrd="0" parTransId="{95C2C9CF-5C9B-4CEA-8940-60435A6DF03B}" sibTransId="{EA20DBB8-39F6-4435-A636-B0FB14A3390C}"/>
    <dgm:cxn modelId="{2C709E2B-B638-45B8-A44E-31B29F8362AA}" type="presOf" srcId="{DF8B8CC0-8ABC-4695-B2BC-FDB0E7413768}" destId="{F09AF8AB-395E-4F2C-B998-F7D3F0631699}" srcOrd="0" destOrd="0" presId="urn:microsoft.com/office/officeart/2005/8/layout/hierarchy1"/>
    <dgm:cxn modelId="{EC3FCF30-DE3F-4824-8590-22A4819BEFDE}" type="presParOf" srcId="{7A768412-92FB-4CB8-B838-D64415AAE397}" destId="{F7F272B1-3288-4320-BAA0-A53F5A4B60EC}" srcOrd="0" destOrd="0" presId="urn:microsoft.com/office/officeart/2005/8/layout/hierarchy1"/>
    <dgm:cxn modelId="{E8143AA8-D79E-4AA7-9768-A2EAF13C3EEC}" type="presParOf" srcId="{F7F272B1-3288-4320-BAA0-A53F5A4B60EC}" destId="{EFAA2701-4C29-4187-B568-745179AE3217}" srcOrd="0" destOrd="0" presId="urn:microsoft.com/office/officeart/2005/8/layout/hierarchy1"/>
    <dgm:cxn modelId="{F8C6FE18-3674-4384-BD34-B249361CA03B}" type="presParOf" srcId="{EFAA2701-4C29-4187-B568-745179AE3217}" destId="{B64E8529-1153-49E0-9635-7A17E6D35930}" srcOrd="0" destOrd="0" presId="urn:microsoft.com/office/officeart/2005/8/layout/hierarchy1"/>
    <dgm:cxn modelId="{BFCFB49E-6EE7-4A50-A7B5-B60815FA5D0C}" type="presParOf" srcId="{EFAA2701-4C29-4187-B568-745179AE3217}" destId="{D82A66A5-2F96-4A70-8893-04134501F23E}" srcOrd="1" destOrd="0" presId="urn:microsoft.com/office/officeart/2005/8/layout/hierarchy1"/>
    <dgm:cxn modelId="{73154D5C-10F5-4ADD-A983-CA7FDA8F98ED}" type="presParOf" srcId="{F7F272B1-3288-4320-BAA0-A53F5A4B60EC}" destId="{6B437C0E-C19B-4B9B-A6C1-68EC33E7B8F7}" srcOrd="1" destOrd="0" presId="urn:microsoft.com/office/officeart/2005/8/layout/hierarchy1"/>
    <dgm:cxn modelId="{5E17987F-3138-416A-BBF7-3F02C0D413CC}" type="presParOf" srcId="{6B437C0E-C19B-4B9B-A6C1-68EC33E7B8F7}" destId="{976EDB8F-8774-42A1-8A01-6E827244943D}" srcOrd="0" destOrd="0" presId="urn:microsoft.com/office/officeart/2005/8/layout/hierarchy1"/>
    <dgm:cxn modelId="{3C5F56B5-C470-4197-B059-F58472779897}" type="presParOf" srcId="{6B437C0E-C19B-4B9B-A6C1-68EC33E7B8F7}" destId="{5221B202-069E-4268-B2EF-8A173463A136}" srcOrd="1" destOrd="0" presId="urn:microsoft.com/office/officeart/2005/8/layout/hierarchy1"/>
    <dgm:cxn modelId="{50231B94-E47E-4B14-AFF4-8EC56A7D8F9E}" type="presParOf" srcId="{5221B202-069E-4268-B2EF-8A173463A136}" destId="{4E5EE684-1FE3-4148-9747-E7B591ECA86F}" srcOrd="0" destOrd="0" presId="urn:microsoft.com/office/officeart/2005/8/layout/hierarchy1"/>
    <dgm:cxn modelId="{E7D41166-B5A9-4762-84EC-9907BF11FDBB}" type="presParOf" srcId="{4E5EE684-1FE3-4148-9747-E7B591ECA86F}" destId="{E0D5FBF2-6769-4718-BEBD-BC164A9D76F3}" srcOrd="0" destOrd="0" presId="urn:microsoft.com/office/officeart/2005/8/layout/hierarchy1"/>
    <dgm:cxn modelId="{1B5829B7-13A6-40F0-8C9F-911BA0DA6549}" type="presParOf" srcId="{4E5EE684-1FE3-4148-9747-E7B591ECA86F}" destId="{C352F4B8-9096-4558-B0BC-11033B4933C6}" srcOrd="1" destOrd="0" presId="urn:microsoft.com/office/officeart/2005/8/layout/hierarchy1"/>
    <dgm:cxn modelId="{E6E9D643-BC82-4020-AD7D-7D9224674FF6}" type="presParOf" srcId="{5221B202-069E-4268-B2EF-8A173463A136}" destId="{83298AD7-6AB4-47DE-9E27-DE5FFD1F781E}" srcOrd="1" destOrd="0" presId="urn:microsoft.com/office/officeart/2005/8/layout/hierarchy1"/>
    <dgm:cxn modelId="{07D75434-28F8-4DB5-90BC-2C8E67A7ADC8}" type="presParOf" srcId="{83298AD7-6AB4-47DE-9E27-DE5FFD1F781E}" destId="{67E87618-AC70-4DD4-8EAA-ABC25BA56029}" srcOrd="0" destOrd="0" presId="urn:microsoft.com/office/officeart/2005/8/layout/hierarchy1"/>
    <dgm:cxn modelId="{C00AB984-420F-4511-8BC1-14E957ABB90C}" type="presParOf" srcId="{83298AD7-6AB4-47DE-9E27-DE5FFD1F781E}" destId="{23178C17-EE90-4694-8B6E-2FDF84104DD1}" srcOrd="1" destOrd="0" presId="urn:microsoft.com/office/officeart/2005/8/layout/hierarchy1"/>
    <dgm:cxn modelId="{FCF9C71E-03EE-4ED3-9191-9EB03C5EB0AA}" type="presParOf" srcId="{23178C17-EE90-4694-8B6E-2FDF84104DD1}" destId="{C5EBF348-3ADE-4CD2-8109-3FD71228D73A}" srcOrd="0" destOrd="0" presId="urn:microsoft.com/office/officeart/2005/8/layout/hierarchy1"/>
    <dgm:cxn modelId="{C2E9B6B4-167F-47E1-BB39-27238BFF9103}" type="presParOf" srcId="{C5EBF348-3ADE-4CD2-8109-3FD71228D73A}" destId="{1B19E546-6268-421B-9FE3-E6946DA1DE6F}" srcOrd="0" destOrd="0" presId="urn:microsoft.com/office/officeart/2005/8/layout/hierarchy1"/>
    <dgm:cxn modelId="{3EE64C51-F3CA-432B-86C6-75C795F937EF}" type="presParOf" srcId="{C5EBF348-3ADE-4CD2-8109-3FD71228D73A}" destId="{794757CD-3410-4415-B342-8CC4D9E9D0B2}" srcOrd="1" destOrd="0" presId="urn:microsoft.com/office/officeart/2005/8/layout/hierarchy1"/>
    <dgm:cxn modelId="{F03F589A-B9B0-43CE-87DB-D515FB022F68}" type="presParOf" srcId="{23178C17-EE90-4694-8B6E-2FDF84104DD1}" destId="{F33CD0CF-5565-4636-BE2E-B62071F89F40}" srcOrd="1" destOrd="0" presId="urn:microsoft.com/office/officeart/2005/8/layout/hierarchy1"/>
    <dgm:cxn modelId="{2240F5F5-6C2B-410B-A1F6-F85A0118D45A}" type="presParOf" srcId="{83298AD7-6AB4-47DE-9E27-DE5FFD1F781E}" destId="{48F03C50-C3A6-48A1-A85F-A0E426064ED8}" srcOrd="2" destOrd="0" presId="urn:microsoft.com/office/officeart/2005/8/layout/hierarchy1"/>
    <dgm:cxn modelId="{35B6417C-CEE7-4CB2-BA82-E90D22D1C8EA}" type="presParOf" srcId="{83298AD7-6AB4-47DE-9E27-DE5FFD1F781E}" destId="{38D4A5C5-0825-4C99-8AD3-113C95282D13}" srcOrd="3" destOrd="0" presId="urn:microsoft.com/office/officeart/2005/8/layout/hierarchy1"/>
    <dgm:cxn modelId="{19FC2121-7B5C-4D2E-9920-F2F9710D412F}" type="presParOf" srcId="{38D4A5C5-0825-4C99-8AD3-113C95282D13}" destId="{744C205D-B63E-47C4-A739-4354F1C4EF67}" srcOrd="0" destOrd="0" presId="urn:microsoft.com/office/officeart/2005/8/layout/hierarchy1"/>
    <dgm:cxn modelId="{47301615-6793-43F0-A665-C8B261E78F1A}" type="presParOf" srcId="{744C205D-B63E-47C4-A739-4354F1C4EF67}" destId="{47AD91FC-CEE0-4CC2-8D61-A3FDB8FD1974}" srcOrd="0" destOrd="0" presId="urn:microsoft.com/office/officeart/2005/8/layout/hierarchy1"/>
    <dgm:cxn modelId="{67065C62-E559-478C-823F-5CB5EB7053F0}" type="presParOf" srcId="{744C205D-B63E-47C4-A739-4354F1C4EF67}" destId="{FDA0C69B-A32D-427A-8714-595B8909B80F}" srcOrd="1" destOrd="0" presId="urn:microsoft.com/office/officeart/2005/8/layout/hierarchy1"/>
    <dgm:cxn modelId="{BB1549F0-AD6D-466D-A0DB-6BC5B609D178}" type="presParOf" srcId="{38D4A5C5-0825-4C99-8AD3-113C95282D13}" destId="{522369AC-443E-4096-AF7C-FAF7007998D2}" srcOrd="1" destOrd="0" presId="urn:microsoft.com/office/officeart/2005/8/layout/hierarchy1"/>
    <dgm:cxn modelId="{D6D0641E-8F48-4AF7-A669-D7E47FA9F9BC}" type="presParOf" srcId="{83298AD7-6AB4-47DE-9E27-DE5FFD1F781E}" destId="{721D68D5-D1AA-47AD-AD7D-06DFF3C2F003}" srcOrd="4" destOrd="0" presId="urn:microsoft.com/office/officeart/2005/8/layout/hierarchy1"/>
    <dgm:cxn modelId="{53698F14-8559-4840-A322-B38075BFB8E9}" type="presParOf" srcId="{83298AD7-6AB4-47DE-9E27-DE5FFD1F781E}" destId="{D4824852-B6C4-41AA-B1D7-625F07BC3C1B}" srcOrd="5" destOrd="0" presId="urn:microsoft.com/office/officeart/2005/8/layout/hierarchy1"/>
    <dgm:cxn modelId="{A807A272-D40C-4B25-9F64-38204091E62C}" type="presParOf" srcId="{D4824852-B6C4-41AA-B1D7-625F07BC3C1B}" destId="{3D56AA8C-20CF-448F-A139-95061DB63336}" srcOrd="0" destOrd="0" presId="urn:microsoft.com/office/officeart/2005/8/layout/hierarchy1"/>
    <dgm:cxn modelId="{B47FA455-7C96-4C6A-BDCF-E933475AF4D8}" type="presParOf" srcId="{3D56AA8C-20CF-448F-A139-95061DB63336}" destId="{28BD4758-FF3F-4CC4-915F-0904BC443859}" srcOrd="0" destOrd="0" presId="urn:microsoft.com/office/officeart/2005/8/layout/hierarchy1"/>
    <dgm:cxn modelId="{7CF904DD-424A-4C01-93E8-D915C636B4F9}" type="presParOf" srcId="{3D56AA8C-20CF-448F-A139-95061DB63336}" destId="{F09AF8AB-395E-4F2C-B998-F7D3F0631699}" srcOrd="1" destOrd="0" presId="urn:microsoft.com/office/officeart/2005/8/layout/hierarchy1"/>
    <dgm:cxn modelId="{3CD63C02-7B60-4229-B803-8A6ECED2D1ED}" type="presParOf" srcId="{D4824852-B6C4-41AA-B1D7-625F07BC3C1B}" destId="{A491B323-A273-42F8-8295-6196A5790D4C}" srcOrd="1" destOrd="0" presId="urn:microsoft.com/office/officeart/2005/8/layout/hierarchy1"/>
    <dgm:cxn modelId="{6615D585-E285-467E-B848-3E5B1A6A442C}" type="presParOf" srcId="{6B437C0E-C19B-4B9B-A6C1-68EC33E7B8F7}" destId="{FDDF71FA-52BE-4ADF-B7F6-BFE008DBDB22}" srcOrd="2" destOrd="0" presId="urn:microsoft.com/office/officeart/2005/8/layout/hierarchy1"/>
    <dgm:cxn modelId="{F21E8739-423F-4FBE-A894-728FA116E39E}" type="presParOf" srcId="{6B437C0E-C19B-4B9B-A6C1-68EC33E7B8F7}" destId="{1B2925B5-7B65-4AFB-A153-58B88362E565}" srcOrd="3" destOrd="0" presId="urn:microsoft.com/office/officeart/2005/8/layout/hierarchy1"/>
    <dgm:cxn modelId="{E8BCEF05-8B6F-4C1C-872A-4B9EBB896872}" type="presParOf" srcId="{1B2925B5-7B65-4AFB-A153-58B88362E565}" destId="{3A16D8EE-71E8-48AD-8E2A-A9D886BDA703}" srcOrd="0" destOrd="0" presId="urn:microsoft.com/office/officeart/2005/8/layout/hierarchy1"/>
    <dgm:cxn modelId="{FD0A117F-8CF0-4309-B0F0-A28F60D7DA41}" type="presParOf" srcId="{3A16D8EE-71E8-48AD-8E2A-A9D886BDA703}" destId="{828808BE-B9C4-418B-8D58-BE3F0B06077E}" srcOrd="0" destOrd="0" presId="urn:microsoft.com/office/officeart/2005/8/layout/hierarchy1"/>
    <dgm:cxn modelId="{BE089D5F-7947-46A1-B0C0-FEDA2B9C0CE0}" type="presParOf" srcId="{3A16D8EE-71E8-48AD-8E2A-A9D886BDA703}" destId="{3B87E410-7A99-4E5A-A9E3-C0ECBEC6817A}" srcOrd="1" destOrd="0" presId="urn:microsoft.com/office/officeart/2005/8/layout/hierarchy1"/>
    <dgm:cxn modelId="{9E37994B-E9ED-44F7-A57C-21C8015F82EC}" type="presParOf" srcId="{1B2925B5-7B65-4AFB-A153-58B88362E565}" destId="{55BCB21B-DD2D-4120-B449-6AAAD19C0C6A}" srcOrd="1" destOrd="0" presId="urn:microsoft.com/office/officeart/2005/8/layout/hierarchy1"/>
    <dgm:cxn modelId="{2225EFDA-A35C-40EA-9C4E-C3E65ADEACA6}" type="presParOf" srcId="{55BCB21B-DD2D-4120-B449-6AAAD19C0C6A}" destId="{564E2542-6BB9-476C-9D26-1B90251AA39B}" srcOrd="0" destOrd="0" presId="urn:microsoft.com/office/officeart/2005/8/layout/hierarchy1"/>
    <dgm:cxn modelId="{205F292D-AF30-4063-A04D-EC5ADF2313D5}" type="presParOf" srcId="{55BCB21B-DD2D-4120-B449-6AAAD19C0C6A}" destId="{07C72D70-CFA5-4EC4-B4C7-3283EB1E99A3}" srcOrd="1" destOrd="0" presId="urn:microsoft.com/office/officeart/2005/8/layout/hierarchy1"/>
    <dgm:cxn modelId="{417DCE0E-0C73-4213-973D-F8B37AA798F0}" type="presParOf" srcId="{07C72D70-CFA5-4EC4-B4C7-3283EB1E99A3}" destId="{7264DB7A-C803-4B91-9DF8-D541422A85A0}" srcOrd="0" destOrd="0" presId="urn:microsoft.com/office/officeart/2005/8/layout/hierarchy1"/>
    <dgm:cxn modelId="{85C23DAF-67A3-4334-B250-7264D12AB2F3}" type="presParOf" srcId="{7264DB7A-C803-4B91-9DF8-D541422A85A0}" destId="{D69CF3BD-868A-4A51-837A-169D3DC0322B}" srcOrd="0" destOrd="0" presId="urn:microsoft.com/office/officeart/2005/8/layout/hierarchy1"/>
    <dgm:cxn modelId="{43E93A3B-F3AF-4965-A034-55CF3DA29B55}" type="presParOf" srcId="{7264DB7A-C803-4B91-9DF8-D541422A85A0}" destId="{64CAD4BC-AC4E-4455-BF9F-96C1A52A1B69}" srcOrd="1" destOrd="0" presId="urn:microsoft.com/office/officeart/2005/8/layout/hierarchy1"/>
    <dgm:cxn modelId="{EEB9C22E-3BFC-4C6F-9685-28B783ED31B3}" type="presParOf" srcId="{07C72D70-CFA5-4EC4-B4C7-3283EB1E99A3}" destId="{94F86818-4A09-4366-A6BD-12AEF6C2118B}" srcOrd="1" destOrd="0" presId="urn:microsoft.com/office/officeart/2005/8/layout/hierarchy1"/>
    <dgm:cxn modelId="{DB77519D-E999-4C58-B912-799E21D72A8C}" type="presParOf" srcId="{55BCB21B-DD2D-4120-B449-6AAAD19C0C6A}" destId="{7056DE39-C98C-4D6E-99D8-4330CFA7457E}" srcOrd="2" destOrd="0" presId="urn:microsoft.com/office/officeart/2005/8/layout/hierarchy1"/>
    <dgm:cxn modelId="{DA7CDA5C-917A-4F45-B4E9-9A7D5F6C6073}" type="presParOf" srcId="{55BCB21B-DD2D-4120-B449-6AAAD19C0C6A}" destId="{FAEFA8A9-4245-4E85-BC7B-6D3F733B9149}" srcOrd="3" destOrd="0" presId="urn:microsoft.com/office/officeart/2005/8/layout/hierarchy1"/>
    <dgm:cxn modelId="{D9578FEF-2488-4693-9945-29C21FB50C1A}" type="presParOf" srcId="{FAEFA8A9-4245-4E85-BC7B-6D3F733B9149}" destId="{5084E294-0A68-4065-8175-0A3507DECA1B}" srcOrd="0" destOrd="0" presId="urn:microsoft.com/office/officeart/2005/8/layout/hierarchy1"/>
    <dgm:cxn modelId="{C377BC44-4D1B-42C1-BA94-EA27DE887ABB}" type="presParOf" srcId="{5084E294-0A68-4065-8175-0A3507DECA1B}" destId="{B1C3C5F3-8F23-4B64-82E4-65B80780ED1F}" srcOrd="0" destOrd="0" presId="urn:microsoft.com/office/officeart/2005/8/layout/hierarchy1"/>
    <dgm:cxn modelId="{DB932612-8E50-44B1-9736-6631BB03D46F}" type="presParOf" srcId="{5084E294-0A68-4065-8175-0A3507DECA1B}" destId="{8B1EF56D-6AB5-4D29-90B0-7C55B011E006}" srcOrd="1" destOrd="0" presId="urn:microsoft.com/office/officeart/2005/8/layout/hierarchy1"/>
    <dgm:cxn modelId="{3AA65474-547D-4604-B2F1-629511FE33E9}" type="presParOf" srcId="{FAEFA8A9-4245-4E85-BC7B-6D3F733B9149}" destId="{900152AD-8E4C-43FA-9B6C-A6E3D6DF12AF}" srcOrd="1" destOrd="0" presId="urn:microsoft.com/office/officeart/2005/8/layout/hierarchy1"/>
    <dgm:cxn modelId="{673FFFBB-881F-435E-9524-A332B2B94BDC}" type="presParOf" srcId="{55BCB21B-DD2D-4120-B449-6AAAD19C0C6A}" destId="{32B4480C-6AD8-4C67-A49E-2F89C3BA9DC2}" srcOrd="4" destOrd="0" presId="urn:microsoft.com/office/officeart/2005/8/layout/hierarchy1"/>
    <dgm:cxn modelId="{AB00D197-1AD5-44DC-A066-B2031792D0B7}" type="presParOf" srcId="{55BCB21B-DD2D-4120-B449-6AAAD19C0C6A}" destId="{E95AF0B9-B094-45ED-9FCC-B1E1FEBCE9A1}" srcOrd="5" destOrd="0" presId="urn:microsoft.com/office/officeart/2005/8/layout/hierarchy1"/>
    <dgm:cxn modelId="{E0961334-951D-4AEA-86DF-81579B948EAF}" type="presParOf" srcId="{E95AF0B9-B094-45ED-9FCC-B1E1FEBCE9A1}" destId="{57CEBC3A-F88E-4615-AF03-011BC4963688}" srcOrd="0" destOrd="0" presId="urn:microsoft.com/office/officeart/2005/8/layout/hierarchy1"/>
    <dgm:cxn modelId="{5A321B12-0823-4F2C-ACB2-DC86D0CB7FA0}" type="presParOf" srcId="{57CEBC3A-F88E-4615-AF03-011BC4963688}" destId="{5029F8DE-A7F2-490D-B4C8-C7DB2C46173F}" srcOrd="0" destOrd="0" presId="urn:microsoft.com/office/officeart/2005/8/layout/hierarchy1"/>
    <dgm:cxn modelId="{2C517030-D35D-4F0E-B296-B98A485DC9B3}" type="presParOf" srcId="{57CEBC3A-F88E-4615-AF03-011BC4963688}" destId="{83831534-756D-4875-A248-5D01957B7FFB}" srcOrd="1" destOrd="0" presId="urn:microsoft.com/office/officeart/2005/8/layout/hierarchy1"/>
    <dgm:cxn modelId="{CEEBB9CE-74FF-4FAC-B276-E83AEC93D100}" type="presParOf" srcId="{E95AF0B9-B094-45ED-9FCC-B1E1FEBCE9A1}" destId="{5389BD39-5982-4EC8-90EA-0790742DC31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B4480C-6AD8-4C67-A49E-2F89C3BA9DC2}">
      <dsp:nvSpPr>
        <dsp:cNvPr id="0" name=""/>
        <dsp:cNvSpPr/>
      </dsp:nvSpPr>
      <dsp:spPr>
        <a:xfrm>
          <a:off x="5907362" y="2327615"/>
          <a:ext cx="1624053" cy="924103"/>
        </a:xfrm>
        <a:custGeom>
          <a:avLst/>
          <a:gdLst/>
          <a:ahLst/>
          <a:cxnLst/>
          <a:rect l="0" t="0" r="0" b="0"/>
          <a:pathLst>
            <a:path>
              <a:moveTo>
                <a:pt x="0" y="0"/>
              </a:moveTo>
              <a:lnTo>
                <a:pt x="0" y="830461"/>
              </a:lnTo>
              <a:lnTo>
                <a:pt x="1624053" y="830461"/>
              </a:lnTo>
              <a:lnTo>
                <a:pt x="1624053" y="924103"/>
              </a:lnTo>
            </a:path>
          </a:pathLst>
        </a:custGeom>
        <a:noFill/>
        <a:ln w="48000" cap="flat" cmpd="thickThin"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56DE39-C98C-4D6E-99D8-4330CFA7457E}">
      <dsp:nvSpPr>
        <dsp:cNvPr id="0" name=""/>
        <dsp:cNvSpPr/>
      </dsp:nvSpPr>
      <dsp:spPr>
        <a:xfrm>
          <a:off x="5907362" y="2327615"/>
          <a:ext cx="131264" cy="924103"/>
        </a:xfrm>
        <a:custGeom>
          <a:avLst/>
          <a:gdLst/>
          <a:ahLst/>
          <a:cxnLst/>
          <a:rect l="0" t="0" r="0" b="0"/>
          <a:pathLst>
            <a:path>
              <a:moveTo>
                <a:pt x="0" y="0"/>
              </a:moveTo>
              <a:lnTo>
                <a:pt x="0" y="830461"/>
              </a:lnTo>
              <a:lnTo>
                <a:pt x="131264" y="830461"/>
              </a:lnTo>
              <a:lnTo>
                <a:pt x="131264" y="924103"/>
              </a:lnTo>
            </a:path>
          </a:pathLst>
        </a:custGeom>
        <a:noFill/>
        <a:ln w="48000" cap="flat" cmpd="thickThin"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4E2542-6BB9-476C-9D26-1B90251AA39B}">
      <dsp:nvSpPr>
        <dsp:cNvPr id="0" name=""/>
        <dsp:cNvSpPr/>
      </dsp:nvSpPr>
      <dsp:spPr>
        <a:xfrm>
          <a:off x="4621923" y="2327615"/>
          <a:ext cx="1285439" cy="924103"/>
        </a:xfrm>
        <a:custGeom>
          <a:avLst/>
          <a:gdLst/>
          <a:ahLst/>
          <a:cxnLst/>
          <a:rect l="0" t="0" r="0" b="0"/>
          <a:pathLst>
            <a:path>
              <a:moveTo>
                <a:pt x="1285439" y="0"/>
              </a:moveTo>
              <a:lnTo>
                <a:pt x="1285439" y="830461"/>
              </a:lnTo>
              <a:lnTo>
                <a:pt x="0" y="830461"/>
              </a:lnTo>
              <a:lnTo>
                <a:pt x="0" y="924103"/>
              </a:lnTo>
            </a:path>
          </a:pathLst>
        </a:custGeom>
        <a:noFill/>
        <a:ln w="48000" cap="flat" cmpd="thickThin"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DF71FA-52BE-4ADF-B7F6-BFE008DBDB22}">
      <dsp:nvSpPr>
        <dsp:cNvPr id="0" name=""/>
        <dsp:cNvSpPr/>
      </dsp:nvSpPr>
      <dsp:spPr>
        <a:xfrm>
          <a:off x="3980476" y="950975"/>
          <a:ext cx="1926885" cy="396242"/>
        </a:xfrm>
        <a:custGeom>
          <a:avLst/>
          <a:gdLst/>
          <a:ahLst/>
          <a:cxnLst/>
          <a:rect l="0" t="0" r="0" b="0"/>
          <a:pathLst>
            <a:path>
              <a:moveTo>
                <a:pt x="0" y="0"/>
              </a:moveTo>
              <a:lnTo>
                <a:pt x="0" y="302601"/>
              </a:lnTo>
              <a:lnTo>
                <a:pt x="1926885" y="302601"/>
              </a:lnTo>
              <a:lnTo>
                <a:pt x="1926885" y="396242"/>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1D68D5-D1AA-47AD-AD7D-06DFF3C2F003}">
      <dsp:nvSpPr>
        <dsp:cNvPr id="0" name=""/>
        <dsp:cNvSpPr/>
      </dsp:nvSpPr>
      <dsp:spPr>
        <a:xfrm>
          <a:off x="1765366" y="2207689"/>
          <a:ext cx="1418210" cy="924103"/>
        </a:xfrm>
        <a:custGeom>
          <a:avLst/>
          <a:gdLst/>
          <a:ahLst/>
          <a:cxnLst/>
          <a:rect l="0" t="0" r="0" b="0"/>
          <a:pathLst>
            <a:path>
              <a:moveTo>
                <a:pt x="0" y="0"/>
              </a:moveTo>
              <a:lnTo>
                <a:pt x="0" y="830461"/>
              </a:lnTo>
              <a:lnTo>
                <a:pt x="1418210" y="830461"/>
              </a:lnTo>
              <a:lnTo>
                <a:pt x="1418210" y="924103"/>
              </a:lnTo>
            </a:path>
          </a:pathLst>
        </a:custGeom>
        <a:noFill/>
        <a:ln w="48000" cap="flat" cmpd="thickThin"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F03C50-C3A6-48A1-A85F-A0E426064ED8}">
      <dsp:nvSpPr>
        <dsp:cNvPr id="0" name=""/>
        <dsp:cNvSpPr/>
      </dsp:nvSpPr>
      <dsp:spPr>
        <a:xfrm>
          <a:off x="1699510" y="2207689"/>
          <a:ext cx="91440" cy="924103"/>
        </a:xfrm>
        <a:custGeom>
          <a:avLst/>
          <a:gdLst/>
          <a:ahLst/>
          <a:cxnLst/>
          <a:rect l="0" t="0" r="0" b="0"/>
          <a:pathLst>
            <a:path>
              <a:moveTo>
                <a:pt x="65855" y="0"/>
              </a:moveTo>
              <a:lnTo>
                <a:pt x="65855" y="830461"/>
              </a:lnTo>
              <a:lnTo>
                <a:pt x="45720" y="830461"/>
              </a:lnTo>
              <a:lnTo>
                <a:pt x="45720" y="924103"/>
              </a:lnTo>
            </a:path>
          </a:pathLst>
        </a:custGeom>
        <a:noFill/>
        <a:ln w="48000" cap="flat" cmpd="thickThin"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E87618-AC70-4DD4-8EAA-ABC25BA56029}">
      <dsp:nvSpPr>
        <dsp:cNvPr id="0" name=""/>
        <dsp:cNvSpPr/>
      </dsp:nvSpPr>
      <dsp:spPr>
        <a:xfrm>
          <a:off x="509786" y="2207689"/>
          <a:ext cx="1255580" cy="924103"/>
        </a:xfrm>
        <a:custGeom>
          <a:avLst/>
          <a:gdLst/>
          <a:ahLst/>
          <a:cxnLst/>
          <a:rect l="0" t="0" r="0" b="0"/>
          <a:pathLst>
            <a:path>
              <a:moveTo>
                <a:pt x="1255580" y="0"/>
              </a:moveTo>
              <a:lnTo>
                <a:pt x="1255580" y="830461"/>
              </a:lnTo>
              <a:lnTo>
                <a:pt x="0" y="830461"/>
              </a:lnTo>
              <a:lnTo>
                <a:pt x="0" y="924103"/>
              </a:lnTo>
            </a:path>
          </a:pathLst>
        </a:custGeom>
        <a:noFill/>
        <a:ln w="48000" cap="flat" cmpd="thickThin"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6EDB8F-8774-42A1-8A01-6E827244943D}">
      <dsp:nvSpPr>
        <dsp:cNvPr id="0" name=""/>
        <dsp:cNvSpPr/>
      </dsp:nvSpPr>
      <dsp:spPr>
        <a:xfrm>
          <a:off x="1765366" y="950975"/>
          <a:ext cx="2215110" cy="396242"/>
        </a:xfrm>
        <a:custGeom>
          <a:avLst/>
          <a:gdLst/>
          <a:ahLst/>
          <a:cxnLst/>
          <a:rect l="0" t="0" r="0" b="0"/>
          <a:pathLst>
            <a:path>
              <a:moveTo>
                <a:pt x="2215110" y="0"/>
              </a:moveTo>
              <a:lnTo>
                <a:pt x="2215110" y="302601"/>
              </a:lnTo>
              <a:lnTo>
                <a:pt x="0" y="302601"/>
              </a:lnTo>
              <a:lnTo>
                <a:pt x="0" y="396242"/>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4E8529-1153-49E0-9635-7A17E6D35930}">
      <dsp:nvSpPr>
        <dsp:cNvPr id="0" name=""/>
        <dsp:cNvSpPr/>
      </dsp:nvSpPr>
      <dsp:spPr>
        <a:xfrm>
          <a:off x="2114132" y="-106697"/>
          <a:ext cx="3732689" cy="1057672"/>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2A66A5-2F96-4A70-8893-04134501F23E}">
      <dsp:nvSpPr>
        <dsp:cNvPr id="0" name=""/>
        <dsp:cNvSpPr/>
      </dsp:nvSpPr>
      <dsp:spPr>
        <a:xfrm>
          <a:off x="2226445" y="0"/>
          <a:ext cx="3732689" cy="1057672"/>
        </a:xfrm>
        <a:prstGeom prst="roundRect">
          <a:avLst>
            <a:gd name="adj" fmla="val 10000"/>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Transmission Media</a:t>
          </a:r>
          <a:endParaRPr lang="en-IN" sz="3200" kern="1200" dirty="0"/>
        </a:p>
      </dsp:txBody>
      <dsp:txXfrm>
        <a:off x="2257423" y="30978"/>
        <a:ext cx="3670733" cy="995716"/>
      </dsp:txXfrm>
    </dsp:sp>
    <dsp:sp modelId="{E0D5FBF2-6769-4718-BEBD-BC164A9D76F3}">
      <dsp:nvSpPr>
        <dsp:cNvPr id="0" name=""/>
        <dsp:cNvSpPr/>
      </dsp:nvSpPr>
      <dsp:spPr>
        <a:xfrm>
          <a:off x="891781" y="1347217"/>
          <a:ext cx="1747169" cy="860471"/>
        </a:xfrm>
        <a:prstGeom prst="roundRect">
          <a:avLst>
            <a:gd name="adj" fmla="val 10000"/>
          </a:avLst>
        </a:prstGeom>
        <a:solidFill>
          <a:schemeClr val="accent2">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52F4B8-9096-4558-B0BC-11033B4933C6}">
      <dsp:nvSpPr>
        <dsp:cNvPr id="0" name=""/>
        <dsp:cNvSpPr/>
      </dsp:nvSpPr>
      <dsp:spPr>
        <a:xfrm>
          <a:off x="1004094" y="1453915"/>
          <a:ext cx="1747169" cy="860471"/>
        </a:xfrm>
        <a:prstGeom prst="roundRect">
          <a:avLst>
            <a:gd name="adj" fmla="val 10000"/>
          </a:avLst>
        </a:prstGeom>
        <a:solidFill>
          <a:schemeClr val="lt1">
            <a:alpha val="90000"/>
            <a:hueOff val="0"/>
            <a:satOff val="0"/>
            <a:lumOff val="0"/>
            <a:alphaOff val="0"/>
          </a:schemeClr>
        </a:solidFill>
        <a:ln w="48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Guided Media</a:t>
          </a:r>
          <a:endParaRPr lang="en-IN" sz="1600" kern="1200" dirty="0"/>
        </a:p>
      </dsp:txBody>
      <dsp:txXfrm>
        <a:off x="1029296" y="1479117"/>
        <a:ext cx="1696765" cy="810067"/>
      </dsp:txXfrm>
    </dsp:sp>
    <dsp:sp modelId="{1B19E546-6268-421B-9FE3-E6946DA1DE6F}">
      <dsp:nvSpPr>
        <dsp:cNvPr id="0" name=""/>
        <dsp:cNvSpPr/>
      </dsp:nvSpPr>
      <dsp:spPr>
        <a:xfrm>
          <a:off x="4377" y="3131792"/>
          <a:ext cx="1010818" cy="641869"/>
        </a:xfrm>
        <a:prstGeom prst="roundRect">
          <a:avLst>
            <a:gd name="adj" fmla="val 10000"/>
          </a:avLst>
        </a:prstGeom>
        <a:solidFill>
          <a:schemeClr val="accent3">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4757CD-3410-4415-B342-8CC4D9E9D0B2}">
      <dsp:nvSpPr>
        <dsp:cNvPr id="0" name=""/>
        <dsp:cNvSpPr/>
      </dsp:nvSpPr>
      <dsp:spPr>
        <a:xfrm>
          <a:off x="116690" y="3238489"/>
          <a:ext cx="1010818" cy="641869"/>
        </a:xfrm>
        <a:prstGeom prst="roundRect">
          <a:avLst>
            <a:gd name="adj" fmla="val 10000"/>
          </a:avLst>
        </a:prstGeom>
        <a:solidFill>
          <a:schemeClr val="lt1">
            <a:alpha val="90000"/>
            <a:hueOff val="0"/>
            <a:satOff val="0"/>
            <a:lumOff val="0"/>
            <a:alphaOff val="0"/>
          </a:schemeClr>
        </a:solidFill>
        <a:ln w="48000" cap="flat" cmpd="thickThin"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Twisted Pair Cable</a:t>
          </a:r>
          <a:endParaRPr lang="en-IN" sz="1600" kern="1200" dirty="0"/>
        </a:p>
      </dsp:txBody>
      <dsp:txXfrm>
        <a:off x="135490" y="3257289"/>
        <a:ext cx="973218" cy="604269"/>
      </dsp:txXfrm>
    </dsp:sp>
    <dsp:sp modelId="{47AD91FC-CEE0-4CC2-8D61-A3FDB8FD1974}">
      <dsp:nvSpPr>
        <dsp:cNvPr id="0" name=""/>
        <dsp:cNvSpPr/>
      </dsp:nvSpPr>
      <dsp:spPr>
        <a:xfrm>
          <a:off x="1239821" y="3131792"/>
          <a:ext cx="1010818" cy="641869"/>
        </a:xfrm>
        <a:prstGeom prst="roundRect">
          <a:avLst>
            <a:gd name="adj" fmla="val 10000"/>
          </a:avLst>
        </a:prstGeom>
        <a:solidFill>
          <a:schemeClr val="accent3">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A0C69B-A32D-427A-8714-595B8909B80F}">
      <dsp:nvSpPr>
        <dsp:cNvPr id="0" name=""/>
        <dsp:cNvSpPr/>
      </dsp:nvSpPr>
      <dsp:spPr>
        <a:xfrm>
          <a:off x="1352134" y="3238489"/>
          <a:ext cx="1010818" cy="641869"/>
        </a:xfrm>
        <a:prstGeom prst="roundRect">
          <a:avLst>
            <a:gd name="adj" fmla="val 10000"/>
          </a:avLst>
        </a:prstGeom>
        <a:solidFill>
          <a:schemeClr val="lt1">
            <a:alpha val="90000"/>
            <a:hueOff val="0"/>
            <a:satOff val="0"/>
            <a:lumOff val="0"/>
            <a:alphaOff val="0"/>
          </a:schemeClr>
        </a:solidFill>
        <a:ln w="48000" cap="flat" cmpd="thickThin"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Coaxial Cable</a:t>
          </a:r>
          <a:endParaRPr lang="en-IN" sz="1600" kern="1200" dirty="0"/>
        </a:p>
      </dsp:txBody>
      <dsp:txXfrm>
        <a:off x="1370934" y="3257289"/>
        <a:ext cx="973218" cy="604269"/>
      </dsp:txXfrm>
    </dsp:sp>
    <dsp:sp modelId="{28BD4758-FF3F-4CC4-915F-0904BC443859}">
      <dsp:nvSpPr>
        <dsp:cNvPr id="0" name=""/>
        <dsp:cNvSpPr/>
      </dsp:nvSpPr>
      <dsp:spPr>
        <a:xfrm>
          <a:off x="2475266" y="3131792"/>
          <a:ext cx="1416621" cy="641869"/>
        </a:xfrm>
        <a:prstGeom prst="roundRect">
          <a:avLst>
            <a:gd name="adj" fmla="val 10000"/>
          </a:avLst>
        </a:prstGeom>
        <a:solidFill>
          <a:schemeClr val="accent3">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9AF8AB-395E-4F2C-B998-F7D3F0631699}">
      <dsp:nvSpPr>
        <dsp:cNvPr id="0" name=""/>
        <dsp:cNvSpPr/>
      </dsp:nvSpPr>
      <dsp:spPr>
        <a:xfrm>
          <a:off x="2587579" y="3238489"/>
          <a:ext cx="1416621" cy="641869"/>
        </a:xfrm>
        <a:prstGeom prst="roundRect">
          <a:avLst>
            <a:gd name="adj" fmla="val 10000"/>
          </a:avLst>
        </a:prstGeom>
        <a:solidFill>
          <a:schemeClr val="lt1">
            <a:alpha val="90000"/>
            <a:hueOff val="0"/>
            <a:satOff val="0"/>
            <a:lumOff val="0"/>
            <a:alphaOff val="0"/>
          </a:schemeClr>
        </a:solidFill>
        <a:ln w="48000" cap="flat" cmpd="thickThin"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Fiber-Optic Cable</a:t>
          </a:r>
          <a:endParaRPr lang="en-IN" sz="1600" kern="1200" dirty="0"/>
        </a:p>
      </dsp:txBody>
      <dsp:txXfrm>
        <a:off x="2606379" y="3257289"/>
        <a:ext cx="1379021" cy="604269"/>
      </dsp:txXfrm>
    </dsp:sp>
    <dsp:sp modelId="{828808BE-B9C4-418B-8D58-BE3F0B06077E}">
      <dsp:nvSpPr>
        <dsp:cNvPr id="0" name=""/>
        <dsp:cNvSpPr/>
      </dsp:nvSpPr>
      <dsp:spPr>
        <a:xfrm>
          <a:off x="5033778" y="1347217"/>
          <a:ext cx="1747169" cy="980398"/>
        </a:xfrm>
        <a:prstGeom prst="roundRect">
          <a:avLst>
            <a:gd name="adj" fmla="val 10000"/>
          </a:avLst>
        </a:prstGeom>
        <a:solidFill>
          <a:schemeClr val="accent2">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87E410-7A99-4E5A-A9E3-C0ECBEC6817A}">
      <dsp:nvSpPr>
        <dsp:cNvPr id="0" name=""/>
        <dsp:cNvSpPr/>
      </dsp:nvSpPr>
      <dsp:spPr>
        <a:xfrm>
          <a:off x="5146091" y="1453915"/>
          <a:ext cx="1747169" cy="980398"/>
        </a:xfrm>
        <a:prstGeom prst="roundRect">
          <a:avLst>
            <a:gd name="adj" fmla="val 10000"/>
          </a:avLst>
        </a:prstGeom>
        <a:solidFill>
          <a:schemeClr val="lt1">
            <a:alpha val="90000"/>
            <a:hueOff val="0"/>
            <a:satOff val="0"/>
            <a:lumOff val="0"/>
            <a:alphaOff val="0"/>
          </a:schemeClr>
        </a:solidFill>
        <a:ln w="48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Unguided Media</a:t>
          </a:r>
          <a:endParaRPr lang="en-IN" sz="2000" kern="1200" dirty="0"/>
        </a:p>
      </dsp:txBody>
      <dsp:txXfrm>
        <a:off x="5174806" y="1482630"/>
        <a:ext cx="1689739" cy="922968"/>
      </dsp:txXfrm>
    </dsp:sp>
    <dsp:sp modelId="{D69CF3BD-868A-4A51-837A-169D3DC0322B}">
      <dsp:nvSpPr>
        <dsp:cNvPr id="0" name=""/>
        <dsp:cNvSpPr/>
      </dsp:nvSpPr>
      <dsp:spPr>
        <a:xfrm>
          <a:off x="4116513" y="3251719"/>
          <a:ext cx="1010818" cy="641869"/>
        </a:xfrm>
        <a:prstGeom prst="roundRect">
          <a:avLst>
            <a:gd name="adj" fmla="val 10000"/>
          </a:avLst>
        </a:prstGeom>
        <a:solidFill>
          <a:schemeClr val="accent3">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CAD4BC-AC4E-4455-BF9F-96C1A52A1B69}">
      <dsp:nvSpPr>
        <dsp:cNvPr id="0" name=""/>
        <dsp:cNvSpPr/>
      </dsp:nvSpPr>
      <dsp:spPr>
        <a:xfrm>
          <a:off x="4228827" y="3358416"/>
          <a:ext cx="1010818" cy="641869"/>
        </a:xfrm>
        <a:prstGeom prst="roundRect">
          <a:avLst>
            <a:gd name="adj" fmla="val 10000"/>
          </a:avLst>
        </a:prstGeom>
        <a:solidFill>
          <a:schemeClr val="lt1">
            <a:alpha val="90000"/>
            <a:hueOff val="0"/>
            <a:satOff val="0"/>
            <a:lumOff val="0"/>
            <a:alphaOff val="0"/>
          </a:schemeClr>
        </a:solidFill>
        <a:ln w="48000" cap="flat" cmpd="thickThin"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Radio</a:t>
          </a:r>
          <a:endParaRPr lang="en-IN" sz="1600" kern="1200" dirty="0"/>
        </a:p>
      </dsp:txBody>
      <dsp:txXfrm>
        <a:off x="4247627" y="3377216"/>
        <a:ext cx="973218" cy="604269"/>
      </dsp:txXfrm>
    </dsp:sp>
    <dsp:sp modelId="{B1C3C5F3-8F23-4B64-82E4-65B80780ED1F}">
      <dsp:nvSpPr>
        <dsp:cNvPr id="0" name=""/>
        <dsp:cNvSpPr/>
      </dsp:nvSpPr>
      <dsp:spPr>
        <a:xfrm>
          <a:off x="5351958" y="3251719"/>
          <a:ext cx="1373338" cy="641869"/>
        </a:xfrm>
        <a:prstGeom prst="roundRect">
          <a:avLst>
            <a:gd name="adj" fmla="val 10000"/>
          </a:avLst>
        </a:prstGeom>
        <a:solidFill>
          <a:schemeClr val="accent3">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1EF56D-6AB5-4D29-90B0-7C55B011E006}">
      <dsp:nvSpPr>
        <dsp:cNvPr id="0" name=""/>
        <dsp:cNvSpPr/>
      </dsp:nvSpPr>
      <dsp:spPr>
        <a:xfrm>
          <a:off x="5464271" y="3358416"/>
          <a:ext cx="1373338" cy="641869"/>
        </a:xfrm>
        <a:prstGeom prst="roundRect">
          <a:avLst>
            <a:gd name="adj" fmla="val 10000"/>
          </a:avLst>
        </a:prstGeom>
        <a:solidFill>
          <a:schemeClr val="lt1">
            <a:alpha val="90000"/>
            <a:hueOff val="0"/>
            <a:satOff val="0"/>
            <a:lumOff val="0"/>
            <a:alphaOff val="0"/>
          </a:schemeClr>
        </a:solidFill>
        <a:ln w="48000" cap="flat" cmpd="thickThin"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Microwave</a:t>
          </a:r>
          <a:endParaRPr lang="en-IN" sz="1600" kern="1200" dirty="0"/>
        </a:p>
      </dsp:txBody>
      <dsp:txXfrm>
        <a:off x="5483071" y="3377216"/>
        <a:ext cx="1335738" cy="604269"/>
      </dsp:txXfrm>
    </dsp:sp>
    <dsp:sp modelId="{5029F8DE-A7F2-490D-B4C8-C7DB2C46173F}">
      <dsp:nvSpPr>
        <dsp:cNvPr id="0" name=""/>
        <dsp:cNvSpPr/>
      </dsp:nvSpPr>
      <dsp:spPr>
        <a:xfrm>
          <a:off x="6949922" y="3251719"/>
          <a:ext cx="1162986" cy="641869"/>
        </a:xfrm>
        <a:prstGeom prst="roundRect">
          <a:avLst>
            <a:gd name="adj" fmla="val 10000"/>
          </a:avLst>
        </a:prstGeom>
        <a:solidFill>
          <a:schemeClr val="accent3">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831534-756D-4875-A248-5D01957B7FFB}">
      <dsp:nvSpPr>
        <dsp:cNvPr id="0" name=""/>
        <dsp:cNvSpPr/>
      </dsp:nvSpPr>
      <dsp:spPr>
        <a:xfrm>
          <a:off x="7062236" y="3358416"/>
          <a:ext cx="1162986" cy="641869"/>
        </a:xfrm>
        <a:prstGeom prst="roundRect">
          <a:avLst>
            <a:gd name="adj" fmla="val 10000"/>
          </a:avLst>
        </a:prstGeom>
        <a:solidFill>
          <a:schemeClr val="lt1">
            <a:alpha val="90000"/>
            <a:hueOff val="0"/>
            <a:satOff val="0"/>
            <a:lumOff val="0"/>
            <a:alphaOff val="0"/>
          </a:schemeClr>
        </a:solidFill>
        <a:ln w="48000" cap="flat" cmpd="thickThin"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Satellite</a:t>
          </a:r>
          <a:endParaRPr lang="en-IN" sz="1600" kern="1200" dirty="0"/>
        </a:p>
      </dsp:txBody>
      <dsp:txXfrm>
        <a:off x="7081036" y="3377216"/>
        <a:ext cx="1125386" cy="60426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4BBEA75-AA97-6547-905C-3586FD9FE733}" type="datetimeFigureOut">
              <a:rPr lang="en-US" smtClean="0"/>
              <a:t>4/1/2014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08636C-B7AE-964E-A920-223C0ECCD130}" type="slidenum">
              <a:rPr lang="en-US" smtClean="0"/>
              <a:t>‹#›</a:t>
            </a:fld>
            <a:endParaRPr lang="en-US"/>
          </a:p>
        </p:txBody>
      </p:sp>
    </p:spTree>
    <p:extLst>
      <p:ext uri="{BB962C8B-B14F-4D97-AF65-F5344CB8AC3E}">
        <p14:creationId xmlns:p14="http://schemas.microsoft.com/office/powerpoint/2010/main" val="26207665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C9EF43-2EE5-49CA-BC8B-FCD89A761286}" type="datetimeFigureOut">
              <a:rPr lang="en-CA" smtClean="0"/>
              <a:t>01/04/2014</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49712A-D537-4265-B793-F8F93657E95D}" type="slidenum">
              <a:rPr lang="en-CA" smtClean="0"/>
              <a:t>‹#›</a:t>
            </a:fld>
            <a:endParaRPr lang="en-CA"/>
          </a:p>
        </p:txBody>
      </p:sp>
    </p:spTree>
    <p:extLst>
      <p:ext uri="{BB962C8B-B14F-4D97-AF65-F5344CB8AC3E}">
        <p14:creationId xmlns:p14="http://schemas.microsoft.com/office/powerpoint/2010/main" val="199865720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advantage of coaxial over other types of radio transmission line is that in an ideal coaxial cable the electromagnetic field carrying the signal exists only in the space between the inner and outer conductors. This allows coaxial cable runs to be installed next to metal objects such as gutters without the power losses that occur in other types of transmission lines. Coaxial cable also provides protection of the signal from external electromagnetic interference. [Wikipedia]</a:t>
            </a:r>
            <a:endParaRPr lang="en-US" dirty="0"/>
          </a:p>
        </p:txBody>
      </p:sp>
      <p:sp>
        <p:nvSpPr>
          <p:cNvPr id="4" name="Slide Number Placeholder 3"/>
          <p:cNvSpPr>
            <a:spLocks noGrp="1"/>
          </p:cNvSpPr>
          <p:nvPr>
            <p:ph type="sldNum" sz="quarter" idx="10"/>
          </p:nvPr>
        </p:nvSpPr>
        <p:spPr/>
        <p:txBody>
          <a:bodyPr/>
          <a:lstStyle/>
          <a:p>
            <a:fld id="{7149712A-D537-4265-B793-F8F93657E95D}" type="slidenum">
              <a:rPr lang="en-CA" smtClean="0"/>
              <a:t>13</a:t>
            </a:fld>
            <a:endParaRPr lang="en-CA"/>
          </a:p>
        </p:txBody>
      </p:sp>
    </p:spTree>
    <p:extLst>
      <p:ext uri="{BB962C8B-B14F-4D97-AF65-F5344CB8AC3E}">
        <p14:creationId xmlns:p14="http://schemas.microsoft.com/office/powerpoint/2010/main" val="2667139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defRPr sz="2400">
                <a:solidFill>
                  <a:schemeClr val="tx1"/>
                </a:solidFill>
                <a:latin typeface="Times New Roman" charset="0"/>
              </a:defRPr>
            </a:lvl1pPr>
            <a:lvl2pPr marL="742950" indent="-285750" defTabSz="923925">
              <a:defRPr sz="2400">
                <a:solidFill>
                  <a:schemeClr val="tx1"/>
                </a:solidFill>
                <a:latin typeface="Times New Roman" charset="0"/>
              </a:defRPr>
            </a:lvl2pPr>
            <a:lvl3pPr marL="1143000" indent="-228600" defTabSz="923925">
              <a:defRPr sz="2400">
                <a:solidFill>
                  <a:schemeClr val="tx1"/>
                </a:solidFill>
                <a:latin typeface="Times New Roman" charset="0"/>
              </a:defRPr>
            </a:lvl3pPr>
            <a:lvl4pPr marL="1600200" indent="-228600" defTabSz="923925">
              <a:defRPr sz="2400">
                <a:solidFill>
                  <a:schemeClr val="tx1"/>
                </a:solidFill>
                <a:latin typeface="Times New Roman" charset="0"/>
              </a:defRPr>
            </a:lvl4pPr>
            <a:lvl5pPr marL="2057400" indent="-228600" defTabSz="923925">
              <a:defRPr sz="2400">
                <a:solidFill>
                  <a:schemeClr val="tx1"/>
                </a:solidFill>
                <a:latin typeface="Times New Roman" charset="0"/>
              </a:defRPr>
            </a:lvl5pPr>
            <a:lvl6pPr marL="2514600" indent="-228600" defTabSz="923925" eaLnBrk="0" fontAlgn="base" hangingPunct="0">
              <a:spcBef>
                <a:spcPct val="0"/>
              </a:spcBef>
              <a:spcAft>
                <a:spcPct val="0"/>
              </a:spcAft>
              <a:defRPr sz="2400">
                <a:solidFill>
                  <a:schemeClr val="tx1"/>
                </a:solidFill>
                <a:latin typeface="Times New Roman" charset="0"/>
              </a:defRPr>
            </a:lvl6pPr>
            <a:lvl7pPr marL="2971800" indent="-228600" defTabSz="923925" eaLnBrk="0" fontAlgn="base" hangingPunct="0">
              <a:spcBef>
                <a:spcPct val="0"/>
              </a:spcBef>
              <a:spcAft>
                <a:spcPct val="0"/>
              </a:spcAft>
              <a:defRPr sz="2400">
                <a:solidFill>
                  <a:schemeClr val="tx1"/>
                </a:solidFill>
                <a:latin typeface="Times New Roman" charset="0"/>
              </a:defRPr>
            </a:lvl7pPr>
            <a:lvl8pPr marL="3429000" indent="-228600" defTabSz="923925" eaLnBrk="0" fontAlgn="base" hangingPunct="0">
              <a:spcBef>
                <a:spcPct val="0"/>
              </a:spcBef>
              <a:spcAft>
                <a:spcPct val="0"/>
              </a:spcAft>
              <a:defRPr sz="2400">
                <a:solidFill>
                  <a:schemeClr val="tx1"/>
                </a:solidFill>
                <a:latin typeface="Times New Roman" charset="0"/>
              </a:defRPr>
            </a:lvl8pPr>
            <a:lvl9pPr marL="3886200" indent="-228600" defTabSz="923925" eaLnBrk="0" fontAlgn="base" hangingPunct="0">
              <a:spcBef>
                <a:spcPct val="0"/>
              </a:spcBef>
              <a:spcAft>
                <a:spcPct val="0"/>
              </a:spcAft>
              <a:defRPr sz="2400">
                <a:solidFill>
                  <a:schemeClr val="tx1"/>
                </a:solidFill>
                <a:latin typeface="Times New Roman" charset="0"/>
              </a:defRPr>
            </a:lvl9pPr>
          </a:lstStyle>
          <a:p>
            <a:fld id="{14A7BA22-43BD-4EC4-B8E0-1BA5901A1868}" type="slidenum">
              <a:rPr lang="en-US" altLang="en-US" sz="1200" smtClean="0"/>
              <a:pPr/>
              <a:t>17</a:t>
            </a:fld>
            <a:endParaRPr lang="en-US" altLang="en-US" sz="1200" smtClean="0"/>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charset="0"/>
            </a:endParaRPr>
          </a:p>
        </p:txBody>
      </p:sp>
    </p:spTree>
    <p:extLst>
      <p:ext uri="{BB962C8B-B14F-4D97-AF65-F5344CB8AC3E}">
        <p14:creationId xmlns:p14="http://schemas.microsoft.com/office/powerpoint/2010/main" val="838384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E110AF84-3BB6-4DEB-96BB-661909D5E941}" type="slidenum">
              <a:rPr lang="en-US" altLang="zh-CN"/>
              <a:pPr/>
              <a:t>21</a:t>
            </a:fld>
            <a:endParaRPr lang="en-US" altLang="zh-CN"/>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p:spPr>
        <p:txBody>
          <a:bodyPr/>
          <a:lstStyle/>
          <a:p>
            <a:endParaRPr lang="zh-CN" altLang="zh-CN" smtClean="0"/>
          </a:p>
        </p:txBody>
      </p:sp>
    </p:spTree>
    <p:extLst>
      <p:ext uri="{BB962C8B-B14F-4D97-AF65-F5344CB8AC3E}">
        <p14:creationId xmlns:p14="http://schemas.microsoft.com/office/powerpoint/2010/main" val="16107960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defRPr sz="2400">
                <a:solidFill>
                  <a:schemeClr val="tx1"/>
                </a:solidFill>
                <a:latin typeface="Times New Roman" charset="0"/>
              </a:defRPr>
            </a:lvl1pPr>
            <a:lvl2pPr marL="742950" indent="-285750" defTabSz="923925">
              <a:defRPr sz="2400">
                <a:solidFill>
                  <a:schemeClr val="tx1"/>
                </a:solidFill>
                <a:latin typeface="Times New Roman" charset="0"/>
              </a:defRPr>
            </a:lvl2pPr>
            <a:lvl3pPr marL="1143000" indent="-228600" defTabSz="923925">
              <a:defRPr sz="2400">
                <a:solidFill>
                  <a:schemeClr val="tx1"/>
                </a:solidFill>
                <a:latin typeface="Times New Roman" charset="0"/>
              </a:defRPr>
            </a:lvl3pPr>
            <a:lvl4pPr marL="1600200" indent="-228600" defTabSz="923925">
              <a:defRPr sz="2400">
                <a:solidFill>
                  <a:schemeClr val="tx1"/>
                </a:solidFill>
                <a:latin typeface="Times New Roman" charset="0"/>
              </a:defRPr>
            </a:lvl4pPr>
            <a:lvl5pPr marL="2057400" indent="-228600" defTabSz="923925">
              <a:defRPr sz="2400">
                <a:solidFill>
                  <a:schemeClr val="tx1"/>
                </a:solidFill>
                <a:latin typeface="Times New Roman" charset="0"/>
              </a:defRPr>
            </a:lvl5pPr>
            <a:lvl6pPr marL="2514600" indent="-228600" defTabSz="923925" eaLnBrk="0" fontAlgn="base" hangingPunct="0">
              <a:spcBef>
                <a:spcPct val="0"/>
              </a:spcBef>
              <a:spcAft>
                <a:spcPct val="0"/>
              </a:spcAft>
              <a:defRPr sz="2400">
                <a:solidFill>
                  <a:schemeClr val="tx1"/>
                </a:solidFill>
                <a:latin typeface="Times New Roman" charset="0"/>
              </a:defRPr>
            </a:lvl6pPr>
            <a:lvl7pPr marL="2971800" indent="-228600" defTabSz="923925" eaLnBrk="0" fontAlgn="base" hangingPunct="0">
              <a:spcBef>
                <a:spcPct val="0"/>
              </a:spcBef>
              <a:spcAft>
                <a:spcPct val="0"/>
              </a:spcAft>
              <a:defRPr sz="2400">
                <a:solidFill>
                  <a:schemeClr val="tx1"/>
                </a:solidFill>
                <a:latin typeface="Times New Roman" charset="0"/>
              </a:defRPr>
            </a:lvl7pPr>
            <a:lvl8pPr marL="3429000" indent="-228600" defTabSz="923925" eaLnBrk="0" fontAlgn="base" hangingPunct="0">
              <a:spcBef>
                <a:spcPct val="0"/>
              </a:spcBef>
              <a:spcAft>
                <a:spcPct val="0"/>
              </a:spcAft>
              <a:defRPr sz="2400">
                <a:solidFill>
                  <a:schemeClr val="tx1"/>
                </a:solidFill>
                <a:latin typeface="Times New Roman" charset="0"/>
              </a:defRPr>
            </a:lvl8pPr>
            <a:lvl9pPr marL="3886200" indent="-228600" defTabSz="923925" eaLnBrk="0" fontAlgn="base" hangingPunct="0">
              <a:spcBef>
                <a:spcPct val="0"/>
              </a:spcBef>
              <a:spcAft>
                <a:spcPct val="0"/>
              </a:spcAft>
              <a:defRPr sz="2400">
                <a:solidFill>
                  <a:schemeClr val="tx1"/>
                </a:solidFill>
                <a:latin typeface="Times New Roman" charset="0"/>
              </a:defRPr>
            </a:lvl9pPr>
          </a:lstStyle>
          <a:p>
            <a:fld id="{A00147E0-AC9D-449A-9929-7FA46D6F7B52}" type="slidenum">
              <a:rPr lang="en-US" altLang="en-US" sz="1200" smtClean="0"/>
              <a:pPr/>
              <a:t>22</a:t>
            </a:fld>
            <a:endParaRPr lang="en-US" altLang="en-US" sz="1200"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charset="0"/>
            </a:endParaRPr>
          </a:p>
        </p:txBody>
      </p:sp>
    </p:spTree>
    <p:extLst>
      <p:ext uri="{BB962C8B-B14F-4D97-AF65-F5344CB8AC3E}">
        <p14:creationId xmlns:p14="http://schemas.microsoft.com/office/powerpoint/2010/main" val="2271083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1DF6359F-A809-463F-89DB-35E4B43367B0}" type="slidenum">
              <a:rPr lang="en-US" smtClean="0"/>
              <a:pPr/>
              <a:t>30</a:t>
            </a:fld>
            <a:endParaRPr lang="en-US"/>
          </a:p>
        </p:txBody>
      </p:sp>
    </p:spTree>
    <p:extLst>
      <p:ext uri="{BB962C8B-B14F-4D97-AF65-F5344CB8AC3E}">
        <p14:creationId xmlns:p14="http://schemas.microsoft.com/office/powerpoint/2010/main" val="2234198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5B6E5E1D-9092-EA4C-8D49-D4B6B50517E5}" type="datetime1">
              <a:rPr lang="en-CA" smtClean="0"/>
              <a:t>01/04/2014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F40194-523C-7E43-9A64-63CA1C07D191}" type="datetime1">
              <a:rPr lang="en-CA" smtClean="0"/>
              <a:t>01/04/2014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6AE1E7-4C90-A44F-9535-E1BF1CAC6B6A}" type="datetime1">
              <a:rPr lang="en-CA" smtClean="0"/>
              <a:t>01/04/2014</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4B8720-32AC-8F45-8D94-1A17FB0E9EDD}" type="datetime1">
              <a:rPr lang="en-CA" smtClean="0"/>
              <a:t>01/04/2014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C5B9FA8-8F13-4A47-B5B4-B668F64543AB}" type="datetime1">
              <a:rPr lang="en-CA" smtClean="0"/>
              <a:t>01/04/2014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9F0DE4F-01EE-1B47-8667-C2C619F35473}" type="datetime1">
              <a:rPr lang="en-CA" smtClean="0"/>
              <a:t>01/04/2014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41E09DC-877B-314B-AB9D-DE4FE5F17177}" type="datetime1">
              <a:rPr lang="en-CA" smtClean="0"/>
              <a:t>01/04/2014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18CDC82-77CF-244C-B089-F5F012855021}" type="datetime1">
              <a:rPr lang="en-CA" smtClean="0"/>
              <a:t>01/04/2014</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C9190C-69A6-6C42-A344-7BBD9304D67F}" type="datetime1">
              <a:rPr lang="en-CA" smtClean="0"/>
              <a:t>01/04/2014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59D2CB6-FD62-024C-8667-57F0B1713231}" type="datetime1">
              <a:rPr lang="en-CA" smtClean="0"/>
              <a:t>01/04/2014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t>‹#›</a:t>
            </a:fld>
            <a:endParaRPr kumimoji="0"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4E6C1D74-E796-344A-AAAA-9F5475BCD70F}" type="datetime1">
              <a:rPr lang="en-CA" smtClean="0"/>
              <a:t>01/04/2014</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kumimoji="0" lang="en-US" dirty="0"/>
          </a:p>
        </p:txBody>
      </p:sp>
      <p:sp>
        <p:nvSpPr>
          <p:cNvPr id="7" name="Slide Number Placeholder 6"/>
          <p:cNvSpPr>
            <a:spLocks noGrp="1"/>
          </p:cNvSpPr>
          <p:nvPr>
            <p:ph type="sldNum" sz="quarter" idx="12"/>
          </p:nvPr>
        </p:nvSpPr>
        <p:spPr>
          <a:xfrm>
            <a:off x="8339328" y="1170432"/>
            <a:ext cx="733864" cy="201168"/>
          </a:xfrm>
        </p:spPr>
        <p:txBody>
          <a:bodyPr/>
          <a:lstStyle/>
          <a:p>
            <a:fld id="{9648F39E-9C37-485F-AC97-16BB4BDF9F49}" type="slidenum">
              <a:rPr kumimoji="0" lang="en-US" smtClean="0"/>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9B026BD6-F6B6-ED4F-B046-B7223BD38025}" type="datetime1">
              <a:rPr lang="en-CA" smtClean="0"/>
              <a:t>01/04/2014</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kumimoji="0"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648F39E-9C37-485F-AC97-16BB4BDF9F49}" type="slidenum">
              <a:rPr kumimoji="0" lang="en-US" smtClean="0"/>
              <a:t>‹#›</a:t>
            </a:fld>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8.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9.wmf"/><Relationship Id="rId5" Type="http://schemas.openxmlformats.org/officeDocument/2006/relationships/oleObject" Target="../embeddings/oleObject3.bin"/><Relationship Id="rId4" Type="http://schemas.openxmlformats.org/officeDocument/2006/relationships/image" Target="../media/image8.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image" Target="../media/image14.jpeg"/><Relationship Id="rId4" Type="http://schemas.openxmlformats.org/officeDocument/2006/relationships/image" Target="../media/image11.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hyperlink" Target="http://en.wikipedia.org/wiki/File:NRZI_example.p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Transmission </a:t>
            </a:r>
            <a:r>
              <a:rPr lang="en-US" dirty="0" smtClean="0"/>
              <a:t>Media</a:t>
            </a:r>
            <a:endParaRPr lang="en-US" dirty="0"/>
          </a:p>
        </p:txBody>
      </p:sp>
      <p:sp>
        <p:nvSpPr>
          <p:cNvPr id="3" name="Subtitle 2"/>
          <p:cNvSpPr>
            <a:spLocks noGrp="1"/>
          </p:cNvSpPr>
          <p:nvPr>
            <p:ph type="subTitle" idx="1"/>
          </p:nvPr>
        </p:nvSpPr>
        <p:spPr/>
        <p:txBody>
          <a:bodyPr/>
          <a:lstStyle/>
          <a:p>
            <a:r>
              <a:rPr lang="en-US" dirty="0" smtClean="0"/>
              <a:t>University of Calgary – CPSC 441</a:t>
            </a:r>
            <a:endParaRPr lang="en-US" dirty="0"/>
          </a:p>
        </p:txBody>
      </p:sp>
    </p:spTree>
    <p:extLst>
      <p:ext uri="{BB962C8B-B14F-4D97-AF65-F5344CB8AC3E}">
        <p14:creationId xmlns:p14="http://schemas.microsoft.com/office/powerpoint/2010/main" val="2731302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CA" dirty="0"/>
              <a:t>Types of Twisted Pair </a:t>
            </a:r>
          </a:p>
        </p:txBody>
      </p:sp>
      <p:pic>
        <p:nvPicPr>
          <p:cNvPr id="7" name="Picture 6"/>
          <p:cNvPicPr>
            <a:picLocks noChangeAspect="1"/>
          </p:cNvPicPr>
          <p:nvPr/>
        </p:nvPicPr>
        <p:blipFill>
          <a:blip r:embed="rId2"/>
          <a:stretch>
            <a:fillRect/>
          </a:stretch>
        </p:blipFill>
        <p:spPr>
          <a:xfrm>
            <a:off x="161595" y="1504680"/>
            <a:ext cx="8820811" cy="5353320"/>
          </a:xfrm>
          <a:prstGeom prst="rect">
            <a:avLst/>
          </a:prstGeom>
        </p:spPr>
      </p:pic>
      <p:sp>
        <p:nvSpPr>
          <p:cNvPr id="8" name="Slide Number Placeholder 7"/>
          <p:cNvSpPr>
            <a:spLocks noGrp="1"/>
          </p:cNvSpPr>
          <p:nvPr>
            <p:ph type="sldNum" sz="quarter" idx="12"/>
          </p:nvPr>
        </p:nvSpPr>
        <p:spPr/>
        <p:txBody>
          <a:bodyPr/>
          <a:lstStyle/>
          <a:p>
            <a:fld id="{9648F39E-9C37-485F-AC97-16BB4BDF9F49}" type="slidenum">
              <a:rPr kumimoji="0" lang="en-US" smtClean="0"/>
              <a:t>10</a:t>
            </a:fld>
            <a:endParaRPr kumimoji="0" lang="en-US"/>
          </a:p>
        </p:txBody>
      </p:sp>
    </p:spTree>
    <p:extLst>
      <p:ext uri="{BB962C8B-B14F-4D97-AF65-F5344CB8AC3E}">
        <p14:creationId xmlns:p14="http://schemas.microsoft.com/office/powerpoint/2010/main" val="32315561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Twisted Pair: Pros and Cons</a:t>
            </a:r>
            <a:endParaRPr lang="en-CA" dirty="0"/>
          </a:p>
        </p:txBody>
      </p:sp>
      <p:sp>
        <p:nvSpPr>
          <p:cNvPr id="3" name="Content Placeholder 2"/>
          <p:cNvSpPr>
            <a:spLocks noGrp="1"/>
          </p:cNvSpPr>
          <p:nvPr>
            <p:ph idx="1"/>
          </p:nvPr>
        </p:nvSpPr>
        <p:spPr/>
        <p:txBody>
          <a:bodyPr>
            <a:normAutofit/>
          </a:bodyPr>
          <a:lstStyle/>
          <a:p>
            <a:r>
              <a:rPr lang="en-US" sz="2200" dirty="0" smtClean="0"/>
              <a:t>Advantages:</a:t>
            </a:r>
          </a:p>
          <a:p>
            <a:pPr lvl="1"/>
            <a:r>
              <a:rPr lang="en-CA" sz="2200" dirty="0"/>
              <a:t>Inexpensive and readily available </a:t>
            </a:r>
          </a:p>
          <a:p>
            <a:pPr lvl="1"/>
            <a:r>
              <a:rPr lang="en-CA" sz="2200" dirty="0" smtClean="0"/>
              <a:t>Flexible </a:t>
            </a:r>
            <a:r>
              <a:rPr lang="en-CA" sz="2200" dirty="0"/>
              <a:t>and light weight </a:t>
            </a:r>
          </a:p>
          <a:p>
            <a:pPr lvl="1"/>
            <a:r>
              <a:rPr lang="en-CA" sz="2200" dirty="0" smtClean="0"/>
              <a:t>Easy </a:t>
            </a:r>
            <a:r>
              <a:rPr lang="en-CA" sz="2200" dirty="0"/>
              <a:t>to work with and install </a:t>
            </a:r>
            <a:endParaRPr lang="en-CA" sz="2200" dirty="0" smtClean="0"/>
          </a:p>
          <a:p>
            <a:pPr lvl="1"/>
            <a:endParaRPr lang="en-CA" sz="2200" dirty="0" smtClean="0"/>
          </a:p>
          <a:p>
            <a:r>
              <a:rPr lang="en-US" sz="2200" dirty="0" smtClean="0"/>
              <a:t>Disadvantages:</a:t>
            </a:r>
          </a:p>
          <a:p>
            <a:pPr lvl="1"/>
            <a:r>
              <a:rPr lang="en-CA" sz="2200" dirty="0"/>
              <a:t>Susceptibility to interference and noise </a:t>
            </a:r>
          </a:p>
          <a:p>
            <a:pPr lvl="1"/>
            <a:r>
              <a:rPr lang="en-CA" sz="2200" dirty="0" smtClean="0"/>
              <a:t>Attenuation </a:t>
            </a:r>
            <a:r>
              <a:rPr lang="en-CA" sz="2200" dirty="0"/>
              <a:t>problem </a:t>
            </a:r>
          </a:p>
          <a:p>
            <a:pPr lvl="1"/>
            <a:r>
              <a:rPr lang="en-CA" sz="2200" dirty="0" smtClean="0"/>
              <a:t>For </a:t>
            </a:r>
            <a:r>
              <a:rPr lang="en-CA" sz="2200" dirty="0"/>
              <a:t>analog, repeaters needed every 5-6km </a:t>
            </a:r>
          </a:p>
          <a:p>
            <a:pPr lvl="1"/>
            <a:r>
              <a:rPr lang="en-CA" sz="2200" dirty="0" smtClean="0"/>
              <a:t>For </a:t>
            </a:r>
            <a:r>
              <a:rPr lang="en-CA" sz="2200" dirty="0"/>
              <a:t>digital, repeaters needed every 2-3km </a:t>
            </a:r>
          </a:p>
          <a:p>
            <a:pPr lvl="1"/>
            <a:r>
              <a:rPr lang="en-CA" sz="2200" dirty="0" smtClean="0"/>
              <a:t>Relatively </a:t>
            </a:r>
            <a:r>
              <a:rPr lang="en-CA" sz="2200" dirty="0"/>
              <a:t>low </a:t>
            </a:r>
            <a:r>
              <a:rPr lang="en-CA" sz="2200" dirty="0" smtClean="0"/>
              <a:t>bandwidth</a:t>
            </a:r>
            <a:endParaRPr lang="en-CA" sz="2200" dirty="0"/>
          </a:p>
        </p:txBody>
      </p:sp>
      <p:sp>
        <p:nvSpPr>
          <p:cNvPr id="4" name="Slide Number Placeholder 3"/>
          <p:cNvSpPr>
            <a:spLocks noGrp="1"/>
          </p:cNvSpPr>
          <p:nvPr>
            <p:ph type="sldNum" sz="quarter" idx="12"/>
          </p:nvPr>
        </p:nvSpPr>
        <p:spPr/>
        <p:txBody>
          <a:bodyPr/>
          <a:lstStyle/>
          <a:p>
            <a:fld id="{9648F39E-9C37-485F-AC97-16BB4BDF9F49}" type="slidenum">
              <a:rPr kumimoji="0" lang="en-US" smtClean="0"/>
              <a:t>11</a:t>
            </a:fld>
            <a:endParaRPr kumimoji="0" lang="en-US"/>
          </a:p>
        </p:txBody>
      </p:sp>
    </p:spTree>
    <p:extLst>
      <p:ext uri="{BB962C8B-B14F-4D97-AF65-F5344CB8AC3E}">
        <p14:creationId xmlns:p14="http://schemas.microsoft.com/office/powerpoint/2010/main" val="4664796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Coaxial Cable</a:t>
            </a:r>
          </a:p>
        </p:txBody>
      </p:sp>
      <p:sp>
        <p:nvSpPr>
          <p:cNvPr id="3" name="Content Placeholder 2"/>
          <p:cNvSpPr>
            <a:spLocks noGrp="1"/>
          </p:cNvSpPr>
          <p:nvPr>
            <p:ph idx="1"/>
          </p:nvPr>
        </p:nvSpPr>
        <p:spPr>
          <a:xfrm>
            <a:off x="457200" y="1775191"/>
            <a:ext cx="8229600" cy="1882409"/>
          </a:xfrm>
        </p:spPr>
        <p:txBody>
          <a:bodyPr>
            <a:normAutofit/>
          </a:bodyPr>
          <a:lstStyle/>
          <a:p>
            <a:r>
              <a:rPr lang="en-US" sz="2200" dirty="0" smtClean="0"/>
              <a:t>Also known as Coax</a:t>
            </a:r>
          </a:p>
          <a:p>
            <a:r>
              <a:rPr lang="en-CA" sz="2200" dirty="0"/>
              <a:t>Used for cable television, LANs, telephony </a:t>
            </a:r>
            <a:endParaRPr lang="en-CA" sz="2200" dirty="0" smtClean="0"/>
          </a:p>
          <a:p>
            <a:r>
              <a:rPr lang="en-CA" sz="2200" dirty="0" smtClean="0"/>
              <a:t>Has </a:t>
            </a:r>
            <a:r>
              <a:rPr lang="en-CA" sz="2200" dirty="0"/>
              <a:t>an inner conductor surrounded by a </a:t>
            </a:r>
            <a:r>
              <a:rPr lang="en-CA" sz="2200" dirty="0" smtClean="0"/>
              <a:t>braided </a:t>
            </a:r>
            <a:r>
              <a:rPr lang="en-CA" sz="2200" dirty="0"/>
              <a:t>mesh </a:t>
            </a:r>
          </a:p>
          <a:p>
            <a:r>
              <a:rPr lang="en-CA" sz="2200" dirty="0" smtClean="0"/>
              <a:t>Both </a:t>
            </a:r>
            <a:r>
              <a:rPr lang="en-CA" sz="2200" dirty="0"/>
              <a:t>conductors share a common center axial, </a:t>
            </a:r>
            <a:r>
              <a:rPr lang="en-CA" sz="2200" dirty="0" smtClean="0"/>
              <a:t>hence </a:t>
            </a:r>
            <a:r>
              <a:rPr lang="en-CA" sz="2200" dirty="0"/>
              <a:t>the term “co-axial”</a:t>
            </a:r>
          </a:p>
        </p:txBody>
      </p:sp>
      <p:grpSp>
        <p:nvGrpSpPr>
          <p:cNvPr id="38" name="Group 37"/>
          <p:cNvGrpSpPr>
            <a:grpSpLocks/>
          </p:cNvGrpSpPr>
          <p:nvPr/>
        </p:nvGrpSpPr>
        <p:grpSpPr bwMode="auto">
          <a:xfrm>
            <a:off x="1145926" y="3797750"/>
            <a:ext cx="6985000" cy="2743200"/>
            <a:chOff x="144" y="1248"/>
            <a:chExt cx="5312" cy="2256"/>
          </a:xfrm>
        </p:grpSpPr>
        <p:sp>
          <p:nvSpPr>
            <p:cNvPr id="39" name="Oval 38"/>
            <p:cNvSpPr>
              <a:spLocks noChangeArrowheads="1"/>
            </p:cNvSpPr>
            <p:nvPr/>
          </p:nvSpPr>
          <p:spPr bwMode="auto">
            <a:xfrm>
              <a:off x="144" y="1448"/>
              <a:ext cx="2056" cy="2056"/>
            </a:xfrm>
            <a:prstGeom prst="ellipse">
              <a:avLst/>
            </a:prstGeom>
            <a:solidFill>
              <a:schemeClr val="tx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endParaRPr lang="en-CA"/>
            </a:p>
          </p:txBody>
        </p:sp>
        <p:sp>
          <p:nvSpPr>
            <p:cNvPr id="40" name="Oval 39"/>
            <p:cNvSpPr>
              <a:spLocks noChangeArrowheads="1"/>
            </p:cNvSpPr>
            <p:nvPr/>
          </p:nvSpPr>
          <p:spPr bwMode="auto">
            <a:xfrm>
              <a:off x="384" y="1640"/>
              <a:ext cx="1624" cy="1624"/>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endParaRPr lang="en-CA"/>
            </a:p>
          </p:txBody>
        </p:sp>
        <p:sp>
          <p:nvSpPr>
            <p:cNvPr id="41" name="Oval 40"/>
            <p:cNvSpPr>
              <a:spLocks noChangeArrowheads="1"/>
            </p:cNvSpPr>
            <p:nvPr/>
          </p:nvSpPr>
          <p:spPr bwMode="auto">
            <a:xfrm>
              <a:off x="528" y="1784"/>
              <a:ext cx="1336" cy="1336"/>
            </a:xfrm>
            <a:prstGeom prst="ellipse">
              <a:avLst/>
            </a:prstGeom>
            <a:solidFill>
              <a:schemeClr val="tx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endParaRPr lang="en-CA"/>
            </a:p>
          </p:txBody>
        </p:sp>
        <p:sp>
          <p:nvSpPr>
            <p:cNvPr id="42" name="Oval 41"/>
            <p:cNvSpPr>
              <a:spLocks noChangeArrowheads="1"/>
            </p:cNvSpPr>
            <p:nvPr/>
          </p:nvSpPr>
          <p:spPr bwMode="auto">
            <a:xfrm>
              <a:off x="1056" y="2312"/>
              <a:ext cx="280" cy="280"/>
            </a:xfrm>
            <a:prstGeom prst="ellipse">
              <a:avLst/>
            </a:prstGeom>
            <a:solidFill>
              <a:schemeClr val="accent2"/>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endParaRPr lang="en-CA"/>
            </a:p>
          </p:txBody>
        </p:sp>
        <p:sp>
          <p:nvSpPr>
            <p:cNvPr id="43" name="Line 12"/>
            <p:cNvSpPr>
              <a:spLocks noChangeShapeType="1"/>
            </p:cNvSpPr>
            <p:nvPr/>
          </p:nvSpPr>
          <p:spPr bwMode="auto">
            <a:xfrm>
              <a:off x="1584" y="2448"/>
              <a:ext cx="812" cy="4"/>
            </a:xfrm>
            <a:prstGeom prst="line">
              <a:avLst/>
            </a:prstGeom>
            <a:noFill/>
            <a:ln w="508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endParaRPr lang="en-CA"/>
            </a:p>
          </p:txBody>
        </p:sp>
        <p:sp>
          <p:nvSpPr>
            <p:cNvPr id="44" name="Line 13"/>
            <p:cNvSpPr>
              <a:spLocks noChangeShapeType="1"/>
            </p:cNvSpPr>
            <p:nvPr/>
          </p:nvSpPr>
          <p:spPr bwMode="auto">
            <a:xfrm flipV="1">
              <a:off x="1776" y="1780"/>
              <a:ext cx="524" cy="284"/>
            </a:xfrm>
            <a:prstGeom prst="line">
              <a:avLst/>
            </a:prstGeom>
            <a:noFill/>
            <a:ln w="508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endParaRPr lang="en-CA"/>
            </a:p>
          </p:txBody>
        </p:sp>
        <p:sp>
          <p:nvSpPr>
            <p:cNvPr id="45" name="Line 14"/>
            <p:cNvSpPr>
              <a:spLocks noChangeShapeType="1"/>
            </p:cNvSpPr>
            <p:nvPr/>
          </p:nvSpPr>
          <p:spPr bwMode="auto">
            <a:xfrm>
              <a:off x="1296" y="2544"/>
              <a:ext cx="1152" cy="624"/>
            </a:xfrm>
            <a:prstGeom prst="line">
              <a:avLst/>
            </a:prstGeom>
            <a:noFill/>
            <a:ln w="508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endParaRPr lang="en-CA"/>
            </a:p>
          </p:txBody>
        </p:sp>
        <p:sp>
          <p:nvSpPr>
            <p:cNvPr id="46" name="Line 15"/>
            <p:cNvSpPr>
              <a:spLocks noChangeShapeType="1"/>
            </p:cNvSpPr>
            <p:nvPr/>
          </p:nvSpPr>
          <p:spPr bwMode="auto">
            <a:xfrm flipV="1">
              <a:off x="1148" y="1248"/>
              <a:ext cx="1060" cy="292"/>
            </a:xfrm>
            <a:prstGeom prst="line">
              <a:avLst/>
            </a:prstGeom>
            <a:noFill/>
            <a:ln w="508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endParaRPr lang="en-CA"/>
            </a:p>
          </p:txBody>
        </p:sp>
        <p:sp>
          <p:nvSpPr>
            <p:cNvPr id="47" name="Oval 46"/>
            <p:cNvSpPr>
              <a:spLocks noChangeArrowheads="1"/>
            </p:cNvSpPr>
            <p:nvPr/>
          </p:nvSpPr>
          <p:spPr bwMode="auto">
            <a:xfrm>
              <a:off x="4080" y="1728"/>
              <a:ext cx="912" cy="912"/>
            </a:xfrm>
            <a:prstGeom prst="ellipse">
              <a:avLst/>
            </a:prstGeom>
            <a:solidFill>
              <a:schemeClr val="bg2"/>
            </a:solidFill>
            <a:ln w="12700">
              <a:round/>
              <a:headEnd type="none" w="sm" len="sm"/>
              <a:tailEnd type="none" w="sm" len="sm"/>
            </a:ln>
            <a:effectLst/>
            <a:scene3d>
              <a:camera prst="legacyPerspectiveFront">
                <a:rot lat="1500000" lon="20099999" rev="0"/>
              </a:camera>
              <a:lightRig rig="legacyFlat4" dir="t"/>
            </a:scene3d>
            <a:sp3d extrusionH="887400" prstMaterial="legacyMatte">
              <a:bevelT w="13500" h="13500" prst="angle"/>
              <a:bevelB w="13500" h="13500" prst="angle"/>
              <a:extrusionClr>
                <a:schemeClr val="bg2"/>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endParaRPr lang="en-CA"/>
            </a:p>
          </p:txBody>
        </p:sp>
        <p:sp>
          <p:nvSpPr>
            <p:cNvPr id="48" name="Oval 47"/>
            <p:cNvSpPr>
              <a:spLocks noChangeArrowheads="1"/>
            </p:cNvSpPr>
            <p:nvPr/>
          </p:nvSpPr>
          <p:spPr bwMode="auto">
            <a:xfrm>
              <a:off x="4464" y="2064"/>
              <a:ext cx="768" cy="816"/>
            </a:xfrm>
            <a:prstGeom prst="ellipse">
              <a:avLst/>
            </a:prstGeom>
            <a:solidFill>
              <a:schemeClr val="accent1"/>
            </a:solidFill>
            <a:ln w="12700">
              <a:round/>
              <a:headEnd type="none" w="sm" len="sm"/>
              <a:tailEnd type="none" w="sm" len="sm"/>
            </a:ln>
            <a:effectLst/>
            <a:scene3d>
              <a:camera prst="legacyPerspectiveFront">
                <a:rot lat="1500000" lon="20099999" rev="0"/>
              </a:camera>
              <a:lightRig rig="legacyFlat4" dir="t"/>
            </a:scene3d>
            <a:sp3d extrusionH="1192200" prstMaterial="legacyPlastic">
              <a:bevelT w="13500" h="13500" prst="angle"/>
              <a:bevelB w="13500" h="13500" prst="angle"/>
              <a:extrusionClr>
                <a:schemeClr val="accent1"/>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endParaRPr lang="en-CA"/>
            </a:p>
          </p:txBody>
        </p:sp>
        <p:sp>
          <p:nvSpPr>
            <p:cNvPr id="49" name="Line 18"/>
            <p:cNvSpPr>
              <a:spLocks noChangeShapeType="1"/>
            </p:cNvSpPr>
            <p:nvPr/>
          </p:nvSpPr>
          <p:spPr bwMode="auto">
            <a:xfrm flipH="1" flipV="1">
              <a:off x="3312" y="1248"/>
              <a:ext cx="912" cy="432"/>
            </a:xfrm>
            <a:prstGeom prst="line">
              <a:avLst/>
            </a:prstGeom>
            <a:noFill/>
            <a:ln w="508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endParaRPr lang="en-CA"/>
            </a:p>
          </p:txBody>
        </p:sp>
        <p:sp>
          <p:nvSpPr>
            <p:cNvPr id="50" name="Oval 49"/>
            <p:cNvSpPr>
              <a:spLocks noChangeArrowheads="1"/>
            </p:cNvSpPr>
            <p:nvPr/>
          </p:nvSpPr>
          <p:spPr bwMode="auto">
            <a:xfrm>
              <a:off x="4752" y="2304"/>
              <a:ext cx="704" cy="768"/>
            </a:xfrm>
            <a:prstGeom prst="ellipse">
              <a:avLst/>
            </a:prstGeom>
            <a:solidFill>
              <a:schemeClr val="bg2"/>
            </a:solidFill>
            <a:ln w="12700">
              <a:round/>
              <a:headEnd type="none" w="sm" len="sm"/>
              <a:tailEnd type="none" w="sm" len="sm"/>
            </a:ln>
            <a:effectLst/>
            <a:scene3d>
              <a:camera prst="legacyPerspectiveFront">
                <a:rot lat="1500000" lon="20099999" rev="0"/>
              </a:camera>
              <a:lightRig rig="legacyFlat4" dir="t"/>
            </a:scene3d>
            <a:sp3d extrusionH="887400" prstMaterial="legacyMatte">
              <a:bevelT w="13500" h="13500" prst="angle"/>
              <a:bevelB w="13500" h="13500" prst="angle"/>
              <a:extrusionClr>
                <a:schemeClr val="bg2"/>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endParaRPr lang="en-CA"/>
            </a:p>
          </p:txBody>
        </p:sp>
        <p:sp>
          <p:nvSpPr>
            <p:cNvPr id="51" name="Line 20"/>
            <p:cNvSpPr>
              <a:spLocks noChangeShapeType="1"/>
            </p:cNvSpPr>
            <p:nvPr/>
          </p:nvSpPr>
          <p:spPr bwMode="auto">
            <a:xfrm flipH="1" flipV="1">
              <a:off x="3408" y="1776"/>
              <a:ext cx="960" cy="528"/>
            </a:xfrm>
            <a:prstGeom prst="line">
              <a:avLst/>
            </a:prstGeom>
            <a:noFill/>
            <a:ln w="508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endParaRPr lang="en-CA"/>
            </a:p>
          </p:txBody>
        </p:sp>
        <p:sp>
          <p:nvSpPr>
            <p:cNvPr id="52" name="Line 21"/>
            <p:cNvSpPr>
              <a:spLocks noChangeShapeType="1"/>
            </p:cNvSpPr>
            <p:nvPr/>
          </p:nvSpPr>
          <p:spPr bwMode="auto">
            <a:xfrm flipH="1" flipV="1">
              <a:off x="3840" y="2400"/>
              <a:ext cx="912" cy="192"/>
            </a:xfrm>
            <a:prstGeom prst="line">
              <a:avLst/>
            </a:prstGeom>
            <a:noFill/>
            <a:ln w="508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endParaRPr lang="en-CA"/>
            </a:p>
          </p:txBody>
        </p:sp>
        <p:sp>
          <p:nvSpPr>
            <p:cNvPr id="53" name="Oval 52"/>
            <p:cNvSpPr>
              <a:spLocks noChangeArrowheads="1"/>
            </p:cNvSpPr>
            <p:nvPr/>
          </p:nvSpPr>
          <p:spPr bwMode="auto">
            <a:xfrm>
              <a:off x="5280" y="2880"/>
              <a:ext cx="144" cy="144"/>
            </a:xfrm>
            <a:prstGeom prst="ellipse">
              <a:avLst/>
            </a:prstGeom>
            <a:solidFill>
              <a:srgbClr val="B2B2B2"/>
            </a:solidFill>
            <a:ln w="12700">
              <a:round/>
              <a:headEnd/>
              <a:tailEnd/>
            </a:ln>
            <a:effectLst/>
            <a:scene3d>
              <a:camera prst="legacyPerspectiveFront">
                <a:rot lat="1500000" lon="20099999" rev="0"/>
              </a:camera>
              <a:lightRig rig="legacyFlat4" dir="t"/>
            </a:scene3d>
            <a:sp3d extrusionH="887400" prstMaterial="legacyMatte">
              <a:bevelT w="13500" h="13500" prst="angle"/>
              <a:bevelB w="13500" h="13500" prst="angle"/>
              <a:extrusionClr>
                <a:srgbClr val="B2B2B2"/>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endParaRPr lang="en-CA"/>
            </a:p>
          </p:txBody>
        </p:sp>
        <p:sp>
          <p:nvSpPr>
            <p:cNvPr id="54" name="Line 23"/>
            <p:cNvSpPr>
              <a:spLocks noChangeShapeType="1"/>
            </p:cNvSpPr>
            <p:nvPr/>
          </p:nvSpPr>
          <p:spPr bwMode="auto">
            <a:xfrm flipH="1">
              <a:off x="3648" y="2976"/>
              <a:ext cx="1584" cy="288"/>
            </a:xfrm>
            <a:prstGeom prst="line">
              <a:avLst/>
            </a:prstGeom>
            <a:noFill/>
            <a:ln w="508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endParaRPr lang="en-CA"/>
            </a:p>
          </p:txBody>
        </p:sp>
      </p:grpSp>
      <p:sp>
        <p:nvSpPr>
          <p:cNvPr id="55" name="Rectangle 54"/>
          <p:cNvSpPr>
            <a:spLocks noChangeArrowheads="1"/>
          </p:cNvSpPr>
          <p:nvPr/>
        </p:nvSpPr>
        <p:spPr bwMode="auto">
          <a:xfrm>
            <a:off x="3859977" y="6132388"/>
            <a:ext cx="1907573"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pPr algn="ctr" eaLnBrk="0" hangingPunct="0"/>
            <a:r>
              <a:rPr lang="en-US" altLang="en-US" sz="1400" b="1" dirty="0">
                <a:latin typeface="Arial" charset="0"/>
              </a:rPr>
              <a:t>copper or aluminum</a:t>
            </a:r>
          </a:p>
          <a:p>
            <a:pPr algn="ctr" eaLnBrk="0" hangingPunct="0"/>
            <a:r>
              <a:rPr lang="en-US" altLang="en-US" sz="1400" b="1" dirty="0">
                <a:latin typeface="Arial" charset="0"/>
              </a:rPr>
              <a:t> conductor</a:t>
            </a:r>
          </a:p>
        </p:txBody>
      </p:sp>
      <p:sp>
        <p:nvSpPr>
          <p:cNvPr id="56" name="Rectangle 55"/>
          <p:cNvSpPr>
            <a:spLocks noChangeArrowheads="1"/>
          </p:cNvSpPr>
          <p:nvPr/>
        </p:nvSpPr>
        <p:spPr bwMode="auto">
          <a:xfrm>
            <a:off x="4194811" y="5079269"/>
            <a:ext cx="1766509" cy="308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pPr eaLnBrk="0" hangingPunct="0"/>
            <a:r>
              <a:rPr lang="en-US" altLang="en-US" sz="1400" b="1" dirty="0">
                <a:latin typeface="Arial" charset="0"/>
              </a:rPr>
              <a:t>insulating material</a:t>
            </a:r>
          </a:p>
        </p:txBody>
      </p:sp>
      <p:sp>
        <p:nvSpPr>
          <p:cNvPr id="57" name="Rectangle 56"/>
          <p:cNvSpPr>
            <a:spLocks noChangeArrowheads="1"/>
          </p:cNvSpPr>
          <p:nvPr/>
        </p:nvSpPr>
        <p:spPr bwMode="auto">
          <a:xfrm>
            <a:off x="4038510" y="4061113"/>
            <a:ext cx="1359346"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pPr algn="ctr" eaLnBrk="0" hangingPunct="0"/>
            <a:r>
              <a:rPr lang="en-US" altLang="en-US" sz="1400" b="1" dirty="0">
                <a:latin typeface="Arial" charset="0"/>
              </a:rPr>
              <a:t>shield</a:t>
            </a:r>
            <a:br>
              <a:rPr lang="en-US" altLang="en-US" sz="1400" b="1" dirty="0">
                <a:latin typeface="Arial" charset="0"/>
              </a:rPr>
            </a:br>
            <a:r>
              <a:rPr lang="en-US" altLang="en-US" sz="1400" b="1" dirty="0">
                <a:latin typeface="Arial" charset="0"/>
              </a:rPr>
              <a:t>(braided wire)</a:t>
            </a:r>
          </a:p>
        </p:txBody>
      </p:sp>
      <p:sp>
        <p:nvSpPr>
          <p:cNvPr id="58" name="Rectangle 57"/>
          <p:cNvSpPr>
            <a:spLocks noChangeArrowheads="1"/>
          </p:cNvSpPr>
          <p:nvPr/>
        </p:nvSpPr>
        <p:spPr bwMode="auto">
          <a:xfrm>
            <a:off x="3980952" y="3440306"/>
            <a:ext cx="1396215"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pPr algn="ctr" eaLnBrk="0" hangingPunct="0"/>
            <a:r>
              <a:rPr lang="en-US" altLang="en-US" sz="1400" b="1" dirty="0">
                <a:latin typeface="Arial" charset="0"/>
              </a:rPr>
              <a:t>outer jacket</a:t>
            </a:r>
          </a:p>
          <a:p>
            <a:pPr algn="ctr" eaLnBrk="0" hangingPunct="0"/>
            <a:r>
              <a:rPr lang="en-US" altLang="en-US" sz="1400" b="1" dirty="0">
                <a:latin typeface="Arial" charset="0"/>
              </a:rPr>
              <a:t>(polyethylene)</a:t>
            </a:r>
          </a:p>
        </p:txBody>
      </p:sp>
      <p:sp>
        <p:nvSpPr>
          <p:cNvPr id="4" name="Slide Number Placeholder 3"/>
          <p:cNvSpPr>
            <a:spLocks noGrp="1"/>
          </p:cNvSpPr>
          <p:nvPr>
            <p:ph type="sldNum" sz="quarter" idx="12"/>
          </p:nvPr>
        </p:nvSpPr>
        <p:spPr/>
        <p:txBody>
          <a:bodyPr/>
          <a:lstStyle/>
          <a:p>
            <a:fld id="{9648F39E-9C37-485F-AC97-16BB4BDF9F49}" type="slidenum">
              <a:rPr kumimoji="0" lang="en-US" smtClean="0"/>
              <a:t>12</a:t>
            </a:fld>
            <a:endParaRPr kumimoji="0" lang="en-US"/>
          </a:p>
        </p:txBody>
      </p:sp>
    </p:spTree>
    <p:extLst>
      <p:ext uri="{BB962C8B-B14F-4D97-AF65-F5344CB8AC3E}">
        <p14:creationId xmlns:p14="http://schemas.microsoft.com/office/powerpoint/2010/main" val="14786576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Coaxial Cable </a:t>
            </a:r>
            <a:r>
              <a:rPr lang="en-US" dirty="0"/>
              <a:t>Characteristics</a:t>
            </a:r>
            <a:endParaRPr lang="en-CA" dirty="0"/>
          </a:p>
        </p:txBody>
      </p:sp>
      <p:sp>
        <p:nvSpPr>
          <p:cNvPr id="6" name="Content Placeholder 5"/>
          <p:cNvSpPr>
            <a:spLocks noGrp="1"/>
          </p:cNvSpPr>
          <p:nvPr>
            <p:ph idx="1"/>
          </p:nvPr>
        </p:nvSpPr>
        <p:spPr/>
        <p:txBody>
          <a:bodyPr>
            <a:normAutofit/>
          </a:bodyPr>
          <a:lstStyle/>
          <a:p>
            <a:r>
              <a:rPr lang="en-CA" sz="2400" dirty="0" smtClean="0"/>
              <a:t>Higher </a:t>
            </a:r>
            <a:r>
              <a:rPr lang="en-CA" sz="2400" dirty="0"/>
              <a:t>bandwidth </a:t>
            </a:r>
          </a:p>
          <a:p>
            <a:pPr lvl="1"/>
            <a:r>
              <a:rPr lang="en-CA" sz="2000" dirty="0" smtClean="0"/>
              <a:t>400 </a:t>
            </a:r>
            <a:r>
              <a:rPr lang="en-CA" sz="2000" dirty="0"/>
              <a:t>to 600Mhz </a:t>
            </a:r>
          </a:p>
          <a:p>
            <a:pPr lvl="1"/>
            <a:r>
              <a:rPr lang="en-CA" sz="2000" dirty="0" smtClean="0"/>
              <a:t>up </a:t>
            </a:r>
            <a:r>
              <a:rPr lang="en-CA" sz="2000" dirty="0"/>
              <a:t>to 10,800 voice conversations </a:t>
            </a:r>
          </a:p>
          <a:p>
            <a:endParaRPr lang="en-CA" sz="2400" dirty="0"/>
          </a:p>
          <a:p>
            <a:r>
              <a:rPr lang="en-CA" sz="2400" dirty="0" smtClean="0"/>
              <a:t>Can </a:t>
            </a:r>
            <a:r>
              <a:rPr lang="en-CA" sz="2400" dirty="0"/>
              <a:t>be tapped </a:t>
            </a:r>
            <a:r>
              <a:rPr lang="en-CA" sz="2400" dirty="0" smtClean="0"/>
              <a:t>easily</a:t>
            </a:r>
            <a:endParaRPr lang="en-CA" sz="2400" dirty="0"/>
          </a:p>
          <a:p>
            <a:endParaRPr lang="en-CA" sz="2400" dirty="0" smtClean="0"/>
          </a:p>
          <a:p>
            <a:r>
              <a:rPr lang="en-CA" sz="2400" dirty="0" smtClean="0"/>
              <a:t>Less </a:t>
            </a:r>
            <a:r>
              <a:rPr lang="en-CA" sz="2400" dirty="0"/>
              <a:t>susceptible to interference than </a:t>
            </a:r>
            <a:r>
              <a:rPr lang="en-CA" sz="2400" dirty="0" smtClean="0"/>
              <a:t>twisted </a:t>
            </a:r>
            <a:r>
              <a:rPr lang="en-CA" sz="2400" dirty="0"/>
              <a:t>pair </a:t>
            </a:r>
            <a:endParaRPr lang="en-CA" sz="2400" dirty="0" smtClean="0"/>
          </a:p>
          <a:p>
            <a:endParaRPr lang="en-US" sz="2400" dirty="0"/>
          </a:p>
          <a:p>
            <a:r>
              <a:rPr lang="en-CA" sz="2400" dirty="0"/>
              <a:t>High attenuation rate makes it expensive over long distance </a:t>
            </a:r>
            <a:r>
              <a:rPr lang="en-CA" sz="2400" dirty="0" smtClean="0"/>
              <a:t>(needs amplifiers </a:t>
            </a:r>
            <a:r>
              <a:rPr lang="en-CA" sz="2400" dirty="0"/>
              <a:t>every few </a:t>
            </a:r>
            <a:r>
              <a:rPr lang="en-CA" sz="2400" dirty="0" smtClean="0"/>
              <a:t>km)</a:t>
            </a:r>
            <a:endParaRPr lang="en-CA" sz="2400" dirty="0"/>
          </a:p>
          <a:p>
            <a:endParaRPr lang="en-CA" sz="2400" dirty="0" smtClean="0"/>
          </a:p>
          <a:p>
            <a:endParaRPr lang="en-CA" sz="2400" dirty="0"/>
          </a:p>
          <a:p>
            <a:endParaRPr lang="en-CA" sz="2400" dirty="0"/>
          </a:p>
        </p:txBody>
      </p:sp>
      <p:sp>
        <p:nvSpPr>
          <p:cNvPr id="2" name="Slide Number Placeholder 1"/>
          <p:cNvSpPr>
            <a:spLocks noGrp="1"/>
          </p:cNvSpPr>
          <p:nvPr>
            <p:ph type="sldNum" sz="quarter" idx="12"/>
          </p:nvPr>
        </p:nvSpPr>
        <p:spPr/>
        <p:txBody>
          <a:bodyPr/>
          <a:lstStyle/>
          <a:p>
            <a:fld id="{9648F39E-9C37-485F-AC97-16BB4BDF9F49}" type="slidenum">
              <a:rPr kumimoji="0" lang="en-US" smtClean="0"/>
              <a:t>13</a:t>
            </a:fld>
            <a:endParaRPr kumimoji="0" lang="en-US"/>
          </a:p>
        </p:txBody>
      </p:sp>
    </p:spTree>
    <p:extLst>
      <p:ext uri="{BB962C8B-B14F-4D97-AF65-F5344CB8AC3E}">
        <p14:creationId xmlns:p14="http://schemas.microsoft.com/office/powerpoint/2010/main" val="40143058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Fiber Optic Cable</a:t>
            </a:r>
          </a:p>
        </p:txBody>
      </p:sp>
      <p:sp>
        <p:nvSpPr>
          <p:cNvPr id="4" name="Content Placeholder 3"/>
          <p:cNvSpPr>
            <a:spLocks noGrp="1"/>
          </p:cNvSpPr>
          <p:nvPr>
            <p:ph sz="half" idx="1"/>
          </p:nvPr>
        </p:nvSpPr>
        <p:spPr>
          <a:xfrm>
            <a:off x="457199" y="1773936"/>
            <a:ext cx="4271217" cy="4623816"/>
          </a:xfrm>
        </p:spPr>
        <p:txBody>
          <a:bodyPr>
            <a:noAutofit/>
          </a:bodyPr>
          <a:lstStyle/>
          <a:p>
            <a:r>
              <a:rPr lang="en-CA" sz="2000" dirty="0" smtClean="0"/>
              <a:t>Glass </a:t>
            </a:r>
            <a:r>
              <a:rPr lang="en-CA" sz="2000" dirty="0"/>
              <a:t>fiber carrying light pulses, each pulse a </a:t>
            </a:r>
            <a:r>
              <a:rPr lang="en-CA" sz="2000" dirty="0" smtClean="0"/>
              <a:t>bit </a:t>
            </a:r>
          </a:p>
          <a:p>
            <a:endParaRPr lang="en-CA" sz="2000" dirty="0" smtClean="0"/>
          </a:p>
          <a:p>
            <a:r>
              <a:rPr lang="en-CA" sz="1800" dirty="0" smtClean="0"/>
              <a:t>Greater </a:t>
            </a:r>
            <a:r>
              <a:rPr lang="en-CA" sz="1800" dirty="0"/>
              <a:t>capacity</a:t>
            </a:r>
            <a:endParaRPr lang="en-CA" sz="1800" dirty="0" smtClean="0"/>
          </a:p>
          <a:p>
            <a:pPr marL="411480" lvl="1" indent="0">
              <a:buNone/>
            </a:pPr>
            <a:r>
              <a:rPr lang="en-CA" sz="1100" dirty="0" smtClean="0"/>
              <a:t>high-speed point-to-point transmission (10’s-100’s </a:t>
            </a:r>
            <a:r>
              <a:rPr lang="en-CA" sz="1100" dirty="0" err="1" smtClean="0"/>
              <a:t>Gbps</a:t>
            </a:r>
            <a:r>
              <a:rPr lang="en-CA" sz="1100" dirty="0" smtClean="0"/>
              <a:t>)</a:t>
            </a:r>
          </a:p>
          <a:p>
            <a:endParaRPr lang="en-CA" sz="1800" dirty="0" smtClean="0"/>
          </a:p>
          <a:p>
            <a:r>
              <a:rPr lang="en-CA" sz="1800" dirty="0" smtClean="0"/>
              <a:t>Smaller </a:t>
            </a:r>
            <a:r>
              <a:rPr lang="en-CA" sz="1800" dirty="0"/>
              <a:t>size and lighter weight </a:t>
            </a:r>
            <a:endParaRPr lang="en-CA" sz="1800" dirty="0" smtClean="0"/>
          </a:p>
          <a:p>
            <a:endParaRPr lang="en-CA" sz="1800" dirty="0" smtClean="0"/>
          </a:p>
          <a:p>
            <a:r>
              <a:rPr lang="en-CA" sz="1800" dirty="0"/>
              <a:t>Lower attenuation </a:t>
            </a:r>
            <a:r>
              <a:rPr lang="en-CA" sz="1800" dirty="0" smtClean="0"/>
              <a:t>(fewer repeaters)</a:t>
            </a:r>
          </a:p>
          <a:p>
            <a:endParaRPr lang="en-CA" sz="1800" dirty="0"/>
          </a:p>
          <a:p>
            <a:r>
              <a:rPr lang="en-CA" sz="1800" dirty="0"/>
              <a:t>Low error </a:t>
            </a:r>
            <a:r>
              <a:rPr lang="en-CA" sz="1800" dirty="0" smtClean="0"/>
              <a:t>rate (immune </a:t>
            </a:r>
            <a:r>
              <a:rPr lang="en-CA" sz="1800" dirty="0"/>
              <a:t>to electromagnetic </a:t>
            </a:r>
            <a:r>
              <a:rPr lang="en-CA" sz="1800" dirty="0" smtClean="0"/>
              <a:t>noise)</a:t>
            </a:r>
          </a:p>
          <a:p>
            <a:endParaRPr lang="en-CA" sz="1800" dirty="0" smtClean="0"/>
          </a:p>
          <a:p>
            <a:r>
              <a:rPr lang="en-CA" sz="1800" dirty="0" smtClean="0"/>
              <a:t>Hard to tap</a:t>
            </a:r>
            <a:endParaRPr lang="en-CA" sz="1800" dirty="0"/>
          </a:p>
        </p:txBody>
      </p:sp>
      <p:grpSp>
        <p:nvGrpSpPr>
          <p:cNvPr id="7" name="Group 2"/>
          <p:cNvGrpSpPr>
            <a:grpSpLocks/>
          </p:cNvGrpSpPr>
          <p:nvPr/>
        </p:nvGrpSpPr>
        <p:grpSpPr bwMode="auto">
          <a:xfrm>
            <a:off x="4690196" y="4153560"/>
            <a:ext cx="4016217" cy="1730375"/>
            <a:chOff x="816" y="2054"/>
            <a:chExt cx="3993" cy="1546"/>
          </a:xfrm>
        </p:grpSpPr>
        <p:sp>
          <p:nvSpPr>
            <p:cNvPr id="8" name="Rectangle 3"/>
            <p:cNvSpPr>
              <a:spLocks noChangeArrowheads="1"/>
            </p:cNvSpPr>
            <p:nvPr/>
          </p:nvSpPr>
          <p:spPr bwMode="auto">
            <a:xfrm>
              <a:off x="816" y="2688"/>
              <a:ext cx="1488" cy="912"/>
            </a:xfrm>
            <a:prstGeom prst="rect">
              <a:avLst/>
            </a:prstGeom>
            <a:gradFill rotWithShape="0">
              <a:gsLst>
                <a:gs pos="0">
                  <a:srgbClr val="F39FD1">
                    <a:gamma/>
                    <a:shade val="29804"/>
                    <a:invGamma/>
                  </a:srgbClr>
                </a:gs>
                <a:gs pos="50000">
                  <a:srgbClr val="F39FD1"/>
                </a:gs>
                <a:gs pos="100000">
                  <a:srgbClr val="F39FD1">
                    <a:gamma/>
                    <a:shade val="29804"/>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9" name="Rectangle 4"/>
            <p:cNvSpPr>
              <a:spLocks noChangeArrowheads="1"/>
            </p:cNvSpPr>
            <p:nvPr/>
          </p:nvSpPr>
          <p:spPr bwMode="auto">
            <a:xfrm>
              <a:off x="2304" y="2928"/>
              <a:ext cx="1248" cy="432"/>
            </a:xfrm>
            <a:prstGeom prst="rect">
              <a:avLst/>
            </a:prstGeom>
            <a:gradFill rotWithShape="0">
              <a:gsLst>
                <a:gs pos="0">
                  <a:srgbClr val="A2C1FE">
                    <a:gamma/>
                    <a:shade val="29804"/>
                    <a:invGamma/>
                  </a:srgbClr>
                </a:gs>
                <a:gs pos="50000">
                  <a:srgbClr val="A2C1FE"/>
                </a:gs>
                <a:gs pos="100000">
                  <a:srgbClr val="A2C1FE">
                    <a:gamma/>
                    <a:shade val="29804"/>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0" name="Rectangle 5"/>
            <p:cNvSpPr>
              <a:spLocks noChangeArrowheads="1"/>
            </p:cNvSpPr>
            <p:nvPr/>
          </p:nvSpPr>
          <p:spPr bwMode="auto">
            <a:xfrm>
              <a:off x="3552" y="3024"/>
              <a:ext cx="1008" cy="192"/>
            </a:xfrm>
            <a:prstGeom prst="rect">
              <a:avLst/>
            </a:prstGeom>
            <a:gradFill rotWithShape="0">
              <a:gsLst>
                <a:gs pos="0">
                  <a:srgbClr val="EAEC5E">
                    <a:gamma/>
                    <a:shade val="29804"/>
                    <a:invGamma/>
                  </a:srgbClr>
                </a:gs>
                <a:gs pos="50000">
                  <a:srgbClr val="EAEC5E"/>
                </a:gs>
                <a:gs pos="100000">
                  <a:srgbClr val="EAEC5E">
                    <a:gamma/>
                    <a:shade val="29804"/>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 name="Line 6"/>
            <p:cNvSpPr>
              <a:spLocks noChangeShapeType="1"/>
            </p:cNvSpPr>
            <p:nvPr/>
          </p:nvSpPr>
          <p:spPr bwMode="auto">
            <a:xfrm>
              <a:off x="1440" y="2352"/>
              <a:ext cx="0" cy="336"/>
            </a:xfrm>
            <a:prstGeom prst="line">
              <a:avLst/>
            </a:prstGeom>
            <a:noFill/>
            <a:ln w="508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 name="Rectangle 7"/>
            <p:cNvSpPr>
              <a:spLocks noChangeArrowheads="1"/>
            </p:cNvSpPr>
            <p:nvPr/>
          </p:nvSpPr>
          <p:spPr bwMode="auto">
            <a:xfrm>
              <a:off x="854" y="2054"/>
              <a:ext cx="1300" cy="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sz="1400" b="1" dirty="0">
                  <a:latin typeface="Arial" charset="0"/>
                </a:rPr>
                <a:t>plastic jacket</a:t>
              </a:r>
            </a:p>
          </p:txBody>
        </p:sp>
        <p:sp>
          <p:nvSpPr>
            <p:cNvPr id="13" name="Line 8"/>
            <p:cNvSpPr>
              <a:spLocks noChangeShapeType="1"/>
            </p:cNvSpPr>
            <p:nvPr/>
          </p:nvSpPr>
          <p:spPr bwMode="auto">
            <a:xfrm>
              <a:off x="2832" y="2592"/>
              <a:ext cx="0" cy="336"/>
            </a:xfrm>
            <a:prstGeom prst="line">
              <a:avLst/>
            </a:prstGeom>
            <a:noFill/>
            <a:ln w="508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4" name="Rectangle 9"/>
            <p:cNvSpPr>
              <a:spLocks noChangeArrowheads="1"/>
            </p:cNvSpPr>
            <p:nvPr/>
          </p:nvSpPr>
          <p:spPr bwMode="auto">
            <a:xfrm>
              <a:off x="2296" y="2054"/>
              <a:ext cx="1479" cy="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lang="en-US" altLang="en-US" sz="1400" b="1" dirty="0">
                  <a:latin typeface="Arial" charset="0"/>
                </a:rPr>
                <a:t>glass or plastic</a:t>
              </a:r>
            </a:p>
            <a:p>
              <a:pPr algn="ctr" eaLnBrk="0" hangingPunct="0"/>
              <a:r>
                <a:rPr lang="en-US" altLang="en-US" sz="1400" b="1" dirty="0">
                  <a:latin typeface="Arial" charset="0"/>
                </a:rPr>
                <a:t>cladding</a:t>
              </a:r>
            </a:p>
          </p:txBody>
        </p:sp>
        <p:sp>
          <p:nvSpPr>
            <p:cNvPr id="15" name="Line 10"/>
            <p:cNvSpPr>
              <a:spLocks noChangeShapeType="1"/>
            </p:cNvSpPr>
            <p:nvPr/>
          </p:nvSpPr>
          <p:spPr bwMode="auto">
            <a:xfrm>
              <a:off x="4128" y="2688"/>
              <a:ext cx="0" cy="336"/>
            </a:xfrm>
            <a:prstGeom prst="line">
              <a:avLst/>
            </a:prstGeom>
            <a:noFill/>
            <a:ln w="508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6" name="Rectangle 11"/>
            <p:cNvSpPr>
              <a:spLocks noChangeArrowheads="1"/>
            </p:cNvSpPr>
            <p:nvPr/>
          </p:nvSpPr>
          <p:spPr bwMode="auto">
            <a:xfrm>
              <a:off x="3813" y="2150"/>
              <a:ext cx="996" cy="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lang="en-US" altLang="en-US" sz="1400" b="1" dirty="0">
                  <a:latin typeface="Arial" charset="0"/>
                </a:rPr>
                <a:t>fiber core</a:t>
              </a:r>
            </a:p>
          </p:txBody>
        </p:sp>
      </p:grpSp>
      <p:pic>
        <p:nvPicPr>
          <p:cNvPr id="17" name="Content Placeholder 16" descr="f-pict"/>
          <p:cNvPicPr>
            <a:picLocks noGrp="1" noChangeAspect="1" noChangeArrowheads="1"/>
          </p:cNvPicPr>
          <p:nvPr>
            <p:ph sz="half" idx="2"/>
          </p:nvPr>
        </p:nvPicPr>
        <p:blipFill>
          <a:blip r:embed="rId2" cstate="print"/>
          <a:srcRect/>
          <a:stretch>
            <a:fillRect/>
          </a:stretch>
        </p:blipFill>
        <p:spPr bwMode="auto">
          <a:xfrm>
            <a:off x="5649496" y="2004589"/>
            <a:ext cx="2097617" cy="1292132"/>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9648F39E-9C37-485F-AC97-16BB4BDF9F49}" type="slidenum">
              <a:rPr kumimoji="0" lang="en-US" smtClean="0"/>
              <a:t>14</a:t>
            </a:fld>
            <a:endParaRPr kumimoji="0" lang="en-US"/>
          </a:p>
        </p:txBody>
      </p:sp>
    </p:spTree>
    <p:extLst>
      <p:ext uri="{BB962C8B-B14F-4D97-AF65-F5344CB8AC3E}">
        <p14:creationId xmlns:p14="http://schemas.microsoft.com/office/powerpoint/2010/main" val="4614245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Fiber Optic Types</a:t>
            </a:r>
          </a:p>
        </p:txBody>
      </p:sp>
      <p:sp>
        <p:nvSpPr>
          <p:cNvPr id="3" name="Content Placeholder 2"/>
          <p:cNvSpPr>
            <a:spLocks noGrp="1"/>
          </p:cNvSpPr>
          <p:nvPr>
            <p:ph sz="half" idx="1"/>
          </p:nvPr>
        </p:nvSpPr>
        <p:spPr/>
        <p:txBody>
          <a:bodyPr>
            <a:normAutofit fontScale="77500" lnSpcReduction="20000"/>
          </a:bodyPr>
          <a:lstStyle/>
          <a:p>
            <a:r>
              <a:rPr lang="en-CA" b="1" dirty="0" smtClean="0"/>
              <a:t>Multimode </a:t>
            </a:r>
            <a:r>
              <a:rPr lang="en-CA" b="1" dirty="0"/>
              <a:t>step-index fiber</a:t>
            </a:r>
          </a:p>
          <a:p>
            <a:pPr lvl="1"/>
            <a:r>
              <a:rPr lang="en-CA" dirty="0" smtClean="0"/>
              <a:t>The </a:t>
            </a:r>
            <a:r>
              <a:rPr lang="en-CA" dirty="0"/>
              <a:t>reflective walls of the fiber move the light pulses to the </a:t>
            </a:r>
            <a:r>
              <a:rPr lang="en-CA" dirty="0" smtClean="0"/>
              <a:t>receiver</a:t>
            </a:r>
          </a:p>
          <a:p>
            <a:pPr lvl="1"/>
            <a:endParaRPr lang="en-CA" dirty="0"/>
          </a:p>
          <a:p>
            <a:r>
              <a:rPr lang="en-CA" b="1" dirty="0" smtClean="0"/>
              <a:t>Multimode graded-index fiber</a:t>
            </a:r>
          </a:p>
          <a:p>
            <a:pPr lvl="1"/>
            <a:r>
              <a:rPr lang="en-CA" dirty="0" smtClean="0"/>
              <a:t>Acts </a:t>
            </a:r>
            <a:r>
              <a:rPr lang="en-CA" dirty="0"/>
              <a:t>to refract the light toward the center of the fiber by variations in the </a:t>
            </a:r>
            <a:r>
              <a:rPr lang="en-CA" dirty="0" smtClean="0"/>
              <a:t>density</a:t>
            </a:r>
          </a:p>
          <a:p>
            <a:pPr lvl="1"/>
            <a:endParaRPr lang="en-CA" dirty="0"/>
          </a:p>
          <a:p>
            <a:r>
              <a:rPr lang="en-CA" b="1" dirty="0" smtClean="0"/>
              <a:t>Single </a:t>
            </a:r>
            <a:r>
              <a:rPr lang="en-CA" b="1" dirty="0"/>
              <a:t>mode fiber</a:t>
            </a:r>
          </a:p>
          <a:p>
            <a:pPr lvl="1"/>
            <a:r>
              <a:rPr lang="en-CA" dirty="0"/>
              <a:t>the light is guided down the center of an extremely narrow core</a:t>
            </a:r>
          </a:p>
          <a:p>
            <a:endParaRPr lang="en-CA" dirty="0"/>
          </a:p>
        </p:txBody>
      </p:sp>
      <p:grpSp>
        <p:nvGrpSpPr>
          <p:cNvPr id="14" name="Group 2"/>
          <p:cNvGrpSpPr>
            <a:grpSpLocks/>
          </p:cNvGrpSpPr>
          <p:nvPr/>
        </p:nvGrpSpPr>
        <p:grpSpPr bwMode="auto">
          <a:xfrm>
            <a:off x="4572000" y="2400300"/>
            <a:ext cx="4419600" cy="533400"/>
            <a:chOff x="384" y="1008"/>
            <a:chExt cx="2784" cy="336"/>
          </a:xfrm>
        </p:grpSpPr>
        <p:sp>
          <p:nvSpPr>
            <p:cNvPr id="15" name="Line 3"/>
            <p:cNvSpPr>
              <a:spLocks noChangeShapeType="1"/>
            </p:cNvSpPr>
            <p:nvPr/>
          </p:nvSpPr>
          <p:spPr bwMode="auto">
            <a:xfrm>
              <a:off x="384" y="1008"/>
              <a:ext cx="278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6" name="Line 4"/>
            <p:cNvSpPr>
              <a:spLocks noChangeShapeType="1"/>
            </p:cNvSpPr>
            <p:nvPr/>
          </p:nvSpPr>
          <p:spPr bwMode="auto">
            <a:xfrm>
              <a:off x="384" y="1344"/>
              <a:ext cx="278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grpSp>
        <p:nvGrpSpPr>
          <p:cNvPr id="17" name="Group 5"/>
          <p:cNvGrpSpPr>
            <a:grpSpLocks/>
          </p:cNvGrpSpPr>
          <p:nvPr/>
        </p:nvGrpSpPr>
        <p:grpSpPr bwMode="auto">
          <a:xfrm>
            <a:off x="4572000" y="3848100"/>
            <a:ext cx="4419600" cy="533400"/>
            <a:chOff x="384" y="1920"/>
            <a:chExt cx="2784" cy="336"/>
          </a:xfrm>
        </p:grpSpPr>
        <p:sp>
          <p:nvSpPr>
            <p:cNvPr id="18" name="Line 6"/>
            <p:cNvSpPr>
              <a:spLocks noChangeShapeType="1"/>
            </p:cNvSpPr>
            <p:nvPr/>
          </p:nvSpPr>
          <p:spPr bwMode="auto">
            <a:xfrm>
              <a:off x="384" y="1920"/>
              <a:ext cx="278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9" name="Line 7"/>
            <p:cNvSpPr>
              <a:spLocks noChangeShapeType="1"/>
            </p:cNvSpPr>
            <p:nvPr/>
          </p:nvSpPr>
          <p:spPr bwMode="auto">
            <a:xfrm>
              <a:off x="384" y="2256"/>
              <a:ext cx="278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grpSp>
        <p:nvGrpSpPr>
          <p:cNvPr id="20" name="Group 8"/>
          <p:cNvGrpSpPr>
            <a:grpSpLocks/>
          </p:cNvGrpSpPr>
          <p:nvPr/>
        </p:nvGrpSpPr>
        <p:grpSpPr bwMode="auto">
          <a:xfrm>
            <a:off x="4572000" y="5295900"/>
            <a:ext cx="4419600" cy="533400"/>
            <a:chOff x="384" y="2832"/>
            <a:chExt cx="2784" cy="336"/>
          </a:xfrm>
        </p:grpSpPr>
        <p:sp>
          <p:nvSpPr>
            <p:cNvPr id="21" name="Line 9"/>
            <p:cNvSpPr>
              <a:spLocks noChangeShapeType="1"/>
            </p:cNvSpPr>
            <p:nvPr/>
          </p:nvSpPr>
          <p:spPr bwMode="auto">
            <a:xfrm>
              <a:off x="384" y="2832"/>
              <a:ext cx="278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2" name="Line 10"/>
            <p:cNvSpPr>
              <a:spLocks noChangeShapeType="1"/>
            </p:cNvSpPr>
            <p:nvPr/>
          </p:nvSpPr>
          <p:spPr bwMode="auto">
            <a:xfrm>
              <a:off x="384" y="3168"/>
              <a:ext cx="278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grpSp>
        <p:nvGrpSpPr>
          <p:cNvPr id="23" name="Group 11"/>
          <p:cNvGrpSpPr>
            <a:grpSpLocks/>
          </p:cNvGrpSpPr>
          <p:nvPr/>
        </p:nvGrpSpPr>
        <p:grpSpPr bwMode="auto">
          <a:xfrm>
            <a:off x="4724400" y="2400300"/>
            <a:ext cx="838200" cy="533400"/>
            <a:chOff x="480" y="1008"/>
            <a:chExt cx="528" cy="336"/>
          </a:xfrm>
        </p:grpSpPr>
        <p:sp>
          <p:nvSpPr>
            <p:cNvPr id="24" name="Line 12"/>
            <p:cNvSpPr>
              <a:spLocks noChangeShapeType="1"/>
            </p:cNvSpPr>
            <p:nvPr/>
          </p:nvSpPr>
          <p:spPr bwMode="auto">
            <a:xfrm flipV="1">
              <a:off x="480" y="1008"/>
              <a:ext cx="288" cy="336"/>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5" name="Line 13"/>
            <p:cNvSpPr>
              <a:spLocks noChangeShapeType="1"/>
            </p:cNvSpPr>
            <p:nvPr/>
          </p:nvSpPr>
          <p:spPr bwMode="auto">
            <a:xfrm flipH="1" flipV="1">
              <a:off x="720" y="1008"/>
              <a:ext cx="288" cy="336"/>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grpSp>
        <p:nvGrpSpPr>
          <p:cNvPr id="26" name="Group 14"/>
          <p:cNvGrpSpPr>
            <a:grpSpLocks/>
          </p:cNvGrpSpPr>
          <p:nvPr/>
        </p:nvGrpSpPr>
        <p:grpSpPr bwMode="auto">
          <a:xfrm>
            <a:off x="5486400" y="2400300"/>
            <a:ext cx="838200" cy="533400"/>
            <a:chOff x="960" y="1008"/>
            <a:chExt cx="528" cy="336"/>
          </a:xfrm>
        </p:grpSpPr>
        <p:sp>
          <p:nvSpPr>
            <p:cNvPr id="27" name="Line 15"/>
            <p:cNvSpPr>
              <a:spLocks noChangeShapeType="1"/>
            </p:cNvSpPr>
            <p:nvPr/>
          </p:nvSpPr>
          <p:spPr bwMode="auto">
            <a:xfrm flipV="1">
              <a:off x="960" y="1008"/>
              <a:ext cx="288" cy="336"/>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8" name="Line 16"/>
            <p:cNvSpPr>
              <a:spLocks noChangeShapeType="1"/>
            </p:cNvSpPr>
            <p:nvPr/>
          </p:nvSpPr>
          <p:spPr bwMode="auto">
            <a:xfrm flipH="1" flipV="1">
              <a:off x="1200" y="1008"/>
              <a:ext cx="288" cy="336"/>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grpSp>
        <p:nvGrpSpPr>
          <p:cNvPr id="29" name="Group 17"/>
          <p:cNvGrpSpPr>
            <a:grpSpLocks/>
          </p:cNvGrpSpPr>
          <p:nvPr/>
        </p:nvGrpSpPr>
        <p:grpSpPr bwMode="auto">
          <a:xfrm>
            <a:off x="6324600" y="2400300"/>
            <a:ext cx="838200" cy="533400"/>
            <a:chOff x="1488" y="1008"/>
            <a:chExt cx="528" cy="336"/>
          </a:xfrm>
        </p:grpSpPr>
        <p:sp>
          <p:nvSpPr>
            <p:cNvPr id="30" name="Line 18"/>
            <p:cNvSpPr>
              <a:spLocks noChangeShapeType="1"/>
            </p:cNvSpPr>
            <p:nvPr/>
          </p:nvSpPr>
          <p:spPr bwMode="auto">
            <a:xfrm flipV="1">
              <a:off x="1488" y="1008"/>
              <a:ext cx="288" cy="336"/>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31" name="Line 19"/>
            <p:cNvSpPr>
              <a:spLocks noChangeShapeType="1"/>
            </p:cNvSpPr>
            <p:nvPr/>
          </p:nvSpPr>
          <p:spPr bwMode="auto">
            <a:xfrm flipH="1" flipV="1">
              <a:off x="1728" y="1008"/>
              <a:ext cx="288" cy="336"/>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grpSp>
        <p:nvGrpSpPr>
          <p:cNvPr id="32" name="Group 20"/>
          <p:cNvGrpSpPr>
            <a:grpSpLocks/>
          </p:cNvGrpSpPr>
          <p:nvPr/>
        </p:nvGrpSpPr>
        <p:grpSpPr bwMode="auto">
          <a:xfrm>
            <a:off x="7162800" y="2400300"/>
            <a:ext cx="838200" cy="533400"/>
            <a:chOff x="2016" y="1008"/>
            <a:chExt cx="528" cy="336"/>
          </a:xfrm>
        </p:grpSpPr>
        <p:sp>
          <p:nvSpPr>
            <p:cNvPr id="33" name="Line 21"/>
            <p:cNvSpPr>
              <a:spLocks noChangeShapeType="1"/>
            </p:cNvSpPr>
            <p:nvPr/>
          </p:nvSpPr>
          <p:spPr bwMode="auto">
            <a:xfrm flipV="1">
              <a:off x="2016" y="1008"/>
              <a:ext cx="288" cy="336"/>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34" name="Line 22"/>
            <p:cNvSpPr>
              <a:spLocks noChangeShapeType="1"/>
            </p:cNvSpPr>
            <p:nvPr/>
          </p:nvSpPr>
          <p:spPr bwMode="auto">
            <a:xfrm flipH="1" flipV="1">
              <a:off x="2256" y="1008"/>
              <a:ext cx="288" cy="336"/>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grpSp>
        <p:nvGrpSpPr>
          <p:cNvPr id="35" name="Group 23"/>
          <p:cNvGrpSpPr>
            <a:grpSpLocks/>
          </p:cNvGrpSpPr>
          <p:nvPr/>
        </p:nvGrpSpPr>
        <p:grpSpPr bwMode="auto">
          <a:xfrm>
            <a:off x="8001000" y="2400300"/>
            <a:ext cx="838200" cy="533400"/>
            <a:chOff x="2544" y="1008"/>
            <a:chExt cx="528" cy="336"/>
          </a:xfrm>
        </p:grpSpPr>
        <p:sp>
          <p:nvSpPr>
            <p:cNvPr id="36" name="Line 24"/>
            <p:cNvSpPr>
              <a:spLocks noChangeShapeType="1"/>
            </p:cNvSpPr>
            <p:nvPr/>
          </p:nvSpPr>
          <p:spPr bwMode="auto">
            <a:xfrm flipV="1">
              <a:off x="2544" y="1008"/>
              <a:ext cx="288" cy="336"/>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37" name="Line 25"/>
            <p:cNvSpPr>
              <a:spLocks noChangeShapeType="1"/>
            </p:cNvSpPr>
            <p:nvPr/>
          </p:nvSpPr>
          <p:spPr bwMode="auto">
            <a:xfrm flipH="1" flipV="1">
              <a:off x="2784" y="1008"/>
              <a:ext cx="288" cy="336"/>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sp>
        <p:nvSpPr>
          <p:cNvPr id="38" name="Line 26"/>
          <p:cNvSpPr>
            <a:spLocks noChangeShapeType="1"/>
          </p:cNvSpPr>
          <p:nvPr/>
        </p:nvSpPr>
        <p:spPr bwMode="auto">
          <a:xfrm flipV="1">
            <a:off x="8839200" y="2628900"/>
            <a:ext cx="304800" cy="228600"/>
          </a:xfrm>
          <a:prstGeom prst="line">
            <a:avLst/>
          </a:prstGeom>
          <a:noFill/>
          <a:ln w="50800">
            <a:solidFill>
              <a:schemeClr val="tx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39" name="Freeform 27"/>
          <p:cNvSpPr>
            <a:spLocks/>
          </p:cNvSpPr>
          <p:nvPr/>
        </p:nvSpPr>
        <p:spPr bwMode="auto">
          <a:xfrm>
            <a:off x="4724400" y="4000500"/>
            <a:ext cx="4364038" cy="306388"/>
          </a:xfrm>
          <a:custGeom>
            <a:avLst/>
            <a:gdLst>
              <a:gd name="T0" fmla="*/ 48 w 2749"/>
              <a:gd name="T1" fmla="*/ 192 h 193"/>
              <a:gd name="T2" fmla="*/ 96 w 2749"/>
              <a:gd name="T3" fmla="*/ 144 h 193"/>
              <a:gd name="T4" fmla="*/ 168 w 2749"/>
              <a:gd name="T5" fmla="*/ 108 h 193"/>
              <a:gd name="T6" fmla="*/ 264 w 2749"/>
              <a:gd name="T7" fmla="*/ 48 h 193"/>
              <a:gd name="T8" fmla="*/ 336 w 2749"/>
              <a:gd name="T9" fmla="*/ 12 h 193"/>
              <a:gd name="T10" fmla="*/ 408 w 2749"/>
              <a:gd name="T11" fmla="*/ 0 h 193"/>
              <a:gd name="T12" fmla="*/ 504 w 2749"/>
              <a:gd name="T13" fmla="*/ 12 h 193"/>
              <a:gd name="T14" fmla="*/ 624 w 2749"/>
              <a:gd name="T15" fmla="*/ 120 h 193"/>
              <a:gd name="T16" fmla="*/ 696 w 2749"/>
              <a:gd name="T17" fmla="*/ 156 h 193"/>
              <a:gd name="T18" fmla="*/ 768 w 2749"/>
              <a:gd name="T19" fmla="*/ 156 h 193"/>
              <a:gd name="T20" fmla="*/ 840 w 2749"/>
              <a:gd name="T21" fmla="*/ 156 h 193"/>
              <a:gd name="T22" fmla="*/ 924 w 2749"/>
              <a:gd name="T23" fmla="*/ 132 h 193"/>
              <a:gd name="T24" fmla="*/ 1008 w 2749"/>
              <a:gd name="T25" fmla="*/ 96 h 193"/>
              <a:gd name="T26" fmla="*/ 1080 w 2749"/>
              <a:gd name="T27" fmla="*/ 48 h 193"/>
              <a:gd name="T28" fmla="*/ 1164 w 2749"/>
              <a:gd name="T29" fmla="*/ 36 h 193"/>
              <a:gd name="T30" fmla="*/ 1236 w 2749"/>
              <a:gd name="T31" fmla="*/ 36 h 193"/>
              <a:gd name="T32" fmla="*/ 1320 w 2749"/>
              <a:gd name="T33" fmla="*/ 60 h 193"/>
              <a:gd name="T34" fmla="*/ 1404 w 2749"/>
              <a:gd name="T35" fmla="*/ 108 h 193"/>
              <a:gd name="T36" fmla="*/ 1500 w 2749"/>
              <a:gd name="T37" fmla="*/ 144 h 193"/>
              <a:gd name="T38" fmla="*/ 1596 w 2749"/>
              <a:gd name="T39" fmla="*/ 156 h 193"/>
              <a:gd name="T40" fmla="*/ 1680 w 2749"/>
              <a:gd name="T41" fmla="*/ 156 h 193"/>
              <a:gd name="T42" fmla="*/ 1752 w 2749"/>
              <a:gd name="T43" fmla="*/ 132 h 193"/>
              <a:gd name="T44" fmla="*/ 1824 w 2749"/>
              <a:gd name="T45" fmla="*/ 96 h 193"/>
              <a:gd name="T46" fmla="*/ 1920 w 2749"/>
              <a:gd name="T47" fmla="*/ 36 h 193"/>
              <a:gd name="T48" fmla="*/ 2004 w 2749"/>
              <a:gd name="T49" fmla="*/ 0 h 193"/>
              <a:gd name="T50" fmla="*/ 2088 w 2749"/>
              <a:gd name="T51" fmla="*/ 0 h 193"/>
              <a:gd name="T52" fmla="*/ 2172 w 2749"/>
              <a:gd name="T53" fmla="*/ 36 h 193"/>
              <a:gd name="T54" fmla="*/ 2256 w 2749"/>
              <a:gd name="T55" fmla="*/ 120 h 193"/>
              <a:gd name="T56" fmla="*/ 2328 w 2749"/>
              <a:gd name="T57" fmla="*/ 156 h 193"/>
              <a:gd name="T58" fmla="*/ 2424 w 2749"/>
              <a:gd name="T59" fmla="*/ 192 h 193"/>
              <a:gd name="T60" fmla="*/ 2520 w 2749"/>
              <a:gd name="T61" fmla="*/ 192 h 193"/>
              <a:gd name="T62" fmla="*/ 2604 w 2749"/>
              <a:gd name="T63" fmla="*/ 168 h 193"/>
              <a:gd name="T64" fmla="*/ 2676 w 2749"/>
              <a:gd name="T65" fmla="*/ 132 h 193"/>
              <a:gd name="T66" fmla="*/ 2748 w 2749"/>
              <a:gd name="T67" fmla="*/ 72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49" h="193">
                <a:moveTo>
                  <a:pt x="0" y="192"/>
                </a:moveTo>
                <a:lnTo>
                  <a:pt x="48" y="192"/>
                </a:lnTo>
                <a:lnTo>
                  <a:pt x="60" y="156"/>
                </a:lnTo>
                <a:lnTo>
                  <a:pt x="96" y="144"/>
                </a:lnTo>
                <a:lnTo>
                  <a:pt x="132" y="132"/>
                </a:lnTo>
                <a:lnTo>
                  <a:pt x="168" y="108"/>
                </a:lnTo>
                <a:lnTo>
                  <a:pt x="228" y="60"/>
                </a:lnTo>
                <a:lnTo>
                  <a:pt x="264" y="48"/>
                </a:lnTo>
                <a:lnTo>
                  <a:pt x="300" y="36"/>
                </a:lnTo>
                <a:lnTo>
                  <a:pt x="336" y="12"/>
                </a:lnTo>
                <a:lnTo>
                  <a:pt x="372" y="12"/>
                </a:lnTo>
                <a:lnTo>
                  <a:pt x="408" y="0"/>
                </a:lnTo>
                <a:lnTo>
                  <a:pt x="444" y="0"/>
                </a:lnTo>
                <a:lnTo>
                  <a:pt x="504" y="12"/>
                </a:lnTo>
                <a:lnTo>
                  <a:pt x="552" y="60"/>
                </a:lnTo>
                <a:lnTo>
                  <a:pt x="624" y="120"/>
                </a:lnTo>
                <a:lnTo>
                  <a:pt x="660" y="144"/>
                </a:lnTo>
                <a:lnTo>
                  <a:pt x="696" y="156"/>
                </a:lnTo>
                <a:lnTo>
                  <a:pt x="732" y="156"/>
                </a:lnTo>
                <a:lnTo>
                  <a:pt x="768" y="156"/>
                </a:lnTo>
                <a:lnTo>
                  <a:pt x="804" y="156"/>
                </a:lnTo>
                <a:lnTo>
                  <a:pt x="840" y="156"/>
                </a:lnTo>
                <a:lnTo>
                  <a:pt x="888" y="144"/>
                </a:lnTo>
                <a:lnTo>
                  <a:pt x="924" y="132"/>
                </a:lnTo>
                <a:lnTo>
                  <a:pt x="972" y="120"/>
                </a:lnTo>
                <a:lnTo>
                  <a:pt x="1008" y="96"/>
                </a:lnTo>
                <a:lnTo>
                  <a:pt x="1044" y="72"/>
                </a:lnTo>
                <a:lnTo>
                  <a:pt x="1080" y="48"/>
                </a:lnTo>
                <a:lnTo>
                  <a:pt x="1116" y="36"/>
                </a:lnTo>
                <a:lnTo>
                  <a:pt x="1164" y="36"/>
                </a:lnTo>
                <a:lnTo>
                  <a:pt x="1200" y="36"/>
                </a:lnTo>
                <a:lnTo>
                  <a:pt x="1236" y="36"/>
                </a:lnTo>
                <a:lnTo>
                  <a:pt x="1284" y="48"/>
                </a:lnTo>
                <a:lnTo>
                  <a:pt x="1320" y="60"/>
                </a:lnTo>
                <a:lnTo>
                  <a:pt x="1356" y="84"/>
                </a:lnTo>
                <a:lnTo>
                  <a:pt x="1404" y="108"/>
                </a:lnTo>
                <a:lnTo>
                  <a:pt x="1464" y="144"/>
                </a:lnTo>
                <a:lnTo>
                  <a:pt x="1500" y="144"/>
                </a:lnTo>
                <a:lnTo>
                  <a:pt x="1536" y="156"/>
                </a:lnTo>
                <a:lnTo>
                  <a:pt x="1596" y="156"/>
                </a:lnTo>
                <a:lnTo>
                  <a:pt x="1632" y="156"/>
                </a:lnTo>
                <a:lnTo>
                  <a:pt x="1680" y="156"/>
                </a:lnTo>
                <a:lnTo>
                  <a:pt x="1716" y="156"/>
                </a:lnTo>
                <a:lnTo>
                  <a:pt x="1752" y="132"/>
                </a:lnTo>
                <a:lnTo>
                  <a:pt x="1788" y="120"/>
                </a:lnTo>
                <a:lnTo>
                  <a:pt x="1824" y="96"/>
                </a:lnTo>
                <a:lnTo>
                  <a:pt x="1884" y="60"/>
                </a:lnTo>
                <a:lnTo>
                  <a:pt x="1920" y="36"/>
                </a:lnTo>
                <a:lnTo>
                  <a:pt x="1968" y="0"/>
                </a:lnTo>
                <a:lnTo>
                  <a:pt x="2004" y="0"/>
                </a:lnTo>
                <a:lnTo>
                  <a:pt x="2052" y="0"/>
                </a:lnTo>
                <a:lnTo>
                  <a:pt x="2088" y="0"/>
                </a:lnTo>
                <a:lnTo>
                  <a:pt x="2136" y="24"/>
                </a:lnTo>
                <a:lnTo>
                  <a:pt x="2172" y="36"/>
                </a:lnTo>
                <a:lnTo>
                  <a:pt x="2220" y="72"/>
                </a:lnTo>
                <a:lnTo>
                  <a:pt x="2256" y="120"/>
                </a:lnTo>
                <a:lnTo>
                  <a:pt x="2292" y="144"/>
                </a:lnTo>
                <a:lnTo>
                  <a:pt x="2328" y="156"/>
                </a:lnTo>
                <a:lnTo>
                  <a:pt x="2388" y="180"/>
                </a:lnTo>
                <a:lnTo>
                  <a:pt x="2424" y="192"/>
                </a:lnTo>
                <a:lnTo>
                  <a:pt x="2484" y="192"/>
                </a:lnTo>
                <a:lnTo>
                  <a:pt x="2520" y="192"/>
                </a:lnTo>
                <a:lnTo>
                  <a:pt x="2568" y="180"/>
                </a:lnTo>
                <a:lnTo>
                  <a:pt x="2604" y="168"/>
                </a:lnTo>
                <a:lnTo>
                  <a:pt x="2640" y="144"/>
                </a:lnTo>
                <a:lnTo>
                  <a:pt x="2676" y="132"/>
                </a:lnTo>
                <a:lnTo>
                  <a:pt x="2712" y="96"/>
                </a:lnTo>
                <a:lnTo>
                  <a:pt x="2748" y="72"/>
                </a:lnTo>
              </a:path>
            </a:pathLst>
          </a:custGeom>
          <a:noFill/>
          <a:ln w="50800" cap="rnd" cmpd="sng">
            <a:solidFill>
              <a:schemeClr val="tx2"/>
            </a:solidFill>
            <a:prstDash val="solid"/>
            <a:round/>
            <a:headEnd type="none" w="sm" len="sm"/>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0" name="Line 28"/>
          <p:cNvSpPr>
            <a:spLocks noChangeShapeType="1"/>
          </p:cNvSpPr>
          <p:nvPr/>
        </p:nvSpPr>
        <p:spPr bwMode="auto">
          <a:xfrm>
            <a:off x="4648200" y="5600700"/>
            <a:ext cx="4267200" cy="0"/>
          </a:xfrm>
          <a:prstGeom prst="line">
            <a:avLst/>
          </a:prstGeom>
          <a:noFill/>
          <a:ln w="50800">
            <a:solidFill>
              <a:schemeClr val="tx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4" name="Slide Number Placeholder 3"/>
          <p:cNvSpPr>
            <a:spLocks noGrp="1"/>
          </p:cNvSpPr>
          <p:nvPr>
            <p:ph type="sldNum" sz="quarter" idx="12"/>
          </p:nvPr>
        </p:nvSpPr>
        <p:spPr/>
        <p:txBody>
          <a:bodyPr/>
          <a:lstStyle/>
          <a:p>
            <a:fld id="{9648F39E-9C37-485F-AC97-16BB4BDF9F49}" type="slidenum">
              <a:rPr kumimoji="0" lang="en-US" smtClean="0"/>
              <a:t>15</a:t>
            </a:fld>
            <a:endParaRPr kumimoji="0" lang="en-US"/>
          </a:p>
        </p:txBody>
      </p:sp>
    </p:spTree>
    <p:extLst>
      <p:ext uri="{BB962C8B-B14F-4D97-AF65-F5344CB8AC3E}">
        <p14:creationId xmlns:p14="http://schemas.microsoft.com/office/powerpoint/2010/main" val="1840552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Wireless (Unguided Media</a:t>
            </a:r>
            <a:r>
              <a:rPr lang="en-CA" dirty="0" smtClean="0"/>
              <a:t>)</a:t>
            </a:r>
            <a:endParaRPr lang="en-CA" dirty="0"/>
          </a:p>
        </p:txBody>
      </p:sp>
      <p:sp>
        <p:nvSpPr>
          <p:cNvPr id="5" name="Text Placeholder 4"/>
          <p:cNvSpPr>
            <a:spLocks noGrp="1"/>
          </p:cNvSpPr>
          <p:nvPr>
            <p:ph type="body" idx="1"/>
          </p:nvPr>
        </p:nvSpPr>
        <p:spPr/>
        <p:txBody>
          <a:bodyPr/>
          <a:lstStyle/>
          <a:p>
            <a:r>
              <a:rPr lang="en-CA" dirty="0"/>
              <a:t>Radio link types</a:t>
            </a:r>
            <a:r>
              <a:rPr lang="en-CA" dirty="0" smtClean="0"/>
              <a:t>:</a:t>
            </a:r>
            <a:endParaRPr lang="en-CA" dirty="0"/>
          </a:p>
        </p:txBody>
      </p:sp>
      <p:sp>
        <p:nvSpPr>
          <p:cNvPr id="3" name="Content Placeholder 2"/>
          <p:cNvSpPr>
            <a:spLocks noGrp="1"/>
          </p:cNvSpPr>
          <p:nvPr>
            <p:ph sz="half" idx="2"/>
          </p:nvPr>
        </p:nvSpPr>
        <p:spPr/>
        <p:txBody>
          <a:bodyPr>
            <a:normAutofit fontScale="77500" lnSpcReduction="20000"/>
          </a:bodyPr>
          <a:lstStyle/>
          <a:p>
            <a:r>
              <a:rPr lang="en-CA" dirty="0" smtClean="0"/>
              <a:t>Terrestrial  </a:t>
            </a:r>
            <a:r>
              <a:rPr lang="en-CA" dirty="0"/>
              <a:t>microwave</a:t>
            </a:r>
          </a:p>
          <a:p>
            <a:pPr lvl="1"/>
            <a:r>
              <a:rPr lang="en-CA" dirty="0" smtClean="0"/>
              <a:t>up </a:t>
            </a:r>
            <a:r>
              <a:rPr lang="en-CA" dirty="0"/>
              <a:t>to 45 Mbps channels</a:t>
            </a:r>
          </a:p>
          <a:p>
            <a:endParaRPr lang="en-CA" dirty="0" smtClean="0"/>
          </a:p>
          <a:p>
            <a:r>
              <a:rPr lang="en-CA" dirty="0" smtClean="0"/>
              <a:t>LAN </a:t>
            </a:r>
            <a:r>
              <a:rPr lang="en-CA" dirty="0"/>
              <a:t>(e.g., </a:t>
            </a:r>
            <a:r>
              <a:rPr lang="en-CA" dirty="0" err="1"/>
              <a:t>WiFi</a:t>
            </a:r>
            <a:r>
              <a:rPr lang="en-CA" dirty="0"/>
              <a:t>)</a:t>
            </a:r>
          </a:p>
          <a:p>
            <a:pPr lvl="1"/>
            <a:r>
              <a:rPr lang="en-CA" dirty="0"/>
              <a:t>11 Mbps, 54 Mbps</a:t>
            </a:r>
          </a:p>
          <a:p>
            <a:endParaRPr lang="en-CA" dirty="0" smtClean="0"/>
          </a:p>
          <a:p>
            <a:r>
              <a:rPr lang="en-CA" dirty="0" smtClean="0"/>
              <a:t>Wide-area </a:t>
            </a:r>
            <a:r>
              <a:rPr lang="en-CA" dirty="0"/>
              <a:t>(e.g., cellular)</a:t>
            </a:r>
          </a:p>
          <a:p>
            <a:pPr lvl="1"/>
            <a:r>
              <a:rPr lang="en-CA" dirty="0" smtClean="0"/>
              <a:t>3G: </a:t>
            </a:r>
            <a:r>
              <a:rPr lang="en-CA" dirty="0"/>
              <a:t>~ 1 </a:t>
            </a:r>
            <a:r>
              <a:rPr lang="en-CA" dirty="0" smtClean="0"/>
              <a:t>Mbps</a:t>
            </a:r>
          </a:p>
          <a:p>
            <a:pPr lvl="1"/>
            <a:r>
              <a:rPr lang="en-CA" dirty="0" smtClean="0"/>
              <a:t>LTE: ~ 300 (DL), 75 (UL) Mbps</a:t>
            </a:r>
            <a:endParaRPr lang="en-CA" dirty="0"/>
          </a:p>
          <a:p>
            <a:endParaRPr lang="en-CA" dirty="0" smtClean="0"/>
          </a:p>
          <a:p>
            <a:r>
              <a:rPr lang="en-CA" dirty="0" smtClean="0"/>
              <a:t>Satellite</a:t>
            </a:r>
            <a:endParaRPr lang="en-CA" dirty="0"/>
          </a:p>
          <a:p>
            <a:pPr lvl="1"/>
            <a:r>
              <a:rPr lang="en-CA" dirty="0"/>
              <a:t>Kbps to 45 Mbps channel (or multiple smaller channels)</a:t>
            </a:r>
          </a:p>
          <a:p>
            <a:pPr lvl="1"/>
            <a:r>
              <a:rPr lang="en-CA" dirty="0"/>
              <a:t>270 </a:t>
            </a:r>
            <a:r>
              <a:rPr lang="en-CA" dirty="0" err="1"/>
              <a:t>msec</a:t>
            </a:r>
            <a:r>
              <a:rPr lang="en-CA" dirty="0"/>
              <a:t> end-end delay</a:t>
            </a:r>
          </a:p>
          <a:p>
            <a:pPr lvl="1"/>
            <a:r>
              <a:rPr lang="en-CA" dirty="0"/>
              <a:t>geosynchronous versus low </a:t>
            </a:r>
            <a:r>
              <a:rPr lang="en-CA" dirty="0" smtClean="0"/>
              <a:t>altitude</a:t>
            </a:r>
            <a:endParaRPr lang="en-CA" dirty="0"/>
          </a:p>
        </p:txBody>
      </p:sp>
      <p:sp>
        <p:nvSpPr>
          <p:cNvPr id="6" name="Text Placeholder 5"/>
          <p:cNvSpPr>
            <a:spLocks noGrp="1"/>
          </p:cNvSpPr>
          <p:nvPr>
            <p:ph type="body" sz="quarter" idx="3"/>
          </p:nvPr>
        </p:nvSpPr>
        <p:spPr/>
        <p:txBody>
          <a:bodyPr>
            <a:normAutofit fontScale="92500"/>
          </a:bodyPr>
          <a:lstStyle/>
          <a:p>
            <a:r>
              <a:rPr lang="en-US" dirty="0" smtClean="0"/>
              <a:t>Common Characteristics</a:t>
            </a:r>
            <a:endParaRPr lang="en-CA" dirty="0"/>
          </a:p>
        </p:txBody>
      </p:sp>
      <p:sp>
        <p:nvSpPr>
          <p:cNvPr id="7" name="Content Placeholder 6"/>
          <p:cNvSpPr>
            <a:spLocks noGrp="1"/>
          </p:cNvSpPr>
          <p:nvPr>
            <p:ph sz="quarter" idx="4"/>
          </p:nvPr>
        </p:nvSpPr>
        <p:spPr/>
        <p:txBody>
          <a:bodyPr>
            <a:normAutofit fontScale="92500" lnSpcReduction="20000"/>
          </a:bodyPr>
          <a:lstStyle/>
          <a:p>
            <a:r>
              <a:rPr lang="en-US" altLang="zh-CN" dirty="0" smtClean="0">
                <a:ea typeface="宋体" charset="-122"/>
              </a:rPr>
              <a:t>Signal </a:t>
            </a:r>
            <a:r>
              <a:rPr lang="en-US" altLang="zh-CN" dirty="0">
                <a:ea typeface="宋体" charset="-122"/>
              </a:rPr>
              <a:t>carried in electromagnetic </a:t>
            </a:r>
            <a:r>
              <a:rPr lang="en-US" altLang="zh-CN" dirty="0" smtClean="0">
                <a:ea typeface="宋体" charset="-122"/>
              </a:rPr>
              <a:t>spectrum</a:t>
            </a:r>
          </a:p>
          <a:p>
            <a:endParaRPr lang="en-US" altLang="zh-CN" dirty="0">
              <a:ea typeface="宋体" charset="-122"/>
            </a:endParaRPr>
          </a:p>
          <a:p>
            <a:r>
              <a:rPr lang="en-US" altLang="zh-CN" dirty="0" smtClean="0">
                <a:ea typeface="宋体" charset="-122"/>
              </a:rPr>
              <a:t>No </a:t>
            </a:r>
            <a:r>
              <a:rPr lang="en-US" altLang="zh-CN" dirty="0">
                <a:ea typeface="宋体" charset="-122"/>
              </a:rPr>
              <a:t>physical “wire</a:t>
            </a:r>
            <a:r>
              <a:rPr lang="en-US" altLang="zh-CN" dirty="0" smtClean="0">
                <a:ea typeface="宋体" charset="-122"/>
              </a:rPr>
              <a:t>”</a:t>
            </a:r>
          </a:p>
          <a:p>
            <a:endParaRPr lang="en-US" altLang="zh-CN" dirty="0">
              <a:ea typeface="宋体" charset="-122"/>
            </a:endParaRPr>
          </a:p>
          <a:p>
            <a:r>
              <a:rPr lang="en-US" altLang="zh-CN" dirty="0" smtClean="0">
                <a:ea typeface="宋体" charset="-122"/>
              </a:rPr>
              <a:t>Multidirectional</a:t>
            </a:r>
          </a:p>
          <a:p>
            <a:endParaRPr lang="en-US" altLang="zh-CN" dirty="0">
              <a:ea typeface="宋体" charset="-122"/>
            </a:endParaRPr>
          </a:p>
          <a:p>
            <a:r>
              <a:rPr lang="en-US" altLang="zh-CN" dirty="0" smtClean="0">
                <a:ea typeface="宋体" charset="-122"/>
              </a:rPr>
              <a:t>Propagation </a:t>
            </a:r>
            <a:r>
              <a:rPr lang="en-US" altLang="zh-CN" dirty="0">
                <a:ea typeface="宋体" charset="-122"/>
              </a:rPr>
              <a:t>environment effects:</a:t>
            </a:r>
          </a:p>
          <a:p>
            <a:pPr lvl="1"/>
            <a:r>
              <a:rPr lang="en-US" altLang="zh-CN" dirty="0">
                <a:ea typeface="宋体" charset="-122"/>
              </a:rPr>
              <a:t>reflection </a:t>
            </a:r>
          </a:p>
          <a:p>
            <a:pPr lvl="1"/>
            <a:r>
              <a:rPr lang="en-US" altLang="zh-CN" dirty="0">
                <a:ea typeface="宋体" charset="-122"/>
              </a:rPr>
              <a:t>obstruction by objects</a:t>
            </a:r>
          </a:p>
          <a:p>
            <a:pPr lvl="1"/>
            <a:r>
              <a:rPr lang="en-US" altLang="zh-CN" dirty="0">
                <a:ea typeface="宋体" charset="-122"/>
              </a:rPr>
              <a:t>interference</a:t>
            </a:r>
          </a:p>
          <a:p>
            <a:endParaRPr lang="en-CA" dirty="0"/>
          </a:p>
        </p:txBody>
      </p:sp>
      <p:sp>
        <p:nvSpPr>
          <p:cNvPr id="4" name="Slide Number Placeholder 3"/>
          <p:cNvSpPr>
            <a:spLocks noGrp="1"/>
          </p:cNvSpPr>
          <p:nvPr>
            <p:ph type="sldNum" sz="quarter" idx="12"/>
          </p:nvPr>
        </p:nvSpPr>
        <p:spPr/>
        <p:txBody>
          <a:bodyPr/>
          <a:lstStyle/>
          <a:p>
            <a:fld id="{9648F39E-9C37-485F-AC97-16BB4BDF9F49}" type="slidenum">
              <a:rPr kumimoji="0" lang="en-US" smtClean="0"/>
              <a:t>16</a:t>
            </a:fld>
            <a:endParaRPr kumimoji="0" lang="en-US"/>
          </a:p>
        </p:txBody>
      </p:sp>
    </p:spTree>
    <p:extLst>
      <p:ext uri="{BB962C8B-B14F-4D97-AF65-F5344CB8AC3E}">
        <p14:creationId xmlns:p14="http://schemas.microsoft.com/office/powerpoint/2010/main" val="1456811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2"/>
          <p:cNvSpPr>
            <a:spLocks noGrp="1" noChangeArrowheads="1"/>
          </p:cNvSpPr>
          <p:nvPr>
            <p:ph type="title"/>
          </p:nvPr>
        </p:nvSpPr>
        <p:spPr>
          <a:xfrm>
            <a:off x="304800" y="228600"/>
            <a:ext cx="8382000" cy="1143000"/>
          </a:xfrm>
        </p:spPr>
        <p:txBody>
          <a:bodyPr/>
          <a:lstStyle/>
          <a:p>
            <a:r>
              <a:rPr lang="en-US" altLang="en-US" sz="3200" dirty="0" smtClean="0"/>
              <a:t>Access Networks and Physical Media</a:t>
            </a:r>
            <a:endParaRPr lang="en-US" altLang="en-US" dirty="0" smtClean="0"/>
          </a:p>
        </p:txBody>
      </p:sp>
      <p:sp>
        <p:nvSpPr>
          <p:cNvPr id="51205" name="Rectangle 3"/>
          <p:cNvSpPr>
            <a:spLocks noGrp="1" noChangeArrowheads="1"/>
          </p:cNvSpPr>
          <p:nvPr>
            <p:ph type="body" sz="half" idx="1"/>
          </p:nvPr>
        </p:nvSpPr>
        <p:spPr>
          <a:xfrm>
            <a:off x="533400" y="1639888"/>
            <a:ext cx="4010025" cy="4741862"/>
          </a:xfrm>
        </p:spPr>
        <p:txBody>
          <a:bodyPr>
            <a:normAutofit fontScale="92500" lnSpcReduction="10000"/>
          </a:bodyPr>
          <a:lstStyle/>
          <a:p>
            <a:r>
              <a:rPr lang="en-US" altLang="en-US" sz="2400" dirty="0" smtClean="0"/>
              <a:t>Residential access networks</a:t>
            </a:r>
          </a:p>
          <a:p>
            <a:endParaRPr lang="en-US" altLang="en-US" sz="2400" dirty="0" smtClean="0"/>
          </a:p>
          <a:p>
            <a:r>
              <a:rPr lang="en-US" altLang="en-US" sz="2400" dirty="0" smtClean="0"/>
              <a:t>Institutional access networks (school, company)</a:t>
            </a:r>
          </a:p>
          <a:p>
            <a:pPr>
              <a:spcAft>
                <a:spcPct val="30000"/>
              </a:spcAft>
            </a:pPr>
            <a:endParaRPr lang="en-US" altLang="en-US" sz="2400" dirty="0" smtClean="0"/>
          </a:p>
          <a:p>
            <a:pPr>
              <a:spcAft>
                <a:spcPct val="30000"/>
              </a:spcAft>
            </a:pPr>
            <a:r>
              <a:rPr lang="en-US" altLang="en-US" sz="2400" dirty="0" smtClean="0"/>
              <a:t>Mobile access networks</a:t>
            </a:r>
            <a:endParaRPr lang="en-US" altLang="en-US" sz="2400" dirty="0" smtClean="0">
              <a:solidFill>
                <a:srgbClr val="FF0000"/>
              </a:solidFill>
            </a:endParaRPr>
          </a:p>
          <a:p>
            <a:pPr>
              <a:buFont typeface="Wingdings" pitchFamily="2" charset="2"/>
              <a:buNone/>
            </a:pPr>
            <a:endParaRPr lang="en-US" altLang="en-US" sz="2400" i="1" dirty="0" smtClean="0">
              <a:solidFill>
                <a:srgbClr val="FF0000"/>
              </a:solidFill>
            </a:endParaRPr>
          </a:p>
          <a:p>
            <a:r>
              <a:rPr lang="en-US" altLang="en-US" sz="2400" dirty="0" smtClean="0"/>
              <a:t>Questions to ask:</a:t>
            </a:r>
          </a:p>
          <a:p>
            <a:pPr lvl="1"/>
            <a:r>
              <a:rPr lang="en-US" altLang="en-US" sz="2000" dirty="0" smtClean="0"/>
              <a:t>bandwidth (bits per second) of access network?</a:t>
            </a:r>
          </a:p>
          <a:p>
            <a:pPr lvl="1"/>
            <a:r>
              <a:rPr lang="en-US" altLang="en-US" sz="2000" dirty="0" smtClean="0"/>
              <a:t>shared or dedicated?</a:t>
            </a:r>
          </a:p>
        </p:txBody>
      </p:sp>
      <p:sp>
        <p:nvSpPr>
          <p:cNvPr id="51206" name="Freeform 682"/>
          <p:cNvSpPr>
            <a:spLocks/>
          </p:cNvSpPr>
          <p:nvPr/>
        </p:nvSpPr>
        <p:spPr bwMode="auto">
          <a:xfrm>
            <a:off x="6710363" y="3457575"/>
            <a:ext cx="1314450" cy="674688"/>
          </a:xfrm>
          <a:custGeom>
            <a:avLst/>
            <a:gdLst>
              <a:gd name="T0" fmla="*/ 606425 w 828"/>
              <a:gd name="T1" fmla="*/ 47625 h 425"/>
              <a:gd name="T2" fmla="*/ 587375 w 828"/>
              <a:gd name="T3" fmla="*/ 47625 h 425"/>
              <a:gd name="T4" fmla="*/ 200025 w 828"/>
              <a:gd name="T5" fmla="*/ 50800 h 425"/>
              <a:gd name="T6" fmla="*/ 9525 w 828"/>
              <a:gd name="T7" fmla="*/ 200025 h 425"/>
              <a:gd name="T8" fmla="*/ 146050 w 828"/>
              <a:gd name="T9" fmla="*/ 434975 h 425"/>
              <a:gd name="T10" fmla="*/ 463550 w 828"/>
              <a:gd name="T11" fmla="*/ 609600 h 425"/>
              <a:gd name="T12" fmla="*/ 857250 w 828"/>
              <a:gd name="T13" fmla="*/ 660400 h 425"/>
              <a:gd name="T14" fmla="*/ 1108075 w 828"/>
              <a:gd name="T15" fmla="*/ 523875 h 425"/>
              <a:gd name="T16" fmla="*/ 1231900 w 828"/>
              <a:gd name="T17" fmla="*/ 269875 h 425"/>
              <a:gd name="T18" fmla="*/ 1257300 w 828"/>
              <a:gd name="T19" fmla="*/ 34925 h 425"/>
              <a:gd name="T20" fmla="*/ 889000 w 828"/>
              <a:gd name="T21" fmla="*/ 60325 h 425"/>
              <a:gd name="T22" fmla="*/ 606425 w 828"/>
              <a:gd name="T23" fmla="*/ 47625 h 4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28"/>
              <a:gd name="T37" fmla="*/ 0 h 425"/>
              <a:gd name="T38" fmla="*/ 828 w 828"/>
              <a:gd name="T39" fmla="*/ 425 h 42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28" h="425">
                <a:moveTo>
                  <a:pt x="382" y="30"/>
                </a:moveTo>
                <a:cubicBezTo>
                  <a:pt x="350" y="29"/>
                  <a:pt x="413" y="30"/>
                  <a:pt x="370" y="30"/>
                </a:cubicBezTo>
                <a:cubicBezTo>
                  <a:pt x="327" y="30"/>
                  <a:pt x="187" y="16"/>
                  <a:pt x="126" y="32"/>
                </a:cubicBezTo>
                <a:cubicBezTo>
                  <a:pt x="65" y="48"/>
                  <a:pt x="12" y="86"/>
                  <a:pt x="6" y="126"/>
                </a:cubicBezTo>
                <a:cubicBezTo>
                  <a:pt x="0" y="166"/>
                  <a:pt x="44" y="231"/>
                  <a:pt x="92" y="274"/>
                </a:cubicBezTo>
                <a:cubicBezTo>
                  <a:pt x="140" y="317"/>
                  <a:pt x="217" y="360"/>
                  <a:pt x="292" y="384"/>
                </a:cubicBezTo>
                <a:cubicBezTo>
                  <a:pt x="367" y="408"/>
                  <a:pt x="472" y="425"/>
                  <a:pt x="540" y="416"/>
                </a:cubicBezTo>
                <a:cubicBezTo>
                  <a:pt x="608" y="407"/>
                  <a:pt x="659" y="371"/>
                  <a:pt x="698" y="330"/>
                </a:cubicBezTo>
                <a:cubicBezTo>
                  <a:pt x="737" y="289"/>
                  <a:pt x="760" y="221"/>
                  <a:pt x="776" y="170"/>
                </a:cubicBezTo>
                <a:cubicBezTo>
                  <a:pt x="792" y="119"/>
                  <a:pt x="828" y="44"/>
                  <a:pt x="792" y="22"/>
                </a:cubicBezTo>
                <a:cubicBezTo>
                  <a:pt x="756" y="0"/>
                  <a:pt x="630" y="37"/>
                  <a:pt x="560" y="38"/>
                </a:cubicBezTo>
                <a:cubicBezTo>
                  <a:pt x="490" y="39"/>
                  <a:pt x="414" y="31"/>
                  <a:pt x="382" y="30"/>
                </a:cubicBez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207" name="Freeform 683"/>
          <p:cNvSpPr>
            <a:spLocks/>
          </p:cNvSpPr>
          <p:nvPr/>
        </p:nvSpPr>
        <p:spPr bwMode="auto">
          <a:xfrm>
            <a:off x="6729413" y="1931988"/>
            <a:ext cx="1730375" cy="1044575"/>
          </a:xfrm>
          <a:custGeom>
            <a:avLst/>
            <a:gdLst>
              <a:gd name="T0" fmla="*/ 959057 w 765"/>
              <a:gd name="T1" fmla="*/ 22758 h 459"/>
              <a:gd name="T2" fmla="*/ 651435 w 765"/>
              <a:gd name="T3" fmla="*/ 159303 h 459"/>
              <a:gd name="T4" fmla="*/ 217145 w 765"/>
              <a:gd name="T5" fmla="*/ 227576 h 459"/>
              <a:gd name="T6" fmla="*/ 31667 w 765"/>
              <a:gd name="T7" fmla="*/ 764656 h 459"/>
              <a:gd name="T8" fmla="*/ 407147 w 765"/>
              <a:gd name="T9" fmla="*/ 1010439 h 459"/>
              <a:gd name="T10" fmla="*/ 782627 w 765"/>
              <a:gd name="T11" fmla="*/ 969475 h 459"/>
              <a:gd name="T12" fmla="*/ 1320966 w 765"/>
              <a:gd name="T13" fmla="*/ 1010439 h 459"/>
              <a:gd name="T14" fmla="*/ 1578826 w 765"/>
              <a:gd name="T15" fmla="*/ 987681 h 459"/>
              <a:gd name="T16" fmla="*/ 1700970 w 765"/>
              <a:gd name="T17" fmla="*/ 846584 h 459"/>
              <a:gd name="T18" fmla="*/ 1696446 w 765"/>
              <a:gd name="T19" fmla="*/ 359571 h 459"/>
              <a:gd name="T20" fmla="*/ 1497396 w 765"/>
              <a:gd name="T21" fmla="*/ 77376 h 459"/>
              <a:gd name="T22" fmla="*/ 959057 w 765"/>
              <a:gd name="T23" fmla="*/ 22758 h 45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65"/>
              <a:gd name="T37" fmla="*/ 0 h 459"/>
              <a:gd name="T38" fmla="*/ 765 w 765"/>
              <a:gd name="T39" fmla="*/ 459 h 45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65" h="459">
                <a:moveTo>
                  <a:pt x="424" y="10"/>
                </a:moveTo>
                <a:cubicBezTo>
                  <a:pt x="362" y="16"/>
                  <a:pt x="343" y="55"/>
                  <a:pt x="288" y="70"/>
                </a:cubicBezTo>
                <a:cubicBezTo>
                  <a:pt x="233" y="85"/>
                  <a:pt x="142" y="56"/>
                  <a:pt x="96" y="100"/>
                </a:cubicBezTo>
                <a:cubicBezTo>
                  <a:pt x="50" y="144"/>
                  <a:pt x="0" y="279"/>
                  <a:pt x="14" y="336"/>
                </a:cubicBezTo>
                <a:cubicBezTo>
                  <a:pt x="28" y="393"/>
                  <a:pt x="125" y="429"/>
                  <a:pt x="180" y="444"/>
                </a:cubicBezTo>
                <a:cubicBezTo>
                  <a:pt x="235" y="459"/>
                  <a:pt x="279" y="426"/>
                  <a:pt x="346" y="426"/>
                </a:cubicBezTo>
                <a:cubicBezTo>
                  <a:pt x="413" y="426"/>
                  <a:pt x="525" y="443"/>
                  <a:pt x="584" y="444"/>
                </a:cubicBezTo>
                <a:cubicBezTo>
                  <a:pt x="643" y="445"/>
                  <a:pt x="670" y="446"/>
                  <a:pt x="698" y="434"/>
                </a:cubicBezTo>
                <a:cubicBezTo>
                  <a:pt x="726" y="422"/>
                  <a:pt x="743" y="418"/>
                  <a:pt x="752" y="372"/>
                </a:cubicBezTo>
                <a:cubicBezTo>
                  <a:pt x="761" y="326"/>
                  <a:pt x="765" y="214"/>
                  <a:pt x="750" y="158"/>
                </a:cubicBezTo>
                <a:cubicBezTo>
                  <a:pt x="735" y="102"/>
                  <a:pt x="716" y="58"/>
                  <a:pt x="662" y="34"/>
                </a:cubicBezTo>
                <a:cubicBezTo>
                  <a:pt x="608" y="10"/>
                  <a:pt x="505" y="0"/>
                  <a:pt x="424" y="10"/>
                </a:cubicBez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208" name="Freeform 684"/>
          <p:cNvSpPr>
            <a:spLocks/>
          </p:cNvSpPr>
          <p:nvPr/>
        </p:nvSpPr>
        <p:spPr bwMode="auto">
          <a:xfrm>
            <a:off x="4989513" y="1639888"/>
            <a:ext cx="1644650" cy="1071562"/>
          </a:xfrm>
          <a:custGeom>
            <a:avLst/>
            <a:gdLst>
              <a:gd name="T0" fmla="*/ 1028700 w 1036"/>
              <a:gd name="T1" fmla="*/ 17462 h 675"/>
              <a:gd name="T2" fmla="*/ 619125 w 1036"/>
              <a:gd name="T3" fmla="*/ 84137 h 675"/>
              <a:gd name="T4" fmla="*/ 327025 w 1036"/>
              <a:gd name="T5" fmla="*/ 204787 h 675"/>
              <a:gd name="T6" fmla="*/ 241300 w 1036"/>
              <a:gd name="T7" fmla="*/ 363537 h 675"/>
              <a:gd name="T8" fmla="*/ 34925 w 1036"/>
              <a:gd name="T9" fmla="*/ 471487 h 675"/>
              <a:gd name="T10" fmla="*/ 28575 w 1036"/>
              <a:gd name="T11" fmla="*/ 728662 h 675"/>
              <a:gd name="T12" fmla="*/ 209550 w 1036"/>
              <a:gd name="T13" fmla="*/ 776287 h 675"/>
              <a:gd name="T14" fmla="*/ 727075 w 1036"/>
              <a:gd name="T15" fmla="*/ 776287 h 675"/>
              <a:gd name="T16" fmla="*/ 949325 w 1036"/>
              <a:gd name="T17" fmla="*/ 881062 h 675"/>
              <a:gd name="T18" fmla="*/ 1193800 w 1036"/>
              <a:gd name="T19" fmla="*/ 1042987 h 675"/>
              <a:gd name="T20" fmla="*/ 1381125 w 1036"/>
              <a:gd name="T21" fmla="*/ 1049337 h 675"/>
              <a:gd name="T22" fmla="*/ 1511300 w 1036"/>
              <a:gd name="T23" fmla="*/ 957262 h 675"/>
              <a:gd name="T24" fmla="*/ 1574800 w 1036"/>
              <a:gd name="T25" fmla="*/ 706437 h 675"/>
              <a:gd name="T26" fmla="*/ 1616075 w 1036"/>
              <a:gd name="T27" fmla="*/ 461962 h 675"/>
              <a:gd name="T28" fmla="*/ 1622425 w 1036"/>
              <a:gd name="T29" fmla="*/ 169862 h 675"/>
              <a:gd name="T30" fmla="*/ 1482725 w 1036"/>
              <a:gd name="T31" fmla="*/ 26987 h 675"/>
              <a:gd name="T32" fmla="*/ 1231900 w 1036"/>
              <a:gd name="T33" fmla="*/ 4762 h 675"/>
              <a:gd name="T34" fmla="*/ 1028700 w 1036"/>
              <a:gd name="T35" fmla="*/ 17462 h 67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36"/>
              <a:gd name="T55" fmla="*/ 0 h 675"/>
              <a:gd name="T56" fmla="*/ 1036 w 1036"/>
              <a:gd name="T57" fmla="*/ 675 h 67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36" h="675">
                <a:moveTo>
                  <a:pt x="648" y="11"/>
                </a:moveTo>
                <a:cubicBezTo>
                  <a:pt x="584" y="19"/>
                  <a:pt x="464" y="33"/>
                  <a:pt x="390" y="53"/>
                </a:cubicBezTo>
                <a:cubicBezTo>
                  <a:pt x="316" y="73"/>
                  <a:pt x="246" y="100"/>
                  <a:pt x="206" y="129"/>
                </a:cubicBezTo>
                <a:cubicBezTo>
                  <a:pt x="166" y="158"/>
                  <a:pt x="183" y="201"/>
                  <a:pt x="152" y="229"/>
                </a:cubicBezTo>
                <a:cubicBezTo>
                  <a:pt x="121" y="257"/>
                  <a:pt x="44" y="259"/>
                  <a:pt x="22" y="297"/>
                </a:cubicBezTo>
                <a:cubicBezTo>
                  <a:pt x="0" y="335"/>
                  <a:pt x="0" y="427"/>
                  <a:pt x="18" y="459"/>
                </a:cubicBezTo>
                <a:cubicBezTo>
                  <a:pt x="36" y="491"/>
                  <a:pt x="59" y="484"/>
                  <a:pt x="132" y="489"/>
                </a:cubicBezTo>
                <a:cubicBezTo>
                  <a:pt x="205" y="494"/>
                  <a:pt x="380" y="478"/>
                  <a:pt x="458" y="489"/>
                </a:cubicBezTo>
                <a:cubicBezTo>
                  <a:pt x="536" y="500"/>
                  <a:pt x="549" y="527"/>
                  <a:pt x="598" y="555"/>
                </a:cubicBezTo>
                <a:cubicBezTo>
                  <a:pt x="647" y="583"/>
                  <a:pt x="707" y="639"/>
                  <a:pt x="752" y="657"/>
                </a:cubicBezTo>
                <a:cubicBezTo>
                  <a:pt x="797" y="675"/>
                  <a:pt x="837" y="670"/>
                  <a:pt x="870" y="661"/>
                </a:cubicBezTo>
                <a:cubicBezTo>
                  <a:pt x="903" y="652"/>
                  <a:pt x="932" y="639"/>
                  <a:pt x="952" y="603"/>
                </a:cubicBezTo>
                <a:cubicBezTo>
                  <a:pt x="972" y="567"/>
                  <a:pt x="981" y="497"/>
                  <a:pt x="992" y="445"/>
                </a:cubicBezTo>
                <a:cubicBezTo>
                  <a:pt x="1003" y="393"/>
                  <a:pt x="1013" y="347"/>
                  <a:pt x="1018" y="291"/>
                </a:cubicBezTo>
                <a:cubicBezTo>
                  <a:pt x="1023" y="235"/>
                  <a:pt x="1036" y="153"/>
                  <a:pt x="1022" y="107"/>
                </a:cubicBezTo>
                <a:cubicBezTo>
                  <a:pt x="1008" y="61"/>
                  <a:pt x="975" y="34"/>
                  <a:pt x="934" y="17"/>
                </a:cubicBezTo>
                <a:cubicBezTo>
                  <a:pt x="893" y="0"/>
                  <a:pt x="824" y="4"/>
                  <a:pt x="776" y="3"/>
                </a:cubicBezTo>
                <a:cubicBezTo>
                  <a:pt x="728" y="2"/>
                  <a:pt x="712" y="3"/>
                  <a:pt x="648" y="11"/>
                </a:cubicBez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nvGrpSpPr>
          <p:cNvPr id="51209" name="Group 685"/>
          <p:cNvGrpSpPr>
            <a:grpSpLocks/>
          </p:cNvGrpSpPr>
          <p:nvPr/>
        </p:nvGrpSpPr>
        <p:grpSpPr bwMode="auto">
          <a:xfrm>
            <a:off x="5076825" y="2974975"/>
            <a:ext cx="1458913" cy="933450"/>
            <a:chOff x="2889" y="1631"/>
            <a:chExt cx="980" cy="743"/>
          </a:xfrm>
        </p:grpSpPr>
        <p:sp>
          <p:nvSpPr>
            <p:cNvPr id="51860" name="Rectangle 686"/>
            <p:cNvSpPr>
              <a:spLocks noChangeArrowheads="1"/>
            </p:cNvSpPr>
            <p:nvPr/>
          </p:nvSpPr>
          <p:spPr bwMode="auto">
            <a:xfrm>
              <a:off x="3046" y="1841"/>
              <a:ext cx="663" cy="533"/>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861" name="AutoShape 687"/>
            <p:cNvSpPr>
              <a:spLocks noChangeArrowheads="1"/>
            </p:cNvSpPr>
            <p:nvPr/>
          </p:nvSpPr>
          <p:spPr bwMode="auto">
            <a:xfrm>
              <a:off x="2889" y="1631"/>
              <a:ext cx="980" cy="253"/>
            </a:xfrm>
            <a:prstGeom prst="triangle">
              <a:avLst>
                <a:gd name="adj" fmla="val 50000"/>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endParaRPr lang="en-US" altLang="en-US">
                <a:solidFill>
                  <a:srgbClr val="00CCFF"/>
                </a:solidFill>
              </a:endParaRPr>
            </a:p>
          </p:txBody>
        </p:sp>
      </p:grpSp>
      <p:sp>
        <p:nvSpPr>
          <p:cNvPr id="51210" name="Line 689"/>
          <p:cNvSpPr>
            <a:spLocks noChangeShapeType="1"/>
          </p:cNvSpPr>
          <p:nvPr/>
        </p:nvSpPr>
        <p:spPr bwMode="auto">
          <a:xfrm flipH="1">
            <a:off x="5854700" y="2020888"/>
            <a:ext cx="92075" cy="31115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sp>
        <p:nvSpPr>
          <p:cNvPr id="51211" name="Line 690"/>
          <p:cNvSpPr>
            <a:spLocks noChangeShapeType="1"/>
          </p:cNvSpPr>
          <p:nvPr/>
        </p:nvSpPr>
        <p:spPr bwMode="auto">
          <a:xfrm>
            <a:off x="5946775" y="2020888"/>
            <a:ext cx="90488" cy="30956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sp>
        <p:nvSpPr>
          <p:cNvPr id="51212" name="Line 691"/>
          <p:cNvSpPr>
            <a:spLocks noChangeShapeType="1"/>
          </p:cNvSpPr>
          <p:nvPr/>
        </p:nvSpPr>
        <p:spPr bwMode="auto">
          <a:xfrm>
            <a:off x="5854700" y="2330450"/>
            <a:ext cx="92075" cy="33338"/>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sp>
        <p:nvSpPr>
          <p:cNvPr id="51213" name="Line 692"/>
          <p:cNvSpPr>
            <a:spLocks noChangeShapeType="1"/>
          </p:cNvSpPr>
          <p:nvPr/>
        </p:nvSpPr>
        <p:spPr bwMode="auto">
          <a:xfrm flipH="1">
            <a:off x="5946775" y="2330450"/>
            <a:ext cx="90488" cy="33338"/>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sp>
        <p:nvSpPr>
          <p:cNvPr id="51214" name="Line 693"/>
          <p:cNvSpPr>
            <a:spLocks noChangeShapeType="1"/>
          </p:cNvSpPr>
          <p:nvPr/>
        </p:nvSpPr>
        <p:spPr bwMode="auto">
          <a:xfrm>
            <a:off x="5946775" y="2027238"/>
            <a:ext cx="0" cy="33655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sp>
        <p:nvSpPr>
          <p:cNvPr id="51215" name="Line 694"/>
          <p:cNvSpPr>
            <a:spLocks noChangeShapeType="1"/>
          </p:cNvSpPr>
          <p:nvPr/>
        </p:nvSpPr>
        <p:spPr bwMode="auto">
          <a:xfrm flipV="1">
            <a:off x="5854700" y="2298700"/>
            <a:ext cx="92075" cy="33338"/>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sp>
        <p:nvSpPr>
          <p:cNvPr id="51216" name="Line 695"/>
          <p:cNvSpPr>
            <a:spLocks noChangeShapeType="1"/>
          </p:cNvSpPr>
          <p:nvPr/>
        </p:nvSpPr>
        <p:spPr bwMode="auto">
          <a:xfrm flipH="1" flipV="1">
            <a:off x="5946775" y="2298700"/>
            <a:ext cx="90488" cy="3175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sp>
        <p:nvSpPr>
          <p:cNvPr id="51217" name="Line 696"/>
          <p:cNvSpPr>
            <a:spLocks noChangeShapeType="1"/>
          </p:cNvSpPr>
          <p:nvPr/>
        </p:nvSpPr>
        <p:spPr bwMode="auto">
          <a:xfrm>
            <a:off x="5894388" y="2195513"/>
            <a:ext cx="52387" cy="26987"/>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sp>
        <p:nvSpPr>
          <p:cNvPr id="51218" name="Line 697"/>
          <p:cNvSpPr>
            <a:spLocks noChangeShapeType="1"/>
          </p:cNvSpPr>
          <p:nvPr/>
        </p:nvSpPr>
        <p:spPr bwMode="auto">
          <a:xfrm flipV="1">
            <a:off x="5946775" y="2195513"/>
            <a:ext cx="55563" cy="26987"/>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sp>
        <p:nvSpPr>
          <p:cNvPr id="51219" name="Line 698"/>
          <p:cNvSpPr>
            <a:spLocks noChangeShapeType="1"/>
          </p:cNvSpPr>
          <p:nvPr/>
        </p:nvSpPr>
        <p:spPr bwMode="auto">
          <a:xfrm>
            <a:off x="5876925" y="2241550"/>
            <a:ext cx="66675" cy="34925"/>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sp>
        <p:nvSpPr>
          <p:cNvPr id="51220" name="Line 699"/>
          <p:cNvSpPr>
            <a:spLocks noChangeShapeType="1"/>
          </p:cNvSpPr>
          <p:nvPr/>
        </p:nvSpPr>
        <p:spPr bwMode="auto">
          <a:xfrm flipV="1">
            <a:off x="5946775" y="2247900"/>
            <a:ext cx="68263" cy="3175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sp>
        <p:nvSpPr>
          <p:cNvPr id="51221" name="Line 700"/>
          <p:cNvSpPr>
            <a:spLocks noChangeShapeType="1"/>
          </p:cNvSpPr>
          <p:nvPr/>
        </p:nvSpPr>
        <p:spPr bwMode="auto">
          <a:xfrm flipV="1">
            <a:off x="5946775" y="2149475"/>
            <a:ext cx="34925" cy="1270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sp>
        <p:nvSpPr>
          <p:cNvPr id="51222" name="Line 701"/>
          <p:cNvSpPr>
            <a:spLocks noChangeShapeType="1"/>
          </p:cNvSpPr>
          <p:nvPr/>
        </p:nvSpPr>
        <p:spPr bwMode="auto">
          <a:xfrm flipV="1">
            <a:off x="5946775" y="2085975"/>
            <a:ext cx="22225" cy="7938"/>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sp>
        <p:nvSpPr>
          <p:cNvPr id="51223" name="Line 702"/>
          <p:cNvSpPr>
            <a:spLocks noChangeShapeType="1"/>
          </p:cNvSpPr>
          <p:nvPr/>
        </p:nvSpPr>
        <p:spPr bwMode="auto">
          <a:xfrm>
            <a:off x="5907088" y="2144713"/>
            <a:ext cx="42862" cy="1746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sp>
        <p:nvSpPr>
          <p:cNvPr id="51224" name="Line 703"/>
          <p:cNvSpPr>
            <a:spLocks noChangeShapeType="1"/>
          </p:cNvSpPr>
          <p:nvPr/>
        </p:nvSpPr>
        <p:spPr bwMode="auto">
          <a:xfrm>
            <a:off x="5926138" y="2082800"/>
            <a:ext cx="23812" cy="15875"/>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grpSp>
        <p:nvGrpSpPr>
          <p:cNvPr id="51225" name="Group 704"/>
          <p:cNvGrpSpPr>
            <a:grpSpLocks/>
          </p:cNvGrpSpPr>
          <p:nvPr/>
        </p:nvGrpSpPr>
        <p:grpSpPr bwMode="auto">
          <a:xfrm>
            <a:off x="5962650" y="1992313"/>
            <a:ext cx="152400" cy="58737"/>
            <a:chOff x="4227" y="1360"/>
            <a:chExt cx="863" cy="270"/>
          </a:xfrm>
        </p:grpSpPr>
        <p:sp>
          <p:nvSpPr>
            <p:cNvPr id="51856" name="Line 705"/>
            <p:cNvSpPr>
              <a:spLocks noChangeShapeType="1"/>
            </p:cNvSpPr>
            <p:nvPr/>
          </p:nvSpPr>
          <p:spPr bwMode="auto">
            <a:xfrm>
              <a:off x="4227" y="1604"/>
              <a:ext cx="0"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sp>
          <p:nvSpPr>
            <p:cNvPr id="51857" name="Line 706"/>
            <p:cNvSpPr>
              <a:spLocks noChangeShapeType="1"/>
            </p:cNvSpPr>
            <p:nvPr/>
          </p:nvSpPr>
          <p:spPr bwMode="auto">
            <a:xfrm rot="6361956" flipH="1" flipV="1">
              <a:off x="4464" y="1205"/>
              <a:ext cx="189" cy="50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sp>
          <p:nvSpPr>
            <p:cNvPr id="51858" name="Line 707"/>
            <p:cNvSpPr>
              <a:spLocks noChangeShapeType="1"/>
            </p:cNvSpPr>
            <p:nvPr/>
          </p:nvSpPr>
          <p:spPr bwMode="auto">
            <a:xfrm rot="6361956">
              <a:off x="4602" y="1393"/>
              <a:ext cx="189" cy="203"/>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sp>
          <p:nvSpPr>
            <p:cNvPr id="51859" name="Line 708"/>
            <p:cNvSpPr>
              <a:spLocks noChangeShapeType="1"/>
            </p:cNvSpPr>
            <p:nvPr/>
          </p:nvSpPr>
          <p:spPr bwMode="auto">
            <a:xfrm rot="6361956" flipH="1" flipV="1">
              <a:off x="4745" y="1286"/>
              <a:ext cx="189" cy="50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grpSp>
      <p:grpSp>
        <p:nvGrpSpPr>
          <p:cNvPr id="51226" name="Group 709"/>
          <p:cNvGrpSpPr>
            <a:grpSpLocks/>
          </p:cNvGrpSpPr>
          <p:nvPr/>
        </p:nvGrpSpPr>
        <p:grpSpPr bwMode="auto">
          <a:xfrm rot="5700496">
            <a:off x="5870575" y="1889125"/>
            <a:ext cx="168275" cy="53975"/>
            <a:chOff x="4227" y="1360"/>
            <a:chExt cx="863" cy="270"/>
          </a:xfrm>
        </p:grpSpPr>
        <p:sp>
          <p:nvSpPr>
            <p:cNvPr id="51852" name="Line 710"/>
            <p:cNvSpPr>
              <a:spLocks noChangeShapeType="1"/>
            </p:cNvSpPr>
            <p:nvPr/>
          </p:nvSpPr>
          <p:spPr bwMode="auto">
            <a:xfrm>
              <a:off x="4227" y="1604"/>
              <a:ext cx="0"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sp>
          <p:nvSpPr>
            <p:cNvPr id="51853" name="Line 711"/>
            <p:cNvSpPr>
              <a:spLocks noChangeShapeType="1"/>
            </p:cNvSpPr>
            <p:nvPr/>
          </p:nvSpPr>
          <p:spPr bwMode="auto">
            <a:xfrm rot="6361956" flipH="1" flipV="1">
              <a:off x="4464" y="1205"/>
              <a:ext cx="189" cy="50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sp>
          <p:nvSpPr>
            <p:cNvPr id="51854" name="Line 712"/>
            <p:cNvSpPr>
              <a:spLocks noChangeShapeType="1"/>
            </p:cNvSpPr>
            <p:nvPr/>
          </p:nvSpPr>
          <p:spPr bwMode="auto">
            <a:xfrm rot="6361956">
              <a:off x="4602" y="1393"/>
              <a:ext cx="189" cy="203"/>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sp>
          <p:nvSpPr>
            <p:cNvPr id="51855" name="Line 713"/>
            <p:cNvSpPr>
              <a:spLocks noChangeShapeType="1"/>
            </p:cNvSpPr>
            <p:nvPr/>
          </p:nvSpPr>
          <p:spPr bwMode="auto">
            <a:xfrm rot="6361956" flipH="1" flipV="1">
              <a:off x="4745" y="1286"/>
              <a:ext cx="189" cy="50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grpSp>
      <p:grpSp>
        <p:nvGrpSpPr>
          <p:cNvPr id="51227" name="Group 714"/>
          <p:cNvGrpSpPr>
            <a:grpSpLocks/>
          </p:cNvGrpSpPr>
          <p:nvPr/>
        </p:nvGrpSpPr>
        <p:grpSpPr bwMode="auto">
          <a:xfrm rot="10800000">
            <a:off x="5778500" y="1985963"/>
            <a:ext cx="152400" cy="58737"/>
            <a:chOff x="4227" y="1360"/>
            <a:chExt cx="863" cy="270"/>
          </a:xfrm>
        </p:grpSpPr>
        <p:sp>
          <p:nvSpPr>
            <p:cNvPr id="51848" name="Line 715"/>
            <p:cNvSpPr>
              <a:spLocks noChangeShapeType="1"/>
            </p:cNvSpPr>
            <p:nvPr/>
          </p:nvSpPr>
          <p:spPr bwMode="auto">
            <a:xfrm>
              <a:off x="4227" y="1604"/>
              <a:ext cx="0"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sp>
          <p:nvSpPr>
            <p:cNvPr id="51849" name="Line 716"/>
            <p:cNvSpPr>
              <a:spLocks noChangeShapeType="1"/>
            </p:cNvSpPr>
            <p:nvPr/>
          </p:nvSpPr>
          <p:spPr bwMode="auto">
            <a:xfrm rot="6361956" flipH="1" flipV="1">
              <a:off x="4464" y="1205"/>
              <a:ext cx="189" cy="50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sp>
          <p:nvSpPr>
            <p:cNvPr id="51850" name="Line 717"/>
            <p:cNvSpPr>
              <a:spLocks noChangeShapeType="1"/>
            </p:cNvSpPr>
            <p:nvPr/>
          </p:nvSpPr>
          <p:spPr bwMode="auto">
            <a:xfrm rot="6361956">
              <a:off x="4602" y="1393"/>
              <a:ext cx="189" cy="203"/>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sp>
          <p:nvSpPr>
            <p:cNvPr id="51851" name="Line 718"/>
            <p:cNvSpPr>
              <a:spLocks noChangeShapeType="1"/>
            </p:cNvSpPr>
            <p:nvPr/>
          </p:nvSpPr>
          <p:spPr bwMode="auto">
            <a:xfrm rot="6361956" flipH="1" flipV="1">
              <a:off x="4745" y="1286"/>
              <a:ext cx="189" cy="50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lstStyle/>
            <a:p>
              <a:endParaRPr lang="en-CA"/>
            </a:p>
          </p:txBody>
        </p:sp>
      </p:grpSp>
      <p:sp>
        <p:nvSpPr>
          <p:cNvPr id="51228" name="Oval 719"/>
          <p:cNvSpPr>
            <a:spLocks noChangeArrowheads="1"/>
          </p:cNvSpPr>
          <p:nvPr/>
        </p:nvSpPr>
        <p:spPr bwMode="auto">
          <a:xfrm>
            <a:off x="6835775" y="3652838"/>
            <a:ext cx="358775" cy="95250"/>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229" name="Line 720"/>
          <p:cNvSpPr>
            <a:spLocks noChangeShapeType="1"/>
          </p:cNvSpPr>
          <p:nvPr/>
        </p:nvSpPr>
        <p:spPr bwMode="auto">
          <a:xfrm>
            <a:off x="6835775" y="3644900"/>
            <a:ext cx="0" cy="58738"/>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230" name="Line 721"/>
          <p:cNvSpPr>
            <a:spLocks noChangeShapeType="1"/>
          </p:cNvSpPr>
          <p:nvPr/>
        </p:nvSpPr>
        <p:spPr bwMode="auto">
          <a:xfrm>
            <a:off x="7194550" y="3644900"/>
            <a:ext cx="0" cy="58738"/>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231" name="Rectangle 722"/>
          <p:cNvSpPr>
            <a:spLocks noChangeArrowheads="1"/>
          </p:cNvSpPr>
          <p:nvPr/>
        </p:nvSpPr>
        <p:spPr bwMode="auto">
          <a:xfrm>
            <a:off x="6835775" y="3644900"/>
            <a:ext cx="355600" cy="58738"/>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endParaRPr lang="en-US" altLang="en-US"/>
          </a:p>
        </p:txBody>
      </p:sp>
      <p:sp>
        <p:nvSpPr>
          <p:cNvPr id="51232" name="Oval 723"/>
          <p:cNvSpPr>
            <a:spLocks noChangeArrowheads="1"/>
          </p:cNvSpPr>
          <p:nvPr/>
        </p:nvSpPr>
        <p:spPr bwMode="auto">
          <a:xfrm>
            <a:off x="6832600" y="3576638"/>
            <a:ext cx="358775" cy="111125"/>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nvGrpSpPr>
          <p:cNvPr id="51233" name="Group 724"/>
          <p:cNvGrpSpPr>
            <a:grpSpLocks/>
          </p:cNvGrpSpPr>
          <p:nvPr/>
        </p:nvGrpSpPr>
        <p:grpSpPr bwMode="auto">
          <a:xfrm>
            <a:off x="6918325" y="3600450"/>
            <a:ext cx="179388" cy="65088"/>
            <a:chOff x="2848" y="848"/>
            <a:chExt cx="140" cy="98"/>
          </a:xfrm>
        </p:grpSpPr>
        <p:sp>
          <p:nvSpPr>
            <p:cNvPr id="51845" name="Line 725"/>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46" name="Line 726"/>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47" name="Line 727"/>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grpSp>
        <p:nvGrpSpPr>
          <p:cNvPr id="51234" name="Group 728"/>
          <p:cNvGrpSpPr>
            <a:grpSpLocks/>
          </p:cNvGrpSpPr>
          <p:nvPr/>
        </p:nvGrpSpPr>
        <p:grpSpPr bwMode="auto">
          <a:xfrm flipV="1">
            <a:off x="6918325" y="3600450"/>
            <a:ext cx="179388" cy="65088"/>
            <a:chOff x="2848" y="848"/>
            <a:chExt cx="140" cy="98"/>
          </a:xfrm>
        </p:grpSpPr>
        <p:sp>
          <p:nvSpPr>
            <p:cNvPr id="51842" name="Line 729"/>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43" name="Line 730"/>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44" name="Line 731"/>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sp>
        <p:nvSpPr>
          <p:cNvPr id="51235" name="Oval 732"/>
          <p:cNvSpPr>
            <a:spLocks noChangeArrowheads="1"/>
          </p:cNvSpPr>
          <p:nvPr/>
        </p:nvSpPr>
        <p:spPr bwMode="auto">
          <a:xfrm>
            <a:off x="7191375" y="3932238"/>
            <a:ext cx="358775" cy="95250"/>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236" name="Line 733"/>
          <p:cNvSpPr>
            <a:spLocks noChangeShapeType="1"/>
          </p:cNvSpPr>
          <p:nvPr/>
        </p:nvSpPr>
        <p:spPr bwMode="auto">
          <a:xfrm>
            <a:off x="7191375" y="3924300"/>
            <a:ext cx="0" cy="58738"/>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237" name="Line 734"/>
          <p:cNvSpPr>
            <a:spLocks noChangeShapeType="1"/>
          </p:cNvSpPr>
          <p:nvPr/>
        </p:nvSpPr>
        <p:spPr bwMode="auto">
          <a:xfrm>
            <a:off x="7550150" y="3924300"/>
            <a:ext cx="0" cy="58738"/>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238" name="Rectangle 735"/>
          <p:cNvSpPr>
            <a:spLocks noChangeArrowheads="1"/>
          </p:cNvSpPr>
          <p:nvPr/>
        </p:nvSpPr>
        <p:spPr bwMode="auto">
          <a:xfrm>
            <a:off x="7191375" y="3924300"/>
            <a:ext cx="355600" cy="58738"/>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endParaRPr lang="en-US" altLang="en-US"/>
          </a:p>
        </p:txBody>
      </p:sp>
      <p:sp>
        <p:nvSpPr>
          <p:cNvPr id="51239" name="Oval 736"/>
          <p:cNvSpPr>
            <a:spLocks noChangeArrowheads="1"/>
          </p:cNvSpPr>
          <p:nvPr/>
        </p:nvSpPr>
        <p:spPr bwMode="auto">
          <a:xfrm>
            <a:off x="7188200" y="3856038"/>
            <a:ext cx="358775" cy="111125"/>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nvGrpSpPr>
          <p:cNvPr id="51240" name="Group 737"/>
          <p:cNvGrpSpPr>
            <a:grpSpLocks/>
          </p:cNvGrpSpPr>
          <p:nvPr/>
        </p:nvGrpSpPr>
        <p:grpSpPr bwMode="auto">
          <a:xfrm>
            <a:off x="7273925" y="3879850"/>
            <a:ext cx="179388" cy="65088"/>
            <a:chOff x="2848" y="848"/>
            <a:chExt cx="140" cy="98"/>
          </a:xfrm>
        </p:grpSpPr>
        <p:sp>
          <p:nvSpPr>
            <p:cNvPr id="51839" name="Line 738"/>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40" name="Line 739"/>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41" name="Line 740"/>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grpSp>
        <p:nvGrpSpPr>
          <p:cNvPr id="51241" name="Group 741"/>
          <p:cNvGrpSpPr>
            <a:grpSpLocks/>
          </p:cNvGrpSpPr>
          <p:nvPr/>
        </p:nvGrpSpPr>
        <p:grpSpPr bwMode="auto">
          <a:xfrm flipV="1">
            <a:off x="7273925" y="3879850"/>
            <a:ext cx="179388" cy="65088"/>
            <a:chOff x="2848" y="848"/>
            <a:chExt cx="140" cy="98"/>
          </a:xfrm>
        </p:grpSpPr>
        <p:sp>
          <p:nvSpPr>
            <p:cNvPr id="51836" name="Line 742"/>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37" name="Line 743"/>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38" name="Line 744"/>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sp>
        <p:nvSpPr>
          <p:cNvPr id="51242" name="Oval 745"/>
          <p:cNvSpPr>
            <a:spLocks noChangeArrowheads="1"/>
          </p:cNvSpPr>
          <p:nvPr/>
        </p:nvSpPr>
        <p:spPr bwMode="auto">
          <a:xfrm>
            <a:off x="7470775" y="3665538"/>
            <a:ext cx="358775" cy="95250"/>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243" name="Line 746"/>
          <p:cNvSpPr>
            <a:spLocks noChangeShapeType="1"/>
          </p:cNvSpPr>
          <p:nvPr/>
        </p:nvSpPr>
        <p:spPr bwMode="auto">
          <a:xfrm>
            <a:off x="7470775" y="3657600"/>
            <a:ext cx="0" cy="58738"/>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244" name="Line 747"/>
          <p:cNvSpPr>
            <a:spLocks noChangeShapeType="1"/>
          </p:cNvSpPr>
          <p:nvPr/>
        </p:nvSpPr>
        <p:spPr bwMode="auto">
          <a:xfrm>
            <a:off x="7829550" y="3657600"/>
            <a:ext cx="0" cy="58738"/>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245" name="Rectangle 748"/>
          <p:cNvSpPr>
            <a:spLocks noChangeArrowheads="1"/>
          </p:cNvSpPr>
          <p:nvPr/>
        </p:nvSpPr>
        <p:spPr bwMode="auto">
          <a:xfrm>
            <a:off x="7470775" y="3657600"/>
            <a:ext cx="355600" cy="58738"/>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endParaRPr lang="en-US" altLang="en-US"/>
          </a:p>
        </p:txBody>
      </p:sp>
      <p:sp>
        <p:nvSpPr>
          <p:cNvPr id="51246" name="Oval 749"/>
          <p:cNvSpPr>
            <a:spLocks noChangeArrowheads="1"/>
          </p:cNvSpPr>
          <p:nvPr/>
        </p:nvSpPr>
        <p:spPr bwMode="auto">
          <a:xfrm>
            <a:off x="7467600" y="3589338"/>
            <a:ext cx="358775" cy="111125"/>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nvGrpSpPr>
          <p:cNvPr id="51247" name="Group 750"/>
          <p:cNvGrpSpPr>
            <a:grpSpLocks/>
          </p:cNvGrpSpPr>
          <p:nvPr/>
        </p:nvGrpSpPr>
        <p:grpSpPr bwMode="auto">
          <a:xfrm>
            <a:off x="7553325" y="3613150"/>
            <a:ext cx="179388" cy="65088"/>
            <a:chOff x="2848" y="848"/>
            <a:chExt cx="140" cy="98"/>
          </a:xfrm>
        </p:grpSpPr>
        <p:sp>
          <p:nvSpPr>
            <p:cNvPr id="51833" name="Line 751"/>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34" name="Line 752"/>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35" name="Line 753"/>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grpSp>
        <p:nvGrpSpPr>
          <p:cNvPr id="51248" name="Group 754"/>
          <p:cNvGrpSpPr>
            <a:grpSpLocks/>
          </p:cNvGrpSpPr>
          <p:nvPr/>
        </p:nvGrpSpPr>
        <p:grpSpPr bwMode="auto">
          <a:xfrm flipV="1">
            <a:off x="7553325" y="3613150"/>
            <a:ext cx="179388" cy="65088"/>
            <a:chOff x="2848" y="848"/>
            <a:chExt cx="140" cy="98"/>
          </a:xfrm>
        </p:grpSpPr>
        <p:sp>
          <p:nvSpPr>
            <p:cNvPr id="51830" name="Line 755"/>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31" name="Line 756"/>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32" name="Line 757"/>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sp>
        <p:nvSpPr>
          <p:cNvPr id="51249" name="Oval 758"/>
          <p:cNvSpPr>
            <a:spLocks noChangeArrowheads="1"/>
          </p:cNvSpPr>
          <p:nvPr/>
        </p:nvSpPr>
        <p:spPr bwMode="auto">
          <a:xfrm>
            <a:off x="6935788" y="2503488"/>
            <a:ext cx="347662" cy="88900"/>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250" name="Line 759"/>
          <p:cNvSpPr>
            <a:spLocks noChangeShapeType="1"/>
          </p:cNvSpPr>
          <p:nvPr/>
        </p:nvSpPr>
        <p:spPr bwMode="auto">
          <a:xfrm>
            <a:off x="6935788" y="2495550"/>
            <a:ext cx="0" cy="55563"/>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251" name="Line 760"/>
          <p:cNvSpPr>
            <a:spLocks noChangeShapeType="1"/>
          </p:cNvSpPr>
          <p:nvPr/>
        </p:nvSpPr>
        <p:spPr bwMode="auto">
          <a:xfrm>
            <a:off x="7283450" y="2495550"/>
            <a:ext cx="0" cy="55563"/>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252" name="Rectangle 761"/>
          <p:cNvSpPr>
            <a:spLocks noChangeArrowheads="1"/>
          </p:cNvSpPr>
          <p:nvPr/>
        </p:nvSpPr>
        <p:spPr bwMode="auto">
          <a:xfrm>
            <a:off x="6935788" y="2495550"/>
            <a:ext cx="344487" cy="53975"/>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endParaRPr lang="en-US" altLang="en-US"/>
          </a:p>
        </p:txBody>
      </p:sp>
      <p:sp>
        <p:nvSpPr>
          <p:cNvPr id="51253" name="Oval 762"/>
          <p:cNvSpPr>
            <a:spLocks noChangeArrowheads="1"/>
          </p:cNvSpPr>
          <p:nvPr/>
        </p:nvSpPr>
        <p:spPr bwMode="auto">
          <a:xfrm>
            <a:off x="6932613" y="2432050"/>
            <a:ext cx="347662" cy="103188"/>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nvGrpSpPr>
          <p:cNvPr id="51254" name="Group 763"/>
          <p:cNvGrpSpPr>
            <a:grpSpLocks/>
          </p:cNvGrpSpPr>
          <p:nvPr/>
        </p:nvGrpSpPr>
        <p:grpSpPr bwMode="auto">
          <a:xfrm>
            <a:off x="7016750" y="2454275"/>
            <a:ext cx="171450" cy="61913"/>
            <a:chOff x="2848" y="848"/>
            <a:chExt cx="140" cy="98"/>
          </a:xfrm>
        </p:grpSpPr>
        <p:sp>
          <p:nvSpPr>
            <p:cNvPr id="51827" name="Line 764"/>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28" name="Line 765"/>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29" name="Line 766"/>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grpSp>
        <p:nvGrpSpPr>
          <p:cNvPr id="51255" name="Group 767"/>
          <p:cNvGrpSpPr>
            <a:grpSpLocks/>
          </p:cNvGrpSpPr>
          <p:nvPr/>
        </p:nvGrpSpPr>
        <p:grpSpPr bwMode="auto">
          <a:xfrm flipV="1">
            <a:off x="7016750" y="2454275"/>
            <a:ext cx="171450" cy="60325"/>
            <a:chOff x="2848" y="848"/>
            <a:chExt cx="140" cy="98"/>
          </a:xfrm>
        </p:grpSpPr>
        <p:sp>
          <p:nvSpPr>
            <p:cNvPr id="51824" name="Line 768"/>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25" name="Line 769"/>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26" name="Line 770"/>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sp>
        <p:nvSpPr>
          <p:cNvPr id="51256" name="Oval 771"/>
          <p:cNvSpPr>
            <a:spLocks noChangeArrowheads="1"/>
          </p:cNvSpPr>
          <p:nvPr/>
        </p:nvSpPr>
        <p:spPr bwMode="auto">
          <a:xfrm>
            <a:off x="6934200" y="2763838"/>
            <a:ext cx="358775" cy="95250"/>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257" name="Line 772"/>
          <p:cNvSpPr>
            <a:spLocks noChangeShapeType="1"/>
          </p:cNvSpPr>
          <p:nvPr/>
        </p:nvSpPr>
        <p:spPr bwMode="auto">
          <a:xfrm>
            <a:off x="6934200" y="2755900"/>
            <a:ext cx="0" cy="58738"/>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258" name="Line 773"/>
          <p:cNvSpPr>
            <a:spLocks noChangeShapeType="1"/>
          </p:cNvSpPr>
          <p:nvPr/>
        </p:nvSpPr>
        <p:spPr bwMode="auto">
          <a:xfrm>
            <a:off x="7292975" y="2755900"/>
            <a:ext cx="0" cy="58738"/>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259" name="Rectangle 774"/>
          <p:cNvSpPr>
            <a:spLocks noChangeArrowheads="1"/>
          </p:cNvSpPr>
          <p:nvPr/>
        </p:nvSpPr>
        <p:spPr bwMode="auto">
          <a:xfrm>
            <a:off x="6934200" y="2755900"/>
            <a:ext cx="355600" cy="58738"/>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endParaRPr lang="en-US" altLang="en-US"/>
          </a:p>
        </p:txBody>
      </p:sp>
      <p:sp>
        <p:nvSpPr>
          <p:cNvPr id="51260" name="Oval 775"/>
          <p:cNvSpPr>
            <a:spLocks noChangeArrowheads="1"/>
          </p:cNvSpPr>
          <p:nvPr/>
        </p:nvSpPr>
        <p:spPr bwMode="auto">
          <a:xfrm>
            <a:off x="6931025" y="2687638"/>
            <a:ext cx="358775" cy="111125"/>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nvGrpSpPr>
          <p:cNvPr id="51261" name="Group 776"/>
          <p:cNvGrpSpPr>
            <a:grpSpLocks/>
          </p:cNvGrpSpPr>
          <p:nvPr/>
        </p:nvGrpSpPr>
        <p:grpSpPr bwMode="auto">
          <a:xfrm>
            <a:off x="7016750" y="2711450"/>
            <a:ext cx="179388" cy="65088"/>
            <a:chOff x="2848" y="848"/>
            <a:chExt cx="140" cy="98"/>
          </a:xfrm>
        </p:grpSpPr>
        <p:sp>
          <p:nvSpPr>
            <p:cNvPr id="51821" name="Line 777"/>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22" name="Line 778"/>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23" name="Line 779"/>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grpSp>
        <p:nvGrpSpPr>
          <p:cNvPr id="51262" name="Group 780"/>
          <p:cNvGrpSpPr>
            <a:grpSpLocks/>
          </p:cNvGrpSpPr>
          <p:nvPr/>
        </p:nvGrpSpPr>
        <p:grpSpPr bwMode="auto">
          <a:xfrm flipV="1">
            <a:off x="7016750" y="2711450"/>
            <a:ext cx="179388" cy="65088"/>
            <a:chOff x="2848" y="848"/>
            <a:chExt cx="140" cy="98"/>
          </a:xfrm>
        </p:grpSpPr>
        <p:sp>
          <p:nvSpPr>
            <p:cNvPr id="51818" name="Line 781"/>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19" name="Line 782"/>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20" name="Line 783"/>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sp>
        <p:nvSpPr>
          <p:cNvPr id="51263" name="Oval 784"/>
          <p:cNvSpPr>
            <a:spLocks noChangeArrowheads="1"/>
          </p:cNvSpPr>
          <p:nvPr/>
        </p:nvSpPr>
        <p:spPr bwMode="auto">
          <a:xfrm>
            <a:off x="7410450" y="2405063"/>
            <a:ext cx="330200" cy="85725"/>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264" name="Line 785"/>
          <p:cNvSpPr>
            <a:spLocks noChangeShapeType="1"/>
          </p:cNvSpPr>
          <p:nvPr/>
        </p:nvSpPr>
        <p:spPr bwMode="auto">
          <a:xfrm>
            <a:off x="7410450" y="2398713"/>
            <a:ext cx="0" cy="52387"/>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265" name="Line 786"/>
          <p:cNvSpPr>
            <a:spLocks noChangeShapeType="1"/>
          </p:cNvSpPr>
          <p:nvPr/>
        </p:nvSpPr>
        <p:spPr bwMode="auto">
          <a:xfrm>
            <a:off x="7740650" y="2398713"/>
            <a:ext cx="0" cy="52387"/>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266" name="Rectangle 787"/>
          <p:cNvSpPr>
            <a:spLocks noChangeArrowheads="1"/>
          </p:cNvSpPr>
          <p:nvPr/>
        </p:nvSpPr>
        <p:spPr bwMode="auto">
          <a:xfrm>
            <a:off x="7410450" y="2398713"/>
            <a:ext cx="327025" cy="52387"/>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endParaRPr lang="en-US" altLang="en-US">
              <a:solidFill>
                <a:schemeClr val="bg2"/>
              </a:solidFill>
            </a:endParaRPr>
          </a:p>
        </p:txBody>
      </p:sp>
      <p:sp>
        <p:nvSpPr>
          <p:cNvPr id="51267" name="Oval 788"/>
          <p:cNvSpPr>
            <a:spLocks noChangeArrowheads="1"/>
          </p:cNvSpPr>
          <p:nvPr/>
        </p:nvSpPr>
        <p:spPr bwMode="auto">
          <a:xfrm>
            <a:off x="7407275" y="2336800"/>
            <a:ext cx="330200" cy="100013"/>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nvGrpSpPr>
          <p:cNvPr id="51268" name="Group 789"/>
          <p:cNvGrpSpPr>
            <a:grpSpLocks/>
          </p:cNvGrpSpPr>
          <p:nvPr/>
        </p:nvGrpSpPr>
        <p:grpSpPr bwMode="auto">
          <a:xfrm>
            <a:off x="7486650" y="2359025"/>
            <a:ext cx="163513" cy="57150"/>
            <a:chOff x="2848" y="848"/>
            <a:chExt cx="140" cy="98"/>
          </a:xfrm>
        </p:grpSpPr>
        <p:sp>
          <p:nvSpPr>
            <p:cNvPr id="51815" name="Line 790"/>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16" name="Line 791"/>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17" name="Line 792"/>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grpSp>
        <p:nvGrpSpPr>
          <p:cNvPr id="51269" name="Group 793"/>
          <p:cNvGrpSpPr>
            <a:grpSpLocks/>
          </p:cNvGrpSpPr>
          <p:nvPr/>
        </p:nvGrpSpPr>
        <p:grpSpPr bwMode="auto">
          <a:xfrm flipV="1">
            <a:off x="7486650" y="2357438"/>
            <a:ext cx="163513" cy="58737"/>
            <a:chOff x="2848" y="848"/>
            <a:chExt cx="140" cy="98"/>
          </a:xfrm>
        </p:grpSpPr>
        <p:sp>
          <p:nvSpPr>
            <p:cNvPr id="51812" name="Line 794"/>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13" name="Line 795"/>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14" name="Line 796"/>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sp>
        <p:nvSpPr>
          <p:cNvPr id="51270" name="Oval 797"/>
          <p:cNvSpPr>
            <a:spLocks noChangeArrowheads="1"/>
          </p:cNvSpPr>
          <p:nvPr/>
        </p:nvSpPr>
        <p:spPr bwMode="auto">
          <a:xfrm>
            <a:off x="7496175" y="2763838"/>
            <a:ext cx="358775" cy="95250"/>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271" name="Line 798"/>
          <p:cNvSpPr>
            <a:spLocks noChangeShapeType="1"/>
          </p:cNvSpPr>
          <p:nvPr/>
        </p:nvSpPr>
        <p:spPr bwMode="auto">
          <a:xfrm>
            <a:off x="7496175" y="2755900"/>
            <a:ext cx="0" cy="58738"/>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272" name="Line 799"/>
          <p:cNvSpPr>
            <a:spLocks noChangeShapeType="1"/>
          </p:cNvSpPr>
          <p:nvPr/>
        </p:nvSpPr>
        <p:spPr bwMode="auto">
          <a:xfrm>
            <a:off x="7854950" y="2755900"/>
            <a:ext cx="0" cy="58738"/>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273" name="Rectangle 800"/>
          <p:cNvSpPr>
            <a:spLocks noChangeArrowheads="1"/>
          </p:cNvSpPr>
          <p:nvPr/>
        </p:nvSpPr>
        <p:spPr bwMode="auto">
          <a:xfrm>
            <a:off x="7496175" y="2755900"/>
            <a:ext cx="355600" cy="58738"/>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endParaRPr lang="en-US" altLang="en-US"/>
          </a:p>
        </p:txBody>
      </p:sp>
      <p:sp>
        <p:nvSpPr>
          <p:cNvPr id="51274" name="Oval 801"/>
          <p:cNvSpPr>
            <a:spLocks noChangeArrowheads="1"/>
          </p:cNvSpPr>
          <p:nvPr/>
        </p:nvSpPr>
        <p:spPr bwMode="auto">
          <a:xfrm>
            <a:off x="7493000" y="2687638"/>
            <a:ext cx="358775" cy="111125"/>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nvGrpSpPr>
          <p:cNvPr id="51275" name="Group 802"/>
          <p:cNvGrpSpPr>
            <a:grpSpLocks/>
          </p:cNvGrpSpPr>
          <p:nvPr/>
        </p:nvGrpSpPr>
        <p:grpSpPr bwMode="auto">
          <a:xfrm>
            <a:off x="7578725" y="2711450"/>
            <a:ext cx="179388" cy="65088"/>
            <a:chOff x="2848" y="848"/>
            <a:chExt cx="140" cy="98"/>
          </a:xfrm>
        </p:grpSpPr>
        <p:sp>
          <p:nvSpPr>
            <p:cNvPr id="51809" name="Line 803"/>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10" name="Line 804"/>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11" name="Line 805"/>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grpSp>
        <p:nvGrpSpPr>
          <p:cNvPr id="51276" name="Group 806"/>
          <p:cNvGrpSpPr>
            <a:grpSpLocks/>
          </p:cNvGrpSpPr>
          <p:nvPr/>
        </p:nvGrpSpPr>
        <p:grpSpPr bwMode="auto">
          <a:xfrm flipV="1">
            <a:off x="7578725" y="2711450"/>
            <a:ext cx="179388" cy="65088"/>
            <a:chOff x="2848" y="848"/>
            <a:chExt cx="140" cy="98"/>
          </a:xfrm>
        </p:grpSpPr>
        <p:sp>
          <p:nvSpPr>
            <p:cNvPr id="51806" name="Line 807"/>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07" name="Line 808"/>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08" name="Line 809"/>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sp>
        <p:nvSpPr>
          <p:cNvPr id="51277" name="Oval 810"/>
          <p:cNvSpPr>
            <a:spLocks noChangeArrowheads="1"/>
          </p:cNvSpPr>
          <p:nvPr/>
        </p:nvSpPr>
        <p:spPr bwMode="auto">
          <a:xfrm>
            <a:off x="6086475" y="2498725"/>
            <a:ext cx="346075" cy="87313"/>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278" name="Line 811"/>
          <p:cNvSpPr>
            <a:spLocks noChangeShapeType="1"/>
          </p:cNvSpPr>
          <p:nvPr/>
        </p:nvSpPr>
        <p:spPr bwMode="auto">
          <a:xfrm>
            <a:off x="6086475" y="2490788"/>
            <a:ext cx="0" cy="53975"/>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279" name="Line 812"/>
          <p:cNvSpPr>
            <a:spLocks noChangeShapeType="1"/>
          </p:cNvSpPr>
          <p:nvPr/>
        </p:nvSpPr>
        <p:spPr bwMode="auto">
          <a:xfrm>
            <a:off x="6432550" y="2490788"/>
            <a:ext cx="0" cy="53975"/>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280" name="Rectangle 813"/>
          <p:cNvSpPr>
            <a:spLocks noChangeArrowheads="1"/>
          </p:cNvSpPr>
          <p:nvPr/>
        </p:nvSpPr>
        <p:spPr bwMode="auto">
          <a:xfrm>
            <a:off x="6086475" y="2490788"/>
            <a:ext cx="342900" cy="53975"/>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endParaRPr lang="en-US" altLang="en-US"/>
          </a:p>
        </p:txBody>
      </p:sp>
      <p:sp>
        <p:nvSpPr>
          <p:cNvPr id="51281" name="Oval 814"/>
          <p:cNvSpPr>
            <a:spLocks noChangeArrowheads="1"/>
          </p:cNvSpPr>
          <p:nvPr/>
        </p:nvSpPr>
        <p:spPr bwMode="auto">
          <a:xfrm>
            <a:off x="6083300" y="2427288"/>
            <a:ext cx="346075" cy="103187"/>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nvGrpSpPr>
          <p:cNvPr id="51282" name="Group 815"/>
          <p:cNvGrpSpPr>
            <a:grpSpLocks/>
          </p:cNvGrpSpPr>
          <p:nvPr/>
        </p:nvGrpSpPr>
        <p:grpSpPr bwMode="auto">
          <a:xfrm>
            <a:off x="6167438" y="2449513"/>
            <a:ext cx="171450" cy="60325"/>
            <a:chOff x="2848" y="848"/>
            <a:chExt cx="140" cy="98"/>
          </a:xfrm>
        </p:grpSpPr>
        <p:sp>
          <p:nvSpPr>
            <p:cNvPr id="51803" name="Line 816"/>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04" name="Line 817"/>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05" name="Line 818"/>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grpSp>
        <p:nvGrpSpPr>
          <p:cNvPr id="51283" name="Group 819"/>
          <p:cNvGrpSpPr>
            <a:grpSpLocks/>
          </p:cNvGrpSpPr>
          <p:nvPr/>
        </p:nvGrpSpPr>
        <p:grpSpPr bwMode="auto">
          <a:xfrm flipV="1">
            <a:off x="6167438" y="2449513"/>
            <a:ext cx="171450" cy="58737"/>
            <a:chOff x="2848" y="848"/>
            <a:chExt cx="140" cy="98"/>
          </a:xfrm>
        </p:grpSpPr>
        <p:sp>
          <p:nvSpPr>
            <p:cNvPr id="51800" name="Line 820"/>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01" name="Line 821"/>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802" name="Line 822"/>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sp>
        <p:nvSpPr>
          <p:cNvPr id="51284" name="Oval 823"/>
          <p:cNvSpPr>
            <a:spLocks noChangeArrowheads="1"/>
          </p:cNvSpPr>
          <p:nvPr/>
        </p:nvSpPr>
        <p:spPr bwMode="auto">
          <a:xfrm>
            <a:off x="5780088" y="3648075"/>
            <a:ext cx="346075" cy="87313"/>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285" name="Line 824"/>
          <p:cNvSpPr>
            <a:spLocks noChangeShapeType="1"/>
          </p:cNvSpPr>
          <p:nvPr/>
        </p:nvSpPr>
        <p:spPr bwMode="auto">
          <a:xfrm>
            <a:off x="5780088" y="3640138"/>
            <a:ext cx="0" cy="53975"/>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286" name="Line 825"/>
          <p:cNvSpPr>
            <a:spLocks noChangeShapeType="1"/>
          </p:cNvSpPr>
          <p:nvPr/>
        </p:nvSpPr>
        <p:spPr bwMode="auto">
          <a:xfrm>
            <a:off x="6126163" y="3640138"/>
            <a:ext cx="0" cy="53975"/>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287" name="Rectangle 826"/>
          <p:cNvSpPr>
            <a:spLocks noChangeArrowheads="1"/>
          </p:cNvSpPr>
          <p:nvPr/>
        </p:nvSpPr>
        <p:spPr bwMode="auto">
          <a:xfrm>
            <a:off x="5780088" y="3640138"/>
            <a:ext cx="342900" cy="53975"/>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endParaRPr lang="en-US" altLang="en-US"/>
          </a:p>
        </p:txBody>
      </p:sp>
      <p:sp>
        <p:nvSpPr>
          <p:cNvPr id="51288" name="Oval 827"/>
          <p:cNvSpPr>
            <a:spLocks noChangeArrowheads="1"/>
          </p:cNvSpPr>
          <p:nvPr/>
        </p:nvSpPr>
        <p:spPr bwMode="auto">
          <a:xfrm>
            <a:off x="5776913" y="3576638"/>
            <a:ext cx="346075" cy="103187"/>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nvGrpSpPr>
          <p:cNvPr id="51289" name="Group 828"/>
          <p:cNvGrpSpPr>
            <a:grpSpLocks/>
          </p:cNvGrpSpPr>
          <p:nvPr/>
        </p:nvGrpSpPr>
        <p:grpSpPr bwMode="auto">
          <a:xfrm>
            <a:off x="5861050" y="3598863"/>
            <a:ext cx="171450" cy="60325"/>
            <a:chOff x="2848" y="848"/>
            <a:chExt cx="140" cy="98"/>
          </a:xfrm>
        </p:grpSpPr>
        <p:sp>
          <p:nvSpPr>
            <p:cNvPr id="51797" name="Line 829"/>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98" name="Line 830"/>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99" name="Line 831"/>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grpSp>
        <p:nvGrpSpPr>
          <p:cNvPr id="51290" name="Group 832"/>
          <p:cNvGrpSpPr>
            <a:grpSpLocks/>
          </p:cNvGrpSpPr>
          <p:nvPr/>
        </p:nvGrpSpPr>
        <p:grpSpPr bwMode="auto">
          <a:xfrm flipV="1">
            <a:off x="5861050" y="3598863"/>
            <a:ext cx="171450" cy="58737"/>
            <a:chOff x="2848" y="848"/>
            <a:chExt cx="140" cy="98"/>
          </a:xfrm>
        </p:grpSpPr>
        <p:sp>
          <p:nvSpPr>
            <p:cNvPr id="51794" name="Line 833"/>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95" name="Line 834"/>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96" name="Line 835"/>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sp>
        <p:nvSpPr>
          <p:cNvPr id="51291" name="Line 836"/>
          <p:cNvSpPr>
            <a:spLocks noChangeShapeType="1"/>
          </p:cNvSpPr>
          <p:nvPr/>
        </p:nvSpPr>
        <p:spPr bwMode="auto">
          <a:xfrm flipV="1">
            <a:off x="6978650" y="4005263"/>
            <a:ext cx="227013" cy="436562"/>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292" name="Line 837"/>
          <p:cNvSpPr>
            <a:spLocks noChangeShapeType="1"/>
          </p:cNvSpPr>
          <p:nvPr/>
        </p:nvSpPr>
        <p:spPr bwMode="auto">
          <a:xfrm>
            <a:off x="7102475" y="3743325"/>
            <a:ext cx="163513" cy="120650"/>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293" name="Line 838"/>
          <p:cNvSpPr>
            <a:spLocks noChangeShapeType="1"/>
          </p:cNvSpPr>
          <p:nvPr/>
        </p:nvSpPr>
        <p:spPr bwMode="auto">
          <a:xfrm>
            <a:off x="7199313" y="3663950"/>
            <a:ext cx="279400" cy="0"/>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294" name="Line 839"/>
          <p:cNvSpPr>
            <a:spLocks noChangeShapeType="1"/>
          </p:cNvSpPr>
          <p:nvPr/>
        </p:nvSpPr>
        <p:spPr bwMode="auto">
          <a:xfrm flipV="1">
            <a:off x="7435850" y="3749675"/>
            <a:ext cx="134938" cy="104775"/>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295" name="Line 840"/>
          <p:cNvSpPr>
            <a:spLocks noChangeShapeType="1"/>
          </p:cNvSpPr>
          <p:nvPr/>
        </p:nvSpPr>
        <p:spPr bwMode="auto">
          <a:xfrm>
            <a:off x="6134100" y="3670300"/>
            <a:ext cx="679450" cy="0"/>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296" name="Line 841"/>
          <p:cNvSpPr>
            <a:spLocks noChangeShapeType="1"/>
          </p:cNvSpPr>
          <p:nvPr/>
        </p:nvSpPr>
        <p:spPr bwMode="auto">
          <a:xfrm>
            <a:off x="6429375" y="2517775"/>
            <a:ext cx="509588" cy="3175"/>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297" name="Line 842"/>
          <p:cNvSpPr>
            <a:spLocks noChangeShapeType="1"/>
          </p:cNvSpPr>
          <p:nvPr/>
        </p:nvSpPr>
        <p:spPr bwMode="auto">
          <a:xfrm>
            <a:off x="5995988" y="2346325"/>
            <a:ext cx="152400" cy="82550"/>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298" name="Freeform 843"/>
          <p:cNvSpPr>
            <a:spLocks/>
          </p:cNvSpPr>
          <p:nvPr/>
        </p:nvSpPr>
        <p:spPr bwMode="auto">
          <a:xfrm>
            <a:off x="5316538" y="4352925"/>
            <a:ext cx="2979737" cy="1455738"/>
          </a:xfrm>
          <a:custGeom>
            <a:avLst/>
            <a:gdLst>
              <a:gd name="T0" fmla="*/ 1411287 w 1877"/>
              <a:gd name="T1" fmla="*/ 36513 h 917"/>
              <a:gd name="T2" fmla="*/ 1098550 w 1877"/>
              <a:gd name="T3" fmla="*/ 173038 h 917"/>
              <a:gd name="T4" fmla="*/ 658812 w 1877"/>
              <a:gd name="T5" fmla="*/ 144463 h 917"/>
              <a:gd name="T6" fmla="*/ 177800 w 1877"/>
              <a:gd name="T7" fmla="*/ 269875 h 917"/>
              <a:gd name="T8" fmla="*/ 79375 w 1877"/>
              <a:gd name="T9" fmla="*/ 560388 h 917"/>
              <a:gd name="T10" fmla="*/ 22225 w 1877"/>
              <a:gd name="T11" fmla="*/ 838200 h 917"/>
              <a:gd name="T12" fmla="*/ 220663 w 1877"/>
              <a:gd name="T13" fmla="*/ 1031875 h 917"/>
              <a:gd name="T14" fmla="*/ 801687 w 1877"/>
              <a:gd name="T15" fmla="*/ 1239838 h 917"/>
              <a:gd name="T16" fmla="*/ 1481137 w 1877"/>
              <a:gd name="T17" fmla="*/ 1406525 h 917"/>
              <a:gd name="T18" fmla="*/ 2174875 w 1877"/>
              <a:gd name="T19" fmla="*/ 1430338 h 917"/>
              <a:gd name="T20" fmla="*/ 2660650 w 1877"/>
              <a:gd name="T21" fmla="*/ 1258888 h 917"/>
              <a:gd name="T22" fmla="*/ 2952750 w 1877"/>
              <a:gd name="T23" fmla="*/ 990600 h 917"/>
              <a:gd name="T24" fmla="*/ 2819400 w 1877"/>
              <a:gd name="T25" fmla="*/ 347663 h 917"/>
              <a:gd name="T26" fmla="*/ 2386012 w 1877"/>
              <a:gd name="T27" fmla="*/ 158750 h 917"/>
              <a:gd name="T28" fmla="*/ 1905000 w 1877"/>
              <a:gd name="T29" fmla="*/ 20638 h 917"/>
              <a:gd name="T30" fmla="*/ 1411287 w 1877"/>
              <a:gd name="T31" fmla="*/ 36513 h 91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877"/>
              <a:gd name="T49" fmla="*/ 0 h 917"/>
              <a:gd name="T50" fmla="*/ 1877 w 1877"/>
              <a:gd name="T51" fmla="*/ 917 h 91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877" h="917">
                <a:moveTo>
                  <a:pt x="889" y="23"/>
                </a:moveTo>
                <a:cubicBezTo>
                  <a:pt x="804" y="39"/>
                  <a:pt x="771" y="98"/>
                  <a:pt x="692" y="109"/>
                </a:cubicBezTo>
                <a:cubicBezTo>
                  <a:pt x="613" y="120"/>
                  <a:pt x="511" y="81"/>
                  <a:pt x="415" y="91"/>
                </a:cubicBezTo>
                <a:cubicBezTo>
                  <a:pt x="319" y="101"/>
                  <a:pt x="174" y="126"/>
                  <a:pt x="112" y="170"/>
                </a:cubicBezTo>
                <a:cubicBezTo>
                  <a:pt x="51" y="214"/>
                  <a:pt x="66" y="294"/>
                  <a:pt x="50" y="353"/>
                </a:cubicBezTo>
                <a:cubicBezTo>
                  <a:pt x="34" y="412"/>
                  <a:pt x="0" y="479"/>
                  <a:pt x="14" y="528"/>
                </a:cubicBezTo>
                <a:cubicBezTo>
                  <a:pt x="29" y="577"/>
                  <a:pt x="57" y="608"/>
                  <a:pt x="139" y="650"/>
                </a:cubicBezTo>
                <a:cubicBezTo>
                  <a:pt x="221" y="692"/>
                  <a:pt x="372" y="742"/>
                  <a:pt x="505" y="781"/>
                </a:cubicBezTo>
                <a:cubicBezTo>
                  <a:pt x="638" y="820"/>
                  <a:pt x="789" y="866"/>
                  <a:pt x="933" y="886"/>
                </a:cubicBezTo>
                <a:cubicBezTo>
                  <a:pt x="1077" y="906"/>
                  <a:pt x="1246" y="917"/>
                  <a:pt x="1370" y="901"/>
                </a:cubicBezTo>
                <a:cubicBezTo>
                  <a:pt x="1494" y="885"/>
                  <a:pt x="1594" y="839"/>
                  <a:pt x="1676" y="793"/>
                </a:cubicBezTo>
                <a:cubicBezTo>
                  <a:pt x="1758" y="747"/>
                  <a:pt x="1843" y="720"/>
                  <a:pt x="1860" y="624"/>
                </a:cubicBezTo>
                <a:cubicBezTo>
                  <a:pt x="1877" y="528"/>
                  <a:pt x="1835" y="306"/>
                  <a:pt x="1776" y="219"/>
                </a:cubicBezTo>
                <a:cubicBezTo>
                  <a:pt x="1717" y="132"/>
                  <a:pt x="1599" y="134"/>
                  <a:pt x="1503" y="100"/>
                </a:cubicBezTo>
                <a:cubicBezTo>
                  <a:pt x="1407" y="66"/>
                  <a:pt x="1302" y="26"/>
                  <a:pt x="1200" y="13"/>
                </a:cubicBezTo>
                <a:cubicBezTo>
                  <a:pt x="1098" y="0"/>
                  <a:pt x="974" y="7"/>
                  <a:pt x="889" y="23"/>
                </a:cubicBez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299" name="Line 844"/>
          <p:cNvSpPr>
            <a:spLocks noChangeShapeType="1"/>
          </p:cNvSpPr>
          <p:nvPr/>
        </p:nvSpPr>
        <p:spPr bwMode="auto">
          <a:xfrm rot="-5400000">
            <a:off x="7551737" y="5089526"/>
            <a:ext cx="523875" cy="13970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300" name="Line 845"/>
          <p:cNvSpPr>
            <a:spLocks noChangeShapeType="1"/>
          </p:cNvSpPr>
          <p:nvPr/>
        </p:nvSpPr>
        <p:spPr bwMode="auto">
          <a:xfrm rot="5400000" flipV="1">
            <a:off x="7697788" y="5370513"/>
            <a:ext cx="3175" cy="85725"/>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301" name="Line 846"/>
          <p:cNvSpPr>
            <a:spLocks noChangeShapeType="1"/>
          </p:cNvSpPr>
          <p:nvPr/>
        </p:nvSpPr>
        <p:spPr bwMode="auto">
          <a:xfrm rot="-5400000">
            <a:off x="7883525" y="5046663"/>
            <a:ext cx="0" cy="11430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nvGrpSpPr>
          <p:cNvPr id="51302" name="Group 847"/>
          <p:cNvGrpSpPr>
            <a:grpSpLocks/>
          </p:cNvGrpSpPr>
          <p:nvPr/>
        </p:nvGrpSpPr>
        <p:grpSpPr bwMode="auto">
          <a:xfrm>
            <a:off x="7462838" y="4756150"/>
            <a:ext cx="501650" cy="234950"/>
            <a:chOff x="4701" y="2996"/>
            <a:chExt cx="316" cy="148"/>
          </a:xfrm>
        </p:grpSpPr>
        <p:sp>
          <p:nvSpPr>
            <p:cNvPr id="51781" name="Oval 848"/>
            <p:cNvSpPr>
              <a:spLocks noChangeArrowheads="1"/>
            </p:cNvSpPr>
            <p:nvPr/>
          </p:nvSpPr>
          <p:spPr bwMode="auto">
            <a:xfrm>
              <a:off x="4704" y="3062"/>
              <a:ext cx="313" cy="82"/>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82" name="Line 849"/>
            <p:cNvSpPr>
              <a:spLocks noChangeShapeType="1"/>
            </p:cNvSpPr>
            <p:nvPr/>
          </p:nvSpPr>
          <p:spPr bwMode="auto">
            <a:xfrm>
              <a:off x="4704" y="3055"/>
              <a:ext cx="0" cy="51"/>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83" name="Line 850"/>
            <p:cNvSpPr>
              <a:spLocks noChangeShapeType="1"/>
            </p:cNvSpPr>
            <p:nvPr/>
          </p:nvSpPr>
          <p:spPr bwMode="auto">
            <a:xfrm>
              <a:off x="5017" y="3055"/>
              <a:ext cx="0" cy="51"/>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84" name="Rectangle 851"/>
            <p:cNvSpPr>
              <a:spLocks noChangeArrowheads="1"/>
            </p:cNvSpPr>
            <p:nvPr/>
          </p:nvSpPr>
          <p:spPr bwMode="auto">
            <a:xfrm>
              <a:off x="4704" y="3055"/>
              <a:ext cx="310" cy="50"/>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endParaRPr lang="en-US" altLang="en-US"/>
            </a:p>
          </p:txBody>
        </p:sp>
        <p:sp>
          <p:nvSpPr>
            <p:cNvPr id="51785" name="Oval 852"/>
            <p:cNvSpPr>
              <a:spLocks noChangeArrowheads="1"/>
            </p:cNvSpPr>
            <p:nvPr/>
          </p:nvSpPr>
          <p:spPr bwMode="auto">
            <a:xfrm>
              <a:off x="4701" y="2996"/>
              <a:ext cx="313" cy="96"/>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nvGrpSpPr>
            <p:cNvPr id="51786" name="Group 853"/>
            <p:cNvGrpSpPr>
              <a:grpSpLocks/>
            </p:cNvGrpSpPr>
            <p:nvPr/>
          </p:nvGrpSpPr>
          <p:grpSpPr bwMode="auto">
            <a:xfrm>
              <a:off x="4776" y="3017"/>
              <a:ext cx="156" cy="56"/>
              <a:chOff x="2848" y="848"/>
              <a:chExt cx="140" cy="98"/>
            </a:xfrm>
          </p:grpSpPr>
          <p:sp>
            <p:nvSpPr>
              <p:cNvPr id="51791" name="Line 854"/>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92" name="Line 855"/>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93" name="Line 856"/>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grpSp>
          <p:nvGrpSpPr>
            <p:cNvPr id="51787" name="Group 857"/>
            <p:cNvGrpSpPr>
              <a:grpSpLocks/>
            </p:cNvGrpSpPr>
            <p:nvPr/>
          </p:nvGrpSpPr>
          <p:grpSpPr bwMode="auto">
            <a:xfrm flipV="1">
              <a:off x="4776" y="3016"/>
              <a:ext cx="156" cy="56"/>
              <a:chOff x="2848" y="848"/>
              <a:chExt cx="140" cy="98"/>
            </a:xfrm>
          </p:grpSpPr>
          <p:sp>
            <p:nvSpPr>
              <p:cNvPr id="51788" name="Line 858"/>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89" name="Line 859"/>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90" name="Line 860"/>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grpSp>
      <p:grpSp>
        <p:nvGrpSpPr>
          <p:cNvPr id="51303" name="Group 861"/>
          <p:cNvGrpSpPr>
            <a:grpSpLocks/>
          </p:cNvGrpSpPr>
          <p:nvPr/>
        </p:nvGrpSpPr>
        <p:grpSpPr bwMode="auto">
          <a:xfrm>
            <a:off x="6646863" y="4479925"/>
            <a:ext cx="501650" cy="234950"/>
            <a:chOff x="3600" y="219"/>
            <a:chExt cx="360" cy="175"/>
          </a:xfrm>
        </p:grpSpPr>
        <p:sp>
          <p:nvSpPr>
            <p:cNvPr id="51768" name="Oval 862"/>
            <p:cNvSpPr>
              <a:spLocks noChangeArrowheads="1"/>
            </p:cNvSpPr>
            <p:nvPr/>
          </p:nvSpPr>
          <p:spPr bwMode="auto">
            <a:xfrm>
              <a:off x="3603" y="297"/>
              <a:ext cx="357" cy="97"/>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69" name="Line 863"/>
            <p:cNvSpPr>
              <a:spLocks noChangeShapeType="1"/>
            </p:cNvSpPr>
            <p:nvPr/>
          </p:nvSpPr>
          <p:spPr bwMode="auto">
            <a:xfrm>
              <a:off x="3603" y="289"/>
              <a:ext cx="0" cy="6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70" name="Line 864"/>
            <p:cNvSpPr>
              <a:spLocks noChangeShapeType="1"/>
            </p:cNvSpPr>
            <p:nvPr/>
          </p:nvSpPr>
          <p:spPr bwMode="auto">
            <a:xfrm>
              <a:off x="3960" y="289"/>
              <a:ext cx="0" cy="6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71" name="Rectangle 865"/>
            <p:cNvSpPr>
              <a:spLocks noChangeArrowheads="1"/>
            </p:cNvSpPr>
            <p:nvPr/>
          </p:nvSpPr>
          <p:spPr bwMode="auto">
            <a:xfrm>
              <a:off x="3603" y="289"/>
              <a:ext cx="354" cy="59"/>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endParaRPr lang="en-US" altLang="en-US"/>
            </a:p>
          </p:txBody>
        </p:sp>
        <p:sp>
          <p:nvSpPr>
            <p:cNvPr id="51772" name="Oval 866"/>
            <p:cNvSpPr>
              <a:spLocks noChangeArrowheads="1"/>
            </p:cNvSpPr>
            <p:nvPr/>
          </p:nvSpPr>
          <p:spPr bwMode="auto">
            <a:xfrm>
              <a:off x="3600" y="219"/>
              <a:ext cx="357" cy="113"/>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nvGrpSpPr>
            <p:cNvPr id="51773" name="Group 867"/>
            <p:cNvGrpSpPr>
              <a:grpSpLocks/>
            </p:cNvGrpSpPr>
            <p:nvPr/>
          </p:nvGrpSpPr>
          <p:grpSpPr bwMode="auto">
            <a:xfrm>
              <a:off x="3686" y="244"/>
              <a:ext cx="177" cy="66"/>
              <a:chOff x="2848" y="848"/>
              <a:chExt cx="140" cy="98"/>
            </a:xfrm>
          </p:grpSpPr>
          <p:sp>
            <p:nvSpPr>
              <p:cNvPr id="51778" name="Line 868"/>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79" name="Line 869"/>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80" name="Line 870"/>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grpSp>
          <p:nvGrpSpPr>
            <p:cNvPr id="51774" name="Group 871"/>
            <p:cNvGrpSpPr>
              <a:grpSpLocks/>
            </p:cNvGrpSpPr>
            <p:nvPr/>
          </p:nvGrpSpPr>
          <p:grpSpPr bwMode="auto">
            <a:xfrm flipV="1">
              <a:off x="3686" y="243"/>
              <a:ext cx="177" cy="66"/>
              <a:chOff x="2848" y="848"/>
              <a:chExt cx="140" cy="98"/>
            </a:xfrm>
          </p:grpSpPr>
          <p:sp>
            <p:nvSpPr>
              <p:cNvPr id="51775" name="Line 872"/>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76" name="Line 873"/>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77" name="Line 874"/>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grpSp>
      <p:grpSp>
        <p:nvGrpSpPr>
          <p:cNvPr id="51304" name="Group 875"/>
          <p:cNvGrpSpPr>
            <a:grpSpLocks/>
          </p:cNvGrpSpPr>
          <p:nvPr/>
        </p:nvGrpSpPr>
        <p:grpSpPr bwMode="auto">
          <a:xfrm>
            <a:off x="5981700" y="4784725"/>
            <a:ext cx="501650" cy="234950"/>
            <a:chOff x="3600" y="219"/>
            <a:chExt cx="360" cy="175"/>
          </a:xfrm>
        </p:grpSpPr>
        <p:sp>
          <p:nvSpPr>
            <p:cNvPr id="51755" name="Oval 876"/>
            <p:cNvSpPr>
              <a:spLocks noChangeArrowheads="1"/>
            </p:cNvSpPr>
            <p:nvPr/>
          </p:nvSpPr>
          <p:spPr bwMode="auto">
            <a:xfrm>
              <a:off x="3603" y="297"/>
              <a:ext cx="357" cy="97"/>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56" name="Line 877"/>
            <p:cNvSpPr>
              <a:spLocks noChangeShapeType="1"/>
            </p:cNvSpPr>
            <p:nvPr/>
          </p:nvSpPr>
          <p:spPr bwMode="auto">
            <a:xfrm>
              <a:off x="3603" y="289"/>
              <a:ext cx="0" cy="6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57" name="Line 878"/>
            <p:cNvSpPr>
              <a:spLocks noChangeShapeType="1"/>
            </p:cNvSpPr>
            <p:nvPr/>
          </p:nvSpPr>
          <p:spPr bwMode="auto">
            <a:xfrm>
              <a:off x="3960" y="289"/>
              <a:ext cx="0" cy="6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58" name="Rectangle 879"/>
            <p:cNvSpPr>
              <a:spLocks noChangeArrowheads="1"/>
            </p:cNvSpPr>
            <p:nvPr/>
          </p:nvSpPr>
          <p:spPr bwMode="auto">
            <a:xfrm>
              <a:off x="3603" y="289"/>
              <a:ext cx="354" cy="59"/>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endParaRPr lang="en-US" altLang="en-US"/>
            </a:p>
          </p:txBody>
        </p:sp>
        <p:sp>
          <p:nvSpPr>
            <p:cNvPr id="51759" name="Oval 880"/>
            <p:cNvSpPr>
              <a:spLocks noChangeArrowheads="1"/>
            </p:cNvSpPr>
            <p:nvPr/>
          </p:nvSpPr>
          <p:spPr bwMode="auto">
            <a:xfrm>
              <a:off x="3600" y="219"/>
              <a:ext cx="357" cy="113"/>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nvGrpSpPr>
            <p:cNvPr id="51760" name="Group 881"/>
            <p:cNvGrpSpPr>
              <a:grpSpLocks/>
            </p:cNvGrpSpPr>
            <p:nvPr/>
          </p:nvGrpSpPr>
          <p:grpSpPr bwMode="auto">
            <a:xfrm>
              <a:off x="3686" y="244"/>
              <a:ext cx="177" cy="66"/>
              <a:chOff x="2848" y="848"/>
              <a:chExt cx="140" cy="98"/>
            </a:xfrm>
          </p:grpSpPr>
          <p:sp>
            <p:nvSpPr>
              <p:cNvPr id="51765" name="Line 882"/>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66" name="Line 883"/>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67" name="Line 884"/>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grpSp>
          <p:nvGrpSpPr>
            <p:cNvPr id="51761" name="Group 885"/>
            <p:cNvGrpSpPr>
              <a:grpSpLocks/>
            </p:cNvGrpSpPr>
            <p:nvPr/>
          </p:nvGrpSpPr>
          <p:grpSpPr bwMode="auto">
            <a:xfrm flipV="1">
              <a:off x="3686" y="243"/>
              <a:ext cx="177" cy="66"/>
              <a:chOff x="2848" y="848"/>
              <a:chExt cx="140" cy="98"/>
            </a:xfrm>
          </p:grpSpPr>
          <p:sp>
            <p:nvSpPr>
              <p:cNvPr id="51762" name="Line 886"/>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63" name="Line 887"/>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64" name="Line 888"/>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grpSp>
      <p:sp>
        <p:nvSpPr>
          <p:cNvPr id="51305" name="Line 889"/>
          <p:cNvSpPr>
            <a:spLocks noChangeShapeType="1"/>
          </p:cNvSpPr>
          <p:nvPr/>
        </p:nvSpPr>
        <p:spPr bwMode="auto">
          <a:xfrm>
            <a:off x="7096125" y="4691063"/>
            <a:ext cx="358775" cy="120650"/>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06" name="Line 890"/>
          <p:cNvSpPr>
            <a:spLocks noChangeShapeType="1"/>
          </p:cNvSpPr>
          <p:nvPr/>
        </p:nvSpPr>
        <p:spPr bwMode="auto">
          <a:xfrm flipV="1">
            <a:off x="6443663" y="4703763"/>
            <a:ext cx="277812" cy="109537"/>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07" name="Line 891"/>
          <p:cNvSpPr>
            <a:spLocks noChangeShapeType="1"/>
          </p:cNvSpPr>
          <p:nvPr/>
        </p:nvSpPr>
        <p:spPr bwMode="auto">
          <a:xfrm flipV="1">
            <a:off x="6486525" y="4906963"/>
            <a:ext cx="971550" cy="0"/>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08" name="Line 892"/>
          <p:cNvSpPr>
            <a:spLocks noChangeShapeType="1"/>
          </p:cNvSpPr>
          <p:nvPr/>
        </p:nvSpPr>
        <p:spPr bwMode="auto">
          <a:xfrm flipH="1">
            <a:off x="5781675" y="4652963"/>
            <a:ext cx="254000" cy="469900"/>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09" name="Line 893"/>
          <p:cNvSpPr>
            <a:spLocks noChangeShapeType="1"/>
          </p:cNvSpPr>
          <p:nvPr/>
        </p:nvSpPr>
        <p:spPr bwMode="auto">
          <a:xfrm>
            <a:off x="5807075" y="4703763"/>
            <a:ext cx="196850" cy="0"/>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10" name="Line 894"/>
          <p:cNvSpPr>
            <a:spLocks noChangeShapeType="1"/>
          </p:cNvSpPr>
          <p:nvPr/>
        </p:nvSpPr>
        <p:spPr bwMode="auto">
          <a:xfrm>
            <a:off x="5667375" y="5040313"/>
            <a:ext cx="153988" cy="0"/>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11" name="Line 895"/>
          <p:cNvSpPr>
            <a:spLocks noChangeShapeType="1"/>
          </p:cNvSpPr>
          <p:nvPr/>
        </p:nvSpPr>
        <p:spPr bwMode="auto">
          <a:xfrm>
            <a:off x="5918200" y="5119688"/>
            <a:ext cx="492125" cy="0"/>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12" name="Line 896"/>
          <p:cNvSpPr>
            <a:spLocks noChangeShapeType="1"/>
          </p:cNvSpPr>
          <p:nvPr/>
        </p:nvSpPr>
        <p:spPr bwMode="auto">
          <a:xfrm flipH="1">
            <a:off x="6159500" y="5027613"/>
            <a:ext cx="53975" cy="85725"/>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13" name="Line 897"/>
          <p:cNvSpPr>
            <a:spLocks noChangeShapeType="1"/>
          </p:cNvSpPr>
          <p:nvPr/>
        </p:nvSpPr>
        <p:spPr bwMode="auto">
          <a:xfrm>
            <a:off x="5972175" y="5116513"/>
            <a:ext cx="1588" cy="82550"/>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14" name="Line 898"/>
          <p:cNvSpPr>
            <a:spLocks noChangeShapeType="1"/>
          </p:cNvSpPr>
          <p:nvPr/>
        </p:nvSpPr>
        <p:spPr bwMode="auto">
          <a:xfrm flipH="1" flipV="1">
            <a:off x="6369050" y="5124450"/>
            <a:ext cx="0" cy="76200"/>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15" name="Line 899"/>
          <p:cNvSpPr>
            <a:spLocks noChangeShapeType="1"/>
          </p:cNvSpPr>
          <p:nvPr/>
        </p:nvSpPr>
        <p:spPr bwMode="auto">
          <a:xfrm>
            <a:off x="6450013" y="4983163"/>
            <a:ext cx="503237" cy="269875"/>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16" name="Line 900"/>
          <p:cNvSpPr>
            <a:spLocks noChangeShapeType="1"/>
          </p:cNvSpPr>
          <p:nvPr/>
        </p:nvSpPr>
        <p:spPr bwMode="auto">
          <a:xfrm>
            <a:off x="5899150" y="4918075"/>
            <a:ext cx="80963" cy="0"/>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17" name="Line 942"/>
          <p:cNvSpPr>
            <a:spLocks noChangeShapeType="1"/>
          </p:cNvSpPr>
          <p:nvPr/>
        </p:nvSpPr>
        <p:spPr bwMode="auto">
          <a:xfrm flipH="1">
            <a:off x="5988050" y="3440113"/>
            <a:ext cx="3175" cy="144462"/>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18" name="Line 943"/>
          <p:cNvSpPr>
            <a:spLocks noChangeShapeType="1"/>
          </p:cNvSpPr>
          <p:nvPr/>
        </p:nvSpPr>
        <p:spPr bwMode="auto">
          <a:xfrm flipV="1">
            <a:off x="7285038" y="2422525"/>
            <a:ext cx="123825" cy="87313"/>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19" name="Line 944"/>
          <p:cNvSpPr>
            <a:spLocks noChangeShapeType="1"/>
          </p:cNvSpPr>
          <p:nvPr/>
        </p:nvSpPr>
        <p:spPr bwMode="auto">
          <a:xfrm>
            <a:off x="7112000" y="2595563"/>
            <a:ext cx="0" cy="82550"/>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20" name="Line 945"/>
          <p:cNvSpPr>
            <a:spLocks noChangeShapeType="1"/>
          </p:cNvSpPr>
          <p:nvPr/>
        </p:nvSpPr>
        <p:spPr bwMode="auto">
          <a:xfrm flipV="1">
            <a:off x="7296150" y="2492375"/>
            <a:ext cx="263525" cy="288925"/>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21" name="Line 946"/>
          <p:cNvSpPr>
            <a:spLocks noChangeShapeType="1"/>
          </p:cNvSpPr>
          <p:nvPr/>
        </p:nvSpPr>
        <p:spPr bwMode="auto">
          <a:xfrm>
            <a:off x="7648575" y="2490788"/>
            <a:ext cx="0" cy="196850"/>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22" name="Line 947"/>
          <p:cNvSpPr>
            <a:spLocks noChangeShapeType="1"/>
          </p:cNvSpPr>
          <p:nvPr/>
        </p:nvSpPr>
        <p:spPr bwMode="auto">
          <a:xfrm>
            <a:off x="7302500" y="2797175"/>
            <a:ext cx="188913" cy="0"/>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23" name="Line 949"/>
          <p:cNvSpPr>
            <a:spLocks noChangeShapeType="1"/>
          </p:cNvSpPr>
          <p:nvPr/>
        </p:nvSpPr>
        <p:spPr bwMode="auto">
          <a:xfrm flipV="1">
            <a:off x="7716838" y="2190750"/>
            <a:ext cx="238125" cy="168275"/>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24" name="Line 950"/>
          <p:cNvSpPr>
            <a:spLocks noChangeShapeType="1"/>
          </p:cNvSpPr>
          <p:nvPr/>
        </p:nvSpPr>
        <p:spPr bwMode="auto">
          <a:xfrm>
            <a:off x="7856538" y="2787650"/>
            <a:ext cx="177800" cy="0"/>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25" name="Line 951"/>
          <p:cNvSpPr>
            <a:spLocks noChangeShapeType="1"/>
          </p:cNvSpPr>
          <p:nvPr/>
        </p:nvSpPr>
        <p:spPr bwMode="auto">
          <a:xfrm flipH="1">
            <a:off x="7002463" y="2863850"/>
            <a:ext cx="98425" cy="704850"/>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26" name="Line 952"/>
          <p:cNvSpPr>
            <a:spLocks noChangeShapeType="1"/>
          </p:cNvSpPr>
          <p:nvPr/>
        </p:nvSpPr>
        <p:spPr bwMode="auto">
          <a:xfrm flipH="1">
            <a:off x="7593013" y="2863850"/>
            <a:ext cx="111125" cy="727075"/>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grpSp>
        <p:nvGrpSpPr>
          <p:cNvPr id="51327" name="Group 953"/>
          <p:cNvGrpSpPr>
            <a:grpSpLocks/>
          </p:cNvGrpSpPr>
          <p:nvPr/>
        </p:nvGrpSpPr>
        <p:grpSpPr bwMode="auto">
          <a:xfrm>
            <a:off x="6645275" y="4481513"/>
            <a:ext cx="501650" cy="234950"/>
            <a:chOff x="4701" y="2996"/>
            <a:chExt cx="316" cy="148"/>
          </a:xfrm>
        </p:grpSpPr>
        <p:sp>
          <p:nvSpPr>
            <p:cNvPr id="51742" name="Oval 954"/>
            <p:cNvSpPr>
              <a:spLocks noChangeArrowheads="1"/>
            </p:cNvSpPr>
            <p:nvPr/>
          </p:nvSpPr>
          <p:spPr bwMode="auto">
            <a:xfrm>
              <a:off x="4704" y="3062"/>
              <a:ext cx="313" cy="82"/>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43" name="Line 955"/>
            <p:cNvSpPr>
              <a:spLocks noChangeShapeType="1"/>
            </p:cNvSpPr>
            <p:nvPr/>
          </p:nvSpPr>
          <p:spPr bwMode="auto">
            <a:xfrm>
              <a:off x="4704" y="3055"/>
              <a:ext cx="0" cy="51"/>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44" name="Line 956"/>
            <p:cNvSpPr>
              <a:spLocks noChangeShapeType="1"/>
            </p:cNvSpPr>
            <p:nvPr/>
          </p:nvSpPr>
          <p:spPr bwMode="auto">
            <a:xfrm>
              <a:off x="5017" y="3055"/>
              <a:ext cx="0" cy="51"/>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45" name="Rectangle 957"/>
            <p:cNvSpPr>
              <a:spLocks noChangeArrowheads="1"/>
            </p:cNvSpPr>
            <p:nvPr/>
          </p:nvSpPr>
          <p:spPr bwMode="auto">
            <a:xfrm>
              <a:off x="4704" y="3055"/>
              <a:ext cx="310" cy="50"/>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endParaRPr lang="en-US" altLang="en-US"/>
            </a:p>
          </p:txBody>
        </p:sp>
        <p:sp>
          <p:nvSpPr>
            <p:cNvPr id="51746" name="Oval 958"/>
            <p:cNvSpPr>
              <a:spLocks noChangeArrowheads="1"/>
            </p:cNvSpPr>
            <p:nvPr/>
          </p:nvSpPr>
          <p:spPr bwMode="auto">
            <a:xfrm>
              <a:off x="4701" y="2996"/>
              <a:ext cx="313" cy="96"/>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nvGrpSpPr>
            <p:cNvPr id="51747" name="Group 959"/>
            <p:cNvGrpSpPr>
              <a:grpSpLocks/>
            </p:cNvGrpSpPr>
            <p:nvPr/>
          </p:nvGrpSpPr>
          <p:grpSpPr bwMode="auto">
            <a:xfrm>
              <a:off x="4776" y="3017"/>
              <a:ext cx="156" cy="56"/>
              <a:chOff x="2848" y="848"/>
              <a:chExt cx="140" cy="98"/>
            </a:xfrm>
          </p:grpSpPr>
          <p:sp>
            <p:nvSpPr>
              <p:cNvPr id="51752" name="Line 960"/>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53" name="Line 961"/>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54" name="Line 962"/>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grpSp>
          <p:nvGrpSpPr>
            <p:cNvPr id="51748" name="Group 963"/>
            <p:cNvGrpSpPr>
              <a:grpSpLocks/>
            </p:cNvGrpSpPr>
            <p:nvPr/>
          </p:nvGrpSpPr>
          <p:grpSpPr bwMode="auto">
            <a:xfrm flipV="1">
              <a:off x="4776" y="3016"/>
              <a:ext cx="156" cy="56"/>
              <a:chOff x="2848" y="848"/>
              <a:chExt cx="140" cy="98"/>
            </a:xfrm>
          </p:grpSpPr>
          <p:sp>
            <p:nvSpPr>
              <p:cNvPr id="51749" name="Line 964"/>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50" name="Line 965"/>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51" name="Line 966"/>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grpSp>
      <p:grpSp>
        <p:nvGrpSpPr>
          <p:cNvPr id="51328" name="Group 967"/>
          <p:cNvGrpSpPr>
            <a:grpSpLocks/>
          </p:cNvGrpSpPr>
          <p:nvPr/>
        </p:nvGrpSpPr>
        <p:grpSpPr bwMode="auto">
          <a:xfrm>
            <a:off x="5980113" y="4783138"/>
            <a:ext cx="501650" cy="234950"/>
            <a:chOff x="4701" y="2996"/>
            <a:chExt cx="316" cy="148"/>
          </a:xfrm>
        </p:grpSpPr>
        <p:sp>
          <p:nvSpPr>
            <p:cNvPr id="51729" name="Oval 968"/>
            <p:cNvSpPr>
              <a:spLocks noChangeArrowheads="1"/>
            </p:cNvSpPr>
            <p:nvPr/>
          </p:nvSpPr>
          <p:spPr bwMode="auto">
            <a:xfrm>
              <a:off x="4704" y="3062"/>
              <a:ext cx="313" cy="82"/>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30" name="Line 969"/>
            <p:cNvSpPr>
              <a:spLocks noChangeShapeType="1"/>
            </p:cNvSpPr>
            <p:nvPr/>
          </p:nvSpPr>
          <p:spPr bwMode="auto">
            <a:xfrm>
              <a:off x="4704" y="3055"/>
              <a:ext cx="0" cy="51"/>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31" name="Line 970"/>
            <p:cNvSpPr>
              <a:spLocks noChangeShapeType="1"/>
            </p:cNvSpPr>
            <p:nvPr/>
          </p:nvSpPr>
          <p:spPr bwMode="auto">
            <a:xfrm>
              <a:off x="5017" y="3055"/>
              <a:ext cx="0" cy="51"/>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32" name="Rectangle 971"/>
            <p:cNvSpPr>
              <a:spLocks noChangeArrowheads="1"/>
            </p:cNvSpPr>
            <p:nvPr/>
          </p:nvSpPr>
          <p:spPr bwMode="auto">
            <a:xfrm>
              <a:off x="4704" y="3055"/>
              <a:ext cx="310" cy="50"/>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endParaRPr lang="en-US" altLang="en-US"/>
            </a:p>
          </p:txBody>
        </p:sp>
        <p:sp>
          <p:nvSpPr>
            <p:cNvPr id="51733" name="Oval 972"/>
            <p:cNvSpPr>
              <a:spLocks noChangeArrowheads="1"/>
            </p:cNvSpPr>
            <p:nvPr/>
          </p:nvSpPr>
          <p:spPr bwMode="auto">
            <a:xfrm>
              <a:off x="4701" y="2996"/>
              <a:ext cx="313" cy="96"/>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nvGrpSpPr>
            <p:cNvPr id="51734" name="Group 973"/>
            <p:cNvGrpSpPr>
              <a:grpSpLocks/>
            </p:cNvGrpSpPr>
            <p:nvPr/>
          </p:nvGrpSpPr>
          <p:grpSpPr bwMode="auto">
            <a:xfrm>
              <a:off x="4776" y="3017"/>
              <a:ext cx="156" cy="56"/>
              <a:chOff x="2848" y="848"/>
              <a:chExt cx="140" cy="98"/>
            </a:xfrm>
          </p:grpSpPr>
          <p:sp>
            <p:nvSpPr>
              <p:cNvPr id="51739" name="Line 974"/>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40" name="Line 975"/>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41" name="Line 976"/>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grpSp>
          <p:nvGrpSpPr>
            <p:cNvPr id="51735" name="Group 977"/>
            <p:cNvGrpSpPr>
              <a:grpSpLocks/>
            </p:cNvGrpSpPr>
            <p:nvPr/>
          </p:nvGrpSpPr>
          <p:grpSpPr bwMode="auto">
            <a:xfrm flipV="1">
              <a:off x="4776" y="3016"/>
              <a:ext cx="156" cy="56"/>
              <a:chOff x="2848" y="848"/>
              <a:chExt cx="140" cy="98"/>
            </a:xfrm>
          </p:grpSpPr>
          <p:sp>
            <p:nvSpPr>
              <p:cNvPr id="51736" name="Line 978"/>
              <p:cNvSpPr>
                <a:spLocks noChangeShapeType="1"/>
              </p:cNvSpPr>
              <p:nvPr/>
            </p:nvSpPr>
            <p:spPr bwMode="auto">
              <a:xfrm flipV="1">
                <a:off x="2848" y="848"/>
                <a:ext cx="50" cy="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37" name="Line 979"/>
              <p:cNvSpPr>
                <a:spLocks noChangeShapeType="1"/>
              </p:cNvSpPr>
              <p:nvPr/>
            </p:nvSpPr>
            <p:spPr bwMode="auto">
              <a:xfrm>
                <a:off x="2944" y="946"/>
                <a:ext cx="44" cy="0"/>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38" name="Line 980"/>
              <p:cNvSpPr>
                <a:spLocks noChangeShapeType="1"/>
              </p:cNvSpPr>
              <p:nvPr/>
            </p:nvSpPr>
            <p:spPr bwMode="auto">
              <a:xfrm>
                <a:off x="2894" y="850"/>
                <a:ext cx="52" cy="96"/>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grpSp>
      </p:grpSp>
      <p:pic>
        <p:nvPicPr>
          <p:cNvPr id="51329" name="Picture 1020" descr="imgyjavg[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341938" y="1878013"/>
            <a:ext cx="368300" cy="266700"/>
          </a:xfrm>
          <a:prstGeom prst="rect">
            <a:avLst/>
          </a:prstGeom>
          <a:ln/>
        </p:spPr>
        <p:style>
          <a:lnRef idx="1">
            <a:schemeClr val="dk1"/>
          </a:lnRef>
          <a:fillRef idx="2">
            <a:schemeClr val="dk1"/>
          </a:fillRef>
          <a:effectRef idx="1">
            <a:schemeClr val="dk1"/>
          </a:effectRef>
          <a:fontRef idx="minor">
            <a:schemeClr val="dk1"/>
          </a:fontRef>
        </p:style>
      </p:pic>
      <p:grpSp>
        <p:nvGrpSpPr>
          <p:cNvPr id="51330" name="Group 1021"/>
          <p:cNvGrpSpPr>
            <a:grpSpLocks/>
          </p:cNvGrpSpPr>
          <p:nvPr/>
        </p:nvGrpSpPr>
        <p:grpSpPr bwMode="auto">
          <a:xfrm>
            <a:off x="7464425" y="5226050"/>
            <a:ext cx="198438" cy="365125"/>
            <a:chOff x="4702" y="3292"/>
            <a:chExt cx="125" cy="230"/>
          </a:xfrm>
        </p:grpSpPr>
        <p:sp>
          <p:nvSpPr>
            <p:cNvPr id="51721" name="AutoShape 1022"/>
            <p:cNvSpPr>
              <a:spLocks noChangeArrowheads="1"/>
            </p:cNvSpPr>
            <p:nvPr/>
          </p:nvSpPr>
          <p:spPr bwMode="auto">
            <a:xfrm>
              <a:off x="4702" y="3469"/>
              <a:ext cx="125" cy="53"/>
            </a:xfrm>
            <a:prstGeom prst="parallelogram">
              <a:avLst>
                <a:gd name="adj" fmla="val 90856"/>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22" name="Rectangle 1023"/>
            <p:cNvSpPr>
              <a:spLocks noChangeArrowheads="1"/>
            </p:cNvSpPr>
            <p:nvPr/>
          </p:nvSpPr>
          <p:spPr bwMode="auto">
            <a:xfrm>
              <a:off x="4765" y="3293"/>
              <a:ext cx="58" cy="177"/>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23" name="Rectangle 1024"/>
            <p:cNvSpPr>
              <a:spLocks noChangeArrowheads="1"/>
            </p:cNvSpPr>
            <p:nvPr/>
          </p:nvSpPr>
          <p:spPr bwMode="auto">
            <a:xfrm>
              <a:off x="4703" y="3344"/>
              <a:ext cx="79" cy="177"/>
            </a:xfrm>
            <a:prstGeom prst="rect">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24" name="AutoShape 1025"/>
            <p:cNvSpPr>
              <a:spLocks noChangeArrowheads="1"/>
            </p:cNvSpPr>
            <p:nvPr/>
          </p:nvSpPr>
          <p:spPr bwMode="auto">
            <a:xfrm>
              <a:off x="4702" y="3292"/>
              <a:ext cx="125" cy="53"/>
            </a:xfrm>
            <a:prstGeom prst="parallelogram">
              <a:avLst>
                <a:gd name="adj" fmla="val 90856"/>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25" name="Line 1026"/>
            <p:cNvSpPr>
              <a:spLocks noChangeShapeType="1"/>
            </p:cNvSpPr>
            <p:nvPr/>
          </p:nvSpPr>
          <p:spPr bwMode="auto">
            <a:xfrm>
              <a:off x="4827" y="3296"/>
              <a:ext cx="0" cy="173"/>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26" name="Line 1027"/>
            <p:cNvSpPr>
              <a:spLocks noChangeShapeType="1"/>
            </p:cNvSpPr>
            <p:nvPr/>
          </p:nvSpPr>
          <p:spPr bwMode="auto">
            <a:xfrm flipH="1">
              <a:off x="4782" y="3469"/>
              <a:ext cx="45" cy="5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27" name="Rectangle 1028"/>
            <p:cNvSpPr>
              <a:spLocks noChangeArrowheads="1"/>
            </p:cNvSpPr>
            <p:nvPr/>
          </p:nvSpPr>
          <p:spPr bwMode="auto">
            <a:xfrm>
              <a:off x="4713" y="3367"/>
              <a:ext cx="52" cy="102"/>
            </a:xfrm>
            <a:prstGeom prst="rect">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28" name="Rectangle 1029"/>
            <p:cNvSpPr>
              <a:spLocks noChangeArrowheads="1"/>
            </p:cNvSpPr>
            <p:nvPr/>
          </p:nvSpPr>
          <p:spPr bwMode="auto">
            <a:xfrm>
              <a:off x="4720" y="3398"/>
              <a:ext cx="40" cy="36"/>
            </a:xfrm>
            <a:prstGeom prst="rect">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grpSp>
        <p:nvGrpSpPr>
          <p:cNvPr id="51331" name="Group 1030"/>
          <p:cNvGrpSpPr>
            <a:grpSpLocks/>
          </p:cNvGrpSpPr>
          <p:nvPr/>
        </p:nvGrpSpPr>
        <p:grpSpPr bwMode="auto">
          <a:xfrm>
            <a:off x="7926388" y="4949825"/>
            <a:ext cx="198437" cy="365125"/>
            <a:chOff x="4702" y="3292"/>
            <a:chExt cx="125" cy="230"/>
          </a:xfrm>
        </p:grpSpPr>
        <p:sp>
          <p:nvSpPr>
            <p:cNvPr id="51713" name="AutoShape 1031"/>
            <p:cNvSpPr>
              <a:spLocks noChangeArrowheads="1"/>
            </p:cNvSpPr>
            <p:nvPr/>
          </p:nvSpPr>
          <p:spPr bwMode="auto">
            <a:xfrm>
              <a:off x="4702" y="3469"/>
              <a:ext cx="125" cy="53"/>
            </a:xfrm>
            <a:prstGeom prst="parallelogram">
              <a:avLst>
                <a:gd name="adj" fmla="val 90856"/>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14" name="Rectangle 1032"/>
            <p:cNvSpPr>
              <a:spLocks noChangeArrowheads="1"/>
            </p:cNvSpPr>
            <p:nvPr/>
          </p:nvSpPr>
          <p:spPr bwMode="auto">
            <a:xfrm>
              <a:off x="4765" y="3293"/>
              <a:ext cx="58" cy="177"/>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15" name="Rectangle 1033"/>
            <p:cNvSpPr>
              <a:spLocks noChangeArrowheads="1"/>
            </p:cNvSpPr>
            <p:nvPr/>
          </p:nvSpPr>
          <p:spPr bwMode="auto">
            <a:xfrm>
              <a:off x="4703" y="3344"/>
              <a:ext cx="79" cy="177"/>
            </a:xfrm>
            <a:prstGeom prst="rect">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16" name="AutoShape 1034"/>
            <p:cNvSpPr>
              <a:spLocks noChangeArrowheads="1"/>
            </p:cNvSpPr>
            <p:nvPr/>
          </p:nvSpPr>
          <p:spPr bwMode="auto">
            <a:xfrm>
              <a:off x="4702" y="3292"/>
              <a:ext cx="125" cy="53"/>
            </a:xfrm>
            <a:prstGeom prst="parallelogram">
              <a:avLst>
                <a:gd name="adj" fmla="val 90856"/>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17" name="Line 1035"/>
            <p:cNvSpPr>
              <a:spLocks noChangeShapeType="1"/>
            </p:cNvSpPr>
            <p:nvPr/>
          </p:nvSpPr>
          <p:spPr bwMode="auto">
            <a:xfrm>
              <a:off x="4827" y="3296"/>
              <a:ext cx="0" cy="173"/>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18" name="Line 1036"/>
            <p:cNvSpPr>
              <a:spLocks noChangeShapeType="1"/>
            </p:cNvSpPr>
            <p:nvPr/>
          </p:nvSpPr>
          <p:spPr bwMode="auto">
            <a:xfrm flipH="1">
              <a:off x="4782" y="3469"/>
              <a:ext cx="45" cy="52"/>
            </a:xfrm>
            <a:prstGeom prst="lin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CA"/>
            </a:p>
          </p:txBody>
        </p:sp>
        <p:sp>
          <p:nvSpPr>
            <p:cNvPr id="51719" name="Rectangle 1037"/>
            <p:cNvSpPr>
              <a:spLocks noChangeArrowheads="1"/>
            </p:cNvSpPr>
            <p:nvPr/>
          </p:nvSpPr>
          <p:spPr bwMode="auto">
            <a:xfrm>
              <a:off x="4713" y="3367"/>
              <a:ext cx="52" cy="102"/>
            </a:xfrm>
            <a:prstGeom prst="rect">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20" name="Rectangle 1038"/>
            <p:cNvSpPr>
              <a:spLocks noChangeArrowheads="1"/>
            </p:cNvSpPr>
            <p:nvPr/>
          </p:nvSpPr>
          <p:spPr bwMode="auto">
            <a:xfrm>
              <a:off x="4720" y="3398"/>
              <a:ext cx="40" cy="36"/>
            </a:xfrm>
            <a:prstGeom prst="rect">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sp>
        <p:nvSpPr>
          <p:cNvPr id="51332" name="AutoShape 1040"/>
          <p:cNvSpPr>
            <a:spLocks noChangeAspect="1" noChangeArrowheads="1" noTextEdit="1"/>
          </p:cNvSpPr>
          <p:nvPr/>
        </p:nvSpPr>
        <p:spPr bwMode="auto">
          <a:xfrm>
            <a:off x="7143750" y="5394325"/>
            <a:ext cx="233363" cy="252413"/>
          </a:xfrm>
          <a:prstGeom prst="rect">
            <a:avLst/>
          </a:prstGeom>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33" name="Freeform 1041"/>
          <p:cNvSpPr>
            <a:spLocks/>
          </p:cNvSpPr>
          <p:nvPr/>
        </p:nvSpPr>
        <p:spPr bwMode="auto">
          <a:xfrm>
            <a:off x="7145338" y="5394325"/>
            <a:ext cx="231775" cy="252413"/>
          </a:xfrm>
          <a:custGeom>
            <a:avLst/>
            <a:gdLst>
              <a:gd name="T0" fmla="*/ 79910 w 1894"/>
              <a:gd name="T1" fmla="*/ 0 h 1904"/>
              <a:gd name="T2" fmla="*/ 81745 w 1894"/>
              <a:gd name="T3" fmla="*/ 0 h 1904"/>
              <a:gd name="T4" fmla="*/ 85539 w 1894"/>
              <a:gd name="T5" fmla="*/ 133 h 1904"/>
              <a:gd name="T6" fmla="*/ 90801 w 1894"/>
              <a:gd name="T7" fmla="*/ 398 h 1904"/>
              <a:gd name="T8" fmla="*/ 97776 w 1894"/>
              <a:gd name="T9" fmla="*/ 795 h 1904"/>
              <a:gd name="T10" fmla="*/ 105853 w 1894"/>
              <a:gd name="T11" fmla="*/ 1326 h 1904"/>
              <a:gd name="T12" fmla="*/ 115153 w 1894"/>
              <a:gd name="T13" fmla="*/ 2254 h 1904"/>
              <a:gd name="T14" fmla="*/ 125433 w 1894"/>
              <a:gd name="T15" fmla="*/ 3447 h 1904"/>
              <a:gd name="T16" fmla="*/ 136569 w 1894"/>
              <a:gd name="T17" fmla="*/ 5038 h 1904"/>
              <a:gd name="T18" fmla="*/ 148439 w 1894"/>
              <a:gd name="T19" fmla="*/ 7291 h 1904"/>
              <a:gd name="T20" fmla="*/ 160921 w 1894"/>
              <a:gd name="T21" fmla="*/ 9678 h 1904"/>
              <a:gd name="T22" fmla="*/ 173525 w 1894"/>
              <a:gd name="T23" fmla="*/ 12859 h 1904"/>
              <a:gd name="T24" fmla="*/ 186619 w 1894"/>
              <a:gd name="T25" fmla="*/ 16571 h 1904"/>
              <a:gd name="T26" fmla="*/ 199713 w 1894"/>
              <a:gd name="T27" fmla="*/ 21079 h 1904"/>
              <a:gd name="T28" fmla="*/ 212807 w 1894"/>
              <a:gd name="T29" fmla="*/ 26116 h 1904"/>
              <a:gd name="T30" fmla="*/ 225534 w 1894"/>
              <a:gd name="T31" fmla="*/ 31949 h 1904"/>
              <a:gd name="T32" fmla="*/ 211583 w 1894"/>
              <a:gd name="T33" fmla="*/ 150997 h 1904"/>
              <a:gd name="T34" fmla="*/ 213174 w 1894"/>
              <a:gd name="T35" fmla="*/ 151925 h 1904"/>
              <a:gd name="T36" fmla="*/ 216356 w 1894"/>
              <a:gd name="T37" fmla="*/ 155504 h 1904"/>
              <a:gd name="T38" fmla="*/ 217947 w 1894"/>
              <a:gd name="T39" fmla="*/ 163591 h 1904"/>
              <a:gd name="T40" fmla="*/ 215377 w 1894"/>
              <a:gd name="T41" fmla="*/ 177776 h 1904"/>
              <a:gd name="T42" fmla="*/ 175239 w 1894"/>
              <a:gd name="T43" fmla="*/ 233986 h 1904"/>
              <a:gd name="T44" fmla="*/ 161777 w 1894"/>
              <a:gd name="T45" fmla="*/ 252413 h 1904"/>
              <a:gd name="T46" fmla="*/ 159575 w 1894"/>
              <a:gd name="T47" fmla="*/ 252148 h 1904"/>
              <a:gd name="T48" fmla="*/ 155414 w 1894"/>
              <a:gd name="T49" fmla="*/ 251485 h 1904"/>
              <a:gd name="T50" fmla="*/ 149663 w 1894"/>
              <a:gd name="T51" fmla="*/ 250690 h 1904"/>
              <a:gd name="T52" fmla="*/ 142198 w 1894"/>
              <a:gd name="T53" fmla="*/ 249364 h 1904"/>
              <a:gd name="T54" fmla="*/ 133509 w 1894"/>
              <a:gd name="T55" fmla="*/ 247773 h 1904"/>
              <a:gd name="T56" fmla="*/ 123352 w 1894"/>
              <a:gd name="T57" fmla="*/ 245785 h 1904"/>
              <a:gd name="T58" fmla="*/ 112339 w 1894"/>
              <a:gd name="T59" fmla="*/ 243266 h 1904"/>
              <a:gd name="T60" fmla="*/ 100346 w 1894"/>
              <a:gd name="T61" fmla="*/ 240349 h 1904"/>
              <a:gd name="T62" fmla="*/ 87742 w 1894"/>
              <a:gd name="T63" fmla="*/ 236770 h 1904"/>
              <a:gd name="T64" fmla="*/ 74648 w 1894"/>
              <a:gd name="T65" fmla="*/ 232660 h 1904"/>
              <a:gd name="T66" fmla="*/ 61309 w 1894"/>
              <a:gd name="T67" fmla="*/ 228020 h 1904"/>
              <a:gd name="T68" fmla="*/ 47726 w 1894"/>
              <a:gd name="T69" fmla="*/ 222850 h 1904"/>
              <a:gd name="T70" fmla="*/ 34265 w 1894"/>
              <a:gd name="T71" fmla="*/ 216884 h 1904"/>
              <a:gd name="T72" fmla="*/ 21048 w 1894"/>
              <a:gd name="T73" fmla="*/ 210123 h 1904"/>
              <a:gd name="T74" fmla="*/ 8199 w 1894"/>
              <a:gd name="T75" fmla="*/ 202832 h 1904"/>
              <a:gd name="T76" fmla="*/ 1958 w 1894"/>
              <a:gd name="T77" fmla="*/ 198192 h 1904"/>
              <a:gd name="T78" fmla="*/ 979 w 1894"/>
              <a:gd name="T79" fmla="*/ 193154 h 1904"/>
              <a:gd name="T80" fmla="*/ 0 w 1894"/>
              <a:gd name="T81" fmla="*/ 185730 h 1904"/>
              <a:gd name="T82" fmla="*/ 489 w 1894"/>
              <a:gd name="T83" fmla="*/ 178041 h 1904"/>
              <a:gd name="T84" fmla="*/ 47481 w 1894"/>
              <a:gd name="T85" fmla="*/ 127930 h 1904"/>
              <a:gd name="T86" fmla="*/ 47236 w 1894"/>
              <a:gd name="T87" fmla="*/ 126206 h 1904"/>
              <a:gd name="T88" fmla="*/ 47726 w 1894"/>
              <a:gd name="T89" fmla="*/ 121567 h 1904"/>
              <a:gd name="T90" fmla="*/ 50418 w 1894"/>
              <a:gd name="T91" fmla="*/ 115071 h 1904"/>
              <a:gd name="T92" fmla="*/ 57271 w 1894"/>
              <a:gd name="T93" fmla="*/ 107912 h 190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894"/>
              <a:gd name="T142" fmla="*/ 0 h 1904"/>
              <a:gd name="T143" fmla="*/ 1894 w 1894"/>
              <a:gd name="T144" fmla="*/ 1904 h 190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894" h="1904">
                <a:moveTo>
                  <a:pt x="651" y="0"/>
                </a:moveTo>
                <a:lnTo>
                  <a:pt x="653" y="0"/>
                </a:lnTo>
                <a:lnTo>
                  <a:pt x="659" y="0"/>
                </a:lnTo>
                <a:lnTo>
                  <a:pt x="668" y="0"/>
                </a:lnTo>
                <a:lnTo>
                  <a:pt x="682" y="0"/>
                </a:lnTo>
                <a:lnTo>
                  <a:pt x="699" y="1"/>
                </a:lnTo>
                <a:lnTo>
                  <a:pt x="720" y="1"/>
                </a:lnTo>
                <a:lnTo>
                  <a:pt x="742" y="3"/>
                </a:lnTo>
                <a:lnTo>
                  <a:pt x="769" y="4"/>
                </a:lnTo>
                <a:lnTo>
                  <a:pt x="799" y="6"/>
                </a:lnTo>
                <a:lnTo>
                  <a:pt x="831" y="8"/>
                </a:lnTo>
                <a:lnTo>
                  <a:pt x="865" y="10"/>
                </a:lnTo>
                <a:lnTo>
                  <a:pt x="902" y="13"/>
                </a:lnTo>
                <a:lnTo>
                  <a:pt x="941" y="17"/>
                </a:lnTo>
                <a:lnTo>
                  <a:pt x="982" y="21"/>
                </a:lnTo>
                <a:lnTo>
                  <a:pt x="1025" y="26"/>
                </a:lnTo>
                <a:lnTo>
                  <a:pt x="1070" y="32"/>
                </a:lnTo>
                <a:lnTo>
                  <a:pt x="1116" y="38"/>
                </a:lnTo>
                <a:lnTo>
                  <a:pt x="1164" y="46"/>
                </a:lnTo>
                <a:lnTo>
                  <a:pt x="1213" y="55"/>
                </a:lnTo>
                <a:lnTo>
                  <a:pt x="1263" y="63"/>
                </a:lnTo>
                <a:lnTo>
                  <a:pt x="1315" y="73"/>
                </a:lnTo>
                <a:lnTo>
                  <a:pt x="1366" y="85"/>
                </a:lnTo>
                <a:lnTo>
                  <a:pt x="1418" y="97"/>
                </a:lnTo>
                <a:lnTo>
                  <a:pt x="1472" y="111"/>
                </a:lnTo>
                <a:lnTo>
                  <a:pt x="1525" y="125"/>
                </a:lnTo>
                <a:lnTo>
                  <a:pt x="1579" y="141"/>
                </a:lnTo>
                <a:lnTo>
                  <a:pt x="1632" y="159"/>
                </a:lnTo>
                <a:lnTo>
                  <a:pt x="1685" y="177"/>
                </a:lnTo>
                <a:lnTo>
                  <a:pt x="1739" y="197"/>
                </a:lnTo>
                <a:lnTo>
                  <a:pt x="1791" y="218"/>
                </a:lnTo>
                <a:lnTo>
                  <a:pt x="1843" y="241"/>
                </a:lnTo>
                <a:lnTo>
                  <a:pt x="1894" y="266"/>
                </a:lnTo>
                <a:lnTo>
                  <a:pt x="1729" y="1139"/>
                </a:lnTo>
                <a:lnTo>
                  <a:pt x="1733" y="1140"/>
                </a:lnTo>
                <a:lnTo>
                  <a:pt x="1742" y="1146"/>
                </a:lnTo>
                <a:lnTo>
                  <a:pt x="1755" y="1156"/>
                </a:lnTo>
                <a:lnTo>
                  <a:pt x="1768" y="1173"/>
                </a:lnTo>
                <a:lnTo>
                  <a:pt x="1778" y="1199"/>
                </a:lnTo>
                <a:lnTo>
                  <a:pt x="1781" y="1234"/>
                </a:lnTo>
                <a:lnTo>
                  <a:pt x="1777" y="1281"/>
                </a:lnTo>
                <a:lnTo>
                  <a:pt x="1760" y="1341"/>
                </a:lnTo>
                <a:lnTo>
                  <a:pt x="1472" y="1765"/>
                </a:lnTo>
                <a:lnTo>
                  <a:pt x="1432" y="1765"/>
                </a:lnTo>
                <a:lnTo>
                  <a:pt x="1324" y="1904"/>
                </a:lnTo>
                <a:lnTo>
                  <a:pt x="1322" y="1904"/>
                </a:lnTo>
                <a:lnTo>
                  <a:pt x="1315" y="1903"/>
                </a:lnTo>
                <a:lnTo>
                  <a:pt x="1304" y="1902"/>
                </a:lnTo>
                <a:lnTo>
                  <a:pt x="1290" y="1900"/>
                </a:lnTo>
                <a:lnTo>
                  <a:pt x="1270" y="1897"/>
                </a:lnTo>
                <a:lnTo>
                  <a:pt x="1249" y="1894"/>
                </a:lnTo>
                <a:lnTo>
                  <a:pt x="1223" y="1891"/>
                </a:lnTo>
                <a:lnTo>
                  <a:pt x="1194" y="1887"/>
                </a:lnTo>
                <a:lnTo>
                  <a:pt x="1162" y="1881"/>
                </a:lnTo>
                <a:lnTo>
                  <a:pt x="1128" y="1876"/>
                </a:lnTo>
                <a:lnTo>
                  <a:pt x="1091" y="1869"/>
                </a:lnTo>
                <a:lnTo>
                  <a:pt x="1050" y="1862"/>
                </a:lnTo>
                <a:lnTo>
                  <a:pt x="1008" y="1854"/>
                </a:lnTo>
                <a:lnTo>
                  <a:pt x="964" y="1845"/>
                </a:lnTo>
                <a:lnTo>
                  <a:pt x="918" y="1835"/>
                </a:lnTo>
                <a:lnTo>
                  <a:pt x="870" y="1824"/>
                </a:lnTo>
                <a:lnTo>
                  <a:pt x="820" y="1813"/>
                </a:lnTo>
                <a:lnTo>
                  <a:pt x="769" y="1800"/>
                </a:lnTo>
                <a:lnTo>
                  <a:pt x="717" y="1786"/>
                </a:lnTo>
                <a:lnTo>
                  <a:pt x="664" y="1772"/>
                </a:lnTo>
                <a:lnTo>
                  <a:pt x="610" y="1755"/>
                </a:lnTo>
                <a:lnTo>
                  <a:pt x="555" y="1738"/>
                </a:lnTo>
                <a:lnTo>
                  <a:pt x="501" y="1720"/>
                </a:lnTo>
                <a:lnTo>
                  <a:pt x="445" y="1701"/>
                </a:lnTo>
                <a:lnTo>
                  <a:pt x="390" y="1681"/>
                </a:lnTo>
                <a:lnTo>
                  <a:pt x="334" y="1659"/>
                </a:lnTo>
                <a:lnTo>
                  <a:pt x="280" y="1636"/>
                </a:lnTo>
                <a:lnTo>
                  <a:pt x="225" y="1611"/>
                </a:lnTo>
                <a:lnTo>
                  <a:pt x="172" y="1585"/>
                </a:lnTo>
                <a:lnTo>
                  <a:pt x="119" y="1559"/>
                </a:lnTo>
                <a:lnTo>
                  <a:pt x="67" y="1530"/>
                </a:lnTo>
                <a:lnTo>
                  <a:pt x="17" y="1500"/>
                </a:lnTo>
                <a:lnTo>
                  <a:pt x="16" y="1495"/>
                </a:lnTo>
                <a:lnTo>
                  <a:pt x="12" y="1480"/>
                </a:lnTo>
                <a:lnTo>
                  <a:pt x="8" y="1457"/>
                </a:lnTo>
                <a:lnTo>
                  <a:pt x="4" y="1430"/>
                </a:lnTo>
                <a:lnTo>
                  <a:pt x="0" y="1401"/>
                </a:lnTo>
                <a:lnTo>
                  <a:pt x="0" y="1370"/>
                </a:lnTo>
                <a:lnTo>
                  <a:pt x="4" y="1343"/>
                </a:lnTo>
                <a:lnTo>
                  <a:pt x="12" y="1319"/>
                </a:lnTo>
                <a:lnTo>
                  <a:pt x="388" y="965"/>
                </a:lnTo>
                <a:lnTo>
                  <a:pt x="387" y="961"/>
                </a:lnTo>
                <a:lnTo>
                  <a:pt x="386" y="952"/>
                </a:lnTo>
                <a:lnTo>
                  <a:pt x="386" y="936"/>
                </a:lnTo>
                <a:lnTo>
                  <a:pt x="390" y="917"/>
                </a:lnTo>
                <a:lnTo>
                  <a:pt x="397" y="893"/>
                </a:lnTo>
                <a:lnTo>
                  <a:pt x="412" y="868"/>
                </a:lnTo>
                <a:lnTo>
                  <a:pt x="435" y="841"/>
                </a:lnTo>
                <a:lnTo>
                  <a:pt x="468" y="814"/>
                </a:lnTo>
                <a:lnTo>
                  <a:pt x="651" y="0"/>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34" name="Freeform 1042"/>
          <p:cNvSpPr>
            <a:spLocks/>
          </p:cNvSpPr>
          <p:nvPr/>
        </p:nvSpPr>
        <p:spPr bwMode="auto">
          <a:xfrm>
            <a:off x="7173913" y="5554663"/>
            <a:ext cx="134937" cy="42862"/>
          </a:xfrm>
          <a:custGeom>
            <a:avLst/>
            <a:gdLst>
              <a:gd name="T0" fmla="*/ 4880 w 1106"/>
              <a:gd name="T1" fmla="*/ 0 h 331"/>
              <a:gd name="T2" fmla="*/ 134937 w 1106"/>
              <a:gd name="T3" fmla="*/ 35869 h 331"/>
              <a:gd name="T4" fmla="*/ 130667 w 1106"/>
              <a:gd name="T5" fmla="*/ 42862 h 331"/>
              <a:gd name="T6" fmla="*/ 0 w 1106"/>
              <a:gd name="T7" fmla="*/ 4662 h 331"/>
              <a:gd name="T8" fmla="*/ 4880 w 1106"/>
              <a:gd name="T9" fmla="*/ 0 h 331"/>
              <a:gd name="T10" fmla="*/ 0 60000 65536"/>
              <a:gd name="T11" fmla="*/ 0 60000 65536"/>
              <a:gd name="T12" fmla="*/ 0 60000 65536"/>
              <a:gd name="T13" fmla="*/ 0 60000 65536"/>
              <a:gd name="T14" fmla="*/ 0 60000 65536"/>
              <a:gd name="T15" fmla="*/ 0 w 1106"/>
              <a:gd name="T16" fmla="*/ 0 h 331"/>
              <a:gd name="T17" fmla="*/ 1106 w 1106"/>
              <a:gd name="T18" fmla="*/ 331 h 331"/>
            </a:gdLst>
            <a:ahLst/>
            <a:cxnLst>
              <a:cxn ang="T10">
                <a:pos x="T0" y="T1"/>
              </a:cxn>
              <a:cxn ang="T11">
                <a:pos x="T2" y="T3"/>
              </a:cxn>
              <a:cxn ang="T12">
                <a:pos x="T4" y="T5"/>
              </a:cxn>
              <a:cxn ang="T13">
                <a:pos x="T6" y="T7"/>
              </a:cxn>
              <a:cxn ang="T14">
                <a:pos x="T8" y="T9"/>
              </a:cxn>
            </a:cxnLst>
            <a:rect l="T15" t="T16" r="T17" b="T18"/>
            <a:pathLst>
              <a:path w="1106" h="331">
                <a:moveTo>
                  <a:pt x="40" y="0"/>
                </a:moveTo>
                <a:lnTo>
                  <a:pt x="1106" y="277"/>
                </a:lnTo>
                <a:lnTo>
                  <a:pt x="1071" y="331"/>
                </a:lnTo>
                <a:lnTo>
                  <a:pt x="0" y="36"/>
                </a:lnTo>
                <a:lnTo>
                  <a:pt x="40"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35" name="Freeform 1043"/>
          <p:cNvSpPr>
            <a:spLocks/>
          </p:cNvSpPr>
          <p:nvPr/>
        </p:nvSpPr>
        <p:spPr bwMode="auto">
          <a:xfrm>
            <a:off x="7151688" y="5573713"/>
            <a:ext cx="157162" cy="66675"/>
          </a:xfrm>
          <a:custGeom>
            <a:avLst/>
            <a:gdLst>
              <a:gd name="T0" fmla="*/ 156795 w 1285"/>
              <a:gd name="T1" fmla="*/ 51624 h 505"/>
              <a:gd name="T2" fmla="*/ 154594 w 1285"/>
              <a:gd name="T3" fmla="*/ 51360 h 505"/>
              <a:gd name="T4" fmla="*/ 150680 w 1285"/>
              <a:gd name="T5" fmla="*/ 50831 h 505"/>
              <a:gd name="T6" fmla="*/ 144687 w 1285"/>
              <a:gd name="T7" fmla="*/ 49907 h 505"/>
              <a:gd name="T8" fmla="*/ 137471 w 1285"/>
              <a:gd name="T9" fmla="*/ 48719 h 505"/>
              <a:gd name="T10" fmla="*/ 128665 w 1285"/>
              <a:gd name="T11" fmla="*/ 46871 h 505"/>
              <a:gd name="T12" fmla="*/ 118758 w 1285"/>
              <a:gd name="T13" fmla="*/ 44890 h 505"/>
              <a:gd name="T14" fmla="*/ 107751 w 1285"/>
              <a:gd name="T15" fmla="*/ 42514 h 505"/>
              <a:gd name="T16" fmla="*/ 96009 w 1285"/>
              <a:gd name="T17" fmla="*/ 39477 h 505"/>
              <a:gd name="T18" fmla="*/ 83657 w 1285"/>
              <a:gd name="T19" fmla="*/ 36044 h 505"/>
              <a:gd name="T20" fmla="*/ 70815 w 1285"/>
              <a:gd name="T21" fmla="*/ 32215 h 505"/>
              <a:gd name="T22" fmla="*/ 57728 w 1285"/>
              <a:gd name="T23" fmla="*/ 27594 h 505"/>
              <a:gd name="T24" fmla="*/ 44519 w 1285"/>
              <a:gd name="T25" fmla="*/ 22577 h 505"/>
              <a:gd name="T26" fmla="*/ 31677 w 1285"/>
              <a:gd name="T27" fmla="*/ 16900 h 505"/>
              <a:gd name="T28" fmla="*/ 18957 w 1285"/>
              <a:gd name="T29" fmla="*/ 10694 h 505"/>
              <a:gd name="T30" fmla="*/ 6727 w 1285"/>
              <a:gd name="T31" fmla="*/ 3697 h 505"/>
              <a:gd name="T32" fmla="*/ 734 w 1285"/>
              <a:gd name="T33" fmla="*/ 528 h 505"/>
              <a:gd name="T34" fmla="*/ 245 w 1285"/>
              <a:gd name="T35" fmla="*/ 4225 h 505"/>
              <a:gd name="T36" fmla="*/ 0 w 1285"/>
              <a:gd name="T37" fmla="*/ 10034 h 505"/>
              <a:gd name="T38" fmla="*/ 978 w 1285"/>
              <a:gd name="T39" fmla="*/ 15844 h 505"/>
              <a:gd name="T40" fmla="*/ 2324 w 1285"/>
              <a:gd name="T41" fmla="*/ 18352 h 505"/>
              <a:gd name="T42" fmla="*/ 3425 w 1285"/>
              <a:gd name="T43" fmla="*/ 19012 h 505"/>
              <a:gd name="T44" fmla="*/ 5748 w 1285"/>
              <a:gd name="T45" fmla="*/ 20465 h 505"/>
              <a:gd name="T46" fmla="*/ 9173 w 1285"/>
              <a:gd name="T47" fmla="*/ 22445 h 505"/>
              <a:gd name="T48" fmla="*/ 13698 w 1285"/>
              <a:gd name="T49" fmla="*/ 25086 h 505"/>
              <a:gd name="T50" fmla="*/ 19447 w 1285"/>
              <a:gd name="T51" fmla="*/ 27990 h 505"/>
              <a:gd name="T52" fmla="*/ 26296 w 1285"/>
              <a:gd name="T53" fmla="*/ 31423 h 505"/>
              <a:gd name="T54" fmla="*/ 34368 w 1285"/>
              <a:gd name="T55" fmla="*/ 35252 h 505"/>
              <a:gd name="T56" fmla="*/ 43785 w 1285"/>
              <a:gd name="T57" fmla="*/ 39081 h 505"/>
              <a:gd name="T58" fmla="*/ 54181 w 1285"/>
              <a:gd name="T59" fmla="*/ 43042 h 505"/>
              <a:gd name="T60" fmla="*/ 66045 w 1285"/>
              <a:gd name="T61" fmla="*/ 47135 h 505"/>
              <a:gd name="T62" fmla="*/ 79131 w 1285"/>
              <a:gd name="T63" fmla="*/ 51095 h 505"/>
              <a:gd name="T64" fmla="*/ 93441 w 1285"/>
              <a:gd name="T65" fmla="*/ 54924 h 505"/>
              <a:gd name="T66" fmla="*/ 108851 w 1285"/>
              <a:gd name="T67" fmla="*/ 58621 h 505"/>
              <a:gd name="T68" fmla="*/ 125730 w 1285"/>
              <a:gd name="T69" fmla="*/ 62318 h 505"/>
              <a:gd name="T70" fmla="*/ 143953 w 1285"/>
              <a:gd name="T71" fmla="*/ 65223 h 505"/>
              <a:gd name="T72" fmla="*/ 153615 w 1285"/>
              <a:gd name="T73" fmla="*/ 66411 h 505"/>
              <a:gd name="T74" fmla="*/ 154716 w 1285"/>
              <a:gd name="T75" fmla="*/ 64298 h 505"/>
              <a:gd name="T76" fmla="*/ 156306 w 1285"/>
              <a:gd name="T77" fmla="*/ 60206 h 505"/>
              <a:gd name="T78" fmla="*/ 157162 w 1285"/>
              <a:gd name="T79" fmla="*/ 54792 h 5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85"/>
              <a:gd name="T121" fmla="*/ 0 h 505"/>
              <a:gd name="T122" fmla="*/ 1285 w 1285"/>
              <a:gd name="T123" fmla="*/ 505 h 50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85" h="505">
                <a:moveTo>
                  <a:pt x="1284" y="391"/>
                </a:moveTo>
                <a:lnTo>
                  <a:pt x="1282" y="391"/>
                </a:lnTo>
                <a:lnTo>
                  <a:pt x="1275" y="390"/>
                </a:lnTo>
                <a:lnTo>
                  <a:pt x="1264" y="389"/>
                </a:lnTo>
                <a:lnTo>
                  <a:pt x="1250" y="387"/>
                </a:lnTo>
                <a:lnTo>
                  <a:pt x="1232" y="385"/>
                </a:lnTo>
                <a:lnTo>
                  <a:pt x="1209" y="382"/>
                </a:lnTo>
                <a:lnTo>
                  <a:pt x="1183" y="378"/>
                </a:lnTo>
                <a:lnTo>
                  <a:pt x="1155" y="374"/>
                </a:lnTo>
                <a:lnTo>
                  <a:pt x="1124" y="369"/>
                </a:lnTo>
                <a:lnTo>
                  <a:pt x="1089" y="362"/>
                </a:lnTo>
                <a:lnTo>
                  <a:pt x="1052" y="355"/>
                </a:lnTo>
                <a:lnTo>
                  <a:pt x="1013" y="349"/>
                </a:lnTo>
                <a:lnTo>
                  <a:pt x="971" y="340"/>
                </a:lnTo>
                <a:lnTo>
                  <a:pt x="926" y="332"/>
                </a:lnTo>
                <a:lnTo>
                  <a:pt x="881" y="322"/>
                </a:lnTo>
                <a:lnTo>
                  <a:pt x="834" y="311"/>
                </a:lnTo>
                <a:lnTo>
                  <a:pt x="785" y="299"/>
                </a:lnTo>
                <a:lnTo>
                  <a:pt x="735" y="287"/>
                </a:lnTo>
                <a:lnTo>
                  <a:pt x="684" y="273"/>
                </a:lnTo>
                <a:lnTo>
                  <a:pt x="632" y="259"/>
                </a:lnTo>
                <a:lnTo>
                  <a:pt x="579" y="244"/>
                </a:lnTo>
                <a:lnTo>
                  <a:pt x="526" y="228"/>
                </a:lnTo>
                <a:lnTo>
                  <a:pt x="472" y="209"/>
                </a:lnTo>
                <a:lnTo>
                  <a:pt x="419" y="191"/>
                </a:lnTo>
                <a:lnTo>
                  <a:pt x="364" y="171"/>
                </a:lnTo>
                <a:lnTo>
                  <a:pt x="311" y="150"/>
                </a:lnTo>
                <a:lnTo>
                  <a:pt x="259" y="128"/>
                </a:lnTo>
                <a:lnTo>
                  <a:pt x="206" y="105"/>
                </a:lnTo>
                <a:lnTo>
                  <a:pt x="155" y="81"/>
                </a:lnTo>
                <a:lnTo>
                  <a:pt x="104" y="55"/>
                </a:lnTo>
                <a:lnTo>
                  <a:pt x="55" y="28"/>
                </a:lnTo>
                <a:lnTo>
                  <a:pt x="7" y="0"/>
                </a:lnTo>
                <a:lnTo>
                  <a:pt x="6" y="4"/>
                </a:lnTo>
                <a:lnTo>
                  <a:pt x="4" y="15"/>
                </a:lnTo>
                <a:lnTo>
                  <a:pt x="2" y="32"/>
                </a:lnTo>
                <a:lnTo>
                  <a:pt x="0" y="53"/>
                </a:lnTo>
                <a:lnTo>
                  <a:pt x="0" y="76"/>
                </a:lnTo>
                <a:lnTo>
                  <a:pt x="2" y="98"/>
                </a:lnTo>
                <a:lnTo>
                  <a:pt x="8" y="120"/>
                </a:lnTo>
                <a:lnTo>
                  <a:pt x="18" y="137"/>
                </a:lnTo>
                <a:lnTo>
                  <a:pt x="19" y="139"/>
                </a:lnTo>
                <a:lnTo>
                  <a:pt x="22" y="141"/>
                </a:lnTo>
                <a:lnTo>
                  <a:pt x="28" y="144"/>
                </a:lnTo>
                <a:lnTo>
                  <a:pt x="37" y="148"/>
                </a:lnTo>
                <a:lnTo>
                  <a:pt x="47" y="155"/>
                </a:lnTo>
                <a:lnTo>
                  <a:pt x="59" y="162"/>
                </a:lnTo>
                <a:lnTo>
                  <a:pt x="75" y="170"/>
                </a:lnTo>
                <a:lnTo>
                  <a:pt x="92" y="180"/>
                </a:lnTo>
                <a:lnTo>
                  <a:pt x="112" y="190"/>
                </a:lnTo>
                <a:lnTo>
                  <a:pt x="134" y="200"/>
                </a:lnTo>
                <a:lnTo>
                  <a:pt x="159" y="212"/>
                </a:lnTo>
                <a:lnTo>
                  <a:pt x="186" y="225"/>
                </a:lnTo>
                <a:lnTo>
                  <a:pt x="215" y="238"/>
                </a:lnTo>
                <a:lnTo>
                  <a:pt x="247" y="252"/>
                </a:lnTo>
                <a:lnTo>
                  <a:pt x="281" y="267"/>
                </a:lnTo>
                <a:lnTo>
                  <a:pt x="318" y="281"/>
                </a:lnTo>
                <a:lnTo>
                  <a:pt x="358" y="296"/>
                </a:lnTo>
                <a:lnTo>
                  <a:pt x="399" y="311"/>
                </a:lnTo>
                <a:lnTo>
                  <a:pt x="443" y="326"/>
                </a:lnTo>
                <a:lnTo>
                  <a:pt x="491" y="341"/>
                </a:lnTo>
                <a:lnTo>
                  <a:pt x="540" y="357"/>
                </a:lnTo>
                <a:lnTo>
                  <a:pt x="592" y="372"/>
                </a:lnTo>
                <a:lnTo>
                  <a:pt x="647" y="387"/>
                </a:lnTo>
                <a:lnTo>
                  <a:pt x="703" y="402"/>
                </a:lnTo>
                <a:lnTo>
                  <a:pt x="764" y="416"/>
                </a:lnTo>
                <a:lnTo>
                  <a:pt x="826" y="431"/>
                </a:lnTo>
                <a:lnTo>
                  <a:pt x="890" y="444"/>
                </a:lnTo>
                <a:lnTo>
                  <a:pt x="958" y="459"/>
                </a:lnTo>
                <a:lnTo>
                  <a:pt x="1028" y="472"/>
                </a:lnTo>
                <a:lnTo>
                  <a:pt x="1101" y="483"/>
                </a:lnTo>
                <a:lnTo>
                  <a:pt x="1177" y="494"/>
                </a:lnTo>
                <a:lnTo>
                  <a:pt x="1255" y="505"/>
                </a:lnTo>
                <a:lnTo>
                  <a:pt x="1256" y="503"/>
                </a:lnTo>
                <a:lnTo>
                  <a:pt x="1260" y="497"/>
                </a:lnTo>
                <a:lnTo>
                  <a:pt x="1265" y="487"/>
                </a:lnTo>
                <a:lnTo>
                  <a:pt x="1272" y="473"/>
                </a:lnTo>
                <a:lnTo>
                  <a:pt x="1278" y="456"/>
                </a:lnTo>
                <a:lnTo>
                  <a:pt x="1282" y="437"/>
                </a:lnTo>
                <a:lnTo>
                  <a:pt x="1285" y="415"/>
                </a:lnTo>
                <a:lnTo>
                  <a:pt x="1284" y="391"/>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36" name="AutoShape 1044"/>
          <p:cNvSpPr>
            <a:spLocks noChangeAspect="1" noChangeArrowheads="1" noTextEdit="1"/>
          </p:cNvSpPr>
          <p:nvPr/>
        </p:nvSpPr>
        <p:spPr bwMode="auto">
          <a:xfrm>
            <a:off x="7104063" y="5305425"/>
            <a:ext cx="254000" cy="300038"/>
          </a:xfrm>
          <a:prstGeom prst="rect">
            <a:avLst/>
          </a:prstGeom>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37" name="Freeform 1045"/>
          <p:cNvSpPr>
            <a:spLocks/>
          </p:cNvSpPr>
          <p:nvPr/>
        </p:nvSpPr>
        <p:spPr bwMode="auto">
          <a:xfrm>
            <a:off x="7156450" y="5324475"/>
            <a:ext cx="36513" cy="49213"/>
          </a:xfrm>
          <a:custGeom>
            <a:avLst/>
            <a:gdLst>
              <a:gd name="T0" fmla="*/ 12851 w 179"/>
              <a:gd name="T1" fmla="*/ 6379 h 216"/>
              <a:gd name="T2" fmla="*/ 9995 w 179"/>
              <a:gd name="T3" fmla="*/ 8430 h 216"/>
              <a:gd name="T4" fmla="*/ 7751 w 179"/>
              <a:gd name="T5" fmla="*/ 10708 h 216"/>
              <a:gd name="T6" fmla="*/ 5508 w 179"/>
              <a:gd name="T7" fmla="*/ 13442 h 216"/>
              <a:gd name="T8" fmla="*/ 3672 w 179"/>
              <a:gd name="T9" fmla="*/ 16404 h 216"/>
              <a:gd name="T10" fmla="*/ 2040 w 179"/>
              <a:gd name="T11" fmla="*/ 19594 h 216"/>
              <a:gd name="T12" fmla="*/ 1020 w 179"/>
              <a:gd name="T13" fmla="*/ 23012 h 216"/>
              <a:gd name="T14" fmla="*/ 408 w 179"/>
              <a:gd name="T15" fmla="*/ 26657 h 216"/>
              <a:gd name="T16" fmla="*/ 0 w 179"/>
              <a:gd name="T17" fmla="*/ 30302 h 216"/>
              <a:gd name="T18" fmla="*/ 408 w 179"/>
              <a:gd name="T19" fmla="*/ 35315 h 216"/>
              <a:gd name="T20" fmla="*/ 2040 w 179"/>
              <a:gd name="T21" fmla="*/ 39416 h 216"/>
              <a:gd name="T22" fmla="*/ 4692 w 179"/>
              <a:gd name="T23" fmla="*/ 43289 h 216"/>
              <a:gd name="T24" fmla="*/ 8159 w 179"/>
              <a:gd name="T25" fmla="*/ 45795 h 216"/>
              <a:gd name="T26" fmla="*/ 12035 w 179"/>
              <a:gd name="T27" fmla="*/ 48074 h 216"/>
              <a:gd name="T28" fmla="*/ 16115 w 179"/>
              <a:gd name="T29" fmla="*/ 48985 h 216"/>
              <a:gd name="T30" fmla="*/ 20398 w 179"/>
              <a:gd name="T31" fmla="*/ 49213 h 216"/>
              <a:gd name="T32" fmla="*/ 24478 w 179"/>
              <a:gd name="T33" fmla="*/ 48529 h 216"/>
              <a:gd name="T34" fmla="*/ 25294 w 179"/>
              <a:gd name="T35" fmla="*/ 48529 h 216"/>
              <a:gd name="T36" fmla="*/ 26110 w 179"/>
              <a:gd name="T37" fmla="*/ 48074 h 216"/>
              <a:gd name="T38" fmla="*/ 26722 w 179"/>
              <a:gd name="T39" fmla="*/ 47390 h 216"/>
              <a:gd name="T40" fmla="*/ 26926 w 179"/>
              <a:gd name="T41" fmla="*/ 46251 h 216"/>
              <a:gd name="T42" fmla="*/ 26518 w 179"/>
              <a:gd name="T43" fmla="*/ 45112 h 216"/>
              <a:gd name="T44" fmla="*/ 25702 w 179"/>
              <a:gd name="T45" fmla="*/ 44201 h 216"/>
              <a:gd name="T46" fmla="*/ 24682 w 179"/>
              <a:gd name="T47" fmla="*/ 43289 h 216"/>
              <a:gd name="T48" fmla="*/ 23662 w 179"/>
              <a:gd name="T49" fmla="*/ 42606 h 216"/>
              <a:gd name="T50" fmla="*/ 21418 w 179"/>
              <a:gd name="T51" fmla="*/ 41922 h 216"/>
              <a:gd name="T52" fmla="*/ 19378 w 179"/>
              <a:gd name="T53" fmla="*/ 41467 h 216"/>
              <a:gd name="T54" fmla="*/ 17135 w 179"/>
              <a:gd name="T55" fmla="*/ 41011 h 216"/>
              <a:gd name="T56" fmla="*/ 15299 w 179"/>
              <a:gd name="T57" fmla="*/ 40555 h 216"/>
              <a:gd name="T58" fmla="*/ 13259 w 179"/>
              <a:gd name="T59" fmla="*/ 39872 h 216"/>
              <a:gd name="T60" fmla="*/ 11423 w 179"/>
              <a:gd name="T61" fmla="*/ 38732 h 216"/>
              <a:gd name="T62" fmla="*/ 9587 w 179"/>
              <a:gd name="T63" fmla="*/ 37593 h 216"/>
              <a:gd name="T64" fmla="*/ 7955 w 179"/>
              <a:gd name="T65" fmla="*/ 35543 h 216"/>
              <a:gd name="T66" fmla="*/ 7343 w 179"/>
              <a:gd name="T67" fmla="*/ 27341 h 216"/>
              <a:gd name="T68" fmla="*/ 8975 w 179"/>
              <a:gd name="T69" fmla="*/ 20505 h 216"/>
              <a:gd name="T70" fmla="*/ 12443 w 179"/>
              <a:gd name="T71" fmla="*/ 15265 h 216"/>
              <a:gd name="T72" fmla="*/ 17135 w 179"/>
              <a:gd name="T73" fmla="*/ 10708 h 216"/>
              <a:gd name="T74" fmla="*/ 22234 w 179"/>
              <a:gd name="T75" fmla="*/ 7291 h 216"/>
              <a:gd name="T76" fmla="*/ 27742 w 179"/>
              <a:gd name="T77" fmla="*/ 4785 h 216"/>
              <a:gd name="T78" fmla="*/ 32637 w 179"/>
              <a:gd name="T79" fmla="*/ 2734 h 216"/>
              <a:gd name="T80" fmla="*/ 36513 w 179"/>
              <a:gd name="T81" fmla="*/ 1139 h 216"/>
              <a:gd name="T82" fmla="*/ 34065 w 179"/>
              <a:gd name="T83" fmla="*/ 228 h 216"/>
              <a:gd name="T84" fmla="*/ 31413 w 179"/>
              <a:gd name="T85" fmla="*/ 0 h 216"/>
              <a:gd name="T86" fmla="*/ 28558 w 179"/>
              <a:gd name="T87" fmla="*/ 456 h 216"/>
              <a:gd name="T88" fmla="*/ 25294 w 179"/>
              <a:gd name="T89" fmla="*/ 1139 h 216"/>
              <a:gd name="T90" fmla="*/ 22030 w 179"/>
              <a:gd name="T91" fmla="*/ 2278 h 216"/>
              <a:gd name="T92" fmla="*/ 18766 w 179"/>
              <a:gd name="T93" fmla="*/ 3418 h 216"/>
              <a:gd name="T94" fmla="*/ 15707 w 179"/>
              <a:gd name="T95" fmla="*/ 5012 h 216"/>
              <a:gd name="T96" fmla="*/ 12851 w 179"/>
              <a:gd name="T97" fmla="*/ 6379 h 2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79"/>
              <a:gd name="T148" fmla="*/ 0 h 216"/>
              <a:gd name="T149" fmla="*/ 179 w 179"/>
              <a:gd name="T150" fmla="*/ 216 h 21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79" h="216">
                <a:moveTo>
                  <a:pt x="63" y="28"/>
                </a:moveTo>
                <a:lnTo>
                  <a:pt x="49" y="37"/>
                </a:lnTo>
                <a:lnTo>
                  <a:pt x="38" y="47"/>
                </a:lnTo>
                <a:lnTo>
                  <a:pt x="27" y="59"/>
                </a:lnTo>
                <a:lnTo>
                  <a:pt x="18" y="72"/>
                </a:lnTo>
                <a:lnTo>
                  <a:pt x="10" y="86"/>
                </a:lnTo>
                <a:lnTo>
                  <a:pt x="5" y="101"/>
                </a:lnTo>
                <a:lnTo>
                  <a:pt x="2" y="117"/>
                </a:lnTo>
                <a:lnTo>
                  <a:pt x="0" y="133"/>
                </a:lnTo>
                <a:lnTo>
                  <a:pt x="2" y="155"/>
                </a:lnTo>
                <a:lnTo>
                  <a:pt x="10" y="173"/>
                </a:lnTo>
                <a:lnTo>
                  <a:pt x="23" y="190"/>
                </a:lnTo>
                <a:lnTo>
                  <a:pt x="40" y="201"/>
                </a:lnTo>
                <a:lnTo>
                  <a:pt x="59" y="211"/>
                </a:lnTo>
                <a:lnTo>
                  <a:pt x="79" y="215"/>
                </a:lnTo>
                <a:lnTo>
                  <a:pt x="100" y="216"/>
                </a:lnTo>
                <a:lnTo>
                  <a:pt x="120" y="213"/>
                </a:lnTo>
                <a:lnTo>
                  <a:pt x="124" y="213"/>
                </a:lnTo>
                <a:lnTo>
                  <a:pt x="128" y="211"/>
                </a:lnTo>
                <a:lnTo>
                  <a:pt x="131" y="208"/>
                </a:lnTo>
                <a:lnTo>
                  <a:pt x="132" y="203"/>
                </a:lnTo>
                <a:lnTo>
                  <a:pt x="130" y="198"/>
                </a:lnTo>
                <a:lnTo>
                  <a:pt x="126" y="194"/>
                </a:lnTo>
                <a:lnTo>
                  <a:pt x="121" y="190"/>
                </a:lnTo>
                <a:lnTo>
                  <a:pt x="116" y="187"/>
                </a:lnTo>
                <a:lnTo>
                  <a:pt x="105" y="184"/>
                </a:lnTo>
                <a:lnTo>
                  <a:pt x="95" y="182"/>
                </a:lnTo>
                <a:lnTo>
                  <a:pt x="84" y="180"/>
                </a:lnTo>
                <a:lnTo>
                  <a:pt x="75" y="178"/>
                </a:lnTo>
                <a:lnTo>
                  <a:pt x="65" y="175"/>
                </a:lnTo>
                <a:lnTo>
                  <a:pt x="56" y="170"/>
                </a:lnTo>
                <a:lnTo>
                  <a:pt x="47" y="165"/>
                </a:lnTo>
                <a:lnTo>
                  <a:pt x="39" y="156"/>
                </a:lnTo>
                <a:lnTo>
                  <a:pt x="36" y="120"/>
                </a:lnTo>
                <a:lnTo>
                  <a:pt x="44" y="90"/>
                </a:lnTo>
                <a:lnTo>
                  <a:pt x="61" y="67"/>
                </a:lnTo>
                <a:lnTo>
                  <a:pt x="84" y="47"/>
                </a:lnTo>
                <a:lnTo>
                  <a:pt x="109" y="32"/>
                </a:lnTo>
                <a:lnTo>
                  <a:pt x="136" y="21"/>
                </a:lnTo>
                <a:lnTo>
                  <a:pt x="160" y="12"/>
                </a:lnTo>
                <a:lnTo>
                  <a:pt x="179" y="5"/>
                </a:lnTo>
                <a:lnTo>
                  <a:pt x="167" y="1"/>
                </a:lnTo>
                <a:lnTo>
                  <a:pt x="154" y="0"/>
                </a:lnTo>
                <a:lnTo>
                  <a:pt x="140" y="2"/>
                </a:lnTo>
                <a:lnTo>
                  <a:pt x="124" y="5"/>
                </a:lnTo>
                <a:lnTo>
                  <a:pt x="108" y="10"/>
                </a:lnTo>
                <a:lnTo>
                  <a:pt x="92" y="15"/>
                </a:lnTo>
                <a:lnTo>
                  <a:pt x="77" y="22"/>
                </a:lnTo>
                <a:lnTo>
                  <a:pt x="63" y="28"/>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38" name="Freeform 1046"/>
          <p:cNvSpPr>
            <a:spLocks/>
          </p:cNvSpPr>
          <p:nvPr/>
        </p:nvSpPr>
        <p:spPr bwMode="auto">
          <a:xfrm>
            <a:off x="7218363" y="5322888"/>
            <a:ext cx="22225" cy="38100"/>
          </a:xfrm>
          <a:custGeom>
            <a:avLst/>
            <a:gdLst>
              <a:gd name="T0" fmla="*/ 18716 w 114"/>
              <a:gd name="T1" fmla="*/ 12473 h 168"/>
              <a:gd name="T2" fmla="*/ 19691 w 114"/>
              <a:gd name="T3" fmla="*/ 16329 h 168"/>
              <a:gd name="T4" fmla="*/ 19496 w 114"/>
              <a:gd name="T5" fmla="*/ 19957 h 168"/>
              <a:gd name="T6" fmla="*/ 17936 w 114"/>
              <a:gd name="T7" fmla="*/ 22905 h 168"/>
              <a:gd name="T8" fmla="*/ 15986 w 114"/>
              <a:gd name="T9" fmla="*/ 25400 h 168"/>
              <a:gd name="T10" fmla="*/ 13452 w 114"/>
              <a:gd name="T11" fmla="*/ 27895 h 168"/>
              <a:gd name="T12" fmla="*/ 10528 w 114"/>
              <a:gd name="T13" fmla="*/ 30389 h 168"/>
              <a:gd name="T14" fmla="*/ 7798 w 114"/>
              <a:gd name="T15" fmla="*/ 32430 h 168"/>
              <a:gd name="T16" fmla="*/ 5264 w 114"/>
              <a:gd name="T17" fmla="*/ 34698 h 168"/>
              <a:gd name="T18" fmla="*/ 4874 w 114"/>
              <a:gd name="T19" fmla="*/ 35379 h 168"/>
              <a:gd name="T20" fmla="*/ 4679 w 114"/>
              <a:gd name="T21" fmla="*/ 35832 h 168"/>
              <a:gd name="T22" fmla="*/ 4679 w 114"/>
              <a:gd name="T23" fmla="*/ 36739 h 168"/>
              <a:gd name="T24" fmla="*/ 4874 w 114"/>
              <a:gd name="T25" fmla="*/ 37420 h 168"/>
              <a:gd name="T26" fmla="*/ 5459 w 114"/>
              <a:gd name="T27" fmla="*/ 37873 h 168"/>
              <a:gd name="T28" fmla="*/ 6044 w 114"/>
              <a:gd name="T29" fmla="*/ 38100 h 168"/>
              <a:gd name="T30" fmla="*/ 6434 w 114"/>
              <a:gd name="T31" fmla="*/ 38100 h 168"/>
              <a:gd name="T32" fmla="*/ 7213 w 114"/>
              <a:gd name="T33" fmla="*/ 37873 h 168"/>
              <a:gd name="T34" fmla="*/ 10333 w 114"/>
              <a:gd name="T35" fmla="*/ 35605 h 168"/>
              <a:gd name="T36" fmla="*/ 13452 w 114"/>
              <a:gd name="T37" fmla="*/ 33338 h 168"/>
              <a:gd name="T38" fmla="*/ 16376 w 114"/>
              <a:gd name="T39" fmla="*/ 30616 h 168"/>
              <a:gd name="T40" fmla="*/ 18911 w 114"/>
              <a:gd name="T41" fmla="*/ 27441 h 168"/>
              <a:gd name="T42" fmla="*/ 20860 w 114"/>
              <a:gd name="T43" fmla="*/ 24039 h 168"/>
              <a:gd name="T44" fmla="*/ 22030 w 114"/>
              <a:gd name="T45" fmla="*/ 20184 h 168"/>
              <a:gd name="T46" fmla="*/ 22225 w 114"/>
              <a:gd name="T47" fmla="*/ 16102 h 168"/>
              <a:gd name="T48" fmla="*/ 21445 w 114"/>
              <a:gd name="T49" fmla="*/ 11566 h 168"/>
              <a:gd name="T50" fmla="*/ 19691 w 114"/>
              <a:gd name="T51" fmla="*/ 8164 h 168"/>
              <a:gd name="T52" fmla="*/ 16961 w 114"/>
              <a:gd name="T53" fmla="*/ 5443 h 168"/>
              <a:gd name="T54" fmla="*/ 13647 w 114"/>
              <a:gd name="T55" fmla="*/ 3175 h 168"/>
              <a:gd name="T56" fmla="*/ 9943 w 114"/>
              <a:gd name="T57" fmla="*/ 1587 h 168"/>
              <a:gd name="T58" fmla="*/ 6239 w 114"/>
              <a:gd name="T59" fmla="*/ 454 h 168"/>
              <a:gd name="T60" fmla="*/ 3314 w 114"/>
              <a:gd name="T61" fmla="*/ 0 h 168"/>
              <a:gd name="T62" fmla="*/ 975 w 114"/>
              <a:gd name="T63" fmla="*/ 0 h 168"/>
              <a:gd name="T64" fmla="*/ 0 w 114"/>
              <a:gd name="T65" fmla="*/ 680 h 168"/>
              <a:gd name="T66" fmla="*/ 2339 w 114"/>
              <a:gd name="T67" fmla="*/ 2041 h 168"/>
              <a:gd name="T68" fmla="*/ 5069 w 114"/>
              <a:gd name="T69" fmla="*/ 2948 h 168"/>
              <a:gd name="T70" fmla="*/ 7993 w 114"/>
              <a:gd name="T71" fmla="*/ 3855 h 168"/>
              <a:gd name="T72" fmla="*/ 10528 w 114"/>
              <a:gd name="T73" fmla="*/ 4989 h 168"/>
              <a:gd name="T74" fmla="*/ 13257 w 114"/>
              <a:gd name="T75" fmla="*/ 6123 h 168"/>
              <a:gd name="T76" fmla="*/ 15596 w 114"/>
              <a:gd name="T77" fmla="*/ 7711 h 168"/>
              <a:gd name="T78" fmla="*/ 17351 w 114"/>
              <a:gd name="T79" fmla="*/ 9752 h 168"/>
              <a:gd name="T80" fmla="*/ 18716 w 114"/>
              <a:gd name="T81" fmla="*/ 12473 h 16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4"/>
              <a:gd name="T124" fmla="*/ 0 h 168"/>
              <a:gd name="T125" fmla="*/ 114 w 114"/>
              <a:gd name="T126" fmla="*/ 168 h 16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4" h="168">
                <a:moveTo>
                  <a:pt x="96" y="55"/>
                </a:moveTo>
                <a:lnTo>
                  <a:pt x="101" y="72"/>
                </a:lnTo>
                <a:lnTo>
                  <a:pt x="100" y="88"/>
                </a:lnTo>
                <a:lnTo>
                  <a:pt x="92" y="101"/>
                </a:lnTo>
                <a:lnTo>
                  <a:pt x="82" y="112"/>
                </a:lnTo>
                <a:lnTo>
                  <a:pt x="69" y="123"/>
                </a:lnTo>
                <a:lnTo>
                  <a:pt x="54" y="134"/>
                </a:lnTo>
                <a:lnTo>
                  <a:pt x="40" y="143"/>
                </a:lnTo>
                <a:lnTo>
                  <a:pt x="27" y="153"/>
                </a:lnTo>
                <a:lnTo>
                  <a:pt x="25" y="156"/>
                </a:lnTo>
                <a:lnTo>
                  <a:pt x="24" y="158"/>
                </a:lnTo>
                <a:lnTo>
                  <a:pt x="24" y="162"/>
                </a:lnTo>
                <a:lnTo>
                  <a:pt x="25" y="165"/>
                </a:lnTo>
                <a:lnTo>
                  <a:pt x="28" y="167"/>
                </a:lnTo>
                <a:lnTo>
                  <a:pt x="31" y="168"/>
                </a:lnTo>
                <a:lnTo>
                  <a:pt x="33" y="168"/>
                </a:lnTo>
                <a:lnTo>
                  <a:pt x="37" y="167"/>
                </a:lnTo>
                <a:lnTo>
                  <a:pt x="53" y="157"/>
                </a:lnTo>
                <a:lnTo>
                  <a:pt x="69" y="147"/>
                </a:lnTo>
                <a:lnTo>
                  <a:pt x="84" y="135"/>
                </a:lnTo>
                <a:lnTo>
                  <a:pt x="97" y="121"/>
                </a:lnTo>
                <a:lnTo>
                  <a:pt x="107" y="106"/>
                </a:lnTo>
                <a:lnTo>
                  <a:pt x="113" y="89"/>
                </a:lnTo>
                <a:lnTo>
                  <a:pt x="114" y="71"/>
                </a:lnTo>
                <a:lnTo>
                  <a:pt x="110" y="51"/>
                </a:lnTo>
                <a:lnTo>
                  <a:pt x="101" y="36"/>
                </a:lnTo>
                <a:lnTo>
                  <a:pt x="87" y="24"/>
                </a:lnTo>
                <a:lnTo>
                  <a:pt x="70" y="14"/>
                </a:lnTo>
                <a:lnTo>
                  <a:pt x="51" y="7"/>
                </a:lnTo>
                <a:lnTo>
                  <a:pt x="32" y="2"/>
                </a:lnTo>
                <a:lnTo>
                  <a:pt x="17" y="0"/>
                </a:lnTo>
                <a:lnTo>
                  <a:pt x="5" y="0"/>
                </a:lnTo>
                <a:lnTo>
                  <a:pt x="0" y="3"/>
                </a:lnTo>
                <a:lnTo>
                  <a:pt x="12" y="9"/>
                </a:lnTo>
                <a:lnTo>
                  <a:pt x="26" y="13"/>
                </a:lnTo>
                <a:lnTo>
                  <a:pt x="41" y="17"/>
                </a:lnTo>
                <a:lnTo>
                  <a:pt x="54" y="22"/>
                </a:lnTo>
                <a:lnTo>
                  <a:pt x="68" y="27"/>
                </a:lnTo>
                <a:lnTo>
                  <a:pt x="80" y="34"/>
                </a:lnTo>
                <a:lnTo>
                  <a:pt x="89" y="43"/>
                </a:lnTo>
                <a:lnTo>
                  <a:pt x="96" y="5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39" name="Freeform 1047"/>
          <p:cNvSpPr>
            <a:spLocks/>
          </p:cNvSpPr>
          <p:nvPr/>
        </p:nvSpPr>
        <p:spPr bwMode="auto">
          <a:xfrm>
            <a:off x="7134225" y="5314950"/>
            <a:ext cx="58738" cy="79375"/>
          </a:xfrm>
          <a:custGeom>
            <a:avLst/>
            <a:gdLst>
              <a:gd name="T0" fmla="*/ 18292 w 289"/>
              <a:gd name="T1" fmla="*/ 14699 h 351"/>
              <a:gd name="T2" fmla="*/ 9756 w 289"/>
              <a:gd name="T3" fmla="*/ 23971 h 351"/>
              <a:gd name="T4" fmla="*/ 3049 w 289"/>
              <a:gd name="T5" fmla="*/ 35052 h 351"/>
              <a:gd name="T6" fmla="*/ 0 w 289"/>
              <a:gd name="T7" fmla="*/ 47489 h 351"/>
              <a:gd name="T8" fmla="*/ 610 w 289"/>
              <a:gd name="T9" fmla="*/ 56083 h 351"/>
              <a:gd name="T10" fmla="*/ 1626 w 289"/>
              <a:gd name="T11" fmla="*/ 59249 h 351"/>
              <a:gd name="T12" fmla="*/ 3455 w 289"/>
              <a:gd name="T13" fmla="*/ 62415 h 351"/>
              <a:gd name="T14" fmla="*/ 5894 w 289"/>
              <a:gd name="T15" fmla="*/ 65128 h 351"/>
              <a:gd name="T16" fmla="*/ 10162 w 289"/>
              <a:gd name="T17" fmla="*/ 68068 h 351"/>
              <a:gd name="T18" fmla="*/ 15650 w 289"/>
              <a:gd name="T19" fmla="*/ 71234 h 351"/>
              <a:gd name="T20" fmla="*/ 21747 w 289"/>
              <a:gd name="T21" fmla="*/ 73722 h 351"/>
              <a:gd name="T22" fmla="*/ 27641 w 289"/>
              <a:gd name="T23" fmla="*/ 75531 h 351"/>
              <a:gd name="T24" fmla="*/ 33942 w 289"/>
              <a:gd name="T25" fmla="*/ 77114 h 351"/>
              <a:gd name="T26" fmla="*/ 40039 w 289"/>
              <a:gd name="T27" fmla="*/ 78018 h 351"/>
              <a:gd name="T28" fmla="*/ 46340 w 289"/>
              <a:gd name="T29" fmla="*/ 78697 h 351"/>
              <a:gd name="T30" fmla="*/ 52641 w 289"/>
              <a:gd name="T31" fmla="*/ 79149 h 351"/>
              <a:gd name="T32" fmla="*/ 56706 w 289"/>
              <a:gd name="T33" fmla="*/ 79375 h 351"/>
              <a:gd name="T34" fmla="*/ 58128 w 289"/>
              <a:gd name="T35" fmla="*/ 78018 h 351"/>
              <a:gd name="T36" fmla="*/ 58738 w 289"/>
              <a:gd name="T37" fmla="*/ 75757 h 351"/>
              <a:gd name="T38" fmla="*/ 57315 w 289"/>
              <a:gd name="T39" fmla="*/ 74174 h 351"/>
              <a:gd name="T40" fmla="*/ 53454 w 289"/>
              <a:gd name="T41" fmla="*/ 72817 h 351"/>
              <a:gd name="T42" fmla="*/ 47966 w 289"/>
              <a:gd name="T43" fmla="*/ 71686 h 351"/>
              <a:gd name="T44" fmla="*/ 42275 w 289"/>
              <a:gd name="T45" fmla="*/ 70782 h 351"/>
              <a:gd name="T46" fmla="*/ 36381 w 289"/>
              <a:gd name="T47" fmla="*/ 69651 h 351"/>
              <a:gd name="T48" fmla="*/ 30893 w 289"/>
              <a:gd name="T49" fmla="*/ 68520 h 351"/>
              <a:gd name="T50" fmla="*/ 25406 w 289"/>
              <a:gd name="T51" fmla="*/ 66937 h 351"/>
              <a:gd name="T52" fmla="*/ 19918 w 289"/>
              <a:gd name="T53" fmla="*/ 64902 h 351"/>
              <a:gd name="T54" fmla="*/ 14634 w 289"/>
              <a:gd name="T55" fmla="*/ 62415 h 351"/>
              <a:gd name="T56" fmla="*/ 9959 w 289"/>
              <a:gd name="T57" fmla="*/ 59022 h 351"/>
              <a:gd name="T58" fmla="*/ 6910 w 289"/>
              <a:gd name="T59" fmla="*/ 54500 h 351"/>
              <a:gd name="T60" fmla="*/ 6097 w 289"/>
              <a:gd name="T61" fmla="*/ 48620 h 351"/>
              <a:gd name="T62" fmla="*/ 6910 w 289"/>
              <a:gd name="T63" fmla="*/ 42062 h 351"/>
              <a:gd name="T64" fmla="*/ 9349 w 289"/>
              <a:gd name="T65" fmla="*/ 35730 h 351"/>
              <a:gd name="T66" fmla="*/ 13008 w 289"/>
              <a:gd name="T67" fmla="*/ 28946 h 351"/>
              <a:gd name="T68" fmla="*/ 17276 w 289"/>
              <a:gd name="T69" fmla="*/ 23066 h 351"/>
              <a:gd name="T70" fmla="*/ 22357 w 289"/>
              <a:gd name="T71" fmla="*/ 17413 h 351"/>
              <a:gd name="T72" fmla="*/ 27845 w 289"/>
              <a:gd name="T73" fmla="*/ 11985 h 351"/>
              <a:gd name="T74" fmla="*/ 35568 w 289"/>
              <a:gd name="T75" fmla="*/ 7915 h 351"/>
              <a:gd name="T76" fmla="*/ 43291 w 289"/>
              <a:gd name="T77" fmla="*/ 4297 h 351"/>
              <a:gd name="T78" fmla="*/ 48169 w 289"/>
              <a:gd name="T79" fmla="*/ 1357 h 351"/>
              <a:gd name="T80" fmla="*/ 46746 w 289"/>
              <a:gd name="T81" fmla="*/ 0 h 351"/>
              <a:gd name="T82" fmla="*/ 40243 w 289"/>
              <a:gd name="T83" fmla="*/ 905 h 351"/>
              <a:gd name="T84" fmla="*/ 32723 w 289"/>
              <a:gd name="T85" fmla="*/ 3844 h 351"/>
              <a:gd name="T86" fmla="*/ 25812 w 289"/>
              <a:gd name="T87" fmla="*/ 7915 h 35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89"/>
              <a:gd name="T133" fmla="*/ 0 h 351"/>
              <a:gd name="T134" fmla="*/ 289 w 289"/>
              <a:gd name="T135" fmla="*/ 351 h 35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89" h="351">
                <a:moveTo>
                  <a:pt x="112" y="46"/>
                </a:moveTo>
                <a:lnTo>
                  <a:pt x="90" y="65"/>
                </a:lnTo>
                <a:lnTo>
                  <a:pt x="68" y="84"/>
                </a:lnTo>
                <a:lnTo>
                  <a:pt x="48" y="106"/>
                </a:lnTo>
                <a:lnTo>
                  <a:pt x="30" y="130"/>
                </a:lnTo>
                <a:lnTo>
                  <a:pt x="15" y="155"/>
                </a:lnTo>
                <a:lnTo>
                  <a:pt x="5" y="181"/>
                </a:lnTo>
                <a:lnTo>
                  <a:pt x="0" y="210"/>
                </a:lnTo>
                <a:lnTo>
                  <a:pt x="1" y="240"/>
                </a:lnTo>
                <a:lnTo>
                  <a:pt x="3" y="248"/>
                </a:lnTo>
                <a:lnTo>
                  <a:pt x="5" y="256"/>
                </a:lnTo>
                <a:lnTo>
                  <a:pt x="8" y="262"/>
                </a:lnTo>
                <a:lnTo>
                  <a:pt x="12" y="270"/>
                </a:lnTo>
                <a:lnTo>
                  <a:pt x="17" y="276"/>
                </a:lnTo>
                <a:lnTo>
                  <a:pt x="24" y="283"/>
                </a:lnTo>
                <a:lnTo>
                  <a:pt x="29" y="288"/>
                </a:lnTo>
                <a:lnTo>
                  <a:pt x="36" y="292"/>
                </a:lnTo>
                <a:lnTo>
                  <a:pt x="50" y="301"/>
                </a:lnTo>
                <a:lnTo>
                  <a:pt x="64" y="308"/>
                </a:lnTo>
                <a:lnTo>
                  <a:pt x="77" y="315"/>
                </a:lnTo>
                <a:lnTo>
                  <a:pt x="92" y="320"/>
                </a:lnTo>
                <a:lnTo>
                  <a:pt x="107" y="326"/>
                </a:lnTo>
                <a:lnTo>
                  <a:pt x="121" y="330"/>
                </a:lnTo>
                <a:lnTo>
                  <a:pt x="136" y="334"/>
                </a:lnTo>
                <a:lnTo>
                  <a:pt x="151" y="337"/>
                </a:lnTo>
                <a:lnTo>
                  <a:pt x="167" y="341"/>
                </a:lnTo>
                <a:lnTo>
                  <a:pt x="181" y="343"/>
                </a:lnTo>
                <a:lnTo>
                  <a:pt x="197" y="345"/>
                </a:lnTo>
                <a:lnTo>
                  <a:pt x="213" y="347"/>
                </a:lnTo>
                <a:lnTo>
                  <a:pt x="228" y="348"/>
                </a:lnTo>
                <a:lnTo>
                  <a:pt x="243" y="349"/>
                </a:lnTo>
                <a:lnTo>
                  <a:pt x="259" y="350"/>
                </a:lnTo>
                <a:lnTo>
                  <a:pt x="274" y="351"/>
                </a:lnTo>
                <a:lnTo>
                  <a:pt x="279" y="351"/>
                </a:lnTo>
                <a:lnTo>
                  <a:pt x="283" y="349"/>
                </a:lnTo>
                <a:lnTo>
                  <a:pt x="286" y="345"/>
                </a:lnTo>
                <a:lnTo>
                  <a:pt x="289" y="341"/>
                </a:lnTo>
                <a:lnTo>
                  <a:pt x="289" y="335"/>
                </a:lnTo>
                <a:lnTo>
                  <a:pt x="286" y="331"/>
                </a:lnTo>
                <a:lnTo>
                  <a:pt x="282" y="328"/>
                </a:lnTo>
                <a:lnTo>
                  <a:pt x="277" y="326"/>
                </a:lnTo>
                <a:lnTo>
                  <a:pt x="263" y="322"/>
                </a:lnTo>
                <a:lnTo>
                  <a:pt x="250" y="320"/>
                </a:lnTo>
                <a:lnTo>
                  <a:pt x="236" y="317"/>
                </a:lnTo>
                <a:lnTo>
                  <a:pt x="221" y="315"/>
                </a:lnTo>
                <a:lnTo>
                  <a:pt x="208" y="313"/>
                </a:lnTo>
                <a:lnTo>
                  <a:pt x="194" y="311"/>
                </a:lnTo>
                <a:lnTo>
                  <a:pt x="179" y="308"/>
                </a:lnTo>
                <a:lnTo>
                  <a:pt x="166" y="305"/>
                </a:lnTo>
                <a:lnTo>
                  <a:pt x="152" y="303"/>
                </a:lnTo>
                <a:lnTo>
                  <a:pt x="138" y="300"/>
                </a:lnTo>
                <a:lnTo>
                  <a:pt x="125" y="296"/>
                </a:lnTo>
                <a:lnTo>
                  <a:pt x="111" y="292"/>
                </a:lnTo>
                <a:lnTo>
                  <a:pt x="98" y="287"/>
                </a:lnTo>
                <a:lnTo>
                  <a:pt x="85" y="282"/>
                </a:lnTo>
                <a:lnTo>
                  <a:pt x="72" y="276"/>
                </a:lnTo>
                <a:lnTo>
                  <a:pt x="59" y="269"/>
                </a:lnTo>
                <a:lnTo>
                  <a:pt x="49" y="261"/>
                </a:lnTo>
                <a:lnTo>
                  <a:pt x="41" y="252"/>
                </a:lnTo>
                <a:lnTo>
                  <a:pt x="34" y="241"/>
                </a:lnTo>
                <a:lnTo>
                  <a:pt x="31" y="228"/>
                </a:lnTo>
                <a:lnTo>
                  <a:pt x="30" y="215"/>
                </a:lnTo>
                <a:lnTo>
                  <a:pt x="31" y="201"/>
                </a:lnTo>
                <a:lnTo>
                  <a:pt x="34" y="186"/>
                </a:lnTo>
                <a:lnTo>
                  <a:pt x="38" y="174"/>
                </a:lnTo>
                <a:lnTo>
                  <a:pt x="46" y="158"/>
                </a:lnTo>
                <a:lnTo>
                  <a:pt x="54" y="142"/>
                </a:lnTo>
                <a:lnTo>
                  <a:pt x="64" y="128"/>
                </a:lnTo>
                <a:lnTo>
                  <a:pt x="74" y="115"/>
                </a:lnTo>
                <a:lnTo>
                  <a:pt x="85" y="102"/>
                </a:lnTo>
                <a:lnTo>
                  <a:pt x="96" y="89"/>
                </a:lnTo>
                <a:lnTo>
                  <a:pt x="110" y="77"/>
                </a:lnTo>
                <a:lnTo>
                  <a:pt x="124" y="64"/>
                </a:lnTo>
                <a:lnTo>
                  <a:pt x="137" y="53"/>
                </a:lnTo>
                <a:lnTo>
                  <a:pt x="155" y="43"/>
                </a:lnTo>
                <a:lnTo>
                  <a:pt x="175" y="35"/>
                </a:lnTo>
                <a:lnTo>
                  <a:pt x="195" y="26"/>
                </a:lnTo>
                <a:lnTo>
                  <a:pt x="213" y="19"/>
                </a:lnTo>
                <a:lnTo>
                  <a:pt x="228" y="12"/>
                </a:lnTo>
                <a:lnTo>
                  <a:pt x="237" y="6"/>
                </a:lnTo>
                <a:lnTo>
                  <a:pt x="240" y="2"/>
                </a:lnTo>
                <a:lnTo>
                  <a:pt x="230" y="0"/>
                </a:lnTo>
                <a:lnTo>
                  <a:pt x="215" y="1"/>
                </a:lnTo>
                <a:lnTo>
                  <a:pt x="198" y="4"/>
                </a:lnTo>
                <a:lnTo>
                  <a:pt x="180" y="9"/>
                </a:lnTo>
                <a:lnTo>
                  <a:pt x="161" y="17"/>
                </a:lnTo>
                <a:lnTo>
                  <a:pt x="144" y="25"/>
                </a:lnTo>
                <a:lnTo>
                  <a:pt x="127" y="35"/>
                </a:lnTo>
                <a:lnTo>
                  <a:pt x="112" y="4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40" name="Freeform 1048"/>
          <p:cNvSpPr>
            <a:spLocks/>
          </p:cNvSpPr>
          <p:nvPr/>
        </p:nvSpPr>
        <p:spPr bwMode="auto">
          <a:xfrm>
            <a:off x="7215188" y="5311775"/>
            <a:ext cx="50800" cy="53975"/>
          </a:xfrm>
          <a:custGeom>
            <a:avLst/>
            <a:gdLst>
              <a:gd name="T0" fmla="*/ 42000 w 254"/>
              <a:gd name="T1" fmla="*/ 16377 h 234"/>
              <a:gd name="T2" fmla="*/ 44400 w 254"/>
              <a:gd name="T3" fmla="*/ 19376 h 234"/>
              <a:gd name="T4" fmla="*/ 45800 w 254"/>
              <a:gd name="T5" fmla="*/ 22836 h 234"/>
              <a:gd name="T6" fmla="*/ 46400 w 254"/>
              <a:gd name="T7" fmla="*/ 26526 h 234"/>
              <a:gd name="T8" fmla="*/ 46400 w 254"/>
              <a:gd name="T9" fmla="*/ 30447 h 234"/>
              <a:gd name="T10" fmla="*/ 46000 w 254"/>
              <a:gd name="T11" fmla="*/ 33677 h 234"/>
              <a:gd name="T12" fmla="*/ 45200 w 254"/>
              <a:gd name="T13" fmla="*/ 36445 h 234"/>
              <a:gd name="T14" fmla="*/ 43800 w 254"/>
              <a:gd name="T15" fmla="*/ 39213 h 234"/>
              <a:gd name="T16" fmla="*/ 42200 w 254"/>
              <a:gd name="T17" fmla="*/ 41289 h 234"/>
              <a:gd name="T18" fmla="*/ 40400 w 254"/>
              <a:gd name="T19" fmla="*/ 43826 h 234"/>
              <a:gd name="T20" fmla="*/ 38600 w 254"/>
              <a:gd name="T21" fmla="*/ 45902 h 234"/>
              <a:gd name="T22" fmla="*/ 36600 w 254"/>
              <a:gd name="T23" fmla="*/ 47978 h 234"/>
              <a:gd name="T24" fmla="*/ 34800 w 254"/>
              <a:gd name="T25" fmla="*/ 50284 h 234"/>
              <a:gd name="T26" fmla="*/ 34400 w 254"/>
              <a:gd name="T27" fmla="*/ 50976 h 234"/>
              <a:gd name="T28" fmla="*/ 34400 w 254"/>
              <a:gd name="T29" fmla="*/ 51668 h 234"/>
              <a:gd name="T30" fmla="*/ 34400 w 254"/>
              <a:gd name="T31" fmla="*/ 52360 h 234"/>
              <a:gd name="T32" fmla="*/ 34800 w 254"/>
              <a:gd name="T33" fmla="*/ 53283 h 234"/>
              <a:gd name="T34" fmla="*/ 35400 w 254"/>
              <a:gd name="T35" fmla="*/ 53744 h 234"/>
              <a:gd name="T36" fmla="*/ 36200 w 254"/>
              <a:gd name="T37" fmla="*/ 53975 h 234"/>
              <a:gd name="T38" fmla="*/ 36800 w 254"/>
              <a:gd name="T39" fmla="*/ 53744 h 234"/>
              <a:gd name="T40" fmla="*/ 37400 w 254"/>
              <a:gd name="T41" fmla="*/ 53283 h 234"/>
              <a:gd name="T42" fmla="*/ 41600 w 254"/>
              <a:gd name="T43" fmla="*/ 50054 h 234"/>
              <a:gd name="T44" fmla="*/ 45200 w 254"/>
              <a:gd name="T45" fmla="*/ 45902 h 234"/>
              <a:gd name="T46" fmla="*/ 48000 w 254"/>
              <a:gd name="T47" fmla="*/ 41058 h 234"/>
              <a:gd name="T48" fmla="*/ 49800 w 254"/>
              <a:gd name="T49" fmla="*/ 35753 h 234"/>
              <a:gd name="T50" fmla="*/ 50800 w 254"/>
              <a:gd name="T51" fmla="*/ 30217 h 234"/>
              <a:gd name="T52" fmla="*/ 50200 w 254"/>
              <a:gd name="T53" fmla="*/ 24681 h 234"/>
              <a:gd name="T54" fmla="*/ 48600 w 254"/>
              <a:gd name="T55" fmla="*/ 19376 h 234"/>
              <a:gd name="T56" fmla="*/ 45200 w 254"/>
              <a:gd name="T57" fmla="*/ 14762 h 234"/>
              <a:gd name="T58" fmla="*/ 42800 w 254"/>
              <a:gd name="T59" fmla="*/ 12225 h 234"/>
              <a:gd name="T60" fmla="*/ 39800 w 254"/>
              <a:gd name="T61" fmla="*/ 10380 h 234"/>
              <a:gd name="T62" fmla="*/ 36600 w 254"/>
              <a:gd name="T63" fmla="*/ 8304 h 234"/>
              <a:gd name="T64" fmla="*/ 33000 w 254"/>
              <a:gd name="T65" fmla="*/ 6689 h 234"/>
              <a:gd name="T66" fmla="*/ 29400 w 254"/>
              <a:gd name="T67" fmla="*/ 4844 h 234"/>
              <a:gd name="T68" fmla="*/ 25800 w 254"/>
              <a:gd name="T69" fmla="*/ 3691 h 234"/>
              <a:gd name="T70" fmla="*/ 22200 w 254"/>
              <a:gd name="T71" fmla="*/ 2768 h 234"/>
              <a:gd name="T72" fmla="*/ 18600 w 254"/>
              <a:gd name="T73" fmla="*/ 1615 h 234"/>
              <a:gd name="T74" fmla="*/ 15000 w 254"/>
              <a:gd name="T75" fmla="*/ 923 h 234"/>
              <a:gd name="T76" fmla="*/ 11800 w 254"/>
              <a:gd name="T77" fmla="*/ 461 h 234"/>
              <a:gd name="T78" fmla="*/ 8600 w 254"/>
              <a:gd name="T79" fmla="*/ 0 h 234"/>
              <a:gd name="T80" fmla="*/ 6200 w 254"/>
              <a:gd name="T81" fmla="*/ 0 h 234"/>
              <a:gd name="T82" fmla="*/ 3800 w 254"/>
              <a:gd name="T83" fmla="*/ 0 h 234"/>
              <a:gd name="T84" fmla="*/ 2000 w 254"/>
              <a:gd name="T85" fmla="*/ 0 h 234"/>
              <a:gd name="T86" fmla="*/ 600 w 254"/>
              <a:gd name="T87" fmla="*/ 461 h 234"/>
              <a:gd name="T88" fmla="*/ 0 w 254"/>
              <a:gd name="T89" fmla="*/ 923 h 234"/>
              <a:gd name="T90" fmla="*/ 2200 w 254"/>
              <a:gd name="T91" fmla="*/ 1384 h 234"/>
              <a:gd name="T92" fmla="*/ 4200 w 254"/>
              <a:gd name="T93" fmla="*/ 1615 h 234"/>
              <a:gd name="T94" fmla="*/ 6800 w 254"/>
              <a:gd name="T95" fmla="*/ 2076 h 234"/>
              <a:gd name="T96" fmla="*/ 9200 w 254"/>
              <a:gd name="T97" fmla="*/ 2768 h 234"/>
              <a:gd name="T98" fmla="*/ 11800 w 254"/>
              <a:gd name="T99" fmla="*/ 3460 h 234"/>
              <a:gd name="T100" fmla="*/ 14800 w 254"/>
              <a:gd name="T101" fmla="*/ 3921 h 234"/>
              <a:gd name="T102" fmla="*/ 17400 w 254"/>
              <a:gd name="T103" fmla="*/ 4613 h 234"/>
              <a:gd name="T104" fmla="*/ 20400 w 254"/>
              <a:gd name="T105" fmla="*/ 5305 h 234"/>
              <a:gd name="T106" fmla="*/ 23200 w 254"/>
              <a:gd name="T107" fmla="*/ 6459 h 234"/>
              <a:gd name="T108" fmla="*/ 26200 w 254"/>
              <a:gd name="T109" fmla="*/ 7381 h 234"/>
              <a:gd name="T110" fmla="*/ 29000 w 254"/>
              <a:gd name="T111" fmla="*/ 8304 h 234"/>
              <a:gd name="T112" fmla="*/ 31800 w 254"/>
              <a:gd name="T113" fmla="*/ 9688 h 234"/>
              <a:gd name="T114" fmla="*/ 34600 w 254"/>
              <a:gd name="T115" fmla="*/ 11072 h 234"/>
              <a:gd name="T116" fmla="*/ 37200 w 254"/>
              <a:gd name="T117" fmla="*/ 12686 h 234"/>
              <a:gd name="T118" fmla="*/ 39800 w 254"/>
              <a:gd name="T119" fmla="*/ 14532 h 234"/>
              <a:gd name="T120" fmla="*/ 42000 w 254"/>
              <a:gd name="T121" fmla="*/ 16377 h 23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54"/>
              <a:gd name="T184" fmla="*/ 0 h 234"/>
              <a:gd name="T185" fmla="*/ 254 w 254"/>
              <a:gd name="T186" fmla="*/ 234 h 23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54" h="234">
                <a:moveTo>
                  <a:pt x="210" y="71"/>
                </a:moveTo>
                <a:lnTo>
                  <a:pt x="222" y="84"/>
                </a:lnTo>
                <a:lnTo>
                  <a:pt x="229" y="99"/>
                </a:lnTo>
                <a:lnTo>
                  <a:pt x="232" y="115"/>
                </a:lnTo>
                <a:lnTo>
                  <a:pt x="232" y="132"/>
                </a:lnTo>
                <a:lnTo>
                  <a:pt x="230" y="146"/>
                </a:lnTo>
                <a:lnTo>
                  <a:pt x="226" y="158"/>
                </a:lnTo>
                <a:lnTo>
                  <a:pt x="219" y="170"/>
                </a:lnTo>
                <a:lnTo>
                  <a:pt x="211" y="179"/>
                </a:lnTo>
                <a:lnTo>
                  <a:pt x="202" y="190"/>
                </a:lnTo>
                <a:lnTo>
                  <a:pt x="193" y="199"/>
                </a:lnTo>
                <a:lnTo>
                  <a:pt x="183" y="208"/>
                </a:lnTo>
                <a:lnTo>
                  <a:pt x="174" y="218"/>
                </a:lnTo>
                <a:lnTo>
                  <a:pt x="172" y="221"/>
                </a:lnTo>
                <a:lnTo>
                  <a:pt x="172" y="224"/>
                </a:lnTo>
                <a:lnTo>
                  <a:pt x="172" y="227"/>
                </a:lnTo>
                <a:lnTo>
                  <a:pt x="174" y="231"/>
                </a:lnTo>
                <a:lnTo>
                  <a:pt x="177" y="233"/>
                </a:lnTo>
                <a:lnTo>
                  <a:pt x="181" y="234"/>
                </a:lnTo>
                <a:lnTo>
                  <a:pt x="184" y="233"/>
                </a:lnTo>
                <a:lnTo>
                  <a:pt x="187" y="231"/>
                </a:lnTo>
                <a:lnTo>
                  <a:pt x="208" y="217"/>
                </a:lnTo>
                <a:lnTo>
                  <a:pt x="226" y="199"/>
                </a:lnTo>
                <a:lnTo>
                  <a:pt x="240" y="178"/>
                </a:lnTo>
                <a:lnTo>
                  <a:pt x="249" y="155"/>
                </a:lnTo>
                <a:lnTo>
                  <a:pt x="254" y="131"/>
                </a:lnTo>
                <a:lnTo>
                  <a:pt x="251" y="107"/>
                </a:lnTo>
                <a:lnTo>
                  <a:pt x="243" y="84"/>
                </a:lnTo>
                <a:lnTo>
                  <a:pt x="226" y="64"/>
                </a:lnTo>
                <a:lnTo>
                  <a:pt x="214" y="53"/>
                </a:lnTo>
                <a:lnTo>
                  <a:pt x="199" y="45"/>
                </a:lnTo>
                <a:lnTo>
                  <a:pt x="183" y="36"/>
                </a:lnTo>
                <a:lnTo>
                  <a:pt x="165" y="29"/>
                </a:lnTo>
                <a:lnTo>
                  <a:pt x="147" y="21"/>
                </a:lnTo>
                <a:lnTo>
                  <a:pt x="129" y="16"/>
                </a:lnTo>
                <a:lnTo>
                  <a:pt x="111" y="12"/>
                </a:lnTo>
                <a:lnTo>
                  <a:pt x="93" y="7"/>
                </a:lnTo>
                <a:lnTo>
                  <a:pt x="75" y="4"/>
                </a:lnTo>
                <a:lnTo>
                  <a:pt x="59" y="2"/>
                </a:lnTo>
                <a:lnTo>
                  <a:pt x="43" y="0"/>
                </a:lnTo>
                <a:lnTo>
                  <a:pt x="31" y="0"/>
                </a:lnTo>
                <a:lnTo>
                  <a:pt x="19" y="0"/>
                </a:lnTo>
                <a:lnTo>
                  <a:pt x="10" y="0"/>
                </a:lnTo>
                <a:lnTo>
                  <a:pt x="3" y="2"/>
                </a:lnTo>
                <a:lnTo>
                  <a:pt x="0" y="4"/>
                </a:lnTo>
                <a:lnTo>
                  <a:pt x="11" y="6"/>
                </a:lnTo>
                <a:lnTo>
                  <a:pt x="21" y="7"/>
                </a:lnTo>
                <a:lnTo>
                  <a:pt x="34" y="9"/>
                </a:lnTo>
                <a:lnTo>
                  <a:pt x="46" y="12"/>
                </a:lnTo>
                <a:lnTo>
                  <a:pt x="59" y="15"/>
                </a:lnTo>
                <a:lnTo>
                  <a:pt x="74" y="17"/>
                </a:lnTo>
                <a:lnTo>
                  <a:pt x="87" y="20"/>
                </a:lnTo>
                <a:lnTo>
                  <a:pt x="102" y="23"/>
                </a:lnTo>
                <a:lnTo>
                  <a:pt x="116" y="28"/>
                </a:lnTo>
                <a:lnTo>
                  <a:pt x="131" y="32"/>
                </a:lnTo>
                <a:lnTo>
                  <a:pt x="145" y="36"/>
                </a:lnTo>
                <a:lnTo>
                  <a:pt x="159" y="42"/>
                </a:lnTo>
                <a:lnTo>
                  <a:pt x="173" y="48"/>
                </a:lnTo>
                <a:lnTo>
                  <a:pt x="186" y="55"/>
                </a:lnTo>
                <a:lnTo>
                  <a:pt x="199" y="63"/>
                </a:lnTo>
                <a:lnTo>
                  <a:pt x="210" y="71"/>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41" name="Freeform 1049"/>
          <p:cNvSpPr>
            <a:spLocks/>
          </p:cNvSpPr>
          <p:nvPr/>
        </p:nvSpPr>
        <p:spPr bwMode="auto">
          <a:xfrm>
            <a:off x="7113588" y="5337175"/>
            <a:ext cx="20637" cy="49213"/>
          </a:xfrm>
          <a:custGeom>
            <a:avLst/>
            <a:gdLst>
              <a:gd name="T0" fmla="*/ 0 w 103"/>
              <a:gd name="T1" fmla="*/ 26945 h 221"/>
              <a:gd name="T2" fmla="*/ 0 w 103"/>
              <a:gd name="T3" fmla="*/ 30953 h 221"/>
              <a:gd name="T4" fmla="*/ 801 w 103"/>
              <a:gd name="T5" fmla="*/ 34739 h 221"/>
              <a:gd name="T6" fmla="*/ 2404 w 103"/>
              <a:gd name="T7" fmla="*/ 38302 h 221"/>
              <a:gd name="T8" fmla="*/ 4408 w 103"/>
              <a:gd name="T9" fmla="*/ 41419 h 221"/>
              <a:gd name="T10" fmla="*/ 7013 w 103"/>
              <a:gd name="T11" fmla="*/ 43869 h 221"/>
              <a:gd name="T12" fmla="*/ 10018 w 103"/>
              <a:gd name="T13" fmla="*/ 46318 h 221"/>
              <a:gd name="T14" fmla="*/ 13224 w 103"/>
              <a:gd name="T15" fmla="*/ 48100 h 221"/>
              <a:gd name="T16" fmla="*/ 16630 w 103"/>
              <a:gd name="T17" fmla="*/ 48990 h 221"/>
              <a:gd name="T18" fmla="*/ 17832 w 103"/>
              <a:gd name="T19" fmla="*/ 49213 h 221"/>
              <a:gd name="T20" fmla="*/ 18834 w 103"/>
              <a:gd name="T21" fmla="*/ 48768 h 221"/>
              <a:gd name="T22" fmla="*/ 19635 w 103"/>
              <a:gd name="T23" fmla="*/ 48100 h 221"/>
              <a:gd name="T24" fmla="*/ 20036 w 103"/>
              <a:gd name="T25" fmla="*/ 46986 h 221"/>
              <a:gd name="T26" fmla="*/ 20036 w 103"/>
              <a:gd name="T27" fmla="*/ 45873 h 221"/>
              <a:gd name="T28" fmla="*/ 19836 w 103"/>
              <a:gd name="T29" fmla="*/ 44759 h 221"/>
              <a:gd name="T30" fmla="*/ 19234 w 103"/>
              <a:gd name="T31" fmla="*/ 43646 h 221"/>
              <a:gd name="T32" fmla="*/ 18233 w 103"/>
              <a:gd name="T33" fmla="*/ 43201 h 221"/>
              <a:gd name="T34" fmla="*/ 14827 w 103"/>
              <a:gd name="T35" fmla="*/ 41864 h 221"/>
              <a:gd name="T36" fmla="*/ 11621 w 103"/>
              <a:gd name="T37" fmla="*/ 39860 h 221"/>
              <a:gd name="T38" fmla="*/ 9016 w 103"/>
              <a:gd name="T39" fmla="*/ 37411 h 221"/>
              <a:gd name="T40" fmla="*/ 7213 w 103"/>
              <a:gd name="T41" fmla="*/ 34516 h 221"/>
              <a:gd name="T42" fmla="*/ 6011 w 103"/>
              <a:gd name="T43" fmla="*/ 30953 h 221"/>
              <a:gd name="T44" fmla="*/ 5410 w 103"/>
              <a:gd name="T45" fmla="*/ 27167 h 221"/>
              <a:gd name="T46" fmla="*/ 5410 w 103"/>
              <a:gd name="T47" fmla="*/ 22936 h 221"/>
              <a:gd name="T48" fmla="*/ 6411 w 103"/>
              <a:gd name="T49" fmla="*/ 18705 h 221"/>
              <a:gd name="T50" fmla="*/ 7614 w 103"/>
              <a:gd name="T51" fmla="*/ 15588 h 221"/>
              <a:gd name="T52" fmla="*/ 9217 w 103"/>
              <a:gd name="T53" fmla="*/ 12693 h 221"/>
              <a:gd name="T54" fmla="*/ 11220 w 103"/>
              <a:gd name="T55" fmla="*/ 10243 h 221"/>
              <a:gd name="T56" fmla="*/ 13224 w 103"/>
              <a:gd name="T57" fmla="*/ 7794 h 221"/>
              <a:gd name="T58" fmla="*/ 15227 w 103"/>
              <a:gd name="T59" fmla="*/ 5567 h 221"/>
              <a:gd name="T60" fmla="*/ 17231 w 103"/>
              <a:gd name="T61" fmla="*/ 3786 h 221"/>
              <a:gd name="T62" fmla="*/ 19234 w 103"/>
              <a:gd name="T63" fmla="*/ 1781 h 221"/>
              <a:gd name="T64" fmla="*/ 20637 w 103"/>
              <a:gd name="T65" fmla="*/ 223 h 221"/>
              <a:gd name="T66" fmla="*/ 19234 w 103"/>
              <a:gd name="T67" fmla="*/ 0 h 221"/>
              <a:gd name="T68" fmla="*/ 16830 w 103"/>
              <a:gd name="T69" fmla="*/ 1113 h 221"/>
              <a:gd name="T70" fmla="*/ 13825 w 103"/>
              <a:gd name="T71" fmla="*/ 3786 h 221"/>
              <a:gd name="T72" fmla="*/ 10218 w 103"/>
              <a:gd name="T73" fmla="*/ 7349 h 221"/>
              <a:gd name="T74" fmla="*/ 6812 w 103"/>
              <a:gd name="T75" fmla="*/ 11802 h 221"/>
              <a:gd name="T76" fmla="*/ 3606 w 103"/>
              <a:gd name="T77" fmla="*/ 16701 h 221"/>
              <a:gd name="T78" fmla="*/ 1403 w 103"/>
              <a:gd name="T79" fmla="*/ 21823 h 221"/>
              <a:gd name="T80" fmla="*/ 0 w 103"/>
              <a:gd name="T81" fmla="*/ 26945 h 22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03"/>
              <a:gd name="T124" fmla="*/ 0 h 221"/>
              <a:gd name="T125" fmla="*/ 103 w 103"/>
              <a:gd name="T126" fmla="*/ 221 h 22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03" h="221">
                <a:moveTo>
                  <a:pt x="0" y="121"/>
                </a:moveTo>
                <a:lnTo>
                  <a:pt x="0" y="139"/>
                </a:lnTo>
                <a:lnTo>
                  <a:pt x="4" y="156"/>
                </a:lnTo>
                <a:lnTo>
                  <a:pt x="12" y="172"/>
                </a:lnTo>
                <a:lnTo>
                  <a:pt x="22" y="186"/>
                </a:lnTo>
                <a:lnTo>
                  <a:pt x="35" y="197"/>
                </a:lnTo>
                <a:lnTo>
                  <a:pt x="50" y="208"/>
                </a:lnTo>
                <a:lnTo>
                  <a:pt x="66" y="216"/>
                </a:lnTo>
                <a:lnTo>
                  <a:pt x="83" y="220"/>
                </a:lnTo>
                <a:lnTo>
                  <a:pt x="89" y="221"/>
                </a:lnTo>
                <a:lnTo>
                  <a:pt x="94" y="219"/>
                </a:lnTo>
                <a:lnTo>
                  <a:pt x="98" y="216"/>
                </a:lnTo>
                <a:lnTo>
                  <a:pt x="100" y="211"/>
                </a:lnTo>
                <a:lnTo>
                  <a:pt x="100" y="206"/>
                </a:lnTo>
                <a:lnTo>
                  <a:pt x="99" y="201"/>
                </a:lnTo>
                <a:lnTo>
                  <a:pt x="96" y="196"/>
                </a:lnTo>
                <a:lnTo>
                  <a:pt x="91" y="194"/>
                </a:lnTo>
                <a:lnTo>
                  <a:pt x="74" y="188"/>
                </a:lnTo>
                <a:lnTo>
                  <a:pt x="58" y="179"/>
                </a:lnTo>
                <a:lnTo>
                  <a:pt x="45" y="168"/>
                </a:lnTo>
                <a:lnTo>
                  <a:pt x="36" y="155"/>
                </a:lnTo>
                <a:lnTo>
                  <a:pt x="30" y="139"/>
                </a:lnTo>
                <a:lnTo>
                  <a:pt x="27" y="122"/>
                </a:lnTo>
                <a:lnTo>
                  <a:pt x="27" y="103"/>
                </a:lnTo>
                <a:lnTo>
                  <a:pt x="32" y="84"/>
                </a:lnTo>
                <a:lnTo>
                  <a:pt x="38" y="70"/>
                </a:lnTo>
                <a:lnTo>
                  <a:pt x="46" y="57"/>
                </a:lnTo>
                <a:lnTo>
                  <a:pt x="56" y="46"/>
                </a:lnTo>
                <a:lnTo>
                  <a:pt x="66" y="35"/>
                </a:lnTo>
                <a:lnTo>
                  <a:pt x="76" y="25"/>
                </a:lnTo>
                <a:lnTo>
                  <a:pt x="86" y="17"/>
                </a:lnTo>
                <a:lnTo>
                  <a:pt x="96" y="8"/>
                </a:lnTo>
                <a:lnTo>
                  <a:pt x="103" y="1"/>
                </a:lnTo>
                <a:lnTo>
                  <a:pt x="96" y="0"/>
                </a:lnTo>
                <a:lnTo>
                  <a:pt x="84" y="5"/>
                </a:lnTo>
                <a:lnTo>
                  <a:pt x="69" y="17"/>
                </a:lnTo>
                <a:lnTo>
                  <a:pt x="51" y="33"/>
                </a:lnTo>
                <a:lnTo>
                  <a:pt x="34" y="53"/>
                </a:lnTo>
                <a:lnTo>
                  <a:pt x="18" y="75"/>
                </a:lnTo>
                <a:lnTo>
                  <a:pt x="7" y="98"/>
                </a:lnTo>
                <a:lnTo>
                  <a:pt x="0" y="121"/>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42" name="Freeform 1050"/>
          <p:cNvSpPr>
            <a:spLocks/>
          </p:cNvSpPr>
          <p:nvPr/>
        </p:nvSpPr>
        <p:spPr bwMode="auto">
          <a:xfrm>
            <a:off x="7256463" y="5308600"/>
            <a:ext cx="44450" cy="65088"/>
          </a:xfrm>
          <a:custGeom>
            <a:avLst/>
            <a:gdLst>
              <a:gd name="T0" fmla="*/ 37410 w 221"/>
              <a:gd name="T1" fmla="*/ 25990 h 288"/>
              <a:gd name="T2" fmla="*/ 39623 w 221"/>
              <a:gd name="T3" fmla="*/ 30058 h 288"/>
              <a:gd name="T4" fmla="*/ 40629 w 221"/>
              <a:gd name="T5" fmla="*/ 34578 h 288"/>
              <a:gd name="T6" fmla="*/ 40025 w 221"/>
              <a:gd name="T7" fmla="*/ 39324 h 288"/>
              <a:gd name="T8" fmla="*/ 37612 w 221"/>
              <a:gd name="T9" fmla="*/ 43844 h 288"/>
              <a:gd name="T10" fmla="*/ 34192 w 221"/>
              <a:gd name="T11" fmla="*/ 47912 h 288"/>
              <a:gd name="T12" fmla="*/ 30170 w 221"/>
              <a:gd name="T13" fmla="*/ 51754 h 288"/>
              <a:gd name="T14" fmla="*/ 25946 w 221"/>
              <a:gd name="T15" fmla="*/ 55596 h 288"/>
              <a:gd name="T16" fmla="*/ 23331 w 221"/>
              <a:gd name="T17" fmla="*/ 58308 h 288"/>
              <a:gd name="T18" fmla="*/ 22527 w 221"/>
              <a:gd name="T19" fmla="*/ 60342 h 288"/>
              <a:gd name="T20" fmla="*/ 21923 w 221"/>
              <a:gd name="T21" fmla="*/ 62376 h 288"/>
              <a:gd name="T22" fmla="*/ 22124 w 221"/>
              <a:gd name="T23" fmla="*/ 64184 h 288"/>
              <a:gd name="T24" fmla="*/ 23532 w 221"/>
              <a:gd name="T25" fmla="*/ 65088 h 288"/>
              <a:gd name="T26" fmla="*/ 25141 w 221"/>
              <a:gd name="T27" fmla="*/ 64862 h 288"/>
              <a:gd name="T28" fmla="*/ 27957 w 221"/>
              <a:gd name="T29" fmla="*/ 61472 h 288"/>
              <a:gd name="T30" fmla="*/ 32583 w 221"/>
              <a:gd name="T31" fmla="*/ 56500 h 288"/>
              <a:gd name="T32" fmla="*/ 37410 w 221"/>
              <a:gd name="T33" fmla="*/ 51754 h 288"/>
              <a:gd name="T34" fmla="*/ 41634 w 221"/>
              <a:gd name="T35" fmla="*/ 46104 h 288"/>
              <a:gd name="T36" fmla="*/ 44249 w 221"/>
              <a:gd name="T37" fmla="*/ 39324 h 288"/>
              <a:gd name="T38" fmla="*/ 43847 w 221"/>
              <a:gd name="T39" fmla="*/ 32092 h 288"/>
              <a:gd name="T40" fmla="*/ 41031 w 221"/>
              <a:gd name="T41" fmla="*/ 25312 h 288"/>
              <a:gd name="T42" fmla="*/ 36405 w 221"/>
              <a:gd name="T43" fmla="*/ 19662 h 288"/>
              <a:gd name="T44" fmla="*/ 31980 w 221"/>
              <a:gd name="T45" fmla="*/ 15594 h 288"/>
              <a:gd name="T46" fmla="*/ 27555 w 221"/>
              <a:gd name="T47" fmla="*/ 12430 h 288"/>
              <a:gd name="T48" fmla="*/ 22929 w 221"/>
              <a:gd name="T49" fmla="*/ 9040 h 288"/>
              <a:gd name="T50" fmla="*/ 17901 w 221"/>
              <a:gd name="T51" fmla="*/ 6102 h 288"/>
              <a:gd name="T52" fmla="*/ 13275 w 221"/>
              <a:gd name="T53" fmla="*/ 3390 h 288"/>
              <a:gd name="T54" fmla="*/ 8448 w 221"/>
              <a:gd name="T55" fmla="*/ 1356 h 288"/>
              <a:gd name="T56" fmla="*/ 4425 w 221"/>
              <a:gd name="T57" fmla="*/ 226 h 288"/>
              <a:gd name="T58" fmla="*/ 1408 w 221"/>
              <a:gd name="T59" fmla="*/ 226 h 288"/>
              <a:gd name="T60" fmla="*/ 1609 w 221"/>
              <a:gd name="T61" fmla="*/ 1130 h 288"/>
              <a:gd name="T62" fmla="*/ 5229 w 221"/>
              <a:gd name="T63" fmla="*/ 2938 h 288"/>
              <a:gd name="T64" fmla="*/ 9453 w 221"/>
              <a:gd name="T65" fmla="*/ 4972 h 288"/>
              <a:gd name="T66" fmla="*/ 14280 w 221"/>
              <a:gd name="T67" fmla="*/ 7684 h 288"/>
              <a:gd name="T68" fmla="*/ 19309 w 221"/>
              <a:gd name="T69" fmla="*/ 10848 h 288"/>
              <a:gd name="T70" fmla="*/ 24337 w 221"/>
              <a:gd name="T71" fmla="*/ 14464 h 288"/>
              <a:gd name="T72" fmla="*/ 29365 w 221"/>
              <a:gd name="T73" fmla="*/ 18306 h 288"/>
              <a:gd name="T74" fmla="*/ 33991 w 221"/>
              <a:gd name="T75" fmla="*/ 22148 h 2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21"/>
              <a:gd name="T115" fmla="*/ 0 h 288"/>
              <a:gd name="T116" fmla="*/ 221 w 221"/>
              <a:gd name="T117" fmla="*/ 288 h 2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21" h="288">
                <a:moveTo>
                  <a:pt x="179" y="108"/>
                </a:moveTo>
                <a:lnTo>
                  <a:pt x="186" y="115"/>
                </a:lnTo>
                <a:lnTo>
                  <a:pt x="193" y="124"/>
                </a:lnTo>
                <a:lnTo>
                  <a:pt x="197" y="133"/>
                </a:lnTo>
                <a:lnTo>
                  <a:pt x="201" y="143"/>
                </a:lnTo>
                <a:lnTo>
                  <a:pt x="202" y="153"/>
                </a:lnTo>
                <a:lnTo>
                  <a:pt x="202" y="163"/>
                </a:lnTo>
                <a:lnTo>
                  <a:pt x="199" y="174"/>
                </a:lnTo>
                <a:lnTo>
                  <a:pt x="195" y="184"/>
                </a:lnTo>
                <a:lnTo>
                  <a:pt x="187" y="194"/>
                </a:lnTo>
                <a:lnTo>
                  <a:pt x="179" y="204"/>
                </a:lnTo>
                <a:lnTo>
                  <a:pt x="170" y="212"/>
                </a:lnTo>
                <a:lnTo>
                  <a:pt x="159" y="221"/>
                </a:lnTo>
                <a:lnTo>
                  <a:pt x="150" y="229"/>
                </a:lnTo>
                <a:lnTo>
                  <a:pt x="139" y="237"/>
                </a:lnTo>
                <a:lnTo>
                  <a:pt x="129" y="246"/>
                </a:lnTo>
                <a:lnTo>
                  <a:pt x="119" y="255"/>
                </a:lnTo>
                <a:lnTo>
                  <a:pt x="116" y="258"/>
                </a:lnTo>
                <a:lnTo>
                  <a:pt x="114" y="263"/>
                </a:lnTo>
                <a:lnTo>
                  <a:pt x="112" y="267"/>
                </a:lnTo>
                <a:lnTo>
                  <a:pt x="110" y="271"/>
                </a:lnTo>
                <a:lnTo>
                  <a:pt x="109" y="276"/>
                </a:lnTo>
                <a:lnTo>
                  <a:pt x="109" y="280"/>
                </a:lnTo>
                <a:lnTo>
                  <a:pt x="110" y="284"/>
                </a:lnTo>
                <a:lnTo>
                  <a:pt x="113" y="287"/>
                </a:lnTo>
                <a:lnTo>
                  <a:pt x="117" y="288"/>
                </a:lnTo>
                <a:lnTo>
                  <a:pt x="121" y="288"/>
                </a:lnTo>
                <a:lnTo>
                  <a:pt x="125" y="287"/>
                </a:lnTo>
                <a:lnTo>
                  <a:pt x="129" y="284"/>
                </a:lnTo>
                <a:lnTo>
                  <a:pt x="139" y="272"/>
                </a:lnTo>
                <a:lnTo>
                  <a:pt x="151" y="261"/>
                </a:lnTo>
                <a:lnTo>
                  <a:pt x="162" y="250"/>
                </a:lnTo>
                <a:lnTo>
                  <a:pt x="175" y="239"/>
                </a:lnTo>
                <a:lnTo>
                  <a:pt x="186" y="229"/>
                </a:lnTo>
                <a:lnTo>
                  <a:pt x="197" y="217"/>
                </a:lnTo>
                <a:lnTo>
                  <a:pt x="207" y="204"/>
                </a:lnTo>
                <a:lnTo>
                  <a:pt x="215" y="190"/>
                </a:lnTo>
                <a:lnTo>
                  <a:pt x="220" y="174"/>
                </a:lnTo>
                <a:lnTo>
                  <a:pt x="221" y="158"/>
                </a:lnTo>
                <a:lnTo>
                  <a:pt x="218" y="142"/>
                </a:lnTo>
                <a:lnTo>
                  <a:pt x="213" y="127"/>
                </a:lnTo>
                <a:lnTo>
                  <a:pt x="204" y="112"/>
                </a:lnTo>
                <a:lnTo>
                  <a:pt x="194" y="99"/>
                </a:lnTo>
                <a:lnTo>
                  <a:pt x="181" y="87"/>
                </a:lnTo>
                <a:lnTo>
                  <a:pt x="169" y="77"/>
                </a:lnTo>
                <a:lnTo>
                  <a:pt x="159" y="69"/>
                </a:lnTo>
                <a:lnTo>
                  <a:pt x="149" y="63"/>
                </a:lnTo>
                <a:lnTo>
                  <a:pt x="137" y="55"/>
                </a:lnTo>
                <a:lnTo>
                  <a:pt x="125" y="48"/>
                </a:lnTo>
                <a:lnTo>
                  <a:pt x="114" y="40"/>
                </a:lnTo>
                <a:lnTo>
                  <a:pt x="101" y="33"/>
                </a:lnTo>
                <a:lnTo>
                  <a:pt x="89" y="27"/>
                </a:lnTo>
                <a:lnTo>
                  <a:pt x="77" y="20"/>
                </a:lnTo>
                <a:lnTo>
                  <a:pt x="66" y="15"/>
                </a:lnTo>
                <a:lnTo>
                  <a:pt x="54" y="9"/>
                </a:lnTo>
                <a:lnTo>
                  <a:pt x="42" y="6"/>
                </a:lnTo>
                <a:lnTo>
                  <a:pt x="32" y="3"/>
                </a:lnTo>
                <a:lnTo>
                  <a:pt x="22" y="1"/>
                </a:lnTo>
                <a:lnTo>
                  <a:pt x="14" y="0"/>
                </a:lnTo>
                <a:lnTo>
                  <a:pt x="7" y="1"/>
                </a:lnTo>
                <a:lnTo>
                  <a:pt x="0" y="3"/>
                </a:lnTo>
                <a:lnTo>
                  <a:pt x="8" y="5"/>
                </a:lnTo>
                <a:lnTo>
                  <a:pt x="16" y="8"/>
                </a:lnTo>
                <a:lnTo>
                  <a:pt x="26" y="13"/>
                </a:lnTo>
                <a:lnTo>
                  <a:pt x="35" y="17"/>
                </a:lnTo>
                <a:lnTo>
                  <a:pt x="47" y="22"/>
                </a:lnTo>
                <a:lnTo>
                  <a:pt x="58" y="28"/>
                </a:lnTo>
                <a:lnTo>
                  <a:pt x="71" y="34"/>
                </a:lnTo>
                <a:lnTo>
                  <a:pt x="83" y="40"/>
                </a:lnTo>
                <a:lnTo>
                  <a:pt x="96" y="48"/>
                </a:lnTo>
                <a:lnTo>
                  <a:pt x="109" y="55"/>
                </a:lnTo>
                <a:lnTo>
                  <a:pt x="121" y="64"/>
                </a:lnTo>
                <a:lnTo>
                  <a:pt x="134" y="72"/>
                </a:lnTo>
                <a:lnTo>
                  <a:pt x="146" y="81"/>
                </a:lnTo>
                <a:lnTo>
                  <a:pt x="158" y="90"/>
                </a:lnTo>
                <a:lnTo>
                  <a:pt x="169" y="98"/>
                </a:lnTo>
                <a:lnTo>
                  <a:pt x="179" y="10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43" name="Freeform 1051"/>
          <p:cNvSpPr>
            <a:spLocks/>
          </p:cNvSpPr>
          <p:nvPr/>
        </p:nvSpPr>
        <p:spPr bwMode="auto">
          <a:xfrm>
            <a:off x="7208838" y="5384800"/>
            <a:ext cx="14287" cy="39688"/>
          </a:xfrm>
          <a:custGeom>
            <a:avLst/>
            <a:gdLst>
              <a:gd name="T0" fmla="*/ 5406 w 74"/>
              <a:gd name="T1" fmla="*/ 2737 h 174"/>
              <a:gd name="T2" fmla="*/ 5020 w 74"/>
              <a:gd name="T3" fmla="*/ 1597 h 174"/>
              <a:gd name="T4" fmla="*/ 4441 w 74"/>
              <a:gd name="T5" fmla="*/ 684 h 174"/>
              <a:gd name="T6" fmla="*/ 3282 w 74"/>
              <a:gd name="T7" fmla="*/ 228 h 174"/>
              <a:gd name="T8" fmla="*/ 2317 w 74"/>
              <a:gd name="T9" fmla="*/ 0 h 174"/>
              <a:gd name="T10" fmla="*/ 1351 w 74"/>
              <a:gd name="T11" fmla="*/ 456 h 174"/>
              <a:gd name="T12" fmla="*/ 579 w 74"/>
              <a:gd name="T13" fmla="*/ 1140 h 174"/>
              <a:gd name="T14" fmla="*/ 0 w 74"/>
              <a:gd name="T15" fmla="*/ 2281 h 174"/>
              <a:gd name="T16" fmla="*/ 0 w 74"/>
              <a:gd name="T17" fmla="*/ 3649 h 174"/>
              <a:gd name="T18" fmla="*/ 965 w 74"/>
              <a:gd name="T19" fmla="*/ 8896 h 174"/>
              <a:gd name="T20" fmla="*/ 2510 w 74"/>
              <a:gd name="T21" fmla="*/ 15054 h 174"/>
              <a:gd name="T22" fmla="*/ 4634 w 74"/>
              <a:gd name="T23" fmla="*/ 20984 h 174"/>
              <a:gd name="T24" fmla="*/ 6950 w 74"/>
              <a:gd name="T25" fmla="*/ 26915 h 174"/>
              <a:gd name="T26" fmla="*/ 9460 w 74"/>
              <a:gd name="T27" fmla="*/ 32161 h 174"/>
              <a:gd name="T28" fmla="*/ 11777 w 74"/>
              <a:gd name="T29" fmla="*/ 36267 h 174"/>
              <a:gd name="T30" fmla="*/ 13322 w 74"/>
              <a:gd name="T31" fmla="*/ 39004 h 174"/>
              <a:gd name="T32" fmla="*/ 14287 w 74"/>
              <a:gd name="T33" fmla="*/ 39688 h 174"/>
              <a:gd name="T34" fmla="*/ 13901 w 74"/>
              <a:gd name="T35" fmla="*/ 36951 h 174"/>
              <a:gd name="T36" fmla="*/ 12936 w 74"/>
              <a:gd name="T37" fmla="*/ 33530 h 174"/>
              <a:gd name="T38" fmla="*/ 11777 w 74"/>
              <a:gd name="T39" fmla="*/ 29196 h 174"/>
              <a:gd name="T40" fmla="*/ 10233 w 74"/>
              <a:gd name="T41" fmla="*/ 23950 h 174"/>
              <a:gd name="T42" fmla="*/ 8881 w 74"/>
              <a:gd name="T43" fmla="*/ 18704 h 174"/>
              <a:gd name="T44" fmla="*/ 7337 w 74"/>
              <a:gd name="T45" fmla="*/ 13229 h 174"/>
              <a:gd name="T46" fmla="*/ 6178 w 74"/>
              <a:gd name="T47" fmla="*/ 7983 h 174"/>
              <a:gd name="T48" fmla="*/ 5406 w 74"/>
              <a:gd name="T49" fmla="*/ 2737 h 17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4"/>
              <a:gd name="T76" fmla="*/ 0 h 174"/>
              <a:gd name="T77" fmla="*/ 74 w 74"/>
              <a:gd name="T78" fmla="*/ 174 h 17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4" h="174">
                <a:moveTo>
                  <a:pt x="28" y="12"/>
                </a:moveTo>
                <a:lnTo>
                  <a:pt x="26" y="7"/>
                </a:lnTo>
                <a:lnTo>
                  <a:pt x="23" y="3"/>
                </a:lnTo>
                <a:lnTo>
                  <a:pt x="17" y="1"/>
                </a:lnTo>
                <a:lnTo>
                  <a:pt x="12" y="0"/>
                </a:lnTo>
                <a:lnTo>
                  <a:pt x="7" y="2"/>
                </a:lnTo>
                <a:lnTo>
                  <a:pt x="3" y="5"/>
                </a:lnTo>
                <a:lnTo>
                  <a:pt x="0" y="10"/>
                </a:lnTo>
                <a:lnTo>
                  <a:pt x="0" y="16"/>
                </a:lnTo>
                <a:lnTo>
                  <a:pt x="5" y="39"/>
                </a:lnTo>
                <a:lnTo>
                  <a:pt x="13" y="66"/>
                </a:lnTo>
                <a:lnTo>
                  <a:pt x="24" y="92"/>
                </a:lnTo>
                <a:lnTo>
                  <a:pt x="36" y="118"/>
                </a:lnTo>
                <a:lnTo>
                  <a:pt x="49" y="141"/>
                </a:lnTo>
                <a:lnTo>
                  <a:pt x="61" y="159"/>
                </a:lnTo>
                <a:lnTo>
                  <a:pt x="69" y="171"/>
                </a:lnTo>
                <a:lnTo>
                  <a:pt x="74" y="174"/>
                </a:lnTo>
                <a:lnTo>
                  <a:pt x="72" y="162"/>
                </a:lnTo>
                <a:lnTo>
                  <a:pt x="67" y="147"/>
                </a:lnTo>
                <a:lnTo>
                  <a:pt x="61" y="128"/>
                </a:lnTo>
                <a:lnTo>
                  <a:pt x="53" y="105"/>
                </a:lnTo>
                <a:lnTo>
                  <a:pt x="46" y="82"/>
                </a:lnTo>
                <a:lnTo>
                  <a:pt x="38" y="58"/>
                </a:lnTo>
                <a:lnTo>
                  <a:pt x="32" y="35"/>
                </a:lnTo>
                <a:lnTo>
                  <a:pt x="28" y="1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44" name="Freeform 1052"/>
          <p:cNvSpPr>
            <a:spLocks/>
          </p:cNvSpPr>
          <p:nvPr/>
        </p:nvSpPr>
        <p:spPr bwMode="auto">
          <a:xfrm>
            <a:off x="7202488" y="5364163"/>
            <a:ext cx="7937" cy="19050"/>
          </a:xfrm>
          <a:custGeom>
            <a:avLst/>
            <a:gdLst>
              <a:gd name="T0" fmla="*/ 4070 w 39"/>
              <a:gd name="T1" fmla="*/ 1971 h 87"/>
              <a:gd name="T2" fmla="*/ 3867 w 39"/>
              <a:gd name="T3" fmla="*/ 1095 h 87"/>
              <a:gd name="T4" fmla="*/ 3256 w 39"/>
              <a:gd name="T5" fmla="*/ 438 h 87"/>
              <a:gd name="T6" fmla="*/ 2646 w 39"/>
              <a:gd name="T7" fmla="*/ 0 h 87"/>
              <a:gd name="T8" fmla="*/ 1628 w 39"/>
              <a:gd name="T9" fmla="*/ 0 h 87"/>
              <a:gd name="T10" fmla="*/ 1018 w 39"/>
              <a:gd name="T11" fmla="*/ 219 h 87"/>
              <a:gd name="T12" fmla="*/ 407 w 39"/>
              <a:gd name="T13" fmla="*/ 657 h 87"/>
              <a:gd name="T14" fmla="*/ 0 w 39"/>
              <a:gd name="T15" fmla="*/ 1314 h 87"/>
              <a:gd name="T16" fmla="*/ 0 w 39"/>
              <a:gd name="T17" fmla="*/ 2190 h 87"/>
              <a:gd name="T18" fmla="*/ 0 w 39"/>
              <a:gd name="T19" fmla="*/ 4817 h 87"/>
              <a:gd name="T20" fmla="*/ 611 w 39"/>
              <a:gd name="T21" fmla="*/ 7664 h 87"/>
              <a:gd name="T22" fmla="*/ 1425 w 39"/>
              <a:gd name="T23" fmla="*/ 10510 h 87"/>
              <a:gd name="T24" fmla="*/ 2646 w 39"/>
              <a:gd name="T25" fmla="*/ 13138 h 87"/>
              <a:gd name="T26" fmla="*/ 3867 w 39"/>
              <a:gd name="T27" fmla="*/ 15766 h 87"/>
              <a:gd name="T28" fmla="*/ 5088 w 39"/>
              <a:gd name="T29" fmla="*/ 17736 h 87"/>
              <a:gd name="T30" fmla="*/ 6716 w 39"/>
              <a:gd name="T31" fmla="*/ 18831 h 87"/>
              <a:gd name="T32" fmla="*/ 7733 w 39"/>
              <a:gd name="T33" fmla="*/ 19050 h 87"/>
              <a:gd name="T34" fmla="*/ 7937 w 39"/>
              <a:gd name="T35" fmla="*/ 15328 h 87"/>
              <a:gd name="T36" fmla="*/ 6919 w 39"/>
              <a:gd name="T37" fmla="*/ 10948 h 87"/>
              <a:gd name="T38" fmla="*/ 5495 w 39"/>
              <a:gd name="T39" fmla="*/ 6350 h 87"/>
              <a:gd name="T40" fmla="*/ 4070 w 39"/>
              <a:gd name="T41" fmla="*/ 1971 h 8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9"/>
              <a:gd name="T64" fmla="*/ 0 h 87"/>
              <a:gd name="T65" fmla="*/ 39 w 39"/>
              <a:gd name="T66" fmla="*/ 87 h 8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9" h="87">
                <a:moveTo>
                  <a:pt x="20" y="9"/>
                </a:moveTo>
                <a:lnTo>
                  <a:pt x="19" y="5"/>
                </a:lnTo>
                <a:lnTo>
                  <a:pt x="16" y="2"/>
                </a:lnTo>
                <a:lnTo>
                  <a:pt x="13" y="0"/>
                </a:lnTo>
                <a:lnTo>
                  <a:pt x="8" y="0"/>
                </a:lnTo>
                <a:lnTo>
                  <a:pt x="5" y="1"/>
                </a:lnTo>
                <a:lnTo>
                  <a:pt x="2" y="3"/>
                </a:lnTo>
                <a:lnTo>
                  <a:pt x="0" y="6"/>
                </a:lnTo>
                <a:lnTo>
                  <a:pt x="0" y="10"/>
                </a:lnTo>
                <a:lnTo>
                  <a:pt x="0" y="22"/>
                </a:lnTo>
                <a:lnTo>
                  <a:pt x="3" y="35"/>
                </a:lnTo>
                <a:lnTo>
                  <a:pt x="7" y="48"/>
                </a:lnTo>
                <a:lnTo>
                  <a:pt x="13" y="60"/>
                </a:lnTo>
                <a:lnTo>
                  <a:pt x="19" y="72"/>
                </a:lnTo>
                <a:lnTo>
                  <a:pt x="25" y="81"/>
                </a:lnTo>
                <a:lnTo>
                  <a:pt x="33" y="86"/>
                </a:lnTo>
                <a:lnTo>
                  <a:pt x="38" y="87"/>
                </a:lnTo>
                <a:lnTo>
                  <a:pt x="39" y="70"/>
                </a:lnTo>
                <a:lnTo>
                  <a:pt x="34" y="50"/>
                </a:lnTo>
                <a:lnTo>
                  <a:pt x="27" y="29"/>
                </a:lnTo>
                <a:lnTo>
                  <a:pt x="20" y="9"/>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45" name="Freeform 1053"/>
          <p:cNvSpPr>
            <a:spLocks/>
          </p:cNvSpPr>
          <p:nvPr/>
        </p:nvSpPr>
        <p:spPr bwMode="auto">
          <a:xfrm>
            <a:off x="7196138" y="5349875"/>
            <a:ext cx="6350" cy="11113"/>
          </a:xfrm>
          <a:custGeom>
            <a:avLst/>
            <a:gdLst>
              <a:gd name="T0" fmla="*/ 3362 w 34"/>
              <a:gd name="T1" fmla="*/ 1525 h 51"/>
              <a:gd name="T2" fmla="*/ 3362 w 34"/>
              <a:gd name="T3" fmla="*/ 1743 h 51"/>
              <a:gd name="T4" fmla="*/ 3362 w 34"/>
              <a:gd name="T5" fmla="*/ 1743 h 51"/>
              <a:gd name="T6" fmla="*/ 3362 w 34"/>
              <a:gd name="T7" fmla="*/ 1743 h 51"/>
              <a:gd name="T8" fmla="*/ 3362 w 34"/>
              <a:gd name="T9" fmla="*/ 1743 h 51"/>
              <a:gd name="T10" fmla="*/ 3175 w 34"/>
              <a:gd name="T11" fmla="*/ 1090 h 51"/>
              <a:gd name="T12" fmla="*/ 2615 w 34"/>
              <a:gd name="T13" fmla="*/ 218 h 51"/>
              <a:gd name="T14" fmla="*/ 2054 w 34"/>
              <a:gd name="T15" fmla="*/ 0 h 51"/>
              <a:gd name="T16" fmla="*/ 1307 w 34"/>
              <a:gd name="T17" fmla="*/ 0 h 51"/>
              <a:gd name="T18" fmla="*/ 747 w 34"/>
              <a:gd name="T19" fmla="*/ 218 h 51"/>
              <a:gd name="T20" fmla="*/ 187 w 34"/>
              <a:gd name="T21" fmla="*/ 1090 h 51"/>
              <a:gd name="T22" fmla="*/ 0 w 34"/>
              <a:gd name="T23" fmla="*/ 1743 h 51"/>
              <a:gd name="T24" fmla="*/ 0 w 34"/>
              <a:gd name="T25" fmla="*/ 2397 h 51"/>
              <a:gd name="T26" fmla="*/ 187 w 34"/>
              <a:gd name="T27" fmla="*/ 3486 h 51"/>
              <a:gd name="T28" fmla="*/ 747 w 34"/>
              <a:gd name="T29" fmla="*/ 5012 h 51"/>
              <a:gd name="T30" fmla="*/ 1494 w 34"/>
              <a:gd name="T31" fmla="*/ 6537 h 51"/>
              <a:gd name="T32" fmla="*/ 2428 w 34"/>
              <a:gd name="T33" fmla="*/ 8062 h 51"/>
              <a:gd name="T34" fmla="*/ 3362 w 34"/>
              <a:gd name="T35" fmla="*/ 9370 h 51"/>
              <a:gd name="T36" fmla="*/ 4669 w 34"/>
              <a:gd name="T37" fmla="*/ 10241 h 51"/>
              <a:gd name="T38" fmla="*/ 5603 w 34"/>
              <a:gd name="T39" fmla="*/ 11113 h 51"/>
              <a:gd name="T40" fmla="*/ 6350 w 34"/>
              <a:gd name="T41" fmla="*/ 11113 h 51"/>
              <a:gd name="T42" fmla="*/ 6163 w 34"/>
              <a:gd name="T43" fmla="*/ 8716 h 51"/>
              <a:gd name="T44" fmla="*/ 5416 w 34"/>
              <a:gd name="T45" fmla="*/ 5883 h 51"/>
              <a:gd name="T46" fmla="*/ 4296 w 34"/>
              <a:gd name="T47" fmla="*/ 3269 h 51"/>
              <a:gd name="T48" fmla="*/ 3362 w 34"/>
              <a:gd name="T49" fmla="*/ 1525 h 5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4"/>
              <a:gd name="T76" fmla="*/ 0 h 51"/>
              <a:gd name="T77" fmla="*/ 34 w 34"/>
              <a:gd name="T78" fmla="*/ 51 h 5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4" h="51">
                <a:moveTo>
                  <a:pt x="18" y="7"/>
                </a:moveTo>
                <a:lnTo>
                  <a:pt x="18" y="8"/>
                </a:lnTo>
                <a:lnTo>
                  <a:pt x="17" y="5"/>
                </a:lnTo>
                <a:lnTo>
                  <a:pt x="14" y="1"/>
                </a:lnTo>
                <a:lnTo>
                  <a:pt x="11" y="0"/>
                </a:lnTo>
                <a:lnTo>
                  <a:pt x="7" y="0"/>
                </a:lnTo>
                <a:lnTo>
                  <a:pt x="4" y="1"/>
                </a:lnTo>
                <a:lnTo>
                  <a:pt x="1" y="5"/>
                </a:lnTo>
                <a:lnTo>
                  <a:pt x="0" y="8"/>
                </a:lnTo>
                <a:lnTo>
                  <a:pt x="0" y="11"/>
                </a:lnTo>
                <a:lnTo>
                  <a:pt x="1" y="16"/>
                </a:lnTo>
                <a:lnTo>
                  <a:pt x="4" y="23"/>
                </a:lnTo>
                <a:lnTo>
                  <a:pt x="8" y="30"/>
                </a:lnTo>
                <a:lnTo>
                  <a:pt x="13" y="37"/>
                </a:lnTo>
                <a:lnTo>
                  <a:pt x="18" y="43"/>
                </a:lnTo>
                <a:lnTo>
                  <a:pt x="25" y="47"/>
                </a:lnTo>
                <a:lnTo>
                  <a:pt x="30" y="51"/>
                </a:lnTo>
                <a:lnTo>
                  <a:pt x="34" y="51"/>
                </a:lnTo>
                <a:lnTo>
                  <a:pt x="33" y="40"/>
                </a:lnTo>
                <a:lnTo>
                  <a:pt x="29" y="27"/>
                </a:lnTo>
                <a:lnTo>
                  <a:pt x="23" y="15"/>
                </a:lnTo>
                <a:lnTo>
                  <a:pt x="18" y="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46" name="Freeform 1054"/>
          <p:cNvSpPr>
            <a:spLocks/>
          </p:cNvSpPr>
          <p:nvPr/>
        </p:nvSpPr>
        <p:spPr bwMode="auto">
          <a:xfrm>
            <a:off x="7189788" y="5340350"/>
            <a:ext cx="9525" cy="6350"/>
          </a:xfrm>
          <a:custGeom>
            <a:avLst/>
            <a:gdLst>
              <a:gd name="T0" fmla="*/ 7661 w 46"/>
              <a:gd name="T1" fmla="*/ 4618 h 33"/>
              <a:gd name="T2" fmla="*/ 8490 w 46"/>
              <a:gd name="T3" fmla="*/ 4233 h 33"/>
              <a:gd name="T4" fmla="*/ 9318 w 46"/>
              <a:gd name="T5" fmla="*/ 3656 h 33"/>
              <a:gd name="T6" fmla="*/ 9525 w 46"/>
              <a:gd name="T7" fmla="*/ 2886 h 33"/>
              <a:gd name="T8" fmla="*/ 9525 w 46"/>
              <a:gd name="T9" fmla="*/ 1924 h 33"/>
              <a:gd name="T10" fmla="*/ 9111 w 46"/>
              <a:gd name="T11" fmla="*/ 962 h 33"/>
              <a:gd name="T12" fmla="*/ 8490 w 46"/>
              <a:gd name="T13" fmla="*/ 385 h 33"/>
              <a:gd name="T14" fmla="*/ 7661 w 46"/>
              <a:gd name="T15" fmla="*/ 0 h 33"/>
              <a:gd name="T16" fmla="*/ 6626 w 46"/>
              <a:gd name="T17" fmla="*/ 0 h 33"/>
              <a:gd name="T18" fmla="*/ 6005 w 46"/>
              <a:gd name="T19" fmla="*/ 0 h 33"/>
              <a:gd name="T20" fmla="*/ 5177 w 46"/>
              <a:gd name="T21" fmla="*/ 192 h 33"/>
              <a:gd name="T22" fmla="*/ 3934 w 46"/>
              <a:gd name="T23" fmla="*/ 577 h 33"/>
              <a:gd name="T24" fmla="*/ 2485 w 46"/>
              <a:gd name="T25" fmla="*/ 1347 h 33"/>
              <a:gd name="T26" fmla="*/ 1035 w 46"/>
              <a:gd name="T27" fmla="*/ 2694 h 33"/>
              <a:gd name="T28" fmla="*/ 414 w 46"/>
              <a:gd name="T29" fmla="*/ 3848 h 33"/>
              <a:gd name="T30" fmla="*/ 0 w 46"/>
              <a:gd name="T31" fmla="*/ 5003 h 33"/>
              <a:gd name="T32" fmla="*/ 0 w 46"/>
              <a:gd name="T33" fmla="*/ 5580 h 33"/>
              <a:gd name="T34" fmla="*/ 621 w 46"/>
              <a:gd name="T35" fmla="*/ 5965 h 33"/>
              <a:gd name="T36" fmla="*/ 1449 w 46"/>
              <a:gd name="T37" fmla="*/ 6350 h 33"/>
              <a:gd name="T38" fmla="*/ 2485 w 46"/>
              <a:gd name="T39" fmla="*/ 6350 h 33"/>
              <a:gd name="T40" fmla="*/ 3313 w 46"/>
              <a:gd name="T41" fmla="*/ 6350 h 33"/>
              <a:gd name="T42" fmla="*/ 4348 w 46"/>
              <a:gd name="T43" fmla="*/ 5965 h 33"/>
              <a:gd name="T44" fmla="*/ 5384 w 46"/>
              <a:gd name="T45" fmla="*/ 5773 h 33"/>
              <a:gd name="T46" fmla="*/ 6626 w 46"/>
              <a:gd name="T47" fmla="*/ 5388 h 33"/>
              <a:gd name="T48" fmla="*/ 7661 w 46"/>
              <a:gd name="T49" fmla="*/ 4618 h 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6"/>
              <a:gd name="T76" fmla="*/ 0 h 33"/>
              <a:gd name="T77" fmla="*/ 46 w 46"/>
              <a:gd name="T78" fmla="*/ 33 h 3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6" h="33">
                <a:moveTo>
                  <a:pt x="37" y="24"/>
                </a:moveTo>
                <a:lnTo>
                  <a:pt x="41" y="22"/>
                </a:lnTo>
                <a:lnTo>
                  <a:pt x="45" y="19"/>
                </a:lnTo>
                <a:lnTo>
                  <a:pt x="46" y="15"/>
                </a:lnTo>
                <a:lnTo>
                  <a:pt x="46" y="10"/>
                </a:lnTo>
                <a:lnTo>
                  <a:pt x="44" y="5"/>
                </a:lnTo>
                <a:lnTo>
                  <a:pt x="41" y="2"/>
                </a:lnTo>
                <a:lnTo>
                  <a:pt x="37" y="0"/>
                </a:lnTo>
                <a:lnTo>
                  <a:pt x="32" y="0"/>
                </a:lnTo>
                <a:lnTo>
                  <a:pt x="29" y="0"/>
                </a:lnTo>
                <a:lnTo>
                  <a:pt x="25" y="1"/>
                </a:lnTo>
                <a:lnTo>
                  <a:pt x="19" y="3"/>
                </a:lnTo>
                <a:lnTo>
                  <a:pt x="12" y="7"/>
                </a:lnTo>
                <a:lnTo>
                  <a:pt x="5" y="14"/>
                </a:lnTo>
                <a:lnTo>
                  <a:pt x="2" y="20"/>
                </a:lnTo>
                <a:lnTo>
                  <a:pt x="0" y="26"/>
                </a:lnTo>
                <a:lnTo>
                  <a:pt x="0" y="29"/>
                </a:lnTo>
                <a:lnTo>
                  <a:pt x="3" y="31"/>
                </a:lnTo>
                <a:lnTo>
                  <a:pt x="7" y="33"/>
                </a:lnTo>
                <a:lnTo>
                  <a:pt x="12" y="33"/>
                </a:lnTo>
                <a:lnTo>
                  <a:pt x="16" y="33"/>
                </a:lnTo>
                <a:lnTo>
                  <a:pt x="21" y="31"/>
                </a:lnTo>
                <a:lnTo>
                  <a:pt x="26" y="30"/>
                </a:lnTo>
                <a:lnTo>
                  <a:pt x="32" y="28"/>
                </a:lnTo>
                <a:lnTo>
                  <a:pt x="37" y="2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47" name="Freeform 1055"/>
          <p:cNvSpPr>
            <a:spLocks/>
          </p:cNvSpPr>
          <p:nvPr/>
        </p:nvSpPr>
        <p:spPr bwMode="auto">
          <a:xfrm>
            <a:off x="7146925" y="5327650"/>
            <a:ext cx="36513" cy="49213"/>
          </a:xfrm>
          <a:custGeom>
            <a:avLst/>
            <a:gdLst>
              <a:gd name="T0" fmla="*/ 13409 w 177"/>
              <a:gd name="T1" fmla="*/ 7416 h 219"/>
              <a:gd name="T2" fmla="*/ 10727 w 177"/>
              <a:gd name="T3" fmla="*/ 9663 h 219"/>
              <a:gd name="T4" fmla="*/ 8458 w 177"/>
              <a:gd name="T5" fmla="*/ 12135 h 219"/>
              <a:gd name="T6" fmla="*/ 5982 w 177"/>
              <a:gd name="T7" fmla="*/ 14831 h 219"/>
              <a:gd name="T8" fmla="*/ 4126 w 177"/>
              <a:gd name="T9" fmla="*/ 17753 h 219"/>
              <a:gd name="T10" fmla="*/ 2475 w 177"/>
              <a:gd name="T11" fmla="*/ 20899 h 219"/>
              <a:gd name="T12" fmla="*/ 1238 w 177"/>
              <a:gd name="T13" fmla="*/ 24045 h 219"/>
              <a:gd name="T14" fmla="*/ 413 w 177"/>
              <a:gd name="T15" fmla="*/ 27191 h 219"/>
              <a:gd name="T16" fmla="*/ 0 w 177"/>
              <a:gd name="T17" fmla="*/ 30562 h 219"/>
              <a:gd name="T18" fmla="*/ 413 w 177"/>
              <a:gd name="T19" fmla="*/ 35505 h 219"/>
              <a:gd name="T20" fmla="*/ 2063 w 177"/>
              <a:gd name="T21" fmla="*/ 39775 h 219"/>
              <a:gd name="T22" fmla="*/ 4745 w 177"/>
              <a:gd name="T23" fmla="*/ 43370 h 219"/>
              <a:gd name="T24" fmla="*/ 7839 w 177"/>
              <a:gd name="T25" fmla="*/ 45842 h 219"/>
              <a:gd name="T26" fmla="*/ 11758 w 177"/>
              <a:gd name="T27" fmla="*/ 47865 h 219"/>
              <a:gd name="T28" fmla="*/ 16090 w 177"/>
              <a:gd name="T29" fmla="*/ 48988 h 219"/>
              <a:gd name="T30" fmla="*/ 20216 w 177"/>
              <a:gd name="T31" fmla="*/ 49213 h 219"/>
              <a:gd name="T32" fmla="*/ 24342 w 177"/>
              <a:gd name="T33" fmla="*/ 48539 h 219"/>
              <a:gd name="T34" fmla="*/ 25373 w 177"/>
              <a:gd name="T35" fmla="*/ 48539 h 219"/>
              <a:gd name="T36" fmla="*/ 26199 w 177"/>
              <a:gd name="T37" fmla="*/ 48089 h 219"/>
              <a:gd name="T38" fmla="*/ 26817 w 177"/>
              <a:gd name="T39" fmla="*/ 47191 h 219"/>
              <a:gd name="T40" fmla="*/ 27024 w 177"/>
              <a:gd name="T41" fmla="*/ 46067 h 219"/>
              <a:gd name="T42" fmla="*/ 26817 w 177"/>
              <a:gd name="T43" fmla="*/ 45618 h 219"/>
              <a:gd name="T44" fmla="*/ 26199 w 177"/>
              <a:gd name="T45" fmla="*/ 45618 h 219"/>
              <a:gd name="T46" fmla="*/ 25373 w 177"/>
              <a:gd name="T47" fmla="*/ 45393 h 219"/>
              <a:gd name="T48" fmla="*/ 24136 w 177"/>
              <a:gd name="T49" fmla="*/ 45393 h 219"/>
              <a:gd name="T50" fmla="*/ 22898 w 177"/>
              <a:gd name="T51" fmla="*/ 45393 h 219"/>
              <a:gd name="T52" fmla="*/ 21867 w 177"/>
              <a:gd name="T53" fmla="*/ 45393 h 219"/>
              <a:gd name="T54" fmla="*/ 20629 w 177"/>
              <a:gd name="T55" fmla="*/ 45393 h 219"/>
              <a:gd name="T56" fmla="*/ 20010 w 177"/>
              <a:gd name="T57" fmla="*/ 45393 h 219"/>
              <a:gd name="T58" fmla="*/ 17947 w 177"/>
              <a:gd name="T59" fmla="*/ 45168 h 219"/>
              <a:gd name="T60" fmla="*/ 15884 w 177"/>
              <a:gd name="T61" fmla="*/ 44943 h 219"/>
              <a:gd name="T62" fmla="*/ 13821 w 177"/>
              <a:gd name="T63" fmla="*/ 44719 h 219"/>
              <a:gd name="T64" fmla="*/ 11552 w 177"/>
              <a:gd name="T65" fmla="*/ 44045 h 219"/>
              <a:gd name="T66" fmla="*/ 9489 w 177"/>
              <a:gd name="T67" fmla="*/ 43370 h 219"/>
              <a:gd name="T68" fmla="*/ 7220 w 177"/>
              <a:gd name="T69" fmla="*/ 41573 h 219"/>
              <a:gd name="T70" fmla="*/ 5363 w 177"/>
              <a:gd name="T71" fmla="*/ 39325 h 219"/>
              <a:gd name="T72" fmla="*/ 3094 w 177"/>
              <a:gd name="T73" fmla="*/ 36404 h 219"/>
              <a:gd name="T74" fmla="*/ 2682 w 177"/>
              <a:gd name="T75" fmla="*/ 32809 h 219"/>
              <a:gd name="T76" fmla="*/ 2888 w 177"/>
              <a:gd name="T77" fmla="*/ 29438 h 219"/>
              <a:gd name="T78" fmla="*/ 3919 w 177"/>
              <a:gd name="T79" fmla="*/ 26067 h 219"/>
              <a:gd name="T80" fmla="*/ 5157 w 177"/>
              <a:gd name="T81" fmla="*/ 22921 h 219"/>
              <a:gd name="T82" fmla="*/ 7014 w 177"/>
              <a:gd name="T83" fmla="*/ 20000 h 219"/>
              <a:gd name="T84" fmla="*/ 9283 w 177"/>
              <a:gd name="T85" fmla="*/ 17078 h 219"/>
              <a:gd name="T86" fmla="*/ 11552 w 177"/>
              <a:gd name="T87" fmla="*/ 14607 h 219"/>
              <a:gd name="T88" fmla="*/ 14440 w 177"/>
              <a:gd name="T89" fmla="*/ 12359 h 219"/>
              <a:gd name="T90" fmla="*/ 17328 w 177"/>
              <a:gd name="T91" fmla="*/ 10112 h 219"/>
              <a:gd name="T92" fmla="*/ 20216 w 177"/>
              <a:gd name="T93" fmla="*/ 8315 h 219"/>
              <a:gd name="T94" fmla="*/ 23311 w 177"/>
              <a:gd name="T95" fmla="*/ 6517 h 219"/>
              <a:gd name="T96" fmla="*/ 26199 w 177"/>
              <a:gd name="T97" fmla="*/ 5168 h 219"/>
              <a:gd name="T98" fmla="*/ 29087 w 177"/>
              <a:gd name="T99" fmla="*/ 3820 h 219"/>
              <a:gd name="T100" fmla="*/ 31768 w 177"/>
              <a:gd name="T101" fmla="*/ 2697 h 219"/>
              <a:gd name="T102" fmla="*/ 34450 w 177"/>
              <a:gd name="T103" fmla="*/ 2022 h 219"/>
              <a:gd name="T104" fmla="*/ 36513 w 177"/>
              <a:gd name="T105" fmla="*/ 1573 h 219"/>
              <a:gd name="T106" fmla="*/ 35069 w 177"/>
              <a:gd name="T107" fmla="*/ 449 h 219"/>
              <a:gd name="T108" fmla="*/ 32594 w 177"/>
              <a:gd name="T109" fmla="*/ 0 h 219"/>
              <a:gd name="T110" fmla="*/ 29912 w 177"/>
              <a:gd name="T111" fmla="*/ 449 h 219"/>
              <a:gd name="T112" fmla="*/ 26611 w 177"/>
              <a:gd name="T113" fmla="*/ 1348 h 219"/>
              <a:gd name="T114" fmla="*/ 22898 w 177"/>
              <a:gd name="T115" fmla="*/ 2472 h 219"/>
              <a:gd name="T116" fmla="*/ 19391 w 177"/>
              <a:gd name="T117" fmla="*/ 3820 h 219"/>
              <a:gd name="T118" fmla="*/ 16090 w 177"/>
              <a:gd name="T119" fmla="*/ 5843 h 219"/>
              <a:gd name="T120" fmla="*/ 13409 w 177"/>
              <a:gd name="T121" fmla="*/ 7416 h 2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77"/>
              <a:gd name="T184" fmla="*/ 0 h 219"/>
              <a:gd name="T185" fmla="*/ 177 w 177"/>
              <a:gd name="T186" fmla="*/ 219 h 2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77" h="219">
                <a:moveTo>
                  <a:pt x="65" y="33"/>
                </a:moveTo>
                <a:lnTo>
                  <a:pt x="52" y="43"/>
                </a:lnTo>
                <a:lnTo>
                  <a:pt x="41" y="54"/>
                </a:lnTo>
                <a:lnTo>
                  <a:pt x="29" y="66"/>
                </a:lnTo>
                <a:lnTo>
                  <a:pt x="20" y="79"/>
                </a:lnTo>
                <a:lnTo>
                  <a:pt x="12" y="93"/>
                </a:lnTo>
                <a:lnTo>
                  <a:pt x="6" y="107"/>
                </a:lnTo>
                <a:lnTo>
                  <a:pt x="2" y="121"/>
                </a:lnTo>
                <a:lnTo>
                  <a:pt x="0" y="136"/>
                </a:lnTo>
                <a:lnTo>
                  <a:pt x="2" y="158"/>
                </a:lnTo>
                <a:lnTo>
                  <a:pt x="10" y="177"/>
                </a:lnTo>
                <a:lnTo>
                  <a:pt x="23" y="193"/>
                </a:lnTo>
                <a:lnTo>
                  <a:pt x="38" y="204"/>
                </a:lnTo>
                <a:lnTo>
                  <a:pt x="57" y="213"/>
                </a:lnTo>
                <a:lnTo>
                  <a:pt x="78" y="218"/>
                </a:lnTo>
                <a:lnTo>
                  <a:pt x="98" y="219"/>
                </a:lnTo>
                <a:lnTo>
                  <a:pt x="118" y="216"/>
                </a:lnTo>
                <a:lnTo>
                  <a:pt x="123" y="216"/>
                </a:lnTo>
                <a:lnTo>
                  <a:pt x="127" y="214"/>
                </a:lnTo>
                <a:lnTo>
                  <a:pt x="130" y="210"/>
                </a:lnTo>
                <a:lnTo>
                  <a:pt x="131" y="205"/>
                </a:lnTo>
                <a:lnTo>
                  <a:pt x="130" y="203"/>
                </a:lnTo>
                <a:lnTo>
                  <a:pt x="127" y="203"/>
                </a:lnTo>
                <a:lnTo>
                  <a:pt x="123" y="202"/>
                </a:lnTo>
                <a:lnTo>
                  <a:pt x="117" y="202"/>
                </a:lnTo>
                <a:lnTo>
                  <a:pt x="111" y="202"/>
                </a:lnTo>
                <a:lnTo>
                  <a:pt x="106" y="202"/>
                </a:lnTo>
                <a:lnTo>
                  <a:pt x="100" y="202"/>
                </a:lnTo>
                <a:lnTo>
                  <a:pt x="97" y="202"/>
                </a:lnTo>
                <a:lnTo>
                  <a:pt x="87" y="201"/>
                </a:lnTo>
                <a:lnTo>
                  <a:pt x="77" y="200"/>
                </a:lnTo>
                <a:lnTo>
                  <a:pt x="67" y="199"/>
                </a:lnTo>
                <a:lnTo>
                  <a:pt x="56" y="196"/>
                </a:lnTo>
                <a:lnTo>
                  <a:pt x="46" y="193"/>
                </a:lnTo>
                <a:lnTo>
                  <a:pt x="35" y="185"/>
                </a:lnTo>
                <a:lnTo>
                  <a:pt x="26" y="175"/>
                </a:lnTo>
                <a:lnTo>
                  <a:pt x="15" y="162"/>
                </a:lnTo>
                <a:lnTo>
                  <a:pt x="13" y="146"/>
                </a:lnTo>
                <a:lnTo>
                  <a:pt x="14" y="131"/>
                </a:lnTo>
                <a:lnTo>
                  <a:pt x="19" y="116"/>
                </a:lnTo>
                <a:lnTo>
                  <a:pt x="25" y="102"/>
                </a:lnTo>
                <a:lnTo>
                  <a:pt x="34" y="89"/>
                </a:lnTo>
                <a:lnTo>
                  <a:pt x="45" y="76"/>
                </a:lnTo>
                <a:lnTo>
                  <a:pt x="56" y="65"/>
                </a:lnTo>
                <a:lnTo>
                  <a:pt x="70" y="55"/>
                </a:lnTo>
                <a:lnTo>
                  <a:pt x="84" y="45"/>
                </a:lnTo>
                <a:lnTo>
                  <a:pt x="98" y="37"/>
                </a:lnTo>
                <a:lnTo>
                  <a:pt x="113" y="29"/>
                </a:lnTo>
                <a:lnTo>
                  <a:pt x="127" y="23"/>
                </a:lnTo>
                <a:lnTo>
                  <a:pt x="141" y="17"/>
                </a:lnTo>
                <a:lnTo>
                  <a:pt x="154" y="12"/>
                </a:lnTo>
                <a:lnTo>
                  <a:pt x="167" y="9"/>
                </a:lnTo>
                <a:lnTo>
                  <a:pt x="177" y="7"/>
                </a:lnTo>
                <a:lnTo>
                  <a:pt x="170" y="2"/>
                </a:lnTo>
                <a:lnTo>
                  <a:pt x="158" y="0"/>
                </a:lnTo>
                <a:lnTo>
                  <a:pt x="145" y="2"/>
                </a:lnTo>
                <a:lnTo>
                  <a:pt x="129" y="6"/>
                </a:lnTo>
                <a:lnTo>
                  <a:pt x="111" y="11"/>
                </a:lnTo>
                <a:lnTo>
                  <a:pt x="94" y="17"/>
                </a:lnTo>
                <a:lnTo>
                  <a:pt x="78" y="26"/>
                </a:lnTo>
                <a:lnTo>
                  <a:pt x="65" y="33"/>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48" name="Freeform 1056"/>
          <p:cNvSpPr>
            <a:spLocks/>
          </p:cNvSpPr>
          <p:nvPr/>
        </p:nvSpPr>
        <p:spPr bwMode="auto">
          <a:xfrm>
            <a:off x="7207250" y="5326063"/>
            <a:ext cx="23813" cy="39687"/>
          </a:xfrm>
          <a:custGeom>
            <a:avLst/>
            <a:gdLst>
              <a:gd name="T0" fmla="*/ 20086 w 115"/>
              <a:gd name="T1" fmla="*/ 13307 h 170"/>
              <a:gd name="T2" fmla="*/ 20707 w 115"/>
              <a:gd name="T3" fmla="*/ 17509 h 170"/>
              <a:gd name="T4" fmla="*/ 20293 w 115"/>
              <a:gd name="T5" fmla="*/ 21011 h 170"/>
              <a:gd name="T6" fmla="*/ 18843 w 115"/>
              <a:gd name="T7" fmla="*/ 24046 h 170"/>
              <a:gd name="T8" fmla="*/ 16566 w 115"/>
              <a:gd name="T9" fmla="*/ 26614 h 170"/>
              <a:gd name="T10" fmla="*/ 14081 w 115"/>
              <a:gd name="T11" fmla="*/ 29182 h 170"/>
              <a:gd name="T12" fmla="*/ 11182 w 115"/>
              <a:gd name="T13" fmla="*/ 31516 h 170"/>
              <a:gd name="T14" fmla="*/ 8076 w 115"/>
              <a:gd name="T15" fmla="*/ 33851 h 170"/>
              <a:gd name="T16" fmla="*/ 5591 w 115"/>
              <a:gd name="T17" fmla="*/ 36185 h 170"/>
              <a:gd name="T18" fmla="*/ 5177 w 115"/>
              <a:gd name="T19" fmla="*/ 36886 h 170"/>
              <a:gd name="T20" fmla="*/ 4763 w 115"/>
              <a:gd name="T21" fmla="*/ 37352 h 170"/>
              <a:gd name="T22" fmla="*/ 4763 w 115"/>
              <a:gd name="T23" fmla="*/ 38286 h 170"/>
              <a:gd name="T24" fmla="*/ 5384 w 115"/>
              <a:gd name="T25" fmla="*/ 38987 h 170"/>
              <a:gd name="T26" fmla="*/ 5798 w 115"/>
              <a:gd name="T27" fmla="*/ 39454 h 170"/>
              <a:gd name="T28" fmla="*/ 6419 w 115"/>
              <a:gd name="T29" fmla="*/ 39687 h 170"/>
              <a:gd name="T30" fmla="*/ 7040 w 115"/>
              <a:gd name="T31" fmla="*/ 39687 h 170"/>
              <a:gd name="T32" fmla="*/ 7662 w 115"/>
              <a:gd name="T33" fmla="*/ 39454 h 170"/>
              <a:gd name="T34" fmla="*/ 10975 w 115"/>
              <a:gd name="T35" fmla="*/ 37119 h 170"/>
              <a:gd name="T36" fmla="*/ 14288 w 115"/>
              <a:gd name="T37" fmla="*/ 34784 h 170"/>
              <a:gd name="T38" fmla="*/ 17187 w 115"/>
              <a:gd name="T39" fmla="*/ 31983 h 170"/>
              <a:gd name="T40" fmla="*/ 20086 w 115"/>
              <a:gd name="T41" fmla="*/ 28715 h 170"/>
              <a:gd name="T42" fmla="*/ 21949 w 115"/>
              <a:gd name="T43" fmla="*/ 25213 h 170"/>
              <a:gd name="T44" fmla="*/ 23399 w 115"/>
              <a:gd name="T45" fmla="*/ 21244 h 170"/>
              <a:gd name="T46" fmla="*/ 23813 w 115"/>
              <a:gd name="T47" fmla="*/ 17042 h 170"/>
              <a:gd name="T48" fmla="*/ 22985 w 115"/>
              <a:gd name="T49" fmla="*/ 12373 h 170"/>
              <a:gd name="T50" fmla="*/ 20914 w 115"/>
              <a:gd name="T51" fmla="*/ 9105 h 170"/>
              <a:gd name="T52" fmla="*/ 18429 w 115"/>
              <a:gd name="T53" fmla="*/ 6070 h 170"/>
              <a:gd name="T54" fmla="*/ 14909 w 115"/>
              <a:gd name="T55" fmla="*/ 3502 h 170"/>
              <a:gd name="T56" fmla="*/ 11389 w 115"/>
              <a:gd name="T57" fmla="*/ 1868 h 170"/>
              <a:gd name="T58" fmla="*/ 7662 w 115"/>
              <a:gd name="T59" fmla="*/ 467 h 170"/>
              <a:gd name="T60" fmla="*/ 4348 w 115"/>
              <a:gd name="T61" fmla="*/ 0 h 170"/>
              <a:gd name="T62" fmla="*/ 1864 w 115"/>
              <a:gd name="T63" fmla="*/ 233 h 170"/>
              <a:gd name="T64" fmla="*/ 0 w 115"/>
              <a:gd name="T65" fmla="*/ 1167 h 170"/>
              <a:gd name="T66" fmla="*/ 3106 w 115"/>
              <a:gd name="T67" fmla="*/ 2335 h 170"/>
              <a:gd name="T68" fmla="*/ 6212 w 115"/>
              <a:gd name="T69" fmla="*/ 3035 h 170"/>
              <a:gd name="T70" fmla="*/ 8904 w 115"/>
              <a:gd name="T71" fmla="*/ 3735 h 170"/>
              <a:gd name="T72" fmla="*/ 11803 w 115"/>
              <a:gd name="T73" fmla="*/ 4669 h 170"/>
              <a:gd name="T74" fmla="*/ 14495 w 115"/>
              <a:gd name="T75" fmla="*/ 6070 h 170"/>
              <a:gd name="T76" fmla="*/ 16773 w 115"/>
              <a:gd name="T77" fmla="*/ 7704 h 170"/>
              <a:gd name="T78" fmla="*/ 18843 w 115"/>
              <a:gd name="T79" fmla="*/ 10038 h 170"/>
              <a:gd name="T80" fmla="*/ 20086 w 115"/>
              <a:gd name="T81" fmla="*/ 13307 h 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5"/>
              <a:gd name="T124" fmla="*/ 0 h 170"/>
              <a:gd name="T125" fmla="*/ 115 w 115"/>
              <a:gd name="T126" fmla="*/ 170 h 17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5" h="170">
                <a:moveTo>
                  <a:pt x="97" y="57"/>
                </a:moveTo>
                <a:lnTo>
                  <a:pt x="100" y="75"/>
                </a:lnTo>
                <a:lnTo>
                  <a:pt x="98" y="90"/>
                </a:lnTo>
                <a:lnTo>
                  <a:pt x="91" y="103"/>
                </a:lnTo>
                <a:lnTo>
                  <a:pt x="80" y="114"/>
                </a:lnTo>
                <a:lnTo>
                  <a:pt x="68" y="125"/>
                </a:lnTo>
                <a:lnTo>
                  <a:pt x="54" y="135"/>
                </a:lnTo>
                <a:lnTo>
                  <a:pt x="39" y="145"/>
                </a:lnTo>
                <a:lnTo>
                  <a:pt x="27" y="155"/>
                </a:lnTo>
                <a:lnTo>
                  <a:pt x="25" y="158"/>
                </a:lnTo>
                <a:lnTo>
                  <a:pt x="23" y="160"/>
                </a:lnTo>
                <a:lnTo>
                  <a:pt x="23" y="164"/>
                </a:lnTo>
                <a:lnTo>
                  <a:pt x="26" y="167"/>
                </a:lnTo>
                <a:lnTo>
                  <a:pt x="28" y="169"/>
                </a:lnTo>
                <a:lnTo>
                  <a:pt x="31" y="170"/>
                </a:lnTo>
                <a:lnTo>
                  <a:pt x="34" y="170"/>
                </a:lnTo>
                <a:lnTo>
                  <a:pt x="37" y="169"/>
                </a:lnTo>
                <a:lnTo>
                  <a:pt x="53" y="159"/>
                </a:lnTo>
                <a:lnTo>
                  <a:pt x="69" y="149"/>
                </a:lnTo>
                <a:lnTo>
                  <a:pt x="83" y="137"/>
                </a:lnTo>
                <a:lnTo>
                  <a:pt x="97" y="123"/>
                </a:lnTo>
                <a:lnTo>
                  <a:pt x="106" y="108"/>
                </a:lnTo>
                <a:lnTo>
                  <a:pt x="113" y="91"/>
                </a:lnTo>
                <a:lnTo>
                  <a:pt x="115" y="73"/>
                </a:lnTo>
                <a:lnTo>
                  <a:pt x="111" y="53"/>
                </a:lnTo>
                <a:lnTo>
                  <a:pt x="101" y="39"/>
                </a:lnTo>
                <a:lnTo>
                  <a:pt x="89" y="26"/>
                </a:lnTo>
                <a:lnTo>
                  <a:pt x="72" y="15"/>
                </a:lnTo>
                <a:lnTo>
                  <a:pt x="55" y="8"/>
                </a:lnTo>
                <a:lnTo>
                  <a:pt x="37" y="2"/>
                </a:lnTo>
                <a:lnTo>
                  <a:pt x="21" y="0"/>
                </a:lnTo>
                <a:lnTo>
                  <a:pt x="9" y="1"/>
                </a:lnTo>
                <a:lnTo>
                  <a:pt x="0" y="5"/>
                </a:lnTo>
                <a:lnTo>
                  <a:pt x="15" y="10"/>
                </a:lnTo>
                <a:lnTo>
                  <a:pt x="30" y="13"/>
                </a:lnTo>
                <a:lnTo>
                  <a:pt x="43" y="16"/>
                </a:lnTo>
                <a:lnTo>
                  <a:pt x="57" y="20"/>
                </a:lnTo>
                <a:lnTo>
                  <a:pt x="70" y="26"/>
                </a:lnTo>
                <a:lnTo>
                  <a:pt x="81" y="33"/>
                </a:lnTo>
                <a:lnTo>
                  <a:pt x="91" y="43"/>
                </a:lnTo>
                <a:lnTo>
                  <a:pt x="97" y="57"/>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49" name="Freeform 1057"/>
          <p:cNvSpPr>
            <a:spLocks/>
          </p:cNvSpPr>
          <p:nvPr/>
        </p:nvSpPr>
        <p:spPr bwMode="auto">
          <a:xfrm>
            <a:off x="7124700" y="5318125"/>
            <a:ext cx="57150" cy="79375"/>
          </a:xfrm>
          <a:custGeom>
            <a:avLst/>
            <a:gdLst>
              <a:gd name="T0" fmla="*/ 17798 w 289"/>
              <a:gd name="T1" fmla="*/ 14657 h 352"/>
              <a:gd name="T2" fmla="*/ 9492 w 289"/>
              <a:gd name="T3" fmla="*/ 23903 h 352"/>
              <a:gd name="T4" fmla="*/ 3164 w 289"/>
              <a:gd name="T5" fmla="*/ 35178 h 352"/>
              <a:gd name="T6" fmla="*/ 0 w 289"/>
              <a:gd name="T7" fmla="*/ 47580 h 352"/>
              <a:gd name="T8" fmla="*/ 593 w 289"/>
              <a:gd name="T9" fmla="*/ 56149 h 352"/>
              <a:gd name="T10" fmla="*/ 1978 w 289"/>
              <a:gd name="T11" fmla="*/ 59531 h 352"/>
              <a:gd name="T12" fmla="*/ 3757 w 289"/>
              <a:gd name="T13" fmla="*/ 62463 h 352"/>
              <a:gd name="T14" fmla="*/ 6130 w 289"/>
              <a:gd name="T15" fmla="*/ 65169 h 352"/>
              <a:gd name="T16" fmla="*/ 10085 w 289"/>
              <a:gd name="T17" fmla="*/ 68100 h 352"/>
              <a:gd name="T18" fmla="*/ 15425 w 289"/>
              <a:gd name="T19" fmla="*/ 71257 h 352"/>
              <a:gd name="T20" fmla="*/ 21159 w 289"/>
              <a:gd name="T21" fmla="*/ 73738 h 352"/>
              <a:gd name="T22" fmla="*/ 27092 w 289"/>
              <a:gd name="T23" fmla="*/ 75542 h 352"/>
              <a:gd name="T24" fmla="*/ 33024 w 289"/>
              <a:gd name="T25" fmla="*/ 77120 h 352"/>
              <a:gd name="T26" fmla="*/ 39155 w 289"/>
              <a:gd name="T27" fmla="*/ 78022 h 352"/>
              <a:gd name="T28" fmla="*/ 45285 w 289"/>
              <a:gd name="T29" fmla="*/ 78699 h 352"/>
              <a:gd name="T30" fmla="*/ 51415 w 289"/>
              <a:gd name="T31" fmla="*/ 79150 h 352"/>
              <a:gd name="T32" fmla="*/ 55370 w 289"/>
              <a:gd name="T33" fmla="*/ 79375 h 352"/>
              <a:gd name="T34" fmla="*/ 56754 w 289"/>
              <a:gd name="T35" fmla="*/ 78022 h 352"/>
              <a:gd name="T36" fmla="*/ 57150 w 289"/>
              <a:gd name="T37" fmla="*/ 75542 h 352"/>
              <a:gd name="T38" fmla="*/ 55963 w 289"/>
              <a:gd name="T39" fmla="*/ 73963 h 352"/>
              <a:gd name="T40" fmla="*/ 52206 w 289"/>
              <a:gd name="T41" fmla="*/ 73738 h 352"/>
              <a:gd name="T42" fmla="*/ 46471 w 289"/>
              <a:gd name="T43" fmla="*/ 73512 h 352"/>
              <a:gd name="T44" fmla="*/ 40934 w 289"/>
              <a:gd name="T45" fmla="*/ 72836 h 352"/>
              <a:gd name="T46" fmla="*/ 35397 w 289"/>
              <a:gd name="T47" fmla="*/ 71934 h 352"/>
              <a:gd name="T48" fmla="*/ 29663 w 289"/>
              <a:gd name="T49" fmla="*/ 70806 h 352"/>
              <a:gd name="T50" fmla="*/ 24126 w 289"/>
              <a:gd name="T51" fmla="*/ 69002 h 352"/>
              <a:gd name="T52" fmla="*/ 18786 w 289"/>
              <a:gd name="T53" fmla="*/ 67198 h 352"/>
              <a:gd name="T54" fmla="*/ 13447 w 289"/>
              <a:gd name="T55" fmla="*/ 64267 h 352"/>
              <a:gd name="T56" fmla="*/ 8899 w 289"/>
              <a:gd name="T57" fmla="*/ 61110 h 352"/>
              <a:gd name="T58" fmla="*/ 6328 w 289"/>
              <a:gd name="T59" fmla="*/ 56374 h 352"/>
              <a:gd name="T60" fmla="*/ 5339 w 289"/>
              <a:gd name="T61" fmla="*/ 50060 h 352"/>
              <a:gd name="T62" fmla="*/ 6724 w 289"/>
              <a:gd name="T63" fmla="*/ 41266 h 352"/>
              <a:gd name="T64" fmla="*/ 8899 w 289"/>
              <a:gd name="T65" fmla="*/ 34501 h 352"/>
              <a:gd name="T66" fmla="*/ 12063 w 289"/>
              <a:gd name="T67" fmla="*/ 28638 h 352"/>
              <a:gd name="T68" fmla="*/ 15820 w 289"/>
              <a:gd name="T69" fmla="*/ 23226 h 352"/>
              <a:gd name="T70" fmla="*/ 20171 w 289"/>
              <a:gd name="T71" fmla="*/ 18491 h 352"/>
              <a:gd name="T72" fmla="*/ 25510 w 289"/>
              <a:gd name="T73" fmla="*/ 13304 h 352"/>
              <a:gd name="T74" fmla="*/ 32036 w 289"/>
              <a:gd name="T75" fmla="*/ 8569 h 352"/>
              <a:gd name="T76" fmla="*/ 38957 w 289"/>
              <a:gd name="T77" fmla="*/ 4510 h 352"/>
              <a:gd name="T78" fmla="*/ 44889 w 289"/>
              <a:gd name="T79" fmla="*/ 1353 h 352"/>
              <a:gd name="T80" fmla="*/ 45087 w 289"/>
              <a:gd name="T81" fmla="*/ 0 h 352"/>
              <a:gd name="T82" fmla="*/ 39155 w 289"/>
              <a:gd name="T83" fmla="*/ 1127 h 352"/>
              <a:gd name="T84" fmla="*/ 32036 w 289"/>
              <a:gd name="T85" fmla="*/ 4059 h 352"/>
              <a:gd name="T86" fmla="*/ 25114 w 289"/>
              <a:gd name="T87" fmla="*/ 8118 h 35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89"/>
              <a:gd name="T133" fmla="*/ 0 h 352"/>
              <a:gd name="T134" fmla="*/ 289 w 289"/>
              <a:gd name="T135" fmla="*/ 352 h 35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89" h="352">
                <a:moveTo>
                  <a:pt x="113" y="47"/>
                </a:moveTo>
                <a:lnTo>
                  <a:pt x="90" y="65"/>
                </a:lnTo>
                <a:lnTo>
                  <a:pt x="68" y="85"/>
                </a:lnTo>
                <a:lnTo>
                  <a:pt x="48" y="106"/>
                </a:lnTo>
                <a:lnTo>
                  <a:pt x="31" y="130"/>
                </a:lnTo>
                <a:lnTo>
                  <a:pt x="16" y="156"/>
                </a:lnTo>
                <a:lnTo>
                  <a:pt x="5" y="182"/>
                </a:lnTo>
                <a:lnTo>
                  <a:pt x="0" y="211"/>
                </a:lnTo>
                <a:lnTo>
                  <a:pt x="1" y="241"/>
                </a:lnTo>
                <a:lnTo>
                  <a:pt x="3" y="249"/>
                </a:lnTo>
                <a:lnTo>
                  <a:pt x="6" y="257"/>
                </a:lnTo>
                <a:lnTo>
                  <a:pt x="10" y="264"/>
                </a:lnTo>
                <a:lnTo>
                  <a:pt x="14" y="271"/>
                </a:lnTo>
                <a:lnTo>
                  <a:pt x="19" y="277"/>
                </a:lnTo>
                <a:lnTo>
                  <a:pt x="24" y="284"/>
                </a:lnTo>
                <a:lnTo>
                  <a:pt x="31" y="289"/>
                </a:lnTo>
                <a:lnTo>
                  <a:pt x="37" y="293"/>
                </a:lnTo>
                <a:lnTo>
                  <a:pt x="51" y="302"/>
                </a:lnTo>
                <a:lnTo>
                  <a:pt x="64" y="309"/>
                </a:lnTo>
                <a:lnTo>
                  <a:pt x="78" y="316"/>
                </a:lnTo>
                <a:lnTo>
                  <a:pt x="93" y="321"/>
                </a:lnTo>
                <a:lnTo>
                  <a:pt x="107" y="327"/>
                </a:lnTo>
                <a:lnTo>
                  <a:pt x="122" y="331"/>
                </a:lnTo>
                <a:lnTo>
                  <a:pt x="137" y="335"/>
                </a:lnTo>
                <a:lnTo>
                  <a:pt x="151" y="338"/>
                </a:lnTo>
                <a:lnTo>
                  <a:pt x="167" y="342"/>
                </a:lnTo>
                <a:lnTo>
                  <a:pt x="183" y="344"/>
                </a:lnTo>
                <a:lnTo>
                  <a:pt x="198" y="346"/>
                </a:lnTo>
                <a:lnTo>
                  <a:pt x="213" y="348"/>
                </a:lnTo>
                <a:lnTo>
                  <a:pt x="229" y="349"/>
                </a:lnTo>
                <a:lnTo>
                  <a:pt x="245" y="350"/>
                </a:lnTo>
                <a:lnTo>
                  <a:pt x="260" y="351"/>
                </a:lnTo>
                <a:lnTo>
                  <a:pt x="275" y="352"/>
                </a:lnTo>
                <a:lnTo>
                  <a:pt x="280" y="352"/>
                </a:lnTo>
                <a:lnTo>
                  <a:pt x="284" y="349"/>
                </a:lnTo>
                <a:lnTo>
                  <a:pt x="287" y="346"/>
                </a:lnTo>
                <a:lnTo>
                  <a:pt x="289" y="340"/>
                </a:lnTo>
                <a:lnTo>
                  <a:pt x="289" y="335"/>
                </a:lnTo>
                <a:lnTo>
                  <a:pt x="287" y="331"/>
                </a:lnTo>
                <a:lnTo>
                  <a:pt x="283" y="328"/>
                </a:lnTo>
                <a:lnTo>
                  <a:pt x="279" y="327"/>
                </a:lnTo>
                <a:lnTo>
                  <a:pt x="264" y="327"/>
                </a:lnTo>
                <a:lnTo>
                  <a:pt x="250" y="327"/>
                </a:lnTo>
                <a:lnTo>
                  <a:pt x="235" y="326"/>
                </a:lnTo>
                <a:lnTo>
                  <a:pt x="222" y="324"/>
                </a:lnTo>
                <a:lnTo>
                  <a:pt x="207" y="323"/>
                </a:lnTo>
                <a:lnTo>
                  <a:pt x="192" y="321"/>
                </a:lnTo>
                <a:lnTo>
                  <a:pt x="179" y="319"/>
                </a:lnTo>
                <a:lnTo>
                  <a:pt x="164" y="317"/>
                </a:lnTo>
                <a:lnTo>
                  <a:pt x="150" y="314"/>
                </a:lnTo>
                <a:lnTo>
                  <a:pt x="136" y="311"/>
                </a:lnTo>
                <a:lnTo>
                  <a:pt x="122" y="306"/>
                </a:lnTo>
                <a:lnTo>
                  <a:pt x="108" y="302"/>
                </a:lnTo>
                <a:lnTo>
                  <a:pt x="95" y="298"/>
                </a:lnTo>
                <a:lnTo>
                  <a:pt x="82" y="291"/>
                </a:lnTo>
                <a:lnTo>
                  <a:pt x="68" y="285"/>
                </a:lnTo>
                <a:lnTo>
                  <a:pt x="56" y="278"/>
                </a:lnTo>
                <a:lnTo>
                  <a:pt x="45" y="271"/>
                </a:lnTo>
                <a:lnTo>
                  <a:pt x="37" y="260"/>
                </a:lnTo>
                <a:lnTo>
                  <a:pt x="32" y="250"/>
                </a:lnTo>
                <a:lnTo>
                  <a:pt x="27" y="237"/>
                </a:lnTo>
                <a:lnTo>
                  <a:pt x="27" y="222"/>
                </a:lnTo>
                <a:lnTo>
                  <a:pt x="30" y="203"/>
                </a:lnTo>
                <a:lnTo>
                  <a:pt x="34" y="183"/>
                </a:lnTo>
                <a:lnTo>
                  <a:pt x="38" y="169"/>
                </a:lnTo>
                <a:lnTo>
                  <a:pt x="45" y="153"/>
                </a:lnTo>
                <a:lnTo>
                  <a:pt x="54" y="140"/>
                </a:lnTo>
                <a:lnTo>
                  <a:pt x="61" y="127"/>
                </a:lnTo>
                <a:lnTo>
                  <a:pt x="71" y="115"/>
                </a:lnTo>
                <a:lnTo>
                  <a:pt x="80" y="103"/>
                </a:lnTo>
                <a:lnTo>
                  <a:pt x="90" y="93"/>
                </a:lnTo>
                <a:lnTo>
                  <a:pt x="102" y="82"/>
                </a:lnTo>
                <a:lnTo>
                  <a:pt x="116" y="70"/>
                </a:lnTo>
                <a:lnTo>
                  <a:pt x="129" y="59"/>
                </a:lnTo>
                <a:lnTo>
                  <a:pt x="145" y="49"/>
                </a:lnTo>
                <a:lnTo>
                  <a:pt x="162" y="38"/>
                </a:lnTo>
                <a:lnTo>
                  <a:pt x="180" y="28"/>
                </a:lnTo>
                <a:lnTo>
                  <a:pt x="197" y="20"/>
                </a:lnTo>
                <a:lnTo>
                  <a:pt x="212" y="12"/>
                </a:lnTo>
                <a:lnTo>
                  <a:pt x="227" y="6"/>
                </a:lnTo>
                <a:lnTo>
                  <a:pt x="240" y="1"/>
                </a:lnTo>
                <a:lnTo>
                  <a:pt x="228" y="0"/>
                </a:lnTo>
                <a:lnTo>
                  <a:pt x="213" y="1"/>
                </a:lnTo>
                <a:lnTo>
                  <a:pt x="198" y="5"/>
                </a:lnTo>
                <a:lnTo>
                  <a:pt x="180" y="10"/>
                </a:lnTo>
                <a:lnTo>
                  <a:pt x="162" y="18"/>
                </a:lnTo>
                <a:lnTo>
                  <a:pt x="144" y="26"/>
                </a:lnTo>
                <a:lnTo>
                  <a:pt x="127" y="36"/>
                </a:lnTo>
                <a:lnTo>
                  <a:pt x="113" y="47"/>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50" name="Freeform 1058"/>
          <p:cNvSpPr>
            <a:spLocks/>
          </p:cNvSpPr>
          <p:nvPr/>
        </p:nvSpPr>
        <p:spPr bwMode="auto">
          <a:xfrm>
            <a:off x="7205663" y="5314950"/>
            <a:ext cx="50800" cy="53975"/>
          </a:xfrm>
          <a:custGeom>
            <a:avLst/>
            <a:gdLst>
              <a:gd name="T0" fmla="*/ 42333 w 252"/>
              <a:gd name="T1" fmla="*/ 16537 h 235"/>
              <a:gd name="T2" fmla="*/ 44752 w 252"/>
              <a:gd name="T3" fmla="*/ 19523 h 235"/>
              <a:gd name="T4" fmla="*/ 45962 w 252"/>
              <a:gd name="T5" fmla="*/ 22968 h 235"/>
              <a:gd name="T6" fmla="*/ 46768 w 252"/>
              <a:gd name="T7" fmla="*/ 26643 h 235"/>
              <a:gd name="T8" fmla="*/ 46768 w 252"/>
              <a:gd name="T9" fmla="*/ 30548 h 235"/>
              <a:gd name="T10" fmla="*/ 46365 w 252"/>
              <a:gd name="T11" fmla="*/ 33763 h 235"/>
              <a:gd name="T12" fmla="*/ 45559 w 252"/>
              <a:gd name="T13" fmla="*/ 36519 h 235"/>
              <a:gd name="T14" fmla="*/ 43946 w 252"/>
              <a:gd name="T15" fmla="*/ 39275 h 235"/>
              <a:gd name="T16" fmla="*/ 42535 w 252"/>
              <a:gd name="T17" fmla="*/ 41343 h 235"/>
              <a:gd name="T18" fmla="*/ 40721 w 252"/>
              <a:gd name="T19" fmla="*/ 43869 h 235"/>
              <a:gd name="T20" fmla="*/ 38705 w 252"/>
              <a:gd name="T21" fmla="*/ 45936 h 235"/>
              <a:gd name="T22" fmla="*/ 36890 w 252"/>
              <a:gd name="T23" fmla="*/ 48003 h 235"/>
              <a:gd name="T24" fmla="*/ 34875 w 252"/>
              <a:gd name="T25" fmla="*/ 50300 h 235"/>
              <a:gd name="T26" fmla="*/ 34471 w 252"/>
              <a:gd name="T27" fmla="*/ 50989 h 235"/>
              <a:gd name="T28" fmla="*/ 34270 w 252"/>
              <a:gd name="T29" fmla="*/ 51678 h 235"/>
              <a:gd name="T30" fmla="*/ 34471 w 252"/>
              <a:gd name="T31" fmla="*/ 52597 h 235"/>
              <a:gd name="T32" fmla="*/ 34875 w 252"/>
              <a:gd name="T33" fmla="*/ 53286 h 235"/>
              <a:gd name="T34" fmla="*/ 35479 w 252"/>
              <a:gd name="T35" fmla="*/ 53745 h 235"/>
              <a:gd name="T36" fmla="*/ 36286 w 252"/>
              <a:gd name="T37" fmla="*/ 53975 h 235"/>
              <a:gd name="T38" fmla="*/ 37092 w 252"/>
              <a:gd name="T39" fmla="*/ 53745 h 235"/>
              <a:gd name="T40" fmla="*/ 37697 w 252"/>
              <a:gd name="T41" fmla="*/ 53286 h 235"/>
              <a:gd name="T42" fmla="*/ 41930 w 252"/>
              <a:gd name="T43" fmla="*/ 50070 h 235"/>
              <a:gd name="T44" fmla="*/ 45357 w 252"/>
              <a:gd name="T45" fmla="*/ 45936 h 235"/>
              <a:gd name="T46" fmla="*/ 48179 w 252"/>
              <a:gd name="T47" fmla="*/ 40883 h 235"/>
              <a:gd name="T48" fmla="*/ 50195 w 252"/>
              <a:gd name="T49" fmla="*/ 35830 h 235"/>
              <a:gd name="T50" fmla="*/ 50800 w 252"/>
              <a:gd name="T51" fmla="*/ 30088 h 235"/>
              <a:gd name="T52" fmla="*/ 50397 w 252"/>
              <a:gd name="T53" fmla="*/ 24806 h 235"/>
              <a:gd name="T54" fmla="*/ 48784 w 252"/>
              <a:gd name="T55" fmla="*/ 19523 h 235"/>
              <a:gd name="T56" fmla="*/ 45357 w 252"/>
              <a:gd name="T57" fmla="*/ 14929 h 235"/>
              <a:gd name="T58" fmla="*/ 42737 w 252"/>
              <a:gd name="T59" fmla="*/ 12403 h 235"/>
              <a:gd name="T60" fmla="*/ 39713 w 252"/>
              <a:gd name="T61" fmla="*/ 10336 h 235"/>
              <a:gd name="T62" fmla="*/ 36487 w 252"/>
              <a:gd name="T63" fmla="*/ 8269 h 235"/>
              <a:gd name="T64" fmla="*/ 33060 w 252"/>
              <a:gd name="T65" fmla="*/ 6661 h 235"/>
              <a:gd name="T66" fmla="*/ 29432 w 252"/>
              <a:gd name="T67" fmla="*/ 5053 h 235"/>
              <a:gd name="T68" fmla="*/ 25602 w 252"/>
              <a:gd name="T69" fmla="*/ 3905 h 235"/>
              <a:gd name="T70" fmla="*/ 21973 w 252"/>
              <a:gd name="T71" fmla="*/ 2756 h 235"/>
              <a:gd name="T72" fmla="*/ 18143 w 252"/>
              <a:gd name="T73" fmla="*/ 1608 h 235"/>
              <a:gd name="T74" fmla="*/ 14716 w 252"/>
              <a:gd name="T75" fmla="*/ 919 h 235"/>
              <a:gd name="T76" fmla="*/ 11490 w 252"/>
              <a:gd name="T77" fmla="*/ 459 h 235"/>
              <a:gd name="T78" fmla="*/ 8467 w 252"/>
              <a:gd name="T79" fmla="*/ 0 h 235"/>
              <a:gd name="T80" fmla="*/ 5644 w 252"/>
              <a:gd name="T81" fmla="*/ 0 h 235"/>
              <a:gd name="T82" fmla="*/ 3427 w 252"/>
              <a:gd name="T83" fmla="*/ 0 h 235"/>
              <a:gd name="T84" fmla="*/ 1613 w 252"/>
              <a:gd name="T85" fmla="*/ 230 h 235"/>
              <a:gd name="T86" fmla="*/ 605 w 252"/>
              <a:gd name="T87" fmla="*/ 689 h 235"/>
              <a:gd name="T88" fmla="*/ 0 w 252"/>
              <a:gd name="T89" fmla="*/ 1148 h 235"/>
              <a:gd name="T90" fmla="*/ 2016 w 252"/>
              <a:gd name="T91" fmla="*/ 1608 h 235"/>
              <a:gd name="T92" fmla="*/ 4435 w 252"/>
              <a:gd name="T93" fmla="*/ 1837 h 235"/>
              <a:gd name="T94" fmla="*/ 6652 w 252"/>
              <a:gd name="T95" fmla="*/ 2526 h 235"/>
              <a:gd name="T96" fmla="*/ 9273 w 252"/>
              <a:gd name="T97" fmla="*/ 2986 h 235"/>
              <a:gd name="T98" fmla="*/ 12095 w 252"/>
              <a:gd name="T99" fmla="*/ 3445 h 235"/>
              <a:gd name="T100" fmla="*/ 14716 w 252"/>
              <a:gd name="T101" fmla="*/ 3905 h 235"/>
              <a:gd name="T102" fmla="*/ 17538 w 252"/>
              <a:gd name="T103" fmla="*/ 4594 h 235"/>
              <a:gd name="T104" fmla="*/ 20562 w 252"/>
              <a:gd name="T105" fmla="*/ 5283 h 235"/>
              <a:gd name="T106" fmla="*/ 23183 w 252"/>
              <a:gd name="T107" fmla="*/ 6431 h 235"/>
              <a:gd name="T108" fmla="*/ 26206 w 252"/>
              <a:gd name="T109" fmla="*/ 7350 h 235"/>
              <a:gd name="T110" fmla="*/ 29230 w 252"/>
              <a:gd name="T111" fmla="*/ 8498 h 235"/>
              <a:gd name="T112" fmla="*/ 32052 w 252"/>
              <a:gd name="T113" fmla="*/ 9876 h 235"/>
              <a:gd name="T114" fmla="*/ 34673 w 252"/>
              <a:gd name="T115" fmla="*/ 11254 h 235"/>
              <a:gd name="T116" fmla="*/ 37495 w 252"/>
              <a:gd name="T117" fmla="*/ 12632 h 235"/>
              <a:gd name="T118" fmla="*/ 39914 w 252"/>
              <a:gd name="T119" fmla="*/ 14700 h 235"/>
              <a:gd name="T120" fmla="*/ 42333 w 252"/>
              <a:gd name="T121" fmla="*/ 16537 h 23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52"/>
              <a:gd name="T184" fmla="*/ 0 h 235"/>
              <a:gd name="T185" fmla="*/ 252 w 252"/>
              <a:gd name="T186" fmla="*/ 235 h 23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52" h="235">
                <a:moveTo>
                  <a:pt x="210" y="72"/>
                </a:moveTo>
                <a:lnTo>
                  <a:pt x="222" y="85"/>
                </a:lnTo>
                <a:lnTo>
                  <a:pt x="228" y="100"/>
                </a:lnTo>
                <a:lnTo>
                  <a:pt x="232" y="116"/>
                </a:lnTo>
                <a:lnTo>
                  <a:pt x="232" y="133"/>
                </a:lnTo>
                <a:lnTo>
                  <a:pt x="230" y="147"/>
                </a:lnTo>
                <a:lnTo>
                  <a:pt x="226" y="159"/>
                </a:lnTo>
                <a:lnTo>
                  <a:pt x="218" y="171"/>
                </a:lnTo>
                <a:lnTo>
                  <a:pt x="211" y="180"/>
                </a:lnTo>
                <a:lnTo>
                  <a:pt x="202" y="191"/>
                </a:lnTo>
                <a:lnTo>
                  <a:pt x="192" y="200"/>
                </a:lnTo>
                <a:lnTo>
                  <a:pt x="183" y="209"/>
                </a:lnTo>
                <a:lnTo>
                  <a:pt x="173" y="219"/>
                </a:lnTo>
                <a:lnTo>
                  <a:pt x="171" y="222"/>
                </a:lnTo>
                <a:lnTo>
                  <a:pt x="170" y="225"/>
                </a:lnTo>
                <a:lnTo>
                  <a:pt x="171" y="229"/>
                </a:lnTo>
                <a:lnTo>
                  <a:pt x="173" y="232"/>
                </a:lnTo>
                <a:lnTo>
                  <a:pt x="176" y="234"/>
                </a:lnTo>
                <a:lnTo>
                  <a:pt x="180" y="235"/>
                </a:lnTo>
                <a:lnTo>
                  <a:pt x="184" y="234"/>
                </a:lnTo>
                <a:lnTo>
                  <a:pt x="187" y="232"/>
                </a:lnTo>
                <a:lnTo>
                  <a:pt x="208" y="218"/>
                </a:lnTo>
                <a:lnTo>
                  <a:pt x="225" y="200"/>
                </a:lnTo>
                <a:lnTo>
                  <a:pt x="239" y="178"/>
                </a:lnTo>
                <a:lnTo>
                  <a:pt x="249" y="156"/>
                </a:lnTo>
                <a:lnTo>
                  <a:pt x="252" y="131"/>
                </a:lnTo>
                <a:lnTo>
                  <a:pt x="250" y="108"/>
                </a:lnTo>
                <a:lnTo>
                  <a:pt x="242" y="85"/>
                </a:lnTo>
                <a:lnTo>
                  <a:pt x="225" y="65"/>
                </a:lnTo>
                <a:lnTo>
                  <a:pt x="212" y="54"/>
                </a:lnTo>
                <a:lnTo>
                  <a:pt x="197" y="45"/>
                </a:lnTo>
                <a:lnTo>
                  <a:pt x="181" y="36"/>
                </a:lnTo>
                <a:lnTo>
                  <a:pt x="164" y="29"/>
                </a:lnTo>
                <a:lnTo>
                  <a:pt x="146" y="22"/>
                </a:lnTo>
                <a:lnTo>
                  <a:pt x="127" y="17"/>
                </a:lnTo>
                <a:lnTo>
                  <a:pt x="109" y="12"/>
                </a:lnTo>
                <a:lnTo>
                  <a:pt x="90" y="7"/>
                </a:lnTo>
                <a:lnTo>
                  <a:pt x="73" y="4"/>
                </a:lnTo>
                <a:lnTo>
                  <a:pt x="57" y="2"/>
                </a:lnTo>
                <a:lnTo>
                  <a:pt x="42" y="0"/>
                </a:lnTo>
                <a:lnTo>
                  <a:pt x="28" y="0"/>
                </a:lnTo>
                <a:lnTo>
                  <a:pt x="17" y="0"/>
                </a:lnTo>
                <a:lnTo>
                  <a:pt x="8" y="1"/>
                </a:lnTo>
                <a:lnTo>
                  <a:pt x="3" y="3"/>
                </a:lnTo>
                <a:lnTo>
                  <a:pt x="0" y="5"/>
                </a:lnTo>
                <a:lnTo>
                  <a:pt x="10" y="7"/>
                </a:lnTo>
                <a:lnTo>
                  <a:pt x="22" y="8"/>
                </a:lnTo>
                <a:lnTo>
                  <a:pt x="33" y="11"/>
                </a:lnTo>
                <a:lnTo>
                  <a:pt x="46" y="13"/>
                </a:lnTo>
                <a:lnTo>
                  <a:pt x="60" y="15"/>
                </a:lnTo>
                <a:lnTo>
                  <a:pt x="73" y="17"/>
                </a:lnTo>
                <a:lnTo>
                  <a:pt x="87" y="20"/>
                </a:lnTo>
                <a:lnTo>
                  <a:pt x="102" y="23"/>
                </a:lnTo>
                <a:lnTo>
                  <a:pt x="115" y="28"/>
                </a:lnTo>
                <a:lnTo>
                  <a:pt x="130" y="32"/>
                </a:lnTo>
                <a:lnTo>
                  <a:pt x="145" y="37"/>
                </a:lnTo>
                <a:lnTo>
                  <a:pt x="159" y="43"/>
                </a:lnTo>
                <a:lnTo>
                  <a:pt x="172" y="49"/>
                </a:lnTo>
                <a:lnTo>
                  <a:pt x="186" y="55"/>
                </a:lnTo>
                <a:lnTo>
                  <a:pt x="198" y="64"/>
                </a:lnTo>
                <a:lnTo>
                  <a:pt x="210" y="72"/>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51" name="Freeform 1059"/>
          <p:cNvSpPr>
            <a:spLocks/>
          </p:cNvSpPr>
          <p:nvPr/>
        </p:nvSpPr>
        <p:spPr bwMode="auto">
          <a:xfrm>
            <a:off x="7105650" y="5343525"/>
            <a:ext cx="20638" cy="50800"/>
          </a:xfrm>
          <a:custGeom>
            <a:avLst/>
            <a:gdLst>
              <a:gd name="T0" fmla="*/ 0 w 103"/>
              <a:gd name="T1" fmla="*/ 27709 h 220"/>
              <a:gd name="T2" fmla="*/ 0 w 103"/>
              <a:gd name="T3" fmla="*/ 31865 h 220"/>
              <a:gd name="T4" fmla="*/ 801 w 103"/>
              <a:gd name="T5" fmla="*/ 35791 h 220"/>
              <a:gd name="T6" fmla="*/ 2404 w 103"/>
              <a:gd name="T7" fmla="*/ 39485 h 220"/>
              <a:gd name="T8" fmla="*/ 4408 w 103"/>
              <a:gd name="T9" fmla="*/ 42718 h 220"/>
              <a:gd name="T10" fmla="*/ 7013 w 103"/>
              <a:gd name="T11" fmla="*/ 45489 h 220"/>
              <a:gd name="T12" fmla="*/ 10018 w 103"/>
              <a:gd name="T13" fmla="*/ 47798 h 220"/>
              <a:gd name="T14" fmla="*/ 13224 w 103"/>
              <a:gd name="T15" fmla="*/ 49645 h 220"/>
              <a:gd name="T16" fmla="*/ 16631 w 103"/>
              <a:gd name="T17" fmla="*/ 50569 h 220"/>
              <a:gd name="T18" fmla="*/ 17833 w 103"/>
              <a:gd name="T19" fmla="*/ 50800 h 220"/>
              <a:gd name="T20" fmla="*/ 18835 w 103"/>
              <a:gd name="T21" fmla="*/ 50338 h 220"/>
              <a:gd name="T22" fmla="*/ 19636 w 103"/>
              <a:gd name="T23" fmla="*/ 49645 h 220"/>
              <a:gd name="T24" fmla="*/ 20037 w 103"/>
              <a:gd name="T25" fmla="*/ 48722 h 220"/>
              <a:gd name="T26" fmla="*/ 20037 w 103"/>
              <a:gd name="T27" fmla="*/ 47336 h 220"/>
              <a:gd name="T28" fmla="*/ 19837 w 103"/>
              <a:gd name="T29" fmla="*/ 46182 h 220"/>
              <a:gd name="T30" fmla="*/ 19235 w 103"/>
              <a:gd name="T31" fmla="*/ 45258 h 220"/>
              <a:gd name="T32" fmla="*/ 18234 w 103"/>
              <a:gd name="T33" fmla="*/ 44565 h 220"/>
              <a:gd name="T34" fmla="*/ 14827 w 103"/>
              <a:gd name="T35" fmla="*/ 43180 h 220"/>
              <a:gd name="T36" fmla="*/ 11621 w 103"/>
              <a:gd name="T37" fmla="*/ 41102 h 220"/>
              <a:gd name="T38" fmla="*/ 9017 w 103"/>
              <a:gd name="T39" fmla="*/ 38562 h 220"/>
              <a:gd name="T40" fmla="*/ 7213 w 103"/>
              <a:gd name="T41" fmla="*/ 35560 h 220"/>
              <a:gd name="T42" fmla="*/ 6011 w 103"/>
              <a:gd name="T43" fmla="*/ 31865 h 220"/>
              <a:gd name="T44" fmla="*/ 5410 w 103"/>
              <a:gd name="T45" fmla="*/ 27940 h 220"/>
              <a:gd name="T46" fmla="*/ 5410 w 103"/>
              <a:gd name="T47" fmla="*/ 23784 h 220"/>
              <a:gd name="T48" fmla="*/ 6412 w 103"/>
              <a:gd name="T49" fmla="*/ 19165 h 220"/>
              <a:gd name="T50" fmla="*/ 7814 w 103"/>
              <a:gd name="T51" fmla="*/ 15933 h 220"/>
              <a:gd name="T52" fmla="*/ 10219 w 103"/>
              <a:gd name="T53" fmla="*/ 12931 h 220"/>
              <a:gd name="T54" fmla="*/ 12623 w 103"/>
              <a:gd name="T55" fmla="*/ 9929 h 220"/>
              <a:gd name="T56" fmla="*/ 15428 w 103"/>
              <a:gd name="T57" fmla="*/ 7158 h 220"/>
              <a:gd name="T58" fmla="*/ 17833 w 103"/>
              <a:gd name="T59" fmla="*/ 4849 h 220"/>
              <a:gd name="T60" fmla="*/ 19636 w 103"/>
              <a:gd name="T61" fmla="*/ 2771 h 220"/>
              <a:gd name="T62" fmla="*/ 20638 w 103"/>
              <a:gd name="T63" fmla="*/ 1155 h 220"/>
              <a:gd name="T64" fmla="*/ 20638 w 103"/>
              <a:gd name="T65" fmla="*/ 0 h 220"/>
              <a:gd name="T66" fmla="*/ 18434 w 103"/>
              <a:gd name="T67" fmla="*/ 924 h 220"/>
              <a:gd name="T68" fmla="*/ 15428 w 103"/>
              <a:gd name="T69" fmla="*/ 2771 h 220"/>
              <a:gd name="T70" fmla="*/ 12223 w 103"/>
              <a:gd name="T71" fmla="*/ 5773 h 220"/>
              <a:gd name="T72" fmla="*/ 8816 w 103"/>
              <a:gd name="T73" fmla="*/ 9236 h 220"/>
              <a:gd name="T74" fmla="*/ 5811 w 103"/>
              <a:gd name="T75" fmla="*/ 13162 h 220"/>
              <a:gd name="T76" fmla="*/ 3206 w 103"/>
              <a:gd name="T77" fmla="*/ 17780 h 220"/>
              <a:gd name="T78" fmla="*/ 1202 w 103"/>
              <a:gd name="T79" fmla="*/ 22629 h 220"/>
              <a:gd name="T80" fmla="*/ 0 w 103"/>
              <a:gd name="T81" fmla="*/ 27709 h 2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03"/>
              <a:gd name="T124" fmla="*/ 0 h 220"/>
              <a:gd name="T125" fmla="*/ 103 w 103"/>
              <a:gd name="T126" fmla="*/ 220 h 22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03" h="220">
                <a:moveTo>
                  <a:pt x="0" y="120"/>
                </a:moveTo>
                <a:lnTo>
                  <a:pt x="0" y="138"/>
                </a:lnTo>
                <a:lnTo>
                  <a:pt x="4" y="155"/>
                </a:lnTo>
                <a:lnTo>
                  <a:pt x="12" y="171"/>
                </a:lnTo>
                <a:lnTo>
                  <a:pt x="22" y="185"/>
                </a:lnTo>
                <a:lnTo>
                  <a:pt x="35" y="197"/>
                </a:lnTo>
                <a:lnTo>
                  <a:pt x="50" y="207"/>
                </a:lnTo>
                <a:lnTo>
                  <a:pt x="66" y="215"/>
                </a:lnTo>
                <a:lnTo>
                  <a:pt x="83" y="219"/>
                </a:lnTo>
                <a:lnTo>
                  <a:pt x="89" y="220"/>
                </a:lnTo>
                <a:lnTo>
                  <a:pt x="94" y="218"/>
                </a:lnTo>
                <a:lnTo>
                  <a:pt x="98" y="215"/>
                </a:lnTo>
                <a:lnTo>
                  <a:pt x="100" y="211"/>
                </a:lnTo>
                <a:lnTo>
                  <a:pt x="100" y="205"/>
                </a:lnTo>
                <a:lnTo>
                  <a:pt x="99" y="200"/>
                </a:lnTo>
                <a:lnTo>
                  <a:pt x="96" y="196"/>
                </a:lnTo>
                <a:lnTo>
                  <a:pt x="91" y="193"/>
                </a:lnTo>
                <a:lnTo>
                  <a:pt x="74" y="187"/>
                </a:lnTo>
                <a:lnTo>
                  <a:pt x="58" y="178"/>
                </a:lnTo>
                <a:lnTo>
                  <a:pt x="45" y="167"/>
                </a:lnTo>
                <a:lnTo>
                  <a:pt x="36" y="154"/>
                </a:lnTo>
                <a:lnTo>
                  <a:pt x="30" y="138"/>
                </a:lnTo>
                <a:lnTo>
                  <a:pt x="27" y="121"/>
                </a:lnTo>
                <a:lnTo>
                  <a:pt x="27" y="103"/>
                </a:lnTo>
                <a:lnTo>
                  <a:pt x="32" y="83"/>
                </a:lnTo>
                <a:lnTo>
                  <a:pt x="39" y="69"/>
                </a:lnTo>
                <a:lnTo>
                  <a:pt x="51" y="56"/>
                </a:lnTo>
                <a:lnTo>
                  <a:pt x="63" y="43"/>
                </a:lnTo>
                <a:lnTo>
                  <a:pt x="77" y="31"/>
                </a:lnTo>
                <a:lnTo>
                  <a:pt x="89" y="21"/>
                </a:lnTo>
                <a:lnTo>
                  <a:pt x="98" y="12"/>
                </a:lnTo>
                <a:lnTo>
                  <a:pt x="103" y="5"/>
                </a:lnTo>
                <a:lnTo>
                  <a:pt x="103" y="0"/>
                </a:lnTo>
                <a:lnTo>
                  <a:pt x="92" y="4"/>
                </a:lnTo>
                <a:lnTo>
                  <a:pt x="77" y="12"/>
                </a:lnTo>
                <a:lnTo>
                  <a:pt x="61" y="25"/>
                </a:lnTo>
                <a:lnTo>
                  <a:pt x="44" y="40"/>
                </a:lnTo>
                <a:lnTo>
                  <a:pt x="29" y="57"/>
                </a:lnTo>
                <a:lnTo>
                  <a:pt x="16" y="77"/>
                </a:lnTo>
                <a:lnTo>
                  <a:pt x="6" y="98"/>
                </a:lnTo>
                <a:lnTo>
                  <a:pt x="0" y="120"/>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52" name="Freeform 1060"/>
          <p:cNvSpPr>
            <a:spLocks/>
          </p:cNvSpPr>
          <p:nvPr/>
        </p:nvSpPr>
        <p:spPr bwMode="auto">
          <a:xfrm>
            <a:off x="7246938" y="5311775"/>
            <a:ext cx="44450" cy="65088"/>
          </a:xfrm>
          <a:custGeom>
            <a:avLst/>
            <a:gdLst>
              <a:gd name="T0" fmla="*/ 37580 w 220"/>
              <a:gd name="T1" fmla="*/ 25990 h 288"/>
              <a:gd name="T2" fmla="*/ 39601 w 220"/>
              <a:gd name="T3" fmla="*/ 30058 h 288"/>
              <a:gd name="T4" fmla="*/ 40813 w 220"/>
              <a:gd name="T5" fmla="*/ 34578 h 288"/>
              <a:gd name="T6" fmla="*/ 40207 w 220"/>
              <a:gd name="T7" fmla="*/ 39324 h 288"/>
              <a:gd name="T8" fmla="*/ 37580 w 220"/>
              <a:gd name="T9" fmla="*/ 43844 h 288"/>
              <a:gd name="T10" fmla="*/ 33944 w 220"/>
              <a:gd name="T11" fmla="*/ 48138 h 288"/>
              <a:gd name="T12" fmla="*/ 29903 w 220"/>
              <a:gd name="T13" fmla="*/ 51754 h 288"/>
              <a:gd name="T14" fmla="*/ 25660 w 220"/>
              <a:gd name="T15" fmla="*/ 55596 h 288"/>
              <a:gd name="T16" fmla="*/ 23235 w 220"/>
              <a:gd name="T17" fmla="*/ 58308 h 288"/>
              <a:gd name="T18" fmla="*/ 22225 w 220"/>
              <a:gd name="T19" fmla="*/ 60342 h 288"/>
              <a:gd name="T20" fmla="*/ 21619 w 220"/>
              <a:gd name="T21" fmla="*/ 62376 h 288"/>
              <a:gd name="T22" fmla="*/ 22023 w 220"/>
              <a:gd name="T23" fmla="*/ 64184 h 288"/>
              <a:gd name="T24" fmla="*/ 23639 w 220"/>
              <a:gd name="T25" fmla="*/ 65088 h 288"/>
              <a:gd name="T26" fmla="*/ 25054 w 220"/>
              <a:gd name="T27" fmla="*/ 64862 h 288"/>
              <a:gd name="T28" fmla="*/ 27882 w 220"/>
              <a:gd name="T29" fmla="*/ 61246 h 288"/>
              <a:gd name="T30" fmla="*/ 32529 w 220"/>
              <a:gd name="T31" fmla="*/ 56500 h 288"/>
              <a:gd name="T32" fmla="*/ 37378 w 220"/>
              <a:gd name="T33" fmla="*/ 51754 h 288"/>
              <a:gd name="T34" fmla="*/ 41621 w 220"/>
              <a:gd name="T35" fmla="*/ 46104 h 288"/>
              <a:gd name="T36" fmla="*/ 44248 w 220"/>
              <a:gd name="T37" fmla="*/ 39098 h 288"/>
              <a:gd name="T38" fmla="*/ 44046 w 220"/>
              <a:gd name="T39" fmla="*/ 31866 h 288"/>
              <a:gd name="T40" fmla="*/ 41217 w 220"/>
              <a:gd name="T41" fmla="*/ 25086 h 288"/>
              <a:gd name="T42" fmla="*/ 36772 w 220"/>
              <a:gd name="T43" fmla="*/ 19436 h 288"/>
              <a:gd name="T44" fmla="*/ 31923 w 220"/>
              <a:gd name="T45" fmla="*/ 15820 h 288"/>
              <a:gd name="T46" fmla="*/ 27074 w 220"/>
              <a:gd name="T47" fmla="*/ 12656 h 288"/>
              <a:gd name="T48" fmla="*/ 22023 w 220"/>
              <a:gd name="T49" fmla="*/ 9718 h 288"/>
              <a:gd name="T50" fmla="*/ 16770 w 220"/>
              <a:gd name="T51" fmla="*/ 6554 h 288"/>
              <a:gd name="T52" fmla="*/ 11921 w 220"/>
              <a:gd name="T53" fmla="*/ 3842 h 288"/>
              <a:gd name="T54" fmla="*/ 7274 w 220"/>
              <a:gd name="T55" fmla="*/ 1582 h 288"/>
              <a:gd name="T56" fmla="*/ 3637 w 220"/>
              <a:gd name="T57" fmla="*/ 226 h 288"/>
              <a:gd name="T58" fmla="*/ 808 w 220"/>
              <a:gd name="T59" fmla="*/ 0 h 288"/>
              <a:gd name="T60" fmla="*/ 1818 w 220"/>
              <a:gd name="T61" fmla="*/ 1582 h 288"/>
              <a:gd name="T62" fmla="*/ 6263 w 220"/>
              <a:gd name="T63" fmla="*/ 4068 h 288"/>
              <a:gd name="T64" fmla="*/ 10910 w 220"/>
              <a:gd name="T65" fmla="*/ 6554 h 288"/>
              <a:gd name="T66" fmla="*/ 15558 w 220"/>
              <a:gd name="T67" fmla="*/ 9040 h 288"/>
              <a:gd name="T68" fmla="*/ 20407 w 220"/>
              <a:gd name="T69" fmla="*/ 11978 h 288"/>
              <a:gd name="T70" fmla="*/ 25054 w 220"/>
              <a:gd name="T71" fmla="*/ 14916 h 288"/>
              <a:gd name="T72" fmla="*/ 29701 w 220"/>
              <a:gd name="T73" fmla="*/ 18532 h 288"/>
              <a:gd name="T74" fmla="*/ 33944 w 220"/>
              <a:gd name="T75" fmla="*/ 22148 h 2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20"/>
              <a:gd name="T115" fmla="*/ 0 h 288"/>
              <a:gd name="T116" fmla="*/ 220 w 220"/>
              <a:gd name="T117" fmla="*/ 288 h 2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20" h="288">
                <a:moveTo>
                  <a:pt x="179" y="108"/>
                </a:moveTo>
                <a:lnTo>
                  <a:pt x="186" y="115"/>
                </a:lnTo>
                <a:lnTo>
                  <a:pt x="191" y="124"/>
                </a:lnTo>
                <a:lnTo>
                  <a:pt x="196" y="133"/>
                </a:lnTo>
                <a:lnTo>
                  <a:pt x="200" y="143"/>
                </a:lnTo>
                <a:lnTo>
                  <a:pt x="202" y="153"/>
                </a:lnTo>
                <a:lnTo>
                  <a:pt x="201" y="163"/>
                </a:lnTo>
                <a:lnTo>
                  <a:pt x="199" y="174"/>
                </a:lnTo>
                <a:lnTo>
                  <a:pt x="193" y="184"/>
                </a:lnTo>
                <a:lnTo>
                  <a:pt x="186" y="194"/>
                </a:lnTo>
                <a:lnTo>
                  <a:pt x="178" y="204"/>
                </a:lnTo>
                <a:lnTo>
                  <a:pt x="168" y="213"/>
                </a:lnTo>
                <a:lnTo>
                  <a:pt x="159" y="221"/>
                </a:lnTo>
                <a:lnTo>
                  <a:pt x="148" y="229"/>
                </a:lnTo>
                <a:lnTo>
                  <a:pt x="138" y="237"/>
                </a:lnTo>
                <a:lnTo>
                  <a:pt x="127" y="246"/>
                </a:lnTo>
                <a:lnTo>
                  <a:pt x="118" y="255"/>
                </a:lnTo>
                <a:lnTo>
                  <a:pt x="115" y="258"/>
                </a:lnTo>
                <a:lnTo>
                  <a:pt x="112" y="263"/>
                </a:lnTo>
                <a:lnTo>
                  <a:pt x="110" y="267"/>
                </a:lnTo>
                <a:lnTo>
                  <a:pt x="108" y="271"/>
                </a:lnTo>
                <a:lnTo>
                  <a:pt x="107" y="276"/>
                </a:lnTo>
                <a:lnTo>
                  <a:pt x="107" y="280"/>
                </a:lnTo>
                <a:lnTo>
                  <a:pt x="109" y="284"/>
                </a:lnTo>
                <a:lnTo>
                  <a:pt x="112" y="287"/>
                </a:lnTo>
                <a:lnTo>
                  <a:pt x="117" y="288"/>
                </a:lnTo>
                <a:lnTo>
                  <a:pt x="121" y="288"/>
                </a:lnTo>
                <a:lnTo>
                  <a:pt x="124" y="287"/>
                </a:lnTo>
                <a:lnTo>
                  <a:pt x="127" y="284"/>
                </a:lnTo>
                <a:lnTo>
                  <a:pt x="138" y="271"/>
                </a:lnTo>
                <a:lnTo>
                  <a:pt x="149" y="261"/>
                </a:lnTo>
                <a:lnTo>
                  <a:pt x="161" y="250"/>
                </a:lnTo>
                <a:lnTo>
                  <a:pt x="173" y="239"/>
                </a:lnTo>
                <a:lnTo>
                  <a:pt x="185" y="229"/>
                </a:lnTo>
                <a:lnTo>
                  <a:pt x="196" y="217"/>
                </a:lnTo>
                <a:lnTo>
                  <a:pt x="206" y="204"/>
                </a:lnTo>
                <a:lnTo>
                  <a:pt x="213" y="190"/>
                </a:lnTo>
                <a:lnTo>
                  <a:pt x="219" y="173"/>
                </a:lnTo>
                <a:lnTo>
                  <a:pt x="220" y="157"/>
                </a:lnTo>
                <a:lnTo>
                  <a:pt x="218" y="141"/>
                </a:lnTo>
                <a:lnTo>
                  <a:pt x="212" y="125"/>
                </a:lnTo>
                <a:lnTo>
                  <a:pt x="204" y="111"/>
                </a:lnTo>
                <a:lnTo>
                  <a:pt x="194" y="97"/>
                </a:lnTo>
                <a:lnTo>
                  <a:pt x="182" y="86"/>
                </a:lnTo>
                <a:lnTo>
                  <a:pt x="168" y="77"/>
                </a:lnTo>
                <a:lnTo>
                  <a:pt x="158" y="70"/>
                </a:lnTo>
                <a:lnTo>
                  <a:pt x="146" y="64"/>
                </a:lnTo>
                <a:lnTo>
                  <a:pt x="134" y="56"/>
                </a:lnTo>
                <a:lnTo>
                  <a:pt x="122" y="50"/>
                </a:lnTo>
                <a:lnTo>
                  <a:pt x="109" y="43"/>
                </a:lnTo>
                <a:lnTo>
                  <a:pt x="96" y="36"/>
                </a:lnTo>
                <a:lnTo>
                  <a:pt x="83" y="29"/>
                </a:lnTo>
                <a:lnTo>
                  <a:pt x="70" y="22"/>
                </a:lnTo>
                <a:lnTo>
                  <a:pt x="59" y="17"/>
                </a:lnTo>
                <a:lnTo>
                  <a:pt x="47" y="12"/>
                </a:lnTo>
                <a:lnTo>
                  <a:pt x="36" y="7"/>
                </a:lnTo>
                <a:lnTo>
                  <a:pt x="26" y="4"/>
                </a:lnTo>
                <a:lnTo>
                  <a:pt x="18" y="1"/>
                </a:lnTo>
                <a:lnTo>
                  <a:pt x="10" y="0"/>
                </a:lnTo>
                <a:lnTo>
                  <a:pt x="4" y="0"/>
                </a:lnTo>
                <a:lnTo>
                  <a:pt x="0" y="2"/>
                </a:lnTo>
                <a:lnTo>
                  <a:pt x="9" y="7"/>
                </a:lnTo>
                <a:lnTo>
                  <a:pt x="20" y="13"/>
                </a:lnTo>
                <a:lnTo>
                  <a:pt x="31" y="18"/>
                </a:lnTo>
                <a:lnTo>
                  <a:pt x="42" y="23"/>
                </a:lnTo>
                <a:lnTo>
                  <a:pt x="54" y="29"/>
                </a:lnTo>
                <a:lnTo>
                  <a:pt x="65" y="34"/>
                </a:lnTo>
                <a:lnTo>
                  <a:pt x="77" y="40"/>
                </a:lnTo>
                <a:lnTo>
                  <a:pt x="88" y="47"/>
                </a:lnTo>
                <a:lnTo>
                  <a:pt x="101" y="53"/>
                </a:lnTo>
                <a:lnTo>
                  <a:pt x="112" y="60"/>
                </a:lnTo>
                <a:lnTo>
                  <a:pt x="124" y="66"/>
                </a:lnTo>
                <a:lnTo>
                  <a:pt x="136" y="74"/>
                </a:lnTo>
                <a:lnTo>
                  <a:pt x="147" y="82"/>
                </a:lnTo>
                <a:lnTo>
                  <a:pt x="158" y="90"/>
                </a:lnTo>
                <a:lnTo>
                  <a:pt x="168" y="98"/>
                </a:lnTo>
                <a:lnTo>
                  <a:pt x="179" y="108"/>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53" name="Freeform 1061"/>
          <p:cNvSpPr>
            <a:spLocks/>
          </p:cNvSpPr>
          <p:nvPr/>
        </p:nvSpPr>
        <p:spPr bwMode="auto">
          <a:xfrm>
            <a:off x="7204075" y="5411788"/>
            <a:ext cx="169863" cy="112712"/>
          </a:xfrm>
          <a:custGeom>
            <a:avLst/>
            <a:gdLst>
              <a:gd name="T0" fmla="*/ 22384 w 1070"/>
              <a:gd name="T1" fmla="*/ 0 h 844"/>
              <a:gd name="T2" fmla="*/ 169863 w 1070"/>
              <a:gd name="T3" fmla="*/ 25908 h 844"/>
              <a:gd name="T4" fmla="*/ 145892 w 1070"/>
              <a:gd name="T5" fmla="*/ 112712 h 844"/>
              <a:gd name="T6" fmla="*/ 0 w 1070"/>
              <a:gd name="T7" fmla="*/ 83332 h 844"/>
              <a:gd name="T8" fmla="*/ 22384 w 1070"/>
              <a:gd name="T9" fmla="*/ 0 h 844"/>
              <a:gd name="T10" fmla="*/ 0 60000 65536"/>
              <a:gd name="T11" fmla="*/ 0 60000 65536"/>
              <a:gd name="T12" fmla="*/ 0 60000 65536"/>
              <a:gd name="T13" fmla="*/ 0 60000 65536"/>
              <a:gd name="T14" fmla="*/ 0 60000 65536"/>
              <a:gd name="T15" fmla="*/ 0 w 1070"/>
              <a:gd name="T16" fmla="*/ 0 h 844"/>
              <a:gd name="T17" fmla="*/ 1070 w 1070"/>
              <a:gd name="T18" fmla="*/ 844 h 844"/>
            </a:gdLst>
            <a:ahLst/>
            <a:cxnLst>
              <a:cxn ang="T10">
                <a:pos x="T0" y="T1"/>
              </a:cxn>
              <a:cxn ang="T11">
                <a:pos x="T2" y="T3"/>
              </a:cxn>
              <a:cxn ang="T12">
                <a:pos x="T4" y="T5"/>
              </a:cxn>
              <a:cxn ang="T13">
                <a:pos x="T6" y="T7"/>
              </a:cxn>
              <a:cxn ang="T14">
                <a:pos x="T8" y="T9"/>
              </a:cxn>
            </a:cxnLst>
            <a:rect l="T15" t="T16" r="T17" b="T18"/>
            <a:pathLst>
              <a:path w="1070" h="844">
                <a:moveTo>
                  <a:pt x="141" y="0"/>
                </a:moveTo>
                <a:lnTo>
                  <a:pt x="1070" y="194"/>
                </a:lnTo>
                <a:lnTo>
                  <a:pt x="919" y="844"/>
                </a:lnTo>
                <a:lnTo>
                  <a:pt x="0" y="624"/>
                </a:lnTo>
                <a:lnTo>
                  <a:pt x="141"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54" name="Freeform 1062"/>
          <p:cNvSpPr>
            <a:spLocks/>
          </p:cNvSpPr>
          <p:nvPr/>
        </p:nvSpPr>
        <p:spPr bwMode="auto">
          <a:xfrm>
            <a:off x="7218363" y="5414963"/>
            <a:ext cx="130175" cy="44450"/>
          </a:xfrm>
          <a:custGeom>
            <a:avLst/>
            <a:gdLst>
              <a:gd name="T0" fmla="*/ 15418 w 819"/>
              <a:gd name="T1" fmla="*/ 0 h 333"/>
              <a:gd name="T2" fmla="*/ 130175 w 819"/>
              <a:gd name="T3" fmla="*/ 18554 h 333"/>
              <a:gd name="T4" fmla="*/ 27338 w 819"/>
              <a:gd name="T5" fmla="*/ 13081 h 333"/>
              <a:gd name="T6" fmla="*/ 0 w 819"/>
              <a:gd name="T7" fmla="*/ 44450 h 333"/>
              <a:gd name="T8" fmla="*/ 15418 w 819"/>
              <a:gd name="T9" fmla="*/ 0 h 333"/>
              <a:gd name="T10" fmla="*/ 0 60000 65536"/>
              <a:gd name="T11" fmla="*/ 0 60000 65536"/>
              <a:gd name="T12" fmla="*/ 0 60000 65536"/>
              <a:gd name="T13" fmla="*/ 0 60000 65536"/>
              <a:gd name="T14" fmla="*/ 0 60000 65536"/>
              <a:gd name="T15" fmla="*/ 0 w 819"/>
              <a:gd name="T16" fmla="*/ 0 h 333"/>
              <a:gd name="T17" fmla="*/ 819 w 819"/>
              <a:gd name="T18" fmla="*/ 333 h 333"/>
            </a:gdLst>
            <a:ahLst/>
            <a:cxnLst>
              <a:cxn ang="T10">
                <a:pos x="T0" y="T1"/>
              </a:cxn>
              <a:cxn ang="T11">
                <a:pos x="T2" y="T3"/>
              </a:cxn>
              <a:cxn ang="T12">
                <a:pos x="T4" y="T5"/>
              </a:cxn>
              <a:cxn ang="T13">
                <a:pos x="T6" y="T7"/>
              </a:cxn>
              <a:cxn ang="T14">
                <a:pos x="T8" y="T9"/>
              </a:cxn>
            </a:cxnLst>
            <a:rect l="T15" t="T16" r="T17" b="T18"/>
            <a:pathLst>
              <a:path w="819" h="333">
                <a:moveTo>
                  <a:pt x="97" y="0"/>
                </a:moveTo>
                <a:lnTo>
                  <a:pt x="819" y="139"/>
                </a:lnTo>
                <a:lnTo>
                  <a:pt x="172" y="98"/>
                </a:lnTo>
                <a:lnTo>
                  <a:pt x="0" y="333"/>
                </a:lnTo>
                <a:lnTo>
                  <a:pt x="97"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55" name="Freeform 1063"/>
          <p:cNvSpPr>
            <a:spLocks/>
          </p:cNvSpPr>
          <p:nvPr/>
        </p:nvSpPr>
        <p:spPr bwMode="auto">
          <a:xfrm>
            <a:off x="7186613" y="5546725"/>
            <a:ext cx="171450" cy="41275"/>
          </a:xfrm>
          <a:custGeom>
            <a:avLst/>
            <a:gdLst>
              <a:gd name="T0" fmla="*/ 5383 w 1083"/>
              <a:gd name="T1" fmla="*/ 0 h 306"/>
              <a:gd name="T2" fmla="*/ 171450 w 1083"/>
              <a:gd name="T3" fmla="*/ 35205 h 306"/>
              <a:gd name="T4" fmla="*/ 167017 w 1083"/>
              <a:gd name="T5" fmla="*/ 41275 h 306"/>
              <a:gd name="T6" fmla="*/ 0 w 1083"/>
              <a:gd name="T7" fmla="*/ 3777 h 306"/>
              <a:gd name="T8" fmla="*/ 5383 w 1083"/>
              <a:gd name="T9" fmla="*/ 0 h 306"/>
              <a:gd name="T10" fmla="*/ 0 60000 65536"/>
              <a:gd name="T11" fmla="*/ 0 60000 65536"/>
              <a:gd name="T12" fmla="*/ 0 60000 65536"/>
              <a:gd name="T13" fmla="*/ 0 60000 65536"/>
              <a:gd name="T14" fmla="*/ 0 60000 65536"/>
              <a:gd name="T15" fmla="*/ 0 w 1083"/>
              <a:gd name="T16" fmla="*/ 0 h 306"/>
              <a:gd name="T17" fmla="*/ 1083 w 1083"/>
              <a:gd name="T18" fmla="*/ 306 h 306"/>
            </a:gdLst>
            <a:ahLst/>
            <a:cxnLst>
              <a:cxn ang="T10">
                <a:pos x="T0" y="T1"/>
              </a:cxn>
              <a:cxn ang="T11">
                <a:pos x="T2" y="T3"/>
              </a:cxn>
              <a:cxn ang="T12">
                <a:pos x="T4" y="T5"/>
              </a:cxn>
              <a:cxn ang="T13">
                <a:pos x="T6" y="T7"/>
              </a:cxn>
              <a:cxn ang="T14">
                <a:pos x="T8" y="T9"/>
              </a:cxn>
            </a:cxnLst>
            <a:rect l="T15" t="T16" r="T17" b="T18"/>
            <a:pathLst>
              <a:path w="1083" h="306">
                <a:moveTo>
                  <a:pt x="34" y="0"/>
                </a:moveTo>
                <a:lnTo>
                  <a:pt x="1083" y="261"/>
                </a:lnTo>
                <a:lnTo>
                  <a:pt x="1055" y="306"/>
                </a:lnTo>
                <a:lnTo>
                  <a:pt x="0" y="28"/>
                </a:lnTo>
                <a:lnTo>
                  <a:pt x="34"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56" name="Freeform 1064"/>
          <p:cNvSpPr>
            <a:spLocks/>
          </p:cNvSpPr>
          <p:nvPr/>
        </p:nvSpPr>
        <p:spPr bwMode="auto">
          <a:xfrm>
            <a:off x="7170738" y="5559425"/>
            <a:ext cx="173037" cy="41275"/>
          </a:xfrm>
          <a:custGeom>
            <a:avLst/>
            <a:gdLst>
              <a:gd name="T0" fmla="*/ 6203 w 1088"/>
              <a:gd name="T1" fmla="*/ 0 h 311"/>
              <a:gd name="T2" fmla="*/ 173037 w 1088"/>
              <a:gd name="T3" fmla="*/ 34506 h 311"/>
              <a:gd name="T4" fmla="*/ 167789 w 1088"/>
              <a:gd name="T5" fmla="*/ 41275 h 311"/>
              <a:gd name="T6" fmla="*/ 0 w 1088"/>
              <a:gd name="T7" fmla="*/ 4512 h 311"/>
              <a:gd name="T8" fmla="*/ 6203 w 1088"/>
              <a:gd name="T9" fmla="*/ 0 h 311"/>
              <a:gd name="T10" fmla="*/ 0 60000 65536"/>
              <a:gd name="T11" fmla="*/ 0 60000 65536"/>
              <a:gd name="T12" fmla="*/ 0 60000 65536"/>
              <a:gd name="T13" fmla="*/ 0 60000 65536"/>
              <a:gd name="T14" fmla="*/ 0 60000 65536"/>
              <a:gd name="T15" fmla="*/ 0 w 1088"/>
              <a:gd name="T16" fmla="*/ 0 h 311"/>
              <a:gd name="T17" fmla="*/ 1088 w 1088"/>
              <a:gd name="T18" fmla="*/ 311 h 311"/>
            </a:gdLst>
            <a:ahLst/>
            <a:cxnLst>
              <a:cxn ang="T10">
                <a:pos x="T0" y="T1"/>
              </a:cxn>
              <a:cxn ang="T11">
                <a:pos x="T2" y="T3"/>
              </a:cxn>
              <a:cxn ang="T12">
                <a:pos x="T4" y="T5"/>
              </a:cxn>
              <a:cxn ang="T13">
                <a:pos x="T6" y="T7"/>
              </a:cxn>
              <a:cxn ang="T14">
                <a:pos x="T8" y="T9"/>
              </a:cxn>
            </a:cxnLst>
            <a:rect l="T15" t="T16" r="T17" b="T18"/>
            <a:pathLst>
              <a:path w="1088" h="311">
                <a:moveTo>
                  <a:pt x="39" y="0"/>
                </a:moveTo>
                <a:lnTo>
                  <a:pt x="1088" y="260"/>
                </a:lnTo>
                <a:lnTo>
                  <a:pt x="1055" y="311"/>
                </a:lnTo>
                <a:lnTo>
                  <a:pt x="0" y="34"/>
                </a:lnTo>
                <a:lnTo>
                  <a:pt x="39"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57" name="Freeform 1065"/>
          <p:cNvSpPr>
            <a:spLocks/>
          </p:cNvSpPr>
          <p:nvPr/>
        </p:nvSpPr>
        <p:spPr bwMode="auto">
          <a:xfrm>
            <a:off x="7197725" y="5597525"/>
            <a:ext cx="25400" cy="9525"/>
          </a:xfrm>
          <a:custGeom>
            <a:avLst/>
            <a:gdLst>
              <a:gd name="T0" fmla="*/ 2478 w 164"/>
              <a:gd name="T1" fmla="*/ 132 h 72"/>
              <a:gd name="T2" fmla="*/ 3252 w 164"/>
              <a:gd name="T3" fmla="*/ 132 h 72"/>
              <a:gd name="T4" fmla="*/ 5421 w 164"/>
              <a:gd name="T5" fmla="*/ 0 h 72"/>
              <a:gd name="T6" fmla="*/ 8363 w 164"/>
              <a:gd name="T7" fmla="*/ 0 h 72"/>
              <a:gd name="T8" fmla="*/ 12080 w 164"/>
              <a:gd name="T9" fmla="*/ 265 h 72"/>
              <a:gd name="T10" fmla="*/ 16107 w 164"/>
              <a:gd name="T11" fmla="*/ 926 h 72"/>
              <a:gd name="T12" fmla="*/ 19824 w 164"/>
              <a:gd name="T13" fmla="*/ 2249 h 72"/>
              <a:gd name="T14" fmla="*/ 23077 w 164"/>
              <a:gd name="T15" fmla="*/ 4101 h 72"/>
              <a:gd name="T16" fmla="*/ 25400 w 164"/>
              <a:gd name="T17" fmla="*/ 6747 h 72"/>
              <a:gd name="T18" fmla="*/ 25400 w 164"/>
              <a:gd name="T19" fmla="*/ 6879 h 72"/>
              <a:gd name="T20" fmla="*/ 25400 w 164"/>
              <a:gd name="T21" fmla="*/ 7541 h 72"/>
              <a:gd name="T22" fmla="*/ 25245 w 164"/>
              <a:gd name="T23" fmla="*/ 8202 h 72"/>
              <a:gd name="T24" fmla="*/ 24935 w 164"/>
              <a:gd name="T25" fmla="*/ 8864 h 72"/>
              <a:gd name="T26" fmla="*/ 24161 w 164"/>
              <a:gd name="T27" fmla="*/ 9393 h 72"/>
              <a:gd name="T28" fmla="*/ 23077 w 164"/>
              <a:gd name="T29" fmla="*/ 9525 h 72"/>
              <a:gd name="T30" fmla="*/ 21373 w 164"/>
              <a:gd name="T31" fmla="*/ 9393 h 72"/>
              <a:gd name="T32" fmla="*/ 19205 w 164"/>
              <a:gd name="T33" fmla="*/ 8599 h 72"/>
              <a:gd name="T34" fmla="*/ 19205 w 164"/>
              <a:gd name="T35" fmla="*/ 8334 h 72"/>
              <a:gd name="T36" fmla="*/ 19050 w 164"/>
              <a:gd name="T37" fmla="*/ 7805 h 72"/>
              <a:gd name="T38" fmla="*/ 18585 w 164"/>
              <a:gd name="T39" fmla="*/ 6879 h 72"/>
              <a:gd name="T40" fmla="*/ 17501 w 164"/>
              <a:gd name="T41" fmla="*/ 5953 h 72"/>
              <a:gd name="T42" fmla="*/ 15488 w 164"/>
              <a:gd name="T43" fmla="*/ 5027 h 72"/>
              <a:gd name="T44" fmla="*/ 12545 w 164"/>
              <a:gd name="T45" fmla="*/ 4233 h 72"/>
              <a:gd name="T46" fmla="*/ 8518 w 164"/>
              <a:gd name="T47" fmla="*/ 3836 h 72"/>
              <a:gd name="T48" fmla="*/ 3098 w 164"/>
              <a:gd name="T49" fmla="*/ 3836 h 72"/>
              <a:gd name="T50" fmla="*/ 2788 w 164"/>
              <a:gd name="T51" fmla="*/ 3836 h 72"/>
              <a:gd name="T52" fmla="*/ 2168 w 164"/>
              <a:gd name="T53" fmla="*/ 3572 h 72"/>
              <a:gd name="T54" fmla="*/ 1394 w 164"/>
              <a:gd name="T55" fmla="*/ 3307 h 72"/>
              <a:gd name="T56" fmla="*/ 620 w 164"/>
              <a:gd name="T57" fmla="*/ 2910 h 72"/>
              <a:gd name="T58" fmla="*/ 0 w 164"/>
              <a:gd name="T59" fmla="*/ 2381 h 72"/>
              <a:gd name="T60" fmla="*/ 0 w 164"/>
              <a:gd name="T61" fmla="*/ 1852 h 72"/>
              <a:gd name="T62" fmla="*/ 774 w 164"/>
              <a:gd name="T63" fmla="*/ 926 h 72"/>
              <a:gd name="T64" fmla="*/ 2478 w 164"/>
              <a:gd name="T65" fmla="*/ 132 h 7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64"/>
              <a:gd name="T100" fmla="*/ 0 h 72"/>
              <a:gd name="T101" fmla="*/ 164 w 164"/>
              <a:gd name="T102" fmla="*/ 72 h 7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64" h="72">
                <a:moveTo>
                  <a:pt x="16" y="1"/>
                </a:moveTo>
                <a:lnTo>
                  <a:pt x="21" y="1"/>
                </a:lnTo>
                <a:lnTo>
                  <a:pt x="35" y="0"/>
                </a:lnTo>
                <a:lnTo>
                  <a:pt x="54" y="0"/>
                </a:lnTo>
                <a:lnTo>
                  <a:pt x="78" y="2"/>
                </a:lnTo>
                <a:lnTo>
                  <a:pt x="104" y="7"/>
                </a:lnTo>
                <a:lnTo>
                  <a:pt x="128" y="17"/>
                </a:lnTo>
                <a:lnTo>
                  <a:pt x="149" y="31"/>
                </a:lnTo>
                <a:lnTo>
                  <a:pt x="164" y="51"/>
                </a:lnTo>
                <a:lnTo>
                  <a:pt x="164" y="52"/>
                </a:lnTo>
                <a:lnTo>
                  <a:pt x="164" y="57"/>
                </a:lnTo>
                <a:lnTo>
                  <a:pt x="163" y="62"/>
                </a:lnTo>
                <a:lnTo>
                  <a:pt x="161" y="67"/>
                </a:lnTo>
                <a:lnTo>
                  <a:pt x="156" y="71"/>
                </a:lnTo>
                <a:lnTo>
                  <a:pt x="149" y="72"/>
                </a:lnTo>
                <a:lnTo>
                  <a:pt x="138" y="71"/>
                </a:lnTo>
                <a:lnTo>
                  <a:pt x="124" y="65"/>
                </a:lnTo>
                <a:lnTo>
                  <a:pt x="124" y="63"/>
                </a:lnTo>
                <a:lnTo>
                  <a:pt x="123" y="59"/>
                </a:lnTo>
                <a:lnTo>
                  <a:pt x="120" y="52"/>
                </a:lnTo>
                <a:lnTo>
                  <a:pt x="113" y="45"/>
                </a:lnTo>
                <a:lnTo>
                  <a:pt x="100" y="38"/>
                </a:lnTo>
                <a:lnTo>
                  <a:pt x="81" y="32"/>
                </a:lnTo>
                <a:lnTo>
                  <a:pt x="55" y="29"/>
                </a:lnTo>
                <a:lnTo>
                  <a:pt x="20" y="29"/>
                </a:lnTo>
                <a:lnTo>
                  <a:pt x="18" y="29"/>
                </a:lnTo>
                <a:lnTo>
                  <a:pt x="14" y="27"/>
                </a:lnTo>
                <a:lnTo>
                  <a:pt x="9" y="25"/>
                </a:lnTo>
                <a:lnTo>
                  <a:pt x="4" y="22"/>
                </a:lnTo>
                <a:lnTo>
                  <a:pt x="0" y="18"/>
                </a:lnTo>
                <a:lnTo>
                  <a:pt x="0" y="14"/>
                </a:lnTo>
                <a:lnTo>
                  <a:pt x="5" y="7"/>
                </a:lnTo>
                <a:lnTo>
                  <a:pt x="16" y="1"/>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58" name="Freeform 1066"/>
          <p:cNvSpPr>
            <a:spLocks/>
          </p:cNvSpPr>
          <p:nvPr/>
        </p:nvSpPr>
        <p:spPr bwMode="auto">
          <a:xfrm>
            <a:off x="7202488" y="5529263"/>
            <a:ext cx="23812" cy="14287"/>
          </a:xfrm>
          <a:custGeom>
            <a:avLst/>
            <a:gdLst>
              <a:gd name="T0" fmla="*/ 7339 w 146"/>
              <a:gd name="T1" fmla="*/ 0 h 109"/>
              <a:gd name="T2" fmla="*/ 6850 w 146"/>
              <a:gd name="T3" fmla="*/ 0 h 109"/>
              <a:gd name="T4" fmla="*/ 5708 w 146"/>
              <a:gd name="T5" fmla="*/ 393 h 109"/>
              <a:gd name="T6" fmla="*/ 4240 w 146"/>
              <a:gd name="T7" fmla="*/ 918 h 109"/>
              <a:gd name="T8" fmla="*/ 2446 w 146"/>
              <a:gd name="T9" fmla="*/ 1835 h 109"/>
              <a:gd name="T10" fmla="*/ 979 w 146"/>
              <a:gd name="T11" fmla="*/ 3146 h 109"/>
              <a:gd name="T12" fmla="*/ 163 w 146"/>
              <a:gd name="T13" fmla="*/ 5112 h 109"/>
              <a:gd name="T14" fmla="*/ 0 w 146"/>
              <a:gd name="T15" fmla="*/ 7733 h 109"/>
              <a:gd name="T16" fmla="*/ 979 w 146"/>
              <a:gd name="T17" fmla="*/ 11141 h 109"/>
              <a:gd name="T18" fmla="*/ 13863 w 146"/>
              <a:gd name="T19" fmla="*/ 14287 h 109"/>
              <a:gd name="T20" fmla="*/ 13700 w 146"/>
              <a:gd name="T21" fmla="*/ 13632 h 109"/>
              <a:gd name="T22" fmla="*/ 13700 w 146"/>
              <a:gd name="T23" fmla="*/ 12190 h 109"/>
              <a:gd name="T24" fmla="*/ 13700 w 146"/>
              <a:gd name="T25" fmla="*/ 9962 h 109"/>
              <a:gd name="T26" fmla="*/ 14189 w 146"/>
              <a:gd name="T27" fmla="*/ 7602 h 109"/>
              <a:gd name="T28" fmla="*/ 15168 w 146"/>
              <a:gd name="T29" fmla="*/ 5243 h 109"/>
              <a:gd name="T30" fmla="*/ 16962 w 146"/>
              <a:gd name="T31" fmla="*/ 3539 h 109"/>
              <a:gd name="T32" fmla="*/ 19735 w 146"/>
              <a:gd name="T33" fmla="*/ 2621 h 109"/>
              <a:gd name="T34" fmla="*/ 23812 w 146"/>
              <a:gd name="T35" fmla="*/ 3015 h 109"/>
              <a:gd name="T36" fmla="*/ 7339 w 146"/>
              <a:gd name="T37" fmla="*/ 0 h 10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109"/>
              <a:gd name="T59" fmla="*/ 146 w 146"/>
              <a:gd name="T60" fmla="*/ 109 h 10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109">
                <a:moveTo>
                  <a:pt x="45" y="0"/>
                </a:moveTo>
                <a:lnTo>
                  <a:pt x="42" y="0"/>
                </a:lnTo>
                <a:lnTo>
                  <a:pt x="35" y="3"/>
                </a:lnTo>
                <a:lnTo>
                  <a:pt x="26" y="7"/>
                </a:lnTo>
                <a:lnTo>
                  <a:pt x="15" y="14"/>
                </a:lnTo>
                <a:lnTo>
                  <a:pt x="6" y="24"/>
                </a:lnTo>
                <a:lnTo>
                  <a:pt x="1" y="39"/>
                </a:lnTo>
                <a:lnTo>
                  <a:pt x="0" y="59"/>
                </a:lnTo>
                <a:lnTo>
                  <a:pt x="6" y="85"/>
                </a:lnTo>
                <a:lnTo>
                  <a:pt x="85" y="109"/>
                </a:lnTo>
                <a:lnTo>
                  <a:pt x="84" y="104"/>
                </a:lnTo>
                <a:lnTo>
                  <a:pt x="84" y="93"/>
                </a:lnTo>
                <a:lnTo>
                  <a:pt x="84" y="76"/>
                </a:lnTo>
                <a:lnTo>
                  <a:pt x="87" y="58"/>
                </a:lnTo>
                <a:lnTo>
                  <a:pt x="93" y="40"/>
                </a:lnTo>
                <a:lnTo>
                  <a:pt x="104" y="27"/>
                </a:lnTo>
                <a:lnTo>
                  <a:pt x="121" y="20"/>
                </a:lnTo>
                <a:lnTo>
                  <a:pt x="146" y="23"/>
                </a:lnTo>
                <a:lnTo>
                  <a:pt x="45"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59" name="Freeform 1067"/>
          <p:cNvSpPr>
            <a:spLocks/>
          </p:cNvSpPr>
          <p:nvPr/>
        </p:nvSpPr>
        <p:spPr bwMode="auto">
          <a:xfrm>
            <a:off x="7334250" y="5554663"/>
            <a:ext cx="23813" cy="14287"/>
          </a:xfrm>
          <a:custGeom>
            <a:avLst/>
            <a:gdLst>
              <a:gd name="T0" fmla="*/ 7340 w 146"/>
              <a:gd name="T1" fmla="*/ 0 h 107"/>
              <a:gd name="T2" fmla="*/ 6850 w 146"/>
              <a:gd name="T3" fmla="*/ 0 h 107"/>
              <a:gd name="T4" fmla="*/ 5709 w 146"/>
              <a:gd name="T5" fmla="*/ 267 h 107"/>
              <a:gd name="T6" fmla="*/ 4078 w 146"/>
              <a:gd name="T7" fmla="*/ 801 h 107"/>
              <a:gd name="T8" fmla="*/ 2447 w 146"/>
              <a:gd name="T9" fmla="*/ 1602 h 107"/>
              <a:gd name="T10" fmla="*/ 979 w 146"/>
              <a:gd name="T11" fmla="*/ 3071 h 107"/>
              <a:gd name="T12" fmla="*/ 0 w 146"/>
              <a:gd name="T13" fmla="*/ 5074 h 107"/>
              <a:gd name="T14" fmla="*/ 0 w 146"/>
              <a:gd name="T15" fmla="*/ 7744 h 107"/>
              <a:gd name="T16" fmla="*/ 979 w 146"/>
              <a:gd name="T17" fmla="*/ 11349 h 107"/>
              <a:gd name="T18" fmla="*/ 13701 w 146"/>
              <a:gd name="T19" fmla="*/ 14287 h 107"/>
              <a:gd name="T20" fmla="*/ 13538 w 146"/>
              <a:gd name="T21" fmla="*/ 13753 h 107"/>
              <a:gd name="T22" fmla="*/ 13538 w 146"/>
              <a:gd name="T23" fmla="*/ 12151 h 107"/>
              <a:gd name="T24" fmla="*/ 13538 w 146"/>
              <a:gd name="T25" fmla="*/ 10014 h 107"/>
              <a:gd name="T26" fmla="*/ 14027 w 146"/>
              <a:gd name="T27" fmla="*/ 7477 h 107"/>
              <a:gd name="T28" fmla="*/ 15005 w 146"/>
              <a:gd name="T29" fmla="*/ 5341 h 107"/>
              <a:gd name="T30" fmla="*/ 16800 w 146"/>
              <a:gd name="T31" fmla="*/ 3605 h 107"/>
              <a:gd name="T32" fmla="*/ 19735 w 146"/>
              <a:gd name="T33" fmla="*/ 2537 h 107"/>
              <a:gd name="T34" fmla="*/ 23813 w 146"/>
              <a:gd name="T35" fmla="*/ 3071 h 107"/>
              <a:gd name="T36" fmla="*/ 7340 w 146"/>
              <a:gd name="T37" fmla="*/ 0 h 10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107"/>
              <a:gd name="T59" fmla="*/ 146 w 146"/>
              <a:gd name="T60" fmla="*/ 107 h 10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107">
                <a:moveTo>
                  <a:pt x="45" y="0"/>
                </a:moveTo>
                <a:lnTo>
                  <a:pt x="42" y="0"/>
                </a:lnTo>
                <a:lnTo>
                  <a:pt x="35" y="2"/>
                </a:lnTo>
                <a:lnTo>
                  <a:pt x="25" y="6"/>
                </a:lnTo>
                <a:lnTo>
                  <a:pt x="15" y="12"/>
                </a:lnTo>
                <a:lnTo>
                  <a:pt x="6" y="23"/>
                </a:lnTo>
                <a:lnTo>
                  <a:pt x="0" y="38"/>
                </a:lnTo>
                <a:lnTo>
                  <a:pt x="0" y="58"/>
                </a:lnTo>
                <a:lnTo>
                  <a:pt x="6" y="85"/>
                </a:lnTo>
                <a:lnTo>
                  <a:pt x="84" y="107"/>
                </a:lnTo>
                <a:lnTo>
                  <a:pt x="83" y="103"/>
                </a:lnTo>
                <a:lnTo>
                  <a:pt x="83" y="91"/>
                </a:lnTo>
                <a:lnTo>
                  <a:pt x="83" y="75"/>
                </a:lnTo>
                <a:lnTo>
                  <a:pt x="86" y="56"/>
                </a:lnTo>
                <a:lnTo>
                  <a:pt x="92" y="40"/>
                </a:lnTo>
                <a:lnTo>
                  <a:pt x="103" y="27"/>
                </a:lnTo>
                <a:lnTo>
                  <a:pt x="121" y="19"/>
                </a:lnTo>
                <a:lnTo>
                  <a:pt x="146" y="23"/>
                </a:lnTo>
                <a:lnTo>
                  <a:pt x="45"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60" name="Freeform 1068"/>
          <p:cNvSpPr>
            <a:spLocks/>
          </p:cNvSpPr>
          <p:nvPr/>
        </p:nvSpPr>
        <p:spPr bwMode="auto">
          <a:xfrm>
            <a:off x="7227888" y="5532438"/>
            <a:ext cx="100012" cy="25400"/>
          </a:xfrm>
          <a:custGeom>
            <a:avLst/>
            <a:gdLst>
              <a:gd name="T0" fmla="*/ 0 w 629"/>
              <a:gd name="T1" fmla="*/ 5582 h 182"/>
              <a:gd name="T2" fmla="*/ 95560 w 629"/>
              <a:gd name="T3" fmla="*/ 25400 h 182"/>
              <a:gd name="T4" fmla="*/ 100012 w 629"/>
              <a:gd name="T5" fmla="*/ 19818 h 182"/>
              <a:gd name="T6" fmla="*/ 4611 w 629"/>
              <a:gd name="T7" fmla="*/ 0 h 182"/>
              <a:gd name="T8" fmla="*/ 0 w 629"/>
              <a:gd name="T9" fmla="*/ 5582 h 182"/>
              <a:gd name="T10" fmla="*/ 0 60000 65536"/>
              <a:gd name="T11" fmla="*/ 0 60000 65536"/>
              <a:gd name="T12" fmla="*/ 0 60000 65536"/>
              <a:gd name="T13" fmla="*/ 0 60000 65536"/>
              <a:gd name="T14" fmla="*/ 0 60000 65536"/>
              <a:gd name="T15" fmla="*/ 0 w 629"/>
              <a:gd name="T16" fmla="*/ 0 h 182"/>
              <a:gd name="T17" fmla="*/ 629 w 629"/>
              <a:gd name="T18" fmla="*/ 182 h 182"/>
            </a:gdLst>
            <a:ahLst/>
            <a:cxnLst>
              <a:cxn ang="T10">
                <a:pos x="T0" y="T1"/>
              </a:cxn>
              <a:cxn ang="T11">
                <a:pos x="T2" y="T3"/>
              </a:cxn>
              <a:cxn ang="T12">
                <a:pos x="T4" y="T5"/>
              </a:cxn>
              <a:cxn ang="T13">
                <a:pos x="T6" y="T7"/>
              </a:cxn>
              <a:cxn ang="T14">
                <a:pos x="T8" y="T9"/>
              </a:cxn>
            </a:cxnLst>
            <a:rect l="T15" t="T16" r="T17" b="T18"/>
            <a:pathLst>
              <a:path w="629" h="182">
                <a:moveTo>
                  <a:pt x="0" y="40"/>
                </a:moveTo>
                <a:lnTo>
                  <a:pt x="601" y="182"/>
                </a:lnTo>
                <a:lnTo>
                  <a:pt x="629" y="142"/>
                </a:lnTo>
                <a:lnTo>
                  <a:pt x="29" y="0"/>
                </a:lnTo>
                <a:lnTo>
                  <a:pt x="0" y="4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61" name="Freeform 1069"/>
          <p:cNvSpPr>
            <a:spLocks/>
          </p:cNvSpPr>
          <p:nvPr/>
        </p:nvSpPr>
        <p:spPr bwMode="auto">
          <a:xfrm>
            <a:off x="7227888" y="5543550"/>
            <a:ext cx="95250" cy="22225"/>
          </a:xfrm>
          <a:custGeom>
            <a:avLst/>
            <a:gdLst>
              <a:gd name="T0" fmla="*/ 0 w 606"/>
              <a:gd name="T1" fmla="*/ 3661 h 170"/>
              <a:gd name="T2" fmla="*/ 94307 w 606"/>
              <a:gd name="T3" fmla="*/ 22225 h 170"/>
              <a:gd name="T4" fmla="*/ 95250 w 606"/>
              <a:gd name="T5" fmla="*/ 18564 h 170"/>
              <a:gd name="T6" fmla="*/ 786 w 606"/>
              <a:gd name="T7" fmla="*/ 0 h 170"/>
              <a:gd name="T8" fmla="*/ 0 w 606"/>
              <a:gd name="T9" fmla="*/ 3661 h 170"/>
              <a:gd name="T10" fmla="*/ 0 60000 65536"/>
              <a:gd name="T11" fmla="*/ 0 60000 65536"/>
              <a:gd name="T12" fmla="*/ 0 60000 65536"/>
              <a:gd name="T13" fmla="*/ 0 60000 65536"/>
              <a:gd name="T14" fmla="*/ 0 60000 65536"/>
              <a:gd name="T15" fmla="*/ 0 w 606"/>
              <a:gd name="T16" fmla="*/ 0 h 170"/>
              <a:gd name="T17" fmla="*/ 606 w 606"/>
              <a:gd name="T18" fmla="*/ 170 h 170"/>
            </a:gdLst>
            <a:ahLst/>
            <a:cxnLst>
              <a:cxn ang="T10">
                <a:pos x="T0" y="T1"/>
              </a:cxn>
              <a:cxn ang="T11">
                <a:pos x="T2" y="T3"/>
              </a:cxn>
              <a:cxn ang="T12">
                <a:pos x="T4" y="T5"/>
              </a:cxn>
              <a:cxn ang="T13">
                <a:pos x="T6" y="T7"/>
              </a:cxn>
              <a:cxn ang="T14">
                <a:pos x="T8" y="T9"/>
              </a:cxn>
            </a:cxnLst>
            <a:rect l="T15" t="T16" r="T17" b="T18"/>
            <a:pathLst>
              <a:path w="606" h="170">
                <a:moveTo>
                  <a:pt x="0" y="28"/>
                </a:moveTo>
                <a:lnTo>
                  <a:pt x="600" y="170"/>
                </a:lnTo>
                <a:lnTo>
                  <a:pt x="606" y="142"/>
                </a:lnTo>
                <a:lnTo>
                  <a:pt x="5" y="0"/>
                </a:lnTo>
                <a:lnTo>
                  <a:pt x="0" y="2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62" name="Freeform 1070"/>
          <p:cNvSpPr>
            <a:spLocks/>
          </p:cNvSpPr>
          <p:nvPr/>
        </p:nvSpPr>
        <p:spPr bwMode="auto">
          <a:xfrm>
            <a:off x="7227888" y="5527675"/>
            <a:ext cx="95250" cy="22225"/>
          </a:xfrm>
          <a:custGeom>
            <a:avLst/>
            <a:gdLst>
              <a:gd name="T0" fmla="*/ 0 w 606"/>
              <a:gd name="T1" fmla="*/ 3661 h 170"/>
              <a:gd name="T2" fmla="*/ 94307 w 606"/>
              <a:gd name="T3" fmla="*/ 22225 h 170"/>
              <a:gd name="T4" fmla="*/ 95250 w 606"/>
              <a:gd name="T5" fmla="*/ 18564 h 170"/>
              <a:gd name="T6" fmla="*/ 786 w 606"/>
              <a:gd name="T7" fmla="*/ 0 h 170"/>
              <a:gd name="T8" fmla="*/ 0 w 606"/>
              <a:gd name="T9" fmla="*/ 3661 h 170"/>
              <a:gd name="T10" fmla="*/ 0 60000 65536"/>
              <a:gd name="T11" fmla="*/ 0 60000 65536"/>
              <a:gd name="T12" fmla="*/ 0 60000 65536"/>
              <a:gd name="T13" fmla="*/ 0 60000 65536"/>
              <a:gd name="T14" fmla="*/ 0 60000 65536"/>
              <a:gd name="T15" fmla="*/ 0 w 606"/>
              <a:gd name="T16" fmla="*/ 0 h 170"/>
              <a:gd name="T17" fmla="*/ 606 w 606"/>
              <a:gd name="T18" fmla="*/ 170 h 170"/>
            </a:gdLst>
            <a:ahLst/>
            <a:cxnLst>
              <a:cxn ang="T10">
                <a:pos x="T0" y="T1"/>
              </a:cxn>
              <a:cxn ang="T11">
                <a:pos x="T2" y="T3"/>
              </a:cxn>
              <a:cxn ang="T12">
                <a:pos x="T4" y="T5"/>
              </a:cxn>
              <a:cxn ang="T13">
                <a:pos x="T6" y="T7"/>
              </a:cxn>
              <a:cxn ang="T14">
                <a:pos x="T8" y="T9"/>
              </a:cxn>
            </a:cxnLst>
            <a:rect l="T15" t="T16" r="T17" b="T18"/>
            <a:pathLst>
              <a:path w="606" h="170">
                <a:moveTo>
                  <a:pt x="0" y="28"/>
                </a:moveTo>
                <a:lnTo>
                  <a:pt x="600" y="170"/>
                </a:lnTo>
                <a:lnTo>
                  <a:pt x="606" y="142"/>
                </a:lnTo>
                <a:lnTo>
                  <a:pt x="5" y="0"/>
                </a:lnTo>
                <a:lnTo>
                  <a:pt x="0" y="2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63" name="AutoShape 1072"/>
          <p:cNvSpPr>
            <a:spLocks noChangeAspect="1" noChangeArrowheads="1" noTextEdit="1"/>
          </p:cNvSpPr>
          <p:nvPr/>
        </p:nvSpPr>
        <p:spPr bwMode="auto">
          <a:xfrm>
            <a:off x="6686550" y="5411788"/>
            <a:ext cx="233363" cy="252412"/>
          </a:xfrm>
          <a:prstGeom prst="rect">
            <a:avLst/>
          </a:prstGeom>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64" name="Freeform 1073"/>
          <p:cNvSpPr>
            <a:spLocks/>
          </p:cNvSpPr>
          <p:nvPr/>
        </p:nvSpPr>
        <p:spPr bwMode="auto">
          <a:xfrm>
            <a:off x="6688138" y="5411788"/>
            <a:ext cx="231775" cy="252412"/>
          </a:xfrm>
          <a:custGeom>
            <a:avLst/>
            <a:gdLst>
              <a:gd name="T0" fmla="*/ 79910 w 1894"/>
              <a:gd name="T1" fmla="*/ 0 h 1904"/>
              <a:gd name="T2" fmla="*/ 81745 w 1894"/>
              <a:gd name="T3" fmla="*/ 0 h 1904"/>
              <a:gd name="T4" fmla="*/ 85539 w 1894"/>
              <a:gd name="T5" fmla="*/ 133 h 1904"/>
              <a:gd name="T6" fmla="*/ 90801 w 1894"/>
              <a:gd name="T7" fmla="*/ 398 h 1904"/>
              <a:gd name="T8" fmla="*/ 97776 w 1894"/>
              <a:gd name="T9" fmla="*/ 795 h 1904"/>
              <a:gd name="T10" fmla="*/ 105853 w 1894"/>
              <a:gd name="T11" fmla="*/ 1326 h 1904"/>
              <a:gd name="T12" fmla="*/ 115153 w 1894"/>
              <a:gd name="T13" fmla="*/ 2254 h 1904"/>
              <a:gd name="T14" fmla="*/ 125433 w 1894"/>
              <a:gd name="T15" fmla="*/ 3447 h 1904"/>
              <a:gd name="T16" fmla="*/ 136569 w 1894"/>
              <a:gd name="T17" fmla="*/ 5038 h 1904"/>
              <a:gd name="T18" fmla="*/ 148439 w 1894"/>
              <a:gd name="T19" fmla="*/ 7291 h 1904"/>
              <a:gd name="T20" fmla="*/ 160921 w 1894"/>
              <a:gd name="T21" fmla="*/ 9678 h 1904"/>
              <a:gd name="T22" fmla="*/ 173525 w 1894"/>
              <a:gd name="T23" fmla="*/ 12859 h 1904"/>
              <a:gd name="T24" fmla="*/ 186619 w 1894"/>
              <a:gd name="T25" fmla="*/ 16571 h 1904"/>
              <a:gd name="T26" fmla="*/ 199713 w 1894"/>
              <a:gd name="T27" fmla="*/ 21079 h 1904"/>
              <a:gd name="T28" fmla="*/ 212807 w 1894"/>
              <a:gd name="T29" fmla="*/ 26116 h 1904"/>
              <a:gd name="T30" fmla="*/ 225534 w 1894"/>
              <a:gd name="T31" fmla="*/ 31949 h 1904"/>
              <a:gd name="T32" fmla="*/ 211583 w 1894"/>
              <a:gd name="T33" fmla="*/ 150996 h 1904"/>
              <a:gd name="T34" fmla="*/ 213174 w 1894"/>
              <a:gd name="T35" fmla="*/ 151924 h 1904"/>
              <a:gd name="T36" fmla="*/ 216356 w 1894"/>
              <a:gd name="T37" fmla="*/ 155504 h 1904"/>
              <a:gd name="T38" fmla="*/ 217947 w 1894"/>
              <a:gd name="T39" fmla="*/ 163591 h 1904"/>
              <a:gd name="T40" fmla="*/ 215377 w 1894"/>
              <a:gd name="T41" fmla="*/ 177775 h 1904"/>
              <a:gd name="T42" fmla="*/ 175239 w 1894"/>
              <a:gd name="T43" fmla="*/ 233985 h 1904"/>
              <a:gd name="T44" fmla="*/ 161777 w 1894"/>
              <a:gd name="T45" fmla="*/ 252412 h 1904"/>
              <a:gd name="T46" fmla="*/ 159575 w 1894"/>
              <a:gd name="T47" fmla="*/ 252147 h 1904"/>
              <a:gd name="T48" fmla="*/ 155414 w 1894"/>
              <a:gd name="T49" fmla="*/ 251484 h 1904"/>
              <a:gd name="T50" fmla="*/ 149663 w 1894"/>
              <a:gd name="T51" fmla="*/ 250689 h 1904"/>
              <a:gd name="T52" fmla="*/ 142198 w 1894"/>
              <a:gd name="T53" fmla="*/ 249363 h 1904"/>
              <a:gd name="T54" fmla="*/ 133509 w 1894"/>
              <a:gd name="T55" fmla="*/ 247772 h 1904"/>
              <a:gd name="T56" fmla="*/ 123352 w 1894"/>
              <a:gd name="T57" fmla="*/ 245784 h 1904"/>
              <a:gd name="T58" fmla="*/ 112339 w 1894"/>
              <a:gd name="T59" fmla="*/ 243265 h 1904"/>
              <a:gd name="T60" fmla="*/ 100346 w 1894"/>
              <a:gd name="T61" fmla="*/ 240348 h 1904"/>
              <a:gd name="T62" fmla="*/ 87742 w 1894"/>
              <a:gd name="T63" fmla="*/ 236769 h 1904"/>
              <a:gd name="T64" fmla="*/ 74648 w 1894"/>
              <a:gd name="T65" fmla="*/ 232659 h 1904"/>
              <a:gd name="T66" fmla="*/ 61309 w 1894"/>
              <a:gd name="T67" fmla="*/ 228019 h 1904"/>
              <a:gd name="T68" fmla="*/ 47726 w 1894"/>
              <a:gd name="T69" fmla="*/ 222849 h 1904"/>
              <a:gd name="T70" fmla="*/ 34265 w 1894"/>
              <a:gd name="T71" fmla="*/ 216883 h 1904"/>
              <a:gd name="T72" fmla="*/ 21048 w 1894"/>
              <a:gd name="T73" fmla="*/ 210122 h 1904"/>
              <a:gd name="T74" fmla="*/ 8199 w 1894"/>
              <a:gd name="T75" fmla="*/ 202831 h 1904"/>
              <a:gd name="T76" fmla="*/ 1958 w 1894"/>
              <a:gd name="T77" fmla="*/ 198191 h 1904"/>
              <a:gd name="T78" fmla="*/ 979 w 1894"/>
              <a:gd name="T79" fmla="*/ 193154 h 1904"/>
              <a:gd name="T80" fmla="*/ 0 w 1894"/>
              <a:gd name="T81" fmla="*/ 185730 h 1904"/>
              <a:gd name="T82" fmla="*/ 489 w 1894"/>
              <a:gd name="T83" fmla="*/ 178041 h 1904"/>
              <a:gd name="T84" fmla="*/ 47481 w 1894"/>
              <a:gd name="T85" fmla="*/ 127929 h 1904"/>
              <a:gd name="T86" fmla="*/ 47236 w 1894"/>
              <a:gd name="T87" fmla="*/ 126206 h 1904"/>
              <a:gd name="T88" fmla="*/ 47726 w 1894"/>
              <a:gd name="T89" fmla="*/ 121566 h 1904"/>
              <a:gd name="T90" fmla="*/ 50418 w 1894"/>
              <a:gd name="T91" fmla="*/ 115070 h 1904"/>
              <a:gd name="T92" fmla="*/ 57271 w 1894"/>
              <a:gd name="T93" fmla="*/ 107911 h 190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894"/>
              <a:gd name="T142" fmla="*/ 0 h 1904"/>
              <a:gd name="T143" fmla="*/ 1894 w 1894"/>
              <a:gd name="T144" fmla="*/ 1904 h 190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894" h="1904">
                <a:moveTo>
                  <a:pt x="651" y="0"/>
                </a:moveTo>
                <a:lnTo>
                  <a:pt x="653" y="0"/>
                </a:lnTo>
                <a:lnTo>
                  <a:pt x="659" y="0"/>
                </a:lnTo>
                <a:lnTo>
                  <a:pt x="668" y="0"/>
                </a:lnTo>
                <a:lnTo>
                  <a:pt x="682" y="0"/>
                </a:lnTo>
                <a:lnTo>
                  <a:pt x="699" y="1"/>
                </a:lnTo>
                <a:lnTo>
                  <a:pt x="720" y="1"/>
                </a:lnTo>
                <a:lnTo>
                  <a:pt x="742" y="3"/>
                </a:lnTo>
                <a:lnTo>
                  <a:pt x="769" y="4"/>
                </a:lnTo>
                <a:lnTo>
                  <a:pt x="799" y="6"/>
                </a:lnTo>
                <a:lnTo>
                  <a:pt x="831" y="8"/>
                </a:lnTo>
                <a:lnTo>
                  <a:pt x="865" y="10"/>
                </a:lnTo>
                <a:lnTo>
                  <a:pt x="902" y="13"/>
                </a:lnTo>
                <a:lnTo>
                  <a:pt x="941" y="17"/>
                </a:lnTo>
                <a:lnTo>
                  <a:pt x="982" y="21"/>
                </a:lnTo>
                <a:lnTo>
                  <a:pt x="1025" y="26"/>
                </a:lnTo>
                <a:lnTo>
                  <a:pt x="1070" y="32"/>
                </a:lnTo>
                <a:lnTo>
                  <a:pt x="1116" y="38"/>
                </a:lnTo>
                <a:lnTo>
                  <a:pt x="1164" y="46"/>
                </a:lnTo>
                <a:lnTo>
                  <a:pt x="1213" y="55"/>
                </a:lnTo>
                <a:lnTo>
                  <a:pt x="1263" y="63"/>
                </a:lnTo>
                <a:lnTo>
                  <a:pt x="1315" y="73"/>
                </a:lnTo>
                <a:lnTo>
                  <a:pt x="1366" y="85"/>
                </a:lnTo>
                <a:lnTo>
                  <a:pt x="1418" y="97"/>
                </a:lnTo>
                <a:lnTo>
                  <a:pt x="1472" y="111"/>
                </a:lnTo>
                <a:lnTo>
                  <a:pt x="1525" y="125"/>
                </a:lnTo>
                <a:lnTo>
                  <a:pt x="1579" y="141"/>
                </a:lnTo>
                <a:lnTo>
                  <a:pt x="1632" y="159"/>
                </a:lnTo>
                <a:lnTo>
                  <a:pt x="1685" y="177"/>
                </a:lnTo>
                <a:lnTo>
                  <a:pt x="1739" y="197"/>
                </a:lnTo>
                <a:lnTo>
                  <a:pt x="1791" y="218"/>
                </a:lnTo>
                <a:lnTo>
                  <a:pt x="1843" y="241"/>
                </a:lnTo>
                <a:lnTo>
                  <a:pt x="1894" y="266"/>
                </a:lnTo>
                <a:lnTo>
                  <a:pt x="1729" y="1139"/>
                </a:lnTo>
                <a:lnTo>
                  <a:pt x="1733" y="1140"/>
                </a:lnTo>
                <a:lnTo>
                  <a:pt x="1742" y="1146"/>
                </a:lnTo>
                <a:lnTo>
                  <a:pt x="1755" y="1156"/>
                </a:lnTo>
                <a:lnTo>
                  <a:pt x="1768" y="1173"/>
                </a:lnTo>
                <a:lnTo>
                  <a:pt x="1778" y="1199"/>
                </a:lnTo>
                <a:lnTo>
                  <a:pt x="1781" y="1234"/>
                </a:lnTo>
                <a:lnTo>
                  <a:pt x="1777" y="1281"/>
                </a:lnTo>
                <a:lnTo>
                  <a:pt x="1760" y="1341"/>
                </a:lnTo>
                <a:lnTo>
                  <a:pt x="1472" y="1765"/>
                </a:lnTo>
                <a:lnTo>
                  <a:pt x="1432" y="1765"/>
                </a:lnTo>
                <a:lnTo>
                  <a:pt x="1324" y="1904"/>
                </a:lnTo>
                <a:lnTo>
                  <a:pt x="1322" y="1904"/>
                </a:lnTo>
                <a:lnTo>
                  <a:pt x="1315" y="1903"/>
                </a:lnTo>
                <a:lnTo>
                  <a:pt x="1304" y="1902"/>
                </a:lnTo>
                <a:lnTo>
                  <a:pt x="1290" y="1900"/>
                </a:lnTo>
                <a:lnTo>
                  <a:pt x="1270" y="1897"/>
                </a:lnTo>
                <a:lnTo>
                  <a:pt x="1249" y="1894"/>
                </a:lnTo>
                <a:lnTo>
                  <a:pt x="1223" y="1891"/>
                </a:lnTo>
                <a:lnTo>
                  <a:pt x="1194" y="1887"/>
                </a:lnTo>
                <a:lnTo>
                  <a:pt x="1162" y="1881"/>
                </a:lnTo>
                <a:lnTo>
                  <a:pt x="1128" y="1876"/>
                </a:lnTo>
                <a:lnTo>
                  <a:pt x="1091" y="1869"/>
                </a:lnTo>
                <a:lnTo>
                  <a:pt x="1050" y="1862"/>
                </a:lnTo>
                <a:lnTo>
                  <a:pt x="1008" y="1854"/>
                </a:lnTo>
                <a:lnTo>
                  <a:pt x="964" y="1845"/>
                </a:lnTo>
                <a:lnTo>
                  <a:pt x="918" y="1835"/>
                </a:lnTo>
                <a:lnTo>
                  <a:pt x="870" y="1824"/>
                </a:lnTo>
                <a:lnTo>
                  <a:pt x="820" y="1813"/>
                </a:lnTo>
                <a:lnTo>
                  <a:pt x="769" y="1800"/>
                </a:lnTo>
                <a:lnTo>
                  <a:pt x="717" y="1786"/>
                </a:lnTo>
                <a:lnTo>
                  <a:pt x="664" y="1772"/>
                </a:lnTo>
                <a:lnTo>
                  <a:pt x="610" y="1755"/>
                </a:lnTo>
                <a:lnTo>
                  <a:pt x="555" y="1738"/>
                </a:lnTo>
                <a:lnTo>
                  <a:pt x="501" y="1720"/>
                </a:lnTo>
                <a:lnTo>
                  <a:pt x="445" y="1701"/>
                </a:lnTo>
                <a:lnTo>
                  <a:pt x="390" y="1681"/>
                </a:lnTo>
                <a:lnTo>
                  <a:pt x="334" y="1659"/>
                </a:lnTo>
                <a:lnTo>
                  <a:pt x="280" y="1636"/>
                </a:lnTo>
                <a:lnTo>
                  <a:pt x="225" y="1611"/>
                </a:lnTo>
                <a:lnTo>
                  <a:pt x="172" y="1585"/>
                </a:lnTo>
                <a:lnTo>
                  <a:pt x="119" y="1559"/>
                </a:lnTo>
                <a:lnTo>
                  <a:pt x="67" y="1530"/>
                </a:lnTo>
                <a:lnTo>
                  <a:pt x="17" y="1500"/>
                </a:lnTo>
                <a:lnTo>
                  <a:pt x="16" y="1495"/>
                </a:lnTo>
                <a:lnTo>
                  <a:pt x="12" y="1480"/>
                </a:lnTo>
                <a:lnTo>
                  <a:pt x="8" y="1457"/>
                </a:lnTo>
                <a:lnTo>
                  <a:pt x="4" y="1430"/>
                </a:lnTo>
                <a:lnTo>
                  <a:pt x="0" y="1401"/>
                </a:lnTo>
                <a:lnTo>
                  <a:pt x="0" y="1370"/>
                </a:lnTo>
                <a:lnTo>
                  <a:pt x="4" y="1343"/>
                </a:lnTo>
                <a:lnTo>
                  <a:pt x="12" y="1319"/>
                </a:lnTo>
                <a:lnTo>
                  <a:pt x="388" y="965"/>
                </a:lnTo>
                <a:lnTo>
                  <a:pt x="387" y="961"/>
                </a:lnTo>
                <a:lnTo>
                  <a:pt x="386" y="952"/>
                </a:lnTo>
                <a:lnTo>
                  <a:pt x="386" y="936"/>
                </a:lnTo>
                <a:lnTo>
                  <a:pt x="390" y="917"/>
                </a:lnTo>
                <a:lnTo>
                  <a:pt x="397" y="893"/>
                </a:lnTo>
                <a:lnTo>
                  <a:pt x="412" y="868"/>
                </a:lnTo>
                <a:lnTo>
                  <a:pt x="435" y="841"/>
                </a:lnTo>
                <a:lnTo>
                  <a:pt x="468" y="814"/>
                </a:lnTo>
                <a:lnTo>
                  <a:pt x="651" y="0"/>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65" name="Freeform 1074"/>
          <p:cNvSpPr>
            <a:spLocks/>
          </p:cNvSpPr>
          <p:nvPr/>
        </p:nvSpPr>
        <p:spPr bwMode="auto">
          <a:xfrm>
            <a:off x="6716713" y="5572125"/>
            <a:ext cx="134937" cy="42863"/>
          </a:xfrm>
          <a:custGeom>
            <a:avLst/>
            <a:gdLst>
              <a:gd name="T0" fmla="*/ 4880 w 1106"/>
              <a:gd name="T1" fmla="*/ 0 h 331"/>
              <a:gd name="T2" fmla="*/ 134937 w 1106"/>
              <a:gd name="T3" fmla="*/ 35870 h 331"/>
              <a:gd name="T4" fmla="*/ 130667 w 1106"/>
              <a:gd name="T5" fmla="*/ 42863 h 331"/>
              <a:gd name="T6" fmla="*/ 0 w 1106"/>
              <a:gd name="T7" fmla="*/ 4662 h 331"/>
              <a:gd name="T8" fmla="*/ 4880 w 1106"/>
              <a:gd name="T9" fmla="*/ 0 h 331"/>
              <a:gd name="T10" fmla="*/ 0 60000 65536"/>
              <a:gd name="T11" fmla="*/ 0 60000 65536"/>
              <a:gd name="T12" fmla="*/ 0 60000 65536"/>
              <a:gd name="T13" fmla="*/ 0 60000 65536"/>
              <a:gd name="T14" fmla="*/ 0 60000 65536"/>
              <a:gd name="T15" fmla="*/ 0 w 1106"/>
              <a:gd name="T16" fmla="*/ 0 h 331"/>
              <a:gd name="T17" fmla="*/ 1106 w 1106"/>
              <a:gd name="T18" fmla="*/ 331 h 331"/>
            </a:gdLst>
            <a:ahLst/>
            <a:cxnLst>
              <a:cxn ang="T10">
                <a:pos x="T0" y="T1"/>
              </a:cxn>
              <a:cxn ang="T11">
                <a:pos x="T2" y="T3"/>
              </a:cxn>
              <a:cxn ang="T12">
                <a:pos x="T4" y="T5"/>
              </a:cxn>
              <a:cxn ang="T13">
                <a:pos x="T6" y="T7"/>
              </a:cxn>
              <a:cxn ang="T14">
                <a:pos x="T8" y="T9"/>
              </a:cxn>
            </a:cxnLst>
            <a:rect l="T15" t="T16" r="T17" b="T18"/>
            <a:pathLst>
              <a:path w="1106" h="331">
                <a:moveTo>
                  <a:pt x="40" y="0"/>
                </a:moveTo>
                <a:lnTo>
                  <a:pt x="1106" y="277"/>
                </a:lnTo>
                <a:lnTo>
                  <a:pt x="1071" y="331"/>
                </a:lnTo>
                <a:lnTo>
                  <a:pt x="0" y="36"/>
                </a:lnTo>
                <a:lnTo>
                  <a:pt x="40"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66" name="Freeform 1075"/>
          <p:cNvSpPr>
            <a:spLocks/>
          </p:cNvSpPr>
          <p:nvPr/>
        </p:nvSpPr>
        <p:spPr bwMode="auto">
          <a:xfrm>
            <a:off x="6694488" y="5591175"/>
            <a:ext cx="157162" cy="66675"/>
          </a:xfrm>
          <a:custGeom>
            <a:avLst/>
            <a:gdLst>
              <a:gd name="T0" fmla="*/ 156795 w 1285"/>
              <a:gd name="T1" fmla="*/ 51624 h 505"/>
              <a:gd name="T2" fmla="*/ 154594 w 1285"/>
              <a:gd name="T3" fmla="*/ 51360 h 505"/>
              <a:gd name="T4" fmla="*/ 150680 w 1285"/>
              <a:gd name="T5" fmla="*/ 50831 h 505"/>
              <a:gd name="T6" fmla="*/ 144687 w 1285"/>
              <a:gd name="T7" fmla="*/ 49907 h 505"/>
              <a:gd name="T8" fmla="*/ 137471 w 1285"/>
              <a:gd name="T9" fmla="*/ 48719 h 505"/>
              <a:gd name="T10" fmla="*/ 128665 w 1285"/>
              <a:gd name="T11" fmla="*/ 46871 h 505"/>
              <a:gd name="T12" fmla="*/ 118758 w 1285"/>
              <a:gd name="T13" fmla="*/ 44890 h 505"/>
              <a:gd name="T14" fmla="*/ 107751 w 1285"/>
              <a:gd name="T15" fmla="*/ 42514 h 505"/>
              <a:gd name="T16" fmla="*/ 96009 w 1285"/>
              <a:gd name="T17" fmla="*/ 39477 h 505"/>
              <a:gd name="T18" fmla="*/ 83657 w 1285"/>
              <a:gd name="T19" fmla="*/ 36044 h 505"/>
              <a:gd name="T20" fmla="*/ 70815 w 1285"/>
              <a:gd name="T21" fmla="*/ 32215 h 505"/>
              <a:gd name="T22" fmla="*/ 57728 w 1285"/>
              <a:gd name="T23" fmla="*/ 27594 h 505"/>
              <a:gd name="T24" fmla="*/ 44519 w 1285"/>
              <a:gd name="T25" fmla="*/ 22577 h 505"/>
              <a:gd name="T26" fmla="*/ 31677 w 1285"/>
              <a:gd name="T27" fmla="*/ 16900 h 505"/>
              <a:gd name="T28" fmla="*/ 18957 w 1285"/>
              <a:gd name="T29" fmla="*/ 10694 h 505"/>
              <a:gd name="T30" fmla="*/ 6727 w 1285"/>
              <a:gd name="T31" fmla="*/ 3697 h 505"/>
              <a:gd name="T32" fmla="*/ 734 w 1285"/>
              <a:gd name="T33" fmla="*/ 528 h 505"/>
              <a:gd name="T34" fmla="*/ 245 w 1285"/>
              <a:gd name="T35" fmla="*/ 4225 h 505"/>
              <a:gd name="T36" fmla="*/ 0 w 1285"/>
              <a:gd name="T37" fmla="*/ 10034 h 505"/>
              <a:gd name="T38" fmla="*/ 978 w 1285"/>
              <a:gd name="T39" fmla="*/ 15844 h 505"/>
              <a:gd name="T40" fmla="*/ 2324 w 1285"/>
              <a:gd name="T41" fmla="*/ 18352 h 505"/>
              <a:gd name="T42" fmla="*/ 3425 w 1285"/>
              <a:gd name="T43" fmla="*/ 19012 h 505"/>
              <a:gd name="T44" fmla="*/ 5748 w 1285"/>
              <a:gd name="T45" fmla="*/ 20465 h 505"/>
              <a:gd name="T46" fmla="*/ 9173 w 1285"/>
              <a:gd name="T47" fmla="*/ 22445 h 505"/>
              <a:gd name="T48" fmla="*/ 13698 w 1285"/>
              <a:gd name="T49" fmla="*/ 25086 h 505"/>
              <a:gd name="T50" fmla="*/ 19447 w 1285"/>
              <a:gd name="T51" fmla="*/ 27990 h 505"/>
              <a:gd name="T52" fmla="*/ 26296 w 1285"/>
              <a:gd name="T53" fmla="*/ 31423 h 505"/>
              <a:gd name="T54" fmla="*/ 34368 w 1285"/>
              <a:gd name="T55" fmla="*/ 35252 h 505"/>
              <a:gd name="T56" fmla="*/ 43785 w 1285"/>
              <a:gd name="T57" fmla="*/ 39081 h 505"/>
              <a:gd name="T58" fmla="*/ 54181 w 1285"/>
              <a:gd name="T59" fmla="*/ 43042 h 505"/>
              <a:gd name="T60" fmla="*/ 66045 w 1285"/>
              <a:gd name="T61" fmla="*/ 47135 h 505"/>
              <a:gd name="T62" fmla="*/ 79131 w 1285"/>
              <a:gd name="T63" fmla="*/ 51095 h 505"/>
              <a:gd name="T64" fmla="*/ 93441 w 1285"/>
              <a:gd name="T65" fmla="*/ 54924 h 505"/>
              <a:gd name="T66" fmla="*/ 108851 w 1285"/>
              <a:gd name="T67" fmla="*/ 58621 h 505"/>
              <a:gd name="T68" fmla="*/ 125730 w 1285"/>
              <a:gd name="T69" fmla="*/ 62318 h 505"/>
              <a:gd name="T70" fmla="*/ 143953 w 1285"/>
              <a:gd name="T71" fmla="*/ 65223 h 505"/>
              <a:gd name="T72" fmla="*/ 153615 w 1285"/>
              <a:gd name="T73" fmla="*/ 66411 h 505"/>
              <a:gd name="T74" fmla="*/ 154716 w 1285"/>
              <a:gd name="T75" fmla="*/ 64298 h 505"/>
              <a:gd name="T76" fmla="*/ 156306 w 1285"/>
              <a:gd name="T77" fmla="*/ 60206 h 505"/>
              <a:gd name="T78" fmla="*/ 157162 w 1285"/>
              <a:gd name="T79" fmla="*/ 54792 h 5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85"/>
              <a:gd name="T121" fmla="*/ 0 h 505"/>
              <a:gd name="T122" fmla="*/ 1285 w 1285"/>
              <a:gd name="T123" fmla="*/ 505 h 50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85" h="505">
                <a:moveTo>
                  <a:pt x="1284" y="391"/>
                </a:moveTo>
                <a:lnTo>
                  <a:pt x="1282" y="391"/>
                </a:lnTo>
                <a:lnTo>
                  <a:pt x="1275" y="390"/>
                </a:lnTo>
                <a:lnTo>
                  <a:pt x="1264" y="389"/>
                </a:lnTo>
                <a:lnTo>
                  <a:pt x="1250" y="387"/>
                </a:lnTo>
                <a:lnTo>
                  <a:pt x="1232" y="385"/>
                </a:lnTo>
                <a:lnTo>
                  <a:pt x="1209" y="382"/>
                </a:lnTo>
                <a:lnTo>
                  <a:pt x="1183" y="378"/>
                </a:lnTo>
                <a:lnTo>
                  <a:pt x="1155" y="374"/>
                </a:lnTo>
                <a:lnTo>
                  <a:pt x="1124" y="369"/>
                </a:lnTo>
                <a:lnTo>
                  <a:pt x="1089" y="362"/>
                </a:lnTo>
                <a:lnTo>
                  <a:pt x="1052" y="355"/>
                </a:lnTo>
                <a:lnTo>
                  <a:pt x="1013" y="349"/>
                </a:lnTo>
                <a:lnTo>
                  <a:pt x="971" y="340"/>
                </a:lnTo>
                <a:lnTo>
                  <a:pt x="926" y="332"/>
                </a:lnTo>
                <a:lnTo>
                  <a:pt x="881" y="322"/>
                </a:lnTo>
                <a:lnTo>
                  <a:pt x="834" y="311"/>
                </a:lnTo>
                <a:lnTo>
                  <a:pt x="785" y="299"/>
                </a:lnTo>
                <a:lnTo>
                  <a:pt x="735" y="287"/>
                </a:lnTo>
                <a:lnTo>
                  <a:pt x="684" y="273"/>
                </a:lnTo>
                <a:lnTo>
                  <a:pt x="632" y="259"/>
                </a:lnTo>
                <a:lnTo>
                  <a:pt x="579" y="244"/>
                </a:lnTo>
                <a:lnTo>
                  <a:pt x="526" y="228"/>
                </a:lnTo>
                <a:lnTo>
                  <a:pt x="472" y="209"/>
                </a:lnTo>
                <a:lnTo>
                  <a:pt x="419" y="191"/>
                </a:lnTo>
                <a:lnTo>
                  <a:pt x="364" y="171"/>
                </a:lnTo>
                <a:lnTo>
                  <a:pt x="311" y="150"/>
                </a:lnTo>
                <a:lnTo>
                  <a:pt x="259" y="128"/>
                </a:lnTo>
                <a:lnTo>
                  <a:pt x="206" y="105"/>
                </a:lnTo>
                <a:lnTo>
                  <a:pt x="155" y="81"/>
                </a:lnTo>
                <a:lnTo>
                  <a:pt x="104" y="55"/>
                </a:lnTo>
                <a:lnTo>
                  <a:pt x="55" y="28"/>
                </a:lnTo>
                <a:lnTo>
                  <a:pt x="7" y="0"/>
                </a:lnTo>
                <a:lnTo>
                  <a:pt x="6" y="4"/>
                </a:lnTo>
                <a:lnTo>
                  <a:pt x="4" y="15"/>
                </a:lnTo>
                <a:lnTo>
                  <a:pt x="2" y="32"/>
                </a:lnTo>
                <a:lnTo>
                  <a:pt x="0" y="53"/>
                </a:lnTo>
                <a:lnTo>
                  <a:pt x="0" y="76"/>
                </a:lnTo>
                <a:lnTo>
                  <a:pt x="2" y="98"/>
                </a:lnTo>
                <a:lnTo>
                  <a:pt x="8" y="120"/>
                </a:lnTo>
                <a:lnTo>
                  <a:pt x="18" y="137"/>
                </a:lnTo>
                <a:lnTo>
                  <a:pt x="19" y="139"/>
                </a:lnTo>
                <a:lnTo>
                  <a:pt x="22" y="141"/>
                </a:lnTo>
                <a:lnTo>
                  <a:pt x="28" y="144"/>
                </a:lnTo>
                <a:lnTo>
                  <a:pt x="37" y="148"/>
                </a:lnTo>
                <a:lnTo>
                  <a:pt x="47" y="155"/>
                </a:lnTo>
                <a:lnTo>
                  <a:pt x="59" y="162"/>
                </a:lnTo>
                <a:lnTo>
                  <a:pt x="75" y="170"/>
                </a:lnTo>
                <a:lnTo>
                  <a:pt x="92" y="180"/>
                </a:lnTo>
                <a:lnTo>
                  <a:pt x="112" y="190"/>
                </a:lnTo>
                <a:lnTo>
                  <a:pt x="134" y="200"/>
                </a:lnTo>
                <a:lnTo>
                  <a:pt x="159" y="212"/>
                </a:lnTo>
                <a:lnTo>
                  <a:pt x="186" y="225"/>
                </a:lnTo>
                <a:lnTo>
                  <a:pt x="215" y="238"/>
                </a:lnTo>
                <a:lnTo>
                  <a:pt x="247" y="252"/>
                </a:lnTo>
                <a:lnTo>
                  <a:pt x="281" y="267"/>
                </a:lnTo>
                <a:lnTo>
                  <a:pt x="318" y="281"/>
                </a:lnTo>
                <a:lnTo>
                  <a:pt x="358" y="296"/>
                </a:lnTo>
                <a:lnTo>
                  <a:pt x="399" y="311"/>
                </a:lnTo>
                <a:lnTo>
                  <a:pt x="443" y="326"/>
                </a:lnTo>
                <a:lnTo>
                  <a:pt x="491" y="341"/>
                </a:lnTo>
                <a:lnTo>
                  <a:pt x="540" y="357"/>
                </a:lnTo>
                <a:lnTo>
                  <a:pt x="592" y="372"/>
                </a:lnTo>
                <a:lnTo>
                  <a:pt x="647" y="387"/>
                </a:lnTo>
                <a:lnTo>
                  <a:pt x="703" y="402"/>
                </a:lnTo>
                <a:lnTo>
                  <a:pt x="764" y="416"/>
                </a:lnTo>
                <a:lnTo>
                  <a:pt x="826" y="431"/>
                </a:lnTo>
                <a:lnTo>
                  <a:pt x="890" y="444"/>
                </a:lnTo>
                <a:lnTo>
                  <a:pt x="958" y="459"/>
                </a:lnTo>
                <a:lnTo>
                  <a:pt x="1028" y="472"/>
                </a:lnTo>
                <a:lnTo>
                  <a:pt x="1101" y="483"/>
                </a:lnTo>
                <a:lnTo>
                  <a:pt x="1177" y="494"/>
                </a:lnTo>
                <a:lnTo>
                  <a:pt x="1255" y="505"/>
                </a:lnTo>
                <a:lnTo>
                  <a:pt x="1256" y="503"/>
                </a:lnTo>
                <a:lnTo>
                  <a:pt x="1260" y="497"/>
                </a:lnTo>
                <a:lnTo>
                  <a:pt x="1265" y="487"/>
                </a:lnTo>
                <a:lnTo>
                  <a:pt x="1272" y="473"/>
                </a:lnTo>
                <a:lnTo>
                  <a:pt x="1278" y="456"/>
                </a:lnTo>
                <a:lnTo>
                  <a:pt x="1282" y="437"/>
                </a:lnTo>
                <a:lnTo>
                  <a:pt x="1285" y="415"/>
                </a:lnTo>
                <a:lnTo>
                  <a:pt x="1284" y="391"/>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67" name="AutoShape 1076"/>
          <p:cNvSpPr>
            <a:spLocks noChangeAspect="1" noChangeArrowheads="1" noTextEdit="1"/>
          </p:cNvSpPr>
          <p:nvPr/>
        </p:nvSpPr>
        <p:spPr bwMode="auto">
          <a:xfrm>
            <a:off x="6646863" y="5322888"/>
            <a:ext cx="254000" cy="300037"/>
          </a:xfrm>
          <a:prstGeom prst="rect">
            <a:avLst/>
          </a:prstGeom>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368" name="Freeform 1077"/>
          <p:cNvSpPr>
            <a:spLocks/>
          </p:cNvSpPr>
          <p:nvPr/>
        </p:nvSpPr>
        <p:spPr bwMode="auto">
          <a:xfrm>
            <a:off x="6699250" y="5341938"/>
            <a:ext cx="36513" cy="49212"/>
          </a:xfrm>
          <a:custGeom>
            <a:avLst/>
            <a:gdLst>
              <a:gd name="T0" fmla="*/ 12851 w 179"/>
              <a:gd name="T1" fmla="*/ 6379 h 216"/>
              <a:gd name="T2" fmla="*/ 9995 w 179"/>
              <a:gd name="T3" fmla="*/ 8430 h 216"/>
              <a:gd name="T4" fmla="*/ 7751 w 179"/>
              <a:gd name="T5" fmla="*/ 10708 h 216"/>
              <a:gd name="T6" fmla="*/ 5508 w 179"/>
              <a:gd name="T7" fmla="*/ 13442 h 216"/>
              <a:gd name="T8" fmla="*/ 3672 w 179"/>
              <a:gd name="T9" fmla="*/ 16404 h 216"/>
              <a:gd name="T10" fmla="*/ 2040 w 179"/>
              <a:gd name="T11" fmla="*/ 19594 h 216"/>
              <a:gd name="T12" fmla="*/ 1020 w 179"/>
              <a:gd name="T13" fmla="*/ 23011 h 216"/>
              <a:gd name="T14" fmla="*/ 408 w 179"/>
              <a:gd name="T15" fmla="*/ 26656 h 216"/>
              <a:gd name="T16" fmla="*/ 0 w 179"/>
              <a:gd name="T17" fmla="*/ 30302 h 216"/>
              <a:gd name="T18" fmla="*/ 408 w 179"/>
              <a:gd name="T19" fmla="*/ 35314 h 216"/>
              <a:gd name="T20" fmla="*/ 2040 w 179"/>
              <a:gd name="T21" fmla="*/ 39415 h 216"/>
              <a:gd name="T22" fmla="*/ 4692 w 179"/>
              <a:gd name="T23" fmla="*/ 43288 h 216"/>
              <a:gd name="T24" fmla="*/ 8159 w 179"/>
              <a:gd name="T25" fmla="*/ 45795 h 216"/>
              <a:gd name="T26" fmla="*/ 12035 w 179"/>
              <a:gd name="T27" fmla="*/ 48073 h 216"/>
              <a:gd name="T28" fmla="*/ 16115 w 179"/>
              <a:gd name="T29" fmla="*/ 48984 h 216"/>
              <a:gd name="T30" fmla="*/ 20398 w 179"/>
              <a:gd name="T31" fmla="*/ 49212 h 216"/>
              <a:gd name="T32" fmla="*/ 24478 w 179"/>
              <a:gd name="T33" fmla="*/ 48529 h 216"/>
              <a:gd name="T34" fmla="*/ 25294 w 179"/>
              <a:gd name="T35" fmla="*/ 48529 h 216"/>
              <a:gd name="T36" fmla="*/ 26110 w 179"/>
              <a:gd name="T37" fmla="*/ 48073 h 216"/>
              <a:gd name="T38" fmla="*/ 26722 w 179"/>
              <a:gd name="T39" fmla="*/ 47389 h 216"/>
              <a:gd name="T40" fmla="*/ 26926 w 179"/>
              <a:gd name="T41" fmla="*/ 46250 h 216"/>
              <a:gd name="T42" fmla="*/ 26518 w 179"/>
              <a:gd name="T43" fmla="*/ 45111 h 216"/>
              <a:gd name="T44" fmla="*/ 25702 w 179"/>
              <a:gd name="T45" fmla="*/ 44200 h 216"/>
              <a:gd name="T46" fmla="*/ 24682 w 179"/>
              <a:gd name="T47" fmla="*/ 43288 h 216"/>
              <a:gd name="T48" fmla="*/ 23662 w 179"/>
              <a:gd name="T49" fmla="*/ 42605 h 216"/>
              <a:gd name="T50" fmla="*/ 21418 w 179"/>
              <a:gd name="T51" fmla="*/ 41921 h 216"/>
              <a:gd name="T52" fmla="*/ 19378 w 179"/>
              <a:gd name="T53" fmla="*/ 41466 h 216"/>
              <a:gd name="T54" fmla="*/ 17135 w 179"/>
              <a:gd name="T55" fmla="*/ 41010 h 216"/>
              <a:gd name="T56" fmla="*/ 15299 w 179"/>
              <a:gd name="T57" fmla="*/ 40554 h 216"/>
              <a:gd name="T58" fmla="*/ 13259 w 179"/>
              <a:gd name="T59" fmla="*/ 39871 h 216"/>
              <a:gd name="T60" fmla="*/ 11423 w 179"/>
              <a:gd name="T61" fmla="*/ 38732 h 216"/>
              <a:gd name="T62" fmla="*/ 9587 w 179"/>
              <a:gd name="T63" fmla="*/ 37593 h 216"/>
              <a:gd name="T64" fmla="*/ 7955 w 179"/>
              <a:gd name="T65" fmla="*/ 35542 h 216"/>
              <a:gd name="T66" fmla="*/ 7343 w 179"/>
              <a:gd name="T67" fmla="*/ 27340 h 216"/>
              <a:gd name="T68" fmla="*/ 8975 w 179"/>
              <a:gd name="T69" fmla="*/ 20505 h 216"/>
              <a:gd name="T70" fmla="*/ 12443 w 179"/>
              <a:gd name="T71" fmla="*/ 15265 h 216"/>
              <a:gd name="T72" fmla="*/ 17135 w 179"/>
              <a:gd name="T73" fmla="*/ 10708 h 216"/>
              <a:gd name="T74" fmla="*/ 22234 w 179"/>
              <a:gd name="T75" fmla="*/ 7291 h 216"/>
              <a:gd name="T76" fmla="*/ 27742 w 179"/>
              <a:gd name="T77" fmla="*/ 4785 h 216"/>
              <a:gd name="T78" fmla="*/ 32637 w 179"/>
              <a:gd name="T79" fmla="*/ 2734 h 216"/>
              <a:gd name="T80" fmla="*/ 36513 w 179"/>
              <a:gd name="T81" fmla="*/ 1139 h 216"/>
              <a:gd name="T82" fmla="*/ 34065 w 179"/>
              <a:gd name="T83" fmla="*/ 228 h 216"/>
              <a:gd name="T84" fmla="*/ 31413 w 179"/>
              <a:gd name="T85" fmla="*/ 0 h 216"/>
              <a:gd name="T86" fmla="*/ 28558 w 179"/>
              <a:gd name="T87" fmla="*/ 456 h 216"/>
              <a:gd name="T88" fmla="*/ 25294 w 179"/>
              <a:gd name="T89" fmla="*/ 1139 h 216"/>
              <a:gd name="T90" fmla="*/ 22030 w 179"/>
              <a:gd name="T91" fmla="*/ 2278 h 216"/>
              <a:gd name="T92" fmla="*/ 18766 w 179"/>
              <a:gd name="T93" fmla="*/ 3417 h 216"/>
              <a:gd name="T94" fmla="*/ 15707 w 179"/>
              <a:gd name="T95" fmla="*/ 5012 h 216"/>
              <a:gd name="T96" fmla="*/ 12851 w 179"/>
              <a:gd name="T97" fmla="*/ 6379 h 2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79"/>
              <a:gd name="T148" fmla="*/ 0 h 216"/>
              <a:gd name="T149" fmla="*/ 179 w 179"/>
              <a:gd name="T150" fmla="*/ 216 h 21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79" h="216">
                <a:moveTo>
                  <a:pt x="63" y="28"/>
                </a:moveTo>
                <a:lnTo>
                  <a:pt x="49" y="37"/>
                </a:lnTo>
                <a:lnTo>
                  <a:pt x="38" y="47"/>
                </a:lnTo>
                <a:lnTo>
                  <a:pt x="27" y="59"/>
                </a:lnTo>
                <a:lnTo>
                  <a:pt x="18" y="72"/>
                </a:lnTo>
                <a:lnTo>
                  <a:pt x="10" y="86"/>
                </a:lnTo>
                <a:lnTo>
                  <a:pt x="5" y="101"/>
                </a:lnTo>
                <a:lnTo>
                  <a:pt x="2" y="117"/>
                </a:lnTo>
                <a:lnTo>
                  <a:pt x="0" y="133"/>
                </a:lnTo>
                <a:lnTo>
                  <a:pt x="2" y="155"/>
                </a:lnTo>
                <a:lnTo>
                  <a:pt x="10" y="173"/>
                </a:lnTo>
                <a:lnTo>
                  <a:pt x="23" y="190"/>
                </a:lnTo>
                <a:lnTo>
                  <a:pt x="40" y="201"/>
                </a:lnTo>
                <a:lnTo>
                  <a:pt x="59" y="211"/>
                </a:lnTo>
                <a:lnTo>
                  <a:pt x="79" y="215"/>
                </a:lnTo>
                <a:lnTo>
                  <a:pt x="100" y="216"/>
                </a:lnTo>
                <a:lnTo>
                  <a:pt x="120" y="213"/>
                </a:lnTo>
                <a:lnTo>
                  <a:pt x="124" y="213"/>
                </a:lnTo>
                <a:lnTo>
                  <a:pt x="128" y="211"/>
                </a:lnTo>
                <a:lnTo>
                  <a:pt x="131" y="208"/>
                </a:lnTo>
                <a:lnTo>
                  <a:pt x="132" y="203"/>
                </a:lnTo>
                <a:lnTo>
                  <a:pt x="130" y="198"/>
                </a:lnTo>
                <a:lnTo>
                  <a:pt x="126" y="194"/>
                </a:lnTo>
                <a:lnTo>
                  <a:pt x="121" y="190"/>
                </a:lnTo>
                <a:lnTo>
                  <a:pt x="116" y="187"/>
                </a:lnTo>
                <a:lnTo>
                  <a:pt x="105" y="184"/>
                </a:lnTo>
                <a:lnTo>
                  <a:pt x="95" y="182"/>
                </a:lnTo>
                <a:lnTo>
                  <a:pt x="84" y="180"/>
                </a:lnTo>
                <a:lnTo>
                  <a:pt x="75" y="178"/>
                </a:lnTo>
                <a:lnTo>
                  <a:pt x="65" y="175"/>
                </a:lnTo>
                <a:lnTo>
                  <a:pt x="56" y="170"/>
                </a:lnTo>
                <a:lnTo>
                  <a:pt x="47" y="165"/>
                </a:lnTo>
                <a:lnTo>
                  <a:pt x="39" y="156"/>
                </a:lnTo>
                <a:lnTo>
                  <a:pt x="36" y="120"/>
                </a:lnTo>
                <a:lnTo>
                  <a:pt x="44" y="90"/>
                </a:lnTo>
                <a:lnTo>
                  <a:pt x="61" y="67"/>
                </a:lnTo>
                <a:lnTo>
                  <a:pt x="84" y="47"/>
                </a:lnTo>
                <a:lnTo>
                  <a:pt x="109" y="32"/>
                </a:lnTo>
                <a:lnTo>
                  <a:pt x="136" y="21"/>
                </a:lnTo>
                <a:lnTo>
                  <a:pt x="160" y="12"/>
                </a:lnTo>
                <a:lnTo>
                  <a:pt x="179" y="5"/>
                </a:lnTo>
                <a:lnTo>
                  <a:pt x="167" y="1"/>
                </a:lnTo>
                <a:lnTo>
                  <a:pt x="154" y="0"/>
                </a:lnTo>
                <a:lnTo>
                  <a:pt x="140" y="2"/>
                </a:lnTo>
                <a:lnTo>
                  <a:pt x="124" y="5"/>
                </a:lnTo>
                <a:lnTo>
                  <a:pt x="108" y="10"/>
                </a:lnTo>
                <a:lnTo>
                  <a:pt x="92" y="15"/>
                </a:lnTo>
                <a:lnTo>
                  <a:pt x="77" y="22"/>
                </a:lnTo>
                <a:lnTo>
                  <a:pt x="63" y="28"/>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69" name="Freeform 1078"/>
          <p:cNvSpPr>
            <a:spLocks/>
          </p:cNvSpPr>
          <p:nvPr/>
        </p:nvSpPr>
        <p:spPr bwMode="auto">
          <a:xfrm>
            <a:off x="6761163" y="5340350"/>
            <a:ext cx="22225" cy="38100"/>
          </a:xfrm>
          <a:custGeom>
            <a:avLst/>
            <a:gdLst>
              <a:gd name="T0" fmla="*/ 18716 w 114"/>
              <a:gd name="T1" fmla="*/ 12473 h 168"/>
              <a:gd name="T2" fmla="*/ 19691 w 114"/>
              <a:gd name="T3" fmla="*/ 16329 h 168"/>
              <a:gd name="T4" fmla="*/ 19496 w 114"/>
              <a:gd name="T5" fmla="*/ 19957 h 168"/>
              <a:gd name="T6" fmla="*/ 17936 w 114"/>
              <a:gd name="T7" fmla="*/ 22905 h 168"/>
              <a:gd name="T8" fmla="*/ 15986 w 114"/>
              <a:gd name="T9" fmla="*/ 25400 h 168"/>
              <a:gd name="T10" fmla="*/ 13452 w 114"/>
              <a:gd name="T11" fmla="*/ 27895 h 168"/>
              <a:gd name="T12" fmla="*/ 10528 w 114"/>
              <a:gd name="T13" fmla="*/ 30389 h 168"/>
              <a:gd name="T14" fmla="*/ 7798 w 114"/>
              <a:gd name="T15" fmla="*/ 32430 h 168"/>
              <a:gd name="T16" fmla="*/ 5264 w 114"/>
              <a:gd name="T17" fmla="*/ 34698 h 168"/>
              <a:gd name="T18" fmla="*/ 4874 w 114"/>
              <a:gd name="T19" fmla="*/ 35379 h 168"/>
              <a:gd name="T20" fmla="*/ 4679 w 114"/>
              <a:gd name="T21" fmla="*/ 35832 h 168"/>
              <a:gd name="T22" fmla="*/ 4679 w 114"/>
              <a:gd name="T23" fmla="*/ 36739 h 168"/>
              <a:gd name="T24" fmla="*/ 4874 w 114"/>
              <a:gd name="T25" fmla="*/ 37420 h 168"/>
              <a:gd name="T26" fmla="*/ 5459 w 114"/>
              <a:gd name="T27" fmla="*/ 37873 h 168"/>
              <a:gd name="T28" fmla="*/ 6044 w 114"/>
              <a:gd name="T29" fmla="*/ 38100 h 168"/>
              <a:gd name="T30" fmla="*/ 6434 w 114"/>
              <a:gd name="T31" fmla="*/ 38100 h 168"/>
              <a:gd name="T32" fmla="*/ 7213 w 114"/>
              <a:gd name="T33" fmla="*/ 37873 h 168"/>
              <a:gd name="T34" fmla="*/ 10333 w 114"/>
              <a:gd name="T35" fmla="*/ 35605 h 168"/>
              <a:gd name="T36" fmla="*/ 13452 w 114"/>
              <a:gd name="T37" fmla="*/ 33338 h 168"/>
              <a:gd name="T38" fmla="*/ 16376 w 114"/>
              <a:gd name="T39" fmla="*/ 30616 h 168"/>
              <a:gd name="T40" fmla="*/ 18911 w 114"/>
              <a:gd name="T41" fmla="*/ 27441 h 168"/>
              <a:gd name="T42" fmla="*/ 20860 w 114"/>
              <a:gd name="T43" fmla="*/ 24039 h 168"/>
              <a:gd name="T44" fmla="*/ 22030 w 114"/>
              <a:gd name="T45" fmla="*/ 20184 h 168"/>
              <a:gd name="T46" fmla="*/ 22225 w 114"/>
              <a:gd name="T47" fmla="*/ 16102 h 168"/>
              <a:gd name="T48" fmla="*/ 21445 w 114"/>
              <a:gd name="T49" fmla="*/ 11566 h 168"/>
              <a:gd name="T50" fmla="*/ 19691 w 114"/>
              <a:gd name="T51" fmla="*/ 8164 h 168"/>
              <a:gd name="T52" fmla="*/ 16961 w 114"/>
              <a:gd name="T53" fmla="*/ 5443 h 168"/>
              <a:gd name="T54" fmla="*/ 13647 w 114"/>
              <a:gd name="T55" fmla="*/ 3175 h 168"/>
              <a:gd name="T56" fmla="*/ 9943 w 114"/>
              <a:gd name="T57" fmla="*/ 1587 h 168"/>
              <a:gd name="T58" fmla="*/ 6239 w 114"/>
              <a:gd name="T59" fmla="*/ 454 h 168"/>
              <a:gd name="T60" fmla="*/ 3314 w 114"/>
              <a:gd name="T61" fmla="*/ 0 h 168"/>
              <a:gd name="T62" fmla="*/ 975 w 114"/>
              <a:gd name="T63" fmla="*/ 0 h 168"/>
              <a:gd name="T64" fmla="*/ 0 w 114"/>
              <a:gd name="T65" fmla="*/ 680 h 168"/>
              <a:gd name="T66" fmla="*/ 2339 w 114"/>
              <a:gd name="T67" fmla="*/ 2041 h 168"/>
              <a:gd name="T68" fmla="*/ 5069 w 114"/>
              <a:gd name="T69" fmla="*/ 2948 h 168"/>
              <a:gd name="T70" fmla="*/ 7993 w 114"/>
              <a:gd name="T71" fmla="*/ 3855 h 168"/>
              <a:gd name="T72" fmla="*/ 10528 w 114"/>
              <a:gd name="T73" fmla="*/ 4989 h 168"/>
              <a:gd name="T74" fmla="*/ 13257 w 114"/>
              <a:gd name="T75" fmla="*/ 6123 h 168"/>
              <a:gd name="T76" fmla="*/ 15596 w 114"/>
              <a:gd name="T77" fmla="*/ 7711 h 168"/>
              <a:gd name="T78" fmla="*/ 17351 w 114"/>
              <a:gd name="T79" fmla="*/ 9752 h 168"/>
              <a:gd name="T80" fmla="*/ 18716 w 114"/>
              <a:gd name="T81" fmla="*/ 12473 h 16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4"/>
              <a:gd name="T124" fmla="*/ 0 h 168"/>
              <a:gd name="T125" fmla="*/ 114 w 114"/>
              <a:gd name="T126" fmla="*/ 168 h 16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4" h="168">
                <a:moveTo>
                  <a:pt x="96" y="55"/>
                </a:moveTo>
                <a:lnTo>
                  <a:pt x="101" y="72"/>
                </a:lnTo>
                <a:lnTo>
                  <a:pt x="100" y="88"/>
                </a:lnTo>
                <a:lnTo>
                  <a:pt x="92" y="101"/>
                </a:lnTo>
                <a:lnTo>
                  <a:pt x="82" y="112"/>
                </a:lnTo>
                <a:lnTo>
                  <a:pt x="69" y="123"/>
                </a:lnTo>
                <a:lnTo>
                  <a:pt x="54" y="134"/>
                </a:lnTo>
                <a:lnTo>
                  <a:pt x="40" y="143"/>
                </a:lnTo>
                <a:lnTo>
                  <a:pt x="27" y="153"/>
                </a:lnTo>
                <a:lnTo>
                  <a:pt x="25" y="156"/>
                </a:lnTo>
                <a:lnTo>
                  <a:pt x="24" y="158"/>
                </a:lnTo>
                <a:lnTo>
                  <a:pt x="24" y="162"/>
                </a:lnTo>
                <a:lnTo>
                  <a:pt x="25" y="165"/>
                </a:lnTo>
                <a:lnTo>
                  <a:pt x="28" y="167"/>
                </a:lnTo>
                <a:lnTo>
                  <a:pt x="31" y="168"/>
                </a:lnTo>
                <a:lnTo>
                  <a:pt x="33" y="168"/>
                </a:lnTo>
                <a:lnTo>
                  <a:pt x="37" y="167"/>
                </a:lnTo>
                <a:lnTo>
                  <a:pt x="53" y="157"/>
                </a:lnTo>
                <a:lnTo>
                  <a:pt x="69" y="147"/>
                </a:lnTo>
                <a:lnTo>
                  <a:pt x="84" y="135"/>
                </a:lnTo>
                <a:lnTo>
                  <a:pt x="97" y="121"/>
                </a:lnTo>
                <a:lnTo>
                  <a:pt x="107" y="106"/>
                </a:lnTo>
                <a:lnTo>
                  <a:pt x="113" y="89"/>
                </a:lnTo>
                <a:lnTo>
                  <a:pt x="114" y="71"/>
                </a:lnTo>
                <a:lnTo>
                  <a:pt x="110" y="51"/>
                </a:lnTo>
                <a:lnTo>
                  <a:pt x="101" y="36"/>
                </a:lnTo>
                <a:lnTo>
                  <a:pt x="87" y="24"/>
                </a:lnTo>
                <a:lnTo>
                  <a:pt x="70" y="14"/>
                </a:lnTo>
                <a:lnTo>
                  <a:pt x="51" y="7"/>
                </a:lnTo>
                <a:lnTo>
                  <a:pt x="32" y="2"/>
                </a:lnTo>
                <a:lnTo>
                  <a:pt x="17" y="0"/>
                </a:lnTo>
                <a:lnTo>
                  <a:pt x="5" y="0"/>
                </a:lnTo>
                <a:lnTo>
                  <a:pt x="0" y="3"/>
                </a:lnTo>
                <a:lnTo>
                  <a:pt x="12" y="9"/>
                </a:lnTo>
                <a:lnTo>
                  <a:pt x="26" y="13"/>
                </a:lnTo>
                <a:lnTo>
                  <a:pt x="41" y="17"/>
                </a:lnTo>
                <a:lnTo>
                  <a:pt x="54" y="22"/>
                </a:lnTo>
                <a:lnTo>
                  <a:pt x="68" y="27"/>
                </a:lnTo>
                <a:lnTo>
                  <a:pt x="80" y="34"/>
                </a:lnTo>
                <a:lnTo>
                  <a:pt x="89" y="43"/>
                </a:lnTo>
                <a:lnTo>
                  <a:pt x="96" y="5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70" name="Freeform 1079"/>
          <p:cNvSpPr>
            <a:spLocks/>
          </p:cNvSpPr>
          <p:nvPr/>
        </p:nvSpPr>
        <p:spPr bwMode="auto">
          <a:xfrm>
            <a:off x="6677025" y="5332413"/>
            <a:ext cx="58738" cy="79375"/>
          </a:xfrm>
          <a:custGeom>
            <a:avLst/>
            <a:gdLst>
              <a:gd name="T0" fmla="*/ 18292 w 289"/>
              <a:gd name="T1" fmla="*/ 14699 h 351"/>
              <a:gd name="T2" fmla="*/ 9756 w 289"/>
              <a:gd name="T3" fmla="*/ 23971 h 351"/>
              <a:gd name="T4" fmla="*/ 3049 w 289"/>
              <a:gd name="T5" fmla="*/ 35052 h 351"/>
              <a:gd name="T6" fmla="*/ 0 w 289"/>
              <a:gd name="T7" fmla="*/ 47489 h 351"/>
              <a:gd name="T8" fmla="*/ 610 w 289"/>
              <a:gd name="T9" fmla="*/ 56083 h 351"/>
              <a:gd name="T10" fmla="*/ 1626 w 289"/>
              <a:gd name="T11" fmla="*/ 59249 h 351"/>
              <a:gd name="T12" fmla="*/ 3455 w 289"/>
              <a:gd name="T13" fmla="*/ 62415 h 351"/>
              <a:gd name="T14" fmla="*/ 5894 w 289"/>
              <a:gd name="T15" fmla="*/ 65128 h 351"/>
              <a:gd name="T16" fmla="*/ 10162 w 289"/>
              <a:gd name="T17" fmla="*/ 68068 h 351"/>
              <a:gd name="T18" fmla="*/ 15650 w 289"/>
              <a:gd name="T19" fmla="*/ 71234 h 351"/>
              <a:gd name="T20" fmla="*/ 21747 w 289"/>
              <a:gd name="T21" fmla="*/ 73722 h 351"/>
              <a:gd name="T22" fmla="*/ 27641 w 289"/>
              <a:gd name="T23" fmla="*/ 75531 h 351"/>
              <a:gd name="T24" fmla="*/ 33942 w 289"/>
              <a:gd name="T25" fmla="*/ 77114 h 351"/>
              <a:gd name="T26" fmla="*/ 40039 w 289"/>
              <a:gd name="T27" fmla="*/ 78018 h 351"/>
              <a:gd name="T28" fmla="*/ 46340 w 289"/>
              <a:gd name="T29" fmla="*/ 78697 h 351"/>
              <a:gd name="T30" fmla="*/ 52641 w 289"/>
              <a:gd name="T31" fmla="*/ 79149 h 351"/>
              <a:gd name="T32" fmla="*/ 56706 w 289"/>
              <a:gd name="T33" fmla="*/ 79375 h 351"/>
              <a:gd name="T34" fmla="*/ 58128 w 289"/>
              <a:gd name="T35" fmla="*/ 78018 h 351"/>
              <a:gd name="T36" fmla="*/ 58738 w 289"/>
              <a:gd name="T37" fmla="*/ 75757 h 351"/>
              <a:gd name="T38" fmla="*/ 57315 w 289"/>
              <a:gd name="T39" fmla="*/ 74174 h 351"/>
              <a:gd name="T40" fmla="*/ 53454 w 289"/>
              <a:gd name="T41" fmla="*/ 72817 h 351"/>
              <a:gd name="T42" fmla="*/ 47966 w 289"/>
              <a:gd name="T43" fmla="*/ 71686 h 351"/>
              <a:gd name="T44" fmla="*/ 42275 w 289"/>
              <a:gd name="T45" fmla="*/ 70782 h 351"/>
              <a:gd name="T46" fmla="*/ 36381 w 289"/>
              <a:gd name="T47" fmla="*/ 69651 h 351"/>
              <a:gd name="T48" fmla="*/ 30893 w 289"/>
              <a:gd name="T49" fmla="*/ 68520 h 351"/>
              <a:gd name="T50" fmla="*/ 25406 w 289"/>
              <a:gd name="T51" fmla="*/ 66937 h 351"/>
              <a:gd name="T52" fmla="*/ 19918 w 289"/>
              <a:gd name="T53" fmla="*/ 64902 h 351"/>
              <a:gd name="T54" fmla="*/ 14634 w 289"/>
              <a:gd name="T55" fmla="*/ 62415 h 351"/>
              <a:gd name="T56" fmla="*/ 9959 w 289"/>
              <a:gd name="T57" fmla="*/ 59022 h 351"/>
              <a:gd name="T58" fmla="*/ 6910 w 289"/>
              <a:gd name="T59" fmla="*/ 54500 h 351"/>
              <a:gd name="T60" fmla="*/ 6097 w 289"/>
              <a:gd name="T61" fmla="*/ 48620 h 351"/>
              <a:gd name="T62" fmla="*/ 6910 w 289"/>
              <a:gd name="T63" fmla="*/ 42062 h 351"/>
              <a:gd name="T64" fmla="*/ 9349 w 289"/>
              <a:gd name="T65" fmla="*/ 35730 h 351"/>
              <a:gd name="T66" fmla="*/ 13008 w 289"/>
              <a:gd name="T67" fmla="*/ 28946 h 351"/>
              <a:gd name="T68" fmla="*/ 17276 w 289"/>
              <a:gd name="T69" fmla="*/ 23066 h 351"/>
              <a:gd name="T70" fmla="*/ 22357 w 289"/>
              <a:gd name="T71" fmla="*/ 17413 h 351"/>
              <a:gd name="T72" fmla="*/ 27845 w 289"/>
              <a:gd name="T73" fmla="*/ 11985 h 351"/>
              <a:gd name="T74" fmla="*/ 35568 w 289"/>
              <a:gd name="T75" fmla="*/ 7915 h 351"/>
              <a:gd name="T76" fmla="*/ 43291 w 289"/>
              <a:gd name="T77" fmla="*/ 4297 h 351"/>
              <a:gd name="T78" fmla="*/ 48169 w 289"/>
              <a:gd name="T79" fmla="*/ 1357 h 351"/>
              <a:gd name="T80" fmla="*/ 46746 w 289"/>
              <a:gd name="T81" fmla="*/ 0 h 351"/>
              <a:gd name="T82" fmla="*/ 40243 w 289"/>
              <a:gd name="T83" fmla="*/ 905 h 351"/>
              <a:gd name="T84" fmla="*/ 32723 w 289"/>
              <a:gd name="T85" fmla="*/ 3844 h 351"/>
              <a:gd name="T86" fmla="*/ 25812 w 289"/>
              <a:gd name="T87" fmla="*/ 7915 h 35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89"/>
              <a:gd name="T133" fmla="*/ 0 h 351"/>
              <a:gd name="T134" fmla="*/ 289 w 289"/>
              <a:gd name="T135" fmla="*/ 351 h 35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89" h="351">
                <a:moveTo>
                  <a:pt x="112" y="46"/>
                </a:moveTo>
                <a:lnTo>
                  <a:pt x="90" y="65"/>
                </a:lnTo>
                <a:lnTo>
                  <a:pt x="68" y="84"/>
                </a:lnTo>
                <a:lnTo>
                  <a:pt x="48" y="106"/>
                </a:lnTo>
                <a:lnTo>
                  <a:pt x="30" y="130"/>
                </a:lnTo>
                <a:lnTo>
                  <a:pt x="15" y="155"/>
                </a:lnTo>
                <a:lnTo>
                  <a:pt x="5" y="181"/>
                </a:lnTo>
                <a:lnTo>
                  <a:pt x="0" y="210"/>
                </a:lnTo>
                <a:lnTo>
                  <a:pt x="1" y="240"/>
                </a:lnTo>
                <a:lnTo>
                  <a:pt x="3" y="248"/>
                </a:lnTo>
                <a:lnTo>
                  <a:pt x="5" y="256"/>
                </a:lnTo>
                <a:lnTo>
                  <a:pt x="8" y="262"/>
                </a:lnTo>
                <a:lnTo>
                  <a:pt x="12" y="270"/>
                </a:lnTo>
                <a:lnTo>
                  <a:pt x="17" y="276"/>
                </a:lnTo>
                <a:lnTo>
                  <a:pt x="24" y="283"/>
                </a:lnTo>
                <a:lnTo>
                  <a:pt x="29" y="288"/>
                </a:lnTo>
                <a:lnTo>
                  <a:pt x="36" y="292"/>
                </a:lnTo>
                <a:lnTo>
                  <a:pt x="50" y="301"/>
                </a:lnTo>
                <a:lnTo>
                  <a:pt x="64" y="308"/>
                </a:lnTo>
                <a:lnTo>
                  <a:pt x="77" y="315"/>
                </a:lnTo>
                <a:lnTo>
                  <a:pt x="92" y="320"/>
                </a:lnTo>
                <a:lnTo>
                  <a:pt x="107" y="326"/>
                </a:lnTo>
                <a:lnTo>
                  <a:pt x="121" y="330"/>
                </a:lnTo>
                <a:lnTo>
                  <a:pt x="136" y="334"/>
                </a:lnTo>
                <a:lnTo>
                  <a:pt x="151" y="337"/>
                </a:lnTo>
                <a:lnTo>
                  <a:pt x="167" y="341"/>
                </a:lnTo>
                <a:lnTo>
                  <a:pt x="181" y="343"/>
                </a:lnTo>
                <a:lnTo>
                  <a:pt x="197" y="345"/>
                </a:lnTo>
                <a:lnTo>
                  <a:pt x="213" y="347"/>
                </a:lnTo>
                <a:lnTo>
                  <a:pt x="228" y="348"/>
                </a:lnTo>
                <a:lnTo>
                  <a:pt x="243" y="349"/>
                </a:lnTo>
                <a:lnTo>
                  <a:pt x="259" y="350"/>
                </a:lnTo>
                <a:lnTo>
                  <a:pt x="274" y="351"/>
                </a:lnTo>
                <a:lnTo>
                  <a:pt x="279" y="351"/>
                </a:lnTo>
                <a:lnTo>
                  <a:pt x="283" y="349"/>
                </a:lnTo>
                <a:lnTo>
                  <a:pt x="286" y="345"/>
                </a:lnTo>
                <a:lnTo>
                  <a:pt x="289" y="341"/>
                </a:lnTo>
                <a:lnTo>
                  <a:pt x="289" y="335"/>
                </a:lnTo>
                <a:lnTo>
                  <a:pt x="286" y="331"/>
                </a:lnTo>
                <a:lnTo>
                  <a:pt x="282" y="328"/>
                </a:lnTo>
                <a:lnTo>
                  <a:pt x="277" y="326"/>
                </a:lnTo>
                <a:lnTo>
                  <a:pt x="263" y="322"/>
                </a:lnTo>
                <a:lnTo>
                  <a:pt x="250" y="320"/>
                </a:lnTo>
                <a:lnTo>
                  <a:pt x="236" y="317"/>
                </a:lnTo>
                <a:lnTo>
                  <a:pt x="221" y="315"/>
                </a:lnTo>
                <a:lnTo>
                  <a:pt x="208" y="313"/>
                </a:lnTo>
                <a:lnTo>
                  <a:pt x="194" y="311"/>
                </a:lnTo>
                <a:lnTo>
                  <a:pt x="179" y="308"/>
                </a:lnTo>
                <a:lnTo>
                  <a:pt x="166" y="305"/>
                </a:lnTo>
                <a:lnTo>
                  <a:pt x="152" y="303"/>
                </a:lnTo>
                <a:lnTo>
                  <a:pt x="138" y="300"/>
                </a:lnTo>
                <a:lnTo>
                  <a:pt x="125" y="296"/>
                </a:lnTo>
                <a:lnTo>
                  <a:pt x="111" y="292"/>
                </a:lnTo>
                <a:lnTo>
                  <a:pt x="98" y="287"/>
                </a:lnTo>
                <a:lnTo>
                  <a:pt x="85" y="282"/>
                </a:lnTo>
                <a:lnTo>
                  <a:pt x="72" y="276"/>
                </a:lnTo>
                <a:lnTo>
                  <a:pt x="59" y="269"/>
                </a:lnTo>
                <a:lnTo>
                  <a:pt x="49" y="261"/>
                </a:lnTo>
                <a:lnTo>
                  <a:pt x="41" y="252"/>
                </a:lnTo>
                <a:lnTo>
                  <a:pt x="34" y="241"/>
                </a:lnTo>
                <a:lnTo>
                  <a:pt x="31" y="228"/>
                </a:lnTo>
                <a:lnTo>
                  <a:pt x="30" y="215"/>
                </a:lnTo>
                <a:lnTo>
                  <a:pt x="31" y="201"/>
                </a:lnTo>
                <a:lnTo>
                  <a:pt x="34" y="186"/>
                </a:lnTo>
                <a:lnTo>
                  <a:pt x="38" y="174"/>
                </a:lnTo>
                <a:lnTo>
                  <a:pt x="46" y="158"/>
                </a:lnTo>
                <a:lnTo>
                  <a:pt x="54" y="142"/>
                </a:lnTo>
                <a:lnTo>
                  <a:pt x="64" y="128"/>
                </a:lnTo>
                <a:lnTo>
                  <a:pt x="74" y="115"/>
                </a:lnTo>
                <a:lnTo>
                  <a:pt x="85" y="102"/>
                </a:lnTo>
                <a:lnTo>
                  <a:pt x="96" y="89"/>
                </a:lnTo>
                <a:lnTo>
                  <a:pt x="110" y="77"/>
                </a:lnTo>
                <a:lnTo>
                  <a:pt x="124" y="64"/>
                </a:lnTo>
                <a:lnTo>
                  <a:pt x="137" y="53"/>
                </a:lnTo>
                <a:lnTo>
                  <a:pt x="155" y="43"/>
                </a:lnTo>
                <a:lnTo>
                  <a:pt x="175" y="35"/>
                </a:lnTo>
                <a:lnTo>
                  <a:pt x="195" y="26"/>
                </a:lnTo>
                <a:lnTo>
                  <a:pt x="213" y="19"/>
                </a:lnTo>
                <a:lnTo>
                  <a:pt x="228" y="12"/>
                </a:lnTo>
                <a:lnTo>
                  <a:pt x="237" y="6"/>
                </a:lnTo>
                <a:lnTo>
                  <a:pt x="240" y="2"/>
                </a:lnTo>
                <a:lnTo>
                  <a:pt x="230" y="0"/>
                </a:lnTo>
                <a:lnTo>
                  <a:pt x="215" y="1"/>
                </a:lnTo>
                <a:lnTo>
                  <a:pt x="198" y="4"/>
                </a:lnTo>
                <a:lnTo>
                  <a:pt x="180" y="9"/>
                </a:lnTo>
                <a:lnTo>
                  <a:pt x="161" y="17"/>
                </a:lnTo>
                <a:lnTo>
                  <a:pt x="144" y="25"/>
                </a:lnTo>
                <a:lnTo>
                  <a:pt x="127" y="35"/>
                </a:lnTo>
                <a:lnTo>
                  <a:pt x="112" y="4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71" name="Freeform 1080"/>
          <p:cNvSpPr>
            <a:spLocks/>
          </p:cNvSpPr>
          <p:nvPr/>
        </p:nvSpPr>
        <p:spPr bwMode="auto">
          <a:xfrm>
            <a:off x="6757988" y="5329238"/>
            <a:ext cx="50800" cy="53975"/>
          </a:xfrm>
          <a:custGeom>
            <a:avLst/>
            <a:gdLst>
              <a:gd name="T0" fmla="*/ 42000 w 254"/>
              <a:gd name="T1" fmla="*/ 16377 h 234"/>
              <a:gd name="T2" fmla="*/ 44400 w 254"/>
              <a:gd name="T3" fmla="*/ 19376 h 234"/>
              <a:gd name="T4" fmla="*/ 45800 w 254"/>
              <a:gd name="T5" fmla="*/ 22836 h 234"/>
              <a:gd name="T6" fmla="*/ 46400 w 254"/>
              <a:gd name="T7" fmla="*/ 26526 h 234"/>
              <a:gd name="T8" fmla="*/ 46400 w 254"/>
              <a:gd name="T9" fmla="*/ 30447 h 234"/>
              <a:gd name="T10" fmla="*/ 46000 w 254"/>
              <a:gd name="T11" fmla="*/ 33677 h 234"/>
              <a:gd name="T12" fmla="*/ 45200 w 254"/>
              <a:gd name="T13" fmla="*/ 36445 h 234"/>
              <a:gd name="T14" fmla="*/ 43800 w 254"/>
              <a:gd name="T15" fmla="*/ 39213 h 234"/>
              <a:gd name="T16" fmla="*/ 42200 w 254"/>
              <a:gd name="T17" fmla="*/ 41289 h 234"/>
              <a:gd name="T18" fmla="*/ 40400 w 254"/>
              <a:gd name="T19" fmla="*/ 43826 h 234"/>
              <a:gd name="T20" fmla="*/ 38600 w 254"/>
              <a:gd name="T21" fmla="*/ 45902 h 234"/>
              <a:gd name="T22" fmla="*/ 36600 w 254"/>
              <a:gd name="T23" fmla="*/ 47978 h 234"/>
              <a:gd name="T24" fmla="*/ 34800 w 254"/>
              <a:gd name="T25" fmla="*/ 50284 h 234"/>
              <a:gd name="T26" fmla="*/ 34400 w 254"/>
              <a:gd name="T27" fmla="*/ 50976 h 234"/>
              <a:gd name="T28" fmla="*/ 34400 w 254"/>
              <a:gd name="T29" fmla="*/ 51668 h 234"/>
              <a:gd name="T30" fmla="*/ 34400 w 254"/>
              <a:gd name="T31" fmla="*/ 52360 h 234"/>
              <a:gd name="T32" fmla="*/ 34800 w 254"/>
              <a:gd name="T33" fmla="*/ 53283 h 234"/>
              <a:gd name="T34" fmla="*/ 35400 w 254"/>
              <a:gd name="T35" fmla="*/ 53744 h 234"/>
              <a:gd name="T36" fmla="*/ 36200 w 254"/>
              <a:gd name="T37" fmla="*/ 53975 h 234"/>
              <a:gd name="T38" fmla="*/ 36800 w 254"/>
              <a:gd name="T39" fmla="*/ 53744 h 234"/>
              <a:gd name="T40" fmla="*/ 37400 w 254"/>
              <a:gd name="T41" fmla="*/ 53283 h 234"/>
              <a:gd name="T42" fmla="*/ 41600 w 254"/>
              <a:gd name="T43" fmla="*/ 50054 h 234"/>
              <a:gd name="T44" fmla="*/ 45200 w 254"/>
              <a:gd name="T45" fmla="*/ 45902 h 234"/>
              <a:gd name="T46" fmla="*/ 48000 w 254"/>
              <a:gd name="T47" fmla="*/ 41058 h 234"/>
              <a:gd name="T48" fmla="*/ 49800 w 254"/>
              <a:gd name="T49" fmla="*/ 35753 h 234"/>
              <a:gd name="T50" fmla="*/ 50800 w 254"/>
              <a:gd name="T51" fmla="*/ 30217 h 234"/>
              <a:gd name="T52" fmla="*/ 50200 w 254"/>
              <a:gd name="T53" fmla="*/ 24681 h 234"/>
              <a:gd name="T54" fmla="*/ 48600 w 254"/>
              <a:gd name="T55" fmla="*/ 19376 h 234"/>
              <a:gd name="T56" fmla="*/ 45200 w 254"/>
              <a:gd name="T57" fmla="*/ 14762 h 234"/>
              <a:gd name="T58" fmla="*/ 42800 w 254"/>
              <a:gd name="T59" fmla="*/ 12225 h 234"/>
              <a:gd name="T60" fmla="*/ 39800 w 254"/>
              <a:gd name="T61" fmla="*/ 10380 h 234"/>
              <a:gd name="T62" fmla="*/ 36600 w 254"/>
              <a:gd name="T63" fmla="*/ 8304 h 234"/>
              <a:gd name="T64" fmla="*/ 33000 w 254"/>
              <a:gd name="T65" fmla="*/ 6689 h 234"/>
              <a:gd name="T66" fmla="*/ 29400 w 254"/>
              <a:gd name="T67" fmla="*/ 4844 h 234"/>
              <a:gd name="T68" fmla="*/ 25800 w 254"/>
              <a:gd name="T69" fmla="*/ 3691 h 234"/>
              <a:gd name="T70" fmla="*/ 22200 w 254"/>
              <a:gd name="T71" fmla="*/ 2768 h 234"/>
              <a:gd name="T72" fmla="*/ 18600 w 254"/>
              <a:gd name="T73" fmla="*/ 1615 h 234"/>
              <a:gd name="T74" fmla="*/ 15000 w 254"/>
              <a:gd name="T75" fmla="*/ 923 h 234"/>
              <a:gd name="T76" fmla="*/ 11800 w 254"/>
              <a:gd name="T77" fmla="*/ 461 h 234"/>
              <a:gd name="T78" fmla="*/ 8600 w 254"/>
              <a:gd name="T79" fmla="*/ 0 h 234"/>
              <a:gd name="T80" fmla="*/ 6200 w 254"/>
              <a:gd name="T81" fmla="*/ 0 h 234"/>
              <a:gd name="T82" fmla="*/ 3800 w 254"/>
              <a:gd name="T83" fmla="*/ 0 h 234"/>
              <a:gd name="T84" fmla="*/ 2000 w 254"/>
              <a:gd name="T85" fmla="*/ 0 h 234"/>
              <a:gd name="T86" fmla="*/ 600 w 254"/>
              <a:gd name="T87" fmla="*/ 461 h 234"/>
              <a:gd name="T88" fmla="*/ 0 w 254"/>
              <a:gd name="T89" fmla="*/ 923 h 234"/>
              <a:gd name="T90" fmla="*/ 2200 w 254"/>
              <a:gd name="T91" fmla="*/ 1384 h 234"/>
              <a:gd name="T92" fmla="*/ 4200 w 254"/>
              <a:gd name="T93" fmla="*/ 1615 h 234"/>
              <a:gd name="T94" fmla="*/ 6800 w 254"/>
              <a:gd name="T95" fmla="*/ 2076 h 234"/>
              <a:gd name="T96" fmla="*/ 9200 w 254"/>
              <a:gd name="T97" fmla="*/ 2768 h 234"/>
              <a:gd name="T98" fmla="*/ 11800 w 254"/>
              <a:gd name="T99" fmla="*/ 3460 h 234"/>
              <a:gd name="T100" fmla="*/ 14800 w 254"/>
              <a:gd name="T101" fmla="*/ 3921 h 234"/>
              <a:gd name="T102" fmla="*/ 17400 w 254"/>
              <a:gd name="T103" fmla="*/ 4613 h 234"/>
              <a:gd name="T104" fmla="*/ 20400 w 254"/>
              <a:gd name="T105" fmla="*/ 5305 h 234"/>
              <a:gd name="T106" fmla="*/ 23200 w 254"/>
              <a:gd name="T107" fmla="*/ 6459 h 234"/>
              <a:gd name="T108" fmla="*/ 26200 w 254"/>
              <a:gd name="T109" fmla="*/ 7381 h 234"/>
              <a:gd name="T110" fmla="*/ 29000 w 254"/>
              <a:gd name="T111" fmla="*/ 8304 h 234"/>
              <a:gd name="T112" fmla="*/ 31800 w 254"/>
              <a:gd name="T113" fmla="*/ 9688 h 234"/>
              <a:gd name="T114" fmla="*/ 34600 w 254"/>
              <a:gd name="T115" fmla="*/ 11072 h 234"/>
              <a:gd name="T116" fmla="*/ 37200 w 254"/>
              <a:gd name="T117" fmla="*/ 12686 h 234"/>
              <a:gd name="T118" fmla="*/ 39800 w 254"/>
              <a:gd name="T119" fmla="*/ 14532 h 234"/>
              <a:gd name="T120" fmla="*/ 42000 w 254"/>
              <a:gd name="T121" fmla="*/ 16377 h 23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54"/>
              <a:gd name="T184" fmla="*/ 0 h 234"/>
              <a:gd name="T185" fmla="*/ 254 w 254"/>
              <a:gd name="T186" fmla="*/ 234 h 23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54" h="234">
                <a:moveTo>
                  <a:pt x="210" y="71"/>
                </a:moveTo>
                <a:lnTo>
                  <a:pt x="222" y="84"/>
                </a:lnTo>
                <a:lnTo>
                  <a:pt x="229" y="99"/>
                </a:lnTo>
                <a:lnTo>
                  <a:pt x="232" y="115"/>
                </a:lnTo>
                <a:lnTo>
                  <a:pt x="232" y="132"/>
                </a:lnTo>
                <a:lnTo>
                  <a:pt x="230" y="146"/>
                </a:lnTo>
                <a:lnTo>
                  <a:pt x="226" y="158"/>
                </a:lnTo>
                <a:lnTo>
                  <a:pt x="219" y="170"/>
                </a:lnTo>
                <a:lnTo>
                  <a:pt x="211" y="179"/>
                </a:lnTo>
                <a:lnTo>
                  <a:pt x="202" y="190"/>
                </a:lnTo>
                <a:lnTo>
                  <a:pt x="193" y="199"/>
                </a:lnTo>
                <a:lnTo>
                  <a:pt x="183" y="208"/>
                </a:lnTo>
                <a:lnTo>
                  <a:pt x="174" y="218"/>
                </a:lnTo>
                <a:lnTo>
                  <a:pt x="172" y="221"/>
                </a:lnTo>
                <a:lnTo>
                  <a:pt x="172" y="224"/>
                </a:lnTo>
                <a:lnTo>
                  <a:pt x="172" y="227"/>
                </a:lnTo>
                <a:lnTo>
                  <a:pt x="174" y="231"/>
                </a:lnTo>
                <a:lnTo>
                  <a:pt x="177" y="233"/>
                </a:lnTo>
                <a:lnTo>
                  <a:pt x="181" y="234"/>
                </a:lnTo>
                <a:lnTo>
                  <a:pt x="184" y="233"/>
                </a:lnTo>
                <a:lnTo>
                  <a:pt x="187" y="231"/>
                </a:lnTo>
                <a:lnTo>
                  <a:pt x="208" y="217"/>
                </a:lnTo>
                <a:lnTo>
                  <a:pt x="226" y="199"/>
                </a:lnTo>
                <a:lnTo>
                  <a:pt x="240" y="178"/>
                </a:lnTo>
                <a:lnTo>
                  <a:pt x="249" y="155"/>
                </a:lnTo>
                <a:lnTo>
                  <a:pt x="254" y="131"/>
                </a:lnTo>
                <a:lnTo>
                  <a:pt x="251" y="107"/>
                </a:lnTo>
                <a:lnTo>
                  <a:pt x="243" y="84"/>
                </a:lnTo>
                <a:lnTo>
                  <a:pt x="226" y="64"/>
                </a:lnTo>
                <a:lnTo>
                  <a:pt x="214" y="53"/>
                </a:lnTo>
                <a:lnTo>
                  <a:pt x="199" y="45"/>
                </a:lnTo>
                <a:lnTo>
                  <a:pt x="183" y="36"/>
                </a:lnTo>
                <a:lnTo>
                  <a:pt x="165" y="29"/>
                </a:lnTo>
                <a:lnTo>
                  <a:pt x="147" y="21"/>
                </a:lnTo>
                <a:lnTo>
                  <a:pt x="129" y="16"/>
                </a:lnTo>
                <a:lnTo>
                  <a:pt x="111" y="12"/>
                </a:lnTo>
                <a:lnTo>
                  <a:pt x="93" y="7"/>
                </a:lnTo>
                <a:lnTo>
                  <a:pt x="75" y="4"/>
                </a:lnTo>
                <a:lnTo>
                  <a:pt x="59" y="2"/>
                </a:lnTo>
                <a:lnTo>
                  <a:pt x="43" y="0"/>
                </a:lnTo>
                <a:lnTo>
                  <a:pt x="31" y="0"/>
                </a:lnTo>
                <a:lnTo>
                  <a:pt x="19" y="0"/>
                </a:lnTo>
                <a:lnTo>
                  <a:pt x="10" y="0"/>
                </a:lnTo>
                <a:lnTo>
                  <a:pt x="3" y="2"/>
                </a:lnTo>
                <a:lnTo>
                  <a:pt x="0" y="4"/>
                </a:lnTo>
                <a:lnTo>
                  <a:pt x="11" y="6"/>
                </a:lnTo>
                <a:lnTo>
                  <a:pt x="21" y="7"/>
                </a:lnTo>
                <a:lnTo>
                  <a:pt x="34" y="9"/>
                </a:lnTo>
                <a:lnTo>
                  <a:pt x="46" y="12"/>
                </a:lnTo>
                <a:lnTo>
                  <a:pt x="59" y="15"/>
                </a:lnTo>
                <a:lnTo>
                  <a:pt x="74" y="17"/>
                </a:lnTo>
                <a:lnTo>
                  <a:pt x="87" y="20"/>
                </a:lnTo>
                <a:lnTo>
                  <a:pt x="102" y="23"/>
                </a:lnTo>
                <a:lnTo>
                  <a:pt x="116" y="28"/>
                </a:lnTo>
                <a:lnTo>
                  <a:pt x="131" y="32"/>
                </a:lnTo>
                <a:lnTo>
                  <a:pt x="145" y="36"/>
                </a:lnTo>
                <a:lnTo>
                  <a:pt x="159" y="42"/>
                </a:lnTo>
                <a:lnTo>
                  <a:pt x="173" y="48"/>
                </a:lnTo>
                <a:lnTo>
                  <a:pt x="186" y="55"/>
                </a:lnTo>
                <a:lnTo>
                  <a:pt x="199" y="63"/>
                </a:lnTo>
                <a:lnTo>
                  <a:pt x="210" y="71"/>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72" name="Freeform 1081"/>
          <p:cNvSpPr>
            <a:spLocks/>
          </p:cNvSpPr>
          <p:nvPr/>
        </p:nvSpPr>
        <p:spPr bwMode="auto">
          <a:xfrm>
            <a:off x="6656388" y="5354638"/>
            <a:ext cx="20637" cy="49212"/>
          </a:xfrm>
          <a:custGeom>
            <a:avLst/>
            <a:gdLst>
              <a:gd name="T0" fmla="*/ 0 w 103"/>
              <a:gd name="T1" fmla="*/ 26944 h 221"/>
              <a:gd name="T2" fmla="*/ 0 w 103"/>
              <a:gd name="T3" fmla="*/ 30952 h 221"/>
              <a:gd name="T4" fmla="*/ 801 w 103"/>
              <a:gd name="T5" fmla="*/ 34738 h 221"/>
              <a:gd name="T6" fmla="*/ 2404 w 103"/>
              <a:gd name="T7" fmla="*/ 38301 h 221"/>
              <a:gd name="T8" fmla="*/ 4408 w 103"/>
              <a:gd name="T9" fmla="*/ 41418 h 221"/>
              <a:gd name="T10" fmla="*/ 7013 w 103"/>
              <a:gd name="T11" fmla="*/ 43868 h 221"/>
              <a:gd name="T12" fmla="*/ 10018 w 103"/>
              <a:gd name="T13" fmla="*/ 46317 h 221"/>
              <a:gd name="T14" fmla="*/ 13224 w 103"/>
              <a:gd name="T15" fmla="*/ 48099 h 221"/>
              <a:gd name="T16" fmla="*/ 16630 w 103"/>
              <a:gd name="T17" fmla="*/ 48989 h 221"/>
              <a:gd name="T18" fmla="*/ 17832 w 103"/>
              <a:gd name="T19" fmla="*/ 49212 h 221"/>
              <a:gd name="T20" fmla="*/ 18834 w 103"/>
              <a:gd name="T21" fmla="*/ 48767 h 221"/>
              <a:gd name="T22" fmla="*/ 19635 w 103"/>
              <a:gd name="T23" fmla="*/ 48099 h 221"/>
              <a:gd name="T24" fmla="*/ 20036 w 103"/>
              <a:gd name="T25" fmla="*/ 46985 h 221"/>
              <a:gd name="T26" fmla="*/ 20036 w 103"/>
              <a:gd name="T27" fmla="*/ 45872 h 221"/>
              <a:gd name="T28" fmla="*/ 19836 w 103"/>
              <a:gd name="T29" fmla="*/ 44758 h 221"/>
              <a:gd name="T30" fmla="*/ 19234 w 103"/>
              <a:gd name="T31" fmla="*/ 43645 h 221"/>
              <a:gd name="T32" fmla="*/ 18233 w 103"/>
              <a:gd name="T33" fmla="*/ 43200 h 221"/>
              <a:gd name="T34" fmla="*/ 14827 w 103"/>
              <a:gd name="T35" fmla="*/ 41864 h 221"/>
              <a:gd name="T36" fmla="*/ 11621 w 103"/>
              <a:gd name="T37" fmla="*/ 39859 h 221"/>
              <a:gd name="T38" fmla="*/ 9016 w 103"/>
              <a:gd name="T39" fmla="*/ 37410 h 221"/>
              <a:gd name="T40" fmla="*/ 7213 w 103"/>
              <a:gd name="T41" fmla="*/ 34515 h 221"/>
              <a:gd name="T42" fmla="*/ 6011 w 103"/>
              <a:gd name="T43" fmla="*/ 30952 h 221"/>
              <a:gd name="T44" fmla="*/ 5410 w 103"/>
              <a:gd name="T45" fmla="*/ 27167 h 221"/>
              <a:gd name="T46" fmla="*/ 5410 w 103"/>
              <a:gd name="T47" fmla="*/ 22936 h 221"/>
              <a:gd name="T48" fmla="*/ 6411 w 103"/>
              <a:gd name="T49" fmla="*/ 18705 h 221"/>
              <a:gd name="T50" fmla="*/ 7614 w 103"/>
              <a:gd name="T51" fmla="*/ 15588 h 221"/>
              <a:gd name="T52" fmla="*/ 9217 w 103"/>
              <a:gd name="T53" fmla="*/ 12693 h 221"/>
              <a:gd name="T54" fmla="*/ 11220 w 103"/>
              <a:gd name="T55" fmla="*/ 10243 h 221"/>
              <a:gd name="T56" fmla="*/ 13224 w 103"/>
              <a:gd name="T57" fmla="*/ 7794 h 221"/>
              <a:gd name="T58" fmla="*/ 15227 w 103"/>
              <a:gd name="T59" fmla="*/ 5567 h 221"/>
              <a:gd name="T60" fmla="*/ 17231 w 103"/>
              <a:gd name="T61" fmla="*/ 3786 h 221"/>
              <a:gd name="T62" fmla="*/ 19234 w 103"/>
              <a:gd name="T63" fmla="*/ 1781 h 221"/>
              <a:gd name="T64" fmla="*/ 20637 w 103"/>
              <a:gd name="T65" fmla="*/ 223 h 221"/>
              <a:gd name="T66" fmla="*/ 19234 w 103"/>
              <a:gd name="T67" fmla="*/ 0 h 221"/>
              <a:gd name="T68" fmla="*/ 16830 w 103"/>
              <a:gd name="T69" fmla="*/ 1113 h 221"/>
              <a:gd name="T70" fmla="*/ 13825 w 103"/>
              <a:gd name="T71" fmla="*/ 3786 h 221"/>
              <a:gd name="T72" fmla="*/ 10218 w 103"/>
              <a:gd name="T73" fmla="*/ 7348 h 221"/>
              <a:gd name="T74" fmla="*/ 6812 w 103"/>
              <a:gd name="T75" fmla="*/ 11802 h 221"/>
              <a:gd name="T76" fmla="*/ 3606 w 103"/>
              <a:gd name="T77" fmla="*/ 16701 h 221"/>
              <a:gd name="T78" fmla="*/ 1403 w 103"/>
              <a:gd name="T79" fmla="*/ 21823 h 221"/>
              <a:gd name="T80" fmla="*/ 0 w 103"/>
              <a:gd name="T81" fmla="*/ 26944 h 22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03"/>
              <a:gd name="T124" fmla="*/ 0 h 221"/>
              <a:gd name="T125" fmla="*/ 103 w 103"/>
              <a:gd name="T126" fmla="*/ 221 h 22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03" h="221">
                <a:moveTo>
                  <a:pt x="0" y="121"/>
                </a:moveTo>
                <a:lnTo>
                  <a:pt x="0" y="139"/>
                </a:lnTo>
                <a:lnTo>
                  <a:pt x="4" y="156"/>
                </a:lnTo>
                <a:lnTo>
                  <a:pt x="12" y="172"/>
                </a:lnTo>
                <a:lnTo>
                  <a:pt x="22" y="186"/>
                </a:lnTo>
                <a:lnTo>
                  <a:pt x="35" y="197"/>
                </a:lnTo>
                <a:lnTo>
                  <a:pt x="50" y="208"/>
                </a:lnTo>
                <a:lnTo>
                  <a:pt x="66" y="216"/>
                </a:lnTo>
                <a:lnTo>
                  <a:pt x="83" y="220"/>
                </a:lnTo>
                <a:lnTo>
                  <a:pt x="89" y="221"/>
                </a:lnTo>
                <a:lnTo>
                  <a:pt x="94" y="219"/>
                </a:lnTo>
                <a:lnTo>
                  <a:pt x="98" y="216"/>
                </a:lnTo>
                <a:lnTo>
                  <a:pt x="100" y="211"/>
                </a:lnTo>
                <a:lnTo>
                  <a:pt x="100" y="206"/>
                </a:lnTo>
                <a:lnTo>
                  <a:pt x="99" y="201"/>
                </a:lnTo>
                <a:lnTo>
                  <a:pt x="96" y="196"/>
                </a:lnTo>
                <a:lnTo>
                  <a:pt x="91" y="194"/>
                </a:lnTo>
                <a:lnTo>
                  <a:pt x="74" y="188"/>
                </a:lnTo>
                <a:lnTo>
                  <a:pt x="58" y="179"/>
                </a:lnTo>
                <a:lnTo>
                  <a:pt x="45" y="168"/>
                </a:lnTo>
                <a:lnTo>
                  <a:pt x="36" y="155"/>
                </a:lnTo>
                <a:lnTo>
                  <a:pt x="30" y="139"/>
                </a:lnTo>
                <a:lnTo>
                  <a:pt x="27" y="122"/>
                </a:lnTo>
                <a:lnTo>
                  <a:pt x="27" y="103"/>
                </a:lnTo>
                <a:lnTo>
                  <a:pt x="32" y="84"/>
                </a:lnTo>
                <a:lnTo>
                  <a:pt x="38" y="70"/>
                </a:lnTo>
                <a:lnTo>
                  <a:pt x="46" y="57"/>
                </a:lnTo>
                <a:lnTo>
                  <a:pt x="56" y="46"/>
                </a:lnTo>
                <a:lnTo>
                  <a:pt x="66" y="35"/>
                </a:lnTo>
                <a:lnTo>
                  <a:pt x="76" y="25"/>
                </a:lnTo>
                <a:lnTo>
                  <a:pt x="86" y="17"/>
                </a:lnTo>
                <a:lnTo>
                  <a:pt x="96" y="8"/>
                </a:lnTo>
                <a:lnTo>
                  <a:pt x="103" y="1"/>
                </a:lnTo>
                <a:lnTo>
                  <a:pt x="96" y="0"/>
                </a:lnTo>
                <a:lnTo>
                  <a:pt x="84" y="5"/>
                </a:lnTo>
                <a:lnTo>
                  <a:pt x="69" y="17"/>
                </a:lnTo>
                <a:lnTo>
                  <a:pt x="51" y="33"/>
                </a:lnTo>
                <a:lnTo>
                  <a:pt x="34" y="53"/>
                </a:lnTo>
                <a:lnTo>
                  <a:pt x="18" y="75"/>
                </a:lnTo>
                <a:lnTo>
                  <a:pt x="7" y="98"/>
                </a:lnTo>
                <a:lnTo>
                  <a:pt x="0" y="121"/>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73" name="Freeform 1082"/>
          <p:cNvSpPr>
            <a:spLocks/>
          </p:cNvSpPr>
          <p:nvPr/>
        </p:nvSpPr>
        <p:spPr bwMode="auto">
          <a:xfrm>
            <a:off x="6799263" y="5326063"/>
            <a:ext cx="44450" cy="65087"/>
          </a:xfrm>
          <a:custGeom>
            <a:avLst/>
            <a:gdLst>
              <a:gd name="T0" fmla="*/ 37410 w 221"/>
              <a:gd name="T1" fmla="*/ 25990 h 288"/>
              <a:gd name="T2" fmla="*/ 39623 w 221"/>
              <a:gd name="T3" fmla="*/ 30058 h 288"/>
              <a:gd name="T4" fmla="*/ 40629 w 221"/>
              <a:gd name="T5" fmla="*/ 34577 h 288"/>
              <a:gd name="T6" fmla="*/ 40025 w 221"/>
              <a:gd name="T7" fmla="*/ 39323 h 288"/>
              <a:gd name="T8" fmla="*/ 37612 w 221"/>
              <a:gd name="T9" fmla="*/ 43843 h 288"/>
              <a:gd name="T10" fmla="*/ 34192 w 221"/>
              <a:gd name="T11" fmla="*/ 47911 h 288"/>
              <a:gd name="T12" fmla="*/ 30170 w 221"/>
              <a:gd name="T13" fmla="*/ 51753 h 288"/>
              <a:gd name="T14" fmla="*/ 25946 w 221"/>
              <a:gd name="T15" fmla="*/ 55595 h 288"/>
              <a:gd name="T16" fmla="*/ 23331 w 221"/>
              <a:gd name="T17" fmla="*/ 58307 h 288"/>
              <a:gd name="T18" fmla="*/ 22527 w 221"/>
              <a:gd name="T19" fmla="*/ 60341 h 288"/>
              <a:gd name="T20" fmla="*/ 21923 w 221"/>
              <a:gd name="T21" fmla="*/ 62375 h 288"/>
              <a:gd name="T22" fmla="*/ 22124 w 221"/>
              <a:gd name="T23" fmla="*/ 64183 h 288"/>
              <a:gd name="T24" fmla="*/ 23532 w 221"/>
              <a:gd name="T25" fmla="*/ 65087 h 288"/>
              <a:gd name="T26" fmla="*/ 25141 w 221"/>
              <a:gd name="T27" fmla="*/ 64861 h 288"/>
              <a:gd name="T28" fmla="*/ 27957 w 221"/>
              <a:gd name="T29" fmla="*/ 61471 h 288"/>
              <a:gd name="T30" fmla="*/ 32583 w 221"/>
              <a:gd name="T31" fmla="*/ 56499 h 288"/>
              <a:gd name="T32" fmla="*/ 37410 w 221"/>
              <a:gd name="T33" fmla="*/ 51753 h 288"/>
              <a:gd name="T34" fmla="*/ 41634 w 221"/>
              <a:gd name="T35" fmla="*/ 46103 h 288"/>
              <a:gd name="T36" fmla="*/ 44249 w 221"/>
              <a:gd name="T37" fmla="*/ 39323 h 288"/>
              <a:gd name="T38" fmla="*/ 43847 w 221"/>
              <a:gd name="T39" fmla="*/ 32092 h 288"/>
              <a:gd name="T40" fmla="*/ 41031 w 221"/>
              <a:gd name="T41" fmla="*/ 25312 h 288"/>
              <a:gd name="T42" fmla="*/ 36405 w 221"/>
              <a:gd name="T43" fmla="*/ 19662 h 288"/>
              <a:gd name="T44" fmla="*/ 31980 w 221"/>
              <a:gd name="T45" fmla="*/ 15594 h 288"/>
              <a:gd name="T46" fmla="*/ 27555 w 221"/>
              <a:gd name="T47" fmla="*/ 12430 h 288"/>
              <a:gd name="T48" fmla="*/ 22929 w 221"/>
              <a:gd name="T49" fmla="*/ 9040 h 288"/>
              <a:gd name="T50" fmla="*/ 17901 w 221"/>
              <a:gd name="T51" fmla="*/ 6102 h 288"/>
              <a:gd name="T52" fmla="*/ 13275 w 221"/>
              <a:gd name="T53" fmla="*/ 3390 h 288"/>
              <a:gd name="T54" fmla="*/ 8448 w 221"/>
              <a:gd name="T55" fmla="*/ 1356 h 288"/>
              <a:gd name="T56" fmla="*/ 4425 w 221"/>
              <a:gd name="T57" fmla="*/ 226 h 288"/>
              <a:gd name="T58" fmla="*/ 1408 w 221"/>
              <a:gd name="T59" fmla="*/ 226 h 288"/>
              <a:gd name="T60" fmla="*/ 1609 w 221"/>
              <a:gd name="T61" fmla="*/ 1130 h 288"/>
              <a:gd name="T62" fmla="*/ 5229 w 221"/>
              <a:gd name="T63" fmla="*/ 2938 h 288"/>
              <a:gd name="T64" fmla="*/ 9453 w 221"/>
              <a:gd name="T65" fmla="*/ 4972 h 288"/>
              <a:gd name="T66" fmla="*/ 14280 w 221"/>
              <a:gd name="T67" fmla="*/ 7684 h 288"/>
              <a:gd name="T68" fmla="*/ 19309 w 221"/>
              <a:gd name="T69" fmla="*/ 10848 h 288"/>
              <a:gd name="T70" fmla="*/ 24337 w 221"/>
              <a:gd name="T71" fmla="*/ 14464 h 288"/>
              <a:gd name="T72" fmla="*/ 29365 w 221"/>
              <a:gd name="T73" fmla="*/ 18306 h 288"/>
              <a:gd name="T74" fmla="*/ 33991 w 221"/>
              <a:gd name="T75" fmla="*/ 22148 h 2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21"/>
              <a:gd name="T115" fmla="*/ 0 h 288"/>
              <a:gd name="T116" fmla="*/ 221 w 221"/>
              <a:gd name="T117" fmla="*/ 288 h 2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21" h="288">
                <a:moveTo>
                  <a:pt x="179" y="108"/>
                </a:moveTo>
                <a:lnTo>
                  <a:pt x="186" y="115"/>
                </a:lnTo>
                <a:lnTo>
                  <a:pt x="193" y="124"/>
                </a:lnTo>
                <a:lnTo>
                  <a:pt x="197" y="133"/>
                </a:lnTo>
                <a:lnTo>
                  <a:pt x="201" y="143"/>
                </a:lnTo>
                <a:lnTo>
                  <a:pt x="202" y="153"/>
                </a:lnTo>
                <a:lnTo>
                  <a:pt x="202" y="163"/>
                </a:lnTo>
                <a:lnTo>
                  <a:pt x="199" y="174"/>
                </a:lnTo>
                <a:lnTo>
                  <a:pt x="195" y="184"/>
                </a:lnTo>
                <a:lnTo>
                  <a:pt x="187" y="194"/>
                </a:lnTo>
                <a:lnTo>
                  <a:pt x="179" y="204"/>
                </a:lnTo>
                <a:lnTo>
                  <a:pt x="170" y="212"/>
                </a:lnTo>
                <a:lnTo>
                  <a:pt x="159" y="221"/>
                </a:lnTo>
                <a:lnTo>
                  <a:pt x="150" y="229"/>
                </a:lnTo>
                <a:lnTo>
                  <a:pt x="139" y="237"/>
                </a:lnTo>
                <a:lnTo>
                  <a:pt x="129" y="246"/>
                </a:lnTo>
                <a:lnTo>
                  <a:pt x="119" y="255"/>
                </a:lnTo>
                <a:lnTo>
                  <a:pt x="116" y="258"/>
                </a:lnTo>
                <a:lnTo>
                  <a:pt x="114" y="263"/>
                </a:lnTo>
                <a:lnTo>
                  <a:pt x="112" y="267"/>
                </a:lnTo>
                <a:lnTo>
                  <a:pt x="110" y="271"/>
                </a:lnTo>
                <a:lnTo>
                  <a:pt x="109" y="276"/>
                </a:lnTo>
                <a:lnTo>
                  <a:pt x="109" y="280"/>
                </a:lnTo>
                <a:lnTo>
                  <a:pt x="110" y="284"/>
                </a:lnTo>
                <a:lnTo>
                  <a:pt x="113" y="287"/>
                </a:lnTo>
                <a:lnTo>
                  <a:pt x="117" y="288"/>
                </a:lnTo>
                <a:lnTo>
                  <a:pt x="121" y="288"/>
                </a:lnTo>
                <a:lnTo>
                  <a:pt x="125" y="287"/>
                </a:lnTo>
                <a:lnTo>
                  <a:pt x="129" y="284"/>
                </a:lnTo>
                <a:lnTo>
                  <a:pt x="139" y="272"/>
                </a:lnTo>
                <a:lnTo>
                  <a:pt x="151" y="261"/>
                </a:lnTo>
                <a:lnTo>
                  <a:pt x="162" y="250"/>
                </a:lnTo>
                <a:lnTo>
                  <a:pt x="175" y="239"/>
                </a:lnTo>
                <a:lnTo>
                  <a:pt x="186" y="229"/>
                </a:lnTo>
                <a:lnTo>
                  <a:pt x="197" y="217"/>
                </a:lnTo>
                <a:lnTo>
                  <a:pt x="207" y="204"/>
                </a:lnTo>
                <a:lnTo>
                  <a:pt x="215" y="190"/>
                </a:lnTo>
                <a:lnTo>
                  <a:pt x="220" y="174"/>
                </a:lnTo>
                <a:lnTo>
                  <a:pt x="221" y="158"/>
                </a:lnTo>
                <a:lnTo>
                  <a:pt x="218" y="142"/>
                </a:lnTo>
                <a:lnTo>
                  <a:pt x="213" y="127"/>
                </a:lnTo>
                <a:lnTo>
                  <a:pt x="204" y="112"/>
                </a:lnTo>
                <a:lnTo>
                  <a:pt x="194" y="99"/>
                </a:lnTo>
                <a:lnTo>
                  <a:pt x="181" y="87"/>
                </a:lnTo>
                <a:lnTo>
                  <a:pt x="169" y="77"/>
                </a:lnTo>
                <a:lnTo>
                  <a:pt x="159" y="69"/>
                </a:lnTo>
                <a:lnTo>
                  <a:pt x="149" y="63"/>
                </a:lnTo>
                <a:lnTo>
                  <a:pt x="137" y="55"/>
                </a:lnTo>
                <a:lnTo>
                  <a:pt x="125" y="48"/>
                </a:lnTo>
                <a:lnTo>
                  <a:pt x="114" y="40"/>
                </a:lnTo>
                <a:lnTo>
                  <a:pt x="101" y="33"/>
                </a:lnTo>
                <a:lnTo>
                  <a:pt x="89" y="27"/>
                </a:lnTo>
                <a:lnTo>
                  <a:pt x="77" y="20"/>
                </a:lnTo>
                <a:lnTo>
                  <a:pt x="66" y="15"/>
                </a:lnTo>
                <a:lnTo>
                  <a:pt x="54" y="9"/>
                </a:lnTo>
                <a:lnTo>
                  <a:pt x="42" y="6"/>
                </a:lnTo>
                <a:lnTo>
                  <a:pt x="32" y="3"/>
                </a:lnTo>
                <a:lnTo>
                  <a:pt x="22" y="1"/>
                </a:lnTo>
                <a:lnTo>
                  <a:pt x="14" y="0"/>
                </a:lnTo>
                <a:lnTo>
                  <a:pt x="7" y="1"/>
                </a:lnTo>
                <a:lnTo>
                  <a:pt x="0" y="3"/>
                </a:lnTo>
                <a:lnTo>
                  <a:pt x="8" y="5"/>
                </a:lnTo>
                <a:lnTo>
                  <a:pt x="16" y="8"/>
                </a:lnTo>
                <a:lnTo>
                  <a:pt x="26" y="13"/>
                </a:lnTo>
                <a:lnTo>
                  <a:pt x="35" y="17"/>
                </a:lnTo>
                <a:lnTo>
                  <a:pt x="47" y="22"/>
                </a:lnTo>
                <a:lnTo>
                  <a:pt x="58" y="28"/>
                </a:lnTo>
                <a:lnTo>
                  <a:pt x="71" y="34"/>
                </a:lnTo>
                <a:lnTo>
                  <a:pt x="83" y="40"/>
                </a:lnTo>
                <a:lnTo>
                  <a:pt x="96" y="48"/>
                </a:lnTo>
                <a:lnTo>
                  <a:pt x="109" y="55"/>
                </a:lnTo>
                <a:lnTo>
                  <a:pt x="121" y="64"/>
                </a:lnTo>
                <a:lnTo>
                  <a:pt x="134" y="72"/>
                </a:lnTo>
                <a:lnTo>
                  <a:pt x="146" y="81"/>
                </a:lnTo>
                <a:lnTo>
                  <a:pt x="158" y="90"/>
                </a:lnTo>
                <a:lnTo>
                  <a:pt x="169" y="98"/>
                </a:lnTo>
                <a:lnTo>
                  <a:pt x="179" y="10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74" name="Freeform 1083"/>
          <p:cNvSpPr>
            <a:spLocks/>
          </p:cNvSpPr>
          <p:nvPr/>
        </p:nvSpPr>
        <p:spPr bwMode="auto">
          <a:xfrm>
            <a:off x="6751638" y="5402263"/>
            <a:ext cx="14287" cy="39687"/>
          </a:xfrm>
          <a:custGeom>
            <a:avLst/>
            <a:gdLst>
              <a:gd name="T0" fmla="*/ 5406 w 74"/>
              <a:gd name="T1" fmla="*/ 2737 h 174"/>
              <a:gd name="T2" fmla="*/ 5020 w 74"/>
              <a:gd name="T3" fmla="*/ 1597 h 174"/>
              <a:gd name="T4" fmla="*/ 4441 w 74"/>
              <a:gd name="T5" fmla="*/ 684 h 174"/>
              <a:gd name="T6" fmla="*/ 3282 w 74"/>
              <a:gd name="T7" fmla="*/ 228 h 174"/>
              <a:gd name="T8" fmla="*/ 2317 w 74"/>
              <a:gd name="T9" fmla="*/ 0 h 174"/>
              <a:gd name="T10" fmla="*/ 1351 w 74"/>
              <a:gd name="T11" fmla="*/ 456 h 174"/>
              <a:gd name="T12" fmla="*/ 579 w 74"/>
              <a:gd name="T13" fmla="*/ 1140 h 174"/>
              <a:gd name="T14" fmla="*/ 0 w 74"/>
              <a:gd name="T15" fmla="*/ 2281 h 174"/>
              <a:gd name="T16" fmla="*/ 0 w 74"/>
              <a:gd name="T17" fmla="*/ 3649 h 174"/>
              <a:gd name="T18" fmla="*/ 965 w 74"/>
              <a:gd name="T19" fmla="*/ 8895 h 174"/>
              <a:gd name="T20" fmla="*/ 2510 w 74"/>
              <a:gd name="T21" fmla="*/ 15054 h 174"/>
              <a:gd name="T22" fmla="*/ 4634 w 74"/>
              <a:gd name="T23" fmla="*/ 20984 h 174"/>
              <a:gd name="T24" fmla="*/ 6950 w 74"/>
              <a:gd name="T25" fmla="*/ 26914 h 174"/>
              <a:gd name="T26" fmla="*/ 9460 w 74"/>
              <a:gd name="T27" fmla="*/ 32160 h 174"/>
              <a:gd name="T28" fmla="*/ 11777 w 74"/>
              <a:gd name="T29" fmla="*/ 36266 h 174"/>
              <a:gd name="T30" fmla="*/ 13322 w 74"/>
              <a:gd name="T31" fmla="*/ 39003 h 174"/>
              <a:gd name="T32" fmla="*/ 14287 w 74"/>
              <a:gd name="T33" fmla="*/ 39687 h 174"/>
              <a:gd name="T34" fmla="*/ 13901 w 74"/>
              <a:gd name="T35" fmla="*/ 36950 h 174"/>
              <a:gd name="T36" fmla="*/ 12936 w 74"/>
              <a:gd name="T37" fmla="*/ 33529 h 174"/>
              <a:gd name="T38" fmla="*/ 11777 w 74"/>
              <a:gd name="T39" fmla="*/ 29195 h 174"/>
              <a:gd name="T40" fmla="*/ 10233 w 74"/>
              <a:gd name="T41" fmla="*/ 23949 h 174"/>
              <a:gd name="T42" fmla="*/ 8881 w 74"/>
              <a:gd name="T43" fmla="*/ 18703 h 174"/>
              <a:gd name="T44" fmla="*/ 7337 w 74"/>
              <a:gd name="T45" fmla="*/ 13229 h 174"/>
              <a:gd name="T46" fmla="*/ 6178 w 74"/>
              <a:gd name="T47" fmla="*/ 7983 h 174"/>
              <a:gd name="T48" fmla="*/ 5406 w 74"/>
              <a:gd name="T49" fmla="*/ 2737 h 17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4"/>
              <a:gd name="T76" fmla="*/ 0 h 174"/>
              <a:gd name="T77" fmla="*/ 74 w 74"/>
              <a:gd name="T78" fmla="*/ 174 h 17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4" h="174">
                <a:moveTo>
                  <a:pt x="28" y="12"/>
                </a:moveTo>
                <a:lnTo>
                  <a:pt x="26" y="7"/>
                </a:lnTo>
                <a:lnTo>
                  <a:pt x="23" y="3"/>
                </a:lnTo>
                <a:lnTo>
                  <a:pt x="17" y="1"/>
                </a:lnTo>
                <a:lnTo>
                  <a:pt x="12" y="0"/>
                </a:lnTo>
                <a:lnTo>
                  <a:pt x="7" y="2"/>
                </a:lnTo>
                <a:lnTo>
                  <a:pt x="3" y="5"/>
                </a:lnTo>
                <a:lnTo>
                  <a:pt x="0" y="10"/>
                </a:lnTo>
                <a:lnTo>
                  <a:pt x="0" y="16"/>
                </a:lnTo>
                <a:lnTo>
                  <a:pt x="5" y="39"/>
                </a:lnTo>
                <a:lnTo>
                  <a:pt x="13" y="66"/>
                </a:lnTo>
                <a:lnTo>
                  <a:pt x="24" y="92"/>
                </a:lnTo>
                <a:lnTo>
                  <a:pt x="36" y="118"/>
                </a:lnTo>
                <a:lnTo>
                  <a:pt x="49" y="141"/>
                </a:lnTo>
                <a:lnTo>
                  <a:pt x="61" y="159"/>
                </a:lnTo>
                <a:lnTo>
                  <a:pt x="69" y="171"/>
                </a:lnTo>
                <a:lnTo>
                  <a:pt x="74" y="174"/>
                </a:lnTo>
                <a:lnTo>
                  <a:pt x="72" y="162"/>
                </a:lnTo>
                <a:lnTo>
                  <a:pt x="67" y="147"/>
                </a:lnTo>
                <a:lnTo>
                  <a:pt x="61" y="128"/>
                </a:lnTo>
                <a:lnTo>
                  <a:pt x="53" y="105"/>
                </a:lnTo>
                <a:lnTo>
                  <a:pt x="46" y="82"/>
                </a:lnTo>
                <a:lnTo>
                  <a:pt x="38" y="58"/>
                </a:lnTo>
                <a:lnTo>
                  <a:pt x="32" y="35"/>
                </a:lnTo>
                <a:lnTo>
                  <a:pt x="28" y="1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75" name="Freeform 1084"/>
          <p:cNvSpPr>
            <a:spLocks/>
          </p:cNvSpPr>
          <p:nvPr/>
        </p:nvSpPr>
        <p:spPr bwMode="auto">
          <a:xfrm>
            <a:off x="6745288" y="5381625"/>
            <a:ext cx="7937" cy="19050"/>
          </a:xfrm>
          <a:custGeom>
            <a:avLst/>
            <a:gdLst>
              <a:gd name="T0" fmla="*/ 4070 w 39"/>
              <a:gd name="T1" fmla="*/ 1971 h 87"/>
              <a:gd name="T2" fmla="*/ 3867 w 39"/>
              <a:gd name="T3" fmla="*/ 1095 h 87"/>
              <a:gd name="T4" fmla="*/ 3256 w 39"/>
              <a:gd name="T5" fmla="*/ 438 h 87"/>
              <a:gd name="T6" fmla="*/ 2646 w 39"/>
              <a:gd name="T7" fmla="*/ 0 h 87"/>
              <a:gd name="T8" fmla="*/ 1628 w 39"/>
              <a:gd name="T9" fmla="*/ 0 h 87"/>
              <a:gd name="T10" fmla="*/ 1018 w 39"/>
              <a:gd name="T11" fmla="*/ 219 h 87"/>
              <a:gd name="T12" fmla="*/ 407 w 39"/>
              <a:gd name="T13" fmla="*/ 657 h 87"/>
              <a:gd name="T14" fmla="*/ 0 w 39"/>
              <a:gd name="T15" fmla="*/ 1314 h 87"/>
              <a:gd name="T16" fmla="*/ 0 w 39"/>
              <a:gd name="T17" fmla="*/ 2190 h 87"/>
              <a:gd name="T18" fmla="*/ 0 w 39"/>
              <a:gd name="T19" fmla="*/ 4817 h 87"/>
              <a:gd name="T20" fmla="*/ 611 w 39"/>
              <a:gd name="T21" fmla="*/ 7664 h 87"/>
              <a:gd name="T22" fmla="*/ 1425 w 39"/>
              <a:gd name="T23" fmla="*/ 10510 h 87"/>
              <a:gd name="T24" fmla="*/ 2646 w 39"/>
              <a:gd name="T25" fmla="*/ 13138 h 87"/>
              <a:gd name="T26" fmla="*/ 3867 w 39"/>
              <a:gd name="T27" fmla="*/ 15766 h 87"/>
              <a:gd name="T28" fmla="*/ 5088 w 39"/>
              <a:gd name="T29" fmla="*/ 17736 h 87"/>
              <a:gd name="T30" fmla="*/ 6716 w 39"/>
              <a:gd name="T31" fmla="*/ 18831 h 87"/>
              <a:gd name="T32" fmla="*/ 7733 w 39"/>
              <a:gd name="T33" fmla="*/ 19050 h 87"/>
              <a:gd name="T34" fmla="*/ 7937 w 39"/>
              <a:gd name="T35" fmla="*/ 15328 h 87"/>
              <a:gd name="T36" fmla="*/ 6919 w 39"/>
              <a:gd name="T37" fmla="*/ 10948 h 87"/>
              <a:gd name="T38" fmla="*/ 5495 w 39"/>
              <a:gd name="T39" fmla="*/ 6350 h 87"/>
              <a:gd name="T40" fmla="*/ 4070 w 39"/>
              <a:gd name="T41" fmla="*/ 1971 h 8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9"/>
              <a:gd name="T64" fmla="*/ 0 h 87"/>
              <a:gd name="T65" fmla="*/ 39 w 39"/>
              <a:gd name="T66" fmla="*/ 87 h 8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9" h="87">
                <a:moveTo>
                  <a:pt x="20" y="9"/>
                </a:moveTo>
                <a:lnTo>
                  <a:pt x="19" y="5"/>
                </a:lnTo>
                <a:lnTo>
                  <a:pt x="16" y="2"/>
                </a:lnTo>
                <a:lnTo>
                  <a:pt x="13" y="0"/>
                </a:lnTo>
                <a:lnTo>
                  <a:pt x="8" y="0"/>
                </a:lnTo>
                <a:lnTo>
                  <a:pt x="5" y="1"/>
                </a:lnTo>
                <a:lnTo>
                  <a:pt x="2" y="3"/>
                </a:lnTo>
                <a:lnTo>
                  <a:pt x="0" y="6"/>
                </a:lnTo>
                <a:lnTo>
                  <a:pt x="0" y="10"/>
                </a:lnTo>
                <a:lnTo>
                  <a:pt x="0" y="22"/>
                </a:lnTo>
                <a:lnTo>
                  <a:pt x="3" y="35"/>
                </a:lnTo>
                <a:lnTo>
                  <a:pt x="7" y="48"/>
                </a:lnTo>
                <a:lnTo>
                  <a:pt x="13" y="60"/>
                </a:lnTo>
                <a:lnTo>
                  <a:pt x="19" y="72"/>
                </a:lnTo>
                <a:lnTo>
                  <a:pt x="25" y="81"/>
                </a:lnTo>
                <a:lnTo>
                  <a:pt x="33" y="86"/>
                </a:lnTo>
                <a:lnTo>
                  <a:pt x="38" y="87"/>
                </a:lnTo>
                <a:lnTo>
                  <a:pt x="39" y="70"/>
                </a:lnTo>
                <a:lnTo>
                  <a:pt x="34" y="50"/>
                </a:lnTo>
                <a:lnTo>
                  <a:pt x="27" y="29"/>
                </a:lnTo>
                <a:lnTo>
                  <a:pt x="20" y="9"/>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76" name="Freeform 1085"/>
          <p:cNvSpPr>
            <a:spLocks/>
          </p:cNvSpPr>
          <p:nvPr/>
        </p:nvSpPr>
        <p:spPr bwMode="auto">
          <a:xfrm>
            <a:off x="6738938" y="5367338"/>
            <a:ext cx="6350" cy="11112"/>
          </a:xfrm>
          <a:custGeom>
            <a:avLst/>
            <a:gdLst>
              <a:gd name="T0" fmla="*/ 3362 w 34"/>
              <a:gd name="T1" fmla="*/ 1525 h 51"/>
              <a:gd name="T2" fmla="*/ 3362 w 34"/>
              <a:gd name="T3" fmla="*/ 1743 h 51"/>
              <a:gd name="T4" fmla="*/ 3362 w 34"/>
              <a:gd name="T5" fmla="*/ 1743 h 51"/>
              <a:gd name="T6" fmla="*/ 3362 w 34"/>
              <a:gd name="T7" fmla="*/ 1743 h 51"/>
              <a:gd name="T8" fmla="*/ 3362 w 34"/>
              <a:gd name="T9" fmla="*/ 1743 h 51"/>
              <a:gd name="T10" fmla="*/ 3175 w 34"/>
              <a:gd name="T11" fmla="*/ 1089 h 51"/>
              <a:gd name="T12" fmla="*/ 2615 w 34"/>
              <a:gd name="T13" fmla="*/ 218 h 51"/>
              <a:gd name="T14" fmla="*/ 2054 w 34"/>
              <a:gd name="T15" fmla="*/ 0 h 51"/>
              <a:gd name="T16" fmla="*/ 1307 w 34"/>
              <a:gd name="T17" fmla="*/ 0 h 51"/>
              <a:gd name="T18" fmla="*/ 747 w 34"/>
              <a:gd name="T19" fmla="*/ 218 h 51"/>
              <a:gd name="T20" fmla="*/ 187 w 34"/>
              <a:gd name="T21" fmla="*/ 1089 h 51"/>
              <a:gd name="T22" fmla="*/ 0 w 34"/>
              <a:gd name="T23" fmla="*/ 1743 h 51"/>
              <a:gd name="T24" fmla="*/ 0 w 34"/>
              <a:gd name="T25" fmla="*/ 2397 h 51"/>
              <a:gd name="T26" fmla="*/ 187 w 34"/>
              <a:gd name="T27" fmla="*/ 3486 h 51"/>
              <a:gd name="T28" fmla="*/ 747 w 34"/>
              <a:gd name="T29" fmla="*/ 5011 h 51"/>
              <a:gd name="T30" fmla="*/ 1494 w 34"/>
              <a:gd name="T31" fmla="*/ 6536 h 51"/>
              <a:gd name="T32" fmla="*/ 2428 w 34"/>
              <a:gd name="T33" fmla="*/ 8062 h 51"/>
              <a:gd name="T34" fmla="*/ 3362 w 34"/>
              <a:gd name="T35" fmla="*/ 9369 h 51"/>
              <a:gd name="T36" fmla="*/ 4669 w 34"/>
              <a:gd name="T37" fmla="*/ 10240 h 51"/>
              <a:gd name="T38" fmla="*/ 5603 w 34"/>
              <a:gd name="T39" fmla="*/ 11112 h 51"/>
              <a:gd name="T40" fmla="*/ 6350 w 34"/>
              <a:gd name="T41" fmla="*/ 11112 h 51"/>
              <a:gd name="T42" fmla="*/ 6163 w 34"/>
              <a:gd name="T43" fmla="*/ 8715 h 51"/>
              <a:gd name="T44" fmla="*/ 5416 w 34"/>
              <a:gd name="T45" fmla="*/ 5883 h 51"/>
              <a:gd name="T46" fmla="*/ 4296 w 34"/>
              <a:gd name="T47" fmla="*/ 3268 h 51"/>
              <a:gd name="T48" fmla="*/ 3362 w 34"/>
              <a:gd name="T49" fmla="*/ 1525 h 5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4"/>
              <a:gd name="T76" fmla="*/ 0 h 51"/>
              <a:gd name="T77" fmla="*/ 34 w 34"/>
              <a:gd name="T78" fmla="*/ 51 h 5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4" h="51">
                <a:moveTo>
                  <a:pt x="18" y="7"/>
                </a:moveTo>
                <a:lnTo>
                  <a:pt x="18" y="8"/>
                </a:lnTo>
                <a:lnTo>
                  <a:pt x="17" y="5"/>
                </a:lnTo>
                <a:lnTo>
                  <a:pt x="14" y="1"/>
                </a:lnTo>
                <a:lnTo>
                  <a:pt x="11" y="0"/>
                </a:lnTo>
                <a:lnTo>
                  <a:pt x="7" y="0"/>
                </a:lnTo>
                <a:lnTo>
                  <a:pt x="4" y="1"/>
                </a:lnTo>
                <a:lnTo>
                  <a:pt x="1" y="5"/>
                </a:lnTo>
                <a:lnTo>
                  <a:pt x="0" y="8"/>
                </a:lnTo>
                <a:lnTo>
                  <a:pt x="0" y="11"/>
                </a:lnTo>
                <a:lnTo>
                  <a:pt x="1" y="16"/>
                </a:lnTo>
                <a:lnTo>
                  <a:pt x="4" y="23"/>
                </a:lnTo>
                <a:lnTo>
                  <a:pt x="8" y="30"/>
                </a:lnTo>
                <a:lnTo>
                  <a:pt x="13" y="37"/>
                </a:lnTo>
                <a:lnTo>
                  <a:pt x="18" y="43"/>
                </a:lnTo>
                <a:lnTo>
                  <a:pt x="25" y="47"/>
                </a:lnTo>
                <a:lnTo>
                  <a:pt x="30" y="51"/>
                </a:lnTo>
                <a:lnTo>
                  <a:pt x="34" y="51"/>
                </a:lnTo>
                <a:lnTo>
                  <a:pt x="33" y="40"/>
                </a:lnTo>
                <a:lnTo>
                  <a:pt x="29" y="27"/>
                </a:lnTo>
                <a:lnTo>
                  <a:pt x="23" y="15"/>
                </a:lnTo>
                <a:lnTo>
                  <a:pt x="18" y="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77" name="Freeform 1086"/>
          <p:cNvSpPr>
            <a:spLocks/>
          </p:cNvSpPr>
          <p:nvPr/>
        </p:nvSpPr>
        <p:spPr bwMode="auto">
          <a:xfrm>
            <a:off x="6732588" y="5357813"/>
            <a:ext cx="9525" cy="6350"/>
          </a:xfrm>
          <a:custGeom>
            <a:avLst/>
            <a:gdLst>
              <a:gd name="T0" fmla="*/ 7661 w 46"/>
              <a:gd name="T1" fmla="*/ 4618 h 33"/>
              <a:gd name="T2" fmla="*/ 8490 w 46"/>
              <a:gd name="T3" fmla="*/ 4233 h 33"/>
              <a:gd name="T4" fmla="*/ 9318 w 46"/>
              <a:gd name="T5" fmla="*/ 3656 h 33"/>
              <a:gd name="T6" fmla="*/ 9525 w 46"/>
              <a:gd name="T7" fmla="*/ 2886 h 33"/>
              <a:gd name="T8" fmla="*/ 9525 w 46"/>
              <a:gd name="T9" fmla="*/ 1924 h 33"/>
              <a:gd name="T10" fmla="*/ 9111 w 46"/>
              <a:gd name="T11" fmla="*/ 962 h 33"/>
              <a:gd name="T12" fmla="*/ 8490 w 46"/>
              <a:gd name="T13" fmla="*/ 385 h 33"/>
              <a:gd name="T14" fmla="*/ 7661 w 46"/>
              <a:gd name="T15" fmla="*/ 0 h 33"/>
              <a:gd name="T16" fmla="*/ 6626 w 46"/>
              <a:gd name="T17" fmla="*/ 0 h 33"/>
              <a:gd name="T18" fmla="*/ 6005 w 46"/>
              <a:gd name="T19" fmla="*/ 0 h 33"/>
              <a:gd name="T20" fmla="*/ 5177 w 46"/>
              <a:gd name="T21" fmla="*/ 192 h 33"/>
              <a:gd name="T22" fmla="*/ 3934 w 46"/>
              <a:gd name="T23" fmla="*/ 577 h 33"/>
              <a:gd name="T24" fmla="*/ 2485 w 46"/>
              <a:gd name="T25" fmla="*/ 1347 h 33"/>
              <a:gd name="T26" fmla="*/ 1035 w 46"/>
              <a:gd name="T27" fmla="*/ 2694 h 33"/>
              <a:gd name="T28" fmla="*/ 414 w 46"/>
              <a:gd name="T29" fmla="*/ 3848 h 33"/>
              <a:gd name="T30" fmla="*/ 0 w 46"/>
              <a:gd name="T31" fmla="*/ 5003 h 33"/>
              <a:gd name="T32" fmla="*/ 0 w 46"/>
              <a:gd name="T33" fmla="*/ 5580 h 33"/>
              <a:gd name="T34" fmla="*/ 621 w 46"/>
              <a:gd name="T35" fmla="*/ 5965 h 33"/>
              <a:gd name="T36" fmla="*/ 1449 w 46"/>
              <a:gd name="T37" fmla="*/ 6350 h 33"/>
              <a:gd name="T38" fmla="*/ 2485 w 46"/>
              <a:gd name="T39" fmla="*/ 6350 h 33"/>
              <a:gd name="T40" fmla="*/ 3313 w 46"/>
              <a:gd name="T41" fmla="*/ 6350 h 33"/>
              <a:gd name="T42" fmla="*/ 4348 w 46"/>
              <a:gd name="T43" fmla="*/ 5965 h 33"/>
              <a:gd name="T44" fmla="*/ 5384 w 46"/>
              <a:gd name="T45" fmla="*/ 5773 h 33"/>
              <a:gd name="T46" fmla="*/ 6626 w 46"/>
              <a:gd name="T47" fmla="*/ 5388 h 33"/>
              <a:gd name="T48" fmla="*/ 7661 w 46"/>
              <a:gd name="T49" fmla="*/ 4618 h 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6"/>
              <a:gd name="T76" fmla="*/ 0 h 33"/>
              <a:gd name="T77" fmla="*/ 46 w 46"/>
              <a:gd name="T78" fmla="*/ 33 h 3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6" h="33">
                <a:moveTo>
                  <a:pt x="37" y="24"/>
                </a:moveTo>
                <a:lnTo>
                  <a:pt x="41" y="22"/>
                </a:lnTo>
                <a:lnTo>
                  <a:pt x="45" y="19"/>
                </a:lnTo>
                <a:lnTo>
                  <a:pt x="46" y="15"/>
                </a:lnTo>
                <a:lnTo>
                  <a:pt x="46" y="10"/>
                </a:lnTo>
                <a:lnTo>
                  <a:pt x="44" y="5"/>
                </a:lnTo>
                <a:lnTo>
                  <a:pt x="41" y="2"/>
                </a:lnTo>
                <a:lnTo>
                  <a:pt x="37" y="0"/>
                </a:lnTo>
                <a:lnTo>
                  <a:pt x="32" y="0"/>
                </a:lnTo>
                <a:lnTo>
                  <a:pt x="29" y="0"/>
                </a:lnTo>
                <a:lnTo>
                  <a:pt x="25" y="1"/>
                </a:lnTo>
                <a:lnTo>
                  <a:pt x="19" y="3"/>
                </a:lnTo>
                <a:lnTo>
                  <a:pt x="12" y="7"/>
                </a:lnTo>
                <a:lnTo>
                  <a:pt x="5" y="14"/>
                </a:lnTo>
                <a:lnTo>
                  <a:pt x="2" y="20"/>
                </a:lnTo>
                <a:lnTo>
                  <a:pt x="0" y="26"/>
                </a:lnTo>
                <a:lnTo>
                  <a:pt x="0" y="29"/>
                </a:lnTo>
                <a:lnTo>
                  <a:pt x="3" y="31"/>
                </a:lnTo>
                <a:lnTo>
                  <a:pt x="7" y="33"/>
                </a:lnTo>
                <a:lnTo>
                  <a:pt x="12" y="33"/>
                </a:lnTo>
                <a:lnTo>
                  <a:pt x="16" y="33"/>
                </a:lnTo>
                <a:lnTo>
                  <a:pt x="21" y="31"/>
                </a:lnTo>
                <a:lnTo>
                  <a:pt x="26" y="30"/>
                </a:lnTo>
                <a:lnTo>
                  <a:pt x="32" y="28"/>
                </a:lnTo>
                <a:lnTo>
                  <a:pt x="37" y="2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78" name="Freeform 1087"/>
          <p:cNvSpPr>
            <a:spLocks/>
          </p:cNvSpPr>
          <p:nvPr/>
        </p:nvSpPr>
        <p:spPr bwMode="auto">
          <a:xfrm>
            <a:off x="6689725" y="5345113"/>
            <a:ext cx="36513" cy="49212"/>
          </a:xfrm>
          <a:custGeom>
            <a:avLst/>
            <a:gdLst>
              <a:gd name="T0" fmla="*/ 13409 w 177"/>
              <a:gd name="T1" fmla="*/ 7416 h 219"/>
              <a:gd name="T2" fmla="*/ 10727 w 177"/>
              <a:gd name="T3" fmla="*/ 9663 h 219"/>
              <a:gd name="T4" fmla="*/ 8458 w 177"/>
              <a:gd name="T5" fmla="*/ 12134 h 219"/>
              <a:gd name="T6" fmla="*/ 5982 w 177"/>
              <a:gd name="T7" fmla="*/ 14831 h 219"/>
              <a:gd name="T8" fmla="*/ 4126 w 177"/>
              <a:gd name="T9" fmla="*/ 17752 h 219"/>
              <a:gd name="T10" fmla="*/ 2475 w 177"/>
              <a:gd name="T11" fmla="*/ 20898 h 219"/>
              <a:gd name="T12" fmla="*/ 1238 w 177"/>
              <a:gd name="T13" fmla="*/ 24044 h 219"/>
              <a:gd name="T14" fmla="*/ 413 w 177"/>
              <a:gd name="T15" fmla="*/ 27190 h 219"/>
              <a:gd name="T16" fmla="*/ 0 w 177"/>
              <a:gd name="T17" fmla="*/ 30561 h 219"/>
              <a:gd name="T18" fmla="*/ 413 w 177"/>
              <a:gd name="T19" fmla="*/ 35505 h 219"/>
              <a:gd name="T20" fmla="*/ 2063 w 177"/>
              <a:gd name="T21" fmla="*/ 39774 h 219"/>
              <a:gd name="T22" fmla="*/ 4745 w 177"/>
              <a:gd name="T23" fmla="*/ 43369 h 219"/>
              <a:gd name="T24" fmla="*/ 7839 w 177"/>
              <a:gd name="T25" fmla="*/ 45841 h 219"/>
              <a:gd name="T26" fmla="*/ 11758 w 177"/>
              <a:gd name="T27" fmla="*/ 47864 h 219"/>
              <a:gd name="T28" fmla="*/ 16090 w 177"/>
              <a:gd name="T29" fmla="*/ 48987 h 219"/>
              <a:gd name="T30" fmla="*/ 20216 w 177"/>
              <a:gd name="T31" fmla="*/ 49212 h 219"/>
              <a:gd name="T32" fmla="*/ 24342 w 177"/>
              <a:gd name="T33" fmla="*/ 48538 h 219"/>
              <a:gd name="T34" fmla="*/ 25373 w 177"/>
              <a:gd name="T35" fmla="*/ 48538 h 219"/>
              <a:gd name="T36" fmla="*/ 26199 w 177"/>
              <a:gd name="T37" fmla="*/ 48088 h 219"/>
              <a:gd name="T38" fmla="*/ 26817 w 177"/>
              <a:gd name="T39" fmla="*/ 47190 h 219"/>
              <a:gd name="T40" fmla="*/ 27024 w 177"/>
              <a:gd name="T41" fmla="*/ 46066 h 219"/>
              <a:gd name="T42" fmla="*/ 26817 w 177"/>
              <a:gd name="T43" fmla="*/ 45617 h 219"/>
              <a:gd name="T44" fmla="*/ 26199 w 177"/>
              <a:gd name="T45" fmla="*/ 45617 h 219"/>
              <a:gd name="T46" fmla="*/ 25373 w 177"/>
              <a:gd name="T47" fmla="*/ 45392 h 219"/>
              <a:gd name="T48" fmla="*/ 24136 w 177"/>
              <a:gd name="T49" fmla="*/ 45392 h 219"/>
              <a:gd name="T50" fmla="*/ 22898 w 177"/>
              <a:gd name="T51" fmla="*/ 45392 h 219"/>
              <a:gd name="T52" fmla="*/ 21867 w 177"/>
              <a:gd name="T53" fmla="*/ 45392 h 219"/>
              <a:gd name="T54" fmla="*/ 20629 w 177"/>
              <a:gd name="T55" fmla="*/ 45392 h 219"/>
              <a:gd name="T56" fmla="*/ 20010 w 177"/>
              <a:gd name="T57" fmla="*/ 45392 h 219"/>
              <a:gd name="T58" fmla="*/ 17947 w 177"/>
              <a:gd name="T59" fmla="*/ 45167 h 219"/>
              <a:gd name="T60" fmla="*/ 15884 w 177"/>
              <a:gd name="T61" fmla="*/ 44942 h 219"/>
              <a:gd name="T62" fmla="*/ 13821 w 177"/>
              <a:gd name="T63" fmla="*/ 44718 h 219"/>
              <a:gd name="T64" fmla="*/ 11552 w 177"/>
              <a:gd name="T65" fmla="*/ 44044 h 219"/>
              <a:gd name="T66" fmla="*/ 9489 w 177"/>
              <a:gd name="T67" fmla="*/ 43369 h 219"/>
              <a:gd name="T68" fmla="*/ 7220 w 177"/>
              <a:gd name="T69" fmla="*/ 41572 h 219"/>
              <a:gd name="T70" fmla="*/ 5363 w 177"/>
              <a:gd name="T71" fmla="*/ 39325 h 219"/>
              <a:gd name="T72" fmla="*/ 3094 w 177"/>
              <a:gd name="T73" fmla="*/ 36403 h 219"/>
              <a:gd name="T74" fmla="*/ 2682 w 177"/>
              <a:gd name="T75" fmla="*/ 32808 h 219"/>
              <a:gd name="T76" fmla="*/ 2888 w 177"/>
              <a:gd name="T77" fmla="*/ 29437 h 219"/>
              <a:gd name="T78" fmla="*/ 3919 w 177"/>
              <a:gd name="T79" fmla="*/ 26067 h 219"/>
              <a:gd name="T80" fmla="*/ 5157 w 177"/>
              <a:gd name="T81" fmla="*/ 22921 h 219"/>
              <a:gd name="T82" fmla="*/ 7014 w 177"/>
              <a:gd name="T83" fmla="*/ 19999 h 219"/>
              <a:gd name="T84" fmla="*/ 9283 w 177"/>
              <a:gd name="T85" fmla="*/ 17078 h 219"/>
              <a:gd name="T86" fmla="*/ 11552 w 177"/>
              <a:gd name="T87" fmla="*/ 14606 h 219"/>
              <a:gd name="T88" fmla="*/ 14440 w 177"/>
              <a:gd name="T89" fmla="*/ 12359 h 219"/>
              <a:gd name="T90" fmla="*/ 17328 w 177"/>
              <a:gd name="T91" fmla="*/ 10112 h 219"/>
              <a:gd name="T92" fmla="*/ 20216 w 177"/>
              <a:gd name="T93" fmla="*/ 8314 h 219"/>
              <a:gd name="T94" fmla="*/ 23311 w 177"/>
              <a:gd name="T95" fmla="*/ 6517 h 219"/>
              <a:gd name="T96" fmla="*/ 26199 w 177"/>
              <a:gd name="T97" fmla="*/ 5168 h 219"/>
              <a:gd name="T98" fmla="*/ 29087 w 177"/>
              <a:gd name="T99" fmla="*/ 3820 h 219"/>
              <a:gd name="T100" fmla="*/ 31768 w 177"/>
              <a:gd name="T101" fmla="*/ 2697 h 219"/>
              <a:gd name="T102" fmla="*/ 34450 w 177"/>
              <a:gd name="T103" fmla="*/ 2022 h 219"/>
              <a:gd name="T104" fmla="*/ 36513 w 177"/>
              <a:gd name="T105" fmla="*/ 1573 h 219"/>
              <a:gd name="T106" fmla="*/ 35069 w 177"/>
              <a:gd name="T107" fmla="*/ 449 h 219"/>
              <a:gd name="T108" fmla="*/ 32594 w 177"/>
              <a:gd name="T109" fmla="*/ 0 h 219"/>
              <a:gd name="T110" fmla="*/ 29912 w 177"/>
              <a:gd name="T111" fmla="*/ 449 h 219"/>
              <a:gd name="T112" fmla="*/ 26611 w 177"/>
              <a:gd name="T113" fmla="*/ 1348 h 219"/>
              <a:gd name="T114" fmla="*/ 22898 w 177"/>
              <a:gd name="T115" fmla="*/ 2472 h 219"/>
              <a:gd name="T116" fmla="*/ 19391 w 177"/>
              <a:gd name="T117" fmla="*/ 3820 h 219"/>
              <a:gd name="T118" fmla="*/ 16090 w 177"/>
              <a:gd name="T119" fmla="*/ 5843 h 219"/>
              <a:gd name="T120" fmla="*/ 13409 w 177"/>
              <a:gd name="T121" fmla="*/ 7416 h 2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77"/>
              <a:gd name="T184" fmla="*/ 0 h 219"/>
              <a:gd name="T185" fmla="*/ 177 w 177"/>
              <a:gd name="T186" fmla="*/ 219 h 2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77" h="219">
                <a:moveTo>
                  <a:pt x="65" y="33"/>
                </a:moveTo>
                <a:lnTo>
                  <a:pt x="52" y="43"/>
                </a:lnTo>
                <a:lnTo>
                  <a:pt x="41" y="54"/>
                </a:lnTo>
                <a:lnTo>
                  <a:pt x="29" y="66"/>
                </a:lnTo>
                <a:lnTo>
                  <a:pt x="20" y="79"/>
                </a:lnTo>
                <a:lnTo>
                  <a:pt x="12" y="93"/>
                </a:lnTo>
                <a:lnTo>
                  <a:pt x="6" y="107"/>
                </a:lnTo>
                <a:lnTo>
                  <a:pt x="2" y="121"/>
                </a:lnTo>
                <a:lnTo>
                  <a:pt x="0" y="136"/>
                </a:lnTo>
                <a:lnTo>
                  <a:pt x="2" y="158"/>
                </a:lnTo>
                <a:lnTo>
                  <a:pt x="10" y="177"/>
                </a:lnTo>
                <a:lnTo>
                  <a:pt x="23" y="193"/>
                </a:lnTo>
                <a:lnTo>
                  <a:pt x="38" y="204"/>
                </a:lnTo>
                <a:lnTo>
                  <a:pt x="57" y="213"/>
                </a:lnTo>
                <a:lnTo>
                  <a:pt x="78" y="218"/>
                </a:lnTo>
                <a:lnTo>
                  <a:pt x="98" y="219"/>
                </a:lnTo>
                <a:lnTo>
                  <a:pt x="118" y="216"/>
                </a:lnTo>
                <a:lnTo>
                  <a:pt x="123" y="216"/>
                </a:lnTo>
                <a:lnTo>
                  <a:pt x="127" y="214"/>
                </a:lnTo>
                <a:lnTo>
                  <a:pt x="130" y="210"/>
                </a:lnTo>
                <a:lnTo>
                  <a:pt x="131" y="205"/>
                </a:lnTo>
                <a:lnTo>
                  <a:pt x="130" y="203"/>
                </a:lnTo>
                <a:lnTo>
                  <a:pt x="127" y="203"/>
                </a:lnTo>
                <a:lnTo>
                  <a:pt x="123" y="202"/>
                </a:lnTo>
                <a:lnTo>
                  <a:pt x="117" y="202"/>
                </a:lnTo>
                <a:lnTo>
                  <a:pt x="111" y="202"/>
                </a:lnTo>
                <a:lnTo>
                  <a:pt x="106" y="202"/>
                </a:lnTo>
                <a:lnTo>
                  <a:pt x="100" y="202"/>
                </a:lnTo>
                <a:lnTo>
                  <a:pt x="97" y="202"/>
                </a:lnTo>
                <a:lnTo>
                  <a:pt x="87" y="201"/>
                </a:lnTo>
                <a:lnTo>
                  <a:pt x="77" y="200"/>
                </a:lnTo>
                <a:lnTo>
                  <a:pt x="67" y="199"/>
                </a:lnTo>
                <a:lnTo>
                  <a:pt x="56" y="196"/>
                </a:lnTo>
                <a:lnTo>
                  <a:pt x="46" y="193"/>
                </a:lnTo>
                <a:lnTo>
                  <a:pt x="35" y="185"/>
                </a:lnTo>
                <a:lnTo>
                  <a:pt x="26" y="175"/>
                </a:lnTo>
                <a:lnTo>
                  <a:pt x="15" y="162"/>
                </a:lnTo>
                <a:lnTo>
                  <a:pt x="13" y="146"/>
                </a:lnTo>
                <a:lnTo>
                  <a:pt x="14" y="131"/>
                </a:lnTo>
                <a:lnTo>
                  <a:pt x="19" y="116"/>
                </a:lnTo>
                <a:lnTo>
                  <a:pt x="25" y="102"/>
                </a:lnTo>
                <a:lnTo>
                  <a:pt x="34" y="89"/>
                </a:lnTo>
                <a:lnTo>
                  <a:pt x="45" y="76"/>
                </a:lnTo>
                <a:lnTo>
                  <a:pt x="56" y="65"/>
                </a:lnTo>
                <a:lnTo>
                  <a:pt x="70" y="55"/>
                </a:lnTo>
                <a:lnTo>
                  <a:pt x="84" y="45"/>
                </a:lnTo>
                <a:lnTo>
                  <a:pt x="98" y="37"/>
                </a:lnTo>
                <a:lnTo>
                  <a:pt x="113" y="29"/>
                </a:lnTo>
                <a:lnTo>
                  <a:pt x="127" y="23"/>
                </a:lnTo>
                <a:lnTo>
                  <a:pt x="141" y="17"/>
                </a:lnTo>
                <a:lnTo>
                  <a:pt x="154" y="12"/>
                </a:lnTo>
                <a:lnTo>
                  <a:pt x="167" y="9"/>
                </a:lnTo>
                <a:lnTo>
                  <a:pt x="177" y="7"/>
                </a:lnTo>
                <a:lnTo>
                  <a:pt x="170" y="2"/>
                </a:lnTo>
                <a:lnTo>
                  <a:pt x="158" y="0"/>
                </a:lnTo>
                <a:lnTo>
                  <a:pt x="145" y="2"/>
                </a:lnTo>
                <a:lnTo>
                  <a:pt x="129" y="6"/>
                </a:lnTo>
                <a:lnTo>
                  <a:pt x="111" y="11"/>
                </a:lnTo>
                <a:lnTo>
                  <a:pt x="94" y="17"/>
                </a:lnTo>
                <a:lnTo>
                  <a:pt x="78" y="26"/>
                </a:lnTo>
                <a:lnTo>
                  <a:pt x="65" y="33"/>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79" name="Freeform 1088"/>
          <p:cNvSpPr>
            <a:spLocks/>
          </p:cNvSpPr>
          <p:nvPr/>
        </p:nvSpPr>
        <p:spPr bwMode="auto">
          <a:xfrm>
            <a:off x="6750050" y="5343525"/>
            <a:ext cx="23813" cy="39688"/>
          </a:xfrm>
          <a:custGeom>
            <a:avLst/>
            <a:gdLst>
              <a:gd name="T0" fmla="*/ 20086 w 115"/>
              <a:gd name="T1" fmla="*/ 13307 h 170"/>
              <a:gd name="T2" fmla="*/ 20707 w 115"/>
              <a:gd name="T3" fmla="*/ 17509 h 170"/>
              <a:gd name="T4" fmla="*/ 20293 w 115"/>
              <a:gd name="T5" fmla="*/ 21011 h 170"/>
              <a:gd name="T6" fmla="*/ 18843 w 115"/>
              <a:gd name="T7" fmla="*/ 24046 h 170"/>
              <a:gd name="T8" fmla="*/ 16566 w 115"/>
              <a:gd name="T9" fmla="*/ 26614 h 170"/>
              <a:gd name="T10" fmla="*/ 14081 w 115"/>
              <a:gd name="T11" fmla="*/ 29182 h 170"/>
              <a:gd name="T12" fmla="*/ 11182 w 115"/>
              <a:gd name="T13" fmla="*/ 31517 h 170"/>
              <a:gd name="T14" fmla="*/ 8076 w 115"/>
              <a:gd name="T15" fmla="*/ 33852 h 170"/>
              <a:gd name="T16" fmla="*/ 5591 w 115"/>
              <a:gd name="T17" fmla="*/ 36186 h 170"/>
              <a:gd name="T18" fmla="*/ 5177 w 115"/>
              <a:gd name="T19" fmla="*/ 36886 h 170"/>
              <a:gd name="T20" fmla="*/ 4763 w 115"/>
              <a:gd name="T21" fmla="*/ 37353 h 170"/>
              <a:gd name="T22" fmla="*/ 4763 w 115"/>
              <a:gd name="T23" fmla="*/ 38287 h 170"/>
              <a:gd name="T24" fmla="*/ 5384 w 115"/>
              <a:gd name="T25" fmla="*/ 38988 h 170"/>
              <a:gd name="T26" fmla="*/ 5798 w 115"/>
              <a:gd name="T27" fmla="*/ 39455 h 170"/>
              <a:gd name="T28" fmla="*/ 6419 w 115"/>
              <a:gd name="T29" fmla="*/ 39688 h 170"/>
              <a:gd name="T30" fmla="*/ 7040 w 115"/>
              <a:gd name="T31" fmla="*/ 39688 h 170"/>
              <a:gd name="T32" fmla="*/ 7662 w 115"/>
              <a:gd name="T33" fmla="*/ 39455 h 170"/>
              <a:gd name="T34" fmla="*/ 10975 w 115"/>
              <a:gd name="T35" fmla="*/ 37120 h 170"/>
              <a:gd name="T36" fmla="*/ 14288 w 115"/>
              <a:gd name="T37" fmla="*/ 34785 h 170"/>
              <a:gd name="T38" fmla="*/ 17187 w 115"/>
              <a:gd name="T39" fmla="*/ 31984 h 170"/>
              <a:gd name="T40" fmla="*/ 20086 w 115"/>
              <a:gd name="T41" fmla="*/ 28715 h 170"/>
              <a:gd name="T42" fmla="*/ 21949 w 115"/>
              <a:gd name="T43" fmla="*/ 25214 h 170"/>
              <a:gd name="T44" fmla="*/ 23399 w 115"/>
              <a:gd name="T45" fmla="*/ 21245 h 170"/>
              <a:gd name="T46" fmla="*/ 23813 w 115"/>
              <a:gd name="T47" fmla="*/ 17042 h 170"/>
              <a:gd name="T48" fmla="*/ 22985 w 115"/>
              <a:gd name="T49" fmla="*/ 12373 h 170"/>
              <a:gd name="T50" fmla="*/ 20914 w 115"/>
              <a:gd name="T51" fmla="*/ 9105 h 170"/>
              <a:gd name="T52" fmla="*/ 18429 w 115"/>
              <a:gd name="T53" fmla="*/ 6070 h 170"/>
              <a:gd name="T54" fmla="*/ 14909 w 115"/>
              <a:gd name="T55" fmla="*/ 3502 h 170"/>
              <a:gd name="T56" fmla="*/ 11389 w 115"/>
              <a:gd name="T57" fmla="*/ 1868 h 170"/>
              <a:gd name="T58" fmla="*/ 7662 w 115"/>
              <a:gd name="T59" fmla="*/ 467 h 170"/>
              <a:gd name="T60" fmla="*/ 4348 w 115"/>
              <a:gd name="T61" fmla="*/ 0 h 170"/>
              <a:gd name="T62" fmla="*/ 1864 w 115"/>
              <a:gd name="T63" fmla="*/ 233 h 170"/>
              <a:gd name="T64" fmla="*/ 0 w 115"/>
              <a:gd name="T65" fmla="*/ 1167 h 170"/>
              <a:gd name="T66" fmla="*/ 3106 w 115"/>
              <a:gd name="T67" fmla="*/ 2335 h 170"/>
              <a:gd name="T68" fmla="*/ 6212 w 115"/>
              <a:gd name="T69" fmla="*/ 3035 h 170"/>
              <a:gd name="T70" fmla="*/ 8904 w 115"/>
              <a:gd name="T71" fmla="*/ 3735 h 170"/>
              <a:gd name="T72" fmla="*/ 11803 w 115"/>
              <a:gd name="T73" fmla="*/ 4669 h 170"/>
              <a:gd name="T74" fmla="*/ 14495 w 115"/>
              <a:gd name="T75" fmla="*/ 6070 h 170"/>
              <a:gd name="T76" fmla="*/ 16773 w 115"/>
              <a:gd name="T77" fmla="*/ 7704 h 170"/>
              <a:gd name="T78" fmla="*/ 18843 w 115"/>
              <a:gd name="T79" fmla="*/ 10039 h 170"/>
              <a:gd name="T80" fmla="*/ 20086 w 115"/>
              <a:gd name="T81" fmla="*/ 13307 h 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5"/>
              <a:gd name="T124" fmla="*/ 0 h 170"/>
              <a:gd name="T125" fmla="*/ 115 w 115"/>
              <a:gd name="T126" fmla="*/ 170 h 17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5" h="170">
                <a:moveTo>
                  <a:pt x="97" y="57"/>
                </a:moveTo>
                <a:lnTo>
                  <a:pt x="100" y="75"/>
                </a:lnTo>
                <a:lnTo>
                  <a:pt x="98" y="90"/>
                </a:lnTo>
                <a:lnTo>
                  <a:pt x="91" y="103"/>
                </a:lnTo>
                <a:lnTo>
                  <a:pt x="80" y="114"/>
                </a:lnTo>
                <a:lnTo>
                  <a:pt x="68" y="125"/>
                </a:lnTo>
                <a:lnTo>
                  <a:pt x="54" y="135"/>
                </a:lnTo>
                <a:lnTo>
                  <a:pt x="39" y="145"/>
                </a:lnTo>
                <a:lnTo>
                  <a:pt x="27" y="155"/>
                </a:lnTo>
                <a:lnTo>
                  <a:pt x="25" y="158"/>
                </a:lnTo>
                <a:lnTo>
                  <a:pt x="23" y="160"/>
                </a:lnTo>
                <a:lnTo>
                  <a:pt x="23" y="164"/>
                </a:lnTo>
                <a:lnTo>
                  <a:pt x="26" y="167"/>
                </a:lnTo>
                <a:lnTo>
                  <a:pt x="28" y="169"/>
                </a:lnTo>
                <a:lnTo>
                  <a:pt x="31" y="170"/>
                </a:lnTo>
                <a:lnTo>
                  <a:pt x="34" y="170"/>
                </a:lnTo>
                <a:lnTo>
                  <a:pt x="37" y="169"/>
                </a:lnTo>
                <a:lnTo>
                  <a:pt x="53" y="159"/>
                </a:lnTo>
                <a:lnTo>
                  <a:pt x="69" y="149"/>
                </a:lnTo>
                <a:lnTo>
                  <a:pt x="83" y="137"/>
                </a:lnTo>
                <a:lnTo>
                  <a:pt x="97" y="123"/>
                </a:lnTo>
                <a:lnTo>
                  <a:pt x="106" y="108"/>
                </a:lnTo>
                <a:lnTo>
                  <a:pt x="113" y="91"/>
                </a:lnTo>
                <a:lnTo>
                  <a:pt x="115" y="73"/>
                </a:lnTo>
                <a:lnTo>
                  <a:pt x="111" y="53"/>
                </a:lnTo>
                <a:lnTo>
                  <a:pt x="101" y="39"/>
                </a:lnTo>
                <a:lnTo>
                  <a:pt x="89" y="26"/>
                </a:lnTo>
                <a:lnTo>
                  <a:pt x="72" y="15"/>
                </a:lnTo>
                <a:lnTo>
                  <a:pt x="55" y="8"/>
                </a:lnTo>
                <a:lnTo>
                  <a:pt x="37" y="2"/>
                </a:lnTo>
                <a:lnTo>
                  <a:pt x="21" y="0"/>
                </a:lnTo>
                <a:lnTo>
                  <a:pt x="9" y="1"/>
                </a:lnTo>
                <a:lnTo>
                  <a:pt x="0" y="5"/>
                </a:lnTo>
                <a:lnTo>
                  <a:pt x="15" y="10"/>
                </a:lnTo>
                <a:lnTo>
                  <a:pt x="30" y="13"/>
                </a:lnTo>
                <a:lnTo>
                  <a:pt x="43" y="16"/>
                </a:lnTo>
                <a:lnTo>
                  <a:pt x="57" y="20"/>
                </a:lnTo>
                <a:lnTo>
                  <a:pt x="70" y="26"/>
                </a:lnTo>
                <a:lnTo>
                  <a:pt x="81" y="33"/>
                </a:lnTo>
                <a:lnTo>
                  <a:pt x="91" y="43"/>
                </a:lnTo>
                <a:lnTo>
                  <a:pt x="97" y="57"/>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80" name="Freeform 1089"/>
          <p:cNvSpPr>
            <a:spLocks/>
          </p:cNvSpPr>
          <p:nvPr/>
        </p:nvSpPr>
        <p:spPr bwMode="auto">
          <a:xfrm>
            <a:off x="6667500" y="5335588"/>
            <a:ext cx="57150" cy="79375"/>
          </a:xfrm>
          <a:custGeom>
            <a:avLst/>
            <a:gdLst>
              <a:gd name="T0" fmla="*/ 17798 w 289"/>
              <a:gd name="T1" fmla="*/ 14657 h 352"/>
              <a:gd name="T2" fmla="*/ 9492 w 289"/>
              <a:gd name="T3" fmla="*/ 23903 h 352"/>
              <a:gd name="T4" fmla="*/ 3164 w 289"/>
              <a:gd name="T5" fmla="*/ 35178 h 352"/>
              <a:gd name="T6" fmla="*/ 0 w 289"/>
              <a:gd name="T7" fmla="*/ 47580 h 352"/>
              <a:gd name="T8" fmla="*/ 593 w 289"/>
              <a:gd name="T9" fmla="*/ 56149 h 352"/>
              <a:gd name="T10" fmla="*/ 1978 w 289"/>
              <a:gd name="T11" fmla="*/ 59531 h 352"/>
              <a:gd name="T12" fmla="*/ 3757 w 289"/>
              <a:gd name="T13" fmla="*/ 62463 h 352"/>
              <a:gd name="T14" fmla="*/ 6130 w 289"/>
              <a:gd name="T15" fmla="*/ 65169 h 352"/>
              <a:gd name="T16" fmla="*/ 10085 w 289"/>
              <a:gd name="T17" fmla="*/ 68100 h 352"/>
              <a:gd name="T18" fmla="*/ 15425 w 289"/>
              <a:gd name="T19" fmla="*/ 71257 h 352"/>
              <a:gd name="T20" fmla="*/ 21159 w 289"/>
              <a:gd name="T21" fmla="*/ 73738 h 352"/>
              <a:gd name="T22" fmla="*/ 27092 w 289"/>
              <a:gd name="T23" fmla="*/ 75542 h 352"/>
              <a:gd name="T24" fmla="*/ 33024 w 289"/>
              <a:gd name="T25" fmla="*/ 77120 h 352"/>
              <a:gd name="T26" fmla="*/ 39155 w 289"/>
              <a:gd name="T27" fmla="*/ 78022 h 352"/>
              <a:gd name="T28" fmla="*/ 45285 w 289"/>
              <a:gd name="T29" fmla="*/ 78699 h 352"/>
              <a:gd name="T30" fmla="*/ 51415 w 289"/>
              <a:gd name="T31" fmla="*/ 79150 h 352"/>
              <a:gd name="T32" fmla="*/ 55370 w 289"/>
              <a:gd name="T33" fmla="*/ 79375 h 352"/>
              <a:gd name="T34" fmla="*/ 56754 w 289"/>
              <a:gd name="T35" fmla="*/ 78022 h 352"/>
              <a:gd name="T36" fmla="*/ 57150 w 289"/>
              <a:gd name="T37" fmla="*/ 75542 h 352"/>
              <a:gd name="T38" fmla="*/ 55963 w 289"/>
              <a:gd name="T39" fmla="*/ 73963 h 352"/>
              <a:gd name="T40" fmla="*/ 52206 w 289"/>
              <a:gd name="T41" fmla="*/ 73738 h 352"/>
              <a:gd name="T42" fmla="*/ 46471 w 289"/>
              <a:gd name="T43" fmla="*/ 73512 h 352"/>
              <a:gd name="T44" fmla="*/ 40934 w 289"/>
              <a:gd name="T45" fmla="*/ 72836 h 352"/>
              <a:gd name="T46" fmla="*/ 35397 w 289"/>
              <a:gd name="T47" fmla="*/ 71934 h 352"/>
              <a:gd name="T48" fmla="*/ 29663 w 289"/>
              <a:gd name="T49" fmla="*/ 70806 h 352"/>
              <a:gd name="T50" fmla="*/ 24126 w 289"/>
              <a:gd name="T51" fmla="*/ 69002 h 352"/>
              <a:gd name="T52" fmla="*/ 18786 w 289"/>
              <a:gd name="T53" fmla="*/ 67198 h 352"/>
              <a:gd name="T54" fmla="*/ 13447 w 289"/>
              <a:gd name="T55" fmla="*/ 64267 h 352"/>
              <a:gd name="T56" fmla="*/ 8899 w 289"/>
              <a:gd name="T57" fmla="*/ 61110 h 352"/>
              <a:gd name="T58" fmla="*/ 6328 w 289"/>
              <a:gd name="T59" fmla="*/ 56374 h 352"/>
              <a:gd name="T60" fmla="*/ 5339 w 289"/>
              <a:gd name="T61" fmla="*/ 50060 h 352"/>
              <a:gd name="T62" fmla="*/ 6724 w 289"/>
              <a:gd name="T63" fmla="*/ 41266 h 352"/>
              <a:gd name="T64" fmla="*/ 8899 w 289"/>
              <a:gd name="T65" fmla="*/ 34501 h 352"/>
              <a:gd name="T66" fmla="*/ 12063 w 289"/>
              <a:gd name="T67" fmla="*/ 28638 h 352"/>
              <a:gd name="T68" fmla="*/ 15820 w 289"/>
              <a:gd name="T69" fmla="*/ 23226 h 352"/>
              <a:gd name="T70" fmla="*/ 20171 w 289"/>
              <a:gd name="T71" fmla="*/ 18491 h 352"/>
              <a:gd name="T72" fmla="*/ 25510 w 289"/>
              <a:gd name="T73" fmla="*/ 13304 h 352"/>
              <a:gd name="T74" fmla="*/ 32036 w 289"/>
              <a:gd name="T75" fmla="*/ 8569 h 352"/>
              <a:gd name="T76" fmla="*/ 38957 w 289"/>
              <a:gd name="T77" fmla="*/ 4510 h 352"/>
              <a:gd name="T78" fmla="*/ 44889 w 289"/>
              <a:gd name="T79" fmla="*/ 1353 h 352"/>
              <a:gd name="T80" fmla="*/ 45087 w 289"/>
              <a:gd name="T81" fmla="*/ 0 h 352"/>
              <a:gd name="T82" fmla="*/ 39155 w 289"/>
              <a:gd name="T83" fmla="*/ 1127 h 352"/>
              <a:gd name="T84" fmla="*/ 32036 w 289"/>
              <a:gd name="T85" fmla="*/ 4059 h 352"/>
              <a:gd name="T86" fmla="*/ 25114 w 289"/>
              <a:gd name="T87" fmla="*/ 8118 h 35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89"/>
              <a:gd name="T133" fmla="*/ 0 h 352"/>
              <a:gd name="T134" fmla="*/ 289 w 289"/>
              <a:gd name="T135" fmla="*/ 352 h 35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89" h="352">
                <a:moveTo>
                  <a:pt x="113" y="47"/>
                </a:moveTo>
                <a:lnTo>
                  <a:pt x="90" y="65"/>
                </a:lnTo>
                <a:lnTo>
                  <a:pt x="68" y="85"/>
                </a:lnTo>
                <a:lnTo>
                  <a:pt x="48" y="106"/>
                </a:lnTo>
                <a:lnTo>
                  <a:pt x="31" y="130"/>
                </a:lnTo>
                <a:lnTo>
                  <a:pt x="16" y="156"/>
                </a:lnTo>
                <a:lnTo>
                  <a:pt x="5" y="182"/>
                </a:lnTo>
                <a:lnTo>
                  <a:pt x="0" y="211"/>
                </a:lnTo>
                <a:lnTo>
                  <a:pt x="1" y="241"/>
                </a:lnTo>
                <a:lnTo>
                  <a:pt x="3" y="249"/>
                </a:lnTo>
                <a:lnTo>
                  <a:pt x="6" y="257"/>
                </a:lnTo>
                <a:lnTo>
                  <a:pt x="10" y="264"/>
                </a:lnTo>
                <a:lnTo>
                  <a:pt x="14" y="271"/>
                </a:lnTo>
                <a:lnTo>
                  <a:pt x="19" y="277"/>
                </a:lnTo>
                <a:lnTo>
                  <a:pt x="24" y="284"/>
                </a:lnTo>
                <a:lnTo>
                  <a:pt x="31" y="289"/>
                </a:lnTo>
                <a:lnTo>
                  <a:pt x="37" y="293"/>
                </a:lnTo>
                <a:lnTo>
                  <a:pt x="51" y="302"/>
                </a:lnTo>
                <a:lnTo>
                  <a:pt x="64" y="309"/>
                </a:lnTo>
                <a:lnTo>
                  <a:pt x="78" y="316"/>
                </a:lnTo>
                <a:lnTo>
                  <a:pt x="93" y="321"/>
                </a:lnTo>
                <a:lnTo>
                  <a:pt x="107" y="327"/>
                </a:lnTo>
                <a:lnTo>
                  <a:pt x="122" y="331"/>
                </a:lnTo>
                <a:lnTo>
                  <a:pt x="137" y="335"/>
                </a:lnTo>
                <a:lnTo>
                  <a:pt x="151" y="338"/>
                </a:lnTo>
                <a:lnTo>
                  <a:pt x="167" y="342"/>
                </a:lnTo>
                <a:lnTo>
                  <a:pt x="183" y="344"/>
                </a:lnTo>
                <a:lnTo>
                  <a:pt x="198" y="346"/>
                </a:lnTo>
                <a:lnTo>
                  <a:pt x="213" y="348"/>
                </a:lnTo>
                <a:lnTo>
                  <a:pt x="229" y="349"/>
                </a:lnTo>
                <a:lnTo>
                  <a:pt x="245" y="350"/>
                </a:lnTo>
                <a:lnTo>
                  <a:pt x="260" y="351"/>
                </a:lnTo>
                <a:lnTo>
                  <a:pt x="275" y="352"/>
                </a:lnTo>
                <a:lnTo>
                  <a:pt x="280" y="352"/>
                </a:lnTo>
                <a:lnTo>
                  <a:pt x="284" y="349"/>
                </a:lnTo>
                <a:lnTo>
                  <a:pt x="287" y="346"/>
                </a:lnTo>
                <a:lnTo>
                  <a:pt x="289" y="340"/>
                </a:lnTo>
                <a:lnTo>
                  <a:pt x="289" y="335"/>
                </a:lnTo>
                <a:lnTo>
                  <a:pt x="287" y="331"/>
                </a:lnTo>
                <a:lnTo>
                  <a:pt x="283" y="328"/>
                </a:lnTo>
                <a:lnTo>
                  <a:pt x="279" y="327"/>
                </a:lnTo>
                <a:lnTo>
                  <a:pt x="264" y="327"/>
                </a:lnTo>
                <a:lnTo>
                  <a:pt x="250" y="327"/>
                </a:lnTo>
                <a:lnTo>
                  <a:pt x="235" y="326"/>
                </a:lnTo>
                <a:lnTo>
                  <a:pt x="222" y="324"/>
                </a:lnTo>
                <a:lnTo>
                  <a:pt x="207" y="323"/>
                </a:lnTo>
                <a:lnTo>
                  <a:pt x="192" y="321"/>
                </a:lnTo>
                <a:lnTo>
                  <a:pt x="179" y="319"/>
                </a:lnTo>
                <a:lnTo>
                  <a:pt x="164" y="317"/>
                </a:lnTo>
                <a:lnTo>
                  <a:pt x="150" y="314"/>
                </a:lnTo>
                <a:lnTo>
                  <a:pt x="136" y="311"/>
                </a:lnTo>
                <a:lnTo>
                  <a:pt x="122" y="306"/>
                </a:lnTo>
                <a:lnTo>
                  <a:pt x="108" y="302"/>
                </a:lnTo>
                <a:lnTo>
                  <a:pt x="95" y="298"/>
                </a:lnTo>
                <a:lnTo>
                  <a:pt x="82" y="291"/>
                </a:lnTo>
                <a:lnTo>
                  <a:pt x="68" y="285"/>
                </a:lnTo>
                <a:lnTo>
                  <a:pt x="56" y="278"/>
                </a:lnTo>
                <a:lnTo>
                  <a:pt x="45" y="271"/>
                </a:lnTo>
                <a:lnTo>
                  <a:pt x="37" y="260"/>
                </a:lnTo>
                <a:lnTo>
                  <a:pt x="32" y="250"/>
                </a:lnTo>
                <a:lnTo>
                  <a:pt x="27" y="237"/>
                </a:lnTo>
                <a:lnTo>
                  <a:pt x="27" y="222"/>
                </a:lnTo>
                <a:lnTo>
                  <a:pt x="30" y="203"/>
                </a:lnTo>
                <a:lnTo>
                  <a:pt x="34" y="183"/>
                </a:lnTo>
                <a:lnTo>
                  <a:pt x="38" y="169"/>
                </a:lnTo>
                <a:lnTo>
                  <a:pt x="45" y="153"/>
                </a:lnTo>
                <a:lnTo>
                  <a:pt x="54" y="140"/>
                </a:lnTo>
                <a:lnTo>
                  <a:pt x="61" y="127"/>
                </a:lnTo>
                <a:lnTo>
                  <a:pt x="71" y="115"/>
                </a:lnTo>
                <a:lnTo>
                  <a:pt x="80" y="103"/>
                </a:lnTo>
                <a:lnTo>
                  <a:pt x="90" y="93"/>
                </a:lnTo>
                <a:lnTo>
                  <a:pt x="102" y="82"/>
                </a:lnTo>
                <a:lnTo>
                  <a:pt x="116" y="70"/>
                </a:lnTo>
                <a:lnTo>
                  <a:pt x="129" y="59"/>
                </a:lnTo>
                <a:lnTo>
                  <a:pt x="145" y="49"/>
                </a:lnTo>
                <a:lnTo>
                  <a:pt x="162" y="38"/>
                </a:lnTo>
                <a:lnTo>
                  <a:pt x="180" y="28"/>
                </a:lnTo>
                <a:lnTo>
                  <a:pt x="197" y="20"/>
                </a:lnTo>
                <a:lnTo>
                  <a:pt x="212" y="12"/>
                </a:lnTo>
                <a:lnTo>
                  <a:pt x="227" y="6"/>
                </a:lnTo>
                <a:lnTo>
                  <a:pt x="240" y="1"/>
                </a:lnTo>
                <a:lnTo>
                  <a:pt x="228" y="0"/>
                </a:lnTo>
                <a:lnTo>
                  <a:pt x="213" y="1"/>
                </a:lnTo>
                <a:lnTo>
                  <a:pt x="198" y="5"/>
                </a:lnTo>
                <a:lnTo>
                  <a:pt x="180" y="10"/>
                </a:lnTo>
                <a:lnTo>
                  <a:pt x="162" y="18"/>
                </a:lnTo>
                <a:lnTo>
                  <a:pt x="144" y="26"/>
                </a:lnTo>
                <a:lnTo>
                  <a:pt x="127" y="36"/>
                </a:lnTo>
                <a:lnTo>
                  <a:pt x="113" y="47"/>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81" name="Freeform 1090"/>
          <p:cNvSpPr>
            <a:spLocks/>
          </p:cNvSpPr>
          <p:nvPr/>
        </p:nvSpPr>
        <p:spPr bwMode="auto">
          <a:xfrm>
            <a:off x="6748463" y="5332413"/>
            <a:ext cx="50800" cy="53975"/>
          </a:xfrm>
          <a:custGeom>
            <a:avLst/>
            <a:gdLst>
              <a:gd name="T0" fmla="*/ 42333 w 252"/>
              <a:gd name="T1" fmla="*/ 16537 h 235"/>
              <a:gd name="T2" fmla="*/ 44752 w 252"/>
              <a:gd name="T3" fmla="*/ 19523 h 235"/>
              <a:gd name="T4" fmla="*/ 45962 w 252"/>
              <a:gd name="T5" fmla="*/ 22968 h 235"/>
              <a:gd name="T6" fmla="*/ 46768 w 252"/>
              <a:gd name="T7" fmla="*/ 26643 h 235"/>
              <a:gd name="T8" fmla="*/ 46768 w 252"/>
              <a:gd name="T9" fmla="*/ 30548 h 235"/>
              <a:gd name="T10" fmla="*/ 46365 w 252"/>
              <a:gd name="T11" fmla="*/ 33763 h 235"/>
              <a:gd name="T12" fmla="*/ 45559 w 252"/>
              <a:gd name="T13" fmla="*/ 36519 h 235"/>
              <a:gd name="T14" fmla="*/ 43946 w 252"/>
              <a:gd name="T15" fmla="*/ 39275 h 235"/>
              <a:gd name="T16" fmla="*/ 42535 w 252"/>
              <a:gd name="T17" fmla="*/ 41343 h 235"/>
              <a:gd name="T18" fmla="*/ 40721 w 252"/>
              <a:gd name="T19" fmla="*/ 43869 h 235"/>
              <a:gd name="T20" fmla="*/ 38705 w 252"/>
              <a:gd name="T21" fmla="*/ 45936 h 235"/>
              <a:gd name="T22" fmla="*/ 36890 w 252"/>
              <a:gd name="T23" fmla="*/ 48003 h 235"/>
              <a:gd name="T24" fmla="*/ 34875 w 252"/>
              <a:gd name="T25" fmla="*/ 50300 h 235"/>
              <a:gd name="T26" fmla="*/ 34471 w 252"/>
              <a:gd name="T27" fmla="*/ 50989 h 235"/>
              <a:gd name="T28" fmla="*/ 34270 w 252"/>
              <a:gd name="T29" fmla="*/ 51678 h 235"/>
              <a:gd name="T30" fmla="*/ 34471 w 252"/>
              <a:gd name="T31" fmla="*/ 52597 h 235"/>
              <a:gd name="T32" fmla="*/ 34875 w 252"/>
              <a:gd name="T33" fmla="*/ 53286 h 235"/>
              <a:gd name="T34" fmla="*/ 35479 w 252"/>
              <a:gd name="T35" fmla="*/ 53745 h 235"/>
              <a:gd name="T36" fmla="*/ 36286 w 252"/>
              <a:gd name="T37" fmla="*/ 53975 h 235"/>
              <a:gd name="T38" fmla="*/ 37092 w 252"/>
              <a:gd name="T39" fmla="*/ 53745 h 235"/>
              <a:gd name="T40" fmla="*/ 37697 w 252"/>
              <a:gd name="T41" fmla="*/ 53286 h 235"/>
              <a:gd name="T42" fmla="*/ 41930 w 252"/>
              <a:gd name="T43" fmla="*/ 50070 h 235"/>
              <a:gd name="T44" fmla="*/ 45357 w 252"/>
              <a:gd name="T45" fmla="*/ 45936 h 235"/>
              <a:gd name="T46" fmla="*/ 48179 w 252"/>
              <a:gd name="T47" fmla="*/ 40883 h 235"/>
              <a:gd name="T48" fmla="*/ 50195 w 252"/>
              <a:gd name="T49" fmla="*/ 35830 h 235"/>
              <a:gd name="T50" fmla="*/ 50800 w 252"/>
              <a:gd name="T51" fmla="*/ 30088 h 235"/>
              <a:gd name="T52" fmla="*/ 50397 w 252"/>
              <a:gd name="T53" fmla="*/ 24806 h 235"/>
              <a:gd name="T54" fmla="*/ 48784 w 252"/>
              <a:gd name="T55" fmla="*/ 19523 h 235"/>
              <a:gd name="T56" fmla="*/ 45357 w 252"/>
              <a:gd name="T57" fmla="*/ 14929 h 235"/>
              <a:gd name="T58" fmla="*/ 42737 w 252"/>
              <a:gd name="T59" fmla="*/ 12403 h 235"/>
              <a:gd name="T60" fmla="*/ 39713 w 252"/>
              <a:gd name="T61" fmla="*/ 10336 h 235"/>
              <a:gd name="T62" fmla="*/ 36487 w 252"/>
              <a:gd name="T63" fmla="*/ 8269 h 235"/>
              <a:gd name="T64" fmla="*/ 33060 w 252"/>
              <a:gd name="T65" fmla="*/ 6661 h 235"/>
              <a:gd name="T66" fmla="*/ 29432 w 252"/>
              <a:gd name="T67" fmla="*/ 5053 h 235"/>
              <a:gd name="T68" fmla="*/ 25602 w 252"/>
              <a:gd name="T69" fmla="*/ 3905 h 235"/>
              <a:gd name="T70" fmla="*/ 21973 w 252"/>
              <a:gd name="T71" fmla="*/ 2756 h 235"/>
              <a:gd name="T72" fmla="*/ 18143 w 252"/>
              <a:gd name="T73" fmla="*/ 1608 h 235"/>
              <a:gd name="T74" fmla="*/ 14716 w 252"/>
              <a:gd name="T75" fmla="*/ 919 h 235"/>
              <a:gd name="T76" fmla="*/ 11490 w 252"/>
              <a:gd name="T77" fmla="*/ 459 h 235"/>
              <a:gd name="T78" fmla="*/ 8467 w 252"/>
              <a:gd name="T79" fmla="*/ 0 h 235"/>
              <a:gd name="T80" fmla="*/ 5644 w 252"/>
              <a:gd name="T81" fmla="*/ 0 h 235"/>
              <a:gd name="T82" fmla="*/ 3427 w 252"/>
              <a:gd name="T83" fmla="*/ 0 h 235"/>
              <a:gd name="T84" fmla="*/ 1613 w 252"/>
              <a:gd name="T85" fmla="*/ 230 h 235"/>
              <a:gd name="T86" fmla="*/ 605 w 252"/>
              <a:gd name="T87" fmla="*/ 689 h 235"/>
              <a:gd name="T88" fmla="*/ 0 w 252"/>
              <a:gd name="T89" fmla="*/ 1148 h 235"/>
              <a:gd name="T90" fmla="*/ 2016 w 252"/>
              <a:gd name="T91" fmla="*/ 1608 h 235"/>
              <a:gd name="T92" fmla="*/ 4435 w 252"/>
              <a:gd name="T93" fmla="*/ 1837 h 235"/>
              <a:gd name="T94" fmla="*/ 6652 w 252"/>
              <a:gd name="T95" fmla="*/ 2526 h 235"/>
              <a:gd name="T96" fmla="*/ 9273 w 252"/>
              <a:gd name="T97" fmla="*/ 2986 h 235"/>
              <a:gd name="T98" fmla="*/ 12095 w 252"/>
              <a:gd name="T99" fmla="*/ 3445 h 235"/>
              <a:gd name="T100" fmla="*/ 14716 w 252"/>
              <a:gd name="T101" fmla="*/ 3905 h 235"/>
              <a:gd name="T102" fmla="*/ 17538 w 252"/>
              <a:gd name="T103" fmla="*/ 4594 h 235"/>
              <a:gd name="T104" fmla="*/ 20562 w 252"/>
              <a:gd name="T105" fmla="*/ 5283 h 235"/>
              <a:gd name="T106" fmla="*/ 23183 w 252"/>
              <a:gd name="T107" fmla="*/ 6431 h 235"/>
              <a:gd name="T108" fmla="*/ 26206 w 252"/>
              <a:gd name="T109" fmla="*/ 7350 h 235"/>
              <a:gd name="T110" fmla="*/ 29230 w 252"/>
              <a:gd name="T111" fmla="*/ 8498 h 235"/>
              <a:gd name="T112" fmla="*/ 32052 w 252"/>
              <a:gd name="T113" fmla="*/ 9876 h 235"/>
              <a:gd name="T114" fmla="*/ 34673 w 252"/>
              <a:gd name="T115" fmla="*/ 11254 h 235"/>
              <a:gd name="T116" fmla="*/ 37495 w 252"/>
              <a:gd name="T117" fmla="*/ 12632 h 235"/>
              <a:gd name="T118" fmla="*/ 39914 w 252"/>
              <a:gd name="T119" fmla="*/ 14700 h 235"/>
              <a:gd name="T120" fmla="*/ 42333 w 252"/>
              <a:gd name="T121" fmla="*/ 16537 h 23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52"/>
              <a:gd name="T184" fmla="*/ 0 h 235"/>
              <a:gd name="T185" fmla="*/ 252 w 252"/>
              <a:gd name="T186" fmla="*/ 235 h 23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52" h="235">
                <a:moveTo>
                  <a:pt x="210" y="72"/>
                </a:moveTo>
                <a:lnTo>
                  <a:pt x="222" y="85"/>
                </a:lnTo>
                <a:lnTo>
                  <a:pt x="228" y="100"/>
                </a:lnTo>
                <a:lnTo>
                  <a:pt x="232" y="116"/>
                </a:lnTo>
                <a:lnTo>
                  <a:pt x="232" y="133"/>
                </a:lnTo>
                <a:lnTo>
                  <a:pt x="230" y="147"/>
                </a:lnTo>
                <a:lnTo>
                  <a:pt x="226" y="159"/>
                </a:lnTo>
                <a:lnTo>
                  <a:pt x="218" y="171"/>
                </a:lnTo>
                <a:lnTo>
                  <a:pt x="211" y="180"/>
                </a:lnTo>
                <a:lnTo>
                  <a:pt x="202" y="191"/>
                </a:lnTo>
                <a:lnTo>
                  <a:pt x="192" y="200"/>
                </a:lnTo>
                <a:lnTo>
                  <a:pt x="183" y="209"/>
                </a:lnTo>
                <a:lnTo>
                  <a:pt x="173" y="219"/>
                </a:lnTo>
                <a:lnTo>
                  <a:pt x="171" y="222"/>
                </a:lnTo>
                <a:lnTo>
                  <a:pt x="170" y="225"/>
                </a:lnTo>
                <a:lnTo>
                  <a:pt x="171" y="229"/>
                </a:lnTo>
                <a:lnTo>
                  <a:pt x="173" y="232"/>
                </a:lnTo>
                <a:lnTo>
                  <a:pt x="176" y="234"/>
                </a:lnTo>
                <a:lnTo>
                  <a:pt x="180" y="235"/>
                </a:lnTo>
                <a:lnTo>
                  <a:pt x="184" y="234"/>
                </a:lnTo>
                <a:lnTo>
                  <a:pt x="187" y="232"/>
                </a:lnTo>
                <a:lnTo>
                  <a:pt x="208" y="218"/>
                </a:lnTo>
                <a:lnTo>
                  <a:pt x="225" y="200"/>
                </a:lnTo>
                <a:lnTo>
                  <a:pt x="239" y="178"/>
                </a:lnTo>
                <a:lnTo>
                  <a:pt x="249" y="156"/>
                </a:lnTo>
                <a:lnTo>
                  <a:pt x="252" y="131"/>
                </a:lnTo>
                <a:lnTo>
                  <a:pt x="250" y="108"/>
                </a:lnTo>
                <a:lnTo>
                  <a:pt x="242" y="85"/>
                </a:lnTo>
                <a:lnTo>
                  <a:pt x="225" y="65"/>
                </a:lnTo>
                <a:lnTo>
                  <a:pt x="212" y="54"/>
                </a:lnTo>
                <a:lnTo>
                  <a:pt x="197" y="45"/>
                </a:lnTo>
                <a:lnTo>
                  <a:pt x="181" y="36"/>
                </a:lnTo>
                <a:lnTo>
                  <a:pt x="164" y="29"/>
                </a:lnTo>
                <a:lnTo>
                  <a:pt x="146" y="22"/>
                </a:lnTo>
                <a:lnTo>
                  <a:pt x="127" y="17"/>
                </a:lnTo>
                <a:lnTo>
                  <a:pt x="109" y="12"/>
                </a:lnTo>
                <a:lnTo>
                  <a:pt x="90" y="7"/>
                </a:lnTo>
                <a:lnTo>
                  <a:pt x="73" y="4"/>
                </a:lnTo>
                <a:lnTo>
                  <a:pt x="57" y="2"/>
                </a:lnTo>
                <a:lnTo>
                  <a:pt x="42" y="0"/>
                </a:lnTo>
                <a:lnTo>
                  <a:pt x="28" y="0"/>
                </a:lnTo>
                <a:lnTo>
                  <a:pt x="17" y="0"/>
                </a:lnTo>
                <a:lnTo>
                  <a:pt x="8" y="1"/>
                </a:lnTo>
                <a:lnTo>
                  <a:pt x="3" y="3"/>
                </a:lnTo>
                <a:lnTo>
                  <a:pt x="0" y="5"/>
                </a:lnTo>
                <a:lnTo>
                  <a:pt x="10" y="7"/>
                </a:lnTo>
                <a:lnTo>
                  <a:pt x="22" y="8"/>
                </a:lnTo>
                <a:lnTo>
                  <a:pt x="33" y="11"/>
                </a:lnTo>
                <a:lnTo>
                  <a:pt x="46" y="13"/>
                </a:lnTo>
                <a:lnTo>
                  <a:pt x="60" y="15"/>
                </a:lnTo>
                <a:lnTo>
                  <a:pt x="73" y="17"/>
                </a:lnTo>
                <a:lnTo>
                  <a:pt x="87" y="20"/>
                </a:lnTo>
                <a:lnTo>
                  <a:pt x="102" y="23"/>
                </a:lnTo>
                <a:lnTo>
                  <a:pt x="115" y="28"/>
                </a:lnTo>
                <a:lnTo>
                  <a:pt x="130" y="32"/>
                </a:lnTo>
                <a:lnTo>
                  <a:pt x="145" y="37"/>
                </a:lnTo>
                <a:lnTo>
                  <a:pt x="159" y="43"/>
                </a:lnTo>
                <a:lnTo>
                  <a:pt x="172" y="49"/>
                </a:lnTo>
                <a:lnTo>
                  <a:pt x="186" y="55"/>
                </a:lnTo>
                <a:lnTo>
                  <a:pt x="198" y="64"/>
                </a:lnTo>
                <a:lnTo>
                  <a:pt x="210" y="72"/>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82" name="Freeform 1091"/>
          <p:cNvSpPr>
            <a:spLocks/>
          </p:cNvSpPr>
          <p:nvPr/>
        </p:nvSpPr>
        <p:spPr bwMode="auto">
          <a:xfrm>
            <a:off x="6648450" y="5360988"/>
            <a:ext cx="20638" cy="50800"/>
          </a:xfrm>
          <a:custGeom>
            <a:avLst/>
            <a:gdLst>
              <a:gd name="T0" fmla="*/ 0 w 103"/>
              <a:gd name="T1" fmla="*/ 27709 h 220"/>
              <a:gd name="T2" fmla="*/ 0 w 103"/>
              <a:gd name="T3" fmla="*/ 31865 h 220"/>
              <a:gd name="T4" fmla="*/ 801 w 103"/>
              <a:gd name="T5" fmla="*/ 35791 h 220"/>
              <a:gd name="T6" fmla="*/ 2404 w 103"/>
              <a:gd name="T7" fmla="*/ 39485 h 220"/>
              <a:gd name="T8" fmla="*/ 4408 w 103"/>
              <a:gd name="T9" fmla="*/ 42718 h 220"/>
              <a:gd name="T10" fmla="*/ 7013 w 103"/>
              <a:gd name="T11" fmla="*/ 45489 h 220"/>
              <a:gd name="T12" fmla="*/ 10018 w 103"/>
              <a:gd name="T13" fmla="*/ 47798 h 220"/>
              <a:gd name="T14" fmla="*/ 13224 w 103"/>
              <a:gd name="T15" fmla="*/ 49645 h 220"/>
              <a:gd name="T16" fmla="*/ 16631 w 103"/>
              <a:gd name="T17" fmla="*/ 50569 h 220"/>
              <a:gd name="T18" fmla="*/ 17833 w 103"/>
              <a:gd name="T19" fmla="*/ 50800 h 220"/>
              <a:gd name="T20" fmla="*/ 18835 w 103"/>
              <a:gd name="T21" fmla="*/ 50338 h 220"/>
              <a:gd name="T22" fmla="*/ 19636 w 103"/>
              <a:gd name="T23" fmla="*/ 49645 h 220"/>
              <a:gd name="T24" fmla="*/ 20037 w 103"/>
              <a:gd name="T25" fmla="*/ 48722 h 220"/>
              <a:gd name="T26" fmla="*/ 20037 w 103"/>
              <a:gd name="T27" fmla="*/ 47336 h 220"/>
              <a:gd name="T28" fmla="*/ 19837 w 103"/>
              <a:gd name="T29" fmla="*/ 46182 h 220"/>
              <a:gd name="T30" fmla="*/ 19235 w 103"/>
              <a:gd name="T31" fmla="*/ 45258 h 220"/>
              <a:gd name="T32" fmla="*/ 18234 w 103"/>
              <a:gd name="T33" fmla="*/ 44565 h 220"/>
              <a:gd name="T34" fmla="*/ 14827 w 103"/>
              <a:gd name="T35" fmla="*/ 43180 h 220"/>
              <a:gd name="T36" fmla="*/ 11621 w 103"/>
              <a:gd name="T37" fmla="*/ 41102 h 220"/>
              <a:gd name="T38" fmla="*/ 9017 w 103"/>
              <a:gd name="T39" fmla="*/ 38562 h 220"/>
              <a:gd name="T40" fmla="*/ 7213 w 103"/>
              <a:gd name="T41" fmla="*/ 35560 h 220"/>
              <a:gd name="T42" fmla="*/ 6011 w 103"/>
              <a:gd name="T43" fmla="*/ 31865 h 220"/>
              <a:gd name="T44" fmla="*/ 5410 w 103"/>
              <a:gd name="T45" fmla="*/ 27940 h 220"/>
              <a:gd name="T46" fmla="*/ 5410 w 103"/>
              <a:gd name="T47" fmla="*/ 23784 h 220"/>
              <a:gd name="T48" fmla="*/ 6412 w 103"/>
              <a:gd name="T49" fmla="*/ 19165 h 220"/>
              <a:gd name="T50" fmla="*/ 7814 w 103"/>
              <a:gd name="T51" fmla="*/ 15933 h 220"/>
              <a:gd name="T52" fmla="*/ 10219 w 103"/>
              <a:gd name="T53" fmla="*/ 12931 h 220"/>
              <a:gd name="T54" fmla="*/ 12623 w 103"/>
              <a:gd name="T55" fmla="*/ 9929 h 220"/>
              <a:gd name="T56" fmla="*/ 15428 w 103"/>
              <a:gd name="T57" fmla="*/ 7158 h 220"/>
              <a:gd name="T58" fmla="*/ 17833 w 103"/>
              <a:gd name="T59" fmla="*/ 4849 h 220"/>
              <a:gd name="T60" fmla="*/ 19636 w 103"/>
              <a:gd name="T61" fmla="*/ 2771 h 220"/>
              <a:gd name="T62" fmla="*/ 20638 w 103"/>
              <a:gd name="T63" fmla="*/ 1155 h 220"/>
              <a:gd name="T64" fmla="*/ 20638 w 103"/>
              <a:gd name="T65" fmla="*/ 0 h 220"/>
              <a:gd name="T66" fmla="*/ 18434 w 103"/>
              <a:gd name="T67" fmla="*/ 924 h 220"/>
              <a:gd name="T68" fmla="*/ 15428 w 103"/>
              <a:gd name="T69" fmla="*/ 2771 h 220"/>
              <a:gd name="T70" fmla="*/ 12223 w 103"/>
              <a:gd name="T71" fmla="*/ 5773 h 220"/>
              <a:gd name="T72" fmla="*/ 8816 w 103"/>
              <a:gd name="T73" fmla="*/ 9236 h 220"/>
              <a:gd name="T74" fmla="*/ 5811 w 103"/>
              <a:gd name="T75" fmla="*/ 13162 h 220"/>
              <a:gd name="T76" fmla="*/ 3206 w 103"/>
              <a:gd name="T77" fmla="*/ 17780 h 220"/>
              <a:gd name="T78" fmla="*/ 1202 w 103"/>
              <a:gd name="T79" fmla="*/ 22629 h 220"/>
              <a:gd name="T80" fmla="*/ 0 w 103"/>
              <a:gd name="T81" fmla="*/ 27709 h 2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03"/>
              <a:gd name="T124" fmla="*/ 0 h 220"/>
              <a:gd name="T125" fmla="*/ 103 w 103"/>
              <a:gd name="T126" fmla="*/ 220 h 22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03" h="220">
                <a:moveTo>
                  <a:pt x="0" y="120"/>
                </a:moveTo>
                <a:lnTo>
                  <a:pt x="0" y="138"/>
                </a:lnTo>
                <a:lnTo>
                  <a:pt x="4" y="155"/>
                </a:lnTo>
                <a:lnTo>
                  <a:pt x="12" y="171"/>
                </a:lnTo>
                <a:lnTo>
                  <a:pt x="22" y="185"/>
                </a:lnTo>
                <a:lnTo>
                  <a:pt x="35" y="197"/>
                </a:lnTo>
                <a:lnTo>
                  <a:pt x="50" y="207"/>
                </a:lnTo>
                <a:lnTo>
                  <a:pt x="66" y="215"/>
                </a:lnTo>
                <a:lnTo>
                  <a:pt x="83" y="219"/>
                </a:lnTo>
                <a:lnTo>
                  <a:pt x="89" y="220"/>
                </a:lnTo>
                <a:lnTo>
                  <a:pt x="94" y="218"/>
                </a:lnTo>
                <a:lnTo>
                  <a:pt x="98" y="215"/>
                </a:lnTo>
                <a:lnTo>
                  <a:pt x="100" y="211"/>
                </a:lnTo>
                <a:lnTo>
                  <a:pt x="100" y="205"/>
                </a:lnTo>
                <a:lnTo>
                  <a:pt x="99" y="200"/>
                </a:lnTo>
                <a:lnTo>
                  <a:pt x="96" y="196"/>
                </a:lnTo>
                <a:lnTo>
                  <a:pt x="91" y="193"/>
                </a:lnTo>
                <a:lnTo>
                  <a:pt x="74" y="187"/>
                </a:lnTo>
                <a:lnTo>
                  <a:pt x="58" y="178"/>
                </a:lnTo>
                <a:lnTo>
                  <a:pt x="45" y="167"/>
                </a:lnTo>
                <a:lnTo>
                  <a:pt x="36" y="154"/>
                </a:lnTo>
                <a:lnTo>
                  <a:pt x="30" y="138"/>
                </a:lnTo>
                <a:lnTo>
                  <a:pt x="27" y="121"/>
                </a:lnTo>
                <a:lnTo>
                  <a:pt x="27" y="103"/>
                </a:lnTo>
                <a:lnTo>
                  <a:pt x="32" y="83"/>
                </a:lnTo>
                <a:lnTo>
                  <a:pt x="39" y="69"/>
                </a:lnTo>
                <a:lnTo>
                  <a:pt x="51" y="56"/>
                </a:lnTo>
                <a:lnTo>
                  <a:pt x="63" y="43"/>
                </a:lnTo>
                <a:lnTo>
                  <a:pt x="77" y="31"/>
                </a:lnTo>
                <a:lnTo>
                  <a:pt x="89" y="21"/>
                </a:lnTo>
                <a:lnTo>
                  <a:pt x="98" y="12"/>
                </a:lnTo>
                <a:lnTo>
                  <a:pt x="103" y="5"/>
                </a:lnTo>
                <a:lnTo>
                  <a:pt x="103" y="0"/>
                </a:lnTo>
                <a:lnTo>
                  <a:pt x="92" y="4"/>
                </a:lnTo>
                <a:lnTo>
                  <a:pt x="77" y="12"/>
                </a:lnTo>
                <a:lnTo>
                  <a:pt x="61" y="25"/>
                </a:lnTo>
                <a:lnTo>
                  <a:pt x="44" y="40"/>
                </a:lnTo>
                <a:lnTo>
                  <a:pt x="29" y="57"/>
                </a:lnTo>
                <a:lnTo>
                  <a:pt x="16" y="77"/>
                </a:lnTo>
                <a:lnTo>
                  <a:pt x="6" y="98"/>
                </a:lnTo>
                <a:lnTo>
                  <a:pt x="0" y="120"/>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83" name="Freeform 1092"/>
          <p:cNvSpPr>
            <a:spLocks/>
          </p:cNvSpPr>
          <p:nvPr/>
        </p:nvSpPr>
        <p:spPr bwMode="auto">
          <a:xfrm>
            <a:off x="6789738" y="5329238"/>
            <a:ext cx="44450" cy="65087"/>
          </a:xfrm>
          <a:custGeom>
            <a:avLst/>
            <a:gdLst>
              <a:gd name="T0" fmla="*/ 37580 w 220"/>
              <a:gd name="T1" fmla="*/ 25990 h 288"/>
              <a:gd name="T2" fmla="*/ 39601 w 220"/>
              <a:gd name="T3" fmla="*/ 30058 h 288"/>
              <a:gd name="T4" fmla="*/ 40813 w 220"/>
              <a:gd name="T5" fmla="*/ 34577 h 288"/>
              <a:gd name="T6" fmla="*/ 40207 w 220"/>
              <a:gd name="T7" fmla="*/ 39323 h 288"/>
              <a:gd name="T8" fmla="*/ 37580 w 220"/>
              <a:gd name="T9" fmla="*/ 43843 h 288"/>
              <a:gd name="T10" fmla="*/ 33944 w 220"/>
              <a:gd name="T11" fmla="*/ 48137 h 288"/>
              <a:gd name="T12" fmla="*/ 29903 w 220"/>
              <a:gd name="T13" fmla="*/ 51753 h 288"/>
              <a:gd name="T14" fmla="*/ 25660 w 220"/>
              <a:gd name="T15" fmla="*/ 55595 h 288"/>
              <a:gd name="T16" fmla="*/ 23235 w 220"/>
              <a:gd name="T17" fmla="*/ 58307 h 288"/>
              <a:gd name="T18" fmla="*/ 22225 w 220"/>
              <a:gd name="T19" fmla="*/ 60341 h 288"/>
              <a:gd name="T20" fmla="*/ 21619 w 220"/>
              <a:gd name="T21" fmla="*/ 62375 h 288"/>
              <a:gd name="T22" fmla="*/ 22023 w 220"/>
              <a:gd name="T23" fmla="*/ 64183 h 288"/>
              <a:gd name="T24" fmla="*/ 23639 w 220"/>
              <a:gd name="T25" fmla="*/ 65087 h 288"/>
              <a:gd name="T26" fmla="*/ 25054 w 220"/>
              <a:gd name="T27" fmla="*/ 64861 h 288"/>
              <a:gd name="T28" fmla="*/ 27882 w 220"/>
              <a:gd name="T29" fmla="*/ 61245 h 288"/>
              <a:gd name="T30" fmla="*/ 32529 w 220"/>
              <a:gd name="T31" fmla="*/ 56499 h 288"/>
              <a:gd name="T32" fmla="*/ 37378 w 220"/>
              <a:gd name="T33" fmla="*/ 51753 h 288"/>
              <a:gd name="T34" fmla="*/ 41621 w 220"/>
              <a:gd name="T35" fmla="*/ 46103 h 288"/>
              <a:gd name="T36" fmla="*/ 44248 w 220"/>
              <a:gd name="T37" fmla="*/ 39097 h 288"/>
              <a:gd name="T38" fmla="*/ 44046 w 220"/>
              <a:gd name="T39" fmla="*/ 31866 h 288"/>
              <a:gd name="T40" fmla="*/ 41217 w 220"/>
              <a:gd name="T41" fmla="*/ 25086 h 288"/>
              <a:gd name="T42" fmla="*/ 36772 w 220"/>
              <a:gd name="T43" fmla="*/ 19436 h 288"/>
              <a:gd name="T44" fmla="*/ 31923 w 220"/>
              <a:gd name="T45" fmla="*/ 15820 h 288"/>
              <a:gd name="T46" fmla="*/ 27074 w 220"/>
              <a:gd name="T47" fmla="*/ 12656 h 288"/>
              <a:gd name="T48" fmla="*/ 22023 w 220"/>
              <a:gd name="T49" fmla="*/ 9718 h 288"/>
              <a:gd name="T50" fmla="*/ 16770 w 220"/>
              <a:gd name="T51" fmla="*/ 6554 h 288"/>
              <a:gd name="T52" fmla="*/ 11921 w 220"/>
              <a:gd name="T53" fmla="*/ 3842 h 288"/>
              <a:gd name="T54" fmla="*/ 7274 w 220"/>
              <a:gd name="T55" fmla="*/ 1582 h 288"/>
              <a:gd name="T56" fmla="*/ 3637 w 220"/>
              <a:gd name="T57" fmla="*/ 226 h 288"/>
              <a:gd name="T58" fmla="*/ 808 w 220"/>
              <a:gd name="T59" fmla="*/ 0 h 288"/>
              <a:gd name="T60" fmla="*/ 1818 w 220"/>
              <a:gd name="T61" fmla="*/ 1582 h 288"/>
              <a:gd name="T62" fmla="*/ 6263 w 220"/>
              <a:gd name="T63" fmla="*/ 4068 h 288"/>
              <a:gd name="T64" fmla="*/ 10910 w 220"/>
              <a:gd name="T65" fmla="*/ 6554 h 288"/>
              <a:gd name="T66" fmla="*/ 15558 w 220"/>
              <a:gd name="T67" fmla="*/ 9040 h 288"/>
              <a:gd name="T68" fmla="*/ 20407 w 220"/>
              <a:gd name="T69" fmla="*/ 11978 h 288"/>
              <a:gd name="T70" fmla="*/ 25054 w 220"/>
              <a:gd name="T71" fmla="*/ 14916 h 288"/>
              <a:gd name="T72" fmla="*/ 29701 w 220"/>
              <a:gd name="T73" fmla="*/ 18532 h 288"/>
              <a:gd name="T74" fmla="*/ 33944 w 220"/>
              <a:gd name="T75" fmla="*/ 22148 h 2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20"/>
              <a:gd name="T115" fmla="*/ 0 h 288"/>
              <a:gd name="T116" fmla="*/ 220 w 220"/>
              <a:gd name="T117" fmla="*/ 288 h 2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20" h="288">
                <a:moveTo>
                  <a:pt x="179" y="108"/>
                </a:moveTo>
                <a:lnTo>
                  <a:pt x="186" y="115"/>
                </a:lnTo>
                <a:lnTo>
                  <a:pt x="191" y="124"/>
                </a:lnTo>
                <a:lnTo>
                  <a:pt x="196" y="133"/>
                </a:lnTo>
                <a:lnTo>
                  <a:pt x="200" y="143"/>
                </a:lnTo>
                <a:lnTo>
                  <a:pt x="202" y="153"/>
                </a:lnTo>
                <a:lnTo>
                  <a:pt x="201" y="163"/>
                </a:lnTo>
                <a:lnTo>
                  <a:pt x="199" y="174"/>
                </a:lnTo>
                <a:lnTo>
                  <a:pt x="193" y="184"/>
                </a:lnTo>
                <a:lnTo>
                  <a:pt x="186" y="194"/>
                </a:lnTo>
                <a:lnTo>
                  <a:pt x="178" y="204"/>
                </a:lnTo>
                <a:lnTo>
                  <a:pt x="168" y="213"/>
                </a:lnTo>
                <a:lnTo>
                  <a:pt x="159" y="221"/>
                </a:lnTo>
                <a:lnTo>
                  <a:pt x="148" y="229"/>
                </a:lnTo>
                <a:lnTo>
                  <a:pt x="138" y="237"/>
                </a:lnTo>
                <a:lnTo>
                  <a:pt x="127" y="246"/>
                </a:lnTo>
                <a:lnTo>
                  <a:pt x="118" y="255"/>
                </a:lnTo>
                <a:lnTo>
                  <a:pt x="115" y="258"/>
                </a:lnTo>
                <a:lnTo>
                  <a:pt x="112" y="263"/>
                </a:lnTo>
                <a:lnTo>
                  <a:pt x="110" y="267"/>
                </a:lnTo>
                <a:lnTo>
                  <a:pt x="108" y="271"/>
                </a:lnTo>
                <a:lnTo>
                  <a:pt x="107" y="276"/>
                </a:lnTo>
                <a:lnTo>
                  <a:pt x="107" y="280"/>
                </a:lnTo>
                <a:lnTo>
                  <a:pt x="109" y="284"/>
                </a:lnTo>
                <a:lnTo>
                  <a:pt x="112" y="287"/>
                </a:lnTo>
                <a:lnTo>
                  <a:pt x="117" y="288"/>
                </a:lnTo>
                <a:lnTo>
                  <a:pt x="121" y="288"/>
                </a:lnTo>
                <a:lnTo>
                  <a:pt x="124" y="287"/>
                </a:lnTo>
                <a:lnTo>
                  <a:pt x="127" y="284"/>
                </a:lnTo>
                <a:lnTo>
                  <a:pt x="138" y="271"/>
                </a:lnTo>
                <a:lnTo>
                  <a:pt x="149" y="261"/>
                </a:lnTo>
                <a:lnTo>
                  <a:pt x="161" y="250"/>
                </a:lnTo>
                <a:lnTo>
                  <a:pt x="173" y="239"/>
                </a:lnTo>
                <a:lnTo>
                  <a:pt x="185" y="229"/>
                </a:lnTo>
                <a:lnTo>
                  <a:pt x="196" y="217"/>
                </a:lnTo>
                <a:lnTo>
                  <a:pt x="206" y="204"/>
                </a:lnTo>
                <a:lnTo>
                  <a:pt x="213" y="190"/>
                </a:lnTo>
                <a:lnTo>
                  <a:pt x="219" y="173"/>
                </a:lnTo>
                <a:lnTo>
                  <a:pt x="220" y="157"/>
                </a:lnTo>
                <a:lnTo>
                  <a:pt x="218" y="141"/>
                </a:lnTo>
                <a:lnTo>
                  <a:pt x="212" y="125"/>
                </a:lnTo>
                <a:lnTo>
                  <a:pt x="204" y="111"/>
                </a:lnTo>
                <a:lnTo>
                  <a:pt x="194" y="97"/>
                </a:lnTo>
                <a:lnTo>
                  <a:pt x="182" y="86"/>
                </a:lnTo>
                <a:lnTo>
                  <a:pt x="168" y="77"/>
                </a:lnTo>
                <a:lnTo>
                  <a:pt x="158" y="70"/>
                </a:lnTo>
                <a:lnTo>
                  <a:pt x="146" y="64"/>
                </a:lnTo>
                <a:lnTo>
                  <a:pt x="134" y="56"/>
                </a:lnTo>
                <a:lnTo>
                  <a:pt x="122" y="50"/>
                </a:lnTo>
                <a:lnTo>
                  <a:pt x="109" y="43"/>
                </a:lnTo>
                <a:lnTo>
                  <a:pt x="96" y="36"/>
                </a:lnTo>
                <a:lnTo>
                  <a:pt x="83" y="29"/>
                </a:lnTo>
                <a:lnTo>
                  <a:pt x="70" y="22"/>
                </a:lnTo>
                <a:lnTo>
                  <a:pt x="59" y="17"/>
                </a:lnTo>
                <a:lnTo>
                  <a:pt x="47" y="12"/>
                </a:lnTo>
                <a:lnTo>
                  <a:pt x="36" y="7"/>
                </a:lnTo>
                <a:lnTo>
                  <a:pt x="26" y="4"/>
                </a:lnTo>
                <a:lnTo>
                  <a:pt x="18" y="1"/>
                </a:lnTo>
                <a:lnTo>
                  <a:pt x="10" y="0"/>
                </a:lnTo>
                <a:lnTo>
                  <a:pt x="4" y="0"/>
                </a:lnTo>
                <a:lnTo>
                  <a:pt x="0" y="2"/>
                </a:lnTo>
                <a:lnTo>
                  <a:pt x="9" y="7"/>
                </a:lnTo>
                <a:lnTo>
                  <a:pt x="20" y="13"/>
                </a:lnTo>
                <a:lnTo>
                  <a:pt x="31" y="18"/>
                </a:lnTo>
                <a:lnTo>
                  <a:pt x="42" y="23"/>
                </a:lnTo>
                <a:lnTo>
                  <a:pt x="54" y="29"/>
                </a:lnTo>
                <a:lnTo>
                  <a:pt x="65" y="34"/>
                </a:lnTo>
                <a:lnTo>
                  <a:pt x="77" y="40"/>
                </a:lnTo>
                <a:lnTo>
                  <a:pt x="88" y="47"/>
                </a:lnTo>
                <a:lnTo>
                  <a:pt x="101" y="53"/>
                </a:lnTo>
                <a:lnTo>
                  <a:pt x="112" y="60"/>
                </a:lnTo>
                <a:lnTo>
                  <a:pt x="124" y="66"/>
                </a:lnTo>
                <a:lnTo>
                  <a:pt x="136" y="74"/>
                </a:lnTo>
                <a:lnTo>
                  <a:pt x="147" y="82"/>
                </a:lnTo>
                <a:lnTo>
                  <a:pt x="158" y="90"/>
                </a:lnTo>
                <a:lnTo>
                  <a:pt x="168" y="98"/>
                </a:lnTo>
                <a:lnTo>
                  <a:pt x="179" y="108"/>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84" name="Freeform 1093"/>
          <p:cNvSpPr>
            <a:spLocks/>
          </p:cNvSpPr>
          <p:nvPr/>
        </p:nvSpPr>
        <p:spPr bwMode="auto">
          <a:xfrm>
            <a:off x="6746875" y="5429250"/>
            <a:ext cx="169863" cy="112713"/>
          </a:xfrm>
          <a:custGeom>
            <a:avLst/>
            <a:gdLst>
              <a:gd name="T0" fmla="*/ 22384 w 1070"/>
              <a:gd name="T1" fmla="*/ 0 h 844"/>
              <a:gd name="T2" fmla="*/ 169863 w 1070"/>
              <a:gd name="T3" fmla="*/ 25908 h 844"/>
              <a:gd name="T4" fmla="*/ 145892 w 1070"/>
              <a:gd name="T5" fmla="*/ 112713 h 844"/>
              <a:gd name="T6" fmla="*/ 0 w 1070"/>
              <a:gd name="T7" fmla="*/ 83333 h 844"/>
              <a:gd name="T8" fmla="*/ 22384 w 1070"/>
              <a:gd name="T9" fmla="*/ 0 h 844"/>
              <a:gd name="T10" fmla="*/ 0 60000 65536"/>
              <a:gd name="T11" fmla="*/ 0 60000 65536"/>
              <a:gd name="T12" fmla="*/ 0 60000 65536"/>
              <a:gd name="T13" fmla="*/ 0 60000 65536"/>
              <a:gd name="T14" fmla="*/ 0 60000 65536"/>
              <a:gd name="T15" fmla="*/ 0 w 1070"/>
              <a:gd name="T16" fmla="*/ 0 h 844"/>
              <a:gd name="T17" fmla="*/ 1070 w 1070"/>
              <a:gd name="T18" fmla="*/ 844 h 844"/>
            </a:gdLst>
            <a:ahLst/>
            <a:cxnLst>
              <a:cxn ang="T10">
                <a:pos x="T0" y="T1"/>
              </a:cxn>
              <a:cxn ang="T11">
                <a:pos x="T2" y="T3"/>
              </a:cxn>
              <a:cxn ang="T12">
                <a:pos x="T4" y="T5"/>
              </a:cxn>
              <a:cxn ang="T13">
                <a:pos x="T6" y="T7"/>
              </a:cxn>
              <a:cxn ang="T14">
                <a:pos x="T8" y="T9"/>
              </a:cxn>
            </a:cxnLst>
            <a:rect l="T15" t="T16" r="T17" b="T18"/>
            <a:pathLst>
              <a:path w="1070" h="844">
                <a:moveTo>
                  <a:pt x="141" y="0"/>
                </a:moveTo>
                <a:lnTo>
                  <a:pt x="1070" y="194"/>
                </a:lnTo>
                <a:lnTo>
                  <a:pt x="919" y="844"/>
                </a:lnTo>
                <a:lnTo>
                  <a:pt x="0" y="624"/>
                </a:lnTo>
                <a:lnTo>
                  <a:pt x="141"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85" name="Freeform 1094"/>
          <p:cNvSpPr>
            <a:spLocks/>
          </p:cNvSpPr>
          <p:nvPr/>
        </p:nvSpPr>
        <p:spPr bwMode="auto">
          <a:xfrm>
            <a:off x="6761163" y="5432425"/>
            <a:ext cx="130175" cy="44450"/>
          </a:xfrm>
          <a:custGeom>
            <a:avLst/>
            <a:gdLst>
              <a:gd name="T0" fmla="*/ 15418 w 819"/>
              <a:gd name="T1" fmla="*/ 0 h 333"/>
              <a:gd name="T2" fmla="*/ 130175 w 819"/>
              <a:gd name="T3" fmla="*/ 18554 h 333"/>
              <a:gd name="T4" fmla="*/ 27338 w 819"/>
              <a:gd name="T5" fmla="*/ 13081 h 333"/>
              <a:gd name="T6" fmla="*/ 0 w 819"/>
              <a:gd name="T7" fmla="*/ 44450 h 333"/>
              <a:gd name="T8" fmla="*/ 15418 w 819"/>
              <a:gd name="T9" fmla="*/ 0 h 333"/>
              <a:gd name="T10" fmla="*/ 0 60000 65536"/>
              <a:gd name="T11" fmla="*/ 0 60000 65536"/>
              <a:gd name="T12" fmla="*/ 0 60000 65536"/>
              <a:gd name="T13" fmla="*/ 0 60000 65536"/>
              <a:gd name="T14" fmla="*/ 0 60000 65536"/>
              <a:gd name="T15" fmla="*/ 0 w 819"/>
              <a:gd name="T16" fmla="*/ 0 h 333"/>
              <a:gd name="T17" fmla="*/ 819 w 819"/>
              <a:gd name="T18" fmla="*/ 333 h 333"/>
            </a:gdLst>
            <a:ahLst/>
            <a:cxnLst>
              <a:cxn ang="T10">
                <a:pos x="T0" y="T1"/>
              </a:cxn>
              <a:cxn ang="T11">
                <a:pos x="T2" y="T3"/>
              </a:cxn>
              <a:cxn ang="T12">
                <a:pos x="T4" y="T5"/>
              </a:cxn>
              <a:cxn ang="T13">
                <a:pos x="T6" y="T7"/>
              </a:cxn>
              <a:cxn ang="T14">
                <a:pos x="T8" y="T9"/>
              </a:cxn>
            </a:cxnLst>
            <a:rect l="T15" t="T16" r="T17" b="T18"/>
            <a:pathLst>
              <a:path w="819" h="333">
                <a:moveTo>
                  <a:pt x="97" y="0"/>
                </a:moveTo>
                <a:lnTo>
                  <a:pt x="819" y="139"/>
                </a:lnTo>
                <a:lnTo>
                  <a:pt x="172" y="98"/>
                </a:lnTo>
                <a:lnTo>
                  <a:pt x="0" y="333"/>
                </a:lnTo>
                <a:lnTo>
                  <a:pt x="97"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86" name="Freeform 1095"/>
          <p:cNvSpPr>
            <a:spLocks/>
          </p:cNvSpPr>
          <p:nvPr/>
        </p:nvSpPr>
        <p:spPr bwMode="auto">
          <a:xfrm>
            <a:off x="6729413" y="5564188"/>
            <a:ext cx="171450" cy="41275"/>
          </a:xfrm>
          <a:custGeom>
            <a:avLst/>
            <a:gdLst>
              <a:gd name="T0" fmla="*/ 5383 w 1083"/>
              <a:gd name="T1" fmla="*/ 0 h 306"/>
              <a:gd name="T2" fmla="*/ 171450 w 1083"/>
              <a:gd name="T3" fmla="*/ 35205 h 306"/>
              <a:gd name="T4" fmla="*/ 167017 w 1083"/>
              <a:gd name="T5" fmla="*/ 41275 h 306"/>
              <a:gd name="T6" fmla="*/ 0 w 1083"/>
              <a:gd name="T7" fmla="*/ 3777 h 306"/>
              <a:gd name="T8" fmla="*/ 5383 w 1083"/>
              <a:gd name="T9" fmla="*/ 0 h 306"/>
              <a:gd name="T10" fmla="*/ 0 60000 65536"/>
              <a:gd name="T11" fmla="*/ 0 60000 65536"/>
              <a:gd name="T12" fmla="*/ 0 60000 65536"/>
              <a:gd name="T13" fmla="*/ 0 60000 65536"/>
              <a:gd name="T14" fmla="*/ 0 60000 65536"/>
              <a:gd name="T15" fmla="*/ 0 w 1083"/>
              <a:gd name="T16" fmla="*/ 0 h 306"/>
              <a:gd name="T17" fmla="*/ 1083 w 1083"/>
              <a:gd name="T18" fmla="*/ 306 h 306"/>
            </a:gdLst>
            <a:ahLst/>
            <a:cxnLst>
              <a:cxn ang="T10">
                <a:pos x="T0" y="T1"/>
              </a:cxn>
              <a:cxn ang="T11">
                <a:pos x="T2" y="T3"/>
              </a:cxn>
              <a:cxn ang="T12">
                <a:pos x="T4" y="T5"/>
              </a:cxn>
              <a:cxn ang="T13">
                <a:pos x="T6" y="T7"/>
              </a:cxn>
              <a:cxn ang="T14">
                <a:pos x="T8" y="T9"/>
              </a:cxn>
            </a:cxnLst>
            <a:rect l="T15" t="T16" r="T17" b="T18"/>
            <a:pathLst>
              <a:path w="1083" h="306">
                <a:moveTo>
                  <a:pt x="34" y="0"/>
                </a:moveTo>
                <a:lnTo>
                  <a:pt x="1083" y="261"/>
                </a:lnTo>
                <a:lnTo>
                  <a:pt x="1055" y="306"/>
                </a:lnTo>
                <a:lnTo>
                  <a:pt x="0" y="28"/>
                </a:lnTo>
                <a:lnTo>
                  <a:pt x="34"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87" name="Freeform 1096"/>
          <p:cNvSpPr>
            <a:spLocks/>
          </p:cNvSpPr>
          <p:nvPr/>
        </p:nvSpPr>
        <p:spPr bwMode="auto">
          <a:xfrm>
            <a:off x="6713538" y="5576888"/>
            <a:ext cx="173037" cy="41275"/>
          </a:xfrm>
          <a:custGeom>
            <a:avLst/>
            <a:gdLst>
              <a:gd name="T0" fmla="*/ 6203 w 1088"/>
              <a:gd name="T1" fmla="*/ 0 h 311"/>
              <a:gd name="T2" fmla="*/ 173037 w 1088"/>
              <a:gd name="T3" fmla="*/ 34506 h 311"/>
              <a:gd name="T4" fmla="*/ 167789 w 1088"/>
              <a:gd name="T5" fmla="*/ 41275 h 311"/>
              <a:gd name="T6" fmla="*/ 0 w 1088"/>
              <a:gd name="T7" fmla="*/ 4512 h 311"/>
              <a:gd name="T8" fmla="*/ 6203 w 1088"/>
              <a:gd name="T9" fmla="*/ 0 h 311"/>
              <a:gd name="T10" fmla="*/ 0 60000 65536"/>
              <a:gd name="T11" fmla="*/ 0 60000 65536"/>
              <a:gd name="T12" fmla="*/ 0 60000 65536"/>
              <a:gd name="T13" fmla="*/ 0 60000 65536"/>
              <a:gd name="T14" fmla="*/ 0 60000 65536"/>
              <a:gd name="T15" fmla="*/ 0 w 1088"/>
              <a:gd name="T16" fmla="*/ 0 h 311"/>
              <a:gd name="T17" fmla="*/ 1088 w 1088"/>
              <a:gd name="T18" fmla="*/ 311 h 311"/>
            </a:gdLst>
            <a:ahLst/>
            <a:cxnLst>
              <a:cxn ang="T10">
                <a:pos x="T0" y="T1"/>
              </a:cxn>
              <a:cxn ang="T11">
                <a:pos x="T2" y="T3"/>
              </a:cxn>
              <a:cxn ang="T12">
                <a:pos x="T4" y="T5"/>
              </a:cxn>
              <a:cxn ang="T13">
                <a:pos x="T6" y="T7"/>
              </a:cxn>
              <a:cxn ang="T14">
                <a:pos x="T8" y="T9"/>
              </a:cxn>
            </a:cxnLst>
            <a:rect l="T15" t="T16" r="T17" b="T18"/>
            <a:pathLst>
              <a:path w="1088" h="311">
                <a:moveTo>
                  <a:pt x="39" y="0"/>
                </a:moveTo>
                <a:lnTo>
                  <a:pt x="1088" y="260"/>
                </a:lnTo>
                <a:lnTo>
                  <a:pt x="1055" y="311"/>
                </a:lnTo>
                <a:lnTo>
                  <a:pt x="0" y="34"/>
                </a:lnTo>
                <a:lnTo>
                  <a:pt x="39"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88" name="Freeform 1097"/>
          <p:cNvSpPr>
            <a:spLocks/>
          </p:cNvSpPr>
          <p:nvPr/>
        </p:nvSpPr>
        <p:spPr bwMode="auto">
          <a:xfrm>
            <a:off x="6740525" y="5614988"/>
            <a:ext cx="25400" cy="9525"/>
          </a:xfrm>
          <a:custGeom>
            <a:avLst/>
            <a:gdLst>
              <a:gd name="T0" fmla="*/ 2478 w 164"/>
              <a:gd name="T1" fmla="*/ 132 h 72"/>
              <a:gd name="T2" fmla="*/ 3252 w 164"/>
              <a:gd name="T3" fmla="*/ 132 h 72"/>
              <a:gd name="T4" fmla="*/ 5421 w 164"/>
              <a:gd name="T5" fmla="*/ 0 h 72"/>
              <a:gd name="T6" fmla="*/ 8363 w 164"/>
              <a:gd name="T7" fmla="*/ 0 h 72"/>
              <a:gd name="T8" fmla="*/ 12080 w 164"/>
              <a:gd name="T9" fmla="*/ 265 h 72"/>
              <a:gd name="T10" fmla="*/ 16107 w 164"/>
              <a:gd name="T11" fmla="*/ 926 h 72"/>
              <a:gd name="T12" fmla="*/ 19824 w 164"/>
              <a:gd name="T13" fmla="*/ 2249 h 72"/>
              <a:gd name="T14" fmla="*/ 23077 w 164"/>
              <a:gd name="T15" fmla="*/ 4101 h 72"/>
              <a:gd name="T16" fmla="*/ 25400 w 164"/>
              <a:gd name="T17" fmla="*/ 6747 h 72"/>
              <a:gd name="T18" fmla="*/ 25400 w 164"/>
              <a:gd name="T19" fmla="*/ 6879 h 72"/>
              <a:gd name="T20" fmla="*/ 25400 w 164"/>
              <a:gd name="T21" fmla="*/ 7541 h 72"/>
              <a:gd name="T22" fmla="*/ 25245 w 164"/>
              <a:gd name="T23" fmla="*/ 8202 h 72"/>
              <a:gd name="T24" fmla="*/ 24935 w 164"/>
              <a:gd name="T25" fmla="*/ 8864 h 72"/>
              <a:gd name="T26" fmla="*/ 24161 w 164"/>
              <a:gd name="T27" fmla="*/ 9393 h 72"/>
              <a:gd name="T28" fmla="*/ 23077 w 164"/>
              <a:gd name="T29" fmla="*/ 9525 h 72"/>
              <a:gd name="T30" fmla="*/ 21373 w 164"/>
              <a:gd name="T31" fmla="*/ 9393 h 72"/>
              <a:gd name="T32" fmla="*/ 19205 w 164"/>
              <a:gd name="T33" fmla="*/ 8599 h 72"/>
              <a:gd name="T34" fmla="*/ 19205 w 164"/>
              <a:gd name="T35" fmla="*/ 8334 h 72"/>
              <a:gd name="T36" fmla="*/ 19050 w 164"/>
              <a:gd name="T37" fmla="*/ 7805 h 72"/>
              <a:gd name="T38" fmla="*/ 18585 w 164"/>
              <a:gd name="T39" fmla="*/ 6879 h 72"/>
              <a:gd name="T40" fmla="*/ 17501 w 164"/>
              <a:gd name="T41" fmla="*/ 5953 h 72"/>
              <a:gd name="T42" fmla="*/ 15488 w 164"/>
              <a:gd name="T43" fmla="*/ 5027 h 72"/>
              <a:gd name="T44" fmla="*/ 12545 w 164"/>
              <a:gd name="T45" fmla="*/ 4233 h 72"/>
              <a:gd name="T46" fmla="*/ 8518 w 164"/>
              <a:gd name="T47" fmla="*/ 3836 h 72"/>
              <a:gd name="T48" fmla="*/ 3098 w 164"/>
              <a:gd name="T49" fmla="*/ 3836 h 72"/>
              <a:gd name="T50" fmla="*/ 2788 w 164"/>
              <a:gd name="T51" fmla="*/ 3836 h 72"/>
              <a:gd name="T52" fmla="*/ 2168 w 164"/>
              <a:gd name="T53" fmla="*/ 3572 h 72"/>
              <a:gd name="T54" fmla="*/ 1394 w 164"/>
              <a:gd name="T55" fmla="*/ 3307 h 72"/>
              <a:gd name="T56" fmla="*/ 620 w 164"/>
              <a:gd name="T57" fmla="*/ 2910 h 72"/>
              <a:gd name="T58" fmla="*/ 0 w 164"/>
              <a:gd name="T59" fmla="*/ 2381 h 72"/>
              <a:gd name="T60" fmla="*/ 0 w 164"/>
              <a:gd name="T61" fmla="*/ 1852 h 72"/>
              <a:gd name="T62" fmla="*/ 774 w 164"/>
              <a:gd name="T63" fmla="*/ 926 h 72"/>
              <a:gd name="T64" fmla="*/ 2478 w 164"/>
              <a:gd name="T65" fmla="*/ 132 h 7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64"/>
              <a:gd name="T100" fmla="*/ 0 h 72"/>
              <a:gd name="T101" fmla="*/ 164 w 164"/>
              <a:gd name="T102" fmla="*/ 72 h 7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64" h="72">
                <a:moveTo>
                  <a:pt x="16" y="1"/>
                </a:moveTo>
                <a:lnTo>
                  <a:pt x="21" y="1"/>
                </a:lnTo>
                <a:lnTo>
                  <a:pt x="35" y="0"/>
                </a:lnTo>
                <a:lnTo>
                  <a:pt x="54" y="0"/>
                </a:lnTo>
                <a:lnTo>
                  <a:pt x="78" y="2"/>
                </a:lnTo>
                <a:lnTo>
                  <a:pt x="104" y="7"/>
                </a:lnTo>
                <a:lnTo>
                  <a:pt x="128" y="17"/>
                </a:lnTo>
                <a:lnTo>
                  <a:pt x="149" y="31"/>
                </a:lnTo>
                <a:lnTo>
                  <a:pt x="164" y="51"/>
                </a:lnTo>
                <a:lnTo>
                  <a:pt x="164" y="52"/>
                </a:lnTo>
                <a:lnTo>
                  <a:pt x="164" y="57"/>
                </a:lnTo>
                <a:lnTo>
                  <a:pt x="163" y="62"/>
                </a:lnTo>
                <a:lnTo>
                  <a:pt x="161" y="67"/>
                </a:lnTo>
                <a:lnTo>
                  <a:pt x="156" y="71"/>
                </a:lnTo>
                <a:lnTo>
                  <a:pt x="149" y="72"/>
                </a:lnTo>
                <a:lnTo>
                  <a:pt x="138" y="71"/>
                </a:lnTo>
                <a:lnTo>
                  <a:pt x="124" y="65"/>
                </a:lnTo>
                <a:lnTo>
                  <a:pt x="124" y="63"/>
                </a:lnTo>
                <a:lnTo>
                  <a:pt x="123" y="59"/>
                </a:lnTo>
                <a:lnTo>
                  <a:pt x="120" y="52"/>
                </a:lnTo>
                <a:lnTo>
                  <a:pt x="113" y="45"/>
                </a:lnTo>
                <a:lnTo>
                  <a:pt x="100" y="38"/>
                </a:lnTo>
                <a:lnTo>
                  <a:pt x="81" y="32"/>
                </a:lnTo>
                <a:lnTo>
                  <a:pt x="55" y="29"/>
                </a:lnTo>
                <a:lnTo>
                  <a:pt x="20" y="29"/>
                </a:lnTo>
                <a:lnTo>
                  <a:pt x="18" y="29"/>
                </a:lnTo>
                <a:lnTo>
                  <a:pt x="14" y="27"/>
                </a:lnTo>
                <a:lnTo>
                  <a:pt x="9" y="25"/>
                </a:lnTo>
                <a:lnTo>
                  <a:pt x="4" y="22"/>
                </a:lnTo>
                <a:lnTo>
                  <a:pt x="0" y="18"/>
                </a:lnTo>
                <a:lnTo>
                  <a:pt x="0" y="14"/>
                </a:lnTo>
                <a:lnTo>
                  <a:pt x="5" y="7"/>
                </a:lnTo>
                <a:lnTo>
                  <a:pt x="16" y="1"/>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89" name="Freeform 1098"/>
          <p:cNvSpPr>
            <a:spLocks/>
          </p:cNvSpPr>
          <p:nvPr/>
        </p:nvSpPr>
        <p:spPr bwMode="auto">
          <a:xfrm>
            <a:off x="6745288" y="5546725"/>
            <a:ext cx="23812" cy="14288"/>
          </a:xfrm>
          <a:custGeom>
            <a:avLst/>
            <a:gdLst>
              <a:gd name="T0" fmla="*/ 7339 w 146"/>
              <a:gd name="T1" fmla="*/ 0 h 109"/>
              <a:gd name="T2" fmla="*/ 6850 w 146"/>
              <a:gd name="T3" fmla="*/ 0 h 109"/>
              <a:gd name="T4" fmla="*/ 5708 w 146"/>
              <a:gd name="T5" fmla="*/ 393 h 109"/>
              <a:gd name="T6" fmla="*/ 4240 w 146"/>
              <a:gd name="T7" fmla="*/ 918 h 109"/>
              <a:gd name="T8" fmla="*/ 2446 w 146"/>
              <a:gd name="T9" fmla="*/ 1835 h 109"/>
              <a:gd name="T10" fmla="*/ 979 w 146"/>
              <a:gd name="T11" fmla="*/ 3146 h 109"/>
              <a:gd name="T12" fmla="*/ 163 w 146"/>
              <a:gd name="T13" fmla="*/ 5112 h 109"/>
              <a:gd name="T14" fmla="*/ 0 w 146"/>
              <a:gd name="T15" fmla="*/ 7734 h 109"/>
              <a:gd name="T16" fmla="*/ 979 w 146"/>
              <a:gd name="T17" fmla="*/ 11142 h 109"/>
              <a:gd name="T18" fmla="*/ 13863 w 146"/>
              <a:gd name="T19" fmla="*/ 14288 h 109"/>
              <a:gd name="T20" fmla="*/ 13700 w 146"/>
              <a:gd name="T21" fmla="*/ 13633 h 109"/>
              <a:gd name="T22" fmla="*/ 13700 w 146"/>
              <a:gd name="T23" fmla="*/ 12191 h 109"/>
              <a:gd name="T24" fmla="*/ 13700 w 146"/>
              <a:gd name="T25" fmla="*/ 9962 h 109"/>
              <a:gd name="T26" fmla="*/ 14189 w 146"/>
              <a:gd name="T27" fmla="*/ 7603 h 109"/>
              <a:gd name="T28" fmla="*/ 15168 w 146"/>
              <a:gd name="T29" fmla="*/ 5243 h 109"/>
              <a:gd name="T30" fmla="*/ 16962 w 146"/>
              <a:gd name="T31" fmla="*/ 3539 h 109"/>
              <a:gd name="T32" fmla="*/ 19735 w 146"/>
              <a:gd name="T33" fmla="*/ 2622 h 109"/>
              <a:gd name="T34" fmla="*/ 23812 w 146"/>
              <a:gd name="T35" fmla="*/ 3015 h 109"/>
              <a:gd name="T36" fmla="*/ 7339 w 146"/>
              <a:gd name="T37" fmla="*/ 0 h 10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109"/>
              <a:gd name="T59" fmla="*/ 146 w 146"/>
              <a:gd name="T60" fmla="*/ 109 h 10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109">
                <a:moveTo>
                  <a:pt x="45" y="0"/>
                </a:moveTo>
                <a:lnTo>
                  <a:pt x="42" y="0"/>
                </a:lnTo>
                <a:lnTo>
                  <a:pt x="35" y="3"/>
                </a:lnTo>
                <a:lnTo>
                  <a:pt x="26" y="7"/>
                </a:lnTo>
                <a:lnTo>
                  <a:pt x="15" y="14"/>
                </a:lnTo>
                <a:lnTo>
                  <a:pt x="6" y="24"/>
                </a:lnTo>
                <a:lnTo>
                  <a:pt x="1" y="39"/>
                </a:lnTo>
                <a:lnTo>
                  <a:pt x="0" y="59"/>
                </a:lnTo>
                <a:lnTo>
                  <a:pt x="6" y="85"/>
                </a:lnTo>
                <a:lnTo>
                  <a:pt x="85" y="109"/>
                </a:lnTo>
                <a:lnTo>
                  <a:pt x="84" y="104"/>
                </a:lnTo>
                <a:lnTo>
                  <a:pt x="84" y="93"/>
                </a:lnTo>
                <a:lnTo>
                  <a:pt x="84" y="76"/>
                </a:lnTo>
                <a:lnTo>
                  <a:pt x="87" y="58"/>
                </a:lnTo>
                <a:lnTo>
                  <a:pt x="93" y="40"/>
                </a:lnTo>
                <a:lnTo>
                  <a:pt x="104" y="27"/>
                </a:lnTo>
                <a:lnTo>
                  <a:pt x="121" y="20"/>
                </a:lnTo>
                <a:lnTo>
                  <a:pt x="146" y="23"/>
                </a:lnTo>
                <a:lnTo>
                  <a:pt x="45"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90" name="Freeform 1099"/>
          <p:cNvSpPr>
            <a:spLocks/>
          </p:cNvSpPr>
          <p:nvPr/>
        </p:nvSpPr>
        <p:spPr bwMode="auto">
          <a:xfrm>
            <a:off x="6877050" y="5572125"/>
            <a:ext cx="23813" cy="14288"/>
          </a:xfrm>
          <a:custGeom>
            <a:avLst/>
            <a:gdLst>
              <a:gd name="T0" fmla="*/ 7340 w 146"/>
              <a:gd name="T1" fmla="*/ 0 h 107"/>
              <a:gd name="T2" fmla="*/ 6850 w 146"/>
              <a:gd name="T3" fmla="*/ 0 h 107"/>
              <a:gd name="T4" fmla="*/ 5709 w 146"/>
              <a:gd name="T5" fmla="*/ 267 h 107"/>
              <a:gd name="T6" fmla="*/ 4078 w 146"/>
              <a:gd name="T7" fmla="*/ 801 h 107"/>
              <a:gd name="T8" fmla="*/ 2447 w 146"/>
              <a:gd name="T9" fmla="*/ 1602 h 107"/>
              <a:gd name="T10" fmla="*/ 979 w 146"/>
              <a:gd name="T11" fmla="*/ 3071 h 107"/>
              <a:gd name="T12" fmla="*/ 0 w 146"/>
              <a:gd name="T13" fmla="*/ 5074 h 107"/>
              <a:gd name="T14" fmla="*/ 0 w 146"/>
              <a:gd name="T15" fmla="*/ 7745 h 107"/>
              <a:gd name="T16" fmla="*/ 979 w 146"/>
              <a:gd name="T17" fmla="*/ 11350 h 107"/>
              <a:gd name="T18" fmla="*/ 13701 w 146"/>
              <a:gd name="T19" fmla="*/ 14288 h 107"/>
              <a:gd name="T20" fmla="*/ 13538 w 146"/>
              <a:gd name="T21" fmla="*/ 13754 h 107"/>
              <a:gd name="T22" fmla="*/ 13538 w 146"/>
              <a:gd name="T23" fmla="*/ 12151 h 107"/>
              <a:gd name="T24" fmla="*/ 13538 w 146"/>
              <a:gd name="T25" fmla="*/ 10015 h 107"/>
              <a:gd name="T26" fmla="*/ 14027 w 146"/>
              <a:gd name="T27" fmla="*/ 7478 h 107"/>
              <a:gd name="T28" fmla="*/ 15005 w 146"/>
              <a:gd name="T29" fmla="*/ 5341 h 107"/>
              <a:gd name="T30" fmla="*/ 16800 w 146"/>
              <a:gd name="T31" fmla="*/ 3605 h 107"/>
              <a:gd name="T32" fmla="*/ 19735 w 146"/>
              <a:gd name="T33" fmla="*/ 2537 h 107"/>
              <a:gd name="T34" fmla="*/ 23813 w 146"/>
              <a:gd name="T35" fmla="*/ 3071 h 107"/>
              <a:gd name="T36" fmla="*/ 7340 w 146"/>
              <a:gd name="T37" fmla="*/ 0 h 10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107"/>
              <a:gd name="T59" fmla="*/ 146 w 146"/>
              <a:gd name="T60" fmla="*/ 107 h 10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107">
                <a:moveTo>
                  <a:pt x="45" y="0"/>
                </a:moveTo>
                <a:lnTo>
                  <a:pt x="42" y="0"/>
                </a:lnTo>
                <a:lnTo>
                  <a:pt x="35" y="2"/>
                </a:lnTo>
                <a:lnTo>
                  <a:pt x="25" y="6"/>
                </a:lnTo>
                <a:lnTo>
                  <a:pt x="15" y="12"/>
                </a:lnTo>
                <a:lnTo>
                  <a:pt x="6" y="23"/>
                </a:lnTo>
                <a:lnTo>
                  <a:pt x="0" y="38"/>
                </a:lnTo>
                <a:lnTo>
                  <a:pt x="0" y="58"/>
                </a:lnTo>
                <a:lnTo>
                  <a:pt x="6" y="85"/>
                </a:lnTo>
                <a:lnTo>
                  <a:pt x="84" y="107"/>
                </a:lnTo>
                <a:lnTo>
                  <a:pt x="83" y="103"/>
                </a:lnTo>
                <a:lnTo>
                  <a:pt x="83" y="91"/>
                </a:lnTo>
                <a:lnTo>
                  <a:pt x="83" y="75"/>
                </a:lnTo>
                <a:lnTo>
                  <a:pt x="86" y="56"/>
                </a:lnTo>
                <a:lnTo>
                  <a:pt x="92" y="40"/>
                </a:lnTo>
                <a:lnTo>
                  <a:pt x="103" y="27"/>
                </a:lnTo>
                <a:lnTo>
                  <a:pt x="121" y="19"/>
                </a:lnTo>
                <a:lnTo>
                  <a:pt x="146" y="23"/>
                </a:lnTo>
                <a:lnTo>
                  <a:pt x="45"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91" name="Freeform 1100"/>
          <p:cNvSpPr>
            <a:spLocks/>
          </p:cNvSpPr>
          <p:nvPr/>
        </p:nvSpPr>
        <p:spPr bwMode="auto">
          <a:xfrm>
            <a:off x="6770688" y="5549900"/>
            <a:ext cx="100012" cy="25400"/>
          </a:xfrm>
          <a:custGeom>
            <a:avLst/>
            <a:gdLst>
              <a:gd name="T0" fmla="*/ 0 w 629"/>
              <a:gd name="T1" fmla="*/ 5582 h 182"/>
              <a:gd name="T2" fmla="*/ 95560 w 629"/>
              <a:gd name="T3" fmla="*/ 25400 h 182"/>
              <a:gd name="T4" fmla="*/ 100012 w 629"/>
              <a:gd name="T5" fmla="*/ 19818 h 182"/>
              <a:gd name="T6" fmla="*/ 4611 w 629"/>
              <a:gd name="T7" fmla="*/ 0 h 182"/>
              <a:gd name="T8" fmla="*/ 0 w 629"/>
              <a:gd name="T9" fmla="*/ 5582 h 182"/>
              <a:gd name="T10" fmla="*/ 0 60000 65536"/>
              <a:gd name="T11" fmla="*/ 0 60000 65536"/>
              <a:gd name="T12" fmla="*/ 0 60000 65536"/>
              <a:gd name="T13" fmla="*/ 0 60000 65536"/>
              <a:gd name="T14" fmla="*/ 0 60000 65536"/>
              <a:gd name="T15" fmla="*/ 0 w 629"/>
              <a:gd name="T16" fmla="*/ 0 h 182"/>
              <a:gd name="T17" fmla="*/ 629 w 629"/>
              <a:gd name="T18" fmla="*/ 182 h 182"/>
            </a:gdLst>
            <a:ahLst/>
            <a:cxnLst>
              <a:cxn ang="T10">
                <a:pos x="T0" y="T1"/>
              </a:cxn>
              <a:cxn ang="T11">
                <a:pos x="T2" y="T3"/>
              </a:cxn>
              <a:cxn ang="T12">
                <a:pos x="T4" y="T5"/>
              </a:cxn>
              <a:cxn ang="T13">
                <a:pos x="T6" y="T7"/>
              </a:cxn>
              <a:cxn ang="T14">
                <a:pos x="T8" y="T9"/>
              </a:cxn>
            </a:cxnLst>
            <a:rect l="T15" t="T16" r="T17" b="T18"/>
            <a:pathLst>
              <a:path w="629" h="182">
                <a:moveTo>
                  <a:pt x="0" y="40"/>
                </a:moveTo>
                <a:lnTo>
                  <a:pt x="601" y="182"/>
                </a:lnTo>
                <a:lnTo>
                  <a:pt x="629" y="142"/>
                </a:lnTo>
                <a:lnTo>
                  <a:pt x="29" y="0"/>
                </a:lnTo>
                <a:lnTo>
                  <a:pt x="0" y="4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92" name="Freeform 1101"/>
          <p:cNvSpPr>
            <a:spLocks/>
          </p:cNvSpPr>
          <p:nvPr/>
        </p:nvSpPr>
        <p:spPr bwMode="auto">
          <a:xfrm>
            <a:off x="6770688" y="5561013"/>
            <a:ext cx="95250" cy="22225"/>
          </a:xfrm>
          <a:custGeom>
            <a:avLst/>
            <a:gdLst>
              <a:gd name="T0" fmla="*/ 0 w 606"/>
              <a:gd name="T1" fmla="*/ 3661 h 170"/>
              <a:gd name="T2" fmla="*/ 94307 w 606"/>
              <a:gd name="T3" fmla="*/ 22225 h 170"/>
              <a:gd name="T4" fmla="*/ 95250 w 606"/>
              <a:gd name="T5" fmla="*/ 18564 h 170"/>
              <a:gd name="T6" fmla="*/ 786 w 606"/>
              <a:gd name="T7" fmla="*/ 0 h 170"/>
              <a:gd name="T8" fmla="*/ 0 w 606"/>
              <a:gd name="T9" fmla="*/ 3661 h 170"/>
              <a:gd name="T10" fmla="*/ 0 60000 65536"/>
              <a:gd name="T11" fmla="*/ 0 60000 65536"/>
              <a:gd name="T12" fmla="*/ 0 60000 65536"/>
              <a:gd name="T13" fmla="*/ 0 60000 65536"/>
              <a:gd name="T14" fmla="*/ 0 60000 65536"/>
              <a:gd name="T15" fmla="*/ 0 w 606"/>
              <a:gd name="T16" fmla="*/ 0 h 170"/>
              <a:gd name="T17" fmla="*/ 606 w 606"/>
              <a:gd name="T18" fmla="*/ 170 h 170"/>
            </a:gdLst>
            <a:ahLst/>
            <a:cxnLst>
              <a:cxn ang="T10">
                <a:pos x="T0" y="T1"/>
              </a:cxn>
              <a:cxn ang="T11">
                <a:pos x="T2" y="T3"/>
              </a:cxn>
              <a:cxn ang="T12">
                <a:pos x="T4" y="T5"/>
              </a:cxn>
              <a:cxn ang="T13">
                <a:pos x="T6" y="T7"/>
              </a:cxn>
              <a:cxn ang="T14">
                <a:pos x="T8" y="T9"/>
              </a:cxn>
            </a:cxnLst>
            <a:rect l="T15" t="T16" r="T17" b="T18"/>
            <a:pathLst>
              <a:path w="606" h="170">
                <a:moveTo>
                  <a:pt x="0" y="28"/>
                </a:moveTo>
                <a:lnTo>
                  <a:pt x="600" y="170"/>
                </a:lnTo>
                <a:lnTo>
                  <a:pt x="606" y="142"/>
                </a:lnTo>
                <a:lnTo>
                  <a:pt x="5" y="0"/>
                </a:lnTo>
                <a:lnTo>
                  <a:pt x="0" y="2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393" name="Freeform 1102"/>
          <p:cNvSpPr>
            <a:spLocks/>
          </p:cNvSpPr>
          <p:nvPr/>
        </p:nvSpPr>
        <p:spPr bwMode="auto">
          <a:xfrm>
            <a:off x="6770688" y="5545138"/>
            <a:ext cx="95250" cy="22225"/>
          </a:xfrm>
          <a:custGeom>
            <a:avLst/>
            <a:gdLst>
              <a:gd name="T0" fmla="*/ 0 w 606"/>
              <a:gd name="T1" fmla="*/ 3661 h 170"/>
              <a:gd name="T2" fmla="*/ 94307 w 606"/>
              <a:gd name="T3" fmla="*/ 22225 h 170"/>
              <a:gd name="T4" fmla="*/ 95250 w 606"/>
              <a:gd name="T5" fmla="*/ 18564 h 170"/>
              <a:gd name="T6" fmla="*/ 786 w 606"/>
              <a:gd name="T7" fmla="*/ 0 h 170"/>
              <a:gd name="T8" fmla="*/ 0 w 606"/>
              <a:gd name="T9" fmla="*/ 3661 h 170"/>
              <a:gd name="T10" fmla="*/ 0 60000 65536"/>
              <a:gd name="T11" fmla="*/ 0 60000 65536"/>
              <a:gd name="T12" fmla="*/ 0 60000 65536"/>
              <a:gd name="T13" fmla="*/ 0 60000 65536"/>
              <a:gd name="T14" fmla="*/ 0 60000 65536"/>
              <a:gd name="T15" fmla="*/ 0 w 606"/>
              <a:gd name="T16" fmla="*/ 0 h 170"/>
              <a:gd name="T17" fmla="*/ 606 w 606"/>
              <a:gd name="T18" fmla="*/ 170 h 170"/>
            </a:gdLst>
            <a:ahLst/>
            <a:cxnLst>
              <a:cxn ang="T10">
                <a:pos x="T0" y="T1"/>
              </a:cxn>
              <a:cxn ang="T11">
                <a:pos x="T2" y="T3"/>
              </a:cxn>
              <a:cxn ang="T12">
                <a:pos x="T4" y="T5"/>
              </a:cxn>
              <a:cxn ang="T13">
                <a:pos x="T6" y="T7"/>
              </a:cxn>
              <a:cxn ang="T14">
                <a:pos x="T8" y="T9"/>
              </a:cxn>
            </a:cxnLst>
            <a:rect l="T15" t="T16" r="T17" b="T18"/>
            <a:pathLst>
              <a:path w="606" h="170">
                <a:moveTo>
                  <a:pt x="0" y="28"/>
                </a:moveTo>
                <a:lnTo>
                  <a:pt x="600" y="170"/>
                </a:lnTo>
                <a:lnTo>
                  <a:pt x="606" y="142"/>
                </a:lnTo>
                <a:lnTo>
                  <a:pt x="5" y="0"/>
                </a:lnTo>
                <a:lnTo>
                  <a:pt x="0" y="2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nvGrpSpPr>
          <p:cNvPr id="51394" name="Group 1103"/>
          <p:cNvGrpSpPr>
            <a:grpSpLocks/>
          </p:cNvGrpSpPr>
          <p:nvPr/>
        </p:nvGrpSpPr>
        <p:grpSpPr bwMode="auto">
          <a:xfrm>
            <a:off x="6189663" y="5181600"/>
            <a:ext cx="338137" cy="282575"/>
            <a:chOff x="3899" y="3264"/>
            <a:chExt cx="213" cy="178"/>
          </a:xfrm>
        </p:grpSpPr>
        <p:sp>
          <p:nvSpPr>
            <p:cNvPr id="51674" name="Freeform 1104"/>
            <p:cNvSpPr>
              <a:spLocks/>
            </p:cNvSpPr>
            <p:nvPr/>
          </p:nvSpPr>
          <p:spPr bwMode="auto">
            <a:xfrm>
              <a:off x="3899" y="3264"/>
              <a:ext cx="213" cy="178"/>
            </a:xfrm>
            <a:custGeom>
              <a:avLst/>
              <a:gdLst>
                <a:gd name="T0" fmla="*/ 60 w 1913"/>
                <a:gd name="T1" fmla="*/ 13 h 1606"/>
                <a:gd name="T2" fmla="*/ 61 w 1913"/>
                <a:gd name="T3" fmla="*/ 13 h 1606"/>
                <a:gd name="T4" fmla="*/ 62 w 1913"/>
                <a:gd name="T5" fmla="*/ 12 h 1606"/>
                <a:gd name="T6" fmla="*/ 64 w 1913"/>
                <a:gd name="T7" fmla="*/ 11 h 1606"/>
                <a:gd name="T8" fmla="*/ 67 w 1913"/>
                <a:gd name="T9" fmla="*/ 11 h 1606"/>
                <a:gd name="T10" fmla="*/ 71 w 1913"/>
                <a:gd name="T11" fmla="*/ 9 h 1606"/>
                <a:gd name="T12" fmla="*/ 76 w 1913"/>
                <a:gd name="T13" fmla="*/ 8 h 1606"/>
                <a:gd name="T14" fmla="*/ 81 w 1913"/>
                <a:gd name="T15" fmla="*/ 7 h 1606"/>
                <a:gd name="T16" fmla="*/ 88 w 1913"/>
                <a:gd name="T17" fmla="*/ 6 h 1606"/>
                <a:gd name="T18" fmla="*/ 95 w 1913"/>
                <a:gd name="T19" fmla="*/ 5 h 1606"/>
                <a:gd name="T20" fmla="*/ 103 w 1913"/>
                <a:gd name="T21" fmla="*/ 3 h 1606"/>
                <a:gd name="T22" fmla="*/ 113 w 1913"/>
                <a:gd name="T23" fmla="*/ 2 h 1606"/>
                <a:gd name="T24" fmla="*/ 123 w 1913"/>
                <a:gd name="T25" fmla="*/ 1 h 1606"/>
                <a:gd name="T26" fmla="*/ 134 w 1913"/>
                <a:gd name="T27" fmla="*/ 1 h 1606"/>
                <a:gd name="T28" fmla="*/ 146 w 1913"/>
                <a:gd name="T29" fmla="*/ 0 h 1606"/>
                <a:gd name="T30" fmla="*/ 159 w 1913"/>
                <a:gd name="T31" fmla="*/ 0 h 1606"/>
                <a:gd name="T32" fmla="*/ 172 w 1913"/>
                <a:gd name="T33" fmla="*/ 0 h 1606"/>
                <a:gd name="T34" fmla="*/ 178 w 1913"/>
                <a:gd name="T35" fmla="*/ 24 h 1606"/>
                <a:gd name="T36" fmla="*/ 180 w 1913"/>
                <a:gd name="T37" fmla="*/ 25 h 1606"/>
                <a:gd name="T38" fmla="*/ 185 w 1913"/>
                <a:gd name="T39" fmla="*/ 29 h 1606"/>
                <a:gd name="T40" fmla="*/ 190 w 1913"/>
                <a:gd name="T41" fmla="*/ 35 h 1606"/>
                <a:gd name="T42" fmla="*/ 193 w 1913"/>
                <a:gd name="T43" fmla="*/ 43 h 1606"/>
                <a:gd name="T44" fmla="*/ 206 w 1913"/>
                <a:gd name="T45" fmla="*/ 100 h 1606"/>
                <a:gd name="T46" fmla="*/ 211 w 1913"/>
                <a:gd name="T47" fmla="*/ 123 h 1606"/>
                <a:gd name="T48" fmla="*/ 212 w 1913"/>
                <a:gd name="T49" fmla="*/ 125 h 1606"/>
                <a:gd name="T50" fmla="*/ 213 w 1913"/>
                <a:gd name="T51" fmla="*/ 129 h 1606"/>
                <a:gd name="T52" fmla="*/ 213 w 1913"/>
                <a:gd name="T53" fmla="*/ 136 h 1606"/>
                <a:gd name="T54" fmla="*/ 210 w 1913"/>
                <a:gd name="T55" fmla="*/ 145 h 1606"/>
                <a:gd name="T56" fmla="*/ 0 w 1913"/>
                <a:gd name="T57" fmla="*/ 139 h 1606"/>
                <a:gd name="T58" fmla="*/ 21 w 1913"/>
                <a:gd name="T59" fmla="*/ 128 h 1606"/>
                <a:gd name="T60" fmla="*/ 21 w 1913"/>
                <a:gd name="T61" fmla="*/ 24 h 1606"/>
                <a:gd name="T62" fmla="*/ 22 w 1913"/>
                <a:gd name="T63" fmla="*/ 24 h 1606"/>
                <a:gd name="T64" fmla="*/ 24 w 1913"/>
                <a:gd name="T65" fmla="*/ 22 h 1606"/>
                <a:gd name="T66" fmla="*/ 27 w 1913"/>
                <a:gd name="T67" fmla="*/ 21 h 1606"/>
                <a:gd name="T68" fmla="*/ 31 w 1913"/>
                <a:gd name="T69" fmla="*/ 20 h 1606"/>
                <a:gd name="T70" fmla="*/ 36 w 1913"/>
                <a:gd name="T71" fmla="*/ 19 h 1606"/>
                <a:gd name="T72" fmla="*/ 42 w 1913"/>
                <a:gd name="T73" fmla="*/ 19 h 1606"/>
                <a:gd name="T74" fmla="*/ 49 w 1913"/>
                <a:gd name="T75" fmla="*/ 20 h 1606"/>
                <a:gd name="T76" fmla="*/ 58 w 1913"/>
                <a:gd name="T77" fmla="*/ 24 h 160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913"/>
                <a:gd name="T118" fmla="*/ 0 h 1606"/>
                <a:gd name="T119" fmla="*/ 1913 w 1913"/>
                <a:gd name="T120" fmla="*/ 1606 h 160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913" h="1606">
                  <a:moveTo>
                    <a:pt x="518" y="213"/>
                  </a:moveTo>
                  <a:lnTo>
                    <a:pt x="539" y="115"/>
                  </a:lnTo>
                  <a:lnTo>
                    <a:pt x="540" y="115"/>
                  </a:lnTo>
                  <a:lnTo>
                    <a:pt x="544" y="114"/>
                  </a:lnTo>
                  <a:lnTo>
                    <a:pt x="549" y="112"/>
                  </a:lnTo>
                  <a:lnTo>
                    <a:pt x="555" y="110"/>
                  </a:lnTo>
                  <a:lnTo>
                    <a:pt x="564" y="107"/>
                  </a:lnTo>
                  <a:lnTo>
                    <a:pt x="574" y="103"/>
                  </a:lnTo>
                  <a:lnTo>
                    <a:pt x="586" y="100"/>
                  </a:lnTo>
                  <a:lnTo>
                    <a:pt x="602" y="95"/>
                  </a:lnTo>
                  <a:lnTo>
                    <a:pt x="618" y="90"/>
                  </a:lnTo>
                  <a:lnTo>
                    <a:pt x="636" y="85"/>
                  </a:lnTo>
                  <a:lnTo>
                    <a:pt x="656" y="80"/>
                  </a:lnTo>
                  <a:lnTo>
                    <a:pt x="679" y="75"/>
                  </a:lnTo>
                  <a:lnTo>
                    <a:pt x="703" y="70"/>
                  </a:lnTo>
                  <a:lnTo>
                    <a:pt x="730" y="64"/>
                  </a:lnTo>
                  <a:lnTo>
                    <a:pt x="758" y="58"/>
                  </a:lnTo>
                  <a:lnTo>
                    <a:pt x="789" y="52"/>
                  </a:lnTo>
                  <a:lnTo>
                    <a:pt x="820" y="46"/>
                  </a:lnTo>
                  <a:lnTo>
                    <a:pt x="855" y="41"/>
                  </a:lnTo>
                  <a:lnTo>
                    <a:pt x="892" y="36"/>
                  </a:lnTo>
                  <a:lnTo>
                    <a:pt x="929" y="31"/>
                  </a:lnTo>
                  <a:lnTo>
                    <a:pt x="970" y="26"/>
                  </a:lnTo>
                  <a:lnTo>
                    <a:pt x="1013" y="21"/>
                  </a:lnTo>
                  <a:lnTo>
                    <a:pt x="1056" y="17"/>
                  </a:lnTo>
                  <a:lnTo>
                    <a:pt x="1103" y="13"/>
                  </a:lnTo>
                  <a:lnTo>
                    <a:pt x="1152" y="10"/>
                  </a:lnTo>
                  <a:lnTo>
                    <a:pt x="1202" y="6"/>
                  </a:lnTo>
                  <a:lnTo>
                    <a:pt x="1255" y="3"/>
                  </a:lnTo>
                  <a:lnTo>
                    <a:pt x="1309" y="1"/>
                  </a:lnTo>
                  <a:lnTo>
                    <a:pt x="1366" y="0"/>
                  </a:lnTo>
                  <a:lnTo>
                    <a:pt x="1425" y="0"/>
                  </a:lnTo>
                  <a:lnTo>
                    <a:pt x="1485" y="0"/>
                  </a:lnTo>
                  <a:lnTo>
                    <a:pt x="1548" y="1"/>
                  </a:lnTo>
                  <a:lnTo>
                    <a:pt x="1616" y="39"/>
                  </a:lnTo>
                  <a:lnTo>
                    <a:pt x="1601" y="221"/>
                  </a:lnTo>
                  <a:lnTo>
                    <a:pt x="1606" y="223"/>
                  </a:lnTo>
                  <a:lnTo>
                    <a:pt x="1620" y="230"/>
                  </a:lnTo>
                  <a:lnTo>
                    <a:pt x="1640" y="243"/>
                  </a:lnTo>
                  <a:lnTo>
                    <a:pt x="1663" y="260"/>
                  </a:lnTo>
                  <a:lnTo>
                    <a:pt x="1688" y="284"/>
                  </a:lnTo>
                  <a:lnTo>
                    <a:pt x="1709" y="312"/>
                  </a:lnTo>
                  <a:lnTo>
                    <a:pt x="1726" y="347"/>
                  </a:lnTo>
                  <a:lnTo>
                    <a:pt x="1736" y="388"/>
                  </a:lnTo>
                  <a:lnTo>
                    <a:pt x="1891" y="528"/>
                  </a:lnTo>
                  <a:lnTo>
                    <a:pt x="1849" y="898"/>
                  </a:lnTo>
                  <a:lnTo>
                    <a:pt x="1601" y="1023"/>
                  </a:lnTo>
                  <a:lnTo>
                    <a:pt x="1895" y="1110"/>
                  </a:lnTo>
                  <a:lnTo>
                    <a:pt x="1897" y="1114"/>
                  </a:lnTo>
                  <a:lnTo>
                    <a:pt x="1902" y="1125"/>
                  </a:lnTo>
                  <a:lnTo>
                    <a:pt x="1907" y="1143"/>
                  </a:lnTo>
                  <a:lnTo>
                    <a:pt x="1912" y="1166"/>
                  </a:lnTo>
                  <a:lnTo>
                    <a:pt x="1913" y="1195"/>
                  </a:lnTo>
                  <a:lnTo>
                    <a:pt x="1911" y="1229"/>
                  </a:lnTo>
                  <a:lnTo>
                    <a:pt x="1901" y="1266"/>
                  </a:lnTo>
                  <a:lnTo>
                    <a:pt x="1884" y="1307"/>
                  </a:lnTo>
                  <a:lnTo>
                    <a:pt x="1107" y="1606"/>
                  </a:lnTo>
                  <a:lnTo>
                    <a:pt x="0" y="1258"/>
                  </a:lnTo>
                  <a:lnTo>
                    <a:pt x="19" y="1217"/>
                  </a:lnTo>
                  <a:lnTo>
                    <a:pt x="188" y="1159"/>
                  </a:lnTo>
                  <a:lnTo>
                    <a:pt x="188" y="221"/>
                  </a:lnTo>
                  <a:lnTo>
                    <a:pt x="189" y="220"/>
                  </a:lnTo>
                  <a:lnTo>
                    <a:pt x="193" y="217"/>
                  </a:lnTo>
                  <a:lnTo>
                    <a:pt x="198" y="214"/>
                  </a:lnTo>
                  <a:lnTo>
                    <a:pt x="207" y="209"/>
                  </a:lnTo>
                  <a:lnTo>
                    <a:pt x="218" y="203"/>
                  </a:lnTo>
                  <a:lnTo>
                    <a:pt x="230" y="197"/>
                  </a:lnTo>
                  <a:lnTo>
                    <a:pt x="245" y="191"/>
                  </a:lnTo>
                  <a:lnTo>
                    <a:pt x="262" y="184"/>
                  </a:lnTo>
                  <a:lnTo>
                    <a:pt x="281" y="179"/>
                  </a:lnTo>
                  <a:lnTo>
                    <a:pt x="302" y="175"/>
                  </a:lnTo>
                  <a:lnTo>
                    <a:pt x="326" y="173"/>
                  </a:lnTo>
                  <a:lnTo>
                    <a:pt x="350" y="171"/>
                  </a:lnTo>
                  <a:lnTo>
                    <a:pt x="378" y="172"/>
                  </a:lnTo>
                  <a:lnTo>
                    <a:pt x="407" y="175"/>
                  </a:lnTo>
                  <a:lnTo>
                    <a:pt x="439" y="181"/>
                  </a:lnTo>
                  <a:lnTo>
                    <a:pt x="471" y="191"/>
                  </a:lnTo>
                  <a:lnTo>
                    <a:pt x="518" y="213"/>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75" name="Freeform 1105"/>
            <p:cNvSpPr>
              <a:spLocks/>
            </p:cNvSpPr>
            <p:nvPr/>
          </p:nvSpPr>
          <p:spPr bwMode="auto">
            <a:xfrm>
              <a:off x="3977" y="3278"/>
              <a:ext cx="68" cy="78"/>
            </a:xfrm>
            <a:custGeom>
              <a:avLst/>
              <a:gdLst>
                <a:gd name="T0" fmla="*/ 67 w 614"/>
                <a:gd name="T1" fmla="*/ 3 h 697"/>
                <a:gd name="T2" fmla="*/ 67 w 614"/>
                <a:gd name="T3" fmla="*/ 3 h 697"/>
                <a:gd name="T4" fmla="*/ 66 w 614"/>
                <a:gd name="T5" fmla="*/ 3 h 697"/>
                <a:gd name="T6" fmla="*/ 64 w 614"/>
                <a:gd name="T7" fmla="*/ 2 h 697"/>
                <a:gd name="T8" fmla="*/ 62 w 614"/>
                <a:gd name="T9" fmla="*/ 2 h 697"/>
                <a:gd name="T10" fmla="*/ 59 w 614"/>
                <a:gd name="T11" fmla="*/ 1 h 697"/>
                <a:gd name="T12" fmla="*/ 56 w 614"/>
                <a:gd name="T13" fmla="*/ 1 h 697"/>
                <a:gd name="T14" fmla="*/ 52 w 614"/>
                <a:gd name="T15" fmla="*/ 0 h 697"/>
                <a:gd name="T16" fmla="*/ 48 w 614"/>
                <a:gd name="T17" fmla="*/ 0 h 697"/>
                <a:gd name="T18" fmla="*/ 43 w 614"/>
                <a:gd name="T19" fmla="*/ 0 h 697"/>
                <a:gd name="T20" fmla="*/ 38 w 614"/>
                <a:gd name="T21" fmla="*/ 0 h 697"/>
                <a:gd name="T22" fmla="*/ 33 w 614"/>
                <a:gd name="T23" fmla="*/ 1 h 697"/>
                <a:gd name="T24" fmla="*/ 27 w 614"/>
                <a:gd name="T25" fmla="*/ 2 h 697"/>
                <a:gd name="T26" fmla="*/ 22 w 614"/>
                <a:gd name="T27" fmla="*/ 3 h 697"/>
                <a:gd name="T28" fmla="*/ 16 w 614"/>
                <a:gd name="T29" fmla="*/ 4 h 697"/>
                <a:gd name="T30" fmla="*/ 10 w 614"/>
                <a:gd name="T31" fmla="*/ 6 h 697"/>
                <a:gd name="T32" fmla="*/ 4 w 614"/>
                <a:gd name="T33" fmla="*/ 9 h 697"/>
                <a:gd name="T34" fmla="*/ 4 w 614"/>
                <a:gd name="T35" fmla="*/ 11 h 697"/>
                <a:gd name="T36" fmla="*/ 3 w 614"/>
                <a:gd name="T37" fmla="*/ 15 h 697"/>
                <a:gd name="T38" fmla="*/ 2 w 614"/>
                <a:gd name="T39" fmla="*/ 21 h 697"/>
                <a:gd name="T40" fmla="*/ 1 w 614"/>
                <a:gd name="T41" fmla="*/ 30 h 697"/>
                <a:gd name="T42" fmla="*/ 0 w 614"/>
                <a:gd name="T43" fmla="*/ 40 h 697"/>
                <a:gd name="T44" fmla="*/ 0 w 614"/>
                <a:gd name="T45" fmla="*/ 51 h 697"/>
                <a:gd name="T46" fmla="*/ 2 w 614"/>
                <a:gd name="T47" fmla="*/ 64 h 697"/>
                <a:gd name="T48" fmla="*/ 6 w 614"/>
                <a:gd name="T49" fmla="*/ 76 h 697"/>
                <a:gd name="T50" fmla="*/ 6 w 614"/>
                <a:gd name="T51" fmla="*/ 76 h 697"/>
                <a:gd name="T52" fmla="*/ 7 w 614"/>
                <a:gd name="T53" fmla="*/ 76 h 697"/>
                <a:gd name="T54" fmla="*/ 8 w 614"/>
                <a:gd name="T55" fmla="*/ 76 h 697"/>
                <a:gd name="T56" fmla="*/ 10 w 614"/>
                <a:gd name="T57" fmla="*/ 76 h 697"/>
                <a:gd name="T58" fmla="*/ 13 w 614"/>
                <a:gd name="T59" fmla="*/ 75 h 697"/>
                <a:gd name="T60" fmla="*/ 16 w 614"/>
                <a:gd name="T61" fmla="*/ 75 h 697"/>
                <a:gd name="T62" fmla="*/ 20 w 614"/>
                <a:gd name="T63" fmla="*/ 75 h 697"/>
                <a:gd name="T64" fmla="*/ 23 w 614"/>
                <a:gd name="T65" fmla="*/ 75 h 697"/>
                <a:gd name="T66" fmla="*/ 28 w 614"/>
                <a:gd name="T67" fmla="*/ 75 h 697"/>
                <a:gd name="T68" fmla="*/ 33 w 614"/>
                <a:gd name="T69" fmla="*/ 75 h 697"/>
                <a:gd name="T70" fmla="*/ 38 w 614"/>
                <a:gd name="T71" fmla="*/ 75 h 697"/>
                <a:gd name="T72" fmla="*/ 43 w 614"/>
                <a:gd name="T73" fmla="*/ 75 h 697"/>
                <a:gd name="T74" fmla="*/ 49 w 614"/>
                <a:gd name="T75" fmla="*/ 76 h 697"/>
                <a:gd name="T76" fmla="*/ 55 w 614"/>
                <a:gd name="T77" fmla="*/ 76 h 697"/>
                <a:gd name="T78" fmla="*/ 61 w 614"/>
                <a:gd name="T79" fmla="*/ 77 h 697"/>
                <a:gd name="T80" fmla="*/ 68 w 614"/>
                <a:gd name="T81" fmla="*/ 78 h 697"/>
                <a:gd name="T82" fmla="*/ 68 w 614"/>
                <a:gd name="T83" fmla="*/ 76 h 697"/>
                <a:gd name="T84" fmla="*/ 67 w 614"/>
                <a:gd name="T85" fmla="*/ 69 h 697"/>
                <a:gd name="T86" fmla="*/ 66 w 614"/>
                <a:gd name="T87" fmla="*/ 60 h 697"/>
                <a:gd name="T88" fmla="*/ 65 w 614"/>
                <a:gd name="T89" fmla="*/ 49 h 697"/>
                <a:gd name="T90" fmla="*/ 65 w 614"/>
                <a:gd name="T91" fmla="*/ 37 h 697"/>
                <a:gd name="T92" fmla="*/ 65 w 614"/>
                <a:gd name="T93" fmla="*/ 24 h 697"/>
                <a:gd name="T94" fmla="*/ 66 w 614"/>
                <a:gd name="T95" fmla="*/ 13 h 697"/>
                <a:gd name="T96" fmla="*/ 67 w 614"/>
                <a:gd name="T97" fmla="*/ 3 h 69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14"/>
                <a:gd name="T148" fmla="*/ 0 h 697"/>
                <a:gd name="T149" fmla="*/ 614 w 614"/>
                <a:gd name="T150" fmla="*/ 697 h 69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14" h="697">
                  <a:moveTo>
                    <a:pt x="609" y="26"/>
                  </a:moveTo>
                  <a:lnTo>
                    <a:pt x="606" y="25"/>
                  </a:lnTo>
                  <a:lnTo>
                    <a:pt x="596" y="23"/>
                  </a:lnTo>
                  <a:lnTo>
                    <a:pt x="581" y="18"/>
                  </a:lnTo>
                  <a:lnTo>
                    <a:pt x="559" y="14"/>
                  </a:lnTo>
                  <a:lnTo>
                    <a:pt x="534" y="10"/>
                  </a:lnTo>
                  <a:lnTo>
                    <a:pt x="503" y="6"/>
                  </a:lnTo>
                  <a:lnTo>
                    <a:pt x="469" y="3"/>
                  </a:lnTo>
                  <a:lnTo>
                    <a:pt x="430" y="1"/>
                  </a:lnTo>
                  <a:lnTo>
                    <a:pt x="388" y="0"/>
                  </a:lnTo>
                  <a:lnTo>
                    <a:pt x="344" y="2"/>
                  </a:lnTo>
                  <a:lnTo>
                    <a:pt x="297" y="6"/>
                  </a:lnTo>
                  <a:lnTo>
                    <a:pt x="247" y="14"/>
                  </a:lnTo>
                  <a:lnTo>
                    <a:pt x="197" y="25"/>
                  </a:lnTo>
                  <a:lnTo>
                    <a:pt x="145" y="40"/>
                  </a:lnTo>
                  <a:lnTo>
                    <a:pt x="92" y="58"/>
                  </a:lnTo>
                  <a:lnTo>
                    <a:pt x="39" y="83"/>
                  </a:lnTo>
                  <a:lnTo>
                    <a:pt x="35" y="96"/>
                  </a:lnTo>
                  <a:lnTo>
                    <a:pt x="26" y="134"/>
                  </a:lnTo>
                  <a:lnTo>
                    <a:pt x="15" y="192"/>
                  </a:lnTo>
                  <a:lnTo>
                    <a:pt x="5" y="268"/>
                  </a:lnTo>
                  <a:lnTo>
                    <a:pt x="0" y="358"/>
                  </a:lnTo>
                  <a:lnTo>
                    <a:pt x="4" y="459"/>
                  </a:lnTo>
                  <a:lnTo>
                    <a:pt x="19" y="568"/>
                  </a:lnTo>
                  <a:lnTo>
                    <a:pt x="50" y="679"/>
                  </a:lnTo>
                  <a:lnTo>
                    <a:pt x="54" y="679"/>
                  </a:lnTo>
                  <a:lnTo>
                    <a:pt x="62" y="678"/>
                  </a:lnTo>
                  <a:lnTo>
                    <a:pt x="75" y="676"/>
                  </a:lnTo>
                  <a:lnTo>
                    <a:pt x="93" y="675"/>
                  </a:lnTo>
                  <a:lnTo>
                    <a:pt x="117" y="673"/>
                  </a:lnTo>
                  <a:lnTo>
                    <a:pt x="144" y="671"/>
                  </a:lnTo>
                  <a:lnTo>
                    <a:pt x="177" y="670"/>
                  </a:lnTo>
                  <a:lnTo>
                    <a:pt x="212" y="669"/>
                  </a:lnTo>
                  <a:lnTo>
                    <a:pt x="252" y="668"/>
                  </a:lnTo>
                  <a:lnTo>
                    <a:pt x="295" y="669"/>
                  </a:lnTo>
                  <a:lnTo>
                    <a:pt x="342" y="670"/>
                  </a:lnTo>
                  <a:lnTo>
                    <a:pt x="391" y="672"/>
                  </a:lnTo>
                  <a:lnTo>
                    <a:pt x="443" y="676"/>
                  </a:lnTo>
                  <a:lnTo>
                    <a:pt x="498" y="681"/>
                  </a:lnTo>
                  <a:lnTo>
                    <a:pt x="555" y="688"/>
                  </a:lnTo>
                  <a:lnTo>
                    <a:pt x="614" y="697"/>
                  </a:lnTo>
                  <a:lnTo>
                    <a:pt x="611" y="676"/>
                  </a:lnTo>
                  <a:lnTo>
                    <a:pt x="605" y="621"/>
                  </a:lnTo>
                  <a:lnTo>
                    <a:pt x="596" y="538"/>
                  </a:lnTo>
                  <a:lnTo>
                    <a:pt x="589" y="438"/>
                  </a:lnTo>
                  <a:lnTo>
                    <a:pt x="584" y="327"/>
                  </a:lnTo>
                  <a:lnTo>
                    <a:pt x="584" y="217"/>
                  </a:lnTo>
                  <a:lnTo>
                    <a:pt x="592" y="114"/>
                  </a:lnTo>
                  <a:lnTo>
                    <a:pt x="609" y="2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76" name="Freeform 1106"/>
            <p:cNvSpPr>
              <a:spLocks/>
            </p:cNvSpPr>
            <p:nvPr/>
          </p:nvSpPr>
          <p:spPr bwMode="auto">
            <a:xfrm>
              <a:off x="3984" y="3299"/>
              <a:ext cx="113" cy="77"/>
            </a:xfrm>
            <a:custGeom>
              <a:avLst/>
              <a:gdLst>
                <a:gd name="T0" fmla="*/ 1 w 1014"/>
                <a:gd name="T1" fmla="*/ 58 h 693"/>
                <a:gd name="T2" fmla="*/ 0 w 1014"/>
                <a:gd name="T3" fmla="*/ 68 h 693"/>
                <a:gd name="T4" fmla="*/ 74 w 1014"/>
                <a:gd name="T5" fmla="*/ 77 h 693"/>
                <a:gd name="T6" fmla="*/ 74 w 1014"/>
                <a:gd name="T7" fmla="*/ 77 h 693"/>
                <a:gd name="T8" fmla="*/ 76 w 1014"/>
                <a:gd name="T9" fmla="*/ 76 h 693"/>
                <a:gd name="T10" fmla="*/ 78 w 1014"/>
                <a:gd name="T11" fmla="*/ 75 h 693"/>
                <a:gd name="T12" fmla="*/ 81 w 1014"/>
                <a:gd name="T13" fmla="*/ 73 h 693"/>
                <a:gd name="T14" fmla="*/ 84 w 1014"/>
                <a:gd name="T15" fmla="*/ 71 h 693"/>
                <a:gd name="T16" fmla="*/ 88 w 1014"/>
                <a:gd name="T17" fmla="*/ 68 h 693"/>
                <a:gd name="T18" fmla="*/ 92 w 1014"/>
                <a:gd name="T19" fmla="*/ 65 h 693"/>
                <a:gd name="T20" fmla="*/ 97 w 1014"/>
                <a:gd name="T21" fmla="*/ 61 h 693"/>
                <a:gd name="T22" fmla="*/ 101 w 1014"/>
                <a:gd name="T23" fmla="*/ 56 h 693"/>
                <a:gd name="T24" fmla="*/ 104 w 1014"/>
                <a:gd name="T25" fmla="*/ 52 h 693"/>
                <a:gd name="T26" fmla="*/ 107 w 1014"/>
                <a:gd name="T27" fmla="*/ 46 h 693"/>
                <a:gd name="T28" fmla="*/ 110 w 1014"/>
                <a:gd name="T29" fmla="*/ 40 h 693"/>
                <a:gd name="T30" fmla="*/ 112 w 1014"/>
                <a:gd name="T31" fmla="*/ 34 h 693"/>
                <a:gd name="T32" fmla="*/ 113 w 1014"/>
                <a:gd name="T33" fmla="*/ 27 h 693"/>
                <a:gd name="T34" fmla="*/ 113 w 1014"/>
                <a:gd name="T35" fmla="*/ 19 h 693"/>
                <a:gd name="T36" fmla="*/ 111 w 1014"/>
                <a:gd name="T37" fmla="*/ 11 h 693"/>
                <a:gd name="T38" fmla="*/ 111 w 1014"/>
                <a:gd name="T39" fmla="*/ 11 h 693"/>
                <a:gd name="T40" fmla="*/ 111 w 1014"/>
                <a:gd name="T41" fmla="*/ 10 h 693"/>
                <a:gd name="T42" fmla="*/ 109 w 1014"/>
                <a:gd name="T43" fmla="*/ 8 h 693"/>
                <a:gd name="T44" fmla="*/ 108 w 1014"/>
                <a:gd name="T45" fmla="*/ 6 h 693"/>
                <a:gd name="T46" fmla="*/ 106 w 1014"/>
                <a:gd name="T47" fmla="*/ 4 h 693"/>
                <a:gd name="T48" fmla="*/ 103 w 1014"/>
                <a:gd name="T49" fmla="*/ 2 h 693"/>
                <a:gd name="T50" fmla="*/ 100 w 1014"/>
                <a:gd name="T51" fmla="*/ 1 h 693"/>
                <a:gd name="T52" fmla="*/ 97 w 1014"/>
                <a:gd name="T53" fmla="*/ 0 h 693"/>
                <a:gd name="T54" fmla="*/ 97 w 1014"/>
                <a:gd name="T55" fmla="*/ 1 h 693"/>
                <a:gd name="T56" fmla="*/ 99 w 1014"/>
                <a:gd name="T57" fmla="*/ 5 h 693"/>
                <a:gd name="T58" fmla="*/ 100 w 1014"/>
                <a:gd name="T59" fmla="*/ 10 h 693"/>
                <a:gd name="T60" fmla="*/ 101 w 1014"/>
                <a:gd name="T61" fmla="*/ 17 h 693"/>
                <a:gd name="T62" fmla="*/ 101 w 1014"/>
                <a:gd name="T63" fmla="*/ 25 h 693"/>
                <a:gd name="T64" fmla="*/ 101 w 1014"/>
                <a:gd name="T65" fmla="*/ 34 h 693"/>
                <a:gd name="T66" fmla="*/ 98 w 1014"/>
                <a:gd name="T67" fmla="*/ 44 h 693"/>
                <a:gd name="T68" fmla="*/ 93 w 1014"/>
                <a:gd name="T69" fmla="*/ 54 h 693"/>
                <a:gd name="T70" fmla="*/ 93 w 1014"/>
                <a:gd name="T71" fmla="*/ 54 h 693"/>
                <a:gd name="T72" fmla="*/ 93 w 1014"/>
                <a:gd name="T73" fmla="*/ 55 h 693"/>
                <a:gd name="T74" fmla="*/ 92 w 1014"/>
                <a:gd name="T75" fmla="*/ 55 h 693"/>
                <a:gd name="T76" fmla="*/ 91 w 1014"/>
                <a:gd name="T77" fmla="*/ 56 h 693"/>
                <a:gd name="T78" fmla="*/ 90 w 1014"/>
                <a:gd name="T79" fmla="*/ 57 h 693"/>
                <a:gd name="T80" fmla="*/ 88 w 1014"/>
                <a:gd name="T81" fmla="*/ 58 h 693"/>
                <a:gd name="T82" fmla="*/ 86 w 1014"/>
                <a:gd name="T83" fmla="*/ 59 h 693"/>
                <a:gd name="T84" fmla="*/ 84 w 1014"/>
                <a:gd name="T85" fmla="*/ 60 h 693"/>
                <a:gd name="T86" fmla="*/ 82 w 1014"/>
                <a:gd name="T87" fmla="*/ 60 h 693"/>
                <a:gd name="T88" fmla="*/ 79 w 1014"/>
                <a:gd name="T89" fmla="*/ 61 h 693"/>
                <a:gd name="T90" fmla="*/ 77 w 1014"/>
                <a:gd name="T91" fmla="*/ 62 h 693"/>
                <a:gd name="T92" fmla="*/ 73 w 1014"/>
                <a:gd name="T93" fmla="*/ 62 h 693"/>
                <a:gd name="T94" fmla="*/ 70 w 1014"/>
                <a:gd name="T95" fmla="*/ 62 h 693"/>
                <a:gd name="T96" fmla="*/ 67 w 1014"/>
                <a:gd name="T97" fmla="*/ 62 h 693"/>
                <a:gd name="T98" fmla="*/ 63 w 1014"/>
                <a:gd name="T99" fmla="*/ 62 h 693"/>
                <a:gd name="T100" fmla="*/ 59 w 1014"/>
                <a:gd name="T101" fmla="*/ 61 h 693"/>
                <a:gd name="T102" fmla="*/ 59 w 1014"/>
                <a:gd name="T103" fmla="*/ 71 h 693"/>
                <a:gd name="T104" fmla="*/ 3 w 1014"/>
                <a:gd name="T105" fmla="*/ 66 h 693"/>
                <a:gd name="T106" fmla="*/ 1 w 1014"/>
                <a:gd name="T107" fmla="*/ 58 h 69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14"/>
                <a:gd name="T163" fmla="*/ 0 h 693"/>
                <a:gd name="T164" fmla="*/ 1014 w 1014"/>
                <a:gd name="T165" fmla="*/ 693 h 693"/>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14" h="693">
                  <a:moveTo>
                    <a:pt x="6" y="523"/>
                  </a:moveTo>
                  <a:lnTo>
                    <a:pt x="0" y="608"/>
                  </a:lnTo>
                  <a:lnTo>
                    <a:pt x="660" y="693"/>
                  </a:lnTo>
                  <a:lnTo>
                    <a:pt x="665" y="691"/>
                  </a:lnTo>
                  <a:lnTo>
                    <a:pt x="679" y="683"/>
                  </a:lnTo>
                  <a:lnTo>
                    <a:pt x="700" y="672"/>
                  </a:lnTo>
                  <a:lnTo>
                    <a:pt x="726" y="657"/>
                  </a:lnTo>
                  <a:lnTo>
                    <a:pt x="758" y="636"/>
                  </a:lnTo>
                  <a:lnTo>
                    <a:pt x="793" y="611"/>
                  </a:lnTo>
                  <a:lnTo>
                    <a:pt x="829" y="581"/>
                  </a:lnTo>
                  <a:lnTo>
                    <a:pt x="866" y="546"/>
                  </a:lnTo>
                  <a:lnTo>
                    <a:pt x="902" y="508"/>
                  </a:lnTo>
                  <a:lnTo>
                    <a:pt x="935" y="465"/>
                  </a:lnTo>
                  <a:lnTo>
                    <a:pt x="964" y="416"/>
                  </a:lnTo>
                  <a:lnTo>
                    <a:pt x="987" y="362"/>
                  </a:lnTo>
                  <a:lnTo>
                    <a:pt x="1004" y="305"/>
                  </a:lnTo>
                  <a:lnTo>
                    <a:pt x="1014" y="242"/>
                  </a:lnTo>
                  <a:lnTo>
                    <a:pt x="1012" y="175"/>
                  </a:lnTo>
                  <a:lnTo>
                    <a:pt x="1000" y="103"/>
                  </a:lnTo>
                  <a:lnTo>
                    <a:pt x="998" y="98"/>
                  </a:lnTo>
                  <a:lnTo>
                    <a:pt x="992" y="87"/>
                  </a:lnTo>
                  <a:lnTo>
                    <a:pt x="981" y="72"/>
                  </a:lnTo>
                  <a:lnTo>
                    <a:pt x="967" y="53"/>
                  </a:lnTo>
                  <a:lnTo>
                    <a:pt x="948" y="35"/>
                  </a:lnTo>
                  <a:lnTo>
                    <a:pt x="926" y="19"/>
                  </a:lnTo>
                  <a:lnTo>
                    <a:pt x="900" y="6"/>
                  </a:lnTo>
                  <a:lnTo>
                    <a:pt x="870" y="0"/>
                  </a:lnTo>
                  <a:lnTo>
                    <a:pt x="874" y="12"/>
                  </a:lnTo>
                  <a:lnTo>
                    <a:pt x="884" y="41"/>
                  </a:lnTo>
                  <a:lnTo>
                    <a:pt x="896" y="89"/>
                  </a:lnTo>
                  <a:lnTo>
                    <a:pt x="907" y="151"/>
                  </a:lnTo>
                  <a:lnTo>
                    <a:pt x="910" y="225"/>
                  </a:lnTo>
                  <a:lnTo>
                    <a:pt x="902" y="307"/>
                  </a:lnTo>
                  <a:lnTo>
                    <a:pt x="878" y="396"/>
                  </a:lnTo>
                  <a:lnTo>
                    <a:pt x="836" y="489"/>
                  </a:lnTo>
                  <a:lnTo>
                    <a:pt x="835" y="490"/>
                  </a:lnTo>
                  <a:lnTo>
                    <a:pt x="831" y="493"/>
                  </a:lnTo>
                  <a:lnTo>
                    <a:pt x="825" y="498"/>
                  </a:lnTo>
                  <a:lnTo>
                    <a:pt x="816" y="506"/>
                  </a:lnTo>
                  <a:lnTo>
                    <a:pt x="805" y="513"/>
                  </a:lnTo>
                  <a:lnTo>
                    <a:pt x="792" y="521"/>
                  </a:lnTo>
                  <a:lnTo>
                    <a:pt x="775" y="529"/>
                  </a:lnTo>
                  <a:lnTo>
                    <a:pt x="757" y="537"/>
                  </a:lnTo>
                  <a:lnTo>
                    <a:pt x="737" y="544"/>
                  </a:lnTo>
                  <a:lnTo>
                    <a:pt x="713" y="552"/>
                  </a:lnTo>
                  <a:lnTo>
                    <a:pt x="688" y="557"/>
                  </a:lnTo>
                  <a:lnTo>
                    <a:pt x="659" y="561"/>
                  </a:lnTo>
                  <a:lnTo>
                    <a:pt x="630" y="562"/>
                  </a:lnTo>
                  <a:lnTo>
                    <a:pt x="597" y="561"/>
                  </a:lnTo>
                  <a:lnTo>
                    <a:pt x="562" y="558"/>
                  </a:lnTo>
                  <a:lnTo>
                    <a:pt x="525" y="551"/>
                  </a:lnTo>
                  <a:lnTo>
                    <a:pt x="525" y="642"/>
                  </a:lnTo>
                  <a:lnTo>
                    <a:pt x="23" y="590"/>
                  </a:lnTo>
                  <a:lnTo>
                    <a:pt x="6" y="523"/>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77" name="Freeform 1107"/>
            <p:cNvSpPr>
              <a:spLocks/>
            </p:cNvSpPr>
            <p:nvPr/>
          </p:nvSpPr>
          <p:spPr bwMode="auto">
            <a:xfrm>
              <a:off x="3970" y="3375"/>
              <a:ext cx="83" cy="27"/>
            </a:xfrm>
            <a:custGeom>
              <a:avLst/>
              <a:gdLst>
                <a:gd name="T0" fmla="*/ 83 w 745"/>
                <a:gd name="T1" fmla="*/ 10 h 240"/>
                <a:gd name="T2" fmla="*/ 1 w 745"/>
                <a:gd name="T3" fmla="*/ 0 h 240"/>
                <a:gd name="T4" fmla="*/ 0 w 745"/>
                <a:gd name="T5" fmla="*/ 10 h 240"/>
                <a:gd name="T6" fmla="*/ 80 w 745"/>
                <a:gd name="T7" fmla="*/ 27 h 240"/>
                <a:gd name="T8" fmla="*/ 83 w 745"/>
                <a:gd name="T9" fmla="*/ 10 h 240"/>
                <a:gd name="T10" fmla="*/ 0 60000 65536"/>
                <a:gd name="T11" fmla="*/ 0 60000 65536"/>
                <a:gd name="T12" fmla="*/ 0 60000 65536"/>
                <a:gd name="T13" fmla="*/ 0 60000 65536"/>
                <a:gd name="T14" fmla="*/ 0 60000 65536"/>
                <a:gd name="T15" fmla="*/ 0 w 745"/>
                <a:gd name="T16" fmla="*/ 0 h 240"/>
                <a:gd name="T17" fmla="*/ 745 w 745"/>
                <a:gd name="T18" fmla="*/ 240 h 240"/>
              </a:gdLst>
              <a:ahLst/>
              <a:cxnLst>
                <a:cxn ang="T10">
                  <a:pos x="T0" y="T1"/>
                </a:cxn>
                <a:cxn ang="T11">
                  <a:pos x="T2" y="T3"/>
                </a:cxn>
                <a:cxn ang="T12">
                  <a:pos x="T4" y="T5"/>
                </a:cxn>
                <a:cxn ang="T13">
                  <a:pos x="T6" y="T7"/>
                </a:cxn>
                <a:cxn ang="T14">
                  <a:pos x="T8" y="T9"/>
                </a:cxn>
              </a:cxnLst>
              <a:rect l="T15" t="T16" r="T17" b="T18"/>
              <a:pathLst>
                <a:path w="745" h="240">
                  <a:moveTo>
                    <a:pt x="745" y="86"/>
                  </a:moveTo>
                  <a:lnTo>
                    <a:pt x="11" y="0"/>
                  </a:lnTo>
                  <a:lnTo>
                    <a:pt x="0" y="86"/>
                  </a:lnTo>
                  <a:lnTo>
                    <a:pt x="722" y="240"/>
                  </a:lnTo>
                  <a:lnTo>
                    <a:pt x="745" y="8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78" name="Freeform 1108"/>
            <p:cNvSpPr>
              <a:spLocks/>
            </p:cNvSpPr>
            <p:nvPr/>
          </p:nvSpPr>
          <p:spPr bwMode="auto">
            <a:xfrm>
              <a:off x="4011" y="3384"/>
              <a:ext cx="36" cy="12"/>
            </a:xfrm>
            <a:custGeom>
              <a:avLst/>
              <a:gdLst>
                <a:gd name="T0" fmla="*/ 36 w 319"/>
                <a:gd name="T1" fmla="*/ 5 h 109"/>
                <a:gd name="T2" fmla="*/ 0 w 319"/>
                <a:gd name="T3" fmla="*/ 0 h 109"/>
                <a:gd name="T4" fmla="*/ 0 w 319"/>
                <a:gd name="T5" fmla="*/ 5 h 109"/>
                <a:gd name="T6" fmla="*/ 35 w 319"/>
                <a:gd name="T7" fmla="*/ 12 h 109"/>
                <a:gd name="T8" fmla="*/ 36 w 319"/>
                <a:gd name="T9" fmla="*/ 5 h 109"/>
                <a:gd name="T10" fmla="*/ 0 60000 65536"/>
                <a:gd name="T11" fmla="*/ 0 60000 65536"/>
                <a:gd name="T12" fmla="*/ 0 60000 65536"/>
                <a:gd name="T13" fmla="*/ 0 60000 65536"/>
                <a:gd name="T14" fmla="*/ 0 60000 65536"/>
                <a:gd name="T15" fmla="*/ 0 w 319"/>
                <a:gd name="T16" fmla="*/ 0 h 109"/>
                <a:gd name="T17" fmla="*/ 319 w 319"/>
                <a:gd name="T18" fmla="*/ 109 h 109"/>
              </a:gdLst>
              <a:ahLst/>
              <a:cxnLst>
                <a:cxn ang="T10">
                  <a:pos x="T0" y="T1"/>
                </a:cxn>
                <a:cxn ang="T11">
                  <a:pos x="T2" y="T3"/>
                </a:cxn>
                <a:cxn ang="T12">
                  <a:pos x="T4" y="T5"/>
                </a:cxn>
                <a:cxn ang="T13">
                  <a:pos x="T6" y="T7"/>
                </a:cxn>
                <a:cxn ang="T14">
                  <a:pos x="T8" y="T9"/>
                </a:cxn>
              </a:cxnLst>
              <a:rect l="T15" t="T16" r="T17" b="T18"/>
              <a:pathLst>
                <a:path w="319" h="109">
                  <a:moveTo>
                    <a:pt x="319" y="47"/>
                  </a:moveTo>
                  <a:lnTo>
                    <a:pt x="4" y="0"/>
                  </a:lnTo>
                  <a:lnTo>
                    <a:pt x="0" y="45"/>
                  </a:lnTo>
                  <a:lnTo>
                    <a:pt x="309" y="109"/>
                  </a:lnTo>
                  <a:lnTo>
                    <a:pt x="319" y="4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79" name="Freeform 1109"/>
            <p:cNvSpPr>
              <a:spLocks/>
            </p:cNvSpPr>
            <p:nvPr/>
          </p:nvSpPr>
          <p:spPr bwMode="auto">
            <a:xfrm>
              <a:off x="3975" y="3378"/>
              <a:ext cx="24" cy="9"/>
            </a:xfrm>
            <a:custGeom>
              <a:avLst/>
              <a:gdLst>
                <a:gd name="T0" fmla="*/ 24 w 213"/>
                <a:gd name="T1" fmla="*/ 4 h 81"/>
                <a:gd name="T2" fmla="*/ 0 w 213"/>
                <a:gd name="T3" fmla="*/ 0 h 81"/>
                <a:gd name="T4" fmla="*/ 0 w 213"/>
                <a:gd name="T5" fmla="*/ 4 h 81"/>
                <a:gd name="T6" fmla="*/ 23 w 213"/>
                <a:gd name="T7" fmla="*/ 9 h 81"/>
                <a:gd name="T8" fmla="*/ 24 w 213"/>
                <a:gd name="T9" fmla="*/ 4 h 81"/>
                <a:gd name="T10" fmla="*/ 0 60000 65536"/>
                <a:gd name="T11" fmla="*/ 0 60000 65536"/>
                <a:gd name="T12" fmla="*/ 0 60000 65536"/>
                <a:gd name="T13" fmla="*/ 0 60000 65536"/>
                <a:gd name="T14" fmla="*/ 0 60000 65536"/>
                <a:gd name="T15" fmla="*/ 0 w 213"/>
                <a:gd name="T16" fmla="*/ 0 h 81"/>
                <a:gd name="T17" fmla="*/ 213 w 213"/>
                <a:gd name="T18" fmla="*/ 81 h 81"/>
              </a:gdLst>
              <a:ahLst/>
              <a:cxnLst>
                <a:cxn ang="T10">
                  <a:pos x="T0" y="T1"/>
                </a:cxn>
                <a:cxn ang="T11">
                  <a:pos x="T2" y="T3"/>
                </a:cxn>
                <a:cxn ang="T12">
                  <a:pos x="T4" y="T5"/>
                </a:cxn>
                <a:cxn ang="T13">
                  <a:pos x="T6" y="T7"/>
                </a:cxn>
                <a:cxn ang="T14">
                  <a:pos x="T8" y="T9"/>
                </a:cxn>
              </a:cxnLst>
              <a:rect l="T15" t="T16" r="T17" b="T18"/>
              <a:pathLst>
                <a:path w="213" h="81">
                  <a:moveTo>
                    <a:pt x="213" y="37"/>
                  </a:moveTo>
                  <a:lnTo>
                    <a:pt x="0" y="0"/>
                  </a:lnTo>
                  <a:lnTo>
                    <a:pt x="2" y="39"/>
                  </a:lnTo>
                  <a:lnTo>
                    <a:pt x="206" y="81"/>
                  </a:lnTo>
                  <a:lnTo>
                    <a:pt x="213" y="3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80" name="Freeform 1110"/>
            <p:cNvSpPr>
              <a:spLocks/>
            </p:cNvSpPr>
            <p:nvPr/>
          </p:nvSpPr>
          <p:spPr bwMode="auto">
            <a:xfrm>
              <a:off x="3916" y="3386"/>
              <a:ext cx="139" cy="47"/>
            </a:xfrm>
            <a:custGeom>
              <a:avLst/>
              <a:gdLst>
                <a:gd name="T0" fmla="*/ 0 w 1254"/>
                <a:gd name="T1" fmla="*/ 14 h 415"/>
                <a:gd name="T2" fmla="*/ 0 w 1254"/>
                <a:gd name="T3" fmla="*/ 14 h 415"/>
                <a:gd name="T4" fmla="*/ 1 w 1254"/>
                <a:gd name="T5" fmla="*/ 14 h 415"/>
                <a:gd name="T6" fmla="*/ 3 w 1254"/>
                <a:gd name="T7" fmla="*/ 14 h 415"/>
                <a:gd name="T8" fmla="*/ 4 w 1254"/>
                <a:gd name="T9" fmla="*/ 13 h 415"/>
                <a:gd name="T10" fmla="*/ 7 w 1254"/>
                <a:gd name="T11" fmla="*/ 13 h 415"/>
                <a:gd name="T12" fmla="*/ 9 w 1254"/>
                <a:gd name="T13" fmla="*/ 12 h 415"/>
                <a:gd name="T14" fmla="*/ 12 w 1254"/>
                <a:gd name="T15" fmla="*/ 12 h 415"/>
                <a:gd name="T16" fmla="*/ 15 w 1254"/>
                <a:gd name="T17" fmla="*/ 11 h 415"/>
                <a:gd name="T18" fmla="*/ 18 w 1254"/>
                <a:gd name="T19" fmla="*/ 10 h 415"/>
                <a:gd name="T20" fmla="*/ 21 w 1254"/>
                <a:gd name="T21" fmla="*/ 9 h 415"/>
                <a:gd name="T22" fmla="*/ 24 w 1254"/>
                <a:gd name="T23" fmla="*/ 8 h 415"/>
                <a:gd name="T24" fmla="*/ 27 w 1254"/>
                <a:gd name="T25" fmla="*/ 7 h 415"/>
                <a:gd name="T26" fmla="*/ 30 w 1254"/>
                <a:gd name="T27" fmla="*/ 5 h 415"/>
                <a:gd name="T28" fmla="*/ 32 w 1254"/>
                <a:gd name="T29" fmla="*/ 4 h 415"/>
                <a:gd name="T30" fmla="*/ 35 w 1254"/>
                <a:gd name="T31" fmla="*/ 2 h 415"/>
                <a:gd name="T32" fmla="*/ 37 w 1254"/>
                <a:gd name="T33" fmla="*/ 0 h 415"/>
                <a:gd name="T34" fmla="*/ 139 w 1254"/>
                <a:gd name="T35" fmla="*/ 24 h 415"/>
                <a:gd name="T36" fmla="*/ 139 w 1254"/>
                <a:gd name="T37" fmla="*/ 24 h 415"/>
                <a:gd name="T38" fmla="*/ 138 w 1254"/>
                <a:gd name="T39" fmla="*/ 25 h 415"/>
                <a:gd name="T40" fmla="*/ 137 w 1254"/>
                <a:gd name="T41" fmla="*/ 26 h 415"/>
                <a:gd name="T42" fmla="*/ 136 w 1254"/>
                <a:gd name="T43" fmla="*/ 27 h 415"/>
                <a:gd name="T44" fmla="*/ 134 w 1254"/>
                <a:gd name="T45" fmla="*/ 28 h 415"/>
                <a:gd name="T46" fmla="*/ 133 w 1254"/>
                <a:gd name="T47" fmla="*/ 30 h 415"/>
                <a:gd name="T48" fmla="*/ 131 w 1254"/>
                <a:gd name="T49" fmla="*/ 32 h 415"/>
                <a:gd name="T50" fmla="*/ 128 w 1254"/>
                <a:gd name="T51" fmla="*/ 33 h 415"/>
                <a:gd name="T52" fmla="*/ 126 w 1254"/>
                <a:gd name="T53" fmla="*/ 35 h 415"/>
                <a:gd name="T54" fmla="*/ 124 w 1254"/>
                <a:gd name="T55" fmla="*/ 37 h 415"/>
                <a:gd name="T56" fmla="*/ 121 w 1254"/>
                <a:gd name="T57" fmla="*/ 39 h 415"/>
                <a:gd name="T58" fmla="*/ 118 w 1254"/>
                <a:gd name="T59" fmla="*/ 41 h 415"/>
                <a:gd name="T60" fmla="*/ 116 w 1254"/>
                <a:gd name="T61" fmla="*/ 43 h 415"/>
                <a:gd name="T62" fmla="*/ 113 w 1254"/>
                <a:gd name="T63" fmla="*/ 44 h 415"/>
                <a:gd name="T64" fmla="*/ 110 w 1254"/>
                <a:gd name="T65" fmla="*/ 46 h 415"/>
                <a:gd name="T66" fmla="*/ 108 w 1254"/>
                <a:gd name="T67" fmla="*/ 47 h 415"/>
                <a:gd name="T68" fmla="*/ 0 w 1254"/>
                <a:gd name="T69" fmla="*/ 14 h 41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54"/>
                <a:gd name="T106" fmla="*/ 0 h 415"/>
                <a:gd name="T107" fmla="*/ 1254 w 1254"/>
                <a:gd name="T108" fmla="*/ 415 h 41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54" h="415">
                  <a:moveTo>
                    <a:pt x="0" y="124"/>
                  </a:moveTo>
                  <a:lnTo>
                    <a:pt x="3" y="124"/>
                  </a:lnTo>
                  <a:lnTo>
                    <a:pt x="10" y="122"/>
                  </a:lnTo>
                  <a:lnTo>
                    <a:pt x="23" y="120"/>
                  </a:lnTo>
                  <a:lnTo>
                    <a:pt x="40" y="117"/>
                  </a:lnTo>
                  <a:lnTo>
                    <a:pt x="59" y="114"/>
                  </a:lnTo>
                  <a:lnTo>
                    <a:pt x="81" y="109"/>
                  </a:lnTo>
                  <a:lnTo>
                    <a:pt x="107" y="103"/>
                  </a:lnTo>
                  <a:lnTo>
                    <a:pt x="133" y="96"/>
                  </a:lnTo>
                  <a:lnTo>
                    <a:pt x="161" y="89"/>
                  </a:lnTo>
                  <a:lnTo>
                    <a:pt x="188" y="79"/>
                  </a:lnTo>
                  <a:lnTo>
                    <a:pt x="216" y="69"/>
                  </a:lnTo>
                  <a:lnTo>
                    <a:pt x="243" y="58"/>
                  </a:lnTo>
                  <a:lnTo>
                    <a:pt x="270" y="45"/>
                  </a:lnTo>
                  <a:lnTo>
                    <a:pt x="293" y="31"/>
                  </a:lnTo>
                  <a:lnTo>
                    <a:pt x="316" y="16"/>
                  </a:lnTo>
                  <a:lnTo>
                    <a:pt x="334" y="0"/>
                  </a:lnTo>
                  <a:lnTo>
                    <a:pt x="1254" y="210"/>
                  </a:lnTo>
                  <a:lnTo>
                    <a:pt x="1252" y="212"/>
                  </a:lnTo>
                  <a:lnTo>
                    <a:pt x="1247" y="218"/>
                  </a:lnTo>
                  <a:lnTo>
                    <a:pt x="1239" y="226"/>
                  </a:lnTo>
                  <a:lnTo>
                    <a:pt x="1227" y="236"/>
                  </a:lnTo>
                  <a:lnTo>
                    <a:pt x="1213" y="248"/>
                  </a:lnTo>
                  <a:lnTo>
                    <a:pt x="1197" y="263"/>
                  </a:lnTo>
                  <a:lnTo>
                    <a:pt x="1180" y="279"/>
                  </a:lnTo>
                  <a:lnTo>
                    <a:pt x="1159" y="295"/>
                  </a:lnTo>
                  <a:lnTo>
                    <a:pt x="1138" y="313"/>
                  </a:lnTo>
                  <a:lnTo>
                    <a:pt x="1116" y="330"/>
                  </a:lnTo>
                  <a:lnTo>
                    <a:pt x="1092" y="347"/>
                  </a:lnTo>
                  <a:lnTo>
                    <a:pt x="1068" y="364"/>
                  </a:lnTo>
                  <a:lnTo>
                    <a:pt x="1043" y="379"/>
                  </a:lnTo>
                  <a:lnTo>
                    <a:pt x="1019" y="392"/>
                  </a:lnTo>
                  <a:lnTo>
                    <a:pt x="994" y="405"/>
                  </a:lnTo>
                  <a:lnTo>
                    <a:pt x="971" y="415"/>
                  </a:lnTo>
                  <a:lnTo>
                    <a:pt x="0" y="12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81" name="Freeform 1111"/>
            <p:cNvSpPr>
              <a:spLocks/>
            </p:cNvSpPr>
            <p:nvPr/>
          </p:nvSpPr>
          <p:spPr bwMode="auto">
            <a:xfrm>
              <a:off x="4055" y="3381"/>
              <a:ext cx="49" cy="22"/>
            </a:xfrm>
            <a:custGeom>
              <a:avLst/>
              <a:gdLst>
                <a:gd name="T0" fmla="*/ 5 w 447"/>
                <a:gd name="T1" fmla="*/ 22 h 198"/>
                <a:gd name="T2" fmla="*/ 49 w 447"/>
                <a:gd name="T3" fmla="*/ 9 h 198"/>
                <a:gd name="T4" fmla="*/ 22 w 447"/>
                <a:gd name="T5" fmla="*/ 0 h 198"/>
                <a:gd name="T6" fmla="*/ 1 w 447"/>
                <a:gd name="T7" fmla="*/ 2 h 198"/>
                <a:gd name="T8" fmla="*/ 0 w 447"/>
                <a:gd name="T9" fmla="*/ 21 h 198"/>
                <a:gd name="T10" fmla="*/ 5 w 447"/>
                <a:gd name="T11" fmla="*/ 22 h 198"/>
                <a:gd name="T12" fmla="*/ 0 60000 65536"/>
                <a:gd name="T13" fmla="*/ 0 60000 65536"/>
                <a:gd name="T14" fmla="*/ 0 60000 65536"/>
                <a:gd name="T15" fmla="*/ 0 60000 65536"/>
                <a:gd name="T16" fmla="*/ 0 60000 65536"/>
                <a:gd name="T17" fmla="*/ 0 60000 65536"/>
                <a:gd name="T18" fmla="*/ 0 w 447"/>
                <a:gd name="T19" fmla="*/ 0 h 198"/>
                <a:gd name="T20" fmla="*/ 447 w 447"/>
                <a:gd name="T21" fmla="*/ 198 h 198"/>
              </a:gdLst>
              <a:ahLst/>
              <a:cxnLst>
                <a:cxn ang="T12">
                  <a:pos x="T0" y="T1"/>
                </a:cxn>
                <a:cxn ang="T13">
                  <a:pos x="T2" y="T3"/>
                </a:cxn>
                <a:cxn ang="T14">
                  <a:pos x="T4" y="T5"/>
                </a:cxn>
                <a:cxn ang="T15">
                  <a:pos x="T6" y="T7"/>
                </a:cxn>
                <a:cxn ang="T16">
                  <a:pos x="T8" y="T9"/>
                </a:cxn>
                <a:cxn ang="T17">
                  <a:pos x="T10" y="T11"/>
                </a:cxn>
              </a:cxnLst>
              <a:rect l="T18" t="T19" r="T20" b="T21"/>
              <a:pathLst>
                <a:path w="447" h="198">
                  <a:moveTo>
                    <a:pt x="45" y="198"/>
                  </a:moveTo>
                  <a:lnTo>
                    <a:pt x="447" y="79"/>
                  </a:lnTo>
                  <a:lnTo>
                    <a:pt x="203" y="0"/>
                  </a:lnTo>
                  <a:lnTo>
                    <a:pt x="5" y="22"/>
                  </a:lnTo>
                  <a:lnTo>
                    <a:pt x="0" y="187"/>
                  </a:lnTo>
                  <a:lnTo>
                    <a:pt x="45" y="19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82" name="Freeform 1112"/>
            <p:cNvSpPr>
              <a:spLocks/>
            </p:cNvSpPr>
            <p:nvPr/>
          </p:nvSpPr>
          <p:spPr bwMode="auto">
            <a:xfrm>
              <a:off x="3926" y="3287"/>
              <a:ext cx="27" cy="105"/>
            </a:xfrm>
            <a:custGeom>
              <a:avLst/>
              <a:gdLst>
                <a:gd name="T0" fmla="*/ 27 w 238"/>
                <a:gd name="T1" fmla="*/ 2 h 947"/>
                <a:gd name="T2" fmla="*/ 27 w 238"/>
                <a:gd name="T3" fmla="*/ 2 h 947"/>
                <a:gd name="T4" fmla="*/ 26 w 238"/>
                <a:gd name="T5" fmla="*/ 2 h 947"/>
                <a:gd name="T6" fmla="*/ 26 w 238"/>
                <a:gd name="T7" fmla="*/ 2 h 947"/>
                <a:gd name="T8" fmla="*/ 25 w 238"/>
                <a:gd name="T9" fmla="*/ 2 h 947"/>
                <a:gd name="T10" fmla="*/ 23 w 238"/>
                <a:gd name="T11" fmla="*/ 1 h 947"/>
                <a:gd name="T12" fmla="*/ 22 w 238"/>
                <a:gd name="T13" fmla="*/ 1 h 947"/>
                <a:gd name="T14" fmla="*/ 20 w 238"/>
                <a:gd name="T15" fmla="*/ 0 h 947"/>
                <a:gd name="T16" fmla="*/ 19 w 238"/>
                <a:gd name="T17" fmla="*/ 0 h 947"/>
                <a:gd name="T18" fmla="*/ 17 w 238"/>
                <a:gd name="T19" fmla="*/ 0 h 947"/>
                <a:gd name="T20" fmla="*/ 14 w 238"/>
                <a:gd name="T21" fmla="*/ 0 h 947"/>
                <a:gd name="T22" fmla="*/ 12 w 238"/>
                <a:gd name="T23" fmla="*/ 0 h 947"/>
                <a:gd name="T24" fmla="*/ 10 w 238"/>
                <a:gd name="T25" fmla="*/ 1 h 947"/>
                <a:gd name="T26" fmla="*/ 7 w 238"/>
                <a:gd name="T27" fmla="*/ 1 h 947"/>
                <a:gd name="T28" fmla="*/ 5 w 238"/>
                <a:gd name="T29" fmla="*/ 2 h 947"/>
                <a:gd name="T30" fmla="*/ 2 w 238"/>
                <a:gd name="T31" fmla="*/ 3 h 947"/>
                <a:gd name="T32" fmla="*/ 0 w 238"/>
                <a:gd name="T33" fmla="*/ 5 h 947"/>
                <a:gd name="T34" fmla="*/ 0 w 238"/>
                <a:gd name="T35" fmla="*/ 105 h 947"/>
                <a:gd name="T36" fmla="*/ 0 w 238"/>
                <a:gd name="T37" fmla="*/ 105 h 947"/>
                <a:gd name="T38" fmla="*/ 1 w 238"/>
                <a:gd name="T39" fmla="*/ 105 h 947"/>
                <a:gd name="T40" fmla="*/ 1 w 238"/>
                <a:gd name="T41" fmla="*/ 105 h 947"/>
                <a:gd name="T42" fmla="*/ 2 w 238"/>
                <a:gd name="T43" fmla="*/ 105 h 947"/>
                <a:gd name="T44" fmla="*/ 4 w 238"/>
                <a:gd name="T45" fmla="*/ 105 h 947"/>
                <a:gd name="T46" fmla="*/ 5 w 238"/>
                <a:gd name="T47" fmla="*/ 104 h 947"/>
                <a:gd name="T48" fmla="*/ 7 w 238"/>
                <a:gd name="T49" fmla="*/ 104 h 947"/>
                <a:gd name="T50" fmla="*/ 9 w 238"/>
                <a:gd name="T51" fmla="*/ 104 h 947"/>
                <a:gd name="T52" fmla="*/ 11 w 238"/>
                <a:gd name="T53" fmla="*/ 103 h 947"/>
                <a:gd name="T54" fmla="*/ 13 w 238"/>
                <a:gd name="T55" fmla="*/ 102 h 947"/>
                <a:gd name="T56" fmla="*/ 15 w 238"/>
                <a:gd name="T57" fmla="*/ 101 h 947"/>
                <a:gd name="T58" fmla="*/ 18 w 238"/>
                <a:gd name="T59" fmla="*/ 100 h 947"/>
                <a:gd name="T60" fmla="*/ 20 w 238"/>
                <a:gd name="T61" fmla="*/ 99 h 947"/>
                <a:gd name="T62" fmla="*/ 22 w 238"/>
                <a:gd name="T63" fmla="*/ 98 h 947"/>
                <a:gd name="T64" fmla="*/ 25 w 238"/>
                <a:gd name="T65" fmla="*/ 97 h 947"/>
                <a:gd name="T66" fmla="*/ 27 w 238"/>
                <a:gd name="T67" fmla="*/ 95 h 947"/>
                <a:gd name="T68" fmla="*/ 27 w 238"/>
                <a:gd name="T69" fmla="*/ 2 h 94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38"/>
                <a:gd name="T106" fmla="*/ 0 h 947"/>
                <a:gd name="T107" fmla="*/ 238 w 238"/>
                <a:gd name="T108" fmla="*/ 947 h 94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38" h="947">
                  <a:moveTo>
                    <a:pt x="238" y="22"/>
                  </a:moveTo>
                  <a:lnTo>
                    <a:pt x="237" y="21"/>
                  </a:lnTo>
                  <a:lnTo>
                    <a:pt x="233" y="19"/>
                  </a:lnTo>
                  <a:lnTo>
                    <a:pt x="226" y="17"/>
                  </a:lnTo>
                  <a:lnTo>
                    <a:pt x="217" y="14"/>
                  </a:lnTo>
                  <a:lnTo>
                    <a:pt x="206" y="10"/>
                  </a:lnTo>
                  <a:lnTo>
                    <a:pt x="194" y="7"/>
                  </a:lnTo>
                  <a:lnTo>
                    <a:pt x="180" y="4"/>
                  </a:lnTo>
                  <a:lnTo>
                    <a:pt x="164" y="1"/>
                  </a:lnTo>
                  <a:lnTo>
                    <a:pt x="146" y="0"/>
                  </a:lnTo>
                  <a:lnTo>
                    <a:pt x="127" y="0"/>
                  </a:lnTo>
                  <a:lnTo>
                    <a:pt x="108" y="2"/>
                  </a:lnTo>
                  <a:lnTo>
                    <a:pt x="87" y="5"/>
                  </a:lnTo>
                  <a:lnTo>
                    <a:pt x="66" y="11"/>
                  </a:lnTo>
                  <a:lnTo>
                    <a:pt x="44" y="19"/>
                  </a:lnTo>
                  <a:lnTo>
                    <a:pt x="22" y="30"/>
                  </a:lnTo>
                  <a:lnTo>
                    <a:pt x="0" y="45"/>
                  </a:lnTo>
                  <a:lnTo>
                    <a:pt x="0" y="947"/>
                  </a:lnTo>
                  <a:lnTo>
                    <a:pt x="1" y="947"/>
                  </a:lnTo>
                  <a:lnTo>
                    <a:pt x="6" y="947"/>
                  </a:lnTo>
                  <a:lnTo>
                    <a:pt x="13" y="946"/>
                  </a:lnTo>
                  <a:lnTo>
                    <a:pt x="22" y="945"/>
                  </a:lnTo>
                  <a:lnTo>
                    <a:pt x="33" y="943"/>
                  </a:lnTo>
                  <a:lnTo>
                    <a:pt x="47" y="941"/>
                  </a:lnTo>
                  <a:lnTo>
                    <a:pt x="62" y="938"/>
                  </a:lnTo>
                  <a:lnTo>
                    <a:pt x="78" y="934"/>
                  </a:lnTo>
                  <a:lnTo>
                    <a:pt x="96" y="928"/>
                  </a:lnTo>
                  <a:lnTo>
                    <a:pt x="115" y="922"/>
                  </a:lnTo>
                  <a:lnTo>
                    <a:pt x="135" y="915"/>
                  </a:lnTo>
                  <a:lnTo>
                    <a:pt x="155" y="906"/>
                  </a:lnTo>
                  <a:lnTo>
                    <a:pt x="176" y="896"/>
                  </a:lnTo>
                  <a:lnTo>
                    <a:pt x="197" y="884"/>
                  </a:lnTo>
                  <a:lnTo>
                    <a:pt x="217" y="871"/>
                  </a:lnTo>
                  <a:lnTo>
                    <a:pt x="238" y="856"/>
                  </a:lnTo>
                  <a:lnTo>
                    <a:pt x="238" y="2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83" name="Freeform 1113"/>
            <p:cNvSpPr>
              <a:spLocks/>
            </p:cNvSpPr>
            <p:nvPr/>
          </p:nvSpPr>
          <p:spPr bwMode="auto">
            <a:xfrm>
              <a:off x="3927" y="3288"/>
              <a:ext cx="23" cy="89"/>
            </a:xfrm>
            <a:custGeom>
              <a:avLst/>
              <a:gdLst>
                <a:gd name="T0" fmla="*/ 23 w 203"/>
                <a:gd name="T1" fmla="*/ 2 h 799"/>
                <a:gd name="T2" fmla="*/ 23 w 203"/>
                <a:gd name="T3" fmla="*/ 2 h 799"/>
                <a:gd name="T4" fmla="*/ 23 w 203"/>
                <a:gd name="T5" fmla="*/ 2 h 799"/>
                <a:gd name="T6" fmla="*/ 22 w 203"/>
                <a:gd name="T7" fmla="*/ 2 h 799"/>
                <a:gd name="T8" fmla="*/ 21 w 203"/>
                <a:gd name="T9" fmla="*/ 1 h 799"/>
                <a:gd name="T10" fmla="*/ 20 w 203"/>
                <a:gd name="T11" fmla="*/ 1 h 799"/>
                <a:gd name="T12" fmla="*/ 19 w 203"/>
                <a:gd name="T13" fmla="*/ 1 h 799"/>
                <a:gd name="T14" fmla="*/ 17 w 203"/>
                <a:gd name="T15" fmla="*/ 0 h 799"/>
                <a:gd name="T16" fmla="*/ 16 w 203"/>
                <a:gd name="T17" fmla="*/ 0 h 799"/>
                <a:gd name="T18" fmla="*/ 14 w 203"/>
                <a:gd name="T19" fmla="*/ 0 h 799"/>
                <a:gd name="T20" fmla="*/ 12 w 203"/>
                <a:gd name="T21" fmla="*/ 0 h 799"/>
                <a:gd name="T22" fmla="*/ 10 w 203"/>
                <a:gd name="T23" fmla="*/ 0 h 799"/>
                <a:gd name="T24" fmla="*/ 8 w 203"/>
                <a:gd name="T25" fmla="*/ 0 h 799"/>
                <a:gd name="T26" fmla="*/ 6 w 203"/>
                <a:gd name="T27" fmla="*/ 1 h 799"/>
                <a:gd name="T28" fmla="*/ 4 w 203"/>
                <a:gd name="T29" fmla="*/ 2 h 799"/>
                <a:gd name="T30" fmla="*/ 2 w 203"/>
                <a:gd name="T31" fmla="*/ 3 h 799"/>
                <a:gd name="T32" fmla="*/ 0 w 203"/>
                <a:gd name="T33" fmla="*/ 4 h 799"/>
                <a:gd name="T34" fmla="*/ 0 w 203"/>
                <a:gd name="T35" fmla="*/ 89 h 799"/>
                <a:gd name="T36" fmla="*/ 0 w 203"/>
                <a:gd name="T37" fmla="*/ 89 h 799"/>
                <a:gd name="T38" fmla="*/ 1 w 203"/>
                <a:gd name="T39" fmla="*/ 89 h 799"/>
                <a:gd name="T40" fmla="*/ 1 w 203"/>
                <a:gd name="T41" fmla="*/ 89 h 799"/>
                <a:gd name="T42" fmla="*/ 2 w 203"/>
                <a:gd name="T43" fmla="*/ 89 h 799"/>
                <a:gd name="T44" fmla="*/ 3 w 203"/>
                <a:gd name="T45" fmla="*/ 89 h 799"/>
                <a:gd name="T46" fmla="*/ 5 w 203"/>
                <a:gd name="T47" fmla="*/ 88 h 799"/>
                <a:gd name="T48" fmla="*/ 6 w 203"/>
                <a:gd name="T49" fmla="*/ 88 h 799"/>
                <a:gd name="T50" fmla="*/ 8 w 203"/>
                <a:gd name="T51" fmla="*/ 88 h 799"/>
                <a:gd name="T52" fmla="*/ 9 w 203"/>
                <a:gd name="T53" fmla="*/ 87 h 799"/>
                <a:gd name="T54" fmla="*/ 11 w 203"/>
                <a:gd name="T55" fmla="*/ 87 h 799"/>
                <a:gd name="T56" fmla="*/ 13 w 203"/>
                <a:gd name="T57" fmla="*/ 86 h 799"/>
                <a:gd name="T58" fmla="*/ 15 w 203"/>
                <a:gd name="T59" fmla="*/ 85 h 799"/>
                <a:gd name="T60" fmla="*/ 17 w 203"/>
                <a:gd name="T61" fmla="*/ 84 h 799"/>
                <a:gd name="T62" fmla="*/ 19 w 203"/>
                <a:gd name="T63" fmla="*/ 83 h 799"/>
                <a:gd name="T64" fmla="*/ 21 w 203"/>
                <a:gd name="T65" fmla="*/ 82 h 799"/>
                <a:gd name="T66" fmla="*/ 23 w 203"/>
                <a:gd name="T67" fmla="*/ 80 h 799"/>
                <a:gd name="T68" fmla="*/ 23 w 203"/>
                <a:gd name="T69" fmla="*/ 2 h 79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03"/>
                <a:gd name="T106" fmla="*/ 0 h 799"/>
                <a:gd name="T107" fmla="*/ 203 w 203"/>
                <a:gd name="T108" fmla="*/ 799 h 79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03" h="799">
                  <a:moveTo>
                    <a:pt x="203" y="18"/>
                  </a:moveTo>
                  <a:lnTo>
                    <a:pt x="202" y="17"/>
                  </a:lnTo>
                  <a:lnTo>
                    <a:pt x="199" y="16"/>
                  </a:lnTo>
                  <a:lnTo>
                    <a:pt x="193" y="14"/>
                  </a:lnTo>
                  <a:lnTo>
                    <a:pt x="186" y="11"/>
                  </a:lnTo>
                  <a:lnTo>
                    <a:pt x="177" y="8"/>
                  </a:lnTo>
                  <a:lnTo>
                    <a:pt x="166" y="5"/>
                  </a:lnTo>
                  <a:lnTo>
                    <a:pt x="153" y="3"/>
                  </a:lnTo>
                  <a:lnTo>
                    <a:pt x="140" y="1"/>
                  </a:lnTo>
                  <a:lnTo>
                    <a:pt x="125" y="0"/>
                  </a:lnTo>
                  <a:lnTo>
                    <a:pt x="109" y="0"/>
                  </a:lnTo>
                  <a:lnTo>
                    <a:pt x="92" y="1"/>
                  </a:lnTo>
                  <a:lnTo>
                    <a:pt x="74" y="4"/>
                  </a:lnTo>
                  <a:lnTo>
                    <a:pt x="57" y="9"/>
                  </a:lnTo>
                  <a:lnTo>
                    <a:pt x="37" y="16"/>
                  </a:lnTo>
                  <a:lnTo>
                    <a:pt x="19" y="26"/>
                  </a:lnTo>
                  <a:lnTo>
                    <a:pt x="0" y="38"/>
                  </a:lnTo>
                  <a:lnTo>
                    <a:pt x="0" y="799"/>
                  </a:lnTo>
                  <a:lnTo>
                    <a:pt x="1" y="799"/>
                  </a:lnTo>
                  <a:lnTo>
                    <a:pt x="5" y="799"/>
                  </a:lnTo>
                  <a:lnTo>
                    <a:pt x="11" y="798"/>
                  </a:lnTo>
                  <a:lnTo>
                    <a:pt x="19" y="797"/>
                  </a:lnTo>
                  <a:lnTo>
                    <a:pt x="28" y="796"/>
                  </a:lnTo>
                  <a:lnTo>
                    <a:pt x="41" y="794"/>
                  </a:lnTo>
                  <a:lnTo>
                    <a:pt x="53" y="791"/>
                  </a:lnTo>
                  <a:lnTo>
                    <a:pt x="67" y="786"/>
                  </a:lnTo>
                  <a:lnTo>
                    <a:pt x="82" y="782"/>
                  </a:lnTo>
                  <a:lnTo>
                    <a:pt x="99" y="777"/>
                  </a:lnTo>
                  <a:lnTo>
                    <a:pt x="116" y="771"/>
                  </a:lnTo>
                  <a:lnTo>
                    <a:pt x="133" y="763"/>
                  </a:lnTo>
                  <a:lnTo>
                    <a:pt x="150" y="755"/>
                  </a:lnTo>
                  <a:lnTo>
                    <a:pt x="169" y="745"/>
                  </a:lnTo>
                  <a:lnTo>
                    <a:pt x="186" y="733"/>
                  </a:lnTo>
                  <a:lnTo>
                    <a:pt x="203" y="720"/>
                  </a:lnTo>
                  <a:lnTo>
                    <a:pt x="203" y="1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84" name="Freeform 1114"/>
            <p:cNvSpPr>
              <a:spLocks/>
            </p:cNvSpPr>
            <p:nvPr/>
          </p:nvSpPr>
          <p:spPr bwMode="auto">
            <a:xfrm>
              <a:off x="3928" y="3289"/>
              <a:ext cx="19" cy="72"/>
            </a:xfrm>
            <a:custGeom>
              <a:avLst/>
              <a:gdLst>
                <a:gd name="T0" fmla="*/ 19 w 171"/>
                <a:gd name="T1" fmla="*/ 2 h 650"/>
                <a:gd name="T2" fmla="*/ 19 w 171"/>
                <a:gd name="T3" fmla="*/ 2 h 650"/>
                <a:gd name="T4" fmla="*/ 19 w 171"/>
                <a:gd name="T5" fmla="*/ 1 h 650"/>
                <a:gd name="T6" fmla="*/ 18 w 171"/>
                <a:gd name="T7" fmla="*/ 1 h 650"/>
                <a:gd name="T8" fmla="*/ 17 w 171"/>
                <a:gd name="T9" fmla="*/ 1 h 650"/>
                <a:gd name="T10" fmla="*/ 17 w 171"/>
                <a:gd name="T11" fmla="*/ 1 h 650"/>
                <a:gd name="T12" fmla="*/ 15 w 171"/>
                <a:gd name="T13" fmla="*/ 0 h 650"/>
                <a:gd name="T14" fmla="*/ 14 w 171"/>
                <a:gd name="T15" fmla="*/ 0 h 650"/>
                <a:gd name="T16" fmla="*/ 13 w 171"/>
                <a:gd name="T17" fmla="*/ 0 h 650"/>
                <a:gd name="T18" fmla="*/ 12 w 171"/>
                <a:gd name="T19" fmla="*/ 0 h 650"/>
                <a:gd name="T20" fmla="*/ 10 w 171"/>
                <a:gd name="T21" fmla="*/ 0 h 650"/>
                <a:gd name="T22" fmla="*/ 9 w 171"/>
                <a:gd name="T23" fmla="*/ 0 h 650"/>
                <a:gd name="T24" fmla="*/ 7 w 171"/>
                <a:gd name="T25" fmla="*/ 0 h 650"/>
                <a:gd name="T26" fmla="*/ 5 w 171"/>
                <a:gd name="T27" fmla="*/ 1 h 650"/>
                <a:gd name="T28" fmla="*/ 3 w 171"/>
                <a:gd name="T29" fmla="*/ 1 h 650"/>
                <a:gd name="T30" fmla="*/ 2 w 171"/>
                <a:gd name="T31" fmla="*/ 2 h 650"/>
                <a:gd name="T32" fmla="*/ 0 w 171"/>
                <a:gd name="T33" fmla="*/ 4 h 650"/>
                <a:gd name="T34" fmla="*/ 0 w 171"/>
                <a:gd name="T35" fmla="*/ 72 h 650"/>
                <a:gd name="T36" fmla="*/ 0 w 171"/>
                <a:gd name="T37" fmla="*/ 72 h 650"/>
                <a:gd name="T38" fmla="*/ 0 w 171"/>
                <a:gd name="T39" fmla="*/ 72 h 650"/>
                <a:gd name="T40" fmla="*/ 1 w 171"/>
                <a:gd name="T41" fmla="*/ 72 h 650"/>
                <a:gd name="T42" fmla="*/ 2 w 171"/>
                <a:gd name="T43" fmla="*/ 72 h 650"/>
                <a:gd name="T44" fmla="*/ 3 w 171"/>
                <a:gd name="T45" fmla="*/ 72 h 650"/>
                <a:gd name="T46" fmla="*/ 4 w 171"/>
                <a:gd name="T47" fmla="*/ 71 h 650"/>
                <a:gd name="T48" fmla="*/ 5 w 171"/>
                <a:gd name="T49" fmla="*/ 71 h 650"/>
                <a:gd name="T50" fmla="*/ 6 w 171"/>
                <a:gd name="T51" fmla="*/ 71 h 650"/>
                <a:gd name="T52" fmla="*/ 8 w 171"/>
                <a:gd name="T53" fmla="*/ 70 h 650"/>
                <a:gd name="T54" fmla="*/ 9 w 171"/>
                <a:gd name="T55" fmla="*/ 70 h 650"/>
                <a:gd name="T56" fmla="*/ 11 w 171"/>
                <a:gd name="T57" fmla="*/ 69 h 650"/>
                <a:gd name="T58" fmla="*/ 12 w 171"/>
                <a:gd name="T59" fmla="*/ 69 h 650"/>
                <a:gd name="T60" fmla="*/ 14 w 171"/>
                <a:gd name="T61" fmla="*/ 68 h 650"/>
                <a:gd name="T62" fmla="*/ 16 w 171"/>
                <a:gd name="T63" fmla="*/ 67 h 650"/>
                <a:gd name="T64" fmla="*/ 17 w 171"/>
                <a:gd name="T65" fmla="*/ 66 h 650"/>
                <a:gd name="T66" fmla="*/ 19 w 171"/>
                <a:gd name="T67" fmla="*/ 65 h 650"/>
                <a:gd name="T68" fmla="*/ 19 w 171"/>
                <a:gd name="T69" fmla="*/ 2 h 65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71"/>
                <a:gd name="T106" fmla="*/ 0 h 650"/>
                <a:gd name="T107" fmla="*/ 171 w 171"/>
                <a:gd name="T108" fmla="*/ 650 h 65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71" h="650">
                  <a:moveTo>
                    <a:pt x="171" y="15"/>
                  </a:moveTo>
                  <a:lnTo>
                    <a:pt x="170" y="15"/>
                  </a:lnTo>
                  <a:lnTo>
                    <a:pt x="167" y="13"/>
                  </a:lnTo>
                  <a:lnTo>
                    <a:pt x="163" y="11"/>
                  </a:lnTo>
                  <a:lnTo>
                    <a:pt x="157" y="9"/>
                  </a:lnTo>
                  <a:lnTo>
                    <a:pt x="149" y="7"/>
                  </a:lnTo>
                  <a:lnTo>
                    <a:pt x="139" y="4"/>
                  </a:lnTo>
                  <a:lnTo>
                    <a:pt x="129" y="2"/>
                  </a:lnTo>
                  <a:lnTo>
                    <a:pt x="118" y="0"/>
                  </a:lnTo>
                  <a:lnTo>
                    <a:pt x="105" y="0"/>
                  </a:lnTo>
                  <a:lnTo>
                    <a:pt x="92" y="0"/>
                  </a:lnTo>
                  <a:lnTo>
                    <a:pt x="77" y="1"/>
                  </a:lnTo>
                  <a:lnTo>
                    <a:pt x="63" y="3"/>
                  </a:lnTo>
                  <a:lnTo>
                    <a:pt x="48" y="7"/>
                  </a:lnTo>
                  <a:lnTo>
                    <a:pt x="31" y="13"/>
                  </a:lnTo>
                  <a:lnTo>
                    <a:pt x="16" y="22"/>
                  </a:lnTo>
                  <a:lnTo>
                    <a:pt x="0" y="32"/>
                  </a:lnTo>
                  <a:lnTo>
                    <a:pt x="0" y="650"/>
                  </a:lnTo>
                  <a:lnTo>
                    <a:pt x="1" y="650"/>
                  </a:lnTo>
                  <a:lnTo>
                    <a:pt x="4" y="650"/>
                  </a:lnTo>
                  <a:lnTo>
                    <a:pt x="9" y="649"/>
                  </a:lnTo>
                  <a:lnTo>
                    <a:pt x="16" y="648"/>
                  </a:lnTo>
                  <a:lnTo>
                    <a:pt x="24" y="647"/>
                  </a:lnTo>
                  <a:lnTo>
                    <a:pt x="34" y="645"/>
                  </a:lnTo>
                  <a:lnTo>
                    <a:pt x="45" y="642"/>
                  </a:lnTo>
                  <a:lnTo>
                    <a:pt x="57" y="640"/>
                  </a:lnTo>
                  <a:lnTo>
                    <a:pt x="69" y="636"/>
                  </a:lnTo>
                  <a:lnTo>
                    <a:pt x="82" y="632"/>
                  </a:lnTo>
                  <a:lnTo>
                    <a:pt x="97" y="627"/>
                  </a:lnTo>
                  <a:lnTo>
                    <a:pt x="112" y="621"/>
                  </a:lnTo>
                  <a:lnTo>
                    <a:pt x="126" y="614"/>
                  </a:lnTo>
                  <a:lnTo>
                    <a:pt x="141" y="606"/>
                  </a:lnTo>
                  <a:lnTo>
                    <a:pt x="157" y="595"/>
                  </a:lnTo>
                  <a:lnTo>
                    <a:pt x="171" y="585"/>
                  </a:lnTo>
                  <a:lnTo>
                    <a:pt x="171" y="1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85" name="Freeform 1115"/>
            <p:cNvSpPr>
              <a:spLocks/>
            </p:cNvSpPr>
            <p:nvPr/>
          </p:nvSpPr>
          <p:spPr bwMode="auto">
            <a:xfrm>
              <a:off x="3929" y="3289"/>
              <a:ext cx="15" cy="56"/>
            </a:xfrm>
            <a:custGeom>
              <a:avLst/>
              <a:gdLst>
                <a:gd name="T0" fmla="*/ 15 w 138"/>
                <a:gd name="T1" fmla="*/ 2 h 502"/>
                <a:gd name="T2" fmla="*/ 15 w 138"/>
                <a:gd name="T3" fmla="*/ 1 h 502"/>
                <a:gd name="T4" fmla="*/ 14 w 138"/>
                <a:gd name="T5" fmla="*/ 1 h 502"/>
                <a:gd name="T6" fmla="*/ 12 w 138"/>
                <a:gd name="T7" fmla="*/ 0 h 502"/>
                <a:gd name="T8" fmla="*/ 10 w 138"/>
                <a:gd name="T9" fmla="*/ 0 h 502"/>
                <a:gd name="T10" fmla="*/ 8 w 138"/>
                <a:gd name="T11" fmla="*/ 0 h 502"/>
                <a:gd name="T12" fmla="*/ 6 w 138"/>
                <a:gd name="T13" fmla="*/ 0 h 502"/>
                <a:gd name="T14" fmla="*/ 3 w 138"/>
                <a:gd name="T15" fmla="*/ 1 h 502"/>
                <a:gd name="T16" fmla="*/ 0 w 138"/>
                <a:gd name="T17" fmla="*/ 3 h 502"/>
                <a:gd name="T18" fmla="*/ 0 w 138"/>
                <a:gd name="T19" fmla="*/ 56 h 502"/>
                <a:gd name="T20" fmla="*/ 0 w 138"/>
                <a:gd name="T21" fmla="*/ 56 h 502"/>
                <a:gd name="T22" fmla="*/ 1 w 138"/>
                <a:gd name="T23" fmla="*/ 56 h 502"/>
                <a:gd name="T24" fmla="*/ 3 w 138"/>
                <a:gd name="T25" fmla="*/ 56 h 502"/>
                <a:gd name="T26" fmla="*/ 5 w 138"/>
                <a:gd name="T27" fmla="*/ 55 h 502"/>
                <a:gd name="T28" fmla="*/ 7 w 138"/>
                <a:gd name="T29" fmla="*/ 54 h 502"/>
                <a:gd name="T30" fmla="*/ 10 w 138"/>
                <a:gd name="T31" fmla="*/ 53 h 502"/>
                <a:gd name="T32" fmla="*/ 12 w 138"/>
                <a:gd name="T33" fmla="*/ 52 h 502"/>
                <a:gd name="T34" fmla="*/ 15 w 138"/>
                <a:gd name="T35" fmla="*/ 50 h 502"/>
                <a:gd name="T36" fmla="*/ 15 w 138"/>
                <a:gd name="T37" fmla="*/ 2 h 5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8"/>
                <a:gd name="T58" fmla="*/ 0 h 502"/>
                <a:gd name="T59" fmla="*/ 138 w 138"/>
                <a:gd name="T60" fmla="*/ 502 h 5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8" h="502">
                  <a:moveTo>
                    <a:pt x="138" y="14"/>
                  </a:moveTo>
                  <a:lnTo>
                    <a:pt x="135" y="13"/>
                  </a:lnTo>
                  <a:lnTo>
                    <a:pt x="126" y="8"/>
                  </a:lnTo>
                  <a:lnTo>
                    <a:pt x="113" y="4"/>
                  </a:lnTo>
                  <a:lnTo>
                    <a:pt x="96" y="1"/>
                  </a:lnTo>
                  <a:lnTo>
                    <a:pt x="74" y="0"/>
                  </a:lnTo>
                  <a:lnTo>
                    <a:pt x="51" y="3"/>
                  </a:lnTo>
                  <a:lnTo>
                    <a:pt x="25" y="12"/>
                  </a:lnTo>
                  <a:lnTo>
                    <a:pt x="0" y="26"/>
                  </a:lnTo>
                  <a:lnTo>
                    <a:pt x="0" y="502"/>
                  </a:lnTo>
                  <a:lnTo>
                    <a:pt x="3" y="502"/>
                  </a:lnTo>
                  <a:lnTo>
                    <a:pt x="13" y="501"/>
                  </a:lnTo>
                  <a:lnTo>
                    <a:pt x="28" y="499"/>
                  </a:lnTo>
                  <a:lnTo>
                    <a:pt x="46" y="494"/>
                  </a:lnTo>
                  <a:lnTo>
                    <a:pt x="67" y="488"/>
                  </a:lnTo>
                  <a:lnTo>
                    <a:pt x="91" y="479"/>
                  </a:lnTo>
                  <a:lnTo>
                    <a:pt x="114" y="467"/>
                  </a:lnTo>
                  <a:lnTo>
                    <a:pt x="138" y="450"/>
                  </a:lnTo>
                  <a:lnTo>
                    <a:pt x="138" y="1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86" name="Freeform 1116"/>
            <p:cNvSpPr>
              <a:spLocks/>
            </p:cNvSpPr>
            <p:nvPr/>
          </p:nvSpPr>
          <p:spPr bwMode="auto">
            <a:xfrm>
              <a:off x="3929" y="3290"/>
              <a:ext cx="12" cy="40"/>
            </a:xfrm>
            <a:custGeom>
              <a:avLst/>
              <a:gdLst>
                <a:gd name="T0" fmla="*/ 12 w 104"/>
                <a:gd name="T1" fmla="*/ 1 h 353"/>
                <a:gd name="T2" fmla="*/ 12 w 104"/>
                <a:gd name="T3" fmla="*/ 1 h 353"/>
                <a:gd name="T4" fmla="*/ 11 w 104"/>
                <a:gd name="T5" fmla="*/ 1 h 353"/>
                <a:gd name="T6" fmla="*/ 10 w 104"/>
                <a:gd name="T7" fmla="*/ 0 h 353"/>
                <a:gd name="T8" fmla="*/ 8 w 104"/>
                <a:gd name="T9" fmla="*/ 0 h 353"/>
                <a:gd name="T10" fmla="*/ 6 w 104"/>
                <a:gd name="T11" fmla="*/ 0 h 353"/>
                <a:gd name="T12" fmla="*/ 4 w 104"/>
                <a:gd name="T13" fmla="*/ 0 h 353"/>
                <a:gd name="T14" fmla="*/ 2 w 104"/>
                <a:gd name="T15" fmla="*/ 1 h 353"/>
                <a:gd name="T16" fmla="*/ 0 w 104"/>
                <a:gd name="T17" fmla="*/ 2 h 353"/>
                <a:gd name="T18" fmla="*/ 0 w 104"/>
                <a:gd name="T19" fmla="*/ 40 h 353"/>
                <a:gd name="T20" fmla="*/ 0 w 104"/>
                <a:gd name="T21" fmla="*/ 40 h 353"/>
                <a:gd name="T22" fmla="*/ 1 w 104"/>
                <a:gd name="T23" fmla="*/ 40 h 353"/>
                <a:gd name="T24" fmla="*/ 2 w 104"/>
                <a:gd name="T25" fmla="*/ 40 h 353"/>
                <a:gd name="T26" fmla="*/ 4 w 104"/>
                <a:gd name="T27" fmla="*/ 39 h 353"/>
                <a:gd name="T28" fmla="*/ 6 w 104"/>
                <a:gd name="T29" fmla="*/ 39 h 353"/>
                <a:gd name="T30" fmla="*/ 8 w 104"/>
                <a:gd name="T31" fmla="*/ 38 h 353"/>
                <a:gd name="T32" fmla="*/ 10 w 104"/>
                <a:gd name="T33" fmla="*/ 37 h 353"/>
                <a:gd name="T34" fmla="*/ 12 w 104"/>
                <a:gd name="T35" fmla="*/ 35 h 353"/>
                <a:gd name="T36" fmla="*/ 12 w 104"/>
                <a:gd name="T37" fmla="*/ 1 h 35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4"/>
                <a:gd name="T58" fmla="*/ 0 h 353"/>
                <a:gd name="T59" fmla="*/ 104 w 104"/>
                <a:gd name="T60" fmla="*/ 353 h 35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4" h="353">
                  <a:moveTo>
                    <a:pt x="104" y="10"/>
                  </a:moveTo>
                  <a:lnTo>
                    <a:pt x="102" y="9"/>
                  </a:lnTo>
                  <a:lnTo>
                    <a:pt x="95" y="6"/>
                  </a:lnTo>
                  <a:lnTo>
                    <a:pt x="85" y="3"/>
                  </a:lnTo>
                  <a:lnTo>
                    <a:pt x="71" y="0"/>
                  </a:lnTo>
                  <a:lnTo>
                    <a:pt x="56" y="0"/>
                  </a:lnTo>
                  <a:lnTo>
                    <a:pt x="38" y="3"/>
                  </a:lnTo>
                  <a:lnTo>
                    <a:pt x="19" y="9"/>
                  </a:lnTo>
                  <a:lnTo>
                    <a:pt x="0" y="20"/>
                  </a:lnTo>
                  <a:lnTo>
                    <a:pt x="0" y="353"/>
                  </a:lnTo>
                  <a:lnTo>
                    <a:pt x="2" y="353"/>
                  </a:lnTo>
                  <a:lnTo>
                    <a:pt x="9" y="352"/>
                  </a:lnTo>
                  <a:lnTo>
                    <a:pt x="21" y="350"/>
                  </a:lnTo>
                  <a:lnTo>
                    <a:pt x="35" y="347"/>
                  </a:lnTo>
                  <a:lnTo>
                    <a:pt x="51" y="343"/>
                  </a:lnTo>
                  <a:lnTo>
                    <a:pt x="68" y="336"/>
                  </a:lnTo>
                  <a:lnTo>
                    <a:pt x="86" y="326"/>
                  </a:lnTo>
                  <a:lnTo>
                    <a:pt x="104" y="313"/>
                  </a:lnTo>
                  <a:lnTo>
                    <a:pt x="104" y="1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87" name="Freeform 1117"/>
            <p:cNvSpPr>
              <a:spLocks/>
            </p:cNvSpPr>
            <p:nvPr/>
          </p:nvSpPr>
          <p:spPr bwMode="auto">
            <a:xfrm>
              <a:off x="3930" y="3291"/>
              <a:ext cx="8" cy="23"/>
            </a:xfrm>
            <a:custGeom>
              <a:avLst/>
              <a:gdLst>
                <a:gd name="T0" fmla="*/ 8 w 72"/>
                <a:gd name="T1" fmla="*/ 1 h 204"/>
                <a:gd name="T2" fmla="*/ 8 w 72"/>
                <a:gd name="T3" fmla="*/ 1 h 204"/>
                <a:gd name="T4" fmla="*/ 7 w 72"/>
                <a:gd name="T5" fmla="*/ 0 h 204"/>
                <a:gd name="T6" fmla="*/ 6 w 72"/>
                <a:gd name="T7" fmla="*/ 0 h 204"/>
                <a:gd name="T8" fmla="*/ 5 w 72"/>
                <a:gd name="T9" fmla="*/ 0 h 204"/>
                <a:gd name="T10" fmla="*/ 4 w 72"/>
                <a:gd name="T11" fmla="*/ 0 h 204"/>
                <a:gd name="T12" fmla="*/ 3 w 72"/>
                <a:gd name="T13" fmla="*/ 0 h 204"/>
                <a:gd name="T14" fmla="*/ 1 w 72"/>
                <a:gd name="T15" fmla="*/ 1 h 204"/>
                <a:gd name="T16" fmla="*/ 0 w 72"/>
                <a:gd name="T17" fmla="*/ 1 h 204"/>
                <a:gd name="T18" fmla="*/ 0 w 72"/>
                <a:gd name="T19" fmla="*/ 23 h 204"/>
                <a:gd name="T20" fmla="*/ 0 w 72"/>
                <a:gd name="T21" fmla="*/ 23 h 204"/>
                <a:gd name="T22" fmla="*/ 1 w 72"/>
                <a:gd name="T23" fmla="*/ 23 h 204"/>
                <a:gd name="T24" fmla="*/ 2 w 72"/>
                <a:gd name="T25" fmla="*/ 23 h 204"/>
                <a:gd name="T26" fmla="*/ 3 w 72"/>
                <a:gd name="T27" fmla="*/ 23 h 204"/>
                <a:gd name="T28" fmla="*/ 4 w 72"/>
                <a:gd name="T29" fmla="*/ 22 h 204"/>
                <a:gd name="T30" fmla="*/ 5 w 72"/>
                <a:gd name="T31" fmla="*/ 22 h 204"/>
                <a:gd name="T32" fmla="*/ 7 w 72"/>
                <a:gd name="T33" fmla="*/ 21 h 204"/>
                <a:gd name="T34" fmla="*/ 8 w 72"/>
                <a:gd name="T35" fmla="*/ 20 h 204"/>
                <a:gd name="T36" fmla="*/ 8 w 72"/>
                <a:gd name="T37" fmla="*/ 1 h 20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2"/>
                <a:gd name="T58" fmla="*/ 0 h 204"/>
                <a:gd name="T59" fmla="*/ 72 w 72"/>
                <a:gd name="T60" fmla="*/ 204 h 20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2" h="204">
                  <a:moveTo>
                    <a:pt x="72" y="6"/>
                  </a:moveTo>
                  <a:lnTo>
                    <a:pt x="69" y="5"/>
                  </a:lnTo>
                  <a:lnTo>
                    <a:pt x="65" y="4"/>
                  </a:lnTo>
                  <a:lnTo>
                    <a:pt x="58" y="2"/>
                  </a:lnTo>
                  <a:lnTo>
                    <a:pt x="49" y="0"/>
                  </a:lnTo>
                  <a:lnTo>
                    <a:pt x="39" y="0"/>
                  </a:lnTo>
                  <a:lnTo>
                    <a:pt x="27" y="1"/>
                  </a:lnTo>
                  <a:lnTo>
                    <a:pt x="13" y="6"/>
                  </a:lnTo>
                  <a:lnTo>
                    <a:pt x="0" y="13"/>
                  </a:lnTo>
                  <a:lnTo>
                    <a:pt x="0" y="204"/>
                  </a:lnTo>
                  <a:lnTo>
                    <a:pt x="2" y="204"/>
                  </a:lnTo>
                  <a:lnTo>
                    <a:pt x="6" y="203"/>
                  </a:lnTo>
                  <a:lnTo>
                    <a:pt x="15" y="202"/>
                  </a:lnTo>
                  <a:lnTo>
                    <a:pt x="24" y="200"/>
                  </a:lnTo>
                  <a:lnTo>
                    <a:pt x="35" y="197"/>
                  </a:lnTo>
                  <a:lnTo>
                    <a:pt x="47" y="192"/>
                  </a:lnTo>
                  <a:lnTo>
                    <a:pt x="59" y="185"/>
                  </a:lnTo>
                  <a:lnTo>
                    <a:pt x="72" y="177"/>
                  </a:lnTo>
                  <a:lnTo>
                    <a:pt x="72" y="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88" name="Freeform 1118"/>
            <p:cNvSpPr>
              <a:spLocks/>
            </p:cNvSpPr>
            <p:nvPr/>
          </p:nvSpPr>
          <p:spPr bwMode="auto">
            <a:xfrm>
              <a:off x="4025" y="3357"/>
              <a:ext cx="12" cy="11"/>
            </a:xfrm>
            <a:custGeom>
              <a:avLst/>
              <a:gdLst>
                <a:gd name="T0" fmla="*/ 6 w 104"/>
                <a:gd name="T1" fmla="*/ 11 h 104"/>
                <a:gd name="T2" fmla="*/ 7 w 104"/>
                <a:gd name="T3" fmla="*/ 11 h 104"/>
                <a:gd name="T4" fmla="*/ 8 w 104"/>
                <a:gd name="T5" fmla="*/ 11 h 104"/>
                <a:gd name="T6" fmla="*/ 9 w 104"/>
                <a:gd name="T7" fmla="*/ 10 h 104"/>
                <a:gd name="T8" fmla="*/ 10 w 104"/>
                <a:gd name="T9" fmla="*/ 9 h 104"/>
                <a:gd name="T10" fmla="*/ 11 w 104"/>
                <a:gd name="T11" fmla="*/ 9 h 104"/>
                <a:gd name="T12" fmla="*/ 12 w 104"/>
                <a:gd name="T13" fmla="*/ 8 h 104"/>
                <a:gd name="T14" fmla="*/ 12 w 104"/>
                <a:gd name="T15" fmla="*/ 7 h 104"/>
                <a:gd name="T16" fmla="*/ 12 w 104"/>
                <a:gd name="T17" fmla="*/ 6 h 104"/>
                <a:gd name="T18" fmla="*/ 12 w 104"/>
                <a:gd name="T19" fmla="*/ 4 h 104"/>
                <a:gd name="T20" fmla="*/ 12 w 104"/>
                <a:gd name="T21" fmla="*/ 3 h 104"/>
                <a:gd name="T22" fmla="*/ 11 w 104"/>
                <a:gd name="T23" fmla="*/ 2 h 104"/>
                <a:gd name="T24" fmla="*/ 10 w 104"/>
                <a:gd name="T25" fmla="*/ 2 h 104"/>
                <a:gd name="T26" fmla="*/ 9 w 104"/>
                <a:gd name="T27" fmla="*/ 1 h 104"/>
                <a:gd name="T28" fmla="*/ 8 w 104"/>
                <a:gd name="T29" fmla="*/ 0 h 104"/>
                <a:gd name="T30" fmla="*/ 7 w 104"/>
                <a:gd name="T31" fmla="*/ 0 h 104"/>
                <a:gd name="T32" fmla="*/ 6 w 104"/>
                <a:gd name="T33" fmla="*/ 0 h 104"/>
                <a:gd name="T34" fmla="*/ 5 w 104"/>
                <a:gd name="T35" fmla="*/ 0 h 104"/>
                <a:gd name="T36" fmla="*/ 4 w 104"/>
                <a:gd name="T37" fmla="*/ 0 h 104"/>
                <a:gd name="T38" fmla="*/ 3 w 104"/>
                <a:gd name="T39" fmla="*/ 1 h 104"/>
                <a:gd name="T40" fmla="*/ 2 w 104"/>
                <a:gd name="T41" fmla="*/ 2 h 104"/>
                <a:gd name="T42" fmla="*/ 1 w 104"/>
                <a:gd name="T43" fmla="*/ 2 h 104"/>
                <a:gd name="T44" fmla="*/ 0 w 104"/>
                <a:gd name="T45" fmla="*/ 3 h 104"/>
                <a:gd name="T46" fmla="*/ 0 w 104"/>
                <a:gd name="T47" fmla="*/ 4 h 104"/>
                <a:gd name="T48" fmla="*/ 0 w 104"/>
                <a:gd name="T49" fmla="*/ 6 h 104"/>
                <a:gd name="T50" fmla="*/ 0 w 104"/>
                <a:gd name="T51" fmla="*/ 7 h 104"/>
                <a:gd name="T52" fmla="*/ 0 w 104"/>
                <a:gd name="T53" fmla="*/ 8 h 104"/>
                <a:gd name="T54" fmla="*/ 1 w 104"/>
                <a:gd name="T55" fmla="*/ 9 h 104"/>
                <a:gd name="T56" fmla="*/ 2 w 104"/>
                <a:gd name="T57" fmla="*/ 9 h 104"/>
                <a:gd name="T58" fmla="*/ 3 w 104"/>
                <a:gd name="T59" fmla="*/ 10 h 104"/>
                <a:gd name="T60" fmla="*/ 4 w 104"/>
                <a:gd name="T61" fmla="*/ 11 h 104"/>
                <a:gd name="T62" fmla="*/ 5 w 104"/>
                <a:gd name="T63" fmla="*/ 11 h 104"/>
                <a:gd name="T64" fmla="*/ 6 w 104"/>
                <a:gd name="T65" fmla="*/ 11 h 1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4"/>
                <a:gd name="T100" fmla="*/ 0 h 104"/>
                <a:gd name="T101" fmla="*/ 104 w 104"/>
                <a:gd name="T102" fmla="*/ 104 h 10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4" h="104">
                  <a:moveTo>
                    <a:pt x="52" y="104"/>
                  </a:moveTo>
                  <a:lnTo>
                    <a:pt x="62" y="103"/>
                  </a:lnTo>
                  <a:lnTo>
                    <a:pt x="73" y="100"/>
                  </a:lnTo>
                  <a:lnTo>
                    <a:pt x="81" y="95"/>
                  </a:lnTo>
                  <a:lnTo>
                    <a:pt x="89" y="89"/>
                  </a:lnTo>
                  <a:lnTo>
                    <a:pt x="95" y="81"/>
                  </a:lnTo>
                  <a:lnTo>
                    <a:pt x="100" y="72"/>
                  </a:lnTo>
                  <a:lnTo>
                    <a:pt x="103" y="62"/>
                  </a:lnTo>
                  <a:lnTo>
                    <a:pt x="104" y="52"/>
                  </a:lnTo>
                  <a:lnTo>
                    <a:pt x="103" y="41"/>
                  </a:lnTo>
                  <a:lnTo>
                    <a:pt x="100" y="31"/>
                  </a:lnTo>
                  <a:lnTo>
                    <a:pt x="95" y="22"/>
                  </a:lnTo>
                  <a:lnTo>
                    <a:pt x="89" y="15"/>
                  </a:lnTo>
                  <a:lnTo>
                    <a:pt x="81" y="8"/>
                  </a:lnTo>
                  <a:lnTo>
                    <a:pt x="73" y="4"/>
                  </a:lnTo>
                  <a:lnTo>
                    <a:pt x="62" y="1"/>
                  </a:lnTo>
                  <a:lnTo>
                    <a:pt x="52" y="0"/>
                  </a:lnTo>
                  <a:lnTo>
                    <a:pt x="42" y="1"/>
                  </a:lnTo>
                  <a:lnTo>
                    <a:pt x="32" y="4"/>
                  </a:lnTo>
                  <a:lnTo>
                    <a:pt x="24" y="8"/>
                  </a:lnTo>
                  <a:lnTo>
                    <a:pt x="16" y="15"/>
                  </a:lnTo>
                  <a:lnTo>
                    <a:pt x="9" y="22"/>
                  </a:lnTo>
                  <a:lnTo>
                    <a:pt x="4" y="31"/>
                  </a:lnTo>
                  <a:lnTo>
                    <a:pt x="1" y="41"/>
                  </a:lnTo>
                  <a:lnTo>
                    <a:pt x="0" y="52"/>
                  </a:lnTo>
                  <a:lnTo>
                    <a:pt x="1" y="62"/>
                  </a:lnTo>
                  <a:lnTo>
                    <a:pt x="4" y="72"/>
                  </a:lnTo>
                  <a:lnTo>
                    <a:pt x="9" y="81"/>
                  </a:lnTo>
                  <a:lnTo>
                    <a:pt x="16" y="89"/>
                  </a:lnTo>
                  <a:lnTo>
                    <a:pt x="24" y="95"/>
                  </a:lnTo>
                  <a:lnTo>
                    <a:pt x="32" y="100"/>
                  </a:lnTo>
                  <a:lnTo>
                    <a:pt x="42" y="103"/>
                  </a:lnTo>
                  <a:lnTo>
                    <a:pt x="52" y="10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89" name="Freeform 1119"/>
            <p:cNvSpPr>
              <a:spLocks/>
            </p:cNvSpPr>
            <p:nvPr/>
          </p:nvSpPr>
          <p:spPr bwMode="auto">
            <a:xfrm>
              <a:off x="3990" y="3357"/>
              <a:ext cx="6" cy="6"/>
            </a:xfrm>
            <a:custGeom>
              <a:avLst/>
              <a:gdLst>
                <a:gd name="T0" fmla="*/ 3 w 52"/>
                <a:gd name="T1" fmla="*/ 6 h 52"/>
                <a:gd name="T2" fmla="*/ 4 w 52"/>
                <a:gd name="T3" fmla="*/ 6 h 52"/>
                <a:gd name="T4" fmla="*/ 5 w 52"/>
                <a:gd name="T5" fmla="*/ 5 h 52"/>
                <a:gd name="T6" fmla="*/ 6 w 52"/>
                <a:gd name="T7" fmla="*/ 4 h 52"/>
                <a:gd name="T8" fmla="*/ 6 w 52"/>
                <a:gd name="T9" fmla="*/ 3 h 52"/>
                <a:gd name="T10" fmla="*/ 6 w 52"/>
                <a:gd name="T11" fmla="*/ 2 h 52"/>
                <a:gd name="T12" fmla="*/ 5 w 52"/>
                <a:gd name="T13" fmla="*/ 1 h 52"/>
                <a:gd name="T14" fmla="*/ 4 w 52"/>
                <a:gd name="T15" fmla="*/ 0 h 52"/>
                <a:gd name="T16" fmla="*/ 3 w 52"/>
                <a:gd name="T17" fmla="*/ 0 h 52"/>
                <a:gd name="T18" fmla="*/ 2 w 52"/>
                <a:gd name="T19" fmla="*/ 0 h 52"/>
                <a:gd name="T20" fmla="*/ 1 w 52"/>
                <a:gd name="T21" fmla="*/ 1 h 52"/>
                <a:gd name="T22" fmla="*/ 0 w 52"/>
                <a:gd name="T23" fmla="*/ 2 h 52"/>
                <a:gd name="T24" fmla="*/ 0 w 52"/>
                <a:gd name="T25" fmla="*/ 3 h 52"/>
                <a:gd name="T26" fmla="*/ 0 w 52"/>
                <a:gd name="T27" fmla="*/ 4 h 52"/>
                <a:gd name="T28" fmla="*/ 1 w 52"/>
                <a:gd name="T29" fmla="*/ 5 h 52"/>
                <a:gd name="T30" fmla="*/ 2 w 52"/>
                <a:gd name="T31" fmla="*/ 6 h 52"/>
                <a:gd name="T32" fmla="*/ 3 w 52"/>
                <a:gd name="T33" fmla="*/ 6 h 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52"/>
                <a:gd name="T53" fmla="*/ 52 w 52"/>
                <a:gd name="T54" fmla="*/ 52 h 5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52">
                  <a:moveTo>
                    <a:pt x="25" y="52"/>
                  </a:moveTo>
                  <a:lnTo>
                    <a:pt x="35" y="50"/>
                  </a:lnTo>
                  <a:lnTo>
                    <a:pt x="44" y="44"/>
                  </a:lnTo>
                  <a:lnTo>
                    <a:pt x="50" y="36"/>
                  </a:lnTo>
                  <a:lnTo>
                    <a:pt x="52" y="25"/>
                  </a:lnTo>
                  <a:lnTo>
                    <a:pt x="50" y="15"/>
                  </a:lnTo>
                  <a:lnTo>
                    <a:pt x="44" y="7"/>
                  </a:lnTo>
                  <a:lnTo>
                    <a:pt x="35" y="2"/>
                  </a:lnTo>
                  <a:lnTo>
                    <a:pt x="25" y="0"/>
                  </a:lnTo>
                  <a:lnTo>
                    <a:pt x="15" y="2"/>
                  </a:lnTo>
                  <a:lnTo>
                    <a:pt x="7" y="7"/>
                  </a:lnTo>
                  <a:lnTo>
                    <a:pt x="2" y="15"/>
                  </a:lnTo>
                  <a:lnTo>
                    <a:pt x="0" y="25"/>
                  </a:lnTo>
                  <a:lnTo>
                    <a:pt x="2" y="36"/>
                  </a:lnTo>
                  <a:lnTo>
                    <a:pt x="7" y="44"/>
                  </a:lnTo>
                  <a:lnTo>
                    <a:pt x="15" y="50"/>
                  </a:lnTo>
                  <a:lnTo>
                    <a:pt x="25" y="5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90" name="Freeform 1120"/>
            <p:cNvSpPr>
              <a:spLocks/>
            </p:cNvSpPr>
            <p:nvPr/>
          </p:nvSpPr>
          <p:spPr bwMode="auto">
            <a:xfrm>
              <a:off x="4000" y="3357"/>
              <a:ext cx="5" cy="6"/>
            </a:xfrm>
            <a:custGeom>
              <a:avLst/>
              <a:gdLst>
                <a:gd name="T0" fmla="*/ 3 w 52"/>
                <a:gd name="T1" fmla="*/ 6 h 52"/>
                <a:gd name="T2" fmla="*/ 4 w 52"/>
                <a:gd name="T3" fmla="*/ 6 h 52"/>
                <a:gd name="T4" fmla="*/ 4 w 52"/>
                <a:gd name="T5" fmla="*/ 5 h 52"/>
                <a:gd name="T6" fmla="*/ 5 w 52"/>
                <a:gd name="T7" fmla="*/ 4 h 52"/>
                <a:gd name="T8" fmla="*/ 5 w 52"/>
                <a:gd name="T9" fmla="*/ 3 h 52"/>
                <a:gd name="T10" fmla="*/ 5 w 52"/>
                <a:gd name="T11" fmla="*/ 2 h 52"/>
                <a:gd name="T12" fmla="*/ 4 w 52"/>
                <a:gd name="T13" fmla="*/ 1 h 52"/>
                <a:gd name="T14" fmla="*/ 4 w 52"/>
                <a:gd name="T15" fmla="*/ 0 h 52"/>
                <a:gd name="T16" fmla="*/ 3 w 52"/>
                <a:gd name="T17" fmla="*/ 0 h 52"/>
                <a:gd name="T18" fmla="*/ 2 w 52"/>
                <a:gd name="T19" fmla="*/ 0 h 52"/>
                <a:gd name="T20" fmla="*/ 1 w 52"/>
                <a:gd name="T21" fmla="*/ 1 h 52"/>
                <a:gd name="T22" fmla="*/ 0 w 52"/>
                <a:gd name="T23" fmla="*/ 2 h 52"/>
                <a:gd name="T24" fmla="*/ 0 w 52"/>
                <a:gd name="T25" fmla="*/ 3 h 52"/>
                <a:gd name="T26" fmla="*/ 0 w 52"/>
                <a:gd name="T27" fmla="*/ 4 h 52"/>
                <a:gd name="T28" fmla="*/ 1 w 52"/>
                <a:gd name="T29" fmla="*/ 5 h 52"/>
                <a:gd name="T30" fmla="*/ 2 w 52"/>
                <a:gd name="T31" fmla="*/ 6 h 52"/>
                <a:gd name="T32" fmla="*/ 3 w 52"/>
                <a:gd name="T33" fmla="*/ 6 h 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52"/>
                <a:gd name="T53" fmla="*/ 52 w 52"/>
                <a:gd name="T54" fmla="*/ 52 h 5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52">
                  <a:moveTo>
                    <a:pt x="27" y="52"/>
                  </a:moveTo>
                  <a:lnTo>
                    <a:pt x="37" y="50"/>
                  </a:lnTo>
                  <a:lnTo>
                    <a:pt x="45" y="45"/>
                  </a:lnTo>
                  <a:lnTo>
                    <a:pt x="50" y="37"/>
                  </a:lnTo>
                  <a:lnTo>
                    <a:pt x="52" y="26"/>
                  </a:lnTo>
                  <a:lnTo>
                    <a:pt x="50" y="16"/>
                  </a:lnTo>
                  <a:lnTo>
                    <a:pt x="45" y="8"/>
                  </a:lnTo>
                  <a:lnTo>
                    <a:pt x="37" y="2"/>
                  </a:lnTo>
                  <a:lnTo>
                    <a:pt x="27" y="0"/>
                  </a:lnTo>
                  <a:lnTo>
                    <a:pt x="17" y="2"/>
                  </a:lnTo>
                  <a:lnTo>
                    <a:pt x="8" y="8"/>
                  </a:lnTo>
                  <a:lnTo>
                    <a:pt x="2" y="16"/>
                  </a:lnTo>
                  <a:lnTo>
                    <a:pt x="0" y="26"/>
                  </a:lnTo>
                  <a:lnTo>
                    <a:pt x="2" y="37"/>
                  </a:lnTo>
                  <a:lnTo>
                    <a:pt x="8" y="45"/>
                  </a:lnTo>
                  <a:lnTo>
                    <a:pt x="17" y="50"/>
                  </a:lnTo>
                  <a:lnTo>
                    <a:pt x="27" y="5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91" name="Freeform 1121"/>
            <p:cNvSpPr>
              <a:spLocks/>
            </p:cNvSpPr>
            <p:nvPr/>
          </p:nvSpPr>
          <p:spPr bwMode="auto">
            <a:xfrm>
              <a:off x="3961" y="3278"/>
              <a:ext cx="16" cy="79"/>
            </a:xfrm>
            <a:custGeom>
              <a:avLst/>
              <a:gdLst>
                <a:gd name="T0" fmla="*/ 5 w 148"/>
                <a:gd name="T1" fmla="*/ 2 h 712"/>
                <a:gd name="T2" fmla="*/ 5 w 148"/>
                <a:gd name="T3" fmla="*/ 3 h 712"/>
                <a:gd name="T4" fmla="*/ 3 w 148"/>
                <a:gd name="T5" fmla="*/ 8 h 712"/>
                <a:gd name="T6" fmla="*/ 2 w 148"/>
                <a:gd name="T7" fmla="*/ 15 h 712"/>
                <a:gd name="T8" fmla="*/ 1 w 148"/>
                <a:gd name="T9" fmla="*/ 24 h 712"/>
                <a:gd name="T10" fmla="*/ 0 w 148"/>
                <a:gd name="T11" fmla="*/ 35 h 712"/>
                <a:gd name="T12" fmla="*/ 0 w 148"/>
                <a:gd name="T13" fmla="*/ 49 h 712"/>
                <a:gd name="T14" fmla="*/ 1 w 148"/>
                <a:gd name="T15" fmla="*/ 63 h 712"/>
                <a:gd name="T16" fmla="*/ 4 w 148"/>
                <a:gd name="T17" fmla="*/ 79 h 712"/>
                <a:gd name="T18" fmla="*/ 15 w 148"/>
                <a:gd name="T19" fmla="*/ 78 h 712"/>
                <a:gd name="T20" fmla="*/ 15 w 148"/>
                <a:gd name="T21" fmla="*/ 76 h 712"/>
                <a:gd name="T22" fmla="*/ 14 w 148"/>
                <a:gd name="T23" fmla="*/ 70 h 712"/>
                <a:gd name="T24" fmla="*/ 13 w 148"/>
                <a:gd name="T25" fmla="*/ 60 h 712"/>
                <a:gd name="T26" fmla="*/ 11 w 148"/>
                <a:gd name="T27" fmla="*/ 49 h 712"/>
                <a:gd name="T28" fmla="*/ 11 w 148"/>
                <a:gd name="T29" fmla="*/ 36 h 712"/>
                <a:gd name="T30" fmla="*/ 11 w 148"/>
                <a:gd name="T31" fmla="*/ 23 h 712"/>
                <a:gd name="T32" fmla="*/ 13 w 148"/>
                <a:gd name="T33" fmla="*/ 11 h 712"/>
                <a:gd name="T34" fmla="*/ 16 w 148"/>
                <a:gd name="T35" fmla="*/ 1 h 712"/>
                <a:gd name="T36" fmla="*/ 16 w 148"/>
                <a:gd name="T37" fmla="*/ 1 h 712"/>
                <a:gd name="T38" fmla="*/ 16 w 148"/>
                <a:gd name="T39" fmla="*/ 1 h 712"/>
                <a:gd name="T40" fmla="*/ 16 w 148"/>
                <a:gd name="T41" fmla="*/ 0 h 712"/>
                <a:gd name="T42" fmla="*/ 15 w 148"/>
                <a:gd name="T43" fmla="*/ 0 h 712"/>
                <a:gd name="T44" fmla="*/ 14 w 148"/>
                <a:gd name="T45" fmla="*/ 0 h 712"/>
                <a:gd name="T46" fmla="*/ 12 w 148"/>
                <a:gd name="T47" fmla="*/ 0 h 712"/>
                <a:gd name="T48" fmla="*/ 9 w 148"/>
                <a:gd name="T49" fmla="*/ 1 h 712"/>
                <a:gd name="T50" fmla="*/ 5 w 148"/>
                <a:gd name="T51" fmla="*/ 2 h 71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48"/>
                <a:gd name="T79" fmla="*/ 0 h 712"/>
                <a:gd name="T80" fmla="*/ 148 w 148"/>
                <a:gd name="T81" fmla="*/ 712 h 71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48" h="712">
                  <a:moveTo>
                    <a:pt x="46" y="14"/>
                  </a:moveTo>
                  <a:lnTo>
                    <a:pt x="42" y="29"/>
                  </a:lnTo>
                  <a:lnTo>
                    <a:pt x="32" y="68"/>
                  </a:lnTo>
                  <a:lnTo>
                    <a:pt x="18" y="132"/>
                  </a:lnTo>
                  <a:lnTo>
                    <a:pt x="7" y="217"/>
                  </a:lnTo>
                  <a:lnTo>
                    <a:pt x="0" y="319"/>
                  </a:lnTo>
                  <a:lnTo>
                    <a:pt x="1" y="438"/>
                  </a:lnTo>
                  <a:lnTo>
                    <a:pt x="13" y="570"/>
                  </a:lnTo>
                  <a:lnTo>
                    <a:pt x="41" y="712"/>
                  </a:lnTo>
                  <a:lnTo>
                    <a:pt x="143" y="707"/>
                  </a:lnTo>
                  <a:lnTo>
                    <a:pt x="139" y="685"/>
                  </a:lnTo>
                  <a:lnTo>
                    <a:pt x="128" y="628"/>
                  </a:lnTo>
                  <a:lnTo>
                    <a:pt x="116" y="543"/>
                  </a:lnTo>
                  <a:lnTo>
                    <a:pt x="105" y="439"/>
                  </a:lnTo>
                  <a:lnTo>
                    <a:pt x="99" y="324"/>
                  </a:lnTo>
                  <a:lnTo>
                    <a:pt x="102" y="209"/>
                  </a:lnTo>
                  <a:lnTo>
                    <a:pt x="117" y="100"/>
                  </a:lnTo>
                  <a:lnTo>
                    <a:pt x="148" y="8"/>
                  </a:lnTo>
                  <a:lnTo>
                    <a:pt x="148" y="7"/>
                  </a:lnTo>
                  <a:lnTo>
                    <a:pt x="148" y="5"/>
                  </a:lnTo>
                  <a:lnTo>
                    <a:pt x="146" y="3"/>
                  </a:lnTo>
                  <a:lnTo>
                    <a:pt x="140" y="0"/>
                  </a:lnTo>
                  <a:lnTo>
                    <a:pt x="127" y="0"/>
                  </a:lnTo>
                  <a:lnTo>
                    <a:pt x="109" y="1"/>
                  </a:lnTo>
                  <a:lnTo>
                    <a:pt x="83" y="6"/>
                  </a:lnTo>
                  <a:lnTo>
                    <a:pt x="46" y="1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92" name="Freeform 1122"/>
            <p:cNvSpPr>
              <a:spLocks/>
            </p:cNvSpPr>
            <p:nvPr/>
          </p:nvSpPr>
          <p:spPr bwMode="auto">
            <a:xfrm>
              <a:off x="4045" y="3268"/>
              <a:ext cx="23" cy="88"/>
            </a:xfrm>
            <a:custGeom>
              <a:avLst/>
              <a:gdLst>
                <a:gd name="T0" fmla="*/ 23 w 201"/>
                <a:gd name="T1" fmla="*/ 1 h 795"/>
                <a:gd name="T2" fmla="*/ 22 w 201"/>
                <a:gd name="T3" fmla="*/ 1 h 795"/>
                <a:gd name="T4" fmla="*/ 21 w 201"/>
                <a:gd name="T5" fmla="*/ 3 h 795"/>
                <a:gd name="T6" fmla="*/ 19 w 201"/>
                <a:gd name="T7" fmla="*/ 8 h 795"/>
                <a:gd name="T8" fmla="*/ 17 w 201"/>
                <a:gd name="T9" fmla="*/ 15 h 795"/>
                <a:gd name="T10" fmla="*/ 15 w 201"/>
                <a:gd name="T11" fmla="*/ 27 h 795"/>
                <a:gd name="T12" fmla="*/ 15 w 201"/>
                <a:gd name="T13" fmla="*/ 42 h 795"/>
                <a:gd name="T14" fmla="*/ 15 w 201"/>
                <a:gd name="T15" fmla="*/ 62 h 795"/>
                <a:gd name="T16" fmla="*/ 17 w 201"/>
                <a:gd name="T17" fmla="*/ 88 h 795"/>
                <a:gd name="T18" fmla="*/ 4 w 201"/>
                <a:gd name="T19" fmla="*/ 88 h 795"/>
                <a:gd name="T20" fmla="*/ 4 w 201"/>
                <a:gd name="T21" fmla="*/ 85 h 795"/>
                <a:gd name="T22" fmla="*/ 3 w 201"/>
                <a:gd name="T23" fmla="*/ 78 h 795"/>
                <a:gd name="T24" fmla="*/ 1 w 201"/>
                <a:gd name="T25" fmla="*/ 68 h 795"/>
                <a:gd name="T26" fmla="*/ 0 w 201"/>
                <a:gd name="T27" fmla="*/ 55 h 795"/>
                <a:gd name="T28" fmla="*/ 0 w 201"/>
                <a:gd name="T29" fmla="*/ 40 h 795"/>
                <a:gd name="T30" fmla="*/ 1 w 201"/>
                <a:gd name="T31" fmla="*/ 26 h 795"/>
                <a:gd name="T32" fmla="*/ 3 w 201"/>
                <a:gd name="T33" fmla="*/ 12 h 795"/>
                <a:gd name="T34" fmla="*/ 8 w 201"/>
                <a:gd name="T35" fmla="*/ 0 h 795"/>
                <a:gd name="T36" fmla="*/ 23 w 201"/>
                <a:gd name="T37" fmla="*/ 1 h 7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01"/>
                <a:gd name="T58" fmla="*/ 0 h 795"/>
                <a:gd name="T59" fmla="*/ 201 w 201"/>
                <a:gd name="T60" fmla="*/ 795 h 7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01" h="795">
                  <a:moveTo>
                    <a:pt x="201" y="5"/>
                  </a:moveTo>
                  <a:lnTo>
                    <a:pt x="196" y="10"/>
                  </a:lnTo>
                  <a:lnTo>
                    <a:pt x="183" y="31"/>
                  </a:lnTo>
                  <a:lnTo>
                    <a:pt x="165" y="73"/>
                  </a:lnTo>
                  <a:lnTo>
                    <a:pt x="148" y="140"/>
                  </a:lnTo>
                  <a:lnTo>
                    <a:pt x="134" y="240"/>
                  </a:lnTo>
                  <a:lnTo>
                    <a:pt x="127" y="379"/>
                  </a:lnTo>
                  <a:lnTo>
                    <a:pt x="131" y="561"/>
                  </a:lnTo>
                  <a:lnTo>
                    <a:pt x="150" y="795"/>
                  </a:lnTo>
                  <a:lnTo>
                    <a:pt x="37" y="795"/>
                  </a:lnTo>
                  <a:lnTo>
                    <a:pt x="33" y="771"/>
                  </a:lnTo>
                  <a:lnTo>
                    <a:pt x="24" y="707"/>
                  </a:lnTo>
                  <a:lnTo>
                    <a:pt x="13" y="611"/>
                  </a:lnTo>
                  <a:lnTo>
                    <a:pt x="3" y="493"/>
                  </a:lnTo>
                  <a:lnTo>
                    <a:pt x="0" y="363"/>
                  </a:lnTo>
                  <a:lnTo>
                    <a:pt x="7" y="231"/>
                  </a:lnTo>
                  <a:lnTo>
                    <a:pt x="28" y="107"/>
                  </a:lnTo>
                  <a:lnTo>
                    <a:pt x="66" y="0"/>
                  </a:lnTo>
                  <a:lnTo>
                    <a:pt x="201" y="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93" name="Freeform 1123"/>
            <p:cNvSpPr>
              <a:spLocks/>
            </p:cNvSpPr>
            <p:nvPr/>
          </p:nvSpPr>
          <p:spPr bwMode="auto">
            <a:xfrm>
              <a:off x="3961" y="3282"/>
              <a:ext cx="15" cy="69"/>
            </a:xfrm>
            <a:custGeom>
              <a:avLst/>
              <a:gdLst>
                <a:gd name="T0" fmla="*/ 5 w 129"/>
                <a:gd name="T1" fmla="*/ 1 h 622"/>
                <a:gd name="T2" fmla="*/ 4 w 129"/>
                <a:gd name="T3" fmla="*/ 3 h 622"/>
                <a:gd name="T4" fmla="*/ 3 w 129"/>
                <a:gd name="T5" fmla="*/ 7 h 622"/>
                <a:gd name="T6" fmla="*/ 2 w 129"/>
                <a:gd name="T7" fmla="*/ 13 h 622"/>
                <a:gd name="T8" fmla="*/ 1 w 129"/>
                <a:gd name="T9" fmla="*/ 21 h 622"/>
                <a:gd name="T10" fmla="*/ 0 w 129"/>
                <a:gd name="T11" fmla="*/ 31 h 622"/>
                <a:gd name="T12" fmla="*/ 0 w 129"/>
                <a:gd name="T13" fmla="*/ 42 h 622"/>
                <a:gd name="T14" fmla="*/ 1 w 129"/>
                <a:gd name="T15" fmla="*/ 55 h 622"/>
                <a:gd name="T16" fmla="*/ 4 w 129"/>
                <a:gd name="T17" fmla="*/ 69 h 622"/>
                <a:gd name="T18" fmla="*/ 14 w 129"/>
                <a:gd name="T19" fmla="*/ 68 h 622"/>
                <a:gd name="T20" fmla="*/ 14 w 129"/>
                <a:gd name="T21" fmla="*/ 66 h 622"/>
                <a:gd name="T22" fmla="*/ 13 w 129"/>
                <a:gd name="T23" fmla="*/ 61 h 622"/>
                <a:gd name="T24" fmla="*/ 12 w 129"/>
                <a:gd name="T25" fmla="*/ 52 h 622"/>
                <a:gd name="T26" fmla="*/ 11 w 129"/>
                <a:gd name="T27" fmla="*/ 42 h 622"/>
                <a:gd name="T28" fmla="*/ 10 w 129"/>
                <a:gd name="T29" fmla="*/ 31 h 622"/>
                <a:gd name="T30" fmla="*/ 10 w 129"/>
                <a:gd name="T31" fmla="*/ 20 h 622"/>
                <a:gd name="T32" fmla="*/ 12 w 129"/>
                <a:gd name="T33" fmla="*/ 10 h 622"/>
                <a:gd name="T34" fmla="*/ 15 w 129"/>
                <a:gd name="T35" fmla="*/ 1 h 622"/>
                <a:gd name="T36" fmla="*/ 15 w 129"/>
                <a:gd name="T37" fmla="*/ 1 h 622"/>
                <a:gd name="T38" fmla="*/ 15 w 129"/>
                <a:gd name="T39" fmla="*/ 0 h 622"/>
                <a:gd name="T40" fmla="*/ 15 w 129"/>
                <a:gd name="T41" fmla="*/ 0 h 622"/>
                <a:gd name="T42" fmla="*/ 14 w 129"/>
                <a:gd name="T43" fmla="*/ 0 h 622"/>
                <a:gd name="T44" fmla="*/ 13 w 129"/>
                <a:gd name="T45" fmla="*/ 0 h 622"/>
                <a:gd name="T46" fmla="*/ 11 w 129"/>
                <a:gd name="T47" fmla="*/ 0 h 622"/>
                <a:gd name="T48" fmla="*/ 8 w 129"/>
                <a:gd name="T49" fmla="*/ 1 h 622"/>
                <a:gd name="T50" fmla="*/ 5 w 129"/>
                <a:gd name="T51" fmla="*/ 1 h 62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9"/>
                <a:gd name="T79" fmla="*/ 0 h 622"/>
                <a:gd name="T80" fmla="*/ 129 w 129"/>
                <a:gd name="T81" fmla="*/ 622 h 62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9" h="622">
                  <a:moveTo>
                    <a:pt x="41" y="12"/>
                  </a:moveTo>
                  <a:lnTo>
                    <a:pt x="37" y="24"/>
                  </a:lnTo>
                  <a:lnTo>
                    <a:pt x="29" y="59"/>
                  </a:lnTo>
                  <a:lnTo>
                    <a:pt x="18" y="115"/>
                  </a:lnTo>
                  <a:lnTo>
                    <a:pt x="6" y="189"/>
                  </a:lnTo>
                  <a:lnTo>
                    <a:pt x="0" y="279"/>
                  </a:lnTo>
                  <a:lnTo>
                    <a:pt x="1" y="382"/>
                  </a:lnTo>
                  <a:lnTo>
                    <a:pt x="11" y="497"/>
                  </a:lnTo>
                  <a:lnTo>
                    <a:pt x="36" y="622"/>
                  </a:lnTo>
                  <a:lnTo>
                    <a:pt x="124" y="617"/>
                  </a:lnTo>
                  <a:lnTo>
                    <a:pt x="120" y="598"/>
                  </a:lnTo>
                  <a:lnTo>
                    <a:pt x="112" y="548"/>
                  </a:lnTo>
                  <a:lnTo>
                    <a:pt x="101" y="473"/>
                  </a:lnTo>
                  <a:lnTo>
                    <a:pt x="92" y="382"/>
                  </a:lnTo>
                  <a:lnTo>
                    <a:pt x="87" y="282"/>
                  </a:lnTo>
                  <a:lnTo>
                    <a:pt x="89" y="182"/>
                  </a:lnTo>
                  <a:lnTo>
                    <a:pt x="102" y="87"/>
                  </a:lnTo>
                  <a:lnTo>
                    <a:pt x="129" y="7"/>
                  </a:lnTo>
                  <a:lnTo>
                    <a:pt x="129" y="6"/>
                  </a:lnTo>
                  <a:lnTo>
                    <a:pt x="129" y="4"/>
                  </a:lnTo>
                  <a:lnTo>
                    <a:pt x="127" y="2"/>
                  </a:lnTo>
                  <a:lnTo>
                    <a:pt x="122" y="0"/>
                  </a:lnTo>
                  <a:lnTo>
                    <a:pt x="112" y="0"/>
                  </a:lnTo>
                  <a:lnTo>
                    <a:pt x="96" y="1"/>
                  </a:lnTo>
                  <a:lnTo>
                    <a:pt x="72" y="5"/>
                  </a:lnTo>
                  <a:lnTo>
                    <a:pt x="41" y="1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94" name="Freeform 1124"/>
            <p:cNvSpPr>
              <a:spLocks/>
            </p:cNvSpPr>
            <p:nvPr/>
          </p:nvSpPr>
          <p:spPr bwMode="auto">
            <a:xfrm>
              <a:off x="3962" y="3287"/>
              <a:ext cx="12" cy="59"/>
            </a:xfrm>
            <a:custGeom>
              <a:avLst/>
              <a:gdLst>
                <a:gd name="T0" fmla="*/ 4 w 110"/>
                <a:gd name="T1" fmla="*/ 1 h 531"/>
                <a:gd name="T2" fmla="*/ 3 w 110"/>
                <a:gd name="T3" fmla="*/ 2 h 531"/>
                <a:gd name="T4" fmla="*/ 3 w 110"/>
                <a:gd name="T5" fmla="*/ 6 h 531"/>
                <a:gd name="T6" fmla="*/ 2 w 110"/>
                <a:gd name="T7" fmla="*/ 11 h 531"/>
                <a:gd name="T8" fmla="*/ 1 w 110"/>
                <a:gd name="T9" fmla="*/ 18 h 531"/>
                <a:gd name="T10" fmla="*/ 0 w 110"/>
                <a:gd name="T11" fmla="*/ 26 h 531"/>
                <a:gd name="T12" fmla="*/ 0 w 110"/>
                <a:gd name="T13" fmla="*/ 36 h 531"/>
                <a:gd name="T14" fmla="*/ 1 w 110"/>
                <a:gd name="T15" fmla="*/ 47 h 531"/>
                <a:gd name="T16" fmla="*/ 3 w 110"/>
                <a:gd name="T17" fmla="*/ 59 h 531"/>
                <a:gd name="T18" fmla="*/ 12 w 110"/>
                <a:gd name="T19" fmla="*/ 58 h 531"/>
                <a:gd name="T20" fmla="*/ 11 w 110"/>
                <a:gd name="T21" fmla="*/ 57 h 531"/>
                <a:gd name="T22" fmla="*/ 10 w 110"/>
                <a:gd name="T23" fmla="*/ 52 h 531"/>
                <a:gd name="T24" fmla="*/ 9 w 110"/>
                <a:gd name="T25" fmla="*/ 45 h 531"/>
                <a:gd name="T26" fmla="*/ 9 w 110"/>
                <a:gd name="T27" fmla="*/ 36 h 531"/>
                <a:gd name="T28" fmla="*/ 8 w 110"/>
                <a:gd name="T29" fmla="*/ 27 h 531"/>
                <a:gd name="T30" fmla="*/ 8 w 110"/>
                <a:gd name="T31" fmla="*/ 17 h 531"/>
                <a:gd name="T32" fmla="*/ 9 w 110"/>
                <a:gd name="T33" fmla="*/ 8 h 531"/>
                <a:gd name="T34" fmla="*/ 12 w 110"/>
                <a:gd name="T35" fmla="*/ 1 h 531"/>
                <a:gd name="T36" fmla="*/ 12 w 110"/>
                <a:gd name="T37" fmla="*/ 1 h 531"/>
                <a:gd name="T38" fmla="*/ 12 w 110"/>
                <a:gd name="T39" fmla="*/ 0 h 531"/>
                <a:gd name="T40" fmla="*/ 12 w 110"/>
                <a:gd name="T41" fmla="*/ 0 h 531"/>
                <a:gd name="T42" fmla="*/ 11 w 110"/>
                <a:gd name="T43" fmla="*/ 0 h 531"/>
                <a:gd name="T44" fmla="*/ 10 w 110"/>
                <a:gd name="T45" fmla="*/ 0 h 531"/>
                <a:gd name="T46" fmla="*/ 9 w 110"/>
                <a:gd name="T47" fmla="*/ 0 h 531"/>
                <a:gd name="T48" fmla="*/ 7 w 110"/>
                <a:gd name="T49" fmla="*/ 0 h 531"/>
                <a:gd name="T50" fmla="*/ 4 w 110"/>
                <a:gd name="T51" fmla="*/ 1 h 53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0"/>
                <a:gd name="T79" fmla="*/ 0 h 531"/>
                <a:gd name="T80" fmla="*/ 110 w 110"/>
                <a:gd name="T81" fmla="*/ 531 h 53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0" h="531">
                  <a:moveTo>
                    <a:pt x="35" y="10"/>
                  </a:moveTo>
                  <a:lnTo>
                    <a:pt x="32" y="20"/>
                  </a:lnTo>
                  <a:lnTo>
                    <a:pt x="24" y="50"/>
                  </a:lnTo>
                  <a:lnTo>
                    <a:pt x="15" y="98"/>
                  </a:lnTo>
                  <a:lnTo>
                    <a:pt x="5" y="160"/>
                  </a:lnTo>
                  <a:lnTo>
                    <a:pt x="0" y="237"/>
                  </a:lnTo>
                  <a:lnTo>
                    <a:pt x="1" y="326"/>
                  </a:lnTo>
                  <a:lnTo>
                    <a:pt x="10" y="424"/>
                  </a:lnTo>
                  <a:lnTo>
                    <a:pt x="31" y="531"/>
                  </a:lnTo>
                  <a:lnTo>
                    <a:pt x="106" y="525"/>
                  </a:lnTo>
                  <a:lnTo>
                    <a:pt x="103" y="510"/>
                  </a:lnTo>
                  <a:lnTo>
                    <a:pt x="96" y="467"/>
                  </a:lnTo>
                  <a:lnTo>
                    <a:pt x="87" y="404"/>
                  </a:lnTo>
                  <a:lnTo>
                    <a:pt x="79" y="326"/>
                  </a:lnTo>
                  <a:lnTo>
                    <a:pt x="74" y="241"/>
                  </a:lnTo>
                  <a:lnTo>
                    <a:pt x="76" y="155"/>
                  </a:lnTo>
                  <a:lnTo>
                    <a:pt x="87" y="74"/>
                  </a:lnTo>
                  <a:lnTo>
                    <a:pt x="110" y="6"/>
                  </a:lnTo>
                  <a:lnTo>
                    <a:pt x="110" y="5"/>
                  </a:lnTo>
                  <a:lnTo>
                    <a:pt x="110" y="4"/>
                  </a:lnTo>
                  <a:lnTo>
                    <a:pt x="108" y="2"/>
                  </a:lnTo>
                  <a:lnTo>
                    <a:pt x="104" y="0"/>
                  </a:lnTo>
                  <a:lnTo>
                    <a:pt x="95" y="0"/>
                  </a:lnTo>
                  <a:lnTo>
                    <a:pt x="82" y="1"/>
                  </a:lnTo>
                  <a:lnTo>
                    <a:pt x="62" y="4"/>
                  </a:lnTo>
                  <a:lnTo>
                    <a:pt x="35" y="1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95" name="Freeform 1125"/>
            <p:cNvSpPr>
              <a:spLocks/>
            </p:cNvSpPr>
            <p:nvPr/>
          </p:nvSpPr>
          <p:spPr bwMode="auto">
            <a:xfrm>
              <a:off x="3963" y="3292"/>
              <a:ext cx="10" cy="48"/>
            </a:xfrm>
            <a:custGeom>
              <a:avLst/>
              <a:gdLst>
                <a:gd name="T0" fmla="*/ 3 w 92"/>
                <a:gd name="T1" fmla="*/ 1 h 438"/>
                <a:gd name="T2" fmla="*/ 3 w 92"/>
                <a:gd name="T3" fmla="*/ 2 h 438"/>
                <a:gd name="T4" fmla="*/ 2 w 92"/>
                <a:gd name="T5" fmla="*/ 5 h 438"/>
                <a:gd name="T6" fmla="*/ 1 w 92"/>
                <a:gd name="T7" fmla="*/ 9 h 438"/>
                <a:gd name="T8" fmla="*/ 0 w 92"/>
                <a:gd name="T9" fmla="*/ 15 h 438"/>
                <a:gd name="T10" fmla="*/ 0 w 92"/>
                <a:gd name="T11" fmla="*/ 21 h 438"/>
                <a:gd name="T12" fmla="*/ 0 w 92"/>
                <a:gd name="T13" fmla="*/ 30 h 438"/>
                <a:gd name="T14" fmla="*/ 1 w 92"/>
                <a:gd name="T15" fmla="*/ 38 h 438"/>
                <a:gd name="T16" fmla="*/ 3 w 92"/>
                <a:gd name="T17" fmla="*/ 48 h 438"/>
                <a:gd name="T18" fmla="*/ 10 w 92"/>
                <a:gd name="T19" fmla="*/ 48 h 438"/>
                <a:gd name="T20" fmla="*/ 9 w 92"/>
                <a:gd name="T21" fmla="*/ 46 h 438"/>
                <a:gd name="T22" fmla="*/ 9 w 92"/>
                <a:gd name="T23" fmla="*/ 42 h 438"/>
                <a:gd name="T24" fmla="*/ 8 w 92"/>
                <a:gd name="T25" fmla="*/ 37 h 438"/>
                <a:gd name="T26" fmla="*/ 7 w 92"/>
                <a:gd name="T27" fmla="*/ 30 h 438"/>
                <a:gd name="T28" fmla="*/ 7 w 92"/>
                <a:gd name="T29" fmla="*/ 22 h 438"/>
                <a:gd name="T30" fmla="*/ 7 w 92"/>
                <a:gd name="T31" fmla="*/ 14 h 438"/>
                <a:gd name="T32" fmla="*/ 8 w 92"/>
                <a:gd name="T33" fmla="*/ 7 h 438"/>
                <a:gd name="T34" fmla="*/ 10 w 92"/>
                <a:gd name="T35" fmla="*/ 1 h 438"/>
                <a:gd name="T36" fmla="*/ 10 w 92"/>
                <a:gd name="T37" fmla="*/ 0 h 438"/>
                <a:gd name="T38" fmla="*/ 10 w 92"/>
                <a:gd name="T39" fmla="*/ 0 h 438"/>
                <a:gd name="T40" fmla="*/ 10 w 92"/>
                <a:gd name="T41" fmla="*/ 0 h 438"/>
                <a:gd name="T42" fmla="*/ 9 w 92"/>
                <a:gd name="T43" fmla="*/ 0 h 438"/>
                <a:gd name="T44" fmla="*/ 9 w 92"/>
                <a:gd name="T45" fmla="*/ 0 h 438"/>
                <a:gd name="T46" fmla="*/ 7 w 92"/>
                <a:gd name="T47" fmla="*/ 0 h 438"/>
                <a:gd name="T48" fmla="*/ 6 w 92"/>
                <a:gd name="T49" fmla="*/ 0 h 438"/>
                <a:gd name="T50" fmla="*/ 3 w 92"/>
                <a:gd name="T51" fmla="*/ 1 h 4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2"/>
                <a:gd name="T79" fmla="*/ 0 h 438"/>
                <a:gd name="T80" fmla="*/ 92 w 92"/>
                <a:gd name="T81" fmla="*/ 438 h 43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2" h="438">
                  <a:moveTo>
                    <a:pt x="29" y="8"/>
                  </a:moveTo>
                  <a:lnTo>
                    <a:pt x="26" y="16"/>
                  </a:lnTo>
                  <a:lnTo>
                    <a:pt x="20" y="42"/>
                  </a:lnTo>
                  <a:lnTo>
                    <a:pt x="12" y="81"/>
                  </a:lnTo>
                  <a:lnTo>
                    <a:pt x="4" y="133"/>
                  </a:lnTo>
                  <a:lnTo>
                    <a:pt x="0" y="196"/>
                  </a:lnTo>
                  <a:lnTo>
                    <a:pt x="0" y="270"/>
                  </a:lnTo>
                  <a:lnTo>
                    <a:pt x="9" y="351"/>
                  </a:lnTo>
                  <a:lnTo>
                    <a:pt x="25" y="438"/>
                  </a:lnTo>
                  <a:lnTo>
                    <a:pt x="88" y="435"/>
                  </a:lnTo>
                  <a:lnTo>
                    <a:pt x="85" y="422"/>
                  </a:lnTo>
                  <a:lnTo>
                    <a:pt x="79" y="386"/>
                  </a:lnTo>
                  <a:lnTo>
                    <a:pt x="72" y="334"/>
                  </a:lnTo>
                  <a:lnTo>
                    <a:pt x="65" y="270"/>
                  </a:lnTo>
                  <a:lnTo>
                    <a:pt x="61" y="199"/>
                  </a:lnTo>
                  <a:lnTo>
                    <a:pt x="63" y="129"/>
                  </a:lnTo>
                  <a:lnTo>
                    <a:pt x="73" y="61"/>
                  </a:lnTo>
                  <a:lnTo>
                    <a:pt x="92" y="5"/>
                  </a:lnTo>
                  <a:lnTo>
                    <a:pt x="92" y="4"/>
                  </a:lnTo>
                  <a:lnTo>
                    <a:pt x="92" y="3"/>
                  </a:lnTo>
                  <a:lnTo>
                    <a:pt x="90" y="1"/>
                  </a:lnTo>
                  <a:lnTo>
                    <a:pt x="87" y="0"/>
                  </a:lnTo>
                  <a:lnTo>
                    <a:pt x="80" y="0"/>
                  </a:lnTo>
                  <a:lnTo>
                    <a:pt x="68" y="0"/>
                  </a:lnTo>
                  <a:lnTo>
                    <a:pt x="51" y="3"/>
                  </a:lnTo>
                  <a:lnTo>
                    <a:pt x="29" y="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96" name="Freeform 1126"/>
            <p:cNvSpPr>
              <a:spLocks/>
            </p:cNvSpPr>
            <p:nvPr/>
          </p:nvSpPr>
          <p:spPr bwMode="auto">
            <a:xfrm>
              <a:off x="3963" y="3296"/>
              <a:ext cx="8" cy="39"/>
            </a:xfrm>
            <a:custGeom>
              <a:avLst/>
              <a:gdLst>
                <a:gd name="T0" fmla="*/ 3 w 73"/>
                <a:gd name="T1" fmla="*/ 1 h 347"/>
                <a:gd name="T2" fmla="*/ 2 w 73"/>
                <a:gd name="T3" fmla="*/ 2 h 347"/>
                <a:gd name="T4" fmla="*/ 2 w 73"/>
                <a:gd name="T5" fmla="*/ 4 h 347"/>
                <a:gd name="T6" fmla="*/ 1 w 73"/>
                <a:gd name="T7" fmla="*/ 7 h 347"/>
                <a:gd name="T8" fmla="*/ 0 w 73"/>
                <a:gd name="T9" fmla="*/ 12 h 347"/>
                <a:gd name="T10" fmla="*/ 0 w 73"/>
                <a:gd name="T11" fmla="*/ 17 h 347"/>
                <a:gd name="T12" fmla="*/ 0 w 73"/>
                <a:gd name="T13" fmla="*/ 24 h 347"/>
                <a:gd name="T14" fmla="*/ 1 w 73"/>
                <a:gd name="T15" fmla="*/ 31 h 347"/>
                <a:gd name="T16" fmla="*/ 2 w 73"/>
                <a:gd name="T17" fmla="*/ 39 h 347"/>
                <a:gd name="T18" fmla="*/ 8 w 73"/>
                <a:gd name="T19" fmla="*/ 39 h 347"/>
                <a:gd name="T20" fmla="*/ 7 w 73"/>
                <a:gd name="T21" fmla="*/ 38 h 347"/>
                <a:gd name="T22" fmla="*/ 7 w 73"/>
                <a:gd name="T23" fmla="*/ 34 h 347"/>
                <a:gd name="T24" fmla="*/ 6 w 73"/>
                <a:gd name="T25" fmla="*/ 30 h 347"/>
                <a:gd name="T26" fmla="*/ 6 w 73"/>
                <a:gd name="T27" fmla="*/ 24 h 347"/>
                <a:gd name="T28" fmla="*/ 5 w 73"/>
                <a:gd name="T29" fmla="*/ 18 h 347"/>
                <a:gd name="T30" fmla="*/ 5 w 73"/>
                <a:gd name="T31" fmla="*/ 11 h 347"/>
                <a:gd name="T32" fmla="*/ 6 w 73"/>
                <a:gd name="T33" fmla="*/ 6 h 347"/>
                <a:gd name="T34" fmla="*/ 8 w 73"/>
                <a:gd name="T35" fmla="*/ 0 h 347"/>
                <a:gd name="T36" fmla="*/ 8 w 73"/>
                <a:gd name="T37" fmla="*/ 0 h 347"/>
                <a:gd name="T38" fmla="*/ 8 w 73"/>
                <a:gd name="T39" fmla="*/ 0 h 347"/>
                <a:gd name="T40" fmla="*/ 8 w 73"/>
                <a:gd name="T41" fmla="*/ 0 h 347"/>
                <a:gd name="T42" fmla="*/ 8 w 73"/>
                <a:gd name="T43" fmla="*/ 0 h 347"/>
                <a:gd name="T44" fmla="*/ 7 w 73"/>
                <a:gd name="T45" fmla="*/ 0 h 347"/>
                <a:gd name="T46" fmla="*/ 6 w 73"/>
                <a:gd name="T47" fmla="*/ 0 h 347"/>
                <a:gd name="T48" fmla="*/ 4 w 73"/>
                <a:gd name="T49" fmla="*/ 0 h 347"/>
                <a:gd name="T50" fmla="*/ 3 w 73"/>
                <a:gd name="T51" fmla="*/ 1 h 34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3"/>
                <a:gd name="T79" fmla="*/ 0 h 347"/>
                <a:gd name="T80" fmla="*/ 73 w 73"/>
                <a:gd name="T81" fmla="*/ 347 h 34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3" h="347">
                  <a:moveTo>
                    <a:pt x="23" y="7"/>
                  </a:moveTo>
                  <a:lnTo>
                    <a:pt x="21" y="14"/>
                  </a:lnTo>
                  <a:lnTo>
                    <a:pt x="16" y="33"/>
                  </a:lnTo>
                  <a:lnTo>
                    <a:pt x="10" y="64"/>
                  </a:lnTo>
                  <a:lnTo>
                    <a:pt x="4" y="105"/>
                  </a:lnTo>
                  <a:lnTo>
                    <a:pt x="0" y="155"/>
                  </a:lnTo>
                  <a:lnTo>
                    <a:pt x="0" y="213"/>
                  </a:lnTo>
                  <a:lnTo>
                    <a:pt x="7" y="278"/>
                  </a:lnTo>
                  <a:lnTo>
                    <a:pt x="20" y="347"/>
                  </a:lnTo>
                  <a:lnTo>
                    <a:pt x="70" y="344"/>
                  </a:lnTo>
                  <a:lnTo>
                    <a:pt x="68" y="334"/>
                  </a:lnTo>
                  <a:lnTo>
                    <a:pt x="63" y="305"/>
                  </a:lnTo>
                  <a:lnTo>
                    <a:pt x="56" y="265"/>
                  </a:lnTo>
                  <a:lnTo>
                    <a:pt x="51" y="213"/>
                  </a:lnTo>
                  <a:lnTo>
                    <a:pt x="48" y="158"/>
                  </a:lnTo>
                  <a:lnTo>
                    <a:pt x="50" y="101"/>
                  </a:lnTo>
                  <a:lnTo>
                    <a:pt x="57" y="49"/>
                  </a:lnTo>
                  <a:lnTo>
                    <a:pt x="73" y="4"/>
                  </a:lnTo>
                  <a:lnTo>
                    <a:pt x="73" y="2"/>
                  </a:lnTo>
                  <a:lnTo>
                    <a:pt x="72" y="1"/>
                  </a:lnTo>
                  <a:lnTo>
                    <a:pt x="69" y="0"/>
                  </a:lnTo>
                  <a:lnTo>
                    <a:pt x="63" y="0"/>
                  </a:lnTo>
                  <a:lnTo>
                    <a:pt x="53" y="1"/>
                  </a:lnTo>
                  <a:lnTo>
                    <a:pt x="41" y="3"/>
                  </a:lnTo>
                  <a:lnTo>
                    <a:pt x="23" y="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97" name="Freeform 1127"/>
            <p:cNvSpPr>
              <a:spLocks/>
            </p:cNvSpPr>
            <p:nvPr/>
          </p:nvSpPr>
          <p:spPr bwMode="auto">
            <a:xfrm>
              <a:off x="3964" y="3301"/>
              <a:ext cx="6" cy="28"/>
            </a:xfrm>
            <a:custGeom>
              <a:avLst/>
              <a:gdLst>
                <a:gd name="T0" fmla="*/ 2 w 52"/>
                <a:gd name="T1" fmla="*/ 1 h 256"/>
                <a:gd name="T2" fmla="*/ 2 w 52"/>
                <a:gd name="T3" fmla="*/ 1 h 256"/>
                <a:gd name="T4" fmla="*/ 1 w 52"/>
                <a:gd name="T5" fmla="*/ 3 h 256"/>
                <a:gd name="T6" fmla="*/ 1 w 52"/>
                <a:gd name="T7" fmla="*/ 5 h 256"/>
                <a:gd name="T8" fmla="*/ 0 w 52"/>
                <a:gd name="T9" fmla="*/ 8 h 256"/>
                <a:gd name="T10" fmla="*/ 0 w 52"/>
                <a:gd name="T11" fmla="*/ 13 h 256"/>
                <a:gd name="T12" fmla="*/ 0 w 52"/>
                <a:gd name="T13" fmla="*/ 17 h 256"/>
                <a:gd name="T14" fmla="*/ 0 w 52"/>
                <a:gd name="T15" fmla="*/ 22 h 256"/>
                <a:gd name="T16" fmla="*/ 2 w 52"/>
                <a:gd name="T17" fmla="*/ 28 h 256"/>
                <a:gd name="T18" fmla="*/ 6 w 52"/>
                <a:gd name="T19" fmla="*/ 28 h 256"/>
                <a:gd name="T20" fmla="*/ 6 w 52"/>
                <a:gd name="T21" fmla="*/ 27 h 256"/>
                <a:gd name="T22" fmla="*/ 5 w 52"/>
                <a:gd name="T23" fmla="*/ 25 h 256"/>
                <a:gd name="T24" fmla="*/ 5 w 52"/>
                <a:gd name="T25" fmla="*/ 21 h 256"/>
                <a:gd name="T26" fmla="*/ 4 w 52"/>
                <a:gd name="T27" fmla="*/ 17 h 256"/>
                <a:gd name="T28" fmla="*/ 4 w 52"/>
                <a:gd name="T29" fmla="*/ 13 h 256"/>
                <a:gd name="T30" fmla="*/ 4 w 52"/>
                <a:gd name="T31" fmla="*/ 8 h 256"/>
                <a:gd name="T32" fmla="*/ 5 w 52"/>
                <a:gd name="T33" fmla="*/ 4 h 256"/>
                <a:gd name="T34" fmla="*/ 6 w 52"/>
                <a:gd name="T35" fmla="*/ 0 h 256"/>
                <a:gd name="T36" fmla="*/ 6 w 52"/>
                <a:gd name="T37" fmla="*/ 0 h 256"/>
                <a:gd name="T38" fmla="*/ 6 w 52"/>
                <a:gd name="T39" fmla="*/ 0 h 256"/>
                <a:gd name="T40" fmla="*/ 6 w 52"/>
                <a:gd name="T41" fmla="*/ 0 h 256"/>
                <a:gd name="T42" fmla="*/ 6 w 52"/>
                <a:gd name="T43" fmla="*/ 0 h 256"/>
                <a:gd name="T44" fmla="*/ 5 w 52"/>
                <a:gd name="T45" fmla="*/ 0 h 256"/>
                <a:gd name="T46" fmla="*/ 5 w 52"/>
                <a:gd name="T47" fmla="*/ 0 h 256"/>
                <a:gd name="T48" fmla="*/ 3 w 52"/>
                <a:gd name="T49" fmla="*/ 0 h 256"/>
                <a:gd name="T50" fmla="*/ 2 w 52"/>
                <a:gd name="T51" fmla="*/ 1 h 2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2"/>
                <a:gd name="T79" fmla="*/ 0 h 256"/>
                <a:gd name="T80" fmla="*/ 52 w 52"/>
                <a:gd name="T81" fmla="*/ 256 h 2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2" h="256">
                  <a:moveTo>
                    <a:pt x="16" y="5"/>
                  </a:moveTo>
                  <a:lnTo>
                    <a:pt x="15" y="10"/>
                  </a:lnTo>
                  <a:lnTo>
                    <a:pt x="11" y="24"/>
                  </a:lnTo>
                  <a:lnTo>
                    <a:pt x="6" y="47"/>
                  </a:lnTo>
                  <a:lnTo>
                    <a:pt x="2" y="77"/>
                  </a:lnTo>
                  <a:lnTo>
                    <a:pt x="0" y="115"/>
                  </a:lnTo>
                  <a:lnTo>
                    <a:pt x="0" y="157"/>
                  </a:lnTo>
                  <a:lnTo>
                    <a:pt x="4" y="205"/>
                  </a:lnTo>
                  <a:lnTo>
                    <a:pt x="14" y="256"/>
                  </a:lnTo>
                  <a:lnTo>
                    <a:pt x="50" y="254"/>
                  </a:lnTo>
                  <a:lnTo>
                    <a:pt x="49" y="247"/>
                  </a:lnTo>
                  <a:lnTo>
                    <a:pt x="45" y="226"/>
                  </a:lnTo>
                  <a:lnTo>
                    <a:pt x="41" y="195"/>
                  </a:lnTo>
                  <a:lnTo>
                    <a:pt x="37" y="157"/>
                  </a:lnTo>
                  <a:lnTo>
                    <a:pt x="35" y="116"/>
                  </a:lnTo>
                  <a:lnTo>
                    <a:pt x="36" y="74"/>
                  </a:lnTo>
                  <a:lnTo>
                    <a:pt x="41" y="35"/>
                  </a:lnTo>
                  <a:lnTo>
                    <a:pt x="52" y="3"/>
                  </a:lnTo>
                  <a:lnTo>
                    <a:pt x="52" y="2"/>
                  </a:lnTo>
                  <a:lnTo>
                    <a:pt x="51" y="1"/>
                  </a:lnTo>
                  <a:lnTo>
                    <a:pt x="49" y="0"/>
                  </a:lnTo>
                  <a:lnTo>
                    <a:pt x="45" y="0"/>
                  </a:lnTo>
                  <a:lnTo>
                    <a:pt x="39" y="0"/>
                  </a:lnTo>
                  <a:lnTo>
                    <a:pt x="29" y="2"/>
                  </a:lnTo>
                  <a:lnTo>
                    <a:pt x="16" y="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98" name="Freeform 1128"/>
            <p:cNvSpPr>
              <a:spLocks/>
            </p:cNvSpPr>
            <p:nvPr/>
          </p:nvSpPr>
          <p:spPr bwMode="auto">
            <a:xfrm>
              <a:off x="4046" y="3273"/>
              <a:ext cx="20" cy="77"/>
            </a:xfrm>
            <a:custGeom>
              <a:avLst/>
              <a:gdLst>
                <a:gd name="T0" fmla="*/ 20 w 176"/>
                <a:gd name="T1" fmla="*/ 1 h 693"/>
                <a:gd name="T2" fmla="*/ 20 w 176"/>
                <a:gd name="T3" fmla="*/ 1 h 693"/>
                <a:gd name="T4" fmla="*/ 18 w 176"/>
                <a:gd name="T5" fmla="*/ 3 h 693"/>
                <a:gd name="T6" fmla="*/ 16 w 176"/>
                <a:gd name="T7" fmla="*/ 7 h 693"/>
                <a:gd name="T8" fmla="*/ 15 w 176"/>
                <a:gd name="T9" fmla="*/ 14 h 693"/>
                <a:gd name="T10" fmla="*/ 13 w 176"/>
                <a:gd name="T11" fmla="*/ 23 h 693"/>
                <a:gd name="T12" fmla="*/ 12 w 176"/>
                <a:gd name="T13" fmla="*/ 37 h 693"/>
                <a:gd name="T14" fmla="*/ 13 w 176"/>
                <a:gd name="T15" fmla="*/ 54 h 693"/>
                <a:gd name="T16" fmla="*/ 15 w 176"/>
                <a:gd name="T17" fmla="*/ 77 h 693"/>
                <a:gd name="T18" fmla="*/ 4 w 176"/>
                <a:gd name="T19" fmla="*/ 77 h 693"/>
                <a:gd name="T20" fmla="*/ 3 w 176"/>
                <a:gd name="T21" fmla="*/ 75 h 693"/>
                <a:gd name="T22" fmla="*/ 2 w 176"/>
                <a:gd name="T23" fmla="*/ 69 h 693"/>
                <a:gd name="T24" fmla="*/ 1 w 176"/>
                <a:gd name="T25" fmla="*/ 59 h 693"/>
                <a:gd name="T26" fmla="*/ 0 w 176"/>
                <a:gd name="T27" fmla="*/ 48 h 693"/>
                <a:gd name="T28" fmla="*/ 0 w 176"/>
                <a:gd name="T29" fmla="*/ 35 h 693"/>
                <a:gd name="T30" fmla="*/ 1 w 176"/>
                <a:gd name="T31" fmla="*/ 22 h 693"/>
                <a:gd name="T32" fmla="*/ 3 w 176"/>
                <a:gd name="T33" fmla="*/ 10 h 693"/>
                <a:gd name="T34" fmla="*/ 6 w 176"/>
                <a:gd name="T35" fmla="*/ 0 h 693"/>
                <a:gd name="T36" fmla="*/ 20 w 176"/>
                <a:gd name="T37" fmla="*/ 1 h 69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6"/>
                <a:gd name="T58" fmla="*/ 0 h 693"/>
                <a:gd name="T59" fmla="*/ 176 w 176"/>
                <a:gd name="T60" fmla="*/ 693 h 69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6" h="693">
                  <a:moveTo>
                    <a:pt x="176" y="5"/>
                  </a:moveTo>
                  <a:lnTo>
                    <a:pt x="172" y="10"/>
                  </a:lnTo>
                  <a:lnTo>
                    <a:pt x="159" y="28"/>
                  </a:lnTo>
                  <a:lnTo>
                    <a:pt x="144" y="63"/>
                  </a:lnTo>
                  <a:lnTo>
                    <a:pt x="129" y="123"/>
                  </a:lnTo>
                  <a:lnTo>
                    <a:pt x="117" y="210"/>
                  </a:lnTo>
                  <a:lnTo>
                    <a:pt x="110" y="331"/>
                  </a:lnTo>
                  <a:lnTo>
                    <a:pt x="115" y="490"/>
                  </a:lnTo>
                  <a:lnTo>
                    <a:pt x="131" y="693"/>
                  </a:lnTo>
                  <a:lnTo>
                    <a:pt x="32" y="693"/>
                  </a:lnTo>
                  <a:lnTo>
                    <a:pt x="29" y="673"/>
                  </a:lnTo>
                  <a:lnTo>
                    <a:pt x="20" y="617"/>
                  </a:lnTo>
                  <a:lnTo>
                    <a:pt x="11" y="533"/>
                  </a:lnTo>
                  <a:lnTo>
                    <a:pt x="3" y="430"/>
                  </a:lnTo>
                  <a:lnTo>
                    <a:pt x="0" y="317"/>
                  </a:lnTo>
                  <a:lnTo>
                    <a:pt x="6" y="202"/>
                  </a:lnTo>
                  <a:lnTo>
                    <a:pt x="23" y="93"/>
                  </a:lnTo>
                  <a:lnTo>
                    <a:pt x="57" y="0"/>
                  </a:lnTo>
                  <a:lnTo>
                    <a:pt x="176" y="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99" name="Freeform 1129"/>
            <p:cNvSpPr>
              <a:spLocks/>
            </p:cNvSpPr>
            <p:nvPr/>
          </p:nvSpPr>
          <p:spPr bwMode="auto">
            <a:xfrm>
              <a:off x="4047" y="3279"/>
              <a:ext cx="16" cy="65"/>
            </a:xfrm>
            <a:custGeom>
              <a:avLst/>
              <a:gdLst>
                <a:gd name="T0" fmla="*/ 16 w 149"/>
                <a:gd name="T1" fmla="*/ 0 h 592"/>
                <a:gd name="T2" fmla="*/ 16 w 149"/>
                <a:gd name="T3" fmla="*/ 1 h 592"/>
                <a:gd name="T4" fmla="*/ 15 w 149"/>
                <a:gd name="T5" fmla="*/ 3 h 592"/>
                <a:gd name="T6" fmla="*/ 13 w 149"/>
                <a:gd name="T7" fmla="*/ 6 h 592"/>
                <a:gd name="T8" fmla="*/ 12 w 149"/>
                <a:gd name="T9" fmla="*/ 11 h 592"/>
                <a:gd name="T10" fmla="*/ 11 w 149"/>
                <a:gd name="T11" fmla="*/ 20 h 592"/>
                <a:gd name="T12" fmla="*/ 10 w 149"/>
                <a:gd name="T13" fmla="*/ 31 h 592"/>
                <a:gd name="T14" fmla="*/ 10 w 149"/>
                <a:gd name="T15" fmla="*/ 46 h 592"/>
                <a:gd name="T16" fmla="*/ 12 w 149"/>
                <a:gd name="T17" fmla="*/ 65 h 592"/>
                <a:gd name="T18" fmla="*/ 3 w 149"/>
                <a:gd name="T19" fmla="*/ 65 h 592"/>
                <a:gd name="T20" fmla="*/ 3 w 149"/>
                <a:gd name="T21" fmla="*/ 63 h 592"/>
                <a:gd name="T22" fmla="*/ 2 w 149"/>
                <a:gd name="T23" fmla="*/ 58 h 592"/>
                <a:gd name="T24" fmla="*/ 1 w 149"/>
                <a:gd name="T25" fmla="*/ 50 h 592"/>
                <a:gd name="T26" fmla="*/ 0 w 149"/>
                <a:gd name="T27" fmla="*/ 40 h 592"/>
                <a:gd name="T28" fmla="*/ 0 w 149"/>
                <a:gd name="T29" fmla="*/ 30 h 592"/>
                <a:gd name="T30" fmla="*/ 1 w 149"/>
                <a:gd name="T31" fmla="*/ 19 h 592"/>
                <a:gd name="T32" fmla="*/ 2 w 149"/>
                <a:gd name="T33" fmla="*/ 9 h 592"/>
                <a:gd name="T34" fmla="*/ 5 w 149"/>
                <a:gd name="T35" fmla="*/ 0 h 592"/>
                <a:gd name="T36" fmla="*/ 16 w 149"/>
                <a:gd name="T37" fmla="*/ 0 h 59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9"/>
                <a:gd name="T58" fmla="*/ 0 h 592"/>
                <a:gd name="T59" fmla="*/ 149 w 149"/>
                <a:gd name="T60" fmla="*/ 592 h 59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9" h="592">
                  <a:moveTo>
                    <a:pt x="149" y="4"/>
                  </a:moveTo>
                  <a:lnTo>
                    <a:pt x="145" y="8"/>
                  </a:lnTo>
                  <a:lnTo>
                    <a:pt x="136" y="24"/>
                  </a:lnTo>
                  <a:lnTo>
                    <a:pt x="123" y="54"/>
                  </a:lnTo>
                  <a:lnTo>
                    <a:pt x="110" y="104"/>
                  </a:lnTo>
                  <a:lnTo>
                    <a:pt x="99" y="179"/>
                  </a:lnTo>
                  <a:lnTo>
                    <a:pt x="94" y="282"/>
                  </a:lnTo>
                  <a:lnTo>
                    <a:pt x="97" y="418"/>
                  </a:lnTo>
                  <a:lnTo>
                    <a:pt x="112" y="592"/>
                  </a:lnTo>
                  <a:lnTo>
                    <a:pt x="27" y="592"/>
                  </a:lnTo>
                  <a:lnTo>
                    <a:pt x="24" y="575"/>
                  </a:lnTo>
                  <a:lnTo>
                    <a:pt x="17" y="527"/>
                  </a:lnTo>
                  <a:lnTo>
                    <a:pt x="9" y="455"/>
                  </a:lnTo>
                  <a:lnTo>
                    <a:pt x="2" y="367"/>
                  </a:lnTo>
                  <a:lnTo>
                    <a:pt x="0" y="271"/>
                  </a:lnTo>
                  <a:lnTo>
                    <a:pt x="5" y="173"/>
                  </a:lnTo>
                  <a:lnTo>
                    <a:pt x="20" y="80"/>
                  </a:lnTo>
                  <a:lnTo>
                    <a:pt x="48" y="0"/>
                  </a:lnTo>
                  <a:lnTo>
                    <a:pt x="149" y="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00" name="Freeform 1130"/>
            <p:cNvSpPr>
              <a:spLocks/>
            </p:cNvSpPr>
            <p:nvPr/>
          </p:nvSpPr>
          <p:spPr bwMode="auto">
            <a:xfrm>
              <a:off x="4048" y="3284"/>
              <a:ext cx="13" cy="54"/>
            </a:xfrm>
            <a:custGeom>
              <a:avLst/>
              <a:gdLst>
                <a:gd name="T0" fmla="*/ 13 w 124"/>
                <a:gd name="T1" fmla="*/ 0 h 490"/>
                <a:gd name="T2" fmla="*/ 13 w 124"/>
                <a:gd name="T3" fmla="*/ 1 h 490"/>
                <a:gd name="T4" fmla="*/ 12 w 124"/>
                <a:gd name="T5" fmla="*/ 2 h 490"/>
                <a:gd name="T6" fmla="*/ 11 w 124"/>
                <a:gd name="T7" fmla="*/ 5 h 490"/>
                <a:gd name="T8" fmla="*/ 10 w 124"/>
                <a:gd name="T9" fmla="*/ 10 h 490"/>
                <a:gd name="T10" fmla="*/ 9 w 124"/>
                <a:gd name="T11" fmla="*/ 16 h 490"/>
                <a:gd name="T12" fmla="*/ 8 w 124"/>
                <a:gd name="T13" fmla="*/ 26 h 490"/>
                <a:gd name="T14" fmla="*/ 8 w 124"/>
                <a:gd name="T15" fmla="*/ 38 h 490"/>
                <a:gd name="T16" fmla="*/ 10 w 124"/>
                <a:gd name="T17" fmla="*/ 54 h 490"/>
                <a:gd name="T18" fmla="*/ 2 w 124"/>
                <a:gd name="T19" fmla="*/ 54 h 490"/>
                <a:gd name="T20" fmla="*/ 2 w 124"/>
                <a:gd name="T21" fmla="*/ 52 h 490"/>
                <a:gd name="T22" fmla="*/ 2 w 124"/>
                <a:gd name="T23" fmla="*/ 48 h 490"/>
                <a:gd name="T24" fmla="*/ 1 w 124"/>
                <a:gd name="T25" fmla="*/ 42 h 490"/>
                <a:gd name="T26" fmla="*/ 0 w 124"/>
                <a:gd name="T27" fmla="*/ 34 h 490"/>
                <a:gd name="T28" fmla="*/ 0 w 124"/>
                <a:gd name="T29" fmla="*/ 25 h 490"/>
                <a:gd name="T30" fmla="*/ 0 w 124"/>
                <a:gd name="T31" fmla="*/ 16 h 490"/>
                <a:gd name="T32" fmla="*/ 2 w 124"/>
                <a:gd name="T33" fmla="*/ 7 h 490"/>
                <a:gd name="T34" fmla="*/ 4 w 124"/>
                <a:gd name="T35" fmla="*/ 0 h 490"/>
                <a:gd name="T36" fmla="*/ 13 w 124"/>
                <a:gd name="T37" fmla="*/ 0 h 49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4"/>
                <a:gd name="T58" fmla="*/ 0 h 490"/>
                <a:gd name="T59" fmla="*/ 124 w 124"/>
                <a:gd name="T60" fmla="*/ 490 h 49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4" h="490">
                  <a:moveTo>
                    <a:pt x="124" y="4"/>
                  </a:moveTo>
                  <a:lnTo>
                    <a:pt x="121" y="7"/>
                  </a:lnTo>
                  <a:lnTo>
                    <a:pt x="113" y="21"/>
                  </a:lnTo>
                  <a:lnTo>
                    <a:pt x="103" y="45"/>
                  </a:lnTo>
                  <a:lnTo>
                    <a:pt x="91" y="87"/>
                  </a:lnTo>
                  <a:lnTo>
                    <a:pt x="83" y="148"/>
                  </a:lnTo>
                  <a:lnTo>
                    <a:pt x="79" y="234"/>
                  </a:lnTo>
                  <a:lnTo>
                    <a:pt x="81" y="347"/>
                  </a:lnTo>
                  <a:lnTo>
                    <a:pt x="93" y="490"/>
                  </a:lnTo>
                  <a:lnTo>
                    <a:pt x="23" y="490"/>
                  </a:lnTo>
                  <a:lnTo>
                    <a:pt x="21" y="476"/>
                  </a:lnTo>
                  <a:lnTo>
                    <a:pt x="15" y="436"/>
                  </a:lnTo>
                  <a:lnTo>
                    <a:pt x="8" y="377"/>
                  </a:lnTo>
                  <a:lnTo>
                    <a:pt x="2" y="304"/>
                  </a:lnTo>
                  <a:lnTo>
                    <a:pt x="0" y="224"/>
                  </a:lnTo>
                  <a:lnTo>
                    <a:pt x="4" y="143"/>
                  </a:lnTo>
                  <a:lnTo>
                    <a:pt x="17" y="67"/>
                  </a:lnTo>
                  <a:lnTo>
                    <a:pt x="40" y="0"/>
                  </a:lnTo>
                  <a:lnTo>
                    <a:pt x="124" y="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01" name="Freeform 1131"/>
            <p:cNvSpPr>
              <a:spLocks/>
            </p:cNvSpPr>
            <p:nvPr/>
          </p:nvSpPr>
          <p:spPr bwMode="auto">
            <a:xfrm>
              <a:off x="4048" y="3289"/>
              <a:ext cx="11" cy="43"/>
            </a:xfrm>
            <a:custGeom>
              <a:avLst/>
              <a:gdLst>
                <a:gd name="T0" fmla="*/ 11 w 99"/>
                <a:gd name="T1" fmla="*/ 0 h 389"/>
                <a:gd name="T2" fmla="*/ 11 w 99"/>
                <a:gd name="T3" fmla="*/ 1 h 389"/>
                <a:gd name="T4" fmla="*/ 10 w 99"/>
                <a:gd name="T5" fmla="*/ 2 h 389"/>
                <a:gd name="T6" fmla="*/ 9 w 99"/>
                <a:gd name="T7" fmla="*/ 4 h 389"/>
                <a:gd name="T8" fmla="*/ 8 w 99"/>
                <a:gd name="T9" fmla="*/ 8 h 389"/>
                <a:gd name="T10" fmla="*/ 7 w 99"/>
                <a:gd name="T11" fmla="*/ 13 h 389"/>
                <a:gd name="T12" fmla="*/ 7 w 99"/>
                <a:gd name="T13" fmla="*/ 20 h 389"/>
                <a:gd name="T14" fmla="*/ 7 w 99"/>
                <a:gd name="T15" fmla="*/ 30 h 389"/>
                <a:gd name="T16" fmla="*/ 8 w 99"/>
                <a:gd name="T17" fmla="*/ 43 h 389"/>
                <a:gd name="T18" fmla="*/ 2 w 99"/>
                <a:gd name="T19" fmla="*/ 43 h 389"/>
                <a:gd name="T20" fmla="*/ 2 w 99"/>
                <a:gd name="T21" fmla="*/ 42 h 389"/>
                <a:gd name="T22" fmla="*/ 1 w 99"/>
                <a:gd name="T23" fmla="*/ 38 h 389"/>
                <a:gd name="T24" fmla="*/ 1 w 99"/>
                <a:gd name="T25" fmla="*/ 33 h 389"/>
                <a:gd name="T26" fmla="*/ 0 w 99"/>
                <a:gd name="T27" fmla="*/ 27 h 389"/>
                <a:gd name="T28" fmla="*/ 0 w 99"/>
                <a:gd name="T29" fmla="*/ 20 h 389"/>
                <a:gd name="T30" fmla="*/ 0 w 99"/>
                <a:gd name="T31" fmla="*/ 13 h 389"/>
                <a:gd name="T32" fmla="*/ 2 w 99"/>
                <a:gd name="T33" fmla="*/ 6 h 389"/>
                <a:gd name="T34" fmla="*/ 4 w 99"/>
                <a:gd name="T35" fmla="*/ 0 h 389"/>
                <a:gd name="T36" fmla="*/ 11 w 99"/>
                <a:gd name="T37" fmla="*/ 0 h 38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9"/>
                <a:gd name="T58" fmla="*/ 0 h 389"/>
                <a:gd name="T59" fmla="*/ 99 w 99"/>
                <a:gd name="T60" fmla="*/ 389 h 38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9" h="389">
                  <a:moveTo>
                    <a:pt x="99" y="3"/>
                  </a:moveTo>
                  <a:lnTo>
                    <a:pt x="96" y="6"/>
                  </a:lnTo>
                  <a:lnTo>
                    <a:pt x="89" y="16"/>
                  </a:lnTo>
                  <a:lnTo>
                    <a:pt x="81" y="36"/>
                  </a:lnTo>
                  <a:lnTo>
                    <a:pt x="72" y="69"/>
                  </a:lnTo>
                  <a:lnTo>
                    <a:pt x="66" y="118"/>
                  </a:lnTo>
                  <a:lnTo>
                    <a:pt x="62" y="185"/>
                  </a:lnTo>
                  <a:lnTo>
                    <a:pt x="64" y="275"/>
                  </a:lnTo>
                  <a:lnTo>
                    <a:pt x="73" y="389"/>
                  </a:lnTo>
                  <a:lnTo>
                    <a:pt x="18" y="389"/>
                  </a:lnTo>
                  <a:lnTo>
                    <a:pt x="16" y="378"/>
                  </a:lnTo>
                  <a:lnTo>
                    <a:pt x="11" y="346"/>
                  </a:lnTo>
                  <a:lnTo>
                    <a:pt x="6" y="299"/>
                  </a:lnTo>
                  <a:lnTo>
                    <a:pt x="2" y="242"/>
                  </a:lnTo>
                  <a:lnTo>
                    <a:pt x="0" y="178"/>
                  </a:lnTo>
                  <a:lnTo>
                    <a:pt x="4" y="114"/>
                  </a:lnTo>
                  <a:lnTo>
                    <a:pt x="14" y="52"/>
                  </a:lnTo>
                  <a:lnTo>
                    <a:pt x="32" y="0"/>
                  </a:lnTo>
                  <a:lnTo>
                    <a:pt x="99" y="3"/>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02" name="Freeform 1132"/>
            <p:cNvSpPr>
              <a:spLocks/>
            </p:cNvSpPr>
            <p:nvPr/>
          </p:nvSpPr>
          <p:spPr bwMode="auto">
            <a:xfrm>
              <a:off x="4049" y="3295"/>
              <a:ext cx="8" cy="31"/>
            </a:xfrm>
            <a:custGeom>
              <a:avLst/>
              <a:gdLst>
                <a:gd name="T0" fmla="*/ 8 w 72"/>
                <a:gd name="T1" fmla="*/ 0 h 287"/>
                <a:gd name="T2" fmla="*/ 8 w 72"/>
                <a:gd name="T3" fmla="*/ 0 h 287"/>
                <a:gd name="T4" fmla="*/ 7 w 72"/>
                <a:gd name="T5" fmla="*/ 1 h 287"/>
                <a:gd name="T6" fmla="*/ 7 w 72"/>
                <a:gd name="T7" fmla="*/ 3 h 287"/>
                <a:gd name="T8" fmla="*/ 6 w 72"/>
                <a:gd name="T9" fmla="*/ 5 h 287"/>
                <a:gd name="T10" fmla="*/ 5 w 72"/>
                <a:gd name="T11" fmla="*/ 9 h 287"/>
                <a:gd name="T12" fmla="*/ 5 w 72"/>
                <a:gd name="T13" fmla="*/ 15 h 287"/>
                <a:gd name="T14" fmla="*/ 5 w 72"/>
                <a:gd name="T15" fmla="*/ 22 h 287"/>
                <a:gd name="T16" fmla="*/ 6 w 72"/>
                <a:gd name="T17" fmla="*/ 31 h 287"/>
                <a:gd name="T18" fmla="*/ 1 w 72"/>
                <a:gd name="T19" fmla="*/ 31 h 287"/>
                <a:gd name="T20" fmla="*/ 1 w 72"/>
                <a:gd name="T21" fmla="*/ 30 h 287"/>
                <a:gd name="T22" fmla="*/ 1 w 72"/>
                <a:gd name="T23" fmla="*/ 28 h 287"/>
                <a:gd name="T24" fmla="*/ 0 w 72"/>
                <a:gd name="T25" fmla="*/ 24 h 287"/>
                <a:gd name="T26" fmla="*/ 0 w 72"/>
                <a:gd name="T27" fmla="*/ 19 h 287"/>
                <a:gd name="T28" fmla="*/ 0 w 72"/>
                <a:gd name="T29" fmla="*/ 14 h 287"/>
                <a:gd name="T30" fmla="*/ 0 w 72"/>
                <a:gd name="T31" fmla="*/ 9 h 287"/>
                <a:gd name="T32" fmla="*/ 1 w 72"/>
                <a:gd name="T33" fmla="*/ 4 h 287"/>
                <a:gd name="T34" fmla="*/ 3 w 72"/>
                <a:gd name="T35" fmla="*/ 0 h 287"/>
                <a:gd name="T36" fmla="*/ 8 w 72"/>
                <a:gd name="T37" fmla="*/ 0 h 28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2"/>
                <a:gd name="T58" fmla="*/ 0 h 287"/>
                <a:gd name="T59" fmla="*/ 72 w 72"/>
                <a:gd name="T60" fmla="*/ 287 h 28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2" h="287">
                  <a:moveTo>
                    <a:pt x="72" y="2"/>
                  </a:moveTo>
                  <a:lnTo>
                    <a:pt x="70" y="4"/>
                  </a:lnTo>
                  <a:lnTo>
                    <a:pt x="66" y="12"/>
                  </a:lnTo>
                  <a:lnTo>
                    <a:pt x="59" y="27"/>
                  </a:lnTo>
                  <a:lnTo>
                    <a:pt x="53" y="50"/>
                  </a:lnTo>
                  <a:lnTo>
                    <a:pt x="48" y="87"/>
                  </a:lnTo>
                  <a:lnTo>
                    <a:pt x="46" y="137"/>
                  </a:lnTo>
                  <a:lnTo>
                    <a:pt x="47" y="203"/>
                  </a:lnTo>
                  <a:lnTo>
                    <a:pt x="54" y="287"/>
                  </a:lnTo>
                  <a:lnTo>
                    <a:pt x="13" y="287"/>
                  </a:lnTo>
                  <a:lnTo>
                    <a:pt x="12" y="279"/>
                  </a:lnTo>
                  <a:lnTo>
                    <a:pt x="8" y="255"/>
                  </a:lnTo>
                  <a:lnTo>
                    <a:pt x="4" y="220"/>
                  </a:lnTo>
                  <a:lnTo>
                    <a:pt x="1" y="178"/>
                  </a:lnTo>
                  <a:lnTo>
                    <a:pt x="0" y="131"/>
                  </a:lnTo>
                  <a:lnTo>
                    <a:pt x="2" y="84"/>
                  </a:lnTo>
                  <a:lnTo>
                    <a:pt x="9" y="39"/>
                  </a:lnTo>
                  <a:lnTo>
                    <a:pt x="23" y="0"/>
                  </a:lnTo>
                  <a:lnTo>
                    <a:pt x="72" y="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03" name="Rectangle 1133"/>
            <p:cNvSpPr>
              <a:spLocks noChangeArrowheads="1"/>
            </p:cNvSpPr>
            <p:nvPr/>
          </p:nvSpPr>
          <p:spPr bwMode="auto">
            <a:xfrm>
              <a:off x="3944" y="3287"/>
              <a:ext cx="3" cy="101"/>
            </a:xfrm>
            <a:prstGeom prst="rect">
              <a:avLst/>
            </a:pr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04" name="Freeform 1134"/>
            <p:cNvSpPr>
              <a:spLocks/>
            </p:cNvSpPr>
            <p:nvPr/>
          </p:nvSpPr>
          <p:spPr bwMode="auto">
            <a:xfrm>
              <a:off x="3980" y="3285"/>
              <a:ext cx="39" cy="47"/>
            </a:xfrm>
            <a:custGeom>
              <a:avLst/>
              <a:gdLst>
                <a:gd name="T0" fmla="*/ 4 w 354"/>
                <a:gd name="T1" fmla="*/ 4 h 418"/>
                <a:gd name="T2" fmla="*/ 3 w 354"/>
                <a:gd name="T3" fmla="*/ 5 h 418"/>
                <a:gd name="T4" fmla="*/ 3 w 354"/>
                <a:gd name="T5" fmla="*/ 8 h 418"/>
                <a:gd name="T6" fmla="*/ 2 w 354"/>
                <a:gd name="T7" fmla="*/ 12 h 418"/>
                <a:gd name="T8" fmla="*/ 1 w 354"/>
                <a:gd name="T9" fmla="*/ 17 h 418"/>
                <a:gd name="T10" fmla="*/ 0 w 354"/>
                <a:gd name="T11" fmla="*/ 24 h 418"/>
                <a:gd name="T12" fmla="*/ 0 w 354"/>
                <a:gd name="T13" fmla="*/ 31 h 418"/>
                <a:gd name="T14" fmla="*/ 1 w 354"/>
                <a:gd name="T15" fmla="*/ 39 h 418"/>
                <a:gd name="T16" fmla="*/ 2 w 354"/>
                <a:gd name="T17" fmla="*/ 47 h 418"/>
                <a:gd name="T18" fmla="*/ 2 w 354"/>
                <a:gd name="T19" fmla="*/ 47 h 418"/>
                <a:gd name="T20" fmla="*/ 2 w 354"/>
                <a:gd name="T21" fmla="*/ 46 h 418"/>
                <a:gd name="T22" fmla="*/ 2 w 354"/>
                <a:gd name="T23" fmla="*/ 44 h 418"/>
                <a:gd name="T24" fmla="*/ 2 w 354"/>
                <a:gd name="T25" fmla="*/ 42 h 418"/>
                <a:gd name="T26" fmla="*/ 3 w 354"/>
                <a:gd name="T27" fmla="*/ 39 h 418"/>
                <a:gd name="T28" fmla="*/ 3 w 354"/>
                <a:gd name="T29" fmla="*/ 36 h 418"/>
                <a:gd name="T30" fmla="*/ 3 w 354"/>
                <a:gd name="T31" fmla="*/ 33 h 418"/>
                <a:gd name="T32" fmla="*/ 4 w 354"/>
                <a:gd name="T33" fmla="*/ 30 h 418"/>
                <a:gd name="T34" fmla="*/ 5 w 354"/>
                <a:gd name="T35" fmla="*/ 27 h 418"/>
                <a:gd name="T36" fmla="*/ 6 w 354"/>
                <a:gd name="T37" fmla="*/ 24 h 418"/>
                <a:gd name="T38" fmla="*/ 8 w 354"/>
                <a:gd name="T39" fmla="*/ 21 h 418"/>
                <a:gd name="T40" fmla="*/ 10 w 354"/>
                <a:gd name="T41" fmla="*/ 18 h 418"/>
                <a:gd name="T42" fmla="*/ 12 w 354"/>
                <a:gd name="T43" fmla="*/ 16 h 418"/>
                <a:gd name="T44" fmla="*/ 15 w 354"/>
                <a:gd name="T45" fmla="*/ 14 h 418"/>
                <a:gd name="T46" fmla="*/ 18 w 354"/>
                <a:gd name="T47" fmla="*/ 12 h 418"/>
                <a:gd name="T48" fmla="*/ 22 w 354"/>
                <a:gd name="T49" fmla="*/ 11 h 418"/>
                <a:gd name="T50" fmla="*/ 22 w 354"/>
                <a:gd name="T51" fmla="*/ 11 h 418"/>
                <a:gd name="T52" fmla="*/ 23 w 354"/>
                <a:gd name="T53" fmla="*/ 11 h 418"/>
                <a:gd name="T54" fmla="*/ 24 w 354"/>
                <a:gd name="T55" fmla="*/ 10 h 418"/>
                <a:gd name="T56" fmla="*/ 25 w 354"/>
                <a:gd name="T57" fmla="*/ 9 h 418"/>
                <a:gd name="T58" fmla="*/ 28 w 354"/>
                <a:gd name="T59" fmla="*/ 7 h 418"/>
                <a:gd name="T60" fmla="*/ 31 w 354"/>
                <a:gd name="T61" fmla="*/ 6 h 418"/>
                <a:gd name="T62" fmla="*/ 35 w 354"/>
                <a:gd name="T63" fmla="*/ 4 h 418"/>
                <a:gd name="T64" fmla="*/ 39 w 354"/>
                <a:gd name="T65" fmla="*/ 2 h 418"/>
                <a:gd name="T66" fmla="*/ 39 w 354"/>
                <a:gd name="T67" fmla="*/ 2 h 418"/>
                <a:gd name="T68" fmla="*/ 38 w 354"/>
                <a:gd name="T69" fmla="*/ 2 h 418"/>
                <a:gd name="T70" fmla="*/ 37 w 354"/>
                <a:gd name="T71" fmla="*/ 1 h 418"/>
                <a:gd name="T72" fmla="*/ 36 w 354"/>
                <a:gd name="T73" fmla="*/ 1 h 418"/>
                <a:gd name="T74" fmla="*/ 34 w 354"/>
                <a:gd name="T75" fmla="*/ 1 h 418"/>
                <a:gd name="T76" fmla="*/ 32 w 354"/>
                <a:gd name="T77" fmla="*/ 1 h 418"/>
                <a:gd name="T78" fmla="*/ 30 w 354"/>
                <a:gd name="T79" fmla="*/ 0 h 418"/>
                <a:gd name="T80" fmla="*/ 27 w 354"/>
                <a:gd name="T81" fmla="*/ 0 h 418"/>
                <a:gd name="T82" fmla="*/ 24 w 354"/>
                <a:gd name="T83" fmla="*/ 0 h 418"/>
                <a:gd name="T84" fmla="*/ 22 w 354"/>
                <a:gd name="T85" fmla="*/ 0 h 418"/>
                <a:gd name="T86" fmla="*/ 19 w 354"/>
                <a:gd name="T87" fmla="*/ 0 h 418"/>
                <a:gd name="T88" fmla="*/ 16 w 354"/>
                <a:gd name="T89" fmla="*/ 1 h 418"/>
                <a:gd name="T90" fmla="*/ 13 w 354"/>
                <a:gd name="T91" fmla="*/ 1 h 418"/>
                <a:gd name="T92" fmla="*/ 10 w 354"/>
                <a:gd name="T93" fmla="*/ 2 h 418"/>
                <a:gd name="T94" fmla="*/ 6 w 354"/>
                <a:gd name="T95" fmla="*/ 3 h 418"/>
                <a:gd name="T96" fmla="*/ 4 w 354"/>
                <a:gd name="T97" fmla="*/ 4 h 41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4"/>
                <a:gd name="T148" fmla="*/ 0 h 418"/>
                <a:gd name="T149" fmla="*/ 354 w 354"/>
                <a:gd name="T150" fmla="*/ 418 h 41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4" h="418">
                  <a:moveTo>
                    <a:pt x="33" y="39"/>
                  </a:moveTo>
                  <a:lnTo>
                    <a:pt x="30" y="48"/>
                  </a:lnTo>
                  <a:lnTo>
                    <a:pt x="23" y="71"/>
                  </a:lnTo>
                  <a:lnTo>
                    <a:pt x="15" y="107"/>
                  </a:lnTo>
                  <a:lnTo>
                    <a:pt x="7" y="155"/>
                  </a:lnTo>
                  <a:lnTo>
                    <a:pt x="1" y="212"/>
                  </a:lnTo>
                  <a:lnTo>
                    <a:pt x="0" y="276"/>
                  </a:lnTo>
                  <a:lnTo>
                    <a:pt x="6" y="345"/>
                  </a:lnTo>
                  <a:lnTo>
                    <a:pt x="21" y="418"/>
                  </a:lnTo>
                  <a:lnTo>
                    <a:pt x="21" y="415"/>
                  </a:lnTo>
                  <a:lnTo>
                    <a:pt x="21" y="405"/>
                  </a:lnTo>
                  <a:lnTo>
                    <a:pt x="21" y="390"/>
                  </a:lnTo>
                  <a:lnTo>
                    <a:pt x="21" y="372"/>
                  </a:lnTo>
                  <a:lnTo>
                    <a:pt x="23" y="348"/>
                  </a:lnTo>
                  <a:lnTo>
                    <a:pt x="27" y="324"/>
                  </a:lnTo>
                  <a:lnTo>
                    <a:pt x="31" y="296"/>
                  </a:lnTo>
                  <a:lnTo>
                    <a:pt x="37" y="267"/>
                  </a:lnTo>
                  <a:lnTo>
                    <a:pt x="46" y="239"/>
                  </a:lnTo>
                  <a:lnTo>
                    <a:pt x="57" y="211"/>
                  </a:lnTo>
                  <a:lnTo>
                    <a:pt x="70" y="185"/>
                  </a:lnTo>
                  <a:lnTo>
                    <a:pt x="88" y="160"/>
                  </a:lnTo>
                  <a:lnTo>
                    <a:pt x="109" y="139"/>
                  </a:lnTo>
                  <a:lnTo>
                    <a:pt x="133" y="121"/>
                  </a:lnTo>
                  <a:lnTo>
                    <a:pt x="163" y="109"/>
                  </a:lnTo>
                  <a:lnTo>
                    <a:pt x="197" y="102"/>
                  </a:lnTo>
                  <a:lnTo>
                    <a:pt x="199" y="100"/>
                  </a:lnTo>
                  <a:lnTo>
                    <a:pt x="205" y="96"/>
                  </a:lnTo>
                  <a:lnTo>
                    <a:pt x="215" y="88"/>
                  </a:lnTo>
                  <a:lnTo>
                    <a:pt x="231" y="78"/>
                  </a:lnTo>
                  <a:lnTo>
                    <a:pt x="252" y="66"/>
                  </a:lnTo>
                  <a:lnTo>
                    <a:pt x="280" y="52"/>
                  </a:lnTo>
                  <a:lnTo>
                    <a:pt x="314" y="35"/>
                  </a:lnTo>
                  <a:lnTo>
                    <a:pt x="354" y="17"/>
                  </a:lnTo>
                  <a:lnTo>
                    <a:pt x="352" y="16"/>
                  </a:lnTo>
                  <a:lnTo>
                    <a:pt x="346" y="15"/>
                  </a:lnTo>
                  <a:lnTo>
                    <a:pt x="337" y="13"/>
                  </a:lnTo>
                  <a:lnTo>
                    <a:pt x="324" y="11"/>
                  </a:lnTo>
                  <a:lnTo>
                    <a:pt x="308" y="8"/>
                  </a:lnTo>
                  <a:lnTo>
                    <a:pt x="290" y="6"/>
                  </a:lnTo>
                  <a:lnTo>
                    <a:pt x="269" y="4"/>
                  </a:lnTo>
                  <a:lnTo>
                    <a:pt x="246" y="1"/>
                  </a:lnTo>
                  <a:lnTo>
                    <a:pt x="222" y="0"/>
                  </a:lnTo>
                  <a:lnTo>
                    <a:pt x="197" y="1"/>
                  </a:lnTo>
                  <a:lnTo>
                    <a:pt x="170" y="3"/>
                  </a:lnTo>
                  <a:lnTo>
                    <a:pt x="143" y="6"/>
                  </a:lnTo>
                  <a:lnTo>
                    <a:pt x="115" y="11"/>
                  </a:lnTo>
                  <a:lnTo>
                    <a:pt x="87" y="18"/>
                  </a:lnTo>
                  <a:lnTo>
                    <a:pt x="59" y="27"/>
                  </a:lnTo>
                  <a:lnTo>
                    <a:pt x="33" y="39"/>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05" name="Freeform 1135"/>
            <p:cNvSpPr>
              <a:spLocks/>
            </p:cNvSpPr>
            <p:nvPr/>
          </p:nvSpPr>
          <p:spPr bwMode="auto">
            <a:xfrm>
              <a:off x="3925" y="3320"/>
              <a:ext cx="32" cy="8"/>
            </a:xfrm>
            <a:custGeom>
              <a:avLst/>
              <a:gdLst>
                <a:gd name="T0" fmla="*/ 0 w 290"/>
                <a:gd name="T1" fmla="*/ 5 h 79"/>
                <a:gd name="T2" fmla="*/ 0 w 290"/>
                <a:gd name="T3" fmla="*/ 5 h 79"/>
                <a:gd name="T4" fmla="*/ 0 w 290"/>
                <a:gd name="T5" fmla="*/ 5 h 79"/>
                <a:gd name="T6" fmla="*/ 1 w 290"/>
                <a:gd name="T7" fmla="*/ 4 h 79"/>
                <a:gd name="T8" fmla="*/ 1 w 290"/>
                <a:gd name="T9" fmla="*/ 4 h 79"/>
                <a:gd name="T10" fmla="*/ 2 w 290"/>
                <a:gd name="T11" fmla="*/ 3 h 79"/>
                <a:gd name="T12" fmla="*/ 3 w 290"/>
                <a:gd name="T13" fmla="*/ 2 h 79"/>
                <a:gd name="T14" fmla="*/ 4 w 290"/>
                <a:gd name="T15" fmla="*/ 2 h 79"/>
                <a:gd name="T16" fmla="*/ 6 w 290"/>
                <a:gd name="T17" fmla="*/ 1 h 79"/>
                <a:gd name="T18" fmla="*/ 8 w 290"/>
                <a:gd name="T19" fmla="*/ 1 h 79"/>
                <a:gd name="T20" fmla="*/ 10 w 290"/>
                <a:gd name="T21" fmla="*/ 0 h 79"/>
                <a:gd name="T22" fmla="*/ 12 w 290"/>
                <a:gd name="T23" fmla="*/ 0 h 79"/>
                <a:gd name="T24" fmla="*/ 15 w 290"/>
                <a:gd name="T25" fmla="*/ 0 h 79"/>
                <a:gd name="T26" fmla="*/ 19 w 290"/>
                <a:gd name="T27" fmla="*/ 0 h 79"/>
                <a:gd name="T28" fmla="*/ 23 w 290"/>
                <a:gd name="T29" fmla="*/ 1 h 79"/>
                <a:gd name="T30" fmla="*/ 27 w 290"/>
                <a:gd name="T31" fmla="*/ 2 h 79"/>
                <a:gd name="T32" fmla="*/ 32 w 290"/>
                <a:gd name="T33" fmla="*/ 3 h 79"/>
                <a:gd name="T34" fmla="*/ 31 w 290"/>
                <a:gd name="T35" fmla="*/ 5 h 79"/>
                <a:gd name="T36" fmla="*/ 31 w 290"/>
                <a:gd name="T37" fmla="*/ 4 h 79"/>
                <a:gd name="T38" fmla="*/ 30 w 290"/>
                <a:gd name="T39" fmla="*/ 4 h 79"/>
                <a:gd name="T40" fmla="*/ 29 w 290"/>
                <a:gd name="T41" fmla="*/ 4 h 79"/>
                <a:gd name="T42" fmla="*/ 27 w 290"/>
                <a:gd name="T43" fmla="*/ 4 h 79"/>
                <a:gd name="T44" fmla="*/ 26 w 290"/>
                <a:gd name="T45" fmla="*/ 3 h 79"/>
                <a:gd name="T46" fmla="*/ 23 w 290"/>
                <a:gd name="T47" fmla="*/ 3 h 79"/>
                <a:gd name="T48" fmla="*/ 21 w 290"/>
                <a:gd name="T49" fmla="*/ 2 h 79"/>
                <a:gd name="T50" fmla="*/ 18 w 290"/>
                <a:gd name="T51" fmla="*/ 2 h 79"/>
                <a:gd name="T52" fmla="*/ 16 w 290"/>
                <a:gd name="T53" fmla="*/ 2 h 79"/>
                <a:gd name="T54" fmla="*/ 13 w 290"/>
                <a:gd name="T55" fmla="*/ 2 h 79"/>
                <a:gd name="T56" fmla="*/ 11 w 290"/>
                <a:gd name="T57" fmla="*/ 2 h 79"/>
                <a:gd name="T58" fmla="*/ 8 w 290"/>
                <a:gd name="T59" fmla="*/ 3 h 79"/>
                <a:gd name="T60" fmla="*/ 6 w 290"/>
                <a:gd name="T61" fmla="*/ 4 h 79"/>
                <a:gd name="T62" fmla="*/ 4 w 290"/>
                <a:gd name="T63" fmla="*/ 5 h 79"/>
                <a:gd name="T64" fmla="*/ 2 w 290"/>
                <a:gd name="T65" fmla="*/ 6 h 79"/>
                <a:gd name="T66" fmla="*/ 0 w 290"/>
                <a:gd name="T67" fmla="*/ 8 h 79"/>
                <a:gd name="T68" fmla="*/ 0 w 290"/>
                <a:gd name="T69" fmla="*/ 5 h 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90"/>
                <a:gd name="T106" fmla="*/ 0 h 79"/>
                <a:gd name="T107" fmla="*/ 290 w 290"/>
                <a:gd name="T108" fmla="*/ 79 h 7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90" h="79">
                  <a:moveTo>
                    <a:pt x="0" y="50"/>
                  </a:moveTo>
                  <a:lnTo>
                    <a:pt x="0" y="49"/>
                  </a:lnTo>
                  <a:lnTo>
                    <a:pt x="3" y="46"/>
                  </a:lnTo>
                  <a:lnTo>
                    <a:pt x="6" y="42"/>
                  </a:lnTo>
                  <a:lnTo>
                    <a:pt x="11" y="36"/>
                  </a:lnTo>
                  <a:lnTo>
                    <a:pt x="18" y="30"/>
                  </a:lnTo>
                  <a:lnTo>
                    <a:pt x="26" y="24"/>
                  </a:lnTo>
                  <a:lnTo>
                    <a:pt x="37" y="18"/>
                  </a:lnTo>
                  <a:lnTo>
                    <a:pt x="51" y="12"/>
                  </a:lnTo>
                  <a:lnTo>
                    <a:pt x="69" y="6"/>
                  </a:lnTo>
                  <a:lnTo>
                    <a:pt x="88" y="2"/>
                  </a:lnTo>
                  <a:lnTo>
                    <a:pt x="112" y="0"/>
                  </a:lnTo>
                  <a:lnTo>
                    <a:pt x="139" y="0"/>
                  </a:lnTo>
                  <a:lnTo>
                    <a:pt x="170" y="2"/>
                  </a:lnTo>
                  <a:lnTo>
                    <a:pt x="205" y="8"/>
                  </a:lnTo>
                  <a:lnTo>
                    <a:pt x="245" y="16"/>
                  </a:lnTo>
                  <a:lnTo>
                    <a:pt x="290" y="28"/>
                  </a:lnTo>
                  <a:lnTo>
                    <a:pt x="283" y="45"/>
                  </a:lnTo>
                  <a:lnTo>
                    <a:pt x="281" y="44"/>
                  </a:lnTo>
                  <a:lnTo>
                    <a:pt x="274" y="42"/>
                  </a:lnTo>
                  <a:lnTo>
                    <a:pt x="263" y="39"/>
                  </a:lnTo>
                  <a:lnTo>
                    <a:pt x="249" y="35"/>
                  </a:lnTo>
                  <a:lnTo>
                    <a:pt x="232" y="31"/>
                  </a:lnTo>
                  <a:lnTo>
                    <a:pt x="212" y="27"/>
                  </a:lnTo>
                  <a:lnTo>
                    <a:pt x="191" y="24"/>
                  </a:lnTo>
                  <a:lnTo>
                    <a:pt x="167" y="22"/>
                  </a:lnTo>
                  <a:lnTo>
                    <a:pt x="144" y="21"/>
                  </a:lnTo>
                  <a:lnTo>
                    <a:pt x="120" y="21"/>
                  </a:lnTo>
                  <a:lnTo>
                    <a:pt x="96" y="23"/>
                  </a:lnTo>
                  <a:lnTo>
                    <a:pt x="74" y="28"/>
                  </a:lnTo>
                  <a:lnTo>
                    <a:pt x="52" y="36"/>
                  </a:lnTo>
                  <a:lnTo>
                    <a:pt x="32" y="46"/>
                  </a:lnTo>
                  <a:lnTo>
                    <a:pt x="15" y="61"/>
                  </a:lnTo>
                  <a:lnTo>
                    <a:pt x="0" y="79"/>
                  </a:lnTo>
                  <a:lnTo>
                    <a:pt x="0" y="5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06" name="Freeform 1136"/>
            <p:cNvSpPr>
              <a:spLocks/>
            </p:cNvSpPr>
            <p:nvPr/>
          </p:nvSpPr>
          <p:spPr bwMode="auto">
            <a:xfrm>
              <a:off x="3925" y="3299"/>
              <a:ext cx="32" cy="9"/>
            </a:xfrm>
            <a:custGeom>
              <a:avLst/>
              <a:gdLst>
                <a:gd name="T0" fmla="*/ 0 w 290"/>
                <a:gd name="T1" fmla="*/ 6 h 79"/>
                <a:gd name="T2" fmla="*/ 0 w 290"/>
                <a:gd name="T3" fmla="*/ 6 h 79"/>
                <a:gd name="T4" fmla="*/ 0 w 290"/>
                <a:gd name="T5" fmla="*/ 5 h 79"/>
                <a:gd name="T6" fmla="*/ 1 w 290"/>
                <a:gd name="T7" fmla="*/ 5 h 79"/>
                <a:gd name="T8" fmla="*/ 1 w 290"/>
                <a:gd name="T9" fmla="*/ 4 h 79"/>
                <a:gd name="T10" fmla="*/ 2 w 290"/>
                <a:gd name="T11" fmla="*/ 3 h 79"/>
                <a:gd name="T12" fmla="*/ 3 w 290"/>
                <a:gd name="T13" fmla="*/ 3 h 79"/>
                <a:gd name="T14" fmla="*/ 4 w 290"/>
                <a:gd name="T15" fmla="*/ 2 h 79"/>
                <a:gd name="T16" fmla="*/ 6 w 290"/>
                <a:gd name="T17" fmla="*/ 1 h 79"/>
                <a:gd name="T18" fmla="*/ 8 w 290"/>
                <a:gd name="T19" fmla="*/ 1 h 79"/>
                <a:gd name="T20" fmla="*/ 10 w 290"/>
                <a:gd name="T21" fmla="*/ 0 h 79"/>
                <a:gd name="T22" fmla="*/ 12 w 290"/>
                <a:gd name="T23" fmla="*/ 0 h 79"/>
                <a:gd name="T24" fmla="*/ 15 w 290"/>
                <a:gd name="T25" fmla="*/ 0 h 79"/>
                <a:gd name="T26" fmla="*/ 19 w 290"/>
                <a:gd name="T27" fmla="*/ 0 h 79"/>
                <a:gd name="T28" fmla="*/ 23 w 290"/>
                <a:gd name="T29" fmla="*/ 1 h 79"/>
                <a:gd name="T30" fmla="*/ 27 w 290"/>
                <a:gd name="T31" fmla="*/ 2 h 79"/>
                <a:gd name="T32" fmla="*/ 32 w 290"/>
                <a:gd name="T33" fmla="*/ 3 h 79"/>
                <a:gd name="T34" fmla="*/ 31 w 290"/>
                <a:gd name="T35" fmla="*/ 5 h 79"/>
                <a:gd name="T36" fmla="*/ 31 w 290"/>
                <a:gd name="T37" fmla="*/ 5 h 79"/>
                <a:gd name="T38" fmla="*/ 30 w 290"/>
                <a:gd name="T39" fmla="*/ 5 h 79"/>
                <a:gd name="T40" fmla="*/ 29 w 290"/>
                <a:gd name="T41" fmla="*/ 4 h 79"/>
                <a:gd name="T42" fmla="*/ 27 w 290"/>
                <a:gd name="T43" fmla="*/ 4 h 79"/>
                <a:gd name="T44" fmla="*/ 26 w 290"/>
                <a:gd name="T45" fmla="*/ 4 h 79"/>
                <a:gd name="T46" fmla="*/ 23 w 290"/>
                <a:gd name="T47" fmla="*/ 3 h 79"/>
                <a:gd name="T48" fmla="*/ 21 w 290"/>
                <a:gd name="T49" fmla="*/ 3 h 79"/>
                <a:gd name="T50" fmla="*/ 18 w 290"/>
                <a:gd name="T51" fmla="*/ 2 h 79"/>
                <a:gd name="T52" fmla="*/ 16 w 290"/>
                <a:gd name="T53" fmla="*/ 2 h 79"/>
                <a:gd name="T54" fmla="*/ 13 w 290"/>
                <a:gd name="T55" fmla="*/ 2 h 79"/>
                <a:gd name="T56" fmla="*/ 11 w 290"/>
                <a:gd name="T57" fmla="*/ 3 h 79"/>
                <a:gd name="T58" fmla="*/ 8 w 290"/>
                <a:gd name="T59" fmla="*/ 3 h 79"/>
                <a:gd name="T60" fmla="*/ 6 w 290"/>
                <a:gd name="T61" fmla="*/ 4 h 79"/>
                <a:gd name="T62" fmla="*/ 4 w 290"/>
                <a:gd name="T63" fmla="*/ 5 h 79"/>
                <a:gd name="T64" fmla="*/ 2 w 290"/>
                <a:gd name="T65" fmla="*/ 7 h 79"/>
                <a:gd name="T66" fmla="*/ 0 w 290"/>
                <a:gd name="T67" fmla="*/ 9 h 79"/>
                <a:gd name="T68" fmla="*/ 0 w 290"/>
                <a:gd name="T69" fmla="*/ 6 h 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90"/>
                <a:gd name="T106" fmla="*/ 0 h 79"/>
                <a:gd name="T107" fmla="*/ 290 w 290"/>
                <a:gd name="T108" fmla="*/ 79 h 7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90" h="79">
                  <a:moveTo>
                    <a:pt x="0" y="50"/>
                  </a:moveTo>
                  <a:lnTo>
                    <a:pt x="0" y="49"/>
                  </a:lnTo>
                  <a:lnTo>
                    <a:pt x="3" y="46"/>
                  </a:lnTo>
                  <a:lnTo>
                    <a:pt x="6" y="42"/>
                  </a:lnTo>
                  <a:lnTo>
                    <a:pt x="11" y="36"/>
                  </a:lnTo>
                  <a:lnTo>
                    <a:pt x="18" y="30"/>
                  </a:lnTo>
                  <a:lnTo>
                    <a:pt x="26" y="24"/>
                  </a:lnTo>
                  <a:lnTo>
                    <a:pt x="37" y="17"/>
                  </a:lnTo>
                  <a:lnTo>
                    <a:pt x="51" y="11"/>
                  </a:lnTo>
                  <a:lnTo>
                    <a:pt x="69" y="6"/>
                  </a:lnTo>
                  <a:lnTo>
                    <a:pt x="88" y="2"/>
                  </a:lnTo>
                  <a:lnTo>
                    <a:pt x="112" y="0"/>
                  </a:lnTo>
                  <a:lnTo>
                    <a:pt x="139" y="0"/>
                  </a:lnTo>
                  <a:lnTo>
                    <a:pt x="170" y="2"/>
                  </a:lnTo>
                  <a:lnTo>
                    <a:pt x="205" y="7"/>
                  </a:lnTo>
                  <a:lnTo>
                    <a:pt x="245" y="16"/>
                  </a:lnTo>
                  <a:lnTo>
                    <a:pt x="290" y="28"/>
                  </a:lnTo>
                  <a:lnTo>
                    <a:pt x="283" y="44"/>
                  </a:lnTo>
                  <a:lnTo>
                    <a:pt x="281" y="43"/>
                  </a:lnTo>
                  <a:lnTo>
                    <a:pt x="274" y="41"/>
                  </a:lnTo>
                  <a:lnTo>
                    <a:pt x="263" y="38"/>
                  </a:lnTo>
                  <a:lnTo>
                    <a:pt x="249" y="34"/>
                  </a:lnTo>
                  <a:lnTo>
                    <a:pt x="232" y="31"/>
                  </a:lnTo>
                  <a:lnTo>
                    <a:pt x="212" y="27"/>
                  </a:lnTo>
                  <a:lnTo>
                    <a:pt x="191" y="24"/>
                  </a:lnTo>
                  <a:lnTo>
                    <a:pt x="167" y="21"/>
                  </a:lnTo>
                  <a:lnTo>
                    <a:pt x="144" y="20"/>
                  </a:lnTo>
                  <a:lnTo>
                    <a:pt x="120" y="21"/>
                  </a:lnTo>
                  <a:lnTo>
                    <a:pt x="96" y="23"/>
                  </a:lnTo>
                  <a:lnTo>
                    <a:pt x="74" y="28"/>
                  </a:lnTo>
                  <a:lnTo>
                    <a:pt x="52" y="36"/>
                  </a:lnTo>
                  <a:lnTo>
                    <a:pt x="32" y="46"/>
                  </a:lnTo>
                  <a:lnTo>
                    <a:pt x="15" y="61"/>
                  </a:lnTo>
                  <a:lnTo>
                    <a:pt x="0" y="79"/>
                  </a:lnTo>
                  <a:lnTo>
                    <a:pt x="0" y="5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07" name="Freeform 1137"/>
            <p:cNvSpPr>
              <a:spLocks/>
            </p:cNvSpPr>
            <p:nvPr/>
          </p:nvSpPr>
          <p:spPr bwMode="auto">
            <a:xfrm>
              <a:off x="3955" y="3289"/>
              <a:ext cx="52" cy="96"/>
            </a:xfrm>
            <a:custGeom>
              <a:avLst/>
              <a:gdLst>
                <a:gd name="T0" fmla="*/ 0 w 469"/>
                <a:gd name="T1" fmla="*/ 0 h 868"/>
                <a:gd name="T2" fmla="*/ 0 w 469"/>
                <a:gd name="T3" fmla="*/ 93 h 868"/>
                <a:gd name="T4" fmla="*/ 16 w 469"/>
                <a:gd name="T5" fmla="*/ 96 h 868"/>
                <a:gd name="T6" fmla="*/ 15 w 469"/>
                <a:gd name="T7" fmla="*/ 84 h 868"/>
                <a:gd name="T8" fmla="*/ 52 w 469"/>
                <a:gd name="T9" fmla="*/ 89 h 868"/>
                <a:gd name="T10" fmla="*/ 51 w 469"/>
                <a:gd name="T11" fmla="*/ 84 h 868"/>
                <a:gd name="T12" fmla="*/ 26 w 469"/>
                <a:gd name="T13" fmla="*/ 81 h 868"/>
                <a:gd name="T14" fmla="*/ 25 w 469"/>
                <a:gd name="T15" fmla="*/ 70 h 868"/>
                <a:gd name="T16" fmla="*/ 8 w 469"/>
                <a:gd name="T17" fmla="*/ 70 h 868"/>
                <a:gd name="T18" fmla="*/ 7 w 469"/>
                <a:gd name="T19" fmla="*/ 69 h 868"/>
                <a:gd name="T20" fmla="*/ 6 w 469"/>
                <a:gd name="T21" fmla="*/ 65 h 868"/>
                <a:gd name="T22" fmla="*/ 4 w 469"/>
                <a:gd name="T23" fmla="*/ 59 h 868"/>
                <a:gd name="T24" fmla="*/ 3 w 469"/>
                <a:gd name="T25" fmla="*/ 50 h 868"/>
                <a:gd name="T26" fmla="*/ 2 w 469"/>
                <a:gd name="T27" fmla="*/ 40 h 868"/>
                <a:gd name="T28" fmla="*/ 1 w 469"/>
                <a:gd name="T29" fmla="*/ 29 h 868"/>
                <a:gd name="T30" fmla="*/ 2 w 469"/>
                <a:gd name="T31" fmla="*/ 16 h 868"/>
                <a:gd name="T32" fmla="*/ 4 w 469"/>
                <a:gd name="T33" fmla="*/ 3 h 868"/>
                <a:gd name="T34" fmla="*/ 0 w 469"/>
                <a:gd name="T35" fmla="*/ 0 h 86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69"/>
                <a:gd name="T55" fmla="*/ 0 h 868"/>
                <a:gd name="T56" fmla="*/ 469 w 469"/>
                <a:gd name="T57" fmla="*/ 868 h 86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69" h="868">
                  <a:moveTo>
                    <a:pt x="0" y="0"/>
                  </a:moveTo>
                  <a:lnTo>
                    <a:pt x="0" y="840"/>
                  </a:lnTo>
                  <a:lnTo>
                    <a:pt x="142" y="868"/>
                  </a:lnTo>
                  <a:lnTo>
                    <a:pt x="136" y="755"/>
                  </a:lnTo>
                  <a:lnTo>
                    <a:pt x="469" y="806"/>
                  </a:lnTo>
                  <a:lnTo>
                    <a:pt x="463" y="761"/>
                  </a:lnTo>
                  <a:lnTo>
                    <a:pt x="232" y="732"/>
                  </a:lnTo>
                  <a:lnTo>
                    <a:pt x="226" y="635"/>
                  </a:lnTo>
                  <a:lnTo>
                    <a:pt x="68" y="635"/>
                  </a:lnTo>
                  <a:lnTo>
                    <a:pt x="64" y="623"/>
                  </a:lnTo>
                  <a:lnTo>
                    <a:pt x="53" y="587"/>
                  </a:lnTo>
                  <a:lnTo>
                    <a:pt x="39" y="530"/>
                  </a:lnTo>
                  <a:lnTo>
                    <a:pt x="25" y="455"/>
                  </a:lnTo>
                  <a:lnTo>
                    <a:pt x="14" y="365"/>
                  </a:lnTo>
                  <a:lnTo>
                    <a:pt x="10" y="262"/>
                  </a:lnTo>
                  <a:lnTo>
                    <a:pt x="19" y="149"/>
                  </a:lnTo>
                  <a:lnTo>
                    <a:pt x="40" y="29"/>
                  </a:lnTo>
                  <a:lnTo>
                    <a:pt x="0"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08" name="Freeform 1138"/>
            <p:cNvSpPr>
              <a:spLocks/>
            </p:cNvSpPr>
            <p:nvPr/>
          </p:nvSpPr>
          <p:spPr bwMode="auto">
            <a:xfrm>
              <a:off x="3981" y="3267"/>
              <a:ext cx="67" cy="13"/>
            </a:xfrm>
            <a:custGeom>
              <a:avLst/>
              <a:gdLst>
                <a:gd name="T0" fmla="*/ 0 w 604"/>
                <a:gd name="T1" fmla="*/ 13 h 118"/>
                <a:gd name="T2" fmla="*/ 0 w 604"/>
                <a:gd name="T3" fmla="*/ 13 h 118"/>
                <a:gd name="T4" fmla="*/ 2 w 604"/>
                <a:gd name="T5" fmla="*/ 12 h 118"/>
                <a:gd name="T6" fmla="*/ 3 w 604"/>
                <a:gd name="T7" fmla="*/ 12 h 118"/>
                <a:gd name="T8" fmla="*/ 6 w 604"/>
                <a:gd name="T9" fmla="*/ 11 h 118"/>
                <a:gd name="T10" fmla="*/ 9 w 604"/>
                <a:gd name="T11" fmla="*/ 10 h 118"/>
                <a:gd name="T12" fmla="*/ 12 w 604"/>
                <a:gd name="T13" fmla="*/ 9 h 118"/>
                <a:gd name="T14" fmla="*/ 16 w 604"/>
                <a:gd name="T15" fmla="*/ 8 h 118"/>
                <a:gd name="T16" fmla="*/ 20 w 604"/>
                <a:gd name="T17" fmla="*/ 8 h 118"/>
                <a:gd name="T18" fmla="*/ 25 w 604"/>
                <a:gd name="T19" fmla="*/ 7 h 118"/>
                <a:gd name="T20" fmla="*/ 30 w 604"/>
                <a:gd name="T21" fmla="*/ 6 h 118"/>
                <a:gd name="T22" fmla="*/ 35 w 604"/>
                <a:gd name="T23" fmla="*/ 6 h 118"/>
                <a:gd name="T24" fmla="*/ 41 w 604"/>
                <a:gd name="T25" fmla="*/ 6 h 118"/>
                <a:gd name="T26" fmla="*/ 47 w 604"/>
                <a:gd name="T27" fmla="*/ 6 h 118"/>
                <a:gd name="T28" fmla="*/ 53 w 604"/>
                <a:gd name="T29" fmla="*/ 6 h 118"/>
                <a:gd name="T30" fmla="*/ 59 w 604"/>
                <a:gd name="T31" fmla="*/ 7 h 118"/>
                <a:gd name="T32" fmla="*/ 65 w 604"/>
                <a:gd name="T33" fmla="*/ 9 h 118"/>
                <a:gd name="T34" fmla="*/ 67 w 604"/>
                <a:gd name="T35" fmla="*/ 0 h 118"/>
                <a:gd name="T36" fmla="*/ 67 w 604"/>
                <a:gd name="T37" fmla="*/ 0 h 118"/>
                <a:gd name="T38" fmla="*/ 65 w 604"/>
                <a:gd name="T39" fmla="*/ 0 h 118"/>
                <a:gd name="T40" fmla="*/ 63 w 604"/>
                <a:gd name="T41" fmla="*/ 0 h 118"/>
                <a:gd name="T42" fmla="*/ 60 w 604"/>
                <a:gd name="T43" fmla="*/ 0 h 118"/>
                <a:gd name="T44" fmla="*/ 56 w 604"/>
                <a:gd name="T45" fmla="*/ 0 h 118"/>
                <a:gd name="T46" fmla="*/ 52 w 604"/>
                <a:gd name="T47" fmla="*/ 0 h 118"/>
                <a:gd name="T48" fmla="*/ 47 w 604"/>
                <a:gd name="T49" fmla="*/ 1 h 118"/>
                <a:gd name="T50" fmla="*/ 42 w 604"/>
                <a:gd name="T51" fmla="*/ 1 h 118"/>
                <a:gd name="T52" fmla="*/ 37 w 604"/>
                <a:gd name="T53" fmla="*/ 1 h 118"/>
                <a:gd name="T54" fmla="*/ 32 w 604"/>
                <a:gd name="T55" fmla="*/ 2 h 118"/>
                <a:gd name="T56" fmla="*/ 26 w 604"/>
                <a:gd name="T57" fmla="*/ 2 h 118"/>
                <a:gd name="T58" fmla="*/ 21 w 604"/>
                <a:gd name="T59" fmla="*/ 3 h 118"/>
                <a:gd name="T60" fmla="*/ 15 w 604"/>
                <a:gd name="T61" fmla="*/ 4 h 118"/>
                <a:gd name="T62" fmla="*/ 10 w 604"/>
                <a:gd name="T63" fmla="*/ 5 h 118"/>
                <a:gd name="T64" fmla="*/ 5 w 604"/>
                <a:gd name="T65" fmla="*/ 6 h 118"/>
                <a:gd name="T66" fmla="*/ 0 w 604"/>
                <a:gd name="T67" fmla="*/ 7 h 118"/>
                <a:gd name="T68" fmla="*/ 0 w 604"/>
                <a:gd name="T69" fmla="*/ 13 h 11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04"/>
                <a:gd name="T106" fmla="*/ 0 h 118"/>
                <a:gd name="T107" fmla="*/ 604 w 604"/>
                <a:gd name="T108" fmla="*/ 118 h 11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04" h="118">
                  <a:moveTo>
                    <a:pt x="0" y="118"/>
                  </a:moveTo>
                  <a:lnTo>
                    <a:pt x="3" y="117"/>
                  </a:lnTo>
                  <a:lnTo>
                    <a:pt x="14" y="113"/>
                  </a:lnTo>
                  <a:lnTo>
                    <a:pt x="29" y="108"/>
                  </a:lnTo>
                  <a:lnTo>
                    <a:pt x="50" y="101"/>
                  </a:lnTo>
                  <a:lnTo>
                    <a:pt x="77" y="93"/>
                  </a:lnTo>
                  <a:lnTo>
                    <a:pt x="107" y="85"/>
                  </a:lnTo>
                  <a:lnTo>
                    <a:pt x="143" y="76"/>
                  </a:lnTo>
                  <a:lnTo>
                    <a:pt x="181" y="69"/>
                  </a:lnTo>
                  <a:lnTo>
                    <a:pt x="224" y="62"/>
                  </a:lnTo>
                  <a:lnTo>
                    <a:pt x="270" y="57"/>
                  </a:lnTo>
                  <a:lnTo>
                    <a:pt x="319" y="53"/>
                  </a:lnTo>
                  <a:lnTo>
                    <a:pt x="369" y="52"/>
                  </a:lnTo>
                  <a:lnTo>
                    <a:pt x="422" y="53"/>
                  </a:lnTo>
                  <a:lnTo>
                    <a:pt x="476" y="58"/>
                  </a:lnTo>
                  <a:lnTo>
                    <a:pt x="531" y="66"/>
                  </a:lnTo>
                  <a:lnTo>
                    <a:pt x="587" y="78"/>
                  </a:lnTo>
                  <a:lnTo>
                    <a:pt x="604" y="0"/>
                  </a:lnTo>
                  <a:lnTo>
                    <a:pt x="600" y="0"/>
                  </a:lnTo>
                  <a:lnTo>
                    <a:pt x="587" y="0"/>
                  </a:lnTo>
                  <a:lnTo>
                    <a:pt x="566" y="0"/>
                  </a:lnTo>
                  <a:lnTo>
                    <a:pt x="540" y="1"/>
                  </a:lnTo>
                  <a:lnTo>
                    <a:pt x="507" y="2"/>
                  </a:lnTo>
                  <a:lnTo>
                    <a:pt x="470" y="3"/>
                  </a:lnTo>
                  <a:lnTo>
                    <a:pt x="428" y="6"/>
                  </a:lnTo>
                  <a:lnTo>
                    <a:pt x="383" y="8"/>
                  </a:lnTo>
                  <a:lnTo>
                    <a:pt x="335" y="12"/>
                  </a:lnTo>
                  <a:lnTo>
                    <a:pt x="285" y="16"/>
                  </a:lnTo>
                  <a:lnTo>
                    <a:pt x="235" y="21"/>
                  </a:lnTo>
                  <a:lnTo>
                    <a:pt x="186" y="28"/>
                  </a:lnTo>
                  <a:lnTo>
                    <a:pt x="136" y="36"/>
                  </a:lnTo>
                  <a:lnTo>
                    <a:pt x="88" y="45"/>
                  </a:lnTo>
                  <a:lnTo>
                    <a:pt x="42" y="55"/>
                  </a:lnTo>
                  <a:lnTo>
                    <a:pt x="0" y="67"/>
                  </a:lnTo>
                  <a:lnTo>
                    <a:pt x="0" y="11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09" name="Freeform 1139"/>
            <p:cNvSpPr>
              <a:spLocks/>
            </p:cNvSpPr>
            <p:nvPr/>
          </p:nvSpPr>
          <p:spPr bwMode="auto">
            <a:xfrm>
              <a:off x="3942" y="3387"/>
              <a:ext cx="113" cy="38"/>
            </a:xfrm>
            <a:custGeom>
              <a:avLst/>
              <a:gdLst>
                <a:gd name="T0" fmla="*/ 48 w 1017"/>
                <a:gd name="T1" fmla="*/ 37 h 337"/>
                <a:gd name="T2" fmla="*/ 48 w 1017"/>
                <a:gd name="T3" fmla="*/ 37 h 337"/>
                <a:gd name="T4" fmla="*/ 49 w 1017"/>
                <a:gd name="T5" fmla="*/ 36 h 337"/>
                <a:gd name="T6" fmla="*/ 50 w 1017"/>
                <a:gd name="T7" fmla="*/ 36 h 337"/>
                <a:gd name="T8" fmla="*/ 51 w 1017"/>
                <a:gd name="T9" fmla="*/ 35 h 337"/>
                <a:gd name="T10" fmla="*/ 53 w 1017"/>
                <a:gd name="T11" fmla="*/ 35 h 337"/>
                <a:gd name="T12" fmla="*/ 55 w 1017"/>
                <a:gd name="T13" fmla="*/ 34 h 337"/>
                <a:gd name="T14" fmla="*/ 57 w 1017"/>
                <a:gd name="T15" fmla="*/ 33 h 337"/>
                <a:gd name="T16" fmla="*/ 59 w 1017"/>
                <a:gd name="T17" fmla="*/ 32 h 337"/>
                <a:gd name="T18" fmla="*/ 61 w 1017"/>
                <a:gd name="T19" fmla="*/ 31 h 337"/>
                <a:gd name="T20" fmla="*/ 63 w 1017"/>
                <a:gd name="T21" fmla="*/ 29 h 337"/>
                <a:gd name="T22" fmla="*/ 65 w 1017"/>
                <a:gd name="T23" fmla="*/ 28 h 337"/>
                <a:gd name="T24" fmla="*/ 67 w 1017"/>
                <a:gd name="T25" fmla="*/ 26 h 337"/>
                <a:gd name="T26" fmla="*/ 69 w 1017"/>
                <a:gd name="T27" fmla="*/ 25 h 337"/>
                <a:gd name="T28" fmla="*/ 71 w 1017"/>
                <a:gd name="T29" fmla="*/ 23 h 337"/>
                <a:gd name="T30" fmla="*/ 72 w 1017"/>
                <a:gd name="T31" fmla="*/ 22 h 337"/>
                <a:gd name="T32" fmla="*/ 74 w 1017"/>
                <a:gd name="T33" fmla="*/ 20 h 337"/>
                <a:gd name="T34" fmla="*/ 0 w 1017"/>
                <a:gd name="T35" fmla="*/ 2 h 337"/>
                <a:gd name="T36" fmla="*/ 6 w 1017"/>
                <a:gd name="T37" fmla="*/ 0 h 337"/>
                <a:gd name="T38" fmla="*/ 113 w 1017"/>
                <a:gd name="T39" fmla="*/ 27 h 337"/>
                <a:gd name="T40" fmla="*/ 109 w 1017"/>
                <a:gd name="T41" fmla="*/ 29 h 337"/>
                <a:gd name="T42" fmla="*/ 78 w 1017"/>
                <a:gd name="T43" fmla="*/ 21 h 337"/>
                <a:gd name="T44" fmla="*/ 77 w 1017"/>
                <a:gd name="T45" fmla="*/ 21 h 337"/>
                <a:gd name="T46" fmla="*/ 77 w 1017"/>
                <a:gd name="T47" fmla="*/ 22 h 337"/>
                <a:gd name="T48" fmla="*/ 77 w 1017"/>
                <a:gd name="T49" fmla="*/ 22 h 337"/>
                <a:gd name="T50" fmla="*/ 76 w 1017"/>
                <a:gd name="T51" fmla="*/ 23 h 337"/>
                <a:gd name="T52" fmla="*/ 75 w 1017"/>
                <a:gd name="T53" fmla="*/ 24 h 337"/>
                <a:gd name="T54" fmla="*/ 74 w 1017"/>
                <a:gd name="T55" fmla="*/ 25 h 337"/>
                <a:gd name="T56" fmla="*/ 73 w 1017"/>
                <a:gd name="T57" fmla="*/ 26 h 337"/>
                <a:gd name="T58" fmla="*/ 71 w 1017"/>
                <a:gd name="T59" fmla="*/ 27 h 337"/>
                <a:gd name="T60" fmla="*/ 70 w 1017"/>
                <a:gd name="T61" fmla="*/ 28 h 337"/>
                <a:gd name="T62" fmla="*/ 68 w 1017"/>
                <a:gd name="T63" fmla="*/ 30 h 337"/>
                <a:gd name="T64" fmla="*/ 65 w 1017"/>
                <a:gd name="T65" fmla="*/ 31 h 337"/>
                <a:gd name="T66" fmla="*/ 63 w 1017"/>
                <a:gd name="T67" fmla="*/ 32 h 337"/>
                <a:gd name="T68" fmla="*/ 60 w 1017"/>
                <a:gd name="T69" fmla="*/ 34 h 337"/>
                <a:gd name="T70" fmla="*/ 57 w 1017"/>
                <a:gd name="T71" fmla="*/ 35 h 337"/>
                <a:gd name="T72" fmla="*/ 53 w 1017"/>
                <a:gd name="T73" fmla="*/ 37 h 337"/>
                <a:gd name="T74" fmla="*/ 50 w 1017"/>
                <a:gd name="T75" fmla="*/ 38 h 337"/>
                <a:gd name="T76" fmla="*/ 48 w 1017"/>
                <a:gd name="T77" fmla="*/ 37 h 33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17"/>
                <a:gd name="T118" fmla="*/ 0 h 337"/>
                <a:gd name="T119" fmla="*/ 1017 w 1017"/>
                <a:gd name="T120" fmla="*/ 337 h 33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17" h="337">
                  <a:moveTo>
                    <a:pt x="430" y="326"/>
                  </a:moveTo>
                  <a:lnTo>
                    <a:pt x="432" y="325"/>
                  </a:lnTo>
                  <a:lnTo>
                    <a:pt x="438" y="323"/>
                  </a:lnTo>
                  <a:lnTo>
                    <a:pt x="447" y="319"/>
                  </a:lnTo>
                  <a:lnTo>
                    <a:pt x="459" y="314"/>
                  </a:lnTo>
                  <a:lnTo>
                    <a:pt x="474" y="308"/>
                  </a:lnTo>
                  <a:lnTo>
                    <a:pt x="491" y="301"/>
                  </a:lnTo>
                  <a:lnTo>
                    <a:pt x="509" y="291"/>
                  </a:lnTo>
                  <a:lnTo>
                    <a:pt x="528" y="282"/>
                  </a:lnTo>
                  <a:lnTo>
                    <a:pt x="549" y="272"/>
                  </a:lnTo>
                  <a:lnTo>
                    <a:pt x="568" y="260"/>
                  </a:lnTo>
                  <a:lnTo>
                    <a:pt x="587" y="248"/>
                  </a:lnTo>
                  <a:lnTo>
                    <a:pt x="606" y="235"/>
                  </a:lnTo>
                  <a:lnTo>
                    <a:pt x="623" y="222"/>
                  </a:lnTo>
                  <a:lnTo>
                    <a:pt x="638" y="208"/>
                  </a:lnTo>
                  <a:lnTo>
                    <a:pt x="651" y="193"/>
                  </a:lnTo>
                  <a:lnTo>
                    <a:pt x="662" y="179"/>
                  </a:lnTo>
                  <a:lnTo>
                    <a:pt x="0" y="17"/>
                  </a:lnTo>
                  <a:lnTo>
                    <a:pt x="51" y="0"/>
                  </a:lnTo>
                  <a:lnTo>
                    <a:pt x="1017" y="237"/>
                  </a:lnTo>
                  <a:lnTo>
                    <a:pt x="977" y="260"/>
                  </a:lnTo>
                  <a:lnTo>
                    <a:pt x="698" y="188"/>
                  </a:lnTo>
                  <a:lnTo>
                    <a:pt x="697" y="189"/>
                  </a:lnTo>
                  <a:lnTo>
                    <a:pt x="695" y="192"/>
                  </a:lnTo>
                  <a:lnTo>
                    <a:pt x="691" y="196"/>
                  </a:lnTo>
                  <a:lnTo>
                    <a:pt x="685" y="202"/>
                  </a:lnTo>
                  <a:lnTo>
                    <a:pt x="678" y="211"/>
                  </a:lnTo>
                  <a:lnTo>
                    <a:pt x="668" y="219"/>
                  </a:lnTo>
                  <a:lnTo>
                    <a:pt x="657" y="229"/>
                  </a:lnTo>
                  <a:lnTo>
                    <a:pt x="642" y="239"/>
                  </a:lnTo>
                  <a:lnTo>
                    <a:pt x="626" y="250"/>
                  </a:lnTo>
                  <a:lnTo>
                    <a:pt x="609" y="263"/>
                  </a:lnTo>
                  <a:lnTo>
                    <a:pt x="587" y="275"/>
                  </a:lnTo>
                  <a:lnTo>
                    <a:pt x="565" y="287"/>
                  </a:lnTo>
                  <a:lnTo>
                    <a:pt x="540" y="301"/>
                  </a:lnTo>
                  <a:lnTo>
                    <a:pt x="511" y="313"/>
                  </a:lnTo>
                  <a:lnTo>
                    <a:pt x="480" y="325"/>
                  </a:lnTo>
                  <a:lnTo>
                    <a:pt x="447" y="337"/>
                  </a:lnTo>
                  <a:lnTo>
                    <a:pt x="430" y="32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10" name="Freeform 1140"/>
            <p:cNvSpPr>
              <a:spLocks/>
            </p:cNvSpPr>
            <p:nvPr/>
          </p:nvSpPr>
          <p:spPr bwMode="auto">
            <a:xfrm>
              <a:off x="3918" y="3397"/>
              <a:ext cx="116" cy="34"/>
            </a:xfrm>
            <a:custGeom>
              <a:avLst/>
              <a:gdLst>
                <a:gd name="T0" fmla="*/ 0 w 1036"/>
                <a:gd name="T1" fmla="*/ 0 h 303"/>
                <a:gd name="T2" fmla="*/ 113 w 1036"/>
                <a:gd name="T3" fmla="*/ 34 h 303"/>
                <a:gd name="T4" fmla="*/ 116 w 1036"/>
                <a:gd name="T5" fmla="*/ 34 h 303"/>
                <a:gd name="T6" fmla="*/ 3 w 1036"/>
                <a:gd name="T7" fmla="*/ 0 h 303"/>
                <a:gd name="T8" fmla="*/ 0 w 1036"/>
                <a:gd name="T9" fmla="*/ 0 h 303"/>
                <a:gd name="T10" fmla="*/ 0 60000 65536"/>
                <a:gd name="T11" fmla="*/ 0 60000 65536"/>
                <a:gd name="T12" fmla="*/ 0 60000 65536"/>
                <a:gd name="T13" fmla="*/ 0 60000 65536"/>
                <a:gd name="T14" fmla="*/ 0 60000 65536"/>
                <a:gd name="T15" fmla="*/ 0 w 1036"/>
                <a:gd name="T16" fmla="*/ 0 h 303"/>
                <a:gd name="T17" fmla="*/ 1036 w 1036"/>
                <a:gd name="T18" fmla="*/ 303 h 303"/>
              </a:gdLst>
              <a:ahLst/>
              <a:cxnLst>
                <a:cxn ang="T10">
                  <a:pos x="T0" y="T1"/>
                </a:cxn>
                <a:cxn ang="T11">
                  <a:pos x="T2" y="T3"/>
                </a:cxn>
                <a:cxn ang="T12">
                  <a:pos x="T4" y="T5"/>
                </a:cxn>
                <a:cxn ang="T13">
                  <a:pos x="T6" y="T7"/>
                </a:cxn>
                <a:cxn ang="T14">
                  <a:pos x="T8" y="T9"/>
                </a:cxn>
              </a:cxnLst>
              <a:rect l="T15" t="T16" r="T17" b="T18"/>
              <a:pathLst>
                <a:path w="1036" h="303">
                  <a:moveTo>
                    <a:pt x="0" y="0"/>
                  </a:moveTo>
                  <a:lnTo>
                    <a:pt x="1013" y="303"/>
                  </a:lnTo>
                  <a:lnTo>
                    <a:pt x="1036" y="303"/>
                  </a:lnTo>
                  <a:lnTo>
                    <a:pt x="31" y="0"/>
                  </a:lnTo>
                  <a:lnTo>
                    <a:pt x="0"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11" name="Freeform 1141"/>
            <p:cNvSpPr>
              <a:spLocks/>
            </p:cNvSpPr>
            <p:nvPr/>
          </p:nvSpPr>
          <p:spPr bwMode="auto">
            <a:xfrm>
              <a:off x="3938" y="3393"/>
              <a:ext cx="113" cy="30"/>
            </a:xfrm>
            <a:custGeom>
              <a:avLst/>
              <a:gdLst>
                <a:gd name="T0" fmla="*/ 0 w 1023"/>
                <a:gd name="T1" fmla="*/ 0 h 270"/>
                <a:gd name="T2" fmla="*/ 111 w 1023"/>
                <a:gd name="T3" fmla="*/ 30 h 270"/>
                <a:gd name="T4" fmla="*/ 113 w 1023"/>
                <a:gd name="T5" fmla="*/ 30 h 270"/>
                <a:gd name="T6" fmla="*/ 3 w 1023"/>
                <a:gd name="T7" fmla="*/ 0 h 270"/>
                <a:gd name="T8" fmla="*/ 0 w 1023"/>
                <a:gd name="T9" fmla="*/ 0 h 270"/>
                <a:gd name="T10" fmla="*/ 0 60000 65536"/>
                <a:gd name="T11" fmla="*/ 0 60000 65536"/>
                <a:gd name="T12" fmla="*/ 0 60000 65536"/>
                <a:gd name="T13" fmla="*/ 0 60000 65536"/>
                <a:gd name="T14" fmla="*/ 0 60000 65536"/>
                <a:gd name="T15" fmla="*/ 0 w 1023"/>
                <a:gd name="T16" fmla="*/ 0 h 270"/>
                <a:gd name="T17" fmla="*/ 1023 w 1023"/>
                <a:gd name="T18" fmla="*/ 270 h 270"/>
              </a:gdLst>
              <a:ahLst/>
              <a:cxnLst>
                <a:cxn ang="T10">
                  <a:pos x="T0" y="T1"/>
                </a:cxn>
                <a:cxn ang="T11">
                  <a:pos x="T2" y="T3"/>
                </a:cxn>
                <a:cxn ang="T12">
                  <a:pos x="T4" y="T5"/>
                </a:cxn>
                <a:cxn ang="T13">
                  <a:pos x="T6" y="T7"/>
                </a:cxn>
                <a:cxn ang="T14">
                  <a:pos x="T8" y="T9"/>
                </a:cxn>
              </a:cxnLst>
              <a:rect l="T15" t="T16" r="T17" b="T18"/>
              <a:pathLst>
                <a:path w="1023" h="270">
                  <a:moveTo>
                    <a:pt x="0" y="1"/>
                  </a:moveTo>
                  <a:lnTo>
                    <a:pt x="1001" y="270"/>
                  </a:lnTo>
                  <a:lnTo>
                    <a:pt x="1023" y="269"/>
                  </a:lnTo>
                  <a:lnTo>
                    <a:pt x="31" y="0"/>
                  </a:lnTo>
                  <a:lnTo>
                    <a:pt x="0" y="1"/>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712" name="Freeform 1142"/>
            <p:cNvSpPr>
              <a:spLocks/>
            </p:cNvSpPr>
            <p:nvPr/>
          </p:nvSpPr>
          <p:spPr bwMode="auto">
            <a:xfrm>
              <a:off x="3929" y="3394"/>
              <a:ext cx="114" cy="33"/>
            </a:xfrm>
            <a:custGeom>
              <a:avLst/>
              <a:gdLst>
                <a:gd name="T0" fmla="*/ 0 w 1028"/>
                <a:gd name="T1" fmla="*/ 0 h 299"/>
                <a:gd name="T2" fmla="*/ 112 w 1028"/>
                <a:gd name="T3" fmla="*/ 33 h 299"/>
                <a:gd name="T4" fmla="*/ 114 w 1028"/>
                <a:gd name="T5" fmla="*/ 32 h 299"/>
                <a:gd name="T6" fmla="*/ 3 w 1028"/>
                <a:gd name="T7" fmla="*/ 0 h 299"/>
                <a:gd name="T8" fmla="*/ 0 w 1028"/>
                <a:gd name="T9" fmla="*/ 0 h 299"/>
                <a:gd name="T10" fmla="*/ 0 60000 65536"/>
                <a:gd name="T11" fmla="*/ 0 60000 65536"/>
                <a:gd name="T12" fmla="*/ 0 60000 65536"/>
                <a:gd name="T13" fmla="*/ 0 60000 65536"/>
                <a:gd name="T14" fmla="*/ 0 60000 65536"/>
                <a:gd name="T15" fmla="*/ 0 w 1028"/>
                <a:gd name="T16" fmla="*/ 0 h 299"/>
                <a:gd name="T17" fmla="*/ 1028 w 1028"/>
                <a:gd name="T18" fmla="*/ 299 h 299"/>
              </a:gdLst>
              <a:ahLst/>
              <a:cxnLst>
                <a:cxn ang="T10">
                  <a:pos x="T0" y="T1"/>
                </a:cxn>
                <a:cxn ang="T11">
                  <a:pos x="T2" y="T3"/>
                </a:cxn>
                <a:cxn ang="T12">
                  <a:pos x="T4" y="T5"/>
                </a:cxn>
                <a:cxn ang="T13">
                  <a:pos x="T6" y="T7"/>
                </a:cxn>
                <a:cxn ang="T14">
                  <a:pos x="T8" y="T9"/>
                </a:cxn>
              </a:cxnLst>
              <a:rect l="T15" t="T16" r="T17" b="T18"/>
              <a:pathLst>
                <a:path w="1028" h="299">
                  <a:moveTo>
                    <a:pt x="0" y="0"/>
                  </a:moveTo>
                  <a:lnTo>
                    <a:pt x="1009" y="299"/>
                  </a:lnTo>
                  <a:lnTo>
                    <a:pt x="1028" y="292"/>
                  </a:lnTo>
                  <a:lnTo>
                    <a:pt x="30" y="0"/>
                  </a:lnTo>
                  <a:lnTo>
                    <a:pt x="0"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grpSp>
        <p:nvGrpSpPr>
          <p:cNvPr id="51395" name="Group 1143"/>
          <p:cNvGrpSpPr>
            <a:grpSpLocks/>
          </p:cNvGrpSpPr>
          <p:nvPr/>
        </p:nvGrpSpPr>
        <p:grpSpPr bwMode="auto">
          <a:xfrm>
            <a:off x="5843588" y="5184775"/>
            <a:ext cx="338137" cy="282575"/>
            <a:chOff x="3899" y="3264"/>
            <a:chExt cx="213" cy="178"/>
          </a:xfrm>
        </p:grpSpPr>
        <p:sp>
          <p:nvSpPr>
            <p:cNvPr id="51635" name="Freeform 1144"/>
            <p:cNvSpPr>
              <a:spLocks/>
            </p:cNvSpPr>
            <p:nvPr/>
          </p:nvSpPr>
          <p:spPr bwMode="auto">
            <a:xfrm>
              <a:off x="3899" y="3264"/>
              <a:ext cx="213" cy="178"/>
            </a:xfrm>
            <a:custGeom>
              <a:avLst/>
              <a:gdLst>
                <a:gd name="T0" fmla="*/ 60 w 1913"/>
                <a:gd name="T1" fmla="*/ 13 h 1606"/>
                <a:gd name="T2" fmla="*/ 61 w 1913"/>
                <a:gd name="T3" fmla="*/ 13 h 1606"/>
                <a:gd name="T4" fmla="*/ 62 w 1913"/>
                <a:gd name="T5" fmla="*/ 12 h 1606"/>
                <a:gd name="T6" fmla="*/ 64 w 1913"/>
                <a:gd name="T7" fmla="*/ 11 h 1606"/>
                <a:gd name="T8" fmla="*/ 67 w 1913"/>
                <a:gd name="T9" fmla="*/ 11 h 1606"/>
                <a:gd name="T10" fmla="*/ 71 w 1913"/>
                <a:gd name="T11" fmla="*/ 9 h 1606"/>
                <a:gd name="T12" fmla="*/ 76 w 1913"/>
                <a:gd name="T13" fmla="*/ 8 h 1606"/>
                <a:gd name="T14" fmla="*/ 81 w 1913"/>
                <a:gd name="T15" fmla="*/ 7 h 1606"/>
                <a:gd name="T16" fmla="*/ 88 w 1913"/>
                <a:gd name="T17" fmla="*/ 6 h 1606"/>
                <a:gd name="T18" fmla="*/ 95 w 1913"/>
                <a:gd name="T19" fmla="*/ 5 h 1606"/>
                <a:gd name="T20" fmla="*/ 103 w 1913"/>
                <a:gd name="T21" fmla="*/ 3 h 1606"/>
                <a:gd name="T22" fmla="*/ 113 w 1913"/>
                <a:gd name="T23" fmla="*/ 2 h 1606"/>
                <a:gd name="T24" fmla="*/ 123 w 1913"/>
                <a:gd name="T25" fmla="*/ 1 h 1606"/>
                <a:gd name="T26" fmla="*/ 134 w 1913"/>
                <a:gd name="T27" fmla="*/ 1 h 1606"/>
                <a:gd name="T28" fmla="*/ 146 w 1913"/>
                <a:gd name="T29" fmla="*/ 0 h 1606"/>
                <a:gd name="T30" fmla="*/ 159 w 1913"/>
                <a:gd name="T31" fmla="*/ 0 h 1606"/>
                <a:gd name="T32" fmla="*/ 172 w 1913"/>
                <a:gd name="T33" fmla="*/ 0 h 1606"/>
                <a:gd name="T34" fmla="*/ 178 w 1913"/>
                <a:gd name="T35" fmla="*/ 24 h 1606"/>
                <a:gd name="T36" fmla="*/ 180 w 1913"/>
                <a:gd name="T37" fmla="*/ 25 h 1606"/>
                <a:gd name="T38" fmla="*/ 185 w 1913"/>
                <a:gd name="T39" fmla="*/ 29 h 1606"/>
                <a:gd name="T40" fmla="*/ 190 w 1913"/>
                <a:gd name="T41" fmla="*/ 35 h 1606"/>
                <a:gd name="T42" fmla="*/ 193 w 1913"/>
                <a:gd name="T43" fmla="*/ 43 h 1606"/>
                <a:gd name="T44" fmla="*/ 206 w 1913"/>
                <a:gd name="T45" fmla="*/ 100 h 1606"/>
                <a:gd name="T46" fmla="*/ 211 w 1913"/>
                <a:gd name="T47" fmla="*/ 123 h 1606"/>
                <a:gd name="T48" fmla="*/ 212 w 1913"/>
                <a:gd name="T49" fmla="*/ 125 h 1606"/>
                <a:gd name="T50" fmla="*/ 213 w 1913"/>
                <a:gd name="T51" fmla="*/ 129 h 1606"/>
                <a:gd name="T52" fmla="*/ 213 w 1913"/>
                <a:gd name="T53" fmla="*/ 136 h 1606"/>
                <a:gd name="T54" fmla="*/ 210 w 1913"/>
                <a:gd name="T55" fmla="*/ 145 h 1606"/>
                <a:gd name="T56" fmla="*/ 0 w 1913"/>
                <a:gd name="T57" fmla="*/ 139 h 1606"/>
                <a:gd name="T58" fmla="*/ 21 w 1913"/>
                <a:gd name="T59" fmla="*/ 128 h 1606"/>
                <a:gd name="T60" fmla="*/ 21 w 1913"/>
                <a:gd name="T61" fmla="*/ 24 h 1606"/>
                <a:gd name="T62" fmla="*/ 22 w 1913"/>
                <a:gd name="T63" fmla="*/ 24 h 1606"/>
                <a:gd name="T64" fmla="*/ 24 w 1913"/>
                <a:gd name="T65" fmla="*/ 22 h 1606"/>
                <a:gd name="T66" fmla="*/ 27 w 1913"/>
                <a:gd name="T67" fmla="*/ 21 h 1606"/>
                <a:gd name="T68" fmla="*/ 31 w 1913"/>
                <a:gd name="T69" fmla="*/ 20 h 1606"/>
                <a:gd name="T70" fmla="*/ 36 w 1913"/>
                <a:gd name="T71" fmla="*/ 19 h 1606"/>
                <a:gd name="T72" fmla="*/ 42 w 1913"/>
                <a:gd name="T73" fmla="*/ 19 h 1606"/>
                <a:gd name="T74" fmla="*/ 49 w 1913"/>
                <a:gd name="T75" fmla="*/ 20 h 1606"/>
                <a:gd name="T76" fmla="*/ 58 w 1913"/>
                <a:gd name="T77" fmla="*/ 24 h 160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913"/>
                <a:gd name="T118" fmla="*/ 0 h 1606"/>
                <a:gd name="T119" fmla="*/ 1913 w 1913"/>
                <a:gd name="T120" fmla="*/ 1606 h 160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913" h="1606">
                  <a:moveTo>
                    <a:pt x="518" y="213"/>
                  </a:moveTo>
                  <a:lnTo>
                    <a:pt x="539" y="115"/>
                  </a:lnTo>
                  <a:lnTo>
                    <a:pt x="540" y="115"/>
                  </a:lnTo>
                  <a:lnTo>
                    <a:pt x="544" y="114"/>
                  </a:lnTo>
                  <a:lnTo>
                    <a:pt x="549" y="112"/>
                  </a:lnTo>
                  <a:lnTo>
                    <a:pt x="555" y="110"/>
                  </a:lnTo>
                  <a:lnTo>
                    <a:pt x="564" y="107"/>
                  </a:lnTo>
                  <a:lnTo>
                    <a:pt x="574" y="103"/>
                  </a:lnTo>
                  <a:lnTo>
                    <a:pt x="586" y="100"/>
                  </a:lnTo>
                  <a:lnTo>
                    <a:pt x="602" y="95"/>
                  </a:lnTo>
                  <a:lnTo>
                    <a:pt x="618" y="90"/>
                  </a:lnTo>
                  <a:lnTo>
                    <a:pt x="636" y="85"/>
                  </a:lnTo>
                  <a:lnTo>
                    <a:pt x="656" y="80"/>
                  </a:lnTo>
                  <a:lnTo>
                    <a:pt x="679" y="75"/>
                  </a:lnTo>
                  <a:lnTo>
                    <a:pt x="703" y="70"/>
                  </a:lnTo>
                  <a:lnTo>
                    <a:pt x="730" y="64"/>
                  </a:lnTo>
                  <a:lnTo>
                    <a:pt x="758" y="58"/>
                  </a:lnTo>
                  <a:lnTo>
                    <a:pt x="789" y="52"/>
                  </a:lnTo>
                  <a:lnTo>
                    <a:pt x="820" y="46"/>
                  </a:lnTo>
                  <a:lnTo>
                    <a:pt x="855" y="41"/>
                  </a:lnTo>
                  <a:lnTo>
                    <a:pt x="892" y="36"/>
                  </a:lnTo>
                  <a:lnTo>
                    <a:pt x="929" y="31"/>
                  </a:lnTo>
                  <a:lnTo>
                    <a:pt x="970" y="26"/>
                  </a:lnTo>
                  <a:lnTo>
                    <a:pt x="1013" y="21"/>
                  </a:lnTo>
                  <a:lnTo>
                    <a:pt x="1056" y="17"/>
                  </a:lnTo>
                  <a:lnTo>
                    <a:pt x="1103" y="13"/>
                  </a:lnTo>
                  <a:lnTo>
                    <a:pt x="1152" y="10"/>
                  </a:lnTo>
                  <a:lnTo>
                    <a:pt x="1202" y="6"/>
                  </a:lnTo>
                  <a:lnTo>
                    <a:pt x="1255" y="3"/>
                  </a:lnTo>
                  <a:lnTo>
                    <a:pt x="1309" y="1"/>
                  </a:lnTo>
                  <a:lnTo>
                    <a:pt x="1366" y="0"/>
                  </a:lnTo>
                  <a:lnTo>
                    <a:pt x="1425" y="0"/>
                  </a:lnTo>
                  <a:lnTo>
                    <a:pt x="1485" y="0"/>
                  </a:lnTo>
                  <a:lnTo>
                    <a:pt x="1548" y="1"/>
                  </a:lnTo>
                  <a:lnTo>
                    <a:pt x="1616" y="39"/>
                  </a:lnTo>
                  <a:lnTo>
                    <a:pt x="1601" y="221"/>
                  </a:lnTo>
                  <a:lnTo>
                    <a:pt x="1606" y="223"/>
                  </a:lnTo>
                  <a:lnTo>
                    <a:pt x="1620" y="230"/>
                  </a:lnTo>
                  <a:lnTo>
                    <a:pt x="1640" y="243"/>
                  </a:lnTo>
                  <a:lnTo>
                    <a:pt x="1663" y="260"/>
                  </a:lnTo>
                  <a:lnTo>
                    <a:pt x="1688" y="284"/>
                  </a:lnTo>
                  <a:lnTo>
                    <a:pt x="1709" y="312"/>
                  </a:lnTo>
                  <a:lnTo>
                    <a:pt x="1726" y="347"/>
                  </a:lnTo>
                  <a:lnTo>
                    <a:pt x="1736" y="388"/>
                  </a:lnTo>
                  <a:lnTo>
                    <a:pt x="1891" y="528"/>
                  </a:lnTo>
                  <a:lnTo>
                    <a:pt x="1849" y="898"/>
                  </a:lnTo>
                  <a:lnTo>
                    <a:pt x="1601" y="1023"/>
                  </a:lnTo>
                  <a:lnTo>
                    <a:pt x="1895" y="1110"/>
                  </a:lnTo>
                  <a:lnTo>
                    <a:pt x="1897" y="1114"/>
                  </a:lnTo>
                  <a:lnTo>
                    <a:pt x="1902" y="1125"/>
                  </a:lnTo>
                  <a:lnTo>
                    <a:pt x="1907" y="1143"/>
                  </a:lnTo>
                  <a:lnTo>
                    <a:pt x="1912" y="1166"/>
                  </a:lnTo>
                  <a:lnTo>
                    <a:pt x="1913" y="1195"/>
                  </a:lnTo>
                  <a:lnTo>
                    <a:pt x="1911" y="1229"/>
                  </a:lnTo>
                  <a:lnTo>
                    <a:pt x="1901" y="1266"/>
                  </a:lnTo>
                  <a:lnTo>
                    <a:pt x="1884" y="1307"/>
                  </a:lnTo>
                  <a:lnTo>
                    <a:pt x="1107" y="1606"/>
                  </a:lnTo>
                  <a:lnTo>
                    <a:pt x="0" y="1258"/>
                  </a:lnTo>
                  <a:lnTo>
                    <a:pt x="19" y="1217"/>
                  </a:lnTo>
                  <a:lnTo>
                    <a:pt x="188" y="1159"/>
                  </a:lnTo>
                  <a:lnTo>
                    <a:pt x="188" y="221"/>
                  </a:lnTo>
                  <a:lnTo>
                    <a:pt x="189" y="220"/>
                  </a:lnTo>
                  <a:lnTo>
                    <a:pt x="193" y="217"/>
                  </a:lnTo>
                  <a:lnTo>
                    <a:pt x="198" y="214"/>
                  </a:lnTo>
                  <a:lnTo>
                    <a:pt x="207" y="209"/>
                  </a:lnTo>
                  <a:lnTo>
                    <a:pt x="218" y="203"/>
                  </a:lnTo>
                  <a:lnTo>
                    <a:pt x="230" y="197"/>
                  </a:lnTo>
                  <a:lnTo>
                    <a:pt x="245" y="191"/>
                  </a:lnTo>
                  <a:lnTo>
                    <a:pt x="262" y="184"/>
                  </a:lnTo>
                  <a:lnTo>
                    <a:pt x="281" y="179"/>
                  </a:lnTo>
                  <a:lnTo>
                    <a:pt x="302" y="175"/>
                  </a:lnTo>
                  <a:lnTo>
                    <a:pt x="326" y="173"/>
                  </a:lnTo>
                  <a:lnTo>
                    <a:pt x="350" y="171"/>
                  </a:lnTo>
                  <a:lnTo>
                    <a:pt x="378" y="172"/>
                  </a:lnTo>
                  <a:lnTo>
                    <a:pt x="407" y="175"/>
                  </a:lnTo>
                  <a:lnTo>
                    <a:pt x="439" y="181"/>
                  </a:lnTo>
                  <a:lnTo>
                    <a:pt x="471" y="191"/>
                  </a:lnTo>
                  <a:lnTo>
                    <a:pt x="518" y="213"/>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36" name="Freeform 1145"/>
            <p:cNvSpPr>
              <a:spLocks/>
            </p:cNvSpPr>
            <p:nvPr/>
          </p:nvSpPr>
          <p:spPr bwMode="auto">
            <a:xfrm>
              <a:off x="3977" y="3278"/>
              <a:ext cx="68" cy="78"/>
            </a:xfrm>
            <a:custGeom>
              <a:avLst/>
              <a:gdLst>
                <a:gd name="T0" fmla="*/ 67 w 614"/>
                <a:gd name="T1" fmla="*/ 3 h 697"/>
                <a:gd name="T2" fmla="*/ 67 w 614"/>
                <a:gd name="T3" fmla="*/ 3 h 697"/>
                <a:gd name="T4" fmla="*/ 66 w 614"/>
                <a:gd name="T5" fmla="*/ 3 h 697"/>
                <a:gd name="T6" fmla="*/ 64 w 614"/>
                <a:gd name="T7" fmla="*/ 2 h 697"/>
                <a:gd name="T8" fmla="*/ 62 w 614"/>
                <a:gd name="T9" fmla="*/ 2 h 697"/>
                <a:gd name="T10" fmla="*/ 59 w 614"/>
                <a:gd name="T11" fmla="*/ 1 h 697"/>
                <a:gd name="T12" fmla="*/ 56 w 614"/>
                <a:gd name="T13" fmla="*/ 1 h 697"/>
                <a:gd name="T14" fmla="*/ 52 w 614"/>
                <a:gd name="T15" fmla="*/ 0 h 697"/>
                <a:gd name="T16" fmla="*/ 48 w 614"/>
                <a:gd name="T17" fmla="*/ 0 h 697"/>
                <a:gd name="T18" fmla="*/ 43 w 614"/>
                <a:gd name="T19" fmla="*/ 0 h 697"/>
                <a:gd name="T20" fmla="*/ 38 w 614"/>
                <a:gd name="T21" fmla="*/ 0 h 697"/>
                <a:gd name="T22" fmla="*/ 33 w 614"/>
                <a:gd name="T23" fmla="*/ 1 h 697"/>
                <a:gd name="T24" fmla="*/ 27 w 614"/>
                <a:gd name="T25" fmla="*/ 2 h 697"/>
                <a:gd name="T26" fmla="*/ 22 w 614"/>
                <a:gd name="T27" fmla="*/ 3 h 697"/>
                <a:gd name="T28" fmla="*/ 16 w 614"/>
                <a:gd name="T29" fmla="*/ 4 h 697"/>
                <a:gd name="T30" fmla="*/ 10 w 614"/>
                <a:gd name="T31" fmla="*/ 6 h 697"/>
                <a:gd name="T32" fmla="*/ 4 w 614"/>
                <a:gd name="T33" fmla="*/ 9 h 697"/>
                <a:gd name="T34" fmla="*/ 4 w 614"/>
                <a:gd name="T35" fmla="*/ 11 h 697"/>
                <a:gd name="T36" fmla="*/ 3 w 614"/>
                <a:gd name="T37" fmla="*/ 15 h 697"/>
                <a:gd name="T38" fmla="*/ 2 w 614"/>
                <a:gd name="T39" fmla="*/ 21 h 697"/>
                <a:gd name="T40" fmla="*/ 1 w 614"/>
                <a:gd name="T41" fmla="*/ 30 h 697"/>
                <a:gd name="T42" fmla="*/ 0 w 614"/>
                <a:gd name="T43" fmla="*/ 40 h 697"/>
                <a:gd name="T44" fmla="*/ 0 w 614"/>
                <a:gd name="T45" fmla="*/ 51 h 697"/>
                <a:gd name="T46" fmla="*/ 2 w 614"/>
                <a:gd name="T47" fmla="*/ 64 h 697"/>
                <a:gd name="T48" fmla="*/ 6 w 614"/>
                <a:gd name="T49" fmla="*/ 76 h 697"/>
                <a:gd name="T50" fmla="*/ 6 w 614"/>
                <a:gd name="T51" fmla="*/ 76 h 697"/>
                <a:gd name="T52" fmla="*/ 7 w 614"/>
                <a:gd name="T53" fmla="*/ 76 h 697"/>
                <a:gd name="T54" fmla="*/ 8 w 614"/>
                <a:gd name="T55" fmla="*/ 76 h 697"/>
                <a:gd name="T56" fmla="*/ 10 w 614"/>
                <a:gd name="T57" fmla="*/ 76 h 697"/>
                <a:gd name="T58" fmla="*/ 13 w 614"/>
                <a:gd name="T59" fmla="*/ 75 h 697"/>
                <a:gd name="T60" fmla="*/ 16 w 614"/>
                <a:gd name="T61" fmla="*/ 75 h 697"/>
                <a:gd name="T62" fmla="*/ 20 w 614"/>
                <a:gd name="T63" fmla="*/ 75 h 697"/>
                <a:gd name="T64" fmla="*/ 23 w 614"/>
                <a:gd name="T65" fmla="*/ 75 h 697"/>
                <a:gd name="T66" fmla="*/ 28 w 614"/>
                <a:gd name="T67" fmla="*/ 75 h 697"/>
                <a:gd name="T68" fmla="*/ 33 w 614"/>
                <a:gd name="T69" fmla="*/ 75 h 697"/>
                <a:gd name="T70" fmla="*/ 38 w 614"/>
                <a:gd name="T71" fmla="*/ 75 h 697"/>
                <a:gd name="T72" fmla="*/ 43 w 614"/>
                <a:gd name="T73" fmla="*/ 75 h 697"/>
                <a:gd name="T74" fmla="*/ 49 w 614"/>
                <a:gd name="T75" fmla="*/ 76 h 697"/>
                <a:gd name="T76" fmla="*/ 55 w 614"/>
                <a:gd name="T77" fmla="*/ 76 h 697"/>
                <a:gd name="T78" fmla="*/ 61 w 614"/>
                <a:gd name="T79" fmla="*/ 77 h 697"/>
                <a:gd name="T80" fmla="*/ 68 w 614"/>
                <a:gd name="T81" fmla="*/ 78 h 697"/>
                <a:gd name="T82" fmla="*/ 68 w 614"/>
                <a:gd name="T83" fmla="*/ 76 h 697"/>
                <a:gd name="T84" fmla="*/ 67 w 614"/>
                <a:gd name="T85" fmla="*/ 69 h 697"/>
                <a:gd name="T86" fmla="*/ 66 w 614"/>
                <a:gd name="T87" fmla="*/ 60 h 697"/>
                <a:gd name="T88" fmla="*/ 65 w 614"/>
                <a:gd name="T89" fmla="*/ 49 h 697"/>
                <a:gd name="T90" fmla="*/ 65 w 614"/>
                <a:gd name="T91" fmla="*/ 37 h 697"/>
                <a:gd name="T92" fmla="*/ 65 w 614"/>
                <a:gd name="T93" fmla="*/ 24 h 697"/>
                <a:gd name="T94" fmla="*/ 66 w 614"/>
                <a:gd name="T95" fmla="*/ 13 h 697"/>
                <a:gd name="T96" fmla="*/ 67 w 614"/>
                <a:gd name="T97" fmla="*/ 3 h 69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14"/>
                <a:gd name="T148" fmla="*/ 0 h 697"/>
                <a:gd name="T149" fmla="*/ 614 w 614"/>
                <a:gd name="T150" fmla="*/ 697 h 69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14" h="697">
                  <a:moveTo>
                    <a:pt x="609" y="26"/>
                  </a:moveTo>
                  <a:lnTo>
                    <a:pt x="606" y="25"/>
                  </a:lnTo>
                  <a:lnTo>
                    <a:pt x="596" y="23"/>
                  </a:lnTo>
                  <a:lnTo>
                    <a:pt x="581" y="18"/>
                  </a:lnTo>
                  <a:lnTo>
                    <a:pt x="559" y="14"/>
                  </a:lnTo>
                  <a:lnTo>
                    <a:pt x="534" y="10"/>
                  </a:lnTo>
                  <a:lnTo>
                    <a:pt x="503" y="6"/>
                  </a:lnTo>
                  <a:lnTo>
                    <a:pt x="469" y="3"/>
                  </a:lnTo>
                  <a:lnTo>
                    <a:pt x="430" y="1"/>
                  </a:lnTo>
                  <a:lnTo>
                    <a:pt x="388" y="0"/>
                  </a:lnTo>
                  <a:lnTo>
                    <a:pt x="344" y="2"/>
                  </a:lnTo>
                  <a:lnTo>
                    <a:pt x="297" y="6"/>
                  </a:lnTo>
                  <a:lnTo>
                    <a:pt x="247" y="14"/>
                  </a:lnTo>
                  <a:lnTo>
                    <a:pt x="197" y="25"/>
                  </a:lnTo>
                  <a:lnTo>
                    <a:pt x="145" y="40"/>
                  </a:lnTo>
                  <a:lnTo>
                    <a:pt x="92" y="58"/>
                  </a:lnTo>
                  <a:lnTo>
                    <a:pt x="39" y="83"/>
                  </a:lnTo>
                  <a:lnTo>
                    <a:pt x="35" y="96"/>
                  </a:lnTo>
                  <a:lnTo>
                    <a:pt x="26" y="134"/>
                  </a:lnTo>
                  <a:lnTo>
                    <a:pt x="15" y="192"/>
                  </a:lnTo>
                  <a:lnTo>
                    <a:pt x="5" y="268"/>
                  </a:lnTo>
                  <a:lnTo>
                    <a:pt x="0" y="358"/>
                  </a:lnTo>
                  <a:lnTo>
                    <a:pt x="4" y="459"/>
                  </a:lnTo>
                  <a:lnTo>
                    <a:pt x="19" y="568"/>
                  </a:lnTo>
                  <a:lnTo>
                    <a:pt x="50" y="679"/>
                  </a:lnTo>
                  <a:lnTo>
                    <a:pt x="54" y="679"/>
                  </a:lnTo>
                  <a:lnTo>
                    <a:pt x="62" y="678"/>
                  </a:lnTo>
                  <a:lnTo>
                    <a:pt x="75" y="676"/>
                  </a:lnTo>
                  <a:lnTo>
                    <a:pt x="93" y="675"/>
                  </a:lnTo>
                  <a:lnTo>
                    <a:pt x="117" y="673"/>
                  </a:lnTo>
                  <a:lnTo>
                    <a:pt x="144" y="671"/>
                  </a:lnTo>
                  <a:lnTo>
                    <a:pt x="177" y="670"/>
                  </a:lnTo>
                  <a:lnTo>
                    <a:pt x="212" y="669"/>
                  </a:lnTo>
                  <a:lnTo>
                    <a:pt x="252" y="668"/>
                  </a:lnTo>
                  <a:lnTo>
                    <a:pt x="295" y="669"/>
                  </a:lnTo>
                  <a:lnTo>
                    <a:pt x="342" y="670"/>
                  </a:lnTo>
                  <a:lnTo>
                    <a:pt x="391" y="672"/>
                  </a:lnTo>
                  <a:lnTo>
                    <a:pt x="443" y="676"/>
                  </a:lnTo>
                  <a:lnTo>
                    <a:pt x="498" y="681"/>
                  </a:lnTo>
                  <a:lnTo>
                    <a:pt x="555" y="688"/>
                  </a:lnTo>
                  <a:lnTo>
                    <a:pt x="614" y="697"/>
                  </a:lnTo>
                  <a:lnTo>
                    <a:pt x="611" y="676"/>
                  </a:lnTo>
                  <a:lnTo>
                    <a:pt x="605" y="621"/>
                  </a:lnTo>
                  <a:lnTo>
                    <a:pt x="596" y="538"/>
                  </a:lnTo>
                  <a:lnTo>
                    <a:pt x="589" y="438"/>
                  </a:lnTo>
                  <a:lnTo>
                    <a:pt x="584" y="327"/>
                  </a:lnTo>
                  <a:lnTo>
                    <a:pt x="584" y="217"/>
                  </a:lnTo>
                  <a:lnTo>
                    <a:pt x="592" y="114"/>
                  </a:lnTo>
                  <a:lnTo>
                    <a:pt x="609" y="2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37" name="Freeform 1146"/>
            <p:cNvSpPr>
              <a:spLocks/>
            </p:cNvSpPr>
            <p:nvPr/>
          </p:nvSpPr>
          <p:spPr bwMode="auto">
            <a:xfrm>
              <a:off x="3984" y="3299"/>
              <a:ext cx="113" cy="77"/>
            </a:xfrm>
            <a:custGeom>
              <a:avLst/>
              <a:gdLst>
                <a:gd name="T0" fmla="*/ 1 w 1014"/>
                <a:gd name="T1" fmla="*/ 58 h 693"/>
                <a:gd name="T2" fmla="*/ 0 w 1014"/>
                <a:gd name="T3" fmla="*/ 68 h 693"/>
                <a:gd name="T4" fmla="*/ 74 w 1014"/>
                <a:gd name="T5" fmla="*/ 77 h 693"/>
                <a:gd name="T6" fmla="*/ 74 w 1014"/>
                <a:gd name="T7" fmla="*/ 77 h 693"/>
                <a:gd name="T8" fmla="*/ 76 w 1014"/>
                <a:gd name="T9" fmla="*/ 76 h 693"/>
                <a:gd name="T10" fmla="*/ 78 w 1014"/>
                <a:gd name="T11" fmla="*/ 75 h 693"/>
                <a:gd name="T12" fmla="*/ 81 w 1014"/>
                <a:gd name="T13" fmla="*/ 73 h 693"/>
                <a:gd name="T14" fmla="*/ 84 w 1014"/>
                <a:gd name="T15" fmla="*/ 71 h 693"/>
                <a:gd name="T16" fmla="*/ 88 w 1014"/>
                <a:gd name="T17" fmla="*/ 68 h 693"/>
                <a:gd name="T18" fmla="*/ 92 w 1014"/>
                <a:gd name="T19" fmla="*/ 65 h 693"/>
                <a:gd name="T20" fmla="*/ 97 w 1014"/>
                <a:gd name="T21" fmla="*/ 61 h 693"/>
                <a:gd name="T22" fmla="*/ 101 w 1014"/>
                <a:gd name="T23" fmla="*/ 56 h 693"/>
                <a:gd name="T24" fmla="*/ 104 w 1014"/>
                <a:gd name="T25" fmla="*/ 52 h 693"/>
                <a:gd name="T26" fmla="*/ 107 w 1014"/>
                <a:gd name="T27" fmla="*/ 46 h 693"/>
                <a:gd name="T28" fmla="*/ 110 w 1014"/>
                <a:gd name="T29" fmla="*/ 40 h 693"/>
                <a:gd name="T30" fmla="*/ 112 w 1014"/>
                <a:gd name="T31" fmla="*/ 34 h 693"/>
                <a:gd name="T32" fmla="*/ 113 w 1014"/>
                <a:gd name="T33" fmla="*/ 27 h 693"/>
                <a:gd name="T34" fmla="*/ 113 w 1014"/>
                <a:gd name="T35" fmla="*/ 19 h 693"/>
                <a:gd name="T36" fmla="*/ 111 w 1014"/>
                <a:gd name="T37" fmla="*/ 11 h 693"/>
                <a:gd name="T38" fmla="*/ 111 w 1014"/>
                <a:gd name="T39" fmla="*/ 11 h 693"/>
                <a:gd name="T40" fmla="*/ 111 w 1014"/>
                <a:gd name="T41" fmla="*/ 10 h 693"/>
                <a:gd name="T42" fmla="*/ 109 w 1014"/>
                <a:gd name="T43" fmla="*/ 8 h 693"/>
                <a:gd name="T44" fmla="*/ 108 w 1014"/>
                <a:gd name="T45" fmla="*/ 6 h 693"/>
                <a:gd name="T46" fmla="*/ 106 w 1014"/>
                <a:gd name="T47" fmla="*/ 4 h 693"/>
                <a:gd name="T48" fmla="*/ 103 w 1014"/>
                <a:gd name="T49" fmla="*/ 2 h 693"/>
                <a:gd name="T50" fmla="*/ 100 w 1014"/>
                <a:gd name="T51" fmla="*/ 1 h 693"/>
                <a:gd name="T52" fmla="*/ 97 w 1014"/>
                <a:gd name="T53" fmla="*/ 0 h 693"/>
                <a:gd name="T54" fmla="*/ 97 w 1014"/>
                <a:gd name="T55" fmla="*/ 1 h 693"/>
                <a:gd name="T56" fmla="*/ 99 w 1014"/>
                <a:gd name="T57" fmla="*/ 5 h 693"/>
                <a:gd name="T58" fmla="*/ 100 w 1014"/>
                <a:gd name="T59" fmla="*/ 10 h 693"/>
                <a:gd name="T60" fmla="*/ 101 w 1014"/>
                <a:gd name="T61" fmla="*/ 17 h 693"/>
                <a:gd name="T62" fmla="*/ 101 w 1014"/>
                <a:gd name="T63" fmla="*/ 25 h 693"/>
                <a:gd name="T64" fmla="*/ 101 w 1014"/>
                <a:gd name="T65" fmla="*/ 34 h 693"/>
                <a:gd name="T66" fmla="*/ 98 w 1014"/>
                <a:gd name="T67" fmla="*/ 44 h 693"/>
                <a:gd name="T68" fmla="*/ 93 w 1014"/>
                <a:gd name="T69" fmla="*/ 54 h 693"/>
                <a:gd name="T70" fmla="*/ 93 w 1014"/>
                <a:gd name="T71" fmla="*/ 54 h 693"/>
                <a:gd name="T72" fmla="*/ 93 w 1014"/>
                <a:gd name="T73" fmla="*/ 55 h 693"/>
                <a:gd name="T74" fmla="*/ 92 w 1014"/>
                <a:gd name="T75" fmla="*/ 55 h 693"/>
                <a:gd name="T76" fmla="*/ 91 w 1014"/>
                <a:gd name="T77" fmla="*/ 56 h 693"/>
                <a:gd name="T78" fmla="*/ 90 w 1014"/>
                <a:gd name="T79" fmla="*/ 57 h 693"/>
                <a:gd name="T80" fmla="*/ 88 w 1014"/>
                <a:gd name="T81" fmla="*/ 58 h 693"/>
                <a:gd name="T82" fmla="*/ 86 w 1014"/>
                <a:gd name="T83" fmla="*/ 59 h 693"/>
                <a:gd name="T84" fmla="*/ 84 w 1014"/>
                <a:gd name="T85" fmla="*/ 60 h 693"/>
                <a:gd name="T86" fmla="*/ 82 w 1014"/>
                <a:gd name="T87" fmla="*/ 60 h 693"/>
                <a:gd name="T88" fmla="*/ 79 w 1014"/>
                <a:gd name="T89" fmla="*/ 61 h 693"/>
                <a:gd name="T90" fmla="*/ 77 w 1014"/>
                <a:gd name="T91" fmla="*/ 62 h 693"/>
                <a:gd name="T92" fmla="*/ 73 w 1014"/>
                <a:gd name="T93" fmla="*/ 62 h 693"/>
                <a:gd name="T94" fmla="*/ 70 w 1014"/>
                <a:gd name="T95" fmla="*/ 62 h 693"/>
                <a:gd name="T96" fmla="*/ 67 w 1014"/>
                <a:gd name="T97" fmla="*/ 62 h 693"/>
                <a:gd name="T98" fmla="*/ 63 w 1014"/>
                <a:gd name="T99" fmla="*/ 62 h 693"/>
                <a:gd name="T100" fmla="*/ 59 w 1014"/>
                <a:gd name="T101" fmla="*/ 61 h 693"/>
                <a:gd name="T102" fmla="*/ 59 w 1014"/>
                <a:gd name="T103" fmla="*/ 71 h 693"/>
                <a:gd name="T104" fmla="*/ 3 w 1014"/>
                <a:gd name="T105" fmla="*/ 66 h 693"/>
                <a:gd name="T106" fmla="*/ 1 w 1014"/>
                <a:gd name="T107" fmla="*/ 58 h 69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14"/>
                <a:gd name="T163" fmla="*/ 0 h 693"/>
                <a:gd name="T164" fmla="*/ 1014 w 1014"/>
                <a:gd name="T165" fmla="*/ 693 h 693"/>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14" h="693">
                  <a:moveTo>
                    <a:pt x="6" y="523"/>
                  </a:moveTo>
                  <a:lnTo>
                    <a:pt x="0" y="608"/>
                  </a:lnTo>
                  <a:lnTo>
                    <a:pt x="660" y="693"/>
                  </a:lnTo>
                  <a:lnTo>
                    <a:pt x="665" y="691"/>
                  </a:lnTo>
                  <a:lnTo>
                    <a:pt x="679" y="683"/>
                  </a:lnTo>
                  <a:lnTo>
                    <a:pt x="700" y="672"/>
                  </a:lnTo>
                  <a:lnTo>
                    <a:pt x="726" y="657"/>
                  </a:lnTo>
                  <a:lnTo>
                    <a:pt x="758" y="636"/>
                  </a:lnTo>
                  <a:lnTo>
                    <a:pt x="793" y="611"/>
                  </a:lnTo>
                  <a:lnTo>
                    <a:pt x="829" y="581"/>
                  </a:lnTo>
                  <a:lnTo>
                    <a:pt x="866" y="546"/>
                  </a:lnTo>
                  <a:lnTo>
                    <a:pt x="902" y="508"/>
                  </a:lnTo>
                  <a:lnTo>
                    <a:pt x="935" y="465"/>
                  </a:lnTo>
                  <a:lnTo>
                    <a:pt x="964" y="416"/>
                  </a:lnTo>
                  <a:lnTo>
                    <a:pt x="987" y="362"/>
                  </a:lnTo>
                  <a:lnTo>
                    <a:pt x="1004" y="305"/>
                  </a:lnTo>
                  <a:lnTo>
                    <a:pt x="1014" y="242"/>
                  </a:lnTo>
                  <a:lnTo>
                    <a:pt x="1012" y="175"/>
                  </a:lnTo>
                  <a:lnTo>
                    <a:pt x="1000" y="103"/>
                  </a:lnTo>
                  <a:lnTo>
                    <a:pt x="998" y="98"/>
                  </a:lnTo>
                  <a:lnTo>
                    <a:pt x="992" y="87"/>
                  </a:lnTo>
                  <a:lnTo>
                    <a:pt x="981" y="72"/>
                  </a:lnTo>
                  <a:lnTo>
                    <a:pt x="967" y="53"/>
                  </a:lnTo>
                  <a:lnTo>
                    <a:pt x="948" y="35"/>
                  </a:lnTo>
                  <a:lnTo>
                    <a:pt x="926" y="19"/>
                  </a:lnTo>
                  <a:lnTo>
                    <a:pt x="900" y="6"/>
                  </a:lnTo>
                  <a:lnTo>
                    <a:pt x="870" y="0"/>
                  </a:lnTo>
                  <a:lnTo>
                    <a:pt x="874" y="12"/>
                  </a:lnTo>
                  <a:lnTo>
                    <a:pt x="884" y="41"/>
                  </a:lnTo>
                  <a:lnTo>
                    <a:pt x="896" y="89"/>
                  </a:lnTo>
                  <a:lnTo>
                    <a:pt x="907" y="151"/>
                  </a:lnTo>
                  <a:lnTo>
                    <a:pt x="910" y="225"/>
                  </a:lnTo>
                  <a:lnTo>
                    <a:pt x="902" y="307"/>
                  </a:lnTo>
                  <a:lnTo>
                    <a:pt x="878" y="396"/>
                  </a:lnTo>
                  <a:lnTo>
                    <a:pt x="836" y="489"/>
                  </a:lnTo>
                  <a:lnTo>
                    <a:pt x="835" y="490"/>
                  </a:lnTo>
                  <a:lnTo>
                    <a:pt x="831" y="493"/>
                  </a:lnTo>
                  <a:lnTo>
                    <a:pt x="825" y="498"/>
                  </a:lnTo>
                  <a:lnTo>
                    <a:pt x="816" y="506"/>
                  </a:lnTo>
                  <a:lnTo>
                    <a:pt x="805" y="513"/>
                  </a:lnTo>
                  <a:lnTo>
                    <a:pt x="792" y="521"/>
                  </a:lnTo>
                  <a:lnTo>
                    <a:pt x="775" y="529"/>
                  </a:lnTo>
                  <a:lnTo>
                    <a:pt x="757" y="537"/>
                  </a:lnTo>
                  <a:lnTo>
                    <a:pt x="737" y="544"/>
                  </a:lnTo>
                  <a:lnTo>
                    <a:pt x="713" y="552"/>
                  </a:lnTo>
                  <a:lnTo>
                    <a:pt x="688" y="557"/>
                  </a:lnTo>
                  <a:lnTo>
                    <a:pt x="659" y="561"/>
                  </a:lnTo>
                  <a:lnTo>
                    <a:pt x="630" y="562"/>
                  </a:lnTo>
                  <a:lnTo>
                    <a:pt x="597" y="561"/>
                  </a:lnTo>
                  <a:lnTo>
                    <a:pt x="562" y="558"/>
                  </a:lnTo>
                  <a:lnTo>
                    <a:pt x="525" y="551"/>
                  </a:lnTo>
                  <a:lnTo>
                    <a:pt x="525" y="642"/>
                  </a:lnTo>
                  <a:lnTo>
                    <a:pt x="23" y="590"/>
                  </a:lnTo>
                  <a:lnTo>
                    <a:pt x="6" y="523"/>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38" name="Freeform 1147"/>
            <p:cNvSpPr>
              <a:spLocks/>
            </p:cNvSpPr>
            <p:nvPr/>
          </p:nvSpPr>
          <p:spPr bwMode="auto">
            <a:xfrm>
              <a:off x="3970" y="3375"/>
              <a:ext cx="83" cy="27"/>
            </a:xfrm>
            <a:custGeom>
              <a:avLst/>
              <a:gdLst>
                <a:gd name="T0" fmla="*/ 83 w 745"/>
                <a:gd name="T1" fmla="*/ 10 h 240"/>
                <a:gd name="T2" fmla="*/ 1 w 745"/>
                <a:gd name="T3" fmla="*/ 0 h 240"/>
                <a:gd name="T4" fmla="*/ 0 w 745"/>
                <a:gd name="T5" fmla="*/ 10 h 240"/>
                <a:gd name="T6" fmla="*/ 80 w 745"/>
                <a:gd name="T7" fmla="*/ 27 h 240"/>
                <a:gd name="T8" fmla="*/ 83 w 745"/>
                <a:gd name="T9" fmla="*/ 10 h 240"/>
                <a:gd name="T10" fmla="*/ 0 60000 65536"/>
                <a:gd name="T11" fmla="*/ 0 60000 65536"/>
                <a:gd name="T12" fmla="*/ 0 60000 65536"/>
                <a:gd name="T13" fmla="*/ 0 60000 65536"/>
                <a:gd name="T14" fmla="*/ 0 60000 65536"/>
                <a:gd name="T15" fmla="*/ 0 w 745"/>
                <a:gd name="T16" fmla="*/ 0 h 240"/>
                <a:gd name="T17" fmla="*/ 745 w 745"/>
                <a:gd name="T18" fmla="*/ 240 h 240"/>
              </a:gdLst>
              <a:ahLst/>
              <a:cxnLst>
                <a:cxn ang="T10">
                  <a:pos x="T0" y="T1"/>
                </a:cxn>
                <a:cxn ang="T11">
                  <a:pos x="T2" y="T3"/>
                </a:cxn>
                <a:cxn ang="T12">
                  <a:pos x="T4" y="T5"/>
                </a:cxn>
                <a:cxn ang="T13">
                  <a:pos x="T6" y="T7"/>
                </a:cxn>
                <a:cxn ang="T14">
                  <a:pos x="T8" y="T9"/>
                </a:cxn>
              </a:cxnLst>
              <a:rect l="T15" t="T16" r="T17" b="T18"/>
              <a:pathLst>
                <a:path w="745" h="240">
                  <a:moveTo>
                    <a:pt x="745" y="86"/>
                  </a:moveTo>
                  <a:lnTo>
                    <a:pt x="11" y="0"/>
                  </a:lnTo>
                  <a:lnTo>
                    <a:pt x="0" y="86"/>
                  </a:lnTo>
                  <a:lnTo>
                    <a:pt x="722" y="240"/>
                  </a:lnTo>
                  <a:lnTo>
                    <a:pt x="745" y="8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39" name="Freeform 1148"/>
            <p:cNvSpPr>
              <a:spLocks/>
            </p:cNvSpPr>
            <p:nvPr/>
          </p:nvSpPr>
          <p:spPr bwMode="auto">
            <a:xfrm>
              <a:off x="4011" y="3384"/>
              <a:ext cx="36" cy="12"/>
            </a:xfrm>
            <a:custGeom>
              <a:avLst/>
              <a:gdLst>
                <a:gd name="T0" fmla="*/ 36 w 319"/>
                <a:gd name="T1" fmla="*/ 5 h 109"/>
                <a:gd name="T2" fmla="*/ 0 w 319"/>
                <a:gd name="T3" fmla="*/ 0 h 109"/>
                <a:gd name="T4" fmla="*/ 0 w 319"/>
                <a:gd name="T5" fmla="*/ 5 h 109"/>
                <a:gd name="T6" fmla="*/ 35 w 319"/>
                <a:gd name="T7" fmla="*/ 12 h 109"/>
                <a:gd name="T8" fmla="*/ 36 w 319"/>
                <a:gd name="T9" fmla="*/ 5 h 109"/>
                <a:gd name="T10" fmla="*/ 0 60000 65536"/>
                <a:gd name="T11" fmla="*/ 0 60000 65536"/>
                <a:gd name="T12" fmla="*/ 0 60000 65536"/>
                <a:gd name="T13" fmla="*/ 0 60000 65536"/>
                <a:gd name="T14" fmla="*/ 0 60000 65536"/>
                <a:gd name="T15" fmla="*/ 0 w 319"/>
                <a:gd name="T16" fmla="*/ 0 h 109"/>
                <a:gd name="T17" fmla="*/ 319 w 319"/>
                <a:gd name="T18" fmla="*/ 109 h 109"/>
              </a:gdLst>
              <a:ahLst/>
              <a:cxnLst>
                <a:cxn ang="T10">
                  <a:pos x="T0" y="T1"/>
                </a:cxn>
                <a:cxn ang="T11">
                  <a:pos x="T2" y="T3"/>
                </a:cxn>
                <a:cxn ang="T12">
                  <a:pos x="T4" y="T5"/>
                </a:cxn>
                <a:cxn ang="T13">
                  <a:pos x="T6" y="T7"/>
                </a:cxn>
                <a:cxn ang="T14">
                  <a:pos x="T8" y="T9"/>
                </a:cxn>
              </a:cxnLst>
              <a:rect l="T15" t="T16" r="T17" b="T18"/>
              <a:pathLst>
                <a:path w="319" h="109">
                  <a:moveTo>
                    <a:pt x="319" y="47"/>
                  </a:moveTo>
                  <a:lnTo>
                    <a:pt x="4" y="0"/>
                  </a:lnTo>
                  <a:lnTo>
                    <a:pt x="0" y="45"/>
                  </a:lnTo>
                  <a:lnTo>
                    <a:pt x="309" y="109"/>
                  </a:lnTo>
                  <a:lnTo>
                    <a:pt x="319" y="4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40" name="Freeform 1149"/>
            <p:cNvSpPr>
              <a:spLocks/>
            </p:cNvSpPr>
            <p:nvPr/>
          </p:nvSpPr>
          <p:spPr bwMode="auto">
            <a:xfrm>
              <a:off x="3975" y="3378"/>
              <a:ext cx="24" cy="9"/>
            </a:xfrm>
            <a:custGeom>
              <a:avLst/>
              <a:gdLst>
                <a:gd name="T0" fmla="*/ 24 w 213"/>
                <a:gd name="T1" fmla="*/ 4 h 81"/>
                <a:gd name="T2" fmla="*/ 0 w 213"/>
                <a:gd name="T3" fmla="*/ 0 h 81"/>
                <a:gd name="T4" fmla="*/ 0 w 213"/>
                <a:gd name="T5" fmla="*/ 4 h 81"/>
                <a:gd name="T6" fmla="*/ 23 w 213"/>
                <a:gd name="T7" fmla="*/ 9 h 81"/>
                <a:gd name="T8" fmla="*/ 24 w 213"/>
                <a:gd name="T9" fmla="*/ 4 h 81"/>
                <a:gd name="T10" fmla="*/ 0 60000 65536"/>
                <a:gd name="T11" fmla="*/ 0 60000 65536"/>
                <a:gd name="T12" fmla="*/ 0 60000 65536"/>
                <a:gd name="T13" fmla="*/ 0 60000 65536"/>
                <a:gd name="T14" fmla="*/ 0 60000 65536"/>
                <a:gd name="T15" fmla="*/ 0 w 213"/>
                <a:gd name="T16" fmla="*/ 0 h 81"/>
                <a:gd name="T17" fmla="*/ 213 w 213"/>
                <a:gd name="T18" fmla="*/ 81 h 81"/>
              </a:gdLst>
              <a:ahLst/>
              <a:cxnLst>
                <a:cxn ang="T10">
                  <a:pos x="T0" y="T1"/>
                </a:cxn>
                <a:cxn ang="T11">
                  <a:pos x="T2" y="T3"/>
                </a:cxn>
                <a:cxn ang="T12">
                  <a:pos x="T4" y="T5"/>
                </a:cxn>
                <a:cxn ang="T13">
                  <a:pos x="T6" y="T7"/>
                </a:cxn>
                <a:cxn ang="T14">
                  <a:pos x="T8" y="T9"/>
                </a:cxn>
              </a:cxnLst>
              <a:rect l="T15" t="T16" r="T17" b="T18"/>
              <a:pathLst>
                <a:path w="213" h="81">
                  <a:moveTo>
                    <a:pt x="213" y="37"/>
                  </a:moveTo>
                  <a:lnTo>
                    <a:pt x="0" y="0"/>
                  </a:lnTo>
                  <a:lnTo>
                    <a:pt x="2" y="39"/>
                  </a:lnTo>
                  <a:lnTo>
                    <a:pt x="206" y="81"/>
                  </a:lnTo>
                  <a:lnTo>
                    <a:pt x="213" y="3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41" name="Freeform 1150"/>
            <p:cNvSpPr>
              <a:spLocks/>
            </p:cNvSpPr>
            <p:nvPr/>
          </p:nvSpPr>
          <p:spPr bwMode="auto">
            <a:xfrm>
              <a:off x="3916" y="3386"/>
              <a:ext cx="139" cy="47"/>
            </a:xfrm>
            <a:custGeom>
              <a:avLst/>
              <a:gdLst>
                <a:gd name="T0" fmla="*/ 0 w 1254"/>
                <a:gd name="T1" fmla="*/ 14 h 415"/>
                <a:gd name="T2" fmla="*/ 0 w 1254"/>
                <a:gd name="T3" fmla="*/ 14 h 415"/>
                <a:gd name="T4" fmla="*/ 1 w 1254"/>
                <a:gd name="T5" fmla="*/ 14 h 415"/>
                <a:gd name="T6" fmla="*/ 3 w 1254"/>
                <a:gd name="T7" fmla="*/ 14 h 415"/>
                <a:gd name="T8" fmla="*/ 4 w 1254"/>
                <a:gd name="T9" fmla="*/ 13 h 415"/>
                <a:gd name="T10" fmla="*/ 7 w 1254"/>
                <a:gd name="T11" fmla="*/ 13 h 415"/>
                <a:gd name="T12" fmla="*/ 9 w 1254"/>
                <a:gd name="T13" fmla="*/ 12 h 415"/>
                <a:gd name="T14" fmla="*/ 12 w 1254"/>
                <a:gd name="T15" fmla="*/ 12 h 415"/>
                <a:gd name="T16" fmla="*/ 15 w 1254"/>
                <a:gd name="T17" fmla="*/ 11 h 415"/>
                <a:gd name="T18" fmla="*/ 18 w 1254"/>
                <a:gd name="T19" fmla="*/ 10 h 415"/>
                <a:gd name="T20" fmla="*/ 21 w 1254"/>
                <a:gd name="T21" fmla="*/ 9 h 415"/>
                <a:gd name="T22" fmla="*/ 24 w 1254"/>
                <a:gd name="T23" fmla="*/ 8 h 415"/>
                <a:gd name="T24" fmla="*/ 27 w 1254"/>
                <a:gd name="T25" fmla="*/ 7 h 415"/>
                <a:gd name="T26" fmla="*/ 30 w 1254"/>
                <a:gd name="T27" fmla="*/ 5 h 415"/>
                <a:gd name="T28" fmla="*/ 32 w 1254"/>
                <a:gd name="T29" fmla="*/ 4 h 415"/>
                <a:gd name="T30" fmla="*/ 35 w 1254"/>
                <a:gd name="T31" fmla="*/ 2 h 415"/>
                <a:gd name="T32" fmla="*/ 37 w 1254"/>
                <a:gd name="T33" fmla="*/ 0 h 415"/>
                <a:gd name="T34" fmla="*/ 139 w 1254"/>
                <a:gd name="T35" fmla="*/ 24 h 415"/>
                <a:gd name="T36" fmla="*/ 139 w 1254"/>
                <a:gd name="T37" fmla="*/ 24 h 415"/>
                <a:gd name="T38" fmla="*/ 138 w 1254"/>
                <a:gd name="T39" fmla="*/ 25 h 415"/>
                <a:gd name="T40" fmla="*/ 137 w 1254"/>
                <a:gd name="T41" fmla="*/ 26 h 415"/>
                <a:gd name="T42" fmla="*/ 136 w 1254"/>
                <a:gd name="T43" fmla="*/ 27 h 415"/>
                <a:gd name="T44" fmla="*/ 134 w 1254"/>
                <a:gd name="T45" fmla="*/ 28 h 415"/>
                <a:gd name="T46" fmla="*/ 133 w 1254"/>
                <a:gd name="T47" fmla="*/ 30 h 415"/>
                <a:gd name="T48" fmla="*/ 131 w 1254"/>
                <a:gd name="T49" fmla="*/ 32 h 415"/>
                <a:gd name="T50" fmla="*/ 128 w 1254"/>
                <a:gd name="T51" fmla="*/ 33 h 415"/>
                <a:gd name="T52" fmla="*/ 126 w 1254"/>
                <a:gd name="T53" fmla="*/ 35 h 415"/>
                <a:gd name="T54" fmla="*/ 124 w 1254"/>
                <a:gd name="T55" fmla="*/ 37 h 415"/>
                <a:gd name="T56" fmla="*/ 121 w 1254"/>
                <a:gd name="T57" fmla="*/ 39 h 415"/>
                <a:gd name="T58" fmla="*/ 118 w 1254"/>
                <a:gd name="T59" fmla="*/ 41 h 415"/>
                <a:gd name="T60" fmla="*/ 116 w 1254"/>
                <a:gd name="T61" fmla="*/ 43 h 415"/>
                <a:gd name="T62" fmla="*/ 113 w 1254"/>
                <a:gd name="T63" fmla="*/ 44 h 415"/>
                <a:gd name="T64" fmla="*/ 110 w 1254"/>
                <a:gd name="T65" fmla="*/ 46 h 415"/>
                <a:gd name="T66" fmla="*/ 108 w 1254"/>
                <a:gd name="T67" fmla="*/ 47 h 415"/>
                <a:gd name="T68" fmla="*/ 0 w 1254"/>
                <a:gd name="T69" fmla="*/ 14 h 41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54"/>
                <a:gd name="T106" fmla="*/ 0 h 415"/>
                <a:gd name="T107" fmla="*/ 1254 w 1254"/>
                <a:gd name="T108" fmla="*/ 415 h 41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54" h="415">
                  <a:moveTo>
                    <a:pt x="0" y="124"/>
                  </a:moveTo>
                  <a:lnTo>
                    <a:pt x="3" y="124"/>
                  </a:lnTo>
                  <a:lnTo>
                    <a:pt x="10" y="122"/>
                  </a:lnTo>
                  <a:lnTo>
                    <a:pt x="23" y="120"/>
                  </a:lnTo>
                  <a:lnTo>
                    <a:pt x="40" y="117"/>
                  </a:lnTo>
                  <a:lnTo>
                    <a:pt x="59" y="114"/>
                  </a:lnTo>
                  <a:lnTo>
                    <a:pt x="81" y="109"/>
                  </a:lnTo>
                  <a:lnTo>
                    <a:pt x="107" y="103"/>
                  </a:lnTo>
                  <a:lnTo>
                    <a:pt x="133" y="96"/>
                  </a:lnTo>
                  <a:lnTo>
                    <a:pt x="161" y="89"/>
                  </a:lnTo>
                  <a:lnTo>
                    <a:pt x="188" y="79"/>
                  </a:lnTo>
                  <a:lnTo>
                    <a:pt x="216" y="69"/>
                  </a:lnTo>
                  <a:lnTo>
                    <a:pt x="243" y="58"/>
                  </a:lnTo>
                  <a:lnTo>
                    <a:pt x="270" y="45"/>
                  </a:lnTo>
                  <a:lnTo>
                    <a:pt x="293" y="31"/>
                  </a:lnTo>
                  <a:lnTo>
                    <a:pt x="316" y="16"/>
                  </a:lnTo>
                  <a:lnTo>
                    <a:pt x="334" y="0"/>
                  </a:lnTo>
                  <a:lnTo>
                    <a:pt x="1254" y="210"/>
                  </a:lnTo>
                  <a:lnTo>
                    <a:pt x="1252" y="212"/>
                  </a:lnTo>
                  <a:lnTo>
                    <a:pt x="1247" y="218"/>
                  </a:lnTo>
                  <a:lnTo>
                    <a:pt x="1239" y="226"/>
                  </a:lnTo>
                  <a:lnTo>
                    <a:pt x="1227" y="236"/>
                  </a:lnTo>
                  <a:lnTo>
                    <a:pt x="1213" y="248"/>
                  </a:lnTo>
                  <a:lnTo>
                    <a:pt x="1197" y="263"/>
                  </a:lnTo>
                  <a:lnTo>
                    <a:pt x="1180" y="279"/>
                  </a:lnTo>
                  <a:lnTo>
                    <a:pt x="1159" y="295"/>
                  </a:lnTo>
                  <a:lnTo>
                    <a:pt x="1138" y="313"/>
                  </a:lnTo>
                  <a:lnTo>
                    <a:pt x="1116" y="330"/>
                  </a:lnTo>
                  <a:lnTo>
                    <a:pt x="1092" y="347"/>
                  </a:lnTo>
                  <a:lnTo>
                    <a:pt x="1068" y="364"/>
                  </a:lnTo>
                  <a:lnTo>
                    <a:pt x="1043" y="379"/>
                  </a:lnTo>
                  <a:lnTo>
                    <a:pt x="1019" y="392"/>
                  </a:lnTo>
                  <a:lnTo>
                    <a:pt x="994" y="405"/>
                  </a:lnTo>
                  <a:lnTo>
                    <a:pt x="971" y="415"/>
                  </a:lnTo>
                  <a:lnTo>
                    <a:pt x="0" y="12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42" name="Freeform 1151"/>
            <p:cNvSpPr>
              <a:spLocks/>
            </p:cNvSpPr>
            <p:nvPr/>
          </p:nvSpPr>
          <p:spPr bwMode="auto">
            <a:xfrm>
              <a:off x="4055" y="3381"/>
              <a:ext cx="49" cy="22"/>
            </a:xfrm>
            <a:custGeom>
              <a:avLst/>
              <a:gdLst>
                <a:gd name="T0" fmla="*/ 5 w 447"/>
                <a:gd name="T1" fmla="*/ 22 h 198"/>
                <a:gd name="T2" fmla="*/ 49 w 447"/>
                <a:gd name="T3" fmla="*/ 9 h 198"/>
                <a:gd name="T4" fmla="*/ 22 w 447"/>
                <a:gd name="T5" fmla="*/ 0 h 198"/>
                <a:gd name="T6" fmla="*/ 1 w 447"/>
                <a:gd name="T7" fmla="*/ 2 h 198"/>
                <a:gd name="T8" fmla="*/ 0 w 447"/>
                <a:gd name="T9" fmla="*/ 21 h 198"/>
                <a:gd name="T10" fmla="*/ 5 w 447"/>
                <a:gd name="T11" fmla="*/ 22 h 198"/>
                <a:gd name="T12" fmla="*/ 0 60000 65536"/>
                <a:gd name="T13" fmla="*/ 0 60000 65536"/>
                <a:gd name="T14" fmla="*/ 0 60000 65536"/>
                <a:gd name="T15" fmla="*/ 0 60000 65536"/>
                <a:gd name="T16" fmla="*/ 0 60000 65536"/>
                <a:gd name="T17" fmla="*/ 0 60000 65536"/>
                <a:gd name="T18" fmla="*/ 0 w 447"/>
                <a:gd name="T19" fmla="*/ 0 h 198"/>
                <a:gd name="T20" fmla="*/ 447 w 447"/>
                <a:gd name="T21" fmla="*/ 198 h 198"/>
              </a:gdLst>
              <a:ahLst/>
              <a:cxnLst>
                <a:cxn ang="T12">
                  <a:pos x="T0" y="T1"/>
                </a:cxn>
                <a:cxn ang="T13">
                  <a:pos x="T2" y="T3"/>
                </a:cxn>
                <a:cxn ang="T14">
                  <a:pos x="T4" y="T5"/>
                </a:cxn>
                <a:cxn ang="T15">
                  <a:pos x="T6" y="T7"/>
                </a:cxn>
                <a:cxn ang="T16">
                  <a:pos x="T8" y="T9"/>
                </a:cxn>
                <a:cxn ang="T17">
                  <a:pos x="T10" y="T11"/>
                </a:cxn>
              </a:cxnLst>
              <a:rect l="T18" t="T19" r="T20" b="T21"/>
              <a:pathLst>
                <a:path w="447" h="198">
                  <a:moveTo>
                    <a:pt x="45" y="198"/>
                  </a:moveTo>
                  <a:lnTo>
                    <a:pt x="447" y="79"/>
                  </a:lnTo>
                  <a:lnTo>
                    <a:pt x="203" y="0"/>
                  </a:lnTo>
                  <a:lnTo>
                    <a:pt x="5" y="22"/>
                  </a:lnTo>
                  <a:lnTo>
                    <a:pt x="0" y="187"/>
                  </a:lnTo>
                  <a:lnTo>
                    <a:pt x="45" y="19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43" name="Freeform 1152"/>
            <p:cNvSpPr>
              <a:spLocks/>
            </p:cNvSpPr>
            <p:nvPr/>
          </p:nvSpPr>
          <p:spPr bwMode="auto">
            <a:xfrm>
              <a:off x="3926" y="3287"/>
              <a:ext cx="27" cy="105"/>
            </a:xfrm>
            <a:custGeom>
              <a:avLst/>
              <a:gdLst>
                <a:gd name="T0" fmla="*/ 27 w 238"/>
                <a:gd name="T1" fmla="*/ 2 h 947"/>
                <a:gd name="T2" fmla="*/ 27 w 238"/>
                <a:gd name="T3" fmla="*/ 2 h 947"/>
                <a:gd name="T4" fmla="*/ 26 w 238"/>
                <a:gd name="T5" fmla="*/ 2 h 947"/>
                <a:gd name="T6" fmla="*/ 26 w 238"/>
                <a:gd name="T7" fmla="*/ 2 h 947"/>
                <a:gd name="T8" fmla="*/ 25 w 238"/>
                <a:gd name="T9" fmla="*/ 2 h 947"/>
                <a:gd name="T10" fmla="*/ 23 w 238"/>
                <a:gd name="T11" fmla="*/ 1 h 947"/>
                <a:gd name="T12" fmla="*/ 22 w 238"/>
                <a:gd name="T13" fmla="*/ 1 h 947"/>
                <a:gd name="T14" fmla="*/ 20 w 238"/>
                <a:gd name="T15" fmla="*/ 0 h 947"/>
                <a:gd name="T16" fmla="*/ 19 w 238"/>
                <a:gd name="T17" fmla="*/ 0 h 947"/>
                <a:gd name="T18" fmla="*/ 17 w 238"/>
                <a:gd name="T19" fmla="*/ 0 h 947"/>
                <a:gd name="T20" fmla="*/ 14 w 238"/>
                <a:gd name="T21" fmla="*/ 0 h 947"/>
                <a:gd name="T22" fmla="*/ 12 w 238"/>
                <a:gd name="T23" fmla="*/ 0 h 947"/>
                <a:gd name="T24" fmla="*/ 10 w 238"/>
                <a:gd name="T25" fmla="*/ 1 h 947"/>
                <a:gd name="T26" fmla="*/ 7 w 238"/>
                <a:gd name="T27" fmla="*/ 1 h 947"/>
                <a:gd name="T28" fmla="*/ 5 w 238"/>
                <a:gd name="T29" fmla="*/ 2 h 947"/>
                <a:gd name="T30" fmla="*/ 2 w 238"/>
                <a:gd name="T31" fmla="*/ 3 h 947"/>
                <a:gd name="T32" fmla="*/ 0 w 238"/>
                <a:gd name="T33" fmla="*/ 5 h 947"/>
                <a:gd name="T34" fmla="*/ 0 w 238"/>
                <a:gd name="T35" fmla="*/ 105 h 947"/>
                <a:gd name="T36" fmla="*/ 0 w 238"/>
                <a:gd name="T37" fmla="*/ 105 h 947"/>
                <a:gd name="T38" fmla="*/ 1 w 238"/>
                <a:gd name="T39" fmla="*/ 105 h 947"/>
                <a:gd name="T40" fmla="*/ 1 w 238"/>
                <a:gd name="T41" fmla="*/ 105 h 947"/>
                <a:gd name="T42" fmla="*/ 2 w 238"/>
                <a:gd name="T43" fmla="*/ 105 h 947"/>
                <a:gd name="T44" fmla="*/ 4 w 238"/>
                <a:gd name="T45" fmla="*/ 105 h 947"/>
                <a:gd name="T46" fmla="*/ 5 w 238"/>
                <a:gd name="T47" fmla="*/ 104 h 947"/>
                <a:gd name="T48" fmla="*/ 7 w 238"/>
                <a:gd name="T49" fmla="*/ 104 h 947"/>
                <a:gd name="T50" fmla="*/ 9 w 238"/>
                <a:gd name="T51" fmla="*/ 104 h 947"/>
                <a:gd name="T52" fmla="*/ 11 w 238"/>
                <a:gd name="T53" fmla="*/ 103 h 947"/>
                <a:gd name="T54" fmla="*/ 13 w 238"/>
                <a:gd name="T55" fmla="*/ 102 h 947"/>
                <a:gd name="T56" fmla="*/ 15 w 238"/>
                <a:gd name="T57" fmla="*/ 101 h 947"/>
                <a:gd name="T58" fmla="*/ 18 w 238"/>
                <a:gd name="T59" fmla="*/ 100 h 947"/>
                <a:gd name="T60" fmla="*/ 20 w 238"/>
                <a:gd name="T61" fmla="*/ 99 h 947"/>
                <a:gd name="T62" fmla="*/ 22 w 238"/>
                <a:gd name="T63" fmla="*/ 98 h 947"/>
                <a:gd name="T64" fmla="*/ 25 w 238"/>
                <a:gd name="T65" fmla="*/ 97 h 947"/>
                <a:gd name="T66" fmla="*/ 27 w 238"/>
                <a:gd name="T67" fmla="*/ 95 h 947"/>
                <a:gd name="T68" fmla="*/ 27 w 238"/>
                <a:gd name="T69" fmla="*/ 2 h 94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38"/>
                <a:gd name="T106" fmla="*/ 0 h 947"/>
                <a:gd name="T107" fmla="*/ 238 w 238"/>
                <a:gd name="T108" fmla="*/ 947 h 94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38" h="947">
                  <a:moveTo>
                    <a:pt x="238" y="22"/>
                  </a:moveTo>
                  <a:lnTo>
                    <a:pt x="237" y="21"/>
                  </a:lnTo>
                  <a:lnTo>
                    <a:pt x="233" y="19"/>
                  </a:lnTo>
                  <a:lnTo>
                    <a:pt x="226" y="17"/>
                  </a:lnTo>
                  <a:lnTo>
                    <a:pt x="217" y="14"/>
                  </a:lnTo>
                  <a:lnTo>
                    <a:pt x="206" y="10"/>
                  </a:lnTo>
                  <a:lnTo>
                    <a:pt x="194" y="7"/>
                  </a:lnTo>
                  <a:lnTo>
                    <a:pt x="180" y="4"/>
                  </a:lnTo>
                  <a:lnTo>
                    <a:pt x="164" y="1"/>
                  </a:lnTo>
                  <a:lnTo>
                    <a:pt x="146" y="0"/>
                  </a:lnTo>
                  <a:lnTo>
                    <a:pt x="127" y="0"/>
                  </a:lnTo>
                  <a:lnTo>
                    <a:pt x="108" y="2"/>
                  </a:lnTo>
                  <a:lnTo>
                    <a:pt x="87" y="5"/>
                  </a:lnTo>
                  <a:lnTo>
                    <a:pt x="66" y="11"/>
                  </a:lnTo>
                  <a:lnTo>
                    <a:pt x="44" y="19"/>
                  </a:lnTo>
                  <a:lnTo>
                    <a:pt x="22" y="30"/>
                  </a:lnTo>
                  <a:lnTo>
                    <a:pt x="0" y="45"/>
                  </a:lnTo>
                  <a:lnTo>
                    <a:pt x="0" y="947"/>
                  </a:lnTo>
                  <a:lnTo>
                    <a:pt x="1" y="947"/>
                  </a:lnTo>
                  <a:lnTo>
                    <a:pt x="6" y="947"/>
                  </a:lnTo>
                  <a:lnTo>
                    <a:pt x="13" y="946"/>
                  </a:lnTo>
                  <a:lnTo>
                    <a:pt x="22" y="945"/>
                  </a:lnTo>
                  <a:lnTo>
                    <a:pt x="33" y="943"/>
                  </a:lnTo>
                  <a:lnTo>
                    <a:pt x="47" y="941"/>
                  </a:lnTo>
                  <a:lnTo>
                    <a:pt x="62" y="938"/>
                  </a:lnTo>
                  <a:lnTo>
                    <a:pt x="78" y="934"/>
                  </a:lnTo>
                  <a:lnTo>
                    <a:pt x="96" y="928"/>
                  </a:lnTo>
                  <a:lnTo>
                    <a:pt x="115" y="922"/>
                  </a:lnTo>
                  <a:lnTo>
                    <a:pt x="135" y="915"/>
                  </a:lnTo>
                  <a:lnTo>
                    <a:pt x="155" y="906"/>
                  </a:lnTo>
                  <a:lnTo>
                    <a:pt x="176" y="896"/>
                  </a:lnTo>
                  <a:lnTo>
                    <a:pt x="197" y="884"/>
                  </a:lnTo>
                  <a:lnTo>
                    <a:pt x="217" y="871"/>
                  </a:lnTo>
                  <a:lnTo>
                    <a:pt x="238" y="856"/>
                  </a:lnTo>
                  <a:lnTo>
                    <a:pt x="238" y="2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44" name="Freeform 1153"/>
            <p:cNvSpPr>
              <a:spLocks/>
            </p:cNvSpPr>
            <p:nvPr/>
          </p:nvSpPr>
          <p:spPr bwMode="auto">
            <a:xfrm>
              <a:off x="3927" y="3288"/>
              <a:ext cx="23" cy="89"/>
            </a:xfrm>
            <a:custGeom>
              <a:avLst/>
              <a:gdLst>
                <a:gd name="T0" fmla="*/ 23 w 203"/>
                <a:gd name="T1" fmla="*/ 2 h 799"/>
                <a:gd name="T2" fmla="*/ 23 w 203"/>
                <a:gd name="T3" fmla="*/ 2 h 799"/>
                <a:gd name="T4" fmla="*/ 23 w 203"/>
                <a:gd name="T5" fmla="*/ 2 h 799"/>
                <a:gd name="T6" fmla="*/ 22 w 203"/>
                <a:gd name="T7" fmla="*/ 2 h 799"/>
                <a:gd name="T8" fmla="*/ 21 w 203"/>
                <a:gd name="T9" fmla="*/ 1 h 799"/>
                <a:gd name="T10" fmla="*/ 20 w 203"/>
                <a:gd name="T11" fmla="*/ 1 h 799"/>
                <a:gd name="T12" fmla="*/ 19 w 203"/>
                <a:gd name="T13" fmla="*/ 1 h 799"/>
                <a:gd name="T14" fmla="*/ 17 w 203"/>
                <a:gd name="T15" fmla="*/ 0 h 799"/>
                <a:gd name="T16" fmla="*/ 16 w 203"/>
                <a:gd name="T17" fmla="*/ 0 h 799"/>
                <a:gd name="T18" fmla="*/ 14 w 203"/>
                <a:gd name="T19" fmla="*/ 0 h 799"/>
                <a:gd name="T20" fmla="*/ 12 w 203"/>
                <a:gd name="T21" fmla="*/ 0 h 799"/>
                <a:gd name="T22" fmla="*/ 10 w 203"/>
                <a:gd name="T23" fmla="*/ 0 h 799"/>
                <a:gd name="T24" fmla="*/ 8 w 203"/>
                <a:gd name="T25" fmla="*/ 0 h 799"/>
                <a:gd name="T26" fmla="*/ 6 w 203"/>
                <a:gd name="T27" fmla="*/ 1 h 799"/>
                <a:gd name="T28" fmla="*/ 4 w 203"/>
                <a:gd name="T29" fmla="*/ 2 h 799"/>
                <a:gd name="T30" fmla="*/ 2 w 203"/>
                <a:gd name="T31" fmla="*/ 3 h 799"/>
                <a:gd name="T32" fmla="*/ 0 w 203"/>
                <a:gd name="T33" fmla="*/ 4 h 799"/>
                <a:gd name="T34" fmla="*/ 0 w 203"/>
                <a:gd name="T35" fmla="*/ 89 h 799"/>
                <a:gd name="T36" fmla="*/ 0 w 203"/>
                <a:gd name="T37" fmla="*/ 89 h 799"/>
                <a:gd name="T38" fmla="*/ 1 w 203"/>
                <a:gd name="T39" fmla="*/ 89 h 799"/>
                <a:gd name="T40" fmla="*/ 1 w 203"/>
                <a:gd name="T41" fmla="*/ 89 h 799"/>
                <a:gd name="T42" fmla="*/ 2 w 203"/>
                <a:gd name="T43" fmla="*/ 89 h 799"/>
                <a:gd name="T44" fmla="*/ 3 w 203"/>
                <a:gd name="T45" fmla="*/ 89 h 799"/>
                <a:gd name="T46" fmla="*/ 5 w 203"/>
                <a:gd name="T47" fmla="*/ 88 h 799"/>
                <a:gd name="T48" fmla="*/ 6 w 203"/>
                <a:gd name="T49" fmla="*/ 88 h 799"/>
                <a:gd name="T50" fmla="*/ 8 w 203"/>
                <a:gd name="T51" fmla="*/ 88 h 799"/>
                <a:gd name="T52" fmla="*/ 9 w 203"/>
                <a:gd name="T53" fmla="*/ 87 h 799"/>
                <a:gd name="T54" fmla="*/ 11 w 203"/>
                <a:gd name="T55" fmla="*/ 87 h 799"/>
                <a:gd name="T56" fmla="*/ 13 w 203"/>
                <a:gd name="T57" fmla="*/ 86 h 799"/>
                <a:gd name="T58" fmla="*/ 15 w 203"/>
                <a:gd name="T59" fmla="*/ 85 h 799"/>
                <a:gd name="T60" fmla="*/ 17 w 203"/>
                <a:gd name="T61" fmla="*/ 84 h 799"/>
                <a:gd name="T62" fmla="*/ 19 w 203"/>
                <a:gd name="T63" fmla="*/ 83 h 799"/>
                <a:gd name="T64" fmla="*/ 21 w 203"/>
                <a:gd name="T65" fmla="*/ 82 h 799"/>
                <a:gd name="T66" fmla="*/ 23 w 203"/>
                <a:gd name="T67" fmla="*/ 80 h 799"/>
                <a:gd name="T68" fmla="*/ 23 w 203"/>
                <a:gd name="T69" fmla="*/ 2 h 79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03"/>
                <a:gd name="T106" fmla="*/ 0 h 799"/>
                <a:gd name="T107" fmla="*/ 203 w 203"/>
                <a:gd name="T108" fmla="*/ 799 h 79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03" h="799">
                  <a:moveTo>
                    <a:pt x="203" y="18"/>
                  </a:moveTo>
                  <a:lnTo>
                    <a:pt x="202" y="17"/>
                  </a:lnTo>
                  <a:lnTo>
                    <a:pt x="199" y="16"/>
                  </a:lnTo>
                  <a:lnTo>
                    <a:pt x="193" y="14"/>
                  </a:lnTo>
                  <a:lnTo>
                    <a:pt x="186" y="11"/>
                  </a:lnTo>
                  <a:lnTo>
                    <a:pt x="177" y="8"/>
                  </a:lnTo>
                  <a:lnTo>
                    <a:pt x="166" y="5"/>
                  </a:lnTo>
                  <a:lnTo>
                    <a:pt x="153" y="3"/>
                  </a:lnTo>
                  <a:lnTo>
                    <a:pt x="140" y="1"/>
                  </a:lnTo>
                  <a:lnTo>
                    <a:pt x="125" y="0"/>
                  </a:lnTo>
                  <a:lnTo>
                    <a:pt x="109" y="0"/>
                  </a:lnTo>
                  <a:lnTo>
                    <a:pt x="92" y="1"/>
                  </a:lnTo>
                  <a:lnTo>
                    <a:pt x="74" y="4"/>
                  </a:lnTo>
                  <a:lnTo>
                    <a:pt x="57" y="9"/>
                  </a:lnTo>
                  <a:lnTo>
                    <a:pt x="37" y="16"/>
                  </a:lnTo>
                  <a:lnTo>
                    <a:pt x="19" y="26"/>
                  </a:lnTo>
                  <a:lnTo>
                    <a:pt x="0" y="38"/>
                  </a:lnTo>
                  <a:lnTo>
                    <a:pt x="0" y="799"/>
                  </a:lnTo>
                  <a:lnTo>
                    <a:pt x="1" y="799"/>
                  </a:lnTo>
                  <a:lnTo>
                    <a:pt x="5" y="799"/>
                  </a:lnTo>
                  <a:lnTo>
                    <a:pt x="11" y="798"/>
                  </a:lnTo>
                  <a:lnTo>
                    <a:pt x="19" y="797"/>
                  </a:lnTo>
                  <a:lnTo>
                    <a:pt x="28" y="796"/>
                  </a:lnTo>
                  <a:lnTo>
                    <a:pt x="41" y="794"/>
                  </a:lnTo>
                  <a:lnTo>
                    <a:pt x="53" y="791"/>
                  </a:lnTo>
                  <a:lnTo>
                    <a:pt x="67" y="786"/>
                  </a:lnTo>
                  <a:lnTo>
                    <a:pt x="82" y="782"/>
                  </a:lnTo>
                  <a:lnTo>
                    <a:pt x="99" y="777"/>
                  </a:lnTo>
                  <a:lnTo>
                    <a:pt x="116" y="771"/>
                  </a:lnTo>
                  <a:lnTo>
                    <a:pt x="133" y="763"/>
                  </a:lnTo>
                  <a:lnTo>
                    <a:pt x="150" y="755"/>
                  </a:lnTo>
                  <a:lnTo>
                    <a:pt x="169" y="745"/>
                  </a:lnTo>
                  <a:lnTo>
                    <a:pt x="186" y="733"/>
                  </a:lnTo>
                  <a:lnTo>
                    <a:pt x="203" y="720"/>
                  </a:lnTo>
                  <a:lnTo>
                    <a:pt x="203" y="1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45" name="Freeform 1154"/>
            <p:cNvSpPr>
              <a:spLocks/>
            </p:cNvSpPr>
            <p:nvPr/>
          </p:nvSpPr>
          <p:spPr bwMode="auto">
            <a:xfrm>
              <a:off x="3928" y="3289"/>
              <a:ext cx="19" cy="72"/>
            </a:xfrm>
            <a:custGeom>
              <a:avLst/>
              <a:gdLst>
                <a:gd name="T0" fmla="*/ 19 w 171"/>
                <a:gd name="T1" fmla="*/ 2 h 650"/>
                <a:gd name="T2" fmla="*/ 19 w 171"/>
                <a:gd name="T3" fmla="*/ 2 h 650"/>
                <a:gd name="T4" fmla="*/ 19 w 171"/>
                <a:gd name="T5" fmla="*/ 1 h 650"/>
                <a:gd name="T6" fmla="*/ 18 w 171"/>
                <a:gd name="T7" fmla="*/ 1 h 650"/>
                <a:gd name="T8" fmla="*/ 17 w 171"/>
                <a:gd name="T9" fmla="*/ 1 h 650"/>
                <a:gd name="T10" fmla="*/ 17 w 171"/>
                <a:gd name="T11" fmla="*/ 1 h 650"/>
                <a:gd name="T12" fmla="*/ 15 w 171"/>
                <a:gd name="T13" fmla="*/ 0 h 650"/>
                <a:gd name="T14" fmla="*/ 14 w 171"/>
                <a:gd name="T15" fmla="*/ 0 h 650"/>
                <a:gd name="T16" fmla="*/ 13 w 171"/>
                <a:gd name="T17" fmla="*/ 0 h 650"/>
                <a:gd name="T18" fmla="*/ 12 w 171"/>
                <a:gd name="T19" fmla="*/ 0 h 650"/>
                <a:gd name="T20" fmla="*/ 10 w 171"/>
                <a:gd name="T21" fmla="*/ 0 h 650"/>
                <a:gd name="T22" fmla="*/ 9 w 171"/>
                <a:gd name="T23" fmla="*/ 0 h 650"/>
                <a:gd name="T24" fmla="*/ 7 w 171"/>
                <a:gd name="T25" fmla="*/ 0 h 650"/>
                <a:gd name="T26" fmla="*/ 5 w 171"/>
                <a:gd name="T27" fmla="*/ 1 h 650"/>
                <a:gd name="T28" fmla="*/ 3 w 171"/>
                <a:gd name="T29" fmla="*/ 1 h 650"/>
                <a:gd name="T30" fmla="*/ 2 w 171"/>
                <a:gd name="T31" fmla="*/ 2 h 650"/>
                <a:gd name="T32" fmla="*/ 0 w 171"/>
                <a:gd name="T33" fmla="*/ 4 h 650"/>
                <a:gd name="T34" fmla="*/ 0 w 171"/>
                <a:gd name="T35" fmla="*/ 72 h 650"/>
                <a:gd name="T36" fmla="*/ 0 w 171"/>
                <a:gd name="T37" fmla="*/ 72 h 650"/>
                <a:gd name="T38" fmla="*/ 0 w 171"/>
                <a:gd name="T39" fmla="*/ 72 h 650"/>
                <a:gd name="T40" fmla="*/ 1 w 171"/>
                <a:gd name="T41" fmla="*/ 72 h 650"/>
                <a:gd name="T42" fmla="*/ 2 w 171"/>
                <a:gd name="T43" fmla="*/ 72 h 650"/>
                <a:gd name="T44" fmla="*/ 3 w 171"/>
                <a:gd name="T45" fmla="*/ 72 h 650"/>
                <a:gd name="T46" fmla="*/ 4 w 171"/>
                <a:gd name="T47" fmla="*/ 71 h 650"/>
                <a:gd name="T48" fmla="*/ 5 w 171"/>
                <a:gd name="T49" fmla="*/ 71 h 650"/>
                <a:gd name="T50" fmla="*/ 6 w 171"/>
                <a:gd name="T51" fmla="*/ 71 h 650"/>
                <a:gd name="T52" fmla="*/ 8 w 171"/>
                <a:gd name="T53" fmla="*/ 70 h 650"/>
                <a:gd name="T54" fmla="*/ 9 w 171"/>
                <a:gd name="T55" fmla="*/ 70 h 650"/>
                <a:gd name="T56" fmla="*/ 11 w 171"/>
                <a:gd name="T57" fmla="*/ 69 h 650"/>
                <a:gd name="T58" fmla="*/ 12 w 171"/>
                <a:gd name="T59" fmla="*/ 69 h 650"/>
                <a:gd name="T60" fmla="*/ 14 w 171"/>
                <a:gd name="T61" fmla="*/ 68 h 650"/>
                <a:gd name="T62" fmla="*/ 16 w 171"/>
                <a:gd name="T63" fmla="*/ 67 h 650"/>
                <a:gd name="T64" fmla="*/ 17 w 171"/>
                <a:gd name="T65" fmla="*/ 66 h 650"/>
                <a:gd name="T66" fmla="*/ 19 w 171"/>
                <a:gd name="T67" fmla="*/ 65 h 650"/>
                <a:gd name="T68" fmla="*/ 19 w 171"/>
                <a:gd name="T69" fmla="*/ 2 h 65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71"/>
                <a:gd name="T106" fmla="*/ 0 h 650"/>
                <a:gd name="T107" fmla="*/ 171 w 171"/>
                <a:gd name="T108" fmla="*/ 650 h 65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71" h="650">
                  <a:moveTo>
                    <a:pt x="171" y="15"/>
                  </a:moveTo>
                  <a:lnTo>
                    <a:pt x="170" y="15"/>
                  </a:lnTo>
                  <a:lnTo>
                    <a:pt x="167" y="13"/>
                  </a:lnTo>
                  <a:lnTo>
                    <a:pt x="163" y="11"/>
                  </a:lnTo>
                  <a:lnTo>
                    <a:pt x="157" y="9"/>
                  </a:lnTo>
                  <a:lnTo>
                    <a:pt x="149" y="7"/>
                  </a:lnTo>
                  <a:lnTo>
                    <a:pt x="139" y="4"/>
                  </a:lnTo>
                  <a:lnTo>
                    <a:pt x="129" y="2"/>
                  </a:lnTo>
                  <a:lnTo>
                    <a:pt x="118" y="0"/>
                  </a:lnTo>
                  <a:lnTo>
                    <a:pt x="105" y="0"/>
                  </a:lnTo>
                  <a:lnTo>
                    <a:pt x="92" y="0"/>
                  </a:lnTo>
                  <a:lnTo>
                    <a:pt x="77" y="1"/>
                  </a:lnTo>
                  <a:lnTo>
                    <a:pt x="63" y="3"/>
                  </a:lnTo>
                  <a:lnTo>
                    <a:pt x="48" y="7"/>
                  </a:lnTo>
                  <a:lnTo>
                    <a:pt x="31" y="13"/>
                  </a:lnTo>
                  <a:lnTo>
                    <a:pt x="16" y="22"/>
                  </a:lnTo>
                  <a:lnTo>
                    <a:pt x="0" y="32"/>
                  </a:lnTo>
                  <a:lnTo>
                    <a:pt x="0" y="650"/>
                  </a:lnTo>
                  <a:lnTo>
                    <a:pt x="1" y="650"/>
                  </a:lnTo>
                  <a:lnTo>
                    <a:pt x="4" y="650"/>
                  </a:lnTo>
                  <a:lnTo>
                    <a:pt x="9" y="649"/>
                  </a:lnTo>
                  <a:lnTo>
                    <a:pt x="16" y="648"/>
                  </a:lnTo>
                  <a:lnTo>
                    <a:pt x="24" y="647"/>
                  </a:lnTo>
                  <a:lnTo>
                    <a:pt x="34" y="645"/>
                  </a:lnTo>
                  <a:lnTo>
                    <a:pt x="45" y="642"/>
                  </a:lnTo>
                  <a:lnTo>
                    <a:pt x="57" y="640"/>
                  </a:lnTo>
                  <a:lnTo>
                    <a:pt x="69" y="636"/>
                  </a:lnTo>
                  <a:lnTo>
                    <a:pt x="82" y="632"/>
                  </a:lnTo>
                  <a:lnTo>
                    <a:pt x="97" y="627"/>
                  </a:lnTo>
                  <a:lnTo>
                    <a:pt x="112" y="621"/>
                  </a:lnTo>
                  <a:lnTo>
                    <a:pt x="126" y="614"/>
                  </a:lnTo>
                  <a:lnTo>
                    <a:pt x="141" y="606"/>
                  </a:lnTo>
                  <a:lnTo>
                    <a:pt x="157" y="595"/>
                  </a:lnTo>
                  <a:lnTo>
                    <a:pt x="171" y="585"/>
                  </a:lnTo>
                  <a:lnTo>
                    <a:pt x="171" y="1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46" name="Freeform 1155"/>
            <p:cNvSpPr>
              <a:spLocks/>
            </p:cNvSpPr>
            <p:nvPr/>
          </p:nvSpPr>
          <p:spPr bwMode="auto">
            <a:xfrm>
              <a:off x="3929" y="3289"/>
              <a:ext cx="15" cy="56"/>
            </a:xfrm>
            <a:custGeom>
              <a:avLst/>
              <a:gdLst>
                <a:gd name="T0" fmla="*/ 15 w 138"/>
                <a:gd name="T1" fmla="*/ 2 h 502"/>
                <a:gd name="T2" fmla="*/ 15 w 138"/>
                <a:gd name="T3" fmla="*/ 1 h 502"/>
                <a:gd name="T4" fmla="*/ 14 w 138"/>
                <a:gd name="T5" fmla="*/ 1 h 502"/>
                <a:gd name="T6" fmla="*/ 12 w 138"/>
                <a:gd name="T7" fmla="*/ 0 h 502"/>
                <a:gd name="T8" fmla="*/ 10 w 138"/>
                <a:gd name="T9" fmla="*/ 0 h 502"/>
                <a:gd name="T10" fmla="*/ 8 w 138"/>
                <a:gd name="T11" fmla="*/ 0 h 502"/>
                <a:gd name="T12" fmla="*/ 6 w 138"/>
                <a:gd name="T13" fmla="*/ 0 h 502"/>
                <a:gd name="T14" fmla="*/ 3 w 138"/>
                <a:gd name="T15" fmla="*/ 1 h 502"/>
                <a:gd name="T16" fmla="*/ 0 w 138"/>
                <a:gd name="T17" fmla="*/ 3 h 502"/>
                <a:gd name="T18" fmla="*/ 0 w 138"/>
                <a:gd name="T19" fmla="*/ 56 h 502"/>
                <a:gd name="T20" fmla="*/ 0 w 138"/>
                <a:gd name="T21" fmla="*/ 56 h 502"/>
                <a:gd name="T22" fmla="*/ 1 w 138"/>
                <a:gd name="T23" fmla="*/ 56 h 502"/>
                <a:gd name="T24" fmla="*/ 3 w 138"/>
                <a:gd name="T25" fmla="*/ 56 h 502"/>
                <a:gd name="T26" fmla="*/ 5 w 138"/>
                <a:gd name="T27" fmla="*/ 55 h 502"/>
                <a:gd name="T28" fmla="*/ 7 w 138"/>
                <a:gd name="T29" fmla="*/ 54 h 502"/>
                <a:gd name="T30" fmla="*/ 10 w 138"/>
                <a:gd name="T31" fmla="*/ 53 h 502"/>
                <a:gd name="T32" fmla="*/ 12 w 138"/>
                <a:gd name="T33" fmla="*/ 52 h 502"/>
                <a:gd name="T34" fmla="*/ 15 w 138"/>
                <a:gd name="T35" fmla="*/ 50 h 502"/>
                <a:gd name="T36" fmla="*/ 15 w 138"/>
                <a:gd name="T37" fmla="*/ 2 h 5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8"/>
                <a:gd name="T58" fmla="*/ 0 h 502"/>
                <a:gd name="T59" fmla="*/ 138 w 138"/>
                <a:gd name="T60" fmla="*/ 502 h 5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8" h="502">
                  <a:moveTo>
                    <a:pt x="138" y="14"/>
                  </a:moveTo>
                  <a:lnTo>
                    <a:pt x="135" y="13"/>
                  </a:lnTo>
                  <a:lnTo>
                    <a:pt x="126" y="8"/>
                  </a:lnTo>
                  <a:lnTo>
                    <a:pt x="113" y="4"/>
                  </a:lnTo>
                  <a:lnTo>
                    <a:pt x="96" y="1"/>
                  </a:lnTo>
                  <a:lnTo>
                    <a:pt x="74" y="0"/>
                  </a:lnTo>
                  <a:lnTo>
                    <a:pt x="51" y="3"/>
                  </a:lnTo>
                  <a:lnTo>
                    <a:pt x="25" y="12"/>
                  </a:lnTo>
                  <a:lnTo>
                    <a:pt x="0" y="26"/>
                  </a:lnTo>
                  <a:lnTo>
                    <a:pt x="0" y="502"/>
                  </a:lnTo>
                  <a:lnTo>
                    <a:pt x="3" y="502"/>
                  </a:lnTo>
                  <a:lnTo>
                    <a:pt x="13" y="501"/>
                  </a:lnTo>
                  <a:lnTo>
                    <a:pt x="28" y="499"/>
                  </a:lnTo>
                  <a:lnTo>
                    <a:pt x="46" y="494"/>
                  </a:lnTo>
                  <a:lnTo>
                    <a:pt x="67" y="488"/>
                  </a:lnTo>
                  <a:lnTo>
                    <a:pt x="91" y="479"/>
                  </a:lnTo>
                  <a:lnTo>
                    <a:pt x="114" y="467"/>
                  </a:lnTo>
                  <a:lnTo>
                    <a:pt x="138" y="450"/>
                  </a:lnTo>
                  <a:lnTo>
                    <a:pt x="138" y="1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47" name="Freeform 1156"/>
            <p:cNvSpPr>
              <a:spLocks/>
            </p:cNvSpPr>
            <p:nvPr/>
          </p:nvSpPr>
          <p:spPr bwMode="auto">
            <a:xfrm>
              <a:off x="3929" y="3290"/>
              <a:ext cx="12" cy="40"/>
            </a:xfrm>
            <a:custGeom>
              <a:avLst/>
              <a:gdLst>
                <a:gd name="T0" fmla="*/ 12 w 104"/>
                <a:gd name="T1" fmla="*/ 1 h 353"/>
                <a:gd name="T2" fmla="*/ 12 w 104"/>
                <a:gd name="T3" fmla="*/ 1 h 353"/>
                <a:gd name="T4" fmla="*/ 11 w 104"/>
                <a:gd name="T5" fmla="*/ 1 h 353"/>
                <a:gd name="T6" fmla="*/ 10 w 104"/>
                <a:gd name="T7" fmla="*/ 0 h 353"/>
                <a:gd name="T8" fmla="*/ 8 w 104"/>
                <a:gd name="T9" fmla="*/ 0 h 353"/>
                <a:gd name="T10" fmla="*/ 6 w 104"/>
                <a:gd name="T11" fmla="*/ 0 h 353"/>
                <a:gd name="T12" fmla="*/ 4 w 104"/>
                <a:gd name="T13" fmla="*/ 0 h 353"/>
                <a:gd name="T14" fmla="*/ 2 w 104"/>
                <a:gd name="T15" fmla="*/ 1 h 353"/>
                <a:gd name="T16" fmla="*/ 0 w 104"/>
                <a:gd name="T17" fmla="*/ 2 h 353"/>
                <a:gd name="T18" fmla="*/ 0 w 104"/>
                <a:gd name="T19" fmla="*/ 40 h 353"/>
                <a:gd name="T20" fmla="*/ 0 w 104"/>
                <a:gd name="T21" fmla="*/ 40 h 353"/>
                <a:gd name="T22" fmla="*/ 1 w 104"/>
                <a:gd name="T23" fmla="*/ 40 h 353"/>
                <a:gd name="T24" fmla="*/ 2 w 104"/>
                <a:gd name="T25" fmla="*/ 40 h 353"/>
                <a:gd name="T26" fmla="*/ 4 w 104"/>
                <a:gd name="T27" fmla="*/ 39 h 353"/>
                <a:gd name="T28" fmla="*/ 6 w 104"/>
                <a:gd name="T29" fmla="*/ 39 h 353"/>
                <a:gd name="T30" fmla="*/ 8 w 104"/>
                <a:gd name="T31" fmla="*/ 38 h 353"/>
                <a:gd name="T32" fmla="*/ 10 w 104"/>
                <a:gd name="T33" fmla="*/ 37 h 353"/>
                <a:gd name="T34" fmla="*/ 12 w 104"/>
                <a:gd name="T35" fmla="*/ 35 h 353"/>
                <a:gd name="T36" fmla="*/ 12 w 104"/>
                <a:gd name="T37" fmla="*/ 1 h 35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4"/>
                <a:gd name="T58" fmla="*/ 0 h 353"/>
                <a:gd name="T59" fmla="*/ 104 w 104"/>
                <a:gd name="T60" fmla="*/ 353 h 35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4" h="353">
                  <a:moveTo>
                    <a:pt x="104" y="10"/>
                  </a:moveTo>
                  <a:lnTo>
                    <a:pt x="102" y="9"/>
                  </a:lnTo>
                  <a:lnTo>
                    <a:pt x="95" y="6"/>
                  </a:lnTo>
                  <a:lnTo>
                    <a:pt x="85" y="3"/>
                  </a:lnTo>
                  <a:lnTo>
                    <a:pt x="71" y="0"/>
                  </a:lnTo>
                  <a:lnTo>
                    <a:pt x="56" y="0"/>
                  </a:lnTo>
                  <a:lnTo>
                    <a:pt x="38" y="3"/>
                  </a:lnTo>
                  <a:lnTo>
                    <a:pt x="19" y="9"/>
                  </a:lnTo>
                  <a:lnTo>
                    <a:pt x="0" y="20"/>
                  </a:lnTo>
                  <a:lnTo>
                    <a:pt x="0" y="353"/>
                  </a:lnTo>
                  <a:lnTo>
                    <a:pt x="2" y="353"/>
                  </a:lnTo>
                  <a:lnTo>
                    <a:pt x="9" y="352"/>
                  </a:lnTo>
                  <a:lnTo>
                    <a:pt x="21" y="350"/>
                  </a:lnTo>
                  <a:lnTo>
                    <a:pt x="35" y="347"/>
                  </a:lnTo>
                  <a:lnTo>
                    <a:pt x="51" y="343"/>
                  </a:lnTo>
                  <a:lnTo>
                    <a:pt x="68" y="336"/>
                  </a:lnTo>
                  <a:lnTo>
                    <a:pt x="86" y="326"/>
                  </a:lnTo>
                  <a:lnTo>
                    <a:pt x="104" y="313"/>
                  </a:lnTo>
                  <a:lnTo>
                    <a:pt x="104" y="1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48" name="Freeform 1157"/>
            <p:cNvSpPr>
              <a:spLocks/>
            </p:cNvSpPr>
            <p:nvPr/>
          </p:nvSpPr>
          <p:spPr bwMode="auto">
            <a:xfrm>
              <a:off x="3930" y="3291"/>
              <a:ext cx="8" cy="23"/>
            </a:xfrm>
            <a:custGeom>
              <a:avLst/>
              <a:gdLst>
                <a:gd name="T0" fmla="*/ 8 w 72"/>
                <a:gd name="T1" fmla="*/ 1 h 204"/>
                <a:gd name="T2" fmla="*/ 8 w 72"/>
                <a:gd name="T3" fmla="*/ 1 h 204"/>
                <a:gd name="T4" fmla="*/ 7 w 72"/>
                <a:gd name="T5" fmla="*/ 0 h 204"/>
                <a:gd name="T6" fmla="*/ 6 w 72"/>
                <a:gd name="T7" fmla="*/ 0 h 204"/>
                <a:gd name="T8" fmla="*/ 5 w 72"/>
                <a:gd name="T9" fmla="*/ 0 h 204"/>
                <a:gd name="T10" fmla="*/ 4 w 72"/>
                <a:gd name="T11" fmla="*/ 0 h 204"/>
                <a:gd name="T12" fmla="*/ 3 w 72"/>
                <a:gd name="T13" fmla="*/ 0 h 204"/>
                <a:gd name="T14" fmla="*/ 1 w 72"/>
                <a:gd name="T15" fmla="*/ 1 h 204"/>
                <a:gd name="T16" fmla="*/ 0 w 72"/>
                <a:gd name="T17" fmla="*/ 1 h 204"/>
                <a:gd name="T18" fmla="*/ 0 w 72"/>
                <a:gd name="T19" fmla="*/ 23 h 204"/>
                <a:gd name="T20" fmla="*/ 0 w 72"/>
                <a:gd name="T21" fmla="*/ 23 h 204"/>
                <a:gd name="T22" fmla="*/ 1 w 72"/>
                <a:gd name="T23" fmla="*/ 23 h 204"/>
                <a:gd name="T24" fmla="*/ 2 w 72"/>
                <a:gd name="T25" fmla="*/ 23 h 204"/>
                <a:gd name="T26" fmla="*/ 3 w 72"/>
                <a:gd name="T27" fmla="*/ 23 h 204"/>
                <a:gd name="T28" fmla="*/ 4 w 72"/>
                <a:gd name="T29" fmla="*/ 22 h 204"/>
                <a:gd name="T30" fmla="*/ 5 w 72"/>
                <a:gd name="T31" fmla="*/ 22 h 204"/>
                <a:gd name="T32" fmla="*/ 7 w 72"/>
                <a:gd name="T33" fmla="*/ 21 h 204"/>
                <a:gd name="T34" fmla="*/ 8 w 72"/>
                <a:gd name="T35" fmla="*/ 20 h 204"/>
                <a:gd name="T36" fmla="*/ 8 w 72"/>
                <a:gd name="T37" fmla="*/ 1 h 20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2"/>
                <a:gd name="T58" fmla="*/ 0 h 204"/>
                <a:gd name="T59" fmla="*/ 72 w 72"/>
                <a:gd name="T60" fmla="*/ 204 h 20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2" h="204">
                  <a:moveTo>
                    <a:pt x="72" y="6"/>
                  </a:moveTo>
                  <a:lnTo>
                    <a:pt x="69" y="5"/>
                  </a:lnTo>
                  <a:lnTo>
                    <a:pt x="65" y="4"/>
                  </a:lnTo>
                  <a:lnTo>
                    <a:pt x="58" y="2"/>
                  </a:lnTo>
                  <a:lnTo>
                    <a:pt x="49" y="0"/>
                  </a:lnTo>
                  <a:lnTo>
                    <a:pt x="39" y="0"/>
                  </a:lnTo>
                  <a:lnTo>
                    <a:pt x="27" y="1"/>
                  </a:lnTo>
                  <a:lnTo>
                    <a:pt x="13" y="6"/>
                  </a:lnTo>
                  <a:lnTo>
                    <a:pt x="0" y="13"/>
                  </a:lnTo>
                  <a:lnTo>
                    <a:pt x="0" y="204"/>
                  </a:lnTo>
                  <a:lnTo>
                    <a:pt x="2" y="204"/>
                  </a:lnTo>
                  <a:lnTo>
                    <a:pt x="6" y="203"/>
                  </a:lnTo>
                  <a:lnTo>
                    <a:pt x="15" y="202"/>
                  </a:lnTo>
                  <a:lnTo>
                    <a:pt x="24" y="200"/>
                  </a:lnTo>
                  <a:lnTo>
                    <a:pt x="35" y="197"/>
                  </a:lnTo>
                  <a:lnTo>
                    <a:pt x="47" y="192"/>
                  </a:lnTo>
                  <a:lnTo>
                    <a:pt x="59" y="185"/>
                  </a:lnTo>
                  <a:lnTo>
                    <a:pt x="72" y="177"/>
                  </a:lnTo>
                  <a:lnTo>
                    <a:pt x="72" y="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49" name="Freeform 1158"/>
            <p:cNvSpPr>
              <a:spLocks/>
            </p:cNvSpPr>
            <p:nvPr/>
          </p:nvSpPr>
          <p:spPr bwMode="auto">
            <a:xfrm>
              <a:off x="4025" y="3357"/>
              <a:ext cx="12" cy="11"/>
            </a:xfrm>
            <a:custGeom>
              <a:avLst/>
              <a:gdLst>
                <a:gd name="T0" fmla="*/ 6 w 104"/>
                <a:gd name="T1" fmla="*/ 11 h 104"/>
                <a:gd name="T2" fmla="*/ 7 w 104"/>
                <a:gd name="T3" fmla="*/ 11 h 104"/>
                <a:gd name="T4" fmla="*/ 8 w 104"/>
                <a:gd name="T5" fmla="*/ 11 h 104"/>
                <a:gd name="T6" fmla="*/ 9 w 104"/>
                <a:gd name="T7" fmla="*/ 10 h 104"/>
                <a:gd name="T8" fmla="*/ 10 w 104"/>
                <a:gd name="T9" fmla="*/ 9 h 104"/>
                <a:gd name="T10" fmla="*/ 11 w 104"/>
                <a:gd name="T11" fmla="*/ 9 h 104"/>
                <a:gd name="T12" fmla="*/ 12 w 104"/>
                <a:gd name="T13" fmla="*/ 8 h 104"/>
                <a:gd name="T14" fmla="*/ 12 w 104"/>
                <a:gd name="T15" fmla="*/ 7 h 104"/>
                <a:gd name="T16" fmla="*/ 12 w 104"/>
                <a:gd name="T17" fmla="*/ 6 h 104"/>
                <a:gd name="T18" fmla="*/ 12 w 104"/>
                <a:gd name="T19" fmla="*/ 4 h 104"/>
                <a:gd name="T20" fmla="*/ 12 w 104"/>
                <a:gd name="T21" fmla="*/ 3 h 104"/>
                <a:gd name="T22" fmla="*/ 11 w 104"/>
                <a:gd name="T23" fmla="*/ 2 h 104"/>
                <a:gd name="T24" fmla="*/ 10 w 104"/>
                <a:gd name="T25" fmla="*/ 2 h 104"/>
                <a:gd name="T26" fmla="*/ 9 w 104"/>
                <a:gd name="T27" fmla="*/ 1 h 104"/>
                <a:gd name="T28" fmla="*/ 8 w 104"/>
                <a:gd name="T29" fmla="*/ 0 h 104"/>
                <a:gd name="T30" fmla="*/ 7 w 104"/>
                <a:gd name="T31" fmla="*/ 0 h 104"/>
                <a:gd name="T32" fmla="*/ 6 w 104"/>
                <a:gd name="T33" fmla="*/ 0 h 104"/>
                <a:gd name="T34" fmla="*/ 5 w 104"/>
                <a:gd name="T35" fmla="*/ 0 h 104"/>
                <a:gd name="T36" fmla="*/ 4 w 104"/>
                <a:gd name="T37" fmla="*/ 0 h 104"/>
                <a:gd name="T38" fmla="*/ 3 w 104"/>
                <a:gd name="T39" fmla="*/ 1 h 104"/>
                <a:gd name="T40" fmla="*/ 2 w 104"/>
                <a:gd name="T41" fmla="*/ 2 h 104"/>
                <a:gd name="T42" fmla="*/ 1 w 104"/>
                <a:gd name="T43" fmla="*/ 2 h 104"/>
                <a:gd name="T44" fmla="*/ 0 w 104"/>
                <a:gd name="T45" fmla="*/ 3 h 104"/>
                <a:gd name="T46" fmla="*/ 0 w 104"/>
                <a:gd name="T47" fmla="*/ 4 h 104"/>
                <a:gd name="T48" fmla="*/ 0 w 104"/>
                <a:gd name="T49" fmla="*/ 6 h 104"/>
                <a:gd name="T50" fmla="*/ 0 w 104"/>
                <a:gd name="T51" fmla="*/ 7 h 104"/>
                <a:gd name="T52" fmla="*/ 0 w 104"/>
                <a:gd name="T53" fmla="*/ 8 h 104"/>
                <a:gd name="T54" fmla="*/ 1 w 104"/>
                <a:gd name="T55" fmla="*/ 9 h 104"/>
                <a:gd name="T56" fmla="*/ 2 w 104"/>
                <a:gd name="T57" fmla="*/ 9 h 104"/>
                <a:gd name="T58" fmla="*/ 3 w 104"/>
                <a:gd name="T59" fmla="*/ 10 h 104"/>
                <a:gd name="T60" fmla="*/ 4 w 104"/>
                <a:gd name="T61" fmla="*/ 11 h 104"/>
                <a:gd name="T62" fmla="*/ 5 w 104"/>
                <a:gd name="T63" fmla="*/ 11 h 104"/>
                <a:gd name="T64" fmla="*/ 6 w 104"/>
                <a:gd name="T65" fmla="*/ 11 h 1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4"/>
                <a:gd name="T100" fmla="*/ 0 h 104"/>
                <a:gd name="T101" fmla="*/ 104 w 104"/>
                <a:gd name="T102" fmla="*/ 104 h 10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4" h="104">
                  <a:moveTo>
                    <a:pt x="52" y="104"/>
                  </a:moveTo>
                  <a:lnTo>
                    <a:pt x="62" y="103"/>
                  </a:lnTo>
                  <a:lnTo>
                    <a:pt x="73" y="100"/>
                  </a:lnTo>
                  <a:lnTo>
                    <a:pt x="81" y="95"/>
                  </a:lnTo>
                  <a:lnTo>
                    <a:pt x="89" y="89"/>
                  </a:lnTo>
                  <a:lnTo>
                    <a:pt x="95" y="81"/>
                  </a:lnTo>
                  <a:lnTo>
                    <a:pt x="100" y="72"/>
                  </a:lnTo>
                  <a:lnTo>
                    <a:pt x="103" y="62"/>
                  </a:lnTo>
                  <a:lnTo>
                    <a:pt x="104" y="52"/>
                  </a:lnTo>
                  <a:lnTo>
                    <a:pt x="103" y="41"/>
                  </a:lnTo>
                  <a:lnTo>
                    <a:pt x="100" y="31"/>
                  </a:lnTo>
                  <a:lnTo>
                    <a:pt x="95" y="22"/>
                  </a:lnTo>
                  <a:lnTo>
                    <a:pt x="89" y="15"/>
                  </a:lnTo>
                  <a:lnTo>
                    <a:pt x="81" y="8"/>
                  </a:lnTo>
                  <a:lnTo>
                    <a:pt x="73" y="4"/>
                  </a:lnTo>
                  <a:lnTo>
                    <a:pt x="62" y="1"/>
                  </a:lnTo>
                  <a:lnTo>
                    <a:pt x="52" y="0"/>
                  </a:lnTo>
                  <a:lnTo>
                    <a:pt x="42" y="1"/>
                  </a:lnTo>
                  <a:lnTo>
                    <a:pt x="32" y="4"/>
                  </a:lnTo>
                  <a:lnTo>
                    <a:pt x="24" y="8"/>
                  </a:lnTo>
                  <a:lnTo>
                    <a:pt x="16" y="15"/>
                  </a:lnTo>
                  <a:lnTo>
                    <a:pt x="9" y="22"/>
                  </a:lnTo>
                  <a:lnTo>
                    <a:pt x="4" y="31"/>
                  </a:lnTo>
                  <a:lnTo>
                    <a:pt x="1" y="41"/>
                  </a:lnTo>
                  <a:lnTo>
                    <a:pt x="0" y="52"/>
                  </a:lnTo>
                  <a:lnTo>
                    <a:pt x="1" y="62"/>
                  </a:lnTo>
                  <a:lnTo>
                    <a:pt x="4" y="72"/>
                  </a:lnTo>
                  <a:lnTo>
                    <a:pt x="9" y="81"/>
                  </a:lnTo>
                  <a:lnTo>
                    <a:pt x="16" y="89"/>
                  </a:lnTo>
                  <a:lnTo>
                    <a:pt x="24" y="95"/>
                  </a:lnTo>
                  <a:lnTo>
                    <a:pt x="32" y="100"/>
                  </a:lnTo>
                  <a:lnTo>
                    <a:pt x="42" y="103"/>
                  </a:lnTo>
                  <a:lnTo>
                    <a:pt x="52" y="10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50" name="Freeform 1159"/>
            <p:cNvSpPr>
              <a:spLocks/>
            </p:cNvSpPr>
            <p:nvPr/>
          </p:nvSpPr>
          <p:spPr bwMode="auto">
            <a:xfrm>
              <a:off x="3990" y="3357"/>
              <a:ext cx="6" cy="6"/>
            </a:xfrm>
            <a:custGeom>
              <a:avLst/>
              <a:gdLst>
                <a:gd name="T0" fmla="*/ 3 w 52"/>
                <a:gd name="T1" fmla="*/ 6 h 52"/>
                <a:gd name="T2" fmla="*/ 4 w 52"/>
                <a:gd name="T3" fmla="*/ 6 h 52"/>
                <a:gd name="T4" fmla="*/ 5 w 52"/>
                <a:gd name="T5" fmla="*/ 5 h 52"/>
                <a:gd name="T6" fmla="*/ 6 w 52"/>
                <a:gd name="T7" fmla="*/ 4 h 52"/>
                <a:gd name="T8" fmla="*/ 6 w 52"/>
                <a:gd name="T9" fmla="*/ 3 h 52"/>
                <a:gd name="T10" fmla="*/ 6 w 52"/>
                <a:gd name="T11" fmla="*/ 2 h 52"/>
                <a:gd name="T12" fmla="*/ 5 w 52"/>
                <a:gd name="T13" fmla="*/ 1 h 52"/>
                <a:gd name="T14" fmla="*/ 4 w 52"/>
                <a:gd name="T15" fmla="*/ 0 h 52"/>
                <a:gd name="T16" fmla="*/ 3 w 52"/>
                <a:gd name="T17" fmla="*/ 0 h 52"/>
                <a:gd name="T18" fmla="*/ 2 w 52"/>
                <a:gd name="T19" fmla="*/ 0 h 52"/>
                <a:gd name="T20" fmla="*/ 1 w 52"/>
                <a:gd name="T21" fmla="*/ 1 h 52"/>
                <a:gd name="T22" fmla="*/ 0 w 52"/>
                <a:gd name="T23" fmla="*/ 2 h 52"/>
                <a:gd name="T24" fmla="*/ 0 w 52"/>
                <a:gd name="T25" fmla="*/ 3 h 52"/>
                <a:gd name="T26" fmla="*/ 0 w 52"/>
                <a:gd name="T27" fmla="*/ 4 h 52"/>
                <a:gd name="T28" fmla="*/ 1 w 52"/>
                <a:gd name="T29" fmla="*/ 5 h 52"/>
                <a:gd name="T30" fmla="*/ 2 w 52"/>
                <a:gd name="T31" fmla="*/ 6 h 52"/>
                <a:gd name="T32" fmla="*/ 3 w 52"/>
                <a:gd name="T33" fmla="*/ 6 h 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52"/>
                <a:gd name="T53" fmla="*/ 52 w 52"/>
                <a:gd name="T54" fmla="*/ 52 h 5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52">
                  <a:moveTo>
                    <a:pt x="25" y="52"/>
                  </a:moveTo>
                  <a:lnTo>
                    <a:pt x="35" y="50"/>
                  </a:lnTo>
                  <a:lnTo>
                    <a:pt x="44" y="44"/>
                  </a:lnTo>
                  <a:lnTo>
                    <a:pt x="50" y="36"/>
                  </a:lnTo>
                  <a:lnTo>
                    <a:pt x="52" y="25"/>
                  </a:lnTo>
                  <a:lnTo>
                    <a:pt x="50" y="15"/>
                  </a:lnTo>
                  <a:lnTo>
                    <a:pt x="44" y="7"/>
                  </a:lnTo>
                  <a:lnTo>
                    <a:pt x="35" y="2"/>
                  </a:lnTo>
                  <a:lnTo>
                    <a:pt x="25" y="0"/>
                  </a:lnTo>
                  <a:lnTo>
                    <a:pt x="15" y="2"/>
                  </a:lnTo>
                  <a:lnTo>
                    <a:pt x="7" y="7"/>
                  </a:lnTo>
                  <a:lnTo>
                    <a:pt x="2" y="15"/>
                  </a:lnTo>
                  <a:lnTo>
                    <a:pt x="0" y="25"/>
                  </a:lnTo>
                  <a:lnTo>
                    <a:pt x="2" y="36"/>
                  </a:lnTo>
                  <a:lnTo>
                    <a:pt x="7" y="44"/>
                  </a:lnTo>
                  <a:lnTo>
                    <a:pt x="15" y="50"/>
                  </a:lnTo>
                  <a:lnTo>
                    <a:pt x="25" y="5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51" name="Freeform 1160"/>
            <p:cNvSpPr>
              <a:spLocks/>
            </p:cNvSpPr>
            <p:nvPr/>
          </p:nvSpPr>
          <p:spPr bwMode="auto">
            <a:xfrm>
              <a:off x="4000" y="3357"/>
              <a:ext cx="5" cy="6"/>
            </a:xfrm>
            <a:custGeom>
              <a:avLst/>
              <a:gdLst>
                <a:gd name="T0" fmla="*/ 3 w 52"/>
                <a:gd name="T1" fmla="*/ 6 h 52"/>
                <a:gd name="T2" fmla="*/ 4 w 52"/>
                <a:gd name="T3" fmla="*/ 6 h 52"/>
                <a:gd name="T4" fmla="*/ 4 w 52"/>
                <a:gd name="T5" fmla="*/ 5 h 52"/>
                <a:gd name="T6" fmla="*/ 5 w 52"/>
                <a:gd name="T7" fmla="*/ 4 h 52"/>
                <a:gd name="T8" fmla="*/ 5 w 52"/>
                <a:gd name="T9" fmla="*/ 3 h 52"/>
                <a:gd name="T10" fmla="*/ 5 w 52"/>
                <a:gd name="T11" fmla="*/ 2 h 52"/>
                <a:gd name="T12" fmla="*/ 4 w 52"/>
                <a:gd name="T13" fmla="*/ 1 h 52"/>
                <a:gd name="T14" fmla="*/ 4 w 52"/>
                <a:gd name="T15" fmla="*/ 0 h 52"/>
                <a:gd name="T16" fmla="*/ 3 w 52"/>
                <a:gd name="T17" fmla="*/ 0 h 52"/>
                <a:gd name="T18" fmla="*/ 2 w 52"/>
                <a:gd name="T19" fmla="*/ 0 h 52"/>
                <a:gd name="T20" fmla="*/ 1 w 52"/>
                <a:gd name="T21" fmla="*/ 1 h 52"/>
                <a:gd name="T22" fmla="*/ 0 w 52"/>
                <a:gd name="T23" fmla="*/ 2 h 52"/>
                <a:gd name="T24" fmla="*/ 0 w 52"/>
                <a:gd name="T25" fmla="*/ 3 h 52"/>
                <a:gd name="T26" fmla="*/ 0 w 52"/>
                <a:gd name="T27" fmla="*/ 4 h 52"/>
                <a:gd name="T28" fmla="*/ 1 w 52"/>
                <a:gd name="T29" fmla="*/ 5 h 52"/>
                <a:gd name="T30" fmla="*/ 2 w 52"/>
                <a:gd name="T31" fmla="*/ 6 h 52"/>
                <a:gd name="T32" fmla="*/ 3 w 52"/>
                <a:gd name="T33" fmla="*/ 6 h 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52"/>
                <a:gd name="T53" fmla="*/ 52 w 52"/>
                <a:gd name="T54" fmla="*/ 52 h 5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52">
                  <a:moveTo>
                    <a:pt x="27" y="52"/>
                  </a:moveTo>
                  <a:lnTo>
                    <a:pt x="37" y="50"/>
                  </a:lnTo>
                  <a:lnTo>
                    <a:pt x="45" y="45"/>
                  </a:lnTo>
                  <a:lnTo>
                    <a:pt x="50" y="37"/>
                  </a:lnTo>
                  <a:lnTo>
                    <a:pt x="52" y="26"/>
                  </a:lnTo>
                  <a:lnTo>
                    <a:pt x="50" y="16"/>
                  </a:lnTo>
                  <a:lnTo>
                    <a:pt x="45" y="8"/>
                  </a:lnTo>
                  <a:lnTo>
                    <a:pt x="37" y="2"/>
                  </a:lnTo>
                  <a:lnTo>
                    <a:pt x="27" y="0"/>
                  </a:lnTo>
                  <a:lnTo>
                    <a:pt x="17" y="2"/>
                  </a:lnTo>
                  <a:lnTo>
                    <a:pt x="8" y="8"/>
                  </a:lnTo>
                  <a:lnTo>
                    <a:pt x="2" y="16"/>
                  </a:lnTo>
                  <a:lnTo>
                    <a:pt x="0" y="26"/>
                  </a:lnTo>
                  <a:lnTo>
                    <a:pt x="2" y="37"/>
                  </a:lnTo>
                  <a:lnTo>
                    <a:pt x="8" y="45"/>
                  </a:lnTo>
                  <a:lnTo>
                    <a:pt x="17" y="50"/>
                  </a:lnTo>
                  <a:lnTo>
                    <a:pt x="27" y="5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52" name="Freeform 1161"/>
            <p:cNvSpPr>
              <a:spLocks/>
            </p:cNvSpPr>
            <p:nvPr/>
          </p:nvSpPr>
          <p:spPr bwMode="auto">
            <a:xfrm>
              <a:off x="3961" y="3278"/>
              <a:ext cx="16" cy="79"/>
            </a:xfrm>
            <a:custGeom>
              <a:avLst/>
              <a:gdLst>
                <a:gd name="T0" fmla="*/ 5 w 148"/>
                <a:gd name="T1" fmla="*/ 2 h 712"/>
                <a:gd name="T2" fmla="*/ 5 w 148"/>
                <a:gd name="T3" fmla="*/ 3 h 712"/>
                <a:gd name="T4" fmla="*/ 3 w 148"/>
                <a:gd name="T5" fmla="*/ 8 h 712"/>
                <a:gd name="T6" fmla="*/ 2 w 148"/>
                <a:gd name="T7" fmla="*/ 15 h 712"/>
                <a:gd name="T8" fmla="*/ 1 w 148"/>
                <a:gd name="T9" fmla="*/ 24 h 712"/>
                <a:gd name="T10" fmla="*/ 0 w 148"/>
                <a:gd name="T11" fmla="*/ 35 h 712"/>
                <a:gd name="T12" fmla="*/ 0 w 148"/>
                <a:gd name="T13" fmla="*/ 49 h 712"/>
                <a:gd name="T14" fmla="*/ 1 w 148"/>
                <a:gd name="T15" fmla="*/ 63 h 712"/>
                <a:gd name="T16" fmla="*/ 4 w 148"/>
                <a:gd name="T17" fmla="*/ 79 h 712"/>
                <a:gd name="T18" fmla="*/ 15 w 148"/>
                <a:gd name="T19" fmla="*/ 78 h 712"/>
                <a:gd name="T20" fmla="*/ 15 w 148"/>
                <a:gd name="T21" fmla="*/ 76 h 712"/>
                <a:gd name="T22" fmla="*/ 14 w 148"/>
                <a:gd name="T23" fmla="*/ 70 h 712"/>
                <a:gd name="T24" fmla="*/ 13 w 148"/>
                <a:gd name="T25" fmla="*/ 60 h 712"/>
                <a:gd name="T26" fmla="*/ 11 w 148"/>
                <a:gd name="T27" fmla="*/ 49 h 712"/>
                <a:gd name="T28" fmla="*/ 11 w 148"/>
                <a:gd name="T29" fmla="*/ 36 h 712"/>
                <a:gd name="T30" fmla="*/ 11 w 148"/>
                <a:gd name="T31" fmla="*/ 23 h 712"/>
                <a:gd name="T32" fmla="*/ 13 w 148"/>
                <a:gd name="T33" fmla="*/ 11 h 712"/>
                <a:gd name="T34" fmla="*/ 16 w 148"/>
                <a:gd name="T35" fmla="*/ 1 h 712"/>
                <a:gd name="T36" fmla="*/ 16 w 148"/>
                <a:gd name="T37" fmla="*/ 1 h 712"/>
                <a:gd name="T38" fmla="*/ 16 w 148"/>
                <a:gd name="T39" fmla="*/ 1 h 712"/>
                <a:gd name="T40" fmla="*/ 16 w 148"/>
                <a:gd name="T41" fmla="*/ 0 h 712"/>
                <a:gd name="T42" fmla="*/ 15 w 148"/>
                <a:gd name="T43" fmla="*/ 0 h 712"/>
                <a:gd name="T44" fmla="*/ 14 w 148"/>
                <a:gd name="T45" fmla="*/ 0 h 712"/>
                <a:gd name="T46" fmla="*/ 12 w 148"/>
                <a:gd name="T47" fmla="*/ 0 h 712"/>
                <a:gd name="T48" fmla="*/ 9 w 148"/>
                <a:gd name="T49" fmla="*/ 1 h 712"/>
                <a:gd name="T50" fmla="*/ 5 w 148"/>
                <a:gd name="T51" fmla="*/ 2 h 71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48"/>
                <a:gd name="T79" fmla="*/ 0 h 712"/>
                <a:gd name="T80" fmla="*/ 148 w 148"/>
                <a:gd name="T81" fmla="*/ 712 h 71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48" h="712">
                  <a:moveTo>
                    <a:pt x="46" y="14"/>
                  </a:moveTo>
                  <a:lnTo>
                    <a:pt x="42" y="29"/>
                  </a:lnTo>
                  <a:lnTo>
                    <a:pt x="32" y="68"/>
                  </a:lnTo>
                  <a:lnTo>
                    <a:pt x="18" y="132"/>
                  </a:lnTo>
                  <a:lnTo>
                    <a:pt x="7" y="217"/>
                  </a:lnTo>
                  <a:lnTo>
                    <a:pt x="0" y="319"/>
                  </a:lnTo>
                  <a:lnTo>
                    <a:pt x="1" y="438"/>
                  </a:lnTo>
                  <a:lnTo>
                    <a:pt x="13" y="570"/>
                  </a:lnTo>
                  <a:lnTo>
                    <a:pt x="41" y="712"/>
                  </a:lnTo>
                  <a:lnTo>
                    <a:pt x="143" y="707"/>
                  </a:lnTo>
                  <a:lnTo>
                    <a:pt x="139" y="685"/>
                  </a:lnTo>
                  <a:lnTo>
                    <a:pt x="128" y="628"/>
                  </a:lnTo>
                  <a:lnTo>
                    <a:pt x="116" y="543"/>
                  </a:lnTo>
                  <a:lnTo>
                    <a:pt x="105" y="439"/>
                  </a:lnTo>
                  <a:lnTo>
                    <a:pt x="99" y="324"/>
                  </a:lnTo>
                  <a:lnTo>
                    <a:pt x="102" y="209"/>
                  </a:lnTo>
                  <a:lnTo>
                    <a:pt x="117" y="100"/>
                  </a:lnTo>
                  <a:lnTo>
                    <a:pt x="148" y="8"/>
                  </a:lnTo>
                  <a:lnTo>
                    <a:pt x="148" y="7"/>
                  </a:lnTo>
                  <a:lnTo>
                    <a:pt x="148" y="5"/>
                  </a:lnTo>
                  <a:lnTo>
                    <a:pt x="146" y="3"/>
                  </a:lnTo>
                  <a:lnTo>
                    <a:pt x="140" y="0"/>
                  </a:lnTo>
                  <a:lnTo>
                    <a:pt x="127" y="0"/>
                  </a:lnTo>
                  <a:lnTo>
                    <a:pt x="109" y="1"/>
                  </a:lnTo>
                  <a:lnTo>
                    <a:pt x="83" y="6"/>
                  </a:lnTo>
                  <a:lnTo>
                    <a:pt x="46" y="1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53" name="Freeform 1162"/>
            <p:cNvSpPr>
              <a:spLocks/>
            </p:cNvSpPr>
            <p:nvPr/>
          </p:nvSpPr>
          <p:spPr bwMode="auto">
            <a:xfrm>
              <a:off x="4045" y="3268"/>
              <a:ext cx="23" cy="88"/>
            </a:xfrm>
            <a:custGeom>
              <a:avLst/>
              <a:gdLst>
                <a:gd name="T0" fmla="*/ 23 w 201"/>
                <a:gd name="T1" fmla="*/ 1 h 795"/>
                <a:gd name="T2" fmla="*/ 22 w 201"/>
                <a:gd name="T3" fmla="*/ 1 h 795"/>
                <a:gd name="T4" fmla="*/ 21 w 201"/>
                <a:gd name="T5" fmla="*/ 3 h 795"/>
                <a:gd name="T6" fmla="*/ 19 w 201"/>
                <a:gd name="T7" fmla="*/ 8 h 795"/>
                <a:gd name="T8" fmla="*/ 17 w 201"/>
                <a:gd name="T9" fmla="*/ 15 h 795"/>
                <a:gd name="T10" fmla="*/ 15 w 201"/>
                <a:gd name="T11" fmla="*/ 27 h 795"/>
                <a:gd name="T12" fmla="*/ 15 w 201"/>
                <a:gd name="T13" fmla="*/ 42 h 795"/>
                <a:gd name="T14" fmla="*/ 15 w 201"/>
                <a:gd name="T15" fmla="*/ 62 h 795"/>
                <a:gd name="T16" fmla="*/ 17 w 201"/>
                <a:gd name="T17" fmla="*/ 88 h 795"/>
                <a:gd name="T18" fmla="*/ 4 w 201"/>
                <a:gd name="T19" fmla="*/ 88 h 795"/>
                <a:gd name="T20" fmla="*/ 4 w 201"/>
                <a:gd name="T21" fmla="*/ 85 h 795"/>
                <a:gd name="T22" fmla="*/ 3 w 201"/>
                <a:gd name="T23" fmla="*/ 78 h 795"/>
                <a:gd name="T24" fmla="*/ 1 w 201"/>
                <a:gd name="T25" fmla="*/ 68 h 795"/>
                <a:gd name="T26" fmla="*/ 0 w 201"/>
                <a:gd name="T27" fmla="*/ 55 h 795"/>
                <a:gd name="T28" fmla="*/ 0 w 201"/>
                <a:gd name="T29" fmla="*/ 40 h 795"/>
                <a:gd name="T30" fmla="*/ 1 w 201"/>
                <a:gd name="T31" fmla="*/ 26 h 795"/>
                <a:gd name="T32" fmla="*/ 3 w 201"/>
                <a:gd name="T33" fmla="*/ 12 h 795"/>
                <a:gd name="T34" fmla="*/ 8 w 201"/>
                <a:gd name="T35" fmla="*/ 0 h 795"/>
                <a:gd name="T36" fmla="*/ 23 w 201"/>
                <a:gd name="T37" fmla="*/ 1 h 7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01"/>
                <a:gd name="T58" fmla="*/ 0 h 795"/>
                <a:gd name="T59" fmla="*/ 201 w 201"/>
                <a:gd name="T60" fmla="*/ 795 h 7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01" h="795">
                  <a:moveTo>
                    <a:pt x="201" y="5"/>
                  </a:moveTo>
                  <a:lnTo>
                    <a:pt x="196" y="10"/>
                  </a:lnTo>
                  <a:lnTo>
                    <a:pt x="183" y="31"/>
                  </a:lnTo>
                  <a:lnTo>
                    <a:pt x="165" y="73"/>
                  </a:lnTo>
                  <a:lnTo>
                    <a:pt x="148" y="140"/>
                  </a:lnTo>
                  <a:lnTo>
                    <a:pt x="134" y="240"/>
                  </a:lnTo>
                  <a:lnTo>
                    <a:pt x="127" y="379"/>
                  </a:lnTo>
                  <a:lnTo>
                    <a:pt x="131" y="561"/>
                  </a:lnTo>
                  <a:lnTo>
                    <a:pt x="150" y="795"/>
                  </a:lnTo>
                  <a:lnTo>
                    <a:pt x="37" y="795"/>
                  </a:lnTo>
                  <a:lnTo>
                    <a:pt x="33" y="771"/>
                  </a:lnTo>
                  <a:lnTo>
                    <a:pt x="24" y="707"/>
                  </a:lnTo>
                  <a:lnTo>
                    <a:pt x="13" y="611"/>
                  </a:lnTo>
                  <a:lnTo>
                    <a:pt x="3" y="493"/>
                  </a:lnTo>
                  <a:lnTo>
                    <a:pt x="0" y="363"/>
                  </a:lnTo>
                  <a:lnTo>
                    <a:pt x="7" y="231"/>
                  </a:lnTo>
                  <a:lnTo>
                    <a:pt x="28" y="107"/>
                  </a:lnTo>
                  <a:lnTo>
                    <a:pt x="66" y="0"/>
                  </a:lnTo>
                  <a:lnTo>
                    <a:pt x="201" y="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54" name="Freeform 1163"/>
            <p:cNvSpPr>
              <a:spLocks/>
            </p:cNvSpPr>
            <p:nvPr/>
          </p:nvSpPr>
          <p:spPr bwMode="auto">
            <a:xfrm>
              <a:off x="3961" y="3282"/>
              <a:ext cx="15" cy="69"/>
            </a:xfrm>
            <a:custGeom>
              <a:avLst/>
              <a:gdLst>
                <a:gd name="T0" fmla="*/ 5 w 129"/>
                <a:gd name="T1" fmla="*/ 1 h 622"/>
                <a:gd name="T2" fmla="*/ 4 w 129"/>
                <a:gd name="T3" fmla="*/ 3 h 622"/>
                <a:gd name="T4" fmla="*/ 3 w 129"/>
                <a:gd name="T5" fmla="*/ 7 h 622"/>
                <a:gd name="T6" fmla="*/ 2 w 129"/>
                <a:gd name="T7" fmla="*/ 13 h 622"/>
                <a:gd name="T8" fmla="*/ 1 w 129"/>
                <a:gd name="T9" fmla="*/ 21 h 622"/>
                <a:gd name="T10" fmla="*/ 0 w 129"/>
                <a:gd name="T11" fmla="*/ 31 h 622"/>
                <a:gd name="T12" fmla="*/ 0 w 129"/>
                <a:gd name="T13" fmla="*/ 42 h 622"/>
                <a:gd name="T14" fmla="*/ 1 w 129"/>
                <a:gd name="T15" fmla="*/ 55 h 622"/>
                <a:gd name="T16" fmla="*/ 4 w 129"/>
                <a:gd name="T17" fmla="*/ 69 h 622"/>
                <a:gd name="T18" fmla="*/ 14 w 129"/>
                <a:gd name="T19" fmla="*/ 68 h 622"/>
                <a:gd name="T20" fmla="*/ 14 w 129"/>
                <a:gd name="T21" fmla="*/ 66 h 622"/>
                <a:gd name="T22" fmla="*/ 13 w 129"/>
                <a:gd name="T23" fmla="*/ 61 h 622"/>
                <a:gd name="T24" fmla="*/ 12 w 129"/>
                <a:gd name="T25" fmla="*/ 52 h 622"/>
                <a:gd name="T26" fmla="*/ 11 w 129"/>
                <a:gd name="T27" fmla="*/ 42 h 622"/>
                <a:gd name="T28" fmla="*/ 10 w 129"/>
                <a:gd name="T29" fmla="*/ 31 h 622"/>
                <a:gd name="T30" fmla="*/ 10 w 129"/>
                <a:gd name="T31" fmla="*/ 20 h 622"/>
                <a:gd name="T32" fmla="*/ 12 w 129"/>
                <a:gd name="T33" fmla="*/ 10 h 622"/>
                <a:gd name="T34" fmla="*/ 15 w 129"/>
                <a:gd name="T35" fmla="*/ 1 h 622"/>
                <a:gd name="T36" fmla="*/ 15 w 129"/>
                <a:gd name="T37" fmla="*/ 1 h 622"/>
                <a:gd name="T38" fmla="*/ 15 w 129"/>
                <a:gd name="T39" fmla="*/ 0 h 622"/>
                <a:gd name="T40" fmla="*/ 15 w 129"/>
                <a:gd name="T41" fmla="*/ 0 h 622"/>
                <a:gd name="T42" fmla="*/ 14 w 129"/>
                <a:gd name="T43" fmla="*/ 0 h 622"/>
                <a:gd name="T44" fmla="*/ 13 w 129"/>
                <a:gd name="T45" fmla="*/ 0 h 622"/>
                <a:gd name="T46" fmla="*/ 11 w 129"/>
                <a:gd name="T47" fmla="*/ 0 h 622"/>
                <a:gd name="T48" fmla="*/ 8 w 129"/>
                <a:gd name="T49" fmla="*/ 1 h 622"/>
                <a:gd name="T50" fmla="*/ 5 w 129"/>
                <a:gd name="T51" fmla="*/ 1 h 62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9"/>
                <a:gd name="T79" fmla="*/ 0 h 622"/>
                <a:gd name="T80" fmla="*/ 129 w 129"/>
                <a:gd name="T81" fmla="*/ 622 h 62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9" h="622">
                  <a:moveTo>
                    <a:pt x="41" y="12"/>
                  </a:moveTo>
                  <a:lnTo>
                    <a:pt x="37" y="24"/>
                  </a:lnTo>
                  <a:lnTo>
                    <a:pt x="29" y="59"/>
                  </a:lnTo>
                  <a:lnTo>
                    <a:pt x="18" y="115"/>
                  </a:lnTo>
                  <a:lnTo>
                    <a:pt x="6" y="189"/>
                  </a:lnTo>
                  <a:lnTo>
                    <a:pt x="0" y="279"/>
                  </a:lnTo>
                  <a:lnTo>
                    <a:pt x="1" y="382"/>
                  </a:lnTo>
                  <a:lnTo>
                    <a:pt x="11" y="497"/>
                  </a:lnTo>
                  <a:lnTo>
                    <a:pt x="36" y="622"/>
                  </a:lnTo>
                  <a:lnTo>
                    <a:pt x="124" y="617"/>
                  </a:lnTo>
                  <a:lnTo>
                    <a:pt x="120" y="598"/>
                  </a:lnTo>
                  <a:lnTo>
                    <a:pt x="112" y="548"/>
                  </a:lnTo>
                  <a:lnTo>
                    <a:pt x="101" y="473"/>
                  </a:lnTo>
                  <a:lnTo>
                    <a:pt x="92" y="382"/>
                  </a:lnTo>
                  <a:lnTo>
                    <a:pt x="87" y="282"/>
                  </a:lnTo>
                  <a:lnTo>
                    <a:pt x="89" y="182"/>
                  </a:lnTo>
                  <a:lnTo>
                    <a:pt x="102" y="87"/>
                  </a:lnTo>
                  <a:lnTo>
                    <a:pt x="129" y="7"/>
                  </a:lnTo>
                  <a:lnTo>
                    <a:pt x="129" y="6"/>
                  </a:lnTo>
                  <a:lnTo>
                    <a:pt x="129" y="4"/>
                  </a:lnTo>
                  <a:lnTo>
                    <a:pt x="127" y="2"/>
                  </a:lnTo>
                  <a:lnTo>
                    <a:pt x="122" y="0"/>
                  </a:lnTo>
                  <a:lnTo>
                    <a:pt x="112" y="0"/>
                  </a:lnTo>
                  <a:lnTo>
                    <a:pt x="96" y="1"/>
                  </a:lnTo>
                  <a:lnTo>
                    <a:pt x="72" y="5"/>
                  </a:lnTo>
                  <a:lnTo>
                    <a:pt x="41" y="1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55" name="Freeform 1164"/>
            <p:cNvSpPr>
              <a:spLocks/>
            </p:cNvSpPr>
            <p:nvPr/>
          </p:nvSpPr>
          <p:spPr bwMode="auto">
            <a:xfrm>
              <a:off x="3962" y="3287"/>
              <a:ext cx="12" cy="59"/>
            </a:xfrm>
            <a:custGeom>
              <a:avLst/>
              <a:gdLst>
                <a:gd name="T0" fmla="*/ 4 w 110"/>
                <a:gd name="T1" fmla="*/ 1 h 531"/>
                <a:gd name="T2" fmla="*/ 3 w 110"/>
                <a:gd name="T3" fmla="*/ 2 h 531"/>
                <a:gd name="T4" fmla="*/ 3 w 110"/>
                <a:gd name="T5" fmla="*/ 6 h 531"/>
                <a:gd name="T6" fmla="*/ 2 w 110"/>
                <a:gd name="T7" fmla="*/ 11 h 531"/>
                <a:gd name="T8" fmla="*/ 1 w 110"/>
                <a:gd name="T9" fmla="*/ 18 h 531"/>
                <a:gd name="T10" fmla="*/ 0 w 110"/>
                <a:gd name="T11" fmla="*/ 26 h 531"/>
                <a:gd name="T12" fmla="*/ 0 w 110"/>
                <a:gd name="T13" fmla="*/ 36 h 531"/>
                <a:gd name="T14" fmla="*/ 1 w 110"/>
                <a:gd name="T15" fmla="*/ 47 h 531"/>
                <a:gd name="T16" fmla="*/ 3 w 110"/>
                <a:gd name="T17" fmla="*/ 59 h 531"/>
                <a:gd name="T18" fmla="*/ 12 w 110"/>
                <a:gd name="T19" fmla="*/ 58 h 531"/>
                <a:gd name="T20" fmla="*/ 11 w 110"/>
                <a:gd name="T21" fmla="*/ 57 h 531"/>
                <a:gd name="T22" fmla="*/ 10 w 110"/>
                <a:gd name="T23" fmla="*/ 52 h 531"/>
                <a:gd name="T24" fmla="*/ 9 w 110"/>
                <a:gd name="T25" fmla="*/ 45 h 531"/>
                <a:gd name="T26" fmla="*/ 9 w 110"/>
                <a:gd name="T27" fmla="*/ 36 h 531"/>
                <a:gd name="T28" fmla="*/ 8 w 110"/>
                <a:gd name="T29" fmla="*/ 27 h 531"/>
                <a:gd name="T30" fmla="*/ 8 w 110"/>
                <a:gd name="T31" fmla="*/ 17 h 531"/>
                <a:gd name="T32" fmla="*/ 9 w 110"/>
                <a:gd name="T33" fmla="*/ 8 h 531"/>
                <a:gd name="T34" fmla="*/ 12 w 110"/>
                <a:gd name="T35" fmla="*/ 1 h 531"/>
                <a:gd name="T36" fmla="*/ 12 w 110"/>
                <a:gd name="T37" fmla="*/ 1 h 531"/>
                <a:gd name="T38" fmla="*/ 12 w 110"/>
                <a:gd name="T39" fmla="*/ 0 h 531"/>
                <a:gd name="T40" fmla="*/ 12 w 110"/>
                <a:gd name="T41" fmla="*/ 0 h 531"/>
                <a:gd name="T42" fmla="*/ 11 w 110"/>
                <a:gd name="T43" fmla="*/ 0 h 531"/>
                <a:gd name="T44" fmla="*/ 10 w 110"/>
                <a:gd name="T45" fmla="*/ 0 h 531"/>
                <a:gd name="T46" fmla="*/ 9 w 110"/>
                <a:gd name="T47" fmla="*/ 0 h 531"/>
                <a:gd name="T48" fmla="*/ 7 w 110"/>
                <a:gd name="T49" fmla="*/ 0 h 531"/>
                <a:gd name="T50" fmla="*/ 4 w 110"/>
                <a:gd name="T51" fmla="*/ 1 h 53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0"/>
                <a:gd name="T79" fmla="*/ 0 h 531"/>
                <a:gd name="T80" fmla="*/ 110 w 110"/>
                <a:gd name="T81" fmla="*/ 531 h 53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0" h="531">
                  <a:moveTo>
                    <a:pt x="35" y="10"/>
                  </a:moveTo>
                  <a:lnTo>
                    <a:pt x="32" y="20"/>
                  </a:lnTo>
                  <a:lnTo>
                    <a:pt x="24" y="50"/>
                  </a:lnTo>
                  <a:lnTo>
                    <a:pt x="15" y="98"/>
                  </a:lnTo>
                  <a:lnTo>
                    <a:pt x="5" y="160"/>
                  </a:lnTo>
                  <a:lnTo>
                    <a:pt x="0" y="237"/>
                  </a:lnTo>
                  <a:lnTo>
                    <a:pt x="1" y="326"/>
                  </a:lnTo>
                  <a:lnTo>
                    <a:pt x="10" y="424"/>
                  </a:lnTo>
                  <a:lnTo>
                    <a:pt x="31" y="531"/>
                  </a:lnTo>
                  <a:lnTo>
                    <a:pt x="106" y="525"/>
                  </a:lnTo>
                  <a:lnTo>
                    <a:pt x="103" y="510"/>
                  </a:lnTo>
                  <a:lnTo>
                    <a:pt x="96" y="467"/>
                  </a:lnTo>
                  <a:lnTo>
                    <a:pt x="87" y="404"/>
                  </a:lnTo>
                  <a:lnTo>
                    <a:pt x="79" y="326"/>
                  </a:lnTo>
                  <a:lnTo>
                    <a:pt x="74" y="241"/>
                  </a:lnTo>
                  <a:lnTo>
                    <a:pt x="76" y="155"/>
                  </a:lnTo>
                  <a:lnTo>
                    <a:pt x="87" y="74"/>
                  </a:lnTo>
                  <a:lnTo>
                    <a:pt x="110" y="6"/>
                  </a:lnTo>
                  <a:lnTo>
                    <a:pt x="110" y="5"/>
                  </a:lnTo>
                  <a:lnTo>
                    <a:pt x="110" y="4"/>
                  </a:lnTo>
                  <a:lnTo>
                    <a:pt x="108" y="2"/>
                  </a:lnTo>
                  <a:lnTo>
                    <a:pt x="104" y="0"/>
                  </a:lnTo>
                  <a:lnTo>
                    <a:pt x="95" y="0"/>
                  </a:lnTo>
                  <a:lnTo>
                    <a:pt x="82" y="1"/>
                  </a:lnTo>
                  <a:lnTo>
                    <a:pt x="62" y="4"/>
                  </a:lnTo>
                  <a:lnTo>
                    <a:pt x="35" y="1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56" name="Freeform 1165"/>
            <p:cNvSpPr>
              <a:spLocks/>
            </p:cNvSpPr>
            <p:nvPr/>
          </p:nvSpPr>
          <p:spPr bwMode="auto">
            <a:xfrm>
              <a:off x="3963" y="3292"/>
              <a:ext cx="10" cy="48"/>
            </a:xfrm>
            <a:custGeom>
              <a:avLst/>
              <a:gdLst>
                <a:gd name="T0" fmla="*/ 3 w 92"/>
                <a:gd name="T1" fmla="*/ 1 h 438"/>
                <a:gd name="T2" fmla="*/ 3 w 92"/>
                <a:gd name="T3" fmla="*/ 2 h 438"/>
                <a:gd name="T4" fmla="*/ 2 w 92"/>
                <a:gd name="T5" fmla="*/ 5 h 438"/>
                <a:gd name="T6" fmla="*/ 1 w 92"/>
                <a:gd name="T7" fmla="*/ 9 h 438"/>
                <a:gd name="T8" fmla="*/ 0 w 92"/>
                <a:gd name="T9" fmla="*/ 15 h 438"/>
                <a:gd name="T10" fmla="*/ 0 w 92"/>
                <a:gd name="T11" fmla="*/ 21 h 438"/>
                <a:gd name="T12" fmla="*/ 0 w 92"/>
                <a:gd name="T13" fmla="*/ 30 h 438"/>
                <a:gd name="T14" fmla="*/ 1 w 92"/>
                <a:gd name="T15" fmla="*/ 38 h 438"/>
                <a:gd name="T16" fmla="*/ 3 w 92"/>
                <a:gd name="T17" fmla="*/ 48 h 438"/>
                <a:gd name="T18" fmla="*/ 10 w 92"/>
                <a:gd name="T19" fmla="*/ 48 h 438"/>
                <a:gd name="T20" fmla="*/ 9 w 92"/>
                <a:gd name="T21" fmla="*/ 46 h 438"/>
                <a:gd name="T22" fmla="*/ 9 w 92"/>
                <a:gd name="T23" fmla="*/ 42 h 438"/>
                <a:gd name="T24" fmla="*/ 8 w 92"/>
                <a:gd name="T25" fmla="*/ 37 h 438"/>
                <a:gd name="T26" fmla="*/ 7 w 92"/>
                <a:gd name="T27" fmla="*/ 30 h 438"/>
                <a:gd name="T28" fmla="*/ 7 w 92"/>
                <a:gd name="T29" fmla="*/ 22 h 438"/>
                <a:gd name="T30" fmla="*/ 7 w 92"/>
                <a:gd name="T31" fmla="*/ 14 h 438"/>
                <a:gd name="T32" fmla="*/ 8 w 92"/>
                <a:gd name="T33" fmla="*/ 7 h 438"/>
                <a:gd name="T34" fmla="*/ 10 w 92"/>
                <a:gd name="T35" fmla="*/ 1 h 438"/>
                <a:gd name="T36" fmla="*/ 10 w 92"/>
                <a:gd name="T37" fmla="*/ 0 h 438"/>
                <a:gd name="T38" fmla="*/ 10 w 92"/>
                <a:gd name="T39" fmla="*/ 0 h 438"/>
                <a:gd name="T40" fmla="*/ 10 w 92"/>
                <a:gd name="T41" fmla="*/ 0 h 438"/>
                <a:gd name="T42" fmla="*/ 9 w 92"/>
                <a:gd name="T43" fmla="*/ 0 h 438"/>
                <a:gd name="T44" fmla="*/ 9 w 92"/>
                <a:gd name="T45" fmla="*/ 0 h 438"/>
                <a:gd name="T46" fmla="*/ 7 w 92"/>
                <a:gd name="T47" fmla="*/ 0 h 438"/>
                <a:gd name="T48" fmla="*/ 6 w 92"/>
                <a:gd name="T49" fmla="*/ 0 h 438"/>
                <a:gd name="T50" fmla="*/ 3 w 92"/>
                <a:gd name="T51" fmla="*/ 1 h 4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2"/>
                <a:gd name="T79" fmla="*/ 0 h 438"/>
                <a:gd name="T80" fmla="*/ 92 w 92"/>
                <a:gd name="T81" fmla="*/ 438 h 43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2" h="438">
                  <a:moveTo>
                    <a:pt x="29" y="8"/>
                  </a:moveTo>
                  <a:lnTo>
                    <a:pt x="26" y="16"/>
                  </a:lnTo>
                  <a:lnTo>
                    <a:pt x="20" y="42"/>
                  </a:lnTo>
                  <a:lnTo>
                    <a:pt x="12" y="81"/>
                  </a:lnTo>
                  <a:lnTo>
                    <a:pt x="4" y="133"/>
                  </a:lnTo>
                  <a:lnTo>
                    <a:pt x="0" y="196"/>
                  </a:lnTo>
                  <a:lnTo>
                    <a:pt x="0" y="270"/>
                  </a:lnTo>
                  <a:lnTo>
                    <a:pt x="9" y="351"/>
                  </a:lnTo>
                  <a:lnTo>
                    <a:pt x="25" y="438"/>
                  </a:lnTo>
                  <a:lnTo>
                    <a:pt x="88" y="435"/>
                  </a:lnTo>
                  <a:lnTo>
                    <a:pt x="85" y="422"/>
                  </a:lnTo>
                  <a:lnTo>
                    <a:pt x="79" y="386"/>
                  </a:lnTo>
                  <a:lnTo>
                    <a:pt x="72" y="334"/>
                  </a:lnTo>
                  <a:lnTo>
                    <a:pt x="65" y="270"/>
                  </a:lnTo>
                  <a:lnTo>
                    <a:pt x="61" y="199"/>
                  </a:lnTo>
                  <a:lnTo>
                    <a:pt x="63" y="129"/>
                  </a:lnTo>
                  <a:lnTo>
                    <a:pt x="73" y="61"/>
                  </a:lnTo>
                  <a:lnTo>
                    <a:pt x="92" y="5"/>
                  </a:lnTo>
                  <a:lnTo>
                    <a:pt x="92" y="4"/>
                  </a:lnTo>
                  <a:lnTo>
                    <a:pt x="92" y="3"/>
                  </a:lnTo>
                  <a:lnTo>
                    <a:pt x="90" y="1"/>
                  </a:lnTo>
                  <a:lnTo>
                    <a:pt x="87" y="0"/>
                  </a:lnTo>
                  <a:lnTo>
                    <a:pt x="80" y="0"/>
                  </a:lnTo>
                  <a:lnTo>
                    <a:pt x="68" y="0"/>
                  </a:lnTo>
                  <a:lnTo>
                    <a:pt x="51" y="3"/>
                  </a:lnTo>
                  <a:lnTo>
                    <a:pt x="29" y="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57" name="Freeform 1166"/>
            <p:cNvSpPr>
              <a:spLocks/>
            </p:cNvSpPr>
            <p:nvPr/>
          </p:nvSpPr>
          <p:spPr bwMode="auto">
            <a:xfrm>
              <a:off x="3963" y="3296"/>
              <a:ext cx="8" cy="39"/>
            </a:xfrm>
            <a:custGeom>
              <a:avLst/>
              <a:gdLst>
                <a:gd name="T0" fmla="*/ 3 w 73"/>
                <a:gd name="T1" fmla="*/ 1 h 347"/>
                <a:gd name="T2" fmla="*/ 2 w 73"/>
                <a:gd name="T3" fmla="*/ 2 h 347"/>
                <a:gd name="T4" fmla="*/ 2 w 73"/>
                <a:gd name="T5" fmla="*/ 4 h 347"/>
                <a:gd name="T6" fmla="*/ 1 w 73"/>
                <a:gd name="T7" fmla="*/ 7 h 347"/>
                <a:gd name="T8" fmla="*/ 0 w 73"/>
                <a:gd name="T9" fmla="*/ 12 h 347"/>
                <a:gd name="T10" fmla="*/ 0 w 73"/>
                <a:gd name="T11" fmla="*/ 17 h 347"/>
                <a:gd name="T12" fmla="*/ 0 w 73"/>
                <a:gd name="T13" fmla="*/ 24 h 347"/>
                <a:gd name="T14" fmla="*/ 1 w 73"/>
                <a:gd name="T15" fmla="*/ 31 h 347"/>
                <a:gd name="T16" fmla="*/ 2 w 73"/>
                <a:gd name="T17" fmla="*/ 39 h 347"/>
                <a:gd name="T18" fmla="*/ 8 w 73"/>
                <a:gd name="T19" fmla="*/ 39 h 347"/>
                <a:gd name="T20" fmla="*/ 7 w 73"/>
                <a:gd name="T21" fmla="*/ 38 h 347"/>
                <a:gd name="T22" fmla="*/ 7 w 73"/>
                <a:gd name="T23" fmla="*/ 34 h 347"/>
                <a:gd name="T24" fmla="*/ 6 w 73"/>
                <a:gd name="T25" fmla="*/ 30 h 347"/>
                <a:gd name="T26" fmla="*/ 6 w 73"/>
                <a:gd name="T27" fmla="*/ 24 h 347"/>
                <a:gd name="T28" fmla="*/ 5 w 73"/>
                <a:gd name="T29" fmla="*/ 18 h 347"/>
                <a:gd name="T30" fmla="*/ 5 w 73"/>
                <a:gd name="T31" fmla="*/ 11 h 347"/>
                <a:gd name="T32" fmla="*/ 6 w 73"/>
                <a:gd name="T33" fmla="*/ 6 h 347"/>
                <a:gd name="T34" fmla="*/ 8 w 73"/>
                <a:gd name="T35" fmla="*/ 0 h 347"/>
                <a:gd name="T36" fmla="*/ 8 w 73"/>
                <a:gd name="T37" fmla="*/ 0 h 347"/>
                <a:gd name="T38" fmla="*/ 8 w 73"/>
                <a:gd name="T39" fmla="*/ 0 h 347"/>
                <a:gd name="T40" fmla="*/ 8 w 73"/>
                <a:gd name="T41" fmla="*/ 0 h 347"/>
                <a:gd name="T42" fmla="*/ 8 w 73"/>
                <a:gd name="T43" fmla="*/ 0 h 347"/>
                <a:gd name="T44" fmla="*/ 7 w 73"/>
                <a:gd name="T45" fmla="*/ 0 h 347"/>
                <a:gd name="T46" fmla="*/ 6 w 73"/>
                <a:gd name="T47" fmla="*/ 0 h 347"/>
                <a:gd name="T48" fmla="*/ 4 w 73"/>
                <a:gd name="T49" fmla="*/ 0 h 347"/>
                <a:gd name="T50" fmla="*/ 3 w 73"/>
                <a:gd name="T51" fmla="*/ 1 h 34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3"/>
                <a:gd name="T79" fmla="*/ 0 h 347"/>
                <a:gd name="T80" fmla="*/ 73 w 73"/>
                <a:gd name="T81" fmla="*/ 347 h 34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3" h="347">
                  <a:moveTo>
                    <a:pt x="23" y="7"/>
                  </a:moveTo>
                  <a:lnTo>
                    <a:pt x="21" y="14"/>
                  </a:lnTo>
                  <a:lnTo>
                    <a:pt x="16" y="33"/>
                  </a:lnTo>
                  <a:lnTo>
                    <a:pt x="10" y="64"/>
                  </a:lnTo>
                  <a:lnTo>
                    <a:pt x="4" y="105"/>
                  </a:lnTo>
                  <a:lnTo>
                    <a:pt x="0" y="155"/>
                  </a:lnTo>
                  <a:lnTo>
                    <a:pt x="0" y="213"/>
                  </a:lnTo>
                  <a:lnTo>
                    <a:pt x="7" y="278"/>
                  </a:lnTo>
                  <a:lnTo>
                    <a:pt x="20" y="347"/>
                  </a:lnTo>
                  <a:lnTo>
                    <a:pt x="70" y="344"/>
                  </a:lnTo>
                  <a:lnTo>
                    <a:pt x="68" y="334"/>
                  </a:lnTo>
                  <a:lnTo>
                    <a:pt x="63" y="305"/>
                  </a:lnTo>
                  <a:lnTo>
                    <a:pt x="56" y="265"/>
                  </a:lnTo>
                  <a:lnTo>
                    <a:pt x="51" y="213"/>
                  </a:lnTo>
                  <a:lnTo>
                    <a:pt x="48" y="158"/>
                  </a:lnTo>
                  <a:lnTo>
                    <a:pt x="50" y="101"/>
                  </a:lnTo>
                  <a:lnTo>
                    <a:pt x="57" y="49"/>
                  </a:lnTo>
                  <a:lnTo>
                    <a:pt x="73" y="4"/>
                  </a:lnTo>
                  <a:lnTo>
                    <a:pt x="73" y="2"/>
                  </a:lnTo>
                  <a:lnTo>
                    <a:pt x="72" y="1"/>
                  </a:lnTo>
                  <a:lnTo>
                    <a:pt x="69" y="0"/>
                  </a:lnTo>
                  <a:lnTo>
                    <a:pt x="63" y="0"/>
                  </a:lnTo>
                  <a:lnTo>
                    <a:pt x="53" y="1"/>
                  </a:lnTo>
                  <a:lnTo>
                    <a:pt x="41" y="3"/>
                  </a:lnTo>
                  <a:lnTo>
                    <a:pt x="23" y="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58" name="Freeform 1167"/>
            <p:cNvSpPr>
              <a:spLocks/>
            </p:cNvSpPr>
            <p:nvPr/>
          </p:nvSpPr>
          <p:spPr bwMode="auto">
            <a:xfrm>
              <a:off x="3964" y="3301"/>
              <a:ext cx="6" cy="28"/>
            </a:xfrm>
            <a:custGeom>
              <a:avLst/>
              <a:gdLst>
                <a:gd name="T0" fmla="*/ 2 w 52"/>
                <a:gd name="T1" fmla="*/ 1 h 256"/>
                <a:gd name="T2" fmla="*/ 2 w 52"/>
                <a:gd name="T3" fmla="*/ 1 h 256"/>
                <a:gd name="T4" fmla="*/ 1 w 52"/>
                <a:gd name="T5" fmla="*/ 3 h 256"/>
                <a:gd name="T6" fmla="*/ 1 w 52"/>
                <a:gd name="T7" fmla="*/ 5 h 256"/>
                <a:gd name="T8" fmla="*/ 0 w 52"/>
                <a:gd name="T9" fmla="*/ 8 h 256"/>
                <a:gd name="T10" fmla="*/ 0 w 52"/>
                <a:gd name="T11" fmla="*/ 13 h 256"/>
                <a:gd name="T12" fmla="*/ 0 w 52"/>
                <a:gd name="T13" fmla="*/ 17 h 256"/>
                <a:gd name="T14" fmla="*/ 0 w 52"/>
                <a:gd name="T15" fmla="*/ 22 h 256"/>
                <a:gd name="T16" fmla="*/ 2 w 52"/>
                <a:gd name="T17" fmla="*/ 28 h 256"/>
                <a:gd name="T18" fmla="*/ 6 w 52"/>
                <a:gd name="T19" fmla="*/ 28 h 256"/>
                <a:gd name="T20" fmla="*/ 6 w 52"/>
                <a:gd name="T21" fmla="*/ 27 h 256"/>
                <a:gd name="T22" fmla="*/ 5 w 52"/>
                <a:gd name="T23" fmla="*/ 25 h 256"/>
                <a:gd name="T24" fmla="*/ 5 w 52"/>
                <a:gd name="T25" fmla="*/ 21 h 256"/>
                <a:gd name="T26" fmla="*/ 4 w 52"/>
                <a:gd name="T27" fmla="*/ 17 h 256"/>
                <a:gd name="T28" fmla="*/ 4 w 52"/>
                <a:gd name="T29" fmla="*/ 13 h 256"/>
                <a:gd name="T30" fmla="*/ 4 w 52"/>
                <a:gd name="T31" fmla="*/ 8 h 256"/>
                <a:gd name="T32" fmla="*/ 5 w 52"/>
                <a:gd name="T33" fmla="*/ 4 h 256"/>
                <a:gd name="T34" fmla="*/ 6 w 52"/>
                <a:gd name="T35" fmla="*/ 0 h 256"/>
                <a:gd name="T36" fmla="*/ 6 w 52"/>
                <a:gd name="T37" fmla="*/ 0 h 256"/>
                <a:gd name="T38" fmla="*/ 6 w 52"/>
                <a:gd name="T39" fmla="*/ 0 h 256"/>
                <a:gd name="T40" fmla="*/ 6 w 52"/>
                <a:gd name="T41" fmla="*/ 0 h 256"/>
                <a:gd name="T42" fmla="*/ 6 w 52"/>
                <a:gd name="T43" fmla="*/ 0 h 256"/>
                <a:gd name="T44" fmla="*/ 5 w 52"/>
                <a:gd name="T45" fmla="*/ 0 h 256"/>
                <a:gd name="T46" fmla="*/ 5 w 52"/>
                <a:gd name="T47" fmla="*/ 0 h 256"/>
                <a:gd name="T48" fmla="*/ 3 w 52"/>
                <a:gd name="T49" fmla="*/ 0 h 256"/>
                <a:gd name="T50" fmla="*/ 2 w 52"/>
                <a:gd name="T51" fmla="*/ 1 h 2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2"/>
                <a:gd name="T79" fmla="*/ 0 h 256"/>
                <a:gd name="T80" fmla="*/ 52 w 52"/>
                <a:gd name="T81" fmla="*/ 256 h 2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2" h="256">
                  <a:moveTo>
                    <a:pt x="16" y="5"/>
                  </a:moveTo>
                  <a:lnTo>
                    <a:pt x="15" y="10"/>
                  </a:lnTo>
                  <a:lnTo>
                    <a:pt x="11" y="24"/>
                  </a:lnTo>
                  <a:lnTo>
                    <a:pt x="6" y="47"/>
                  </a:lnTo>
                  <a:lnTo>
                    <a:pt x="2" y="77"/>
                  </a:lnTo>
                  <a:lnTo>
                    <a:pt x="0" y="115"/>
                  </a:lnTo>
                  <a:lnTo>
                    <a:pt x="0" y="157"/>
                  </a:lnTo>
                  <a:lnTo>
                    <a:pt x="4" y="205"/>
                  </a:lnTo>
                  <a:lnTo>
                    <a:pt x="14" y="256"/>
                  </a:lnTo>
                  <a:lnTo>
                    <a:pt x="50" y="254"/>
                  </a:lnTo>
                  <a:lnTo>
                    <a:pt x="49" y="247"/>
                  </a:lnTo>
                  <a:lnTo>
                    <a:pt x="45" y="226"/>
                  </a:lnTo>
                  <a:lnTo>
                    <a:pt x="41" y="195"/>
                  </a:lnTo>
                  <a:lnTo>
                    <a:pt x="37" y="157"/>
                  </a:lnTo>
                  <a:lnTo>
                    <a:pt x="35" y="116"/>
                  </a:lnTo>
                  <a:lnTo>
                    <a:pt x="36" y="74"/>
                  </a:lnTo>
                  <a:lnTo>
                    <a:pt x="41" y="35"/>
                  </a:lnTo>
                  <a:lnTo>
                    <a:pt x="52" y="3"/>
                  </a:lnTo>
                  <a:lnTo>
                    <a:pt x="52" y="2"/>
                  </a:lnTo>
                  <a:lnTo>
                    <a:pt x="51" y="1"/>
                  </a:lnTo>
                  <a:lnTo>
                    <a:pt x="49" y="0"/>
                  </a:lnTo>
                  <a:lnTo>
                    <a:pt x="45" y="0"/>
                  </a:lnTo>
                  <a:lnTo>
                    <a:pt x="39" y="0"/>
                  </a:lnTo>
                  <a:lnTo>
                    <a:pt x="29" y="2"/>
                  </a:lnTo>
                  <a:lnTo>
                    <a:pt x="16" y="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59" name="Freeform 1168"/>
            <p:cNvSpPr>
              <a:spLocks/>
            </p:cNvSpPr>
            <p:nvPr/>
          </p:nvSpPr>
          <p:spPr bwMode="auto">
            <a:xfrm>
              <a:off x="4046" y="3273"/>
              <a:ext cx="20" cy="77"/>
            </a:xfrm>
            <a:custGeom>
              <a:avLst/>
              <a:gdLst>
                <a:gd name="T0" fmla="*/ 20 w 176"/>
                <a:gd name="T1" fmla="*/ 1 h 693"/>
                <a:gd name="T2" fmla="*/ 20 w 176"/>
                <a:gd name="T3" fmla="*/ 1 h 693"/>
                <a:gd name="T4" fmla="*/ 18 w 176"/>
                <a:gd name="T5" fmla="*/ 3 h 693"/>
                <a:gd name="T6" fmla="*/ 16 w 176"/>
                <a:gd name="T7" fmla="*/ 7 h 693"/>
                <a:gd name="T8" fmla="*/ 15 w 176"/>
                <a:gd name="T9" fmla="*/ 14 h 693"/>
                <a:gd name="T10" fmla="*/ 13 w 176"/>
                <a:gd name="T11" fmla="*/ 23 h 693"/>
                <a:gd name="T12" fmla="*/ 12 w 176"/>
                <a:gd name="T13" fmla="*/ 37 h 693"/>
                <a:gd name="T14" fmla="*/ 13 w 176"/>
                <a:gd name="T15" fmla="*/ 54 h 693"/>
                <a:gd name="T16" fmla="*/ 15 w 176"/>
                <a:gd name="T17" fmla="*/ 77 h 693"/>
                <a:gd name="T18" fmla="*/ 4 w 176"/>
                <a:gd name="T19" fmla="*/ 77 h 693"/>
                <a:gd name="T20" fmla="*/ 3 w 176"/>
                <a:gd name="T21" fmla="*/ 75 h 693"/>
                <a:gd name="T22" fmla="*/ 2 w 176"/>
                <a:gd name="T23" fmla="*/ 69 h 693"/>
                <a:gd name="T24" fmla="*/ 1 w 176"/>
                <a:gd name="T25" fmla="*/ 59 h 693"/>
                <a:gd name="T26" fmla="*/ 0 w 176"/>
                <a:gd name="T27" fmla="*/ 48 h 693"/>
                <a:gd name="T28" fmla="*/ 0 w 176"/>
                <a:gd name="T29" fmla="*/ 35 h 693"/>
                <a:gd name="T30" fmla="*/ 1 w 176"/>
                <a:gd name="T31" fmla="*/ 22 h 693"/>
                <a:gd name="T32" fmla="*/ 3 w 176"/>
                <a:gd name="T33" fmla="*/ 10 h 693"/>
                <a:gd name="T34" fmla="*/ 6 w 176"/>
                <a:gd name="T35" fmla="*/ 0 h 693"/>
                <a:gd name="T36" fmla="*/ 20 w 176"/>
                <a:gd name="T37" fmla="*/ 1 h 69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6"/>
                <a:gd name="T58" fmla="*/ 0 h 693"/>
                <a:gd name="T59" fmla="*/ 176 w 176"/>
                <a:gd name="T60" fmla="*/ 693 h 69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6" h="693">
                  <a:moveTo>
                    <a:pt x="176" y="5"/>
                  </a:moveTo>
                  <a:lnTo>
                    <a:pt x="172" y="10"/>
                  </a:lnTo>
                  <a:lnTo>
                    <a:pt x="159" y="28"/>
                  </a:lnTo>
                  <a:lnTo>
                    <a:pt x="144" y="63"/>
                  </a:lnTo>
                  <a:lnTo>
                    <a:pt x="129" y="123"/>
                  </a:lnTo>
                  <a:lnTo>
                    <a:pt x="117" y="210"/>
                  </a:lnTo>
                  <a:lnTo>
                    <a:pt x="110" y="331"/>
                  </a:lnTo>
                  <a:lnTo>
                    <a:pt x="115" y="490"/>
                  </a:lnTo>
                  <a:lnTo>
                    <a:pt x="131" y="693"/>
                  </a:lnTo>
                  <a:lnTo>
                    <a:pt x="32" y="693"/>
                  </a:lnTo>
                  <a:lnTo>
                    <a:pt x="29" y="673"/>
                  </a:lnTo>
                  <a:lnTo>
                    <a:pt x="20" y="617"/>
                  </a:lnTo>
                  <a:lnTo>
                    <a:pt x="11" y="533"/>
                  </a:lnTo>
                  <a:lnTo>
                    <a:pt x="3" y="430"/>
                  </a:lnTo>
                  <a:lnTo>
                    <a:pt x="0" y="317"/>
                  </a:lnTo>
                  <a:lnTo>
                    <a:pt x="6" y="202"/>
                  </a:lnTo>
                  <a:lnTo>
                    <a:pt x="23" y="93"/>
                  </a:lnTo>
                  <a:lnTo>
                    <a:pt x="57" y="0"/>
                  </a:lnTo>
                  <a:lnTo>
                    <a:pt x="176" y="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60" name="Freeform 1169"/>
            <p:cNvSpPr>
              <a:spLocks/>
            </p:cNvSpPr>
            <p:nvPr/>
          </p:nvSpPr>
          <p:spPr bwMode="auto">
            <a:xfrm>
              <a:off x="4047" y="3279"/>
              <a:ext cx="16" cy="65"/>
            </a:xfrm>
            <a:custGeom>
              <a:avLst/>
              <a:gdLst>
                <a:gd name="T0" fmla="*/ 16 w 149"/>
                <a:gd name="T1" fmla="*/ 0 h 592"/>
                <a:gd name="T2" fmla="*/ 16 w 149"/>
                <a:gd name="T3" fmla="*/ 1 h 592"/>
                <a:gd name="T4" fmla="*/ 15 w 149"/>
                <a:gd name="T5" fmla="*/ 3 h 592"/>
                <a:gd name="T6" fmla="*/ 13 w 149"/>
                <a:gd name="T7" fmla="*/ 6 h 592"/>
                <a:gd name="T8" fmla="*/ 12 w 149"/>
                <a:gd name="T9" fmla="*/ 11 h 592"/>
                <a:gd name="T10" fmla="*/ 11 w 149"/>
                <a:gd name="T11" fmla="*/ 20 h 592"/>
                <a:gd name="T12" fmla="*/ 10 w 149"/>
                <a:gd name="T13" fmla="*/ 31 h 592"/>
                <a:gd name="T14" fmla="*/ 10 w 149"/>
                <a:gd name="T15" fmla="*/ 46 h 592"/>
                <a:gd name="T16" fmla="*/ 12 w 149"/>
                <a:gd name="T17" fmla="*/ 65 h 592"/>
                <a:gd name="T18" fmla="*/ 3 w 149"/>
                <a:gd name="T19" fmla="*/ 65 h 592"/>
                <a:gd name="T20" fmla="*/ 3 w 149"/>
                <a:gd name="T21" fmla="*/ 63 h 592"/>
                <a:gd name="T22" fmla="*/ 2 w 149"/>
                <a:gd name="T23" fmla="*/ 58 h 592"/>
                <a:gd name="T24" fmla="*/ 1 w 149"/>
                <a:gd name="T25" fmla="*/ 50 h 592"/>
                <a:gd name="T26" fmla="*/ 0 w 149"/>
                <a:gd name="T27" fmla="*/ 40 h 592"/>
                <a:gd name="T28" fmla="*/ 0 w 149"/>
                <a:gd name="T29" fmla="*/ 30 h 592"/>
                <a:gd name="T30" fmla="*/ 1 w 149"/>
                <a:gd name="T31" fmla="*/ 19 h 592"/>
                <a:gd name="T32" fmla="*/ 2 w 149"/>
                <a:gd name="T33" fmla="*/ 9 h 592"/>
                <a:gd name="T34" fmla="*/ 5 w 149"/>
                <a:gd name="T35" fmla="*/ 0 h 592"/>
                <a:gd name="T36" fmla="*/ 16 w 149"/>
                <a:gd name="T37" fmla="*/ 0 h 59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9"/>
                <a:gd name="T58" fmla="*/ 0 h 592"/>
                <a:gd name="T59" fmla="*/ 149 w 149"/>
                <a:gd name="T60" fmla="*/ 592 h 59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9" h="592">
                  <a:moveTo>
                    <a:pt x="149" y="4"/>
                  </a:moveTo>
                  <a:lnTo>
                    <a:pt x="145" y="8"/>
                  </a:lnTo>
                  <a:lnTo>
                    <a:pt x="136" y="24"/>
                  </a:lnTo>
                  <a:lnTo>
                    <a:pt x="123" y="54"/>
                  </a:lnTo>
                  <a:lnTo>
                    <a:pt x="110" y="104"/>
                  </a:lnTo>
                  <a:lnTo>
                    <a:pt x="99" y="179"/>
                  </a:lnTo>
                  <a:lnTo>
                    <a:pt x="94" y="282"/>
                  </a:lnTo>
                  <a:lnTo>
                    <a:pt x="97" y="418"/>
                  </a:lnTo>
                  <a:lnTo>
                    <a:pt x="112" y="592"/>
                  </a:lnTo>
                  <a:lnTo>
                    <a:pt x="27" y="592"/>
                  </a:lnTo>
                  <a:lnTo>
                    <a:pt x="24" y="575"/>
                  </a:lnTo>
                  <a:lnTo>
                    <a:pt x="17" y="527"/>
                  </a:lnTo>
                  <a:lnTo>
                    <a:pt x="9" y="455"/>
                  </a:lnTo>
                  <a:lnTo>
                    <a:pt x="2" y="367"/>
                  </a:lnTo>
                  <a:lnTo>
                    <a:pt x="0" y="271"/>
                  </a:lnTo>
                  <a:lnTo>
                    <a:pt x="5" y="173"/>
                  </a:lnTo>
                  <a:lnTo>
                    <a:pt x="20" y="80"/>
                  </a:lnTo>
                  <a:lnTo>
                    <a:pt x="48" y="0"/>
                  </a:lnTo>
                  <a:lnTo>
                    <a:pt x="149" y="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61" name="Freeform 1170"/>
            <p:cNvSpPr>
              <a:spLocks/>
            </p:cNvSpPr>
            <p:nvPr/>
          </p:nvSpPr>
          <p:spPr bwMode="auto">
            <a:xfrm>
              <a:off x="4048" y="3284"/>
              <a:ext cx="13" cy="54"/>
            </a:xfrm>
            <a:custGeom>
              <a:avLst/>
              <a:gdLst>
                <a:gd name="T0" fmla="*/ 13 w 124"/>
                <a:gd name="T1" fmla="*/ 0 h 490"/>
                <a:gd name="T2" fmla="*/ 13 w 124"/>
                <a:gd name="T3" fmla="*/ 1 h 490"/>
                <a:gd name="T4" fmla="*/ 12 w 124"/>
                <a:gd name="T5" fmla="*/ 2 h 490"/>
                <a:gd name="T6" fmla="*/ 11 w 124"/>
                <a:gd name="T7" fmla="*/ 5 h 490"/>
                <a:gd name="T8" fmla="*/ 10 w 124"/>
                <a:gd name="T9" fmla="*/ 10 h 490"/>
                <a:gd name="T10" fmla="*/ 9 w 124"/>
                <a:gd name="T11" fmla="*/ 16 h 490"/>
                <a:gd name="T12" fmla="*/ 8 w 124"/>
                <a:gd name="T13" fmla="*/ 26 h 490"/>
                <a:gd name="T14" fmla="*/ 8 w 124"/>
                <a:gd name="T15" fmla="*/ 38 h 490"/>
                <a:gd name="T16" fmla="*/ 10 w 124"/>
                <a:gd name="T17" fmla="*/ 54 h 490"/>
                <a:gd name="T18" fmla="*/ 2 w 124"/>
                <a:gd name="T19" fmla="*/ 54 h 490"/>
                <a:gd name="T20" fmla="*/ 2 w 124"/>
                <a:gd name="T21" fmla="*/ 52 h 490"/>
                <a:gd name="T22" fmla="*/ 2 w 124"/>
                <a:gd name="T23" fmla="*/ 48 h 490"/>
                <a:gd name="T24" fmla="*/ 1 w 124"/>
                <a:gd name="T25" fmla="*/ 42 h 490"/>
                <a:gd name="T26" fmla="*/ 0 w 124"/>
                <a:gd name="T27" fmla="*/ 34 h 490"/>
                <a:gd name="T28" fmla="*/ 0 w 124"/>
                <a:gd name="T29" fmla="*/ 25 h 490"/>
                <a:gd name="T30" fmla="*/ 0 w 124"/>
                <a:gd name="T31" fmla="*/ 16 h 490"/>
                <a:gd name="T32" fmla="*/ 2 w 124"/>
                <a:gd name="T33" fmla="*/ 7 h 490"/>
                <a:gd name="T34" fmla="*/ 4 w 124"/>
                <a:gd name="T35" fmla="*/ 0 h 490"/>
                <a:gd name="T36" fmla="*/ 13 w 124"/>
                <a:gd name="T37" fmla="*/ 0 h 49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4"/>
                <a:gd name="T58" fmla="*/ 0 h 490"/>
                <a:gd name="T59" fmla="*/ 124 w 124"/>
                <a:gd name="T60" fmla="*/ 490 h 49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4" h="490">
                  <a:moveTo>
                    <a:pt x="124" y="4"/>
                  </a:moveTo>
                  <a:lnTo>
                    <a:pt x="121" y="7"/>
                  </a:lnTo>
                  <a:lnTo>
                    <a:pt x="113" y="21"/>
                  </a:lnTo>
                  <a:lnTo>
                    <a:pt x="103" y="45"/>
                  </a:lnTo>
                  <a:lnTo>
                    <a:pt x="91" y="87"/>
                  </a:lnTo>
                  <a:lnTo>
                    <a:pt x="83" y="148"/>
                  </a:lnTo>
                  <a:lnTo>
                    <a:pt x="79" y="234"/>
                  </a:lnTo>
                  <a:lnTo>
                    <a:pt x="81" y="347"/>
                  </a:lnTo>
                  <a:lnTo>
                    <a:pt x="93" y="490"/>
                  </a:lnTo>
                  <a:lnTo>
                    <a:pt x="23" y="490"/>
                  </a:lnTo>
                  <a:lnTo>
                    <a:pt x="21" y="476"/>
                  </a:lnTo>
                  <a:lnTo>
                    <a:pt x="15" y="436"/>
                  </a:lnTo>
                  <a:lnTo>
                    <a:pt x="8" y="377"/>
                  </a:lnTo>
                  <a:lnTo>
                    <a:pt x="2" y="304"/>
                  </a:lnTo>
                  <a:lnTo>
                    <a:pt x="0" y="224"/>
                  </a:lnTo>
                  <a:lnTo>
                    <a:pt x="4" y="143"/>
                  </a:lnTo>
                  <a:lnTo>
                    <a:pt x="17" y="67"/>
                  </a:lnTo>
                  <a:lnTo>
                    <a:pt x="40" y="0"/>
                  </a:lnTo>
                  <a:lnTo>
                    <a:pt x="124" y="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62" name="Freeform 1171"/>
            <p:cNvSpPr>
              <a:spLocks/>
            </p:cNvSpPr>
            <p:nvPr/>
          </p:nvSpPr>
          <p:spPr bwMode="auto">
            <a:xfrm>
              <a:off x="4048" y="3289"/>
              <a:ext cx="11" cy="43"/>
            </a:xfrm>
            <a:custGeom>
              <a:avLst/>
              <a:gdLst>
                <a:gd name="T0" fmla="*/ 11 w 99"/>
                <a:gd name="T1" fmla="*/ 0 h 389"/>
                <a:gd name="T2" fmla="*/ 11 w 99"/>
                <a:gd name="T3" fmla="*/ 1 h 389"/>
                <a:gd name="T4" fmla="*/ 10 w 99"/>
                <a:gd name="T5" fmla="*/ 2 h 389"/>
                <a:gd name="T6" fmla="*/ 9 w 99"/>
                <a:gd name="T7" fmla="*/ 4 h 389"/>
                <a:gd name="T8" fmla="*/ 8 w 99"/>
                <a:gd name="T9" fmla="*/ 8 h 389"/>
                <a:gd name="T10" fmla="*/ 7 w 99"/>
                <a:gd name="T11" fmla="*/ 13 h 389"/>
                <a:gd name="T12" fmla="*/ 7 w 99"/>
                <a:gd name="T13" fmla="*/ 20 h 389"/>
                <a:gd name="T14" fmla="*/ 7 w 99"/>
                <a:gd name="T15" fmla="*/ 30 h 389"/>
                <a:gd name="T16" fmla="*/ 8 w 99"/>
                <a:gd name="T17" fmla="*/ 43 h 389"/>
                <a:gd name="T18" fmla="*/ 2 w 99"/>
                <a:gd name="T19" fmla="*/ 43 h 389"/>
                <a:gd name="T20" fmla="*/ 2 w 99"/>
                <a:gd name="T21" fmla="*/ 42 h 389"/>
                <a:gd name="T22" fmla="*/ 1 w 99"/>
                <a:gd name="T23" fmla="*/ 38 h 389"/>
                <a:gd name="T24" fmla="*/ 1 w 99"/>
                <a:gd name="T25" fmla="*/ 33 h 389"/>
                <a:gd name="T26" fmla="*/ 0 w 99"/>
                <a:gd name="T27" fmla="*/ 27 h 389"/>
                <a:gd name="T28" fmla="*/ 0 w 99"/>
                <a:gd name="T29" fmla="*/ 20 h 389"/>
                <a:gd name="T30" fmla="*/ 0 w 99"/>
                <a:gd name="T31" fmla="*/ 13 h 389"/>
                <a:gd name="T32" fmla="*/ 2 w 99"/>
                <a:gd name="T33" fmla="*/ 6 h 389"/>
                <a:gd name="T34" fmla="*/ 4 w 99"/>
                <a:gd name="T35" fmla="*/ 0 h 389"/>
                <a:gd name="T36" fmla="*/ 11 w 99"/>
                <a:gd name="T37" fmla="*/ 0 h 38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9"/>
                <a:gd name="T58" fmla="*/ 0 h 389"/>
                <a:gd name="T59" fmla="*/ 99 w 99"/>
                <a:gd name="T60" fmla="*/ 389 h 38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9" h="389">
                  <a:moveTo>
                    <a:pt x="99" y="3"/>
                  </a:moveTo>
                  <a:lnTo>
                    <a:pt x="96" y="6"/>
                  </a:lnTo>
                  <a:lnTo>
                    <a:pt x="89" y="16"/>
                  </a:lnTo>
                  <a:lnTo>
                    <a:pt x="81" y="36"/>
                  </a:lnTo>
                  <a:lnTo>
                    <a:pt x="72" y="69"/>
                  </a:lnTo>
                  <a:lnTo>
                    <a:pt x="66" y="118"/>
                  </a:lnTo>
                  <a:lnTo>
                    <a:pt x="62" y="185"/>
                  </a:lnTo>
                  <a:lnTo>
                    <a:pt x="64" y="275"/>
                  </a:lnTo>
                  <a:lnTo>
                    <a:pt x="73" y="389"/>
                  </a:lnTo>
                  <a:lnTo>
                    <a:pt x="18" y="389"/>
                  </a:lnTo>
                  <a:lnTo>
                    <a:pt x="16" y="378"/>
                  </a:lnTo>
                  <a:lnTo>
                    <a:pt x="11" y="346"/>
                  </a:lnTo>
                  <a:lnTo>
                    <a:pt x="6" y="299"/>
                  </a:lnTo>
                  <a:lnTo>
                    <a:pt x="2" y="242"/>
                  </a:lnTo>
                  <a:lnTo>
                    <a:pt x="0" y="178"/>
                  </a:lnTo>
                  <a:lnTo>
                    <a:pt x="4" y="114"/>
                  </a:lnTo>
                  <a:lnTo>
                    <a:pt x="14" y="52"/>
                  </a:lnTo>
                  <a:lnTo>
                    <a:pt x="32" y="0"/>
                  </a:lnTo>
                  <a:lnTo>
                    <a:pt x="99" y="3"/>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63" name="Freeform 1172"/>
            <p:cNvSpPr>
              <a:spLocks/>
            </p:cNvSpPr>
            <p:nvPr/>
          </p:nvSpPr>
          <p:spPr bwMode="auto">
            <a:xfrm>
              <a:off x="4049" y="3295"/>
              <a:ext cx="8" cy="31"/>
            </a:xfrm>
            <a:custGeom>
              <a:avLst/>
              <a:gdLst>
                <a:gd name="T0" fmla="*/ 8 w 72"/>
                <a:gd name="T1" fmla="*/ 0 h 287"/>
                <a:gd name="T2" fmla="*/ 8 w 72"/>
                <a:gd name="T3" fmla="*/ 0 h 287"/>
                <a:gd name="T4" fmla="*/ 7 w 72"/>
                <a:gd name="T5" fmla="*/ 1 h 287"/>
                <a:gd name="T6" fmla="*/ 7 w 72"/>
                <a:gd name="T7" fmla="*/ 3 h 287"/>
                <a:gd name="T8" fmla="*/ 6 w 72"/>
                <a:gd name="T9" fmla="*/ 5 h 287"/>
                <a:gd name="T10" fmla="*/ 5 w 72"/>
                <a:gd name="T11" fmla="*/ 9 h 287"/>
                <a:gd name="T12" fmla="*/ 5 w 72"/>
                <a:gd name="T13" fmla="*/ 15 h 287"/>
                <a:gd name="T14" fmla="*/ 5 w 72"/>
                <a:gd name="T15" fmla="*/ 22 h 287"/>
                <a:gd name="T16" fmla="*/ 6 w 72"/>
                <a:gd name="T17" fmla="*/ 31 h 287"/>
                <a:gd name="T18" fmla="*/ 1 w 72"/>
                <a:gd name="T19" fmla="*/ 31 h 287"/>
                <a:gd name="T20" fmla="*/ 1 w 72"/>
                <a:gd name="T21" fmla="*/ 30 h 287"/>
                <a:gd name="T22" fmla="*/ 1 w 72"/>
                <a:gd name="T23" fmla="*/ 28 h 287"/>
                <a:gd name="T24" fmla="*/ 0 w 72"/>
                <a:gd name="T25" fmla="*/ 24 h 287"/>
                <a:gd name="T26" fmla="*/ 0 w 72"/>
                <a:gd name="T27" fmla="*/ 19 h 287"/>
                <a:gd name="T28" fmla="*/ 0 w 72"/>
                <a:gd name="T29" fmla="*/ 14 h 287"/>
                <a:gd name="T30" fmla="*/ 0 w 72"/>
                <a:gd name="T31" fmla="*/ 9 h 287"/>
                <a:gd name="T32" fmla="*/ 1 w 72"/>
                <a:gd name="T33" fmla="*/ 4 h 287"/>
                <a:gd name="T34" fmla="*/ 3 w 72"/>
                <a:gd name="T35" fmla="*/ 0 h 287"/>
                <a:gd name="T36" fmla="*/ 8 w 72"/>
                <a:gd name="T37" fmla="*/ 0 h 28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2"/>
                <a:gd name="T58" fmla="*/ 0 h 287"/>
                <a:gd name="T59" fmla="*/ 72 w 72"/>
                <a:gd name="T60" fmla="*/ 287 h 28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2" h="287">
                  <a:moveTo>
                    <a:pt x="72" y="2"/>
                  </a:moveTo>
                  <a:lnTo>
                    <a:pt x="70" y="4"/>
                  </a:lnTo>
                  <a:lnTo>
                    <a:pt x="66" y="12"/>
                  </a:lnTo>
                  <a:lnTo>
                    <a:pt x="59" y="27"/>
                  </a:lnTo>
                  <a:lnTo>
                    <a:pt x="53" y="50"/>
                  </a:lnTo>
                  <a:lnTo>
                    <a:pt x="48" y="87"/>
                  </a:lnTo>
                  <a:lnTo>
                    <a:pt x="46" y="137"/>
                  </a:lnTo>
                  <a:lnTo>
                    <a:pt x="47" y="203"/>
                  </a:lnTo>
                  <a:lnTo>
                    <a:pt x="54" y="287"/>
                  </a:lnTo>
                  <a:lnTo>
                    <a:pt x="13" y="287"/>
                  </a:lnTo>
                  <a:lnTo>
                    <a:pt x="12" y="279"/>
                  </a:lnTo>
                  <a:lnTo>
                    <a:pt x="8" y="255"/>
                  </a:lnTo>
                  <a:lnTo>
                    <a:pt x="4" y="220"/>
                  </a:lnTo>
                  <a:lnTo>
                    <a:pt x="1" y="178"/>
                  </a:lnTo>
                  <a:lnTo>
                    <a:pt x="0" y="131"/>
                  </a:lnTo>
                  <a:lnTo>
                    <a:pt x="2" y="84"/>
                  </a:lnTo>
                  <a:lnTo>
                    <a:pt x="9" y="39"/>
                  </a:lnTo>
                  <a:lnTo>
                    <a:pt x="23" y="0"/>
                  </a:lnTo>
                  <a:lnTo>
                    <a:pt x="72" y="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64" name="Rectangle 1173"/>
            <p:cNvSpPr>
              <a:spLocks noChangeArrowheads="1"/>
            </p:cNvSpPr>
            <p:nvPr/>
          </p:nvSpPr>
          <p:spPr bwMode="auto">
            <a:xfrm>
              <a:off x="3944" y="3287"/>
              <a:ext cx="3" cy="101"/>
            </a:xfrm>
            <a:prstGeom prst="rect">
              <a:avLst/>
            </a:pr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65" name="Freeform 1174"/>
            <p:cNvSpPr>
              <a:spLocks/>
            </p:cNvSpPr>
            <p:nvPr/>
          </p:nvSpPr>
          <p:spPr bwMode="auto">
            <a:xfrm>
              <a:off x="3980" y="3285"/>
              <a:ext cx="39" cy="47"/>
            </a:xfrm>
            <a:custGeom>
              <a:avLst/>
              <a:gdLst>
                <a:gd name="T0" fmla="*/ 4 w 354"/>
                <a:gd name="T1" fmla="*/ 4 h 418"/>
                <a:gd name="T2" fmla="*/ 3 w 354"/>
                <a:gd name="T3" fmla="*/ 5 h 418"/>
                <a:gd name="T4" fmla="*/ 3 w 354"/>
                <a:gd name="T5" fmla="*/ 8 h 418"/>
                <a:gd name="T6" fmla="*/ 2 w 354"/>
                <a:gd name="T7" fmla="*/ 12 h 418"/>
                <a:gd name="T8" fmla="*/ 1 w 354"/>
                <a:gd name="T9" fmla="*/ 17 h 418"/>
                <a:gd name="T10" fmla="*/ 0 w 354"/>
                <a:gd name="T11" fmla="*/ 24 h 418"/>
                <a:gd name="T12" fmla="*/ 0 w 354"/>
                <a:gd name="T13" fmla="*/ 31 h 418"/>
                <a:gd name="T14" fmla="*/ 1 w 354"/>
                <a:gd name="T15" fmla="*/ 39 h 418"/>
                <a:gd name="T16" fmla="*/ 2 w 354"/>
                <a:gd name="T17" fmla="*/ 47 h 418"/>
                <a:gd name="T18" fmla="*/ 2 w 354"/>
                <a:gd name="T19" fmla="*/ 47 h 418"/>
                <a:gd name="T20" fmla="*/ 2 w 354"/>
                <a:gd name="T21" fmla="*/ 46 h 418"/>
                <a:gd name="T22" fmla="*/ 2 w 354"/>
                <a:gd name="T23" fmla="*/ 44 h 418"/>
                <a:gd name="T24" fmla="*/ 2 w 354"/>
                <a:gd name="T25" fmla="*/ 42 h 418"/>
                <a:gd name="T26" fmla="*/ 3 w 354"/>
                <a:gd name="T27" fmla="*/ 39 h 418"/>
                <a:gd name="T28" fmla="*/ 3 w 354"/>
                <a:gd name="T29" fmla="*/ 36 h 418"/>
                <a:gd name="T30" fmla="*/ 3 w 354"/>
                <a:gd name="T31" fmla="*/ 33 h 418"/>
                <a:gd name="T32" fmla="*/ 4 w 354"/>
                <a:gd name="T33" fmla="*/ 30 h 418"/>
                <a:gd name="T34" fmla="*/ 5 w 354"/>
                <a:gd name="T35" fmla="*/ 27 h 418"/>
                <a:gd name="T36" fmla="*/ 6 w 354"/>
                <a:gd name="T37" fmla="*/ 24 h 418"/>
                <a:gd name="T38" fmla="*/ 8 w 354"/>
                <a:gd name="T39" fmla="*/ 21 h 418"/>
                <a:gd name="T40" fmla="*/ 10 w 354"/>
                <a:gd name="T41" fmla="*/ 18 h 418"/>
                <a:gd name="T42" fmla="*/ 12 w 354"/>
                <a:gd name="T43" fmla="*/ 16 h 418"/>
                <a:gd name="T44" fmla="*/ 15 w 354"/>
                <a:gd name="T45" fmla="*/ 14 h 418"/>
                <a:gd name="T46" fmla="*/ 18 w 354"/>
                <a:gd name="T47" fmla="*/ 12 h 418"/>
                <a:gd name="T48" fmla="*/ 22 w 354"/>
                <a:gd name="T49" fmla="*/ 11 h 418"/>
                <a:gd name="T50" fmla="*/ 22 w 354"/>
                <a:gd name="T51" fmla="*/ 11 h 418"/>
                <a:gd name="T52" fmla="*/ 23 w 354"/>
                <a:gd name="T53" fmla="*/ 11 h 418"/>
                <a:gd name="T54" fmla="*/ 24 w 354"/>
                <a:gd name="T55" fmla="*/ 10 h 418"/>
                <a:gd name="T56" fmla="*/ 25 w 354"/>
                <a:gd name="T57" fmla="*/ 9 h 418"/>
                <a:gd name="T58" fmla="*/ 28 w 354"/>
                <a:gd name="T59" fmla="*/ 7 h 418"/>
                <a:gd name="T60" fmla="*/ 31 w 354"/>
                <a:gd name="T61" fmla="*/ 6 h 418"/>
                <a:gd name="T62" fmla="*/ 35 w 354"/>
                <a:gd name="T63" fmla="*/ 4 h 418"/>
                <a:gd name="T64" fmla="*/ 39 w 354"/>
                <a:gd name="T65" fmla="*/ 2 h 418"/>
                <a:gd name="T66" fmla="*/ 39 w 354"/>
                <a:gd name="T67" fmla="*/ 2 h 418"/>
                <a:gd name="T68" fmla="*/ 38 w 354"/>
                <a:gd name="T69" fmla="*/ 2 h 418"/>
                <a:gd name="T70" fmla="*/ 37 w 354"/>
                <a:gd name="T71" fmla="*/ 1 h 418"/>
                <a:gd name="T72" fmla="*/ 36 w 354"/>
                <a:gd name="T73" fmla="*/ 1 h 418"/>
                <a:gd name="T74" fmla="*/ 34 w 354"/>
                <a:gd name="T75" fmla="*/ 1 h 418"/>
                <a:gd name="T76" fmla="*/ 32 w 354"/>
                <a:gd name="T77" fmla="*/ 1 h 418"/>
                <a:gd name="T78" fmla="*/ 30 w 354"/>
                <a:gd name="T79" fmla="*/ 0 h 418"/>
                <a:gd name="T80" fmla="*/ 27 w 354"/>
                <a:gd name="T81" fmla="*/ 0 h 418"/>
                <a:gd name="T82" fmla="*/ 24 w 354"/>
                <a:gd name="T83" fmla="*/ 0 h 418"/>
                <a:gd name="T84" fmla="*/ 22 w 354"/>
                <a:gd name="T85" fmla="*/ 0 h 418"/>
                <a:gd name="T86" fmla="*/ 19 w 354"/>
                <a:gd name="T87" fmla="*/ 0 h 418"/>
                <a:gd name="T88" fmla="*/ 16 w 354"/>
                <a:gd name="T89" fmla="*/ 1 h 418"/>
                <a:gd name="T90" fmla="*/ 13 w 354"/>
                <a:gd name="T91" fmla="*/ 1 h 418"/>
                <a:gd name="T92" fmla="*/ 10 w 354"/>
                <a:gd name="T93" fmla="*/ 2 h 418"/>
                <a:gd name="T94" fmla="*/ 6 w 354"/>
                <a:gd name="T95" fmla="*/ 3 h 418"/>
                <a:gd name="T96" fmla="*/ 4 w 354"/>
                <a:gd name="T97" fmla="*/ 4 h 41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4"/>
                <a:gd name="T148" fmla="*/ 0 h 418"/>
                <a:gd name="T149" fmla="*/ 354 w 354"/>
                <a:gd name="T150" fmla="*/ 418 h 41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4" h="418">
                  <a:moveTo>
                    <a:pt x="33" y="39"/>
                  </a:moveTo>
                  <a:lnTo>
                    <a:pt x="30" y="48"/>
                  </a:lnTo>
                  <a:lnTo>
                    <a:pt x="23" y="71"/>
                  </a:lnTo>
                  <a:lnTo>
                    <a:pt x="15" y="107"/>
                  </a:lnTo>
                  <a:lnTo>
                    <a:pt x="7" y="155"/>
                  </a:lnTo>
                  <a:lnTo>
                    <a:pt x="1" y="212"/>
                  </a:lnTo>
                  <a:lnTo>
                    <a:pt x="0" y="276"/>
                  </a:lnTo>
                  <a:lnTo>
                    <a:pt x="6" y="345"/>
                  </a:lnTo>
                  <a:lnTo>
                    <a:pt x="21" y="418"/>
                  </a:lnTo>
                  <a:lnTo>
                    <a:pt x="21" y="415"/>
                  </a:lnTo>
                  <a:lnTo>
                    <a:pt x="21" y="405"/>
                  </a:lnTo>
                  <a:lnTo>
                    <a:pt x="21" y="390"/>
                  </a:lnTo>
                  <a:lnTo>
                    <a:pt x="21" y="372"/>
                  </a:lnTo>
                  <a:lnTo>
                    <a:pt x="23" y="348"/>
                  </a:lnTo>
                  <a:lnTo>
                    <a:pt x="27" y="324"/>
                  </a:lnTo>
                  <a:lnTo>
                    <a:pt x="31" y="296"/>
                  </a:lnTo>
                  <a:lnTo>
                    <a:pt x="37" y="267"/>
                  </a:lnTo>
                  <a:lnTo>
                    <a:pt x="46" y="239"/>
                  </a:lnTo>
                  <a:lnTo>
                    <a:pt x="57" y="211"/>
                  </a:lnTo>
                  <a:lnTo>
                    <a:pt x="70" y="185"/>
                  </a:lnTo>
                  <a:lnTo>
                    <a:pt x="88" y="160"/>
                  </a:lnTo>
                  <a:lnTo>
                    <a:pt x="109" y="139"/>
                  </a:lnTo>
                  <a:lnTo>
                    <a:pt x="133" y="121"/>
                  </a:lnTo>
                  <a:lnTo>
                    <a:pt x="163" y="109"/>
                  </a:lnTo>
                  <a:lnTo>
                    <a:pt x="197" y="102"/>
                  </a:lnTo>
                  <a:lnTo>
                    <a:pt x="199" y="100"/>
                  </a:lnTo>
                  <a:lnTo>
                    <a:pt x="205" y="96"/>
                  </a:lnTo>
                  <a:lnTo>
                    <a:pt x="215" y="88"/>
                  </a:lnTo>
                  <a:lnTo>
                    <a:pt x="231" y="78"/>
                  </a:lnTo>
                  <a:lnTo>
                    <a:pt x="252" y="66"/>
                  </a:lnTo>
                  <a:lnTo>
                    <a:pt x="280" y="52"/>
                  </a:lnTo>
                  <a:lnTo>
                    <a:pt x="314" y="35"/>
                  </a:lnTo>
                  <a:lnTo>
                    <a:pt x="354" y="17"/>
                  </a:lnTo>
                  <a:lnTo>
                    <a:pt x="352" y="16"/>
                  </a:lnTo>
                  <a:lnTo>
                    <a:pt x="346" y="15"/>
                  </a:lnTo>
                  <a:lnTo>
                    <a:pt x="337" y="13"/>
                  </a:lnTo>
                  <a:lnTo>
                    <a:pt x="324" y="11"/>
                  </a:lnTo>
                  <a:lnTo>
                    <a:pt x="308" y="8"/>
                  </a:lnTo>
                  <a:lnTo>
                    <a:pt x="290" y="6"/>
                  </a:lnTo>
                  <a:lnTo>
                    <a:pt x="269" y="4"/>
                  </a:lnTo>
                  <a:lnTo>
                    <a:pt x="246" y="1"/>
                  </a:lnTo>
                  <a:lnTo>
                    <a:pt x="222" y="0"/>
                  </a:lnTo>
                  <a:lnTo>
                    <a:pt x="197" y="1"/>
                  </a:lnTo>
                  <a:lnTo>
                    <a:pt x="170" y="3"/>
                  </a:lnTo>
                  <a:lnTo>
                    <a:pt x="143" y="6"/>
                  </a:lnTo>
                  <a:lnTo>
                    <a:pt x="115" y="11"/>
                  </a:lnTo>
                  <a:lnTo>
                    <a:pt x="87" y="18"/>
                  </a:lnTo>
                  <a:lnTo>
                    <a:pt x="59" y="27"/>
                  </a:lnTo>
                  <a:lnTo>
                    <a:pt x="33" y="39"/>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66" name="Freeform 1175"/>
            <p:cNvSpPr>
              <a:spLocks/>
            </p:cNvSpPr>
            <p:nvPr/>
          </p:nvSpPr>
          <p:spPr bwMode="auto">
            <a:xfrm>
              <a:off x="3925" y="3320"/>
              <a:ext cx="32" cy="8"/>
            </a:xfrm>
            <a:custGeom>
              <a:avLst/>
              <a:gdLst>
                <a:gd name="T0" fmla="*/ 0 w 290"/>
                <a:gd name="T1" fmla="*/ 5 h 79"/>
                <a:gd name="T2" fmla="*/ 0 w 290"/>
                <a:gd name="T3" fmla="*/ 5 h 79"/>
                <a:gd name="T4" fmla="*/ 0 w 290"/>
                <a:gd name="T5" fmla="*/ 5 h 79"/>
                <a:gd name="T6" fmla="*/ 1 w 290"/>
                <a:gd name="T7" fmla="*/ 4 h 79"/>
                <a:gd name="T8" fmla="*/ 1 w 290"/>
                <a:gd name="T9" fmla="*/ 4 h 79"/>
                <a:gd name="T10" fmla="*/ 2 w 290"/>
                <a:gd name="T11" fmla="*/ 3 h 79"/>
                <a:gd name="T12" fmla="*/ 3 w 290"/>
                <a:gd name="T13" fmla="*/ 2 h 79"/>
                <a:gd name="T14" fmla="*/ 4 w 290"/>
                <a:gd name="T15" fmla="*/ 2 h 79"/>
                <a:gd name="T16" fmla="*/ 6 w 290"/>
                <a:gd name="T17" fmla="*/ 1 h 79"/>
                <a:gd name="T18" fmla="*/ 8 w 290"/>
                <a:gd name="T19" fmla="*/ 1 h 79"/>
                <a:gd name="T20" fmla="*/ 10 w 290"/>
                <a:gd name="T21" fmla="*/ 0 h 79"/>
                <a:gd name="T22" fmla="*/ 12 w 290"/>
                <a:gd name="T23" fmla="*/ 0 h 79"/>
                <a:gd name="T24" fmla="*/ 15 w 290"/>
                <a:gd name="T25" fmla="*/ 0 h 79"/>
                <a:gd name="T26" fmla="*/ 19 w 290"/>
                <a:gd name="T27" fmla="*/ 0 h 79"/>
                <a:gd name="T28" fmla="*/ 23 w 290"/>
                <a:gd name="T29" fmla="*/ 1 h 79"/>
                <a:gd name="T30" fmla="*/ 27 w 290"/>
                <a:gd name="T31" fmla="*/ 2 h 79"/>
                <a:gd name="T32" fmla="*/ 32 w 290"/>
                <a:gd name="T33" fmla="*/ 3 h 79"/>
                <a:gd name="T34" fmla="*/ 31 w 290"/>
                <a:gd name="T35" fmla="*/ 5 h 79"/>
                <a:gd name="T36" fmla="*/ 31 w 290"/>
                <a:gd name="T37" fmla="*/ 4 h 79"/>
                <a:gd name="T38" fmla="*/ 30 w 290"/>
                <a:gd name="T39" fmla="*/ 4 h 79"/>
                <a:gd name="T40" fmla="*/ 29 w 290"/>
                <a:gd name="T41" fmla="*/ 4 h 79"/>
                <a:gd name="T42" fmla="*/ 27 w 290"/>
                <a:gd name="T43" fmla="*/ 4 h 79"/>
                <a:gd name="T44" fmla="*/ 26 w 290"/>
                <a:gd name="T45" fmla="*/ 3 h 79"/>
                <a:gd name="T46" fmla="*/ 23 w 290"/>
                <a:gd name="T47" fmla="*/ 3 h 79"/>
                <a:gd name="T48" fmla="*/ 21 w 290"/>
                <a:gd name="T49" fmla="*/ 2 h 79"/>
                <a:gd name="T50" fmla="*/ 18 w 290"/>
                <a:gd name="T51" fmla="*/ 2 h 79"/>
                <a:gd name="T52" fmla="*/ 16 w 290"/>
                <a:gd name="T53" fmla="*/ 2 h 79"/>
                <a:gd name="T54" fmla="*/ 13 w 290"/>
                <a:gd name="T55" fmla="*/ 2 h 79"/>
                <a:gd name="T56" fmla="*/ 11 w 290"/>
                <a:gd name="T57" fmla="*/ 2 h 79"/>
                <a:gd name="T58" fmla="*/ 8 w 290"/>
                <a:gd name="T59" fmla="*/ 3 h 79"/>
                <a:gd name="T60" fmla="*/ 6 w 290"/>
                <a:gd name="T61" fmla="*/ 4 h 79"/>
                <a:gd name="T62" fmla="*/ 4 w 290"/>
                <a:gd name="T63" fmla="*/ 5 h 79"/>
                <a:gd name="T64" fmla="*/ 2 w 290"/>
                <a:gd name="T65" fmla="*/ 6 h 79"/>
                <a:gd name="T66" fmla="*/ 0 w 290"/>
                <a:gd name="T67" fmla="*/ 8 h 79"/>
                <a:gd name="T68" fmla="*/ 0 w 290"/>
                <a:gd name="T69" fmla="*/ 5 h 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90"/>
                <a:gd name="T106" fmla="*/ 0 h 79"/>
                <a:gd name="T107" fmla="*/ 290 w 290"/>
                <a:gd name="T108" fmla="*/ 79 h 7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90" h="79">
                  <a:moveTo>
                    <a:pt x="0" y="50"/>
                  </a:moveTo>
                  <a:lnTo>
                    <a:pt x="0" y="49"/>
                  </a:lnTo>
                  <a:lnTo>
                    <a:pt x="3" y="46"/>
                  </a:lnTo>
                  <a:lnTo>
                    <a:pt x="6" y="42"/>
                  </a:lnTo>
                  <a:lnTo>
                    <a:pt x="11" y="36"/>
                  </a:lnTo>
                  <a:lnTo>
                    <a:pt x="18" y="30"/>
                  </a:lnTo>
                  <a:lnTo>
                    <a:pt x="26" y="24"/>
                  </a:lnTo>
                  <a:lnTo>
                    <a:pt x="37" y="18"/>
                  </a:lnTo>
                  <a:lnTo>
                    <a:pt x="51" y="12"/>
                  </a:lnTo>
                  <a:lnTo>
                    <a:pt x="69" y="6"/>
                  </a:lnTo>
                  <a:lnTo>
                    <a:pt x="88" y="2"/>
                  </a:lnTo>
                  <a:lnTo>
                    <a:pt x="112" y="0"/>
                  </a:lnTo>
                  <a:lnTo>
                    <a:pt x="139" y="0"/>
                  </a:lnTo>
                  <a:lnTo>
                    <a:pt x="170" y="2"/>
                  </a:lnTo>
                  <a:lnTo>
                    <a:pt x="205" y="8"/>
                  </a:lnTo>
                  <a:lnTo>
                    <a:pt x="245" y="16"/>
                  </a:lnTo>
                  <a:lnTo>
                    <a:pt x="290" y="28"/>
                  </a:lnTo>
                  <a:lnTo>
                    <a:pt x="283" y="45"/>
                  </a:lnTo>
                  <a:lnTo>
                    <a:pt x="281" y="44"/>
                  </a:lnTo>
                  <a:lnTo>
                    <a:pt x="274" y="42"/>
                  </a:lnTo>
                  <a:lnTo>
                    <a:pt x="263" y="39"/>
                  </a:lnTo>
                  <a:lnTo>
                    <a:pt x="249" y="35"/>
                  </a:lnTo>
                  <a:lnTo>
                    <a:pt x="232" y="31"/>
                  </a:lnTo>
                  <a:lnTo>
                    <a:pt x="212" y="27"/>
                  </a:lnTo>
                  <a:lnTo>
                    <a:pt x="191" y="24"/>
                  </a:lnTo>
                  <a:lnTo>
                    <a:pt x="167" y="22"/>
                  </a:lnTo>
                  <a:lnTo>
                    <a:pt x="144" y="21"/>
                  </a:lnTo>
                  <a:lnTo>
                    <a:pt x="120" y="21"/>
                  </a:lnTo>
                  <a:lnTo>
                    <a:pt x="96" y="23"/>
                  </a:lnTo>
                  <a:lnTo>
                    <a:pt x="74" y="28"/>
                  </a:lnTo>
                  <a:lnTo>
                    <a:pt x="52" y="36"/>
                  </a:lnTo>
                  <a:lnTo>
                    <a:pt x="32" y="46"/>
                  </a:lnTo>
                  <a:lnTo>
                    <a:pt x="15" y="61"/>
                  </a:lnTo>
                  <a:lnTo>
                    <a:pt x="0" y="79"/>
                  </a:lnTo>
                  <a:lnTo>
                    <a:pt x="0" y="5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67" name="Freeform 1176"/>
            <p:cNvSpPr>
              <a:spLocks/>
            </p:cNvSpPr>
            <p:nvPr/>
          </p:nvSpPr>
          <p:spPr bwMode="auto">
            <a:xfrm>
              <a:off x="3925" y="3299"/>
              <a:ext cx="32" cy="9"/>
            </a:xfrm>
            <a:custGeom>
              <a:avLst/>
              <a:gdLst>
                <a:gd name="T0" fmla="*/ 0 w 290"/>
                <a:gd name="T1" fmla="*/ 6 h 79"/>
                <a:gd name="T2" fmla="*/ 0 w 290"/>
                <a:gd name="T3" fmla="*/ 6 h 79"/>
                <a:gd name="T4" fmla="*/ 0 w 290"/>
                <a:gd name="T5" fmla="*/ 5 h 79"/>
                <a:gd name="T6" fmla="*/ 1 w 290"/>
                <a:gd name="T7" fmla="*/ 5 h 79"/>
                <a:gd name="T8" fmla="*/ 1 w 290"/>
                <a:gd name="T9" fmla="*/ 4 h 79"/>
                <a:gd name="T10" fmla="*/ 2 w 290"/>
                <a:gd name="T11" fmla="*/ 3 h 79"/>
                <a:gd name="T12" fmla="*/ 3 w 290"/>
                <a:gd name="T13" fmla="*/ 3 h 79"/>
                <a:gd name="T14" fmla="*/ 4 w 290"/>
                <a:gd name="T15" fmla="*/ 2 h 79"/>
                <a:gd name="T16" fmla="*/ 6 w 290"/>
                <a:gd name="T17" fmla="*/ 1 h 79"/>
                <a:gd name="T18" fmla="*/ 8 w 290"/>
                <a:gd name="T19" fmla="*/ 1 h 79"/>
                <a:gd name="T20" fmla="*/ 10 w 290"/>
                <a:gd name="T21" fmla="*/ 0 h 79"/>
                <a:gd name="T22" fmla="*/ 12 w 290"/>
                <a:gd name="T23" fmla="*/ 0 h 79"/>
                <a:gd name="T24" fmla="*/ 15 w 290"/>
                <a:gd name="T25" fmla="*/ 0 h 79"/>
                <a:gd name="T26" fmla="*/ 19 w 290"/>
                <a:gd name="T27" fmla="*/ 0 h 79"/>
                <a:gd name="T28" fmla="*/ 23 w 290"/>
                <a:gd name="T29" fmla="*/ 1 h 79"/>
                <a:gd name="T30" fmla="*/ 27 w 290"/>
                <a:gd name="T31" fmla="*/ 2 h 79"/>
                <a:gd name="T32" fmla="*/ 32 w 290"/>
                <a:gd name="T33" fmla="*/ 3 h 79"/>
                <a:gd name="T34" fmla="*/ 31 w 290"/>
                <a:gd name="T35" fmla="*/ 5 h 79"/>
                <a:gd name="T36" fmla="*/ 31 w 290"/>
                <a:gd name="T37" fmla="*/ 5 h 79"/>
                <a:gd name="T38" fmla="*/ 30 w 290"/>
                <a:gd name="T39" fmla="*/ 5 h 79"/>
                <a:gd name="T40" fmla="*/ 29 w 290"/>
                <a:gd name="T41" fmla="*/ 4 h 79"/>
                <a:gd name="T42" fmla="*/ 27 w 290"/>
                <a:gd name="T43" fmla="*/ 4 h 79"/>
                <a:gd name="T44" fmla="*/ 26 w 290"/>
                <a:gd name="T45" fmla="*/ 4 h 79"/>
                <a:gd name="T46" fmla="*/ 23 w 290"/>
                <a:gd name="T47" fmla="*/ 3 h 79"/>
                <a:gd name="T48" fmla="*/ 21 w 290"/>
                <a:gd name="T49" fmla="*/ 3 h 79"/>
                <a:gd name="T50" fmla="*/ 18 w 290"/>
                <a:gd name="T51" fmla="*/ 2 h 79"/>
                <a:gd name="T52" fmla="*/ 16 w 290"/>
                <a:gd name="T53" fmla="*/ 2 h 79"/>
                <a:gd name="T54" fmla="*/ 13 w 290"/>
                <a:gd name="T55" fmla="*/ 2 h 79"/>
                <a:gd name="T56" fmla="*/ 11 w 290"/>
                <a:gd name="T57" fmla="*/ 3 h 79"/>
                <a:gd name="T58" fmla="*/ 8 w 290"/>
                <a:gd name="T59" fmla="*/ 3 h 79"/>
                <a:gd name="T60" fmla="*/ 6 w 290"/>
                <a:gd name="T61" fmla="*/ 4 h 79"/>
                <a:gd name="T62" fmla="*/ 4 w 290"/>
                <a:gd name="T63" fmla="*/ 5 h 79"/>
                <a:gd name="T64" fmla="*/ 2 w 290"/>
                <a:gd name="T65" fmla="*/ 7 h 79"/>
                <a:gd name="T66" fmla="*/ 0 w 290"/>
                <a:gd name="T67" fmla="*/ 9 h 79"/>
                <a:gd name="T68" fmla="*/ 0 w 290"/>
                <a:gd name="T69" fmla="*/ 6 h 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90"/>
                <a:gd name="T106" fmla="*/ 0 h 79"/>
                <a:gd name="T107" fmla="*/ 290 w 290"/>
                <a:gd name="T108" fmla="*/ 79 h 7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90" h="79">
                  <a:moveTo>
                    <a:pt x="0" y="50"/>
                  </a:moveTo>
                  <a:lnTo>
                    <a:pt x="0" y="49"/>
                  </a:lnTo>
                  <a:lnTo>
                    <a:pt x="3" y="46"/>
                  </a:lnTo>
                  <a:lnTo>
                    <a:pt x="6" y="42"/>
                  </a:lnTo>
                  <a:lnTo>
                    <a:pt x="11" y="36"/>
                  </a:lnTo>
                  <a:lnTo>
                    <a:pt x="18" y="30"/>
                  </a:lnTo>
                  <a:lnTo>
                    <a:pt x="26" y="24"/>
                  </a:lnTo>
                  <a:lnTo>
                    <a:pt x="37" y="17"/>
                  </a:lnTo>
                  <a:lnTo>
                    <a:pt x="51" y="11"/>
                  </a:lnTo>
                  <a:lnTo>
                    <a:pt x="69" y="6"/>
                  </a:lnTo>
                  <a:lnTo>
                    <a:pt x="88" y="2"/>
                  </a:lnTo>
                  <a:lnTo>
                    <a:pt x="112" y="0"/>
                  </a:lnTo>
                  <a:lnTo>
                    <a:pt x="139" y="0"/>
                  </a:lnTo>
                  <a:lnTo>
                    <a:pt x="170" y="2"/>
                  </a:lnTo>
                  <a:lnTo>
                    <a:pt x="205" y="7"/>
                  </a:lnTo>
                  <a:lnTo>
                    <a:pt x="245" y="16"/>
                  </a:lnTo>
                  <a:lnTo>
                    <a:pt x="290" y="28"/>
                  </a:lnTo>
                  <a:lnTo>
                    <a:pt x="283" y="44"/>
                  </a:lnTo>
                  <a:lnTo>
                    <a:pt x="281" y="43"/>
                  </a:lnTo>
                  <a:lnTo>
                    <a:pt x="274" y="41"/>
                  </a:lnTo>
                  <a:lnTo>
                    <a:pt x="263" y="38"/>
                  </a:lnTo>
                  <a:lnTo>
                    <a:pt x="249" y="34"/>
                  </a:lnTo>
                  <a:lnTo>
                    <a:pt x="232" y="31"/>
                  </a:lnTo>
                  <a:lnTo>
                    <a:pt x="212" y="27"/>
                  </a:lnTo>
                  <a:lnTo>
                    <a:pt x="191" y="24"/>
                  </a:lnTo>
                  <a:lnTo>
                    <a:pt x="167" y="21"/>
                  </a:lnTo>
                  <a:lnTo>
                    <a:pt x="144" y="20"/>
                  </a:lnTo>
                  <a:lnTo>
                    <a:pt x="120" y="21"/>
                  </a:lnTo>
                  <a:lnTo>
                    <a:pt x="96" y="23"/>
                  </a:lnTo>
                  <a:lnTo>
                    <a:pt x="74" y="28"/>
                  </a:lnTo>
                  <a:lnTo>
                    <a:pt x="52" y="36"/>
                  </a:lnTo>
                  <a:lnTo>
                    <a:pt x="32" y="46"/>
                  </a:lnTo>
                  <a:lnTo>
                    <a:pt x="15" y="61"/>
                  </a:lnTo>
                  <a:lnTo>
                    <a:pt x="0" y="79"/>
                  </a:lnTo>
                  <a:lnTo>
                    <a:pt x="0" y="5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68" name="Freeform 1177"/>
            <p:cNvSpPr>
              <a:spLocks/>
            </p:cNvSpPr>
            <p:nvPr/>
          </p:nvSpPr>
          <p:spPr bwMode="auto">
            <a:xfrm>
              <a:off x="3955" y="3289"/>
              <a:ext cx="52" cy="96"/>
            </a:xfrm>
            <a:custGeom>
              <a:avLst/>
              <a:gdLst>
                <a:gd name="T0" fmla="*/ 0 w 469"/>
                <a:gd name="T1" fmla="*/ 0 h 868"/>
                <a:gd name="T2" fmla="*/ 0 w 469"/>
                <a:gd name="T3" fmla="*/ 93 h 868"/>
                <a:gd name="T4" fmla="*/ 16 w 469"/>
                <a:gd name="T5" fmla="*/ 96 h 868"/>
                <a:gd name="T6" fmla="*/ 15 w 469"/>
                <a:gd name="T7" fmla="*/ 84 h 868"/>
                <a:gd name="T8" fmla="*/ 52 w 469"/>
                <a:gd name="T9" fmla="*/ 89 h 868"/>
                <a:gd name="T10" fmla="*/ 51 w 469"/>
                <a:gd name="T11" fmla="*/ 84 h 868"/>
                <a:gd name="T12" fmla="*/ 26 w 469"/>
                <a:gd name="T13" fmla="*/ 81 h 868"/>
                <a:gd name="T14" fmla="*/ 25 w 469"/>
                <a:gd name="T15" fmla="*/ 70 h 868"/>
                <a:gd name="T16" fmla="*/ 8 w 469"/>
                <a:gd name="T17" fmla="*/ 70 h 868"/>
                <a:gd name="T18" fmla="*/ 7 w 469"/>
                <a:gd name="T19" fmla="*/ 69 h 868"/>
                <a:gd name="T20" fmla="*/ 6 w 469"/>
                <a:gd name="T21" fmla="*/ 65 h 868"/>
                <a:gd name="T22" fmla="*/ 4 w 469"/>
                <a:gd name="T23" fmla="*/ 59 h 868"/>
                <a:gd name="T24" fmla="*/ 3 w 469"/>
                <a:gd name="T25" fmla="*/ 50 h 868"/>
                <a:gd name="T26" fmla="*/ 2 w 469"/>
                <a:gd name="T27" fmla="*/ 40 h 868"/>
                <a:gd name="T28" fmla="*/ 1 w 469"/>
                <a:gd name="T29" fmla="*/ 29 h 868"/>
                <a:gd name="T30" fmla="*/ 2 w 469"/>
                <a:gd name="T31" fmla="*/ 16 h 868"/>
                <a:gd name="T32" fmla="*/ 4 w 469"/>
                <a:gd name="T33" fmla="*/ 3 h 868"/>
                <a:gd name="T34" fmla="*/ 0 w 469"/>
                <a:gd name="T35" fmla="*/ 0 h 86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69"/>
                <a:gd name="T55" fmla="*/ 0 h 868"/>
                <a:gd name="T56" fmla="*/ 469 w 469"/>
                <a:gd name="T57" fmla="*/ 868 h 86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69" h="868">
                  <a:moveTo>
                    <a:pt x="0" y="0"/>
                  </a:moveTo>
                  <a:lnTo>
                    <a:pt x="0" y="840"/>
                  </a:lnTo>
                  <a:lnTo>
                    <a:pt x="142" y="868"/>
                  </a:lnTo>
                  <a:lnTo>
                    <a:pt x="136" y="755"/>
                  </a:lnTo>
                  <a:lnTo>
                    <a:pt x="469" y="806"/>
                  </a:lnTo>
                  <a:lnTo>
                    <a:pt x="463" y="761"/>
                  </a:lnTo>
                  <a:lnTo>
                    <a:pt x="232" y="732"/>
                  </a:lnTo>
                  <a:lnTo>
                    <a:pt x="226" y="635"/>
                  </a:lnTo>
                  <a:lnTo>
                    <a:pt x="68" y="635"/>
                  </a:lnTo>
                  <a:lnTo>
                    <a:pt x="64" y="623"/>
                  </a:lnTo>
                  <a:lnTo>
                    <a:pt x="53" y="587"/>
                  </a:lnTo>
                  <a:lnTo>
                    <a:pt x="39" y="530"/>
                  </a:lnTo>
                  <a:lnTo>
                    <a:pt x="25" y="455"/>
                  </a:lnTo>
                  <a:lnTo>
                    <a:pt x="14" y="365"/>
                  </a:lnTo>
                  <a:lnTo>
                    <a:pt x="10" y="262"/>
                  </a:lnTo>
                  <a:lnTo>
                    <a:pt x="19" y="149"/>
                  </a:lnTo>
                  <a:lnTo>
                    <a:pt x="40" y="29"/>
                  </a:lnTo>
                  <a:lnTo>
                    <a:pt x="0"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69" name="Freeform 1178"/>
            <p:cNvSpPr>
              <a:spLocks/>
            </p:cNvSpPr>
            <p:nvPr/>
          </p:nvSpPr>
          <p:spPr bwMode="auto">
            <a:xfrm>
              <a:off x="3981" y="3267"/>
              <a:ext cx="67" cy="13"/>
            </a:xfrm>
            <a:custGeom>
              <a:avLst/>
              <a:gdLst>
                <a:gd name="T0" fmla="*/ 0 w 604"/>
                <a:gd name="T1" fmla="*/ 13 h 118"/>
                <a:gd name="T2" fmla="*/ 0 w 604"/>
                <a:gd name="T3" fmla="*/ 13 h 118"/>
                <a:gd name="T4" fmla="*/ 2 w 604"/>
                <a:gd name="T5" fmla="*/ 12 h 118"/>
                <a:gd name="T6" fmla="*/ 3 w 604"/>
                <a:gd name="T7" fmla="*/ 12 h 118"/>
                <a:gd name="T8" fmla="*/ 6 w 604"/>
                <a:gd name="T9" fmla="*/ 11 h 118"/>
                <a:gd name="T10" fmla="*/ 9 w 604"/>
                <a:gd name="T11" fmla="*/ 10 h 118"/>
                <a:gd name="T12" fmla="*/ 12 w 604"/>
                <a:gd name="T13" fmla="*/ 9 h 118"/>
                <a:gd name="T14" fmla="*/ 16 w 604"/>
                <a:gd name="T15" fmla="*/ 8 h 118"/>
                <a:gd name="T16" fmla="*/ 20 w 604"/>
                <a:gd name="T17" fmla="*/ 8 h 118"/>
                <a:gd name="T18" fmla="*/ 25 w 604"/>
                <a:gd name="T19" fmla="*/ 7 h 118"/>
                <a:gd name="T20" fmla="*/ 30 w 604"/>
                <a:gd name="T21" fmla="*/ 6 h 118"/>
                <a:gd name="T22" fmla="*/ 35 w 604"/>
                <a:gd name="T23" fmla="*/ 6 h 118"/>
                <a:gd name="T24" fmla="*/ 41 w 604"/>
                <a:gd name="T25" fmla="*/ 6 h 118"/>
                <a:gd name="T26" fmla="*/ 47 w 604"/>
                <a:gd name="T27" fmla="*/ 6 h 118"/>
                <a:gd name="T28" fmla="*/ 53 w 604"/>
                <a:gd name="T29" fmla="*/ 6 h 118"/>
                <a:gd name="T30" fmla="*/ 59 w 604"/>
                <a:gd name="T31" fmla="*/ 7 h 118"/>
                <a:gd name="T32" fmla="*/ 65 w 604"/>
                <a:gd name="T33" fmla="*/ 9 h 118"/>
                <a:gd name="T34" fmla="*/ 67 w 604"/>
                <a:gd name="T35" fmla="*/ 0 h 118"/>
                <a:gd name="T36" fmla="*/ 67 w 604"/>
                <a:gd name="T37" fmla="*/ 0 h 118"/>
                <a:gd name="T38" fmla="*/ 65 w 604"/>
                <a:gd name="T39" fmla="*/ 0 h 118"/>
                <a:gd name="T40" fmla="*/ 63 w 604"/>
                <a:gd name="T41" fmla="*/ 0 h 118"/>
                <a:gd name="T42" fmla="*/ 60 w 604"/>
                <a:gd name="T43" fmla="*/ 0 h 118"/>
                <a:gd name="T44" fmla="*/ 56 w 604"/>
                <a:gd name="T45" fmla="*/ 0 h 118"/>
                <a:gd name="T46" fmla="*/ 52 w 604"/>
                <a:gd name="T47" fmla="*/ 0 h 118"/>
                <a:gd name="T48" fmla="*/ 47 w 604"/>
                <a:gd name="T49" fmla="*/ 1 h 118"/>
                <a:gd name="T50" fmla="*/ 42 w 604"/>
                <a:gd name="T51" fmla="*/ 1 h 118"/>
                <a:gd name="T52" fmla="*/ 37 w 604"/>
                <a:gd name="T53" fmla="*/ 1 h 118"/>
                <a:gd name="T54" fmla="*/ 32 w 604"/>
                <a:gd name="T55" fmla="*/ 2 h 118"/>
                <a:gd name="T56" fmla="*/ 26 w 604"/>
                <a:gd name="T57" fmla="*/ 2 h 118"/>
                <a:gd name="T58" fmla="*/ 21 w 604"/>
                <a:gd name="T59" fmla="*/ 3 h 118"/>
                <a:gd name="T60" fmla="*/ 15 w 604"/>
                <a:gd name="T61" fmla="*/ 4 h 118"/>
                <a:gd name="T62" fmla="*/ 10 w 604"/>
                <a:gd name="T63" fmla="*/ 5 h 118"/>
                <a:gd name="T64" fmla="*/ 5 w 604"/>
                <a:gd name="T65" fmla="*/ 6 h 118"/>
                <a:gd name="T66" fmla="*/ 0 w 604"/>
                <a:gd name="T67" fmla="*/ 7 h 118"/>
                <a:gd name="T68" fmla="*/ 0 w 604"/>
                <a:gd name="T69" fmla="*/ 13 h 11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04"/>
                <a:gd name="T106" fmla="*/ 0 h 118"/>
                <a:gd name="T107" fmla="*/ 604 w 604"/>
                <a:gd name="T108" fmla="*/ 118 h 11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04" h="118">
                  <a:moveTo>
                    <a:pt x="0" y="118"/>
                  </a:moveTo>
                  <a:lnTo>
                    <a:pt x="3" y="117"/>
                  </a:lnTo>
                  <a:lnTo>
                    <a:pt x="14" y="113"/>
                  </a:lnTo>
                  <a:lnTo>
                    <a:pt x="29" y="108"/>
                  </a:lnTo>
                  <a:lnTo>
                    <a:pt x="50" y="101"/>
                  </a:lnTo>
                  <a:lnTo>
                    <a:pt x="77" y="93"/>
                  </a:lnTo>
                  <a:lnTo>
                    <a:pt x="107" y="85"/>
                  </a:lnTo>
                  <a:lnTo>
                    <a:pt x="143" y="76"/>
                  </a:lnTo>
                  <a:lnTo>
                    <a:pt x="181" y="69"/>
                  </a:lnTo>
                  <a:lnTo>
                    <a:pt x="224" y="62"/>
                  </a:lnTo>
                  <a:lnTo>
                    <a:pt x="270" y="57"/>
                  </a:lnTo>
                  <a:lnTo>
                    <a:pt x="319" y="53"/>
                  </a:lnTo>
                  <a:lnTo>
                    <a:pt x="369" y="52"/>
                  </a:lnTo>
                  <a:lnTo>
                    <a:pt x="422" y="53"/>
                  </a:lnTo>
                  <a:lnTo>
                    <a:pt x="476" y="58"/>
                  </a:lnTo>
                  <a:lnTo>
                    <a:pt x="531" y="66"/>
                  </a:lnTo>
                  <a:lnTo>
                    <a:pt x="587" y="78"/>
                  </a:lnTo>
                  <a:lnTo>
                    <a:pt x="604" y="0"/>
                  </a:lnTo>
                  <a:lnTo>
                    <a:pt x="600" y="0"/>
                  </a:lnTo>
                  <a:lnTo>
                    <a:pt x="587" y="0"/>
                  </a:lnTo>
                  <a:lnTo>
                    <a:pt x="566" y="0"/>
                  </a:lnTo>
                  <a:lnTo>
                    <a:pt x="540" y="1"/>
                  </a:lnTo>
                  <a:lnTo>
                    <a:pt x="507" y="2"/>
                  </a:lnTo>
                  <a:lnTo>
                    <a:pt x="470" y="3"/>
                  </a:lnTo>
                  <a:lnTo>
                    <a:pt x="428" y="6"/>
                  </a:lnTo>
                  <a:lnTo>
                    <a:pt x="383" y="8"/>
                  </a:lnTo>
                  <a:lnTo>
                    <a:pt x="335" y="12"/>
                  </a:lnTo>
                  <a:lnTo>
                    <a:pt x="285" y="16"/>
                  </a:lnTo>
                  <a:lnTo>
                    <a:pt x="235" y="21"/>
                  </a:lnTo>
                  <a:lnTo>
                    <a:pt x="186" y="28"/>
                  </a:lnTo>
                  <a:lnTo>
                    <a:pt x="136" y="36"/>
                  </a:lnTo>
                  <a:lnTo>
                    <a:pt x="88" y="45"/>
                  </a:lnTo>
                  <a:lnTo>
                    <a:pt x="42" y="55"/>
                  </a:lnTo>
                  <a:lnTo>
                    <a:pt x="0" y="67"/>
                  </a:lnTo>
                  <a:lnTo>
                    <a:pt x="0" y="11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70" name="Freeform 1179"/>
            <p:cNvSpPr>
              <a:spLocks/>
            </p:cNvSpPr>
            <p:nvPr/>
          </p:nvSpPr>
          <p:spPr bwMode="auto">
            <a:xfrm>
              <a:off x="3942" y="3387"/>
              <a:ext cx="113" cy="38"/>
            </a:xfrm>
            <a:custGeom>
              <a:avLst/>
              <a:gdLst>
                <a:gd name="T0" fmla="*/ 48 w 1017"/>
                <a:gd name="T1" fmla="*/ 37 h 337"/>
                <a:gd name="T2" fmla="*/ 48 w 1017"/>
                <a:gd name="T3" fmla="*/ 37 h 337"/>
                <a:gd name="T4" fmla="*/ 49 w 1017"/>
                <a:gd name="T5" fmla="*/ 36 h 337"/>
                <a:gd name="T6" fmla="*/ 50 w 1017"/>
                <a:gd name="T7" fmla="*/ 36 h 337"/>
                <a:gd name="T8" fmla="*/ 51 w 1017"/>
                <a:gd name="T9" fmla="*/ 35 h 337"/>
                <a:gd name="T10" fmla="*/ 53 w 1017"/>
                <a:gd name="T11" fmla="*/ 35 h 337"/>
                <a:gd name="T12" fmla="*/ 55 w 1017"/>
                <a:gd name="T13" fmla="*/ 34 h 337"/>
                <a:gd name="T14" fmla="*/ 57 w 1017"/>
                <a:gd name="T15" fmla="*/ 33 h 337"/>
                <a:gd name="T16" fmla="*/ 59 w 1017"/>
                <a:gd name="T17" fmla="*/ 32 h 337"/>
                <a:gd name="T18" fmla="*/ 61 w 1017"/>
                <a:gd name="T19" fmla="*/ 31 h 337"/>
                <a:gd name="T20" fmla="*/ 63 w 1017"/>
                <a:gd name="T21" fmla="*/ 29 h 337"/>
                <a:gd name="T22" fmla="*/ 65 w 1017"/>
                <a:gd name="T23" fmla="*/ 28 h 337"/>
                <a:gd name="T24" fmla="*/ 67 w 1017"/>
                <a:gd name="T25" fmla="*/ 26 h 337"/>
                <a:gd name="T26" fmla="*/ 69 w 1017"/>
                <a:gd name="T27" fmla="*/ 25 h 337"/>
                <a:gd name="T28" fmla="*/ 71 w 1017"/>
                <a:gd name="T29" fmla="*/ 23 h 337"/>
                <a:gd name="T30" fmla="*/ 72 w 1017"/>
                <a:gd name="T31" fmla="*/ 22 h 337"/>
                <a:gd name="T32" fmla="*/ 74 w 1017"/>
                <a:gd name="T33" fmla="*/ 20 h 337"/>
                <a:gd name="T34" fmla="*/ 0 w 1017"/>
                <a:gd name="T35" fmla="*/ 2 h 337"/>
                <a:gd name="T36" fmla="*/ 6 w 1017"/>
                <a:gd name="T37" fmla="*/ 0 h 337"/>
                <a:gd name="T38" fmla="*/ 113 w 1017"/>
                <a:gd name="T39" fmla="*/ 27 h 337"/>
                <a:gd name="T40" fmla="*/ 109 w 1017"/>
                <a:gd name="T41" fmla="*/ 29 h 337"/>
                <a:gd name="T42" fmla="*/ 78 w 1017"/>
                <a:gd name="T43" fmla="*/ 21 h 337"/>
                <a:gd name="T44" fmla="*/ 77 w 1017"/>
                <a:gd name="T45" fmla="*/ 21 h 337"/>
                <a:gd name="T46" fmla="*/ 77 w 1017"/>
                <a:gd name="T47" fmla="*/ 22 h 337"/>
                <a:gd name="T48" fmla="*/ 77 w 1017"/>
                <a:gd name="T49" fmla="*/ 22 h 337"/>
                <a:gd name="T50" fmla="*/ 76 w 1017"/>
                <a:gd name="T51" fmla="*/ 23 h 337"/>
                <a:gd name="T52" fmla="*/ 75 w 1017"/>
                <a:gd name="T53" fmla="*/ 24 h 337"/>
                <a:gd name="T54" fmla="*/ 74 w 1017"/>
                <a:gd name="T55" fmla="*/ 25 h 337"/>
                <a:gd name="T56" fmla="*/ 73 w 1017"/>
                <a:gd name="T57" fmla="*/ 26 h 337"/>
                <a:gd name="T58" fmla="*/ 71 w 1017"/>
                <a:gd name="T59" fmla="*/ 27 h 337"/>
                <a:gd name="T60" fmla="*/ 70 w 1017"/>
                <a:gd name="T61" fmla="*/ 28 h 337"/>
                <a:gd name="T62" fmla="*/ 68 w 1017"/>
                <a:gd name="T63" fmla="*/ 30 h 337"/>
                <a:gd name="T64" fmla="*/ 65 w 1017"/>
                <a:gd name="T65" fmla="*/ 31 h 337"/>
                <a:gd name="T66" fmla="*/ 63 w 1017"/>
                <a:gd name="T67" fmla="*/ 32 h 337"/>
                <a:gd name="T68" fmla="*/ 60 w 1017"/>
                <a:gd name="T69" fmla="*/ 34 h 337"/>
                <a:gd name="T70" fmla="*/ 57 w 1017"/>
                <a:gd name="T71" fmla="*/ 35 h 337"/>
                <a:gd name="T72" fmla="*/ 53 w 1017"/>
                <a:gd name="T73" fmla="*/ 37 h 337"/>
                <a:gd name="T74" fmla="*/ 50 w 1017"/>
                <a:gd name="T75" fmla="*/ 38 h 337"/>
                <a:gd name="T76" fmla="*/ 48 w 1017"/>
                <a:gd name="T77" fmla="*/ 37 h 33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17"/>
                <a:gd name="T118" fmla="*/ 0 h 337"/>
                <a:gd name="T119" fmla="*/ 1017 w 1017"/>
                <a:gd name="T120" fmla="*/ 337 h 33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17" h="337">
                  <a:moveTo>
                    <a:pt x="430" y="326"/>
                  </a:moveTo>
                  <a:lnTo>
                    <a:pt x="432" y="325"/>
                  </a:lnTo>
                  <a:lnTo>
                    <a:pt x="438" y="323"/>
                  </a:lnTo>
                  <a:lnTo>
                    <a:pt x="447" y="319"/>
                  </a:lnTo>
                  <a:lnTo>
                    <a:pt x="459" y="314"/>
                  </a:lnTo>
                  <a:lnTo>
                    <a:pt x="474" y="308"/>
                  </a:lnTo>
                  <a:lnTo>
                    <a:pt x="491" y="301"/>
                  </a:lnTo>
                  <a:lnTo>
                    <a:pt x="509" y="291"/>
                  </a:lnTo>
                  <a:lnTo>
                    <a:pt x="528" y="282"/>
                  </a:lnTo>
                  <a:lnTo>
                    <a:pt x="549" y="272"/>
                  </a:lnTo>
                  <a:lnTo>
                    <a:pt x="568" y="260"/>
                  </a:lnTo>
                  <a:lnTo>
                    <a:pt x="587" y="248"/>
                  </a:lnTo>
                  <a:lnTo>
                    <a:pt x="606" y="235"/>
                  </a:lnTo>
                  <a:lnTo>
                    <a:pt x="623" y="222"/>
                  </a:lnTo>
                  <a:lnTo>
                    <a:pt x="638" y="208"/>
                  </a:lnTo>
                  <a:lnTo>
                    <a:pt x="651" y="193"/>
                  </a:lnTo>
                  <a:lnTo>
                    <a:pt x="662" y="179"/>
                  </a:lnTo>
                  <a:lnTo>
                    <a:pt x="0" y="17"/>
                  </a:lnTo>
                  <a:lnTo>
                    <a:pt x="51" y="0"/>
                  </a:lnTo>
                  <a:lnTo>
                    <a:pt x="1017" y="237"/>
                  </a:lnTo>
                  <a:lnTo>
                    <a:pt x="977" y="260"/>
                  </a:lnTo>
                  <a:lnTo>
                    <a:pt x="698" y="188"/>
                  </a:lnTo>
                  <a:lnTo>
                    <a:pt x="697" y="189"/>
                  </a:lnTo>
                  <a:lnTo>
                    <a:pt x="695" y="192"/>
                  </a:lnTo>
                  <a:lnTo>
                    <a:pt x="691" y="196"/>
                  </a:lnTo>
                  <a:lnTo>
                    <a:pt x="685" y="202"/>
                  </a:lnTo>
                  <a:lnTo>
                    <a:pt x="678" y="211"/>
                  </a:lnTo>
                  <a:lnTo>
                    <a:pt x="668" y="219"/>
                  </a:lnTo>
                  <a:lnTo>
                    <a:pt x="657" y="229"/>
                  </a:lnTo>
                  <a:lnTo>
                    <a:pt x="642" y="239"/>
                  </a:lnTo>
                  <a:lnTo>
                    <a:pt x="626" y="250"/>
                  </a:lnTo>
                  <a:lnTo>
                    <a:pt x="609" y="263"/>
                  </a:lnTo>
                  <a:lnTo>
                    <a:pt x="587" y="275"/>
                  </a:lnTo>
                  <a:lnTo>
                    <a:pt x="565" y="287"/>
                  </a:lnTo>
                  <a:lnTo>
                    <a:pt x="540" y="301"/>
                  </a:lnTo>
                  <a:lnTo>
                    <a:pt x="511" y="313"/>
                  </a:lnTo>
                  <a:lnTo>
                    <a:pt x="480" y="325"/>
                  </a:lnTo>
                  <a:lnTo>
                    <a:pt x="447" y="337"/>
                  </a:lnTo>
                  <a:lnTo>
                    <a:pt x="430" y="32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71" name="Freeform 1180"/>
            <p:cNvSpPr>
              <a:spLocks/>
            </p:cNvSpPr>
            <p:nvPr/>
          </p:nvSpPr>
          <p:spPr bwMode="auto">
            <a:xfrm>
              <a:off x="3918" y="3397"/>
              <a:ext cx="116" cy="34"/>
            </a:xfrm>
            <a:custGeom>
              <a:avLst/>
              <a:gdLst>
                <a:gd name="T0" fmla="*/ 0 w 1036"/>
                <a:gd name="T1" fmla="*/ 0 h 303"/>
                <a:gd name="T2" fmla="*/ 113 w 1036"/>
                <a:gd name="T3" fmla="*/ 34 h 303"/>
                <a:gd name="T4" fmla="*/ 116 w 1036"/>
                <a:gd name="T5" fmla="*/ 34 h 303"/>
                <a:gd name="T6" fmla="*/ 3 w 1036"/>
                <a:gd name="T7" fmla="*/ 0 h 303"/>
                <a:gd name="T8" fmla="*/ 0 w 1036"/>
                <a:gd name="T9" fmla="*/ 0 h 303"/>
                <a:gd name="T10" fmla="*/ 0 60000 65536"/>
                <a:gd name="T11" fmla="*/ 0 60000 65536"/>
                <a:gd name="T12" fmla="*/ 0 60000 65536"/>
                <a:gd name="T13" fmla="*/ 0 60000 65536"/>
                <a:gd name="T14" fmla="*/ 0 60000 65536"/>
                <a:gd name="T15" fmla="*/ 0 w 1036"/>
                <a:gd name="T16" fmla="*/ 0 h 303"/>
                <a:gd name="T17" fmla="*/ 1036 w 1036"/>
                <a:gd name="T18" fmla="*/ 303 h 303"/>
              </a:gdLst>
              <a:ahLst/>
              <a:cxnLst>
                <a:cxn ang="T10">
                  <a:pos x="T0" y="T1"/>
                </a:cxn>
                <a:cxn ang="T11">
                  <a:pos x="T2" y="T3"/>
                </a:cxn>
                <a:cxn ang="T12">
                  <a:pos x="T4" y="T5"/>
                </a:cxn>
                <a:cxn ang="T13">
                  <a:pos x="T6" y="T7"/>
                </a:cxn>
                <a:cxn ang="T14">
                  <a:pos x="T8" y="T9"/>
                </a:cxn>
              </a:cxnLst>
              <a:rect l="T15" t="T16" r="T17" b="T18"/>
              <a:pathLst>
                <a:path w="1036" h="303">
                  <a:moveTo>
                    <a:pt x="0" y="0"/>
                  </a:moveTo>
                  <a:lnTo>
                    <a:pt x="1013" y="303"/>
                  </a:lnTo>
                  <a:lnTo>
                    <a:pt x="1036" y="303"/>
                  </a:lnTo>
                  <a:lnTo>
                    <a:pt x="31" y="0"/>
                  </a:lnTo>
                  <a:lnTo>
                    <a:pt x="0"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72" name="Freeform 1181"/>
            <p:cNvSpPr>
              <a:spLocks/>
            </p:cNvSpPr>
            <p:nvPr/>
          </p:nvSpPr>
          <p:spPr bwMode="auto">
            <a:xfrm>
              <a:off x="3938" y="3393"/>
              <a:ext cx="113" cy="30"/>
            </a:xfrm>
            <a:custGeom>
              <a:avLst/>
              <a:gdLst>
                <a:gd name="T0" fmla="*/ 0 w 1023"/>
                <a:gd name="T1" fmla="*/ 0 h 270"/>
                <a:gd name="T2" fmla="*/ 111 w 1023"/>
                <a:gd name="T3" fmla="*/ 30 h 270"/>
                <a:gd name="T4" fmla="*/ 113 w 1023"/>
                <a:gd name="T5" fmla="*/ 30 h 270"/>
                <a:gd name="T6" fmla="*/ 3 w 1023"/>
                <a:gd name="T7" fmla="*/ 0 h 270"/>
                <a:gd name="T8" fmla="*/ 0 w 1023"/>
                <a:gd name="T9" fmla="*/ 0 h 270"/>
                <a:gd name="T10" fmla="*/ 0 60000 65536"/>
                <a:gd name="T11" fmla="*/ 0 60000 65536"/>
                <a:gd name="T12" fmla="*/ 0 60000 65536"/>
                <a:gd name="T13" fmla="*/ 0 60000 65536"/>
                <a:gd name="T14" fmla="*/ 0 60000 65536"/>
                <a:gd name="T15" fmla="*/ 0 w 1023"/>
                <a:gd name="T16" fmla="*/ 0 h 270"/>
                <a:gd name="T17" fmla="*/ 1023 w 1023"/>
                <a:gd name="T18" fmla="*/ 270 h 270"/>
              </a:gdLst>
              <a:ahLst/>
              <a:cxnLst>
                <a:cxn ang="T10">
                  <a:pos x="T0" y="T1"/>
                </a:cxn>
                <a:cxn ang="T11">
                  <a:pos x="T2" y="T3"/>
                </a:cxn>
                <a:cxn ang="T12">
                  <a:pos x="T4" y="T5"/>
                </a:cxn>
                <a:cxn ang="T13">
                  <a:pos x="T6" y="T7"/>
                </a:cxn>
                <a:cxn ang="T14">
                  <a:pos x="T8" y="T9"/>
                </a:cxn>
              </a:cxnLst>
              <a:rect l="T15" t="T16" r="T17" b="T18"/>
              <a:pathLst>
                <a:path w="1023" h="270">
                  <a:moveTo>
                    <a:pt x="0" y="1"/>
                  </a:moveTo>
                  <a:lnTo>
                    <a:pt x="1001" y="270"/>
                  </a:lnTo>
                  <a:lnTo>
                    <a:pt x="1023" y="269"/>
                  </a:lnTo>
                  <a:lnTo>
                    <a:pt x="31" y="0"/>
                  </a:lnTo>
                  <a:lnTo>
                    <a:pt x="0" y="1"/>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73" name="Freeform 1182"/>
            <p:cNvSpPr>
              <a:spLocks/>
            </p:cNvSpPr>
            <p:nvPr/>
          </p:nvSpPr>
          <p:spPr bwMode="auto">
            <a:xfrm>
              <a:off x="3929" y="3394"/>
              <a:ext cx="114" cy="33"/>
            </a:xfrm>
            <a:custGeom>
              <a:avLst/>
              <a:gdLst>
                <a:gd name="T0" fmla="*/ 0 w 1028"/>
                <a:gd name="T1" fmla="*/ 0 h 299"/>
                <a:gd name="T2" fmla="*/ 112 w 1028"/>
                <a:gd name="T3" fmla="*/ 33 h 299"/>
                <a:gd name="T4" fmla="*/ 114 w 1028"/>
                <a:gd name="T5" fmla="*/ 32 h 299"/>
                <a:gd name="T6" fmla="*/ 3 w 1028"/>
                <a:gd name="T7" fmla="*/ 0 h 299"/>
                <a:gd name="T8" fmla="*/ 0 w 1028"/>
                <a:gd name="T9" fmla="*/ 0 h 299"/>
                <a:gd name="T10" fmla="*/ 0 60000 65536"/>
                <a:gd name="T11" fmla="*/ 0 60000 65536"/>
                <a:gd name="T12" fmla="*/ 0 60000 65536"/>
                <a:gd name="T13" fmla="*/ 0 60000 65536"/>
                <a:gd name="T14" fmla="*/ 0 60000 65536"/>
                <a:gd name="T15" fmla="*/ 0 w 1028"/>
                <a:gd name="T16" fmla="*/ 0 h 299"/>
                <a:gd name="T17" fmla="*/ 1028 w 1028"/>
                <a:gd name="T18" fmla="*/ 299 h 299"/>
              </a:gdLst>
              <a:ahLst/>
              <a:cxnLst>
                <a:cxn ang="T10">
                  <a:pos x="T0" y="T1"/>
                </a:cxn>
                <a:cxn ang="T11">
                  <a:pos x="T2" y="T3"/>
                </a:cxn>
                <a:cxn ang="T12">
                  <a:pos x="T4" y="T5"/>
                </a:cxn>
                <a:cxn ang="T13">
                  <a:pos x="T6" y="T7"/>
                </a:cxn>
                <a:cxn ang="T14">
                  <a:pos x="T8" y="T9"/>
                </a:cxn>
              </a:cxnLst>
              <a:rect l="T15" t="T16" r="T17" b="T18"/>
              <a:pathLst>
                <a:path w="1028" h="299">
                  <a:moveTo>
                    <a:pt x="0" y="0"/>
                  </a:moveTo>
                  <a:lnTo>
                    <a:pt x="1009" y="299"/>
                  </a:lnTo>
                  <a:lnTo>
                    <a:pt x="1028" y="292"/>
                  </a:lnTo>
                  <a:lnTo>
                    <a:pt x="30" y="0"/>
                  </a:lnTo>
                  <a:lnTo>
                    <a:pt x="0"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grpSp>
        <p:nvGrpSpPr>
          <p:cNvPr id="51396" name="Group 1183"/>
          <p:cNvGrpSpPr>
            <a:grpSpLocks/>
          </p:cNvGrpSpPr>
          <p:nvPr/>
        </p:nvGrpSpPr>
        <p:grpSpPr bwMode="auto">
          <a:xfrm>
            <a:off x="5424488" y="4926013"/>
            <a:ext cx="338137" cy="282575"/>
            <a:chOff x="3899" y="3264"/>
            <a:chExt cx="213" cy="178"/>
          </a:xfrm>
        </p:grpSpPr>
        <p:sp>
          <p:nvSpPr>
            <p:cNvPr id="51596" name="Freeform 1184"/>
            <p:cNvSpPr>
              <a:spLocks/>
            </p:cNvSpPr>
            <p:nvPr/>
          </p:nvSpPr>
          <p:spPr bwMode="auto">
            <a:xfrm>
              <a:off x="3899" y="3264"/>
              <a:ext cx="213" cy="178"/>
            </a:xfrm>
            <a:custGeom>
              <a:avLst/>
              <a:gdLst>
                <a:gd name="T0" fmla="*/ 60 w 1913"/>
                <a:gd name="T1" fmla="*/ 13 h 1606"/>
                <a:gd name="T2" fmla="*/ 61 w 1913"/>
                <a:gd name="T3" fmla="*/ 13 h 1606"/>
                <a:gd name="T4" fmla="*/ 62 w 1913"/>
                <a:gd name="T5" fmla="*/ 12 h 1606"/>
                <a:gd name="T6" fmla="*/ 64 w 1913"/>
                <a:gd name="T7" fmla="*/ 11 h 1606"/>
                <a:gd name="T8" fmla="*/ 67 w 1913"/>
                <a:gd name="T9" fmla="*/ 11 h 1606"/>
                <a:gd name="T10" fmla="*/ 71 w 1913"/>
                <a:gd name="T11" fmla="*/ 9 h 1606"/>
                <a:gd name="T12" fmla="*/ 76 w 1913"/>
                <a:gd name="T13" fmla="*/ 8 h 1606"/>
                <a:gd name="T14" fmla="*/ 81 w 1913"/>
                <a:gd name="T15" fmla="*/ 7 h 1606"/>
                <a:gd name="T16" fmla="*/ 88 w 1913"/>
                <a:gd name="T17" fmla="*/ 6 h 1606"/>
                <a:gd name="T18" fmla="*/ 95 w 1913"/>
                <a:gd name="T19" fmla="*/ 5 h 1606"/>
                <a:gd name="T20" fmla="*/ 103 w 1913"/>
                <a:gd name="T21" fmla="*/ 3 h 1606"/>
                <a:gd name="T22" fmla="*/ 113 w 1913"/>
                <a:gd name="T23" fmla="*/ 2 h 1606"/>
                <a:gd name="T24" fmla="*/ 123 w 1913"/>
                <a:gd name="T25" fmla="*/ 1 h 1606"/>
                <a:gd name="T26" fmla="*/ 134 w 1913"/>
                <a:gd name="T27" fmla="*/ 1 h 1606"/>
                <a:gd name="T28" fmla="*/ 146 w 1913"/>
                <a:gd name="T29" fmla="*/ 0 h 1606"/>
                <a:gd name="T30" fmla="*/ 159 w 1913"/>
                <a:gd name="T31" fmla="*/ 0 h 1606"/>
                <a:gd name="T32" fmla="*/ 172 w 1913"/>
                <a:gd name="T33" fmla="*/ 0 h 1606"/>
                <a:gd name="T34" fmla="*/ 178 w 1913"/>
                <a:gd name="T35" fmla="*/ 24 h 1606"/>
                <a:gd name="T36" fmla="*/ 180 w 1913"/>
                <a:gd name="T37" fmla="*/ 25 h 1606"/>
                <a:gd name="T38" fmla="*/ 185 w 1913"/>
                <a:gd name="T39" fmla="*/ 29 h 1606"/>
                <a:gd name="T40" fmla="*/ 190 w 1913"/>
                <a:gd name="T41" fmla="*/ 35 h 1606"/>
                <a:gd name="T42" fmla="*/ 193 w 1913"/>
                <a:gd name="T43" fmla="*/ 43 h 1606"/>
                <a:gd name="T44" fmla="*/ 206 w 1913"/>
                <a:gd name="T45" fmla="*/ 100 h 1606"/>
                <a:gd name="T46" fmla="*/ 211 w 1913"/>
                <a:gd name="T47" fmla="*/ 123 h 1606"/>
                <a:gd name="T48" fmla="*/ 212 w 1913"/>
                <a:gd name="T49" fmla="*/ 125 h 1606"/>
                <a:gd name="T50" fmla="*/ 213 w 1913"/>
                <a:gd name="T51" fmla="*/ 129 h 1606"/>
                <a:gd name="T52" fmla="*/ 213 w 1913"/>
                <a:gd name="T53" fmla="*/ 136 h 1606"/>
                <a:gd name="T54" fmla="*/ 210 w 1913"/>
                <a:gd name="T55" fmla="*/ 145 h 1606"/>
                <a:gd name="T56" fmla="*/ 0 w 1913"/>
                <a:gd name="T57" fmla="*/ 139 h 1606"/>
                <a:gd name="T58" fmla="*/ 21 w 1913"/>
                <a:gd name="T59" fmla="*/ 128 h 1606"/>
                <a:gd name="T60" fmla="*/ 21 w 1913"/>
                <a:gd name="T61" fmla="*/ 24 h 1606"/>
                <a:gd name="T62" fmla="*/ 22 w 1913"/>
                <a:gd name="T63" fmla="*/ 24 h 1606"/>
                <a:gd name="T64" fmla="*/ 24 w 1913"/>
                <a:gd name="T65" fmla="*/ 22 h 1606"/>
                <a:gd name="T66" fmla="*/ 27 w 1913"/>
                <a:gd name="T67" fmla="*/ 21 h 1606"/>
                <a:gd name="T68" fmla="*/ 31 w 1913"/>
                <a:gd name="T69" fmla="*/ 20 h 1606"/>
                <a:gd name="T70" fmla="*/ 36 w 1913"/>
                <a:gd name="T71" fmla="*/ 19 h 1606"/>
                <a:gd name="T72" fmla="*/ 42 w 1913"/>
                <a:gd name="T73" fmla="*/ 19 h 1606"/>
                <a:gd name="T74" fmla="*/ 49 w 1913"/>
                <a:gd name="T75" fmla="*/ 20 h 1606"/>
                <a:gd name="T76" fmla="*/ 58 w 1913"/>
                <a:gd name="T77" fmla="*/ 24 h 160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913"/>
                <a:gd name="T118" fmla="*/ 0 h 1606"/>
                <a:gd name="T119" fmla="*/ 1913 w 1913"/>
                <a:gd name="T120" fmla="*/ 1606 h 160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913" h="1606">
                  <a:moveTo>
                    <a:pt x="518" y="213"/>
                  </a:moveTo>
                  <a:lnTo>
                    <a:pt x="539" y="115"/>
                  </a:lnTo>
                  <a:lnTo>
                    <a:pt x="540" y="115"/>
                  </a:lnTo>
                  <a:lnTo>
                    <a:pt x="544" y="114"/>
                  </a:lnTo>
                  <a:lnTo>
                    <a:pt x="549" y="112"/>
                  </a:lnTo>
                  <a:lnTo>
                    <a:pt x="555" y="110"/>
                  </a:lnTo>
                  <a:lnTo>
                    <a:pt x="564" y="107"/>
                  </a:lnTo>
                  <a:lnTo>
                    <a:pt x="574" y="103"/>
                  </a:lnTo>
                  <a:lnTo>
                    <a:pt x="586" y="100"/>
                  </a:lnTo>
                  <a:lnTo>
                    <a:pt x="602" y="95"/>
                  </a:lnTo>
                  <a:lnTo>
                    <a:pt x="618" y="90"/>
                  </a:lnTo>
                  <a:lnTo>
                    <a:pt x="636" y="85"/>
                  </a:lnTo>
                  <a:lnTo>
                    <a:pt x="656" y="80"/>
                  </a:lnTo>
                  <a:lnTo>
                    <a:pt x="679" y="75"/>
                  </a:lnTo>
                  <a:lnTo>
                    <a:pt x="703" y="70"/>
                  </a:lnTo>
                  <a:lnTo>
                    <a:pt x="730" y="64"/>
                  </a:lnTo>
                  <a:lnTo>
                    <a:pt x="758" y="58"/>
                  </a:lnTo>
                  <a:lnTo>
                    <a:pt x="789" y="52"/>
                  </a:lnTo>
                  <a:lnTo>
                    <a:pt x="820" y="46"/>
                  </a:lnTo>
                  <a:lnTo>
                    <a:pt x="855" y="41"/>
                  </a:lnTo>
                  <a:lnTo>
                    <a:pt x="892" y="36"/>
                  </a:lnTo>
                  <a:lnTo>
                    <a:pt x="929" y="31"/>
                  </a:lnTo>
                  <a:lnTo>
                    <a:pt x="970" y="26"/>
                  </a:lnTo>
                  <a:lnTo>
                    <a:pt x="1013" y="21"/>
                  </a:lnTo>
                  <a:lnTo>
                    <a:pt x="1056" y="17"/>
                  </a:lnTo>
                  <a:lnTo>
                    <a:pt x="1103" y="13"/>
                  </a:lnTo>
                  <a:lnTo>
                    <a:pt x="1152" y="10"/>
                  </a:lnTo>
                  <a:lnTo>
                    <a:pt x="1202" y="6"/>
                  </a:lnTo>
                  <a:lnTo>
                    <a:pt x="1255" y="3"/>
                  </a:lnTo>
                  <a:lnTo>
                    <a:pt x="1309" y="1"/>
                  </a:lnTo>
                  <a:lnTo>
                    <a:pt x="1366" y="0"/>
                  </a:lnTo>
                  <a:lnTo>
                    <a:pt x="1425" y="0"/>
                  </a:lnTo>
                  <a:lnTo>
                    <a:pt x="1485" y="0"/>
                  </a:lnTo>
                  <a:lnTo>
                    <a:pt x="1548" y="1"/>
                  </a:lnTo>
                  <a:lnTo>
                    <a:pt x="1616" y="39"/>
                  </a:lnTo>
                  <a:lnTo>
                    <a:pt x="1601" y="221"/>
                  </a:lnTo>
                  <a:lnTo>
                    <a:pt x="1606" y="223"/>
                  </a:lnTo>
                  <a:lnTo>
                    <a:pt x="1620" y="230"/>
                  </a:lnTo>
                  <a:lnTo>
                    <a:pt x="1640" y="243"/>
                  </a:lnTo>
                  <a:lnTo>
                    <a:pt x="1663" y="260"/>
                  </a:lnTo>
                  <a:lnTo>
                    <a:pt x="1688" y="284"/>
                  </a:lnTo>
                  <a:lnTo>
                    <a:pt x="1709" y="312"/>
                  </a:lnTo>
                  <a:lnTo>
                    <a:pt x="1726" y="347"/>
                  </a:lnTo>
                  <a:lnTo>
                    <a:pt x="1736" y="388"/>
                  </a:lnTo>
                  <a:lnTo>
                    <a:pt x="1891" y="528"/>
                  </a:lnTo>
                  <a:lnTo>
                    <a:pt x="1849" y="898"/>
                  </a:lnTo>
                  <a:lnTo>
                    <a:pt x="1601" y="1023"/>
                  </a:lnTo>
                  <a:lnTo>
                    <a:pt x="1895" y="1110"/>
                  </a:lnTo>
                  <a:lnTo>
                    <a:pt x="1897" y="1114"/>
                  </a:lnTo>
                  <a:lnTo>
                    <a:pt x="1902" y="1125"/>
                  </a:lnTo>
                  <a:lnTo>
                    <a:pt x="1907" y="1143"/>
                  </a:lnTo>
                  <a:lnTo>
                    <a:pt x="1912" y="1166"/>
                  </a:lnTo>
                  <a:lnTo>
                    <a:pt x="1913" y="1195"/>
                  </a:lnTo>
                  <a:lnTo>
                    <a:pt x="1911" y="1229"/>
                  </a:lnTo>
                  <a:lnTo>
                    <a:pt x="1901" y="1266"/>
                  </a:lnTo>
                  <a:lnTo>
                    <a:pt x="1884" y="1307"/>
                  </a:lnTo>
                  <a:lnTo>
                    <a:pt x="1107" y="1606"/>
                  </a:lnTo>
                  <a:lnTo>
                    <a:pt x="0" y="1258"/>
                  </a:lnTo>
                  <a:lnTo>
                    <a:pt x="19" y="1217"/>
                  </a:lnTo>
                  <a:lnTo>
                    <a:pt x="188" y="1159"/>
                  </a:lnTo>
                  <a:lnTo>
                    <a:pt x="188" y="221"/>
                  </a:lnTo>
                  <a:lnTo>
                    <a:pt x="189" y="220"/>
                  </a:lnTo>
                  <a:lnTo>
                    <a:pt x="193" y="217"/>
                  </a:lnTo>
                  <a:lnTo>
                    <a:pt x="198" y="214"/>
                  </a:lnTo>
                  <a:lnTo>
                    <a:pt x="207" y="209"/>
                  </a:lnTo>
                  <a:lnTo>
                    <a:pt x="218" y="203"/>
                  </a:lnTo>
                  <a:lnTo>
                    <a:pt x="230" y="197"/>
                  </a:lnTo>
                  <a:lnTo>
                    <a:pt x="245" y="191"/>
                  </a:lnTo>
                  <a:lnTo>
                    <a:pt x="262" y="184"/>
                  </a:lnTo>
                  <a:lnTo>
                    <a:pt x="281" y="179"/>
                  </a:lnTo>
                  <a:lnTo>
                    <a:pt x="302" y="175"/>
                  </a:lnTo>
                  <a:lnTo>
                    <a:pt x="326" y="173"/>
                  </a:lnTo>
                  <a:lnTo>
                    <a:pt x="350" y="171"/>
                  </a:lnTo>
                  <a:lnTo>
                    <a:pt x="378" y="172"/>
                  </a:lnTo>
                  <a:lnTo>
                    <a:pt x="407" y="175"/>
                  </a:lnTo>
                  <a:lnTo>
                    <a:pt x="439" y="181"/>
                  </a:lnTo>
                  <a:lnTo>
                    <a:pt x="471" y="191"/>
                  </a:lnTo>
                  <a:lnTo>
                    <a:pt x="518" y="213"/>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97" name="Freeform 1185"/>
            <p:cNvSpPr>
              <a:spLocks/>
            </p:cNvSpPr>
            <p:nvPr/>
          </p:nvSpPr>
          <p:spPr bwMode="auto">
            <a:xfrm>
              <a:off x="3977" y="3278"/>
              <a:ext cx="68" cy="78"/>
            </a:xfrm>
            <a:custGeom>
              <a:avLst/>
              <a:gdLst>
                <a:gd name="T0" fmla="*/ 67 w 614"/>
                <a:gd name="T1" fmla="*/ 3 h 697"/>
                <a:gd name="T2" fmla="*/ 67 w 614"/>
                <a:gd name="T3" fmla="*/ 3 h 697"/>
                <a:gd name="T4" fmla="*/ 66 w 614"/>
                <a:gd name="T5" fmla="*/ 3 h 697"/>
                <a:gd name="T6" fmla="*/ 64 w 614"/>
                <a:gd name="T7" fmla="*/ 2 h 697"/>
                <a:gd name="T8" fmla="*/ 62 w 614"/>
                <a:gd name="T9" fmla="*/ 2 h 697"/>
                <a:gd name="T10" fmla="*/ 59 w 614"/>
                <a:gd name="T11" fmla="*/ 1 h 697"/>
                <a:gd name="T12" fmla="*/ 56 w 614"/>
                <a:gd name="T13" fmla="*/ 1 h 697"/>
                <a:gd name="T14" fmla="*/ 52 w 614"/>
                <a:gd name="T15" fmla="*/ 0 h 697"/>
                <a:gd name="T16" fmla="*/ 48 w 614"/>
                <a:gd name="T17" fmla="*/ 0 h 697"/>
                <a:gd name="T18" fmla="*/ 43 w 614"/>
                <a:gd name="T19" fmla="*/ 0 h 697"/>
                <a:gd name="T20" fmla="*/ 38 w 614"/>
                <a:gd name="T21" fmla="*/ 0 h 697"/>
                <a:gd name="T22" fmla="*/ 33 w 614"/>
                <a:gd name="T23" fmla="*/ 1 h 697"/>
                <a:gd name="T24" fmla="*/ 27 w 614"/>
                <a:gd name="T25" fmla="*/ 2 h 697"/>
                <a:gd name="T26" fmla="*/ 22 w 614"/>
                <a:gd name="T27" fmla="*/ 3 h 697"/>
                <a:gd name="T28" fmla="*/ 16 w 614"/>
                <a:gd name="T29" fmla="*/ 4 h 697"/>
                <a:gd name="T30" fmla="*/ 10 w 614"/>
                <a:gd name="T31" fmla="*/ 6 h 697"/>
                <a:gd name="T32" fmla="*/ 4 w 614"/>
                <a:gd name="T33" fmla="*/ 9 h 697"/>
                <a:gd name="T34" fmla="*/ 4 w 614"/>
                <a:gd name="T35" fmla="*/ 11 h 697"/>
                <a:gd name="T36" fmla="*/ 3 w 614"/>
                <a:gd name="T37" fmla="*/ 15 h 697"/>
                <a:gd name="T38" fmla="*/ 2 w 614"/>
                <a:gd name="T39" fmla="*/ 21 h 697"/>
                <a:gd name="T40" fmla="*/ 1 w 614"/>
                <a:gd name="T41" fmla="*/ 30 h 697"/>
                <a:gd name="T42" fmla="*/ 0 w 614"/>
                <a:gd name="T43" fmla="*/ 40 h 697"/>
                <a:gd name="T44" fmla="*/ 0 w 614"/>
                <a:gd name="T45" fmla="*/ 51 h 697"/>
                <a:gd name="T46" fmla="*/ 2 w 614"/>
                <a:gd name="T47" fmla="*/ 64 h 697"/>
                <a:gd name="T48" fmla="*/ 6 w 614"/>
                <a:gd name="T49" fmla="*/ 76 h 697"/>
                <a:gd name="T50" fmla="*/ 6 w 614"/>
                <a:gd name="T51" fmla="*/ 76 h 697"/>
                <a:gd name="T52" fmla="*/ 7 w 614"/>
                <a:gd name="T53" fmla="*/ 76 h 697"/>
                <a:gd name="T54" fmla="*/ 8 w 614"/>
                <a:gd name="T55" fmla="*/ 76 h 697"/>
                <a:gd name="T56" fmla="*/ 10 w 614"/>
                <a:gd name="T57" fmla="*/ 76 h 697"/>
                <a:gd name="T58" fmla="*/ 13 w 614"/>
                <a:gd name="T59" fmla="*/ 75 h 697"/>
                <a:gd name="T60" fmla="*/ 16 w 614"/>
                <a:gd name="T61" fmla="*/ 75 h 697"/>
                <a:gd name="T62" fmla="*/ 20 w 614"/>
                <a:gd name="T63" fmla="*/ 75 h 697"/>
                <a:gd name="T64" fmla="*/ 23 w 614"/>
                <a:gd name="T65" fmla="*/ 75 h 697"/>
                <a:gd name="T66" fmla="*/ 28 w 614"/>
                <a:gd name="T67" fmla="*/ 75 h 697"/>
                <a:gd name="T68" fmla="*/ 33 w 614"/>
                <a:gd name="T69" fmla="*/ 75 h 697"/>
                <a:gd name="T70" fmla="*/ 38 w 614"/>
                <a:gd name="T71" fmla="*/ 75 h 697"/>
                <a:gd name="T72" fmla="*/ 43 w 614"/>
                <a:gd name="T73" fmla="*/ 75 h 697"/>
                <a:gd name="T74" fmla="*/ 49 w 614"/>
                <a:gd name="T75" fmla="*/ 76 h 697"/>
                <a:gd name="T76" fmla="*/ 55 w 614"/>
                <a:gd name="T77" fmla="*/ 76 h 697"/>
                <a:gd name="T78" fmla="*/ 61 w 614"/>
                <a:gd name="T79" fmla="*/ 77 h 697"/>
                <a:gd name="T80" fmla="*/ 68 w 614"/>
                <a:gd name="T81" fmla="*/ 78 h 697"/>
                <a:gd name="T82" fmla="*/ 68 w 614"/>
                <a:gd name="T83" fmla="*/ 76 h 697"/>
                <a:gd name="T84" fmla="*/ 67 w 614"/>
                <a:gd name="T85" fmla="*/ 69 h 697"/>
                <a:gd name="T86" fmla="*/ 66 w 614"/>
                <a:gd name="T87" fmla="*/ 60 h 697"/>
                <a:gd name="T88" fmla="*/ 65 w 614"/>
                <a:gd name="T89" fmla="*/ 49 h 697"/>
                <a:gd name="T90" fmla="*/ 65 w 614"/>
                <a:gd name="T91" fmla="*/ 37 h 697"/>
                <a:gd name="T92" fmla="*/ 65 w 614"/>
                <a:gd name="T93" fmla="*/ 24 h 697"/>
                <a:gd name="T94" fmla="*/ 66 w 614"/>
                <a:gd name="T95" fmla="*/ 13 h 697"/>
                <a:gd name="T96" fmla="*/ 67 w 614"/>
                <a:gd name="T97" fmla="*/ 3 h 69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14"/>
                <a:gd name="T148" fmla="*/ 0 h 697"/>
                <a:gd name="T149" fmla="*/ 614 w 614"/>
                <a:gd name="T150" fmla="*/ 697 h 69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14" h="697">
                  <a:moveTo>
                    <a:pt x="609" y="26"/>
                  </a:moveTo>
                  <a:lnTo>
                    <a:pt x="606" y="25"/>
                  </a:lnTo>
                  <a:lnTo>
                    <a:pt x="596" y="23"/>
                  </a:lnTo>
                  <a:lnTo>
                    <a:pt x="581" y="18"/>
                  </a:lnTo>
                  <a:lnTo>
                    <a:pt x="559" y="14"/>
                  </a:lnTo>
                  <a:lnTo>
                    <a:pt x="534" y="10"/>
                  </a:lnTo>
                  <a:lnTo>
                    <a:pt x="503" y="6"/>
                  </a:lnTo>
                  <a:lnTo>
                    <a:pt x="469" y="3"/>
                  </a:lnTo>
                  <a:lnTo>
                    <a:pt x="430" y="1"/>
                  </a:lnTo>
                  <a:lnTo>
                    <a:pt x="388" y="0"/>
                  </a:lnTo>
                  <a:lnTo>
                    <a:pt x="344" y="2"/>
                  </a:lnTo>
                  <a:lnTo>
                    <a:pt x="297" y="6"/>
                  </a:lnTo>
                  <a:lnTo>
                    <a:pt x="247" y="14"/>
                  </a:lnTo>
                  <a:lnTo>
                    <a:pt x="197" y="25"/>
                  </a:lnTo>
                  <a:lnTo>
                    <a:pt x="145" y="40"/>
                  </a:lnTo>
                  <a:lnTo>
                    <a:pt x="92" y="58"/>
                  </a:lnTo>
                  <a:lnTo>
                    <a:pt x="39" y="83"/>
                  </a:lnTo>
                  <a:lnTo>
                    <a:pt x="35" y="96"/>
                  </a:lnTo>
                  <a:lnTo>
                    <a:pt x="26" y="134"/>
                  </a:lnTo>
                  <a:lnTo>
                    <a:pt x="15" y="192"/>
                  </a:lnTo>
                  <a:lnTo>
                    <a:pt x="5" y="268"/>
                  </a:lnTo>
                  <a:lnTo>
                    <a:pt x="0" y="358"/>
                  </a:lnTo>
                  <a:lnTo>
                    <a:pt x="4" y="459"/>
                  </a:lnTo>
                  <a:lnTo>
                    <a:pt x="19" y="568"/>
                  </a:lnTo>
                  <a:lnTo>
                    <a:pt x="50" y="679"/>
                  </a:lnTo>
                  <a:lnTo>
                    <a:pt x="54" y="679"/>
                  </a:lnTo>
                  <a:lnTo>
                    <a:pt x="62" y="678"/>
                  </a:lnTo>
                  <a:lnTo>
                    <a:pt x="75" y="676"/>
                  </a:lnTo>
                  <a:lnTo>
                    <a:pt x="93" y="675"/>
                  </a:lnTo>
                  <a:lnTo>
                    <a:pt x="117" y="673"/>
                  </a:lnTo>
                  <a:lnTo>
                    <a:pt x="144" y="671"/>
                  </a:lnTo>
                  <a:lnTo>
                    <a:pt x="177" y="670"/>
                  </a:lnTo>
                  <a:lnTo>
                    <a:pt x="212" y="669"/>
                  </a:lnTo>
                  <a:lnTo>
                    <a:pt x="252" y="668"/>
                  </a:lnTo>
                  <a:lnTo>
                    <a:pt x="295" y="669"/>
                  </a:lnTo>
                  <a:lnTo>
                    <a:pt x="342" y="670"/>
                  </a:lnTo>
                  <a:lnTo>
                    <a:pt x="391" y="672"/>
                  </a:lnTo>
                  <a:lnTo>
                    <a:pt x="443" y="676"/>
                  </a:lnTo>
                  <a:lnTo>
                    <a:pt x="498" y="681"/>
                  </a:lnTo>
                  <a:lnTo>
                    <a:pt x="555" y="688"/>
                  </a:lnTo>
                  <a:lnTo>
                    <a:pt x="614" y="697"/>
                  </a:lnTo>
                  <a:lnTo>
                    <a:pt x="611" y="676"/>
                  </a:lnTo>
                  <a:lnTo>
                    <a:pt x="605" y="621"/>
                  </a:lnTo>
                  <a:lnTo>
                    <a:pt x="596" y="538"/>
                  </a:lnTo>
                  <a:lnTo>
                    <a:pt x="589" y="438"/>
                  </a:lnTo>
                  <a:lnTo>
                    <a:pt x="584" y="327"/>
                  </a:lnTo>
                  <a:lnTo>
                    <a:pt x="584" y="217"/>
                  </a:lnTo>
                  <a:lnTo>
                    <a:pt x="592" y="114"/>
                  </a:lnTo>
                  <a:lnTo>
                    <a:pt x="609" y="2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98" name="Freeform 1186"/>
            <p:cNvSpPr>
              <a:spLocks/>
            </p:cNvSpPr>
            <p:nvPr/>
          </p:nvSpPr>
          <p:spPr bwMode="auto">
            <a:xfrm>
              <a:off x="3984" y="3299"/>
              <a:ext cx="113" cy="77"/>
            </a:xfrm>
            <a:custGeom>
              <a:avLst/>
              <a:gdLst>
                <a:gd name="T0" fmla="*/ 1 w 1014"/>
                <a:gd name="T1" fmla="*/ 58 h 693"/>
                <a:gd name="T2" fmla="*/ 0 w 1014"/>
                <a:gd name="T3" fmla="*/ 68 h 693"/>
                <a:gd name="T4" fmla="*/ 74 w 1014"/>
                <a:gd name="T5" fmla="*/ 77 h 693"/>
                <a:gd name="T6" fmla="*/ 74 w 1014"/>
                <a:gd name="T7" fmla="*/ 77 h 693"/>
                <a:gd name="T8" fmla="*/ 76 w 1014"/>
                <a:gd name="T9" fmla="*/ 76 h 693"/>
                <a:gd name="T10" fmla="*/ 78 w 1014"/>
                <a:gd name="T11" fmla="*/ 75 h 693"/>
                <a:gd name="T12" fmla="*/ 81 w 1014"/>
                <a:gd name="T13" fmla="*/ 73 h 693"/>
                <a:gd name="T14" fmla="*/ 84 w 1014"/>
                <a:gd name="T15" fmla="*/ 71 h 693"/>
                <a:gd name="T16" fmla="*/ 88 w 1014"/>
                <a:gd name="T17" fmla="*/ 68 h 693"/>
                <a:gd name="T18" fmla="*/ 92 w 1014"/>
                <a:gd name="T19" fmla="*/ 65 h 693"/>
                <a:gd name="T20" fmla="*/ 97 w 1014"/>
                <a:gd name="T21" fmla="*/ 61 h 693"/>
                <a:gd name="T22" fmla="*/ 101 w 1014"/>
                <a:gd name="T23" fmla="*/ 56 h 693"/>
                <a:gd name="T24" fmla="*/ 104 w 1014"/>
                <a:gd name="T25" fmla="*/ 52 h 693"/>
                <a:gd name="T26" fmla="*/ 107 w 1014"/>
                <a:gd name="T27" fmla="*/ 46 h 693"/>
                <a:gd name="T28" fmla="*/ 110 w 1014"/>
                <a:gd name="T29" fmla="*/ 40 h 693"/>
                <a:gd name="T30" fmla="*/ 112 w 1014"/>
                <a:gd name="T31" fmla="*/ 34 h 693"/>
                <a:gd name="T32" fmla="*/ 113 w 1014"/>
                <a:gd name="T33" fmla="*/ 27 h 693"/>
                <a:gd name="T34" fmla="*/ 113 w 1014"/>
                <a:gd name="T35" fmla="*/ 19 h 693"/>
                <a:gd name="T36" fmla="*/ 111 w 1014"/>
                <a:gd name="T37" fmla="*/ 11 h 693"/>
                <a:gd name="T38" fmla="*/ 111 w 1014"/>
                <a:gd name="T39" fmla="*/ 11 h 693"/>
                <a:gd name="T40" fmla="*/ 111 w 1014"/>
                <a:gd name="T41" fmla="*/ 10 h 693"/>
                <a:gd name="T42" fmla="*/ 109 w 1014"/>
                <a:gd name="T43" fmla="*/ 8 h 693"/>
                <a:gd name="T44" fmla="*/ 108 w 1014"/>
                <a:gd name="T45" fmla="*/ 6 h 693"/>
                <a:gd name="T46" fmla="*/ 106 w 1014"/>
                <a:gd name="T47" fmla="*/ 4 h 693"/>
                <a:gd name="T48" fmla="*/ 103 w 1014"/>
                <a:gd name="T49" fmla="*/ 2 h 693"/>
                <a:gd name="T50" fmla="*/ 100 w 1014"/>
                <a:gd name="T51" fmla="*/ 1 h 693"/>
                <a:gd name="T52" fmla="*/ 97 w 1014"/>
                <a:gd name="T53" fmla="*/ 0 h 693"/>
                <a:gd name="T54" fmla="*/ 97 w 1014"/>
                <a:gd name="T55" fmla="*/ 1 h 693"/>
                <a:gd name="T56" fmla="*/ 99 w 1014"/>
                <a:gd name="T57" fmla="*/ 5 h 693"/>
                <a:gd name="T58" fmla="*/ 100 w 1014"/>
                <a:gd name="T59" fmla="*/ 10 h 693"/>
                <a:gd name="T60" fmla="*/ 101 w 1014"/>
                <a:gd name="T61" fmla="*/ 17 h 693"/>
                <a:gd name="T62" fmla="*/ 101 w 1014"/>
                <a:gd name="T63" fmla="*/ 25 h 693"/>
                <a:gd name="T64" fmla="*/ 101 w 1014"/>
                <a:gd name="T65" fmla="*/ 34 h 693"/>
                <a:gd name="T66" fmla="*/ 98 w 1014"/>
                <a:gd name="T67" fmla="*/ 44 h 693"/>
                <a:gd name="T68" fmla="*/ 93 w 1014"/>
                <a:gd name="T69" fmla="*/ 54 h 693"/>
                <a:gd name="T70" fmla="*/ 93 w 1014"/>
                <a:gd name="T71" fmla="*/ 54 h 693"/>
                <a:gd name="T72" fmla="*/ 93 w 1014"/>
                <a:gd name="T73" fmla="*/ 55 h 693"/>
                <a:gd name="T74" fmla="*/ 92 w 1014"/>
                <a:gd name="T75" fmla="*/ 55 h 693"/>
                <a:gd name="T76" fmla="*/ 91 w 1014"/>
                <a:gd name="T77" fmla="*/ 56 h 693"/>
                <a:gd name="T78" fmla="*/ 90 w 1014"/>
                <a:gd name="T79" fmla="*/ 57 h 693"/>
                <a:gd name="T80" fmla="*/ 88 w 1014"/>
                <a:gd name="T81" fmla="*/ 58 h 693"/>
                <a:gd name="T82" fmla="*/ 86 w 1014"/>
                <a:gd name="T83" fmla="*/ 59 h 693"/>
                <a:gd name="T84" fmla="*/ 84 w 1014"/>
                <a:gd name="T85" fmla="*/ 60 h 693"/>
                <a:gd name="T86" fmla="*/ 82 w 1014"/>
                <a:gd name="T87" fmla="*/ 60 h 693"/>
                <a:gd name="T88" fmla="*/ 79 w 1014"/>
                <a:gd name="T89" fmla="*/ 61 h 693"/>
                <a:gd name="T90" fmla="*/ 77 w 1014"/>
                <a:gd name="T91" fmla="*/ 62 h 693"/>
                <a:gd name="T92" fmla="*/ 73 w 1014"/>
                <a:gd name="T93" fmla="*/ 62 h 693"/>
                <a:gd name="T94" fmla="*/ 70 w 1014"/>
                <a:gd name="T95" fmla="*/ 62 h 693"/>
                <a:gd name="T96" fmla="*/ 67 w 1014"/>
                <a:gd name="T97" fmla="*/ 62 h 693"/>
                <a:gd name="T98" fmla="*/ 63 w 1014"/>
                <a:gd name="T99" fmla="*/ 62 h 693"/>
                <a:gd name="T100" fmla="*/ 59 w 1014"/>
                <a:gd name="T101" fmla="*/ 61 h 693"/>
                <a:gd name="T102" fmla="*/ 59 w 1014"/>
                <a:gd name="T103" fmla="*/ 71 h 693"/>
                <a:gd name="T104" fmla="*/ 3 w 1014"/>
                <a:gd name="T105" fmla="*/ 66 h 693"/>
                <a:gd name="T106" fmla="*/ 1 w 1014"/>
                <a:gd name="T107" fmla="*/ 58 h 69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14"/>
                <a:gd name="T163" fmla="*/ 0 h 693"/>
                <a:gd name="T164" fmla="*/ 1014 w 1014"/>
                <a:gd name="T165" fmla="*/ 693 h 693"/>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14" h="693">
                  <a:moveTo>
                    <a:pt x="6" y="523"/>
                  </a:moveTo>
                  <a:lnTo>
                    <a:pt x="0" y="608"/>
                  </a:lnTo>
                  <a:lnTo>
                    <a:pt x="660" y="693"/>
                  </a:lnTo>
                  <a:lnTo>
                    <a:pt x="665" y="691"/>
                  </a:lnTo>
                  <a:lnTo>
                    <a:pt x="679" y="683"/>
                  </a:lnTo>
                  <a:lnTo>
                    <a:pt x="700" y="672"/>
                  </a:lnTo>
                  <a:lnTo>
                    <a:pt x="726" y="657"/>
                  </a:lnTo>
                  <a:lnTo>
                    <a:pt x="758" y="636"/>
                  </a:lnTo>
                  <a:lnTo>
                    <a:pt x="793" y="611"/>
                  </a:lnTo>
                  <a:lnTo>
                    <a:pt x="829" y="581"/>
                  </a:lnTo>
                  <a:lnTo>
                    <a:pt x="866" y="546"/>
                  </a:lnTo>
                  <a:lnTo>
                    <a:pt x="902" y="508"/>
                  </a:lnTo>
                  <a:lnTo>
                    <a:pt x="935" y="465"/>
                  </a:lnTo>
                  <a:lnTo>
                    <a:pt x="964" y="416"/>
                  </a:lnTo>
                  <a:lnTo>
                    <a:pt x="987" y="362"/>
                  </a:lnTo>
                  <a:lnTo>
                    <a:pt x="1004" y="305"/>
                  </a:lnTo>
                  <a:lnTo>
                    <a:pt x="1014" y="242"/>
                  </a:lnTo>
                  <a:lnTo>
                    <a:pt x="1012" y="175"/>
                  </a:lnTo>
                  <a:lnTo>
                    <a:pt x="1000" y="103"/>
                  </a:lnTo>
                  <a:lnTo>
                    <a:pt x="998" y="98"/>
                  </a:lnTo>
                  <a:lnTo>
                    <a:pt x="992" y="87"/>
                  </a:lnTo>
                  <a:lnTo>
                    <a:pt x="981" y="72"/>
                  </a:lnTo>
                  <a:lnTo>
                    <a:pt x="967" y="53"/>
                  </a:lnTo>
                  <a:lnTo>
                    <a:pt x="948" y="35"/>
                  </a:lnTo>
                  <a:lnTo>
                    <a:pt x="926" y="19"/>
                  </a:lnTo>
                  <a:lnTo>
                    <a:pt x="900" y="6"/>
                  </a:lnTo>
                  <a:lnTo>
                    <a:pt x="870" y="0"/>
                  </a:lnTo>
                  <a:lnTo>
                    <a:pt x="874" y="12"/>
                  </a:lnTo>
                  <a:lnTo>
                    <a:pt x="884" y="41"/>
                  </a:lnTo>
                  <a:lnTo>
                    <a:pt x="896" y="89"/>
                  </a:lnTo>
                  <a:lnTo>
                    <a:pt x="907" y="151"/>
                  </a:lnTo>
                  <a:lnTo>
                    <a:pt x="910" y="225"/>
                  </a:lnTo>
                  <a:lnTo>
                    <a:pt x="902" y="307"/>
                  </a:lnTo>
                  <a:lnTo>
                    <a:pt x="878" y="396"/>
                  </a:lnTo>
                  <a:lnTo>
                    <a:pt x="836" y="489"/>
                  </a:lnTo>
                  <a:lnTo>
                    <a:pt x="835" y="490"/>
                  </a:lnTo>
                  <a:lnTo>
                    <a:pt x="831" y="493"/>
                  </a:lnTo>
                  <a:lnTo>
                    <a:pt x="825" y="498"/>
                  </a:lnTo>
                  <a:lnTo>
                    <a:pt x="816" y="506"/>
                  </a:lnTo>
                  <a:lnTo>
                    <a:pt x="805" y="513"/>
                  </a:lnTo>
                  <a:lnTo>
                    <a:pt x="792" y="521"/>
                  </a:lnTo>
                  <a:lnTo>
                    <a:pt x="775" y="529"/>
                  </a:lnTo>
                  <a:lnTo>
                    <a:pt x="757" y="537"/>
                  </a:lnTo>
                  <a:lnTo>
                    <a:pt x="737" y="544"/>
                  </a:lnTo>
                  <a:lnTo>
                    <a:pt x="713" y="552"/>
                  </a:lnTo>
                  <a:lnTo>
                    <a:pt x="688" y="557"/>
                  </a:lnTo>
                  <a:lnTo>
                    <a:pt x="659" y="561"/>
                  </a:lnTo>
                  <a:lnTo>
                    <a:pt x="630" y="562"/>
                  </a:lnTo>
                  <a:lnTo>
                    <a:pt x="597" y="561"/>
                  </a:lnTo>
                  <a:lnTo>
                    <a:pt x="562" y="558"/>
                  </a:lnTo>
                  <a:lnTo>
                    <a:pt x="525" y="551"/>
                  </a:lnTo>
                  <a:lnTo>
                    <a:pt x="525" y="642"/>
                  </a:lnTo>
                  <a:lnTo>
                    <a:pt x="23" y="590"/>
                  </a:lnTo>
                  <a:lnTo>
                    <a:pt x="6" y="523"/>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99" name="Freeform 1187"/>
            <p:cNvSpPr>
              <a:spLocks/>
            </p:cNvSpPr>
            <p:nvPr/>
          </p:nvSpPr>
          <p:spPr bwMode="auto">
            <a:xfrm>
              <a:off x="3970" y="3375"/>
              <a:ext cx="83" cy="27"/>
            </a:xfrm>
            <a:custGeom>
              <a:avLst/>
              <a:gdLst>
                <a:gd name="T0" fmla="*/ 83 w 745"/>
                <a:gd name="T1" fmla="*/ 10 h 240"/>
                <a:gd name="T2" fmla="*/ 1 w 745"/>
                <a:gd name="T3" fmla="*/ 0 h 240"/>
                <a:gd name="T4" fmla="*/ 0 w 745"/>
                <a:gd name="T5" fmla="*/ 10 h 240"/>
                <a:gd name="T6" fmla="*/ 80 w 745"/>
                <a:gd name="T7" fmla="*/ 27 h 240"/>
                <a:gd name="T8" fmla="*/ 83 w 745"/>
                <a:gd name="T9" fmla="*/ 10 h 240"/>
                <a:gd name="T10" fmla="*/ 0 60000 65536"/>
                <a:gd name="T11" fmla="*/ 0 60000 65536"/>
                <a:gd name="T12" fmla="*/ 0 60000 65536"/>
                <a:gd name="T13" fmla="*/ 0 60000 65536"/>
                <a:gd name="T14" fmla="*/ 0 60000 65536"/>
                <a:gd name="T15" fmla="*/ 0 w 745"/>
                <a:gd name="T16" fmla="*/ 0 h 240"/>
                <a:gd name="T17" fmla="*/ 745 w 745"/>
                <a:gd name="T18" fmla="*/ 240 h 240"/>
              </a:gdLst>
              <a:ahLst/>
              <a:cxnLst>
                <a:cxn ang="T10">
                  <a:pos x="T0" y="T1"/>
                </a:cxn>
                <a:cxn ang="T11">
                  <a:pos x="T2" y="T3"/>
                </a:cxn>
                <a:cxn ang="T12">
                  <a:pos x="T4" y="T5"/>
                </a:cxn>
                <a:cxn ang="T13">
                  <a:pos x="T6" y="T7"/>
                </a:cxn>
                <a:cxn ang="T14">
                  <a:pos x="T8" y="T9"/>
                </a:cxn>
              </a:cxnLst>
              <a:rect l="T15" t="T16" r="T17" b="T18"/>
              <a:pathLst>
                <a:path w="745" h="240">
                  <a:moveTo>
                    <a:pt x="745" y="86"/>
                  </a:moveTo>
                  <a:lnTo>
                    <a:pt x="11" y="0"/>
                  </a:lnTo>
                  <a:lnTo>
                    <a:pt x="0" y="86"/>
                  </a:lnTo>
                  <a:lnTo>
                    <a:pt x="722" y="240"/>
                  </a:lnTo>
                  <a:lnTo>
                    <a:pt x="745" y="8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00" name="Freeform 1188"/>
            <p:cNvSpPr>
              <a:spLocks/>
            </p:cNvSpPr>
            <p:nvPr/>
          </p:nvSpPr>
          <p:spPr bwMode="auto">
            <a:xfrm>
              <a:off x="4011" y="3384"/>
              <a:ext cx="36" cy="12"/>
            </a:xfrm>
            <a:custGeom>
              <a:avLst/>
              <a:gdLst>
                <a:gd name="T0" fmla="*/ 36 w 319"/>
                <a:gd name="T1" fmla="*/ 5 h 109"/>
                <a:gd name="T2" fmla="*/ 0 w 319"/>
                <a:gd name="T3" fmla="*/ 0 h 109"/>
                <a:gd name="T4" fmla="*/ 0 w 319"/>
                <a:gd name="T5" fmla="*/ 5 h 109"/>
                <a:gd name="T6" fmla="*/ 35 w 319"/>
                <a:gd name="T7" fmla="*/ 12 h 109"/>
                <a:gd name="T8" fmla="*/ 36 w 319"/>
                <a:gd name="T9" fmla="*/ 5 h 109"/>
                <a:gd name="T10" fmla="*/ 0 60000 65536"/>
                <a:gd name="T11" fmla="*/ 0 60000 65536"/>
                <a:gd name="T12" fmla="*/ 0 60000 65536"/>
                <a:gd name="T13" fmla="*/ 0 60000 65536"/>
                <a:gd name="T14" fmla="*/ 0 60000 65536"/>
                <a:gd name="T15" fmla="*/ 0 w 319"/>
                <a:gd name="T16" fmla="*/ 0 h 109"/>
                <a:gd name="T17" fmla="*/ 319 w 319"/>
                <a:gd name="T18" fmla="*/ 109 h 109"/>
              </a:gdLst>
              <a:ahLst/>
              <a:cxnLst>
                <a:cxn ang="T10">
                  <a:pos x="T0" y="T1"/>
                </a:cxn>
                <a:cxn ang="T11">
                  <a:pos x="T2" y="T3"/>
                </a:cxn>
                <a:cxn ang="T12">
                  <a:pos x="T4" y="T5"/>
                </a:cxn>
                <a:cxn ang="T13">
                  <a:pos x="T6" y="T7"/>
                </a:cxn>
                <a:cxn ang="T14">
                  <a:pos x="T8" y="T9"/>
                </a:cxn>
              </a:cxnLst>
              <a:rect l="T15" t="T16" r="T17" b="T18"/>
              <a:pathLst>
                <a:path w="319" h="109">
                  <a:moveTo>
                    <a:pt x="319" y="47"/>
                  </a:moveTo>
                  <a:lnTo>
                    <a:pt x="4" y="0"/>
                  </a:lnTo>
                  <a:lnTo>
                    <a:pt x="0" y="45"/>
                  </a:lnTo>
                  <a:lnTo>
                    <a:pt x="309" y="109"/>
                  </a:lnTo>
                  <a:lnTo>
                    <a:pt x="319" y="4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01" name="Freeform 1189"/>
            <p:cNvSpPr>
              <a:spLocks/>
            </p:cNvSpPr>
            <p:nvPr/>
          </p:nvSpPr>
          <p:spPr bwMode="auto">
            <a:xfrm>
              <a:off x="3975" y="3378"/>
              <a:ext cx="24" cy="9"/>
            </a:xfrm>
            <a:custGeom>
              <a:avLst/>
              <a:gdLst>
                <a:gd name="T0" fmla="*/ 24 w 213"/>
                <a:gd name="T1" fmla="*/ 4 h 81"/>
                <a:gd name="T2" fmla="*/ 0 w 213"/>
                <a:gd name="T3" fmla="*/ 0 h 81"/>
                <a:gd name="T4" fmla="*/ 0 w 213"/>
                <a:gd name="T5" fmla="*/ 4 h 81"/>
                <a:gd name="T6" fmla="*/ 23 w 213"/>
                <a:gd name="T7" fmla="*/ 9 h 81"/>
                <a:gd name="T8" fmla="*/ 24 w 213"/>
                <a:gd name="T9" fmla="*/ 4 h 81"/>
                <a:gd name="T10" fmla="*/ 0 60000 65536"/>
                <a:gd name="T11" fmla="*/ 0 60000 65536"/>
                <a:gd name="T12" fmla="*/ 0 60000 65536"/>
                <a:gd name="T13" fmla="*/ 0 60000 65536"/>
                <a:gd name="T14" fmla="*/ 0 60000 65536"/>
                <a:gd name="T15" fmla="*/ 0 w 213"/>
                <a:gd name="T16" fmla="*/ 0 h 81"/>
                <a:gd name="T17" fmla="*/ 213 w 213"/>
                <a:gd name="T18" fmla="*/ 81 h 81"/>
              </a:gdLst>
              <a:ahLst/>
              <a:cxnLst>
                <a:cxn ang="T10">
                  <a:pos x="T0" y="T1"/>
                </a:cxn>
                <a:cxn ang="T11">
                  <a:pos x="T2" y="T3"/>
                </a:cxn>
                <a:cxn ang="T12">
                  <a:pos x="T4" y="T5"/>
                </a:cxn>
                <a:cxn ang="T13">
                  <a:pos x="T6" y="T7"/>
                </a:cxn>
                <a:cxn ang="T14">
                  <a:pos x="T8" y="T9"/>
                </a:cxn>
              </a:cxnLst>
              <a:rect l="T15" t="T16" r="T17" b="T18"/>
              <a:pathLst>
                <a:path w="213" h="81">
                  <a:moveTo>
                    <a:pt x="213" y="37"/>
                  </a:moveTo>
                  <a:lnTo>
                    <a:pt x="0" y="0"/>
                  </a:lnTo>
                  <a:lnTo>
                    <a:pt x="2" y="39"/>
                  </a:lnTo>
                  <a:lnTo>
                    <a:pt x="206" y="81"/>
                  </a:lnTo>
                  <a:lnTo>
                    <a:pt x="213" y="3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02" name="Freeform 1190"/>
            <p:cNvSpPr>
              <a:spLocks/>
            </p:cNvSpPr>
            <p:nvPr/>
          </p:nvSpPr>
          <p:spPr bwMode="auto">
            <a:xfrm>
              <a:off x="3916" y="3386"/>
              <a:ext cx="139" cy="47"/>
            </a:xfrm>
            <a:custGeom>
              <a:avLst/>
              <a:gdLst>
                <a:gd name="T0" fmla="*/ 0 w 1254"/>
                <a:gd name="T1" fmla="*/ 14 h 415"/>
                <a:gd name="T2" fmla="*/ 0 w 1254"/>
                <a:gd name="T3" fmla="*/ 14 h 415"/>
                <a:gd name="T4" fmla="*/ 1 w 1254"/>
                <a:gd name="T5" fmla="*/ 14 h 415"/>
                <a:gd name="T6" fmla="*/ 3 w 1254"/>
                <a:gd name="T7" fmla="*/ 14 h 415"/>
                <a:gd name="T8" fmla="*/ 4 w 1254"/>
                <a:gd name="T9" fmla="*/ 13 h 415"/>
                <a:gd name="T10" fmla="*/ 7 w 1254"/>
                <a:gd name="T11" fmla="*/ 13 h 415"/>
                <a:gd name="T12" fmla="*/ 9 w 1254"/>
                <a:gd name="T13" fmla="*/ 12 h 415"/>
                <a:gd name="T14" fmla="*/ 12 w 1254"/>
                <a:gd name="T15" fmla="*/ 12 h 415"/>
                <a:gd name="T16" fmla="*/ 15 w 1254"/>
                <a:gd name="T17" fmla="*/ 11 h 415"/>
                <a:gd name="T18" fmla="*/ 18 w 1254"/>
                <a:gd name="T19" fmla="*/ 10 h 415"/>
                <a:gd name="T20" fmla="*/ 21 w 1254"/>
                <a:gd name="T21" fmla="*/ 9 h 415"/>
                <a:gd name="T22" fmla="*/ 24 w 1254"/>
                <a:gd name="T23" fmla="*/ 8 h 415"/>
                <a:gd name="T24" fmla="*/ 27 w 1254"/>
                <a:gd name="T25" fmla="*/ 7 h 415"/>
                <a:gd name="T26" fmla="*/ 30 w 1254"/>
                <a:gd name="T27" fmla="*/ 5 h 415"/>
                <a:gd name="T28" fmla="*/ 32 w 1254"/>
                <a:gd name="T29" fmla="*/ 4 h 415"/>
                <a:gd name="T30" fmla="*/ 35 w 1254"/>
                <a:gd name="T31" fmla="*/ 2 h 415"/>
                <a:gd name="T32" fmla="*/ 37 w 1254"/>
                <a:gd name="T33" fmla="*/ 0 h 415"/>
                <a:gd name="T34" fmla="*/ 139 w 1254"/>
                <a:gd name="T35" fmla="*/ 24 h 415"/>
                <a:gd name="T36" fmla="*/ 139 w 1254"/>
                <a:gd name="T37" fmla="*/ 24 h 415"/>
                <a:gd name="T38" fmla="*/ 138 w 1254"/>
                <a:gd name="T39" fmla="*/ 25 h 415"/>
                <a:gd name="T40" fmla="*/ 137 w 1254"/>
                <a:gd name="T41" fmla="*/ 26 h 415"/>
                <a:gd name="T42" fmla="*/ 136 w 1254"/>
                <a:gd name="T43" fmla="*/ 27 h 415"/>
                <a:gd name="T44" fmla="*/ 134 w 1254"/>
                <a:gd name="T45" fmla="*/ 28 h 415"/>
                <a:gd name="T46" fmla="*/ 133 w 1254"/>
                <a:gd name="T47" fmla="*/ 30 h 415"/>
                <a:gd name="T48" fmla="*/ 131 w 1254"/>
                <a:gd name="T49" fmla="*/ 32 h 415"/>
                <a:gd name="T50" fmla="*/ 128 w 1254"/>
                <a:gd name="T51" fmla="*/ 33 h 415"/>
                <a:gd name="T52" fmla="*/ 126 w 1254"/>
                <a:gd name="T53" fmla="*/ 35 h 415"/>
                <a:gd name="T54" fmla="*/ 124 w 1254"/>
                <a:gd name="T55" fmla="*/ 37 h 415"/>
                <a:gd name="T56" fmla="*/ 121 w 1254"/>
                <a:gd name="T57" fmla="*/ 39 h 415"/>
                <a:gd name="T58" fmla="*/ 118 w 1254"/>
                <a:gd name="T59" fmla="*/ 41 h 415"/>
                <a:gd name="T60" fmla="*/ 116 w 1254"/>
                <a:gd name="T61" fmla="*/ 43 h 415"/>
                <a:gd name="T62" fmla="*/ 113 w 1254"/>
                <a:gd name="T63" fmla="*/ 44 h 415"/>
                <a:gd name="T64" fmla="*/ 110 w 1254"/>
                <a:gd name="T65" fmla="*/ 46 h 415"/>
                <a:gd name="T66" fmla="*/ 108 w 1254"/>
                <a:gd name="T67" fmla="*/ 47 h 415"/>
                <a:gd name="T68" fmla="*/ 0 w 1254"/>
                <a:gd name="T69" fmla="*/ 14 h 41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54"/>
                <a:gd name="T106" fmla="*/ 0 h 415"/>
                <a:gd name="T107" fmla="*/ 1254 w 1254"/>
                <a:gd name="T108" fmla="*/ 415 h 41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54" h="415">
                  <a:moveTo>
                    <a:pt x="0" y="124"/>
                  </a:moveTo>
                  <a:lnTo>
                    <a:pt x="3" y="124"/>
                  </a:lnTo>
                  <a:lnTo>
                    <a:pt x="10" y="122"/>
                  </a:lnTo>
                  <a:lnTo>
                    <a:pt x="23" y="120"/>
                  </a:lnTo>
                  <a:lnTo>
                    <a:pt x="40" y="117"/>
                  </a:lnTo>
                  <a:lnTo>
                    <a:pt x="59" y="114"/>
                  </a:lnTo>
                  <a:lnTo>
                    <a:pt x="81" y="109"/>
                  </a:lnTo>
                  <a:lnTo>
                    <a:pt x="107" y="103"/>
                  </a:lnTo>
                  <a:lnTo>
                    <a:pt x="133" y="96"/>
                  </a:lnTo>
                  <a:lnTo>
                    <a:pt x="161" y="89"/>
                  </a:lnTo>
                  <a:lnTo>
                    <a:pt x="188" y="79"/>
                  </a:lnTo>
                  <a:lnTo>
                    <a:pt x="216" y="69"/>
                  </a:lnTo>
                  <a:lnTo>
                    <a:pt x="243" y="58"/>
                  </a:lnTo>
                  <a:lnTo>
                    <a:pt x="270" y="45"/>
                  </a:lnTo>
                  <a:lnTo>
                    <a:pt x="293" y="31"/>
                  </a:lnTo>
                  <a:lnTo>
                    <a:pt x="316" y="16"/>
                  </a:lnTo>
                  <a:lnTo>
                    <a:pt x="334" y="0"/>
                  </a:lnTo>
                  <a:lnTo>
                    <a:pt x="1254" y="210"/>
                  </a:lnTo>
                  <a:lnTo>
                    <a:pt x="1252" y="212"/>
                  </a:lnTo>
                  <a:lnTo>
                    <a:pt x="1247" y="218"/>
                  </a:lnTo>
                  <a:lnTo>
                    <a:pt x="1239" y="226"/>
                  </a:lnTo>
                  <a:lnTo>
                    <a:pt x="1227" y="236"/>
                  </a:lnTo>
                  <a:lnTo>
                    <a:pt x="1213" y="248"/>
                  </a:lnTo>
                  <a:lnTo>
                    <a:pt x="1197" y="263"/>
                  </a:lnTo>
                  <a:lnTo>
                    <a:pt x="1180" y="279"/>
                  </a:lnTo>
                  <a:lnTo>
                    <a:pt x="1159" y="295"/>
                  </a:lnTo>
                  <a:lnTo>
                    <a:pt x="1138" y="313"/>
                  </a:lnTo>
                  <a:lnTo>
                    <a:pt x="1116" y="330"/>
                  </a:lnTo>
                  <a:lnTo>
                    <a:pt x="1092" y="347"/>
                  </a:lnTo>
                  <a:lnTo>
                    <a:pt x="1068" y="364"/>
                  </a:lnTo>
                  <a:lnTo>
                    <a:pt x="1043" y="379"/>
                  </a:lnTo>
                  <a:lnTo>
                    <a:pt x="1019" y="392"/>
                  </a:lnTo>
                  <a:lnTo>
                    <a:pt x="994" y="405"/>
                  </a:lnTo>
                  <a:lnTo>
                    <a:pt x="971" y="415"/>
                  </a:lnTo>
                  <a:lnTo>
                    <a:pt x="0" y="12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03" name="Freeform 1191"/>
            <p:cNvSpPr>
              <a:spLocks/>
            </p:cNvSpPr>
            <p:nvPr/>
          </p:nvSpPr>
          <p:spPr bwMode="auto">
            <a:xfrm>
              <a:off x="4055" y="3381"/>
              <a:ext cx="49" cy="22"/>
            </a:xfrm>
            <a:custGeom>
              <a:avLst/>
              <a:gdLst>
                <a:gd name="T0" fmla="*/ 5 w 447"/>
                <a:gd name="T1" fmla="*/ 22 h 198"/>
                <a:gd name="T2" fmla="*/ 49 w 447"/>
                <a:gd name="T3" fmla="*/ 9 h 198"/>
                <a:gd name="T4" fmla="*/ 22 w 447"/>
                <a:gd name="T5" fmla="*/ 0 h 198"/>
                <a:gd name="T6" fmla="*/ 1 w 447"/>
                <a:gd name="T7" fmla="*/ 2 h 198"/>
                <a:gd name="T8" fmla="*/ 0 w 447"/>
                <a:gd name="T9" fmla="*/ 21 h 198"/>
                <a:gd name="T10" fmla="*/ 5 w 447"/>
                <a:gd name="T11" fmla="*/ 22 h 198"/>
                <a:gd name="T12" fmla="*/ 0 60000 65536"/>
                <a:gd name="T13" fmla="*/ 0 60000 65536"/>
                <a:gd name="T14" fmla="*/ 0 60000 65536"/>
                <a:gd name="T15" fmla="*/ 0 60000 65536"/>
                <a:gd name="T16" fmla="*/ 0 60000 65536"/>
                <a:gd name="T17" fmla="*/ 0 60000 65536"/>
                <a:gd name="T18" fmla="*/ 0 w 447"/>
                <a:gd name="T19" fmla="*/ 0 h 198"/>
                <a:gd name="T20" fmla="*/ 447 w 447"/>
                <a:gd name="T21" fmla="*/ 198 h 198"/>
              </a:gdLst>
              <a:ahLst/>
              <a:cxnLst>
                <a:cxn ang="T12">
                  <a:pos x="T0" y="T1"/>
                </a:cxn>
                <a:cxn ang="T13">
                  <a:pos x="T2" y="T3"/>
                </a:cxn>
                <a:cxn ang="T14">
                  <a:pos x="T4" y="T5"/>
                </a:cxn>
                <a:cxn ang="T15">
                  <a:pos x="T6" y="T7"/>
                </a:cxn>
                <a:cxn ang="T16">
                  <a:pos x="T8" y="T9"/>
                </a:cxn>
                <a:cxn ang="T17">
                  <a:pos x="T10" y="T11"/>
                </a:cxn>
              </a:cxnLst>
              <a:rect l="T18" t="T19" r="T20" b="T21"/>
              <a:pathLst>
                <a:path w="447" h="198">
                  <a:moveTo>
                    <a:pt x="45" y="198"/>
                  </a:moveTo>
                  <a:lnTo>
                    <a:pt x="447" y="79"/>
                  </a:lnTo>
                  <a:lnTo>
                    <a:pt x="203" y="0"/>
                  </a:lnTo>
                  <a:lnTo>
                    <a:pt x="5" y="22"/>
                  </a:lnTo>
                  <a:lnTo>
                    <a:pt x="0" y="187"/>
                  </a:lnTo>
                  <a:lnTo>
                    <a:pt x="45" y="19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04" name="Freeform 1192"/>
            <p:cNvSpPr>
              <a:spLocks/>
            </p:cNvSpPr>
            <p:nvPr/>
          </p:nvSpPr>
          <p:spPr bwMode="auto">
            <a:xfrm>
              <a:off x="3926" y="3287"/>
              <a:ext cx="27" cy="105"/>
            </a:xfrm>
            <a:custGeom>
              <a:avLst/>
              <a:gdLst>
                <a:gd name="T0" fmla="*/ 27 w 238"/>
                <a:gd name="T1" fmla="*/ 2 h 947"/>
                <a:gd name="T2" fmla="*/ 27 w 238"/>
                <a:gd name="T3" fmla="*/ 2 h 947"/>
                <a:gd name="T4" fmla="*/ 26 w 238"/>
                <a:gd name="T5" fmla="*/ 2 h 947"/>
                <a:gd name="T6" fmla="*/ 26 w 238"/>
                <a:gd name="T7" fmla="*/ 2 h 947"/>
                <a:gd name="T8" fmla="*/ 25 w 238"/>
                <a:gd name="T9" fmla="*/ 2 h 947"/>
                <a:gd name="T10" fmla="*/ 23 w 238"/>
                <a:gd name="T11" fmla="*/ 1 h 947"/>
                <a:gd name="T12" fmla="*/ 22 w 238"/>
                <a:gd name="T13" fmla="*/ 1 h 947"/>
                <a:gd name="T14" fmla="*/ 20 w 238"/>
                <a:gd name="T15" fmla="*/ 0 h 947"/>
                <a:gd name="T16" fmla="*/ 19 w 238"/>
                <a:gd name="T17" fmla="*/ 0 h 947"/>
                <a:gd name="T18" fmla="*/ 17 w 238"/>
                <a:gd name="T19" fmla="*/ 0 h 947"/>
                <a:gd name="T20" fmla="*/ 14 w 238"/>
                <a:gd name="T21" fmla="*/ 0 h 947"/>
                <a:gd name="T22" fmla="*/ 12 w 238"/>
                <a:gd name="T23" fmla="*/ 0 h 947"/>
                <a:gd name="T24" fmla="*/ 10 w 238"/>
                <a:gd name="T25" fmla="*/ 1 h 947"/>
                <a:gd name="T26" fmla="*/ 7 w 238"/>
                <a:gd name="T27" fmla="*/ 1 h 947"/>
                <a:gd name="T28" fmla="*/ 5 w 238"/>
                <a:gd name="T29" fmla="*/ 2 h 947"/>
                <a:gd name="T30" fmla="*/ 2 w 238"/>
                <a:gd name="T31" fmla="*/ 3 h 947"/>
                <a:gd name="T32" fmla="*/ 0 w 238"/>
                <a:gd name="T33" fmla="*/ 5 h 947"/>
                <a:gd name="T34" fmla="*/ 0 w 238"/>
                <a:gd name="T35" fmla="*/ 105 h 947"/>
                <a:gd name="T36" fmla="*/ 0 w 238"/>
                <a:gd name="T37" fmla="*/ 105 h 947"/>
                <a:gd name="T38" fmla="*/ 1 w 238"/>
                <a:gd name="T39" fmla="*/ 105 h 947"/>
                <a:gd name="T40" fmla="*/ 1 w 238"/>
                <a:gd name="T41" fmla="*/ 105 h 947"/>
                <a:gd name="T42" fmla="*/ 2 w 238"/>
                <a:gd name="T43" fmla="*/ 105 h 947"/>
                <a:gd name="T44" fmla="*/ 4 w 238"/>
                <a:gd name="T45" fmla="*/ 105 h 947"/>
                <a:gd name="T46" fmla="*/ 5 w 238"/>
                <a:gd name="T47" fmla="*/ 104 h 947"/>
                <a:gd name="T48" fmla="*/ 7 w 238"/>
                <a:gd name="T49" fmla="*/ 104 h 947"/>
                <a:gd name="T50" fmla="*/ 9 w 238"/>
                <a:gd name="T51" fmla="*/ 104 h 947"/>
                <a:gd name="T52" fmla="*/ 11 w 238"/>
                <a:gd name="T53" fmla="*/ 103 h 947"/>
                <a:gd name="T54" fmla="*/ 13 w 238"/>
                <a:gd name="T55" fmla="*/ 102 h 947"/>
                <a:gd name="T56" fmla="*/ 15 w 238"/>
                <a:gd name="T57" fmla="*/ 101 h 947"/>
                <a:gd name="T58" fmla="*/ 18 w 238"/>
                <a:gd name="T59" fmla="*/ 100 h 947"/>
                <a:gd name="T60" fmla="*/ 20 w 238"/>
                <a:gd name="T61" fmla="*/ 99 h 947"/>
                <a:gd name="T62" fmla="*/ 22 w 238"/>
                <a:gd name="T63" fmla="*/ 98 h 947"/>
                <a:gd name="T64" fmla="*/ 25 w 238"/>
                <a:gd name="T65" fmla="*/ 97 h 947"/>
                <a:gd name="T66" fmla="*/ 27 w 238"/>
                <a:gd name="T67" fmla="*/ 95 h 947"/>
                <a:gd name="T68" fmla="*/ 27 w 238"/>
                <a:gd name="T69" fmla="*/ 2 h 94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38"/>
                <a:gd name="T106" fmla="*/ 0 h 947"/>
                <a:gd name="T107" fmla="*/ 238 w 238"/>
                <a:gd name="T108" fmla="*/ 947 h 94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38" h="947">
                  <a:moveTo>
                    <a:pt x="238" y="22"/>
                  </a:moveTo>
                  <a:lnTo>
                    <a:pt x="237" y="21"/>
                  </a:lnTo>
                  <a:lnTo>
                    <a:pt x="233" y="19"/>
                  </a:lnTo>
                  <a:lnTo>
                    <a:pt x="226" y="17"/>
                  </a:lnTo>
                  <a:lnTo>
                    <a:pt x="217" y="14"/>
                  </a:lnTo>
                  <a:lnTo>
                    <a:pt x="206" y="10"/>
                  </a:lnTo>
                  <a:lnTo>
                    <a:pt x="194" y="7"/>
                  </a:lnTo>
                  <a:lnTo>
                    <a:pt x="180" y="4"/>
                  </a:lnTo>
                  <a:lnTo>
                    <a:pt x="164" y="1"/>
                  </a:lnTo>
                  <a:lnTo>
                    <a:pt x="146" y="0"/>
                  </a:lnTo>
                  <a:lnTo>
                    <a:pt x="127" y="0"/>
                  </a:lnTo>
                  <a:lnTo>
                    <a:pt x="108" y="2"/>
                  </a:lnTo>
                  <a:lnTo>
                    <a:pt x="87" y="5"/>
                  </a:lnTo>
                  <a:lnTo>
                    <a:pt x="66" y="11"/>
                  </a:lnTo>
                  <a:lnTo>
                    <a:pt x="44" y="19"/>
                  </a:lnTo>
                  <a:lnTo>
                    <a:pt x="22" y="30"/>
                  </a:lnTo>
                  <a:lnTo>
                    <a:pt x="0" y="45"/>
                  </a:lnTo>
                  <a:lnTo>
                    <a:pt x="0" y="947"/>
                  </a:lnTo>
                  <a:lnTo>
                    <a:pt x="1" y="947"/>
                  </a:lnTo>
                  <a:lnTo>
                    <a:pt x="6" y="947"/>
                  </a:lnTo>
                  <a:lnTo>
                    <a:pt x="13" y="946"/>
                  </a:lnTo>
                  <a:lnTo>
                    <a:pt x="22" y="945"/>
                  </a:lnTo>
                  <a:lnTo>
                    <a:pt x="33" y="943"/>
                  </a:lnTo>
                  <a:lnTo>
                    <a:pt x="47" y="941"/>
                  </a:lnTo>
                  <a:lnTo>
                    <a:pt x="62" y="938"/>
                  </a:lnTo>
                  <a:lnTo>
                    <a:pt x="78" y="934"/>
                  </a:lnTo>
                  <a:lnTo>
                    <a:pt x="96" y="928"/>
                  </a:lnTo>
                  <a:lnTo>
                    <a:pt x="115" y="922"/>
                  </a:lnTo>
                  <a:lnTo>
                    <a:pt x="135" y="915"/>
                  </a:lnTo>
                  <a:lnTo>
                    <a:pt x="155" y="906"/>
                  </a:lnTo>
                  <a:lnTo>
                    <a:pt x="176" y="896"/>
                  </a:lnTo>
                  <a:lnTo>
                    <a:pt x="197" y="884"/>
                  </a:lnTo>
                  <a:lnTo>
                    <a:pt x="217" y="871"/>
                  </a:lnTo>
                  <a:lnTo>
                    <a:pt x="238" y="856"/>
                  </a:lnTo>
                  <a:lnTo>
                    <a:pt x="238" y="2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05" name="Freeform 1193"/>
            <p:cNvSpPr>
              <a:spLocks/>
            </p:cNvSpPr>
            <p:nvPr/>
          </p:nvSpPr>
          <p:spPr bwMode="auto">
            <a:xfrm>
              <a:off x="3927" y="3288"/>
              <a:ext cx="23" cy="89"/>
            </a:xfrm>
            <a:custGeom>
              <a:avLst/>
              <a:gdLst>
                <a:gd name="T0" fmla="*/ 23 w 203"/>
                <a:gd name="T1" fmla="*/ 2 h 799"/>
                <a:gd name="T2" fmla="*/ 23 w 203"/>
                <a:gd name="T3" fmla="*/ 2 h 799"/>
                <a:gd name="T4" fmla="*/ 23 w 203"/>
                <a:gd name="T5" fmla="*/ 2 h 799"/>
                <a:gd name="T6" fmla="*/ 22 w 203"/>
                <a:gd name="T7" fmla="*/ 2 h 799"/>
                <a:gd name="T8" fmla="*/ 21 w 203"/>
                <a:gd name="T9" fmla="*/ 1 h 799"/>
                <a:gd name="T10" fmla="*/ 20 w 203"/>
                <a:gd name="T11" fmla="*/ 1 h 799"/>
                <a:gd name="T12" fmla="*/ 19 w 203"/>
                <a:gd name="T13" fmla="*/ 1 h 799"/>
                <a:gd name="T14" fmla="*/ 17 w 203"/>
                <a:gd name="T15" fmla="*/ 0 h 799"/>
                <a:gd name="T16" fmla="*/ 16 w 203"/>
                <a:gd name="T17" fmla="*/ 0 h 799"/>
                <a:gd name="T18" fmla="*/ 14 w 203"/>
                <a:gd name="T19" fmla="*/ 0 h 799"/>
                <a:gd name="T20" fmla="*/ 12 w 203"/>
                <a:gd name="T21" fmla="*/ 0 h 799"/>
                <a:gd name="T22" fmla="*/ 10 w 203"/>
                <a:gd name="T23" fmla="*/ 0 h 799"/>
                <a:gd name="T24" fmla="*/ 8 w 203"/>
                <a:gd name="T25" fmla="*/ 0 h 799"/>
                <a:gd name="T26" fmla="*/ 6 w 203"/>
                <a:gd name="T27" fmla="*/ 1 h 799"/>
                <a:gd name="T28" fmla="*/ 4 w 203"/>
                <a:gd name="T29" fmla="*/ 2 h 799"/>
                <a:gd name="T30" fmla="*/ 2 w 203"/>
                <a:gd name="T31" fmla="*/ 3 h 799"/>
                <a:gd name="T32" fmla="*/ 0 w 203"/>
                <a:gd name="T33" fmla="*/ 4 h 799"/>
                <a:gd name="T34" fmla="*/ 0 w 203"/>
                <a:gd name="T35" fmla="*/ 89 h 799"/>
                <a:gd name="T36" fmla="*/ 0 w 203"/>
                <a:gd name="T37" fmla="*/ 89 h 799"/>
                <a:gd name="T38" fmla="*/ 1 w 203"/>
                <a:gd name="T39" fmla="*/ 89 h 799"/>
                <a:gd name="T40" fmla="*/ 1 w 203"/>
                <a:gd name="T41" fmla="*/ 89 h 799"/>
                <a:gd name="T42" fmla="*/ 2 w 203"/>
                <a:gd name="T43" fmla="*/ 89 h 799"/>
                <a:gd name="T44" fmla="*/ 3 w 203"/>
                <a:gd name="T45" fmla="*/ 89 h 799"/>
                <a:gd name="T46" fmla="*/ 5 w 203"/>
                <a:gd name="T47" fmla="*/ 88 h 799"/>
                <a:gd name="T48" fmla="*/ 6 w 203"/>
                <a:gd name="T49" fmla="*/ 88 h 799"/>
                <a:gd name="T50" fmla="*/ 8 w 203"/>
                <a:gd name="T51" fmla="*/ 88 h 799"/>
                <a:gd name="T52" fmla="*/ 9 w 203"/>
                <a:gd name="T53" fmla="*/ 87 h 799"/>
                <a:gd name="T54" fmla="*/ 11 w 203"/>
                <a:gd name="T55" fmla="*/ 87 h 799"/>
                <a:gd name="T56" fmla="*/ 13 w 203"/>
                <a:gd name="T57" fmla="*/ 86 h 799"/>
                <a:gd name="T58" fmla="*/ 15 w 203"/>
                <a:gd name="T59" fmla="*/ 85 h 799"/>
                <a:gd name="T60" fmla="*/ 17 w 203"/>
                <a:gd name="T61" fmla="*/ 84 h 799"/>
                <a:gd name="T62" fmla="*/ 19 w 203"/>
                <a:gd name="T63" fmla="*/ 83 h 799"/>
                <a:gd name="T64" fmla="*/ 21 w 203"/>
                <a:gd name="T65" fmla="*/ 82 h 799"/>
                <a:gd name="T66" fmla="*/ 23 w 203"/>
                <a:gd name="T67" fmla="*/ 80 h 799"/>
                <a:gd name="T68" fmla="*/ 23 w 203"/>
                <a:gd name="T69" fmla="*/ 2 h 79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03"/>
                <a:gd name="T106" fmla="*/ 0 h 799"/>
                <a:gd name="T107" fmla="*/ 203 w 203"/>
                <a:gd name="T108" fmla="*/ 799 h 79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03" h="799">
                  <a:moveTo>
                    <a:pt x="203" y="18"/>
                  </a:moveTo>
                  <a:lnTo>
                    <a:pt x="202" y="17"/>
                  </a:lnTo>
                  <a:lnTo>
                    <a:pt x="199" y="16"/>
                  </a:lnTo>
                  <a:lnTo>
                    <a:pt x="193" y="14"/>
                  </a:lnTo>
                  <a:lnTo>
                    <a:pt x="186" y="11"/>
                  </a:lnTo>
                  <a:lnTo>
                    <a:pt x="177" y="8"/>
                  </a:lnTo>
                  <a:lnTo>
                    <a:pt x="166" y="5"/>
                  </a:lnTo>
                  <a:lnTo>
                    <a:pt x="153" y="3"/>
                  </a:lnTo>
                  <a:lnTo>
                    <a:pt x="140" y="1"/>
                  </a:lnTo>
                  <a:lnTo>
                    <a:pt x="125" y="0"/>
                  </a:lnTo>
                  <a:lnTo>
                    <a:pt x="109" y="0"/>
                  </a:lnTo>
                  <a:lnTo>
                    <a:pt x="92" y="1"/>
                  </a:lnTo>
                  <a:lnTo>
                    <a:pt x="74" y="4"/>
                  </a:lnTo>
                  <a:lnTo>
                    <a:pt x="57" y="9"/>
                  </a:lnTo>
                  <a:lnTo>
                    <a:pt x="37" y="16"/>
                  </a:lnTo>
                  <a:lnTo>
                    <a:pt x="19" y="26"/>
                  </a:lnTo>
                  <a:lnTo>
                    <a:pt x="0" y="38"/>
                  </a:lnTo>
                  <a:lnTo>
                    <a:pt x="0" y="799"/>
                  </a:lnTo>
                  <a:lnTo>
                    <a:pt x="1" y="799"/>
                  </a:lnTo>
                  <a:lnTo>
                    <a:pt x="5" y="799"/>
                  </a:lnTo>
                  <a:lnTo>
                    <a:pt x="11" y="798"/>
                  </a:lnTo>
                  <a:lnTo>
                    <a:pt x="19" y="797"/>
                  </a:lnTo>
                  <a:lnTo>
                    <a:pt x="28" y="796"/>
                  </a:lnTo>
                  <a:lnTo>
                    <a:pt x="41" y="794"/>
                  </a:lnTo>
                  <a:lnTo>
                    <a:pt x="53" y="791"/>
                  </a:lnTo>
                  <a:lnTo>
                    <a:pt x="67" y="786"/>
                  </a:lnTo>
                  <a:lnTo>
                    <a:pt x="82" y="782"/>
                  </a:lnTo>
                  <a:lnTo>
                    <a:pt x="99" y="777"/>
                  </a:lnTo>
                  <a:lnTo>
                    <a:pt x="116" y="771"/>
                  </a:lnTo>
                  <a:lnTo>
                    <a:pt x="133" y="763"/>
                  </a:lnTo>
                  <a:lnTo>
                    <a:pt x="150" y="755"/>
                  </a:lnTo>
                  <a:lnTo>
                    <a:pt x="169" y="745"/>
                  </a:lnTo>
                  <a:lnTo>
                    <a:pt x="186" y="733"/>
                  </a:lnTo>
                  <a:lnTo>
                    <a:pt x="203" y="720"/>
                  </a:lnTo>
                  <a:lnTo>
                    <a:pt x="203" y="1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06" name="Freeform 1194"/>
            <p:cNvSpPr>
              <a:spLocks/>
            </p:cNvSpPr>
            <p:nvPr/>
          </p:nvSpPr>
          <p:spPr bwMode="auto">
            <a:xfrm>
              <a:off x="3928" y="3289"/>
              <a:ext cx="19" cy="72"/>
            </a:xfrm>
            <a:custGeom>
              <a:avLst/>
              <a:gdLst>
                <a:gd name="T0" fmla="*/ 19 w 171"/>
                <a:gd name="T1" fmla="*/ 2 h 650"/>
                <a:gd name="T2" fmla="*/ 19 w 171"/>
                <a:gd name="T3" fmla="*/ 2 h 650"/>
                <a:gd name="T4" fmla="*/ 19 w 171"/>
                <a:gd name="T5" fmla="*/ 1 h 650"/>
                <a:gd name="T6" fmla="*/ 18 w 171"/>
                <a:gd name="T7" fmla="*/ 1 h 650"/>
                <a:gd name="T8" fmla="*/ 17 w 171"/>
                <a:gd name="T9" fmla="*/ 1 h 650"/>
                <a:gd name="T10" fmla="*/ 17 w 171"/>
                <a:gd name="T11" fmla="*/ 1 h 650"/>
                <a:gd name="T12" fmla="*/ 15 w 171"/>
                <a:gd name="T13" fmla="*/ 0 h 650"/>
                <a:gd name="T14" fmla="*/ 14 w 171"/>
                <a:gd name="T15" fmla="*/ 0 h 650"/>
                <a:gd name="T16" fmla="*/ 13 w 171"/>
                <a:gd name="T17" fmla="*/ 0 h 650"/>
                <a:gd name="T18" fmla="*/ 12 w 171"/>
                <a:gd name="T19" fmla="*/ 0 h 650"/>
                <a:gd name="T20" fmla="*/ 10 w 171"/>
                <a:gd name="T21" fmla="*/ 0 h 650"/>
                <a:gd name="T22" fmla="*/ 9 w 171"/>
                <a:gd name="T23" fmla="*/ 0 h 650"/>
                <a:gd name="T24" fmla="*/ 7 w 171"/>
                <a:gd name="T25" fmla="*/ 0 h 650"/>
                <a:gd name="T26" fmla="*/ 5 w 171"/>
                <a:gd name="T27" fmla="*/ 1 h 650"/>
                <a:gd name="T28" fmla="*/ 3 w 171"/>
                <a:gd name="T29" fmla="*/ 1 h 650"/>
                <a:gd name="T30" fmla="*/ 2 w 171"/>
                <a:gd name="T31" fmla="*/ 2 h 650"/>
                <a:gd name="T32" fmla="*/ 0 w 171"/>
                <a:gd name="T33" fmla="*/ 4 h 650"/>
                <a:gd name="T34" fmla="*/ 0 w 171"/>
                <a:gd name="T35" fmla="*/ 72 h 650"/>
                <a:gd name="T36" fmla="*/ 0 w 171"/>
                <a:gd name="T37" fmla="*/ 72 h 650"/>
                <a:gd name="T38" fmla="*/ 0 w 171"/>
                <a:gd name="T39" fmla="*/ 72 h 650"/>
                <a:gd name="T40" fmla="*/ 1 w 171"/>
                <a:gd name="T41" fmla="*/ 72 h 650"/>
                <a:gd name="T42" fmla="*/ 2 w 171"/>
                <a:gd name="T43" fmla="*/ 72 h 650"/>
                <a:gd name="T44" fmla="*/ 3 w 171"/>
                <a:gd name="T45" fmla="*/ 72 h 650"/>
                <a:gd name="T46" fmla="*/ 4 w 171"/>
                <a:gd name="T47" fmla="*/ 71 h 650"/>
                <a:gd name="T48" fmla="*/ 5 w 171"/>
                <a:gd name="T49" fmla="*/ 71 h 650"/>
                <a:gd name="T50" fmla="*/ 6 w 171"/>
                <a:gd name="T51" fmla="*/ 71 h 650"/>
                <a:gd name="T52" fmla="*/ 8 w 171"/>
                <a:gd name="T53" fmla="*/ 70 h 650"/>
                <a:gd name="T54" fmla="*/ 9 w 171"/>
                <a:gd name="T55" fmla="*/ 70 h 650"/>
                <a:gd name="T56" fmla="*/ 11 w 171"/>
                <a:gd name="T57" fmla="*/ 69 h 650"/>
                <a:gd name="T58" fmla="*/ 12 w 171"/>
                <a:gd name="T59" fmla="*/ 69 h 650"/>
                <a:gd name="T60" fmla="*/ 14 w 171"/>
                <a:gd name="T61" fmla="*/ 68 h 650"/>
                <a:gd name="T62" fmla="*/ 16 w 171"/>
                <a:gd name="T63" fmla="*/ 67 h 650"/>
                <a:gd name="T64" fmla="*/ 17 w 171"/>
                <a:gd name="T65" fmla="*/ 66 h 650"/>
                <a:gd name="T66" fmla="*/ 19 w 171"/>
                <a:gd name="T67" fmla="*/ 65 h 650"/>
                <a:gd name="T68" fmla="*/ 19 w 171"/>
                <a:gd name="T69" fmla="*/ 2 h 65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71"/>
                <a:gd name="T106" fmla="*/ 0 h 650"/>
                <a:gd name="T107" fmla="*/ 171 w 171"/>
                <a:gd name="T108" fmla="*/ 650 h 65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71" h="650">
                  <a:moveTo>
                    <a:pt x="171" y="15"/>
                  </a:moveTo>
                  <a:lnTo>
                    <a:pt x="170" y="15"/>
                  </a:lnTo>
                  <a:lnTo>
                    <a:pt x="167" y="13"/>
                  </a:lnTo>
                  <a:lnTo>
                    <a:pt x="163" y="11"/>
                  </a:lnTo>
                  <a:lnTo>
                    <a:pt x="157" y="9"/>
                  </a:lnTo>
                  <a:lnTo>
                    <a:pt x="149" y="7"/>
                  </a:lnTo>
                  <a:lnTo>
                    <a:pt x="139" y="4"/>
                  </a:lnTo>
                  <a:lnTo>
                    <a:pt x="129" y="2"/>
                  </a:lnTo>
                  <a:lnTo>
                    <a:pt x="118" y="0"/>
                  </a:lnTo>
                  <a:lnTo>
                    <a:pt x="105" y="0"/>
                  </a:lnTo>
                  <a:lnTo>
                    <a:pt x="92" y="0"/>
                  </a:lnTo>
                  <a:lnTo>
                    <a:pt x="77" y="1"/>
                  </a:lnTo>
                  <a:lnTo>
                    <a:pt x="63" y="3"/>
                  </a:lnTo>
                  <a:lnTo>
                    <a:pt x="48" y="7"/>
                  </a:lnTo>
                  <a:lnTo>
                    <a:pt x="31" y="13"/>
                  </a:lnTo>
                  <a:lnTo>
                    <a:pt x="16" y="22"/>
                  </a:lnTo>
                  <a:lnTo>
                    <a:pt x="0" y="32"/>
                  </a:lnTo>
                  <a:lnTo>
                    <a:pt x="0" y="650"/>
                  </a:lnTo>
                  <a:lnTo>
                    <a:pt x="1" y="650"/>
                  </a:lnTo>
                  <a:lnTo>
                    <a:pt x="4" y="650"/>
                  </a:lnTo>
                  <a:lnTo>
                    <a:pt x="9" y="649"/>
                  </a:lnTo>
                  <a:lnTo>
                    <a:pt x="16" y="648"/>
                  </a:lnTo>
                  <a:lnTo>
                    <a:pt x="24" y="647"/>
                  </a:lnTo>
                  <a:lnTo>
                    <a:pt x="34" y="645"/>
                  </a:lnTo>
                  <a:lnTo>
                    <a:pt x="45" y="642"/>
                  </a:lnTo>
                  <a:lnTo>
                    <a:pt x="57" y="640"/>
                  </a:lnTo>
                  <a:lnTo>
                    <a:pt x="69" y="636"/>
                  </a:lnTo>
                  <a:lnTo>
                    <a:pt x="82" y="632"/>
                  </a:lnTo>
                  <a:lnTo>
                    <a:pt x="97" y="627"/>
                  </a:lnTo>
                  <a:lnTo>
                    <a:pt x="112" y="621"/>
                  </a:lnTo>
                  <a:lnTo>
                    <a:pt x="126" y="614"/>
                  </a:lnTo>
                  <a:lnTo>
                    <a:pt x="141" y="606"/>
                  </a:lnTo>
                  <a:lnTo>
                    <a:pt x="157" y="595"/>
                  </a:lnTo>
                  <a:lnTo>
                    <a:pt x="171" y="585"/>
                  </a:lnTo>
                  <a:lnTo>
                    <a:pt x="171" y="1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07" name="Freeform 1195"/>
            <p:cNvSpPr>
              <a:spLocks/>
            </p:cNvSpPr>
            <p:nvPr/>
          </p:nvSpPr>
          <p:spPr bwMode="auto">
            <a:xfrm>
              <a:off x="3929" y="3289"/>
              <a:ext cx="15" cy="56"/>
            </a:xfrm>
            <a:custGeom>
              <a:avLst/>
              <a:gdLst>
                <a:gd name="T0" fmla="*/ 15 w 138"/>
                <a:gd name="T1" fmla="*/ 2 h 502"/>
                <a:gd name="T2" fmla="*/ 15 w 138"/>
                <a:gd name="T3" fmla="*/ 1 h 502"/>
                <a:gd name="T4" fmla="*/ 14 w 138"/>
                <a:gd name="T5" fmla="*/ 1 h 502"/>
                <a:gd name="T6" fmla="*/ 12 w 138"/>
                <a:gd name="T7" fmla="*/ 0 h 502"/>
                <a:gd name="T8" fmla="*/ 10 w 138"/>
                <a:gd name="T9" fmla="*/ 0 h 502"/>
                <a:gd name="T10" fmla="*/ 8 w 138"/>
                <a:gd name="T11" fmla="*/ 0 h 502"/>
                <a:gd name="T12" fmla="*/ 6 w 138"/>
                <a:gd name="T13" fmla="*/ 0 h 502"/>
                <a:gd name="T14" fmla="*/ 3 w 138"/>
                <a:gd name="T15" fmla="*/ 1 h 502"/>
                <a:gd name="T16" fmla="*/ 0 w 138"/>
                <a:gd name="T17" fmla="*/ 3 h 502"/>
                <a:gd name="T18" fmla="*/ 0 w 138"/>
                <a:gd name="T19" fmla="*/ 56 h 502"/>
                <a:gd name="T20" fmla="*/ 0 w 138"/>
                <a:gd name="T21" fmla="*/ 56 h 502"/>
                <a:gd name="T22" fmla="*/ 1 w 138"/>
                <a:gd name="T23" fmla="*/ 56 h 502"/>
                <a:gd name="T24" fmla="*/ 3 w 138"/>
                <a:gd name="T25" fmla="*/ 56 h 502"/>
                <a:gd name="T26" fmla="*/ 5 w 138"/>
                <a:gd name="T27" fmla="*/ 55 h 502"/>
                <a:gd name="T28" fmla="*/ 7 w 138"/>
                <a:gd name="T29" fmla="*/ 54 h 502"/>
                <a:gd name="T30" fmla="*/ 10 w 138"/>
                <a:gd name="T31" fmla="*/ 53 h 502"/>
                <a:gd name="T32" fmla="*/ 12 w 138"/>
                <a:gd name="T33" fmla="*/ 52 h 502"/>
                <a:gd name="T34" fmla="*/ 15 w 138"/>
                <a:gd name="T35" fmla="*/ 50 h 502"/>
                <a:gd name="T36" fmla="*/ 15 w 138"/>
                <a:gd name="T37" fmla="*/ 2 h 5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8"/>
                <a:gd name="T58" fmla="*/ 0 h 502"/>
                <a:gd name="T59" fmla="*/ 138 w 138"/>
                <a:gd name="T60" fmla="*/ 502 h 5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8" h="502">
                  <a:moveTo>
                    <a:pt x="138" y="14"/>
                  </a:moveTo>
                  <a:lnTo>
                    <a:pt x="135" y="13"/>
                  </a:lnTo>
                  <a:lnTo>
                    <a:pt x="126" y="8"/>
                  </a:lnTo>
                  <a:lnTo>
                    <a:pt x="113" y="4"/>
                  </a:lnTo>
                  <a:lnTo>
                    <a:pt x="96" y="1"/>
                  </a:lnTo>
                  <a:lnTo>
                    <a:pt x="74" y="0"/>
                  </a:lnTo>
                  <a:lnTo>
                    <a:pt x="51" y="3"/>
                  </a:lnTo>
                  <a:lnTo>
                    <a:pt x="25" y="12"/>
                  </a:lnTo>
                  <a:lnTo>
                    <a:pt x="0" y="26"/>
                  </a:lnTo>
                  <a:lnTo>
                    <a:pt x="0" y="502"/>
                  </a:lnTo>
                  <a:lnTo>
                    <a:pt x="3" y="502"/>
                  </a:lnTo>
                  <a:lnTo>
                    <a:pt x="13" y="501"/>
                  </a:lnTo>
                  <a:lnTo>
                    <a:pt x="28" y="499"/>
                  </a:lnTo>
                  <a:lnTo>
                    <a:pt x="46" y="494"/>
                  </a:lnTo>
                  <a:lnTo>
                    <a:pt x="67" y="488"/>
                  </a:lnTo>
                  <a:lnTo>
                    <a:pt x="91" y="479"/>
                  </a:lnTo>
                  <a:lnTo>
                    <a:pt x="114" y="467"/>
                  </a:lnTo>
                  <a:lnTo>
                    <a:pt x="138" y="450"/>
                  </a:lnTo>
                  <a:lnTo>
                    <a:pt x="138" y="1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08" name="Freeform 1196"/>
            <p:cNvSpPr>
              <a:spLocks/>
            </p:cNvSpPr>
            <p:nvPr/>
          </p:nvSpPr>
          <p:spPr bwMode="auto">
            <a:xfrm>
              <a:off x="3929" y="3290"/>
              <a:ext cx="12" cy="40"/>
            </a:xfrm>
            <a:custGeom>
              <a:avLst/>
              <a:gdLst>
                <a:gd name="T0" fmla="*/ 12 w 104"/>
                <a:gd name="T1" fmla="*/ 1 h 353"/>
                <a:gd name="T2" fmla="*/ 12 w 104"/>
                <a:gd name="T3" fmla="*/ 1 h 353"/>
                <a:gd name="T4" fmla="*/ 11 w 104"/>
                <a:gd name="T5" fmla="*/ 1 h 353"/>
                <a:gd name="T6" fmla="*/ 10 w 104"/>
                <a:gd name="T7" fmla="*/ 0 h 353"/>
                <a:gd name="T8" fmla="*/ 8 w 104"/>
                <a:gd name="T9" fmla="*/ 0 h 353"/>
                <a:gd name="T10" fmla="*/ 6 w 104"/>
                <a:gd name="T11" fmla="*/ 0 h 353"/>
                <a:gd name="T12" fmla="*/ 4 w 104"/>
                <a:gd name="T13" fmla="*/ 0 h 353"/>
                <a:gd name="T14" fmla="*/ 2 w 104"/>
                <a:gd name="T15" fmla="*/ 1 h 353"/>
                <a:gd name="T16" fmla="*/ 0 w 104"/>
                <a:gd name="T17" fmla="*/ 2 h 353"/>
                <a:gd name="T18" fmla="*/ 0 w 104"/>
                <a:gd name="T19" fmla="*/ 40 h 353"/>
                <a:gd name="T20" fmla="*/ 0 w 104"/>
                <a:gd name="T21" fmla="*/ 40 h 353"/>
                <a:gd name="T22" fmla="*/ 1 w 104"/>
                <a:gd name="T23" fmla="*/ 40 h 353"/>
                <a:gd name="T24" fmla="*/ 2 w 104"/>
                <a:gd name="T25" fmla="*/ 40 h 353"/>
                <a:gd name="T26" fmla="*/ 4 w 104"/>
                <a:gd name="T27" fmla="*/ 39 h 353"/>
                <a:gd name="T28" fmla="*/ 6 w 104"/>
                <a:gd name="T29" fmla="*/ 39 h 353"/>
                <a:gd name="T30" fmla="*/ 8 w 104"/>
                <a:gd name="T31" fmla="*/ 38 h 353"/>
                <a:gd name="T32" fmla="*/ 10 w 104"/>
                <a:gd name="T33" fmla="*/ 37 h 353"/>
                <a:gd name="T34" fmla="*/ 12 w 104"/>
                <a:gd name="T35" fmla="*/ 35 h 353"/>
                <a:gd name="T36" fmla="*/ 12 w 104"/>
                <a:gd name="T37" fmla="*/ 1 h 35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4"/>
                <a:gd name="T58" fmla="*/ 0 h 353"/>
                <a:gd name="T59" fmla="*/ 104 w 104"/>
                <a:gd name="T60" fmla="*/ 353 h 35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4" h="353">
                  <a:moveTo>
                    <a:pt x="104" y="10"/>
                  </a:moveTo>
                  <a:lnTo>
                    <a:pt x="102" y="9"/>
                  </a:lnTo>
                  <a:lnTo>
                    <a:pt x="95" y="6"/>
                  </a:lnTo>
                  <a:lnTo>
                    <a:pt x="85" y="3"/>
                  </a:lnTo>
                  <a:lnTo>
                    <a:pt x="71" y="0"/>
                  </a:lnTo>
                  <a:lnTo>
                    <a:pt x="56" y="0"/>
                  </a:lnTo>
                  <a:lnTo>
                    <a:pt x="38" y="3"/>
                  </a:lnTo>
                  <a:lnTo>
                    <a:pt x="19" y="9"/>
                  </a:lnTo>
                  <a:lnTo>
                    <a:pt x="0" y="20"/>
                  </a:lnTo>
                  <a:lnTo>
                    <a:pt x="0" y="353"/>
                  </a:lnTo>
                  <a:lnTo>
                    <a:pt x="2" y="353"/>
                  </a:lnTo>
                  <a:lnTo>
                    <a:pt x="9" y="352"/>
                  </a:lnTo>
                  <a:lnTo>
                    <a:pt x="21" y="350"/>
                  </a:lnTo>
                  <a:lnTo>
                    <a:pt x="35" y="347"/>
                  </a:lnTo>
                  <a:lnTo>
                    <a:pt x="51" y="343"/>
                  </a:lnTo>
                  <a:lnTo>
                    <a:pt x="68" y="336"/>
                  </a:lnTo>
                  <a:lnTo>
                    <a:pt x="86" y="326"/>
                  </a:lnTo>
                  <a:lnTo>
                    <a:pt x="104" y="313"/>
                  </a:lnTo>
                  <a:lnTo>
                    <a:pt x="104" y="1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09" name="Freeform 1197"/>
            <p:cNvSpPr>
              <a:spLocks/>
            </p:cNvSpPr>
            <p:nvPr/>
          </p:nvSpPr>
          <p:spPr bwMode="auto">
            <a:xfrm>
              <a:off x="3930" y="3291"/>
              <a:ext cx="8" cy="23"/>
            </a:xfrm>
            <a:custGeom>
              <a:avLst/>
              <a:gdLst>
                <a:gd name="T0" fmla="*/ 8 w 72"/>
                <a:gd name="T1" fmla="*/ 1 h 204"/>
                <a:gd name="T2" fmla="*/ 8 w 72"/>
                <a:gd name="T3" fmla="*/ 1 h 204"/>
                <a:gd name="T4" fmla="*/ 7 w 72"/>
                <a:gd name="T5" fmla="*/ 0 h 204"/>
                <a:gd name="T6" fmla="*/ 6 w 72"/>
                <a:gd name="T7" fmla="*/ 0 h 204"/>
                <a:gd name="T8" fmla="*/ 5 w 72"/>
                <a:gd name="T9" fmla="*/ 0 h 204"/>
                <a:gd name="T10" fmla="*/ 4 w 72"/>
                <a:gd name="T11" fmla="*/ 0 h 204"/>
                <a:gd name="T12" fmla="*/ 3 w 72"/>
                <a:gd name="T13" fmla="*/ 0 h 204"/>
                <a:gd name="T14" fmla="*/ 1 w 72"/>
                <a:gd name="T15" fmla="*/ 1 h 204"/>
                <a:gd name="T16" fmla="*/ 0 w 72"/>
                <a:gd name="T17" fmla="*/ 1 h 204"/>
                <a:gd name="T18" fmla="*/ 0 w 72"/>
                <a:gd name="T19" fmla="*/ 23 h 204"/>
                <a:gd name="T20" fmla="*/ 0 w 72"/>
                <a:gd name="T21" fmla="*/ 23 h 204"/>
                <a:gd name="T22" fmla="*/ 1 w 72"/>
                <a:gd name="T23" fmla="*/ 23 h 204"/>
                <a:gd name="T24" fmla="*/ 2 w 72"/>
                <a:gd name="T25" fmla="*/ 23 h 204"/>
                <a:gd name="T26" fmla="*/ 3 w 72"/>
                <a:gd name="T27" fmla="*/ 23 h 204"/>
                <a:gd name="T28" fmla="*/ 4 w 72"/>
                <a:gd name="T29" fmla="*/ 22 h 204"/>
                <a:gd name="T30" fmla="*/ 5 w 72"/>
                <a:gd name="T31" fmla="*/ 22 h 204"/>
                <a:gd name="T32" fmla="*/ 7 w 72"/>
                <a:gd name="T33" fmla="*/ 21 h 204"/>
                <a:gd name="T34" fmla="*/ 8 w 72"/>
                <a:gd name="T35" fmla="*/ 20 h 204"/>
                <a:gd name="T36" fmla="*/ 8 w 72"/>
                <a:gd name="T37" fmla="*/ 1 h 20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2"/>
                <a:gd name="T58" fmla="*/ 0 h 204"/>
                <a:gd name="T59" fmla="*/ 72 w 72"/>
                <a:gd name="T60" fmla="*/ 204 h 20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2" h="204">
                  <a:moveTo>
                    <a:pt x="72" y="6"/>
                  </a:moveTo>
                  <a:lnTo>
                    <a:pt x="69" y="5"/>
                  </a:lnTo>
                  <a:lnTo>
                    <a:pt x="65" y="4"/>
                  </a:lnTo>
                  <a:lnTo>
                    <a:pt x="58" y="2"/>
                  </a:lnTo>
                  <a:lnTo>
                    <a:pt x="49" y="0"/>
                  </a:lnTo>
                  <a:lnTo>
                    <a:pt x="39" y="0"/>
                  </a:lnTo>
                  <a:lnTo>
                    <a:pt x="27" y="1"/>
                  </a:lnTo>
                  <a:lnTo>
                    <a:pt x="13" y="6"/>
                  </a:lnTo>
                  <a:lnTo>
                    <a:pt x="0" y="13"/>
                  </a:lnTo>
                  <a:lnTo>
                    <a:pt x="0" y="204"/>
                  </a:lnTo>
                  <a:lnTo>
                    <a:pt x="2" y="204"/>
                  </a:lnTo>
                  <a:lnTo>
                    <a:pt x="6" y="203"/>
                  </a:lnTo>
                  <a:lnTo>
                    <a:pt x="15" y="202"/>
                  </a:lnTo>
                  <a:lnTo>
                    <a:pt x="24" y="200"/>
                  </a:lnTo>
                  <a:lnTo>
                    <a:pt x="35" y="197"/>
                  </a:lnTo>
                  <a:lnTo>
                    <a:pt x="47" y="192"/>
                  </a:lnTo>
                  <a:lnTo>
                    <a:pt x="59" y="185"/>
                  </a:lnTo>
                  <a:lnTo>
                    <a:pt x="72" y="177"/>
                  </a:lnTo>
                  <a:lnTo>
                    <a:pt x="72" y="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10" name="Freeform 1198"/>
            <p:cNvSpPr>
              <a:spLocks/>
            </p:cNvSpPr>
            <p:nvPr/>
          </p:nvSpPr>
          <p:spPr bwMode="auto">
            <a:xfrm>
              <a:off x="4025" y="3357"/>
              <a:ext cx="12" cy="11"/>
            </a:xfrm>
            <a:custGeom>
              <a:avLst/>
              <a:gdLst>
                <a:gd name="T0" fmla="*/ 6 w 104"/>
                <a:gd name="T1" fmla="*/ 11 h 104"/>
                <a:gd name="T2" fmla="*/ 7 w 104"/>
                <a:gd name="T3" fmla="*/ 11 h 104"/>
                <a:gd name="T4" fmla="*/ 8 w 104"/>
                <a:gd name="T5" fmla="*/ 11 h 104"/>
                <a:gd name="T6" fmla="*/ 9 w 104"/>
                <a:gd name="T7" fmla="*/ 10 h 104"/>
                <a:gd name="T8" fmla="*/ 10 w 104"/>
                <a:gd name="T9" fmla="*/ 9 h 104"/>
                <a:gd name="T10" fmla="*/ 11 w 104"/>
                <a:gd name="T11" fmla="*/ 9 h 104"/>
                <a:gd name="T12" fmla="*/ 12 w 104"/>
                <a:gd name="T13" fmla="*/ 8 h 104"/>
                <a:gd name="T14" fmla="*/ 12 w 104"/>
                <a:gd name="T15" fmla="*/ 7 h 104"/>
                <a:gd name="T16" fmla="*/ 12 w 104"/>
                <a:gd name="T17" fmla="*/ 6 h 104"/>
                <a:gd name="T18" fmla="*/ 12 w 104"/>
                <a:gd name="T19" fmla="*/ 4 h 104"/>
                <a:gd name="T20" fmla="*/ 12 w 104"/>
                <a:gd name="T21" fmla="*/ 3 h 104"/>
                <a:gd name="T22" fmla="*/ 11 w 104"/>
                <a:gd name="T23" fmla="*/ 2 h 104"/>
                <a:gd name="T24" fmla="*/ 10 w 104"/>
                <a:gd name="T25" fmla="*/ 2 h 104"/>
                <a:gd name="T26" fmla="*/ 9 w 104"/>
                <a:gd name="T27" fmla="*/ 1 h 104"/>
                <a:gd name="T28" fmla="*/ 8 w 104"/>
                <a:gd name="T29" fmla="*/ 0 h 104"/>
                <a:gd name="T30" fmla="*/ 7 w 104"/>
                <a:gd name="T31" fmla="*/ 0 h 104"/>
                <a:gd name="T32" fmla="*/ 6 w 104"/>
                <a:gd name="T33" fmla="*/ 0 h 104"/>
                <a:gd name="T34" fmla="*/ 5 w 104"/>
                <a:gd name="T35" fmla="*/ 0 h 104"/>
                <a:gd name="T36" fmla="*/ 4 w 104"/>
                <a:gd name="T37" fmla="*/ 0 h 104"/>
                <a:gd name="T38" fmla="*/ 3 w 104"/>
                <a:gd name="T39" fmla="*/ 1 h 104"/>
                <a:gd name="T40" fmla="*/ 2 w 104"/>
                <a:gd name="T41" fmla="*/ 2 h 104"/>
                <a:gd name="T42" fmla="*/ 1 w 104"/>
                <a:gd name="T43" fmla="*/ 2 h 104"/>
                <a:gd name="T44" fmla="*/ 0 w 104"/>
                <a:gd name="T45" fmla="*/ 3 h 104"/>
                <a:gd name="T46" fmla="*/ 0 w 104"/>
                <a:gd name="T47" fmla="*/ 4 h 104"/>
                <a:gd name="T48" fmla="*/ 0 w 104"/>
                <a:gd name="T49" fmla="*/ 6 h 104"/>
                <a:gd name="T50" fmla="*/ 0 w 104"/>
                <a:gd name="T51" fmla="*/ 7 h 104"/>
                <a:gd name="T52" fmla="*/ 0 w 104"/>
                <a:gd name="T53" fmla="*/ 8 h 104"/>
                <a:gd name="T54" fmla="*/ 1 w 104"/>
                <a:gd name="T55" fmla="*/ 9 h 104"/>
                <a:gd name="T56" fmla="*/ 2 w 104"/>
                <a:gd name="T57" fmla="*/ 9 h 104"/>
                <a:gd name="T58" fmla="*/ 3 w 104"/>
                <a:gd name="T59" fmla="*/ 10 h 104"/>
                <a:gd name="T60" fmla="*/ 4 w 104"/>
                <a:gd name="T61" fmla="*/ 11 h 104"/>
                <a:gd name="T62" fmla="*/ 5 w 104"/>
                <a:gd name="T63" fmla="*/ 11 h 104"/>
                <a:gd name="T64" fmla="*/ 6 w 104"/>
                <a:gd name="T65" fmla="*/ 11 h 1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4"/>
                <a:gd name="T100" fmla="*/ 0 h 104"/>
                <a:gd name="T101" fmla="*/ 104 w 104"/>
                <a:gd name="T102" fmla="*/ 104 h 10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4" h="104">
                  <a:moveTo>
                    <a:pt x="52" y="104"/>
                  </a:moveTo>
                  <a:lnTo>
                    <a:pt x="62" y="103"/>
                  </a:lnTo>
                  <a:lnTo>
                    <a:pt x="73" y="100"/>
                  </a:lnTo>
                  <a:lnTo>
                    <a:pt x="81" y="95"/>
                  </a:lnTo>
                  <a:lnTo>
                    <a:pt x="89" y="89"/>
                  </a:lnTo>
                  <a:lnTo>
                    <a:pt x="95" y="81"/>
                  </a:lnTo>
                  <a:lnTo>
                    <a:pt x="100" y="72"/>
                  </a:lnTo>
                  <a:lnTo>
                    <a:pt x="103" y="62"/>
                  </a:lnTo>
                  <a:lnTo>
                    <a:pt x="104" y="52"/>
                  </a:lnTo>
                  <a:lnTo>
                    <a:pt x="103" y="41"/>
                  </a:lnTo>
                  <a:lnTo>
                    <a:pt x="100" y="31"/>
                  </a:lnTo>
                  <a:lnTo>
                    <a:pt x="95" y="22"/>
                  </a:lnTo>
                  <a:lnTo>
                    <a:pt x="89" y="15"/>
                  </a:lnTo>
                  <a:lnTo>
                    <a:pt x="81" y="8"/>
                  </a:lnTo>
                  <a:lnTo>
                    <a:pt x="73" y="4"/>
                  </a:lnTo>
                  <a:lnTo>
                    <a:pt x="62" y="1"/>
                  </a:lnTo>
                  <a:lnTo>
                    <a:pt x="52" y="0"/>
                  </a:lnTo>
                  <a:lnTo>
                    <a:pt x="42" y="1"/>
                  </a:lnTo>
                  <a:lnTo>
                    <a:pt x="32" y="4"/>
                  </a:lnTo>
                  <a:lnTo>
                    <a:pt x="24" y="8"/>
                  </a:lnTo>
                  <a:lnTo>
                    <a:pt x="16" y="15"/>
                  </a:lnTo>
                  <a:lnTo>
                    <a:pt x="9" y="22"/>
                  </a:lnTo>
                  <a:lnTo>
                    <a:pt x="4" y="31"/>
                  </a:lnTo>
                  <a:lnTo>
                    <a:pt x="1" y="41"/>
                  </a:lnTo>
                  <a:lnTo>
                    <a:pt x="0" y="52"/>
                  </a:lnTo>
                  <a:lnTo>
                    <a:pt x="1" y="62"/>
                  </a:lnTo>
                  <a:lnTo>
                    <a:pt x="4" y="72"/>
                  </a:lnTo>
                  <a:lnTo>
                    <a:pt x="9" y="81"/>
                  </a:lnTo>
                  <a:lnTo>
                    <a:pt x="16" y="89"/>
                  </a:lnTo>
                  <a:lnTo>
                    <a:pt x="24" y="95"/>
                  </a:lnTo>
                  <a:lnTo>
                    <a:pt x="32" y="100"/>
                  </a:lnTo>
                  <a:lnTo>
                    <a:pt x="42" y="103"/>
                  </a:lnTo>
                  <a:lnTo>
                    <a:pt x="52" y="10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11" name="Freeform 1199"/>
            <p:cNvSpPr>
              <a:spLocks/>
            </p:cNvSpPr>
            <p:nvPr/>
          </p:nvSpPr>
          <p:spPr bwMode="auto">
            <a:xfrm>
              <a:off x="3990" y="3357"/>
              <a:ext cx="6" cy="6"/>
            </a:xfrm>
            <a:custGeom>
              <a:avLst/>
              <a:gdLst>
                <a:gd name="T0" fmla="*/ 3 w 52"/>
                <a:gd name="T1" fmla="*/ 6 h 52"/>
                <a:gd name="T2" fmla="*/ 4 w 52"/>
                <a:gd name="T3" fmla="*/ 6 h 52"/>
                <a:gd name="T4" fmla="*/ 5 w 52"/>
                <a:gd name="T5" fmla="*/ 5 h 52"/>
                <a:gd name="T6" fmla="*/ 6 w 52"/>
                <a:gd name="T7" fmla="*/ 4 h 52"/>
                <a:gd name="T8" fmla="*/ 6 w 52"/>
                <a:gd name="T9" fmla="*/ 3 h 52"/>
                <a:gd name="T10" fmla="*/ 6 w 52"/>
                <a:gd name="T11" fmla="*/ 2 h 52"/>
                <a:gd name="T12" fmla="*/ 5 w 52"/>
                <a:gd name="T13" fmla="*/ 1 h 52"/>
                <a:gd name="T14" fmla="*/ 4 w 52"/>
                <a:gd name="T15" fmla="*/ 0 h 52"/>
                <a:gd name="T16" fmla="*/ 3 w 52"/>
                <a:gd name="T17" fmla="*/ 0 h 52"/>
                <a:gd name="T18" fmla="*/ 2 w 52"/>
                <a:gd name="T19" fmla="*/ 0 h 52"/>
                <a:gd name="T20" fmla="*/ 1 w 52"/>
                <a:gd name="T21" fmla="*/ 1 h 52"/>
                <a:gd name="T22" fmla="*/ 0 w 52"/>
                <a:gd name="T23" fmla="*/ 2 h 52"/>
                <a:gd name="T24" fmla="*/ 0 w 52"/>
                <a:gd name="T25" fmla="*/ 3 h 52"/>
                <a:gd name="T26" fmla="*/ 0 w 52"/>
                <a:gd name="T27" fmla="*/ 4 h 52"/>
                <a:gd name="T28" fmla="*/ 1 w 52"/>
                <a:gd name="T29" fmla="*/ 5 h 52"/>
                <a:gd name="T30" fmla="*/ 2 w 52"/>
                <a:gd name="T31" fmla="*/ 6 h 52"/>
                <a:gd name="T32" fmla="*/ 3 w 52"/>
                <a:gd name="T33" fmla="*/ 6 h 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52"/>
                <a:gd name="T53" fmla="*/ 52 w 52"/>
                <a:gd name="T54" fmla="*/ 52 h 5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52">
                  <a:moveTo>
                    <a:pt x="25" y="52"/>
                  </a:moveTo>
                  <a:lnTo>
                    <a:pt x="35" y="50"/>
                  </a:lnTo>
                  <a:lnTo>
                    <a:pt x="44" y="44"/>
                  </a:lnTo>
                  <a:lnTo>
                    <a:pt x="50" y="36"/>
                  </a:lnTo>
                  <a:lnTo>
                    <a:pt x="52" y="25"/>
                  </a:lnTo>
                  <a:lnTo>
                    <a:pt x="50" y="15"/>
                  </a:lnTo>
                  <a:lnTo>
                    <a:pt x="44" y="7"/>
                  </a:lnTo>
                  <a:lnTo>
                    <a:pt x="35" y="2"/>
                  </a:lnTo>
                  <a:lnTo>
                    <a:pt x="25" y="0"/>
                  </a:lnTo>
                  <a:lnTo>
                    <a:pt x="15" y="2"/>
                  </a:lnTo>
                  <a:lnTo>
                    <a:pt x="7" y="7"/>
                  </a:lnTo>
                  <a:lnTo>
                    <a:pt x="2" y="15"/>
                  </a:lnTo>
                  <a:lnTo>
                    <a:pt x="0" y="25"/>
                  </a:lnTo>
                  <a:lnTo>
                    <a:pt x="2" y="36"/>
                  </a:lnTo>
                  <a:lnTo>
                    <a:pt x="7" y="44"/>
                  </a:lnTo>
                  <a:lnTo>
                    <a:pt x="15" y="50"/>
                  </a:lnTo>
                  <a:lnTo>
                    <a:pt x="25" y="5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12" name="Freeform 1200"/>
            <p:cNvSpPr>
              <a:spLocks/>
            </p:cNvSpPr>
            <p:nvPr/>
          </p:nvSpPr>
          <p:spPr bwMode="auto">
            <a:xfrm>
              <a:off x="4000" y="3357"/>
              <a:ext cx="5" cy="6"/>
            </a:xfrm>
            <a:custGeom>
              <a:avLst/>
              <a:gdLst>
                <a:gd name="T0" fmla="*/ 3 w 52"/>
                <a:gd name="T1" fmla="*/ 6 h 52"/>
                <a:gd name="T2" fmla="*/ 4 w 52"/>
                <a:gd name="T3" fmla="*/ 6 h 52"/>
                <a:gd name="T4" fmla="*/ 4 w 52"/>
                <a:gd name="T5" fmla="*/ 5 h 52"/>
                <a:gd name="T6" fmla="*/ 5 w 52"/>
                <a:gd name="T7" fmla="*/ 4 h 52"/>
                <a:gd name="T8" fmla="*/ 5 w 52"/>
                <a:gd name="T9" fmla="*/ 3 h 52"/>
                <a:gd name="T10" fmla="*/ 5 w 52"/>
                <a:gd name="T11" fmla="*/ 2 h 52"/>
                <a:gd name="T12" fmla="*/ 4 w 52"/>
                <a:gd name="T13" fmla="*/ 1 h 52"/>
                <a:gd name="T14" fmla="*/ 4 w 52"/>
                <a:gd name="T15" fmla="*/ 0 h 52"/>
                <a:gd name="T16" fmla="*/ 3 w 52"/>
                <a:gd name="T17" fmla="*/ 0 h 52"/>
                <a:gd name="T18" fmla="*/ 2 w 52"/>
                <a:gd name="T19" fmla="*/ 0 h 52"/>
                <a:gd name="T20" fmla="*/ 1 w 52"/>
                <a:gd name="T21" fmla="*/ 1 h 52"/>
                <a:gd name="T22" fmla="*/ 0 w 52"/>
                <a:gd name="T23" fmla="*/ 2 h 52"/>
                <a:gd name="T24" fmla="*/ 0 w 52"/>
                <a:gd name="T25" fmla="*/ 3 h 52"/>
                <a:gd name="T26" fmla="*/ 0 w 52"/>
                <a:gd name="T27" fmla="*/ 4 h 52"/>
                <a:gd name="T28" fmla="*/ 1 w 52"/>
                <a:gd name="T29" fmla="*/ 5 h 52"/>
                <a:gd name="T30" fmla="*/ 2 w 52"/>
                <a:gd name="T31" fmla="*/ 6 h 52"/>
                <a:gd name="T32" fmla="*/ 3 w 52"/>
                <a:gd name="T33" fmla="*/ 6 h 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52"/>
                <a:gd name="T53" fmla="*/ 52 w 52"/>
                <a:gd name="T54" fmla="*/ 52 h 5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52">
                  <a:moveTo>
                    <a:pt x="27" y="52"/>
                  </a:moveTo>
                  <a:lnTo>
                    <a:pt x="37" y="50"/>
                  </a:lnTo>
                  <a:lnTo>
                    <a:pt x="45" y="45"/>
                  </a:lnTo>
                  <a:lnTo>
                    <a:pt x="50" y="37"/>
                  </a:lnTo>
                  <a:lnTo>
                    <a:pt x="52" y="26"/>
                  </a:lnTo>
                  <a:lnTo>
                    <a:pt x="50" y="16"/>
                  </a:lnTo>
                  <a:lnTo>
                    <a:pt x="45" y="8"/>
                  </a:lnTo>
                  <a:lnTo>
                    <a:pt x="37" y="2"/>
                  </a:lnTo>
                  <a:lnTo>
                    <a:pt x="27" y="0"/>
                  </a:lnTo>
                  <a:lnTo>
                    <a:pt x="17" y="2"/>
                  </a:lnTo>
                  <a:lnTo>
                    <a:pt x="8" y="8"/>
                  </a:lnTo>
                  <a:lnTo>
                    <a:pt x="2" y="16"/>
                  </a:lnTo>
                  <a:lnTo>
                    <a:pt x="0" y="26"/>
                  </a:lnTo>
                  <a:lnTo>
                    <a:pt x="2" y="37"/>
                  </a:lnTo>
                  <a:lnTo>
                    <a:pt x="8" y="45"/>
                  </a:lnTo>
                  <a:lnTo>
                    <a:pt x="17" y="50"/>
                  </a:lnTo>
                  <a:lnTo>
                    <a:pt x="27" y="5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13" name="Freeform 1201"/>
            <p:cNvSpPr>
              <a:spLocks/>
            </p:cNvSpPr>
            <p:nvPr/>
          </p:nvSpPr>
          <p:spPr bwMode="auto">
            <a:xfrm>
              <a:off x="3961" y="3278"/>
              <a:ext cx="16" cy="79"/>
            </a:xfrm>
            <a:custGeom>
              <a:avLst/>
              <a:gdLst>
                <a:gd name="T0" fmla="*/ 5 w 148"/>
                <a:gd name="T1" fmla="*/ 2 h 712"/>
                <a:gd name="T2" fmla="*/ 5 w 148"/>
                <a:gd name="T3" fmla="*/ 3 h 712"/>
                <a:gd name="T4" fmla="*/ 3 w 148"/>
                <a:gd name="T5" fmla="*/ 8 h 712"/>
                <a:gd name="T6" fmla="*/ 2 w 148"/>
                <a:gd name="T7" fmla="*/ 15 h 712"/>
                <a:gd name="T8" fmla="*/ 1 w 148"/>
                <a:gd name="T9" fmla="*/ 24 h 712"/>
                <a:gd name="T10" fmla="*/ 0 w 148"/>
                <a:gd name="T11" fmla="*/ 35 h 712"/>
                <a:gd name="T12" fmla="*/ 0 w 148"/>
                <a:gd name="T13" fmla="*/ 49 h 712"/>
                <a:gd name="T14" fmla="*/ 1 w 148"/>
                <a:gd name="T15" fmla="*/ 63 h 712"/>
                <a:gd name="T16" fmla="*/ 4 w 148"/>
                <a:gd name="T17" fmla="*/ 79 h 712"/>
                <a:gd name="T18" fmla="*/ 15 w 148"/>
                <a:gd name="T19" fmla="*/ 78 h 712"/>
                <a:gd name="T20" fmla="*/ 15 w 148"/>
                <a:gd name="T21" fmla="*/ 76 h 712"/>
                <a:gd name="T22" fmla="*/ 14 w 148"/>
                <a:gd name="T23" fmla="*/ 70 h 712"/>
                <a:gd name="T24" fmla="*/ 13 w 148"/>
                <a:gd name="T25" fmla="*/ 60 h 712"/>
                <a:gd name="T26" fmla="*/ 11 w 148"/>
                <a:gd name="T27" fmla="*/ 49 h 712"/>
                <a:gd name="T28" fmla="*/ 11 w 148"/>
                <a:gd name="T29" fmla="*/ 36 h 712"/>
                <a:gd name="T30" fmla="*/ 11 w 148"/>
                <a:gd name="T31" fmla="*/ 23 h 712"/>
                <a:gd name="T32" fmla="*/ 13 w 148"/>
                <a:gd name="T33" fmla="*/ 11 h 712"/>
                <a:gd name="T34" fmla="*/ 16 w 148"/>
                <a:gd name="T35" fmla="*/ 1 h 712"/>
                <a:gd name="T36" fmla="*/ 16 w 148"/>
                <a:gd name="T37" fmla="*/ 1 h 712"/>
                <a:gd name="T38" fmla="*/ 16 w 148"/>
                <a:gd name="T39" fmla="*/ 1 h 712"/>
                <a:gd name="T40" fmla="*/ 16 w 148"/>
                <a:gd name="T41" fmla="*/ 0 h 712"/>
                <a:gd name="T42" fmla="*/ 15 w 148"/>
                <a:gd name="T43" fmla="*/ 0 h 712"/>
                <a:gd name="T44" fmla="*/ 14 w 148"/>
                <a:gd name="T45" fmla="*/ 0 h 712"/>
                <a:gd name="T46" fmla="*/ 12 w 148"/>
                <a:gd name="T47" fmla="*/ 0 h 712"/>
                <a:gd name="T48" fmla="*/ 9 w 148"/>
                <a:gd name="T49" fmla="*/ 1 h 712"/>
                <a:gd name="T50" fmla="*/ 5 w 148"/>
                <a:gd name="T51" fmla="*/ 2 h 71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48"/>
                <a:gd name="T79" fmla="*/ 0 h 712"/>
                <a:gd name="T80" fmla="*/ 148 w 148"/>
                <a:gd name="T81" fmla="*/ 712 h 71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48" h="712">
                  <a:moveTo>
                    <a:pt x="46" y="14"/>
                  </a:moveTo>
                  <a:lnTo>
                    <a:pt x="42" y="29"/>
                  </a:lnTo>
                  <a:lnTo>
                    <a:pt x="32" y="68"/>
                  </a:lnTo>
                  <a:lnTo>
                    <a:pt x="18" y="132"/>
                  </a:lnTo>
                  <a:lnTo>
                    <a:pt x="7" y="217"/>
                  </a:lnTo>
                  <a:lnTo>
                    <a:pt x="0" y="319"/>
                  </a:lnTo>
                  <a:lnTo>
                    <a:pt x="1" y="438"/>
                  </a:lnTo>
                  <a:lnTo>
                    <a:pt x="13" y="570"/>
                  </a:lnTo>
                  <a:lnTo>
                    <a:pt x="41" y="712"/>
                  </a:lnTo>
                  <a:lnTo>
                    <a:pt x="143" y="707"/>
                  </a:lnTo>
                  <a:lnTo>
                    <a:pt x="139" y="685"/>
                  </a:lnTo>
                  <a:lnTo>
                    <a:pt x="128" y="628"/>
                  </a:lnTo>
                  <a:lnTo>
                    <a:pt x="116" y="543"/>
                  </a:lnTo>
                  <a:lnTo>
                    <a:pt x="105" y="439"/>
                  </a:lnTo>
                  <a:lnTo>
                    <a:pt x="99" y="324"/>
                  </a:lnTo>
                  <a:lnTo>
                    <a:pt x="102" y="209"/>
                  </a:lnTo>
                  <a:lnTo>
                    <a:pt x="117" y="100"/>
                  </a:lnTo>
                  <a:lnTo>
                    <a:pt x="148" y="8"/>
                  </a:lnTo>
                  <a:lnTo>
                    <a:pt x="148" y="7"/>
                  </a:lnTo>
                  <a:lnTo>
                    <a:pt x="148" y="5"/>
                  </a:lnTo>
                  <a:lnTo>
                    <a:pt x="146" y="3"/>
                  </a:lnTo>
                  <a:lnTo>
                    <a:pt x="140" y="0"/>
                  </a:lnTo>
                  <a:lnTo>
                    <a:pt x="127" y="0"/>
                  </a:lnTo>
                  <a:lnTo>
                    <a:pt x="109" y="1"/>
                  </a:lnTo>
                  <a:lnTo>
                    <a:pt x="83" y="6"/>
                  </a:lnTo>
                  <a:lnTo>
                    <a:pt x="46" y="1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14" name="Freeform 1202"/>
            <p:cNvSpPr>
              <a:spLocks/>
            </p:cNvSpPr>
            <p:nvPr/>
          </p:nvSpPr>
          <p:spPr bwMode="auto">
            <a:xfrm>
              <a:off x="4045" y="3268"/>
              <a:ext cx="23" cy="88"/>
            </a:xfrm>
            <a:custGeom>
              <a:avLst/>
              <a:gdLst>
                <a:gd name="T0" fmla="*/ 23 w 201"/>
                <a:gd name="T1" fmla="*/ 1 h 795"/>
                <a:gd name="T2" fmla="*/ 22 w 201"/>
                <a:gd name="T3" fmla="*/ 1 h 795"/>
                <a:gd name="T4" fmla="*/ 21 w 201"/>
                <a:gd name="T5" fmla="*/ 3 h 795"/>
                <a:gd name="T6" fmla="*/ 19 w 201"/>
                <a:gd name="T7" fmla="*/ 8 h 795"/>
                <a:gd name="T8" fmla="*/ 17 w 201"/>
                <a:gd name="T9" fmla="*/ 15 h 795"/>
                <a:gd name="T10" fmla="*/ 15 w 201"/>
                <a:gd name="T11" fmla="*/ 27 h 795"/>
                <a:gd name="T12" fmla="*/ 15 w 201"/>
                <a:gd name="T13" fmla="*/ 42 h 795"/>
                <a:gd name="T14" fmla="*/ 15 w 201"/>
                <a:gd name="T15" fmla="*/ 62 h 795"/>
                <a:gd name="T16" fmla="*/ 17 w 201"/>
                <a:gd name="T17" fmla="*/ 88 h 795"/>
                <a:gd name="T18" fmla="*/ 4 w 201"/>
                <a:gd name="T19" fmla="*/ 88 h 795"/>
                <a:gd name="T20" fmla="*/ 4 w 201"/>
                <a:gd name="T21" fmla="*/ 85 h 795"/>
                <a:gd name="T22" fmla="*/ 3 w 201"/>
                <a:gd name="T23" fmla="*/ 78 h 795"/>
                <a:gd name="T24" fmla="*/ 1 w 201"/>
                <a:gd name="T25" fmla="*/ 68 h 795"/>
                <a:gd name="T26" fmla="*/ 0 w 201"/>
                <a:gd name="T27" fmla="*/ 55 h 795"/>
                <a:gd name="T28" fmla="*/ 0 w 201"/>
                <a:gd name="T29" fmla="*/ 40 h 795"/>
                <a:gd name="T30" fmla="*/ 1 w 201"/>
                <a:gd name="T31" fmla="*/ 26 h 795"/>
                <a:gd name="T32" fmla="*/ 3 w 201"/>
                <a:gd name="T33" fmla="*/ 12 h 795"/>
                <a:gd name="T34" fmla="*/ 8 w 201"/>
                <a:gd name="T35" fmla="*/ 0 h 795"/>
                <a:gd name="T36" fmla="*/ 23 w 201"/>
                <a:gd name="T37" fmla="*/ 1 h 7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01"/>
                <a:gd name="T58" fmla="*/ 0 h 795"/>
                <a:gd name="T59" fmla="*/ 201 w 201"/>
                <a:gd name="T60" fmla="*/ 795 h 7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01" h="795">
                  <a:moveTo>
                    <a:pt x="201" y="5"/>
                  </a:moveTo>
                  <a:lnTo>
                    <a:pt x="196" y="10"/>
                  </a:lnTo>
                  <a:lnTo>
                    <a:pt x="183" y="31"/>
                  </a:lnTo>
                  <a:lnTo>
                    <a:pt x="165" y="73"/>
                  </a:lnTo>
                  <a:lnTo>
                    <a:pt x="148" y="140"/>
                  </a:lnTo>
                  <a:lnTo>
                    <a:pt x="134" y="240"/>
                  </a:lnTo>
                  <a:lnTo>
                    <a:pt x="127" y="379"/>
                  </a:lnTo>
                  <a:lnTo>
                    <a:pt x="131" y="561"/>
                  </a:lnTo>
                  <a:lnTo>
                    <a:pt x="150" y="795"/>
                  </a:lnTo>
                  <a:lnTo>
                    <a:pt x="37" y="795"/>
                  </a:lnTo>
                  <a:lnTo>
                    <a:pt x="33" y="771"/>
                  </a:lnTo>
                  <a:lnTo>
                    <a:pt x="24" y="707"/>
                  </a:lnTo>
                  <a:lnTo>
                    <a:pt x="13" y="611"/>
                  </a:lnTo>
                  <a:lnTo>
                    <a:pt x="3" y="493"/>
                  </a:lnTo>
                  <a:lnTo>
                    <a:pt x="0" y="363"/>
                  </a:lnTo>
                  <a:lnTo>
                    <a:pt x="7" y="231"/>
                  </a:lnTo>
                  <a:lnTo>
                    <a:pt x="28" y="107"/>
                  </a:lnTo>
                  <a:lnTo>
                    <a:pt x="66" y="0"/>
                  </a:lnTo>
                  <a:lnTo>
                    <a:pt x="201" y="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15" name="Freeform 1203"/>
            <p:cNvSpPr>
              <a:spLocks/>
            </p:cNvSpPr>
            <p:nvPr/>
          </p:nvSpPr>
          <p:spPr bwMode="auto">
            <a:xfrm>
              <a:off x="3961" y="3282"/>
              <a:ext cx="15" cy="69"/>
            </a:xfrm>
            <a:custGeom>
              <a:avLst/>
              <a:gdLst>
                <a:gd name="T0" fmla="*/ 5 w 129"/>
                <a:gd name="T1" fmla="*/ 1 h 622"/>
                <a:gd name="T2" fmla="*/ 4 w 129"/>
                <a:gd name="T3" fmla="*/ 3 h 622"/>
                <a:gd name="T4" fmla="*/ 3 w 129"/>
                <a:gd name="T5" fmla="*/ 7 h 622"/>
                <a:gd name="T6" fmla="*/ 2 w 129"/>
                <a:gd name="T7" fmla="*/ 13 h 622"/>
                <a:gd name="T8" fmla="*/ 1 w 129"/>
                <a:gd name="T9" fmla="*/ 21 h 622"/>
                <a:gd name="T10" fmla="*/ 0 w 129"/>
                <a:gd name="T11" fmla="*/ 31 h 622"/>
                <a:gd name="T12" fmla="*/ 0 w 129"/>
                <a:gd name="T13" fmla="*/ 42 h 622"/>
                <a:gd name="T14" fmla="*/ 1 w 129"/>
                <a:gd name="T15" fmla="*/ 55 h 622"/>
                <a:gd name="T16" fmla="*/ 4 w 129"/>
                <a:gd name="T17" fmla="*/ 69 h 622"/>
                <a:gd name="T18" fmla="*/ 14 w 129"/>
                <a:gd name="T19" fmla="*/ 68 h 622"/>
                <a:gd name="T20" fmla="*/ 14 w 129"/>
                <a:gd name="T21" fmla="*/ 66 h 622"/>
                <a:gd name="T22" fmla="*/ 13 w 129"/>
                <a:gd name="T23" fmla="*/ 61 h 622"/>
                <a:gd name="T24" fmla="*/ 12 w 129"/>
                <a:gd name="T25" fmla="*/ 52 h 622"/>
                <a:gd name="T26" fmla="*/ 11 w 129"/>
                <a:gd name="T27" fmla="*/ 42 h 622"/>
                <a:gd name="T28" fmla="*/ 10 w 129"/>
                <a:gd name="T29" fmla="*/ 31 h 622"/>
                <a:gd name="T30" fmla="*/ 10 w 129"/>
                <a:gd name="T31" fmla="*/ 20 h 622"/>
                <a:gd name="T32" fmla="*/ 12 w 129"/>
                <a:gd name="T33" fmla="*/ 10 h 622"/>
                <a:gd name="T34" fmla="*/ 15 w 129"/>
                <a:gd name="T35" fmla="*/ 1 h 622"/>
                <a:gd name="T36" fmla="*/ 15 w 129"/>
                <a:gd name="T37" fmla="*/ 1 h 622"/>
                <a:gd name="T38" fmla="*/ 15 w 129"/>
                <a:gd name="T39" fmla="*/ 0 h 622"/>
                <a:gd name="T40" fmla="*/ 15 w 129"/>
                <a:gd name="T41" fmla="*/ 0 h 622"/>
                <a:gd name="T42" fmla="*/ 14 w 129"/>
                <a:gd name="T43" fmla="*/ 0 h 622"/>
                <a:gd name="T44" fmla="*/ 13 w 129"/>
                <a:gd name="T45" fmla="*/ 0 h 622"/>
                <a:gd name="T46" fmla="*/ 11 w 129"/>
                <a:gd name="T47" fmla="*/ 0 h 622"/>
                <a:gd name="T48" fmla="*/ 8 w 129"/>
                <a:gd name="T49" fmla="*/ 1 h 622"/>
                <a:gd name="T50" fmla="*/ 5 w 129"/>
                <a:gd name="T51" fmla="*/ 1 h 62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9"/>
                <a:gd name="T79" fmla="*/ 0 h 622"/>
                <a:gd name="T80" fmla="*/ 129 w 129"/>
                <a:gd name="T81" fmla="*/ 622 h 62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9" h="622">
                  <a:moveTo>
                    <a:pt x="41" y="12"/>
                  </a:moveTo>
                  <a:lnTo>
                    <a:pt x="37" y="24"/>
                  </a:lnTo>
                  <a:lnTo>
                    <a:pt x="29" y="59"/>
                  </a:lnTo>
                  <a:lnTo>
                    <a:pt x="18" y="115"/>
                  </a:lnTo>
                  <a:lnTo>
                    <a:pt x="6" y="189"/>
                  </a:lnTo>
                  <a:lnTo>
                    <a:pt x="0" y="279"/>
                  </a:lnTo>
                  <a:lnTo>
                    <a:pt x="1" y="382"/>
                  </a:lnTo>
                  <a:lnTo>
                    <a:pt x="11" y="497"/>
                  </a:lnTo>
                  <a:lnTo>
                    <a:pt x="36" y="622"/>
                  </a:lnTo>
                  <a:lnTo>
                    <a:pt x="124" y="617"/>
                  </a:lnTo>
                  <a:lnTo>
                    <a:pt x="120" y="598"/>
                  </a:lnTo>
                  <a:lnTo>
                    <a:pt x="112" y="548"/>
                  </a:lnTo>
                  <a:lnTo>
                    <a:pt x="101" y="473"/>
                  </a:lnTo>
                  <a:lnTo>
                    <a:pt x="92" y="382"/>
                  </a:lnTo>
                  <a:lnTo>
                    <a:pt x="87" y="282"/>
                  </a:lnTo>
                  <a:lnTo>
                    <a:pt x="89" y="182"/>
                  </a:lnTo>
                  <a:lnTo>
                    <a:pt x="102" y="87"/>
                  </a:lnTo>
                  <a:lnTo>
                    <a:pt x="129" y="7"/>
                  </a:lnTo>
                  <a:lnTo>
                    <a:pt x="129" y="6"/>
                  </a:lnTo>
                  <a:lnTo>
                    <a:pt x="129" y="4"/>
                  </a:lnTo>
                  <a:lnTo>
                    <a:pt x="127" y="2"/>
                  </a:lnTo>
                  <a:lnTo>
                    <a:pt x="122" y="0"/>
                  </a:lnTo>
                  <a:lnTo>
                    <a:pt x="112" y="0"/>
                  </a:lnTo>
                  <a:lnTo>
                    <a:pt x="96" y="1"/>
                  </a:lnTo>
                  <a:lnTo>
                    <a:pt x="72" y="5"/>
                  </a:lnTo>
                  <a:lnTo>
                    <a:pt x="41" y="1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16" name="Freeform 1204"/>
            <p:cNvSpPr>
              <a:spLocks/>
            </p:cNvSpPr>
            <p:nvPr/>
          </p:nvSpPr>
          <p:spPr bwMode="auto">
            <a:xfrm>
              <a:off x="3962" y="3287"/>
              <a:ext cx="12" cy="59"/>
            </a:xfrm>
            <a:custGeom>
              <a:avLst/>
              <a:gdLst>
                <a:gd name="T0" fmla="*/ 4 w 110"/>
                <a:gd name="T1" fmla="*/ 1 h 531"/>
                <a:gd name="T2" fmla="*/ 3 w 110"/>
                <a:gd name="T3" fmla="*/ 2 h 531"/>
                <a:gd name="T4" fmla="*/ 3 w 110"/>
                <a:gd name="T5" fmla="*/ 6 h 531"/>
                <a:gd name="T6" fmla="*/ 2 w 110"/>
                <a:gd name="T7" fmla="*/ 11 h 531"/>
                <a:gd name="T8" fmla="*/ 1 w 110"/>
                <a:gd name="T9" fmla="*/ 18 h 531"/>
                <a:gd name="T10" fmla="*/ 0 w 110"/>
                <a:gd name="T11" fmla="*/ 26 h 531"/>
                <a:gd name="T12" fmla="*/ 0 w 110"/>
                <a:gd name="T13" fmla="*/ 36 h 531"/>
                <a:gd name="T14" fmla="*/ 1 w 110"/>
                <a:gd name="T15" fmla="*/ 47 h 531"/>
                <a:gd name="T16" fmla="*/ 3 w 110"/>
                <a:gd name="T17" fmla="*/ 59 h 531"/>
                <a:gd name="T18" fmla="*/ 12 w 110"/>
                <a:gd name="T19" fmla="*/ 58 h 531"/>
                <a:gd name="T20" fmla="*/ 11 w 110"/>
                <a:gd name="T21" fmla="*/ 57 h 531"/>
                <a:gd name="T22" fmla="*/ 10 w 110"/>
                <a:gd name="T23" fmla="*/ 52 h 531"/>
                <a:gd name="T24" fmla="*/ 9 w 110"/>
                <a:gd name="T25" fmla="*/ 45 h 531"/>
                <a:gd name="T26" fmla="*/ 9 w 110"/>
                <a:gd name="T27" fmla="*/ 36 h 531"/>
                <a:gd name="T28" fmla="*/ 8 w 110"/>
                <a:gd name="T29" fmla="*/ 27 h 531"/>
                <a:gd name="T30" fmla="*/ 8 w 110"/>
                <a:gd name="T31" fmla="*/ 17 h 531"/>
                <a:gd name="T32" fmla="*/ 9 w 110"/>
                <a:gd name="T33" fmla="*/ 8 h 531"/>
                <a:gd name="T34" fmla="*/ 12 w 110"/>
                <a:gd name="T35" fmla="*/ 1 h 531"/>
                <a:gd name="T36" fmla="*/ 12 w 110"/>
                <a:gd name="T37" fmla="*/ 1 h 531"/>
                <a:gd name="T38" fmla="*/ 12 w 110"/>
                <a:gd name="T39" fmla="*/ 0 h 531"/>
                <a:gd name="T40" fmla="*/ 12 w 110"/>
                <a:gd name="T41" fmla="*/ 0 h 531"/>
                <a:gd name="T42" fmla="*/ 11 w 110"/>
                <a:gd name="T43" fmla="*/ 0 h 531"/>
                <a:gd name="T44" fmla="*/ 10 w 110"/>
                <a:gd name="T45" fmla="*/ 0 h 531"/>
                <a:gd name="T46" fmla="*/ 9 w 110"/>
                <a:gd name="T47" fmla="*/ 0 h 531"/>
                <a:gd name="T48" fmla="*/ 7 w 110"/>
                <a:gd name="T49" fmla="*/ 0 h 531"/>
                <a:gd name="T50" fmla="*/ 4 w 110"/>
                <a:gd name="T51" fmla="*/ 1 h 53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0"/>
                <a:gd name="T79" fmla="*/ 0 h 531"/>
                <a:gd name="T80" fmla="*/ 110 w 110"/>
                <a:gd name="T81" fmla="*/ 531 h 53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0" h="531">
                  <a:moveTo>
                    <a:pt x="35" y="10"/>
                  </a:moveTo>
                  <a:lnTo>
                    <a:pt x="32" y="20"/>
                  </a:lnTo>
                  <a:lnTo>
                    <a:pt x="24" y="50"/>
                  </a:lnTo>
                  <a:lnTo>
                    <a:pt x="15" y="98"/>
                  </a:lnTo>
                  <a:lnTo>
                    <a:pt x="5" y="160"/>
                  </a:lnTo>
                  <a:lnTo>
                    <a:pt x="0" y="237"/>
                  </a:lnTo>
                  <a:lnTo>
                    <a:pt x="1" y="326"/>
                  </a:lnTo>
                  <a:lnTo>
                    <a:pt x="10" y="424"/>
                  </a:lnTo>
                  <a:lnTo>
                    <a:pt x="31" y="531"/>
                  </a:lnTo>
                  <a:lnTo>
                    <a:pt x="106" y="525"/>
                  </a:lnTo>
                  <a:lnTo>
                    <a:pt x="103" y="510"/>
                  </a:lnTo>
                  <a:lnTo>
                    <a:pt x="96" y="467"/>
                  </a:lnTo>
                  <a:lnTo>
                    <a:pt x="87" y="404"/>
                  </a:lnTo>
                  <a:lnTo>
                    <a:pt x="79" y="326"/>
                  </a:lnTo>
                  <a:lnTo>
                    <a:pt x="74" y="241"/>
                  </a:lnTo>
                  <a:lnTo>
                    <a:pt x="76" y="155"/>
                  </a:lnTo>
                  <a:lnTo>
                    <a:pt x="87" y="74"/>
                  </a:lnTo>
                  <a:lnTo>
                    <a:pt x="110" y="6"/>
                  </a:lnTo>
                  <a:lnTo>
                    <a:pt x="110" y="5"/>
                  </a:lnTo>
                  <a:lnTo>
                    <a:pt x="110" y="4"/>
                  </a:lnTo>
                  <a:lnTo>
                    <a:pt x="108" y="2"/>
                  </a:lnTo>
                  <a:lnTo>
                    <a:pt x="104" y="0"/>
                  </a:lnTo>
                  <a:lnTo>
                    <a:pt x="95" y="0"/>
                  </a:lnTo>
                  <a:lnTo>
                    <a:pt x="82" y="1"/>
                  </a:lnTo>
                  <a:lnTo>
                    <a:pt x="62" y="4"/>
                  </a:lnTo>
                  <a:lnTo>
                    <a:pt x="35" y="1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17" name="Freeform 1205"/>
            <p:cNvSpPr>
              <a:spLocks/>
            </p:cNvSpPr>
            <p:nvPr/>
          </p:nvSpPr>
          <p:spPr bwMode="auto">
            <a:xfrm>
              <a:off x="3963" y="3292"/>
              <a:ext cx="10" cy="48"/>
            </a:xfrm>
            <a:custGeom>
              <a:avLst/>
              <a:gdLst>
                <a:gd name="T0" fmla="*/ 3 w 92"/>
                <a:gd name="T1" fmla="*/ 1 h 438"/>
                <a:gd name="T2" fmla="*/ 3 w 92"/>
                <a:gd name="T3" fmla="*/ 2 h 438"/>
                <a:gd name="T4" fmla="*/ 2 w 92"/>
                <a:gd name="T5" fmla="*/ 5 h 438"/>
                <a:gd name="T6" fmla="*/ 1 w 92"/>
                <a:gd name="T7" fmla="*/ 9 h 438"/>
                <a:gd name="T8" fmla="*/ 0 w 92"/>
                <a:gd name="T9" fmla="*/ 15 h 438"/>
                <a:gd name="T10" fmla="*/ 0 w 92"/>
                <a:gd name="T11" fmla="*/ 21 h 438"/>
                <a:gd name="T12" fmla="*/ 0 w 92"/>
                <a:gd name="T13" fmla="*/ 30 h 438"/>
                <a:gd name="T14" fmla="*/ 1 w 92"/>
                <a:gd name="T15" fmla="*/ 38 h 438"/>
                <a:gd name="T16" fmla="*/ 3 w 92"/>
                <a:gd name="T17" fmla="*/ 48 h 438"/>
                <a:gd name="T18" fmla="*/ 10 w 92"/>
                <a:gd name="T19" fmla="*/ 48 h 438"/>
                <a:gd name="T20" fmla="*/ 9 w 92"/>
                <a:gd name="T21" fmla="*/ 46 h 438"/>
                <a:gd name="T22" fmla="*/ 9 w 92"/>
                <a:gd name="T23" fmla="*/ 42 h 438"/>
                <a:gd name="T24" fmla="*/ 8 w 92"/>
                <a:gd name="T25" fmla="*/ 37 h 438"/>
                <a:gd name="T26" fmla="*/ 7 w 92"/>
                <a:gd name="T27" fmla="*/ 30 h 438"/>
                <a:gd name="T28" fmla="*/ 7 w 92"/>
                <a:gd name="T29" fmla="*/ 22 h 438"/>
                <a:gd name="T30" fmla="*/ 7 w 92"/>
                <a:gd name="T31" fmla="*/ 14 h 438"/>
                <a:gd name="T32" fmla="*/ 8 w 92"/>
                <a:gd name="T33" fmla="*/ 7 h 438"/>
                <a:gd name="T34" fmla="*/ 10 w 92"/>
                <a:gd name="T35" fmla="*/ 1 h 438"/>
                <a:gd name="T36" fmla="*/ 10 w 92"/>
                <a:gd name="T37" fmla="*/ 0 h 438"/>
                <a:gd name="T38" fmla="*/ 10 w 92"/>
                <a:gd name="T39" fmla="*/ 0 h 438"/>
                <a:gd name="T40" fmla="*/ 10 w 92"/>
                <a:gd name="T41" fmla="*/ 0 h 438"/>
                <a:gd name="T42" fmla="*/ 9 w 92"/>
                <a:gd name="T43" fmla="*/ 0 h 438"/>
                <a:gd name="T44" fmla="*/ 9 w 92"/>
                <a:gd name="T45" fmla="*/ 0 h 438"/>
                <a:gd name="T46" fmla="*/ 7 w 92"/>
                <a:gd name="T47" fmla="*/ 0 h 438"/>
                <a:gd name="T48" fmla="*/ 6 w 92"/>
                <a:gd name="T49" fmla="*/ 0 h 438"/>
                <a:gd name="T50" fmla="*/ 3 w 92"/>
                <a:gd name="T51" fmla="*/ 1 h 4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2"/>
                <a:gd name="T79" fmla="*/ 0 h 438"/>
                <a:gd name="T80" fmla="*/ 92 w 92"/>
                <a:gd name="T81" fmla="*/ 438 h 43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2" h="438">
                  <a:moveTo>
                    <a:pt x="29" y="8"/>
                  </a:moveTo>
                  <a:lnTo>
                    <a:pt x="26" y="16"/>
                  </a:lnTo>
                  <a:lnTo>
                    <a:pt x="20" y="42"/>
                  </a:lnTo>
                  <a:lnTo>
                    <a:pt x="12" y="81"/>
                  </a:lnTo>
                  <a:lnTo>
                    <a:pt x="4" y="133"/>
                  </a:lnTo>
                  <a:lnTo>
                    <a:pt x="0" y="196"/>
                  </a:lnTo>
                  <a:lnTo>
                    <a:pt x="0" y="270"/>
                  </a:lnTo>
                  <a:lnTo>
                    <a:pt x="9" y="351"/>
                  </a:lnTo>
                  <a:lnTo>
                    <a:pt x="25" y="438"/>
                  </a:lnTo>
                  <a:lnTo>
                    <a:pt x="88" y="435"/>
                  </a:lnTo>
                  <a:lnTo>
                    <a:pt x="85" y="422"/>
                  </a:lnTo>
                  <a:lnTo>
                    <a:pt x="79" y="386"/>
                  </a:lnTo>
                  <a:lnTo>
                    <a:pt x="72" y="334"/>
                  </a:lnTo>
                  <a:lnTo>
                    <a:pt x="65" y="270"/>
                  </a:lnTo>
                  <a:lnTo>
                    <a:pt x="61" y="199"/>
                  </a:lnTo>
                  <a:lnTo>
                    <a:pt x="63" y="129"/>
                  </a:lnTo>
                  <a:lnTo>
                    <a:pt x="73" y="61"/>
                  </a:lnTo>
                  <a:lnTo>
                    <a:pt x="92" y="5"/>
                  </a:lnTo>
                  <a:lnTo>
                    <a:pt x="92" y="4"/>
                  </a:lnTo>
                  <a:lnTo>
                    <a:pt x="92" y="3"/>
                  </a:lnTo>
                  <a:lnTo>
                    <a:pt x="90" y="1"/>
                  </a:lnTo>
                  <a:lnTo>
                    <a:pt x="87" y="0"/>
                  </a:lnTo>
                  <a:lnTo>
                    <a:pt x="80" y="0"/>
                  </a:lnTo>
                  <a:lnTo>
                    <a:pt x="68" y="0"/>
                  </a:lnTo>
                  <a:lnTo>
                    <a:pt x="51" y="3"/>
                  </a:lnTo>
                  <a:lnTo>
                    <a:pt x="29" y="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18" name="Freeform 1206"/>
            <p:cNvSpPr>
              <a:spLocks/>
            </p:cNvSpPr>
            <p:nvPr/>
          </p:nvSpPr>
          <p:spPr bwMode="auto">
            <a:xfrm>
              <a:off x="3963" y="3296"/>
              <a:ext cx="8" cy="39"/>
            </a:xfrm>
            <a:custGeom>
              <a:avLst/>
              <a:gdLst>
                <a:gd name="T0" fmla="*/ 3 w 73"/>
                <a:gd name="T1" fmla="*/ 1 h 347"/>
                <a:gd name="T2" fmla="*/ 2 w 73"/>
                <a:gd name="T3" fmla="*/ 2 h 347"/>
                <a:gd name="T4" fmla="*/ 2 w 73"/>
                <a:gd name="T5" fmla="*/ 4 h 347"/>
                <a:gd name="T6" fmla="*/ 1 w 73"/>
                <a:gd name="T7" fmla="*/ 7 h 347"/>
                <a:gd name="T8" fmla="*/ 0 w 73"/>
                <a:gd name="T9" fmla="*/ 12 h 347"/>
                <a:gd name="T10" fmla="*/ 0 w 73"/>
                <a:gd name="T11" fmla="*/ 17 h 347"/>
                <a:gd name="T12" fmla="*/ 0 w 73"/>
                <a:gd name="T13" fmla="*/ 24 h 347"/>
                <a:gd name="T14" fmla="*/ 1 w 73"/>
                <a:gd name="T15" fmla="*/ 31 h 347"/>
                <a:gd name="T16" fmla="*/ 2 w 73"/>
                <a:gd name="T17" fmla="*/ 39 h 347"/>
                <a:gd name="T18" fmla="*/ 8 w 73"/>
                <a:gd name="T19" fmla="*/ 39 h 347"/>
                <a:gd name="T20" fmla="*/ 7 w 73"/>
                <a:gd name="T21" fmla="*/ 38 h 347"/>
                <a:gd name="T22" fmla="*/ 7 w 73"/>
                <a:gd name="T23" fmla="*/ 34 h 347"/>
                <a:gd name="T24" fmla="*/ 6 w 73"/>
                <a:gd name="T25" fmla="*/ 30 h 347"/>
                <a:gd name="T26" fmla="*/ 6 w 73"/>
                <a:gd name="T27" fmla="*/ 24 h 347"/>
                <a:gd name="T28" fmla="*/ 5 w 73"/>
                <a:gd name="T29" fmla="*/ 18 h 347"/>
                <a:gd name="T30" fmla="*/ 5 w 73"/>
                <a:gd name="T31" fmla="*/ 11 h 347"/>
                <a:gd name="T32" fmla="*/ 6 w 73"/>
                <a:gd name="T33" fmla="*/ 6 h 347"/>
                <a:gd name="T34" fmla="*/ 8 w 73"/>
                <a:gd name="T35" fmla="*/ 0 h 347"/>
                <a:gd name="T36" fmla="*/ 8 w 73"/>
                <a:gd name="T37" fmla="*/ 0 h 347"/>
                <a:gd name="T38" fmla="*/ 8 w 73"/>
                <a:gd name="T39" fmla="*/ 0 h 347"/>
                <a:gd name="T40" fmla="*/ 8 w 73"/>
                <a:gd name="T41" fmla="*/ 0 h 347"/>
                <a:gd name="T42" fmla="*/ 8 w 73"/>
                <a:gd name="T43" fmla="*/ 0 h 347"/>
                <a:gd name="T44" fmla="*/ 7 w 73"/>
                <a:gd name="T45" fmla="*/ 0 h 347"/>
                <a:gd name="T46" fmla="*/ 6 w 73"/>
                <a:gd name="T47" fmla="*/ 0 h 347"/>
                <a:gd name="T48" fmla="*/ 4 w 73"/>
                <a:gd name="T49" fmla="*/ 0 h 347"/>
                <a:gd name="T50" fmla="*/ 3 w 73"/>
                <a:gd name="T51" fmla="*/ 1 h 34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3"/>
                <a:gd name="T79" fmla="*/ 0 h 347"/>
                <a:gd name="T80" fmla="*/ 73 w 73"/>
                <a:gd name="T81" fmla="*/ 347 h 34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3" h="347">
                  <a:moveTo>
                    <a:pt x="23" y="7"/>
                  </a:moveTo>
                  <a:lnTo>
                    <a:pt x="21" y="14"/>
                  </a:lnTo>
                  <a:lnTo>
                    <a:pt x="16" y="33"/>
                  </a:lnTo>
                  <a:lnTo>
                    <a:pt x="10" y="64"/>
                  </a:lnTo>
                  <a:lnTo>
                    <a:pt x="4" y="105"/>
                  </a:lnTo>
                  <a:lnTo>
                    <a:pt x="0" y="155"/>
                  </a:lnTo>
                  <a:lnTo>
                    <a:pt x="0" y="213"/>
                  </a:lnTo>
                  <a:lnTo>
                    <a:pt x="7" y="278"/>
                  </a:lnTo>
                  <a:lnTo>
                    <a:pt x="20" y="347"/>
                  </a:lnTo>
                  <a:lnTo>
                    <a:pt x="70" y="344"/>
                  </a:lnTo>
                  <a:lnTo>
                    <a:pt x="68" y="334"/>
                  </a:lnTo>
                  <a:lnTo>
                    <a:pt x="63" y="305"/>
                  </a:lnTo>
                  <a:lnTo>
                    <a:pt x="56" y="265"/>
                  </a:lnTo>
                  <a:lnTo>
                    <a:pt x="51" y="213"/>
                  </a:lnTo>
                  <a:lnTo>
                    <a:pt x="48" y="158"/>
                  </a:lnTo>
                  <a:lnTo>
                    <a:pt x="50" y="101"/>
                  </a:lnTo>
                  <a:lnTo>
                    <a:pt x="57" y="49"/>
                  </a:lnTo>
                  <a:lnTo>
                    <a:pt x="73" y="4"/>
                  </a:lnTo>
                  <a:lnTo>
                    <a:pt x="73" y="2"/>
                  </a:lnTo>
                  <a:lnTo>
                    <a:pt x="72" y="1"/>
                  </a:lnTo>
                  <a:lnTo>
                    <a:pt x="69" y="0"/>
                  </a:lnTo>
                  <a:lnTo>
                    <a:pt x="63" y="0"/>
                  </a:lnTo>
                  <a:lnTo>
                    <a:pt x="53" y="1"/>
                  </a:lnTo>
                  <a:lnTo>
                    <a:pt x="41" y="3"/>
                  </a:lnTo>
                  <a:lnTo>
                    <a:pt x="23" y="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19" name="Freeform 1207"/>
            <p:cNvSpPr>
              <a:spLocks/>
            </p:cNvSpPr>
            <p:nvPr/>
          </p:nvSpPr>
          <p:spPr bwMode="auto">
            <a:xfrm>
              <a:off x="3964" y="3301"/>
              <a:ext cx="6" cy="28"/>
            </a:xfrm>
            <a:custGeom>
              <a:avLst/>
              <a:gdLst>
                <a:gd name="T0" fmla="*/ 2 w 52"/>
                <a:gd name="T1" fmla="*/ 1 h 256"/>
                <a:gd name="T2" fmla="*/ 2 w 52"/>
                <a:gd name="T3" fmla="*/ 1 h 256"/>
                <a:gd name="T4" fmla="*/ 1 w 52"/>
                <a:gd name="T5" fmla="*/ 3 h 256"/>
                <a:gd name="T6" fmla="*/ 1 w 52"/>
                <a:gd name="T7" fmla="*/ 5 h 256"/>
                <a:gd name="T8" fmla="*/ 0 w 52"/>
                <a:gd name="T9" fmla="*/ 8 h 256"/>
                <a:gd name="T10" fmla="*/ 0 w 52"/>
                <a:gd name="T11" fmla="*/ 13 h 256"/>
                <a:gd name="T12" fmla="*/ 0 w 52"/>
                <a:gd name="T13" fmla="*/ 17 h 256"/>
                <a:gd name="T14" fmla="*/ 0 w 52"/>
                <a:gd name="T15" fmla="*/ 22 h 256"/>
                <a:gd name="T16" fmla="*/ 2 w 52"/>
                <a:gd name="T17" fmla="*/ 28 h 256"/>
                <a:gd name="T18" fmla="*/ 6 w 52"/>
                <a:gd name="T19" fmla="*/ 28 h 256"/>
                <a:gd name="T20" fmla="*/ 6 w 52"/>
                <a:gd name="T21" fmla="*/ 27 h 256"/>
                <a:gd name="T22" fmla="*/ 5 w 52"/>
                <a:gd name="T23" fmla="*/ 25 h 256"/>
                <a:gd name="T24" fmla="*/ 5 w 52"/>
                <a:gd name="T25" fmla="*/ 21 h 256"/>
                <a:gd name="T26" fmla="*/ 4 w 52"/>
                <a:gd name="T27" fmla="*/ 17 h 256"/>
                <a:gd name="T28" fmla="*/ 4 w 52"/>
                <a:gd name="T29" fmla="*/ 13 h 256"/>
                <a:gd name="T30" fmla="*/ 4 w 52"/>
                <a:gd name="T31" fmla="*/ 8 h 256"/>
                <a:gd name="T32" fmla="*/ 5 w 52"/>
                <a:gd name="T33" fmla="*/ 4 h 256"/>
                <a:gd name="T34" fmla="*/ 6 w 52"/>
                <a:gd name="T35" fmla="*/ 0 h 256"/>
                <a:gd name="T36" fmla="*/ 6 w 52"/>
                <a:gd name="T37" fmla="*/ 0 h 256"/>
                <a:gd name="T38" fmla="*/ 6 w 52"/>
                <a:gd name="T39" fmla="*/ 0 h 256"/>
                <a:gd name="T40" fmla="*/ 6 w 52"/>
                <a:gd name="T41" fmla="*/ 0 h 256"/>
                <a:gd name="T42" fmla="*/ 6 w 52"/>
                <a:gd name="T43" fmla="*/ 0 h 256"/>
                <a:gd name="T44" fmla="*/ 5 w 52"/>
                <a:gd name="T45" fmla="*/ 0 h 256"/>
                <a:gd name="T46" fmla="*/ 5 w 52"/>
                <a:gd name="T47" fmla="*/ 0 h 256"/>
                <a:gd name="T48" fmla="*/ 3 w 52"/>
                <a:gd name="T49" fmla="*/ 0 h 256"/>
                <a:gd name="T50" fmla="*/ 2 w 52"/>
                <a:gd name="T51" fmla="*/ 1 h 2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2"/>
                <a:gd name="T79" fmla="*/ 0 h 256"/>
                <a:gd name="T80" fmla="*/ 52 w 52"/>
                <a:gd name="T81" fmla="*/ 256 h 2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2" h="256">
                  <a:moveTo>
                    <a:pt x="16" y="5"/>
                  </a:moveTo>
                  <a:lnTo>
                    <a:pt x="15" y="10"/>
                  </a:lnTo>
                  <a:lnTo>
                    <a:pt x="11" y="24"/>
                  </a:lnTo>
                  <a:lnTo>
                    <a:pt x="6" y="47"/>
                  </a:lnTo>
                  <a:lnTo>
                    <a:pt x="2" y="77"/>
                  </a:lnTo>
                  <a:lnTo>
                    <a:pt x="0" y="115"/>
                  </a:lnTo>
                  <a:lnTo>
                    <a:pt x="0" y="157"/>
                  </a:lnTo>
                  <a:lnTo>
                    <a:pt x="4" y="205"/>
                  </a:lnTo>
                  <a:lnTo>
                    <a:pt x="14" y="256"/>
                  </a:lnTo>
                  <a:lnTo>
                    <a:pt x="50" y="254"/>
                  </a:lnTo>
                  <a:lnTo>
                    <a:pt x="49" y="247"/>
                  </a:lnTo>
                  <a:lnTo>
                    <a:pt x="45" y="226"/>
                  </a:lnTo>
                  <a:lnTo>
                    <a:pt x="41" y="195"/>
                  </a:lnTo>
                  <a:lnTo>
                    <a:pt x="37" y="157"/>
                  </a:lnTo>
                  <a:lnTo>
                    <a:pt x="35" y="116"/>
                  </a:lnTo>
                  <a:lnTo>
                    <a:pt x="36" y="74"/>
                  </a:lnTo>
                  <a:lnTo>
                    <a:pt x="41" y="35"/>
                  </a:lnTo>
                  <a:lnTo>
                    <a:pt x="52" y="3"/>
                  </a:lnTo>
                  <a:lnTo>
                    <a:pt x="52" y="2"/>
                  </a:lnTo>
                  <a:lnTo>
                    <a:pt x="51" y="1"/>
                  </a:lnTo>
                  <a:lnTo>
                    <a:pt x="49" y="0"/>
                  </a:lnTo>
                  <a:lnTo>
                    <a:pt x="45" y="0"/>
                  </a:lnTo>
                  <a:lnTo>
                    <a:pt x="39" y="0"/>
                  </a:lnTo>
                  <a:lnTo>
                    <a:pt x="29" y="2"/>
                  </a:lnTo>
                  <a:lnTo>
                    <a:pt x="16" y="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20" name="Freeform 1208"/>
            <p:cNvSpPr>
              <a:spLocks/>
            </p:cNvSpPr>
            <p:nvPr/>
          </p:nvSpPr>
          <p:spPr bwMode="auto">
            <a:xfrm>
              <a:off x="4046" y="3273"/>
              <a:ext cx="20" cy="77"/>
            </a:xfrm>
            <a:custGeom>
              <a:avLst/>
              <a:gdLst>
                <a:gd name="T0" fmla="*/ 20 w 176"/>
                <a:gd name="T1" fmla="*/ 1 h 693"/>
                <a:gd name="T2" fmla="*/ 20 w 176"/>
                <a:gd name="T3" fmla="*/ 1 h 693"/>
                <a:gd name="T4" fmla="*/ 18 w 176"/>
                <a:gd name="T5" fmla="*/ 3 h 693"/>
                <a:gd name="T6" fmla="*/ 16 w 176"/>
                <a:gd name="T7" fmla="*/ 7 h 693"/>
                <a:gd name="T8" fmla="*/ 15 w 176"/>
                <a:gd name="T9" fmla="*/ 14 h 693"/>
                <a:gd name="T10" fmla="*/ 13 w 176"/>
                <a:gd name="T11" fmla="*/ 23 h 693"/>
                <a:gd name="T12" fmla="*/ 12 w 176"/>
                <a:gd name="T13" fmla="*/ 37 h 693"/>
                <a:gd name="T14" fmla="*/ 13 w 176"/>
                <a:gd name="T15" fmla="*/ 54 h 693"/>
                <a:gd name="T16" fmla="*/ 15 w 176"/>
                <a:gd name="T17" fmla="*/ 77 h 693"/>
                <a:gd name="T18" fmla="*/ 4 w 176"/>
                <a:gd name="T19" fmla="*/ 77 h 693"/>
                <a:gd name="T20" fmla="*/ 3 w 176"/>
                <a:gd name="T21" fmla="*/ 75 h 693"/>
                <a:gd name="T22" fmla="*/ 2 w 176"/>
                <a:gd name="T23" fmla="*/ 69 h 693"/>
                <a:gd name="T24" fmla="*/ 1 w 176"/>
                <a:gd name="T25" fmla="*/ 59 h 693"/>
                <a:gd name="T26" fmla="*/ 0 w 176"/>
                <a:gd name="T27" fmla="*/ 48 h 693"/>
                <a:gd name="T28" fmla="*/ 0 w 176"/>
                <a:gd name="T29" fmla="*/ 35 h 693"/>
                <a:gd name="T30" fmla="*/ 1 w 176"/>
                <a:gd name="T31" fmla="*/ 22 h 693"/>
                <a:gd name="T32" fmla="*/ 3 w 176"/>
                <a:gd name="T33" fmla="*/ 10 h 693"/>
                <a:gd name="T34" fmla="*/ 6 w 176"/>
                <a:gd name="T35" fmla="*/ 0 h 693"/>
                <a:gd name="T36" fmla="*/ 20 w 176"/>
                <a:gd name="T37" fmla="*/ 1 h 69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6"/>
                <a:gd name="T58" fmla="*/ 0 h 693"/>
                <a:gd name="T59" fmla="*/ 176 w 176"/>
                <a:gd name="T60" fmla="*/ 693 h 69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6" h="693">
                  <a:moveTo>
                    <a:pt x="176" y="5"/>
                  </a:moveTo>
                  <a:lnTo>
                    <a:pt x="172" y="10"/>
                  </a:lnTo>
                  <a:lnTo>
                    <a:pt x="159" y="28"/>
                  </a:lnTo>
                  <a:lnTo>
                    <a:pt x="144" y="63"/>
                  </a:lnTo>
                  <a:lnTo>
                    <a:pt x="129" y="123"/>
                  </a:lnTo>
                  <a:lnTo>
                    <a:pt x="117" y="210"/>
                  </a:lnTo>
                  <a:lnTo>
                    <a:pt x="110" y="331"/>
                  </a:lnTo>
                  <a:lnTo>
                    <a:pt x="115" y="490"/>
                  </a:lnTo>
                  <a:lnTo>
                    <a:pt x="131" y="693"/>
                  </a:lnTo>
                  <a:lnTo>
                    <a:pt x="32" y="693"/>
                  </a:lnTo>
                  <a:lnTo>
                    <a:pt x="29" y="673"/>
                  </a:lnTo>
                  <a:lnTo>
                    <a:pt x="20" y="617"/>
                  </a:lnTo>
                  <a:lnTo>
                    <a:pt x="11" y="533"/>
                  </a:lnTo>
                  <a:lnTo>
                    <a:pt x="3" y="430"/>
                  </a:lnTo>
                  <a:lnTo>
                    <a:pt x="0" y="317"/>
                  </a:lnTo>
                  <a:lnTo>
                    <a:pt x="6" y="202"/>
                  </a:lnTo>
                  <a:lnTo>
                    <a:pt x="23" y="93"/>
                  </a:lnTo>
                  <a:lnTo>
                    <a:pt x="57" y="0"/>
                  </a:lnTo>
                  <a:lnTo>
                    <a:pt x="176" y="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21" name="Freeform 1209"/>
            <p:cNvSpPr>
              <a:spLocks/>
            </p:cNvSpPr>
            <p:nvPr/>
          </p:nvSpPr>
          <p:spPr bwMode="auto">
            <a:xfrm>
              <a:off x="4047" y="3279"/>
              <a:ext cx="16" cy="65"/>
            </a:xfrm>
            <a:custGeom>
              <a:avLst/>
              <a:gdLst>
                <a:gd name="T0" fmla="*/ 16 w 149"/>
                <a:gd name="T1" fmla="*/ 0 h 592"/>
                <a:gd name="T2" fmla="*/ 16 w 149"/>
                <a:gd name="T3" fmla="*/ 1 h 592"/>
                <a:gd name="T4" fmla="*/ 15 w 149"/>
                <a:gd name="T5" fmla="*/ 3 h 592"/>
                <a:gd name="T6" fmla="*/ 13 w 149"/>
                <a:gd name="T7" fmla="*/ 6 h 592"/>
                <a:gd name="T8" fmla="*/ 12 w 149"/>
                <a:gd name="T9" fmla="*/ 11 h 592"/>
                <a:gd name="T10" fmla="*/ 11 w 149"/>
                <a:gd name="T11" fmla="*/ 20 h 592"/>
                <a:gd name="T12" fmla="*/ 10 w 149"/>
                <a:gd name="T13" fmla="*/ 31 h 592"/>
                <a:gd name="T14" fmla="*/ 10 w 149"/>
                <a:gd name="T15" fmla="*/ 46 h 592"/>
                <a:gd name="T16" fmla="*/ 12 w 149"/>
                <a:gd name="T17" fmla="*/ 65 h 592"/>
                <a:gd name="T18" fmla="*/ 3 w 149"/>
                <a:gd name="T19" fmla="*/ 65 h 592"/>
                <a:gd name="T20" fmla="*/ 3 w 149"/>
                <a:gd name="T21" fmla="*/ 63 h 592"/>
                <a:gd name="T22" fmla="*/ 2 w 149"/>
                <a:gd name="T23" fmla="*/ 58 h 592"/>
                <a:gd name="T24" fmla="*/ 1 w 149"/>
                <a:gd name="T25" fmla="*/ 50 h 592"/>
                <a:gd name="T26" fmla="*/ 0 w 149"/>
                <a:gd name="T27" fmla="*/ 40 h 592"/>
                <a:gd name="T28" fmla="*/ 0 w 149"/>
                <a:gd name="T29" fmla="*/ 30 h 592"/>
                <a:gd name="T30" fmla="*/ 1 w 149"/>
                <a:gd name="T31" fmla="*/ 19 h 592"/>
                <a:gd name="T32" fmla="*/ 2 w 149"/>
                <a:gd name="T33" fmla="*/ 9 h 592"/>
                <a:gd name="T34" fmla="*/ 5 w 149"/>
                <a:gd name="T35" fmla="*/ 0 h 592"/>
                <a:gd name="T36" fmla="*/ 16 w 149"/>
                <a:gd name="T37" fmla="*/ 0 h 59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9"/>
                <a:gd name="T58" fmla="*/ 0 h 592"/>
                <a:gd name="T59" fmla="*/ 149 w 149"/>
                <a:gd name="T60" fmla="*/ 592 h 59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9" h="592">
                  <a:moveTo>
                    <a:pt x="149" y="4"/>
                  </a:moveTo>
                  <a:lnTo>
                    <a:pt x="145" y="8"/>
                  </a:lnTo>
                  <a:lnTo>
                    <a:pt x="136" y="24"/>
                  </a:lnTo>
                  <a:lnTo>
                    <a:pt x="123" y="54"/>
                  </a:lnTo>
                  <a:lnTo>
                    <a:pt x="110" y="104"/>
                  </a:lnTo>
                  <a:lnTo>
                    <a:pt x="99" y="179"/>
                  </a:lnTo>
                  <a:lnTo>
                    <a:pt x="94" y="282"/>
                  </a:lnTo>
                  <a:lnTo>
                    <a:pt x="97" y="418"/>
                  </a:lnTo>
                  <a:lnTo>
                    <a:pt x="112" y="592"/>
                  </a:lnTo>
                  <a:lnTo>
                    <a:pt x="27" y="592"/>
                  </a:lnTo>
                  <a:lnTo>
                    <a:pt x="24" y="575"/>
                  </a:lnTo>
                  <a:lnTo>
                    <a:pt x="17" y="527"/>
                  </a:lnTo>
                  <a:lnTo>
                    <a:pt x="9" y="455"/>
                  </a:lnTo>
                  <a:lnTo>
                    <a:pt x="2" y="367"/>
                  </a:lnTo>
                  <a:lnTo>
                    <a:pt x="0" y="271"/>
                  </a:lnTo>
                  <a:lnTo>
                    <a:pt x="5" y="173"/>
                  </a:lnTo>
                  <a:lnTo>
                    <a:pt x="20" y="80"/>
                  </a:lnTo>
                  <a:lnTo>
                    <a:pt x="48" y="0"/>
                  </a:lnTo>
                  <a:lnTo>
                    <a:pt x="149" y="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22" name="Freeform 1210"/>
            <p:cNvSpPr>
              <a:spLocks/>
            </p:cNvSpPr>
            <p:nvPr/>
          </p:nvSpPr>
          <p:spPr bwMode="auto">
            <a:xfrm>
              <a:off x="4048" y="3284"/>
              <a:ext cx="13" cy="54"/>
            </a:xfrm>
            <a:custGeom>
              <a:avLst/>
              <a:gdLst>
                <a:gd name="T0" fmla="*/ 13 w 124"/>
                <a:gd name="T1" fmla="*/ 0 h 490"/>
                <a:gd name="T2" fmla="*/ 13 w 124"/>
                <a:gd name="T3" fmla="*/ 1 h 490"/>
                <a:gd name="T4" fmla="*/ 12 w 124"/>
                <a:gd name="T5" fmla="*/ 2 h 490"/>
                <a:gd name="T6" fmla="*/ 11 w 124"/>
                <a:gd name="T7" fmla="*/ 5 h 490"/>
                <a:gd name="T8" fmla="*/ 10 w 124"/>
                <a:gd name="T9" fmla="*/ 10 h 490"/>
                <a:gd name="T10" fmla="*/ 9 w 124"/>
                <a:gd name="T11" fmla="*/ 16 h 490"/>
                <a:gd name="T12" fmla="*/ 8 w 124"/>
                <a:gd name="T13" fmla="*/ 26 h 490"/>
                <a:gd name="T14" fmla="*/ 8 w 124"/>
                <a:gd name="T15" fmla="*/ 38 h 490"/>
                <a:gd name="T16" fmla="*/ 10 w 124"/>
                <a:gd name="T17" fmla="*/ 54 h 490"/>
                <a:gd name="T18" fmla="*/ 2 w 124"/>
                <a:gd name="T19" fmla="*/ 54 h 490"/>
                <a:gd name="T20" fmla="*/ 2 w 124"/>
                <a:gd name="T21" fmla="*/ 52 h 490"/>
                <a:gd name="T22" fmla="*/ 2 w 124"/>
                <a:gd name="T23" fmla="*/ 48 h 490"/>
                <a:gd name="T24" fmla="*/ 1 w 124"/>
                <a:gd name="T25" fmla="*/ 42 h 490"/>
                <a:gd name="T26" fmla="*/ 0 w 124"/>
                <a:gd name="T27" fmla="*/ 34 h 490"/>
                <a:gd name="T28" fmla="*/ 0 w 124"/>
                <a:gd name="T29" fmla="*/ 25 h 490"/>
                <a:gd name="T30" fmla="*/ 0 w 124"/>
                <a:gd name="T31" fmla="*/ 16 h 490"/>
                <a:gd name="T32" fmla="*/ 2 w 124"/>
                <a:gd name="T33" fmla="*/ 7 h 490"/>
                <a:gd name="T34" fmla="*/ 4 w 124"/>
                <a:gd name="T35" fmla="*/ 0 h 490"/>
                <a:gd name="T36" fmla="*/ 13 w 124"/>
                <a:gd name="T37" fmla="*/ 0 h 49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4"/>
                <a:gd name="T58" fmla="*/ 0 h 490"/>
                <a:gd name="T59" fmla="*/ 124 w 124"/>
                <a:gd name="T60" fmla="*/ 490 h 49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4" h="490">
                  <a:moveTo>
                    <a:pt x="124" y="4"/>
                  </a:moveTo>
                  <a:lnTo>
                    <a:pt x="121" y="7"/>
                  </a:lnTo>
                  <a:lnTo>
                    <a:pt x="113" y="21"/>
                  </a:lnTo>
                  <a:lnTo>
                    <a:pt x="103" y="45"/>
                  </a:lnTo>
                  <a:lnTo>
                    <a:pt x="91" y="87"/>
                  </a:lnTo>
                  <a:lnTo>
                    <a:pt x="83" y="148"/>
                  </a:lnTo>
                  <a:lnTo>
                    <a:pt x="79" y="234"/>
                  </a:lnTo>
                  <a:lnTo>
                    <a:pt x="81" y="347"/>
                  </a:lnTo>
                  <a:lnTo>
                    <a:pt x="93" y="490"/>
                  </a:lnTo>
                  <a:lnTo>
                    <a:pt x="23" y="490"/>
                  </a:lnTo>
                  <a:lnTo>
                    <a:pt x="21" y="476"/>
                  </a:lnTo>
                  <a:lnTo>
                    <a:pt x="15" y="436"/>
                  </a:lnTo>
                  <a:lnTo>
                    <a:pt x="8" y="377"/>
                  </a:lnTo>
                  <a:lnTo>
                    <a:pt x="2" y="304"/>
                  </a:lnTo>
                  <a:lnTo>
                    <a:pt x="0" y="224"/>
                  </a:lnTo>
                  <a:lnTo>
                    <a:pt x="4" y="143"/>
                  </a:lnTo>
                  <a:lnTo>
                    <a:pt x="17" y="67"/>
                  </a:lnTo>
                  <a:lnTo>
                    <a:pt x="40" y="0"/>
                  </a:lnTo>
                  <a:lnTo>
                    <a:pt x="124" y="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23" name="Freeform 1211"/>
            <p:cNvSpPr>
              <a:spLocks/>
            </p:cNvSpPr>
            <p:nvPr/>
          </p:nvSpPr>
          <p:spPr bwMode="auto">
            <a:xfrm>
              <a:off x="4048" y="3289"/>
              <a:ext cx="11" cy="43"/>
            </a:xfrm>
            <a:custGeom>
              <a:avLst/>
              <a:gdLst>
                <a:gd name="T0" fmla="*/ 11 w 99"/>
                <a:gd name="T1" fmla="*/ 0 h 389"/>
                <a:gd name="T2" fmla="*/ 11 w 99"/>
                <a:gd name="T3" fmla="*/ 1 h 389"/>
                <a:gd name="T4" fmla="*/ 10 w 99"/>
                <a:gd name="T5" fmla="*/ 2 h 389"/>
                <a:gd name="T6" fmla="*/ 9 w 99"/>
                <a:gd name="T7" fmla="*/ 4 h 389"/>
                <a:gd name="T8" fmla="*/ 8 w 99"/>
                <a:gd name="T9" fmla="*/ 8 h 389"/>
                <a:gd name="T10" fmla="*/ 7 w 99"/>
                <a:gd name="T11" fmla="*/ 13 h 389"/>
                <a:gd name="T12" fmla="*/ 7 w 99"/>
                <a:gd name="T13" fmla="*/ 20 h 389"/>
                <a:gd name="T14" fmla="*/ 7 w 99"/>
                <a:gd name="T15" fmla="*/ 30 h 389"/>
                <a:gd name="T16" fmla="*/ 8 w 99"/>
                <a:gd name="T17" fmla="*/ 43 h 389"/>
                <a:gd name="T18" fmla="*/ 2 w 99"/>
                <a:gd name="T19" fmla="*/ 43 h 389"/>
                <a:gd name="T20" fmla="*/ 2 w 99"/>
                <a:gd name="T21" fmla="*/ 42 h 389"/>
                <a:gd name="T22" fmla="*/ 1 w 99"/>
                <a:gd name="T23" fmla="*/ 38 h 389"/>
                <a:gd name="T24" fmla="*/ 1 w 99"/>
                <a:gd name="T25" fmla="*/ 33 h 389"/>
                <a:gd name="T26" fmla="*/ 0 w 99"/>
                <a:gd name="T27" fmla="*/ 27 h 389"/>
                <a:gd name="T28" fmla="*/ 0 w 99"/>
                <a:gd name="T29" fmla="*/ 20 h 389"/>
                <a:gd name="T30" fmla="*/ 0 w 99"/>
                <a:gd name="T31" fmla="*/ 13 h 389"/>
                <a:gd name="T32" fmla="*/ 2 w 99"/>
                <a:gd name="T33" fmla="*/ 6 h 389"/>
                <a:gd name="T34" fmla="*/ 4 w 99"/>
                <a:gd name="T35" fmla="*/ 0 h 389"/>
                <a:gd name="T36" fmla="*/ 11 w 99"/>
                <a:gd name="T37" fmla="*/ 0 h 38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9"/>
                <a:gd name="T58" fmla="*/ 0 h 389"/>
                <a:gd name="T59" fmla="*/ 99 w 99"/>
                <a:gd name="T60" fmla="*/ 389 h 38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9" h="389">
                  <a:moveTo>
                    <a:pt x="99" y="3"/>
                  </a:moveTo>
                  <a:lnTo>
                    <a:pt x="96" y="6"/>
                  </a:lnTo>
                  <a:lnTo>
                    <a:pt x="89" y="16"/>
                  </a:lnTo>
                  <a:lnTo>
                    <a:pt x="81" y="36"/>
                  </a:lnTo>
                  <a:lnTo>
                    <a:pt x="72" y="69"/>
                  </a:lnTo>
                  <a:lnTo>
                    <a:pt x="66" y="118"/>
                  </a:lnTo>
                  <a:lnTo>
                    <a:pt x="62" y="185"/>
                  </a:lnTo>
                  <a:lnTo>
                    <a:pt x="64" y="275"/>
                  </a:lnTo>
                  <a:lnTo>
                    <a:pt x="73" y="389"/>
                  </a:lnTo>
                  <a:lnTo>
                    <a:pt x="18" y="389"/>
                  </a:lnTo>
                  <a:lnTo>
                    <a:pt x="16" y="378"/>
                  </a:lnTo>
                  <a:lnTo>
                    <a:pt x="11" y="346"/>
                  </a:lnTo>
                  <a:lnTo>
                    <a:pt x="6" y="299"/>
                  </a:lnTo>
                  <a:lnTo>
                    <a:pt x="2" y="242"/>
                  </a:lnTo>
                  <a:lnTo>
                    <a:pt x="0" y="178"/>
                  </a:lnTo>
                  <a:lnTo>
                    <a:pt x="4" y="114"/>
                  </a:lnTo>
                  <a:lnTo>
                    <a:pt x="14" y="52"/>
                  </a:lnTo>
                  <a:lnTo>
                    <a:pt x="32" y="0"/>
                  </a:lnTo>
                  <a:lnTo>
                    <a:pt x="99" y="3"/>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24" name="Freeform 1212"/>
            <p:cNvSpPr>
              <a:spLocks/>
            </p:cNvSpPr>
            <p:nvPr/>
          </p:nvSpPr>
          <p:spPr bwMode="auto">
            <a:xfrm>
              <a:off x="4049" y="3295"/>
              <a:ext cx="8" cy="31"/>
            </a:xfrm>
            <a:custGeom>
              <a:avLst/>
              <a:gdLst>
                <a:gd name="T0" fmla="*/ 8 w 72"/>
                <a:gd name="T1" fmla="*/ 0 h 287"/>
                <a:gd name="T2" fmla="*/ 8 w 72"/>
                <a:gd name="T3" fmla="*/ 0 h 287"/>
                <a:gd name="T4" fmla="*/ 7 w 72"/>
                <a:gd name="T5" fmla="*/ 1 h 287"/>
                <a:gd name="T6" fmla="*/ 7 w 72"/>
                <a:gd name="T7" fmla="*/ 3 h 287"/>
                <a:gd name="T8" fmla="*/ 6 w 72"/>
                <a:gd name="T9" fmla="*/ 5 h 287"/>
                <a:gd name="T10" fmla="*/ 5 w 72"/>
                <a:gd name="T11" fmla="*/ 9 h 287"/>
                <a:gd name="T12" fmla="*/ 5 w 72"/>
                <a:gd name="T13" fmla="*/ 15 h 287"/>
                <a:gd name="T14" fmla="*/ 5 w 72"/>
                <a:gd name="T15" fmla="*/ 22 h 287"/>
                <a:gd name="T16" fmla="*/ 6 w 72"/>
                <a:gd name="T17" fmla="*/ 31 h 287"/>
                <a:gd name="T18" fmla="*/ 1 w 72"/>
                <a:gd name="T19" fmla="*/ 31 h 287"/>
                <a:gd name="T20" fmla="*/ 1 w 72"/>
                <a:gd name="T21" fmla="*/ 30 h 287"/>
                <a:gd name="T22" fmla="*/ 1 w 72"/>
                <a:gd name="T23" fmla="*/ 28 h 287"/>
                <a:gd name="T24" fmla="*/ 0 w 72"/>
                <a:gd name="T25" fmla="*/ 24 h 287"/>
                <a:gd name="T26" fmla="*/ 0 w 72"/>
                <a:gd name="T27" fmla="*/ 19 h 287"/>
                <a:gd name="T28" fmla="*/ 0 w 72"/>
                <a:gd name="T29" fmla="*/ 14 h 287"/>
                <a:gd name="T30" fmla="*/ 0 w 72"/>
                <a:gd name="T31" fmla="*/ 9 h 287"/>
                <a:gd name="T32" fmla="*/ 1 w 72"/>
                <a:gd name="T33" fmla="*/ 4 h 287"/>
                <a:gd name="T34" fmla="*/ 3 w 72"/>
                <a:gd name="T35" fmla="*/ 0 h 287"/>
                <a:gd name="T36" fmla="*/ 8 w 72"/>
                <a:gd name="T37" fmla="*/ 0 h 28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2"/>
                <a:gd name="T58" fmla="*/ 0 h 287"/>
                <a:gd name="T59" fmla="*/ 72 w 72"/>
                <a:gd name="T60" fmla="*/ 287 h 28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2" h="287">
                  <a:moveTo>
                    <a:pt x="72" y="2"/>
                  </a:moveTo>
                  <a:lnTo>
                    <a:pt x="70" y="4"/>
                  </a:lnTo>
                  <a:lnTo>
                    <a:pt x="66" y="12"/>
                  </a:lnTo>
                  <a:lnTo>
                    <a:pt x="59" y="27"/>
                  </a:lnTo>
                  <a:lnTo>
                    <a:pt x="53" y="50"/>
                  </a:lnTo>
                  <a:lnTo>
                    <a:pt x="48" y="87"/>
                  </a:lnTo>
                  <a:lnTo>
                    <a:pt x="46" y="137"/>
                  </a:lnTo>
                  <a:lnTo>
                    <a:pt x="47" y="203"/>
                  </a:lnTo>
                  <a:lnTo>
                    <a:pt x="54" y="287"/>
                  </a:lnTo>
                  <a:lnTo>
                    <a:pt x="13" y="287"/>
                  </a:lnTo>
                  <a:lnTo>
                    <a:pt x="12" y="279"/>
                  </a:lnTo>
                  <a:lnTo>
                    <a:pt x="8" y="255"/>
                  </a:lnTo>
                  <a:lnTo>
                    <a:pt x="4" y="220"/>
                  </a:lnTo>
                  <a:lnTo>
                    <a:pt x="1" y="178"/>
                  </a:lnTo>
                  <a:lnTo>
                    <a:pt x="0" y="131"/>
                  </a:lnTo>
                  <a:lnTo>
                    <a:pt x="2" y="84"/>
                  </a:lnTo>
                  <a:lnTo>
                    <a:pt x="9" y="39"/>
                  </a:lnTo>
                  <a:lnTo>
                    <a:pt x="23" y="0"/>
                  </a:lnTo>
                  <a:lnTo>
                    <a:pt x="72" y="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25" name="Rectangle 1213"/>
            <p:cNvSpPr>
              <a:spLocks noChangeArrowheads="1"/>
            </p:cNvSpPr>
            <p:nvPr/>
          </p:nvSpPr>
          <p:spPr bwMode="auto">
            <a:xfrm>
              <a:off x="3944" y="3287"/>
              <a:ext cx="3" cy="101"/>
            </a:xfrm>
            <a:prstGeom prst="rect">
              <a:avLst/>
            </a:pr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26" name="Freeform 1214"/>
            <p:cNvSpPr>
              <a:spLocks/>
            </p:cNvSpPr>
            <p:nvPr/>
          </p:nvSpPr>
          <p:spPr bwMode="auto">
            <a:xfrm>
              <a:off x="3980" y="3285"/>
              <a:ext cx="39" cy="47"/>
            </a:xfrm>
            <a:custGeom>
              <a:avLst/>
              <a:gdLst>
                <a:gd name="T0" fmla="*/ 4 w 354"/>
                <a:gd name="T1" fmla="*/ 4 h 418"/>
                <a:gd name="T2" fmla="*/ 3 w 354"/>
                <a:gd name="T3" fmla="*/ 5 h 418"/>
                <a:gd name="T4" fmla="*/ 3 w 354"/>
                <a:gd name="T5" fmla="*/ 8 h 418"/>
                <a:gd name="T6" fmla="*/ 2 w 354"/>
                <a:gd name="T7" fmla="*/ 12 h 418"/>
                <a:gd name="T8" fmla="*/ 1 w 354"/>
                <a:gd name="T9" fmla="*/ 17 h 418"/>
                <a:gd name="T10" fmla="*/ 0 w 354"/>
                <a:gd name="T11" fmla="*/ 24 h 418"/>
                <a:gd name="T12" fmla="*/ 0 w 354"/>
                <a:gd name="T13" fmla="*/ 31 h 418"/>
                <a:gd name="T14" fmla="*/ 1 w 354"/>
                <a:gd name="T15" fmla="*/ 39 h 418"/>
                <a:gd name="T16" fmla="*/ 2 w 354"/>
                <a:gd name="T17" fmla="*/ 47 h 418"/>
                <a:gd name="T18" fmla="*/ 2 w 354"/>
                <a:gd name="T19" fmla="*/ 47 h 418"/>
                <a:gd name="T20" fmla="*/ 2 w 354"/>
                <a:gd name="T21" fmla="*/ 46 h 418"/>
                <a:gd name="T22" fmla="*/ 2 w 354"/>
                <a:gd name="T23" fmla="*/ 44 h 418"/>
                <a:gd name="T24" fmla="*/ 2 w 354"/>
                <a:gd name="T25" fmla="*/ 42 h 418"/>
                <a:gd name="T26" fmla="*/ 3 w 354"/>
                <a:gd name="T27" fmla="*/ 39 h 418"/>
                <a:gd name="T28" fmla="*/ 3 w 354"/>
                <a:gd name="T29" fmla="*/ 36 h 418"/>
                <a:gd name="T30" fmla="*/ 3 w 354"/>
                <a:gd name="T31" fmla="*/ 33 h 418"/>
                <a:gd name="T32" fmla="*/ 4 w 354"/>
                <a:gd name="T33" fmla="*/ 30 h 418"/>
                <a:gd name="T34" fmla="*/ 5 w 354"/>
                <a:gd name="T35" fmla="*/ 27 h 418"/>
                <a:gd name="T36" fmla="*/ 6 w 354"/>
                <a:gd name="T37" fmla="*/ 24 h 418"/>
                <a:gd name="T38" fmla="*/ 8 w 354"/>
                <a:gd name="T39" fmla="*/ 21 h 418"/>
                <a:gd name="T40" fmla="*/ 10 w 354"/>
                <a:gd name="T41" fmla="*/ 18 h 418"/>
                <a:gd name="T42" fmla="*/ 12 w 354"/>
                <a:gd name="T43" fmla="*/ 16 h 418"/>
                <a:gd name="T44" fmla="*/ 15 w 354"/>
                <a:gd name="T45" fmla="*/ 14 h 418"/>
                <a:gd name="T46" fmla="*/ 18 w 354"/>
                <a:gd name="T47" fmla="*/ 12 h 418"/>
                <a:gd name="T48" fmla="*/ 22 w 354"/>
                <a:gd name="T49" fmla="*/ 11 h 418"/>
                <a:gd name="T50" fmla="*/ 22 w 354"/>
                <a:gd name="T51" fmla="*/ 11 h 418"/>
                <a:gd name="T52" fmla="*/ 23 w 354"/>
                <a:gd name="T53" fmla="*/ 11 h 418"/>
                <a:gd name="T54" fmla="*/ 24 w 354"/>
                <a:gd name="T55" fmla="*/ 10 h 418"/>
                <a:gd name="T56" fmla="*/ 25 w 354"/>
                <a:gd name="T57" fmla="*/ 9 h 418"/>
                <a:gd name="T58" fmla="*/ 28 w 354"/>
                <a:gd name="T59" fmla="*/ 7 h 418"/>
                <a:gd name="T60" fmla="*/ 31 w 354"/>
                <a:gd name="T61" fmla="*/ 6 h 418"/>
                <a:gd name="T62" fmla="*/ 35 w 354"/>
                <a:gd name="T63" fmla="*/ 4 h 418"/>
                <a:gd name="T64" fmla="*/ 39 w 354"/>
                <a:gd name="T65" fmla="*/ 2 h 418"/>
                <a:gd name="T66" fmla="*/ 39 w 354"/>
                <a:gd name="T67" fmla="*/ 2 h 418"/>
                <a:gd name="T68" fmla="*/ 38 w 354"/>
                <a:gd name="T69" fmla="*/ 2 h 418"/>
                <a:gd name="T70" fmla="*/ 37 w 354"/>
                <a:gd name="T71" fmla="*/ 1 h 418"/>
                <a:gd name="T72" fmla="*/ 36 w 354"/>
                <a:gd name="T73" fmla="*/ 1 h 418"/>
                <a:gd name="T74" fmla="*/ 34 w 354"/>
                <a:gd name="T75" fmla="*/ 1 h 418"/>
                <a:gd name="T76" fmla="*/ 32 w 354"/>
                <a:gd name="T77" fmla="*/ 1 h 418"/>
                <a:gd name="T78" fmla="*/ 30 w 354"/>
                <a:gd name="T79" fmla="*/ 0 h 418"/>
                <a:gd name="T80" fmla="*/ 27 w 354"/>
                <a:gd name="T81" fmla="*/ 0 h 418"/>
                <a:gd name="T82" fmla="*/ 24 w 354"/>
                <a:gd name="T83" fmla="*/ 0 h 418"/>
                <a:gd name="T84" fmla="*/ 22 w 354"/>
                <a:gd name="T85" fmla="*/ 0 h 418"/>
                <a:gd name="T86" fmla="*/ 19 w 354"/>
                <a:gd name="T87" fmla="*/ 0 h 418"/>
                <a:gd name="T88" fmla="*/ 16 w 354"/>
                <a:gd name="T89" fmla="*/ 1 h 418"/>
                <a:gd name="T90" fmla="*/ 13 w 354"/>
                <a:gd name="T91" fmla="*/ 1 h 418"/>
                <a:gd name="T92" fmla="*/ 10 w 354"/>
                <a:gd name="T93" fmla="*/ 2 h 418"/>
                <a:gd name="T94" fmla="*/ 6 w 354"/>
                <a:gd name="T95" fmla="*/ 3 h 418"/>
                <a:gd name="T96" fmla="*/ 4 w 354"/>
                <a:gd name="T97" fmla="*/ 4 h 41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4"/>
                <a:gd name="T148" fmla="*/ 0 h 418"/>
                <a:gd name="T149" fmla="*/ 354 w 354"/>
                <a:gd name="T150" fmla="*/ 418 h 41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4" h="418">
                  <a:moveTo>
                    <a:pt x="33" y="39"/>
                  </a:moveTo>
                  <a:lnTo>
                    <a:pt x="30" y="48"/>
                  </a:lnTo>
                  <a:lnTo>
                    <a:pt x="23" y="71"/>
                  </a:lnTo>
                  <a:lnTo>
                    <a:pt x="15" y="107"/>
                  </a:lnTo>
                  <a:lnTo>
                    <a:pt x="7" y="155"/>
                  </a:lnTo>
                  <a:lnTo>
                    <a:pt x="1" y="212"/>
                  </a:lnTo>
                  <a:lnTo>
                    <a:pt x="0" y="276"/>
                  </a:lnTo>
                  <a:lnTo>
                    <a:pt x="6" y="345"/>
                  </a:lnTo>
                  <a:lnTo>
                    <a:pt x="21" y="418"/>
                  </a:lnTo>
                  <a:lnTo>
                    <a:pt x="21" y="415"/>
                  </a:lnTo>
                  <a:lnTo>
                    <a:pt x="21" y="405"/>
                  </a:lnTo>
                  <a:lnTo>
                    <a:pt x="21" y="390"/>
                  </a:lnTo>
                  <a:lnTo>
                    <a:pt x="21" y="372"/>
                  </a:lnTo>
                  <a:lnTo>
                    <a:pt x="23" y="348"/>
                  </a:lnTo>
                  <a:lnTo>
                    <a:pt x="27" y="324"/>
                  </a:lnTo>
                  <a:lnTo>
                    <a:pt x="31" y="296"/>
                  </a:lnTo>
                  <a:lnTo>
                    <a:pt x="37" y="267"/>
                  </a:lnTo>
                  <a:lnTo>
                    <a:pt x="46" y="239"/>
                  </a:lnTo>
                  <a:lnTo>
                    <a:pt x="57" y="211"/>
                  </a:lnTo>
                  <a:lnTo>
                    <a:pt x="70" y="185"/>
                  </a:lnTo>
                  <a:lnTo>
                    <a:pt x="88" y="160"/>
                  </a:lnTo>
                  <a:lnTo>
                    <a:pt x="109" y="139"/>
                  </a:lnTo>
                  <a:lnTo>
                    <a:pt x="133" y="121"/>
                  </a:lnTo>
                  <a:lnTo>
                    <a:pt x="163" y="109"/>
                  </a:lnTo>
                  <a:lnTo>
                    <a:pt x="197" y="102"/>
                  </a:lnTo>
                  <a:lnTo>
                    <a:pt x="199" y="100"/>
                  </a:lnTo>
                  <a:lnTo>
                    <a:pt x="205" y="96"/>
                  </a:lnTo>
                  <a:lnTo>
                    <a:pt x="215" y="88"/>
                  </a:lnTo>
                  <a:lnTo>
                    <a:pt x="231" y="78"/>
                  </a:lnTo>
                  <a:lnTo>
                    <a:pt x="252" y="66"/>
                  </a:lnTo>
                  <a:lnTo>
                    <a:pt x="280" y="52"/>
                  </a:lnTo>
                  <a:lnTo>
                    <a:pt x="314" y="35"/>
                  </a:lnTo>
                  <a:lnTo>
                    <a:pt x="354" y="17"/>
                  </a:lnTo>
                  <a:lnTo>
                    <a:pt x="352" y="16"/>
                  </a:lnTo>
                  <a:lnTo>
                    <a:pt x="346" y="15"/>
                  </a:lnTo>
                  <a:lnTo>
                    <a:pt x="337" y="13"/>
                  </a:lnTo>
                  <a:lnTo>
                    <a:pt x="324" y="11"/>
                  </a:lnTo>
                  <a:lnTo>
                    <a:pt x="308" y="8"/>
                  </a:lnTo>
                  <a:lnTo>
                    <a:pt x="290" y="6"/>
                  </a:lnTo>
                  <a:lnTo>
                    <a:pt x="269" y="4"/>
                  </a:lnTo>
                  <a:lnTo>
                    <a:pt x="246" y="1"/>
                  </a:lnTo>
                  <a:lnTo>
                    <a:pt x="222" y="0"/>
                  </a:lnTo>
                  <a:lnTo>
                    <a:pt x="197" y="1"/>
                  </a:lnTo>
                  <a:lnTo>
                    <a:pt x="170" y="3"/>
                  </a:lnTo>
                  <a:lnTo>
                    <a:pt x="143" y="6"/>
                  </a:lnTo>
                  <a:lnTo>
                    <a:pt x="115" y="11"/>
                  </a:lnTo>
                  <a:lnTo>
                    <a:pt x="87" y="18"/>
                  </a:lnTo>
                  <a:lnTo>
                    <a:pt x="59" y="27"/>
                  </a:lnTo>
                  <a:lnTo>
                    <a:pt x="33" y="39"/>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27" name="Freeform 1215"/>
            <p:cNvSpPr>
              <a:spLocks/>
            </p:cNvSpPr>
            <p:nvPr/>
          </p:nvSpPr>
          <p:spPr bwMode="auto">
            <a:xfrm>
              <a:off x="3925" y="3320"/>
              <a:ext cx="32" cy="8"/>
            </a:xfrm>
            <a:custGeom>
              <a:avLst/>
              <a:gdLst>
                <a:gd name="T0" fmla="*/ 0 w 290"/>
                <a:gd name="T1" fmla="*/ 5 h 79"/>
                <a:gd name="T2" fmla="*/ 0 w 290"/>
                <a:gd name="T3" fmla="*/ 5 h 79"/>
                <a:gd name="T4" fmla="*/ 0 w 290"/>
                <a:gd name="T5" fmla="*/ 5 h 79"/>
                <a:gd name="T6" fmla="*/ 1 w 290"/>
                <a:gd name="T7" fmla="*/ 4 h 79"/>
                <a:gd name="T8" fmla="*/ 1 w 290"/>
                <a:gd name="T9" fmla="*/ 4 h 79"/>
                <a:gd name="T10" fmla="*/ 2 w 290"/>
                <a:gd name="T11" fmla="*/ 3 h 79"/>
                <a:gd name="T12" fmla="*/ 3 w 290"/>
                <a:gd name="T13" fmla="*/ 2 h 79"/>
                <a:gd name="T14" fmla="*/ 4 w 290"/>
                <a:gd name="T15" fmla="*/ 2 h 79"/>
                <a:gd name="T16" fmla="*/ 6 w 290"/>
                <a:gd name="T17" fmla="*/ 1 h 79"/>
                <a:gd name="T18" fmla="*/ 8 w 290"/>
                <a:gd name="T19" fmla="*/ 1 h 79"/>
                <a:gd name="T20" fmla="*/ 10 w 290"/>
                <a:gd name="T21" fmla="*/ 0 h 79"/>
                <a:gd name="T22" fmla="*/ 12 w 290"/>
                <a:gd name="T23" fmla="*/ 0 h 79"/>
                <a:gd name="T24" fmla="*/ 15 w 290"/>
                <a:gd name="T25" fmla="*/ 0 h 79"/>
                <a:gd name="T26" fmla="*/ 19 w 290"/>
                <a:gd name="T27" fmla="*/ 0 h 79"/>
                <a:gd name="T28" fmla="*/ 23 w 290"/>
                <a:gd name="T29" fmla="*/ 1 h 79"/>
                <a:gd name="T30" fmla="*/ 27 w 290"/>
                <a:gd name="T31" fmla="*/ 2 h 79"/>
                <a:gd name="T32" fmla="*/ 32 w 290"/>
                <a:gd name="T33" fmla="*/ 3 h 79"/>
                <a:gd name="T34" fmla="*/ 31 w 290"/>
                <a:gd name="T35" fmla="*/ 5 h 79"/>
                <a:gd name="T36" fmla="*/ 31 w 290"/>
                <a:gd name="T37" fmla="*/ 4 h 79"/>
                <a:gd name="T38" fmla="*/ 30 w 290"/>
                <a:gd name="T39" fmla="*/ 4 h 79"/>
                <a:gd name="T40" fmla="*/ 29 w 290"/>
                <a:gd name="T41" fmla="*/ 4 h 79"/>
                <a:gd name="T42" fmla="*/ 27 w 290"/>
                <a:gd name="T43" fmla="*/ 4 h 79"/>
                <a:gd name="T44" fmla="*/ 26 w 290"/>
                <a:gd name="T45" fmla="*/ 3 h 79"/>
                <a:gd name="T46" fmla="*/ 23 w 290"/>
                <a:gd name="T47" fmla="*/ 3 h 79"/>
                <a:gd name="T48" fmla="*/ 21 w 290"/>
                <a:gd name="T49" fmla="*/ 2 h 79"/>
                <a:gd name="T50" fmla="*/ 18 w 290"/>
                <a:gd name="T51" fmla="*/ 2 h 79"/>
                <a:gd name="T52" fmla="*/ 16 w 290"/>
                <a:gd name="T53" fmla="*/ 2 h 79"/>
                <a:gd name="T54" fmla="*/ 13 w 290"/>
                <a:gd name="T55" fmla="*/ 2 h 79"/>
                <a:gd name="T56" fmla="*/ 11 w 290"/>
                <a:gd name="T57" fmla="*/ 2 h 79"/>
                <a:gd name="T58" fmla="*/ 8 w 290"/>
                <a:gd name="T59" fmla="*/ 3 h 79"/>
                <a:gd name="T60" fmla="*/ 6 w 290"/>
                <a:gd name="T61" fmla="*/ 4 h 79"/>
                <a:gd name="T62" fmla="*/ 4 w 290"/>
                <a:gd name="T63" fmla="*/ 5 h 79"/>
                <a:gd name="T64" fmla="*/ 2 w 290"/>
                <a:gd name="T65" fmla="*/ 6 h 79"/>
                <a:gd name="T66" fmla="*/ 0 w 290"/>
                <a:gd name="T67" fmla="*/ 8 h 79"/>
                <a:gd name="T68" fmla="*/ 0 w 290"/>
                <a:gd name="T69" fmla="*/ 5 h 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90"/>
                <a:gd name="T106" fmla="*/ 0 h 79"/>
                <a:gd name="T107" fmla="*/ 290 w 290"/>
                <a:gd name="T108" fmla="*/ 79 h 7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90" h="79">
                  <a:moveTo>
                    <a:pt x="0" y="50"/>
                  </a:moveTo>
                  <a:lnTo>
                    <a:pt x="0" y="49"/>
                  </a:lnTo>
                  <a:lnTo>
                    <a:pt x="3" y="46"/>
                  </a:lnTo>
                  <a:lnTo>
                    <a:pt x="6" y="42"/>
                  </a:lnTo>
                  <a:lnTo>
                    <a:pt x="11" y="36"/>
                  </a:lnTo>
                  <a:lnTo>
                    <a:pt x="18" y="30"/>
                  </a:lnTo>
                  <a:lnTo>
                    <a:pt x="26" y="24"/>
                  </a:lnTo>
                  <a:lnTo>
                    <a:pt x="37" y="18"/>
                  </a:lnTo>
                  <a:lnTo>
                    <a:pt x="51" y="12"/>
                  </a:lnTo>
                  <a:lnTo>
                    <a:pt x="69" y="6"/>
                  </a:lnTo>
                  <a:lnTo>
                    <a:pt x="88" y="2"/>
                  </a:lnTo>
                  <a:lnTo>
                    <a:pt x="112" y="0"/>
                  </a:lnTo>
                  <a:lnTo>
                    <a:pt x="139" y="0"/>
                  </a:lnTo>
                  <a:lnTo>
                    <a:pt x="170" y="2"/>
                  </a:lnTo>
                  <a:lnTo>
                    <a:pt x="205" y="8"/>
                  </a:lnTo>
                  <a:lnTo>
                    <a:pt x="245" y="16"/>
                  </a:lnTo>
                  <a:lnTo>
                    <a:pt x="290" y="28"/>
                  </a:lnTo>
                  <a:lnTo>
                    <a:pt x="283" y="45"/>
                  </a:lnTo>
                  <a:lnTo>
                    <a:pt x="281" y="44"/>
                  </a:lnTo>
                  <a:lnTo>
                    <a:pt x="274" y="42"/>
                  </a:lnTo>
                  <a:lnTo>
                    <a:pt x="263" y="39"/>
                  </a:lnTo>
                  <a:lnTo>
                    <a:pt x="249" y="35"/>
                  </a:lnTo>
                  <a:lnTo>
                    <a:pt x="232" y="31"/>
                  </a:lnTo>
                  <a:lnTo>
                    <a:pt x="212" y="27"/>
                  </a:lnTo>
                  <a:lnTo>
                    <a:pt x="191" y="24"/>
                  </a:lnTo>
                  <a:lnTo>
                    <a:pt x="167" y="22"/>
                  </a:lnTo>
                  <a:lnTo>
                    <a:pt x="144" y="21"/>
                  </a:lnTo>
                  <a:lnTo>
                    <a:pt x="120" y="21"/>
                  </a:lnTo>
                  <a:lnTo>
                    <a:pt x="96" y="23"/>
                  </a:lnTo>
                  <a:lnTo>
                    <a:pt x="74" y="28"/>
                  </a:lnTo>
                  <a:lnTo>
                    <a:pt x="52" y="36"/>
                  </a:lnTo>
                  <a:lnTo>
                    <a:pt x="32" y="46"/>
                  </a:lnTo>
                  <a:lnTo>
                    <a:pt x="15" y="61"/>
                  </a:lnTo>
                  <a:lnTo>
                    <a:pt x="0" y="79"/>
                  </a:lnTo>
                  <a:lnTo>
                    <a:pt x="0" y="5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28" name="Freeform 1216"/>
            <p:cNvSpPr>
              <a:spLocks/>
            </p:cNvSpPr>
            <p:nvPr/>
          </p:nvSpPr>
          <p:spPr bwMode="auto">
            <a:xfrm>
              <a:off x="3925" y="3299"/>
              <a:ext cx="32" cy="9"/>
            </a:xfrm>
            <a:custGeom>
              <a:avLst/>
              <a:gdLst>
                <a:gd name="T0" fmla="*/ 0 w 290"/>
                <a:gd name="T1" fmla="*/ 6 h 79"/>
                <a:gd name="T2" fmla="*/ 0 w 290"/>
                <a:gd name="T3" fmla="*/ 6 h 79"/>
                <a:gd name="T4" fmla="*/ 0 w 290"/>
                <a:gd name="T5" fmla="*/ 5 h 79"/>
                <a:gd name="T6" fmla="*/ 1 w 290"/>
                <a:gd name="T7" fmla="*/ 5 h 79"/>
                <a:gd name="T8" fmla="*/ 1 w 290"/>
                <a:gd name="T9" fmla="*/ 4 h 79"/>
                <a:gd name="T10" fmla="*/ 2 w 290"/>
                <a:gd name="T11" fmla="*/ 3 h 79"/>
                <a:gd name="T12" fmla="*/ 3 w 290"/>
                <a:gd name="T13" fmla="*/ 3 h 79"/>
                <a:gd name="T14" fmla="*/ 4 w 290"/>
                <a:gd name="T15" fmla="*/ 2 h 79"/>
                <a:gd name="T16" fmla="*/ 6 w 290"/>
                <a:gd name="T17" fmla="*/ 1 h 79"/>
                <a:gd name="T18" fmla="*/ 8 w 290"/>
                <a:gd name="T19" fmla="*/ 1 h 79"/>
                <a:gd name="T20" fmla="*/ 10 w 290"/>
                <a:gd name="T21" fmla="*/ 0 h 79"/>
                <a:gd name="T22" fmla="*/ 12 w 290"/>
                <a:gd name="T23" fmla="*/ 0 h 79"/>
                <a:gd name="T24" fmla="*/ 15 w 290"/>
                <a:gd name="T25" fmla="*/ 0 h 79"/>
                <a:gd name="T26" fmla="*/ 19 w 290"/>
                <a:gd name="T27" fmla="*/ 0 h 79"/>
                <a:gd name="T28" fmla="*/ 23 w 290"/>
                <a:gd name="T29" fmla="*/ 1 h 79"/>
                <a:gd name="T30" fmla="*/ 27 w 290"/>
                <a:gd name="T31" fmla="*/ 2 h 79"/>
                <a:gd name="T32" fmla="*/ 32 w 290"/>
                <a:gd name="T33" fmla="*/ 3 h 79"/>
                <a:gd name="T34" fmla="*/ 31 w 290"/>
                <a:gd name="T35" fmla="*/ 5 h 79"/>
                <a:gd name="T36" fmla="*/ 31 w 290"/>
                <a:gd name="T37" fmla="*/ 5 h 79"/>
                <a:gd name="T38" fmla="*/ 30 w 290"/>
                <a:gd name="T39" fmla="*/ 5 h 79"/>
                <a:gd name="T40" fmla="*/ 29 w 290"/>
                <a:gd name="T41" fmla="*/ 4 h 79"/>
                <a:gd name="T42" fmla="*/ 27 w 290"/>
                <a:gd name="T43" fmla="*/ 4 h 79"/>
                <a:gd name="T44" fmla="*/ 26 w 290"/>
                <a:gd name="T45" fmla="*/ 4 h 79"/>
                <a:gd name="T46" fmla="*/ 23 w 290"/>
                <a:gd name="T47" fmla="*/ 3 h 79"/>
                <a:gd name="T48" fmla="*/ 21 w 290"/>
                <a:gd name="T49" fmla="*/ 3 h 79"/>
                <a:gd name="T50" fmla="*/ 18 w 290"/>
                <a:gd name="T51" fmla="*/ 2 h 79"/>
                <a:gd name="T52" fmla="*/ 16 w 290"/>
                <a:gd name="T53" fmla="*/ 2 h 79"/>
                <a:gd name="T54" fmla="*/ 13 w 290"/>
                <a:gd name="T55" fmla="*/ 2 h 79"/>
                <a:gd name="T56" fmla="*/ 11 w 290"/>
                <a:gd name="T57" fmla="*/ 3 h 79"/>
                <a:gd name="T58" fmla="*/ 8 w 290"/>
                <a:gd name="T59" fmla="*/ 3 h 79"/>
                <a:gd name="T60" fmla="*/ 6 w 290"/>
                <a:gd name="T61" fmla="*/ 4 h 79"/>
                <a:gd name="T62" fmla="*/ 4 w 290"/>
                <a:gd name="T63" fmla="*/ 5 h 79"/>
                <a:gd name="T64" fmla="*/ 2 w 290"/>
                <a:gd name="T65" fmla="*/ 7 h 79"/>
                <a:gd name="T66" fmla="*/ 0 w 290"/>
                <a:gd name="T67" fmla="*/ 9 h 79"/>
                <a:gd name="T68" fmla="*/ 0 w 290"/>
                <a:gd name="T69" fmla="*/ 6 h 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90"/>
                <a:gd name="T106" fmla="*/ 0 h 79"/>
                <a:gd name="T107" fmla="*/ 290 w 290"/>
                <a:gd name="T108" fmla="*/ 79 h 7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90" h="79">
                  <a:moveTo>
                    <a:pt x="0" y="50"/>
                  </a:moveTo>
                  <a:lnTo>
                    <a:pt x="0" y="49"/>
                  </a:lnTo>
                  <a:lnTo>
                    <a:pt x="3" y="46"/>
                  </a:lnTo>
                  <a:lnTo>
                    <a:pt x="6" y="42"/>
                  </a:lnTo>
                  <a:lnTo>
                    <a:pt x="11" y="36"/>
                  </a:lnTo>
                  <a:lnTo>
                    <a:pt x="18" y="30"/>
                  </a:lnTo>
                  <a:lnTo>
                    <a:pt x="26" y="24"/>
                  </a:lnTo>
                  <a:lnTo>
                    <a:pt x="37" y="17"/>
                  </a:lnTo>
                  <a:lnTo>
                    <a:pt x="51" y="11"/>
                  </a:lnTo>
                  <a:lnTo>
                    <a:pt x="69" y="6"/>
                  </a:lnTo>
                  <a:lnTo>
                    <a:pt x="88" y="2"/>
                  </a:lnTo>
                  <a:lnTo>
                    <a:pt x="112" y="0"/>
                  </a:lnTo>
                  <a:lnTo>
                    <a:pt x="139" y="0"/>
                  </a:lnTo>
                  <a:lnTo>
                    <a:pt x="170" y="2"/>
                  </a:lnTo>
                  <a:lnTo>
                    <a:pt x="205" y="7"/>
                  </a:lnTo>
                  <a:lnTo>
                    <a:pt x="245" y="16"/>
                  </a:lnTo>
                  <a:lnTo>
                    <a:pt x="290" y="28"/>
                  </a:lnTo>
                  <a:lnTo>
                    <a:pt x="283" y="44"/>
                  </a:lnTo>
                  <a:lnTo>
                    <a:pt x="281" y="43"/>
                  </a:lnTo>
                  <a:lnTo>
                    <a:pt x="274" y="41"/>
                  </a:lnTo>
                  <a:lnTo>
                    <a:pt x="263" y="38"/>
                  </a:lnTo>
                  <a:lnTo>
                    <a:pt x="249" y="34"/>
                  </a:lnTo>
                  <a:lnTo>
                    <a:pt x="232" y="31"/>
                  </a:lnTo>
                  <a:lnTo>
                    <a:pt x="212" y="27"/>
                  </a:lnTo>
                  <a:lnTo>
                    <a:pt x="191" y="24"/>
                  </a:lnTo>
                  <a:lnTo>
                    <a:pt x="167" y="21"/>
                  </a:lnTo>
                  <a:lnTo>
                    <a:pt x="144" y="20"/>
                  </a:lnTo>
                  <a:lnTo>
                    <a:pt x="120" y="21"/>
                  </a:lnTo>
                  <a:lnTo>
                    <a:pt x="96" y="23"/>
                  </a:lnTo>
                  <a:lnTo>
                    <a:pt x="74" y="28"/>
                  </a:lnTo>
                  <a:lnTo>
                    <a:pt x="52" y="36"/>
                  </a:lnTo>
                  <a:lnTo>
                    <a:pt x="32" y="46"/>
                  </a:lnTo>
                  <a:lnTo>
                    <a:pt x="15" y="61"/>
                  </a:lnTo>
                  <a:lnTo>
                    <a:pt x="0" y="79"/>
                  </a:lnTo>
                  <a:lnTo>
                    <a:pt x="0" y="5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29" name="Freeform 1217"/>
            <p:cNvSpPr>
              <a:spLocks/>
            </p:cNvSpPr>
            <p:nvPr/>
          </p:nvSpPr>
          <p:spPr bwMode="auto">
            <a:xfrm>
              <a:off x="3955" y="3289"/>
              <a:ext cx="52" cy="96"/>
            </a:xfrm>
            <a:custGeom>
              <a:avLst/>
              <a:gdLst>
                <a:gd name="T0" fmla="*/ 0 w 469"/>
                <a:gd name="T1" fmla="*/ 0 h 868"/>
                <a:gd name="T2" fmla="*/ 0 w 469"/>
                <a:gd name="T3" fmla="*/ 93 h 868"/>
                <a:gd name="T4" fmla="*/ 16 w 469"/>
                <a:gd name="T5" fmla="*/ 96 h 868"/>
                <a:gd name="T6" fmla="*/ 15 w 469"/>
                <a:gd name="T7" fmla="*/ 84 h 868"/>
                <a:gd name="T8" fmla="*/ 52 w 469"/>
                <a:gd name="T9" fmla="*/ 89 h 868"/>
                <a:gd name="T10" fmla="*/ 51 w 469"/>
                <a:gd name="T11" fmla="*/ 84 h 868"/>
                <a:gd name="T12" fmla="*/ 26 w 469"/>
                <a:gd name="T13" fmla="*/ 81 h 868"/>
                <a:gd name="T14" fmla="*/ 25 w 469"/>
                <a:gd name="T15" fmla="*/ 70 h 868"/>
                <a:gd name="T16" fmla="*/ 8 w 469"/>
                <a:gd name="T17" fmla="*/ 70 h 868"/>
                <a:gd name="T18" fmla="*/ 7 w 469"/>
                <a:gd name="T19" fmla="*/ 69 h 868"/>
                <a:gd name="T20" fmla="*/ 6 w 469"/>
                <a:gd name="T21" fmla="*/ 65 h 868"/>
                <a:gd name="T22" fmla="*/ 4 w 469"/>
                <a:gd name="T23" fmla="*/ 59 h 868"/>
                <a:gd name="T24" fmla="*/ 3 w 469"/>
                <a:gd name="T25" fmla="*/ 50 h 868"/>
                <a:gd name="T26" fmla="*/ 2 w 469"/>
                <a:gd name="T27" fmla="*/ 40 h 868"/>
                <a:gd name="T28" fmla="*/ 1 w 469"/>
                <a:gd name="T29" fmla="*/ 29 h 868"/>
                <a:gd name="T30" fmla="*/ 2 w 469"/>
                <a:gd name="T31" fmla="*/ 16 h 868"/>
                <a:gd name="T32" fmla="*/ 4 w 469"/>
                <a:gd name="T33" fmla="*/ 3 h 868"/>
                <a:gd name="T34" fmla="*/ 0 w 469"/>
                <a:gd name="T35" fmla="*/ 0 h 86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69"/>
                <a:gd name="T55" fmla="*/ 0 h 868"/>
                <a:gd name="T56" fmla="*/ 469 w 469"/>
                <a:gd name="T57" fmla="*/ 868 h 86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69" h="868">
                  <a:moveTo>
                    <a:pt x="0" y="0"/>
                  </a:moveTo>
                  <a:lnTo>
                    <a:pt x="0" y="840"/>
                  </a:lnTo>
                  <a:lnTo>
                    <a:pt x="142" y="868"/>
                  </a:lnTo>
                  <a:lnTo>
                    <a:pt x="136" y="755"/>
                  </a:lnTo>
                  <a:lnTo>
                    <a:pt x="469" y="806"/>
                  </a:lnTo>
                  <a:lnTo>
                    <a:pt x="463" y="761"/>
                  </a:lnTo>
                  <a:lnTo>
                    <a:pt x="232" y="732"/>
                  </a:lnTo>
                  <a:lnTo>
                    <a:pt x="226" y="635"/>
                  </a:lnTo>
                  <a:lnTo>
                    <a:pt x="68" y="635"/>
                  </a:lnTo>
                  <a:lnTo>
                    <a:pt x="64" y="623"/>
                  </a:lnTo>
                  <a:lnTo>
                    <a:pt x="53" y="587"/>
                  </a:lnTo>
                  <a:lnTo>
                    <a:pt x="39" y="530"/>
                  </a:lnTo>
                  <a:lnTo>
                    <a:pt x="25" y="455"/>
                  </a:lnTo>
                  <a:lnTo>
                    <a:pt x="14" y="365"/>
                  </a:lnTo>
                  <a:lnTo>
                    <a:pt x="10" y="262"/>
                  </a:lnTo>
                  <a:lnTo>
                    <a:pt x="19" y="149"/>
                  </a:lnTo>
                  <a:lnTo>
                    <a:pt x="40" y="29"/>
                  </a:lnTo>
                  <a:lnTo>
                    <a:pt x="0"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30" name="Freeform 1218"/>
            <p:cNvSpPr>
              <a:spLocks/>
            </p:cNvSpPr>
            <p:nvPr/>
          </p:nvSpPr>
          <p:spPr bwMode="auto">
            <a:xfrm>
              <a:off x="3981" y="3267"/>
              <a:ext cx="67" cy="13"/>
            </a:xfrm>
            <a:custGeom>
              <a:avLst/>
              <a:gdLst>
                <a:gd name="T0" fmla="*/ 0 w 604"/>
                <a:gd name="T1" fmla="*/ 13 h 118"/>
                <a:gd name="T2" fmla="*/ 0 w 604"/>
                <a:gd name="T3" fmla="*/ 13 h 118"/>
                <a:gd name="T4" fmla="*/ 2 w 604"/>
                <a:gd name="T5" fmla="*/ 12 h 118"/>
                <a:gd name="T6" fmla="*/ 3 w 604"/>
                <a:gd name="T7" fmla="*/ 12 h 118"/>
                <a:gd name="T8" fmla="*/ 6 w 604"/>
                <a:gd name="T9" fmla="*/ 11 h 118"/>
                <a:gd name="T10" fmla="*/ 9 w 604"/>
                <a:gd name="T11" fmla="*/ 10 h 118"/>
                <a:gd name="T12" fmla="*/ 12 w 604"/>
                <a:gd name="T13" fmla="*/ 9 h 118"/>
                <a:gd name="T14" fmla="*/ 16 w 604"/>
                <a:gd name="T15" fmla="*/ 8 h 118"/>
                <a:gd name="T16" fmla="*/ 20 w 604"/>
                <a:gd name="T17" fmla="*/ 8 h 118"/>
                <a:gd name="T18" fmla="*/ 25 w 604"/>
                <a:gd name="T19" fmla="*/ 7 h 118"/>
                <a:gd name="T20" fmla="*/ 30 w 604"/>
                <a:gd name="T21" fmla="*/ 6 h 118"/>
                <a:gd name="T22" fmla="*/ 35 w 604"/>
                <a:gd name="T23" fmla="*/ 6 h 118"/>
                <a:gd name="T24" fmla="*/ 41 w 604"/>
                <a:gd name="T25" fmla="*/ 6 h 118"/>
                <a:gd name="T26" fmla="*/ 47 w 604"/>
                <a:gd name="T27" fmla="*/ 6 h 118"/>
                <a:gd name="T28" fmla="*/ 53 w 604"/>
                <a:gd name="T29" fmla="*/ 6 h 118"/>
                <a:gd name="T30" fmla="*/ 59 w 604"/>
                <a:gd name="T31" fmla="*/ 7 h 118"/>
                <a:gd name="T32" fmla="*/ 65 w 604"/>
                <a:gd name="T33" fmla="*/ 9 h 118"/>
                <a:gd name="T34" fmla="*/ 67 w 604"/>
                <a:gd name="T35" fmla="*/ 0 h 118"/>
                <a:gd name="T36" fmla="*/ 67 w 604"/>
                <a:gd name="T37" fmla="*/ 0 h 118"/>
                <a:gd name="T38" fmla="*/ 65 w 604"/>
                <a:gd name="T39" fmla="*/ 0 h 118"/>
                <a:gd name="T40" fmla="*/ 63 w 604"/>
                <a:gd name="T41" fmla="*/ 0 h 118"/>
                <a:gd name="T42" fmla="*/ 60 w 604"/>
                <a:gd name="T43" fmla="*/ 0 h 118"/>
                <a:gd name="T44" fmla="*/ 56 w 604"/>
                <a:gd name="T45" fmla="*/ 0 h 118"/>
                <a:gd name="T46" fmla="*/ 52 w 604"/>
                <a:gd name="T47" fmla="*/ 0 h 118"/>
                <a:gd name="T48" fmla="*/ 47 w 604"/>
                <a:gd name="T49" fmla="*/ 1 h 118"/>
                <a:gd name="T50" fmla="*/ 42 w 604"/>
                <a:gd name="T51" fmla="*/ 1 h 118"/>
                <a:gd name="T52" fmla="*/ 37 w 604"/>
                <a:gd name="T53" fmla="*/ 1 h 118"/>
                <a:gd name="T54" fmla="*/ 32 w 604"/>
                <a:gd name="T55" fmla="*/ 2 h 118"/>
                <a:gd name="T56" fmla="*/ 26 w 604"/>
                <a:gd name="T57" fmla="*/ 2 h 118"/>
                <a:gd name="T58" fmla="*/ 21 w 604"/>
                <a:gd name="T59" fmla="*/ 3 h 118"/>
                <a:gd name="T60" fmla="*/ 15 w 604"/>
                <a:gd name="T61" fmla="*/ 4 h 118"/>
                <a:gd name="T62" fmla="*/ 10 w 604"/>
                <a:gd name="T63" fmla="*/ 5 h 118"/>
                <a:gd name="T64" fmla="*/ 5 w 604"/>
                <a:gd name="T65" fmla="*/ 6 h 118"/>
                <a:gd name="T66" fmla="*/ 0 w 604"/>
                <a:gd name="T67" fmla="*/ 7 h 118"/>
                <a:gd name="T68" fmla="*/ 0 w 604"/>
                <a:gd name="T69" fmla="*/ 13 h 11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04"/>
                <a:gd name="T106" fmla="*/ 0 h 118"/>
                <a:gd name="T107" fmla="*/ 604 w 604"/>
                <a:gd name="T108" fmla="*/ 118 h 11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04" h="118">
                  <a:moveTo>
                    <a:pt x="0" y="118"/>
                  </a:moveTo>
                  <a:lnTo>
                    <a:pt x="3" y="117"/>
                  </a:lnTo>
                  <a:lnTo>
                    <a:pt x="14" y="113"/>
                  </a:lnTo>
                  <a:lnTo>
                    <a:pt x="29" y="108"/>
                  </a:lnTo>
                  <a:lnTo>
                    <a:pt x="50" y="101"/>
                  </a:lnTo>
                  <a:lnTo>
                    <a:pt x="77" y="93"/>
                  </a:lnTo>
                  <a:lnTo>
                    <a:pt x="107" y="85"/>
                  </a:lnTo>
                  <a:lnTo>
                    <a:pt x="143" y="76"/>
                  </a:lnTo>
                  <a:lnTo>
                    <a:pt x="181" y="69"/>
                  </a:lnTo>
                  <a:lnTo>
                    <a:pt x="224" y="62"/>
                  </a:lnTo>
                  <a:lnTo>
                    <a:pt x="270" y="57"/>
                  </a:lnTo>
                  <a:lnTo>
                    <a:pt x="319" y="53"/>
                  </a:lnTo>
                  <a:lnTo>
                    <a:pt x="369" y="52"/>
                  </a:lnTo>
                  <a:lnTo>
                    <a:pt x="422" y="53"/>
                  </a:lnTo>
                  <a:lnTo>
                    <a:pt x="476" y="58"/>
                  </a:lnTo>
                  <a:lnTo>
                    <a:pt x="531" y="66"/>
                  </a:lnTo>
                  <a:lnTo>
                    <a:pt x="587" y="78"/>
                  </a:lnTo>
                  <a:lnTo>
                    <a:pt x="604" y="0"/>
                  </a:lnTo>
                  <a:lnTo>
                    <a:pt x="600" y="0"/>
                  </a:lnTo>
                  <a:lnTo>
                    <a:pt x="587" y="0"/>
                  </a:lnTo>
                  <a:lnTo>
                    <a:pt x="566" y="0"/>
                  </a:lnTo>
                  <a:lnTo>
                    <a:pt x="540" y="1"/>
                  </a:lnTo>
                  <a:lnTo>
                    <a:pt x="507" y="2"/>
                  </a:lnTo>
                  <a:lnTo>
                    <a:pt x="470" y="3"/>
                  </a:lnTo>
                  <a:lnTo>
                    <a:pt x="428" y="6"/>
                  </a:lnTo>
                  <a:lnTo>
                    <a:pt x="383" y="8"/>
                  </a:lnTo>
                  <a:lnTo>
                    <a:pt x="335" y="12"/>
                  </a:lnTo>
                  <a:lnTo>
                    <a:pt x="285" y="16"/>
                  </a:lnTo>
                  <a:lnTo>
                    <a:pt x="235" y="21"/>
                  </a:lnTo>
                  <a:lnTo>
                    <a:pt x="186" y="28"/>
                  </a:lnTo>
                  <a:lnTo>
                    <a:pt x="136" y="36"/>
                  </a:lnTo>
                  <a:lnTo>
                    <a:pt x="88" y="45"/>
                  </a:lnTo>
                  <a:lnTo>
                    <a:pt x="42" y="55"/>
                  </a:lnTo>
                  <a:lnTo>
                    <a:pt x="0" y="67"/>
                  </a:lnTo>
                  <a:lnTo>
                    <a:pt x="0" y="11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31" name="Freeform 1219"/>
            <p:cNvSpPr>
              <a:spLocks/>
            </p:cNvSpPr>
            <p:nvPr/>
          </p:nvSpPr>
          <p:spPr bwMode="auto">
            <a:xfrm>
              <a:off x="3942" y="3387"/>
              <a:ext cx="113" cy="38"/>
            </a:xfrm>
            <a:custGeom>
              <a:avLst/>
              <a:gdLst>
                <a:gd name="T0" fmla="*/ 48 w 1017"/>
                <a:gd name="T1" fmla="*/ 37 h 337"/>
                <a:gd name="T2" fmla="*/ 48 w 1017"/>
                <a:gd name="T3" fmla="*/ 37 h 337"/>
                <a:gd name="T4" fmla="*/ 49 w 1017"/>
                <a:gd name="T5" fmla="*/ 36 h 337"/>
                <a:gd name="T6" fmla="*/ 50 w 1017"/>
                <a:gd name="T7" fmla="*/ 36 h 337"/>
                <a:gd name="T8" fmla="*/ 51 w 1017"/>
                <a:gd name="T9" fmla="*/ 35 h 337"/>
                <a:gd name="T10" fmla="*/ 53 w 1017"/>
                <a:gd name="T11" fmla="*/ 35 h 337"/>
                <a:gd name="T12" fmla="*/ 55 w 1017"/>
                <a:gd name="T13" fmla="*/ 34 h 337"/>
                <a:gd name="T14" fmla="*/ 57 w 1017"/>
                <a:gd name="T15" fmla="*/ 33 h 337"/>
                <a:gd name="T16" fmla="*/ 59 w 1017"/>
                <a:gd name="T17" fmla="*/ 32 h 337"/>
                <a:gd name="T18" fmla="*/ 61 w 1017"/>
                <a:gd name="T19" fmla="*/ 31 h 337"/>
                <a:gd name="T20" fmla="*/ 63 w 1017"/>
                <a:gd name="T21" fmla="*/ 29 h 337"/>
                <a:gd name="T22" fmla="*/ 65 w 1017"/>
                <a:gd name="T23" fmla="*/ 28 h 337"/>
                <a:gd name="T24" fmla="*/ 67 w 1017"/>
                <a:gd name="T25" fmla="*/ 26 h 337"/>
                <a:gd name="T26" fmla="*/ 69 w 1017"/>
                <a:gd name="T27" fmla="*/ 25 h 337"/>
                <a:gd name="T28" fmla="*/ 71 w 1017"/>
                <a:gd name="T29" fmla="*/ 23 h 337"/>
                <a:gd name="T30" fmla="*/ 72 w 1017"/>
                <a:gd name="T31" fmla="*/ 22 h 337"/>
                <a:gd name="T32" fmla="*/ 74 w 1017"/>
                <a:gd name="T33" fmla="*/ 20 h 337"/>
                <a:gd name="T34" fmla="*/ 0 w 1017"/>
                <a:gd name="T35" fmla="*/ 2 h 337"/>
                <a:gd name="T36" fmla="*/ 6 w 1017"/>
                <a:gd name="T37" fmla="*/ 0 h 337"/>
                <a:gd name="T38" fmla="*/ 113 w 1017"/>
                <a:gd name="T39" fmla="*/ 27 h 337"/>
                <a:gd name="T40" fmla="*/ 109 w 1017"/>
                <a:gd name="T41" fmla="*/ 29 h 337"/>
                <a:gd name="T42" fmla="*/ 78 w 1017"/>
                <a:gd name="T43" fmla="*/ 21 h 337"/>
                <a:gd name="T44" fmla="*/ 77 w 1017"/>
                <a:gd name="T45" fmla="*/ 21 h 337"/>
                <a:gd name="T46" fmla="*/ 77 w 1017"/>
                <a:gd name="T47" fmla="*/ 22 h 337"/>
                <a:gd name="T48" fmla="*/ 77 w 1017"/>
                <a:gd name="T49" fmla="*/ 22 h 337"/>
                <a:gd name="T50" fmla="*/ 76 w 1017"/>
                <a:gd name="T51" fmla="*/ 23 h 337"/>
                <a:gd name="T52" fmla="*/ 75 w 1017"/>
                <a:gd name="T53" fmla="*/ 24 h 337"/>
                <a:gd name="T54" fmla="*/ 74 w 1017"/>
                <a:gd name="T55" fmla="*/ 25 h 337"/>
                <a:gd name="T56" fmla="*/ 73 w 1017"/>
                <a:gd name="T57" fmla="*/ 26 h 337"/>
                <a:gd name="T58" fmla="*/ 71 w 1017"/>
                <a:gd name="T59" fmla="*/ 27 h 337"/>
                <a:gd name="T60" fmla="*/ 70 w 1017"/>
                <a:gd name="T61" fmla="*/ 28 h 337"/>
                <a:gd name="T62" fmla="*/ 68 w 1017"/>
                <a:gd name="T63" fmla="*/ 30 h 337"/>
                <a:gd name="T64" fmla="*/ 65 w 1017"/>
                <a:gd name="T65" fmla="*/ 31 h 337"/>
                <a:gd name="T66" fmla="*/ 63 w 1017"/>
                <a:gd name="T67" fmla="*/ 32 h 337"/>
                <a:gd name="T68" fmla="*/ 60 w 1017"/>
                <a:gd name="T69" fmla="*/ 34 h 337"/>
                <a:gd name="T70" fmla="*/ 57 w 1017"/>
                <a:gd name="T71" fmla="*/ 35 h 337"/>
                <a:gd name="T72" fmla="*/ 53 w 1017"/>
                <a:gd name="T73" fmla="*/ 37 h 337"/>
                <a:gd name="T74" fmla="*/ 50 w 1017"/>
                <a:gd name="T75" fmla="*/ 38 h 337"/>
                <a:gd name="T76" fmla="*/ 48 w 1017"/>
                <a:gd name="T77" fmla="*/ 37 h 33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17"/>
                <a:gd name="T118" fmla="*/ 0 h 337"/>
                <a:gd name="T119" fmla="*/ 1017 w 1017"/>
                <a:gd name="T120" fmla="*/ 337 h 33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17" h="337">
                  <a:moveTo>
                    <a:pt x="430" y="326"/>
                  </a:moveTo>
                  <a:lnTo>
                    <a:pt x="432" y="325"/>
                  </a:lnTo>
                  <a:lnTo>
                    <a:pt x="438" y="323"/>
                  </a:lnTo>
                  <a:lnTo>
                    <a:pt x="447" y="319"/>
                  </a:lnTo>
                  <a:lnTo>
                    <a:pt x="459" y="314"/>
                  </a:lnTo>
                  <a:lnTo>
                    <a:pt x="474" y="308"/>
                  </a:lnTo>
                  <a:lnTo>
                    <a:pt x="491" y="301"/>
                  </a:lnTo>
                  <a:lnTo>
                    <a:pt x="509" y="291"/>
                  </a:lnTo>
                  <a:lnTo>
                    <a:pt x="528" y="282"/>
                  </a:lnTo>
                  <a:lnTo>
                    <a:pt x="549" y="272"/>
                  </a:lnTo>
                  <a:lnTo>
                    <a:pt x="568" y="260"/>
                  </a:lnTo>
                  <a:lnTo>
                    <a:pt x="587" y="248"/>
                  </a:lnTo>
                  <a:lnTo>
                    <a:pt x="606" y="235"/>
                  </a:lnTo>
                  <a:lnTo>
                    <a:pt x="623" y="222"/>
                  </a:lnTo>
                  <a:lnTo>
                    <a:pt x="638" y="208"/>
                  </a:lnTo>
                  <a:lnTo>
                    <a:pt x="651" y="193"/>
                  </a:lnTo>
                  <a:lnTo>
                    <a:pt x="662" y="179"/>
                  </a:lnTo>
                  <a:lnTo>
                    <a:pt x="0" y="17"/>
                  </a:lnTo>
                  <a:lnTo>
                    <a:pt x="51" y="0"/>
                  </a:lnTo>
                  <a:lnTo>
                    <a:pt x="1017" y="237"/>
                  </a:lnTo>
                  <a:lnTo>
                    <a:pt x="977" y="260"/>
                  </a:lnTo>
                  <a:lnTo>
                    <a:pt x="698" y="188"/>
                  </a:lnTo>
                  <a:lnTo>
                    <a:pt x="697" y="189"/>
                  </a:lnTo>
                  <a:lnTo>
                    <a:pt x="695" y="192"/>
                  </a:lnTo>
                  <a:lnTo>
                    <a:pt x="691" y="196"/>
                  </a:lnTo>
                  <a:lnTo>
                    <a:pt x="685" y="202"/>
                  </a:lnTo>
                  <a:lnTo>
                    <a:pt x="678" y="211"/>
                  </a:lnTo>
                  <a:lnTo>
                    <a:pt x="668" y="219"/>
                  </a:lnTo>
                  <a:lnTo>
                    <a:pt x="657" y="229"/>
                  </a:lnTo>
                  <a:lnTo>
                    <a:pt x="642" y="239"/>
                  </a:lnTo>
                  <a:lnTo>
                    <a:pt x="626" y="250"/>
                  </a:lnTo>
                  <a:lnTo>
                    <a:pt x="609" y="263"/>
                  </a:lnTo>
                  <a:lnTo>
                    <a:pt x="587" y="275"/>
                  </a:lnTo>
                  <a:lnTo>
                    <a:pt x="565" y="287"/>
                  </a:lnTo>
                  <a:lnTo>
                    <a:pt x="540" y="301"/>
                  </a:lnTo>
                  <a:lnTo>
                    <a:pt x="511" y="313"/>
                  </a:lnTo>
                  <a:lnTo>
                    <a:pt x="480" y="325"/>
                  </a:lnTo>
                  <a:lnTo>
                    <a:pt x="447" y="337"/>
                  </a:lnTo>
                  <a:lnTo>
                    <a:pt x="430" y="32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32" name="Freeform 1220"/>
            <p:cNvSpPr>
              <a:spLocks/>
            </p:cNvSpPr>
            <p:nvPr/>
          </p:nvSpPr>
          <p:spPr bwMode="auto">
            <a:xfrm>
              <a:off x="3918" y="3397"/>
              <a:ext cx="116" cy="34"/>
            </a:xfrm>
            <a:custGeom>
              <a:avLst/>
              <a:gdLst>
                <a:gd name="T0" fmla="*/ 0 w 1036"/>
                <a:gd name="T1" fmla="*/ 0 h 303"/>
                <a:gd name="T2" fmla="*/ 113 w 1036"/>
                <a:gd name="T3" fmla="*/ 34 h 303"/>
                <a:gd name="T4" fmla="*/ 116 w 1036"/>
                <a:gd name="T5" fmla="*/ 34 h 303"/>
                <a:gd name="T6" fmla="*/ 3 w 1036"/>
                <a:gd name="T7" fmla="*/ 0 h 303"/>
                <a:gd name="T8" fmla="*/ 0 w 1036"/>
                <a:gd name="T9" fmla="*/ 0 h 303"/>
                <a:gd name="T10" fmla="*/ 0 60000 65536"/>
                <a:gd name="T11" fmla="*/ 0 60000 65536"/>
                <a:gd name="T12" fmla="*/ 0 60000 65536"/>
                <a:gd name="T13" fmla="*/ 0 60000 65536"/>
                <a:gd name="T14" fmla="*/ 0 60000 65536"/>
                <a:gd name="T15" fmla="*/ 0 w 1036"/>
                <a:gd name="T16" fmla="*/ 0 h 303"/>
                <a:gd name="T17" fmla="*/ 1036 w 1036"/>
                <a:gd name="T18" fmla="*/ 303 h 303"/>
              </a:gdLst>
              <a:ahLst/>
              <a:cxnLst>
                <a:cxn ang="T10">
                  <a:pos x="T0" y="T1"/>
                </a:cxn>
                <a:cxn ang="T11">
                  <a:pos x="T2" y="T3"/>
                </a:cxn>
                <a:cxn ang="T12">
                  <a:pos x="T4" y="T5"/>
                </a:cxn>
                <a:cxn ang="T13">
                  <a:pos x="T6" y="T7"/>
                </a:cxn>
                <a:cxn ang="T14">
                  <a:pos x="T8" y="T9"/>
                </a:cxn>
              </a:cxnLst>
              <a:rect l="T15" t="T16" r="T17" b="T18"/>
              <a:pathLst>
                <a:path w="1036" h="303">
                  <a:moveTo>
                    <a:pt x="0" y="0"/>
                  </a:moveTo>
                  <a:lnTo>
                    <a:pt x="1013" y="303"/>
                  </a:lnTo>
                  <a:lnTo>
                    <a:pt x="1036" y="303"/>
                  </a:lnTo>
                  <a:lnTo>
                    <a:pt x="31" y="0"/>
                  </a:lnTo>
                  <a:lnTo>
                    <a:pt x="0"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33" name="Freeform 1221"/>
            <p:cNvSpPr>
              <a:spLocks/>
            </p:cNvSpPr>
            <p:nvPr/>
          </p:nvSpPr>
          <p:spPr bwMode="auto">
            <a:xfrm>
              <a:off x="3938" y="3393"/>
              <a:ext cx="113" cy="30"/>
            </a:xfrm>
            <a:custGeom>
              <a:avLst/>
              <a:gdLst>
                <a:gd name="T0" fmla="*/ 0 w 1023"/>
                <a:gd name="T1" fmla="*/ 0 h 270"/>
                <a:gd name="T2" fmla="*/ 111 w 1023"/>
                <a:gd name="T3" fmla="*/ 30 h 270"/>
                <a:gd name="T4" fmla="*/ 113 w 1023"/>
                <a:gd name="T5" fmla="*/ 30 h 270"/>
                <a:gd name="T6" fmla="*/ 3 w 1023"/>
                <a:gd name="T7" fmla="*/ 0 h 270"/>
                <a:gd name="T8" fmla="*/ 0 w 1023"/>
                <a:gd name="T9" fmla="*/ 0 h 270"/>
                <a:gd name="T10" fmla="*/ 0 60000 65536"/>
                <a:gd name="T11" fmla="*/ 0 60000 65536"/>
                <a:gd name="T12" fmla="*/ 0 60000 65536"/>
                <a:gd name="T13" fmla="*/ 0 60000 65536"/>
                <a:gd name="T14" fmla="*/ 0 60000 65536"/>
                <a:gd name="T15" fmla="*/ 0 w 1023"/>
                <a:gd name="T16" fmla="*/ 0 h 270"/>
                <a:gd name="T17" fmla="*/ 1023 w 1023"/>
                <a:gd name="T18" fmla="*/ 270 h 270"/>
              </a:gdLst>
              <a:ahLst/>
              <a:cxnLst>
                <a:cxn ang="T10">
                  <a:pos x="T0" y="T1"/>
                </a:cxn>
                <a:cxn ang="T11">
                  <a:pos x="T2" y="T3"/>
                </a:cxn>
                <a:cxn ang="T12">
                  <a:pos x="T4" y="T5"/>
                </a:cxn>
                <a:cxn ang="T13">
                  <a:pos x="T6" y="T7"/>
                </a:cxn>
                <a:cxn ang="T14">
                  <a:pos x="T8" y="T9"/>
                </a:cxn>
              </a:cxnLst>
              <a:rect l="T15" t="T16" r="T17" b="T18"/>
              <a:pathLst>
                <a:path w="1023" h="270">
                  <a:moveTo>
                    <a:pt x="0" y="1"/>
                  </a:moveTo>
                  <a:lnTo>
                    <a:pt x="1001" y="270"/>
                  </a:lnTo>
                  <a:lnTo>
                    <a:pt x="1023" y="269"/>
                  </a:lnTo>
                  <a:lnTo>
                    <a:pt x="31" y="0"/>
                  </a:lnTo>
                  <a:lnTo>
                    <a:pt x="0" y="1"/>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634" name="Freeform 1222"/>
            <p:cNvSpPr>
              <a:spLocks/>
            </p:cNvSpPr>
            <p:nvPr/>
          </p:nvSpPr>
          <p:spPr bwMode="auto">
            <a:xfrm>
              <a:off x="3929" y="3394"/>
              <a:ext cx="114" cy="33"/>
            </a:xfrm>
            <a:custGeom>
              <a:avLst/>
              <a:gdLst>
                <a:gd name="T0" fmla="*/ 0 w 1028"/>
                <a:gd name="T1" fmla="*/ 0 h 299"/>
                <a:gd name="T2" fmla="*/ 112 w 1028"/>
                <a:gd name="T3" fmla="*/ 33 h 299"/>
                <a:gd name="T4" fmla="*/ 114 w 1028"/>
                <a:gd name="T5" fmla="*/ 32 h 299"/>
                <a:gd name="T6" fmla="*/ 3 w 1028"/>
                <a:gd name="T7" fmla="*/ 0 h 299"/>
                <a:gd name="T8" fmla="*/ 0 w 1028"/>
                <a:gd name="T9" fmla="*/ 0 h 299"/>
                <a:gd name="T10" fmla="*/ 0 60000 65536"/>
                <a:gd name="T11" fmla="*/ 0 60000 65536"/>
                <a:gd name="T12" fmla="*/ 0 60000 65536"/>
                <a:gd name="T13" fmla="*/ 0 60000 65536"/>
                <a:gd name="T14" fmla="*/ 0 60000 65536"/>
                <a:gd name="T15" fmla="*/ 0 w 1028"/>
                <a:gd name="T16" fmla="*/ 0 h 299"/>
                <a:gd name="T17" fmla="*/ 1028 w 1028"/>
                <a:gd name="T18" fmla="*/ 299 h 299"/>
              </a:gdLst>
              <a:ahLst/>
              <a:cxnLst>
                <a:cxn ang="T10">
                  <a:pos x="T0" y="T1"/>
                </a:cxn>
                <a:cxn ang="T11">
                  <a:pos x="T2" y="T3"/>
                </a:cxn>
                <a:cxn ang="T12">
                  <a:pos x="T4" y="T5"/>
                </a:cxn>
                <a:cxn ang="T13">
                  <a:pos x="T6" y="T7"/>
                </a:cxn>
                <a:cxn ang="T14">
                  <a:pos x="T8" y="T9"/>
                </a:cxn>
              </a:cxnLst>
              <a:rect l="T15" t="T16" r="T17" b="T18"/>
              <a:pathLst>
                <a:path w="1028" h="299">
                  <a:moveTo>
                    <a:pt x="0" y="0"/>
                  </a:moveTo>
                  <a:lnTo>
                    <a:pt x="1009" y="299"/>
                  </a:lnTo>
                  <a:lnTo>
                    <a:pt x="1028" y="292"/>
                  </a:lnTo>
                  <a:lnTo>
                    <a:pt x="30" y="0"/>
                  </a:lnTo>
                  <a:lnTo>
                    <a:pt x="0"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grpSp>
        <p:nvGrpSpPr>
          <p:cNvPr id="51397" name="Group 1223"/>
          <p:cNvGrpSpPr>
            <a:grpSpLocks/>
          </p:cNvGrpSpPr>
          <p:nvPr/>
        </p:nvGrpSpPr>
        <p:grpSpPr bwMode="auto">
          <a:xfrm>
            <a:off x="5588000" y="4610100"/>
            <a:ext cx="338138" cy="282575"/>
            <a:chOff x="3899" y="3264"/>
            <a:chExt cx="213" cy="178"/>
          </a:xfrm>
        </p:grpSpPr>
        <p:sp>
          <p:nvSpPr>
            <p:cNvPr id="51557" name="Freeform 1224"/>
            <p:cNvSpPr>
              <a:spLocks/>
            </p:cNvSpPr>
            <p:nvPr/>
          </p:nvSpPr>
          <p:spPr bwMode="auto">
            <a:xfrm>
              <a:off x="3899" y="3264"/>
              <a:ext cx="213" cy="178"/>
            </a:xfrm>
            <a:custGeom>
              <a:avLst/>
              <a:gdLst>
                <a:gd name="T0" fmla="*/ 60 w 1913"/>
                <a:gd name="T1" fmla="*/ 13 h 1606"/>
                <a:gd name="T2" fmla="*/ 61 w 1913"/>
                <a:gd name="T3" fmla="*/ 13 h 1606"/>
                <a:gd name="T4" fmla="*/ 62 w 1913"/>
                <a:gd name="T5" fmla="*/ 12 h 1606"/>
                <a:gd name="T6" fmla="*/ 64 w 1913"/>
                <a:gd name="T7" fmla="*/ 11 h 1606"/>
                <a:gd name="T8" fmla="*/ 67 w 1913"/>
                <a:gd name="T9" fmla="*/ 11 h 1606"/>
                <a:gd name="T10" fmla="*/ 71 w 1913"/>
                <a:gd name="T11" fmla="*/ 9 h 1606"/>
                <a:gd name="T12" fmla="*/ 76 w 1913"/>
                <a:gd name="T13" fmla="*/ 8 h 1606"/>
                <a:gd name="T14" fmla="*/ 81 w 1913"/>
                <a:gd name="T15" fmla="*/ 7 h 1606"/>
                <a:gd name="T16" fmla="*/ 88 w 1913"/>
                <a:gd name="T17" fmla="*/ 6 h 1606"/>
                <a:gd name="T18" fmla="*/ 95 w 1913"/>
                <a:gd name="T19" fmla="*/ 5 h 1606"/>
                <a:gd name="T20" fmla="*/ 103 w 1913"/>
                <a:gd name="T21" fmla="*/ 3 h 1606"/>
                <a:gd name="T22" fmla="*/ 113 w 1913"/>
                <a:gd name="T23" fmla="*/ 2 h 1606"/>
                <a:gd name="T24" fmla="*/ 123 w 1913"/>
                <a:gd name="T25" fmla="*/ 1 h 1606"/>
                <a:gd name="T26" fmla="*/ 134 w 1913"/>
                <a:gd name="T27" fmla="*/ 1 h 1606"/>
                <a:gd name="T28" fmla="*/ 146 w 1913"/>
                <a:gd name="T29" fmla="*/ 0 h 1606"/>
                <a:gd name="T30" fmla="*/ 159 w 1913"/>
                <a:gd name="T31" fmla="*/ 0 h 1606"/>
                <a:gd name="T32" fmla="*/ 172 w 1913"/>
                <a:gd name="T33" fmla="*/ 0 h 1606"/>
                <a:gd name="T34" fmla="*/ 178 w 1913"/>
                <a:gd name="T35" fmla="*/ 24 h 1606"/>
                <a:gd name="T36" fmla="*/ 180 w 1913"/>
                <a:gd name="T37" fmla="*/ 25 h 1606"/>
                <a:gd name="T38" fmla="*/ 185 w 1913"/>
                <a:gd name="T39" fmla="*/ 29 h 1606"/>
                <a:gd name="T40" fmla="*/ 190 w 1913"/>
                <a:gd name="T41" fmla="*/ 35 h 1606"/>
                <a:gd name="T42" fmla="*/ 193 w 1913"/>
                <a:gd name="T43" fmla="*/ 43 h 1606"/>
                <a:gd name="T44" fmla="*/ 206 w 1913"/>
                <a:gd name="T45" fmla="*/ 100 h 1606"/>
                <a:gd name="T46" fmla="*/ 211 w 1913"/>
                <a:gd name="T47" fmla="*/ 123 h 1606"/>
                <a:gd name="T48" fmla="*/ 212 w 1913"/>
                <a:gd name="T49" fmla="*/ 125 h 1606"/>
                <a:gd name="T50" fmla="*/ 213 w 1913"/>
                <a:gd name="T51" fmla="*/ 129 h 1606"/>
                <a:gd name="T52" fmla="*/ 213 w 1913"/>
                <a:gd name="T53" fmla="*/ 136 h 1606"/>
                <a:gd name="T54" fmla="*/ 210 w 1913"/>
                <a:gd name="T55" fmla="*/ 145 h 1606"/>
                <a:gd name="T56" fmla="*/ 0 w 1913"/>
                <a:gd name="T57" fmla="*/ 139 h 1606"/>
                <a:gd name="T58" fmla="*/ 21 w 1913"/>
                <a:gd name="T59" fmla="*/ 128 h 1606"/>
                <a:gd name="T60" fmla="*/ 21 w 1913"/>
                <a:gd name="T61" fmla="*/ 24 h 1606"/>
                <a:gd name="T62" fmla="*/ 22 w 1913"/>
                <a:gd name="T63" fmla="*/ 24 h 1606"/>
                <a:gd name="T64" fmla="*/ 24 w 1913"/>
                <a:gd name="T65" fmla="*/ 22 h 1606"/>
                <a:gd name="T66" fmla="*/ 27 w 1913"/>
                <a:gd name="T67" fmla="*/ 21 h 1606"/>
                <a:gd name="T68" fmla="*/ 31 w 1913"/>
                <a:gd name="T69" fmla="*/ 20 h 1606"/>
                <a:gd name="T70" fmla="*/ 36 w 1913"/>
                <a:gd name="T71" fmla="*/ 19 h 1606"/>
                <a:gd name="T72" fmla="*/ 42 w 1913"/>
                <a:gd name="T73" fmla="*/ 19 h 1606"/>
                <a:gd name="T74" fmla="*/ 49 w 1913"/>
                <a:gd name="T75" fmla="*/ 20 h 1606"/>
                <a:gd name="T76" fmla="*/ 58 w 1913"/>
                <a:gd name="T77" fmla="*/ 24 h 160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913"/>
                <a:gd name="T118" fmla="*/ 0 h 1606"/>
                <a:gd name="T119" fmla="*/ 1913 w 1913"/>
                <a:gd name="T120" fmla="*/ 1606 h 160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913" h="1606">
                  <a:moveTo>
                    <a:pt x="518" y="213"/>
                  </a:moveTo>
                  <a:lnTo>
                    <a:pt x="539" y="115"/>
                  </a:lnTo>
                  <a:lnTo>
                    <a:pt x="540" y="115"/>
                  </a:lnTo>
                  <a:lnTo>
                    <a:pt x="544" y="114"/>
                  </a:lnTo>
                  <a:lnTo>
                    <a:pt x="549" y="112"/>
                  </a:lnTo>
                  <a:lnTo>
                    <a:pt x="555" y="110"/>
                  </a:lnTo>
                  <a:lnTo>
                    <a:pt x="564" y="107"/>
                  </a:lnTo>
                  <a:lnTo>
                    <a:pt x="574" y="103"/>
                  </a:lnTo>
                  <a:lnTo>
                    <a:pt x="586" y="100"/>
                  </a:lnTo>
                  <a:lnTo>
                    <a:pt x="602" y="95"/>
                  </a:lnTo>
                  <a:lnTo>
                    <a:pt x="618" y="90"/>
                  </a:lnTo>
                  <a:lnTo>
                    <a:pt x="636" y="85"/>
                  </a:lnTo>
                  <a:lnTo>
                    <a:pt x="656" y="80"/>
                  </a:lnTo>
                  <a:lnTo>
                    <a:pt x="679" y="75"/>
                  </a:lnTo>
                  <a:lnTo>
                    <a:pt x="703" y="70"/>
                  </a:lnTo>
                  <a:lnTo>
                    <a:pt x="730" y="64"/>
                  </a:lnTo>
                  <a:lnTo>
                    <a:pt x="758" y="58"/>
                  </a:lnTo>
                  <a:lnTo>
                    <a:pt x="789" y="52"/>
                  </a:lnTo>
                  <a:lnTo>
                    <a:pt x="820" y="46"/>
                  </a:lnTo>
                  <a:lnTo>
                    <a:pt x="855" y="41"/>
                  </a:lnTo>
                  <a:lnTo>
                    <a:pt x="892" y="36"/>
                  </a:lnTo>
                  <a:lnTo>
                    <a:pt x="929" y="31"/>
                  </a:lnTo>
                  <a:lnTo>
                    <a:pt x="970" y="26"/>
                  </a:lnTo>
                  <a:lnTo>
                    <a:pt x="1013" y="21"/>
                  </a:lnTo>
                  <a:lnTo>
                    <a:pt x="1056" y="17"/>
                  </a:lnTo>
                  <a:lnTo>
                    <a:pt x="1103" y="13"/>
                  </a:lnTo>
                  <a:lnTo>
                    <a:pt x="1152" y="10"/>
                  </a:lnTo>
                  <a:lnTo>
                    <a:pt x="1202" y="6"/>
                  </a:lnTo>
                  <a:lnTo>
                    <a:pt x="1255" y="3"/>
                  </a:lnTo>
                  <a:lnTo>
                    <a:pt x="1309" y="1"/>
                  </a:lnTo>
                  <a:lnTo>
                    <a:pt x="1366" y="0"/>
                  </a:lnTo>
                  <a:lnTo>
                    <a:pt x="1425" y="0"/>
                  </a:lnTo>
                  <a:lnTo>
                    <a:pt x="1485" y="0"/>
                  </a:lnTo>
                  <a:lnTo>
                    <a:pt x="1548" y="1"/>
                  </a:lnTo>
                  <a:lnTo>
                    <a:pt x="1616" y="39"/>
                  </a:lnTo>
                  <a:lnTo>
                    <a:pt x="1601" y="221"/>
                  </a:lnTo>
                  <a:lnTo>
                    <a:pt x="1606" y="223"/>
                  </a:lnTo>
                  <a:lnTo>
                    <a:pt x="1620" y="230"/>
                  </a:lnTo>
                  <a:lnTo>
                    <a:pt x="1640" y="243"/>
                  </a:lnTo>
                  <a:lnTo>
                    <a:pt x="1663" y="260"/>
                  </a:lnTo>
                  <a:lnTo>
                    <a:pt x="1688" y="284"/>
                  </a:lnTo>
                  <a:lnTo>
                    <a:pt x="1709" y="312"/>
                  </a:lnTo>
                  <a:lnTo>
                    <a:pt x="1726" y="347"/>
                  </a:lnTo>
                  <a:lnTo>
                    <a:pt x="1736" y="388"/>
                  </a:lnTo>
                  <a:lnTo>
                    <a:pt x="1891" y="528"/>
                  </a:lnTo>
                  <a:lnTo>
                    <a:pt x="1849" y="898"/>
                  </a:lnTo>
                  <a:lnTo>
                    <a:pt x="1601" y="1023"/>
                  </a:lnTo>
                  <a:lnTo>
                    <a:pt x="1895" y="1110"/>
                  </a:lnTo>
                  <a:lnTo>
                    <a:pt x="1897" y="1114"/>
                  </a:lnTo>
                  <a:lnTo>
                    <a:pt x="1902" y="1125"/>
                  </a:lnTo>
                  <a:lnTo>
                    <a:pt x="1907" y="1143"/>
                  </a:lnTo>
                  <a:lnTo>
                    <a:pt x="1912" y="1166"/>
                  </a:lnTo>
                  <a:lnTo>
                    <a:pt x="1913" y="1195"/>
                  </a:lnTo>
                  <a:lnTo>
                    <a:pt x="1911" y="1229"/>
                  </a:lnTo>
                  <a:lnTo>
                    <a:pt x="1901" y="1266"/>
                  </a:lnTo>
                  <a:lnTo>
                    <a:pt x="1884" y="1307"/>
                  </a:lnTo>
                  <a:lnTo>
                    <a:pt x="1107" y="1606"/>
                  </a:lnTo>
                  <a:lnTo>
                    <a:pt x="0" y="1258"/>
                  </a:lnTo>
                  <a:lnTo>
                    <a:pt x="19" y="1217"/>
                  </a:lnTo>
                  <a:lnTo>
                    <a:pt x="188" y="1159"/>
                  </a:lnTo>
                  <a:lnTo>
                    <a:pt x="188" y="221"/>
                  </a:lnTo>
                  <a:lnTo>
                    <a:pt x="189" y="220"/>
                  </a:lnTo>
                  <a:lnTo>
                    <a:pt x="193" y="217"/>
                  </a:lnTo>
                  <a:lnTo>
                    <a:pt x="198" y="214"/>
                  </a:lnTo>
                  <a:lnTo>
                    <a:pt x="207" y="209"/>
                  </a:lnTo>
                  <a:lnTo>
                    <a:pt x="218" y="203"/>
                  </a:lnTo>
                  <a:lnTo>
                    <a:pt x="230" y="197"/>
                  </a:lnTo>
                  <a:lnTo>
                    <a:pt x="245" y="191"/>
                  </a:lnTo>
                  <a:lnTo>
                    <a:pt x="262" y="184"/>
                  </a:lnTo>
                  <a:lnTo>
                    <a:pt x="281" y="179"/>
                  </a:lnTo>
                  <a:lnTo>
                    <a:pt x="302" y="175"/>
                  </a:lnTo>
                  <a:lnTo>
                    <a:pt x="326" y="173"/>
                  </a:lnTo>
                  <a:lnTo>
                    <a:pt x="350" y="171"/>
                  </a:lnTo>
                  <a:lnTo>
                    <a:pt x="378" y="172"/>
                  </a:lnTo>
                  <a:lnTo>
                    <a:pt x="407" y="175"/>
                  </a:lnTo>
                  <a:lnTo>
                    <a:pt x="439" y="181"/>
                  </a:lnTo>
                  <a:lnTo>
                    <a:pt x="471" y="191"/>
                  </a:lnTo>
                  <a:lnTo>
                    <a:pt x="518" y="213"/>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58" name="Freeform 1225"/>
            <p:cNvSpPr>
              <a:spLocks/>
            </p:cNvSpPr>
            <p:nvPr/>
          </p:nvSpPr>
          <p:spPr bwMode="auto">
            <a:xfrm>
              <a:off x="3977" y="3278"/>
              <a:ext cx="68" cy="78"/>
            </a:xfrm>
            <a:custGeom>
              <a:avLst/>
              <a:gdLst>
                <a:gd name="T0" fmla="*/ 67 w 614"/>
                <a:gd name="T1" fmla="*/ 3 h 697"/>
                <a:gd name="T2" fmla="*/ 67 w 614"/>
                <a:gd name="T3" fmla="*/ 3 h 697"/>
                <a:gd name="T4" fmla="*/ 66 w 614"/>
                <a:gd name="T5" fmla="*/ 3 h 697"/>
                <a:gd name="T6" fmla="*/ 64 w 614"/>
                <a:gd name="T7" fmla="*/ 2 h 697"/>
                <a:gd name="T8" fmla="*/ 62 w 614"/>
                <a:gd name="T9" fmla="*/ 2 h 697"/>
                <a:gd name="T10" fmla="*/ 59 w 614"/>
                <a:gd name="T11" fmla="*/ 1 h 697"/>
                <a:gd name="T12" fmla="*/ 56 w 614"/>
                <a:gd name="T13" fmla="*/ 1 h 697"/>
                <a:gd name="T14" fmla="*/ 52 w 614"/>
                <a:gd name="T15" fmla="*/ 0 h 697"/>
                <a:gd name="T16" fmla="*/ 48 w 614"/>
                <a:gd name="T17" fmla="*/ 0 h 697"/>
                <a:gd name="T18" fmla="*/ 43 w 614"/>
                <a:gd name="T19" fmla="*/ 0 h 697"/>
                <a:gd name="T20" fmla="*/ 38 w 614"/>
                <a:gd name="T21" fmla="*/ 0 h 697"/>
                <a:gd name="T22" fmla="*/ 33 w 614"/>
                <a:gd name="T23" fmla="*/ 1 h 697"/>
                <a:gd name="T24" fmla="*/ 27 w 614"/>
                <a:gd name="T25" fmla="*/ 2 h 697"/>
                <a:gd name="T26" fmla="*/ 22 w 614"/>
                <a:gd name="T27" fmla="*/ 3 h 697"/>
                <a:gd name="T28" fmla="*/ 16 w 614"/>
                <a:gd name="T29" fmla="*/ 4 h 697"/>
                <a:gd name="T30" fmla="*/ 10 w 614"/>
                <a:gd name="T31" fmla="*/ 6 h 697"/>
                <a:gd name="T32" fmla="*/ 4 w 614"/>
                <a:gd name="T33" fmla="*/ 9 h 697"/>
                <a:gd name="T34" fmla="*/ 4 w 614"/>
                <a:gd name="T35" fmla="*/ 11 h 697"/>
                <a:gd name="T36" fmla="*/ 3 w 614"/>
                <a:gd name="T37" fmla="*/ 15 h 697"/>
                <a:gd name="T38" fmla="*/ 2 w 614"/>
                <a:gd name="T39" fmla="*/ 21 h 697"/>
                <a:gd name="T40" fmla="*/ 1 w 614"/>
                <a:gd name="T41" fmla="*/ 30 h 697"/>
                <a:gd name="T42" fmla="*/ 0 w 614"/>
                <a:gd name="T43" fmla="*/ 40 h 697"/>
                <a:gd name="T44" fmla="*/ 0 w 614"/>
                <a:gd name="T45" fmla="*/ 51 h 697"/>
                <a:gd name="T46" fmla="*/ 2 w 614"/>
                <a:gd name="T47" fmla="*/ 64 h 697"/>
                <a:gd name="T48" fmla="*/ 6 w 614"/>
                <a:gd name="T49" fmla="*/ 76 h 697"/>
                <a:gd name="T50" fmla="*/ 6 w 614"/>
                <a:gd name="T51" fmla="*/ 76 h 697"/>
                <a:gd name="T52" fmla="*/ 7 w 614"/>
                <a:gd name="T53" fmla="*/ 76 h 697"/>
                <a:gd name="T54" fmla="*/ 8 w 614"/>
                <a:gd name="T55" fmla="*/ 76 h 697"/>
                <a:gd name="T56" fmla="*/ 10 w 614"/>
                <a:gd name="T57" fmla="*/ 76 h 697"/>
                <a:gd name="T58" fmla="*/ 13 w 614"/>
                <a:gd name="T59" fmla="*/ 75 h 697"/>
                <a:gd name="T60" fmla="*/ 16 w 614"/>
                <a:gd name="T61" fmla="*/ 75 h 697"/>
                <a:gd name="T62" fmla="*/ 20 w 614"/>
                <a:gd name="T63" fmla="*/ 75 h 697"/>
                <a:gd name="T64" fmla="*/ 23 w 614"/>
                <a:gd name="T65" fmla="*/ 75 h 697"/>
                <a:gd name="T66" fmla="*/ 28 w 614"/>
                <a:gd name="T67" fmla="*/ 75 h 697"/>
                <a:gd name="T68" fmla="*/ 33 w 614"/>
                <a:gd name="T69" fmla="*/ 75 h 697"/>
                <a:gd name="T70" fmla="*/ 38 w 614"/>
                <a:gd name="T71" fmla="*/ 75 h 697"/>
                <a:gd name="T72" fmla="*/ 43 w 614"/>
                <a:gd name="T73" fmla="*/ 75 h 697"/>
                <a:gd name="T74" fmla="*/ 49 w 614"/>
                <a:gd name="T75" fmla="*/ 76 h 697"/>
                <a:gd name="T76" fmla="*/ 55 w 614"/>
                <a:gd name="T77" fmla="*/ 76 h 697"/>
                <a:gd name="T78" fmla="*/ 61 w 614"/>
                <a:gd name="T79" fmla="*/ 77 h 697"/>
                <a:gd name="T80" fmla="*/ 68 w 614"/>
                <a:gd name="T81" fmla="*/ 78 h 697"/>
                <a:gd name="T82" fmla="*/ 68 w 614"/>
                <a:gd name="T83" fmla="*/ 76 h 697"/>
                <a:gd name="T84" fmla="*/ 67 w 614"/>
                <a:gd name="T85" fmla="*/ 69 h 697"/>
                <a:gd name="T86" fmla="*/ 66 w 614"/>
                <a:gd name="T87" fmla="*/ 60 h 697"/>
                <a:gd name="T88" fmla="*/ 65 w 614"/>
                <a:gd name="T89" fmla="*/ 49 h 697"/>
                <a:gd name="T90" fmla="*/ 65 w 614"/>
                <a:gd name="T91" fmla="*/ 37 h 697"/>
                <a:gd name="T92" fmla="*/ 65 w 614"/>
                <a:gd name="T93" fmla="*/ 24 h 697"/>
                <a:gd name="T94" fmla="*/ 66 w 614"/>
                <a:gd name="T95" fmla="*/ 13 h 697"/>
                <a:gd name="T96" fmla="*/ 67 w 614"/>
                <a:gd name="T97" fmla="*/ 3 h 69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14"/>
                <a:gd name="T148" fmla="*/ 0 h 697"/>
                <a:gd name="T149" fmla="*/ 614 w 614"/>
                <a:gd name="T150" fmla="*/ 697 h 69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14" h="697">
                  <a:moveTo>
                    <a:pt x="609" y="26"/>
                  </a:moveTo>
                  <a:lnTo>
                    <a:pt x="606" y="25"/>
                  </a:lnTo>
                  <a:lnTo>
                    <a:pt x="596" y="23"/>
                  </a:lnTo>
                  <a:lnTo>
                    <a:pt x="581" y="18"/>
                  </a:lnTo>
                  <a:lnTo>
                    <a:pt x="559" y="14"/>
                  </a:lnTo>
                  <a:lnTo>
                    <a:pt x="534" y="10"/>
                  </a:lnTo>
                  <a:lnTo>
                    <a:pt x="503" y="6"/>
                  </a:lnTo>
                  <a:lnTo>
                    <a:pt x="469" y="3"/>
                  </a:lnTo>
                  <a:lnTo>
                    <a:pt x="430" y="1"/>
                  </a:lnTo>
                  <a:lnTo>
                    <a:pt x="388" y="0"/>
                  </a:lnTo>
                  <a:lnTo>
                    <a:pt x="344" y="2"/>
                  </a:lnTo>
                  <a:lnTo>
                    <a:pt x="297" y="6"/>
                  </a:lnTo>
                  <a:lnTo>
                    <a:pt x="247" y="14"/>
                  </a:lnTo>
                  <a:lnTo>
                    <a:pt x="197" y="25"/>
                  </a:lnTo>
                  <a:lnTo>
                    <a:pt x="145" y="40"/>
                  </a:lnTo>
                  <a:lnTo>
                    <a:pt x="92" y="58"/>
                  </a:lnTo>
                  <a:lnTo>
                    <a:pt x="39" y="83"/>
                  </a:lnTo>
                  <a:lnTo>
                    <a:pt x="35" y="96"/>
                  </a:lnTo>
                  <a:lnTo>
                    <a:pt x="26" y="134"/>
                  </a:lnTo>
                  <a:lnTo>
                    <a:pt x="15" y="192"/>
                  </a:lnTo>
                  <a:lnTo>
                    <a:pt x="5" y="268"/>
                  </a:lnTo>
                  <a:lnTo>
                    <a:pt x="0" y="358"/>
                  </a:lnTo>
                  <a:lnTo>
                    <a:pt x="4" y="459"/>
                  </a:lnTo>
                  <a:lnTo>
                    <a:pt x="19" y="568"/>
                  </a:lnTo>
                  <a:lnTo>
                    <a:pt x="50" y="679"/>
                  </a:lnTo>
                  <a:lnTo>
                    <a:pt x="54" y="679"/>
                  </a:lnTo>
                  <a:lnTo>
                    <a:pt x="62" y="678"/>
                  </a:lnTo>
                  <a:lnTo>
                    <a:pt x="75" y="676"/>
                  </a:lnTo>
                  <a:lnTo>
                    <a:pt x="93" y="675"/>
                  </a:lnTo>
                  <a:lnTo>
                    <a:pt x="117" y="673"/>
                  </a:lnTo>
                  <a:lnTo>
                    <a:pt x="144" y="671"/>
                  </a:lnTo>
                  <a:lnTo>
                    <a:pt x="177" y="670"/>
                  </a:lnTo>
                  <a:lnTo>
                    <a:pt x="212" y="669"/>
                  </a:lnTo>
                  <a:lnTo>
                    <a:pt x="252" y="668"/>
                  </a:lnTo>
                  <a:lnTo>
                    <a:pt x="295" y="669"/>
                  </a:lnTo>
                  <a:lnTo>
                    <a:pt x="342" y="670"/>
                  </a:lnTo>
                  <a:lnTo>
                    <a:pt x="391" y="672"/>
                  </a:lnTo>
                  <a:lnTo>
                    <a:pt x="443" y="676"/>
                  </a:lnTo>
                  <a:lnTo>
                    <a:pt x="498" y="681"/>
                  </a:lnTo>
                  <a:lnTo>
                    <a:pt x="555" y="688"/>
                  </a:lnTo>
                  <a:lnTo>
                    <a:pt x="614" y="697"/>
                  </a:lnTo>
                  <a:lnTo>
                    <a:pt x="611" y="676"/>
                  </a:lnTo>
                  <a:lnTo>
                    <a:pt x="605" y="621"/>
                  </a:lnTo>
                  <a:lnTo>
                    <a:pt x="596" y="538"/>
                  </a:lnTo>
                  <a:lnTo>
                    <a:pt x="589" y="438"/>
                  </a:lnTo>
                  <a:lnTo>
                    <a:pt x="584" y="327"/>
                  </a:lnTo>
                  <a:lnTo>
                    <a:pt x="584" y="217"/>
                  </a:lnTo>
                  <a:lnTo>
                    <a:pt x="592" y="114"/>
                  </a:lnTo>
                  <a:lnTo>
                    <a:pt x="609" y="2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59" name="Freeform 1226"/>
            <p:cNvSpPr>
              <a:spLocks/>
            </p:cNvSpPr>
            <p:nvPr/>
          </p:nvSpPr>
          <p:spPr bwMode="auto">
            <a:xfrm>
              <a:off x="3984" y="3299"/>
              <a:ext cx="113" cy="77"/>
            </a:xfrm>
            <a:custGeom>
              <a:avLst/>
              <a:gdLst>
                <a:gd name="T0" fmla="*/ 1 w 1014"/>
                <a:gd name="T1" fmla="*/ 58 h 693"/>
                <a:gd name="T2" fmla="*/ 0 w 1014"/>
                <a:gd name="T3" fmla="*/ 68 h 693"/>
                <a:gd name="T4" fmla="*/ 74 w 1014"/>
                <a:gd name="T5" fmla="*/ 77 h 693"/>
                <a:gd name="T6" fmla="*/ 74 w 1014"/>
                <a:gd name="T7" fmla="*/ 77 h 693"/>
                <a:gd name="T8" fmla="*/ 76 w 1014"/>
                <a:gd name="T9" fmla="*/ 76 h 693"/>
                <a:gd name="T10" fmla="*/ 78 w 1014"/>
                <a:gd name="T11" fmla="*/ 75 h 693"/>
                <a:gd name="T12" fmla="*/ 81 w 1014"/>
                <a:gd name="T13" fmla="*/ 73 h 693"/>
                <a:gd name="T14" fmla="*/ 84 w 1014"/>
                <a:gd name="T15" fmla="*/ 71 h 693"/>
                <a:gd name="T16" fmla="*/ 88 w 1014"/>
                <a:gd name="T17" fmla="*/ 68 h 693"/>
                <a:gd name="T18" fmla="*/ 92 w 1014"/>
                <a:gd name="T19" fmla="*/ 65 h 693"/>
                <a:gd name="T20" fmla="*/ 97 w 1014"/>
                <a:gd name="T21" fmla="*/ 61 h 693"/>
                <a:gd name="T22" fmla="*/ 101 w 1014"/>
                <a:gd name="T23" fmla="*/ 56 h 693"/>
                <a:gd name="T24" fmla="*/ 104 w 1014"/>
                <a:gd name="T25" fmla="*/ 52 h 693"/>
                <a:gd name="T26" fmla="*/ 107 w 1014"/>
                <a:gd name="T27" fmla="*/ 46 h 693"/>
                <a:gd name="T28" fmla="*/ 110 w 1014"/>
                <a:gd name="T29" fmla="*/ 40 h 693"/>
                <a:gd name="T30" fmla="*/ 112 w 1014"/>
                <a:gd name="T31" fmla="*/ 34 h 693"/>
                <a:gd name="T32" fmla="*/ 113 w 1014"/>
                <a:gd name="T33" fmla="*/ 27 h 693"/>
                <a:gd name="T34" fmla="*/ 113 w 1014"/>
                <a:gd name="T35" fmla="*/ 19 h 693"/>
                <a:gd name="T36" fmla="*/ 111 w 1014"/>
                <a:gd name="T37" fmla="*/ 11 h 693"/>
                <a:gd name="T38" fmla="*/ 111 w 1014"/>
                <a:gd name="T39" fmla="*/ 11 h 693"/>
                <a:gd name="T40" fmla="*/ 111 w 1014"/>
                <a:gd name="T41" fmla="*/ 10 h 693"/>
                <a:gd name="T42" fmla="*/ 109 w 1014"/>
                <a:gd name="T43" fmla="*/ 8 h 693"/>
                <a:gd name="T44" fmla="*/ 108 w 1014"/>
                <a:gd name="T45" fmla="*/ 6 h 693"/>
                <a:gd name="T46" fmla="*/ 106 w 1014"/>
                <a:gd name="T47" fmla="*/ 4 h 693"/>
                <a:gd name="T48" fmla="*/ 103 w 1014"/>
                <a:gd name="T49" fmla="*/ 2 h 693"/>
                <a:gd name="T50" fmla="*/ 100 w 1014"/>
                <a:gd name="T51" fmla="*/ 1 h 693"/>
                <a:gd name="T52" fmla="*/ 97 w 1014"/>
                <a:gd name="T53" fmla="*/ 0 h 693"/>
                <a:gd name="T54" fmla="*/ 97 w 1014"/>
                <a:gd name="T55" fmla="*/ 1 h 693"/>
                <a:gd name="T56" fmla="*/ 99 w 1014"/>
                <a:gd name="T57" fmla="*/ 5 h 693"/>
                <a:gd name="T58" fmla="*/ 100 w 1014"/>
                <a:gd name="T59" fmla="*/ 10 h 693"/>
                <a:gd name="T60" fmla="*/ 101 w 1014"/>
                <a:gd name="T61" fmla="*/ 17 h 693"/>
                <a:gd name="T62" fmla="*/ 101 w 1014"/>
                <a:gd name="T63" fmla="*/ 25 h 693"/>
                <a:gd name="T64" fmla="*/ 101 w 1014"/>
                <a:gd name="T65" fmla="*/ 34 h 693"/>
                <a:gd name="T66" fmla="*/ 98 w 1014"/>
                <a:gd name="T67" fmla="*/ 44 h 693"/>
                <a:gd name="T68" fmla="*/ 93 w 1014"/>
                <a:gd name="T69" fmla="*/ 54 h 693"/>
                <a:gd name="T70" fmla="*/ 93 w 1014"/>
                <a:gd name="T71" fmla="*/ 54 h 693"/>
                <a:gd name="T72" fmla="*/ 93 w 1014"/>
                <a:gd name="T73" fmla="*/ 55 h 693"/>
                <a:gd name="T74" fmla="*/ 92 w 1014"/>
                <a:gd name="T75" fmla="*/ 55 h 693"/>
                <a:gd name="T76" fmla="*/ 91 w 1014"/>
                <a:gd name="T77" fmla="*/ 56 h 693"/>
                <a:gd name="T78" fmla="*/ 90 w 1014"/>
                <a:gd name="T79" fmla="*/ 57 h 693"/>
                <a:gd name="T80" fmla="*/ 88 w 1014"/>
                <a:gd name="T81" fmla="*/ 58 h 693"/>
                <a:gd name="T82" fmla="*/ 86 w 1014"/>
                <a:gd name="T83" fmla="*/ 59 h 693"/>
                <a:gd name="T84" fmla="*/ 84 w 1014"/>
                <a:gd name="T85" fmla="*/ 60 h 693"/>
                <a:gd name="T86" fmla="*/ 82 w 1014"/>
                <a:gd name="T87" fmla="*/ 60 h 693"/>
                <a:gd name="T88" fmla="*/ 79 w 1014"/>
                <a:gd name="T89" fmla="*/ 61 h 693"/>
                <a:gd name="T90" fmla="*/ 77 w 1014"/>
                <a:gd name="T91" fmla="*/ 62 h 693"/>
                <a:gd name="T92" fmla="*/ 73 w 1014"/>
                <a:gd name="T93" fmla="*/ 62 h 693"/>
                <a:gd name="T94" fmla="*/ 70 w 1014"/>
                <a:gd name="T95" fmla="*/ 62 h 693"/>
                <a:gd name="T96" fmla="*/ 67 w 1014"/>
                <a:gd name="T97" fmla="*/ 62 h 693"/>
                <a:gd name="T98" fmla="*/ 63 w 1014"/>
                <a:gd name="T99" fmla="*/ 62 h 693"/>
                <a:gd name="T100" fmla="*/ 59 w 1014"/>
                <a:gd name="T101" fmla="*/ 61 h 693"/>
                <a:gd name="T102" fmla="*/ 59 w 1014"/>
                <a:gd name="T103" fmla="*/ 71 h 693"/>
                <a:gd name="T104" fmla="*/ 3 w 1014"/>
                <a:gd name="T105" fmla="*/ 66 h 693"/>
                <a:gd name="T106" fmla="*/ 1 w 1014"/>
                <a:gd name="T107" fmla="*/ 58 h 69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14"/>
                <a:gd name="T163" fmla="*/ 0 h 693"/>
                <a:gd name="T164" fmla="*/ 1014 w 1014"/>
                <a:gd name="T165" fmla="*/ 693 h 693"/>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14" h="693">
                  <a:moveTo>
                    <a:pt x="6" y="523"/>
                  </a:moveTo>
                  <a:lnTo>
                    <a:pt x="0" y="608"/>
                  </a:lnTo>
                  <a:lnTo>
                    <a:pt x="660" y="693"/>
                  </a:lnTo>
                  <a:lnTo>
                    <a:pt x="665" y="691"/>
                  </a:lnTo>
                  <a:lnTo>
                    <a:pt x="679" y="683"/>
                  </a:lnTo>
                  <a:lnTo>
                    <a:pt x="700" y="672"/>
                  </a:lnTo>
                  <a:lnTo>
                    <a:pt x="726" y="657"/>
                  </a:lnTo>
                  <a:lnTo>
                    <a:pt x="758" y="636"/>
                  </a:lnTo>
                  <a:lnTo>
                    <a:pt x="793" y="611"/>
                  </a:lnTo>
                  <a:lnTo>
                    <a:pt x="829" y="581"/>
                  </a:lnTo>
                  <a:lnTo>
                    <a:pt x="866" y="546"/>
                  </a:lnTo>
                  <a:lnTo>
                    <a:pt x="902" y="508"/>
                  </a:lnTo>
                  <a:lnTo>
                    <a:pt x="935" y="465"/>
                  </a:lnTo>
                  <a:lnTo>
                    <a:pt x="964" y="416"/>
                  </a:lnTo>
                  <a:lnTo>
                    <a:pt x="987" y="362"/>
                  </a:lnTo>
                  <a:lnTo>
                    <a:pt x="1004" y="305"/>
                  </a:lnTo>
                  <a:lnTo>
                    <a:pt x="1014" y="242"/>
                  </a:lnTo>
                  <a:lnTo>
                    <a:pt x="1012" y="175"/>
                  </a:lnTo>
                  <a:lnTo>
                    <a:pt x="1000" y="103"/>
                  </a:lnTo>
                  <a:lnTo>
                    <a:pt x="998" y="98"/>
                  </a:lnTo>
                  <a:lnTo>
                    <a:pt x="992" y="87"/>
                  </a:lnTo>
                  <a:lnTo>
                    <a:pt x="981" y="72"/>
                  </a:lnTo>
                  <a:lnTo>
                    <a:pt x="967" y="53"/>
                  </a:lnTo>
                  <a:lnTo>
                    <a:pt x="948" y="35"/>
                  </a:lnTo>
                  <a:lnTo>
                    <a:pt x="926" y="19"/>
                  </a:lnTo>
                  <a:lnTo>
                    <a:pt x="900" y="6"/>
                  </a:lnTo>
                  <a:lnTo>
                    <a:pt x="870" y="0"/>
                  </a:lnTo>
                  <a:lnTo>
                    <a:pt x="874" y="12"/>
                  </a:lnTo>
                  <a:lnTo>
                    <a:pt x="884" y="41"/>
                  </a:lnTo>
                  <a:lnTo>
                    <a:pt x="896" y="89"/>
                  </a:lnTo>
                  <a:lnTo>
                    <a:pt x="907" y="151"/>
                  </a:lnTo>
                  <a:lnTo>
                    <a:pt x="910" y="225"/>
                  </a:lnTo>
                  <a:lnTo>
                    <a:pt x="902" y="307"/>
                  </a:lnTo>
                  <a:lnTo>
                    <a:pt x="878" y="396"/>
                  </a:lnTo>
                  <a:lnTo>
                    <a:pt x="836" y="489"/>
                  </a:lnTo>
                  <a:lnTo>
                    <a:pt x="835" y="490"/>
                  </a:lnTo>
                  <a:lnTo>
                    <a:pt x="831" y="493"/>
                  </a:lnTo>
                  <a:lnTo>
                    <a:pt x="825" y="498"/>
                  </a:lnTo>
                  <a:lnTo>
                    <a:pt x="816" y="506"/>
                  </a:lnTo>
                  <a:lnTo>
                    <a:pt x="805" y="513"/>
                  </a:lnTo>
                  <a:lnTo>
                    <a:pt x="792" y="521"/>
                  </a:lnTo>
                  <a:lnTo>
                    <a:pt x="775" y="529"/>
                  </a:lnTo>
                  <a:lnTo>
                    <a:pt x="757" y="537"/>
                  </a:lnTo>
                  <a:lnTo>
                    <a:pt x="737" y="544"/>
                  </a:lnTo>
                  <a:lnTo>
                    <a:pt x="713" y="552"/>
                  </a:lnTo>
                  <a:lnTo>
                    <a:pt x="688" y="557"/>
                  </a:lnTo>
                  <a:lnTo>
                    <a:pt x="659" y="561"/>
                  </a:lnTo>
                  <a:lnTo>
                    <a:pt x="630" y="562"/>
                  </a:lnTo>
                  <a:lnTo>
                    <a:pt x="597" y="561"/>
                  </a:lnTo>
                  <a:lnTo>
                    <a:pt x="562" y="558"/>
                  </a:lnTo>
                  <a:lnTo>
                    <a:pt x="525" y="551"/>
                  </a:lnTo>
                  <a:lnTo>
                    <a:pt x="525" y="642"/>
                  </a:lnTo>
                  <a:lnTo>
                    <a:pt x="23" y="590"/>
                  </a:lnTo>
                  <a:lnTo>
                    <a:pt x="6" y="523"/>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60" name="Freeform 1227"/>
            <p:cNvSpPr>
              <a:spLocks/>
            </p:cNvSpPr>
            <p:nvPr/>
          </p:nvSpPr>
          <p:spPr bwMode="auto">
            <a:xfrm>
              <a:off x="3970" y="3375"/>
              <a:ext cx="83" cy="27"/>
            </a:xfrm>
            <a:custGeom>
              <a:avLst/>
              <a:gdLst>
                <a:gd name="T0" fmla="*/ 83 w 745"/>
                <a:gd name="T1" fmla="*/ 10 h 240"/>
                <a:gd name="T2" fmla="*/ 1 w 745"/>
                <a:gd name="T3" fmla="*/ 0 h 240"/>
                <a:gd name="T4" fmla="*/ 0 w 745"/>
                <a:gd name="T5" fmla="*/ 10 h 240"/>
                <a:gd name="T6" fmla="*/ 80 w 745"/>
                <a:gd name="T7" fmla="*/ 27 h 240"/>
                <a:gd name="T8" fmla="*/ 83 w 745"/>
                <a:gd name="T9" fmla="*/ 10 h 240"/>
                <a:gd name="T10" fmla="*/ 0 60000 65536"/>
                <a:gd name="T11" fmla="*/ 0 60000 65536"/>
                <a:gd name="T12" fmla="*/ 0 60000 65536"/>
                <a:gd name="T13" fmla="*/ 0 60000 65536"/>
                <a:gd name="T14" fmla="*/ 0 60000 65536"/>
                <a:gd name="T15" fmla="*/ 0 w 745"/>
                <a:gd name="T16" fmla="*/ 0 h 240"/>
                <a:gd name="T17" fmla="*/ 745 w 745"/>
                <a:gd name="T18" fmla="*/ 240 h 240"/>
              </a:gdLst>
              <a:ahLst/>
              <a:cxnLst>
                <a:cxn ang="T10">
                  <a:pos x="T0" y="T1"/>
                </a:cxn>
                <a:cxn ang="T11">
                  <a:pos x="T2" y="T3"/>
                </a:cxn>
                <a:cxn ang="T12">
                  <a:pos x="T4" y="T5"/>
                </a:cxn>
                <a:cxn ang="T13">
                  <a:pos x="T6" y="T7"/>
                </a:cxn>
                <a:cxn ang="T14">
                  <a:pos x="T8" y="T9"/>
                </a:cxn>
              </a:cxnLst>
              <a:rect l="T15" t="T16" r="T17" b="T18"/>
              <a:pathLst>
                <a:path w="745" h="240">
                  <a:moveTo>
                    <a:pt x="745" y="86"/>
                  </a:moveTo>
                  <a:lnTo>
                    <a:pt x="11" y="0"/>
                  </a:lnTo>
                  <a:lnTo>
                    <a:pt x="0" y="86"/>
                  </a:lnTo>
                  <a:lnTo>
                    <a:pt x="722" y="240"/>
                  </a:lnTo>
                  <a:lnTo>
                    <a:pt x="745" y="8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61" name="Freeform 1228"/>
            <p:cNvSpPr>
              <a:spLocks/>
            </p:cNvSpPr>
            <p:nvPr/>
          </p:nvSpPr>
          <p:spPr bwMode="auto">
            <a:xfrm>
              <a:off x="4011" y="3384"/>
              <a:ext cx="36" cy="12"/>
            </a:xfrm>
            <a:custGeom>
              <a:avLst/>
              <a:gdLst>
                <a:gd name="T0" fmla="*/ 36 w 319"/>
                <a:gd name="T1" fmla="*/ 5 h 109"/>
                <a:gd name="T2" fmla="*/ 0 w 319"/>
                <a:gd name="T3" fmla="*/ 0 h 109"/>
                <a:gd name="T4" fmla="*/ 0 w 319"/>
                <a:gd name="T5" fmla="*/ 5 h 109"/>
                <a:gd name="T6" fmla="*/ 35 w 319"/>
                <a:gd name="T7" fmla="*/ 12 h 109"/>
                <a:gd name="T8" fmla="*/ 36 w 319"/>
                <a:gd name="T9" fmla="*/ 5 h 109"/>
                <a:gd name="T10" fmla="*/ 0 60000 65536"/>
                <a:gd name="T11" fmla="*/ 0 60000 65536"/>
                <a:gd name="T12" fmla="*/ 0 60000 65536"/>
                <a:gd name="T13" fmla="*/ 0 60000 65536"/>
                <a:gd name="T14" fmla="*/ 0 60000 65536"/>
                <a:gd name="T15" fmla="*/ 0 w 319"/>
                <a:gd name="T16" fmla="*/ 0 h 109"/>
                <a:gd name="T17" fmla="*/ 319 w 319"/>
                <a:gd name="T18" fmla="*/ 109 h 109"/>
              </a:gdLst>
              <a:ahLst/>
              <a:cxnLst>
                <a:cxn ang="T10">
                  <a:pos x="T0" y="T1"/>
                </a:cxn>
                <a:cxn ang="T11">
                  <a:pos x="T2" y="T3"/>
                </a:cxn>
                <a:cxn ang="T12">
                  <a:pos x="T4" y="T5"/>
                </a:cxn>
                <a:cxn ang="T13">
                  <a:pos x="T6" y="T7"/>
                </a:cxn>
                <a:cxn ang="T14">
                  <a:pos x="T8" y="T9"/>
                </a:cxn>
              </a:cxnLst>
              <a:rect l="T15" t="T16" r="T17" b="T18"/>
              <a:pathLst>
                <a:path w="319" h="109">
                  <a:moveTo>
                    <a:pt x="319" y="47"/>
                  </a:moveTo>
                  <a:lnTo>
                    <a:pt x="4" y="0"/>
                  </a:lnTo>
                  <a:lnTo>
                    <a:pt x="0" y="45"/>
                  </a:lnTo>
                  <a:lnTo>
                    <a:pt x="309" y="109"/>
                  </a:lnTo>
                  <a:lnTo>
                    <a:pt x="319" y="4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62" name="Freeform 1229"/>
            <p:cNvSpPr>
              <a:spLocks/>
            </p:cNvSpPr>
            <p:nvPr/>
          </p:nvSpPr>
          <p:spPr bwMode="auto">
            <a:xfrm>
              <a:off x="3975" y="3378"/>
              <a:ext cx="24" cy="9"/>
            </a:xfrm>
            <a:custGeom>
              <a:avLst/>
              <a:gdLst>
                <a:gd name="T0" fmla="*/ 24 w 213"/>
                <a:gd name="T1" fmla="*/ 4 h 81"/>
                <a:gd name="T2" fmla="*/ 0 w 213"/>
                <a:gd name="T3" fmla="*/ 0 h 81"/>
                <a:gd name="T4" fmla="*/ 0 w 213"/>
                <a:gd name="T5" fmla="*/ 4 h 81"/>
                <a:gd name="T6" fmla="*/ 23 w 213"/>
                <a:gd name="T7" fmla="*/ 9 h 81"/>
                <a:gd name="T8" fmla="*/ 24 w 213"/>
                <a:gd name="T9" fmla="*/ 4 h 81"/>
                <a:gd name="T10" fmla="*/ 0 60000 65536"/>
                <a:gd name="T11" fmla="*/ 0 60000 65536"/>
                <a:gd name="T12" fmla="*/ 0 60000 65536"/>
                <a:gd name="T13" fmla="*/ 0 60000 65536"/>
                <a:gd name="T14" fmla="*/ 0 60000 65536"/>
                <a:gd name="T15" fmla="*/ 0 w 213"/>
                <a:gd name="T16" fmla="*/ 0 h 81"/>
                <a:gd name="T17" fmla="*/ 213 w 213"/>
                <a:gd name="T18" fmla="*/ 81 h 81"/>
              </a:gdLst>
              <a:ahLst/>
              <a:cxnLst>
                <a:cxn ang="T10">
                  <a:pos x="T0" y="T1"/>
                </a:cxn>
                <a:cxn ang="T11">
                  <a:pos x="T2" y="T3"/>
                </a:cxn>
                <a:cxn ang="T12">
                  <a:pos x="T4" y="T5"/>
                </a:cxn>
                <a:cxn ang="T13">
                  <a:pos x="T6" y="T7"/>
                </a:cxn>
                <a:cxn ang="T14">
                  <a:pos x="T8" y="T9"/>
                </a:cxn>
              </a:cxnLst>
              <a:rect l="T15" t="T16" r="T17" b="T18"/>
              <a:pathLst>
                <a:path w="213" h="81">
                  <a:moveTo>
                    <a:pt x="213" y="37"/>
                  </a:moveTo>
                  <a:lnTo>
                    <a:pt x="0" y="0"/>
                  </a:lnTo>
                  <a:lnTo>
                    <a:pt x="2" y="39"/>
                  </a:lnTo>
                  <a:lnTo>
                    <a:pt x="206" y="81"/>
                  </a:lnTo>
                  <a:lnTo>
                    <a:pt x="213" y="3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63" name="Freeform 1230"/>
            <p:cNvSpPr>
              <a:spLocks/>
            </p:cNvSpPr>
            <p:nvPr/>
          </p:nvSpPr>
          <p:spPr bwMode="auto">
            <a:xfrm>
              <a:off x="3916" y="3386"/>
              <a:ext cx="139" cy="47"/>
            </a:xfrm>
            <a:custGeom>
              <a:avLst/>
              <a:gdLst>
                <a:gd name="T0" fmla="*/ 0 w 1254"/>
                <a:gd name="T1" fmla="*/ 14 h 415"/>
                <a:gd name="T2" fmla="*/ 0 w 1254"/>
                <a:gd name="T3" fmla="*/ 14 h 415"/>
                <a:gd name="T4" fmla="*/ 1 w 1254"/>
                <a:gd name="T5" fmla="*/ 14 h 415"/>
                <a:gd name="T6" fmla="*/ 3 w 1254"/>
                <a:gd name="T7" fmla="*/ 14 h 415"/>
                <a:gd name="T8" fmla="*/ 4 w 1254"/>
                <a:gd name="T9" fmla="*/ 13 h 415"/>
                <a:gd name="T10" fmla="*/ 7 w 1254"/>
                <a:gd name="T11" fmla="*/ 13 h 415"/>
                <a:gd name="T12" fmla="*/ 9 w 1254"/>
                <a:gd name="T13" fmla="*/ 12 h 415"/>
                <a:gd name="T14" fmla="*/ 12 w 1254"/>
                <a:gd name="T15" fmla="*/ 12 h 415"/>
                <a:gd name="T16" fmla="*/ 15 w 1254"/>
                <a:gd name="T17" fmla="*/ 11 h 415"/>
                <a:gd name="T18" fmla="*/ 18 w 1254"/>
                <a:gd name="T19" fmla="*/ 10 h 415"/>
                <a:gd name="T20" fmla="*/ 21 w 1254"/>
                <a:gd name="T21" fmla="*/ 9 h 415"/>
                <a:gd name="T22" fmla="*/ 24 w 1254"/>
                <a:gd name="T23" fmla="*/ 8 h 415"/>
                <a:gd name="T24" fmla="*/ 27 w 1254"/>
                <a:gd name="T25" fmla="*/ 7 h 415"/>
                <a:gd name="T26" fmla="*/ 30 w 1254"/>
                <a:gd name="T27" fmla="*/ 5 h 415"/>
                <a:gd name="T28" fmla="*/ 32 w 1254"/>
                <a:gd name="T29" fmla="*/ 4 h 415"/>
                <a:gd name="T30" fmla="*/ 35 w 1254"/>
                <a:gd name="T31" fmla="*/ 2 h 415"/>
                <a:gd name="T32" fmla="*/ 37 w 1254"/>
                <a:gd name="T33" fmla="*/ 0 h 415"/>
                <a:gd name="T34" fmla="*/ 139 w 1254"/>
                <a:gd name="T35" fmla="*/ 24 h 415"/>
                <a:gd name="T36" fmla="*/ 139 w 1254"/>
                <a:gd name="T37" fmla="*/ 24 h 415"/>
                <a:gd name="T38" fmla="*/ 138 w 1254"/>
                <a:gd name="T39" fmla="*/ 25 h 415"/>
                <a:gd name="T40" fmla="*/ 137 w 1254"/>
                <a:gd name="T41" fmla="*/ 26 h 415"/>
                <a:gd name="T42" fmla="*/ 136 w 1254"/>
                <a:gd name="T43" fmla="*/ 27 h 415"/>
                <a:gd name="T44" fmla="*/ 134 w 1254"/>
                <a:gd name="T45" fmla="*/ 28 h 415"/>
                <a:gd name="T46" fmla="*/ 133 w 1254"/>
                <a:gd name="T47" fmla="*/ 30 h 415"/>
                <a:gd name="T48" fmla="*/ 131 w 1254"/>
                <a:gd name="T49" fmla="*/ 32 h 415"/>
                <a:gd name="T50" fmla="*/ 128 w 1254"/>
                <a:gd name="T51" fmla="*/ 33 h 415"/>
                <a:gd name="T52" fmla="*/ 126 w 1254"/>
                <a:gd name="T53" fmla="*/ 35 h 415"/>
                <a:gd name="T54" fmla="*/ 124 w 1254"/>
                <a:gd name="T55" fmla="*/ 37 h 415"/>
                <a:gd name="T56" fmla="*/ 121 w 1254"/>
                <a:gd name="T57" fmla="*/ 39 h 415"/>
                <a:gd name="T58" fmla="*/ 118 w 1254"/>
                <a:gd name="T59" fmla="*/ 41 h 415"/>
                <a:gd name="T60" fmla="*/ 116 w 1254"/>
                <a:gd name="T61" fmla="*/ 43 h 415"/>
                <a:gd name="T62" fmla="*/ 113 w 1254"/>
                <a:gd name="T63" fmla="*/ 44 h 415"/>
                <a:gd name="T64" fmla="*/ 110 w 1254"/>
                <a:gd name="T65" fmla="*/ 46 h 415"/>
                <a:gd name="T66" fmla="*/ 108 w 1254"/>
                <a:gd name="T67" fmla="*/ 47 h 415"/>
                <a:gd name="T68" fmla="*/ 0 w 1254"/>
                <a:gd name="T69" fmla="*/ 14 h 41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54"/>
                <a:gd name="T106" fmla="*/ 0 h 415"/>
                <a:gd name="T107" fmla="*/ 1254 w 1254"/>
                <a:gd name="T108" fmla="*/ 415 h 41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54" h="415">
                  <a:moveTo>
                    <a:pt x="0" y="124"/>
                  </a:moveTo>
                  <a:lnTo>
                    <a:pt x="3" y="124"/>
                  </a:lnTo>
                  <a:lnTo>
                    <a:pt x="10" y="122"/>
                  </a:lnTo>
                  <a:lnTo>
                    <a:pt x="23" y="120"/>
                  </a:lnTo>
                  <a:lnTo>
                    <a:pt x="40" y="117"/>
                  </a:lnTo>
                  <a:lnTo>
                    <a:pt x="59" y="114"/>
                  </a:lnTo>
                  <a:lnTo>
                    <a:pt x="81" y="109"/>
                  </a:lnTo>
                  <a:lnTo>
                    <a:pt x="107" y="103"/>
                  </a:lnTo>
                  <a:lnTo>
                    <a:pt x="133" y="96"/>
                  </a:lnTo>
                  <a:lnTo>
                    <a:pt x="161" y="89"/>
                  </a:lnTo>
                  <a:lnTo>
                    <a:pt x="188" y="79"/>
                  </a:lnTo>
                  <a:lnTo>
                    <a:pt x="216" y="69"/>
                  </a:lnTo>
                  <a:lnTo>
                    <a:pt x="243" y="58"/>
                  </a:lnTo>
                  <a:lnTo>
                    <a:pt x="270" y="45"/>
                  </a:lnTo>
                  <a:lnTo>
                    <a:pt x="293" y="31"/>
                  </a:lnTo>
                  <a:lnTo>
                    <a:pt x="316" y="16"/>
                  </a:lnTo>
                  <a:lnTo>
                    <a:pt x="334" y="0"/>
                  </a:lnTo>
                  <a:lnTo>
                    <a:pt x="1254" y="210"/>
                  </a:lnTo>
                  <a:lnTo>
                    <a:pt x="1252" y="212"/>
                  </a:lnTo>
                  <a:lnTo>
                    <a:pt x="1247" y="218"/>
                  </a:lnTo>
                  <a:lnTo>
                    <a:pt x="1239" y="226"/>
                  </a:lnTo>
                  <a:lnTo>
                    <a:pt x="1227" y="236"/>
                  </a:lnTo>
                  <a:lnTo>
                    <a:pt x="1213" y="248"/>
                  </a:lnTo>
                  <a:lnTo>
                    <a:pt x="1197" y="263"/>
                  </a:lnTo>
                  <a:lnTo>
                    <a:pt x="1180" y="279"/>
                  </a:lnTo>
                  <a:lnTo>
                    <a:pt x="1159" y="295"/>
                  </a:lnTo>
                  <a:lnTo>
                    <a:pt x="1138" y="313"/>
                  </a:lnTo>
                  <a:lnTo>
                    <a:pt x="1116" y="330"/>
                  </a:lnTo>
                  <a:lnTo>
                    <a:pt x="1092" y="347"/>
                  </a:lnTo>
                  <a:lnTo>
                    <a:pt x="1068" y="364"/>
                  </a:lnTo>
                  <a:lnTo>
                    <a:pt x="1043" y="379"/>
                  </a:lnTo>
                  <a:lnTo>
                    <a:pt x="1019" y="392"/>
                  </a:lnTo>
                  <a:lnTo>
                    <a:pt x="994" y="405"/>
                  </a:lnTo>
                  <a:lnTo>
                    <a:pt x="971" y="415"/>
                  </a:lnTo>
                  <a:lnTo>
                    <a:pt x="0" y="12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64" name="Freeform 1231"/>
            <p:cNvSpPr>
              <a:spLocks/>
            </p:cNvSpPr>
            <p:nvPr/>
          </p:nvSpPr>
          <p:spPr bwMode="auto">
            <a:xfrm>
              <a:off x="4055" y="3381"/>
              <a:ext cx="49" cy="22"/>
            </a:xfrm>
            <a:custGeom>
              <a:avLst/>
              <a:gdLst>
                <a:gd name="T0" fmla="*/ 5 w 447"/>
                <a:gd name="T1" fmla="*/ 22 h 198"/>
                <a:gd name="T2" fmla="*/ 49 w 447"/>
                <a:gd name="T3" fmla="*/ 9 h 198"/>
                <a:gd name="T4" fmla="*/ 22 w 447"/>
                <a:gd name="T5" fmla="*/ 0 h 198"/>
                <a:gd name="T6" fmla="*/ 1 w 447"/>
                <a:gd name="T7" fmla="*/ 2 h 198"/>
                <a:gd name="T8" fmla="*/ 0 w 447"/>
                <a:gd name="T9" fmla="*/ 21 h 198"/>
                <a:gd name="T10" fmla="*/ 5 w 447"/>
                <a:gd name="T11" fmla="*/ 22 h 198"/>
                <a:gd name="T12" fmla="*/ 0 60000 65536"/>
                <a:gd name="T13" fmla="*/ 0 60000 65536"/>
                <a:gd name="T14" fmla="*/ 0 60000 65536"/>
                <a:gd name="T15" fmla="*/ 0 60000 65536"/>
                <a:gd name="T16" fmla="*/ 0 60000 65536"/>
                <a:gd name="T17" fmla="*/ 0 60000 65536"/>
                <a:gd name="T18" fmla="*/ 0 w 447"/>
                <a:gd name="T19" fmla="*/ 0 h 198"/>
                <a:gd name="T20" fmla="*/ 447 w 447"/>
                <a:gd name="T21" fmla="*/ 198 h 198"/>
              </a:gdLst>
              <a:ahLst/>
              <a:cxnLst>
                <a:cxn ang="T12">
                  <a:pos x="T0" y="T1"/>
                </a:cxn>
                <a:cxn ang="T13">
                  <a:pos x="T2" y="T3"/>
                </a:cxn>
                <a:cxn ang="T14">
                  <a:pos x="T4" y="T5"/>
                </a:cxn>
                <a:cxn ang="T15">
                  <a:pos x="T6" y="T7"/>
                </a:cxn>
                <a:cxn ang="T16">
                  <a:pos x="T8" y="T9"/>
                </a:cxn>
                <a:cxn ang="T17">
                  <a:pos x="T10" y="T11"/>
                </a:cxn>
              </a:cxnLst>
              <a:rect l="T18" t="T19" r="T20" b="T21"/>
              <a:pathLst>
                <a:path w="447" h="198">
                  <a:moveTo>
                    <a:pt x="45" y="198"/>
                  </a:moveTo>
                  <a:lnTo>
                    <a:pt x="447" y="79"/>
                  </a:lnTo>
                  <a:lnTo>
                    <a:pt x="203" y="0"/>
                  </a:lnTo>
                  <a:lnTo>
                    <a:pt x="5" y="22"/>
                  </a:lnTo>
                  <a:lnTo>
                    <a:pt x="0" y="187"/>
                  </a:lnTo>
                  <a:lnTo>
                    <a:pt x="45" y="19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65" name="Freeform 1232"/>
            <p:cNvSpPr>
              <a:spLocks/>
            </p:cNvSpPr>
            <p:nvPr/>
          </p:nvSpPr>
          <p:spPr bwMode="auto">
            <a:xfrm>
              <a:off x="3926" y="3287"/>
              <a:ext cx="27" cy="105"/>
            </a:xfrm>
            <a:custGeom>
              <a:avLst/>
              <a:gdLst>
                <a:gd name="T0" fmla="*/ 27 w 238"/>
                <a:gd name="T1" fmla="*/ 2 h 947"/>
                <a:gd name="T2" fmla="*/ 27 w 238"/>
                <a:gd name="T3" fmla="*/ 2 h 947"/>
                <a:gd name="T4" fmla="*/ 26 w 238"/>
                <a:gd name="T5" fmla="*/ 2 h 947"/>
                <a:gd name="T6" fmla="*/ 26 w 238"/>
                <a:gd name="T7" fmla="*/ 2 h 947"/>
                <a:gd name="T8" fmla="*/ 25 w 238"/>
                <a:gd name="T9" fmla="*/ 2 h 947"/>
                <a:gd name="T10" fmla="*/ 23 w 238"/>
                <a:gd name="T11" fmla="*/ 1 h 947"/>
                <a:gd name="T12" fmla="*/ 22 w 238"/>
                <a:gd name="T13" fmla="*/ 1 h 947"/>
                <a:gd name="T14" fmla="*/ 20 w 238"/>
                <a:gd name="T15" fmla="*/ 0 h 947"/>
                <a:gd name="T16" fmla="*/ 19 w 238"/>
                <a:gd name="T17" fmla="*/ 0 h 947"/>
                <a:gd name="T18" fmla="*/ 17 w 238"/>
                <a:gd name="T19" fmla="*/ 0 h 947"/>
                <a:gd name="T20" fmla="*/ 14 w 238"/>
                <a:gd name="T21" fmla="*/ 0 h 947"/>
                <a:gd name="T22" fmla="*/ 12 w 238"/>
                <a:gd name="T23" fmla="*/ 0 h 947"/>
                <a:gd name="T24" fmla="*/ 10 w 238"/>
                <a:gd name="T25" fmla="*/ 1 h 947"/>
                <a:gd name="T26" fmla="*/ 7 w 238"/>
                <a:gd name="T27" fmla="*/ 1 h 947"/>
                <a:gd name="T28" fmla="*/ 5 w 238"/>
                <a:gd name="T29" fmla="*/ 2 h 947"/>
                <a:gd name="T30" fmla="*/ 2 w 238"/>
                <a:gd name="T31" fmla="*/ 3 h 947"/>
                <a:gd name="T32" fmla="*/ 0 w 238"/>
                <a:gd name="T33" fmla="*/ 5 h 947"/>
                <a:gd name="T34" fmla="*/ 0 w 238"/>
                <a:gd name="T35" fmla="*/ 105 h 947"/>
                <a:gd name="T36" fmla="*/ 0 w 238"/>
                <a:gd name="T37" fmla="*/ 105 h 947"/>
                <a:gd name="T38" fmla="*/ 1 w 238"/>
                <a:gd name="T39" fmla="*/ 105 h 947"/>
                <a:gd name="T40" fmla="*/ 1 w 238"/>
                <a:gd name="T41" fmla="*/ 105 h 947"/>
                <a:gd name="T42" fmla="*/ 2 w 238"/>
                <a:gd name="T43" fmla="*/ 105 h 947"/>
                <a:gd name="T44" fmla="*/ 4 w 238"/>
                <a:gd name="T45" fmla="*/ 105 h 947"/>
                <a:gd name="T46" fmla="*/ 5 w 238"/>
                <a:gd name="T47" fmla="*/ 104 h 947"/>
                <a:gd name="T48" fmla="*/ 7 w 238"/>
                <a:gd name="T49" fmla="*/ 104 h 947"/>
                <a:gd name="T50" fmla="*/ 9 w 238"/>
                <a:gd name="T51" fmla="*/ 104 h 947"/>
                <a:gd name="T52" fmla="*/ 11 w 238"/>
                <a:gd name="T53" fmla="*/ 103 h 947"/>
                <a:gd name="T54" fmla="*/ 13 w 238"/>
                <a:gd name="T55" fmla="*/ 102 h 947"/>
                <a:gd name="T56" fmla="*/ 15 w 238"/>
                <a:gd name="T57" fmla="*/ 101 h 947"/>
                <a:gd name="T58" fmla="*/ 18 w 238"/>
                <a:gd name="T59" fmla="*/ 100 h 947"/>
                <a:gd name="T60" fmla="*/ 20 w 238"/>
                <a:gd name="T61" fmla="*/ 99 h 947"/>
                <a:gd name="T62" fmla="*/ 22 w 238"/>
                <a:gd name="T63" fmla="*/ 98 h 947"/>
                <a:gd name="T64" fmla="*/ 25 w 238"/>
                <a:gd name="T65" fmla="*/ 97 h 947"/>
                <a:gd name="T66" fmla="*/ 27 w 238"/>
                <a:gd name="T67" fmla="*/ 95 h 947"/>
                <a:gd name="T68" fmla="*/ 27 w 238"/>
                <a:gd name="T69" fmla="*/ 2 h 94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38"/>
                <a:gd name="T106" fmla="*/ 0 h 947"/>
                <a:gd name="T107" fmla="*/ 238 w 238"/>
                <a:gd name="T108" fmla="*/ 947 h 94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38" h="947">
                  <a:moveTo>
                    <a:pt x="238" y="22"/>
                  </a:moveTo>
                  <a:lnTo>
                    <a:pt x="237" y="21"/>
                  </a:lnTo>
                  <a:lnTo>
                    <a:pt x="233" y="19"/>
                  </a:lnTo>
                  <a:lnTo>
                    <a:pt x="226" y="17"/>
                  </a:lnTo>
                  <a:lnTo>
                    <a:pt x="217" y="14"/>
                  </a:lnTo>
                  <a:lnTo>
                    <a:pt x="206" y="10"/>
                  </a:lnTo>
                  <a:lnTo>
                    <a:pt x="194" y="7"/>
                  </a:lnTo>
                  <a:lnTo>
                    <a:pt x="180" y="4"/>
                  </a:lnTo>
                  <a:lnTo>
                    <a:pt x="164" y="1"/>
                  </a:lnTo>
                  <a:lnTo>
                    <a:pt x="146" y="0"/>
                  </a:lnTo>
                  <a:lnTo>
                    <a:pt x="127" y="0"/>
                  </a:lnTo>
                  <a:lnTo>
                    <a:pt x="108" y="2"/>
                  </a:lnTo>
                  <a:lnTo>
                    <a:pt x="87" y="5"/>
                  </a:lnTo>
                  <a:lnTo>
                    <a:pt x="66" y="11"/>
                  </a:lnTo>
                  <a:lnTo>
                    <a:pt x="44" y="19"/>
                  </a:lnTo>
                  <a:lnTo>
                    <a:pt x="22" y="30"/>
                  </a:lnTo>
                  <a:lnTo>
                    <a:pt x="0" y="45"/>
                  </a:lnTo>
                  <a:lnTo>
                    <a:pt x="0" y="947"/>
                  </a:lnTo>
                  <a:lnTo>
                    <a:pt x="1" y="947"/>
                  </a:lnTo>
                  <a:lnTo>
                    <a:pt x="6" y="947"/>
                  </a:lnTo>
                  <a:lnTo>
                    <a:pt x="13" y="946"/>
                  </a:lnTo>
                  <a:lnTo>
                    <a:pt x="22" y="945"/>
                  </a:lnTo>
                  <a:lnTo>
                    <a:pt x="33" y="943"/>
                  </a:lnTo>
                  <a:lnTo>
                    <a:pt x="47" y="941"/>
                  </a:lnTo>
                  <a:lnTo>
                    <a:pt x="62" y="938"/>
                  </a:lnTo>
                  <a:lnTo>
                    <a:pt x="78" y="934"/>
                  </a:lnTo>
                  <a:lnTo>
                    <a:pt x="96" y="928"/>
                  </a:lnTo>
                  <a:lnTo>
                    <a:pt x="115" y="922"/>
                  </a:lnTo>
                  <a:lnTo>
                    <a:pt x="135" y="915"/>
                  </a:lnTo>
                  <a:lnTo>
                    <a:pt x="155" y="906"/>
                  </a:lnTo>
                  <a:lnTo>
                    <a:pt x="176" y="896"/>
                  </a:lnTo>
                  <a:lnTo>
                    <a:pt x="197" y="884"/>
                  </a:lnTo>
                  <a:lnTo>
                    <a:pt x="217" y="871"/>
                  </a:lnTo>
                  <a:lnTo>
                    <a:pt x="238" y="856"/>
                  </a:lnTo>
                  <a:lnTo>
                    <a:pt x="238" y="2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66" name="Freeform 1233"/>
            <p:cNvSpPr>
              <a:spLocks/>
            </p:cNvSpPr>
            <p:nvPr/>
          </p:nvSpPr>
          <p:spPr bwMode="auto">
            <a:xfrm>
              <a:off x="3927" y="3288"/>
              <a:ext cx="23" cy="89"/>
            </a:xfrm>
            <a:custGeom>
              <a:avLst/>
              <a:gdLst>
                <a:gd name="T0" fmla="*/ 23 w 203"/>
                <a:gd name="T1" fmla="*/ 2 h 799"/>
                <a:gd name="T2" fmla="*/ 23 w 203"/>
                <a:gd name="T3" fmla="*/ 2 h 799"/>
                <a:gd name="T4" fmla="*/ 23 w 203"/>
                <a:gd name="T5" fmla="*/ 2 h 799"/>
                <a:gd name="T6" fmla="*/ 22 w 203"/>
                <a:gd name="T7" fmla="*/ 2 h 799"/>
                <a:gd name="T8" fmla="*/ 21 w 203"/>
                <a:gd name="T9" fmla="*/ 1 h 799"/>
                <a:gd name="T10" fmla="*/ 20 w 203"/>
                <a:gd name="T11" fmla="*/ 1 h 799"/>
                <a:gd name="T12" fmla="*/ 19 w 203"/>
                <a:gd name="T13" fmla="*/ 1 h 799"/>
                <a:gd name="T14" fmla="*/ 17 w 203"/>
                <a:gd name="T15" fmla="*/ 0 h 799"/>
                <a:gd name="T16" fmla="*/ 16 w 203"/>
                <a:gd name="T17" fmla="*/ 0 h 799"/>
                <a:gd name="T18" fmla="*/ 14 w 203"/>
                <a:gd name="T19" fmla="*/ 0 h 799"/>
                <a:gd name="T20" fmla="*/ 12 w 203"/>
                <a:gd name="T21" fmla="*/ 0 h 799"/>
                <a:gd name="T22" fmla="*/ 10 w 203"/>
                <a:gd name="T23" fmla="*/ 0 h 799"/>
                <a:gd name="T24" fmla="*/ 8 w 203"/>
                <a:gd name="T25" fmla="*/ 0 h 799"/>
                <a:gd name="T26" fmla="*/ 6 w 203"/>
                <a:gd name="T27" fmla="*/ 1 h 799"/>
                <a:gd name="T28" fmla="*/ 4 w 203"/>
                <a:gd name="T29" fmla="*/ 2 h 799"/>
                <a:gd name="T30" fmla="*/ 2 w 203"/>
                <a:gd name="T31" fmla="*/ 3 h 799"/>
                <a:gd name="T32" fmla="*/ 0 w 203"/>
                <a:gd name="T33" fmla="*/ 4 h 799"/>
                <a:gd name="T34" fmla="*/ 0 w 203"/>
                <a:gd name="T35" fmla="*/ 89 h 799"/>
                <a:gd name="T36" fmla="*/ 0 w 203"/>
                <a:gd name="T37" fmla="*/ 89 h 799"/>
                <a:gd name="T38" fmla="*/ 1 w 203"/>
                <a:gd name="T39" fmla="*/ 89 h 799"/>
                <a:gd name="T40" fmla="*/ 1 w 203"/>
                <a:gd name="T41" fmla="*/ 89 h 799"/>
                <a:gd name="T42" fmla="*/ 2 w 203"/>
                <a:gd name="T43" fmla="*/ 89 h 799"/>
                <a:gd name="T44" fmla="*/ 3 w 203"/>
                <a:gd name="T45" fmla="*/ 89 h 799"/>
                <a:gd name="T46" fmla="*/ 5 w 203"/>
                <a:gd name="T47" fmla="*/ 88 h 799"/>
                <a:gd name="T48" fmla="*/ 6 w 203"/>
                <a:gd name="T49" fmla="*/ 88 h 799"/>
                <a:gd name="T50" fmla="*/ 8 w 203"/>
                <a:gd name="T51" fmla="*/ 88 h 799"/>
                <a:gd name="T52" fmla="*/ 9 w 203"/>
                <a:gd name="T53" fmla="*/ 87 h 799"/>
                <a:gd name="T54" fmla="*/ 11 w 203"/>
                <a:gd name="T55" fmla="*/ 87 h 799"/>
                <a:gd name="T56" fmla="*/ 13 w 203"/>
                <a:gd name="T57" fmla="*/ 86 h 799"/>
                <a:gd name="T58" fmla="*/ 15 w 203"/>
                <a:gd name="T59" fmla="*/ 85 h 799"/>
                <a:gd name="T60" fmla="*/ 17 w 203"/>
                <a:gd name="T61" fmla="*/ 84 h 799"/>
                <a:gd name="T62" fmla="*/ 19 w 203"/>
                <a:gd name="T63" fmla="*/ 83 h 799"/>
                <a:gd name="T64" fmla="*/ 21 w 203"/>
                <a:gd name="T65" fmla="*/ 82 h 799"/>
                <a:gd name="T66" fmla="*/ 23 w 203"/>
                <a:gd name="T67" fmla="*/ 80 h 799"/>
                <a:gd name="T68" fmla="*/ 23 w 203"/>
                <a:gd name="T69" fmla="*/ 2 h 79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03"/>
                <a:gd name="T106" fmla="*/ 0 h 799"/>
                <a:gd name="T107" fmla="*/ 203 w 203"/>
                <a:gd name="T108" fmla="*/ 799 h 79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03" h="799">
                  <a:moveTo>
                    <a:pt x="203" y="18"/>
                  </a:moveTo>
                  <a:lnTo>
                    <a:pt x="202" y="17"/>
                  </a:lnTo>
                  <a:lnTo>
                    <a:pt x="199" y="16"/>
                  </a:lnTo>
                  <a:lnTo>
                    <a:pt x="193" y="14"/>
                  </a:lnTo>
                  <a:lnTo>
                    <a:pt x="186" y="11"/>
                  </a:lnTo>
                  <a:lnTo>
                    <a:pt x="177" y="8"/>
                  </a:lnTo>
                  <a:lnTo>
                    <a:pt x="166" y="5"/>
                  </a:lnTo>
                  <a:lnTo>
                    <a:pt x="153" y="3"/>
                  </a:lnTo>
                  <a:lnTo>
                    <a:pt x="140" y="1"/>
                  </a:lnTo>
                  <a:lnTo>
                    <a:pt x="125" y="0"/>
                  </a:lnTo>
                  <a:lnTo>
                    <a:pt x="109" y="0"/>
                  </a:lnTo>
                  <a:lnTo>
                    <a:pt x="92" y="1"/>
                  </a:lnTo>
                  <a:lnTo>
                    <a:pt x="74" y="4"/>
                  </a:lnTo>
                  <a:lnTo>
                    <a:pt x="57" y="9"/>
                  </a:lnTo>
                  <a:lnTo>
                    <a:pt x="37" y="16"/>
                  </a:lnTo>
                  <a:lnTo>
                    <a:pt x="19" y="26"/>
                  </a:lnTo>
                  <a:lnTo>
                    <a:pt x="0" y="38"/>
                  </a:lnTo>
                  <a:lnTo>
                    <a:pt x="0" y="799"/>
                  </a:lnTo>
                  <a:lnTo>
                    <a:pt x="1" y="799"/>
                  </a:lnTo>
                  <a:lnTo>
                    <a:pt x="5" y="799"/>
                  </a:lnTo>
                  <a:lnTo>
                    <a:pt x="11" y="798"/>
                  </a:lnTo>
                  <a:lnTo>
                    <a:pt x="19" y="797"/>
                  </a:lnTo>
                  <a:lnTo>
                    <a:pt x="28" y="796"/>
                  </a:lnTo>
                  <a:lnTo>
                    <a:pt x="41" y="794"/>
                  </a:lnTo>
                  <a:lnTo>
                    <a:pt x="53" y="791"/>
                  </a:lnTo>
                  <a:lnTo>
                    <a:pt x="67" y="786"/>
                  </a:lnTo>
                  <a:lnTo>
                    <a:pt x="82" y="782"/>
                  </a:lnTo>
                  <a:lnTo>
                    <a:pt x="99" y="777"/>
                  </a:lnTo>
                  <a:lnTo>
                    <a:pt x="116" y="771"/>
                  </a:lnTo>
                  <a:lnTo>
                    <a:pt x="133" y="763"/>
                  </a:lnTo>
                  <a:lnTo>
                    <a:pt x="150" y="755"/>
                  </a:lnTo>
                  <a:lnTo>
                    <a:pt x="169" y="745"/>
                  </a:lnTo>
                  <a:lnTo>
                    <a:pt x="186" y="733"/>
                  </a:lnTo>
                  <a:lnTo>
                    <a:pt x="203" y="720"/>
                  </a:lnTo>
                  <a:lnTo>
                    <a:pt x="203" y="1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67" name="Freeform 1234"/>
            <p:cNvSpPr>
              <a:spLocks/>
            </p:cNvSpPr>
            <p:nvPr/>
          </p:nvSpPr>
          <p:spPr bwMode="auto">
            <a:xfrm>
              <a:off x="3928" y="3289"/>
              <a:ext cx="19" cy="72"/>
            </a:xfrm>
            <a:custGeom>
              <a:avLst/>
              <a:gdLst>
                <a:gd name="T0" fmla="*/ 19 w 171"/>
                <a:gd name="T1" fmla="*/ 2 h 650"/>
                <a:gd name="T2" fmla="*/ 19 w 171"/>
                <a:gd name="T3" fmla="*/ 2 h 650"/>
                <a:gd name="T4" fmla="*/ 19 w 171"/>
                <a:gd name="T5" fmla="*/ 1 h 650"/>
                <a:gd name="T6" fmla="*/ 18 w 171"/>
                <a:gd name="T7" fmla="*/ 1 h 650"/>
                <a:gd name="T8" fmla="*/ 17 w 171"/>
                <a:gd name="T9" fmla="*/ 1 h 650"/>
                <a:gd name="T10" fmla="*/ 17 w 171"/>
                <a:gd name="T11" fmla="*/ 1 h 650"/>
                <a:gd name="T12" fmla="*/ 15 w 171"/>
                <a:gd name="T13" fmla="*/ 0 h 650"/>
                <a:gd name="T14" fmla="*/ 14 w 171"/>
                <a:gd name="T15" fmla="*/ 0 h 650"/>
                <a:gd name="T16" fmla="*/ 13 w 171"/>
                <a:gd name="T17" fmla="*/ 0 h 650"/>
                <a:gd name="T18" fmla="*/ 12 w 171"/>
                <a:gd name="T19" fmla="*/ 0 h 650"/>
                <a:gd name="T20" fmla="*/ 10 w 171"/>
                <a:gd name="T21" fmla="*/ 0 h 650"/>
                <a:gd name="T22" fmla="*/ 9 w 171"/>
                <a:gd name="T23" fmla="*/ 0 h 650"/>
                <a:gd name="T24" fmla="*/ 7 w 171"/>
                <a:gd name="T25" fmla="*/ 0 h 650"/>
                <a:gd name="T26" fmla="*/ 5 w 171"/>
                <a:gd name="T27" fmla="*/ 1 h 650"/>
                <a:gd name="T28" fmla="*/ 3 w 171"/>
                <a:gd name="T29" fmla="*/ 1 h 650"/>
                <a:gd name="T30" fmla="*/ 2 w 171"/>
                <a:gd name="T31" fmla="*/ 2 h 650"/>
                <a:gd name="T32" fmla="*/ 0 w 171"/>
                <a:gd name="T33" fmla="*/ 4 h 650"/>
                <a:gd name="T34" fmla="*/ 0 w 171"/>
                <a:gd name="T35" fmla="*/ 72 h 650"/>
                <a:gd name="T36" fmla="*/ 0 w 171"/>
                <a:gd name="T37" fmla="*/ 72 h 650"/>
                <a:gd name="T38" fmla="*/ 0 w 171"/>
                <a:gd name="T39" fmla="*/ 72 h 650"/>
                <a:gd name="T40" fmla="*/ 1 w 171"/>
                <a:gd name="T41" fmla="*/ 72 h 650"/>
                <a:gd name="T42" fmla="*/ 2 w 171"/>
                <a:gd name="T43" fmla="*/ 72 h 650"/>
                <a:gd name="T44" fmla="*/ 3 w 171"/>
                <a:gd name="T45" fmla="*/ 72 h 650"/>
                <a:gd name="T46" fmla="*/ 4 w 171"/>
                <a:gd name="T47" fmla="*/ 71 h 650"/>
                <a:gd name="T48" fmla="*/ 5 w 171"/>
                <a:gd name="T49" fmla="*/ 71 h 650"/>
                <a:gd name="T50" fmla="*/ 6 w 171"/>
                <a:gd name="T51" fmla="*/ 71 h 650"/>
                <a:gd name="T52" fmla="*/ 8 w 171"/>
                <a:gd name="T53" fmla="*/ 70 h 650"/>
                <a:gd name="T54" fmla="*/ 9 w 171"/>
                <a:gd name="T55" fmla="*/ 70 h 650"/>
                <a:gd name="T56" fmla="*/ 11 w 171"/>
                <a:gd name="T57" fmla="*/ 69 h 650"/>
                <a:gd name="T58" fmla="*/ 12 w 171"/>
                <a:gd name="T59" fmla="*/ 69 h 650"/>
                <a:gd name="T60" fmla="*/ 14 w 171"/>
                <a:gd name="T61" fmla="*/ 68 h 650"/>
                <a:gd name="T62" fmla="*/ 16 w 171"/>
                <a:gd name="T63" fmla="*/ 67 h 650"/>
                <a:gd name="T64" fmla="*/ 17 w 171"/>
                <a:gd name="T65" fmla="*/ 66 h 650"/>
                <a:gd name="T66" fmla="*/ 19 w 171"/>
                <a:gd name="T67" fmla="*/ 65 h 650"/>
                <a:gd name="T68" fmla="*/ 19 w 171"/>
                <a:gd name="T69" fmla="*/ 2 h 65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71"/>
                <a:gd name="T106" fmla="*/ 0 h 650"/>
                <a:gd name="T107" fmla="*/ 171 w 171"/>
                <a:gd name="T108" fmla="*/ 650 h 65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71" h="650">
                  <a:moveTo>
                    <a:pt x="171" y="15"/>
                  </a:moveTo>
                  <a:lnTo>
                    <a:pt x="170" y="15"/>
                  </a:lnTo>
                  <a:lnTo>
                    <a:pt x="167" y="13"/>
                  </a:lnTo>
                  <a:lnTo>
                    <a:pt x="163" y="11"/>
                  </a:lnTo>
                  <a:lnTo>
                    <a:pt x="157" y="9"/>
                  </a:lnTo>
                  <a:lnTo>
                    <a:pt x="149" y="7"/>
                  </a:lnTo>
                  <a:lnTo>
                    <a:pt x="139" y="4"/>
                  </a:lnTo>
                  <a:lnTo>
                    <a:pt x="129" y="2"/>
                  </a:lnTo>
                  <a:lnTo>
                    <a:pt x="118" y="0"/>
                  </a:lnTo>
                  <a:lnTo>
                    <a:pt x="105" y="0"/>
                  </a:lnTo>
                  <a:lnTo>
                    <a:pt x="92" y="0"/>
                  </a:lnTo>
                  <a:lnTo>
                    <a:pt x="77" y="1"/>
                  </a:lnTo>
                  <a:lnTo>
                    <a:pt x="63" y="3"/>
                  </a:lnTo>
                  <a:lnTo>
                    <a:pt x="48" y="7"/>
                  </a:lnTo>
                  <a:lnTo>
                    <a:pt x="31" y="13"/>
                  </a:lnTo>
                  <a:lnTo>
                    <a:pt x="16" y="22"/>
                  </a:lnTo>
                  <a:lnTo>
                    <a:pt x="0" y="32"/>
                  </a:lnTo>
                  <a:lnTo>
                    <a:pt x="0" y="650"/>
                  </a:lnTo>
                  <a:lnTo>
                    <a:pt x="1" y="650"/>
                  </a:lnTo>
                  <a:lnTo>
                    <a:pt x="4" y="650"/>
                  </a:lnTo>
                  <a:lnTo>
                    <a:pt x="9" y="649"/>
                  </a:lnTo>
                  <a:lnTo>
                    <a:pt x="16" y="648"/>
                  </a:lnTo>
                  <a:lnTo>
                    <a:pt x="24" y="647"/>
                  </a:lnTo>
                  <a:lnTo>
                    <a:pt x="34" y="645"/>
                  </a:lnTo>
                  <a:lnTo>
                    <a:pt x="45" y="642"/>
                  </a:lnTo>
                  <a:lnTo>
                    <a:pt x="57" y="640"/>
                  </a:lnTo>
                  <a:lnTo>
                    <a:pt x="69" y="636"/>
                  </a:lnTo>
                  <a:lnTo>
                    <a:pt x="82" y="632"/>
                  </a:lnTo>
                  <a:lnTo>
                    <a:pt x="97" y="627"/>
                  </a:lnTo>
                  <a:lnTo>
                    <a:pt x="112" y="621"/>
                  </a:lnTo>
                  <a:lnTo>
                    <a:pt x="126" y="614"/>
                  </a:lnTo>
                  <a:lnTo>
                    <a:pt x="141" y="606"/>
                  </a:lnTo>
                  <a:lnTo>
                    <a:pt x="157" y="595"/>
                  </a:lnTo>
                  <a:lnTo>
                    <a:pt x="171" y="585"/>
                  </a:lnTo>
                  <a:lnTo>
                    <a:pt x="171" y="1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68" name="Freeform 1235"/>
            <p:cNvSpPr>
              <a:spLocks/>
            </p:cNvSpPr>
            <p:nvPr/>
          </p:nvSpPr>
          <p:spPr bwMode="auto">
            <a:xfrm>
              <a:off x="3929" y="3289"/>
              <a:ext cx="15" cy="56"/>
            </a:xfrm>
            <a:custGeom>
              <a:avLst/>
              <a:gdLst>
                <a:gd name="T0" fmla="*/ 15 w 138"/>
                <a:gd name="T1" fmla="*/ 2 h 502"/>
                <a:gd name="T2" fmla="*/ 15 w 138"/>
                <a:gd name="T3" fmla="*/ 1 h 502"/>
                <a:gd name="T4" fmla="*/ 14 w 138"/>
                <a:gd name="T5" fmla="*/ 1 h 502"/>
                <a:gd name="T6" fmla="*/ 12 w 138"/>
                <a:gd name="T7" fmla="*/ 0 h 502"/>
                <a:gd name="T8" fmla="*/ 10 w 138"/>
                <a:gd name="T9" fmla="*/ 0 h 502"/>
                <a:gd name="T10" fmla="*/ 8 w 138"/>
                <a:gd name="T11" fmla="*/ 0 h 502"/>
                <a:gd name="T12" fmla="*/ 6 w 138"/>
                <a:gd name="T13" fmla="*/ 0 h 502"/>
                <a:gd name="T14" fmla="*/ 3 w 138"/>
                <a:gd name="T15" fmla="*/ 1 h 502"/>
                <a:gd name="T16" fmla="*/ 0 w 138"/>
                <a:gd name="T17" fmla="*/ 3 h 502"/>
                <a:gd name="T18" fmla="*/ 0 w 138"/>
                <a:gd name="T19" fmla="*/ 56 h 502"/>
                <a:gd name="T20" fmla="*/ 0 w 138"/>
                <a:gd name="T21" fmla="*/ 56 h 502"/>
                <a:gd name="T22" fmla="*/ 1 w 138"/>
                <a:gd name="T23" fmla="*/ 56 h 502"/>
                <a:gd name="T24" fmla="*/ 3 w 138"/>
                <a:gd name="T25" fmla="*/ 56 h 502"/>
                <a:gd name="T26" fmla="*/ 5 w 138"/>
                <a:gd name="T27" fmla="*/ 55 h 502"/>
                <a:gd name="T28" fmla="*/ 7 w 138"/>
                <a:gd name="T29" fmla="*/ 54 h 502"/>
                <a:gd name="T30" fmla="*/ 10 w 138"/>
                <a:gd name="T31" fmla="*/ 53 h 502"/>
                <a:gd name="T32" fmla="*/ 12 w 138"/>
                <a:gd name="T33" fmla="*/ 52 h 502"/>
                <a:gd name="T34" fmla="*/ 15 w 138"/>
                <a:gd name="T35" fmla="*/ 50 h 502"/>
                <a:gd name="T36" fmla="*/ 15 w 138"/>
                <a:gd name="T37" fmla="*/ 2 h 5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8"/>
                <a:gd name="T58" fmla="*/ 0 h 502"/>
                <a:gd name="T59" fmla="*/ 138 w 138"/>
                <a:gd name="T60" fmla="*/ 502 h 5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8" h="502">
                  <a:moveTo>
                    <a:pt x="138" y="14"/>
                  </a:moveTo>
                  <a:lnTo>
                    <a:pt x="135" y="13"/>
                  </a:lnTo>
                  <a:lnTo>
                    <a:pt x="126" y="8"/>
                  </a:lnTo>
                  <a:lnTo>
                    <a:pt x="113" y="4"/>
                  </a:lnTo>
                  <a:lnTo>
                    <a:pt x="96" y="1"/>
                  </a:lnTo>
                  <a:lnTo>
                    <a:pt x="74" y="0"/>
                  </a:lnTo>
                  <a:lnTo>
                    <a:pt x="51" y="3"/>
                  </a:lnTo>
                  <a:lnTo>
                    <a:pt x="25" y="12"/>
                  </a:lnTo>
                  <a:lnTo>
                    <a:pt x="0" y="26"/>
                  </a:lnTo>
                  <a:lnTo>
                    <a:pt x="0" y="502"/>
                  </a:lnTo>
                  <a:lnTo>
                    <a:pt x="3" y="502"/>
                  </a:lnTo>
                  <a:lnTo>
                    <a:pt x="13" y="501"/>
                  </a:lnTo>
                  <a:lnTo>
                    <a:pt x="28" y="499"/>
                  </a:lnTo>
                  <a:lnTo>
                    <a:pt x="46" y="494"/>
                  </a:lnTo>
                  <a:lnTo>
                    <a:pt x="67" y="488"/>
                  </a:lnTo>
                  <a:lnTo>
                    <a:pt x="91" y="479"/>
                  </a:lnTo>
                  <a:lnTo>
                    <a:pt x="114" y="467"/>
                  </a:lnTo>
                  <a:lnTo>
                    <a:pt x="138" y="450"/>
                  </a:lnTo>
                  <a:lnTo>
                    <a:pt x="138" y="1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69" name="Freeform 1236"/>
            <p:cNvSpPr>
              <a:spLocks/>
            </p:cNvSpPr>
            <p:nvPr/>
          </p:nvSpPr>
          <p:spPr bwMode="auto">
            <a:xfrm>
              <a:off x="3929" y="3290"/>
              <a:ext cx="12" cy="40"/>
            </a:xfrm>
            <a:custGeom>
              <a:avLst/>
              <a:gdLst>
                <a:gd name="T0" fmla="*/ 12 w 104"/>
                <a:gd name="T1" fmla="*/ 1 h 353"/>
                <a:gd name="T2" fmla="*/ 12 w 104"/>
                <a:gd name="T3" fmla="*/ 1 h 353"/>
                <a:gd name="T4" fmla="*/ 11 w 104"/>
                <a:gd name="T5" fmla="*/ 1 h 353"/>
                <a:gd name="T6" fmla="*/ 10 w 104"/>
                <a:gd name="T7" fmla="*/ 0 h 353"/>
                <a:gd name="T8" fmla="*/ 8 w 104"/>
                <a:gd name="T9" fmla="*/ 0 h 353"/>
                <a:gd name="T10" fmla="*/ 6 w 104"/>
                <a:gd name="T11" fmla="*/ 0 h 353"/>
                <a:gd name="T12" fmla="*/ 4 w 104"/>
                <a:gd name="T13" fmla="*/ 0 h 353"/>
                <a:gd name="T14" fmla="*/ 2 w 104"/>
                <a:gd name="T15" fmla="*/ 1 h 353"/>
                <a:gd name="T16" fmla="*/ 0 w 104"/>
                <a:gd name="T17" fmla="*/ 2 h 353"/>
                <a:gd name="T18" fmla="*/ 0 w 104"/>
                <a:gd name="T19" fmla="*/ 40 h 353"/>
                <a:gd name="T20" fmla="*/ 0 w 104"/>
                <a:gd name="T21" fmla="*/ 40 h 353"/>
                <a:gd name="T22" fmla="*/ 1 w 104"/>
                <a:gd name="T23" fmla="*/ 40 h 353"/>
                <a:gd name="T24" fmla="*/ 2 w 104"/>
                <a:gd name="T25" fmla="*/ 40 h 353"/>
                <a:gd name="T26" fmla="*/ 4 w 104"/>
                <a:gd name="T27" fmla="*/ 39 h 353"/>
                <a:gd name="T28" fmla="*/ 6 w 104"/>
                <a:gd name="T29" fmla="*/ 39 h 353"/>
                <a:gd name="T30" fmla="*/ 8 w 104"/>
                <a:gd name="T31" fmla="*/ 38 h 353"/>
                <a:gd name="T32" fmla="*/ 10 w 104"/>
                <a:gd name="T33" fmla="*/ 37 h 353"/>
                <a:gd name="T34" fmla="*/ 12 w 104"/>
                <a:gd name="T35" fmla="*/ 35 h 353"/>
                <a:gd name="T36" fmla="*/ 12 w 104"/>
                <a:gd name="T37" fmla="*/ 1 h 35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4"/>
                <a:gd name="T58" fmla="*/ 0 h 353"/>
                <a:gd name="T59" fmla="*/ 104 w 104"/>
                <a:gd name="T60" fmla="*/ 353 h 35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4" h="353">
                  <a:moveTo>
                    <a:pt x="104" y="10"/>
                  </a:moveTo>
                  <a:lnTo>
                    <a:pt x="102" y="9"/>
                  </a:lnTo>
                  <a:lnTo>
                    <a:pt x="95" y="6"/>
                  </a:lnTo>
                  <a:lnTo>
                    <a:pt x="85" y="3"/>
                  </a:lnTo>
                  <a:lnTo>
                    <a:pt x="71" y="0"/>
                  </a:lnTo>
                  <a:lnTo>
                    <a:pt x="56" y="0"/>
                  </a:lnTo>
                  <a:lnTo>
                    <a:pt x="38" y="3"/>
                  </a:lnTo>
                  <a:lnTo>
                    <a:pt x="19" y="9"/>
                  </a:lnTo>
                  <a:lnTo>
                    <a:pt x="0" y="20"/>
                  </a:lnTo>
                  <a:lnTo>
                    <a:pt x="0" y="353"/>
                  </a:lnTo>
                  <a:lnTo>
                    <a:pt x="2" y="353"/>
                  </a:lnTo>
                  <a:lnTo>
                    <a:pt x="9" y="352"/>
                  </a:lnTo>
                  <a:lnTo>
                    <a:pt x="21" y="350"/>
                  </a:lnTo>
                  <a:lnTo>
                    <a:pt x="35" y="347"/>
                  </a:lnTo>
                  <a:lnTo>
                    <a:pt x="51" y="343"/>
                  </a:lnTo>
                  <a:lnTo>
                    <a:pt x="68" y="336"/>
                  </a:lnTo>
                  <a:lnTo>
                    <a:pt x="86" y="326"/>
                  </a:lnTo>
                  <a:lnTo>
                    <a:pt x="104" y="313"/>
                  </a:lnTo>
                  <a:lnTo>
                    <a:pt x="104" y="1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70" name="Freeform 1237"/>
            <p:cNvSpPr>
              <a:spLocks/>
            </p:cNvSpPr>
            <p:nvPr/>
          </p:nvSpPr>
          <p:spPr bwMode="auto">
            <a:xfrm>
              <a:off x="3930" y="3291"/>
              <a:ext cx="8" cy="23"/>
            </a:xfrm>
            <a:custGeom>
              <a:avLst/>
              <a:gdLst>
                <a:gd name="T0" fmla="*/ 8 w 72"/>
                <a:gd name="T1" fmla="*/ 1 h 204"/>
                <a:gd name="T2" fmla="*/ 8 w 72"/>
                <a:gd name="T3" fmla="*/ 1 h 204"/>
                <a:gd name="T4" fmla="*/ 7 w 72"/>
                <a:gd name="T5" fmla="*/ 0 h 204"/>
                <a:gd name="T6" fmla="*/ 6 w 72"/>
                <a:gd name="T7" fmla="*/ 0 h 204"/>
                <a:gd name="T8" fmla="*/ 5 w 72"/>
                <a:gd name="T9" fmla="*/ 0 h 204"/>
                <a:gd name="T10" fmla="*/ 4 w 72"/>
                <a:gd name="T11" fmla="*/ 0 h 204"/>
                <a:gd name="T12" fmla="*/ 3 w 72"/>
                <a:gd name="T13" fmla="*/ 0 h 204"/>
                <a:gd name="T14" fmla="*/ 1 w 72"/>
                <a:gd name="T15" fmla="*/ 1 h 204"/>
                <a:gd name="T16" fmla="*/ 0 w 72"/>
                <a:gd name="T17" fmla="*/ 1 h 204"/>
                <a:gd name="T18" fmla="*/ 0 w 72"/>
                <a:gd name="T19" fmla="*/ 23 h 204"/>
                <a:gd name="T20" fmla="*/ 0 w 72"/>
                <a:gd name="T21" fmla="*/ 23 h 204"/>
                <a:gd name="T22" fmla="*/ 1 w 72"/>
                <a:gd name="T23" fmla="*/ 23 h 204"/>
                <a:gd name="T24" fmla="*/ 2 w 72"/>
                <a:gd name="T25" fmla="*/ 23 h 204"/>
                <a:gd name="T26" fmla="*/ 3 w 72"/>
                <a:gd name="T27" fmla="*/ 23 h 204"/>
                <a:gd name="T28" fmla="*/ 4 w 72"/>
                <a:gd name="T29" fmla="*/ 22 h 204"/>
                <a:gd name="T30" fmla="*/ 5 w 72"/>
                <a:gd name="T31" fmla="*/ 22 h 204"/>
                <a:gd name="T32" fmla="*/ 7 w 72"/>
                <a:gd name="T33" fmla="*/ 21 h 204"/>
                <a:gd name="T34" fmla="*/ 8 w 72"/>
                <a:gd name="T35" fmla="*/ 20 h 204"/>
                <a:gd name="T36" fmla="*/ 8 w 72"/>
                <a:gd name="T37" fmla="*/ 1 h 20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2"/>
                <a:gd name="T58" fmla="*/ 0 h 204"/>
                <a:gd name="T59" fmla="*/ 72 w 72"/>
                <a:gd name="T60" fmla="*/ 204 h 20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2" h="204">
                  <a:moveTo>
                    <a:pt x="72" y="6"/>
                  </a:moveTo>
                  <a:lnTo>
                    <a:pt x="69" y="5"/>
                  </a:lnTo>
                  <a:lnTo>
                    <a:pt x="65" y="4"/>
                  </a:lnTo>
                  <a:lnTo>
                    <a:pt x="58" y="2"/>
                  </a:lnTo>
                  <a:lnTo>
                    <a:pt x="49" y="0"/>
                  </a:lnTo>
                  <a:lnTo>
                    <a:pt x="39" y="0"/>
                  </a:lnTo>
                  <a:lnTo>
                    <a:pt x="27" y="1"/>
                  </a:lnTo>
                  <a:lnTo>
                    <a:pt x="13" y="6"/>
                  </a:lnTo>
                  <a:lnTo>
                    <a:pt x="0" y="13"/>
                  </a:lnTo>
                  <a:lnTo>
                    <a:pt x="0" y="204"/>
                  </a:lnTo>
                  <a:lnTo>
                    <a:pt x="2" y="204"/>
                  </a:lnTo>
                  <a:lnTo>
                    <a:pt x="6" y="203"/>
                  </a:lnTo>
                  <a:lnTo>
                    <a:pt x="15" y="202"/>
                  </a:lnTo>
                  <a:lnTo>
                    <a:pt x="24" y="200"/>
                  </a:lnTo>
                  <a:lnTo>
                    <a:pt x="35" y="197"/>
                  </a:lnTo>
                  <a:lnTo>
                    <a:pt x="47" y="192"/>
                  </a:lnTo>
                  <a:lnTo>
                    <a:pt x="59" y="185"/>
                  </a:lnTo>
                  <a:lnTo>
                    <a:pt x="72" y="177"/>
                  </a:lnTo>
                  <a:lnTo>
                    <a:pt x="72" y="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71" name="Freeform 1238"/>
            <p:cNvSpPr>
              <a:spLocks/>
            </p:cNvSpPr>
            <p:nvPr/>
          </p:nvSpPr>
          <p:spPr bwMode="auto">
            <a:xfrm>
              <a:off x="4025" y="3357"/>
              <a:ext cx="12" cy="11"/>
            </a:xfrm>
            <a:custGeom>
              <a:avLst/>
              <a:gdLst>
                <a:gd name="T0" fmla="*/ 6 w 104"/>
                <a:gd name="T1" fmla="*/ 11 h 104"/>
                <a:gd name="T2" fmla="*/ 7 w 104"/>
                <a:gd name="T3" fmla="*/ 11 h 104"/>
                <a:gd name="T4" fmla="*/ 8 w 104"/>
                <a:gd name="T5" fmla="*/ 11 h 104"/>
                <a:gd name="T6" fmla="*/ 9 w 104"/>
                <a:gd name="T7" fmla="*/ 10 h 104"/>
                <a:gd name="T8" fmla="*/ 10 w 104"/>
                <a:gd name="T9" fmla="*/ 9 h 104"/>
                <a:gd name="T10" fmla="*/ 11 w 104"/>
                <a:gd name="T11" fmla="*/ 9 h 104"/>
                <a:gd name="T12" fmla="*/ 12 w 104"/>
                <a:gd name="T13" fmla="*/ 8 h 104"/>
                <a:gd name="T14" fmla="*/ 12 w 104"/>
                <a:gd name="T15" fmla="*/ 7 h 104"/>
                <a:gd name="T16" fmla="*/ 12 w 104"/>
                <a:gd name="T17" fmla="*/ 6 h 104"/>
                <a:gd name="T18" fmla="*/ 12 w 104"/>
                <a:gd name="T19" fmla="*/ 4 h 104"/>
                <a:gd name="T20" fmla="*/ 12 w 104"/>
                <a:gd name="T21" fmla="*/ 3 h 104"/>
                <a:gd name="T22" fmla="*/ 11 w 104"/>
                <a:gd name="T23" fmla="*/ 2 h 104"/>
                <a:gd name="T24" fmla="*/ 10 w 104"/>
                <a:gd name="T25" fmla="*/ 2 h 104"/>
                <a:gd name="T26" fmla="*/ 9 w 104"/>
                <a:gd name="T27" fmla="*/ 1 h 104"/>
                <a:gd name="T28" fmla="*/ 8 w 104"/>
                <a:gd name="T29" fmla="*/ 0 h 104"/>
                <a:gd name="T30" fmla="*/ 7 w 104"/>
                <a:gd name="T31" fmla="*/ 0 h 104"/>
                <a:gd name="T32" fmla="*/ 6 w 104"/>
                <a:gd name="T33" fmla="*/ 0 h 104"/>
                <a:gd name="T34" fmla="*/ 5 w 104"/>
                <a:gd name="T35" fmla="*/ 0 h 104"/>
                <a:gd name="T36" fmla="*/ 4 w 104"/>
                <a:gd name="T37" fmla="*/ 0 h 104"/>
                <a:gd name="T38" fmla="*/ 3 w 104"/>
                <a:gd name="T39" fmla="*/ 1 h 104"/>
                <a:gd name="T40" fmla="*/ 2 w 104"/>
                <a:gd name="T41" fmla="*/ 2 h 104"/>
                <a:gd name="T42" fmla="*/ 1 w 104"/>
                <a:gd name="T43" fmla="*/ 2 h 104"/>
                <a:gd name="T44" fmla="*/ 0 w 104"/>
                <a:gd name="T45" fmla="*/ 3 h 104"/>
                <a:gd name="T46" fmla="*/ 0 w 104"/>
                <a:gd name="T47" fmla="*/ 4 h 104"/>
                <a:gd name="T48" fmla="*/ 0 w 104"/>
                <a:gd name="T49" fmla="*/ 6 h 104"/>
                <a:gd name="T50" fmla="*/ 0 w 104"/>
                <a:gd name="T51" fmla="*/ 7 h 104"/>
                <a:gd name="T52" fmla="*/ 0 w 104"/>
                <a:gd name="T53" fmla="*/ 8 h 104"/>
                <a:gd name="T54" fmla="*/ 1 w 104"/>
                <a:gd name="T55" fmla="*/ 9 h 104"/>
                <a:gd name="T56" fmla="*/ 2 w 104"/>
                <a:gd name="T57" fmla="*/ 9 h 104"/>
                <a:gd name="T58" fmla="*/ 3 w 104"/>
                <a:gd name="T59" fmla="*/ 10 h 104"/>
                <a:gd name="T60" fmla="*/ 4 w 104"/>
                <a:gd name="T61" fmla="*/ 11 h 104"/>
                <a:gd name="T62" fmla="*/ 5 w 104"/>
                <a:gd name="T63" fmla="*/ 11 h 104"/>
                <a:gd name="T64" fmla="*/ 6 w 104"/>
                <a:gd name="T65" fmla="*/ 11 h 1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4"/>
                <a:gd name="T100" fmla="*/ 0 h 104"/>
                <a:gd name="T101" fmla="*/ 104 w 104"/>
                <a:gd name="T102" fmla="*/ 104 h 10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4" h="104">
                  <a:moveTo>
                    <a:pt x="52" y="104"/>
                  </a:moveTo>
                  <a:lnTo>
                    <a:pt x="62" y="103"/>
                  </a:lnTo>
                  <a:lnTo>
                    <a:pt x="73" y="100"/>
                  </a:lnTo>
                  <a:lnTo>
                    <a:pt x="81" y="95"/>
                  </a:lnTo>
                  <a:lnTo>
                    <a:pt x="89" y="89"/>
                  </a:lnTo>
                  <a:lnTo>
                    <a:pt x="95" y="81"/>
                  </a:lnTo>
                  <a:lnTo>
                    <a:pt x="100" y="72"/>
                  </a:lnTo>
                  <a:lnTo>
                    <a:pt x="103" y="62"/>
                  </a:lnTo>
                  <a:lnTo>
                    <a:pt x="104" y="52"/>
                  </a:lnTo>
                  <a:lnTo>
                    <a:pt x="103" y="41"/>
                  </a:lnTo>
                  <a:lnTo>
                    <a:pt x="100" y="31"/>
                  </a:lnTo>
                  <a:lnTo>
                    <a:pt x="95" y="22"/>
                  </a:lnTo>
                  <a:lnTo>
                    <a:pt x="89" y="15"/>
                  </a:lnTo>
                  <a:lnTo>
                    <a:pt x="81" y="8"/>
                  </a:lnTo>
                  <a:lnTo>
                    <a:pt x="73" y="4"/>
                  </a:lnTo>
                  <a:lnTo>
                    <a:pt x="62" y="1"/>
                  </a:lnTo>
                  <a:lnTo>
                    <a:pt x="52" y="0"/>
                  </a:lnTo>
                  <a:lnTo>
                    <a:pt x="42" y="1"/>
                  </a:lnTo>
                  <a:lnTo>
                    <a:pt x="32" y="4"/>
                  </a:lnTo>
                  <a:lnTo>
                    <a:pt x="24" y="8"/>
                  </a:lnTo>
                  <a:lnTo>
                    <a:pt x="16" y="15"/>
                  </a:lnTo>
                  <a:lnTo>
                    <a:pt x="9" y="22"/>
                  </a:lnTo>
                  <a:lnTo>
                    <a:pt x="4" y="31"/>
                  </a:lnTo>
                  <a:lnTo>
                    <a:pt x="1" y="41"/>
                  </a:lnTo>
                  <a:lnTo>
                    <a:pt x="0" y="52"/>
                  </a:lnTo>
                  <a:lnTo>
                    <a:pt x="1" y="62"/>
                  </a:lnTo>
                  <a:lnTo>
                    <a:pt x="4" y="72"/>
                  </a:lnTo>
                  <a:lnTo>
                    <a:pt x="9" y="81"/>
                  </a:lnTo>
                  <a:lnTo>
                    <a:pt x="16" y="89"/>
                  </a:lnTo>
                  <a:lnTo>
                    <a:pt x="24" y="95"/>
                  </a:lnTo>
                  <a:lnTo>
                    <a:pt x="32" y="100"/>
                  </a:lnTo>
                  <a:lnTo>
                    <a:pt x="42" y="103"/>
                  </a:lnTo>
                  <a:lnTo>
                    <a:pt x="52" y="10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72" name="Freeform 1239"/>
            <p:cNvSpPr>
              <a:spLocks/>
            </p:cNvSpPr>
            <p:nvPr/>
          </p:nvSpPr>
          <p:spPr bwMode="auto">
            <a:xfrm>
              <a:off x="3990" y="3357"/>
              <a:ext cx="6" cy="6"/>
            </a:xfrm>
            <a:custGeom>
              <a:avLst/>
              <a:gdLst>
                <a:gd name="T0" fmla="*/ 3 w 52"/>
                <a:gd name="T1" fmla="*/ 6 h 52"/>
                <a:gd name="T2" fmla="*/ 4 w 52"/>
                <a:gd name="T3" fmla="*/ 6 h 52"/>
                <a:gd name="T4" fmla="*/ 5 w 52"/>
                <a:gd name="T5" fmla="*/ 5 h 52"/>
                <a:gd name="T6" fmla="*/ 6 w 52"/>
                <a:gd name="T7" fmla="*/ 4 h 52"/>
                <a:gd name="T8" fmla="*/ 6 w 52"/>
                <a:gd name="T9" fmla="*/ 3 h 52"/>
                <a:gd name="T10" fmla="*/ 6 w 52"/>
                <a:gd name="T11" fmla="*/ 2 h 52"/>
                <a:gd name="T12" fmla="*/ 5 w 52"/>
                <a:gd name="T13" fmla="*/ 1 h 52"/>
                <a:gd name="T14" fmla="*/ 4 w 52"/>
                <a:gd name="T15" fmla="*/ 0 h 52"/>
                <a:gd name="T16" fmla="*/ 3 w 52"/>
                <a:gd name="T17" fmla="*/ 0 h 52"/>
                <a:gd name="T18" fmla="*/ 2 w 52"/>
                <a:gd name="T19" fmla="*/ 0 h 52"/>
                <a:gd name="T20" fmla="*/ 1 w 52"/>
                <a:gd name="T21" fmla="*/ 1 h 52"/>
                <a:gd name="T22" fmla="*/ 0 w 52"/>
                <a:gd name="T23" fmla="*/ 2 h 52"/>
                <a:gd name="T24" fmla="*/ 0 w 52"/>
                <a:gd name="T25" fmla="*/ 3 h 52"/>
                <a:gd name="T26" fmla="*/ 0 w 52"/>
                <a:gd name="T27" fmla="*/ 4 h 52"/>
                <a:gd name="T28" fmla="*/ 1 w 52"/>
                <a:gd name="T29" fmla="*/ 5 h 52"/>
                <a:gd name="T30" fmla="*/ 2 w 52"/>
                <a:gd name="T31" fmla="*/ 6 h 52"/>
                <a:gd name="T32" fmla="*/ 3 w 52"/>
                <a:gd name="T33" fmla="*/ 6 h 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52"/>
                <a:gd name="T53" fmla="*/ 52 w 52"/>
                <a:gd name="T54" fmla="*/ 52 h 5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52">
                  <a:moveTo>
                    <a:pt x="25" y="52"/>
                  </a:moveTo>
                  <a:lnTo>
                    <a:pt x="35" y="50"/>
                  </a:lnTo>
                  <a:lnTo>
                    <a:pt x="44" y="44"/>
                  </a:lnTo>
                  <a:lnTo>
                    <a:pt x="50" y="36"/>
                  </a:lnTo>
                  <a:lnTo>
                    <a:pt x="52" y="25"/>
                  </a:lnTo>
                  <a:lnTo>
                    <a:pt x="50" y="15"/>
                  </a:lnTo>
                  <a:lnTo>
                    <a:pt x="44" y="7"/>
                  </a:lnTo>
                  <a:lnTo>
                    <a:pt x="35" y="2"/>
                  </a:lnTo>
                  <a:lnTo>
                    <a:pt x="25" y="0"/>
                  </a:lnTo>
                  <a:lnTo>
                    <a:pt x="15" y="2"/>
                  </a:lnTo>
                  <a:lnTo>
                    <a:pt x="7" y="7"/>
                  </a:lnTo>
                  <a:lnTo>
                    <a:pt x="2" y="15"/>
                  </a:lnTo>
                  <a:lnTo>
                    <a:pt x="0" y="25"/>
                  </a:lnTo>
                  <a:lnTo>
                    <a:pt x="2" y="36"/>
                  </a:lnTo>
                  <a:lnTo>
                    <a:pt x="7" y="44"/>
                  </a:lnTo>
                  <a:lnTo>
                    <a:pt x="15" y="50"/>
                  </a:lnTo>
                  <a:lnTo>
                    <a:pt x="25" y="5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73" name="Freeform 1240"/>
            <p:cNvSpPr>
              <a:spLocks/>
            </p:cNvSpPr>
            <p:nvPr/>
          </p:nvSpPr>
          <p:spPr bwMode="auto">
            <a:xfrm>
              <a:off x="4000" y="3357"/>
              <a:ext cx="5" cy="6"/>
            </a:xfrm>
            <a:custGeom>
              <a:avLst/>
              <a:gdLst>
                <a:gd name="T0" fmla="*/ 3 w 52"/>
                <a:gd name="T1" fmla="*/ 6 h 52"/>
                <a:gd name="T2" fmla="*/ 4 w 52"/>
                <a:gd name="T3" fmla="*/ 6 h 52"/>
                <a:gd name="T4" fmla="*/ 4 w 52"/>
                <a:gd name="T5" fmla="*/ 5 h 52"/>
                <a:gd name="T6" fmla="*/ 5 w 52"/>
                <a:gd name="T7" fmla="*/ 4 h 52"/>
                <a:gd name="T8" fmla="*/ 5 w 52"/>
                <a:gd name="T9" fmla="*/ 3 h 52"/>
                <a:gd name="T10" fmla="*/ 5 w 52"/>
                <a:gd name="T11" fmla="*/ 2 h 52"/>
                <a:gd name="T12" fmla="*/ 4 w 52"/>
                <a:gd name="T13" fmla="*/ 1 h 52"/>
                <a:gd name="T14" fmla="*/ 4 w 52"/>
                <a:gd name="T15" fmla="*/ 0 h 52"/>
                <a:gd name="T16" fmla="*/ 3 w 52"/>
                <a:gd name="T17" fmla="*/ 0 h 52"/>
                <a:gd name="T18" fmla="*/ 2 w 52"/>
                <a:gd name="T19" fmla="*/ 0 h 52"/>
                <a:gd name="T20" fmla="*/ 1 w 52"/>
                <a:gd name="T21" fmla="*/ 1 h 52"/>
                <a:gd name="T22" fmla="*/ 0 w 52"/>
                <a:gd name="T23" fmla="*/ 2 h 52"/>
                <a:gd name="T24" fmla="*/ 0 w 52"/>
                <a:gd name="T25" fmla="*/ 3 h 52"/>
                <a:gd name="T26" fmla="*/ 0 w 52"/>
                <a:gd name="T27" fmla="*/ 4 h 52"/>
                <a:gd name="T28" fmla="*/ 1 w 52"/>
                <a:gd name="T29" fmla="*/ 5 h 52"/>
                <a:gd name="T30" fmla="*/ 2 w 52"/>
                <a:gd name="T31" fmla="*/ 6 h 52"/>
                <a:gd name="T32" fmla="*/ 3 w 52"/>
                <a:gd name="T33" fmla="*/ 6 h 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52"/>
                <a:gd name="T53" fmla="*/ 52 w 52"/>
                <a:gd name="T54" fmla="*/ 52 h 5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52">
                  <a:moveTo>
                    <a:pt x="27" y="52"/>
                  </a:moveTo>
                  <a:lnTo>
                    <a:pt x="37" y="50"/>
                  </a:lnTo>
                  <a:lnTo>
                    <a:pt x="45" y="45"/>
                  </a:lnTo>
                  <a:lnTo>
                    <a:pt x="50" y="37"/>
                  </a:lnTo>
                  <a:lnTo>
                    <a:pt x="52" y="26"/>
                  </a:lnTo>
                  <a:lnTo>
                    <a:pt x="50" y="16"/>
                  </a:lnTo>
                  <a:lnTo>
                    <a:pt x="45" y="8"/>
                  </a:lnTo>
                  <a:lnTo>
                    <a:pt x="37" y="2"/>
                  </a:lnTo>
                  <a:lnTo>
                    <a:pt x="27" y="0"/>
                  </a:lnTo>
                  <a:lnTo>
                    <a:pt x="17" y="2"/>
                  </a:lnTo>
                  <a:lnTo>
                    <a:pt x="8" y="8"/>
                  </a:lnTo>
                  <a:lnTo>
                    <a:pt x="2" y="16"/>
                  </a:lnTo>
                  <a:lnTo>
                    <a:pt x="0" y="26"/>
                  </a:lnTo>
                  <a:lnTo>
                    <a:pt x="2" y="37"/>
                  </a:lnTo>
                  <a:lnTo>
                    <a:pt x="8" y="45"/>
                  </a:lnTo>
                  <a:lnTo>
                    <a:pt x="17" y="50"/>
                  </a:lnTo>
                  <a:lnTo>
                    <a:pt x="27" y="5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74" name="Freeform 1241"/>
            <p:cNvSpPr>
              <a:spLocks/>
            </p:cNvSpPr>
            <p:nvPr/>
          </p:nvSpPr>
          <p:spPr bwMode="auto">
            <a:xfrm>
              <a:off x="3961" y="3278"/>
              <a:ext cx="16" cy="79"/>
            </a:xfrm>
            <a:custGeom>
              <a:avLst/>
              <a:gdLst>
                <a:gd name="T0" fmla="*/ 5 w 148"/>
                <a:gd name="T1" fmla="*/ 2 h 712"/>
                <a:gd name="T2" fmla="*/ 5 w 148"/>
                <a:gd name="T3" fmla="*/ 3 h 712"/>
                <a:gd name="T4" fmla="*/ 3 w 148"/>
                <a:gd name="T5" fmla="*/ 8 h 712"/>
                <a:gd name="T6" fmla="*/ 2 w 148"/>
                <a:gd name="T7" fmla="*/ 15 h 712"/>
                <a:gd name="T8" fmla="*/ 1 w 148"/>
                <a:gd name="T9" fmla="*/ 24 h 712"/>
                <a:gd name="T10" fmla="*/ 0 w 148"/>
                <a:gd name="T11" fmla="*/ 35 h 712"/>
                <a:gd name="T12" fmla="*/ 0 w 148"/>
                <a:gd name="T13" fmla="*/ 49 h 712"/>
                <a:gd name="T14" fmla="*/ 1 w 148"/>
                <a:gd name="T15" fmla="*/ 63 h 712"/>
                <a:gd name="T16" fmla="*/ 4 w 148"/>
                <a:gd name="T17" fmla="*/ 79 h 712"/>
                <a:gd name="T18" fmla="*/ 15 w 148"/>
                <a:gd name="T19" fmla="*/ 78 h 712"/>
                <a:gd name="T20" fmla="*/ 15 w 148"/>
                <a:gd name="T21" fmla="*/ 76 h 712"/>
                <a:gd name="T22" fmla="*/ 14 w 148"/>
                <a:gd name="T23" fmla="*/ 70 h 712"/>
                <a:gd name="T24" fmla="*/ 13 w 148"/>
                <a:gd name="T25" fmla="*/ 60 h 712"/>
                <a:gd name="T26" fmla="*/ 11 w 148"/>
                <a:gd name="T27" fmla="*/ 49 h 712"/>
                <a:gd name="T28" fmla="*/ 11 w 148"/>
                <a:gd name="T29" fmla="*/ 36 h 712"/>
                <a:gd name="T30" fmla="*/ 11 w 148"/>
                <a:gd name="T31" fmla="*/ 23 h 712"/>
                <a:gd name="T32" fmla="*/ 13 w 148"/>
                <a:gd name="T33" fmla="*/ 11 h 712"/>
                <a:gd name="T34" fmla="*/ 16 w 148"/>
                <a:gd name="T35" fmla="*/ 1 h 712"/>
                <a:gd name="T36" fmla="*/ 16 w 148"/>
                <a:gd name="T37" fmla="*/ 1 h 712"/>
                <a:gd name="T38" fmla="*/ 16 w 148"/>
                <a:gd name="T39" fmla="*/ 1 h 712"/>
                <a:gd name="T40" fmla="*/ 16 w 148"/>
                <a:gd name="T41" fmla="*/ 0 h 712"/>
                <a:gd name="T42" fmla="*/ 15 w 148"/>
                <a:gd name="T43" fmla="*/ 0 h 712"/>
                <a:gd name="T44" fmla="*/ 14 w 148"/>
                <a:gd name="T45" fmla="*/ 0 h 712"/>
                <a:gd name="T46" fmla="*/ 12 w 148"/>
                <a:gd name="T47" fmla="*/ 0 h 712"/>
                <a:gd name="T48" fmla="*/ 9 w 148"/>
                <a:gd name="T49" fmla="*/ 1 h 712"/>
                <a:gd name="T50" fmla="*/ 5 w 148"/>
                <a:gd name="T51" fmla="*/ 2 h 71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48"/>
                <a:gd name="T79" fmla="*/ 0 h 712"/>
                <a:gd name="T80" fmla="*/ 148 w 148"/>
                <a:gd name="T81" fmla="*/ 712 h 71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48" h="712">
                  <a:moveTo>
                    <a:pt x="46" y="14"/>
                  </a:moveTo>
                  <a:lnTo>
                    <a:pt x="42" y="29"/>
                  </a:lnTo>
                  <a:lnTo>
                    <a:pt x="32" y="68"/>
                  </a:lnTo>
                  <a:lnTo>
                    <a:pt x="18" y="132"/>
                  </a:lnTo>
                  <a:lnTo>
                    <a:pt x="7" y="217"/>
                  </a:lnTo>
                  <a:lnTo>
                    <a:pt x="0" y="319"/>
                  </a:lnTo>
                  <a:lnTo>
                    <a:pt x="1" y="438"/>
                  </a:lnTo>
                  <a:lnTo>
                    <a:pt x="13" y="570"/>
                  </a:lnTo>
                  <a:lnTo>
                    <a:pt x="41" y="712"/>
                  </a:lnTo>
                  <a:lnTo>
                    <a:pt x="143" y="707"/>
                  </a:lnTo>
                  <a:lnTo>
                    <a:pt x="139" y="685"/>
                  </a:lnTo>
                  <a:lnTo>
                    <a:pt x="128" y="628"/>
                  </a:lnTo>
                  <a:lnTo>
                    <a:pt x="116" y="543"/>
                  </a:lnTo>
                  <a:lnTo>
                    <a:pt x="105" y="439"/>
                  </a:lnTo>
                  <a:lnTo>
                    <a:pt x="99" y="324"/>
                  </a:lnTo>
                  <a:lnTo>
                    <a:pt x="102" y="209"/>
                  </a:lnTo>
                  <a:lnTo>
                    <a:pt x="117" y="100"/>
                  </a:lnTo>
                  <a:lnTo>
                    <a:pt x="148" y="8"/>
                  </a:lnTo>
                  <a:lnTo>
                    <a:pt x="148" y="7"/>
                  </a:lnTo>
                  <a:lnTo>
                    <a:pt x="148" y="5"/>
                  </a:lnTo>
                  <a:lnTo>
                    <a:pt x="146" y="3"/>
                  </a:lnTo>
                  <a:lnTo>
                    <a:pt x="140" y="0"/>
                  </a:lnTo>
                  <a:lnTo>
                    <a:pt x="127" y="0"/>
                  </a:lnTo>
                  <a:lnTo>
                    <a:pt x="109" y="1"/>
                  </a:lnTo>
                  <a:lnTo>
                    <a:pt x="83" y="6"/>
                  </a:lnTo>
                  <a:lnTo>
                    <a:pt x="46" y="1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75" name="Freeform 1242"/>
            <p:cNvSpPr>
              <a:spLocks/>
            </p:cNvSpPr>
            <p:nvPr/>
          </p:nvSpPr>
          <p:spPr bwMode="auto">
            <a:xfrm>
              <a:off x="4045" y="3268"/>
              <a:ext cx="23" cy="88"/>
            </a:xfrm>
            <a:custGeom>
              <a:avLst/>
              <a:gdLst>
                <a:gd name="T0" fmla="*/ 23 w 201"/>
                <a:gd name="T1" fmla="*/ 1 h 795"/>
                <a:gd name="T2" fmla="*/ 22 w 201"/>
                <a:gd name="T3" fmla="*/ 1 h 795"/>
                <a:gd name="T4" fmla="*/ 21 w 201"/>
                <a:gd name="T5" fmla="*/ 3 h 795"/>
                <a:gd name="T6" fmla="*/ 19 w 201"/>
                <a:gd name="T7" fmla="*/ 8 h 795"/>
                <a:gd name="T8" fmla="*/ 17 w 201"/>
                <a:gd name="T9" fmla="*/ 15 h 795"/>
                <a:gd name="T10" fmla="*/ 15 w 201"/>
                <a:gd name="T11" fmla="*/ 27 h 795"/>
                <a:gd name="T12" fmla="*/ 15 w 201"/>
                <a:gd name="T13" fmla="*/ 42 h 795"/>
                <a:gd name="T14" fmla="*/ 15 w 201"/>
                <a:gd name="T15" fmla="*/ 62 h 795"/>
                <a:gd name="T16" fmla="*/ 17 w 201"/>
                <a:gd name="T17" fmla="*/ 88 h 795"/>
                <a:gd name="T18" fmla="*/ 4 w 201"/>
                <a:gd name="T19" fmla="*/ 88 h 795"/>
                <a:gd name="T20" fmla="*/ 4 w 201"/>
                <a:gd name="T21" fmla="*/ 85 h 795"/>
                <a:gd name="T22" fmla="*/ 3 w 201"/>
                <a:gd name="T23" fmla="*/ 78 h 795"/>
                <a:gd name="T24" fmla="*/ 1 w 201"/>
                <a:gd name="T25" fmla="*/ 68 h 795"/>
                <a:gd name="T26" fmla="*/ 0 w 201"/>
                <a:gd name="T27" fmla="*/ 55 h 795"/>
                <a:gd name="T28" fmla="*/ 0 w 201"/>
                <a:gd name="T29" fmla="*/ 40 h 795"/>
                <a:gd name="T30" fmla="*/ 1 w 201"/>
                <a:gd name="T31" fmla="*/ 26 h 795"/>
                <a:gd name="T32" fmla="*/ 3 w 201"/>
                <a:gd name="T33" fmla="*/ 12 h 795"/>
                <a:gd name="T34" fmla="*/ 8 w 201"/>
                <a:gd name="T35" fmla="*/ 0 h 795"/>
                <a:gd name="T36" fmla="*/ 23 w 201"/>
                <a:gd name="T37" fmla="*/ 1 h 7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01"/>
                <a:gd name="T58" fmla="*/ 0 h 795"/>
                <a:gd name="T59" fmla="*/ 201 w 201"/>
                <a:gd name="T60" fmla="*/ 795 h 7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01" h="795">
                  <a:moveTo>
                    <a:pt x="201" y="5"/>
                  </a:moveTo>
                  <a:lnTo>
                    <a:pt x="196" y="10"/>
                  </a:lnTo>
                  <a:lnTo>
                    <a:pt x="183" y="31"/>
                  </a:lnTo>
                  <a:lnTo>
                    <a:pt x="165" y="73"/>
                  </a:lnTo>
                  <a:lnTo>
                    <a:pt x="148" y="140"/>
                  </a:lnTo>
                  <a:lnTo>
                    <a:pt x="134" y="240"/>
                  </a:lnTo>
                  <a:lnTo>
                    <a:pt x="127" y="379"/>
                  </a:lnTo>
                  <a:lnTo>
                    <a:pt x="131" y="561"/>
                  </a:lnTo>
                  <a:lnTo>
                    <a:pt x="150" y="795"/>
                  </a:lnTo>
                  <a:lnTo>
                    <a:pt x="37" y="795"/>
                  </a:lnTo>
                  <a:lnTo>
                    <a:pt x="33" y="771"/>
                  </a:lnTo>
                  <a:lnTo>
                    <a:pt x="24" y="707"/>
                  </a:lnTo>
                  <a:lnTo>
                    <a:pt x="13" y="611"/>
                  </a:lnTo>
                  <a:lnTo>
                    <a:pt x="3" y="493"/>
                  </a:lnTo>
                  <a:lnTo>
                    <a:pt x="0" y="363"/>
                  </a:lnTo>
                  <a:lnTo>
                    <a:pt x="7" y="231"/>
                  </a:lnTo>
                  <a:lnTo>
                    <a:pt x="28" y="107"/>
                  </a:lnTo>
                  <a:lnTo>
                    <a:pt x="66" y="0"/>
                  </a:lnTo>
                  <a:lnTo>
                    <a:pt x="201" y="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76" name="Freeform 1243"/>
            <p:cNvSpPr>
              <a:spLocks/>
            </p:cNvSpPr>
            <p:nvPr/>
          </p:nvSpPr>
          <p:spPr bwMode="auto">
            <a:xfrm>
              <a:off x="3961" y="3282"/>
              <a:ext cx="15" cy="69"/>
            </a:xfrm>
            <a:custGeom>
              <a:avLst/>
              <a:gdLst>
                <a:gd name="T0" fmla="*/ 5 w 129"/>
                <a:gd name="T1" fmla="*/ 1 h 622"/>
                <a:gd name="T2" fmla="*/ 4 w 129"/>
                <a:gd name="T3" fmla="*/ 3 h 622"/>
                <a:gd name="T4" fmla="*/ 3 w 129"/>
                <a:gd name="T5" fmla="*/ 7 h 622"/>
                <a:gd name="T6" fmla="*/ 2 w 129"/>
                <a:gd name="T7" fmla="*/ 13 h 622"/>
                <a:gd name="T8" fmla="*/ 1 w 129"/>
                <a:gd name="T9" fmla="*/ 21 h 622"/>
                <a:gd name="T10" fmla="*/ 0 w 129"/>
                <a:gd name="T11" fmla="*/ 31 h 622"/>
                <a:gd name="T12" fmla="*/ 0 w 129"/>
                <a:gd name="T13" fmla="*/ 42 h 622"/>
                <a:gd name="T14" fmla="*/ 1 w 129"/>
                <a:gd name="T15" fmla="*/ 55 h 622"/>
                <a:gd name="T16" fmla="*/ 4 w 129"/>
                <a:gd name="T17" fmla="*/ 69 h 622"/>
                <a:gd name="T18" fmla="*/ 14 w 129"/>
                <a:gd name="T19" fmla="*/ 68 h 622"/>
                <a:gd name="T20" fmla="*/ 14 w 129"/>
                <a:gd name="T21" fmla="*/ 66 h 622"/>
                <a:gd name="T22" fmla="*/ 13 w 129"/>
                <a:gd name="T23" fmla="*/ 61 h 622"/>
                <a:gd name="T24" fmla="*/ 12 w 129"/>
                <a:gd name="T25" fmla="*/ 52 h 622"/>
                <a:gd name="T26" fmla="*/ 11 w 129"/>
                <a:gd name="T27" fmla="*/ 42 h 622"/>
                <a:gd name="T28" fmla="*/ 10 w 129"/>
                <a:gd name="T29" fmla="*/ 31 h 622"/>
                <a:gd name="T30" fmla="*/ 10 w 129"/>
                <a:gd name="T31" fmla="*/ 20 h 622"/>
                <a:gd name="T32" fmla="*/ 12 w 129"/>
                <a:gd name="T33" fmla="*/ 10 h 622"/>
                <a:gd name="T34" fmla="*/ 15 w 129"/>
                <a:gd name="T35" fmla="*/ 1 h 622"/>
                <a:gd name="T36" fmla="*/ 15 w 129"/>
                <a:gd name="T37" fmla="*/ 1 h 622"/>
                <a:gd name="T38" fmla="*/ 15 w 129"/>
                <a:gd name="T39" fmla="*/ 0 h 622"/>
                <a:gd name="T40" fmla="*/ 15 w 129"/>
                <a:gd name="T41" fmla="*/ 0 h 622"/>
                <a:gd name="T42" fmla="*/ 14 w 129"/>
                <a:gd name="T43" fmla="*/ 0 h 622"/>
                <a:gd name="T44" fmla="*/ 13 w 129"/>
                <a:gd name="T45" fmla="*/ 0 h 622"/>
                <a:gd name="T46" fmla="*/ 11 w 129"/>
                <a:gd name="T47" fmla="*/ 0 h 622"/>
                <a:gd name="T48" fmla="*/ 8 w 129"/>
                <a:gd name="T49" fmla="*/ 1 h 622"/>
                <a:gd name="T50" fmla="*/ 5 w 129"/>
                <a:gd name="T51" fmla="*/ 1 h 62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9"/>
                <a:gd name="T79" fmla="*/ 0 h 622"/>
                <a:gd name="T80" fmla="*/ 129 w 129"/>
                <a:gd name="T81" fmla="*/ 622 h 62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9" h="622">
                  <a:moveTo>
                    <a:pt x="41" y="12"/>
                  </a:moveTo>
                  <a:lnTo>
                    <a:pt x="37" y="24"/>
                  </a:lnTo>
                  <a:lnTo>
                    <a:pt x="29" y="59"/>
                  </a:lnTo>
                  <a:lnTo>
                    <a:pt x="18" y="115"/>
                  </a:lnTo>
                  <a:lnTo>
                    <a:pt x="6" y="189"/>
                  </a:lnTo>
                  <a:lnTo>
                    <a:pt x="0" y="279"/>
                  </a:lnTo>
                  <a:lnTo>
                    <a:pt x="1" y="382"/>
                  </a:lnTo>
                  <a:lnTo>
                    <a:pt x="11" y="497"/>
                  </a:lnTo>
                  <a:lnTo>
                    <a:pt x="36" y="622"/>
                  </a:lnTo>
                  <a:lnTo>
                    <a:pt x="124" y="617"/>
                  </a:lnTo>
                  <a:lnTo>
                    <a:pt x="120" y="598"/>
                  </a:lnTo>
                  <a:lnTo>
                    <a:pt x="112" y="548"/>
                  </a:lnTo>
                  <a:lnTo>
                    <a:pt x="101" y="473"/>
                  </a:lnTo>
                  <a:lnTo>
                    <a:pt x="92" y="382"/>
                  </a:lnTo>
                  <a:lnTo>
                    <a:pt x="87" y="282"/>
                  </a:lnTo>
                  <a:lnTo>
                    <a:pt x="89" y="182"/>
                  </a:lnTo>
                  <a:lnTo>
                    <a:pt x="102" y="87"/>
                  </a:lnTo>
                  <a:lnTo>
                    <a:pt x="129" y="7"/>
                  </a:lnTo>
                  <a:lnTo>
                    <a:pt x="129" y="6"/>
                  </a:lnTo>
                  <a:lnTo>
                    <a:pt x="129" y="4"/>
                  </a:lnTo>
                  <a:lnTo>
                    <a:pt x="127" y="2"/>
                  </a:lnTo>
                  <a:lnTo>
                    <a:pt x="122" y="0"/>
                  </a:lnTo>
                  <a:lnTo>
                    <a:pt x="112" y="0"/>
                  </a:lnTo>
                  <a:lnTo>
                    <a:pt x="96" y="1"/>
                  </a:lnTo>
                  <a:lnTo>
                    <a:pt x="72" y="5"/>
                  </a:lnTo>
                  <a:lnTo>
                    <a:pt x="41" y="1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77" name="Freeform 1244"/>
            <p:cNvSpPr>
              <a:spLocks/>
            </p:cNvSpPr>
            <p:nvPr/>
          </p:nvSpPr>
          <p:spPr bwMode="auto">
            <a:xfrm>
              <a:off x="3962" y="3287"/>
              <a:ext cx="12" cy="59"/>
            </a:xfrm>
            <a:custGeom>
              <a:avLst/>
              <a:gdLst>
                <a:gd name="T0" fmla="*/ 4 w 110"/>
                <a:gd name="T1" fmla="*/ 1 h 531"/>
                <a:gd name="T2" fmla="*/ 3 w 110"/>
                <a:gd name="T3" fmla="*/ 2 h 531"/>
                <a:gd name="T4" fmla="*/ 3 w 110"/>
                <a:gd name="T5" fmla="*/ 6 h 531"/>
                <a:gd name="T6" fmla="*/ 2 w 110"/>
                <a:gd name="T7" fmla="*/ 11 h 531"/>
                <a:gd name="T8" fmla="*/ 1 w 110"/>
                <a:gd name="T9" fmla="*/ 18 h 531"/>
                <a:gd name="T10" fmla="*/ 0 w 110"/>
                <a:gd name="T11" fmla="*/ 26 h 531"/>
                <a:gd name="T12" fmla="*/ 0 w 110"/>
                <a:gd name="T13" fmla="*/ 36 h 531"/>
                <a:gd name="T14" fmla="*/ 1 w 110"/>
                <a:gd name="T15" fmla="*/ 47 h 531"/>
                <a:gd name="T16" fmla="*/ 3 w 110"/>
                <a:gd name="T17" fmla="*/ 59 h 531"/>
                <a:gd name="T18" fmla="*/ 12 w 110"/>
                <a:gd name="T19" fmla="*/ 58 h 531"/>
                <a:gd name="T20" fmla="*/ 11 w 110"/>
                <a:gd name="T21" fmla="*/ 57 h 531"/>
                <a:gd name="T22" fmla="*/ 10 w 110"/>
                <a:gd name="T23" fmla="*/ 52 h 531"/>
                <a:gd name="T24" fmla="*/ 9 w 110"/>
                <a:gd name="T25" fmla="*/ 45 h 531"/>
                <a:gd name="T26" fmla="*/ 9 w 110"/>
                <a:gd name="T27" fmla="*/ 36 h 531"/>
                <a:gd name="T28" fmla="*/ 8 w 110"/>
                <a:gd name="T29" fmla="*/ 27 h 531"/>
                <a:gd name="T30" fmla="*/ 8 w 110"/>
                <a:gd name="T31" fmla="*/ 17 h 531"/>
                <a:gd name="T32" fmla="*/ 9 w 110"/>
                <a:gd name="T33" fmla="*/ 8 h 531"/>
                <a:gd name="T34" fmla="*/ 12 w 110"/>
                <a:gd name="T35" fmla="*/ 1 h 531"/>
                <a:gd name="T36" fmla="*/ 12 w 110"/>
                <a:gd name="T37" fmla="*/ 1 h 531"/>
                <a:gd name="T38" fmla="*/ 12 w 110"/>
                <a:gd name="T39" fmla="*/ 0 h 531"/>
                <a:gd name="T40" fmla="*/ 12 w 110"/>
                <a:gd name="T41" fmla="*/ 0 h 531"/>
                <a:gd name="T42" fmla="*/ 11 w 110"/>
                <a:gd name="T43" fmla="*/ 0 h 531"/>
                <a:gd name="T44" fmla="*/ 10 w 110"/>
                <a:gd name="T45" fmla="*/ 0 h 531"/>
                <a:gd name="T46" fmla="*/ 9 w 110"/>
                <a:gd name="T47" fmla="*/ 0 h 531"/>
                <a:gd name="T48" fmla="*/ 7 w 110"/>
                <a:gd name="T49" fmla="*/ 0 h 531"/>
                <a:gd name="T50" fmla="*/ 4 w 110"/>
                <a:gd name="T51" fmla="*/ 1 h 53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0"/>
                <a:gd name="T79" fmla="*/ 0 h 531"/>
                <a:gd name="T80" fmla="*/ 110 w 110"/>
                <a:gd name="T81" fmla="*/ 531 h 53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0" h="531">
                  <a:moveTo>
                    <a:pt x="35" y="10"/>
                  </a:moveTo>
                  <a:lnTo>
                    <a:pt x="32" y="20"/>
                  </a:lnTo>
                  <a:lnTo>
                    <a:pt x="24" y="50"/>
                  </a:lnTo>
                  <a:lnTo>
                    <a:pt x="15" y="98"/>
                  </a:lnTo>
                  <a:lnTo>
                    <a:pt x="5" y="160"/>
                  </a:lnTo>
                  <a:lnTo>
                    <a:pt x="0" y="237"/>
                  </a:lnTo>
                  <a:lnTo>
                    <a:pt x="1" y="326"/>
                  </a:lnTo>
                  <a:lnTo>
                    <a:pt x="10" y="424"/>
                  </a:lnTo>
                  <a:lnTo>
                    <a:pt x="31" y="531"/>
                  </a:lnTo>
                  <a:lnTo>
                    <a:pt x="106" y="525"/>
                  </a:lnTo>
                  <a:lnTo>
                    <a:pt x="103" y="510"/>
                  </a:lnTo>
                  <a:lnTo>
                    <a:pt x="96" y="467"/>
                  </a:lnTo>
                  <a:lnTo>
                    <a:pt x="87" y="404"/>
                  </a:lnTo>
                  <a:lnTo>
                    <a:pt x="79" y="326"/>
                  </a:lnTo>
                  <a:lnTo>
                    <a:pt x="74" y="241"/>
                  </a:lnTo>
                  <a:lnTo>
                    <a:pt x="76" y="155"/>
                  </a:lnTo>
                  <a:lnTo>
                    <a:pt x="87" y="74"/>
                  </a:lnTo>
                  <a:lnTo>
                    <a:pt x="110" y="6"/>
                  </a:lnTo>
                  <a:lnTo>
                    <a:pt x="110" y="5"/>
                  </a:lnTo>
                  <a:lnTo>
                    <a:pt x="110" y="4"/>
                  </a:lnTo>
                  <a:lnTo>
                    <a:pt x="108" y="2"/>
                  </a:lnTo>
                  <a:lnTo>
                    <a:pt x="104" y="0"/>
                  </a:lnTo>
                  <a:lnTo>
                    <a:pt x="95" y="0"/>
                  </a:lnTo>
                  <a:lnTo>
                    <a:pt x="82" y="1"/>
                  </a:lnTo>
                  <a:lnTo>
                    <a:pt x="62" y="4"/>
                  </a:lnTo>
                  <a:lnTo>
                    <a:pt x="35" y="1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78" name="Freeform 1245"/>
            <p:cNvSpPr>
              <a:spLocks/>
            </p:cNvSpPr>
            <p:nvPr/>
          </p:nvSpPr>
          <p:spPr bwMode="auto">
            <a:xfrm>
              <a:off x="3963" y="3292"/>
              <a:ext cx="10" cy="48"/>
            </a:xfrm>
            <a:custGeom>
              <a:avLst/>
              <a:gdLst>
                <a:gd name="T0" fmla="*/ 3 w 92"/>
                <a:gd name="T1" fmla="*/ 1 h 438"/>
                <a:gd name="T2" fmla="*/ 3 w 92"/>
                <a:gd name="T3" fmla="*/ 2 h 438"/>
                <a:gd name="T4" fmla="*/ 2 w 92"/>
                <a:gd name="T5" fmla="*/ 5 h 438"/>
                <a:gd name="T6" fmla="*/ 1 w 92"/>
                <a:gd name="T7" fmla="*/ 9 h 438"/>
                <a:gd name="T8" fmla="*/ 0 w 92"/>
                <a:gd name="T9" fmla="*/ 15 h 438"/>
                <a:gd name="T10" fmla="*/ 0 w 92"/>
                <a:gd name="T11" fmla="*/ 21 h 438"/>
                <a:gd name="T12" fmla="*/ 0 w 92"/>
                <a:gd name="T13" fmla="*/ 30 h 438"/>
                <a:gd name="T14" fmla="*/ 1 w 92"/>
                <a:gd name="T15" fmla="*/ 38 h 438"/>
                <a:gd name="T16" fmla="*/ 3 w 92"/>
                <a:gd name="T17" fmla="*/ 48 h 438"/>
                <a:gd name="T18" fmla="*/ 10 w 92"/>
                <a:gd name="T19" fmla="*/ 48 h 438"/>
                <a:gd name="T20" fmla="*/ 9 w 92"/>
                <a:gd name="T21" fmla="*/ 46 h 438"/>
                <a:gd name="T22" fmla="*/ 9 w 92"/>
                <a:gd name="T23" fmla="*/ 42 h 438"/>
                <a:gd name="T24" fmla="*/ 8 w 92"/>
                <a:gd name="T25" fmla="*/ 37 h 438"/>
                <a:gd name="T26" fmla="*/ 7 w 92"/>
                <a:gd name="T27" fmla="*/ 30 h 438"/>
                <a:gd name="T28" fmla="*/ 7 w 92"/>
                <a:gd name="T29" fmla="*/ 22 h 438"/>
                <a:gd name="T30" fmla="*/ 7 w 92"/>
                <a:gd name="T31" fmla="*/ 14 h 438"/>
                <a:gd name="T32" fmla="*/ 8 w 92"/>
                <a:gd name="T33" fmla="*/ 7 h 438"/>
                <a:gd name="T34" fmla="*/ 10 w 92"/>
                <a:gd name="T35" fmla="*/ 1 h 438"/>
                <a:gd name="T36" fmla="*/ 10 w 92"/>
                <a:gd name="T37" fmla="*/ 0 h 438"/>
                <a:gd name="T38" fmla="*/ 10 w 92"/>
                <a:gd name="T39" fmla="*/ 0 h 438"/>
                <a:gd name="T40" fmla="*/ 10 w 92"/>
                <a:gd name="T41" fmla="*/ 0 h 438"/>
                <a:gd name="T42" fmla="*/ 9 w 92"/>
                <a:gd name="T43" fmla="*/ 0 h 438"/>
                <a:gd name="T44" fmla="*/ 9 w 92"/>
                <a:gd name="T45" fmla="*/ 0 h 438"/>
                <a:gd name="T46" fmla="*/ 7 w 92"/>
                <a:gd name="T47" fmla="*/ 0 h 438"/>
                <a:gd name="T48" fmla="*/ 6 w 92"/>
                <a:gd name="T49" fmla="*/ 0 h 438"/>
                <a:gd name="T50" fmla="*/ 3 w 92"/>
                <a:gd name="T51" fmla="*/ 1 h 4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2"/>
                <a:gd name="T79" fmla="*/ 0 h 438"/>
                <a:gd name="T80" fmla="*/ 92 w 92"/>
                <a:gd name="T81" fmla="*/ 438 h 43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2" h="438">
                  <a:moveTo>
                    <a:pt x="29" y="8"/>
                  </a:moveTo>
                  <a:lnTo>
                    <a:pt x="26" y="16"/>
                  </a:lnTo>
                  <a:lnTo>
                    <a:pt x="20" y="42"/>
                  </a:lnTo>
                  <a:lnTo>
                    <a:pt x="12" y="81"/>
                  </a:lnTo>
                  <a:lnTo>
                    <a:pt x="4" y="133"/>
                  </a:lnTo>
                  <a:lnTo>
                    <a:pt x="0" y="196"/>
                  </a:lnTo>
                  <a:lnTo>
                    <a:pt x="0" y="270"/>
                  </a:lnTo>
                  <a:lnTo>
                    <a:pt x="9" y="351"/>
                  </a:lnTo>
                  <a:lnTo>
                    <a:pt x="25" y="438"/>
                  </a:lnTo>
                  <a:lnTo>
                    <a:pt x="88" y="435"/>
                  </a:lnTo>
                  <a:lnTo>
                    <a:pt x="85" y="422"/>
                  </a:lnTo>
                  <a:lnTo>
                    <a:pt x="79" y="386"/>
                  </a:lnTo>
                  <a:lnTo>
                    <a:pt x="72" y="334"/>
                  </a:lnTo>
                  <a:lnTo>
                    <a:pt x="65" y="270"/>
                  </a:lnTo>
                  <a:lnTo>
                    <a:pt x="61" y="199"/>
                  </a:lnTo>
                  <a:lnTo>
                    <a:pt x="63" y="129"/>
                  </a:lnTo>
                  <a:lnTo>
                    <a:pt x="73" y="61"/>
                  </a:lnTo>
                  <a:lnTo>
                    <a:pt x="92" y="5"/>
                  </a:lnTo>
                  <a:lnTo>
                    <a:pt x="92" y="4"/>
                  </a:lnTo>
                  <a:lnTo>
                    <a:pt x="92" y="3"/>
                  </a:lnTo>
                  <a:lnTo>
                    <a:pt x="90" y="1"/>
                  </a:lnTo>
                  <a:lnTo>
                    <a:pt x="87" y="0"/>
                  </a:lnTo>
                  <a:lnTo>
                    <a:pt x="80" y="0"/>
                  </a:lnTo>
                  <a:lnTo>
                    <a:pt x="68" y="0"/>
                  </a:lnTo>
                  <a:lnTo>
                    <a:pt x="51" y="3"/>
                  </a:lnTo>
                  <a:lnTo>
                    <a:pt x="29" y="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79" name="Freeform 1246"/>
            <p:cNvSpPr>
              <a:spLocks/>
            </p:cNvSpPr>
            <p:nvPr/>
          </p:nvSpPr>
          <p:spPr bwMode="auto">
            <a:xfrm>
              <a:off x="3963" y="3296"/>
              <a:ext cx="8" cy="39"/>
            </a:xfrm>
            <a:custGeom>
              <a:avLst/>
              <a:gdLst>
                <a:gd name="T0" fmla="*/ 3 w 73"/>
                <a:gd name="T1" fmla="*/ 1 h 347"/>
                <a:gd name="T2" fmla="*/ 2 w 73"/>
                <a:gd name="T3" fmla="*/ 2 h 347"/>
                <a:gd name="T4" fmla="*/ 2 w 73"/>
                <a:gd name="T5" fmla="*/ 4 h 347"/>
                <a:gd name="T6" fmla="*/ 1 w 73"/>
                <a:gd name="T7" fmla="*/ 7 h 347"/>
                <a:gd name="T8" fmla="*/ 0 w 73"/>
                <a:gd name="T9" fmla="*/ 12 h 347"/>
                <a:gd name="T10" fmla="*/ 0 w 73"/>
                <a:gd name="T11" fmla="*/ 17 h 347"/>
                <a:gd name="T12" fmla="*/ 0 w 73"/>
                <a:gd name="T13" fmla="*/ 24 h 347"/>
                <a:gd name="T14" fmla="*/ 1 w 73"/>
                <a:gd name="T15" fmla="*/ 31 h 347"/>
                <a:gd name="T16" fmla="*/ 2 w 73"/>
                <a:gd name="T17" fmla="*/ 39 h 347"/>
                <a:gd name="T18" fmla="*/ 8 w 73"/>
                <a:gd name="T19" fmla="*/ 39 h 347"/>
                <a:gd name="T20" fmla="*/ 7 w 73"/>
                <a:gd name="T21" fmla="*/ 38 h 347"/>
                <a:gd name="T22" fmla="*/ 7 w 73"/>
                <a:gd name="T23" fmla="*/ 34 h 347"/>
                <a:gd name="T24" fmla="*/ 6 w 73"/>
                <a:gd name="T25" fmla="*/ 30 h 347"/>
                <a:gd name="T26" fmla="*/ 6 w 73"/>
                <a:gd name="T27" fmla="*/ 24 h 347"/>
                <a:gd name="T28" fmla="*/ 5 w 73"/>
                <a:gd name="T29" fmla="*/ 18 h 347"/>
                <a:gd name="T30" fmla="*/ 5 w 73"/>
                <a:gd name="T31" fmla="*/ 11 h 347"/>
                <a:gd name="T32" fmla="*/ 6 w 73"/>
                <a:gd name="T33" fmla="*/ 6 h 347"/>
                <a:gd name="T34" fmla="*/ 8 w 73"/>
                <a:gd name="T35" fmla="*/ 0 h 347"/>
                <a:gd name="T36" fmla="*/ 8 w 73"/>
                <a:gd name="T37" fmla="*/ 0 h 347"/>
                <a:gd name="T38" fmla="*/ 8 w 73"/>
                <a:gd name="T39" fmla="*/ 0 h 347"/>
                <a:gd name="T40" fmla="*/ 8 w 73"/>
                <a:gd name="T41" fmla="*/ 0 h 347"/>
                <a:gd name="T42" fmla="*/ 8 w 73"/>
                <a:gd name="T43" fmla="*/ 0 h 347"/>
                <a:gd name="T44" fmla="*/ 7 w 73"/>
                <a:gd name="T45" fmla="*/ 0 h 347"/>
                <a:gd name="T46" fmla="*/ 6 w 73"/>
                <a:gd name="T47" fmla="*/ 0 h 347"/>
                <a:gd name="T48" fmla="*/ 4 w 73"/>
                <a:gd name="T49" fmla="*/ 0 h 347"/>
                <a:gd name="T50" fmla="*/ 3 w 73"/>
                <a:gd name="T51" fmla="*/ 1 h 34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3"/>
                <a:gd name="T79" fmla="*/ 0 h 347"/>
                <a:gd name="T80" fmla="*/ 73 w 73"/>
                <a:gd name="T81" fmla="*/ 347 h 34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3" h="347">
                  <a:moveTo>
                    <a:pt x="23" y="7"/>
                  </a:moveTo>
                  <a:lnTo>
                    <a:pt x="21" y="14"/>
                  </a:lnTo>
                  <a:lnTo>
                    <a:pt x="16" y="33"/>
                  </a:lnTo>
                  <a:lnTo>
                    <a:pt x="10" y="64"/>
                  </a:lnTo>
                  <a:lnTo>
                    <a:pt x="4" y="105"/>
                  </a:lnTo>
                  <a:lnTo>
                    <a:pt x="0" y="155"/>
                  </a:lnTo>
                  <a:lnTo>
                    <a:pt x="0" y="213"/>
                  </a:lnTo>
                  <a:lnTo>
                    <a:pt x="7" y="278"/>
                  </a:lnTo>
                  <a:lnTo>
                    <a:pt x="20" y="347"/>
                  </a:lnTo>
                  <a:lnTo>
                    <a:pt x="70" y="344"/>
                  </a:lnTo>
                  <a:lnTo>
                    <a:pt x="68" y="334"/>
                  </a:lnTo>
                  <a:lnTo>
                    <a:pt x="63" y="305"/>
                  </a:lnTo>
                  <a:lnTo>
                    <a:pt x="56" y="265"/>
                  </a:lnTo>
                  <a:lnTo>
                    <a:pt x="51" y="213"/>
                  </a:lnTo>
                  <a:lnTo>
                    <a:pt x="48" y="158"/>
                  </a:lnTo>
                  <a:lnTo>
                    <a:pt x="50" y="101"/>
                  </a:lnTo>
                  <a:lnTo>
                    <a:pt x="57" y="49"/>
                  </a:lnTo>
                  <a:lnTo>
                    <a:pt x="73" y="4"/>
                  </a:lnTo>
                  <a:lnTo>
                    <a:pt x="73" y="2"/>
                  </a:lnTo>
                  <a:lnTo>
                    <a:pt x="72" y="1"/>
                  </a:lnTo>
                  <a:lnTo>
                    <a:pt x="69" y="0"/>
                  </a:lnTo>
                  <a:lnTo>
                    <a:pt x="63" y="0"/>
                  </a:lnTo>
                  <a:lnTo>
                    <a:pt x="53" y="1"/>
                  </a:lnTo>
                  <a:lnTo>
                    <a:pt x="41" y="3"/>
                  </a:lnTo>
                  <a:lnTo>
                    <a:pt x="23" y="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80" name="Freeform 1247"/>
            <p:cNvSpPr>
              <a:spLocks/>
            </p:cNvSpPr>
            <p:nvPr/>
          </p:nvSpPr>
          <p:spPr bwMode="auto">
            <a:xfrm>
              <a:off x="3964" y="3301"/>
              <a:ext cx="6" cy="28"/>
            </a:xfrm>
            <a:custGeom>
              <a:avLst/>
              <a:gdLst>
                <a:gd name="T0" fmla="*/ 2 w 52"/>
                <a:gd name="T1" fmla="*/ 1 h 256"/>
                <a:gd name="T2" fmla="*/ 2 w 52"/>
                <a:gd name="T3" fmla="*/ 1 h 256"/>
                <a:gd name="T4" fmla="*/ 1 w 52"/>
                <a:gd name="T5" fmla="*/ 3 h 256"/>
                <a:gd name="T6" fmla="*/ 1 w 52"/>
                <a:gd name="T7" fmla="*/ 5 h 256"/>
                <a:gd name="T8" fmla="*/ 0 w 52"/>
                <a:gd name="T9" fmla="*/ 8 h 256"/>
                <a:gd name="T10" fmla="*/ 0 w 52"/>
                <a:gd name="T11" fmla="*/ 13 h 256"/>
                <a:gd name="T12" fmla="*/ 0 w 52"/>
                <a:gd name="T13" fmla="*/ 17 h 256"/>
                <a:gd name="T14" fmla="*/ 0 w 52"/>
                <a:gd name="T15" fmla="*/ 22 h 256"/>
                <a:gd name="T16" fmla="*/ 2 w 52"/>
                <a:gd name="T17" fmla="*/ 28 h 256"/>
                <a:gd name="T18" fmla="*/ 6 w 52"/>
                <a:gd name="T19" fmla="*/ 28 h 256"/>
                <a:gd name="T20" fmla="*/ 6 w 52"/>
                <a:gd name="T21" fmla="*/ 27 h 256"/>
                <a:gd name="T22" fmla="*/ 5 w 52"/>
                <a:gd name="T23" fmla="*/ 25 h 256"/>
                <a:gd name="T24" fmla="*/ 5 w 52"/>
                <a:gd name="T25" fmla="*/ 21 h 256"/>
                <a:gd name="T26" fmla="*/ 4 w 52"/>
                <a:gd name="T27" fmla="*/ 17 h 256"/>
                <a:gd name="T28" fmla="*/ 4 w 52"/>
                <a:gd name="T29" fmla="*/ 13 h 256"/>
                <a:gd name="T30" fmla="*/ 4 w 52"/>
                <a:gd name="T31" fmla="*/ 8 h 256"/>
                <a:gd name="T32" fmla="*/ 5 w 52"/>
                <a:gd name="T33" fmla="*/ 4 h 256"/>
                <a:gd name="T34" fmla="*/ 6 w 52"/>
                <a:gd name="T35" fmla="*/ 0 h 256"/>
                <a:gd name="T36" fmla="*/ 6 w 52"/>
                <a:gd name="T37" fmla="*/ 0 h 256"/>
                <a:gd name="T38" fmla="*/ 6 w 52"/>
                <a:gd name="T39" fmla="*/ 0 h 256"/>
                <a:gd name="T40" fmla="*/ 6 w 52"/>
                <a:gd name="T41" fmla="*/ 0 h 256"/>
                <a:gd name="T42" fmla="*/ 6 w 52"/>
                <a:gd name="T43" fmla="*/ 0 h 256"/>
                <a:gd name="T44" fmla="*/ 5 w 52"/>
                <a:gd name="T45" fmla="*/ 0 h 256"/>
                <a:gd name="T46" fmla="*/ 5 w 52"/>
                <a:gd name="T47" fmla="*/ 0 h 256"/>
                <a:gd name="T48" fmla="*/ 3 w 52"/>
                <a:gd name="T49" fmla="*/ 0 h 256"/>
                <a:gd name="T50" fmla="*/ 2 w 52"/>
                <a:gd name="T51" fmla="*/ 1 h 2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2"/>
                <a:gd name="T79" fmla="*/ 0 h 256"/>
                <a:gd name="T80" fmla="*/ 52 w 52"/>
                <a:gd name="T81" fmla="*/ 256 h 2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2" h="256">
                  <a:moveTo>
                    <a:pt x="16" y="5"/>
                  </a:moveTo>
                  <a:lnTo>
                    <a:pt x="15" y="10"/>
                  </a:lnTo>
                  <a:lnTo>
                    <a:pt x="11" y="24"/>
                  </a:lnTo>
                  <a:lnTo>
                    <a:pt x="6" y="47"/>
                  </a:lnTo>
                  <a:lnTo>
                    <a:pt x="2" y="77"/>
                  </a:lnTo>
                  <a:lnTo>
                    <a:pt x="0" y="115"/>
                  </a:lnTo>
                  <a:lnTo>
                    <a:pt x="0" y="157"/>
                  </a:lnTo>
                  <a:lnTo>
                    <a:pt x="4" y="205"/>
                  </a:lnTo>
                  <a:lnTo>
                    <a:pt x="14" y="256"/>
                  </a:lnTo>
                  <a:lnTo>
                    <a:pt x="50" y="254"/>
                  </a:lnTo>
                  <a:lnTo>
                    <a:pt x="49" y="247"/>
                  </a:lnTo>
                  <a:lnTo>
                    <a:pt x="45" y="226"/>
                  </a:lnTo>
                  <a:lnTo>
                    <a:pt x="41" y="195"/>
                  </a:lnTo>
                  <a:lnTo>
                    <a:pt x="37" y="157"/>
                  </a:lnTo>
                  <a:lnTo>
                    <a:pt x="35" y="116"/>
                  </a:lnTo>
                  <a:lnTo>
                    <a:pt x="36" y="74"/>
                  </a:lnTo>
                  <a:lnTo>
                    <a:pt x="41" y="35"/>
                  </a:lnTo>
                  <a:lnTo>
                    <a:pt x="52" y="3"/>
                  </a:lnTo>
                  <a:lnTo>
                    <a:pt x="52" y="2"/>
                  </a:lnTo>
                  <a:lnTo>
                    <a:pt x="51" y="1"/>
                  </a:lnTo>
                  <a:lnTo>
                    <a:pt x="49" y="0"/>
                  </a:lnTo>
                  <a:lnTo>
                    <a:pt x="45" y="0"/>
                  </a:lnTo>
                  <a:lnTo>
                    <a:pt x="39" y="0"/>
                  </a:lnTo>
                  <a:lnTo>
                    <a:pt x="29" y="2"/>
                  </a:lnTo>
                  <a:lnTo>
                    <a:pt x="16" y="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81" name="Freeform 1248"/>
            <p:cNvSpPr>
              <a:spLocks/>
            </p:cNvSpPr>
            <p:nvPr/>
          </p:nvSpPr>
          <p:spPr bwMode="auto">
            <a:xfrm>
              <a:off x="4046" y="3273"/>
              <a:ext cx="20" cy="77"/>
            </a:xfrm>
            <a:custGeom>
              <a:avLst/>
              <a:gdLst>
                <a:gd name="T0" fmla="*/ 20 w 176"/>
                <a:gd name="T1" fmla="*/ 1 h 693"/>
                <a:gd name="T2" fmla="*/ 20 w 176"/>
                <a:gd name="T3" fmla="*/ 1 h 693"/>
                <a:gd name="T4" fmla="*/ 18 w 176"/>
                <a:gd name="T5" fmla="*/ 3 h 693"/>
                <a:gd name="T6" fmla="*/ 16 w 176"/>
                <a:gd name="T7" fmla="*/ 7 h 693"/>
                <a:gd name="T8" fmla="*/ 15 w 176"/>
                <a:gd name="T9" fmla="*/ 14 h 693"/>
                <a:gd name="T10" fmla="*/ 13 w 176"/>
                <a:gd name="T11" fmla="*/ 23 h 693"/>
                <a:gd name="T12" fmla="*/ 12 w 176"/>
                <a:gd name="T13" fmla="*/ 37 h 693"/>
                <a:gd name="T14" fmla="*/ 13 w 176"/>
                <a:gd name="T15" fmla="*/ 54 h 693"/>
                <a:gd name="T16" fmla="*/ 15 w 176"/>
                <a:gd name="T17" fmla="*/ 77 h 693"/>
                <a:gd name="T18" fmla="*/ 4 w 176"/>
                <a:gd name="T19" fmla="*/ 77 h 693"/>
                <a:gd name="T20" fmla="*/ 3 w 176"/>
                <a:gd name="T21" fmla="*/ 75 h 693"/>
                <a:gd name="T22" fmla="*/ 2 w 176"/>
                <a:gd name="T23" fmla="*/ 69 h 693"/>
                <a:gd name="T24" fmla="*/ 1 w 176"/>
                <a:gd name="T25" fmla="*/ 59 h 693"/>
                <a:gd name="T26" fmla="*/ 0 w 176"/>
                <a:gd name="T27" fmla="*/ 48 h 693"/>
                <a:gd name="T28" fmla="*/ 0 w 176"/>
                <a:gd name="T29" fmla="*/ 35 h 693"/>
                <a:gd name="T30" fmla="*/ 1 w 176"/>
                <a:gd name="T31" fmla="*/ 22 h 693"/>
                <a:gd name="T32" fmla="*/ 3 w 176"/>
                <a:gd name="T33" fmla="*/ 10 h 693"/>
                <a:gd name="T34" fmla="*/ 6 w 176"/>
                <a:gd name="T35" fmla="*/ 0 h 693"/>
                <a:gd name="T36" fmla="*/ 20 w 176"/>
                <a:gd name="T37" fmla="*/ 1 h 69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6"/>
                <a:gd name="T58" fmla="*/ 0 h 693"/>
                <a:gd name="T59" fmla="*/ 176 w 176"/>
                <a:gd name="T60" fmla="*/ 693 h 69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6" h="693">
                  <a:moveTo>
                    <a:pt x="176" y="5"/>
                  </a:moveTo>
                  <a:lnTo>
                    <a:pt x="172" y="10"/>
                  </a:lnTo>
                  <a:lnTo>
                    <a:pt x="159" y="28"/>
                  </a:lnTo>
                  <a:lnTo>
                    <a:pt x="144" y="63"/>
                  </a:lnTo>
                  <a:lnTo>
                    <a:pt x="129" y="123"/>
                  </a:lnTo>
                  <a:lnTo>
                    <a:pt x="117" y="210"/>
                  </a:lnTo>
                  <a:lnTo>
                    <a:pt x="110" y="331"/>
                  </a:lnTo>
                  <a:lnTo>
                    <a:pt x="115" y="490"/>
                  </a:lnTo>
                  <a:lnTo>
                    <a:pt x="131" y="693"/>
                  </a:lnTo>
                  <a:lnTo>
                    <a:pt x="32" y="693"/>
                  </a:lnTo>
                  <a:lnTo>
                    <a:pt x="29" y="673"/>
                  </a:lnTo>
                  <a:lnTo>
                    <a:pt x="20" y="617"/>
                  </a:lnTo>
                  <a:lnTo>
                    <a:pt x="11" y="533"/>
                  </a:lnTo>
                  <a:lnTo>
                    <a:pt x="3" y="430"/>
                  </a:lnTo>
                  <a:lnTo>
                    <a:pt x="0" y="317"/>
                  </a:lnTo>
                  <a:lnTo>
                    <a:pt x="6" y="202"/>
                  </a:lnTo>
                  <a:lnTo>
                    <a:pt x="23" y="93"/>
                  </a:lnTo>
                  <a:lnTo>
                    <a:pt x="57" y="0"/>
                  </a:lnTo>
                  <a:lnTo>
                    <a:pt x="176" y="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82" name="Freeform 1249"/>
            <p:cNvSpPr>
              <a:spLocks/>
            </p:cNvSpPr>
            <p:nvPr/>
          </p:nvSpPr>
          <p:spPr bwMode="auto">
            <a:xfrm>
              <a:off x="4047" y="3279"/>
              <a:ext cx="16" cy="65"/>
            </a:xfrm>
            <a:custGeom>
              <a:avLst/>
              <a:gdLst>
                <a:gd name="T0" fmla="*/ 16 w 149"/>
                <a:gd name="T1" fmla="*/ 0 h 592"/>
                <a:gd name="T2" fmla="*/ 16 w 149"/>
                <a:gd name="T3" fmla="*/ 1 h 592"/>
                <a:gd name="T4" fmla="*/ 15 w 149"/>
                <a:gd name="T5" fmla="*/ 3 h 592"/>
                <a:gd name="T6" fmla="*/ 13 w 149"/>
                <a:gd name="T7" fmla="*/ 6 h 592"/>
                <a:gd name="T8" fmla="*/ 12 w 149"/>
                <a:gd name="T9" fmla="*/ 11 h 592"/>
                <a:gd name="T10" fmla="*/ 11 w 149"/>
                <a:gd name="T11" fmla="*/ 20 h 592"/>
                <a:gd name="T12" fmla="*/ 10 w 149"/>
                <a:gd name="T13" fmla="*/ 31 h 592"/>
                <a:gd name="T14" fmla="*/ 10 w 149"/>
                <a:gd name="T15" fmla="*/ 46 h 592"/>
                <a:gd name="T16" fmla="*/ 12 w 149"/>
                <a:gd name="T17" fmla="*/ 65 h 592"/>
                <a:gd name="T18" fmla="*/ 3 w 149"/>
                <a:gd name="T19" fmla="*/ 65 h 592"/>
                <a:gd name="T20" fmla="*/ 3 w 149"/>
                <a:gd name="T21" fmla="*/ 63 h 592"/>
                <a:gd name="T22" fmla="*/ 2 w 149"/>
                <a:gd name="T23" fmla="*/ 58 h 592"/>
                <a:gd name="T24" fmla="*/ 1 w 149"/>
                <a:gd name="T25" fmla="*/ 50 h 592"/>
                <a:gd name="T26" fmla="*/ 0 w 149"/>
                <a:gd name="T27" fmla="*/ 40 h 592"/>
                <a:gd name="T28" fmla="*/ 0 w 149"/>
                <a:gd name="T29" fmla="*/ 30 h 592"/>
                <a:gd name="T30" fmla="*/ 1 w 149"/>
                <a:gd name="T31" fmla="*/ 19 h 592"/>
                <a:gd name="T32" fmla="*/ 2 w 149"/>
                <a:gd name="T33" fmla="*/ 9 h 592"/>
                <a:gd name="T34" fmla="*/ 5 w 149"/>
                <a:gd name="T35" fmla="*/ 0 h 592"/>
                <a:gd name="T36" fmla="*/ 16 w 149"/>
                <a:gd name="T37" fmla="*/ 0 h 59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9"/>
                <a:gd name="T58" fmla="*/ 0 h 592"/>
                <a:gd name="T59" fmla="*/ 149 w 149"/>
                <a:gd name="T60" fmla="*/ 592 h 59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9" h="592">
                  <a:moveTo>
                    <a:pt x="149" y="4"/>
                  </a:moveTo>
                  <a:lnTo>
                    <a:pt x="145" y="8"/>
                  </a:lnTo>
                  <a:lnTo>
                    <a:pt x="136" y="24"/>
                  </a:lnTo>
                  <a:lnTo>
                    <a:pt x="123" y="54"/>
                  </a:lnTo>
                  <a:lnTo>
                    <a:pt x="110" y="104"/>
                  </a:lnTo>
                  <a:lnTo>
                    <a:pt x="99" y="179"/>
                  </a:lnTo>
                  <a:lnTo>
                    <a:pt x="94" y="282"/>
                  </a:lnTo>
                  <a:lnTo>
                    <a:pt x="97" y="418"/>
                  </a:lnTo>
                  <a:lnTo>
                    <a:pt x="112" y="592"/>
                  </a:lnTo>
                  <a:lnTo>
                    <a:pt x="27" y="592"/>
                  </a:lnTo>
                  <a:lnTo>
                    <a:pt x="24" y="575"/>
                  </a:lnTo>
                  <a:lnTo>
                    <a:pt x="17" y="527"/>
                  </a:lnTo>
                  <a:lnTo>
                    <a:pt x="9" y="455"/>
                  </a:lnTo>
                  <a:lnTo>
                    <a:pt x="2" y="367"/>
                  </a:lnTo>
                  <a:lnTo>
                    <a:pt x="0" y="271"/>
                  </a:lnTo>
                  <a:lnTo>
                    <a:pt x="5" y="173"/>
                  </a:lnTo>
                  <a:lnTo>
                    <a:pt x="20" y="80"/>
                  </a:lnTo>
                  <a:lnTo>
                    <a:pt x="48" y="0"/>
                  </a:lnTo>
                  <a:lnTo>
                    <a:pt x="149" y="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83" name="Freeform 1250"/>
            <p:cNvSpPr>
              <a:spLocks/>
            </p:cNvSpPr>
            <p:nvPr/>
          </p:nvSpPr>
          <p:spPr bwMode="auto">
            <a:xfrm>
              <a:off x="4048" y="3284"/>
              <a:ext cx="13" cy="54"/>
            </a:xfrm>
            <a:custGeom>
              <a:avLst/>
              <a:gdLst>
                <a:gd name="T0" fmla="*/ 13 w 124"/>
                <a:gd name="T1" fmla="*/ 0 h 490"/>
                <a:gd name="T2" fmla="*/ 13 w 124"/>
                <a:gd name="T3" fmla="*/ 1 h 490"/>
                <a:gd name="T4" fmla="*/ 12 w 124"/>
                <a:gd name="T5" fmla="*/ 2 h 490"/>
                <a:gd name="T6" fmla="*/ 11 w 124"/>
                <a:gd name="T7" fmla="*/ 5 h 490"/>
                <a:gd name="T8" fmla="*/ 10 w 124"/>
                <a:gd name="T9" fmla="*/ 10 h 490"/>
                <a:gd name="T10" fmla="*/ 9 w 124"/>
                <a:gd name="T11" fmla="*/ 16 h 490"/>
                <a:gd name="T12" fmla="*/ 8 w 124"/>
                <a:gd name="T13" fmla="*/ 26 h 490"/>
                <a:gd name="T14" fmla="*/ 8 w 124"/>
                <a:gd name="T15" fmla="*/ 38 h 490"/>
                <a:gd name="T16" fmla="*/ 10 w 124"/>
                <a:gd name="T17" fmla="*/ 54 h 490"/>
                <a:gd name="T18" fmla="*/ 2 w 124"/>
                <a:gd name="T19" fmla="*/ 54 h 490"/>
                <a:gd name="T20" fmla="*/ 2 w 124"/>
                <a:gd name="T21" fmla="*/ 52 h 490"/>
                <a:gd name="T22" fmla="*/ 2 w 124"/>
                <a:gd name="T23" fmla="*/ 48 h 490"/>
                <a:gd name="T24" fmla="*/ 1 w 124"/>
                <a:gd name="T25" fmla="*/ 42 h 490"/>
                <a:gd name="T26" fmla="*/ 0 w 124"/>
                <a:gd name="T27" fmla="*/ 34 h 490"/>
                <a:gd name="T28" fmla="*/ 0 w 124"/>
                <a:gd name="T29" fmla="*/ 25 h 490"/>
                <a:gd name="T30" fmla="*/ 0 w 124"/>
                <a:gd name="T31" fmla="*/ 16 h 490"/>
                <a:gd name="T32" fmla="*/ 2 w 124"/>
                <a:gd name="T33" fmla="*/ 7 h 490"/>
                <a:gd name="T34" fmla="*/ 4 w 124"/>
                <a:gd name="T35" fmla="*/ 0 h 490"/>
                <a:gd name="T36" fmla="*/ 13 w 124"/>
                <a:gd name="T37" fmla="*/ 0 h 49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4"/>
                <a:gd name="T58" fmla="*/ 0 h 490"/>
                <a:gd name="T59" fmla="*/ 124 w 124"/>
                <a:gd name="T60" fmla="*/ 490 h 49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4" h="490">
                  <a:moveTo>
                    <a:pt x="124" y="4"/>
                  </a:moveTo>
                  <a:lnTo>
                    <a:pt x="121" y="7"/>
                  </a:lnTo>
                  <a:lnTo>
                    <a:pt x="113" y="21"/>
                  </a:lnTo>
                  <a:lnTo>
                    <a:pt x="103" y="45"/>
                  </a:lnTo>
                  <a:lnTo>
                    <a:pt x="91" y="87"/>
                  </a:lnTo>
                  <a:lnTo>
                    <a:pt x="83" y="148"/>
                  </a:lnTo>
                  <a:lnTo>
                    <a:pt x="79" y="234"/>
                  </a:lnTo>
                  <a:lnTo>
                    <a:pt x="81" y="347"/>
                  </a:lnTo>
                  <a:lnTo>
                    <a:pt x="93" y="490"/>
                  </a:lnTo>
                  <a:lnTo>
                    <a:pt x="23" y="490"/>
                  </a:lnTo>
                  <a:lnTo>
                    <a:pt x="21" y="476"/>
                  </a:lnTo>
                  <a:lnTo>
                    <a:pt x="15" y="436"/>
                  </a:lnTo>
                  <a:lnTo>
                    <a:pt x="8" y="377"/>
                  </a:lnTo>
                  <a:lnTo>
                    <a:pt x="2" y="304"/>
                  </a:lnTo>
                  <a:lnTo>
                    <a:pt x="0" y="224"/>
                  </a:lnTo>
                  <a:lnTo>
                    <a:pt x="4" y="143"/>
                  </a:lnTo>
                  <a:lnTo>
                    <a:pt x="17" y="67"/>
                  </a:lnTo>
                  <a:lnTo>
                    <a:pt x="40" y="0"/>
                  </a:lnTo>
                  <a:lnTo>
                    <a:pt x="124" y="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84" name="Freeform 1251"/>
            <p:cNvSpPr>
              <a:spLocks/>
            </p:cNvSpPr>
            <p:nvPr/>
          </p:nvSpPr>
          <p:spPr bwMode="auto">
            <a:xfrm>
              <a:off x="4048" y="3289"/>
              <a:ext cx="11" cy="43"/>
            </a:xfrm>
            <a:custGeom>
              <a:avLst/>
              <a:gdLst>
                <a:gd name="T0" fmla="*/ 11 w 99"/>
                <a:gd name="T1" fmla="*/ 0 h 389"/>
                <a:gd name="T2" fmla="*/ 11 w 99"/>
                <a:gd name="T3" fmla="*/ 1 h 389"/>
                <a:gd name="T4" fmla="*/ 10 w 99"/>
                <a:gd name="T5" fmla="*/ 2 h 389"/>
                <a:gd name="T6" fmla="*/ 9 w 99"/>
                <a:gd name="T7" fmla="*/ 4 h 389"/>
                <a:gd name="T8" fmla="*/ 8 w 99"/>
                <a:gd name="T9" fmla="*/ 8 h 389"/>
                <a:gd name="T10" fmla="*/ 7 w 99"/>
                <a:gd name="T11" fmla="*/ 13 h 389"/>
                <a:gd name="T12" fmla="*/ 7 w 99"/>
                <a:gd name="T13" fmla="*/ 20 h 389"/>
                <a:gd name="T14" fmla="*/ 7 w 99"/>
                <a:gd name="T15" fmla="*/ 30 h 389"/>
                <a:gd name="T16" fmla="*/ 8 w 99"/>
                <a:gd name="T17" fmla="*/ 43 h 389"/>
                <a:gd name="T18" fmla="*/ 2 w 99"/>
                <a:gd name="T19" fmla="*/ 43 h 389"/>
                <a:gd name="T20" fmla="*/ 2 w 99"/>
                <a:gd name="T21" fmla="*/ 42 h 389"/>
                <a:gd name="T22" fmla="*/ 1 w 99"/>
                <a:gd name="T23" fmla="*/ 38 h 389"/>
                <a:gd name="T24" fmla="*/ 1 w 99"/>
                <a:gd name="T25" fmla="*/ 33 h 389"/>
                <a:gd name="T26" fmla="*/ 0 w 99"/>
                <a:gd name="T27" fmla="*/ 27 h 389"/>
                <a:gd name="T28" fmla="*/ 0 w 99"/>
                <a:gd name="T29" fmla="*/ 20 h 389"/>
                <a:gd name="T30" fmla="*/ 0 w 99"/>
                <a:gd name="T31" fmla="*/ 13 h 389"/>
                <a:gd name="T32" fmla="*/ 2 w 99"/>
                <a:gd name="T33" fmla="*/ 6 h 389"/>
                <a:gd name="T34" fmla="*/ 4 w 99"/>
                <a:gd name="T35" fmla="*/ 0 h 389"/>
                <a:gd name="T36" fmla="*/ 11 w 99"/>
                <a:gd name="T37" fmla="*/ 0 h 38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9"/>
                <a:gd name="T58" fmla="*/ 0 h 389"/>
                <a:gd name="T59" fmla="*/ 99 w 99"/>
                <a:gd name="T60" fmla="*/ 389 h 38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9" h="389">
                  <a:moveTo>
                    <a:pt x="99" y="3"/>
                  </a:moveTo>
                  <a:lnTo>
                    <a:pt x="96" y="6"/>
                  </a:lnTo>
                  <a:lnTo>
                    <a:pt x="89" y="16"/>
                  </a:lnTo>
                  <a:lnTo>
                    <a:pt x="81" y="36"/>
                  </a:lnTo>
                  <a:lnTo>
                    <a:pt x="72" y="69"/>
                  </a:lnTo>
                  <a:lnTo>
                    <a:pt x="66" y="118"/>
                  </a:lnTo>
                  <a:lnTo>
                    <a:pt x="62" y="185"/>
                  </a:lnTo>
                  <a:lnTo>
                    <a:pt x="64" y="275"/>
                  </a:lnTo>
                  <a:lnTo>
                    <a:pt x="73" y="389"/>
                  </a:lnTo>
                  <a:lnTo>
                    <a:pt x="18" y="389"/>
                  </a:lnTo>
                  <a:lnTo>
                    <a:pt x="16" y="378"/>
                  </a:lnTo>
                  <a:lnTo>
                    <a:pt x="11" y="346"/>
                  </a:lnTo>
                  <a:lnTo>
                    <a:pt x="6" y="299"/>
                  </a:lnTo>
                  <a:lnTo>
                    <a:pt x="2" y="242"/>
                  </a:lnTo>
                  <a:lnTo>
                    <a:pt x="0" y="178"/>
                  </a:lnTo>
                  <a:lnTo>
                    <a:pt x="4" y="114"/>
                  </a:lnTo>
                  <a:lnTo>
                    <a:pt x="14" y="52"/>
                  </a:lnTo>
                  <a:lnTo>
                    <a:pt x="32" y="0"/>
                  </a:lnTo>
                  <a:lnTo>
                    <a:pt x="99" y="3"/>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85" name="Freeform 1252"/>
            <p:cNvSpPr>
              <a:spLocks/>
            </p:cNvSpPr>
            <p:nvPr/>
          </p:nvSpPr>
          <p:spPr bwMode="auto">
            <a:xfrm>
              <a:off x="4049" y="3295"/>
              <a:ext cx="8" cy="31"/>
            </a:xfrm>
            <a:custGeom>
              <a:avLst/>
              <a:gdLst>
                <a:gd name="T0" fmla="*/ 8 w 72"/>
                <a:gd name="T1" fmla="*/ 0 h 287"/>
                <a:gd name="T2" fmla="*/ 8 w 72"/>
                <a:gd name="T3" fmla="*/ 0 h 287"/>
                <a:gd name="T4" fmla="*/ 7 w 72"/>
                <a:gd name="T5" fmla="*/ 1 h 287"/>
                <a:gd name="T6" fmla="*/ 7 w 72"/>
                <a:gd name="T7" fmla="*/ 3 h 287"/>
                <a:gd name="T8" fmla="*/ 6 w 72"/>
                <a:gd name="T9" fmla="*/ 5 h 287"/>
                <a:gd name="T10" fmla="*/ 5 w 72"/>
                <a:gd name="T11" fmla="*/ 9 h 287"/>
                <a:gd name="T12" fmla="*/ 5 w 72"/>
                <a:gd name="T13" fmla="*/ 15 h 287"/>
                <a:gd name="T14" fmla="*/ 5 w 72"/>
                <a:gd name="T15" fmla="*/ 22 h 287"/>
                <a:gd name="T16" fmla="*/ 6 w 72"/>
                <a:gd name="T17" fmla="*/ 31 h 287"/>
                <a:gd name="T18" fmla="*/ 1 w 72"/>
                <a:gd name="T19" fmla="*/ 31 h 287"/>
                <a:gd name="T20" fmla="*/ 1 w 72"/>
                <a:gd name="T21" fmla="*/ 30 h 287"/>
                <a:gd name="T22" fmla="*/ 1 w 72"/>
                <a:gd name="T23" fmla="*/ 28 h 287"/>
                <a:gd name="T24" fmla="*/ 0 w 72"/>
                <a:gd name="T25" fmla="*/ 24 h 287"/>
                <a:gd name="T26" fmla="*/ 0 w 72"/>
                <a:gd name="T27" fmla="*/ 19 h 287"/>
                <a:gd name="T28" fmla="*/ 0 w 72"/>
                <a:gd name="T29" fmla="*/ 14 h 287"/>
                <a:gd name="T30" fmla="*/ 0 w 72"/>
                <a:gd name="T31" fmla="*/ 9 h 287"/>
                <a:gd name="T32" fmla="*/ 1 w 72"/>
                <a:gd name="T33" fmla="*/ 4 h 287"/>
                <a:gd name="T34" fmla="*/ 3 w 72"/>
                <a:gd name="T35" fmla="*/ 0 h 287"/>
                <a:gd name="T36" fmla="*/ 8 w 72"/>
                <a:gd name="T37" fmla="*/ 0 h 28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2"/>
                <a:gd name="T58" fmla="*/ 0 h 287"/>
                <a:gd name="T59" fmla="*/ 72 w 72"/>
                <a:gd name="T60" fmla="*/ 287 h 28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2" h="287">
                  <a:moveTo>
                    <a:pt x="72" y="2"/>
                  </a:moveTo>
                  <a:lnTo>
                    <a:pt x="70" y="4"/>
                  </a:lnTo>
                  <a:lnTo>
                    <a:pt x="66" y="12"/>
                  </a:lnTo>
                  <a:lnTo>
                    <a:pt x="59" y="27"/>
                  </a:lnTo>
                  <a:lnTo>
                    <a:pt x="53" y="50"/>
                  </a:lnTo>
                  <a:lnTo>
                    <a:pt x="48" y="87"/>
                  </a:lnTo>
                  <a:lnTo>
                    <a:pt x="46" y="137"/>
                  </a:lnTo>
                  <a:lnTo>
                    <a:pt x="47" y="203"/>
                  </a:lnTo>
                  <a:lnTo>
                    <a:pt x="54" y="287"/>
                  </a:lnTo>
                  <a:lnTo>
                    <a:pt x="13" y="287"/>
                  </a:lnTo>
                  <a:lnTo>
                    <a:pt x="12" y="279"/>
                  </a:lnTo>
                  <a:lnTo>
                    <a:pt x="8" y="255"/>
                  </a:lnTo>
                  <a:lnTo>
                    <a:pt x="4" y="220"/>
                  </a:lnTo>
                  <a:lnTo>
                    <a:pt x="1" y="178"/>
                  </a:lnTo>
                  <a:lnTo>
                    <a:pt x="0" y="131"/>
                  </a:lnTo>
                  <a:lnTo>
                    <a:pt x="2" y="84"/>
                  </a:lnTo>
                  <a:lnTo>
                    <a:pt x="9" y="39"/>
                  </a:lnTo>
                  <a:lnTo>
                    <a:pt x="23" y="0"/>
                  </a:lnTo>
                  <a:lnTo>
                    <a:pt x="72" y="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86" name="Rectangle 1253"/>
            <p:cNvSpPr>
              <a:spLocks noChangeArrowheads="1"/>
            </p:cNvSpPr>
            <p:nvPr/>
          </p:nvSpPr>
          <p:spPr bwMode="auto">
            <a:xfrm>
              <a:off x="3944" y="3287"/>
              <a:ext cx="3" cy="101"/>
            </a:xfrm>
            <a:prstGeom prst="rect">
              <a:avLst/>
            </a:pr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87" name="Freeform 1254"/>
            <p:cNvSpPr>
              <a:spLocks/>
            </p:cNvSpPr>
            <p:nvPr/>
          </p:nvSpPr>
          <p:spPr bwMode="auto">
            <a:xfrm>
              <a:off x="3980" y="3285"/>
              <a:ext cx="39" cy="47"/>
            </a:xfrm>
            <a:custGeom>
              <a:avLst/>
              <a:gdLst>
                <a:gd name="T0" fmla="*/ 4 w 354"/>
                <a:gd name="T1" fmla="*/ 4 h 418"/>
                <a:gd name="T2" fmla="*/ 3 w 354"/>
                <a:gd name="T3" fmla="*/ 5 h 418"/>
                <a:gd name="T4" fmla="*/ 3 w 354"/>
                <a:gd name="T5" fmla="*/ 8 h 418"/>
                <a:gd name="T6" fmla="*/ 2 w 354"/>
                <a:gd name="T7" fmla="*/ 12 h 418"/>
                <a:gd name="T8" fmla="*/ 1 w 354"/>
                <a:gd name="T9" fmla="*/ 17 h 418"/>
                <a:gd name="T10" fmla="*/ 0 w 354"/>
                <a:gd name="T11" fmla="*/ 24 h 418"/>
                <a:gd name="T12" fmla="*/ 0 w 354"/>
                <a:gd name="T13" fmla="*/ 31 h 418"/>
                <a:gd name="T14" fmla="*/ 1 w 354"/>
                <a:gd name="T15" fmla="*/ 39 h 418"/>
                <a:gd name="T16" fmla="*/ 2 w 354"/>
                <a:gd name="T17" fmla="*/ 47 h 418"/>
                <a:gd name="T18" fmla="*/ 2 w 354"/>
                <a:gd name="T19" fmla="*/ 47 h 418"/>
                <a:gd name="T20" fmla="*/ 2 w 354"/>
                <a:gd name="T21" fmla="*/ 46 h 418"/>
                <a:gd name="T22" fmla="*/ 2 w 354"/>
                <a:gd name="T23" fmla="*/ 44 h 418"/>
                <a:gd name="T24" fmla="*/ 2 w 354"/>
                <a:gd name="T25" fmla="*/ 42 h 418"/>
                <a:gd name="T26" fmla="*/ 3 w 354"/>
                <a:gd name="T27" fmla="*/ 39 h 418"/>
                <a:gd name="T28" fmla="*/ 3 w 354"/>
                <a:gd name="T29" fmla="*/ 36 h 418"/>
                <a:gd name="T30" fmla="*/ 3 w 354"/>
                <a:gd name="T31" fmla="*/ 33 h 418"/>
                <a:gd name="T32" fmla="*/ 4 w 354"/>
                <a:gd name="T33" fmla="*/ 30 h 418"/>
                <a:gd name="T34" fmla="*/ 5 w 354"/>
                <a:gd name="T35" fmla="*/ 27 h 418"/>
                <a:gd name="T36" fmla="*/ 6 w 354"/>
                <a:gd name="T37" fmla="*/ 24 h 418"/>
                <a:gd name="T38" fmla="*/ 8 w 354"/>
                <a:gd name="T39" fmla="*/ 21 h 418"/>
                <a:gd name="T40" fmla="*/ 10 w 354"/>
                <a:gd name="T41" fmla="*/ 18 h 418"/>
                <a:gd name="T42" fmla="*/ 12 w 354"/>
                <a:gd name="T43" fmla="*/ 16 h 418"/>
                <a:gd name="T44" fmla="*/ 15 w 354"/>
                <a:gd name="T45" fmla="*/ 14 h 418"/>
                <a:gd name="T46" fmla="*/ 18 w 354"/>
                <a:gd name="T47" fmla="*/ 12 h 418"/>
                <a:gd name="T48" fmla="*/ 22 w 354"/>
                <a:gd name="T49" fmla="*/ 11 h 418"/>
                <a:gd name="T50" fmla="*/ 22 w 354"/>
                <a:gd name="T51" fmla="*/ 11 h 418"/>
                <a:gd name="T52" fmla="*/ 23 w 354"/>
                <a:gd name="T53" fmla="*/ 11 h 418"/>
                <a:gd name="T54" fmla="*/ 24 w 354"/>
                <a:gd name="T55" fmla="*/ 10 h 418"/>
                <a:gd name="T56" fmla="*/ 25 w 354"/>
                <a:gd name="T57" fmla="*/ 9 h 418"/>
                <a:gd name="T58" fmla="*/ 28 w 354"/>
                <a:gd name="T59" fmla="*/ 7 h 418"/>
                <a:gd name="T60" fmla="*/ 31 w 354"/>
                <a:gd name="T61" fmla="*/ 6 h 418"/>
                <a:gd name="T62" fmla="*/ 35 w 354"/>
                <a:gd name="T63" fmla="*/ 4 h 418"/>
                <a:gd name="T64" fmla="*/ 39 w 354"/>
                <a:gd name="T65" fmla="*/ 2 h 418"/>
                <a:gd name="T66" fmla="*/ 39 w 354"/>
                <a:gd name="T67" fmla="*/ 2 h 418"/>
                <a:gd name="T68" fmla="*/ 38 w 354"/>
                <a:gd name="T69" fmla="*/ 2 h 418"/>
                <a:gd name="T70" fmla="*/ 37 w 354"/>
                <a:gd name="T71" fmla="*/ 1 h 418"/>
                <a:gd name="T72" fmla="*/ 36 w 354"/>
                <a:gd name="T73" fmla="*/ 1 h 418"/>
                <a:gd name="T74" fmla="*/ 34 w 354"/>
                <a:gd name="T75" fmla="*/ 1 h 418"/>
                <a:gd name="T76" fmla="*/ 32 w 354"/>
                <a:gd name="T77" fmla="*/ 1 h 418"/>
                <a:gd name="T78" fmla="*/ 30 w 354"/>
                <a:gd name="T79" fmla="*/ 0 h 418"/>
                <a:gd name="T80" fmla="*/ 27 w 354"/>
                <a:gd name="T81" fmla="*/ 0 h 418"/>
                <a:gd name="T82" fmla="*/ 24 w 354"/>
                <a:gd name="T83" fmla="*/ 0 h 418"/>
                <a:gd name="T84" fmla="*/ 22 w 354"/>
                <a:gd name="T85" fmla="*/ 0 h 418"/>
                <a:gd name="T86" fmla="*/ 19 w 354"/>
                <a:gd name="T87" fmla="*/ 0 h 418"/>
                <a:gd name="T88" fmla="*/ 16 w 354"/>
                <a:gd name="T89" fmla="*/ 1 h 418"/>
                <a:gd name="T90" fmla="*/ 13 w 354"/>
                <a:gd name="T91" fmla="*/ 1 h 418"/>
                <a:gd name="T92" fmla="*/ 10 w 354"/>
                <a:gd name="T93" fmla="*/ 2 h 418"/>
                <a:gd name="T94" fmla="*/ 6 w 354"/>
                <a:gd name="T95" fmla="*/ 3 h 418"/>
                <a:gd name="T96" fmla="*/ 4 w 354"/>
                <a:gd name="T97" fmla="*/ 4 h 41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4"/>
                <a:gd name="T148" fmla="*/ 0 h 418"/>
                <a:gd name="T149" fmla="*/ 354 w 354"/>
                <a:gd name="T150" fmla="*/ 418 h 41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4" h="418">
                  <a:moveTo>
                    <a:pt x="33" y="39"/>
                  </a:moveTo>
                  <a:lnTo>
                    <a:pt x="30" y="48"/>
                  </a:lnTo>
                  <a:lnTo>
                    <a:pt x="23" y="71"/>
                  </a:lnTo>
                  <a:lnTo>
                    <a:pt x="15" y="107"/>
                  </a:lnTo>
                  <a:lnTo>
                    <a:pt x="7" y="155"/>
                  </a:lnTo>
                  <a:lnTo>
                    <a:pt x="1" y="212"/>
                  </a:lnTo>
                  <a:lnTo>
                    <a:pt x="0" y="276"/>
                  </a:lnTo>
                  <a:lnTo>
                    <a:pt x="6" y="345"/>
                  </a:lnTo>
                  <a:lnTo>
                    <a:pt x="21" y="418"/>
                  </a:lnTo>
                  <a:lnTo>
                    <a:pt x="21" y="415"/>
                  </a:lnTo>
                  <a:lnTo>
                    <a:pt x="21" y="405"/>
                  </a:lnTo>
                  <a:lnTo>
                    <a:pt x="21" y="390"/>
                  </a:lnTo>
                  <a:lnTo>
                    <a:pt x="21" y="372"/>
                  </a:lnTo>
                  <a:lnTo>
                    <a:pt x="23" y="348"/>
                  </a:lnTo>
                  <a:lnTo>
                    <a:pt x="27" y="324"/>
                  </a:lnTo>
                  <a:lnTo>
                    <a:pt x="31" y="296"/>
                  </a:lnTo>
                  <a:lnTo>
                    <a:pt x="37" y="267"/>
                  </a:lnTo>
                  <a:lnTo>
                    <a:pt x="46" y="239"/>
                  </a:lnTo>
                  <a:lnTo>
                    <a:pt x="57" y="211"/>
                  </a:lnTo>
                  <a:lnTo>
                    <a:pt x="70" y="185"/>
                  </a:lnTo>
                  <a:lnTo>
                    <a:pt x="88" y="160"/>
                  </a:lnTo>
                  <a:lnTo>
                    <a:pt x="109" y="139"/>
                  </a:lnTo>
                  <a:lnTo>
                    <a:pt x="133" y="121"/>
                  </a:lnTo>
                  <a:lnTo>
                    <a:pt x="163" y="109"/>
                  </a:lnTo>
                  <a:lnTo>
                    <a:pt x="197" y="102"/>
                  </a:lnTo>
                  <a:lnTo>
                    <a:pt x="199" y="100"/>
                  </a:lnTo>
                  <a:lnTo>
                    <a:pt x="205" y="96"/>
                  </a:lnTo>
                  <a:lnTo>
                    <a:pt x="215" y="88"/>
                  </a:lnTo>
                  <a:lnTo>
                    <a:pt x="231" y="78"/>
                  </a:lnTo>
                  <a:lnTo>
                    <a:pt x="252" y="66"/>
                  </a:lnTo>
                  <a:lnTo>
                    <a:pt x="280" y="52"/>
                  </a:lnTo>
                  <a:lnTo>
                    <a:pt x="314" y="35"/>
                  </a:lnTo>
                  <a:lnTo>
                    <a:pt x="354" y="17"/>
                  </a:lnTo>
                  <a:lnTo>
                    <a:pt x="352" y="16"/>
                  </a:lnTo>
                  <a:lnTo>
                    <a:pt x="346" y="15"/>
                  </a:lnTo>
                  <a:lnTo>
                    <a:pt x="337" y="13"/>
                  </a:lnTo>
                  <a:lnTo>
                    <a:pt x="324" y="11"/>
                  </a:lnTo>
                  <a:lnTo>
                    <a:pt x="308" y="8"/>
                  </a:lnTo>
                  <a:lnTo>
                    <a:pt x="290" y="6"/>
                  </a:lnTo>
                  <a:lnTo>
                    <a:pt x="269" y="4"/>
                  </a:lnTo>
                  <a:lnTo>
                    <a:pt x="246" y="1"/>
                  </a:lnTo>
                  <a:lnTo>
                    <a:pt x="222" y="0"/>
                  </a:lnTo>
                  <a:lnTo>
                    <a:pt x="197" y="1"/>
                  </a:lnTo>
                  <a:lnTo>
                    <a:pt x="170" y="3"/>
                  </a:lnTo>
                  <a:lnTo>
                    <a:pt x="143" y="6"/>
                  </a:lnTo>
                  <a:lnTo>
                    <a:pt x="115" y="11"/>
                  </a:lnTo>
                  <a:lnTo>
                    <a:pt x="87" y="18"/>
                  </a:lnTo>
                  <a:lnTo>
                    <a:pt x="59" y="27"/>
                  </a:lnTo>
                  <a:lnTo>
                    <a:pt x="33" y="39"/>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88" name="Freeform 1255"/>
            <p:cNvSpPr>
              <a:spLocks/>
            </p:cNvSpPr>
            <p:nvPr/>
          </p:nvSpPr>
          <p:spPr bwMode="auto">
            <a:xfrm>
              <a:off x="3925" y="3320"/>
              <a:ext cx="32" cy="8"/>
            </a:xfrm>
            <a:custGeom>
              <a:avLst/>
              <a:gdLst>
                <a:gd name="T0" fmla="*/ 0 w 290"/>
                <a:gd name="T1" fmla="*/ 5 h 79"/>
                <a:gd name="T2" fmla="*/ 0 w 290"/>
                <a:gd name="T3" fmla="*/ 5 h 79"/>
                <a:gd name="T4" fmla="*/ 0 w 290"/>
                <a:gd name="T5" fmla="*/ 5 h 79"/>
                <a:gd name="T6" fmla="*/ 1 w 290"/>
                <a:gd name="T7" fmla="*/ 4 h 79"/>
                <a:gd name="T8" fmla="*/ 1 w 290"/>
                <a:gd name="T9" fmla="*/ 4 h 79"/>
                <a:gd name="T10" fmla="*/ 2 w 290"/>
                <a:gd name="T11" fmla="*/ 3 h 79"/>
                <a:gd name="T12" fmla="*/ 3 w 290"/>
                <a:gd name="T13" fmla="*/ 2 h 79"/>
                <a:gd name="T14" fmla="*/ 4 w 290"/>
                <a:gd name="T15" fmla="*/ 2 h 79"/>
                <a:gd name="T16" fmla="*/ 6 w 290"/>
                <a:gd name="T17" fmla="*/ 1 h 79"/>
                <a:gd name="T18" fmla="*/ 8 w 290"/>
                <a:gd name="T19" fmla="*/ 1 h 79"/>
                <a:gd name="T20" fmla="*/ 10 w 290"/>
                <a:gd name="T21" fmla="*/ 0 h 79"/>
                <a:gd name="T22" fmla="*/ 12 w 290"/>
                <a:gd name="T23" fmla="*/ 0 h 79"/>
                <a:gd name="T24" fmla="*/ 15 w 290"/>
                <a:gd name="T25" fmla="*/ 0 h 79"/>
                <a:gd name="T26" fmla="*/ 19 w 290"/>
                <a:gd name="T27" fmla="*/ 0 h 79"/>
                <a:gd name="T28" fmla="*/ 23 w 290"/>
                <a:gd name="T29" fmla="*/ 1 h 79"/>
                <a:gd name="T30" fmla="*/ 27 w 290"/>
                <a:gd name="T31" fmla="*/ 2 h 79"/>
                <a:gd name="T32" fmla="*/ 32 w 290"/>
                <a:gd name="T33" fmla="*/ 3 h 79"/>
                <a:gd name="T34" fmla="*/ 31 w 290"/>
                <a:gd name="T35" fmla="*/ 5 h 79"/>
                <a:gd name="T36" fmla="*/ 31 w 290"/>
                <a:gd name="T37" fmla="*/ 4 h 79"/>
                <a:gd name="T38" fmla="*/ 30 w 290"/>
                <a:gd name="T39" fmla="*/ 4 h 79"/>
                <a:gd name="T40" fmla="*/ 29 w 290"/>
                <a:gd name="T41" fmla="*/ 4 h 79"/>
                <a:gd name="T42" fmla="*/ 27 w 290"/>
                <a:gd name="T43" fmla="*/ 4 h 79"/>
                <a:gd name="T44" fmla="*/ 26 w 290"/>
                <a:gd name="T45" fmla="*/ 3 h 79"/>
                <a:gd name="T46" fmla="*/ 23 w 290"/>
                <a:gd name="T47" fmla="*/ 3 h 79"/>
                <a:gd name="T48" fmla="*/ 21 w 290"/>
                <a:gd name="T49" fmla="*/ 2 h 79"/>
                <a:gd name="T50" fmla="*/ 18 w 290"/>
                <a:gd name="T51" fmla="*/ 2 h 79"/>
                <a:gd name="T52" fmla="*/ 16 w 290"/>
                <a:gd name="T53" fmla="*/ 2 h 79"/>
                <a:gd name="T54" fmla="*/ 13 w 290"/>
                <a:gd name="T55" fmla="*/ 2 h 79"/>
                <a:gd name="T56" fmla="*/ 11 w 290"/>
                <a:gd name="T57" fmla="*/ 2 h 79"/>
                <a:gd name="T58" fmla="*/ 8 w 290"/>
                <a:gd name="T59" fmla="*/ 3 h 79"/>
                <a:gd name="T60" fmla="*/ 6 w 290"/>
                <a:gd name="T61" fmla="*/ 4 h 79"/>
                <a:gd name="T62" fmla="*/ 4 w 290"/>
                <a:gd name="T63" fmla="*/ 5 h 79"/>
                <a:gd name="T64" fmla="*/ 2 w 290"/>
                <a:gd name="T65" fmla="*/ 6 h 79"/>
                <a:gd name="T66" fmla="*/ 0 w 290"/>
                <a:gd name="T67" fmla="*/ 8 h 79"/>
                <a:gd name="T68" fmla="*/ 0 w 290"/>
                <a:gd name="T69" fmla="*/ 5 h 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90"/>
                <a:gd name="T106" fmla="*/ 0 h 79"/>
                <a:gd name="T107" fmla="*/ 290 w 290"/>
                <a:gd name="T108" fmla="*/ 79 h 7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90" h="79">
                  <a:moveTo>
                    <a:pt x="0" y="50"/>
                  </a:moveTo>
                  <a:lnTo>
                    <a:pt x="0" y="49"/>
                  </a:lnTo>
                  <a:lnTo>
                    <a:pt x="3" y="46"/>
                  </a:lnTo>
                  <a:lnTo>
                    <a:pt x="6" y="42"/>
                  </a:lnTo>
                  <a:lnTo>
                    <a:pt x="11" y="36"/>
                  </a:lnTo>
                  <a:lnTo>
                    <a:pt x="18" y="30"/>
                  </a:lnTo>
                  <a:lnTo>
                    <a:pt x="26" y="24"/>
                  </a:lnTo>
                  <a:lnTo>
                    <a:pt x="37" y="18"/>
                  </a:lnTo>
                  <a:lnTo>
                    <a:pt x="51" y="12"/>
                  </a:lnTo>
                  <a:lnTo>
                    <a:pt x="69" y="6"/>
                  </a:lnTo>
                  <a:lnTo>
                    <a:pt x="88" y="2"/>
                  </a:lnTo>
                  <a:lnTo>
                    <a:pt x="112" y="0"/>
                  </a:lnTo>
                  <a:lnTo>
                    <a:pt x="139" y="0"/>
                  </a:lnTo>
                  <a:lnTo>
                    <a:pt x="170" y="2"/>
                  </a:lnTo>
                  <a:lnTo>
                    <a:pt x="205" y="8"/>
                  </a:lnTo>
                  <a:lnTo>
                    <a:pt x="245" y="16"/>
                  </a:lnTo>
                  <a:lnTo>
                    <a:pt x="290" y="28"/>
                  </a:lnTo>
                  <a:lnTo>
                    <a:pt x="283" y="45"/>
                  </a:lnTo>
                  <a:lnTo>
                    <a:pt x="281" y="44"/>
                  </a:lnTo>
                  <a:lnTo>
                    <a:pt x="274" y="42"/>
                  </a:lnTo>
                  <a:lnTo>
                    <a:pt x="263" y="39"/>
                  </a:lnTo>
                  <a:lnTo>
                    <a:pt x="249" y="35"/>
                  </a:lnTo>
                  <a:lnTo>
                    <a:pt x="232" y="31"/>
                  </a:lnTo>
                  <a:lnTo>
                    <a:pt x="212" y="27"/>
                  </a:lnTo>
                  <a:lnTo>
                    <a:pt x="191" y="24"/>
                  </a:lnTo>
                  <a:lnTo>
                    <a:pt x="167" y="22"/>
                  </a:lnTo>
                  <a:lnTo>
                    <a:pt x="144" y="21"/>
                  </a:lnTo>
                  <a:lnTo>
                    <a:pt x="120" y="21"/>
                  </a:lnTo>
                  <a:lnTo>
                    <a:pt x="96" y="23"/>
                  </a:lnTo>
                  <a:lnTo>
                    <a:pt x="74" y="28"/>
                  </a:lnTo>
                  <a:lnTo>
                    <a:pt x="52" y="36"/>
                  </a:lnTo>
                  <a:lnTo>
                    <a:pt x="32" y="46"/>
                  </a:lnTo>
                  <a:lnTo>
                    <a:pt x="15" y="61"/>
                  </a:lnTo>
                  <a:lnTo>
                    <a:pt x="0" y="79"/>
                  </a:lnTo>
                  <a:lnTo>
                    <a:pt x="0" y="5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89" name="Freeform 1256"/>
            <p:cNvSpPr>
              <a:spLocks/>
            </p:cNvSpPr>
            <p:nvPr/>
          </p:nvSpPr>
          <p:spPr bwMode="auto">
            <a:xfrm>
              <a:off x="3925" y="3299"/>
              <a:ext cx="32" cy="9"/>
            </a:xfrm>
            <a:custGeom>
              <a:avLst/>
              <a:gdLst>
                <a:gd name="T0" fmla="*/ 0 w 290"/>
                <a:gd name="T1" fmla="*/ 6 h 79"/>
                <a:gd name="T2" fmla="*/ 0 w 290"/>
                <a:gd name="T3" fmla="*/ 6 h 79"/>
                <a:gd name="T4" fmla="*/ 0 w 290"/>
                <a:gd name="T5" fmla="*/ 5 h 79"/>
                <a:gd name="T6" fmla="*/ 1 w 290"/>
                <a:gd name="T7" fmla="*/ 5 h 79"/>
                <a:gd name="T8" fmla="*/ 1 w 290"/>
                <a:gd name="T9" fmla="*/ 4 h 79"/>
                <a:gd name="T10" fmla="*/ 2 w 290"/>
                <a:gd name="T11" fmla="*/ 3 h 79"/>
                <a:gd name="T12" fmla="*/ 3 w 290"/>
                <a:gd name="T13" fmla="*/ 3 h 79"/>
                <a:gd name="T14" fmla="*/ 4 w 290"/>
                <a:gd name="T15" fmla="*/ 2 h 79"/>
                <a:gd name="T16" fmla="*/ 6 w 290"/>
                <a:gd name="T17" fmla="*/ 1 h 79"/>
                <a:gd name="T18" fmla="*/ 8 w 290"/>
                <a:gd name="T19" fmla="*/ 1 h 79"/>
                <a:gd name="T20" fmla="*/ 10 w 290"/>
                <a:gd name="T21" fmla="*/ 0 h 79"/>
                <a:gd name="T22" fmla="*/ 12 w 290"/>
                <a:gd name="T23" fmla="*/ 0 h 79"/>
                <a:gd name="T24" fmla="*/ 15 w 290"/>
                <a:gd name="T25" fmla="*/ 0 h 79"/>
                <a:gd name="T26" fmla="*/ 19 w 290"/>
                <a:gd name="T27" fmla="*/ 0 h 79"/>
                <a:gd name="T28" fmla="*/ 23 w 290"/>
                <a:gd name="T29" fmla="*/ 1 h 79"/>
                <a:gd name="T30" fmla="*/ 27 w 290"/>
                <a:gd name="T31" fmla="*/ 2 h 79"/>
                <a:gd name="T32" fmla="*/ 32 w 290"/>
                <a:gd name="T33" fmla="*/ 3 h 79"/>
                <a:gd name="T34" fmla="*/ 31 w 290"/>
                <a:gd name="T35" fmla="*/ 5 h 79"/>
                <a:gd name="T36" fmla="*/ 31 w 290"/>
                <a:gd name="T37" fmla="*/ 5 h 79"/>
                <a:gd name="T38" fmla="*/ 30 w 290"/>
                <a:gd name="T39" fmla="*/ 5 h 79"/>
                <a:gd name="T40" fmla="*/ 29 w 290"/>
                <a:gd name="T41" fmla="*/ 4 h 79"/>
                <a:gd name="T42" fmla="*/ 27 w 290"/>
                <a:gd name="T43" fmla="*/ 4 h 79"/>
                <a:gd name="T44" fmla="*/ 26 w 290"/>
                <a:gd name="T45" fmla="*/ 4 h 79"/>
                <a:gd name="T46" fmla="*/ 23 w 290"/>
                <a:gd name="T47" fmla="*/ 3 h 79"/>
                <a:gd name="T48" fmla="*/ 21 w 290"/>
                <a:gd name="T49" fmla="*/ 3 h 79"/>
                <a:gd name="T50" fmla="*/ 18 w 290"/>
                <a:gd name="T51" fmla="*/ 2 h 79"/>
                <a:gd name="T52" fmla="*/ 16 w 290"/>
                <a:gd name="T53" fmla="*/ 2 h 79"/>
                <a:gd name="T54" fmla="*/ 13 w 290"/>
                <a:gd name="T55" fmla="*/ 2 h 79"/>
                <a:gd name="T56" fmla="*/ 11 w 290"/>
                <a:gd name="T57" fmla="*/ 3 h 79"/>
                <a:gd name="T58" fmla="*/ 8 w 290"/>
                <a:gd name="T59" fmla="*/ 3 h 79"/>
                <a:gd name="T60" fmla="*/ 6 w 290"/>
                <a:gd name="T61" fmla="*/ 4 h 79"/>
                <a:gd name="T62" fmla="*/ 4 w 290"/>
                <a:gd name="T63" fmla="*/ 5 h 79"/>
                <a:gd name="T64" fmla="*/ 2 w 290"/>
                <a:gd name="T65" fmla="*/ 7 h 79"/>
                <a:gd name="T66" fmla="*/ 0 w 290"/>
                <a:gd name="T67" fmla="*/ 9 h 79"/>
                <a:gd name="T68" fmla="*/ 0 w 290"/>
                <a:gd name="T69" fmla="*/ 6 h 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90"/>
                <a:gd name="T106" fmla="*/ 0 h 79"/>
                <a:gd name="T107" fmla="*/ 290 w 290"/>
                <a:gd name="T108" fmla="*/ 79 h 7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90" h="79">
                  <a:moveTo>
                    <a:pt x="0" y="50"/>
                  </a:moveTo>
                  <a:lnTo>
                    <a:pt x="0" y="49"/>
                  </a:lnTo>
                  <a:lnTo>
                    <a:pt x="3" y="46"/>
                  </a:lnTo>
                  <a:lnTo>
                    <a:pt x="6" y="42"/>
                  </a:lnTo>
                  <a:lnTo>
                    <a:pt x="11" y="36"/>
                  </a:lnTo>
                  <a:lnTo>
                    <a:pt x="18" y="30"/>
                  </a:lnTo>
                  <a:lnTo>
                    <a:pt x="26" y="24"/>
                  </a:lnTo>
                  <a:lnTo>
                    <a:pt x="37" y="17"/>
                  </a:lnTo>
                  <a:lnTo>
                    <a:pt x="51" y="11"/>
                  </a:lnTo>
                  <a:lnTo>
                    <a:pt x="69" y="6"/>
                  </a:lnTo>
                  <a:lnTo>
                    <a:pt x="88" y="2"/>
                  </a:lnTo>
                  <a:lnTo>
                    <a:pt x="112" y="0"/>
                  </a:lnTo>
                  <a:lnTo>
                    <a:pt x="139" y="0"/>
                  </a:lnTo>
                  <a:lnTo>
                    <a:pt x="170" y="2"/>
                  </a:lnTo>
                  <a:lnTo>
                    <a:pt x="205" y="7"/>
                  </a:lnTo>
                  <a:lnTo>
                    <a:pt x="245" y="16"/>
                  </a:lnTo>
                  <a:lnTo>
                    <a:pt x="290" y="28"/>
                  </a:lnTo>
                  <a:lnTo>
                    <a:pt x="283" y="44"/>
                  </a:lnTo>
                  <a:lnTo>
                    <a:pt x="281" y="43"/>
                  </a:lnTo>
                  <a:lnTo>
                    <a:pt x="274" y="41"/>
                  </a:lnTo>
                  <a:lnTo>
                    <a:pt x="263" y="38"/>
                  </a:lnTo>
                  <a:lnTo>
                    <a:pt x="249" y="34"/>
                  </a:lnTo>
                  <a:lnTo>
                    <a:pt x="232" y="31"/>
                  </a:lnTo>
                  <a:lnTo>
                    <a:pt x="212" y="27"/>
                  </a:lnTo>
                  <a:lnTo>
                    <a:pt x="191" y="24"/>
                  </a:lnTo>
                  <a:lnTo>
                    <a:pt x="167" y="21"/>
                  </a:lnTo>
                  <a:lnTo>
                    <a:pt x="144" y="20"/>
                  </a:lnTo>
                  <a:lnTo>
                    <a:pt x="120" y="21"/>
                  </a:lnTo>
                  <a:lnTo>
                    <a:pt x="96" y="23"/>
                  </a:lnTo>
                  <a:lnTo>
                    <a:pt x="74" y="28"/>
                  </a:lnTo>
                  <a:lnTo>
                    <a:pt x="52" y="36"/>
                  </a:lnTo>
                  <a:lnTo>
                    <a:pt x="32" y="46"/>
                  </a:lnTo>
                  <a:lnTo>
                    <a:pt x="15" y="61"/>
                  </a:lnTo>
                  <a:lnTo>
                    <a:pt x="0" y="79"/>
                  </a:lnTo>
                  <a:lnTo>
                    <a:pt x="0" y="5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90" name="Freeform 1257"/>
            <p:cNvSpPr>
              <a:spLocks/>
            </p:cNvSpPr>
            <p:nvPr/>
          </p:nvSpPr>
          <p:spPr bwMode="auto">
            <a:xfrm>
              <a:off x="3955" y="3289"/>
              <a:ext cx="52" cy="96"/>
            </a:xfrm>
            <a:custGeom>
              <a:avLst/>
              <a:gdLst>
                <a:gd name="T0" fmla="*/ 0 w 469"/>
                <a:gd name="T1" fmla="*/ 0 h 868"/>
                <a:gd name="T2" fmla="*/ 0 w 469"/>
                <a:gd name="T3" fmla="*/ 93 h 868"/>
                <a:gd name="T4" fmla="*/ 16 w 469"/>
                <a:gd name="T5" fmla="*/ 96 h 868"/>
                <a:gd name="T6" fmla="*/ 15 w 469"/>
                <a:gd name="T7" fmla="*/ 84 h 868"/>
                <a:gd name="T8" fmla="*/ 52 w 469"/>
                <a:gd name="T9" fmla="*/ 89 h 868"/>
                <a:gd name="T10" fmla="*/ 51 w 469"/>
                <a:gd name="T11" fmla="*/ 84 h 868"/>
                <a:gd name="T12" fmla="*/ 26 w 469"/>
                <a:gd name="T13" fmla="*/ 81 h 868"/>
                <a:gd name="T14" fmla="*/ 25 w 469"/>
                <a:gd name="T15" fmla="*/ 70 h 868"/>
                <a:gd name="T16" fmla="*/ 8 w 469"/>
                <a:gd name="T17" fmla="*/ 70 h 868"/>
                <a:gd name="T18" fmla="*/ 7 w 469"/>
                <a:gd name="T19" fmla="*/ 69 h 868"/>
                <a:gd name="T20" fmla="*/ 6 w 469"/>
                <a:gd name="T21" fmla="*/ 65 h 868"/>
                <a:gd name="T22" fmla="*/ 4 w 469"/>
                <a:gd name="T23" fmla="*/ 59 h 868"/>
                <a:gd name="T24" fmla="*/ 3 w 469"/>
                <a:gd name="T25" fmla="*/ 50 h 868"/>
                <a:gd name="T26" fmla="*/ 2 w 469"/>
                <a:gd name="T27" fmla="*/ 40 h 868"/>
                <a:gd name="T28" fmla="*/ 1 w 469"/>
                <a:gd name="T29" fmla="*/ 29 h 868"/>
                <a:gd name="T30" fmla="*/ 2 w 469"/>
                <a:gd name="T31" fmla="*/ 16 h 868"/>
                <a:gd name="T32" fmla="*/ 4 w 469"/>
                <a:gd name="T33" fmla="*/ 3 h 868"/>
                <a:gd name="T34" fmla="*/ 0 w 469"/>
                <a:gd name="T35" fmla="*/ 0 h 86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69"/>
                <a:gd name="T55" fmla="*/ 0 h 868"/>
                <a:gd name="T56" fmla="*/ 469 w 469"/>
                <a:gd name="T57" fmla="*/ 868 h 86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69" h="868">
                  <a:moveTo>
                    <a:pt x="0" y="0"/>
                  </a:moveTo>
                  <a:lnTo>
                    <a:pt x="0" y="840"/>
                  </a:lnTo>
                  <a:lnTo>
                    <a:pt x="142" y="868"/>
                  </a:lnTo>
                  <a:lnTo>
                    <a:pt x="136" y="755"/>
                  </a:lnTo>
                  <a:lnTo>
                    <a:pt x="469" y="806"/>
                  </a:lnTo>
                  <a:lnTo>
                    <a:pt x="463" y="761"/>
                  </a:lnTo>
                  <a:lnTo>
                    <a:pt x="232" y="732"/>
                  </a:lnTo>
                  <a:lnTo>
                    <a:pt x="226" y="635"/>
                  </a:lnTo>
                  <a:lnTo>
                    <a:pt x="68" y="635"/>
                  </a:lnTo>
                  <a:lnTo>
                    <a:pt x="64" y="623"/>
                  </a:lnTo>
                  <a:lnTo>
                    <a:pt x="53" y="587"/>
                  </a:lnTo>
                  <a:lnTo>
                    <a:pt x="39" y="530"/>
                  </a:lnTo>
                  <a:lnTo>
                    <a:pt x="25" y="455"/>
                  </a:lnTo>
                  <a:lnTo>
                    <a:pt x="14" y="365"/>
                  </a:lnTo>
                  <a:lnTo>
                    <a:pt x="10" y="262"/>
                  </a:lnTo>
                  <a:lnTo>
                    <a:pt x="19" y="149"/>
                  </a:lnTo>
                  <a:lnTo>
                    <a:pt x="40" y="29"/>
                  </a:lnTo>
                  <a:lnTo>
                    <a:pt x="0"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91" name="Freeform 1258"/>
            <p:cNvSpPr>
              <a:spLocks/>
            </p:cNvSpPr>
            <p:nvPr/>
          </p:nvSpPr>
          <p:spPr bwMode="auto">
            <a:xfrm>
              <a:off x="3981" y="3267"/>
              <a:ext cx="67" cy="13"/>
            </a:xfrm>
            <a:custGeom>
              <a:avLst/>
              <a:gdLst>
                <a:gd name="T0" fmla="*/ 0 w 604"/>
                <a:gd name="T1" fmla="*/ 13 h 118"/>
                <a:gd name="T2" fmla="*/ 0 w 604"/>
                <a:gd name="T3" fmla="*/ 13 h 118"/>
                <a:gd name="T4" fmla="*/ 2 w 604"/>
                <a:gd name="T5" fmla="*/ 12 h 118"/>
                <a:gd name="T6" fmla="*/ 3 w 604"/>
                <a:gd name="T7" fmla="*/ 12 h 118"/>
                <a:gd name="T8" fmla="*/ 6 w 604"/>
                <a:gd name="T9" fmla="*/ 11 h 118"/>
                <a:gd name="T10" fmla="*/ 9 w 604"/>
                <a:gd name="T11" fmla="*/ 10 h 118"/>
                <a:gd name="T12" fmla="*/ 12 w 604"/>
                <a:gd name="T13" fmla="*/ 9 h 118"/>
                <a:gd name="T14" fmla="*/ 16 w 604"/>
                <a:gd name="T15" fmla="*/ 8 h 118"/>
                <a:gd name="T16" fmla="*/ 20 w 604"/>
                <a:gd name="T17" fmla="*/ 8 h 118"/>
                <a:gd name="T18" fmla="*/ 25 w 604"/>
                <a:gd name="T19" fmla="*/ 7 h 118"/>
                <a:gd name="T20" fmla="*/ 30 w 604"/>
                <a:gd name="T21" fmla="*/ 6 h 118"/>
                <a:gd name="T22" fmla="*/ 35 w 604"/>
                <a:gd name="T23" fmla="*/ 6 h 118"/>
                <a:gd name="T24" fmla="*/ 41 w 604"/>
                <a:gd name="T25" fmla="*/ 6 h 118"/>
                <a:gd name="T26" fmla="*/ 47 w 604"/>
                <a:gd name="T27" fmla="*/ 6 h 118"/>
                <a:gd name="T28" fmla="*/ 53 w 604"/>
                <a:gd name="T29" fmla="*/ 6 h 118"/>
                <a:gd name="T30" fmla="*/ 59 w 604"/>
                <a:gd name="T31" fmla="*/ 7 h 118"/>
                <a:gd name="T32" fmla="*/ 65 w 604"/>
                <a:gd name="T33" fmla="*/ 9 h 118"/>
                <a:gd name="T34" fmla="*/ 67 w 604"/>
                <a:gd name="T35" fmla="*/ 0 h 118"/>
                <a:gd name="T36" fmla="*/ 67 w 604"/>
                <a:gd name="T37" fmla="*/ 0 h 118"/>
                <a:gd name="T38" fmla="*/ 65 w 604"/>
                <a:gd name="T39" fmla="*/ 0 h 118"/>
                <a:gd name="T40" fmla="*/ 63 w 604"/>
                <a:gd name="T41" fmla="*/ 0 h 118"/>
                <a:gd name="T42" fmla="*/ 60 w 604"/>
                <a:gd name="T43" fmla="*/ 0 h 118"/>
                <a:gd name="T44" fmla="*/ 56 w 604"/>
                <a:gd name="T45" fmla="*/ 0 h 118"/>
                <a:gd name="T46" fmla="*/ 52 w 604"/>
                <a:gd name="T47" fmla="*/ 0 h 118"/>
                <a:gd name="T48" fmla="*/ 47 w 604"/>
                <a:gd name="T49" fmla="*/ 1 h 118"/>
                <a:gd name="T50" fmla="*/ 42 w 604"/>
                <a:gd name="T51" fmla="*/ 1 h 118"/>
                <a:gd name="T52" fmla="*/ 37 w 604"/>
                <a:gd name="T53" fmla="*/ 1 h 118"/>
                <a:gd name="T54" fmla="*/ 32 w 604"/>
                <a:gd name="T55" fmla="*/ 2 h 118"/>
                <a:gd name="T56" fmla="*/ 26 w 604"/>
                <a:gd name="T57" fmla="*/ 2 h 118"/>
                <a:gd name="T58" fmla="*/ 21 w 604"/>
                <a:gd name="T59" fmla="*/ 3 h 118"/>
                <a:gd name="T60" fmla="*/ 15 w 604"/>
                <a:gd name="T61" fmla="*/ 4 h 118"/>
                <a:gd name="T62" fmla="*/ 10 w 604"/>
                <a:gd name="T63" fmla="*/ 5 h 118"/>
                <a:gd name="T64" fmla="*/ 5 w 604"/>
                <a:gd name="T65" fmla="*/ 6 h 118"/>
                <a:gd name="T66" fmla="*/ 0 w 604"/>
                <a:gd name="T67" fmla="*/ 7 h 118"/>
                <a:gd name="T68" fmla="*/ 0 w 604"/>
                <a:gd name="T69" fmla="*/ 13 h 11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04"/>
                <a:gd name="T106" fmla="*/ 0 h 118"/>
                <a:gd name="T107" fmla="*/ 604 w 604"/>
                <a:gd name="T108" fmla="*/ 118 h 11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04" h="118">
                  <a:moveTo>
                    <a:pt x="0" y="118"/>
                  </a:moveTo>
                  <a:lnTo>
                    <a:pt x="3" y="117"/>
                  </a:lnTo>
                  <a:lnTo>
                    <a:pt x="14" y="113"/>
                  </a:lnTo>
                  <a:lnTo>
                    <a:pt x="29" y="108"/>
                  </a:lnTo>
                  <a:lnTo>
                    <a:pt x="50" y="101"/>
                  </a:lnTo>
                  <a:lnTo>
                    <a:pt x="77" y="93"/>
                  </a:lnTo>
                  <a:lnTo>
                    <a:pt x="107" y="85"/>
                  </a:lnTo>
                  <a:lnTo>
                    <a:pt x="143" y="76"/>
                  </a:lnTo>
                  <a:lnTo>
                    <a:pt x="181" y="69"/>
                  </a:lnTo>
                  <a:lnTo>
                    <a:pt x="224" y="62"/>
                  </a:lnTo>
                  <a:lnTo>
                    <a:pt x="270" y="57"/>
                  </a:lnTo>
                  <a:lnTo>
                    <a:pt x="319" y="53"/>
                  </a:lnTo>
                  <a:lnTo>
                    <a:pt x="369" y="52"/>
                  </a:lnTo>
                  <a:lnTo>
                    <a:pt x="422" y="53"/>
                  </a:lnTo>
                  <a:lnTo>
                    <a:pt x="476" y="58"/>
                  </a:lnTo>
                  <a:lnTo>
                    <a:pt x="531" y="66"/>
                  </a:lnTo>
                  <a:lnTo>
                    <a:pt x="587" y="78"/>
                  </a:lnTo>
                  <a:lnTo>
                    <a:pt x="604" y="0"/>
                  </a:lnTo>
                  <a:lnTo>
                    <a:pt x="600" y="0"/>
                  </a:lnTo>
                  <a:lnTo>
                    <a:pt x="587" y="0"/>
                  </a:lnTo>
                  <a:lnTo>
                    <a:pt x="566" y="0"/>
                  </a:lnTo>
                  <a:lnTo>
                    <a:pt x="540" y="1"/>
                  </a:lnTo>
                  <a:lnTo>
                    <a:pt x="507" y="2"/>
                  </a:lnTo>
                  <a:lnTo>
                    <a:pt x="470" y="3"/>
                  </a:lnTo>
                  <a:lnTo>
                    <a:pt x="428" y="6"/>
                  </a:lnTo>
                  <a:lnTo>
                    <a:pt x="383" y="8"/>
                  </a:lnTo>
                  <a:lnTo>
                    <a:pt x="335" y="12"/>
                  </a:lnTo>
                  <a:lnTo>
                    <a:pt x="285" y="16"/>
                  </a:lnTo>
                  <a:lnTo>
                    <a:pt x="235" y="21"/>
                  </a:lnTo>
                  <a:lnTo>
                    <a:pt x="186" y="28"/>
                  </a:lnTo>
                  <a:lnTo>
                    <a:pt x="136" y="36"/>
                  </a:lnTo>
                  <a:lnTo>
                    <a:pt x="88" y="45"/>
                  </a:lnTo>
                  <a:lnTo>
                    <a:pt x="42" y="55"/>
                  </a:lnTo>
                  <a:lnTo>
                    <a:pt x="0" y="67"/>
                  </a:lnTo>
                  <a:lnTo>
                    <a:pt x="0" y="11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92" name="Freeform 1259"/>
            <p:cNvSpPr>
              <a:spLocks/>
            </p:cNvSpPr>
            <p:nvPr/>
          </p:nvSpPr>
          <p:spPr bwMode="auto">
            <a:xfrm>
              <a:off x="3942" y="3387"/>
              <a:ext cx="113" cy="38"/>
            </a:xfrm>
            <a:custGeom>
              <a:avLst/>
              <a:gdLst>
                <a:gd name="T0" fmla="*/ 48 w 1017"/>
                <a:gd name="T1" fmla="*/ 37 h 337"/>
                <a:gd name="T2" fmla="*/ 48 w 1017"/>
                <a:gd name="T3" fmla="*/ 37 h 337"/>
                <a:gd name="T4" fmla="*/ 49 w 1017"/>
                <a:gd name="T5" fmla="*/ 36 h 337"/>
                <a:gd name="T6" fmla="*/ 50 w 1017"/>
                <a:gd name="T7" fmla="*/ 36 h 337"/>
                <a:gd name="T8" fmla="*/ 51 w 1017"/>
                <a:gd name="T9" fmla="*/ 35 h 337"/>
                <a:gd name="T10" fmla="*/ 53 w 1017"/>
                <a:gd name="T11" fmla="*/ 35 h 337"/>
                <a:gd name="T12" fmla="*/ 55 w 1017"/>
                <a:gd name="T13" fmla="*/ 34 h 337"/>
                <a:gd name="T14" fmla="*/ 57 w 1017"/>
                <a:gd name="T15" fmla="*/ 33 h 337"/>
                <a:gd name="T16" fmla="*/ 59 w 1017"/>
                <a:gd name="T17" fmla="*/ 32 h 337"/>
                <a:gd name="T18" fmla="*/ 61 w 1017"/>
                <a:gd name="T19" fmla="*/ 31 h 337"/>
                <a:gd name="T20" fmla="*/ 63 w 1017"/>
                <a:gd name="T21" fmla="*/ 29 h 337"/>
                <a:gd name="T22" fmla="*/ 65 w 1017"/>
                <a:gd name="T23" fmla="*/ 28 h 337"/>
                <a:gd name="T24" fmla="*/ 67 w 1017"/>
                <a:gd name="T25" fmla="*/ 26 h 337"/>
                <a:gd name="T26" fmla="*/ 69 w 1017"/>
                <a:gd name="T27" fmla="*/ 25 h 337"/>
                <a:gd name="T28" fmla="*/ 71 w 1017"/>
                <a:gd name="T29" fmla="*/ 23 h 337"/>
                <a:gd name="T30" fmla="*/ 72 w 1017"/>
                <a:gd name="T31" fmla="*/ 22 h 337"/>
                <a:gd name="T32" fmla="*/ 74 w 1017"/>
                <a:gd name="T33" fmla="*/ 20 h 337"/>
                <a:gd name="T34" fmla="*/ 0 w 1017"/>
                <a:gd name="T35" fmla="*/ 2 h 337"/>
                <a:gd name="T36" fmla="*/ 6 w 1017"/>
                <a:gd name="T37" fmla="*/ 0 h 337"/>
                <a:gd name="T38" fmla="*/ 113 w 1017"/>
                <a:gd name="T39" fmla="*/ 27 h 337"/>
                <a:gd name="T40" fmla="*/ 109 w 1017"/>
                <a:gd name="T41" fmla="*/ 29 h 337"/>
                <a:gd name="T42" fmla="*/ 78 w 1017"/>
                <a:gd name="T43" fmla="*/ 21 h 337"/>
                <a:gd name="T44" fmla="*/ 77 w 1017"/>
                <a:gd name="T45" fmla="*/ 21 h 337"/>
                <a:gd name="T46" fmla="*/ 77 w 1017"/>
                <a:gd name="T47" fmla="*/ 22 h 337"/>
                <a:gd name="T48" fmla="*/ 77 w 1017"/>
                <a:gd name="T49" fmla="*/ 22 h 337"/>
                <a:gd name="T50" fmla="*/ 76 w 1017"/>
                <a:gd name="T51" fmla="*/ 23 h 337"/>
                <a:gd name="T52" fmla="*/ 75 w 1017"/>
                <a:gd name="T53" fmla="*/ 24 h 337"/>
                <a:gd name="T54" fmla="*/ 74 w 1017"/>
                <a:gd name="T55" fmla="*/ 25 h 337"/>
                <a:gd name="T56" fmla="*/ 73 w 1017"/>
                <a:gd name="T57" fmla="*/ 26 h 337"/>
                <a:gd name="T58" fmla="*/ 71 w 1017"/>
                <a:gd name="T59" fmla="*/ 27 h 337"/>
                <a:gd name="T60" fmla="*/ 70 w 1017"/>
                <a:gd name="T61" fmla="*/ 28 h 337"/>
                <a:gd name="T62" fmla="*/ 68 w 1017"/>
                <a:gd name="T63" fmla="*/ 30 h 337"/>
                <a:gd name="T64" fmla="*/ 65 w 1017"/>
                <a:gd name="T65" fmla="*/ 31 h 337"/>
                <a:gd name="T66" fmla="*/ 63 w 1017"/>
                <a:gd name="T67" fmla="*/ 32 h 337"/>
                <a:gd name="T68" fmla="*/ 60 w 1017"/>
                <a:gd name="T69" fmla="*/ 34 h 337"/>
                <a:gd name="T70" fmla="*/ 57 w 1017"/>
                <a:gd name="T71" fmla="*/ 35 h 337"/>
                <a:gd name="T72" fmla="*/ 53 w 1017"/>
                <a:gd name="T73" fmla="*/ 37 h 337"/>
                <a:gd name="T74" fmla="*/ 50 w 1017"/>
                <a:gd name="T75" fmla="*/ 38 h 337"/>
                <a:gd name="T76" fmla="*/ 48 w 1017"/>
                <a:gd name="T77" fmla="*/ 37 h 33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17"/>
                <a:gd name="T118" fmla="*/ 0 h 337"/>
                <a:gd name="T119" fmla="*/ 1017 w 1017"/>
                <a:gd name="T120" fmla="*/ 337 h 33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17" h="337">
                  <a:moveTo>
                    <a:pt x="430" y="326"/>
                  </a:moveTo>
                  <a:lnTo>
                    <a:pt x="432" y="325"/>
                  </a:lnTo>
                  <a:lnTo>
                    <a:pt x="438" y="323"/>
                  </a:lnTo>
                  <a:lnTo>
                    <a:pt x="447" y="319"/>
                  </a:lnTo>
                  <a:lnTo>
                    <a:pt x="459" y="314"/>
                  </a:lnTo>
                  <a:lnTo>
                    <a:pt x="474" y="308"/>
                  </a:lnTo>
                  <a:lnTo>
                    <a:pt x="491" y="301"/>
                  </a:lnTo>
                  <a:lnTo>
                    <a:pt x="509" y="291"/>
                  </a:lnTo>
                  <a:lnTo>
                    <a:pt x="528" y="282"/>
                  </a:lnTo>
                  <a:lnTo>
                    <a:pt x="549" y="272"/>
                  </a:lnTo>
                  <a:lnTo>
                    <a:pt x="568" y="260"/>
                  </a:lnTo>
                  <a:lnTo>
                    <a:pt x="587" y="248"/>
                  </a:lnTo>
                  <a:lnTo>
                    <a:pt x="606" y="235"/>
                  </a:lnTo>
                  <a:lnTo>
                    <a:pt x="623" y="222"/>
                  </a:lnTo>
                  <a:lnTo>
                    <a:pt x="638" y="208"/>
                  </a:lnTo>
                  <a:lnTo>
                    <a:pt x="651" y="193"/>
                  </a:lnTo>
                  <a:lnTo>
                    <a:pt x="662" y="179"/>
                  </a:lnTo>
                  <a:lnTo>
                    <a:pt x="0" y="17"/>
                  </a:lnTo>
                  <a:lnTo>
                    <a:pt x="51" y="0"/>
                  </a:lnTo>
                  <a:lnTo>
                    <a:pt x="1017" y="237"/>
                  </a:lnTo>
                  <a:lnTo>
                    <a:pt x="977" y="260"/>
                  </a:lnTo>
                  <a:lnTo>
                    <a:pt x="698" y="188"/>
                  </a:lnTo>
                  <a:lnTo>
                    <a:pt x="697" y="189"/>
                  </a:lnTo>
                  <a:lnTo>
                    <a:pt x="695" y="192"/>
                  </a:lnTo>
                  <a:lnTo>
                    <a:pt x="691" y="196"/>
                  </a:lnTo>
                  <a:lnTo>
                    <a:pt x="685" y="202"/>
                  </a:lnTo>
                  <a:lnTo>
                    <a:pt x="678" y="211"/>
                  </a:lnTo>
                  <a:lnTo>
                    <a:pt x="668" y="219"/>
                  </a:lnTo>
                  <a:lnTo>
                    <a:pt x="657" y="229"/>
                  </a:lnTo>
                  <a:lnTo>
                    <a:pt x="642" y="239"/>
                  </a:lnTo>
                  <a:lnTo>
                    <a:pt x="626" y="250"/>
                  </a:lnTo>
                  <a:lnTo>
                    <a:pt x="609" y="263"/>
                  </a:lnTo>
                  <a:lnTo>
                    <a:pt x="587" y="275"/>
                  </a:lnTo>
                  <a:lnTo>
                    <a:pt x="565" y="287"/>
                  </a:lnTo>
                  <a:lnTo>
                    <a:pt x="540" y="301"/>
                  </a:lnTo>
                  <a:lnTo>
                    <a:pt x="511" y="313"/>
                  </a:lnTo>
                  <a:lnTo>
                    <a:pt x="480" y="325"/>
                  </a:lnTo>
                  <a:lnTo>
                    <a:pt x="447" y="337"/>
                  </a:lnTo>
                  <a:lnTo>
                    <a:pt x="430" y="32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93" name="Freeform 1260"/>
            <p:cNvSpPr>
              <a:spLocks/>
            </p:cNvSpPr>
            <p:nvPr/>
          </p:nvSpPr>
          <p:spPr bwMode="auto">
            <a:xfrm>
              <a:off x="3918" y="3397"/>
              <a:ext cx="116" cy="34"/>
            </a:xfrm>
            <a:custGeom>
              <a:avLst/>
              <a:gdLst>
                <a:gd name="T0" fmla="*/ 0 w 1036"/>
                <a:gd name="T1" fmla="*/ 0 h 303"/>
                <a:gd name="T2" fmla="*/ 113 w 1036"/>
                <a:gd name="T3" fmla="*/ 34 h 303"/>
                <a:gd name="T4" fmla="*/ 116 w 1036"/>
                <a:gd name="T5" fmla="*/ 34 h 303"/>
                <a:gd name="T6" fmla="*/ 3 w 1036"/>
                <a:gd name="T7" fmla="*/ 0 h 303"/>
                <a:gd name="T8" fmla="*/ 0 w 1036"/>
                <a:gd name="T9" fmla="*/ 0 h 303"/>
                <a:gd name="T10" fmla="*/ 0 60000 65536"/>
                <a:gd name="T11" fmla="*/ 0 60000 65536"/>
                <a:gd name="T12" fmla="*/ 0 60000 65536"/>
                <a:gd name="T13" fmla="*/ 0 60000 65536"/>
                <a:gd name="T14" fmla="*/ 0 60000 65536"/>
                <a:gd name="T15" fmla="*/ 0 w 1036"/>
                <a:gd name="T16" fmla="*/ 0 h 303"/>
                <a:gd name="T17" fmla="*/ 1036 w 1036"/>
                <a:gd name="T18" fmla="*/ 303 h 303"/>
              </a:gdLst>
              <a:ahLst/>
              <a:cxnLst>
                <a:cxn ang="T10">
                  <a:pos x="T0" y="T1"/>
                </a:cxn>
                <a:cxn ang="T11">
                  <a:pos x="T2" y="T3"/>
                </a:cxn>
                <a:cxn ang="T12">
                  <a:pos x="T4" y="T5"/>
                </a:cxn>
                <a:cxn ang="T13">
                  <a:pos x="T6" y="T7"/>
                </a:cxn>
                <a:cxn ang="T14">
                  <a:pos x="T8" y="T9"/>
                </a:cxn>
              </a:cxnLst>
              <a:rect l="T15" t="T16" r="T17" b="T18"/>
              <a:pathLst>
                <a:path w="1036" h="303">
                  <a:moveTo>
                    <a:pt x="0" y="0"/>
                  </a:moveTo>
                  <a:lnTo>
                    <a:pt x="1013" y="303"/>
                  </a:lnTo>
                  <a:lnTo>
                    <a:pt x="1036" y="303"/>
                  </a:lnTo>
                  <a:lnTo>
                    <a:pt x="31" y="0"/>
                  </a:lnTo>
                  <a:lnTo>
                    <a:pt x="0"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94" name="Freeform 1261"/>
            <p:cNvSpPr>
              <a:spLocks/>
            </p:cNvSpPr>
            <p:nvPr/>
          </p:nvSpPr>
          <p:spPr bwMode="auto">
            <a:xfrm>
              <a:off x="3938" y="3393"/>
              <a:ext cx="113" cy="30"/>
            </a:xfrm>
            <a:custGeom>
              <a:avLst/>
              <a:gdLst>
                <a:gd name="T0" fmla="*/ 0 w 1023"/>
                <a:gd name="T1" fmla="*/ 0 h 270"/>
                <a:gd name="T2" fmla="*/ 111 w 1023"/>
                <a:gd name="T3" fmla="*/ 30 h 270"/>
                <a:gd name="T4" fmla="*/ 113 w 1023"/>
                <a:gd name="T5" fmla="*/ 30 h 270"/>
                <a:gd name="T6" fmla="*/ 3 w 1023"/>
                <a:gd name="T7" fmla="*/ 0 h 270"/>
                <a:gd name="T8" fmla="*/ 0 w 1023"/>
                <a:gd name="T9" fmla="*/ 0 h 270"/>
                <a:gd name="T10" fmla="*/ 0 60000 65536"/>
                <a:gd name="T11" fmla="*/ 0 60000 65536"/>
                <a:gd name="T12" fmla="*/ 0 60000 65536"/>
                <a:gd name="T13" fmla="*/ 0 60000 65536"/>
                <a:gd name="T14" fmla="*/ 0 60000 65536"/>
                <a:gd name="T15" fmla="*/ 0 w 1023"/>
                <a:gd name="T16" fmla="*/ 0 h 270"/>
                <a:gd name="T17" fmla="*/ 1023 w 1023"/>
                <a:gd name="T18" fmla="*/ 270 h 270"/>
              </a:gdLst>
              <a:ahLst/>
              <a:cxnLst>
                <a:cxn ang="T10">
                  <a:pos x="T0" y="T1"/>
                </a:cxn>
                <a:cxn ang="T11">
                  <a:pos x="T2" y="T3"/>
                </a:cxn>
                <a:cxn ang="T12">
                  <a:pos x="T4" y="T5"/>
                </a:cxn>
                <a:cxn ang="T13">
                  <a:pos x="T6" y="T7"/>
                </a:cxn>
                <a:cxn ang="T14">
                  <a:pos x="T8" y="T9"/>
                </a:cxn>
              </a:cxnLst>
              <a:rect l="T15" t="T16" r="T17" b="T18"/>
              <a:pathLst>
                <a:path w="1023" h="270">
                  <a:moveTo>
                    <a:pt x="0" y="1"/>
                  </a:moveTo>
                  <a:lnTo>
                    <a:pt x="1001" y="270"/>
                  </a:lnTo>
                  <a:lnTo>
                    <a:pt x="1023" y="269"/>
                  </a:lnTo>
                  <a:lnTo>
                    <a:pt x="31" y="0"/>
                  </a:lnTo>
                  <a:lnTo>
                    <a:pt x="0" y="1"/>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95" name="Freeform 1262"/>
            <p:cNvSpPr>
              <a:spLocks/>
            </p:cNvSpPr>
            <p:nvPr/>
          </p:nvSpPr>
          <p:spPr bwMode="auto">
            <a:xfrm>
              <a:off x="3929" y="3394"/>
              <a:ext cx="114" cy="33"/>
            </a:xfrm>
            <a:custGeom>
              <a:avLst/>
              <a:gdLst>
                <a:gd name="T0" fmla="*/ 0 w 1028"/>
                <a:gd name="T1" fmla="*/ 0 h 299"/>
                <a:gd name="T2" fmla="*/ 112 w 1028"/>
                <a:gd name="T3" fmla="*/ 33 h 299"/>
                <a:gd name="T4" fmla="*/ 114 w 1028"/>
                <a:gd name="T5" fmla="*/ 32 h 299"/>
                <a:gd name="T6" fmla="*/ 3 w 1028"/>
                <a:gd name="T7" fmla="*/ 0 h 299"/>
                <a:gd name="T8" fmla="*/ 0 w 1028"/>
                <a:gd name="T9" fmla="*/ 0 h 299"/>
                <a:gd name="T10" fmla="*/ 0 60000 65536"/>
                <a:gd name="T11" fmla="*/ 0 60000 65536"/>
                <a:gd name="T12" fmla="*/ 0 60000 65536"/>
                <a:gd name="T13" fmla="*/ 0 60000 65536"/>
                <a:gd name="T14" fmla="*/ 0 60000 65536"/>
                <a:gd name="T15" fmla="*/ 0 w 1028"/>
                <a:gd name="T16" fmla="*/ 0 h 299"/>
                <a:gd name="T17" fmla="*/ 1028 w 1028"/>
                <a:gd name="T18" fmla="*/ 299 h 299"/>
              </a:gdLst>
              <a:ahLst/>
              <a:cxnLst>
                <a:cxn ang="T10">
                  <a:pos x="T0" y="T1"/>
                </a:cxn>
                <a:cxn ang="T11">
                  <a:pos x="T2" y="T3"/>
                </a:cxn>
                <a:cxn ang="T12">
                  <a:pos x="T4" y="T5"/>
                </a:cxn>
                <a:cxn ang="T13">
                  <a:pos x="T6" y="T7"/>
                </a:cxn>
                <a:cxn ang="T14">
                  <a:pos x="T8" y="T9"/>
                </a:cxn>
              </a:cxnLst>
              <a:rect l="T15" t="T16" r="T17" b="T18"/>
              <a:pathLst>
                <a:path w="1028" h="299">
                  <a:moveTo>
                    <a:pt x="0" y="0"/>
                  </a:moveTo>
                  <a:lnTo>
                    <a:pt x="1009" y="299"/>
                  </a:lnTo>
                  <a:lnTo>
                    <a:pt x="1028" y="292"/>
                  </a:lnTo>
                  <a:lnTo>
                    <a:pt x="30" y="0"/>
                  </a:lnTo>
                  <a:lnTo>
                    <a:pt x="0"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grpSp>
        <p:nvGrpSpPr>
          <p:cNvPr id="51398" name="Group 1263"/>
          <p:cNvGrpSpPr>
            <a:grpSpLocks/>
          </p:cNvGrpSpPr>
          <p:nvPr/>
        </p:nvGrpSpPr>
        <p:grpSpPr bwMode="auto">
          <a:xfrm>
            <a:off x="5792788" y="3178175"/>
            <a:ext cx="338137" cy="282575"/>
            <a:chOff x="3899" y="3264"/>
            <a:chExt cx="213" cy="178"/>
          </a:xfrm>
        </p:grpSpPr>
        <p:sp>
          <p:nvSpPr>
            <p:cNvPr id="51518" name="Freeform 1264"/>
            <p:cNvSpPr>
              <a:spLocks/>
            </p:cNvSpPr>
            <p:nvPr/>
          </p:nvSpPr>
          <p:spPr bwMode="auto">
            <a:xfrm>
              <a:off x="3899" y="3264"/>
              <a:ext cx="213" cy="178"/>
            </a:xfrm>
            <a:custGeom>
              <a:avLst/>
              <a:gdLst>
                <a:gd name="T0" fmla="*/ 60 w 1913"/>
                <a:gd name="T1" fmla="*/ 13 h 1606"/>
                <a:gd name="T2" fmla="*/ 61 w 1913"/>
                <a:gd name="T3" fmla="*/ 13 h 1606"/>
                <a:gd name="T4" fmla="*/ 62 w 1913"/>
                <a:gd name="T5" fmla="*/ 12 h 1606"/>
                <a:gd name="T6" fmla="*/ 64 w 1913"/>
                <a:gd name="T7" fmla="*/ 11 h 1606"/>
                <a:gd name="T8" fmla="*/ 67 w 1913"/>
                <a:gd name="T9" fmla="*/ 11 h 1606"/>
                <a:gd name="T10" fmla="*/ 71 w 1913"/>
                <a:gd name="T11" fmla="*/ 9 h 1606"/>
                <a:gd name="T12" fmla="*/ 76 w 1913"/>
                <a:gd name="T13" fmla="*/ 8 h 1606"/>
                <a:gd name="T14" fmla="*/ 81 w 1913"/>
                <a:gd name="T15" fmla="*/ 7 h 1606"/>
                <a:gd name="T16" fmla="*/ 88 w 1913"/>
                <a:gd name="T17" fmla="*/ 6 h 1606"/>
                <a:gd name="T18" fmla="*/ 95 w 1913"/>
                <a:gd name="T19" fmla="*/ 5 h 1606"/>
                <a:gd name="T20" fmla="*/ 103 w 1913"/>
                <a:gd name="T21" fmla="*/ 3 h 1606"/>
                <a:gd name="T22" fmla="*/ 113 w 1913"/>
                <a:gd name="T23" fmla="*/ 2 h 1606"/>
                <a:gd name="T24" fmla="*/ 123 w 1913"/>
                <a:gd name="T25" fmla="*/ 1 h 1606"/>
                <a:gd name="T26" fmla="*/ 134 w 1913"/>
                <a:gd name="T27" fmla="*/ 1 h 1606"/>
                <a:gd name="T28" fmla="*/ 146 w 1913"/>
                <a:gd name="T29" fmla="*/ 0 h 1606"/>
                <a:gd name="T30" fmla="*/ 159 w 1913"/>
                <a:gd name="T31" fmla="*/ 0 h 1606"/>
                <a:gd name="T32" fmla="*/ 172 w 1913"/>
                <a:gd name="T33" fmla="*/ 0 h 1606"/>
                <a:gd name="T34" fmla="*/ 178 w 1913"/>
                <a:gd name="T35" fmla="*/ 24 h 1606"/>
                <a:gd name="T36" fmla="*/ 180 w 1913"/>
                <a:gd name="T37" fmla="*/ 25 h 1606"/>
                <a:gd name="T38" fmla="*/ 185 w 1913"/>
                <a:gd name="T39" fmla="*/ 29 h 1606"/>
                <a:gd name="T40" fmla="*/ 190 w 1913"/>
                <a:gd name="T41" fmla="*/ 35 h 1606"/>
                <a:gd name="T42" fmla="*/ 193 w 1913"/>
                <a:gd name="T43" fmla="*/ 43 h 1606"/>
                <a:gd name="T44" fmla="*/ 206 w 1913"/>
                <a:gd name="T45" fmla="*/ 100 h 1606"/>
                <a:gd name="T46" fmla="*/ 211 w 1913"/>
                <a:gd name="T47" fmla="*/ 123 h 1606"/>
                <a:gd name="T48" fmla="*/ 212 w 1913"/>
                <a:gd name="T49" fmla="*/ 125 h 1606"/>
                <a:gd name="T50" fmla="*/ 213 w 1913"/>
                <a:gd name="T51" fmla="*/ 129 h 1606"/>
                <a:gd name="T52" fmla="*/ 213 w 1913"/>
                <a:gd name="T53" fmla="*/ 136 h 1606"/>
                <a:gd name="T54" fmla="*/ 210 w 1913"/>
                <a:gd name="T55" fmla="*/ 145 h 1606"/>
                <a:gd name="T56" fmla="*/ 0 w 1913"/>
                <a:gd name="T57" fmla="*/ 139 h 1606"/>
                <a:gd name="T58" fmla="*/ 21 w 1913"/>
                <a:gd name="T59" fmla="*/ 128 h 1606"/>
                <a:gd name="T60" fmla="*/ 21 w 1913"/>
                <a:gd name="T61" fmla="*/ 24 h 1606"/>
                <a:gd name="T62" fmla="*/ 22 w 1913"/>
                <a:gd name="T63" fmla="*/ 24 h 1606"/>
                <a:gd name="T64" fmla="*/ 24 w 1913"/>
                <a:gd name="T65" fmla="*/ 22 h 1606"/>
                <a:gd name="T66" fmla="*/ 27 w 1913"/>
                <a:gd name="T67" fmla="*/ 21 h 1606"/>
                <a:gd name="T68" fmla="*/ 31 w 1913"/>
                <a:gd name="T69" fmla="*/ 20 h 1606"/>
                <a:gd name="T70" fmla="*/ 36 w 1913"/>
                <a:gd name="T71" fmla="*/ 19 h 1606"/>
                <a:gd name="T72" fmla="*/ 42 w 1913"/>
                <a:gd name="T73" fmla="*/ 19 h 1606"/>
                <a:gd name="T74" fmla="*/ 49 w 1913"/>
                <a:gd name="T75" fmla="*/ 20 h 1606"/>
                <a:gd name="T76" fmla="*/ 58 w 1913"/>
                <a:gd name="T77" fmla="*/ 24 h 160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913"/>
                <a:gd name="T118" fmla="*/ 0 h 1606"/>
                <a:gd name="T119" fmla="*/ 1913 w 1913"/>
                <a:gd name="T120" fmla="*/ 1606 h 160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913" h="1606">
                  <a:moveTo>
                    <a:pt x="518" y="213"/>
                  </a:moveTo>
                  <a:lnTo>
                    <a:pt x="539" y="115"/>
                  </a:lnTo>
                  <a:lnTo>
                    <a:pt x="540" y="115"/>
                  </a:lnTo>
                  <a:lnTo>
                    <a:pt x="544" y="114"/>
                  </a:lnTo>
                  <a:lnTo>
                    <a:pt x="549" y="112"/>
                  </a:lnTo>
                  <a:lnTo>
                    <a:pt x="555" y="110"/>
                  </a:lnTo>
                  <a:lnTo>
                    <a:pt x="564" y="107"/>
                  </a:lnTo>
                  <a:lnTo>
                    <a:pt x="574" y="103"/>
                  </a:lnTo>
                  <a:lnTo>
                    <a:pt x="586" y="100"/>
                  </a:lnTo>
                  <a:lnTo>
                    <a:pt x="602" y="95"/>
                  </a:lnTo>
                  <a:lnTo>
                    <a:pt x="618" y="90"/>
                  </a:lnTo>
                  <a:lnTo>
                    <a:pt x="636" y="85"/>
                  </a:lnTo>
                  <a:lnTo>
                    <a:pt x="656" y="80"/>
                  </a:lnTo>
                  <a:lnTo>
                    <a:pt x="679" y="75"/>
                  </a:lnTo>
                  <a:lnTo>
                    <a:pt x="703" y="70"/>
                  </a:lnTo>
                  <a:lnTo>
                    <a:pt x="730" y="64"/>
                  </a:lnTo>
                  <a:lnTo>
                    <a:pt x="758" y="58"/>
                  </a:lnTo>
                  <a:lnTo>
                    <a:pt x="789" y="52"/>
                  </a:lnTo>
                  <a:lnTo>
                    <a:pt x="820" y="46"/>
                  </a:lnTo>
                  <a:lnTo>
                    <a:pt x="855" y="41"/>
                  </a:lnTo>
                  <a:lnTo>
                    <a:pt x="892" y="36"/>
                  </a:lnTo>
                  <a:lnTo>
                    <a:pt x="929" y="31"/>
                  </a:lnTo>
                  <a:lnTo>
                    <a:pt x="970" y="26"/>
                  </a:lnTo>
                  <a:lnTo>
                    <a:pt x="1013" y="21"/>
                  </a:lnTo>
                  <a:lnTo>
                    <a:pt x="1056" y="17"/>
                  </a:lnTo>
                  <a:lnTo>
                    <a:pt x="1103" y="13"/>
                  </a:lnTo>
                  <a:lnTo>
                    <a:pt x="1152" y="10"/>
                  </a:lnTo>
                  <a:lnTo>
                    <a:pt x="1202" y="6"/>
                  </a:lnTo>
                  <a:lnTo>
                    <a:pt x="1255" y="3"/>
                  </a:lnTo>
                  <a:lnTo>
                    <a:pt x="1309" y="1"/>
                  </a:lnTo>
                  <a:lnTo>
                    <a:pt x="1366" y="0"/>
                  </a:lnTo>
                  <a:lnTo>
                    <a:pt x="1425" y="0"/>
                  </a:lnTo>
                  <a:lnTo>
                    <a:pt x="1485" y="0"/>
                  </a:lnTo>
                  <a:lnTo>
                    <a:pt x="1548" y="1"/>
                  </a:lnTo>
                  <a:lnTo>
                    <a:pt x="1616" y="39"/>
                  </a:lnTo>
                  <a:lnTo>
                    <a:pt x="1601" y="221"/>
                  </a:lnTo>
                  <a:lnTo>
                    <a:pt x="1606" y="223"/>
                  </a:lnTo>
                  <a:lnTo>
                    <a:pt x="1620" y="230"/>
                  </a:lnTo>
                  <a:lnTo>
                    <a:pt x="1640" y="243"/>
                  </a:lnTo>
                  <a:lnTo>
                    <a:pt x="1663" y="260"/>
                  </a:lnTo>
                  <a:lnTo>
                    <a:pt x="1688" y="284"/>
                  </a:lnTo>
                  <a:lnTo>
                    <a:pt x="1709" y="312"/>
                  </a:lnTo>
                  <a:lnTo>
                    <a:pt x="1726" y="347"/>
                  </a:lnTo>
                  <a:lnTo>
                    <a:pt x="1736" y="388"/>
                  </a:lnTo>
                  <a:lnTo>
                    <a:pt x="1891" y="528"/>
                  </a:lnTo>
                  <a:lnTo>
                    <a:pt x="1849" y="898"/>
                  </a:lnTo>
                  <a:lnTo>
                    <a:pt x="1601" y="1023"/>
                  </a:lnTo>
                  <a:lnTo>
                    <a:pt x="1895" y="1110"/>
                  </a:lnTo>
                  <a:lnTo>
                    <a:pt x="1897" y="1114"/>
                  </a:lnTo>
                  <a:lnTo>
                    <a:pt x="1902" y="1125"/>
                  </a:lnTo>
                  <a:lnTo>
                    <a:pt x="1907" y="1143"/>
                  </a:lnTo>
                  <a:lnTo>
                    <a:pt x="1912" y="1166"/>
                  </a:lnTo>
                  <a:lnTo>
                    <a:pt x="1913" y="1195"/>
                  </a:lnTo>
                  <a:lnTo>
                    <a:pt x="1911" y="1229"/>
                  </a:lnTo>
                  <a:lnTo>
                    <a:pt x="1901" y="1266"/>
                  </a:lnTo>
                  <a:lnTo>
                    <a:pt x="1884" y="1307"/>
                  </a:lnTo>
                  <a:lnTo>
                    <a:pt x="1107" y="1606"/>
                  </a:lnTo>
                  <a:lnTo>
                    <a:pt x="0" y="1258"/>
                  </a:lnTo>
                  <a:lnTo>
                    <a:pt x="19" y="1217"/>
                  </a:lnTo>
                  <a:lnTo>
                    <a:pt x="188" y="1159"/>
                  </a:lnTo>
                  <a:lnTo>
                    <a:pt x="188" y="221"/>
                  </a:lnTo>
                  <a:lnTo>
                    <a:pt x="189" y="220"/>
                  </a:lnTo>
                  <a:lnTo>
                    <a:pt x="193" y="217"/>
                  </a:lnTo>
                  <a:lnTo>
                    <a:pt x="198" y="214"/>
                  </a:lnTo>
                  <a:lnTo>
                    <a:pt x="207" y="209"/>
                  </a:lnTo>
                  <a:lnTo>
                    <a:pt x="218" y="203"/>
                  </a:lnTo>
                  <a:lnTo>
                    <a:pt x="230" y="197"/>
                  </a:lnTo>
                  <a:lnTo>
                    <a:pt x="245" y="191"/>
                  </a:lnTo>
                  <a:lnTo>
                    <a:pt x="262" y="184"/>
                  </a:lnTo>
                  <a:lnTo>
                    <a:pt x="281" y="179"/>
                  </a:lnTo>
                  <a:lnTo>
                    <a:pt x="302" y="175"/>
                  </a:lnTo>
                  <a:lnTo>
                    <a:pt x="326" y="173"/>
                  </a:lnTo>
                  <a:lnTo>
                    <a:pt x="350" y="171"/>
                  </a:lnTo>
                  <a:lnTo>
                    <a:pt x="378" y="172"/>
                  </a:lnTo>
                  <a:lnTo>
                    <a:pt x="407" y="175"/>
                  </a:lnTo>
                  <a:lnTo>
                    <a:pt x="439" y="181"/>
                  </a:lnTo>
                  <a:lnTo>
                    <a:pt x="471" y="191"/>
                  </a:lnTo>
                  <a:lnTo>
                    <a:pt x="518" y="213"/>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19" name="Freeform 1265"/>
            <p:cNvSpPr>
              <a:spLocks/>
            </p:cNvSpPr>
            <p:nvPr/>
          </p:nvSpPr>
          <p:spPr bwMode="auto">
            <a:xfrm>
              <a:off x="3977" y="3278"/>
              <a:ext cx="68" cy="78"/>
            </a:xfrm>
            <a:custGeom>
              <a:avLst/>
              <a:gdLst>
                <a:gd name="T0" fmla="*/ 67 w 614"/>
                <a:gd name="T1" fmla="*/ 3 h 697"/>
                <a:gd name="T2" fmla="*/ 67 w 614"/>
                <a:gd name="T3" fmla="*/ 3 h 697"/>
                <a:gd name="T4" fmla="*/ 66 w 614"/>
                <a:gd name="T5" fmla="*/ 3 h 697"/>
                <a:gd name="T6" fmla="*/ 64 w 614"/>
                <a:gd name="T7" fmla="*/ 2 h 697"/>
                <a:gd name="T8" fmla="*/ 62 w 614"/>
                <a:gd name="T9" fmla="*/ 2 h 697"/>
                <a:gd name="T10" fmla="*/ 59 w 614"/>
                <a:gd name="T11" fmla="*/ 1 h 697"/>
                <a:gd name="T12" fmla="*/ 56 w 614"/>
                <a:gd name="T13" fmla="*/ 1 h 697"/>
                <a:gd name="T14" fmla="*/ 52 w 614"/>
                <a:gd name="T15" fmla="*/ 0 h 697"/>
                <a:gd name="T16" fmla="*/ 48 w 614"/>
                <a:gd name="T17" fmla="*/ 0 h 697"/>
                <a:gd name="T18" fmla="*/ 43 w 614"/>
                <a:gd name="T19" fmla="*/ 0 h 697"/>
                <a:gd name="T20" fmla="*/ 38 w 614"/>
                <a:gd name="T21" fmla="*/ 0 h 697"/>
                <a:gd name="T22" fmla="*/ 33 w 614"/>
                <a:gd name="T23" fmla="*/ 1 h 697"/>
                <a:gd name="T24" fmla="*/ 27 w 614"/>
                <a:gd name="T25" fmla="*/ 2 h 697"/>
                <a:gd name="T26" fmla="*/ 22 w 614"/>
                <a:gd name="T27" fmla="*/ 3 h 697"/>
                <a:gd name="T28" fmla="*/ 16 w 614"/>
                <a:gd name="T29" fmla="*/ 4 h 697"/>
                <a:gd name="T30" fmla="*/ 10 w 614"/>
                <a:gd name="T31" fmla="*/ 6 h 697"/>
                <a:gd name="T32" fmla="*/ 4 w 614"/>
                <a:gd name="T33" fmla="*/ 9 h 697"/>
                <a:gd name="T34" fmla="*/ 4 w 614"/>
                <a:gd name="T35" fmla="*/ 11 h 697"/>
                <a:gd name="T36" fmla="*/ 3 w 614"/>
                <a:gd name="T37" fmla="*/ 15 h 697"/>
                <a:gd name="T38" fmla="*/ 2 w 614"/>
                <a:gd name="T39" fmla="*/ 21 h 697"/>
                <a:gd name="T40" fmla="*/ 1 w 614"/>
                <a:gd name="T41" fmla="*/ 30 h 697"/>
                <a:gd name="T42" fmla="*/ 0 w 614"/>
                <a:gd name="T43" fmla="*/ 40 h 697"/>
                <a:gd name="T44" fmla="*/ 0 w 614"/>
                <a:gd name="T45" fmla="*/ 51 h 697"/>
                <a:gd name="T46" fmla="*/ 2 w 614"/>
                <a:gd name="T47" fmla="*/ 64 h 697"/>
                <a:gd name="T48" fmla="*/ 6 w 614"/>
                <a:gd name="T49" fmla="*/ 76 h 697"/>
                <a:gd name="T50" fmla="*/ 6 w 614"/>
                <a:gd name="T51" fmla="*/ 76 h 697"/>
                <a:gd name="T52" fmla="*/ 7 w 614"/>
                <a:gd name="T53" fmla="*/ 76 h 697"/>
                <a:gd name="T54" fmla="*/ 8 w 614"/>
                <a:gd name="T55" fmla="*/ 76 h 697"/>
                <a:gd name="T56" fmla="*/ 10 w 614"/>
                <a:gd name="T57" fmla="*/ 76 h 697"/>
                <a:gd name="T58" fmla="*/ 13 w 614"/>
                <a:gd name="T59" fmla="*/ 75 h 697"/>
                <a:gd name="T60" fmla="*/ 16 w 614"/>
                <a:gd name="T61" fmla="*/ 75 h 697"/>
                <a:gd name="T62" fmla="*/ 20 w 614"/>
                <a:gd name="T63" fmla="*/ 75 h 697"/>
                <a:gd name="T64" fmla="*/ 23 w 614"/>
                <a:gd name="T65" fmla="*/ 75 h 697"/>
                <a:gd name="T66" fmla="*/ 28 w 614"/>
                <a:gd name="T67" fmla="*/ 75 h 697"/>
                <a:gd name="T68" fmla="*/ 33 w 614"/>
                <a:gd name="T69" fmla="*/ 75 h 697"/>
                <a:gd name="T70" fmla="*/ 38 w 614"/>
                <a:gd name="T71" fmla="*/ 75 h 697"/>
                <a:gd name="T72" fmla="*/ 43 w 614"/>
                <a:gd name="T73" fmla="*/ 75 h 697"/>
                <a:gd name="T74" fmla="*/ 49 w 614"/>
                <a:gd name="T75" fmla="*/ 76 h 697"/>
                <a:gd name="T76" fmla="*/ 55 w 614"/>
                <a:gd name="T77" fmla="*/ 76 h 697"/>
                <a:gd name="T78" fmla="*/ 61 w 614"/>
                <a:gd name="T79" fmla="*/ 77 h 697"/>
                <a:gd name="T80" fmla="*/ 68 w 614"/>
                <a:gd name="T81" fmla="*/ 78 h 697"/>
                <a:gd name="T82" fmla="*/ 68 w 614"/>
                <a:gd name="T83" fmla="*/ 76 h 697"/>
                <a:gd name="T84" fmla="*/ 67 w 614"/>
                <a:gd name="T85" fmla="*/ 69 h 697"/>
                <a:gd name="T86" fmla="*/ 66 w 614"/>
                <a:gd name="T87" fmla="*/ 60 h 697"/>
                <a:gd name="T88" fmla="*/ 65 w 614"/>
                <a:gd name="T89" fmla="*/ 49 h 697"/>
                <a:gd name="T90" fmla="*/ 65 w 614"/>
                <a:gd name="T91" fmla="*/ 37 h 697"/>
                <a:gd name="T92" fmla="*/ 65 w 614"/>
                <a:gd name="T93" fmla="*/ 24 h 697"/>
                <a:gd name="T94" fmla="*/ 66 w 614"/>
                <a:gd name="T95" fmla="*/ 13 h 697"/>
                <a:gd name="T96" fmla="*/ 67 w 614"/>
                <a:gd name="T97" fmla="*/ 3 h 69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14"/>
                <a:gd name="T148" fmla="*/ 0 h 697"/>
                <a:gd name="T149" fmla="*/ 614 w 614"/>
                <a:gd name="T150" fmla="*/ 697 h 69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14" h="697">
                  <a:moveTo>
                    <a:pt x="609" y="26"/>
                  </a:moveTo>
                  <a:lnTo>
                    <a:pt x="606" y="25"/>
                  </a:lnTo>
                  <a:lnTo>
                    <a:pt x="596" y="23"/>
                  </a:lnTo>
                  <a:lnTo>
                    <a:pt x="581" y="18"/>
                  </a:lnTo>
                  <a:lnTo>
                    <a:pt x="559" y="14"/>
                  </a:lnTo>
                  <a:lnTo>
                    <a:pt x="534" y="10"/>
                  </a:lnTo>
                  <a:lnTo>
                    <a:pt x="503" y="6"/>
                  </a:lnTo>
                  <a:lnTo>
                    <a:pt x="469" y="3"/>
                  </a:lnTo>
                  <a:lnTo>
                    <a:pt x="430" y="1"/>
                  </a:lnTo>
                  <a:lnTo>
                    <a:pt x="388" y="0"/>
                  </a:lnTo>
                  <a:lnTo>
                    <a:pt x="344" y="2"/>
                  </a:lnTo>
                  <a:lnTo>
                    <a:pt x="297" y="6"/>
                  </a:lnTo>
                  <a:lnTo>
                    <a:pt x="247" y="14"/>
                  </a:lnTo>
                  <a:lnTo>
                    <a:pt x="197" y="25"/>
                  </a:lnTo>
                  <a:lnTo>
                    <a:pt x="145" y="40"/>
                  </a:lnTo>
                  <a:lnTo>
                    <a:pt x="92" y="58"/>
                  </a:lnTo>
                  <a:lnTo>
                    <a:pt x="39" y="83"/>
                  </a:lnTo>
                  <a:lnTo>
                    <a:pt x="35" y="96"/>
                  </a:lnTo>
                  <a:lnTo>
                    <a:pt x="26" y="134"/>
                  </a:lnTo>
                  <a:lnTo>
                    <a:pt x="15" y="192"/>
                  </a:lnTo>
                  <a:lnTo>
                    <a:pt x="5" y="268"/>
                  </a:lnTo>
                  <a:lnTo>
                    <a:pt x="0" y="358"/>
                  </a:lnTo>
                  <a:lnTo>
                    <a:pt x="4" y="459"/>
                  </a:lnTo>
                  <a:lnTo>
                    <a:pt x="19" y="568"/>
                  </a:lnTo>
                  <a:lnTo>
                    <a:pt x="50" y="679"/>
                  </a:lnTo>
                  <a:lnTo>
                    <a:pt x="54" y="679"/>
                  </a:lnTo>
                  <a:lnTo>
                    <a:pt x="62" y="678"/>
                  </a:lnTo>
                  <a:lnTo>
                    <a:pt x="75" y="676"/>
                  </a:lnTo>
                  <a:lnTo>
                    <a:pt x="93" y="675"/>
                  </a:lnTo>
                  <a:lnTo>
                    <a:pt x="117" y="673"/>
                  </a:lnTo>
                  <a:lnTo>
                    <a:pt x="144" y="671"/>
                  </a:lnTo>
                  <a:lnTo>
                    <a:pt x="177" y="670"/>
                  </a:lnTo>
                  <a:lnTo>
                    <a:pt x="212" y="669"/>
                  </a:lnTo>
                  <a:lnTo>
                    <a:pt x="252" y="668"/>
                  </a:lnTo>
                  <a:lnTo>
                    <a:pt x="295" y="669"/>
                  </a:lnTo>
                  <a:lnTo>
                    <a:pt x="342" y="670"/>
                  </a:lnTo>
                  <a:lnTo>
                    <a:pt x="391" y="672"/>
                  </a:lnTo>
                  <a:lnTo>
                    <a:pt x="443" y="676"/>
                  </a:lnTo>
                  <a:lnTo>
                    <a:pt x="498" y="681"/>
                  </a:lnTo>
                  <a:lnTo>
                    <a:pt x="555" y="688"/>
                  </a:lnTo>
                  <a:lnTo>
                    <a:pt x="614" y="697"/>
                  </a:lnTo>
                  <a:lnTo>
                    <a:pt x="611" y="676"/>
                  </a:lnTo>
                  <a:lnTo>
                    <a:pt x="605" y="621"/>
                  </a:lnTo>
                  <a:lnTo>
                    <a:pt x="596" y="538"/>
                  </a:lnTo>
                  <a:lnTo>
                    <a:pt x="589" y="438"/>
                  </a:lnTo>
                  <a:lnTo>
                    <a:pt x="584" y="327"/>
                  </a:lnTo>
                  <a:lnTo>
                    <a:pt x="584" y="217"/>
                  </a:lnTo>
                  <a:lnTo>
                    <a:pt x="592" y="114"/>
                  </a:lnTo>
                  <a:lnTo>
                    <a:pt x="609" y="2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20" name="Freeform 1266"/>
            <p:cNvSpPr>
              <a:spLocks/>
            </p:cNvSpPr>
            <p:nvPr/>
          </p:nvSpPr>
          <p:spPr bwMode="auto">
            <a:xfrm>
              <a:off x="3984" y="3299"/>
              <a:ext cx="113" cy="77"/>
            </a:xfrm>
            <a:custGeom>
              <a:avLst/>
              <a:gdLst>
                <a:gd name="T0" fmla="*/ 1 w 1014"/>
                <a:gd name="T1" fmla="*/ 58 h 693"/>
                <a:gd name="T2" fmla="*/ 0 w 1014"/>
                <a:gd name="T3" fmla="*/ 68 h 693"/>
                <a:gd name="T4" fmla="*/ 74 w 1014"/>
                <a:gd name="T5" fmla="*/ 77 h 693"/>
                <a:gd name="T6" fmla="*/ 74 w 1014"/>
                <a:gd name="T7" fmla="*/ 77 h 693"/>
                <a:gd name="T8" fmla="*/ 76 w 1014"/>
                <a:gd name="T9" fmla="*/ 76 h 693"/>
                <a:gd name="T10" fmla="*/ 78 w 1014"/>
                <a:gd name="T11" fmla="*/ 75 h 693"/>
                <a:gd name="T12" fmla="*/ 81 w 1014"/>
                <a:gd name="T13" fmla="*/ 73 h 693"/>
                <a:gd name="T14" fmla="*/ 84 w 1014"/>
                <a:gd name="T15" fmla="*/ 71 h 693"/>
                <a:gd name="T16" fmla="*/ 88 w 1014"/>
                <a:gd name="T17" fmla="*/ 68 h 693"/>
                <a:gd name="T18" fmla="*/ 92 w 1014"/>
                <a:gd name="T19" fmla="*/ 65 h 693"/>
                <a:gd name="T20" fmla="*/ 97 w 1014"/>
                <a:gd name="T21" fmla="*/ 61 h 693"/>
                <a:gd name="T22" fmla="*/ 101 w 1014"/>
                <a:gd name="T23" fmla="*/ 56 h 693"/>
                <a:gd name="T24" fmla="*/ 104 w 1014"/>
                <a:gd name="T25" fmla="*/ 52 h 693"/>
                <a:gd name="T26" fmla="*/ 107 w 1014"/>
                <a:gd name="T27" fmla="*/ 46 h 693"/>
                <a:gd name="T28" fmla="*/ 110 w 1014"/>
                <a:gd name="T29" fmla="*/ 40 h 693"/>
                <a:gd name="T30" fmla="*/ 112 w 1014"/>
                <a:gd name="T31" fmla="*/ 34 h 693"/>
                <a:gd name="T32" fmla="*/ 113 w 1014"/>
                <a:gd name="T33" fmla="*/ 27 h 693"/>
                <a:gd name="T34" fmla="*/ 113 w 1014"/>
                <a:gd name="T35" fmla="*/ 19 h 693"/>
                <a:gd name="T36" fmla="*/ 111 w 1014"/>
                <a:gd name="T37" fmla="*/ 11 h 693"/>
                <a:gd name="T38" fmla="*/ 111 w 1014"/>
                <a:gd name="T39" fmla="*/ 11 h 693"/>
                <a:gd name="T40" fmla="*/ 111 w 1014"/>
                <a:gd name="T41" fmla="*/ 10 h 693"/>
                <a:gd name="T42" fmla="*/ 109 w 1014"/>
                <a:gd name="T43" fmla="*/ 8 h 693"/>
                <a:gd name="T44" fmla="*/ 108 w 1014"/>
                <a:gd name="T45" fmla="*/ 6 h 693"/>
                <a:gd name="T46" fmla="*/ 106 w 1014"/>
                <a:gd name="T47" fmla="*/ 4 h 693"/>
                <a:gd name="T48" fmla="*/ 103 w 1014"/>
                <a:gd name="T49" fmla="*/ 2 h 693"/>
                <a:gd name="T50" fmla="*/ 100 w 1014"/>
                <a:gd name="T51" fmla="*/ 1 h 693"/>
                <a:gd name="T52" fmla="*/ 97 w 1014"/>
                <a:gd name="T53" fmla="*/ 0 h 693"/>
                <a:gd name="T54" fmla="*/ 97 w 1014"/>
                <a:gd name="T55" fmla="*/ 1 h 693"/>
                <a:gd name="T56" fmla="*/ 99 w 1014"/>
                <a:gd name="T57" fmla="*/ 5 h 693"/>
                <a:gd name="T58" fmla="*/ 100 w 1014"/>
                <a:gd name="T59" fmla="*/ 10 h 693"/>
                <a:gd name="T60" fmla="*/ 101 w 1014"/>
                <a:gd name="T61" fmla="*/ 17 h 693"/>
                <a:gd name="T62" fmla="*/ 101 w 1014"/>
                <a:gd name="T63" fmla="*/ 25 h 693"/>
                <a:gd name="T64" fmla="*/ 101 w 1014"/>
                <a:gd name="T65" fmla="*/ 34 h 693"/>
                <a:gd name="T66" fmla="*/ 98 w 1014"/>
                <a:gd name="T67" fmla="*/ 44 h 693"/>
                <a:gd name="T68" fmla="*/ 93 w 1014"/>
                <a:gd name="T69" fmla="*/ 54 h 693"/>
                <a:gd name="T70" fmla="*/ 93 w 1014"/>
                <a:gd name="T71" fmla="*/ 54 h 693"/>
                <a:gd name="T72" fmla="*/ 93 w 1014"/>
                <a:gd name="T73" fmla="*/ 55 h 693"/>
                <a:gd name="T74" fmla="*/ 92 w 1014"/>
                <a:gd name="T75" fmla="*/ 55 h 693"/>
                <a:gd name="T76" fmla="*/ 91 w 1014"/>
                <a:gd name="T77" fmla="*/ 56 h 693"/>
                <a:gd name="T78" fmla="*/ 90 w 1014"/>
                <a:gd name="T79" fmla="*/ 57 h 693"/>
                <a:gd name="T80" fmla="*/ 88 w 1014"/>
                <a:gd name="T81" fmla="*/ 58 h 693"/>
                <a:gd name="T82" fmla="*/ 86 w 1014"/>
                <a:gd name="T83" fmla="*/ 59 h 693"/>
                <a:gd name="T84" fmla="*/ 84 w 1014"/>
                <a:gd name="T85" fmla="*/ 60 h 693"/>
                <a:gd name="T86" fmla="*/ 82 w 1014"/>
                <a:gd name="T87" fmla="*/ 60 h 693"/>
                <a:gd name="T88" fmla="*/ 79 w 1014"/>
                <a:gd name="T89" fmla="*/ 61 h 693"/>
                <a:gd name="T90" fmla="*/ 77 w 1014"/>
                <a:gd name="T91" fmla="*/ 62 h 693"/>
                <a:gd name="T92" fmla="*/ 73 w 1014"/>
                <a:gd name="T93" fmla="*/ 62 h 693"/>
                <a:gd name="T94" fmla="*/ 70 w 1014"/>
                <a:gd name="T95" fmla="*/ 62 h 693"/>
                <a:gd name="T96" fmla="*/ 67 w 1014"/>
                <a:gd name="T97" fmla="*/ 62 h 693"/>
                <a:gd name="T98" fmla="*/ 63 w 1014"/>
                <a:gd name="T99" fmla="*/ 62 h 693"/>
                <a:gd name="T100" fmla="*/ 59 w 1014"/>
                <a:gd name="T101" fmla="*/ 61 h 693"/>
                <a:gd name="T102" fmla="*/ 59 w 1014"/>
                <a:gd name="T103" fmla="*/ 71 h 693"/>
                <a:gd name="T104" fmla="*/ 3 w 1014"/>
                <a:gd name="T105" fmla="*/ 66 h 693"/>
                <a:gd name="T106" fmla="*/ 1 w 1014"/>
                <a:gd name="T107" fmla="*/ 58 h 69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14"/>
                <a:gd name="T163" fmla="*/ 0 h 693"/>
                <a:gd name="T164" fmla="*/ 1014 w 1014"/>
                <a:gd name="T165" fmla="*/ 693 h 693"/>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14" h="693">
                  <a:moveTo>
                    <a:pt x="6" y="523"/>
                  </a:moveTo>
                  <a:lnTo>
                    <a:pt x="0" y="608"/>
                  </a:lnTo>
                  <a:lnTo>
                    <a:pt x="660" y="693"/>
                  </a:lnTo>
                  <a:lnTo>
                    <a:pt x="665" y="691"/>
                  </a:lnTo>
                  <a:lnTo>
                    <a:pt x="679" y="683"/>
                  </a:lnTo>
                  <a:lnTo>
                    <a:pt x="700" y="672"/>
                  </a:lnTo>
                  <a:lnTo>
                    <a:pt x="726" y="657"/>
                  </a:lnTo>
                  <a:lnTo>
                    <a:pt x="758" y="636"/>
                  </a:lnTo>
                  <a:lnTo>
                    <a:pt x="793" y="611"/>
                  </a:lnTo>
                  <a:lnTo>
                    <a:pt x="829" y="581"/>
                  </a:lnTo>
                  <a:lnTo>
                    <a:pt x="866" y="546"/>
                  </a:lnTo>
                  <a:lnTo>
                    <a:pt x="902" y="508"/>
                  </a:lnTo>
                  <a:lnTo>
                    <a:pt x="935" y="465"/>
                  </a:lnTo>
                  <a:lnTo>
                    <a:pt x="964" y="416"/>
                  </a:lnTo>
                  <a:lnTo>
                    <a:pt x="987" y="362"/>
                  </a:lnTo>
                  <a:lnTo>
                    <a:pt x="1004" y="305"/>
                  </a:lnTo>
                  <a:lnTo>
                    <a:pt x="1014" y="242"/>
                  </a:lnTo>
                  <a:lnTo>
                    <a:pt x="1012" y="175"/>
                  </a:lnTo>
                  <a:lnTo>
                    <a:pt x="1000" y="103"/>
                  </a:lnTo>
                  <a:lnTo>
                    <a:pt x="998" y="98"/>
                  </a:lnTo>
                  <a:lnTo>
                    <a:pt x="992" y="87"/>
                  </a:lnTo>
                  <a:lnTo>
                    <a:pt x="981" y="72"/>
                  </a:lnTo>
                  <a:lnTo>
                    <a:pt x="967" y="53"/>
                  </a:lnTo>
                  <a:lnTo>
                    <a:pt x="948" y="35"/>
                  </a:lnTo>
                  <a:lnTo>
                    <a:pt x="926" y="19"/>
                  </a:lnTo>
                  <a:lnTo>
                    <a:pt x="900" y="6"/>
                  </a:lnTo>
                  <a:lnTo>
                    <a:pt x="870" y="0"/>
                  </a:lnTo>
                  <a:lnTo>
                    <a:pt x="874" y="12"/>
                  </a:lnTo>
                  <a:lnTo>
                    <a:pt x="884" y="41"/>
                  </a:lnTo>
                  <a:lnTo>
                    <a:pt x="896" y="89"/>
                  </a:lnTo>
                  <a:lnTo>
                    <a:pt x="907" y="151"/>
                  </a:lnTo>
                  <a:lnTo>
                    <a:pt x="910" y="225"/>
                  </a:lnTo>
                  <a:lnTo>
                    <a:pt x="902" y="307"/>
                  </a:lnTo>
                  <a:lnTo>
                    <a:pt x="878" y="396"/>
                  </a:lnTo>
                  <a:lnTo>
                    <a:pt x="836" y="489"/>
                  </a:lnTo>
                  <a:lnTo>
                    <a:pt x="835" y="490"/>
                  </a:lnTo>
                  <a:lnTo>
                    <a:pt x="831" y="493"/>
                  </a:lnTo>
                  <a:lnTo>
                    <a:pt x="825" y="498"/>
                  </a:lnTo>
                  <a:lnTo>
                    <a:pt x="816" y="506"/>
                  </a:lnTo>
                  <a:lnTo>
                    <a:pt x="805" y="513"/>
                  </a:lnTo>
                  <a:lnTo>
                    <a:pt x="792" y="521"/>
                  </a:lnTo>
                  <a:lnTo>
                    <a:pt x="775" y="529"/>
                  </a:lnTo>
                  <a:lnTo>
                    <a:pt x="757" y="537"/>
                  </a:lnTo>
                  <a:lnTo>
                    <a:pt x="737" y="544"/>
                  </a:lnTo>
                  <a:lnTo>
                    <a:pt x="713" y="552"/>
                  </a:lnTo>
                  <a:lnTo>
                    <a:pt x="688" y="557"/>
                  </a:lnTo>
                  <a:lnTo>
                    <a:pt x="659" y="561"/>
                  </a:lnTo>
                  <a:lnTo>
                    <a:pt x="630" y="562"/>
                  </a:lnTo>
                  <a:lnTo>
                    <a:pt x="597" y="561"/>
                  </a:lnTo>
                  <a:lnTo>
                    <a:pt x="562" y="558"/>
                  </a:lnTo>
                  <a:lnTo>
                    <a:pt x="525" y="551"/>
                  </a:lnTo>
                  <a:lnTo>
                    <a:pt x="525" y="642"/>
                  </a:lnTo>
                  <a:lnTo>
                    <a:pt x="23" y="590"/>
                  </a:lnTo>
                  <a:lnTo>
                    <a:pt x="6" y="523"/>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21" name="Freeform 1267"/>
            <p:cNvSpPr>
              <a:spLocks/>
            </p:cNvSpPr>
            <p:nvPr/>
          </p:nvSpPr>
          <p:spPr bwMode="auto">
            <a:xfrm>
              <a:off x="3970" y="3375"/>
              <a:ext cx="83" cy="27"/>
            </a:xfrm>
            <a:custGeom>
              <a:avLst/>
              <a:gdLst>
                <a:gd name="T0" fmla="*/ 83 w 745"/>
                <a:gd name="T1" fmla="*/ 10 h 240"/>
                <a:gd name="T2" fmla="*/ 1 w 745"/>
                <a:gd name="T3" fmla="*/ 0 h 240"/>
                <a:gd name="T4" fmla="*/ 0 w 745"/>
                <a:gd name="T5" fmla="*/ 10 h 240"/>
                <a:gd name="T6" fmla="*/ 80 w 745"/>
                <a:gd name="T7" fmla="*/ 27 h 240"/>
                <a:gd name="T8" fmla="*/ 83 w 745"/>
                <a:gd name="T9" fmla="*/ 10 h 240"/>
                <a:gd name="T10" fmla="*/ 0 60000 65536"/>
                <a:gd name="T11" fmla="*/ 0 60000 65536"/>
                <a:gd name="T12" fmla="*/ 0 60000 65536"/>
                <a:gd name="T13" fmla="*/ 0 60000 65536"/>
                <a:gd name="T14" fmla="*/ 0 60000 65536"/>
                <a:gd name="T15" fmla="*/ 0 w 745"/>
                <a:gd name="T16" fmla="*/ 0 h 240"/>
                <a:gd name="T17" fmla="*/ 745 w 745"/>
                <a:gd name="T18" fmla="*/ 240 h 240"/>
              </a:gdLst>
              <a:ahLst/>
              <a:cxnLst>
                <a:cxn ang="T10">
                  <a:pos x="T0" y="T1"/>
                </a:cxn>
                <a:cxn ang="T11">
                  <a:pos x="T2" y="T3"/>
                </a:cxn>
                <a:cxn ang="T12">
                  <a:pos x="T4" y="T5"/>
                </a:cxn>
                <a:cxn ang="T13">
                  <a:pos x="T6" y="T7"/>
                </a:cxn>
                <a:cxn ang="T14">
                  <a:pos x="T8" y="T9"/>
                </a:cxn>
              </a:cxnLst>
              <a:rect l="T15" t="T16" r="T17" b="T18"/>
              <a:pathLst>
                <a:path w="745" h="240">
                  <a:moveTo>
                    <a:pt x="745" y="86"/>
                  </a:moveTo>
                  <a:lnTo>
                    <a:pt x="11" y="0"/>
                  </a:lnTo>
                  <a:lnTo>
                    <a:pt x="0" y="86"/>
                  </a:lnTo>
                  <a:lnTo>
                    <a:pt x="722" y="240"/>
                  </a:lnTo>
                  <a:lnTo>
                    <a:pt x="745" y="8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22" name="Freeform 1268"/>
            <p:cNvSpPr>
              <a:spLocks/>
            </p:cNvSpPr>
            <p:nvPr/>
          </p:nvSpPr>
          <p:spPr bwMode="auto">
            <a:xfrm>
              <a:off x="4011" y="3384"/>
              <a:ext cx="36" cy="12"/>
            </a:xfrm>
            <a:custGeom>
              <a:avLst/>
              <a:gdLst>
                <a:gd name="T0" fmla="*/ 36 w 319"/>
                <a:gd name="T1" fmla="*/ 5 h 109"/>
                <a:gd name="T2" fmla="*/ 0 w 319"/>
                <a:gd name="T3" fmla="*/ 0 h 109"/>
                <a:gd name="T4" fmla="*/ 0 w 319"/>
                <a:gd name="T5" fmla="*/ 5 h 109"/>
                <a:gd name="T6" fmla="*/ 35 w 319"/>
                <a:gd name="T7" fmla="*/ 12 h 109"/>
                <a:gd name="T8" fmla="*/ 36 w 319"/>
                <a:gd name="T9" fmla="*/ 5 h 109"/>
                <a:gd name="T10" fmla="*/ 0 60000 65536"/>
                <a:gd name="T11" fmla="*/ 0 60000 65536"/>
                <a:gd name="T12" fmla="*/ 0 60000 65536"/>
                <a:gd name="T13" fmla="*/ 0 60000 65536"/>
                <a:gd name="T14" fmla="*/ 0 60000 65536"/>
                <a:gd name="T15" fmla="*/ 0 w 319"/>
                <a:gd name="T16" fmla="*/ 0 h 109"/>
                <a:gd name="T17" fmla="*/ 319 w 319"/>
                <a:gd name="T18" fmla="*/ 109 h 109"/>
              </a:gdLst>
              <a:ahLst/>
              <a:cxnLst>
                <a:cxn ang="T10">
                  <a:pos x="T0" y="T1"/>
                </a:cxn>
                <a:cxn ang="T11">
                  <a:pos x="T2" y="T3"/>
                </a:cxn>
                <a:cxn ang="T12">
                  <a:pos x="T4" y="T5"/>
                </a:cxn>
                <a:cxn ang="T13">
                  <a:pos x="T6" y="T7"/>
                </a:cxn>
                <a:cxn ang="T14">
                  <a:pos x="T8" y="T9"/>
                </a:cxn>
              </a:cxnLst>
              <a:rect l="T15" t="T16" r="T17" b="T18"/>
              <a:pathLst>
                <a:path w="319" h="109">
                  <a:moveTo>
                    <a:pt x="319" y="47"/>
                  </a:moveTo>
                  <a:lnTo>
                    <a:pt x="4" y="0"/>
                  </a:lnTo>
                  <a:lnTo>
                    <a:pt x="0" y="45"/>
                  </a:lnTo>
                  <a:lnTo>
                    <a:pt x="309" y="109"/>
                  </a:lnTo>
                  <a:lnTo>
                    <a:pt x="319" y="4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23" name="Freeform 1269"/>
            <p:cNvSpPr>
              <a:spLocks/>
            </p:cNvSpPr>
            <p:nvPr/>
          </p:nvSpPr>
          <p:spPr bwMode="auto">
            <a:xfrm>
              <a:off x="3975" y="3378"/>
              <a:ext cx="24" cy="9"/>
            </a:xfrm>
            <a:custGeom>
              <a:avLst/>
              <a:gdLst>
                <a:gd name="T0" fmla="*/ 24 w 213"/>
                <a:gd name="T1" fmla="*/ 4 h 81"/>
                <a:gd name="T2" fmla="*/ 0 w 213"/>
                <a:gd name="T3" fmla="*/ 0 h 81"/>
                <a:gd name="T4" fmla="*/ 0 w 213"/>
                <a:gd name="T5" fmla="*/ 4 h 81"/>
                <a:gd name="T6" fmla="*/ 23 w 213"/>
                <a:gd name="T7" fmla="*/ 9 h 81"/>
                <a:gd name="T8" fmla="*/ 24 w 213"/>
                <a:gd name="T9" fmla="*/ 4 h 81"/>
                <a:gd name="T10" fmla="*/ 0 60000 65536"/>
                <a:gd name="T11" fmla="*/ 0 60000 65536"/>
                <a:gd name="T12" fmla="*/ 0 60000 65536"/>
                <a:gd name="T13" fmla="*/ 0 60000 65536"/>
                <a:gd name="T14" fmla="*/ 0 60000 65536"/>
                <a:gd name="T15" fmla="*/ 0 w 213"/>
                <a:gd name="T16" fmla="*/ 0 h 81"/>
                <a:gd name="T17" fmla="*/ 213 w 213"/>
                <a:gd name="T18" fmla="*/ 81 h 81"/>
              </a:gdLst>
              <a:ahLst/>
              <a:cxnLst>
                <a:cxn ang="T10">
                  <a:pos x="T0" y="T1"/>
                </a:cxn>
                <a:cxn ang="T11">
                  <a:pos x="T2" y="T3"/>
                </a:cxn>
                <a:cxn ang="T12">
                  <a:pos x="T4" y="T5"/>
                </a:cxn>
                <a:cxn ang="T13">
                  <a:pos x="T6" y="T7"/>
                </a:cxn>
                <a:cxn ang="T14">
                  <a:pos x="T8" y="T9"/>
                </a:cxn>
              </a:cxnLst>
              <a:rect l="T15" t="T16" r="T17" b="T18"/>
              <a:pathLst>
                <a:path w="213" h="81">
                  <a:moveTo>
                    <a:pt x="213" y="37"/>
                  </a:moveTo>
                  <a:lnTo>
                    <a:pt x="0" y="0"/>
                  </a:lnTo>
                  <a:lnTo>
                    <a:pt x="2" y="39"/>
                  </a:lnTo>
                  <a:lnTo>
                    <a:pt x="206" y="81"/>
                  </a:lnTo>
                  <a:lnTo>
                    <a:pt x="213" y="3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24" name="Freeform 1270"/>
            <p:cNvSpPr>
              <a:spLocks/>
            </p:cNvSpPr>
            <p:nvPr/>
          </p:nvSpPr>
          <p:spPr bwMode="auto">
            <a:xfrm>
              <a:off x="3916" y="3386"/>
              <a:ext cx="139" cy="47"/>
            </a:xfrm>
            <a:custGeom>
              <a:avLst/>
              <a:gdLst>
                <a:gd name="T0" fmla="*/ 0 w 1254"/>
                <a:gd name="T1" fmla="*/ 14 h 415"/>
                <a:gd name="T2" fmla="*/ 0 w 1254"/>
                <a:gd name="T3" fmla="*/ 14 h 415"/>
                <a:gd name="T4" fmla="*/ 1 w 1254"/>
                <a:gd name="T5" fmla="*/ 14 h 415"/>
                <a:gd name="T6" fmla="*/ 3 w 1254"/>
                <a:gd name="T7" fmla="*/ 14 h 415"/>
                <a:gd name="T8" fmla="*/ 4 w 1254"/>
                <a:gd name="T9" fmla="*/ 13 h 415"/>
                <a:gd name="T10" fmla="*/ 7 w 1254"/>
                <a:gd name="T11" fmla="*/ 13 h 415"/>
                <a:gd name="T12" fmla="*/ 9 w 1254"/>
                <a:gd name="T13" fmla="*/ 12 h 415"/>
                <a:gd name="T14" fmla="*/ 12 w 1254"/>
                <a:gd name="T15" fmla="*/ 12 h 415"/>
                <a:gd name="T16" fmla="*/ 15 w 1254"/>
                <a:gd name="T17" fmla="*/ 11 h 415"/>
                <a:gd name="T18" fmla="*/ 18 w 1254"/>
                <a:gd name="T19" fmla="*/ 10 h 415"/>
                <a:gd name="T20" fmla="*/ 21 w 1254"/>
                <a:gd name="T21" fmla="*/ 9 h 415"/>
                <a:gd name="T22" fmla="*/ 24 w 1254"/>
                <a:gd name="T23" fmla="*/ 8 h 415"/>
                <a:gd name="T24" fmla="*/ 27 w 1254"/>
                <a:gd name="T25" fmla="*/ 7 h 415"/>
                <a:gd name="T26" fmla="*/ 30 w 1254"/>
                <a:gd name="T27" fmla="*/ 5 h 415"/>
                <a:gd name="T28" fmla="*/ 32 w 1254"/>
                <a:gd name="T29" fmla="*/ 4 h 415"/>
                <a:gd name="T30" fmla="*/ 35 w 1254"/>
                <a:gd name="T31" fmla="*/ 2 h 415"/>
                <a:gd name="T32" fmla="*/ 37 w 1254"/>
                <a:gd name="T33" fmla="*/ 0 h 415"/>
                <a:gd name="T34" fmla="*/ 139 w 1254"/>
                <a:gd name="T35" fmla="*/ 24 h 415"/>
                <a:gd name="T36" fmla="*/ 139 w 1254"/>
                <a:gd name="T37" fmla="*/ 24 h 415"/>
                <a:gd name="T38" fmla="*/ 138 w 1254"/>
                <a:gd name="T39" fmla="*/ 25 h 415"/>
                <a:gd name="T40" fmla="*/ 137 w 1254"/>
                <a:gd name="T41" fmla="*/ 26 h 415"/>
                <a:gd name="T42" fmla="*/ 136 w 1254"/>
                <a:gd name="T43" fmla="*/ 27 h 415"/>
                <a:gd name="T44" fmla="*/ 134 w 1254"/>
                <a:gd name="T45" fmla="*/ 28 h 415"/>
                <a:gd name="T46" fmla="*/ 133 w 1254"/>
                <a:gd name="T47" fmla="*/ 30 h 415"/>
                <a:gd name="T48" fmla="*/ 131 w 1254"/>
                <a:gd name="T49" fmla="*/ 32 h 415"/>
                <a:gd name="T50" fmla="*/ 128 w 1254"/>
                <a:gd name="T51" fmla="*/ 33 h 415"/>
                <a:gd name="T52" fmla="*/ 126 w 1254"/>
                <a:gd name="T53" fmla="*/ 35 h 415"/>
                <a:gd name="T54" fmla="*/ 124 w 1254"/>
                <a:gd name="T55" fmla="*/ 37 h 415"/>
                <a:gd name="T56" fmla="*/ 121 w 1254"/>
                <a:gd name="T57" fmla="*/ 39 h 415"/>
                <a:gd name="T58" fmla="*/ 118 w 1254"/>
                <a:gd name="T59" fmla="*/ 41 h 415"/>
                <a:gd name="T60" fmla="*/ 116 w 1254"/>
                <a:gd name="T61" fmla="*/ 43 h 415"/>
                <a:gd name="T62" fmla="*/ 113 w 1254"/>
                <a:gd name="T63" fmla="*/ 44 h 415"/>
                <a:gd name="T64" fmla="*/ 110 w 1254"/>
                <a:gd name="T65" fmla="*/ 46 h 415"/>
                <a:gd name="T66" fmla="*/ 108 w 1254"/>
                <a:gd name="T67" fmla="*/ 47 h 415"/>
                <a:gd name="T68" fmla="*/ 0 w 1254"/>
                <a:gd name="T69" fmla="*/ 14 h 41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54"/>
                <a:gd name="T106" fmla="*/ 0 h 415"/>
                <a:gd name="T107" fmla="*/ 1254 w 1254"/>
                <a:gd name="T108" fmla="*/ 415 h 41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54" h="415">
                  <a:moveTo>
                    <a:pt x="0" y="124"/>
                  </a:moveTo>
                  <a:lnTo>
                    <a:pt x="3" y="124"/>
                  </a:lnTo>
                  <a:lnTo>
                    <a:pt x="10" y="122"/>
                  </a:lnTo>
                  <a:lnTo>
                    <a:pt x="23" y="120"/>
                  </a:lnTo>
                  <a:lnTo>
                    <a:pt x="40" y="117"/>
                  </a:lnTo>
                  <a:lnTo>
                    <a:pt x="59" y="114"/>
                  </a:lnTo>
                  <a:lnTo>
                    <a:pt x="81" y="109"/>
                  </a:lnTo>
                  <a:lnTo>
                    <a:pt x="107" y="103"/>
                  </a:lnTo>
                  <a:lnTo>
                    <a:pt x="133" y="96"/>
                  </a:lnTo>
                  <a:lnTo>
                    <a:pt x="161" y="89"/>
                  </a:lnTo>
                  <a:lnTo>
                    <a:pt x="188" y="79"/>
                  </a:lnTo>
                  <a:lnTo>
                    <a:pt x="216" y="69"/>
                  </a:lnTo>
                  <a:lnTo>
                    <a:pt x="243" y="58"/>
                  </a:lnTo>
                  <a:lnTo>
                    <a:pt x="270" y="45"/>
                  </a:lnTo>
                  <a:lnTo>
                    <a:pt x="293" y="31"/>
                  </a:lnTo>
                  <a:lnTo>
                    <a:pt x="316" y="16"/>
                  </a:lnTo>
                  <a:lnTo>
                    <a:pt x="334" y="0"/>
                  </a:lnTo>
                  <a:lnTo>
                    <a:pt x="1254" y="210"/>
                  </a:lnTo>
                  <a:lnTo>
                    <a:pt x="1252" y="212"/>
                  </a:lnTo>
                  <a:lnTo>
                    <a:pt x="1247" y="218"/>
                  </a:lnTo>
                  <a:lnTo>
                    <a:pt x="1239" y="226"/>
                  </a:lnTo>
                  <a:lnTo>
                    <a:pt x="1227" y="236"/>
                  </a:lnTo>
                  <a:lnTo>
                    <a:pt x="1213" y="248"/>
                  </a:lnTo>
                  <a:lnTo>
                    <a:pt x="1197" y="263"/>
                  </a:lnTo>
                  <a:lnTo>
                    <a:pt x="1180" y="279"/>
                  </a:lnTo>
                  <a:lnTo>
                    <a:pt x="1159" y="295"/>
                  </a:lnTo>
                  <a:lnTo>
                    <a:pt x="1138" y="313"/>
                  </a:lnTo>
                  <a:lnTo>
                    <a:pt x="1116" y="330"/>
                  </a:lnTo>
                  <a:lnTo>
                    <a:pt x="1092" y="347"/>
                  </a:lnTo>
                  <a:lnTo>
                    <a:pt x="1068" y="364"/>
                  </a:lnTo>
                  <a:lnTo>
                    <a:pt x="1043" y="379"/>
                  </a:lnTo>
                  <a:lnTo>
                    <a:pt x="1019" y="392"/>
                  </a:lnTo>
                  <a:lnTo>
                    <a:pt x="994" y="405"/>
                  </a:lnTo>
                  <a:lnTo>
                    <a:pt x="971" y="415"/>
                  </a:lnTo>
                  <a:lnTo>
                    <a:pt x="0" y="12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25" name="Freeform 1271"/>
            <p:cNvSpPr>
              <a:spLocks/>
            </p:cNvSpPr>
            <p:nvPr/>
          </p:nvSpPr>
          <p:spPr bwMode="auto">
            <a:xfrm>
              <a:off x="4055" y="3381"/>
              <a:ext cx="49" cy="22"/>
            </a:xfrm>
            <a:custGeom>
              <a:avLst/>
              <a:gdLst>
                <a:gd name="T0" fmla="*/ 5 w 447"/>
                <a:gd name="T1" fmla="*/ 22 h 198"/>
                <a:gd name="T2" fmla="*/ 49 w 447"/>
                <a:gd name="T3" fmla="*/ 9 h 198"/>
                <a:gd name="T4" fmla="*/ 22 w 447"/>
                <a:gd name="T5" fmla="*/ 0 h 198"/>
                <a:gd name="T6" fmla="*/ 1 w 447"/>
                <a:gd name="T7" fmla="*/ 2 h 198"/>
                <a:gd name="T8" fmla="*/ 0 w 447"/>
                <a:gd name="T9" fmla="*/ 21 h 198"/>
                <a:gd name="T10" fmla="*/ 5 w 447"/>
                <a:gd name="T11" fmla="*/ 22 h 198"/>
                <a:gd name="T12" fmla="*/ 0 60000 65536"/>
                <a:gd name="T13" fmla="*/ 0 60000 65536"/>
                <a:gd name="T14" fmla="*/ 0 60000 65536"/>
                <a:gd name="T15" fmla="*/ 0 60000 65536"/>
                <a:gd name="T16" fmla="*/ 0 60000 65536"/>
                <a:gd name="T17" fmla="*/ 0 60000 65536"/>
                <a:gd name="T18" fmla="*/ 0 w 447"/>
                <a:gd name="T19" fmla="*/ 0 h 198"/>
                <a:gd name="T20" fmla="*/ 447 w 447"/>
                <a:gd name="T21" fmla="*/ 198 h 198"/>
              </a:gdLst>
              <a:ahLst/>
              <a:cxnLst>
                <a:cxn ang="T12">
                  <a:pos x="T0" y="T1"/>
                </a:cxn>
                <a:cxn ang="T13">
                  <a:pos x="T2" y="T3"/>
                </a:cxn>
                <a:cxn ang="T14">
                  <a:pos x="T4" y="T5"/>
                </a:cxn>
                <a:cxn ang="T15">
                  <a:pos x="T6" y="T7"/>
                </a:cxn>
                <a:cxn ang="T16">
                  <a:pos x="T8" y="T9"/>
                </a:cxn>
                <a:cxn ang="T17">
                  <a:pos x="T10" y="T11"/>
                </a:cxn>
              </a:cxnLst>
              <a:rect l="T18" t="T19" r="T20" b="T21"/>
              <a:pathLst>
                <a:path w="447" h="198">
                  <a:moveTo>
                    <a:pt x="45" y="198"/>
                  </a:moveTo>
                  <a:lnTo>
                    <a:pt x="447" y="79"/>
                  </a:lnTo>
                  <a:lnTo>
                    <a:pt x="203" y="0"/>
                  </a:lnTo>
                  <a:lnTo>
                    <a:pt x="5" y="22"/>
                  </a:lnTo>
                  <a:lnTo>
                    <a:pt x="0" y="187"/>
                  </a:lnTo>
                  <a:lnTo>
                    <a:pt x="45" y="19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26" name="Freeform 1272"/>
            <p:cNvSpPr>
              <a:spLocks/>
            </p:cNvSpPr>
            <p:nvPr/>
          </p:nvSpPr>
          <p:spPr bwMode="auto">
            <a:xfrm>
              <a:off x="3926" y="3287"/>
              <a:ext cx="27" cy="105"/>
            </a:xfrm>
            <a:custGeom>
              <a:avLst/>
              <a:gdLst>
                <a:gd name="T0" fmla="*/ 27 w 238"/>
                <a:gd name="T1" fmla="*/ 2 h 947"/>
                <a:gd name="T2" fmla="*/ 27 w 238"/>
                <a:gd name="T3" fmla="*/ 2 h 947"/>
                <a:gd name="T4" fmla="*/ 26 w 238"/>
                <a:gd name="T5" fmla="*/ 2 h 947"/>
                <a:gd name="T6" fmla="*/ 26 w 238"/>
                <a:gd name="T7" fmla="*/ 2 h 947"/>
                <a:gd name="T8" fmla="*/ 25 w 238"/>
                <a:gd name="T9" fmla="*/ 2 h 947"/>
                <a:gd name="T10" fmla="*/ 23 w 238"/>
                <a:gd name="T11" fmla="*/ 1 h 947"/>
                <a:gd name="T12" fmla="*/ 22 w 238"/>
                <a:gd name="T13" fmla="*/ 1 h 947"/>
                <a:gd name="T14" fmla="*/ 20 w 238"/>
                <a:gd name="T15" fmla="*/ 0 h 947"/>
                <a:gd name="T16" fmla="*/ 19 w 238"/>
                <a:gd name="T17" fmla="*/ 0 h 947"/>
                <a:gd name="T18" fmla="*/ 17 w 238"/>
                <a:gd name="T19" fmla="*/ 0 h 947"/>
                <a:gd name="T20" fmla="*/ 14 w 238"/>
                <a:gd name="T21" fmla="*/ 0 h 947"/>
                <a:gd name="T22" fmla="*/ 12 w 238"/>
                <a:gd name="T23" fmla="*/ 0 h 947"/>
                <a:gd name="T24" fmla="*/ 10 w 238"/>
                <a:gd name="T25" fmla="*/ 1 h 947"/>
                <a:gd name="T26" fmla="*/ 7 w 238"/>
                <a:gd name="T27" fmla="*/ 1 h 947"/>
                <a:gd name="T28" fmla="*/ 5 w 238"/>
                <a:gd name="T29" fmla="*/ 2 h 947"/>
                <a:gd name="T30" fmla="*/ 2 w 238"/>
                <a:gd name="T31" fmla="*/ 3 h 947"/>
                <a:gd name="T32" fmla="*/ 0 w 238"/>
                <a:gd name="T33" fmla="*/ 5 h 947"/>
                <a:gd name="T34" fmla="*/ 0 w 238"/>
                <a:gd name="T35" fmla="*/ 105 h 947"/>
                <a:gd name="T36" fmla="*/ 0 w 238"/>
                <a:gd name="T37" fmla="*/ 105 h 947"/>
                <a:gd name="T38" fmla="*/ 1 w 238"/>
                <a:gd name="T39" fmla="*/ 105 h 947"/>
                <a:gd name="T40" fmla="*/ 1 w 238"/>
                <a:gd name="T41" fmla="*/ 105 h 947"/>
                <a:gd name="T42" fmla="*/ 2 w 238"/>
                <a:gd name="T43" fmla="*/ 105 h 947"/>
                <a:gd name="T44" fmla="*/ 4 w 238"/>
                <a:gd name="T45" fmla="*/ 105 h 947"/>
                <a:gd name="T46" fmla="*/ 5 w 238"/>
                <a:gd name="T47" fmla="*/ 104 h 947"/>
                <a:gd name="T48" fmla="*/ 7 w 238"/>
                <a:gd name="T49" fmla="*/ 104 h 947"/>
                <a:gd name="T50" fmla="*/ 9 w 238"/>
                <a:gd name="T51" fmla="*/ 104 h 947"/>
                <a:gd name="T52" fmla="*/ 11 w 238"/>
                <a:gd name="T53" fmla="*/ 103 h 947"/>
                <a:gd name="T54" fmla="*/ 13 w 238"/>
                <a:gd name="T55" fmla="*/ 102 h 947"/>
                <a:gd name="T56" fmla="*/ 15 w 238"/>
                <a:gd name="T57" fmla="*/ 101 h 947"/>
                <a:gd name="T58" fmla="*/ 18 w 238"/>
                <a:gd name="T59" fmla="*/ 100 h 947"/>
                <a:gd name="T60" fmla="*/ 20 w 238"/>
                <a:gd name="T61" fmla="*/ 99 h 947"/>
                <a:gd name="T62" fmla="*/ 22 w 238"/>
                <a:gd name="T63" fmla="*/ 98 h 947"/>
                <a:gd name="T64" fmla="*/ 25 w 238"/>
                <a:gd name="T65" fmla="*/ 97 h 947"/>
                <a:gd name="T66" fmla="*/ 27 w 238"/>
                <a:gd name="T67" fmla="*/ 95 h 947"/>
                <a:gd name="T68" fmla="*/ 27 w 238"/>
                <a:gd name="T69" fmla="*/ 2 h 94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38"/>
                <a:gd name="T106" fmla="*/ 0 h 947"/>
                <a:gd name="T107" fmla="*/ 238 w 238"/>
                <a:gd name="T108" fmla="*/ 947 h 94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38" h="947">
                  <a:moveTo>
                    <a:pt x="238" y="22"/>
                  </a:moveTo>
                  <a:lnTo>
                    <a:pt x="237" y="21"/>
                  </a:lnTo>
                  <a:lnTo>
                    <a:pt x="233" y="19"/>
                  </a:lnTo>
                  <a:lnTo>
                    <a:pt x="226" y="17"/>
                  </a:lnTo>
                  <a:lnTo>
                    <a:pt x="217" y="14"/>
                  </a:lnTo>
                  <a:lnTo>
                    <a:pt x="206" y="10"/>
                  </a:lnTo>
                  <a:lnTo>
                    <a:pt x="194" y="7"/>
                  </a:lnTo>
                  <a:lnTo>
                    <a:pt x="180" y="4"/>
                  </a:lnTo>
                  <a:lnTo>
                    <a:pt x="164" y="1"/>
                  </a:lnTo>
                  <a:lnTo>
                    <a:pt x="146" y="0"/>
                  </a:lnTo>
                  <a:lnTo>
                    <a:pt x="127" y="0"/>
                  </a:lnTo>
                  <a:lnTo>
                    <a:pt x="108" y="2"/>
                  </a:lnTo>
                  <a:lnTo>
                    <a:pt x="87" y="5"/>
                  </a:lnTo>
                  <a:lnTo>
                    <a:pt x="66" y="11"/>
                  </a:lnTo>
                  <a:lnTo>
                    <a:pt x="44" y="19"/>
                  </a:lnTo>
                  <a:lnTo>
                    <a:pt x="22" y="30"/>
                  </a:lnTo>
                  <a:lnTo>
                    <a:pt x="0" y="45"/>
                  </a:lnTo>
                  <a:lnTo>
                    <a:pt x="0" y="947"/>
                  </a:lnTo>
                  <a:lnTo>
                    <a:pt x="1" y="947"/>
                  </a:lnTo>
                  <a:lnTo>
                    <a:pt x="6" y="947"/>
                  </a:lnTo>
                  <a:lnTo>
                    <a:pt x="13" y="946"/>
                  </a:lnTo>
                  <a:lnTo>
                    <a:pt x="22" y="945"/>
                  </a:lnTo>
                  <a:lnTo>
                    <a:pt x="33" y="943"/>
                  </a:lnTo>
                  <a:lnTo>
                    <a:pt x="47" y="941"/>
                  </a:lnTo>
                  <a:lnTo>
                    <a:pt x="62" y="938"/>
                  </a:lnTo>
                  <a:lnTo>
                    <a:pt x="78" y="934"/>
                  </a:lnTo>
                  <a:lnTo>
                    <a:pt x="96" y="928"/>
                  </a:lnTo>
                  <a:lnTo>
                    <a:pt x="115" y="922"/>
                  </a:lnTo>
                  <a:lnTo>
                    <a:pt x="135" y="915"/>
                  </a:lnTo>
                  <a:lnTo>
                    <a:pt x="155" y="906"/>
                  </a:lnTo>
                  <a:lnTo>
                    <a:pt x="176" y="896"/>
                  </a:lnTo>
                  <a:lnTo>
                    <a:pt x="197" y="884"/>
                  </a:lnTo>
                  <a:lnTo>
                    <a:pt x="217" y="871"/>
                  </a:lnTo>
                  <a:lnTo>
                    <a:pt x="238" y="856"/>
                  </a:lnTo>
                  <a:lnTo>
                    <a:pt x="238" y="2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27" name="Freeform 1273"/>
            <p:cNvSpPr>
              <a:spLocks/>
            </p:cNvSpPr>
            <p:nvPr/>
          </p:nvSpPr>
          <p:spPr bwMode="auto">
            <a:xfrm>
              <a:off x="3927" y="3288"/>
              <a:ext cx="23" cy="89"/>
            </a:xfrm>
            <a:custGeom>
              <a:avLst/>
              <a:gdLst>
                <a:gd name="T0" fmla="*/ 23 w 203"/>
                <a:gd name="T1" fmla="*/ 2 h 799"/>
                <a:gd name="T2" fmla="*/ 23 w 203"/>
                <a:gd name="T3" fmla="*/ 2 h 799"/>
                <a:gd name="T4" fmla="*/ 23 w 203"/>
                <a:gd name="T5" fmla="*/ 2 h 799"/>
                <a:gd name="T6" fmla="*/ 22 w 203"/>
                <a:gd name="T7" fmla="*/ 2 h 799"/>
                <a:gd name="T8" fmla="*/ 21 w 203"/>
                <a:gd name="T9" fmla="*/ 1 h 799"/>
                <a:gd name="T10" fmla="*/ 20 w 203"/>
                <a:gd name="T11" fmla="*/ 1 h 799"/>
                <a:gd name="T12" fmla="*/ 19 w 203"/>
                <a:gd name="T13" fmla="*/ 1 h 799"/>
                <a:gd name="T14" fmla="*/ 17 w 203"/>
                <a:gd name="T15" fmla="*/ 0 h 799"/>
                <a:gd name="T16" fmla="*/ 16 w 203"/>
                <a:gd name="T17" fmla="*/ 0 h 799"/>
                <a:gd name="T18" fmla="*/ 14 w 203"/>
                <a:gd name="T19" fmla="*/ 0 h 799"/>
                <a:gd name="T20" fmla="*/ 12 w 203"/>
                <a:gd name="T21" fmla="*/ 0 h 799"/>
                <a:gd name="T22" fmla="*/ 10 w 203"/>
                <a:gd name="T23" fmla="*/ 0 h 799"/>
                <a:gd name="T24" fmla="*/ 8 w 203"/>
                <a:gd name="T25" fmla="*/ 0 h 799"/>
                <a:gd name="T26" fmla="*/ 6 w 203"/>
                <a:gd name="T27" fmla="*/ 1 h 799"/>
                <a:gd name="T28" fmla="*/ 4 w 203"/>
                <a:gd name="T29" fmla="*/ 2 h 799"/>
                <a:gd name="T30" fmla="*/ 2 w 203"/>
                <a:gd name="T31" fmla="*/ 3 h 799"/>
                <a:gd name="T32" fmla="*/ 0 w 203"/>
                <a:gd name="T33" fmla="*/ 4 h 799"/>
                <a:gd name="T34" fmla="*/ 0 w 203"/>
                <a:gd name="T35" fmla="*/ 89 h 799"/>
                <a:gd name="T36" fmla="*/ 0 w 203"/>
                <a:gd name="T37" fmla="*/ 89 h 799"/>
                <a:gd name="T38" fmla="*/ 1 w 203"/>
                <a:gd name="T39" fmla="*/ 89 h 799"/>
                <a:gd name="T40" fmla="*/ 1 w 203"/>
                <a:gd name="T41" fmla="*/ 89 h 799"/>
                <a:gd name="T42" fmla="*/ 2 w 203"/>
                <a:gd name="T43" fmla="*/ 89 h 799"/>
                <a:gd name="T44" fmla="*/ 3 w 203"/>
                <a:gd name="T45" fmla="*/ 89 h 799"/>
                <a:gd name="T46" fmla="*/ 5 w 203"/>
                <a:gd name="T47" fmla="*/ 88 h 799"/>
                <a:gd name="T48" fmla="*/ 6 w 203"/>
                <a:gd name="T49" fmla="*/ 88 h 799"/>
                <a:gd name="T50" fmla="*/ 8 w 203"/>
                <a:gd name="T51" fmla="*/ 88 h 799"/>
                <a:gd name="T52" fmla="*/ 9 w 203"/>
                <a:gd name="T53" fmla="*/ 87 h 799"/>
                <a:gd name="T54" fmla="*/ 11 w 203"/>
                <a:gd name="T55" fmla="*/ 87 h 799"/>
                <a:gd name="T56" fmla="*/ 13 w 203"/>
                <a:gd name="T57" fmla="*/ 86 h 799"/>
                <a:gd name="T58" fmla="*/ 15 w 203"/>
                <a:gd name="T59" fmla="*/ 85 h 799"/>
                <a:gd name="T60" fmla="*/ 17 w 203"/>
                <a:gd name="T61" fmla="*/ 84 h 799"/>
                <a:gd name="T62" fmla="*/ 19 w 203"/>
                <a:gd name="T63" fmla="*/ 83 h 799"/>
                <a:gd name="T64" fmla="*/ 21 w 203"/>
                <a:gd name="T65" fmla="*/ 82 h 799"/>
                <a:gd name="T66" fmla="*/ 23 w 203"/>
                <a:gd name="T67" fmla="*/ 80 h 799"/>
                <a:gd name="T68" fmla="*/ 23 w 203"/>
                <a:gd name="T69" fmla="*/ 2 h 79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03"/>
                <a:gd name="T106" fmla="*/ 0 h 799"/>
                <a:gd name="T107" fmla="*/ 203 w 203"/>
                <a:gd name="T108" fmla="*/ 799 h 79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03" h="799">
                  <a:moveTo>
                    <a:pt x="203" y="18"/>
                  </a:moveTo>
                  <a:lnTo>
                    <a:pt x="202" y="17"/>
                  </a:lnTo>
                  <a:lnTo>
                    <a:pt x="199" y="16"/>
                  </a:lnTo>
                  <a:lnTo>
                    <a:pt x="193" y="14"/>
                  </a:lnTo>
                  <a:lnTo>
                    <a:pt x="186" y="11"/>
                  </a:lnTo>
                  <a:lnTo>
                    <a:pt x="177" y="8"/>
                  </a:lnTo>
                  <a:lnTo>
                    <a:pt x="166" y="5"/>
                  </a:lnTo>
                  <a:lnTo>
                    <a:pt x="153" y="3"/>
                  </a:lnTo>
                  <a:lnTo>
                    <a:pt x="140" y="1"/>
                  </a:lnTo>
                  <a:lnTo>
                    <a:pt x="125" y="0"/>
                  </a:lnTo>
                  <a:lnTo>
                    <a:pt x="109" y="0"/>
                  </a:lnTo>
                  <a:lnTo>
                    <a:pt x="92" y="1"/>
                  </a:lnTo>
                  <a:lnTo>
                    <a:pt x="74" y="4"/>
                  </a:lnTo>
                  <a:lnTo>
                    <a:pt x="57" y="9"/>
                  </a:lnTo>
                  <a:lnTo>
                    <a:pt x="37" y="16"/>
                  </a:lnTo>
                  <a:lnTo>
                    <a:pt x="19" y="26"/>
                  </a:lnTo>
                  <a:lnTo>
                    <a:pt x="0" y="38"/>
                  </a:lnTo>
                  <a:lnTo>
                    <a:pt x="0" y="799"/>
                  </a:lnTo>
                  <a:lnTo>
                    <a:pt x="1" y="799"/>
                  </a:lnTo>
                  <a:lnTo>
                    <a:pt x="5" y="799"/>
                  </a:lnTo>
                  <a:lnTo>
                    <a:pt x="11" y="798"/>
                  </a:lnTo>
                  <a:lnTo>
                    <a:pt x="19" y="797"/>
                  </a:lnTo>
                  <a:lnTo>
                    <a:pt x="28" y="796"/>
                  </a:lnTo>
                  <a:lnTo>
                    <a:pt x="41" y="794"/>
                  </a:lnTo>
                  <a:lnTo>
                    <a:pt x="53" y="791"/>
                  </a:lnTo>
                  <a:lnTo>
                    <a:pt x="67" y="786"/>
                  </a:lnTo>
                  <a:lnTo>
                    <a:pt x="82" y="782"/>
                  </a:lnTo>
                  <a:lnTo>
                    <a:pt x="99" y="777"/>
                  </a:lnTo>
                  <a:lnTo>
                    <a:pt x="116" y="771"/>
                  </a:lnTo>
                  <a:lnTo>
                    <a:pt x="133" y="763"/>
                  </a:lnTo>
                  <a:lnTo>
                    <a:pt x="150" y="755"/>
                  </a:lnTo>
                  <a:lnTo>
                    <a:pt x="169" y="745"/>
                  </a:lnTo>
                  <a:lnTo>
                    <a:pt x="186" y="733"/>
                  </a:lnTo>
                  <a:lnTo>
                    <a:pt x="203" y="720"/>
                  </a:lnTo>
                  <a:lnTo>
                    <a:pt x="203" y="1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28" name="Freeform 1274"/>
            <p:cNvSpPr>
              <a:spLocks/>
            </p:cNvSpPr>
            <p:nvPr/>
          </p:nvSpPr>
          <p:spPr bwMode="auto">
            <a:xfrm>
              <a:off x="3928" y="3289"/>
              <a:ext cx="19" cy="72"/>
            </a:xfrm>
            <a:custGeom>
              <a:avLst/>
              <a:gdLst>
                <a:gd name="T0" fmla="*/ 19 w 171"/>
                <a:gd name="T1" fmla="*/ 2 h 650"/>
                <a:gd name="T2" fmla="*/ 19 w 171"/>
                <a:gd name="T3" fmla="*/ 2 h 650"/>
                <a:gd name="T4" fmla="*/ 19 w 171"/>
                <a:gd name="T5" fmla="*/ 1 h 650"/>
                <a:gd name="T6" fmla="*/ 18 w 171"/>
                <a:gd name="T7" fmla="*/ 1 h 650"/>
                <a:gd name="T8" fmla="*/ 17 w 171"/>
                <a:gd name="T9" fmla="*/ 1 h 650"/>
                <a:gd name="T10" fmla="*/ 17 w 171"/>
                <a:gd name="T11" fmla="*/ 1 h 650"/>
                <a:gd name="T12" fmla="*/ 15 w 171"/>
                <a:gd name="T13" fmla="*/ 0 h 650"/>
                <a:gd name="T14" fmla="*/ 14 w 171"/>
                <a:gd name="T15" fmla="*/ 0 h 650"/>
                <a:gd name="T16" fmla="*/ 13 w 171"/>
                <a:gd name="T17" fmla="*/ 0 h 650"/>
                <a:gd name="T18" fmla="*/ 12 w 171"/>
                <a:gd name="T19" fmla="*/ 0 h 650"/>
                <a:gd name="T20" fmla="*/ 10 w 171"/>
                <a:gd name="T21" fmla="*/ 0 h 650"/>
                <a:gd name="T22" fmla="*/ 9 w 171"/>
                <a:gd name="T23" fmla="*/ 0 h 650"/>
                <a:gd name="T24" fmla="*/ 7 w 171"/>
                <a:gd name="T25" fmla="*/ 0 h 650"/>
                <a:gd name="T26" fmla="*/ 5 w 171"/>
                <a:gd name="T27" fmla="*/ 1 h 650"/>
                <a:gd name="T28" fmla="*/ 3 w 171"/>
                <a:gd name="T29" fmla="*/ 1 h 650"/>
                <a:gd name="T30" fmla="*/ 2 w 171"/>
                <a:gd name="T31" fmla="*/ 2 h 650"/>
                <a:gd name="T32" fmla="*/ 0 w 171"/>
                <a:gd name="T33" fmla="*/ 4 h 650"/>
                <a:gd name="T34" fmla="*/ 0 w 171"/>
                <a:gd name="T35" fmla="*/ 72 h 650"/>
                <a:gd name="T36" fmla="*/ 0 w 171"/>
                <a:gd name="T37" fmla="*/ 72 h 650"/>
                <a:gd name="T38" fmla="*/ 0 w 171"/>
                <a:gd name="T39" fmla="*/ 72 h 650"/>
                <a:gd name="T40" fmla="*/ 1 w 171"/>
                <a:gd name="T41" fmla="*/ 72 h 650"/>
                <a:gd name="T42" fmla="*/ 2 w 171"/>
                <a:gd name="T43" fmla="*/ 72 h 650"/>
                <a:gd name="T44" fmla="*/ 3 w 171"/>
                <a:gd name="T45" fmla="*/ 72 h 650"/>
                <a:gd name="T46" fmla="*/ 4 w 171"/>
                <a:gd name="T47" fmla="*/ 71 h 650"/>
                <a:gd name="T48" fmla="*/ 5 w 171"/>
                <a:gd name="T49" fmla="*/ 71 h 650"/>
                <a:gd name="T50" fmla="*/ 6 w 171"/>
                <a:gd name="T51" fmla="*/ 71 h 650"/>
                <a:gd name="T52" fmla="*/ 8 w 171"/>
                <a:gd name="T53" fmla="*/ 70 h 650"/>
                <a:gd name="T54" fmla="*/ 9 w 171"/>
                <a:gd name="T55" fmla="*/ 70 h 650"/>
                <a:gd name="T56" fmla="*/ 11 w 171"/>
                <a:gd name="T57" fmla="*/ 69 h 650"/>
                <a:gd name="T58" fmla="*/ 12 w 171"/>
                <a:gd name="T59" fmla="*/ 69 h 650"/>
                <a:gd name="T60" fmla="*/ 14 w 171"/>
                <a:gd name="T61" fmla="*/ 68 h 650"/>
                <a:gd name="T62" fmla="*/ 16 w 171"/>
                <a:gd name="T63" fmla="*/ 67 h 650"/>
                <a:gd name="T64" fmla="*/ 17 w 171"/>
                <a:gd name="T65" fmla="*/ 66 h 650"/>
                <a:gd name="T66" fmla="*/ 19 w 171"/>
                <a:gd name="T67" fmla="*/ 65 h 650"/>
                <a:gd name="T68" fmla="*/ 19 w 171"/>
                <a:gd name="T69" fmla="*/ 2 h 65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71"/>
                <a:gd name="T106" fmla="*/ 0 h 650"/>
                <a:gd name="T107" fmla="*/ 171 w 171"/>
                <a:gd name="T108" fmla="*/ 650 h 65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71" h="650">
                  <a:moveTo>
                    <a:pt x="171" y="15"/>
                  </a:moveTo>
                  <a:lnTo>
                    <a:pt x="170" y="15"/>
                  </a:lnTo>
                  <a:lnTo>
                    <a:pt x="167" y="13"/>
                  </a:lnTo>
                  <a:lnTo>
                    <a:pt x="163" y="11"/>
                  </a:lnTo>
                  <a:lnTo>
                    <a:pt x="157" y="9"/>
                  </a:lnTo>
                  <a:lnTo>
                    <a:pt x="149" y="7"/>
                  </a:lnTo>
                  <a:lnTo>
                    <a:pt x="139" y="4"/>
                  </a:lnTo>
                  <a:lnTo>
                    <a:pt x="129" y="2"/>
                  </a:lnTo>
                  <a:lnTo>
                    <a:pt x="118" y="0"/>
                  </a:lnTo>
                  <a:lnTo>
                    <a:pt x="105" y="0"/>
                  </a:lnTo>
                  <a:lnTo>
                    <a:pt x="92" y="0"/>
                  </a:lnTo>
                  <a:lnTo>
                    <a:pt x="77" y="1"/>
                  </a:lnTo>
                  <a:lnTo>
                    <a:pt x="63" y="3"/>
                  </a:lnTo>
                  <a:lnTo>
                    <a:pt x="48" y="7"/>
                  </a:lnTo>
                  <a:lnTo>
                    <a:pt x="31" y="13"/>
                  </a:lnTo>
                  <a:lnTo>
                    <a:pt x="16" y="22"/>
                  </a:lnTo>
                  <a:lnTo>
                    <a:pt x="0" y="32"/>
                  </a:lnTo>
                  <a:lnTo>
                    <a:pt x="0" y="650"/>
                  </a:lnTo>
                  <a:lnTo>
                    <a:pt x="1" y="650"/>
                  </a:lnTo>
                  <a:lnTo>
                    <a:pt x="4" y="650"/>
                  </a:lnTo>
                  <a:lnTo>
                    <a:pt x="9" y="649"/>
                  </a:lnTo>
                  <a:lnTo>
                    <a:pt x="16" y="648"/>
                  </a:lnTo>
                  <a:lnTo>
                    <a:pt x="24" y="647"/>
                  </a:lnTo>
                  <a:lnTo>
                    <a:pt x="34" y="645"/>
                  </a:lnTo>
                  <a:lnTo>
                    <a:pt x="45" y="642"/>
                  </a:lnTo>
                  <a:lnTo>
                    <a:pt x="57" y="640"/>
                  </a:lnTo>
                  <a:lnTo>
                    <a:pt x="69" y="636"/>
                  </a:lnTo>
                  <a:lnTo>
                    <a:pt x="82" y="632"/>
                  </a:lnTo>
                  <a:lnTo>
                    <a:pt x="97" y="627"/>
                  </a:lnTo>
                  <a:lnTo>
                    <a:pt x="112" y="621"/>
                  </a:lnTo>
                  <a:lnTo>
                    <a:pt x="126" y="614"/>
                  </a:lnTo>
                  <a:lnTo>
                    <a:pt x="141" y="606"/>
                  </a:lnTo>
                  <a:lnTo>
                    <a:pt x="157" y="595"/>
                  </a:lnTo>
                  <a:lnTo>
                    <a:pt x="171" y="585"/>
                  </a:lnTo>
                  <a:lnTo>
                    <a:pt x="171" y="1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29" name="Freeform 1275"/>
            <p:cNvSpPr>
              <a:spLocks/>
            </p:cNvSpPr>
            <p:nvPr/>
          </p:nvSpPr>
          <p:spPr bwMode="auto">
            <a:xfrm>
              <a:off x="3929" y="3289"/>
              <a:ext cx="15" cy="56"/>
            </a:xfrm>
            <a:custGeom>
              <a:avLst/>
              <a:gdLst>
                <a:gd name="T0" fmla="*/ 15 w 138"/>
                <a:gd name="T1" fmla="*/ 2 h 502"/>
                <a:gd name="T2" fmla="*/ 15 w 138"/>
                <a:gd name="T3" fmla="*/ 1 h 502"/>
                <a:gd name="T4" fmla="*/ 14 w 138"/>
                <a:gd name="T5" fmla="*/ 1 h 502"/>
                <a:gd name="T6" fmla="*/ 12 w 138"/>
                <a:gd name="T7" fmla="*/ 0 h 502"/>
                <a:gd name="T8" fmla="*/ 10 w 138"/>
                <a:gd name="T9" fmla="*/ 0 h 502"/>
                <a:gd name="T10" fmla="*/ 8 w 138"/>
                <a:gd name="T11" fmla="*/ 0 h 502"/>
                <a:gd name="T12" fmla="*/ 6 w 138"/>
                <a:gd name="T13" fmla="*/ 0 h 502"/>
                <a:gd name="T14" fmla="*/ 3 w 138"/>
                <a:gd name="T15" fmla="*/ 1 h 502"/>
                <a:gd name="T16" fmla="*/ 0 w 138"/>
                <a:gd name="T17" fmla="*/ 3 h 502"/>
                <a:gd name="T18" fmla="*/ 0 w 138"/>
                <a:gd name="T19" fmla="*/ 56 h 502"/>
                <a:gd name="T20" fmla="*/ 0 w 138"/>
                <a:gd name="T21" fmla="*/ 56 h 502"/>
                <a:gd name="T22" fmla="*/ 1 w 138"/>
                <a:gd name="T23" fmla="*/ 56 h 502"/>
                <a:gd name="T24" fmla="*/ 3 w 138"/>
                <a:gd name="T25" fmla="*/ 56 h 502"/>
                <a:gd name="T26" fmla="*/ 5 w 138"/>
                <a:gd name="T27" fmla="*/ 55 h 502"/>
                <a:gd name="T28" fmla="*/ 7 w 138"/>
                <a:gd name="T29" fmla="*/ 54 h 502"/>
                <a:gd name="T30" fmla="*/ 10 w 138"/>
                <a:gd name="T31" fmla="*/ 53 h 502"/>
                <a:gd name="T32" fmla="*/ 12 w 138"/>
                <a:gd name="T33" fmla="*/ 52 h 502"/>
                <a:gd name="T34" fmla="*/ 15 w 138"/>
                <a:gd name="T35" fmla="*/ 50 h 502"/>
                <a:gd name="T36" fmla="*/ 15 w 138"/>
                <a:gd name="T37" fmla="*/ 2 h 5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8"/>
                <a:gd name="T58" fmla="*/ 0 h 502"/>
                <a:gd name="T59" fmla="*/ 138 w 138"/>
                <a:gd name="T60" fmla="*/ 502 h 5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8" h="502">
                  <a:moveTo>
                    <a:pt x="138" y="14"/>
                  </a:moveTo>
                  <a:lnTo>
                    <a:pt x="135" y="13"/>
                  </a:lnTo>
                  <a:lnTo>
                    <a:pt x="126" y="8"/>
                  </a:lnTo>
                  <a:lnTo>
                    <a:pt x="113" y="4"/>
                  </a:lnTo>
                  <a:lnTo>
                    <a:pt x="96" y="1"/>
                  </a:lnTo>
                  <a:lnTo>
                    <a:pt x="74" y="0"/>
                  </a:lnTo>
                  <a:lnTo>
                    <a:pt x="51" y="3"/>
                  </a:lnTo>
                  <a:lnTo>
                    <a:pt x="25" y="12"/>
                  </a:lnTo>
                  <a:lnTo>
                    <a:pt x="0" y="26"/>
                  </a:lnTo>
                  <a:lnTo>
                    <a:pt x="0" y="502"/>
                  </a:lnTo>
                  <a:lnTo>
                    <a:pt x="3" y="502"/>
                  </a:lnTo>
                  <a:lnTo>
                    <a:pt x="13" y="501"/>
                  </a:lnTo>
                  <a:lnTo>
                    <a:pt x="28" y="499"/>
                  </a:lnTo>
                  <a:lnTo>
                    <a:pt x="46" y="494"/>
                  </a:lnTo>
                  <a:lnTo>
                    <a:pt x="67" y="488"/>
                  </a:lnTo>
                  <a:lnTo>
                    <a:pt x="91" y="479"/>
                  </a:lnTo>
                  <a:lnTo>
                    <a:pt x="114" y="467"/>
                  </a:lnTo>
                  <a:lnTo>
                    <a:pt x="138" y="450"/>
                  </a:lnTo>
                  <a:lnTo>
                    <a:pt x="138" y="1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30" name="Freeform 1276"/>
            <p:cNvSpPr>
              <a:spLocks/>
            </p:cNvSpPr>
            <p:nvPr/>
          </p:nvSpPr>
          <p:spPr bwMode="auto">
            <a:xfrm>
              <a:off x="3929" y="3290"/>
              <a:ext cx="12" cy="40"/>
            </a:xfrm>
            <a:custGeom>
              <a:avLst/>
              <a:gdLst>
                <a:gd name="T0" fmla="*/ 12 w 104"/>
                <a:gd name="T1" fmla="*/ 1 h 353"/>
                <a:gd name="T2" fmla="*/ 12 w 104"/>
                <a:gd name="T3" fmla="*/ 1 h 353"/>
                <a:gd name="T4" fmla="*/ 11 w 104"/>
                <a:gd name="T5" fmla="*/ 1 h 353"/>
                <a:gd name="T6" fmla="*/ 10 w 104"/>
                <a:gd name="T7" fmla="*/ 0 h 353"/>
                <a:gd name="T8" fmla="*/ 8 w 104"/>
                <a:gd name="T9" fmla="*/ 0 h 353"/>
                <a:gd name="T10" fmla="*/ 6 w 104"/>
                <a:gd name="T11" fmla="*/ 0 h 353"/>
                <a:gd name="T12" fmla="*/ 4 w 104"/>
                <a:gd name="T13" fmla="*/ 0 h 353"/>
                <a:gd name="T14" fmla="*/ 2 w 104"/>
                <a:gd name="T15" fmla="*/ 1 h 353"/>
                <a:gd name="T16" fmla="*/ 0 w 104"/>
                <a:gd name="T17" fmla="*/ 2 h 353"/>
                <a:gd name="T18" fmla="*/ 0 w 104"/>
                <a:gd name="T19" fmla="*/ 40 h 353"/>
                <a:gd name="T20" fmla="*/ 0 w 104"/>
                <a:gd name="T21" fmla="*/ 40 h 353"/>
                <a:gd name="T22" fmla="*/ 1 w 104"/>
                <a:gd name="T23" fmla="*/ 40 h 353"/>
                <a:gd name="T24" fmla="*/ 2 w 104"/>
                <a:gd name="T25" fmla="*/ 40 h 353"/>
                <a:gd name="T26" fmla="*/ 4 w 104"/>
                <a:gd name="T27" fmla="*/ 39 h 353"/>
                <a:gd name="T28" fmla="*/ 6 w 104"/>
                <a:gd name="T29" fmla="*/ 39 h 353"/>
                <a:gd name="T30" fmla="*/ 8 w 104"/>
                <a:gd name="T31" fmla="*/ 38 h 353"/>
                <a:gd name="T32" fmla="*/ 10 w 104"/>
                <a:gd name="T33" fmla="*/ 37 h 353"/>
                <a:gd name="T34" fmla="*/ 12 w 104"/>
                <a:gd name="T35" fmla="*/ 35 h 353"/>
                <a:gd name="T36" fmla="*/ 12 w 104"/>
                <a:gd name="T37" fmla="*/ 1 h 35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4"/>
                <a:gd name="T58" fmla="*/ 0 h 353"/>
                <a:gd name="T59" fmla="*/ 104 w 104"/>
                <a:gd name="T60" fmla="*/ 353 h 35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4" h="353">
                  <a:moveTo>
                    <a:pt x="104" y="10"/>
                  </a:moveTo>
                  <a:lnTo>
                    <a:pt x="102" y="9"/>
                  </a:lnTo>
                  <a:lnTo>
                    <a:pt x="95" y="6"/>
                  </a:lnTo>
                  <a:lnTo>
                    <a:pt x="85" y="3"/>
                  </a:lnTo>
                  <a:lnTo>
                    <a:pt x="71" y="0"/>
                  </a:lnTo>
                  <a:lnTo>
                    <a:pt x="56" y="0"/>
                  </a:lnTo>
                  <a:lnTo>
                    <a:pt x="38" y="3"/>
                  </a:lnTo>
                  <a:lnTo>
                    <a:pt x="19" y="9"/>
                  </a:lnTo>
                  <a:lnTo>
                    <a:pt x="0" y="20"/>
                  </a:lnTo>
                  <a:lnTo>
                    <a:pt x="0" y="353"/>
                  </a:lnTo>
                  <a:lnTo>
                    <a:pt x="2" y="353"/>
                  </a:lnTo>
                  <a:lnTo>
                    <a:pt x="9" y="352"/>
                  </a:lnTo>
                  <a:lnTo>
                    <a:pt x="21" y="350"/>
                  </a:lnTo>
                  <a:lnTo>
                    <a:pt x="35" y="347"/>
                  </a:lnTo>
                  <a:lnTo>
                    <a:pt x="51" y="343"/>
                  </a:lnTo>
                  <a:lnTo>
                    <a:pt x="68" y="336"/>
                  </a:lnTo>
                  <a:lnTo>
                    <a:pt x="86" y="326"/>
                  </a:lnTo>
                  <a:lnTo>
                    <a:pt x="104" y="313"/>
                  </a:lnTo>
                  <a:lnTo>
                    <a:pt x="104" y="1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31" name="Freeform 1277"/>
            <p:cNvSpPr>
              <a:spLocks/>
            </p:cNvSpPr>
            <p:nvPr/>
          </p:nvSpPr>
          <p:spPr bwMode="auto">
            <a:xfrm>
              <a:off x="3930" y="3291"/>
              <a:ext cx="8" cy="23"/>
            </a:xfrm>
            <a:custGeom>
              <a:avLst/>
              <a:gdLst>
                <a:gd name="T0" fmla="*/ 8 w 72"/>
                <a:gd name="T1" fmla="*/ 1 h 204"/>
                <a:gd name="T2" fmla="*/ 8 w 72"/>
                <a:gd name="T3" fmla="*/ 1 h 204"/>
                <a:gd name="T4" fmla="*/ 7 w 72"/>
                <a:gd name="T5" fmla="*/ 0 h 204"/>
                <a:gd name="T6" fmla="*/ 6 w 72"/>
                <a:gd name="T7" fmla="*/ 0 h 204"/>
                <a:gd name="T8" fmla="*/ 5 w 72"/>
                <a:gd name="T9" fmla="*/ 0 h 204"/>
                <a:gd name="T10" fmla="*/ 4 w 72"/>
                <a:gd name="T11" fmla="*/ 0 h 204"/>
                <a:gd name="T12" fmla="*/ 3 w 72"/>
                <a:gd name="T13" fmla="*/ 0 h 204"/>
                <a:gd name="T14" fmla="*/ 1 w 72"/>
                <a:gd name="T15" fmla="*/ 1 h 204"/>
                <a:gd name="T16" fmla="*/ 0 w 72"/>
                <a:gd name="T17" fmla="*/ 1 h 204"/>
                <a:gd name="T18" fmla="*/ 0 w 72"/>
                <a:gd name="T19" fmla="*/ 23 h 204"/>
                <a:gd name="T20" fmla="*/ 0 w 72"/>
                <a:gd name="T21" fmla="*/ 23 h 204"/>
                <a:gd name="T22" fmla="*/ 1 w 72"/>
                <a:gd name="T23" fmla="*/ 23 h 204"/>
                <a:gd name="T24" fmla="*/ 2 w 72"/>
                <a:gd name="T25" fmla="*/ 23 h 204"/>
                <a:gd name="T26" fmla="*/ 3 w 72"/>
                <a:gd name="T27" fmla="*/ 23 h 204"/>
                <a:gd name="T28" fmla="*/ 4 w 72"/>
                <a:gd name="T29" fmla="*/ 22 h 204"/>
                <a:gd name="T30" fmla="*/ 5 w 72"/>
                <a:gd name="T31" fmla="*/ 22 h 204"/>
                <a:gd name="T32" fmla="*/ 7 w 72"/>
                <a:gd name="T33" fmla="*/ 21 h 204"/>
                <a:gd name="T34" fmla="*/ 8 w 72"/>
                <a:gd name="T35" fmla="*/ 20 h 204"/>
                <a:gd name="T36" fmla="*/ 8 w 72"/>
                <a:gd name="T37" fmla="*/ 1 h 20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2"/>
                <a:gd name="T58" fmla="*/ 0 h 204"/>
                <a:gd name="T59" fmla="*/ 72 w 72"/>
                <a:gd name="T60" fmla="*/ 204 h 20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2" h="204">
                  <a:moveTo>
                    <a:pt x="72" y="6"/>
                  </a:moveTo>
                  <a:lnTo>
                    <a:pt x="69" y="5"/>
                  </a:lnTo>
                  <a:lnTo>
                    <a:pt x="65" y="4"/>
                  </a:lnTo>
                  <a:lnTo>
                    <a:pt x="58" y="2"/>
                  </a:lnTo>
                  <a:lnTo>
                    <a:pt x="49" y="0"/>
                  </a:lnTo>
                  <a:lnTo>
                    <a:pt x="39" y="0"/>
                  </a:lnTo>
                  <a:lnTo>
                    <a:pt x="27" y="1"/>
                  </a:lnTo>
                  <a:lnTo>
                    <a:pt x="13" y="6"/>
                  </a:lnTo>
                  <a:lnTo>
                    <a:pt x="0" y="13"/>
                  </a:lnTo>
                  <a:lnTo>
                    <a:pt x="0" y="204"/>
                  </a:lnTo>
                  <a:lnTo>
                    <a:pt x="2" y="204"/>
                  </a:lnTo>
                  <a:lnTo>
                    <a:pt x="6" y="203"/>
                  </a:lnTo>
                  <a:lnTo>
                    <a:pt x="15" y="202"/>
                  </a:lnTo>
                  <a:lnTo>
                    <a:pt x="24" y="200"/>
                  </a:lnTo>
                  <a:lnTo>
                    <a:pt x="35" y="197"/>
                  </a:lnTo>
                  <a:lnTo>
                    <a:pt x="47" y="192"/>
                  </a:lnTo>
                  <a:lnTo>
                    <a:pt x="59" y="185"/>
                  </a:lnTo>
                  <a:lnTo>
                    <a:pt x="72" y="177"/>
                  </a:lnTo>
                  <a:lnTo>
                    <a:pt x="72" y="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32" name="Freeform 1278"/>
            <p:cNvSpPr>
              <a:spLocks/>
            </p:cNvSpPr>
            <p:nvPr/>
          </p:nvSpPr>
          <p:spPr bwMode="auto">
            <a:xfrm>
              <a:off x="4025" y="3357"/>
              <a:ext cx="12" cy="11"/>
            </a:xfrm>
            <a:custGeom>
              <a:avLst/>
              <a:gdLst>
                <a:gd name="T0" fmla="*/ 6 w 104"/>
                <a:gd name="T1" fmla="*/ 11 h 104"/>
                <a:gd name="T2" fmla="*/ 7 w 104"/>
                <a:gd name="T3" fmla="*/ 11 h 104"/>
                <a:gd name="T4" fmla="*/ 8 w 104"/>
                <a:gd name="T5" fmla="*/ 11 h 104"/>
                <a:gd name="T6" fmla="*/ 9 w 104"/>
                <a:gd name="T7" fmla="*/ 10 h 104"/>
                <a:gd name="T8" fmla="*/ 10 w 104"/>
                <a:gd name="T9" fmla="*/ 9 h 104"/>
                <a:gd name="T10" fmla="*/ 11 w 104"/>
                <a:gd name="T11" fmla="*/ 9 h 104"/>
                <a:gd name="T12" fmla="*/ 12 w 104"/>
                <a:gd name="T13" fmla="*/ 8 h 104"/>
                <a:gd name="T14" fmla="*/ 12 w 104"/>
                <a:gd name="T15" fmla="*/ 7 h 104"/>
                <a:gd name="T16" fmla="*/ 12 w 104"/>
                <a:gd name="T17" fmla="*/ 6 h 104"/>
                <a:gd name="T18" fmla="*/ 12 w 104"/>
                <a:gd name="T19" fmla="*/ 4 h 104"/>
                <a:gd name="T20" fmla="*/ 12 w 104"/>
                <a:gd name="T21" fmla="*/ 3 h 104"/>
                <a:gd name="T22" fmla="*/ 11 w 104"/>
                <a:gd name="T23" fmla="*/ 2 h 104"/>
                <a:gd name="T24" fmla="*/ 10 w 104"/>
                <a:gd name="T25" fmla="*/ 2 h 104"/>
                <a:gd name="T26" fmla="*/ 9 w 104"/>
                <a:gd name="T27" fmla="*/ 1 h 104"/>
                <a:gd name="T28" fmla="*/ 8 w 104"/>
                <a:gd name="T29" fmla="*/ 0 h 104"/>
                <a:gd name="T30" fmla="*/ 7 w 104"/>
                <a:gd name="T31" fmla="*/ 0 h 104"/>
                <a:gd name="T32" fmla="*/ 6 w 104"/>
                <a:gd name="T33" fmla="*/ 0 h 104"/>
                <a:gd name="T34" fmla="*/ 5 w 104"/>
                <a:gd name="T35" fmla="*/ 0 h 104"/>
                <a:gd name="T36" fmla="*/ 4 w 104"/>
                <a:gd name="T37" fmla="*/ 0 h 104"/>
                <a:gd name="T38" fmla="*/ 3 w 104"/>
                <a:gd name="T39" fmla="*/ 1 h 104"/>
                <a:gd name="T40" fmla="*/ 2 w 104"/>
                <a:gd name="T41" fmla="*/ 2 h 104"/>
                <a:gd name="T42" fmla="*/ 1 w 104"/>
                <a:gd name="T43" fmla="*/ 2 h 104"/>
                <a:gd name="T44" fmla="*/ 0 w 104"/>
                <a:gd name="T45" fmla="*/ 3 h 104"/>
                <a:gd name="T46" fmla="*/ 0 w 104"/>
                <a:gd name="T47" fmla="*/ 4 h 104"/>
                <a:gd name="T48" fmla="*/ 0 w 104"/>
                <a:gd name="T49" fmla="*/ 6 h 104"/>
                <a:gd name="T50" fmla="*/ 0 w 104"/>
                <a:gd name="T51" fmla="*/ 7 h 104"/>
                <a:gd name="T52" fmla="*/ 0 w 104"/>
                <a:gd name="T53" fmla="*/ 8 h 104"/>
                <a:gd name="T54" fmla="*/ 1 w 104"/>
                <a:gd name="T55" fmla="*/ 9 h 104"/>
                <a:gd name="T56" fmla="*/ 2 w 104"/>
                <a:gd name="T57" fmla="*/ 9 h 104"/>
                <a:gd name="T58" fmla="*/ 3 w 104"/>
                <a:gd name="T59" fmla="*/ 10 h 104"/>
                <a:gd name="T60" fmla="*/ 4 w 104"/>
                <a:gd name="T61" fmla="*/ 11 h 104"/>
                <a:gd name="T62" fmla="*/ 5 w 104"/>
                <a:gd name="T63" fmla="*/ 11 h 104"/>
                <a:gd name="T64" fmla="*/ 6 w 104"/>
                <a:gd name="T65" fmla="*/ 11 h 1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4"/>
                <a:gd name="T100" fmla="*/ 0 h 104"/>
                <a:gd name="T101" fmla="*/ 104 w 104"/>
                <a:gd name="T102" fmla="*/ 104 h 10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4" h="104">
                  <a:moveTo>
                    <a:pt x="52" y="104"/>
                  </a:moveTo>
                  <a:lnTo>
                    <a:pt x="62" y="103"/>
                  </a:lnTo>
                  <a:lnTo>
                    <a:pt x="73" y="100"/>
                  </a:lnTo>
                  <a:lnTo>
                    <a:pt x="81" y="95"/>
                  </a:lnTo>
                  <a:lnTo>
                    <a:pt x="89" y="89"/>
                  </a:lnTo>
                  <a:lnTo>
                    <a:pt x="95" y="81"/>
                  </a:lnTo>
                  <a:lnTo>
                    <a:pt x="100" y="72"/>
                  </a:lnTo>
                  <a:lnTo>
                    <a:pt x="103" y="62"/>
                  </a:lnTo>
                  <a:lnTo>
                    <a:pt x="104" y="52"/>
                  </a:lnTo>
                  <a:lnTo>
                    <a:pt x="103" y="41"/>
                  </a:lnTo>
                  <a:lnTo>
                    <a:pt x="100" y="31"/>
                  </a:lnTo>
                  <a:lnTo>
                    <a:pt x="95" y="22"/>
                  </a:lnTo>
                  <a:lnTo>
                    <a:pt x="89" y="15"/>
                  </a:lnTo>
                  <a:lnTo>
                    <a:pt x="81" y="8"/>
                  </a:lnTo>
                  <a:lnTo>
                    <a:pt x="73" y="4"/>
                  </a:lnTo>
                  <a:lnTo>
                    <a:pt x="62" y="1"/>
                  </a:lnTo>
                  <a:lnTo>
                    <a:pt x="52" y="0"/>
                  </a:lnTo>
                  <a:lnTo>
                    <a:pt x="42" y="1"/>
                  </a:lnTo>
                  <a:lnTo>
                    <a:pt x="32" y="4"/>
                  </a:lnTo>
                  <a:lnTo>
                    <a:pt x="24" y="8"/>
                  </a:lnTo>
                  <a:lnTo>
                    <a:pt x="16" y="15"/>
                  </a:lnTo>
                  <a:lnTo>
                    <a:pt x="9" y="22"/>
                  </a:lnTo>
                  <a:lnTo>
                    <a:pt x="4" y="31"/>
                  </a:lnTo>
                  <a:lnTo>
                    <a:pt x="1" y="41"/>
                  </a:lnTo>
                  <a:lnTo>
                    <a:pt x="0" y="52"/>
                  </a:lnTo>
                  <a:lnTo>
                    <a:pt x="1" y="62"/>
                  </a:lnTo>
                  <a:lnTo>
                    <a:pt x="4" y="72"/>
                  </a:lnTo>
                  <a:lnTo>
                    <a:pt x="9" y="81"/>
                  </a:lnTo>
                  <a:lnTo>
                    <a:pt x="16" y="89"/>
                  </a:lnTo>
                  <a:lnTo>
                    <a:pt x="24" y="95"/>
                  </a:lnTo>
                  <a:lnTo>
                    <a:pt x="32" y="100"/>
                  </a:lnTo>
                  <a:lnTo>
                    <a:pt x="42" y="103"/>
                  </a:lnTo>
                  <a:lnTo>
                    <a:pt x="52" y="10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33" name="Freeform 1279"/>
            <p:cNvSpPr>
              <a:spLocks/>
            </p:cNvSpPr>
            <p:nvPr/>
          </p:nvSpPr>
          <p:spPr bwMode="auto">
            <a:xfrm>
              <a:off x="3990" y="3357"/>
              <a:ext cx="6" cy="6"/>
            </a:xfrm>
            <a:custGeom>
              <a:avLst/>
              <a:gdLst>
                <a:gd name="T0" fmla="*/ 3 w 52"/>
                <a:gd name="T1" fmla="*/ 6 h 52"/>
                <a:gd name="T2" fmla="*/ 4 w 52"/>
                <a:gd name="T3" fmla="*/ 6 h 52"/>
                <a:gd name="T4" fmla="*/ 5 w 52"/>
                <a:gd name="T5" fmla="*/ 5 h 52"/>
                <a:gd name="T6" fmla="*/ 6 w 52"/>
                <a:gd name="T7" fmla="*/ 4 h 52"/>
                <a:gd name="T8" fmla="*/ 6 w 52"/>
                <a:gd name="T9" fmla="*/ 3 h 52"/>
                <a:gd name="T10" fmla="*/ 6 w 52"/>
                <a:gd name="T11" fmla="*/ 2 h 52"/>
                <a:gd name="T12" fmla="*/ 5 w 52"/>
                <a:gd name="T13" fmla="*/ 1 h 52"/>
                <a:gd name="T14" fmla="*/ 4 w 52"/>
                <a:gd name="T15" fmla="*/ 0 h 52"/>
                <a:gd name="T16" fmla="*/ 3 w 52"/>
                <a:gd name="T17" fmla="*/ 0 h 52"/>
                <a:gd name="T18" fmla="*/ 2 w 52"/>
                <a:gd name="T19" fmla="*/ 0 h 52"/>
                <a:gd name="T20" fmla="*/ 1 w 52"/>
                <a:gd name="T21" fmla="*/ 1 h 52"/>
                <a:gd name="T22" fmla="*/ 0 w 52"/>
                <a:gd name="T23" fmla="*/ 2 h 52"/>
                <a:gd name="T24" fmla="*/ 0 w 52"/>
                <a:gd name="T25" fmla="*/ 3 h 52"/>
                <a:gd name="T26" fmla="*/ 0 w 52"/>
                <a:gd name="T27" fmla="*/ 4 h 52"/>
                <a:gd name="T28" fmla="*/ 1 w 52"/>
                <a:gd name="T29" fmla="*/ 5 h 52"/>
                <a:gd name="T30" fmla="*/ 2 w 52"/>
                <a:gd name="T31" fmla="*/ 6 h 52"/>
                <a:gd name="T32" fmla="*/ 3 w 52"/>
                <a:gd name="T33" fmla="*/ 6 h 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52"/>
                <a:gd name="T53" fmla="*/ 52 w 52"/>
                <a:gd name="T54" fmla="*/ 52 h 5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52">
                  <a:moveTo>
                    <a:pt x="25" y="52"/>
                  </a:moveTo>
                  <a:lnTo>
                    <a:pt x="35" y="50"/>
                  </a:lnTo>
                  <a:lnTo>
                    <a:pt x="44" y="44"/>
                  </a:lnTo>
                  <a:lnTo>
                    <a:pt x="50" y="36"/>
                  </a:lnTo>
                  <a:lnTo>
                    <a:pt x="52" y="25"/>
                  </a:lnTo>
                  <a:lnTo>
                    <a:pt x="50" y="15"/>
                  </a:lnTo>
                  <a:lnTo>
                    <a:pt x="44" y="7"/>
                  </a:lnTo>
                  <a:lnTo>
                    <a:pt x="35" y="2"/>
                  </a:lnTo>
                  <a:lnTo>
                    <a:pt x="25" y="0"/>
                  </a:lnTo>
                  <a:lnTo>
                    <a:pt x="15" y="2"/>
                  </a:lnTo>
                  <a:lnTo>
                    <a:pt x="7" y="7"/>
                  </a:lnTo>
                  <a:lnTo>
                    <a:pt x="2" y="15"/>
                  </a:lnTo>
                  <a:lnTo>
                    <a:pt x="0" y="25"/>
                  </a:lnTo>
                  <a:lnTo>
                    <a:pt x="2" y="36"/>
                  </a:lnTo>
                  <a:lnTo>
                    <a:pt x="7" y="44"/>
                  </a:lnTo>
                  <a:lnTo>
                    <a:pt x="15" y="50"/>
                  </a:lnTo>
                  <a:lnTo>
                    <a:pt x="25" y="5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34" name="Freeform 1280"/>
            <p:cNvSpPr>
              <a:spLocks/>
            </p:cNvSpPr>
            <p:nvPr/>
          </p:nvSpPr>
          <p:spPr bwMode="auto">
            <a:xfrm>
              <a:off x="4000" y="3357"/>
              <a:ext cx="5" cy="6"/>
            </a:xfrm>
            <a:custGeom>
              <a:avLst/>
              <a:gdLst>
                <a:gd name="T0" fmla="*/ 3 w 52"/>
                <a:gd name="T1" fmla="*/ 6 h 52"/>
                <a:gd name="T2" fmla="*/ 4 w 52"/>
                <a:gd name="T3" fmla="*/ 6 h 52"/>
                <a:gd name="T4" fmla="*/ 4 w 52"/>
                <a:gd name="T5" fmla="*/ 5 h 52"/>
                <a:gd name="T6" fmla="*/ 5 w 52"/>
                <a:gd name="T7" fmla="*/ 4 h 52"/>
                <a:gd name="T8" fmla="*/ 5 w 52"/>
                <a:gd name="T9" fmla="*/ 3 h 52"/>
                <a:gd name="T10" fmla="*/ 5 w 52"/>
                <a:gd name="T11" fmla="*/ 2 h 52"/>
                <a:gd name="T12" fmla="*/ 4 w 52"/>
                <a:gd name="T13" fmla="*/ 1 h 52"/>
                <a:gd name="T14" fmla="*/ 4 w 52"/>
                <a:gd name="T15" fmla="*/ 0 h 52"/>
                <a:gd name="T16" fmla="*/ 3 w 52"/>
                <a:gd name="T17" fmla="*/ 0 h 52"/>
                <a:gd name="T18" fmla="*/ 2 w 52"/>
                <a:gd name="T19" fmla="*/ 0 h 52"/>
                <a:gd name="T20" fmla="*/ 1 w 52"/>
                <a:gd name="T21" fmla="*/ 1 h 52"/>
                <a:gd name="T22" fmla="*/ 0 w 52"/>
                <a:gd name="T23" fmla="*/ 2 h 52"/>
                <a:gd name="T24" fmla="*/ 0 w 52"/>
                <a:gd name="T25" fmla="*/ 3 h 52"/>
                <a:gd name="T26" fmla="*/ 0 w 52"/>
                <a:gd name="T27" fmla="*/ 4 h 52"/>
                <a:gd name="T28" fmla="*/ 1 w 52"/>
                <a:gd name="T29" fmla="*/ 5 h 52"/>
                <a:gd name="T30" fmla="*/ 2 w 52"/>
                <a:gd name="T31" fmla="*/ 6 h 52"/>
                <a:gd name="T32" fmla="*/ 3 w 52"/>
                <a:gd name="T33" fmla="*/ 6 h 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52"/>
                <a:gd name="T53" fmla="*/ 52 w 52"/>
                <a:gd name="T54" fmla="*/ 52 h 5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52">
                  <a:moveTo>
                    <a:pt x="27" y="52"/>
                  </a:moveTo>
                  <a:lnTo>
                    <a:pt x="37" y="50"/>
                  </a:lnTo>
                  <a:lnTo>
                    <a:pt x="45" y="45"/>
                  </a:lnTo>
                  <a:lnTo>
                    <a:pt x="50" y="37"/>
                  </a:lnTo>
                  <a:lnTo>
                    <a:pt x="52" y="26"/>
                  </a:lnTo>
                  <a:lnTo>
                    <a:pt x="50" y="16"/>
                  </a:lnTo>
                  <a:lnTo>
                    <a:pt x="45" y="8"/>
                  </a:lnTo>
                  <a:lnTo>
                    <a:pt x="37" y="2"/>
                  </a:lnTo>
                  <a:lnTo>
                    <a:pt x="27" y="0"/>
                  </a:lnTo>
                  <a:lnTo>
                    <a:pt x="17" y="2"/>
                  </a:lnTo>
                  <a:lnTo>
                    <a:pt x="8" y="8"/>
                  </a:lnTo>
                  <a:lnTo>
                    <a:pt x="2" y="16"/>
                  </a:lnTo>
                  <a:lnTo>
                    <a:pt x="0" y="26"/>
                  </a:lnTo>
                  <a:lnTo>
                    <a:pt x="2" y="37"/>
                  </a:lnTo>
                  <a:lnTo>
                    <a:pt x="8" y="45"/>
                  </a:lnTo>
                  <a:lnTo>
                    <a:pt x="17" y="50"/>
                  </a:lnTo>
                  <a:lnTo>
                    <a:pt x="27" y="5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35" name="Freeform 1281"/>
            <p:cNvSpPr>
              <a:spLocks/>
            </p:cNvSpPr>
            <p:nvPr/>
          </p:nvSpPr>
          <p:spPr bwMode="auto">
            <a:xfrm>
              <a:off x="3961" y="3278"/>
              <a:ext cx="16" cy="79"/>
            </a:xfrm>
            <a:custGeom>
              <a:avLst/>
              <a:gdLst>
                <a:gd name="T0" fmla="*/ 5 w 148"/>
                <a:gd name="T1" fmla="*/ 2 h 712"/>
                <a:gd name="T2" fmla="*/ 5 w 148"/>
                <a:gd name="T3" fmla="*/ 3 h 712"/>
                <a:gd name="T4" fmla="*/ 3 w 148"/>
                <a:gd name="T5" fmla="*/ 8 h 712"/>
                <a:gd name="T6" fmla="*/ 2 w 148"/>
                <a:gd name="T7" fmla="*/ 15 h 712"/>
                <a:gd name="T8" fmla="*/ 1 w 148"/>
                <a:gd name="T9" fmla="*/ 24 h 712"/>
                <a:gd name="T10" fmla="*/ 0 w 148"/>
                <a:gd name="T11" fmla="*/ 35 h 712"/>
                <a:gd name="T12" fmla="*/ 0 w 148"/>
                <a:gd name="T13" fmla="*/ 49 h 712"/>
                <a:gd name="T14" fmla="*/ 1 w 148"/>
                <a:gd name="T15" fmla="*/ 63 h 712"/>
                <a:gd name="T16" fmla="*/ 4 w 148"/>
                <a:gd name="T17" fmla="*/ 79 h 712"/>
                <a:gd name="T18" fmla="*/ 15 w 148"/>
                <a:gd name="T19" fmla="*/ 78 h 712"/>
                <a:gd name="T20" fmla="*/ 15 w 148"/>
                <a:gd name="T21" fmla="*/ 76 h 712"/>
                <a:gd name="T22" fmla="*/ 14 w 148"/>
                <a:gd name="T23" fmla="*/ 70 h 712"/>
                <a:gd name="T24" fmla="*/ 13 w 148"/>
                <a:gd name="T25" fmla="*/ 60 h 712"/>
                <a:gd name="T26" fmla="*/ 11 w 148"/>
                <a:gd name="T27" fmla="*/ 49 h 712"/>
                <a:gd name="T28" fmla="*/ 11 w 148"/>
                <a:gd name="T29" fmla="*/ 36 h 712"/>
                <a:gd name="T30" fmla="*/ 11 w 148"/>
                <a:gd name="T31" fmla="*/ 23 h 712"/>
                <a:gd name="T32" fmla="*/ 13 w 148"/>
                <a:gd name="T33" fmla="*/ 11 h 712"/>
                <a:gd name="T34" fmla="*/ 16 w 148"/>
                <a:gd name="T35" fmla="*/ 1 h 712"/>
                <a:gd name="T36" fmla="*/ 16 w 148"/>
                <a:gd name="T37" fmla="*/ 1 h 712"/>
                <a:gd name="T38" fmla="*/ 16 w 148"/>
                <a:gd name="T39" fmla="*/ 1 h 712"/>
                <a:gd name="T40" fmla="*/ 16 w 148"/>
                <a:gd name="T41" fmla="*/ 0 h 712"/>
                <a:gd name="T42" fmla="*/ 15 w 148"/>
                <a:gd name="T43" fmla="*/ 0 h 712"/>
                <a:gd name="T44" fmla="*/ 14 w 148"/>
                <a:gd name="T45" fmla="*/ 0 h 712"/>
                <a:gd name="T46" fmla="*/ 12 w 148"/>
                <a:gd name="T47" fmla="*/ 0 h 712"/>
                <a:gd name="T48" fmla="*/ 9 w 148"/>
                <a:gd name="T49" fmla="*/ 1 h 712"/>
                <a:gd name="T50" fmla="*/ 5 w 148"/>
                <a:gd name="T51" fmla="*/ 2 h 71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48"/>
                <a:gd name="T79" fmla="*/ 0 h 712"/>
                <a:gd name="T80" fmla="*/ 148 w 148"/>
                <a:gd name="T81" fmla="*/ 712 h 71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48" h="712">
                  <a:moveTo>
                    <a:pt x="46" y="14"/>
                  </a:moveTo>
                  <a:lnTo>
                    <a:pt x="42" y="29"/>
                  </a:lnTo>
                  <a:lnTo>
                    <a:pt x="32" y="68"/>
                  </a:lnTo>
                  <a:lnTo>
                    <a:pt x="18" y="132"/>
                  </a:lnTo>
                  <a:lnTo>
                    <a:pt x="7" y="217"/>
                  </a:lnTo>
                  <a:lnTo>
                    <a:pt x="0" y="319"/>
                  </a:lnTo>
                  <a:lnTo>
                    <a:pt x="1" y="438"/>
                  </a:lnTo>
                  <a:lnTo>
                    <a:pt x="13" y="570"/>
                  </a:lnTo>
                  <a:lnTo>
                    <a:pt x="41" y="712"/>
                  </a:lnTo>
                  <a:lnTo>
                    <a:pt x="143" y="707"/>
                  </a:lnTo>
                  <a:lnTo>
                    <a:pt x="139" y="685"/>
                  </a:lnTo>
                  <a:lnTo>
                    <a:pt x="128" y="628"/>
                  </a:lnTo>
                  <a:lnTo>
                    <a:pt x="116" y="543"/>
                  </a:lnTo>
                  <a:lnTo>
                    <a:pt x="105" y="439"/>
                  </a:lnTo>
                  <a:lnTo>
                    <a:pt x="99" y="324"/>
                  </a:lnTo>
                  <a:lnTo>
                    <a:pt x="102" y="209"/>
                  </a:lnTo>
                  <a:lnTo>
                    <a:pt x="117" y="100"/>
                  </a:lnTo>
                  <a:lnTo>
                    <a:pt x="148" y="8"/>
                  </a:lnTo>
                  <a:lnTo>
                    <a:pt x="148" y="7"/>
                  </a:lnTo>
                  <a:lnTo>
                    <a:pt x="148" y="5"/>
                  </a:lnTo>
                  <a:lnTo>
                    <a:pt x="146" y="3"/>
                  </a:lnTo>
                  <a:lnTo>
                    <a:pt x="140" y="0"/>
                  </a:lnTo>
                  <a:lnTo>
                    <a:pt x="127" y="0"/>
                  </a:lnTo>
                  <a:lnTo>
                    <a:pt x="109" y="1"/>
                  </a:lnTo>
                  <a:lnTo>
                    <a:pt x="83" y="6"/>
                  </a:lnTo>
                  <a:lnTo>
                    <a:pt x="46" y="1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36" name="Freeform 1282"/>
            <p:cNvSpPr>
              <a:spLocks/>
            </p:cNvSpPr>
            <p:nvPr/>
          </p:nvSpPr>
          <p:spPr bwMode="auto">
            <a:xfrm>
              <a:off x="4045" y="3268"/>
              <a:ext cx="23" cy="88"/>
            </a:xfrm>
            <a:custGeom>
              <a:avLst/>
              <a:gdLst>
                <a:gd name="T0" fmla="*/ 23 w 201"/>
                <a:gd name="T1" fmla="*/ 1 h 795"/>
                <a:gd name="T2" fmla="*/ 22 w 201"/>
                <a:gd name="T3" fmla="*/ 1 h 795"/>
                <a:gd name="T4" fmla="*/ 21 w 201"/>
                <a:gd name="T5" fmla="*/ 3 h 795"/>
                <a:gd name="T6" fmla="*/ 19 w 201"/>
                <a:gd name="T7" fmla="*/ 8 h 795"/>
                <a:gd name="T8" fmla="*/ 17 w 201"/>
                <a:gd name="T9" fmla="*/ 15 h 795"/>
                <a:gd name="T10" fmla="*/ 15 w 201"/>
                <a:gd name="T11" fmla="*/ 27 h 795"/>
                <a:gd name="T12" fmla="*/ 15 w 201"/>
                <a:gd name="T13" fmla="*/ 42 h 795"/>
                <a:gd name="T14" fmla="*/ 15 w 201"/>
                <a:gd name="T15" fmla="*/ 62 h 795"/>
                <a:gd name="T16" fmla="*/ 17 w 201"/>
                <a:gd name="T17" fmla="*/ 88 h 795"/>
                <a:gd name="T18" fmla="*/ 4 w 201"/>
                <a:gd name="T19" fmla="*/ 88 h 795"/>
                <a:gd name="T20" fmla="*/ 4 w 201"/>
                <a:gd name="T21" fmla="*/ 85 h 795"/>
                <a:gd name="T22" fmla="*/ 3 w 201"/>
                <a:gd name="T23" fmla="*/ 78 h 795"/>
                <a:gd name="T24" fmla="*/ 1 w 201"/>
                <a:gd name="T25" fmla="*/ 68 h 795"/>
                <a:gd name="T26" fmla="*/ 0 w 201"/>
                <a:gd name="T27" fmla="*/ 55 h 795"/>
                <a:gd name="T28" fmla="*/ 0 w 201"/>
                <a:gd name="T29" fmla="*/ 40 h 795"/>
                <a:gd name="T30" fmla="*/ 1 w 201"/>
                <a:gd name="T31" fmla="*/ 26 h 795"/>
                <a:gd name="T32" fmla="*/ 3 w 201"/>
                <a:gd name="T33" fmla="*/ 12 h 795"/>
                <a:gd name="T34" fmla="*/ 8 w 201"/>
                <a:gd name="T35" fmla="*/ 0 h 795"/>
                <a:gd name="T36" fmla="*/ 23 w 201"/>
                <a:gd name="T37" fmla="*/ 1 h 7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01"/>
                <a:gd name="T58" fmla="*/ 0 h 795"/>
                <a:gd name="T59" fmla="*/ 201 w 201"/>
                <a:gd name="T60" fmla="*/ 795 h 7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01" h="795">
                  <a:moveTo>
                    <a:pt x="201" y="5"/>
                  </a:moveTo>
                  <a:lnTo>
                    <a:pt x="196" y="10"/>
                  </a:lnTo>
                  <a:lnTo>
                    <a:pt x="183" y="31"/>
                  </a:lnTo>
                  <a:lnTo>
                    <a:pt x="165" y="73"/>
                  </a:lnTo>
                  <a:lnTo>
                    <a:pt x="148" y="140"/>
                  </a:lnTo>
                  <a:lnTo>
                    <a:pt x="134" y="240"/>
                  </a:lnTo>
                  <a:lnTo>
                    <a:pt x="127" y="379"/>
                  </a:lnTo>
                  <a:lnTo>
                    <a:pt x="131" y="561"/>
                  </a:lnTo>
                  <a:lnTo>
                    <a:pt x="150" y="795"/>
                  </a:lnTo>
                  <a:lnTo>
                    <a:pt x="37" y="795"/>
                  </a:lnTo>
                  <a:lnTo>
                    <a:pt x="33" y="771"/>
                  </a:lnTo>
                  <a:lnTo>
                    <a:pt x="24" y="707"/>
                  </a:lnTo>
                  <a:lnTo>
                    <a:pt x="13" y="611"/>
                  </a:lnTo>
                  <a:lnTo>
                    <a:pt x="3" y="493"/>
                  </a:lnTo>
                  <a:lnTo>
                    <a:pt x="0" y="363"/>
                  </a:lnTo>
                  <a:lnTo>
                    <a:pt x="7" y="231"/>
                  </a:lnTo>
                  <a:lnTo>
                    <a:pt x="28" y="107"/>
                  </a:lnTo>
                  <a:lnTo>
                    <a:pt x="66" y="0"/>
                  </a:lnTo>
                  <a:lnTo>
                    <a:pt x="201" y="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37" name="Freeform 1283"/>
            <p:cNvSpPr>
              <a:spLocks/>
            </p:cNvSpPr>
            <p:nvPr/>
          </p:nvSpPr>
          <p:spPr bwMode="auto">
            <a:xfrm>
              <a:off x="3961" y="3282"/>
              <a:ext cx="15" cy="69"/>
            </a:xfrm>
            <a:custGeom>
              <a:avLst/>
              <a:gdLst>
                <a:gd name="T0" fmla="*/ 5 w 129"/>
                <a:gd name="T1" fmla="*/ 1 h 622"/>
                <a:gd name="T2" fmla="*/ 4 w 129"/>
                <a:gd name="T3" fmla="*/ 3 h 622"/>
                <a:gd name="T4" fmla="*/ 3 w 129"/>
                <a:gd name="T5" fmla="*/ 7 h 622"/>
                <a:gd name="T6" fmla="*/ 2 w 129"/>
                <a:gd name="T7" fmla="*/ 13 h 622"/>
                <a:gd name="T8" fmla="*/ 1 w 129"/>
                <a:gd name="T9" fmla="*/ 21 h 622"/>
                <a:gd name="T10" fmla="*/ 0 w 129"/>
                <a:gd name="T11" fmla="*/ 31 h 622"/>
                <a:gd name="T12" fmla="*/ 0 w 129"/>
                <a:gd name="T13" fmla="*/ 42 h 622"/>
                <a:gd name="T14" fmla="*/ 1 w 129"/>
                <a:gd name="T15" fmla="*/ 55 h 622"/>
                <a:gd name="T16" fmla="*/ 4 w 129"/>
                <a:gd name="T17" fmla="*/ 69 h 622"/>
                <a:gd name="T18" fmla="*/ 14 w 129"/>
                <a:gd name="T19" fmla="*/ 68 h 622"/>
                <a:gd name="T20" fmla="*/ 14 w 129"/>
                <a:gd name="T21" fmla="*/ 66 h 622"/>
                <a:gd name="T22" fmla="*/ 13 w 129"/>
                <a:gd name="T23" fmla="*/ 61 h 622"/>
                <a:gd name="T24" fmla="*/ 12 w 129"/>
                <a:gd name="T25" fmla="*/ 52 h 622"/>
                <a:gd name="T26" fmla="*/ 11 w 129"/>
                <a:gd name="T27" fmla="*/ 42 h 622"/>
                <a:gd name="T28" fmla="*/ 10 w 129"/>
                <a:gd name="T29" fmla="*/ 31 h 622"/>
                <a:gd name="T30" fmla="*/ 10 w 129"/>
                <a:gd name="T31" fmla="*/ 20 h 622"/>
                <a:gd name="T32" fmla="*/ 12 w 129"/>
                <a:gd name="T33" fmla="*/ 10 h 622"/>
                <a:gd name="T34" fmla="*/ 15 w 129"/>
                <a:gd name="T35" fmla="*/ 1 h 622"/>
                <a:gd name="T36" fmla="*/ 15 w 129"/>
                <a:gd name="T37" fmla="*/ 1 h 622"/>
                <a:gd name="T38" fmla="*/ 15 w 129"/>
                <a:gd name="T39" fmla="*/ 0 h 622"/>
                <a:gd name="T40" fmla="*/ 15 w 129"/>
                <a:gd name="T41" fmla="*/ 0 h 622"/>
                <a:gd name="T42" fmla="*/ 14 w 129"/>
                <a:gd name="T43" fmla="*/ 0 h 622"/>
                <a:gd name="T44" fmla="*/ 13 w 129"/>
                <a:gd name="T45" fmla="*/ 0 h 622"/>
                <a:gd name="T46" fmla="*/ 11 w 129"/>
                <a:gd name="T47" fmla="*/ 0 h 622"/>
                <a:gd name="T48" fmla="*/ 8 w 129"/>
                <a:gd name="T49" fmla="*/ 1 h 622"/>
                <a:gd name="T50" fmla="*/ 5 w 129"/>
                <a:gd name="T51" fmla="*/ 1 h 62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9"/>
                <a:gd name="T79" fmla="*/ 0 h 622"/>
                <a:gd name="T80" fmla="*/ 129 w 129"/>
                <a:gd name="T81" fmla="*/ 622 h 62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9" h="622">
                  <a:moveTo>
                    <a:pt x="41" y="12"/>
                  </a:moveTo>
                  <a:lnTo>
                    <a:pt x="37" y="24"/>
                  </a:lnTo>
                  <a:lnTo>
                    <a:pt x="29" y="59"/>
                  </a:lnTo>
                  <a:lnTo>
                    <a:pt x="18" y="115"/>
                  </a:lnTo>
                  <a:lnTo>
                    <a:pt x="6" y="189"/>
                  </a:lnTo>
                  <a:lnTo>
                    <a:pt x="0" y="279"/>
                  </a:lnTo>
                  <a:lnTo>
                    <a:pt x="1" y="382"/>
                  </a:lnTo>
                  <a:lnTo>
                    <a:pt x="11" y="497"/>
                  </a:lnTo>
                  <a:lnTo>
                    <a:pt x="36" y="622"/>
                  </a:lnTo>
                  <a:lnTo>
                    <a:pt x="124" y="617"/>
                  </a:lnTo>
                  <a:lnTo>
                    <a:pt x="120" y="598"/>
                  </a:lnTo>
                  <a:lnTo>
                    <a:pt x="112" y="548"/>
                  </a:lnTo>
                  <a:lnTo>
                    <a:pt x="101" y="473"/>
                  </a:lnTo>
                  <a:lnTo>
                    <a:pt x="92" y="382"/>
                  </a:lnTo>
                  <a:lnTo>
                    <a:pt x="87" y="282"/>
                  </a:lnTo>
                  <a:lnTo>
                    <a:pt x="89" y="182"/>
                  </a:lnTo>
                  <a:lnTo>
                    <a:pt x="102" y="87"/>
                  </a:lnTo>
                  <a:lnTo>
                    <a:pt x="129" y="7"/>
                  </a:lnTo>
                  <a:lnTo>
                    <a:pt x="129" y="6"/>
                  </a:lnTo>
                  <a:lnTo>
                    <a:pt x="129" y="4"/>
                  </a:lnTo>
                  <a:lnTo>
                    <a:pt x="127" y="2"/>
                  </a:lnTo>
                  <a:lnTo>
                    <a:pt x="122" y="0"/>
                  </a:lnTo>
                  <a:lnTo>
                    <a:pt x="112" y="0"/>
                  </a:lnTo>
                  <a:lnTo>
                    <a:pt x="96" y="1"/>
                  </a:lnTo>
                  <a:lnTo>
                    <a:pt x="72" y="5"/>
                  </a:lnTo>
                  <a:lnTo>
                    <a:pt x="41" y="1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38" name="Freeform 1284"/>
            <p:cNvSpPr>
              <a:spLocks/>
            </p:cNvSpPr>
            <p:nvPr/>
          </p:nvSpPr>
          <p:spPr bwMode="auto">
            <a:xfrm>
              <a:off x="3962" y="3287"/>
              <a:ext cx="12" cy="59"/>
            </a:xfrm>
            <a:custGeom>
              <a:avLst/>
              <a:gdLst>
                <a:gd name="T0" fmla="*/ 4 w 110"/>
                <a:gd name="T1" fmla="*/ 1 h 531"/>
                <a:gd name="T2" fmla="*/ 3 w 110"/>
                <a:gd name="T3" fmla="*/ 2 h 531"/>
                <a:gd name="T4" fmla="*/ 3 w 110"/>
                <a:gd name="T5" fmla="*/ 6 h 531"/>
                <a:gd name="T6" fmla="*/ 2 w 110"/>
                <a:gd name="T7" fmla="*/ 11 h 531"/>
                <a:gd name="T8" fmla="*/ 1 w 110"/>
                <a:gd name="T9" fmla="*/ 18 h 531"/>
                <a:gd name="T10" fmla="*/ 0 w 110"/>
                <a:gd name="T11" fmla="*/ 26 h 531"/>
                <a:gd name="T12" fmla="*/ 0 w 110"/>
                <a:gd name="T13" fmla="*/ 36 h 531"/>
                <a:gd name="T14" fmla="*/ 1 w 110"/>
                <a:gd name="T15" fmla="*/ 47 h 531"/>
                <a:gd name="T16" fmla="*/ 3 w 110"/>
                <a:gd name="T17" fmla="*/ 59 h 531"/>
                <a:gd name="T18" fmla="*/ 12 w 110"/>
                <a:gd name="T19" fmla="*/ 58 h 531"/>
                <a:gd name="T20" fmla="*/ 11 w 110"/>
                <a:gd name="T21" fmla="*/ 57 h 531"/>
                <a:gd name="T22" fmla="*/ 10 w 110"/>
                <a:gd name="T23" fmla="*/ 52 h 531"/>
                <a:gd name="T24" fmla="*/ 9 w 110"/>
                <a:gd name="T25" fmla="*/ 45 h 531"/>
                <a:gd name="T26" fmla="*/ 9 w 110"/>
                <a:gd name="T27" fmla="*/ 36 h 531"/>
                <a:gd name="T28" fmla="*/ 8 w 110"/>
                <a:gd name="T29" fmla="*/ 27 h 531"/>
                <a:gd name="T30" fmla="*/ 8 w 110"/>
                <a:gd name="T31" fmla="*/ 17 h 531"/>
                <a:gd name="T32" fmla="*/ 9 w 110"/>
                <a:gd name="T33" fmla="*/ 8 h 531"/>
                <a:gd name="T34" fmla="*/ 12 w 110"/>
                <a:gd name="T35" fmla="*/ 1 h 531"/>
                <a:gd name="T36" fmla="*/ 12 w 110"/>
                <a:gd name="T37" fmla="*/ 1 h 531"/>
                <a:gd name="T38" fmla="*/ 12 w 110"/>
                <a:gd name="T39" fmla="*/ 0 h 531"/>
                <a:gd name="T40" fmla="*/ 12 w 110"/>
                <a:gd name="T41" fmla="*/ 0 h 531"/>
                <a:gd name="T42" fmla="*/ 11 w 110"/>
                <a:gd name="T43" fmla="*/ 0 h 531"/>
                <a:gd name="T44" fmla="*/ 10 w 110"/>
                <a:gd name="T45" fmla="*/ 0 h 531"/>
                <a:gd name="T46" fmla="*/ 9 w 110"/>
                <a:gd name="T47" fmla="*/ 0 h 531"/>
                <a:gd name="T48" fmla="*/ 7 w 110"/>
                <a:gd name="T49" fmla="*/ 0 h 531"/>
                <a:gd name="T50" fmla="*/ 4 w 110"/>
                <a:gd name="T51" fmla="*/ 1 h 53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0"/>
                <a:gd name="T79" fmla="*/ 0 h 531"/>
                <a:gd name="T80" fmla="*/ 110 w 110"/>
                <a:gd name="T81" fmla="*/ 531 h 53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0" h="531">
                  <a:moveTo>
                    <a:pt x="35" y="10"/>
                  </a:moveTo>
                  <a:lnTo>
                    <a:pt x="32" y="20"/>
                  </a:lnTo>
                  <a:lnTo>
                    <a:pt x="24" y="50"/>
                  </a:lnTo>
                  <a:lnTo>
                    <a:pt x="15" y="98"/>
                  </a:lnTo>
                  <a:lnTo>
                    <a:pt x="5" y="160"/>
                  </a:lnTo>
                  <a:lnTo>
                    <a:pt x="0" y="237"/>
                  </a:lnTo>
                  <a:lnTo>
                    <a:pt x="1" y="326"/>
                  </a:lnTo>
                  <a:lnTo>
                    <a:pt x="10" y="424"/>
                  </a:lnTo>
                  <a:lnTo>
                    <a:pt x="31" y="531"/>
                  </a:lnTo>
                  <a:lnTo>
                    <a:pt x="106" y="525"/>
                  </a:lnTo>
                  <a:lnTo>
                    <a:pt x="103" y="510"/>
                  </a:lnTo>
                  <a:lnTo>
                    <a:pt x="96" y="467"/>
                  </a:lnTo>
                  <a:lnTo>
                    <a:pt x="87" y="404"/>
                  </a:lnTo>
                  <a:lnTo>
                    <a:pt x="79" y="326"/>
                  </a:lnTo>
                  <a:lnTo>
                    <a:pt x="74" y="241"/>
                  </a:lnTo>
                  <a:lnTo>
                    <a:pt x="76" y="155"/>
                  </a:lnTo>
                  <a:lnTo>
                    <a:pt x="87" y="74"/>
                  </a:lnTo>
                  <a:lnTo>
                    <a:pt x="110" y="6"/>
                  </a:lnTo>
                  <a:lnTo>
                    <a:pt x="110" y="5"/>
                  </a:lnTo>
                  <a:lnTo>
                    <a:pt x="110" y="4"/>
                  </a:lnTo>
                  <a:lnTo>
                    <a:pt x="108" y="2"/>
                  </a:lnTo>
                  <a:lnTo>
                    <a:pt x="104" y="0"/>
                  </a:lnTo>
                  <a:lnTo>
                    <a:pt x="95" y="0"/>
                  </a:lnTo>
                  <a:lnTo>
                    <a:pt x="82" y="1"/>
                  </a:lnTo>
                  <a:lnTo>
                    <a:pt x="62" y="4"/>
                  </a:lnTo>
                  <a:lnTo>
                    <a:pt x="35" y="1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39" name="Freeform 1285"/>
            <p:cNvSpPr>
              <a:spLocks/>
            </p:cNvSpPr>
            <p:nvPr/>
          </p:nvSpPr>
          <p:spPr bwMode="auto">
            <a:xfrm>
              <a:off x="3963" y="3292"/>
              <a:ext cx="10" cy="48"/>
            </a:xfrm>
            <a:custGeom>
              <a:avLst/>
              <a:gdLst>
                <a:gd name="T0" fmla="*/ 3 w 92"/>
                <a:gd name="T1" fmla="*/ 1 h 438"/>
                <a:gd name="T2" fmla="*/ 3 w 92"/>
                <a:gd name="T3" fmla="*/ 2 h 438"/>
                <a:gd name="T4" fmla="*/ 2 w 92"/>
                <a:gd name="T5" fmla="*/ 5 h 438"/>
                <a:gd name="T6" fmla="*/ 1 w 92"/>
                <a:gd name="T7" fmla="*/ 9 h 438"/>
                <a:gd name="T8" fmla="*/ 0 w 92"/>
                <a:gd name="T9" fmla="*/ 15 h 438"/>
                <a:gd name="T10" fmla="*/ 0 w 92"/>
                <a:gd name="T11" fmla="*/ 21 h 438"/>
                <a:gd name="T12" fmla="*/ 0 w 92"/>
                <a:gd name="T13" fmla="*/ 30 h 438"/>
                <a:gd name="T14" fmla="*/ 1 w 92"/>
                <a:gd name="T15" fmla="*/ 38 h 438"/>
                <a:gd name="T16" fmla="*/ 3 w 92"/>
                <a:gd name="T17" fmla="*/ 48 h 438"/>
                <a:gd name="T18" fmla="*/ 10 w 92"/>
                <a:gd name="T19" fmla="*/ 48 h 438"/>
                <a:gd name="T20" fmla="*/ 9 w 92"/>
                <a:gd name="T21" fmla="*/ 46 h 438"/>
                <a:gd name="T22" fmla="*/ 9 w 92"/>
                <a:gd name="T23" fmla="*/ 42 h 438"/>
                <a:gd name="T24" fmla="*/ 8 w 92"/>
                <a:gd name="T25" fmla="*/ 37 h 438"/>
                <a:gd name="T26" fmla="*/ 7 w 92"/>
                <a:gd name="T27" fmla="*/ 30 h 438"/>
                <a:gd name="T28" fmla="*/ 7 w 92"/>
                <a:gd name="T29" fmla="*/ 22 h 438"/>
                <a:gd name="T30" fmla="*/ 7 w 92"/>
                <a:gd name="T31" fmla="*/ 14 h 438"/>
                <a:gd name="T32" fmla="*/ 8 w 92"/>
                <a:gd name="T33" fmla="*/ 7 h 438"/>
                <a:gd name="T34" fmla="*/ 10 w 92"/>
                <a:gd name="T35" fmla="*/ 1 h 438"/>
                <a:gd name="T36" fmla="*/ 10 w 92"/>
                <a:gd name="T37" fmla="*/ 0 h 438"/>
                <a:gd name="T38" fmla="*/ 10 w 92"/>
                <a:gd name="T39" fmla="*/ 0 h 438"/>
                <a:gd name="T40" fmla="*/ 10 w 92"/>
                <a:gd name="T41" fmla="*/ 0 h 438"/>
                <a:gd name="T42" fmla="*/ 9 w 92"/>
                <a:gd name="T43" fmla="*/ 0 h 438"/>
                <a:gd name="T44" fmla="*/ 9 w 92"/>
                <a:gd name="T45" fmla="*/ 0 h 438"/>
                <a:gd name="T46" fmla="*/ 7 w 92"/>
                <a:gd name="T47" fmla="*/ 0 h 438"/>
                <a:gd name="T48" fmla="*/ 6 w 92"/>
                <a:gd name="T49" fmla="*/ 0 h 438"/>
                <a:gd name="T50" fmla="*/ 3 w 92"/>
                <a:gd name="T51" fmla="*/ 1 h 4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2"/>
                <a:gd name="T79" fmla="*/ 0 h 438"/>
                <a:gd name="T80" fmla="*/ 92 w 92"/>
                <a:gd name="T81" fmla="*/ 438 h 43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2" h="438">
                  <a:moveTo>
                    <a:pt x="29" y="8"/>
                  </a:moveTo>
                  <a:lnTo>
                    <a:pt x="26" y="16"/>
                  </a:lnTo>
                  <a:lnTo>
                    <a:pt x="20" y="42"/>
                  </a:lnTo>
                  <a:lnTo>
                    <a:pt x="12" y="81"/>
                  </a:lnTo>
                  <a:lnTo>
                    <a:pt x="4" y="133"/>
                  </a:lnTo>
                  <a:lnTo>
                    <a:pt x="0" y="196"/>
                  </a:lnTo>
                  <a:lnTo>
                    <a:pt x="0" y="270"/>
                  </a:lnTo>
                  <a:lnTo>
                    <a:pt x="9" y="351"/>
                  </a:lnTo>
                  <a:lnTo>
                    <a:pt x="25" y="438"/>
                  </a:lnTo>
                  <a:lnTo>
                    <a:pt x="88" y="435"/>
                  </a:lnTo>
                  <a:lnTo>
                    <a:pt x="85" y="422"/>
                  </a:lnTo>
                  <a:lnTo>
                    <a:pt x="79" y="386"/>
                  </a:lnTo>
                  <a:lnTo>
                    <a:pt x="72" y="334"/>
                  </a:lnTo>
                  <a:lnTo>
                    <a:pt x="65" y="270"/>
                  </a:lnTo>
                  <a:lnTo>
                    <a:pt x="61" y="199"/>
                  </a:lnTo>
                  <a:lnTo>
                    <a:pt x="63" y="129"/>
                  </a:lnTo>
                  <a:lnTo>
                    <a:pt x="73" y="61"/>
                  </a:lnTo>
                  <a:lnTo>
                    <a:pt x="92" y="5"/>
                  </a:lnTo>
                  <a:lnTo>
                    <a:pt x="92" y="4"/>
                  </a:lnTo>
                  <a:lnTo>
                    <a:pt x="92" y="3"/>
                  </a:lnTo>
                  <a:lnTo>
                    <a:pt x="90" y="1"/>
                  </a:lnTo>
                  <a:lnTo>
                    <a:pt x="87" y="0"/>
                  </a:lnTo>
                  <a:lnTo>
                    <a:pt x="80" y="0"/>
                  </a:lnTo>
                  <a:lnTo>
                    <a:pt x="68" y="0"/>
                  </a:lnTo>
                  <a:lnTo>
                    <a:pt x="51" y="3"/>
                  </a:lnTo>
                  <a:lnTo>
                    <a:pt x="29" y="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40" name="Freeform 1286"/>
            <p:cNvSpPr>
              <a:spLocks/>
            </p:cNvSpPr>
            <p:nvPr/>
          </p:nvSpPr>
          <p:spPr bwMode="auto">
            <a:xfrm>
              <a:off x="3963" y="3296"/>
              <a:ext cx="8" cy="39"/>
            </a:xfrm>
            <a:custGeom>
              <a:avLst/>
              <a:gdLst>
                <a:gd name="T0" fmla="*/ 3 w 73"/>
                <a:gd name="T1" fmla="*/ 1 h 347"/>
                <a:gd name="T2" fmla="*/ 2 w 73"/>
                <a:gd name="T3" fmla="*/ 2 h 347"/>
                <a:gd name="T4" fmla="*/ 2 w 73"/>
                <a:gd name="T5" fmla="*/ 4 h 347"/>
                <a:gd name="T6" fmla="*/ 1 w 73"/>
                <a:gd name="T7" fmla="*/ 7 h 347"/>
                <a:gd name="T8" fmla="*/ 0 w 73"/>
                <a:gd name="T9" fmla="*/ 12 h 347"/>
                <a:gd name="T10" fmla="*/ 0 w 73"/>
                <a:gd name="T11" fmla="*/ 17 h 347"/>
                <a:gd name="T12" fmla="*/ 0 w 73"/>
                <a:gd name="T13" fmla="*/ 24 h 347"/>
                <a:gd name="T14" fmla="*/ 1 w 73"/>
                <a:gd name="T15" fmla="*/ 31 h 347"/>
                <a:gd name="T16" fmla="*/ 2 w 73"/>
                <a:gd name="T17" fmla="*/ 39 h 347"/>
                <a:gd name="T18" fmla="*/ 8 w 73"/>
                <a:gd name="T19" fmla="*/ 39 h 347"/>
                <a:gd name="T20" fmla="*/ 7 w 73"/>
                <a:gd name="T21" fmla="*/ 38 h 347"/>
                <a:gd name="T22" fmla="*/ 7 w 73"/>
                <a:gd name="T23" fmla="*/ 34 h 347"/>
                <a:gd name="T24" fmla="*/ 6 w 73"/>
                <a:gd name="T25" fmla="*/ 30 h 347"/>
                <a:gd name="T26" fmla="*/ 6 w 73"/>
                <a:gd name="T27" fmla="*/ 24 h 347"/>
                <a:gd name="T28" fmla="*/ 5 w 73"/>
                <a:gd name="T29" fmla="*/ 18 h 347"/>
                <a:gd name="T30" fmla="*/ 5 w 73"/>
                <a:gd name="T31" fmla="*/ 11 h 347"/>
                <a:gd name="T32" fmla="*/ 6 w 73"/>
                <a:gd name="T33" fmla="*/ 6 h 347"/>
                <a:gd name="T34" fmla="*/ 8 w 73"/>
                <a:gd name="T35" fmla="*/ 0 h 347"/>
                <a:gd name="T36" fmla="*/ 8 w 73"/>
                <a:gd name="T37" fmla="*/ 0 h 347"/>
                <a:gd name="T38" fmla="*/ 8 w 73"/>
                <a:gd name="T39" fmla="*/ 0 h 347"/>
                <a:gd name="T40" fmla="*/ 8 w 73"/>
                <a:gd name="T41" fmla="*/ 0 h 347"/>
                <a:gd name="T42" fmla="*/ 8 w 73"/>
                <a:gd name="T43" fmla="*/ 0 h 347"/>
                <a:gd name="T44" fmla="*/ 7 w 73"/>
                <a:gd name="T45" fmla="*/ 0 h 347"/>
                <a:gd name="T46" fmla="*/ 6 w 73"/>
                <a:gd name="T47" fmla="*/ 0 h 347"/>
                <a:gd name="T48" fmla="*/ 4 w 73"/>
                <a:gd name="T49" fmla="*/ 0 h 347"/>
                <a:gd name="T50" fmla="*/ 3 w 73"/>
                <a:gd name="T51" fmla="*/ 1 h 34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3"/>
                <a:gd name="T79" fmla="*/ 0 h 347"/>
                <a:gd name="T80" fmla="*/ 73 w 73"/>
                <a:gd name="T81" fmla="*/ 347 h 34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3" h="347">
                  <a:moveTo>
                    <a:pt x="23" y="7"/>
                  </a:moveTo>
                  <a:lnTo>
                    <a:pt x="21" y="14"/>
                  </a:lnTo>
                  <a:lnTo>
                    <a:pt x="16" y="33"/>
                  </a:lnTo>
                  <a:lnTo>
                    <a:pt x="10" y="64"/>
                  </a:lnTo>
                  <a:lnTo>
                    <a:pt x="4" y="105"/>
                  </a:lnTo>
                  <a:lnTo>
                    <a:pt x="0" y="155"/>
                  </a:lnTo>
                  <a:lnTo>
                    <a:pt x="0" y="213"/>
                  </a:lnTo>
                  <a:lnTo>
                    <a:pt x="7" y="278"/>
                  </a:lnTo>
                  <a:lnTo>
                    <a:pt x="20" y="347"/>
                  </a:lnTo>
                  <a:lnTo>
                    <a:pt x="70" y="344"/>
                  </a:lnTo>
                  <a:lnTo>
                    <a:pt x="68" y="334"/>
                  </a:lnTo>
                  <a:lnTo>
                    <a:pt x="63" y="305"/>
                  </a:lnTo>
                  <a:lnTo>
                    <a:pt x="56" y="265"/>
                  </a:lnTo>
                  <a:lnTo>
                    <a:pt x="51" y="213"/>
                  </a:lnTo>
                  <a:lnTo>
                    <a:pt x="48" y="158"/>
                  </a:lnTo>
                  <a:lnTo>
                    <a:pt x="50" y="101"/>
                  </a:lnTo>
                  <a:lnTo>
                    <a:pt x="57" y="49"/>
                  </a:lnTo>
                  <a:lnTo>
                    <a:pt x="73" y="4"/>
                  </a:lnTo>
                  <a:lnTo>
                    <a:pt x="73" y="2"/>
                  </a:lnTo>
                  <a:lnTo>
                    <a:pt x="72" y="1"/>
                  </a:lnTo>
                  <a:lnTo>
                    <a:pt x="69" y="0"/>
                  </a:lnTo>
                  <a:lnTo>
                    <a:pt x="63" y="0"/>
                  </a:lnTo>
                  <a:lnTo>
                    <a:pt x="53" y="1"/>
                  </a:lnTo>
                  <a:lnTo>
                    <a:pt x="41" y="3"/>
                  </a:lnTo>
                  <a:lnTo>
                    <a:pt x="23" y="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41" name="Freeform 1287"/>
            <p:cNvSpPr>
              <a:spLocks/>
            </p:cNvSpPr>
            <p:nvPr/>
          </p:nvSpPr>
          <p:spPr bwMode="auto">
            <a:xfrm>
              <a:off x="3964" y="3301"/>
              <a:ext cx="6" cy="28"/>
            </a:xfrm>
            <a:custGeom>
              <a:avLst/>
              <a:gdLst>
                <a:gd name="T0" fmla="*/ 2 w 52"/>
                <a:gd name="T1" fmla="*/ 1 h 256"/>
                <a:gd name="T2" fmla="*/ 2 w 52"/>
                <a:gd name="T3" fmla="*/ 1 h 256"/>
                <a:gd name="T4" fmla="*/ 1 w 52"/>
                <a:gd name="T5" fmla="*/ 3 h 256"/>
                <a:gd name="T6" fmla="*/ 1 w 52"/>
                <a:gd name="T7" fmla="*/ 5 h 256"/>
                <a:gd name="T8" fmla="*/ 0 w 52"/>
                <a:gd name="T9" fmla="*/ 8 h 256"/>
                <a:gd name="T10" fmla="*/ 0 w 52"/>
                <a:gd name="T11" fmla="*/ 13 h 256"/>
                <a:gd name="T12" fmla="*/ 0 w 52"/>
                <a:gd name="T13" fmla="*/ 17 h 256"/>
                <a:gd name="T14" fmla="*/ 0 w 52"/>
                <a:gd name="T15" fmla="*/ 22 h 256"/>
                <a:gd name="T16" fmla="*/ 2 w 52"/>
                <a:gd name="T17" fmla="*/ 28 h 256"/>
                <a:gd name="T18" fmla="*/ 6 w 52"/>
                <a:gd name="T19" fmla="*/ 28 h 256"/>
                <a:gd name="T20" fmla="*/ 6 w 52"/>
                <a:gd name="T21" fmla="*/ 27 h 256"/>
                <a:gd name="T22" fmla="*/ 5 w 52"/>
                <a:gd name="T23" fmla="*/ 25 h 256"/>
                <a:gd name="T24" fmla="*/ 5 w 52"/>
                <a:gd name="T25" fmla="*/ 21 h 256"/>
                <a:gd name="T26" fmla="*/ 4 w 52"/>
                <a:gd name="T27" fmla="*/ 17 h 256"/>
                <a:gd name="T28" fmla="*/ 4 w 52"/>
                <a:gd name="T29" fmla="*/ 13 h 256"/>
                <a:gd name="T30" fmla="*/ 4 w 52"/>
                <a:gd name="T31" fmla="*/ 8 h 256"/>
                <a:gd name="T32" fmla="*/ 5 w 52"/>
                <a:gd name="T33" fmla="*/ 4 h 256"/>
                <a:gd name="T34" fmla="*/ 6 w 52"/>
                <a:gd name="T35" fmla="*/ 0 h 256"/>
                <a:gd name="T36" fmla="*/ 6 w 52"/>
                <a:gd name="T37" fmla="*/ 0 h 256"/>
                <a:gd name="T38" fmla="*/ 6 w 52"/>
                <a:gd name="T39" fmla="*/ 0 h 256"/>
                <a:gd name="T40" fmla="*/ 6 w 52"/>
                <a:gd name="T41" fmla="*/ 0 h 256"/>
                <a:gd name="T42" fmla="*/ 6 w 52"/>
                <a:gd name="T43" fmla="*/ 0 h 256"/>
                <a:gd name="T44" fmla="*/ 5 w 52"/>
                <a:gd name="T45" fmla="*/ 0 h 256"/>
                <a:gd name="T46" fmla="*/ 5 w 52"/>
                <a:gd name="T47" fmla="*/ 0 h 256"/>
                <a:gd name="T48" fmla="*/ 3 w 52"/>
                <a:gd name="T49" fmla="*/ 0 h 256"/>
                <a:gd name="T50" fmla="*/ 2 w 52"/>
                <a:gd name="T51" fmla="*/ 1 h 2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2"/>
                <a:gd name="T79" fmla="*/ 0 h 256"/>
                <a:gd name="T80" fmla="*/ 52 w 52"/>
                <a:gd name="T81" fmla="*/ 256 h 2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2" h="256">
                  <a:moveTo>
                    <a:pt x="16" y="5"/>
                  </a:moveTo>
                  <a:lnTo>
                    <a:pt x="15" y="10"/>
                  </a:lnTo>
                  <a:lnTo>
                    <a:pt x="11" y="24"/>
                  </a:lnTo>
                  <a:lnTo>
                    <a:pt x="6" y="47"/>
                  </a:lnTo>
                  <a:lnTo>
                    <a:pt x="2" y="77"/>
                  </a:lnTo>
                  <a:lnTo>
                    <a:pt x="0" y="115"/>
                  </a:lnTo>
                  <a:lnTo>
                    <a:pt x="0" y="157"/>
                  </a:lnTo>
                  <a:lnTo>
                    <a:pt x="4" y="205"/>
                  </a:lnTo>
                  <a:lnTo>
                    <a:pt x="14" y="256"/>
                  </a:lnTo>
                  <a:lnTo>
                    <a:pt x="50" y="254"/>
                  </a:lnTo>
                  <a:lnTo>
                    <a:pt x="49" y="247"/>
                  </a:lnTo>
                  <a:lnTo>
                    <a:pt x="45" y="226"/>
                  </a:lnTo>
                  <a:lnTo>
                    <a:pt x="41" y="195"/>
                  </a:lnTo>
                  <a:lnTo>
                    <a:pt x="37" y="157"/>
                  </a:lnTo>
                  <a:lnTo>
                    <a:pt x="35" y="116"/>
                  </a:lnTo>
                  <a:lnTo>
                    <a:pt x="36" y="74"/>
                  </a:lnTo>
                  <a:lnTo>
                    <a:pt x="41" y="35"/>
                  </a:lnTo>
                  <a:lnTo>
                    <a:pt x="52" y="3"/>
                  </a:lnTo>
                  <a:lnTo>
                    <a:pt x="52" y="2"/>
                  </a:lnTo>
                  <a:lnTo>
                    <a:pt x="51" y="1"/>
                  </a:lnTo>
                  <a:lnTo>
                    <a:pt x="49" y="0"/>
                  </a:lnTo>
                  <a:lnTo>
                    <a:pt x="45" y="0"/>
                  </a:lnTo>
                  <a:lnTo>
                    <a:pt x="39" y="0"/>
                  </a:lnTo>
                  <a:lnTo>
                    <a:pt x="29" y="2"/>
                  </a:lnTo>
                  <a:lnTo>
                    <a:pt x="16" y="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42" name="Freeform 1288"/>
            <p:cNvSpPr>
              <a:spLocks/>
            </p:cNvSpPr>
            <p:nvPr/>
          </p:nvSpPr>
          <p:spPr bwMode="auto">
            <a:xfrm>
              <a:off x="4046" y="3273"/>
              <a:ext cx="20" cy="77"/>
            </a:xfrm>
            <a:custGeom>
              <a:avLst/>
              <a:gdLst>
                <a:gd name="T0" fmla="*/ 20 w 176"/>
                <a:gd name="T1" fmla="*/ 1 h 693"/>
                <a:gd name="T2" fmla="*/ 20 w 176"/>
                <a:gd name="T3" fmla="*/ 1 h 693"/>
                <a:gd name="T4" fmla="*/ 18 w 176"/>
                <a:gd name="T5" fmla="*/ 3 h 693"/>
                <a:gd name="T6" fmla="*/ 16 w 176"/>
                <a:gd name="T7" fmla="*/ 7 h 693"/>
                <a:gd name="T8" fmla="*/ 15 w 176"/>
                <a:gd name="T9" fmla="*/ 14 h 693"/>
                <a:gd name="T10" fmla="*/ 13 w 176"/>
                <a:gd name="T11" fmla="*/ 23 h 693"/>
                <a:gd name="T12" fmla="*/ 12 w 176"/>
                <a:gd name="T13" fmla="*/ 37 h 693"/>
                <a:gd name="T14" fmla="*/ 13 w 176"/>
                <a:gd name="T15" fmla="*/ 54 h 693"/>
                <a:gd name="T16" fmla="*/ 15 w 176"/>
                <a:gd name="T17" fmla="*/ 77 h 693"/>
                <a:gd name="T18" fmla="*/ 4 w 176"/>
                <a:gd name="T19" fmla="*/ 77 h 693"/>
                <a:gd name="T20" fmla="*/ 3 w 176"/>
                <a:gd name="T21" fmla="*/ 75 h 693"/>
                <a:gd name="T22" fmla="*/ 2 w 176"/>
                <a:gd name="T23" fmla="*/ 69 h 693"/>
                <a:gd name="T24" fmla="*/ 1 w 176"/>
                <a:gd name="T25" fmla="*/ 59 h 693"/>
                <a:gd name="T26" fmla="*/ 0 w 176"/>
                <a:gd name="T27" fmla="*/ 48 h 693"/>
                <a:gd name="T28" fmla="*/ 0 w 176"/>
                <a:gd name="T29" fmla="*/ 35 h 693"/>
                <a:gd name="T30" fmla="*/ 1 w 176"/>
                <a:gd name="T31" fmla="*/ 22 h 693"/>
                <a:gd name="T32" fmla="*/ 3 w 176"/>
                <a:gd name="T33" fmla="*/ 10 h 693"/>
                <a:gd name="T34" fmla="*/ 6 w 176"/>
                <a:gd name="T35" fmla="*/ 0 h 693"/>
                <a:gd name="T36" fmla="*/ 20 w 176"/>
                <a:gd name="T37" fmla="*/ 1 h 69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6"/>
                <a:gd name="T58" fmla="*/ 0 h 693"/>
                <a:gd name="T59" fmla="*/ 176 w 176"/>
                <a:gd name="T60" fmla="*/ 693 h 69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6" h="693">
                  <a:moveTo>
                    <a:pt x="176" y="5"/>
                  </a:moveTo>
                  <a:lnTo>
                    <a:pt x="172" y="10"/>
                  </a:lnTo>
                  <a:lnTo>
                    <a:pt x="159" y="28"/>
                  </a:lnTo>
                  <a:lnTo>
                    <a:pt x="144" y="63"/>
                  </a:lnTo>
                  <a:lnTo>
                    <a:pt x="129" y="123"/>
                  </a:lnTo>
                  <a:lnTo>
                    <a:pt x="117" y="210"/>
                  </a:lnTo>
                  <a:lnTo>
                    <a:pt x="110" y="331"/>
                  </a:lnTo>
                  <a:lnTo>
                    <a:pt x="115" y="490"/>
                  </a:lnTo>
                  <a:lnTo>
                    <a:pt x="131" y="693"/>
                  </a:lnTo>
                  <a:lnTo>
                    <a:pt x="32" y="693"/>
                  </a:lnTo>
                  <a:lnTo>
                    <a:pt x="29" y="673"/>
                  </a:lnTo>
                  <a:lnTo>
                    <a:pt x="20" y="617"/>
                  </a:lnTo>
                  <a:lnTo>
                    <a:pt x="11" y="533"/>
                  </a:lnTo>
                  <a:lnTo>
                    <a:pt x="3" y="430"/>
                  </a:lnTo>
                  <a:lnTo>
                    <a:pt x="0" y="317"/>
                  </a:lnTo>
                  <a:lnTo>
                    <a:pt x="6" y="202"/>
                  </a:lnTo>
                  <a:lnTo>
                    <a:pt x="23" y="93"/>
                  </a:lnTo>
                  <a:lnTo>
                    <a:pt x="57" y="0"/>
                  </a:lnTo>
                  <a:lnTo>
                    <a:pt x="176" y="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43" name="Freeform 1289"/>
            <p:cNvSpPr>
              <a:spLocks/>
            </p:cNvSpPr>
            <p:nvPr/>
          </p:nvSpPr>
          <p:spPr bwMode="auto">
            <a:xfrm>
              <a:off x="4047" y="3279"/>
              <a:ext cx="16" cy="65"/>
            </a:xfrm>
            <a:custGeom>
              <a:avLst/>
              <a:gdLst>
                <a:gd name="T0" fmla="*/ 16 w 149"/>
                <a:gd name="T1" fmla="*/ 0 h 592"/>
                <a:gd name="T2" fmla="*/ 16 w 149"/>
                <a:gd name="T3" fmla="*/ 1 h 592"/>
                <a:gd name="T4" fmla="*/ 15 w 149"/>
                <a:gd name="T5" fmla="*/ 3 h 592"/>
                <a:gd name="T6" fmla="*/ 13 w 149"/>
                <a:gd name="T7" fmla="*/ 6 h 592"/>
                <a:gd name="T8" fmla="*/ 12 w 149"/>
                <a:gd name="T9" fmla="*/ 11 h 592"/>
                <a:gd name="T10" fmla="*/ 11 w 149"/>
                <a:gd name="T11" fmla="*/ 20 h 592"/>
                <a:gd name="T12" fmla="*/ 10 w 149"/>
                <a:gd name="T13" fmla="*/ 31 h 592"/>
                <a:gd name="T14" fmla="*/ 10 w 149"/>
                <a:gd name="T15" fmla="*/ 46 h 592"/>
                <a:gd name="T16" fmla="*/ 12 w 149"/>
                <a:gd name="T17" fmla="*/ 65 h 592"/>
                <a:gd name="T18" fmla="*/ 3 w 149"/>
                <a:gd name="T19" fmla="*/ 65 h 592"/>
                <a:gd name="T20" fmla="*/ 3 w 149"/>
                <a:gd name="T21" fmla="*/ 63 h 592"/>
                <a:gd name="T22" fmla="*/ 2 w 149"/>
                <a:gd name="T23" fmla="*/ 58 h 592"/>
                <a:gd name="T24" fmla="*/ 1 w 149"/>
                <a:gd name="T25" fmla="*/ 50 h 592"/>
                <a:gd name="T26" fmla="*/ 0 w 149"/>
                <a:gd name="T27" fmla="*/ 40 h 592"/>
                <a:gd name="T28" fmla="*/ 0 w 149"/>
                <a:gd name="T29" fmla="*/ 30 h 592"/>
                <a:gd name="T30" fmla="*/ 1 w 149"/>
                <a:gd name="T31" fmla="*/ 19 h 592"/>
                <a:gd name="T32" fmla="*/ 2 w 149"/>
                <a:gd name="T33" fmla="*/ 9 h 592"/>
                <a:gd name="T34" fmla="*/ 5 w 149"/>
                <a:gd name="T35" fmla="*/ 0 h 592"/>
                <a:gd name="T36" fmla="*/ 16 w 149"/>
                <a:gd name="T37" fmla="*/ 0 h 59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9"/>
                <a:gd name="T58" fmla="*/ 0 h 592"/>
                <a:gd name="T59" fmla="*/ 149 w 149"/>
                <a:gd name="T60" fmla="*/ 592 h 59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9" h="592">
                  <a:moveTo>
                    <a:pt x="149" y="4"/>
                  </a:moveTo>
                  <a:lnTo>
                    <a:pt x="145" y="8"/>
                  </a:lnTo>
                  <a:lnTo>
                    <a:pt x="136" y="24"/>
                  </a:lnTo>
                  <a:lnTo>
                    <a:pt x="123" y="54"/>
                  </a:lnTo>
                  <a:lnTo>
                    <a:pt x="110" y="104"/>
                  </a:lnTo>
                  <a:lnTo>
                    <a:pt x="99" y="179"/>
                  </a:lnTo>
                  <a:lnTo>
                    <a:pt x="94" y="282"/>
                  </a:lnTo>
                  <a:lnTo>
                    <a:pt x="97" y="418"/>
                  </a:lnTo>
                  <a:lnTo>
                    <a:pt x="112" y="592"/>
                  </a:lnTo>
                  <a:lnTo>
                    <a:pt x="27" y="592"/>
                  </a:lnTo>
                  <a:lnTo>
                    <a:pt x="24" y="575"/>
                  </a:lnTo>
                  <a:lnTo>
                    <a:pt x="17" y="527"/>
                  </a:lnTo>
                  <a:lnTo>
                    <a:pt x="9" y="455"/>
                  </a:lnTo>
                  <a:lnTo>
                    <a:pt x="2" y="367"/>
                  </a:lnTo>
                  <a:lnTo>
                    <a:pt x="0" y="271"/>
                  </a:lnTo>
                  <a:lnTo>
                    <a:pt x="5" y="173"/>
                  </a:lnTo>
                  <a:lnTo>
                    <a:pt x="20" y="80"/>
                  </a:lnTo>
                  <a:lnTo>
                    <a:pt x="48" y="0"/>
                  </a:lnTo>
                  <a:lnTo>
                    <a:pt x="149" y="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44" name="Freeform 1290"/>
            <p:cNvSpPr>
              <a:spLocks/>
            </p:cNvSpPr>
            <p:nvPr/>
          </p:nvSpPr>
          <p:spPr bwMode="auto">
            <a:xfrm>
              <a:off x="4048" y="3284"/>
              <a:ext cx="13" cy="54"/>
            </a:xfrm>
            <a:custGeom>
              <a:avLst/>
              <a:gdLst>
                <a:gd name="T0" fmla="*/ 13 w 124"/>
                <a:gd name="T1" fmla="*/ 0 h 490"/>
                <a:gd name="T2" fmla="*/ 13 w 124"/>
                <a:gd name="T3" fmla="*/ 1 h 490"/>
                <a:gd name="T4" fmla="*/ 12 w 124"/>
                <a:gd name="T5" fmla="*/ 2 h 490"/>
                <a:gd name="T6" fmla="*/ 11 w 124"/>
                <a:gd name="T7" fmla="*/ 5 h 490"/>
                <a:gd name="T8" fmla="*/ 10 w 124"/>
                <a:gd name="T9" fmla="*/ 10 h 490"/>
                <a:gd name="T10" fmla="*/ 9 w 124"/>
                <a:gd name="T11" fmla="*/ 16 h 490"/>
                <a:gd name="T12" fmla="*/ 8 w 124"/>
                <a:gd name="T13" fmla="*/ 26 h 490"/>
                <a:gd name="T14" fmla="*/ 8 w 124"/>
                <a:gd name="T15" fmla="*/ 38 h 490"/>
                <a:gd name="T16" fmla="*/ 10 w 124"/>
                <a:gd name="T17" fmla="*/ 54 h 490"/>
                <a:gd name="T18" fmla="*/ 2 w 124"/>
                <a:gd name="T19" fmla="*/ 54 h 490"/>
                <a:gd name="T20" fmla="*/ 2 w 124"/>
                <a:gd name="T21" fmla="*/ 52 h 490"/>
                <a:gd name="T22" fmla="*/ 2 w 124"/>
                <a:gd name="T23" fmla="*/ 48 h 490"/>
                <a:gd name="T24" fmla="*/ 1 w 124"/>
                <a:gd name="T25" fmla="*/ 42 h 490"/>
                <a:gd name="T26" fmla="*/ 0 w 124"/>
                <a:gd name="T27" fmla="*/ 34 h 490"/>
                <a:gd name="T28" fmla="*/ 0 w 124"/>
                <a:gd name="T29" fmla="*/ 25 h 490"/>
                <a:gd name="T30" fmla="*/ 0 w 124"/>
                <a:gd name="T31" fmla="*/ 16 h 490"/>
                <a:gd name="T32" fmla="*/ 2 w 124"/>
                <a:gd name="T33" fmla="*/ 7 h 490"/>
                <a:gd name="T34" fmla="*/ 4 w 124"/>
                <a:gd name="T35" fmla="*/ 0 h 490"/>
                <a:gd name="T36" fmla="*/ 13 w 124"/>
                <a:gd name="T37" fmla="*/ 0 h 49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4"/>
                <a:gd name="T58" fmla="*/ 0 h 490"/>
                <a:gd name="T59" fmla="*/ 124 w 124"/>
                <a:gd name="T60" fmla="*/ 490 h 49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4" h="490">
                  <a:moveTo>
                    <a:pt x="124" y="4"/>
                  </a:moveTo>
                  <a:lnTo>
                    <a:pt x="121" y="7"/>
                  </a:lnTo>
                  <a:lnTo>
                    <a:pt x="113" y="21"/>
                  </a:lnTo>
                  <a:lnTo>
                    <a:pt x="103" y="45"/>
                  </a:lnTo>
                  <a:lnTo>
                    <a:pt x="91" y="87"/>
                  </a:lnTo>
                  <a:lnTo>
                    <a:pt x="83" y="148"/>
                  </a:lnTo>
                  <a:lnTo>
                    <a:pt x="79" y="234"/>
                  </a:lnTo>
                  <a:lnTo>
                    <a:pt x="81" y="347"/>
                  </a:lnTo>
                  <a:lnTo>
                    <a:pt x="93" y="490"/>
                  </a:lnTo>
                  <a:lnTo>
                    <a:pt x="23" y="490"/>
                  </a:lnTo>
                  <a:lnTo>
                    <a:pt x="21" y="476"/>
                  </a:lnTo>
                  <a:lnTo>
                    <a:pt x="15" y="436"/>
                  </a:lnTo>
                  <a:lnTo>
                    <a:pt x="8" y="377"/>
                  </a:lnTo>
                  <a:lnTo>
                    <a:pt x="2" y="304"/>
                  </a:lnTo>
                  <a:lnTo>
                    <a:pt x="0" y="224"/>
                  </a:lnTo>
                  <a:lnTo>
                    <a:pt x="4" y="143"/>
                  </a:lnTo>
                  <a:lnTo>
                    <a:pt x="17" y="67"/>
                  </a:lnTo>
                  <a:lnTo>
                    <a:pt x="40" y="0"/>
                  </a:lnTo>
                  <a:lnTo>
                    <a:pt x="124" y="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45" name="Freeform 1291"/>
            <p:cNvSpPr>
              <a:spLocks/>
            </p:cNvSpPr>
            <p:nvPr/>
          </p:nvSpPr>
          <p:spPr bwMode="auto">
            <a:xfrm>
              <a:off x="4048" y="3289"/>
              <a:ext cx="11" cy="43"/>
            </a:xfrm>
            <a:custGeom>
              <a:avLst/>
              <a:gdLst>
                <a:gd name="T0" fmla="*/ 11 w 99"/>
                <a:gd name="T1" fmla="*/ 0 h 389"/>
                <a:gd name="T2" fmla="*/ 11 w 99"/>
                <a:gd name="T3" fmla="*/ 1 h 389"/>
                <a:gd name="T4" fmla="*/ 10 w 99"/>
                <a:gd name="T5" fmla="*/ 2 h 389"/>
                <a:gd name="T6" fmla="*/ 9 w 99"/>
                <a:gd name="T7" fmla="*/ 4 h 389"/>
                <a:gd name="T8" fmla="*/ 8 w 99"/>
                <a:gd name="T9" fmla="*/ 8 h 389"/>
                <a:gd name="T10" fmla="*/ 7 w 99"/>
                <a:gd name="T11" fmla="*/ 13 h 389"/>
                <a:gd name="T12" fmla="*/ 7 w 99"/>
                <a:gd name="T13" fmla="*/ 20 h 389"/>
                <a:gd name="T14" fmla="*/ 7 w 99"/>
                <a:gd name="T15" fmla="*/ 30 h 389"/>
                <a:gd name="T16" fmla="*/ 8 w 99"/>
                <a:gd name="T17" fmla="*/ 43 h 389"/>
                <a:gd name="T18" fmla="*/ 2 w 99"/>
                <a:gd name="T19" fmla="*/ 43 h 389"/>
                <a:gd name="T20" fmla="*/ 2 w 99"/>
                <a:gd name="T21" fmla="*/ 42 h 389"/>
                <a:gd name="T22" fmla="*/ 1 w 99"/>
                <a:gd name="T23" fmla="*/ 38 h 389"/>
                <a:gd name="T24" fmla="*/ 1 w 99"/>
                <a:gd name="T25" fmla="*/ 33 h 389"/>
                <a:gd name="T26" fmla="*/ 0 w 99"/>
                <a:gd name="T27" fmla="*/ 27 h 389"/>
                <a:gd name="T28" fmla="*/ 0 w 99"/>
                <a:gd name="T29" fmla="*/ 20 h 389"/>
                <a:gd name="T30" fmla="*/ 0 w 99"/>
                <a:gd name="T31" fmla="*/ 13 h 389"/>
                <a:gd name="T32" fmla="*/ 2 w 99"/>
                <a:gd name="T33" fmla="*/ 6 h 389"/>
                <a:gd name="T34" fmla="*/ 4 w 99"/>
                <a:gd name="T35" fmla="*/ 0 h 389"/>
                <a:gd name="T36" fmla="*/ 11 w 99"/>
                <a:gd name="T37" fmla="*/ 0 h 38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9"/>
                <a:gd name="T58" fmla="*/ 0 h 389"/>
                <a:gd name="T59" fmla="*/ 99 w 99"/>
                <a:gd name="T60" fmla="*/ 389 h 38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9" h="389">
                  <a:moveTo>
                    <a:pt x="99" y="3"/>
                  </a:moveTo>
                  <a:lnTo>
                    <a:pt x="96" y="6"/>
                  </a:lnTo>
                  <a:lnTo>
                    <a:pt x="89" y="16"/>
                  </a:lnTo>
                  <a:lnTo>
                    <a:pt x="81" y="36"/>
                  </a:lnTo>
                  <a:lnTo>
                    <a:pt x="72" y="69"/>
                  </a:lnTo>
                  <a:lnTo>
                    <a:pt x="66" y="118"/>
                  </a:lnTo>
                  <a:lnTo>
                    <a:pt x="62" y="185"/>
                  </a:lnTo>
                  <a:lnTo>
                    <a:pt x="64" y="275"/>
                  </a:lnTo>
                  <a:lnTo>
                    <a:pt x="73" y="389"/>
                  </a:lnTo>
                  <a:lnTo>
                    <a:pt x="18" y="389"/>
                  </a:lnTo>
                  <a:lnTo>
                    <a:pt x="16" y="378"/>
                  </a:lnTo>
                  <a:lnTo>
                    <a:pt x="11" y="346"/>
                  </a:lnTo>
                  <a:lnTo>
                    <a:pt x="6" y="299"/>
                  </a:lnTo>
                  <a:lnTo>
                    <a:pt x="2" y="242"/>
                  </a:lnTo>
                  <a:lnTo>
                    <a:pt x="0" y="178"/>
                  </a:lnTo>
                  <a:lnTo>
                    <a:pt x="4" y="114"/>
                  </a:lnTo>
                  <a:lnTo>
                    <a:pt x="14" y="52"/>
                  </a:lnTo>
                  <a:lnTo>
                    <a:pt x="32" y="0"/>
                  </a:lnTo>
                  <a:lnTo>
                    <a:pt x="99" y="3"/>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46" name="Freeform 1292"/>
            <p:cNvSpPr>
              <a:spLocks/>
            </p:cNvSpPr>
            <p:nvPr/>
          </p:nvSpPr>
          <p:spPr bwMode="auto">
            <a:xfrm>
              <a:off x="4049" y="3295"/>
              <a:ext cx="8" cy="31"/>
            </a:xfrm>
            <a:custGeom>
              <a:avLst/>
              <a:gdLst>
                <a:gd name="T0" fmla="*/ 8 w 72"/>
                <a:gd name="T1" fmla="*/ 0 h 287"/>
                <a:gd name="T2" fmla="*/ 8 w 72"/>
                <a:gd name="T3" fmla="*/ 0 h 287"/>
                <a:gd name="T4" fmla="*/ 7 w 72"/>
                <a:gd name="T5" fmla="*/ 1 h 287"/>
                <a:gd name="T6" fmla="*/ 7 w 72"/>
                <a:gd name="T7" fmla="*/ 3 h 287"/>
                <a:gd name="T8" fmla="*/ 6 w 72"/>
                <a:gd name="T9" fmla="*/ 5 h 287"/>
                <a:gd name="T10" fmla="*/ 5 w 72"/>
                <a:gd name="T11" fmla="*/ 9 h 287"/>
                <a:gd name="T12" fmla="*/ 5 w 72"/>
                <a:gd name="T13" fmla="*/ 15 h 287"/>
                <a:gd name="T14" fmla="*/ 5 w 72"/>
                <a:gd name="T15" fmla="*/ 22 h 287"/>
                <a:gd name="T16" fmla="*/ 6 w 72"/>
                <a:gd name="T17" fmla="*/ 31 h 287"/>
                <a:gd name="T18" fmla="*/ 1 w 72"/>
                <a:gd name="T19" fmla="*/ 31 h 287"/>
                <a:gd name="T20" fmla="*/ 1 w 72"/>
                <a:gd name="T21" fmla="*/ 30 h 287"/>
                <a:gd name="T22" fmla="*/ 1 w 72"/>
                <a:gd name="T23" fmla="*/ 28 h 287"/>
                <a:gd name="T24" fmla="*/ 0 w 72"/>
                <a:gd name="T25" fmla="*/ 24 h 287"/>
                <a:gd name="T26" fmla="*/ 0 w 72"/>
                <a:gd name="T27" fmla="*/ 19 h 287"/>
                <a:gd name="T28" fmla="*/ 0 w 72"/>
                <a:gd name="T29" fmla="*/ 14 h 287"/>
                <a:gd name="T30" fmla="*/ 0 w 72"/>
                <a:gd name="T31" fmla="*/ 9 h 287"/>
                <a:gd name="T32" fmla="*/ 1 w 72"/>
                <a:gd name="T33" fmla="*/ 4 h 287"/>
                <a:gd name="T34" fmla="*/ 3 w 72"/>
                <a:gd name="T35" fmla="*/ 0 h 287"/>
                <a:gd name="T36" fmla="*/ 8 w 72"/>
                <a:gd name="T37" fmla="*/ 0 h 28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2"/>
                <a:gd name="T58" fmla="*/ 0 h 287"/>
                <a:gd name="T59" fmla="*/ 72 w 72"/>
                <a:gd name="T60" fmla="*/ 287 h 28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2" h="287">
                  <a:moveTo>
                    <a:pt x="72" y="2"/>
                  </a:moveTo>
                  <a:lnTo>
                    <a:pt x="70" y="4"/>
                  </a:lnTo>
                  <a:lnTo>
                    <a:pt x="66" y="12"/>
                  </a:lnTo>
                  <a:lnTo>
                    <a:pt x="59" y="27"/>
                  </a:lnTo>
                  <a:lnTo>
                    <a:pt x="53" y="50"/>
                  </a:lnTo>
                  <a:lnTo>
                    <a:pt x="48" y="87"/>
                  </a:lnTo>
                  <a:lnTo>
                    <a:pt x="46" y="137"/>
                  </a:lnTo>
                  <a:lnTo>
                    <a:pt x="47" y="203"/>
                  </a:lnTo>
                  <a:lnTo>
                    <a:pt x="54" y="287"/>
                  </a:lnTo>
                  <a:lnTo>
                    <a:pt x="13" y="287"/>
                  </a:lnTo>
                  <a:lnTo>
                    <a:pt x="12" y="279"/>
                  </a:lnTo>
                  <a:lnTo>
                    <a:pt x="8" y="255"/>
                  </a:lnTo>
                  <a:lnTo>
                    <a:pt x="4" y="220"/>
                  </a:lnTo>
                  <a:lnTo>
                    <a:pt x="1" y="178"/>
                  </a:lnTo>
                  <a:lnTo>
                    <a:pt x="0" y="131"/>
                  </a:lnTo>
                  <a:lnTo>
                    <a:pt x="2" y="84"/>
                  </a:lnTo>
                  <a:lnTo>
                    <a:pt x="9" y="39"/>
                  </a:lnTo>
                  <a:lnTo>
                    <a:pt x="23" y="0"/>
                  </a:lnTo>
                  <a:lnTo>
                    <a:pt x="72" y="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47" name="Rectangle 1293"/>
            <p:cNvSpPr>
              <a:spLocks noChangeArrowheads="1"/>
            </p:cNvSpPr>
            <p:nvPr/>
          </p:nvSpPr>
          <p:spPr bwMode="auto">
            <a:xfrm>
              <a:off x="3944" y="3287"/>
              <a:ext cx="3" cy="101"/>
            </a:xfrm>
            <a:prstGeom prst="rect">
              <a:avLst/>
            </a:pr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48" name="Freeform 1294"/>
            <p:cNvSpPr>
              <a:spLocks/>
            </p:cNvSpPr>
            <p:nvPr/>
          </p:nvSpPr>
          <p:spPr bwMode="auto">
            <a:xfrm>
              <a:off x="3980" y="3285"/>
              <a:ext cx="39" cy="47"/>
            </a:xfrm>
            <a:custGeom>
              <a:avLst/>
              <a:gdLst>
                <a:gd name="T0" fmla="*/ 4 w 354"/>
                <a:gd name="T1" fmla="*/ 4 h 418"/>
                <a:gd name="T2" fmla="*/ 3 w 354"/>
                <a:gd name="T3" fmla="*/ 5 h 418"/>
                <a:gd name="T4" fmla="*/ 3 w 354"/>
                <a:gd name="T5" fmla="*/ 8 h 418"/>
                <a:gd name="T6" fmla="*/ 2 w 354"/>
                <a:gd name="T7" fmla="*/ 12 h 418"/>
                <a:gd name="T8" fmla="*/ 1 w 354"/>
                <a:gd name="T9" fmla="*/ 17 h 418"/>
                <a:gd name="T10" fmla="*/ 0 w 354"/>
                <a:gd name="T11" fmla="*/ 24 h 418"/>
                <a:gd name="T12" fmla="*/ 0 w 354"/>
                <a:gd name="T13" fmla="*/ 31 h 418"/>
                <a:gd name="T14" fmla="*/ 1 w 354"/>
                <a:gd name="T15" fmla="*/ 39 h 418"/>
                <a:gd name="T16" fmla="*/ 2 w 354"/>
                <a:gd name="T17" fmla="*/ 47 h 418"/>
                <a:gd name="T18" fmla="*/ 2 w 354"/>
                <a:gd name="T19" fmla="*/ 47 h 418"/>
                <a:gd name="T20" fmla="*/ 2 w 354"/>
                <a:gd name="T21" fmla="*/ 46 h 418"/>
                <a:gd name="T22" fmla="*/ 2 w 354"/>
                <a:gd name="T23" fmla="*/ 44 h 418"/>
                <a:gd name="T24" fmla="*/ 2 w 354"/>
                <a:gd name="T25" fmla="*/ 42 h 418"/>
                <a:gd name="T26" fmla="*/ 3 w 354"/>
                <a:gd name="T27" fmla="*/ 39 h 418"/>
                <a:gd name="T28" fmla="*/ 3 w 354"/>
                <a:gd name="T29" fmla="*/ 36 h 418"/>
                <a:gd name="T30" fmla="*/ 3 w 354"/>
                <a:gd name="T31" fmla="*/ 33 h 418"/>
                <a:gd name="T32" fmla="*/ 4 w 354"/>
                <a:gd name="T33" fmla="*/ 30 h 418"/>
                <a:gd name="T34" fmla="*/ 5 w 354"/>
                <a:gd name="T35" fmla="*/ 27 h 418"/>
                <a:gd name="T36" fmla="*/ 6 w 354"/>
                <a:gd name="T37" fmla="*/ 24 h 418"/>
                <a:gd name="T38" fmla="*/ 8 w 354"/>
                <a:gd name="T39" fmla="*/ 21 h 418"/>
                <a:gd name="T40" fmla="*/ 10 w 354"/>
                <a:gd name="T41" fmla="*/ 18 h 418"/>
                <a:gd name="T42" fmla="*/ 12 w 354"/>
                <a:gd name="T43" fmla="*/ 16 h 418"/>
                <a:gd name="T44" fmla="*/ 15 w 354"/>
                <a:gd name="T45" fmla="*/ 14 h 418"/>
                <a:gd name="T46" fmla="*/ 18 w 354"/>
                <a:gd name="T47" fmla="*/ 12 h 418"/>
                <a:gd name="T48" fmla="*/ 22 w 354"/>
                <a:gd name="T49" fmla="*/ 11 h 418"/>
                <a:gd name="T50" fmla="*/ 22 w 354"/>
                <a:gd name="T51" fmla="*/ 11 h 418"/>
                <a:gd name="T52" fmla="*/ 23 w 354"/>
                <a:gd name="T53" fmla="*/ 11 h 418"/>
                <a:gd name="T54" fmla="*/ 24 w 354"/>
                <a:gd name="T55" fmla="*/ 10 h 418"/>
                <a:gd name="T56" fmla="*/ 25 w 354"/>
                <a:gd name="T57" fmla="*/ 9 h 418"/>
                <a:gd name="T58" fmla="*/ 28 w 354"/>
                <a:gd name="T59" fmla="*/ 7 h 418"/>
                <a:gd name="T60" fmla="*/ 31 w 354"/>
                <a:gd name="T61" fmla="*/ 6 h 418"/>
                <a:gd name="T62" fmla="*/ 35 w 354"/>
                <a:gd name="T63" fmla="*/ 4 h 418"/>
                <a:gd name="T64" fmla="*/ 39 w 354"/>
                <a:gd name="T65" fmla="*/ 2 h 418"/>
                <a:gd name="T66" fmla="*/ 39 w 354"/>
                <a:gd name="T67" fmla="*/ 2 h 418"/>
                <a:gd name="T68" fmla="*/ 38 w 354"/>
                <a:gd name="T69" fmla="*/ 2 h 418"/>
                <a:gd name="T70" fmla="*/ 37 w 354"/>
                <a:gd name="T71" fmla="*/ 1 h 418"/>
                <a:gd name="T72" fmla="*/ 36 w 354"/>
                <a:gd name="T73" fmla="*/ 1 h 418"/>
                <a:gd name="T74" fmla="*/ 34 w 354"/>
                <a:gd name="T75" fmla="*/ 1 h 418"/>
                <a:gd name="T76" fmla="*/ 32 w 354"/>
                <a:gd name="T77" fmla="*/ 1 h 418"/>
                <a:gd name="T78" fmla="*/ 30 w 354"/>
                <a:gd name="T79" fmla="*/ 0 h 418"/>
                <a:gd name="T80" fmla="*/ 27 w 354"/>
                <a:gd name="T81" fmla="*/ 0 h 418"/>
                <a:gd name="T82" fmla="*/ 24 w 354"/>
                <a:gd name="T83" fmla="*/ 0 h 418"/>
                <a:gd name="T84" fmla="*/ 22 w 354"/>
                <a:gd name="T85" fmla="*/ 0 h 418"/>
                <a:gd name="T86" fmla="*/ 19 w 354"/>
                <a:gd name="T87" fmla="*/ 0 h 418"/>
                <a:gd name="T88" fmla="*/ 16 w 354"/>
                <a:gd name="T89" fmla="*/ 1 h 418"/>
                <a:gd name="T90" fmla="*/ 13 w 354"/>
                <a:gd name="T91" fmla="*/ 1 h 418"/>
                <a:gd name="T92" fmla="*/ 10 w 354"/>
                <a:gd name="T93" fmla="*/ 2 h 418"/>
                <a:gd name="T94" fmla="*/ 6 w 354"/>
                <a:gd name="T95" fmla="*/ 3 h 418"/>
                <a:gd name="T96" fmla="*/ 4 w 354"/>
                <a:gd name="T97" fmla="*/ 4 h 41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4"/>
                <a:gd name="T148" fmla="*/ 0 h 418"/>
                <a:gd name="T149" fmla="*/ 354 w 354"/>
                <a:gd name="T150" fmla="*/ 418 h 41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4" h="418">
                  <a:moveTo>
                    <a:pt x="33" y="39"/>
                  </a:moveTo>
                  <a:lnTo>
                    <a:pt x="30" y="48"/>
                  </a:lnTo>
                  <a:lnTo>
                    <a:pt x="23" y="71"/>
                  </a:lnTo>
                  <a:lnTo>
                    <a:pt x="15" y="107"/>
                  </a:lnTo>
                  <a:lnTo>
                    <a:pt x="7" y="155"/>
                  </a:lnTo>
                  <a:lnTo>
                    <a:pt x="1" y="212"/>
                  </a:lnTo>
                  <a:lnTo>
                    <a:pt x="0" y="276"/>
                  </a:lnTo>
                  <a:lnTo>
                    <a:pt x="6" y="345"/>
                  </a:lnTo>
                  <a:lnTo>
                    <a:pt x="21" y="418"/>
                  </a:lnTo>
                  <a:lnTo>
                    <a:pt x="21" y="415"/>
                  </a:lnTo>
                  <a:lnTo>
                    <a:pt x="21" y="405"/>
                  </a:lnTo>
                  <a:lnTo>
                    <a:pt x="21" y="390"/>
                  </a:lnTo>
                  <a:lnTo>
                    <a:pt x="21" y="372"/>
                  </a:lnTo>
                  <a:lnTo>
                    <a:pt x="23" y="348"/>
                  </a:lnTo>
                  <a:lnTo>
                    <a:pt x="27" y="324"/>
                  </a:lnTo>
                  <a:lnTo>
                    <a:pt x="31" y="296"/>
                  </a:lnTo>
                  <a:lnTo>
                    <a:pt x="37" y="267"/>
                  </a:lnTo>
                  <a:lnTo>
                    <a:pt x="46" y="239"/>
                  </a:lnTo>
                  <a:lnTo>
                    <a:pt x="57" y="211"/>
                  </a:lnTo>
                  <a:lnTo>
                    <a:pt x="70" y="185"/>
                  </a:lnTo>
                  <a:lnTo>
                    <a:pt x="88" y="160"/>
                  </a:lnTo>
                  <a:lnTo>
                    <a:pt x="109" y="139"/>
                  </a:lnTo>
                  <a:lnTo>
                    <a:pt x="133" y="121"/>
                  </a:lnTo>
                  <a:lnTo>
                    <a:pt x="163" y="109"/>
                  </a:lnTo>
                  <a:lnTo>
                    <a:pt x="197" y="102"/>
                  </a:lnTo>
                  <a:lnTo>
                    <a:pt x="199" y="100"/>
                  </a:lnTo>
                  <a:lnTo>
                    <a:pt x="205" y="96"/>
                  </a:lnTo>
                  <a:lnTo>
                    <a:pt x="215" y="88"/>
                  </a:lnTo>
                  <a:lnTo>
                    <a:pt x="231" y="78"/>
                  </a:lnTo>
                  <a:lnTo>
                    <a:pt x="252" y="66"/>
                  </a:lnTo>
                  <a:lnTo>
                    <a:pt x="280" y="52"/>
                  </a:lnTo>
                  <a:lnTo>
                    <a:pt x="314" y="35"/>
                  </a:lnTo>
                  <a:lnTo>
                    <a:pt x="354" y="17"/>
                  </a:lnTo>
                  <a:lnTo>
                    <a:pt x="352" y="16"/>
                  </a:lnTo>
                  <a:lnTo>
                    <a:pt x="346" y="15"/>
                  </a:lnTo>
                  <a:lnTo>
                    <a:pt x="337" y="13"/>
                  </a:lnTo>
                  <a:lnTo>
                    <a:pt x="324" y="11"/>
                  </a:lnTo>
                  <a:lnTo>
                    <a:pt x="308" y="8"/>
                  </a:lnTo>
                  <a:lnTo>
                    <a:pt x="290" y="6"/>
                  </a:lnTo>
                  <a:lnTo>
                    <a:pt x="269" y="4"/>
                  </a:lnTo>
                  <a:lnTo>
                    <a:pt x="246" y="1"/>
                  </a:lnTo>
                  <a:lnTo>
                    <a:pt x="222" y="0"/>
                  </a:lnTo>
                  <a:lnTo>
                    <a:pt x="197" y="1"/>
                  </a:lnTo>
                  <a:lnTo>
                    <a:pt x="170" y="3"/>
                  </a:lnTo>
                  <a:lnTo>
                    <a:pt x="143" y="6"/>
                  </a:lnTo>
                  <a:lnTo>
                    <a:pt x="115" y="11"/>
                  </a:lnTo>
                  <a:lnTo>
                    <a:pt x="87" y="18"/>
                  </a:lnTo>
                  <a:lnTo>
                    <a:pt x="59" y="27"/>
                  </a:lnTo>
                  <a:lnTo>
                    <a:pt x="33" y="39"/>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49" name="Freeform 1295"/>
            <p:cNvSpPr>
              <a:spLocks/>
            </p:cNvSpPr>
            <p:nvPr/>
          </p:nvSpPr>
          <p:spPr bwMode="auto">
            <a:xfrm>
              <a:off x="3925" y="3320"/>
              <a:ext cx="32" cy="8"/>
            </a:xfrm>
            <a:custGeom>
              <a:avLst/>
              <a:gdLst>
                <a:gd name="T0" fmla="*/ 0 w 290"/>
                <a:gd name="T1" fmla="*/ 5 h 79"/>
                <a:gd name="T2" fmla="*/ 0 w 290"/>
                <a:gd name="T3" fmla="*/ 5 h 79"/>
                <a:gd name="T4" fmla="*/ 0 w 290"/>
                <a:gd name="T5" fmla="*/ 5 h 79"/>
                <a:gd name="T6" fmla="*/ 1 w 290"/>
                <a:gd name="T7" fmla="*/ 4 h 79"/>
                <a:gd name="T8" fmla="*/ 1 w 290"/>
                <a:gd name="T9" fmla="*/ 4 h 79"/>
                <a:gd name="T10" fmla="*/ 2 w 290"/>
                <a:gd name="T11" fmla="*/ 3 h 79"/>
                <a:gd name="T12" fmla="*/ 3 w 290"/>
                <a:gd name="T13" fmla="*/ 2 h 79"/>
                <a:gd name="T14" fmla="*/ 4 w 290"/>
                <a:gd name="T15" fmla="*/ 2 h 79"/>
                <a:gd name="T16" fmla="*/ 6 w 290"/>
                <a:gd name="T17" fmla="*/ 1 h 79"/>
                <a:gd name="T18" fmla="*/ 8 w 290"/>
                <a:gd name="T19" fmla="*/ 1 h 79"/>
                <a:gd name="T20" fmla="*/ 10 w 290"/>
                <a:gd name="T21" fmla="*/ 0 h 79"/>
                <a:gd name="T22" fmla="*/ 12 w 290"/>
                <a:gd name="T23" fmla="*/ 0 h 79"/>
                <a:gd name="T24" fmla="*/ 15 w 290"/>
                <a:gd name="T25" fmla="*/ 0 h 79"/>
                <a:gd name="T26" fmla="*/ 19 w 290"/>
                <a:gd name="T27" fmla="*/ 0 h 79"/>
                <a:gd name="T28" fmla="*/ 23 w 290"/>
                <a:gd name="T29" fmla="*/ 1 h 79"/>
                <a:gd name="T30" fmla="*/ 27 w 290"/>
                <a:gd name="T31" fmla="*/ 2 h 79"/>
                <a:gd name="T32" fmla="*/ 32 w 290"/>
                <a:gd name="T33" fmla="*/ 3 h 79"/>
                <a:gd name="T34" fmla="*/ 31 w 290"/>
                <a:gd name="T35" fmla="*/ 5 h 79"/>
                <a:gd name="T36" fmla="*/ 31 w 290"/>
                <a:gd name="T37" fmla="*/ 4 h 79"/>
                <a:gd name="T38" fmla="*/ 30 w 290"/>
                <a:gd name="T39" fmla="*/ 4 h 79"/>
                <a:gd name="T40" fmla="*/ 29 w 290"/>
                <a:gd name="T41" fmla="*/ 4 h 79"/>
                <a:gd name="T42" fmla="*/ 27 w 290"/>
                <a:gd name="T43" fmla="*/ 4 h 79"/>
                <a:gd name="T44" fmla="*/ 26 w 290"/>
                <a:gd name="T45" fmla="*/ 3 h 79"/>
                <a:gd name="T46" fmla="*/ 23 w 290"/>
                <a:gd name="T47" fmla="*/ 3 h 79"/>
                <a:gd name="T48" fmla="*/ 21 w 290"/>
                <a:gd name="T49" fmla="*/ 2 h 79"/>
                <a:gd name="T50" fmla="*/ 18 w 290"/>
                <a:gd name="T51" fmla="*/ 2 h 79"/>
                <a:gd name="T52" fmla="*/ 16 w 290"/>
                <a:gd name="T53" fmla="*/ 2 h 79"/>
                <a:gd name="T54" fmla="*/ 13 w 290"/>
                <a:gd name="T55" fmla="*/ 2 h 79"/>
                <a:gd name="T56" fmla="*/ 11 w 290"/>
                <a:gd name="T57" fmla="*/ 2 h 79"/>
                <a:gd name="T58" fmla="*/ 8 w 290"/>
                <a:gd name="T59" fmla="*/ 3 h 79"/>
                <a:gd name="T60" fmla="*/ 6 w 290"/>
                <a:gd name="T61" fmla="*/ 4 h 79"/>
                <a:gd name="T62" fmla="*/ 4 w 290"/>
                <a:gd name="T63" fmla="*/ 5 h 79"/>
                <a:gd name="T64" fmla="*/ 2 w 290"/>
                <a:gd name="T65" fmla="*/ 6 h 79"/>
                <a:gd name="T66" fmla="*/ 0 w 290"/>
                <a:gd name="T67" fmla="*/ 8 h 79"/>
                <a:gd name="T68" fmla="*/ 0 w 290"/>
                <a:gd name="T69" fmla="*/ 5 h 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90"/>
                <a:gd name="T106" fmla="*/ 0 h 79"/>
                <a:gd name="T107" fmla="*/ 290 w 290"/>
                <a:gd name="T108" fmla="*/ 79 h 7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90" h="79">
                  <a:moveTo>
                    <a:pt x="0" y="50"/>
                  </a:moveTo>
                  <a:lnTo>
                    <a:pt x="0" y="49"/>
                  </a:lnTo>
                  <a:lnTo>
                    <a:pt x="3" y="46"/>
                  </a:lnTo>
                  <a:lnTo>
                    <a:pt x="6" y="42"/>
                  </a:lnTo>
                  <a:lnTo>
                    <a:pt x="11" y="36"/>
                  </a:lnTo>
                  <a:lnTo>
                    <a:pt x="18" y="30"/>
                  </a:lnTo>
                  <a:lnTo>
                    <a:pt x="26" y="24"/>
                  </a:lnTo>
                  <a:lnTo>
                    <a:pt x="37" y="18"/>
                  </a:lnTo>
                  <a:lnTo>
                    <a:pt x="51" y="12"/>
                  </a:lnTo>
                  <a:lnTo>
                    <a:pt x="69" y="6"/>
                  </a:lnTo>
                  <a:lnTo>
                    <a:pt x="88" y="2"/>
                  </a:lnTo>
                  <a:lnTo>
                    <a:pt x="112" y="0"/>
                  </a:lnTo>
                  <a:lnTo>
                    <a:pt x="139" y="0"/>
                  </a:lnTo>
                  <a:lnTo>
                    <a:pt x="170" y="2"/>
                  </a:lnTo>
                  <a:lnTo>
                    <a:pt x="205" y="8"/>
                  </a:lnTo>
                  <a:lnTo>
                    <a:pt x="245" y="16"/>
                  </a:lnTo>
                  <a:lnTo>
                    <a:pt x="290" y="28"/>
                  </a:lnTo>
                  <a:lnTo>
                    <a:pt x="283" y="45"/>
                  </a:lnTo>
                  <a:lnTo>
                    <a:pt x="281" y="44"/>
                  </a:lnTo>
                  <a:lnTo>
                    <a:pt x="274" y="42"/>
                  </a:lnTo>
                  <a:lnTo>
                    <a:pt x="263" y="39"/>
                  </a:lnTo>
                  <a:lnTo>
                    <a:pt x="249" y="35"/>
                  </a:lnTo>
                  <a:lnTo>
                    <a:pt x="232" y="31"/>
                  </a:lnTo>
                  <a:lnTo>
                    <a:pt x="212" y="27"/>
                  </a:lnTo>
                  <a:lnTo>
                    <a:pt x="191" y="24"/>
                  </a:lnTo>
                  <a:lnTo>
                    <a:pt x="167" y="22"/>
                  </a:lnTo>
                  <a:lnTo>
                    <a:pt x="144" y="21"/>
                  </a:lnTo>
                  <a:lnTo>
                    <a:pt x="120" y="21"/>
                  </a:lnTo>
                  <a:lnTo>
                    <a:pt x="96" y="23"/>
                  </a:lnTo>
                  <a:lnTo>
                    <a:pt x="74" y="28"/>
                  </a:lnTo>
                  <a:lnTo>
                    <a:pt x="52" y="36"/>
                  </a:lnTo>
                  <a:lnTo>
                    <a:pt x="32" y="46"/>
                  </a:lnTo>
                  <a:lnTo>
                    <a:pt x="15" y="61"/>
                  </a:lnTo>
                  <a:lnTo>
                    <a:pt x="0" y="79"/>
                  </a:lnTo>
                  <a:lnTo>
                    <a:pt x="0" y="5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50" name="Freeform 1296"/>
            <p:cNvSpPr>
              <a:spLocks/>
            </p:cNvSpPr>
            <p:nvPr/>
          </p:nvSpPr>
          <p:spPr bwMode="auto">
            <a:xfrm>
              <a:off x="3925" y="3299"/>
              <a:ext cx="32" cy="9"/>
            </a:xfrm>
            <a:custGeom>
              <a:avLst/>
              <a:gdLst>
                <a:gd name="T0" fmla="*/ 0 w 290"/>
                <a:gd name="T1" fmla="*/ 6 h 79"/>
                <a:gd name="T2" fmla="*/ 0 w 290"/>
                <a:gd name="T3" fmla="*/ 6 h 79"/>
                <a:gd name="T4" fmla="*/ 0 w 290"/>
                <a:gd name="T5" fmla="*/ 5 h 79"/>
                <a:gd name="T6" fmla="*/ 1 w 290"/>
                <a:gd name="T7" fmla="*/ 5 h 79"/>
                <a:gd name="T8" fmla="*/ 1 w 290"/>
                <a:gd name="T9" fmla="*/ 4 h 79"/>
                <a:gd name="T10" fmla="*/ 2 w 290"/>
                <a:gd name="T11" fmla="*/ 3 h 79"/>
                <a:gd name="T12" fmla="*/ 3 w 290"/>
                <a:gd name="T13" fmla="*/ 3 h 79"/>
                <a:gd name="T14" fmla="*/ 4 w 290"/>
                <a:gd name="T15" fmla="*/ 2 h 79"/>
                <a:gd name="T16" fmla="*/ 6 w 290"/>
                <a:gd name="T17" fmla="*/ 1 h 79"/>
                <a:gd name="T18" fmla="*/ 8 w 290"/>
                <a:gd name="T19" fmla="*/ 1 h 79"/>
                <a:gd name="T20" fmla="*/ 10 w 290"/>
                <a:gd name="T21" fmla="*/ 0 h 79"/>
                <a:gd name="T22" fmla="*/ 12 w 290"/>
                <a:gd name="T23" fmla="*/ 0 h 79"/>
                <a:gd name="T24" fmla="*/ 15 w 290"/>
                <a:gd name="T25" fmla="*/ 0 h 79"/>
                <a:gd name="T26" fmla="*/ 19 w 290"/>
                <a:gd name="T27" fmla="*/ 0 h 79"/>
                <a:gd name="T28" fmla="*/ 23 w 290"/>
                <a:gd name="T29" fmla="*/ 1 h 79"/>
                <a:gd name="T30" fmla="*/ 27 w 290"/>
                <a:gd name="T31" fmla="*/ 2 h 79"/>
                <a:gd name="T32" fmla="*/ 32 w 290"/>
                <a:gd name="T33" fmla="*/ 3 h 79"/>
                <a:gd name="T34" fmla="*/ 31 w 290"/>
                <a:gd name="T35" fmla="*/ 5 h 79"/>
                <a:gd name="T36" fmla="*/ 31 w 290"/>
                <a:gd name="T37" fmla="*/ 5 h 79"/>
                <a:gd name="T38" fmla="*/ 30 w 290"/>
                <a:gd name="T39" fmla="*/ 5 h 79"/>
                <a:gd name="T40" fmla="*/ 29 w 290"/>
                <a:gd name="T41" fmla="*/ 4 h 79"/>
                <a:gd name="T42" fmla="*/ 27 w 290"/>
                <a:gd name="T43" fmla="*/ 4 h 79"/>
                <a:gd name="T44" fmla="*/ 26 w 290"/>
                <a:gd name="T45" fmla="*/ 4 h 79"/>
                <a:gd name="T46" fmla="*/ 23 w 290"/>
                <a:gd name="T47" fmla="*/ 3 h 79"/>
                <a:gd name="T48" fmla="*/ 21 w 290"/>
                <a:gd name="T49" fmla="*/ 3 h 79"/>
                <a:gd name="T50" fmla="*/ 18 w 290"/>
                <a:gd name="T51" fmla="*/ 2 h 79"/>
                <a:gd name="T52" fmla="*/ 16 w 290"/>
                <a:gd name="T53" fmla="*/ 2 h 79"/>
                <a:gd name="T54" fmla="*/ 13 w 290"/>
                <a:gd name="T55" fmla="*/ 2 h 79"/>
                <a:gd name="T56" fmla="*/ 11 w 290"/>
                <a:gd name="T57" fmla="*/ 3 h 79"/>
                <a:gd name="T58" fmla="*/ 8 w 290"/>
                <a:gd name="T59" fmla="*/ 3 h 79"/>
                <a:gd name="T60" fmla="*/ 6 w 290"/>
                <a:gd name="T61" fmla="*/ 4 h 79"/>
                <a:gd name="T62" fmla="*/ 4 w 290"/>
                <a:gd name="T63" fmla="*/ 5 h 79"/>
                <a:gd name="T64" fmla="*/ 2 w 290"/>
                <a:gd name="T65" fmla="*/ 7 h 79"/>
                <a:gd name="T66" fmla="*/ 0 w 290"/>
                <a:gd name="T67" fmla="*/ 9 h 79"/>
                <a:gd name="T68" fmla="*/ 0 w 290"/>
                <a:gd name="T69" fmla="*/ 6 h 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90"/>
                <a:gd name="T106" fmla="*/ 0 h 79"/>
                <a:gd name="T107" fmla="*/ 290 w 290"/>
                <a:gd name="T108" fmla="*/ 79 h 7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90" h="79">
                  <a:moveTo>
                    <a:pt x="0" y="50"/>
                  </a:moveTo>
                  <a:lnTo>
                    <a:pt x="0" y="49"/>
                  </a:lnTo>
                  <a:lnTo>
                    <a:pt x="3" y="46"/>
                  </a:lnTo>
                  <a:lnTo>
                    <a:pt x="6" y="42"/>
                  </a:lnTo>
                  <a:lnTo>
                    <a:pt x="11" y="36"/>
                  </a:lnTo>
                  <a:lnTo>
                    <a:pt x="18" y="30"/>
                  </a:lnTo>
                  <a:lnTo>
                    <a:pt x="26" y="24"/>
                  </a:lnTo>
                  <a:lnTo>
                    <a:pt x="37" y="17"/>
                  </a:lnTo>
                  <a:lnTo>
                    <a:pt x="51" y="11"/>
                  </a:lnTo>
                  <a:lnTo>
                    <a:pt x="69" y="6"/>
                  </a:lnTo>
                  <a:lnTo>
                    <a:pt x="88" y="2"/>
                  </a:lnTo>
                  <a:lnTo>
                    <a:pt x="112" y="0"/>
                  </a:lnTo>
                  <a:lnTo>
                    <a:pt x="139" y="0"/>
                  </a:lnTo>
                  <a:lnTo>
                    <a:pt x="170" y="2"/>
                  </a:lnTo>
                  <a:lnTo>
                    <a:pt x="205" y="7"/>
                  </a:lnTo>
                  <a:lnTo>
                    <a:pt x="245" y="16"/>
                  </a:lnTo>
                  <a:lnTo>
                    <a:pt x="290" y="28"/>
                  </a:lnTo>
                  <a:lnTo>
                    <a:pt x="283" y="44"/>
                  </a:lnTo>
                  <a:lnTo>
                    <a:pt x="281" y="43"/>
                  </a:lnTo>
                  <a:lnTo>
                    <a:pt x="274" y="41"/>
                  </a:lnTo>
                  <a:lnTo>
                    <a:pt x="263" y="38"/>
                  </a:lnTo>
                  <a:lnTo>
                    <a:pt x="249" y="34"/>
                  </a:lnTo>
                  <a:lnTo>
                    <a:pt x="232" y="31"/>
                  </a:lnTo>
                  <a:lnTo>
                    <a:pt x="212" y="27"/>
                  </a:lnTo>
                  <a:lnTo>
                    <a:pt x="191" y="24"/>
                  </a:lnTo>
                  <a:lnTo>
                    <a:pt x="167" y="21"/>
                  </a:lnTo>
                  <a:lnTo>
                    <a:pt x="144" y="20"/>
                  </a:lnTo>
                  <a:lnTo>
                    <a:pt x="120" y="21"/>
                  </a:lnTo>
                  <a:lnTo>
                    <a:pt x="96" y="23"/>
                  </a:lnTo>
                  <a:lnTo>
                    <a:pt x="74" y="28"/>
                  </a:lnTo>
                  <a:lnTo>
                    <a:pt x="52" y="36"/>
                  </a:lnTo>
                  <a:lnTo>
                    <a:pt x="32" y="46"/>
                  </a:lnTo>
                  <a:lnTo>
                    <a:pt x="15" y="61"/>
                  </a:lnTo>
                  <a:lnTo>
                    <a:pt x="0" y="79"/>
                  </a:lnTo>
                  <a:lnTo>
                    <a:pt x="0" y="5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51" name="Freeform 1297"/>
            <p:cNvSpPr>
              <a:spLocks/>
            </p:cNvSpPr>
            <p:nvPr/>
          </p:nvSpPr>
          <p:spPr bwMode="auto">
            <a:xfrm>
              <a:off x="3955" y="3289"/>
              <a:ext cx="52" cy="96"/>
            </a:xfrm>
            <a:custGeom>
              <a:avLst/>
              <a:gdLst>
                <a:gd name="T0" fmla="*/ 0 w 469"/>
                <a:gd name="T1" fmla="*/ 0 h 868"/>
                <a:gd name="T2" fmla="*/ 0 w 469"/>
                <a:gd name="T3" fmla="*/ 93 h 868"/>
                <a:gd name="T4" fmla="*/ 16 w 469"/>
                <a:gd name="T5" fmla="*/ 96 h 868"/>
                <a:gd name="T6" fmla="*/ 15 w 469"/>
                <a:gd name="T7" fmla="*/ 84 h 868"/>
                <a:gd name="T8" fmla="*/ 52 w 469"/>
                <a:gd name="T9" fmla="*/ 89 h 868"/>
                <a:gd name="T10" fmla="*/ 51 w 469"/>
                <a:gd name="T11" fmla="*/ 84 h 868"/>
                <a:gd name="T12" fmla="*/ 26 w 469"/>
                <a:gd name="T13" fmla="*/ 81 h 868"/>
                <a:gd name="T14" fmla="*/ 25 w 469"/>
                <a:gd name="T15" fmla="*/ 70 h 868"/>
                <a:gd name="T16" fmla="*/ 8 w 469"/>
                <a:gd name="T17" fmla="*/ 70 h 868"/>
                <a:gd name="T18" fmla="*/ 7 w 469"/>
                <a:gd name="T19" fmla="*/ 69 h 868"/>
                <a:gd name="T20" fmla="*/ 6 w 469"/>
                <a:gd name="T21" fmla="*/ 65 h 868"/>
                <a:gd name="T22" fmla="*/ 4 w 469"/>
                <a:gd name="T23" fmla="*/ 59 h 868"/>
                <a:gd name="T24" fmla="*/ 3 w 469"/>
                <a:gd name="T25" fmla="*/ 50 h 868"/>
                <a:gd name="T26" fmla="*/ 2 w 469"/>
                <a:gd name="T27" fmla="*/ 40 h 868"/>
                <a:gd name="T28" fmla="*/ 1 w 469"/>
                <a:gd name="T29" fmla="*/ 29 h 868"/>
                <a:gd name="T30" fmla="*/ 2 w 469"/>
                <a:gd name="T31" fmla="*/ 16 h 868"/>
                <a:gd name="T32" fmla="*/ 4 w 469"/>
                <a:gd name="T33" fmla="*/ 3 h 868"/>
                <a:gd name="T34" fmla="*/ 0 w 469"/>
                <a:gd name="T35" fmla="*/ 0 h 86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69"/>
                <a:gd name="T55" fmla="*/ 0 h 868"/>
                <a:gd name="T56" fmla="*/ 469 w 469"/>
                <a:gd name="T57" fmla="*/ 868 h 86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69" h="868">
                  <a:moveTo>
                    <a:pt x="0" y="0"/>
                  </a:moveTo>
                  <a:lnTo>
                    <a:pt x="0" y="840"/>
                  </a:lnTo>
                  <a:lnTo>
                    <a:pt x="142" y="868"/>
                  </a:lnTo>
                  <a:lnTo>
                    <a:pt x="136" y="755"/>
                  </a:lnTo>
                  <a:lnTo>
                    <a:pt x="469" y="806"/>
                  </a:lnTo>
                  <a:lnTo>
                    <a:pt x="463" y="761"/>
                  </a:lnTo>
                  <a:lnTo>
                    <a:pt x="232" y="732"/>
                  </a:lnTo>
                  <a:lnTo>
                    <a:pt x="226" y="635"/>
                  </a:lnTo>
                  <a:lnTo>
                    <a:pt x="68" y="635"/>
                  </a:lnTo>
                  <a:lnTo>
                    <a:pt x="64" y="623"/>
                  </a:lnTo>
                  <a:lnTo>
                    <a:pt x="53" y="587"/>
                  </a:lnTo>
                  <a:lnTo>
                    <a:pt x="39" y="530"/>
                  </a:lnTo>
                  <a:lnTo>
                    <a:pt x="25" y="455"/>
                  </a:lnTo>
                  <a:lnTo>
                    <a:pt x="14" y="365"/>
                  </a:lnTo>
                  <a:lnTo>
                    <a:pt x="10" y="262"/>
                  </a:lnTo>
                  <a:lnTo>
                    <a:pt x="19" y="149"/>
                  </a:lnTo>
                  <a:lnTo>
                    <a:pt x="40" y="29"/>
                  </a:lnTo>
                  <a:lnTo>
                    <a:pt x="0"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52" name="Freeform 1298"/>
            <p:cNvSpPr>
              <a:spLocks/>
            </p:cNvSpPr>
            <p:nvPr/>
          </p:nvSpPr>
          <p:spPr bwMode="auto">
            <a:xfrm>
              <a:off x="3981" y="3267"/>
              <a:ext cx="67" cy="13"/>
            </a:xfrm>
            <a:custGeom>
              <a:avLst/>
              <a:gdLst>
                <a:gd name="T0" fmla="*/ 0 w 604"/>
                <a:gd name="T1" fmla="*/ 13 h 118"/>
                <a:gd name="T2" fmla="*/ 0 w 604"/>
                <a:gd name="T3" fmla="*/ 13 h 118"/>
                <a:gd name="T4" fmla="*/ 2 w 604"/>
                <a:gd name="T5" fmla="*/ 12 h 118"/>
                <a:gd name="T6" fmla="*/ 3 w 604"/>
                <a:gd name="T7" fmla="*/ 12 h 118"/>
                <a:gd name="T8" fmla="*/ 6 w 604"/>
                <a:gd name="T9" fmla="*/ 11 h 118"/>
                <a:gd name="T10" fmla="*/ 9 w 604"/>
                <a:gd name="T11" fmla="*/ 10 h 118"/>
                <a:gd name="T12" fmla="*/ 12 w 604"/>
                <a:gd name="T13" fmla="*/ 9 h 118"/>
                <a:gd name="T14" fmla="*/ 16 w 604"/>
                <a:gd name="T15" fmla="*/ 8 h 118"/>
                <a:gd name="T16" fmla="*/ 20 w 604"/>
                <a:gd name="T17" fmla="*/ 8 h 118"/>
                <a:gd name="T18" fmla="*/ 25 w 604"/>
                <a:gd name="T19" fmla="*/ 7 h 118"/>
                <a:gd name="T20" fmla="*/ 30 w 604"/>
                <a:gd name="T21" fmla="*/ 6 h 118"/>
                <a:gd name="T22" fmla="*/ 35 w 604"/>
                <a:gd name="T23" fmla="*/ 6 h 118"/>
                <a:gd name="T24" fmla="*/ 41 w 604"/>
                <a:gd name="T25" fmla="*/ 6 h 118"/>
                <a:gd name="T26" fmla="*/ 47 w 604"/>
                <a:gd name="T27" fmla="*/ 6 h 118"/>
                <a:gd name="T28" fmla="*/ 53 w 604"/>
                <a:gd name="T29" fmla="*/ 6 h 118"/>
                <a:gd name="T30" fmla="*/ 59 w 604"/>
                <a:gd name="T31" fmla="*/ 7 h 118"/>
                <a:gd name="T32" fmla="*/ 65 w 604"/>
                <a:gd name="T33" fmla="*/ 9 h 118"/>
                <a:gd name="T34" fmla="*/ 67 w 604"/>
                <a:gd name="T35" fmla="*/ 0 h 118"/>
                <a:gd name="T36" fmla="*/ 67 w 604"/>
                <a:gd name="T37" fmla="*/ 0 h 118"/>
                <a:gd name="T38" fmla="*/ 65 w 604"/>
                <a:gd name="T39" fmla="*/ 0 h 118"/>
                <a:gd name="T40" fmla="*/ 63 w 604"/>
                <a:gd name="T41" fmla="*/ 0 h 118"/>
                <a:gd name="T42" fmla="*/ 60 w 604"/>
                <a:gd name="T43" fmla="*/ 0 h 118"/>
                <a:gd name="T44" fmla="*/ 56 w 604"/>
                <a:gd name="T45" fmla="*/ 0 h 118"/>
                <a:gd name="T46" fmla="*/ 52 w 604"/>
                <a:gd name="T47" fmla="*/ 0 h 118"/>
                <a:gd name="T48" fmla="*/ 47 w 604"/>
                <a:gd name="T49" fmla="*/ 1 h 118"/>
                <a:gd name="T50" fmla="*/ 42 w 604"/>
                <a:gd name="T51" fmla="*/ 1 h 118"/>
                <a:gd name="T52" fmla="*/ 37 w 604"/>
                <a:gd name="T53" fmla="*/ 1 h 118"/>
                <a:gd name="T54" fmla="*/ 32 w 604"/>
                <a:gd name="T55" fmla="*/ 2 h 118"/>
                <a:gd name="T56" fmla="*/ 26 w 604"/>
                <a:gd name="T57" fmla="*/ 2 h 118"/>
                <a:gd name="T58" fmla="*/ 21 w 604"/>
                <a:gd name="T59" fmla="*/ 3 h 118"/>
                <a:gd name="T60" fmla="*/ 15 w 604"/>
                <a:gd name="T61" fmla="*/ 4 h 118"/>
                <a:gd name="T62" fmla="*/ 10 w 604"/>
                <a:gd name="T63" fmla="*/ 5 h 118"/>
                <a:gd name="T64" fmla="*/ 5 w 604"/>
                <a:gd name="T65" fmla="*/ 6 h 118"/>
                <a:gd name="T66" fmla="*/ 0 w 604"/>
                <a:gd name="T67" fmla="*/ 7 h 118"/>
                <a:gd name="T68" fmla="*/ 0 w 604"/>
                <a:gd name="T69" fmla="*/ 13 h 11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04"/>
                <a:gd name="T106" fmla="*/ 0 h 118"/>
                <a:gd name="T107" fmla="*/ 604 w 604"/>
                <a:gd name="T108" fmla="*/ 118 h 11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04" h="118">
                  <a:moveTo>
                    <a:pt x="0" y="118"/>
                  </a:moveTo>
                  <a:lnTo>
                    <a:pt x="3" y="117"/>
                  </a:lnTo>
                  <a:lnTo>
                    <a:pt x="14" y="113"/>
                  </a:lnTo>
                  <a:lnTo>
                    <a:pt x="29" y="108"/>
                  </a:lnTo>
                  <a:lnTo>
                    <a:pt x="50" y="101"/>
                  </a:lnTo>
                  <a:lnTo>
                    <a:pt x="77" y="93"/>
                  </a:lnTo>
                  <a:lnTo>
                    <a:pt x="107" y="85"/>
                  </a:lnTo>
                  <a:lnTo>
                    <a:pt x="143" y="76"/>
                  </a:lnTo>
                  <a:lnTo>
                    <a:pt x="181" y="69"/>
                  </a:lnTo>
                  <a:lnTo>
                    <a:pt x="224" y="62"/>
                  </a:lnTo>
                  <a:lnTo>
                    <a:pt x="270" y="57"/>
                  </a:lnTo>
                  <a:lnTo>
                    <a:pt x="319" y="53"/>
                  </a:lnTo>
                  <a:lnTo>
                    <a:pt x="369" y="52"/>
                  </a:lnTo>
                  <a:lnTo>
                    <a:pt x="422" y="53"/>
                  </a:lnTo>
                  <a:lnTo>
                    <a:pt x="476" y="58"/>
                  </a:lnTo>
                  <a:lnTo>
                    <a:pt x="531" y="66"/>
                  </a:lnTo>
                  <a:lnTo>
                    <a:pt x="587" y="78"/>
                  </a:lnTo>
                  <a:lnTo>
                    <a:pt x="604" y="0"/>
                  </a:lnTo>
                  <a:lnTo>
                    <a:pt x="600" y="0"/>
                  </a:lnTo>
                  <a:lnTo>
                    <a:pt x="587" y="0"/>
                  </a:lnTo>
                  <a:lnTo>
                    <a:pt x="566" y="0"/>
                  </a:lnTo>
                  <a:lnTo>
                    <a:pt x="540" y="1"/>
                  </a:lnTo>
                  <a:lnTo>
                    <a:pt x="507" y="2"/>
                  </a:lnTo>
                  <a:lnTo>
                    <a:pt x="470" y="3"/>
                  </a:lnTo>
                  <a:lnTo>
                    <a:pt x="428" y="6"/>
                  </a:lnTo>
                  <a:lnTo>
                    <a:pt x="383" y="8"/>
                  </a:lnTo>
                  <a:lnTo>
                    <a:pt x="335" y="12"/>
                  </a:lnTo>
                  <a:lnTo>
                    <a:pt x="285" y="16"/>
                  </a:lnTo>
                  <a:lnTo>
                    <a:pt x="235" y="21"/>
                  </a:lnTo>
                  <a:lnTo>
                    <a:pt x="186" y="28"/>
                  </a:lnTo>
                  <a:lnTo>
                    <a:pt x="136" y="36"/>
                  </a:lnTo>
                  <a:lnTo>
                    <a:pt x="88" y="45"/>
                  </a:lnTo>
                  <a:lnTo>
                    <a:pt x="42" y="55"/>
                  </a:lnTo>
                  <a:lnTo>
                    <a:pt x="0" y="67"/>
                  </a:lnTo>
                  <a:lnTo>
                    <a:pt x="0" y="11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53" name="Freeform 1299"/>
            <p:cNvSpPr>
              <a:spLocks/>
            </p:cNvSpPr>
            <p:nvPr/>
          </p:nvSpPr>
          <p:spPr bwMode="auto">
            <a:xfrm>
              <a:off x="3942" y="3387"/>
              <a:ext cx="113" cy="38"/>
            </a:xfrm>
            <a:custGeom>
              <a:avLst/>
              <a:gdLst>
                <a:gd name="T0" fmla="*/ 48 w 1017"/>
                <a:gd name="T1" fmla="*/ 37 h 337"/>
                <a:gd name="T2" fmla="*/ 48 w 1017"/>
                <a:gd name="T3" fmla="*/ 37 h 337"/>
                <a:gd name="T4" fmla="*/ 49 w 1017"/>
                <a:gd name="T5" fmla="*/ 36 h 337"/>
                <a:gd name="T6" fmla="*/ 50 w 1017"/>
                <a:gd name="T7" fmla="*/ 36 h 337"/>
                <a:gd name="T8" fmla="*/ 51 w 1017"/>
                <a:gd name="T9" fmla="*/ 35 h 337"/>
                <a:gd name="T10" fmla="*/ 53 w 1017"/>
                <a:gd name="T11" fmla="*/ 35 h 337"/>
                <a:gd name="T12" fmla="*/ 55 w 1017"/>
                <a:gd name="T13" fmla="*/ 34 h 337"/>
                <a:gd name="T14" fmla="*/ 57 w 1017"/>
                <a:gd name="T15" fmla="*/ 33 h 337"/>
                <a:gd name="T16" fmla="*/ 59 w 1017"/>
                <a:gd name="T17" fmla="*/ 32 h 337"/>
                <a:gd name="T18" fmla="*/ 61 w 1017"/>
                <a:gd name="T19" fmla="*/ 31 h 337"/>
                <a:gd name="T20" fmla="*/ 63 w 1017"/>
                <a:gd name="T21" fmla="*/ 29 h 337"/>
                <a:gd name="T22" fmla="*/ 65 w 1017"/>
                <a:gd name="T23" fmla="*/ 28 h 337"/>
                <a:gd name="T24" fmla="*/ 67 w 1017"/>
                <a:gd name="T25" fmla="*/ 26 h 337"/>
                <a:gd name="T26" fmla="*/ 69 w 1017"/>
                <a:gd name="T27" fmla="*/ 25 h 337"/>
                <a:gd name="T28" fmla="*/ 71 w 1017"/>
                <a:gd name="T29" fmla="*/ 23 h 337"/>
                <a:gd name="T30" fmla="*/ 72 w 1017"/>
                <a:gd name="T31" fmla="*/ 22 h 337"/>
                <a:gd name="T32" fmla="*/ 74 w 1017"/>
                <a:gd name="T33" fmla="*/ 20 h 337"/>
                <a:gd name="T34" fmla="*/ 0 w 1017"/>
                <a:gd name="T35" fmla="*/ 2 h 337"/>
                <a:gd name="T36" fmla="*/ 6 w 1017"/>
                <a:gd name="T37" fmla="*/ 0 h 337"/>
                <a:gd name="T38" fmla="*/ 113 w 1017"/>
                <a:gd name="T39" fmla="*/ 27 h 337"/>
                <a:gd name="T40" fmla="*/ 109 w 1017"/>
                <a:gd name="T41" fmla="*/ 29 h 337"/>
                <a:gd name="T42" fmla="*/ 78 w 1017"/>
                <a:gd name="T43" fmla="*/ 21 h 337"/>
                <a:gd name="T44" fmla="*/ 77 w 1017"/>
                <a:gd name="T45" fmla="*/ 21 h 337"/>
                <a:gd name="T46" fmla="*/ 77 w 1017"/>
                <a:gd name="T47" fmla="*/ 22 h 337"/>
                <a:gd name="T48" fmla="*/ 77 w 1017"/>
                <a:gd name="T49" fmla="*/ 22 h 337"/>
                <a:gd name="T50" fmla="*/ 76 w 1017"/>
                <a:gd name="T51" fmla="*/ 23 h 337"/>
                <a:gd name="T52" fmla="*/ 75 w 1017"/>
                <a:gd name="T53" fmla="*/ 24 h 337"/>
                <a:gd name="T54" fmla="*/ 74 w 1017"/>
                <a:gd name="T55" fmla="*/ 25 h 337"/>
                <a:gd name="T56" fmla="*/ 73 w 1017"/>
                <a:gd name="T57" fmla="*/ 26 h 337"/>
                <a:gd name="T58" fmla="*/ 71 w 1017"/>
                <a:gd name="T59" fmla="*/ 27 h 337"/>
                <a:gd name="T60" fmla="*/ 70 w 1017"/>
                <a:gd name="T61" fmla="*/ 28 h 337"/>
                <a:gd name="T62" fmla="*/ 68 w 1017"/>
                <a:gd name="T63" fmla="*/ 30 h 337"/>
                <a:gd name="T64" fmla="*/ 65 w 1017"/>
                <a:gd name="T65" fmla="*/ 31 h 337"/>
                <a:gd name="T66" fmla="*/ 63 w 1017"/>
                <a:gd name="T67" fmla="*/ 32 h 337"/>
                <a:gd name="T68" fmla="*/ 60 w 1017"/>
                <a:gd name="T69" fmla="*/ 34 h 337"/>
                <a:gd name="T70" fmla="*/ 57 w 1017"/>
                <a:gd name="T71" fmla="*/ 35 h 337"/>
                <a:gd name="T72" fmla="*/ 53 w 1017"/>
                <a:gd name="T73" fmla="*/ 37 h 337"/>
                <a:gd name="T74" fmla="*/ 50 w 1017"/>
                <a:gd name="T75" fmla="*/ 38 h 337"/>
                <a:gd name="T76" fmla="*/ 48 w 1017"/>
                <a:gd name="T77" fmla="*/ 37 h 33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17"/>
                <a:gd name="T118" fmla="*/ 0 h 337"/>
                <a:gd name="T119" fmla="*/ 1017 w 1017"/>
                <a:gd name="T120" fmla="*/ 337 h 33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17" h="337">
                  <a:moveTo>
                    <a:pt x="430" y="326"/>
                  </a:moveTo>
                  <a:lnTo>
                    <a:pt x="432" y="325"/>
                  </a:lnTo>
                  <a:lnTo>
                    <a:pt x="438" y="323"/>
                  </a:lnTo>
                  <a:lnTo>
                    <a:pt x="447" y="319"/>
                  </a:lnTo>
                  <a:lnTo>
                    <a:pt x="459" y="314"/>
                  </a:lnTo>
                  <a:lnTo>
                    <a:pt x="474" y="308"/>
                  </a:lnTo>
                  <a:lnTo>
                    <a:pt x="491" y="301"/>
                  </a:lnTo>
                  <a:lnTo>
                    <a:pt x="509" y="291"/>
                  </a:lnTo>
                  <a:lnTo>
                    <a:pt x="528" y="282"/>
                  </a:lnTo>
                  <a:lnTo>
                    <a:pt x="549" y="272"/>
                  </a:lnTo>
                  <a:lnTo>
                    <a:pt x="568" y="260"/>
                  </a:lnTo>
                  <a:lnTo>
                    <a:pt x="587" y="248"/>
                  </a:lnTo>
                  <a:lnTo>
                    <a:pt x="606" y="235"/>
                  </a:lnTo>
                  <a:lnTo>
                    <a:pt x="623" y="222"/>
                  </a:lnTo>
                  <a:lnTo>
                    <a:pt x="638" y="208"/>
                  </a:lnTo>
                  <a:lnTo>
                    <a:pt x="651" y="193"/>
                  </a:lnTo>
                  <a:lnTo>
                    <a:pt x="662" y="179"/>
                  </a:lnTo>
                  <a:lnTo>
                    <a:pt x="0" y="17"/>
                  </a:lnTo>
                  <a:lnTo>
                    <a:pt x="51" y="0"/>
                  </a:lnTo>
                  <a:lnTo>
                    <a:pt x="1017" y="237"/>
                  </a:lnTo>
                  <a:lnTo>
                    <a:pt x="977" y="260"/>
                  </a:lnTo>
                  <a:lnTo>
                    <a:pt x="698" y="188"/>
                  </a:lnTo>
                  <a:lnTo>
                    <a:pt x="697" y="189"/>
                  </a:lnTo>
                  <a:lnTo>
                    <a:pt x="695" y="192"/>
                  </a:lnTo>
                  <a:lnTo>
                    <a:pt x="691" y="196"/>
                  </a:lnTo>
                  <a:lnTo>
                    <a:pt x="685" y="202"/>
                  </a:lnTo>
                  <a:lnTo>
                    <a:pt x="678" y="211"/>
                  </a:lnTo>
                  <a:lnTo>
                    <a:pt x="668" y="219"/>
                  </a:lnTo>
                  <a:lnTo>
                    <a:pt x="657" y="229"/>
                  </a:lnTo>
                  <a:lnTo>
                    <a:pt x="642" y="239"/>
                  </a:lnTo>
                  <a:lnTo>
                    <a:pt x="626" y="250"/>
                  </a:lnTo>
                  <a:lnTo>
                    <a:pt x="609" y="263"/>
                  </a:lnTo>
                  <a:lnTo>
                    <a:pt x="587" y="275"/>
                  </a:lnTo>
                  <a:lnTo>
                    <a:pt x="565" y="287"/>
                  </a:lnTo>
                  <a:lnTo>
                    <a:pt x="540" y="301"/>
                  </a:lnTo>
                  <a:lnTo>
                    <a:pt x="511" y="313"/>
                  </a:lnTo>
                  <a:lnTo>
                    <a:pt x="480" y="325"/>
                  </a:lnTo>
                  <a:lnTo>
                    <a:pt x="447" y="337"/>
                  </a:lnTo>
                  <a:lnTo>
                    <a:pt x="430" y="32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54" name="Freeform 1300"/>
            <p:cNvSpPr>
              <a:spLocks/>
            </p:cNvSpPr>
            <p:nvPr/>
          </p:nvSpPr>
          <p:spPr bwMode="auto">
            <a:xfrm>
              <a:off x="3918" y="3397"/>
              <a:ext cx="116" cy="34"/>
            </a:xfrm>
            <a:custGeom>
              <a:avLst/>
              <a:gdLst>
                <a:gd name="T0" fmla="*/ 0 w 1036"/>
                <a:gd name="T1" fmla="*/ 0 h 303"/>
                <a:gd name="T2" fmla="*/ 113 w 1036"/>
                <a:gd name="T3" fmla="*/ 34 h 303"/>
                <a:gd name="T4" fmla="*/ 116 w 1036"/>
                <a:gd name="T5" fmla="*/ 34 h 303"/>
                <a:gd name="T6" fmla="*/ 3 w 1036"/>
                <a:gd name="T7" fmla="*/ 0 h 303"/>
                <a:gd name="T8" fmla="*/ 0 w 1036"/>
                <a:gd name="T9" fmla="*/ 0 h 303"/>
                <a:gd name="T10" fmla="*/ 0 60000 65536"/>
                <a:gd name="T11" fmla="*/ 0 60000 65536"/>
                <a:gd name="T12" fmla="*/ 0 60000 65536"/>
                <a:gd name="T13" fmla="*/ 0 60000 65536"/>
                <a:gd name="T14" fmla="*/ 0 60000 65536"/>
                <a:gd name="T15" fmla="*/ 0 w 1036"/>
                <a:gd name="T16" fmla="*/ 0 h 303"/>
                <a:gd name="T17" fmla="*/ 1036 w 1036"/>
                <a:gd name="T18" fmla="*/ 303 h 303"/>
              </a:gdLst>
              <a:ahLst/>
              <a:cxnLst>
                <a:cxn ang="T10">
                  <a:pos x="T0" y="T1"/>
                </a:cxn>
                <a:cxn ang="T11">
                  <a:pos x="T2" y="T3"/>
                </a:cxn>
                <a:cxn ang="T12">
                  <a:pos x="T4" y="T5"/>
                </a:cxn>
                <a:cxn ang="T13">
                  <a:pos x="T6" y="T7"/>
                </a:cxn>
                <a:cxn ang="T14">
                  <a:pos x="T8" y="T9"/>
                </a:cxn>
              </a:cxnLst>
              <a:rect l="T15" t="T16" r="T17" b="T18"/>
              <a:pathLst>
                <a:path w="1036" h="303">
                  <a:moveTo>
                    <a:pt x="0" y="0"/>
                  </a:moveTo>
                  <a:lnTo>
                    <a:pt x="1013" y="303"/>
                  </a:lnTo>
                  <a:lnTo>
                    <a:pt x="1036" y="303"/>
                  </a:lnTo>
                  <a:lnTo>
                    <a:pt x="31" y="0"/>
                  </a:lnTo>
                  <a:lnTo>
                    <a:pt x="0"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55" name="Freeform 1301"/>
            <p:cNvSpPr>
              <a:spLocks/>
            </p:cNvSpPr>
            <p:nvPr/>
          </p:nvSpPr>
          <p:spPr bwMode="auto">
            <a:xfrm>
              <a:off x="3938" y="3393"/>
              <a:ext cx="113" cy="30"/>
            </a:xfrm>
            <a:custGeom>
              <a:avLst/>
              <a:gdLst>
                <a:gd name="T0" fmla="*/ 0 w 1023"/>
                <a:gd name="T1" fmla="*/ 0 h 270"/>
                <a:gd name="T2" fmla="*/ 111 w 1023"/>
                <a:gd name="T3" fmla="*/ 30 h 270"/>
                <a:gd name="T4" fmla="*/ 113 w 1023"/>
                <a:gd name="T5" fmla="*/ 30 h 270"/>
                <a:gd name="T6" fmla="*/ 3 w 1023"/>
                <a:gd name="T7" fmla="*/ 0 h 270"/>
                <a:gd name="T8" fmla="*/ 0 w 1023"/>
                <a:gd name="T9" fmla="*/ 0 h 270"/>
                <a:gd name="T10" fmla="*/ 0 60000 65536"/>
                <a:gd name="T11" fmla="*/ 0 60000 65536"/>
                <a:gd name="T12" fmla="*/ 0 60000 65536"/>
                <a:gd name="T13" fmla="*/ 0 60000 65536"/>
                <a:gd name="T14" fmla="*/ 0 60000 65536"/>
                <a:gd name="T15" fmla="*/ 0 w 1023"/>
                <a:gd name="T16" fmla="*/ 0 h 270"/>
                <a:gd name="T17" fmla="*/ 1023 w 1023"/>
                <a:gd name="T18" fmla="*/ 270 h 270"/>
              </a:gdLst>
              <a:ahLst/>
              <a:cxnLst>
                <a:cxn ang="T10">
                  <a:pos x="T0" y="T1"/>
                </a:cxn>
                <a:cxn ang="T11">
                  <a:pos x="T2" y="T3"/>
                </a:cxn>
                <a:cxn ang="T12">
                  <a:pos x="T4" y="T5"/>
                </a:cxn>
                <a:cxn ang="T13">
                  <a:pos x="T6" y="T7"/>
                </a:cxn>
                <a:cxn ang="T14">
                  <a:pos x="T8" y="T9"/>
                </a:cxn>
              </a:cxnLst>
              <a:rect l="T15" t="T16" r="T17" b="T18"/>
              <a:pathLst>
                <a:path w="1023" h="270">
                  <a:moveTo>
                    <a:pt x="0" y="1"/>
                  </a:moveTo>
                  <a:lnTo>
                    <a:pt x="1001" y="270"/>
                  </a:lnTo>
                  <a:lnTo>
                    <a:pt x="1023" y="269"/>
                  </a:lnTo>
                  <a:lnTo>
                    <a:pt x="31" y="0"/>
                  </a:lnTo>
                  <a:lnTo>
                    <a:pt x="0" y="1"/>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56" name="Freeform 1302"/>
            <p:cNvSpPr>
              <a:spLocks/>
            </p:cNvSpPr>
            <p:nvPr/>
          </p:nvSpPr>
          <p:spPr bwMode="auto">
            <a:xfrm>
              <a:off x="3929" y="3394"/>
              <a:ext cx="114" cy="33"/>
            </a:xfrm>
            <a:custGeom>
              <a:avLst/>
              <a:gdLst>
                <a:gd name="T0" fmla="*/ 0 w 1028"/>
                <a:gd name="T1" fmla="*/ 0 h 299"/>
                <a:gd name="T2" fmla="*/ 112 w 1028"/>
                <a:gd name="T3" fmla="*/ 33 h 299"/>
                <a:gd name="T4" fmla="*/ 114 w 1028"/>
                <a:gd name="T5" fmla="*/ 32 h 299"/>
                <a:gd name="T6" fmla="*/ 3 w 1028"/>
                <a:gd name="T7" fmla="*/ 0 h 299"/>
                <a:gd name="T8" fmla="*/ 0 w 1028"/>
                <a:gd name="T9" fmla="*/ 0 h 299"/>
                <a:gd name="T10" fmla="*/ 0 60000 65536"/>
                <a:gd name="T11" fmla="*/ 0 60000 65536"/>
                <a:gd name="T12" fmla="*/ 0 60000 65536"/>
                <a:gd name="T13" fmla="*/ 0 60000 65536"/>
                <a:gd name="T14" fmla="*/ 0 60000 65536"/>
                <a:gd name="T15" fmla="*/ 0 w 1028"/>
                <a:gd name="T16" fmla="*/ 0 h 299"/>
                <a:gd name="T17" fmla="*/ 1028 w 1028"/>
                <a:gd name="T18" fmla="*/ 299 h 299"/>
              </a:gdLst>
              <a:ahLst/>
              <a:cxnLst>
                <a:cxn ang="T10">
                  <a:pos x="T0" y="T1"/>
                </a:cxn>
                <a:cxn ang="T11">
                  <a:pos x="T2" y="T3"/>
                </a:cxn>
                <a:cxn ang="T12">
                  <a:pos x="T4" y="T5"/>
                </a:cxn>
                <a:cxn ang="T13">
                  <a:pos x="T6" y="T7"/>
                </a:cxn>
                <a:cxn ang="T14">
                  <a:pos x="T8" y="T9"/>
                </a:cxn>
              </a:cxnLst>
              <a:rect l="T15" t="T16" r="T17" b="T18"/>
              <a:pathLst>
                <a:path w="1028" h="299">
                  <a:moveTo>
                    <a:pt x="0" y="0"/>
                  </a:moveTo>
                  <a:lnTo>
                    <a:pt x="1009" y="299"/>
                  </a:lnTo>
                  <a:lnTo>
                    <a:pt x="1028" y="292"/>
                  </a:lnTo>
                  <a:lnTo>
                    <a:pt x="30" y="0"/>
                  </a:lnTo>
                  <a:lnTo>
                    <a:pt x="0"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sp>
        <p:nvSpPr>
          <p:cNvPr id="51399" name="AutoShape 1304"/>
          <p:cNvSpPr>
            <a:spLocks noChangeAspect="1" noChangeArrowheads="1" noTextEdit="1"/>
          </p:cNvSpPr>
          <p:nvPr/>
        </p:nvSpPr>
        <p:spPr bwMode="auto">
          <a:xfrm>
            <a:off x="5494338" y="3140075"/>
            <a:ext cx="260350" cy="268288"/>
          </a:xfrm>
          <a:prstGeom prst="rect">
            <a:avLst/>
          </a:prstGeom>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400" name="Freeform 1305"/>
          <p:cNvSpPr>
            <a:spLocks/>
          </p:cNvSpPr>
          <p:nvPr/>
        </p:nvSpPr>
        <p:spPr bwMode="auto">
          <a:xfrm>
            <a:off x="5495925" y="3140075"/>
            <a:ext cx="258763" cy="268288"/>
          </a:xfrm>
          <a:custGeom>
            <a:avLst/>
            <a:gdLst>
              <a:gd name="T0" fmla="*/ 89214 w 1894"/>
              <a:gd name="T1" fmla="*/ 0 h 1904"/>
              <a:gd name="T2" fmla="*/ 91264 w 1894"/>
              <a:gd name="T3" fmla="*/ 0 h 1904"/>
              <a:gd name="T4" fmla="*/ 95499 w 1894"/>
              <a:gd name="T5" fmla="*/ 141 h 1904"/>
              <a:gd name="T6" fmla="*/ 101374 w 1894"/>
              <a:gd name="T7" fmla="*/ 423 h 1904"/>
              <a:gd name="T8" fmla="*/ 109161 w 1894"/>
              <a:gd name="T9" fmla="*/ 845 h 1904"/>
              <a:gd name="T10" fmla="*/ 118178 w 1894"/>
              <a:gd name="T11" fmla="*/ 1409 h 1904"/>
              <a:gd name="T12" fmla="*/ 128562 w 1894"/>
              <a:gd name="T13" fmla="*/ 2395 h 1904"/>
              <a:gd name="T14" fmla="*/ 140038 w 1894"/>
              <a:gd name="T15" fmla="*/ 3664 h 1904"/>
              <a:gd name="T16" fmla="*/ 152471 w 1894"/>
              <a:gd name="T17" fmla="*/ 5354 h 1904"/>
              <a:gd name="T18" fmla="*/ 165723 w 1894"/>
              <a:gd name="T19" fmla="*/ 7750 h 1904"/>
              <a:gd name="T20" fmla="*/ 179659 w 1894"/>
              <a:gd name="T21" fmla="*/ 10286 h 1904"/>
              <a:gd name="T22" fmla="*/ 193731 w 1894"/>
              <a:gd name="T23" fmla="*/ 13668 h 1904"/>
              <a:gd name="T24" fmla="*/ 208349 w 1894"/>
              <a:gd name="T25" fmla="*/ 17613 h 1904"/>
              <a:gd name="T26" fmla="*/ 222968 w 1894"/>
              <a:gd name="T27" fmla="*/ 22404 h 1904"/>
              <a:gd name="T28" fmla="*/ 237587 w 1894"/>
              <a:gd name="T29" fmla="*/ 27759 h 1904"/>
              <a:gd name="T30" fmla="*/ 251795 w 1894"/>
              <a:gd name="T31" fmla="*/ 33959 h 1904"/>
              <a:gd name="T32" fmla="*/ 236220 w 1894"/>
              <a:gd name="T33" fmla="*/ 160494 h 1904"/>
              <a:gd name="T34" fmla="*/ 237996 w 1894"/>
              <a:gd name="T35" fmla="*/ 161480 h 1904"/>
              <a:gd name="T36" fmla="*/ 241549 w 1894"/>
              <a:gd name="T37" fmla="*/ 165285 h 1904"/>
              <a:gd name="T38" fmla="*/ 243325 w 1894"/>
              <a:gd name="T39" fmla="*/ 173880 h 1904"/>
              <a:gd name="T40" fmla="*/ 240456 w 1894"/>
              <a:gd name="T41" fmla="*/ 188957 h 1904"/>
              <a:gd name="T42" fmla="*/ 195643 w 1894"/>
              <a:gd name="T43" fmla="*/ 248702 h 1904"/>
              <a:gd name="T44" fmla="*/ 180615 w 1894"/>
              <a:gd name="T45" fmla="*/ 268288 h 1904"/>
              <a:gd name="T46" fmla="*/ 178156 w 1894"/>
              <a:gd name="T47" fmla="*/ 268006 h 1904"/>
              <a:gd name="T48" fmla="*/ 173511 w 1894"/>
              <a:gd name="T49" fmla="*/ 267302 h 1904"/>
              <a:gd name="T50" fmla="*/ 167089 w 1894"/>
              <a:gd name="T51" fmla="*/ 266456 h 1904"/>
              <a:gd name="T52" fmla="*/ 158755 w 1894"/>
              <a:gd name="T53" fmla="*/ 265047 h 1904"/>
              <a:gd name="T54" fmla="*/ 149055 w 1894"/>
              <a:gd name="T55" fmla="*/ 263356 h 1904"/>
              <a:gd name="T56" fmla="*/ 137715 w 1894"/>
              <a:gd name="T57" fmla="*/ 261243 h 1904"/>
              <a:gd name="T58" fmla="*/ 125419 w 1894"/>
              <a:gd name="T59" fmla="*/ 258565 h 1904"/>
              <a:gd name="T60" fmla="*/ 112030 w 1894"/>
              <a:gd name="T61" fmla="*/ 255465 h 1904"/>
              <a:gd name="T62" fmla="*/ 97958 w 1894"/>
              <a:gd name="T63" fmla="*/ 251661 h 1904"/>
              <a:gd name="T64" fmla="*/ 83340 w 1894"/>
              <a:gd name="T65" fmla="*/ 247293 h 1904"/>
              <a:gd name="T66" fmla="*/ 68448 w 1894"/>
              <a:gd name="T67" fmla="*/ 242361 h 1904"/>
              <a:gd name="T68" fmla="*/ 53283 w 1894"/>
              <a:gd name="T69" fmla="*/ 236866 h 1904"/>
              <a:gd name="T70" fmla="*/ 38254 w 1894"/>
              <a:gd name="T71" fmla="*/ 230525 h 1904"/>
              <a:gd name="T72" fmla="*/ 23499 w 1894"/>
              <a:gd name="T73" fmla="*/ 223338 h 1904"/>
              <a:gd name="T74" fmla="*/ 9154 w 1894"/>
              <a:gd name="T75" fmla="*/ 215589 h 1904"/>
              <a:gd name="T76" fmla="*/ 2186 w 1894"/>
              <a:gd name="T77" fmla="*/ 210657 h 1904"/>
              <a:gd name="T78" fmla="*/ 1093 w 1894"/>
              <a:gd name="T79" fmla="*/ 205302 h 1904"/>
              <a:gd name="T80" fmla="*/ 0 w 1894"/>
              <a:gd name="T81" fmla="*/ 197412 h 1904"/>
              <a:gd name="T82" fmla="*/ 546 w 1894"/>
              <a:gd name="T83" fmla="*/ 189239 h 1904"/>
              <a:gd name="T84" fmla="*/ 53010 w 1894"/>
              <a:gd name="T85" fmla="*/ 135976 h 1904"/>
              <a:gd name="T86" fmla="*/ 52736 w 1894"/>
              <a:gd name="T87" fmla="*/ 134144 h 1904"/>
              <a:gd name="T88" fmla="*/ 53283 w 1894"/>
              <a:gd name="T89" fmla="*/ 129212 h 1904"/>
              <a:gd name="T90" fmla="*/ 56288 w 1894"/>
              <a:gd name="T91" fmla="*/ 122308 h 1904"/>
              <a:gd name="T92" fmla="*/ 63939 w 1894"/>
              <a:gd name="T93" fmla="*/ 114699 h 190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894"/>
              <a:gd name="T142" fmla="*/ 0 h 1904"/>
              <a:gd name="T143" fmla="*/ 1894 w 1894"/>
              <a:gd name="T144" fmla="*/ 1904 h 190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894" h="1904">
                <a:moveTo>
                  <a:pt x="651" y="0"/>
                </a:moveTo>
                <a:lnTo>
                  <a:pt x="653" y="0"/>
                </a:lnTo>
                <a:lnTo>
                  <a:pt x="659" y="0"/>
                </a:lnTo>
                <a:lnTo>
                  <a:pt x="668" y="0"/>
                </a:lnTo>
                <a:lnTo>
                  <a:pt x="682" y="0"/>
                </a:lnTo>
                <a:lnTo>
                  <a:pt x="699" y="1"/>
                </a:lnTo>
                <a:lnTo>
                  <a:pt x="720" y="1"/>
                </a:lnTo>
                <a:lnTo>
                  <a:pt x="742" y="3"/>
                </a:lnTo>
                <a:lnTo>
                  <a:pt x="769" y="4"/>
                </a:lnTo>
                <a:lnTo>
                  <a:pt x="799" y="6"/>
                </a:lnTo>
                <a:lnTo>
                  <a:pt x="831" y="8"/>
                </a:lnTo>
                <a:lnTo>
                  <a:pt x="865" y="10"/>
                </a:lnTo>
                <a:lnTo>
                  <a:pt x="902" y="13"/>
                </a:lnTo>
                <a:lnTo>
                  <a:pt x="941" y="17"/>
                </a:lnTo>
                <a:lnTo>
                  <a:pt x="982" y="21"/>
                </a:lnTo>
                <a:lnTo>
                  <a:pt x="1025" y="26"/>
                </a:lnTo>
                <a:lnTo>
                  <a:pt x="1070" y="32"/>
                </a:lnTo>
                <a:lnTo>
                  <a:pt x="1116" y="38"/>
                </a:lnTo>
                <a:lnTo>
                  <a:pt x="1164" y="46"/>
                </a:lnTo>
                <a:lnTo>
                  <a:pt x="1213" y="55"/>
                </a:lnTo>
                <a:lnTo>
                  <a:pt x="1263" y="63"/>
                </a:lnTo>
                <a:lnTo>
                  <a:pt x="1315" y="73"/>
                </a:lnTo>
                <a:lnTo>
                  <a:pt x="1366" y="85"/>
                </a:lnTo>
                <a:lnTo>
                  <a:pt x="1418" y="97"/>
                </a:lnTo>
                <a:lnTo>
                  <a:pt x="1472" y="111"/>
                </a:lnTo>
                <a:lnTo>
                  <a:pt x="1525" y="125"/>
                </a:lnTo>
                <a:lnTo>
                  <a:pt x="1579" y="141"/>
                </a:lnTo>
                <a:lnTo>
                  <a:pt x="1632" y="159"/>
                </a:lnTo>
                <a:lnTo>
                  <a:pt x="1685" y="177"/>
                </a:lnTo>
                <a:lnTo>
                  <a:pt x="1739" y="197"/>
                </a:lnTo>
                <a:lnTo>
                  <a:pt x="1791" y="218"/>
                </a:lnTo>
                <a:lnTo>
                  <a:pt x="1843" y="241"/>
                </a:lnTo>
                <a:lnTo>
                  <a:pt x="1894" y="266"/>
                </a:lnTo>
                <a:lnTo>
                  <a:pt x="1729" y="1139"/>
                </a:lnTo>
                <a:lnTo>
                  <a:pt x="1733" y="1140"/>
                </a:lnTo>
                <a:lnTo>
                  <a:pt x="1742" y="1146"/>
                </a:lnTo>
                <a:lnTo>
                  <a:pt x="1755" y="1156"/>
                </a:lnTo>
                <a:lnTo>
                  <a:pt x="1768" y="1173"/>
                </a:lnTo>
                <a:lnTo>
                  <a:pt x="1778" y="1199"/>
                </a:lnTo>
                <a:lnTo>
                  <a:pt x="1781" y="1234"/>
                </a:lnTo>
                <a:lnTo>
                  <a:pt x="1777" y="1281"/>
                </a:lnTo>
                <a:lnTo>
                  <a:pt x="1760" y="1341"/>
                </a:lnTo>
                <a:lnTo>
                  <a:pt x="1472" y="1765"/>
                </a:lnTo>
                <a:lnTo>
                  <a:pt x="1432" y="1765"/>
                </a:lnTo>
                <a:lnTo>
                  <a:pt x="1324" y="1904"/>
                </a:lnTo>
                <a:lnTo>
                  <a:pt x="1322" y="1904"/>
                </a:lnTo>
                <a:lnTo>
                  <a:pt x="1315" y="1903"/>
                </a:lnTo>
                <a:lnTo>
                  <a:pt x="1304" y="1902"/>
                </a:lnTo>
                <a:lnTo>
                  <a:pt x="1290" y="1900"/>
                </a:lnTo>
                <a:lnTo>
                  <a:pt x="1270" y="1897"/>
                </a:lnTo>
                <a:lnTo>
                  <a:pt x="1249" y="1894"/>
                </a:lnTo>
                <a:lnTo>
                  <a:pt x="1223" y="1891"/>
                </a:lnTo>
                <a:lnTo>
                  <a:pt x="1194" y="1887"/>
                </a:lnTo>
                <a:lnTo>
                  <a:pt x="1162" y="1881"/>
                </a:lnTo>
                <a:lnTo>
                  <a:pt x="1128" y="1876"/>
                </a:lnTo>
                <a:lnTo>
                  <a:pt x="1091" y="1869"/>
                </a:lnTo>
                <a:lnTo>
                  <a:pt x="1050" y="1862"/>
                </a:lnTo>
                <a:lnTo>
                  <a:pt x="1008" y="1854"/>
                </a:lnTo>
                <a:lnTo>
                  <a:pt x="964" y="1845"/>
                </a:lnTo>
                <a:lnTo>
                  <a:pt x="918" y="1835"/>
                </a:lnTo>
                <a:lnTo>
                  <a:pt x="870" y="1824"/>
                </a:lnTo>
                <a:lnTo>
                  <a:pt x="820" y="1813"/>
                </a:lnTo>
                <a:lnTo>
                  <a:pt x="769" y="1800"/>
                </a:lnTo>
                <a:lnTo>
                  <a:pt x="717" y="1786"/>
                </a:lnTo>
                <a:lnTo>
                  <a:pt x="664" y="1772"/>
                </a:lnTo>
                <a:lnTo>
                  <a:pt x="610" y="1755"/>
                </a:lnTo>
                <a:lnTo>
                  <a:pt x="555" y="1738"/>
                </a:lnTo>
                <a:lnTo>
                  <a:pt x="501" y="1720"/>
                </a:lnTo>
                <a:lnTo>
                  <a:pt x="445" y="1701"/>
                </a:lnTo>
                <a:lnTo>
                  <a:pt x="390" y="1681"/>
                </a:lnTo>
                <a:lnTo>
                  <a:pt x="334" y="1659"/>
                </a:lnTo>
                <a:lnTo>
                  <a:pt x="280" y="1636"/>
                </a:lnTo>
                <a:lnTo>
                  <a:pt x="225" y="1611"/>
                </a:lnTo>
                <a:lnTo>
                  <a:pt x="172" y="1585"/>
                </a:lnTo>
                <a:lnTo>
                  <a:pt x="119" y="1559"/>
                </a:lnTo>
                <a:lnTo>
                  <a:pt x="67" y="1530"/>
                </a:lnTo>
                <a:lnTo>
                  <a:pt x="17" y="1500"/>
                </a:lnTo>
                <a:lnTo>
                  <a:pt x="16" y="1495"/>
                </a:lnTo>
                <a:lnTo>
                  <a:pt x="12" y="1480"/>
                </a:lnTo>
                <a:lnTo>
                  <a:pt x="8" y="1457"/>
                </a:lnTo>
                <a:lnTo>
                  <a:pt x="4" y="1430"/>
                </a:lnTo>
                <a:lnTo>
                  <a:pt x="0" y="1401"/>
                </a:lnTo>
                <a:lnTo>
                  <a:pt x="0" y="1370"/>
                </a:lnTo>
                <a:lnTo>
                  <a:pt x="4" y="1343"/>
                </a:lnTo>
                <a:lnTo>
                  <a:pt x="12" y="1319"/>
                </a:lnTo>
                <a:lnTo>
                  <a:pt x="388" y="965"/>
                </a:lnTo>
                <a:lnTo>
                  <a:pt x="387" y="961"/>
                </a:lnTo>
                <a:lnTo>
                  <a:pt x="386" y="952"/>
                </a:lnTo>
                <a:lnTo>
                  <a:pt x="386" y="936"/>
                </a:lnTo>
                <a:lnTo>
                  <a:pt x="390" y="917"/>
                </a:lnTo>
                <a:lnTo>
                  <a:pt x="397" y="893"/>
                </a:lnTo>
                <a:lnTo>
                  <a:pt x="412" y="868"/>
                </a:lnTo>
                <a:lnTo>
                  <a:pt x="435" y="841"/>
                </a:lnTo>
                <a:lnTo>
                  <a:pt x="468" y="814"/>
                </a:lnTo>
                <a:lnTo>
                  <a:pt x="651" y="0"/>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01" name="Freeform 1306"/>
          <p:cNvSpPr>
            <a:spLocks/>
          </p:cNvSpPr>
          <p:nvPr/>
        </p:nvSpPr>
        <p:spPr bwMode="auto">
          <a:xfrm>
            <a:off x="5527675" y="3309938"/>
            <a:ext cx="150813" cy="46037"/>
          </a:xfrm>
          <a:custGeom>
            <a:avLst/>
            <a:gdLst>
              <a:gd name="T0" fmla="*/ 5454 w 1106"/>
              <a:gd name="T1" fmla="*/ 0 h 331"/>
              <a:gd name="T2" fmla="*/ 150813 w 1106"/>
              <a:gd name="T3" fmla="*/ 38526 h 331"/>
              <a:gd name="T4" fmla="*/ 146040 w 1106"/>
              <a:gd name="T5" fmla="*/ 46037 h 331"/>
              <a:gd name="T6" fmla="*/ 0 w 1106"/>
              <a:gd name="T7" fmla="*/ 5007 h 331"/>
              <a:gd name="T8" fmla="*/ 5454 w 1106"/>
              <a:gd name="T9" fmla="*/ 0 h 331"/>
              <a:gd name="T10" fmla="*/ 0 60000 65536"/>
              <a:gd name="T11" fmla="*/ 0 60000 65536"/>
              <a:gd name="T12" fmla="*/ 0 60000 65536"/>
              <a:gd name="T13" fmla="*/ 0 60000 65536"/>
              <a:gd name="T14" fmla="*/ 0 60000 65536"/>
              <a:gd name="T15" fmla="*/ 0 w 1106"/>
              <a:gd name="T16" fmla="*/ 0 h 331"/>
              <a:gd name="T17" fmla="*/ 1106 w 1106"/>
              <a:gd name="T18" fmla="*/ 331 h 331"/>
            </a:gdLst>
            <a:ahLst/>
            <a:cxnLst>
              <a:cxn ang="T10">
                <a:pos x="T0" y="T1"/>
              </a:cxn>
              <a:cxn ang="T11">
                <a:pos x="T2" y="T3"/>
              </a:cxn>
              <a:cxn ang="T12">
                <a:pos x="T4" y="T5"/>
              </a:cxn>
              <a:cxn ang="T13">
                <a:pos x="T6" y="T7"/>
              </a:cxn>
              <a:cxn ang="T14">
                <a:pos x="T8" y="T9"/>
              </a:cxn>
            </a:cxnLst>
            <a:rect l="T15" t="T16" r="T17" b="T18"/>
            <a:pathLst>
              <a:path w="1106" h="331">
                <a:moveTo>
                  <a:pt x="40" y="0"/>
                </a:moveTo>
                <a:lnTo>
                  <a:pt x="1106" y="277"/>
                </a:lnTo>
                <a:lnTo>
                  <a:pt x="1071" y="331"/>
                </a:lnTo>
                <a:lnTo>
                  <a:pt x="0" y="36"/>
                </a:lnTo>
                <a:lnTo>
                  <a:pt x="40"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02" name="Freeform 1307"/>
          <p:cNvSpPr>
            <a:spLocks/>
          </p:cNvSpPr>
          <p:nvPr/>
        </p:nvSpPr>
        <p:spPr bwMode="auto">
          <a:xfrm>
            <a:off x="5502275" y="3330575"/>
            <a:ext cx="176213" cy="71438"/>
          </a:xfrm>
          <a:custGeom>
            <a:avLst/>
            <a:gdLst>
              <a:gd name="T0" fmla="*/ 175802 w 1285"/>
              <a:gd name="T1" fmla="*/ 55311 h 505"/>
              <a:gd name="T2" fmla="*/ 173333 w 1285"/>
              <a:gd name="T3" fmla="*/ 55028 h 505"/>
              <a:gd name="T4" fmla="*/ 168945 w 1285"/>
              <a:gd name="T5" fmla="*/ 54463 h 505"/>
              <a:gd name="T6" fmla="*/ 162226 w 1285"/>
              <a:gd name="T7" fmla="*/ 53472 h 505"/>
              <a:gd name="T8" fmla="*/ 154135 w 1285"/>
              <a:gd name="T9" fmla="*/ 52199 h 505"/>
              <a:gd name="T10" fmla="*/ 144262 w 1285"/>
              <a:gd name="T11" fmla="*/ 50219 h 505"/>
              <a:gd name="T12" fmla="*/ 133154 w 1285"/>
              <a:gd name="T13" fmla="*/ 48097 h 505"/>
              <a:gd name="T14" fmla="*/ 120812 w 1285"/>
              <a:gd name="T15" fmla="*/ 45551 h 505"/>
              <a:gd name="T16" fmla="*/ 107648 w 1285"/>
              <a:gd name="T17" fmla="*/ 42297 h 505"/>
              <a:gd name="T18" fmla="*/ 93797 w 1285"/>
              <a:gd name="T19" fmla="*/ 38619 h 505"/>
              <a:gd name="T20" fmla="*/ 79399 w 1285"/>
              <a:gd name="T21" fmla="*/ 34517 h 505"/>
              <a:gd name="T22" fmla="*/ 64726 w 1285"/>
              <a:gd name="T23" fmla="*/ 29565 h 505"/>
              <a:gd name="T24" fmla="*/ 49916 w 1285"/>
              <a:gd name="T25" fmla="*/ 24190 h 505"/>
              <a:gd name="T26" fmla="*/ 35517 w 1285"/>
              <a:gd name="T27" fmla="*/ 18107 h 505"/>
              <a:gd name="T28" fmla="*/ 21255 w 1285"/>
              <a:gd name="T29" fmla="*/ 11458 h 505"/>
              <a:gd name="T30" fmla="*/ 7542 w 1285"/>
              <a:gd name="T31" fmla="*/ 3961 h 505"/>
              <a:gd name="T32" fmla="*/ 823 w 1285"/>
              <a:gd name="T33" fmla="*/ 566 h 505"/>
              <a:gd name="T34" fmla="*/ 274 w 1285"/>
              <a:gd name="T35" fmla="*/ 4527 h 505"/>
              <a:gd name="T36" fmla="*/ 0 w 1285"/>
              <a:gd name="T37" fmla="*/ 10751 h 505"/>
              <a:gd name="T38" fmla="*/ 1097 w 1285"/>
              <a:gd name="T39" fmla="*/ 16975 h 505"/>
              <a:gd name="T40" fmla="*/ 2605 w 1285"/>
              <a:gd name="T41" fmla="*/ 19663 h 505"/>
              <a:gd name="T42" fmla="*/ 3840 w 1285"/>
              <a:gd name="T43" fmla="*/ 20370 h 505"/>
              <a:gd name="T44" fmla="*/ 6445 w 1285"/>
              <a:gd name="T45" fmla="*/ 21927 h 505"/>
              <a:gd name="T46" fmla="*/ 10285 w 1285"/>
              <a:gd name="T47" fmla="*/ 24048 h 505"/>
              <a:gd name="T48" fmla="*/ 15359 w 1285"/>
              <a:gd name="T49" fmla="*/ 26878 h 505"/>
              <a:gd name="T50" fmla="*/ 21804 w 1285"/>
              <a:gd name="T51" fmla="*/ 29990 h 505"/>
              <a:gd name="T52" fmla="*/ 29483 w 1285"/>
              <a:gd name="T53" fmla="*/ 33668 h 505"/>
              <a:gd name="T54" fmla="*/ 38534 w 1285"/>
              <a:gd name="T55" fmla="*/ 37770 h 505"/>
              <a:gd name="T56" fmla="*/ 49093 w 1285"/>
              <a:gd name="T57" fmla="*/ 41873 h 505"/>
              <a:gd name="T58" fmla="*/ 60749 w 1285"/>
              <a:gd name="T59" fmla="*/ 46116 h 505"/>
              <a:gd name="T60" fmla="*/ 74051 w 1285"/>
              <a:gd name="T61" fmla="*/ 50502 h 505"/>
              <a:gd name="T62" fmla="*/ 88724 w 1285"/>
              <a:gd name="T63" fmla="*/ 54746 h 505"/>
              <a:gd name="T64" fmla="*/ 104768 w 1285"/>
              <a:gd name="T65" fmla="*/ 58848 h 505"/>
              <a:gd name="T66" fmla="*/ 122046 w 1285"/>
              <a:gd name="T67" fmla="*/ 62809 h 505"/>
              <a:gd name="T68" fmla="*/ 140970 w 1285"/>
              <a:gd name="T69" fmla="*/ 66770 h 505"/>
              <a:gd name="T70" fmla="*/ 161403 w 1285"/>
              <a:gd name="T71" fmla="*/ 69882 h 505"/>
              <a:gd name="T72" fmla="*/ 172236 w 1285"/>
              <a:gd name="T73" fmla="*/ 71155 h 505"/>
              <a:gd name="T74" fmla="*/ 173470 w 1285"/>
              <a:gd name="T75" fmla="*/ 68892 h 505"/>
              <a:gd name="T76" fmla="*/ 175253 w 1285"/>
              <a:gd name="T77" fmla="*/ 64506 h 505"/>
              <a:gd name="T78" fmla="*/ 176213 w 1285"/>
              <a:gd name="T79" fmla="*/ 58706 h 5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85"/>
              <a:gd name="T121" fmla="*/ 0 h 505"/>
              <a:gd name="T122" fmla="*/ 1285 w 1285"/>
              <a:gd name="T123" fmla="*/ 505 h 50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85" h="505">
                <a:moveTo>
                  <a:pt x="1284" y="391"/>
                </a:moveTo>
                <a:lnTo>
                  <a:pt x="1282" y="391"/>
                </a:lnTo>
                <a:lnTo>
                  <a:pt x="1275" y="390"/>
                </a:lnTo>
                <a:lnTo>
                  <a:pt x="1264" y="389"/>
                </a:lnTo>
                <a:lnTo>
                  <a:pt x="1250" y="387"/>
                </a:lnTo>
                <a:lnTo>
                  <a:pt x="1232" y="385"/>
                </a:lnTo>
                <a:lnTo>
                  <a:pt x="1209" y="382"/>
                </a:lnTo>
                <a:lnTo>
                  <a:pt x="1183" y="378"/>
                </a:lnTo>
                <a:lnTo>
                  <a:pt x="1155" y="374"/>
                </a:lnTo>
                <a:lnTo>
                  <a:pt x="1124" y="369"/>
                </a:lnTo>
                <a:lnTo>
                  <a:pt x="1089" y="362"/>
                </a:lnTo>
                <a:lnTo>
                  <a:pt x="1052" y="355"/>
                </a:lnTo>
                <a:lnTo>
                  <a:pt x="1013" y="349"/>
                </a:lnTo>
                <a:lnTo>
                  <a:pt x="971" y="340"/>
                </a:lnTo>
                <a:lnTo>
                  <a:pt x="926" y="332"/>
                </a:lnTo>
                <a:lnTo>
                  <a:pt x="881" y="322"/>
                </a:lnTo>
                <a:lnTo>
                  <a:pt x="834" y="311"/>
                </a:lnTo>
                <a:lnTo>
                  <a:pt x="785" y="299"/>
                </a:lnTo>
                <a:lnTo>
                  <a:pt x="735" y="287"/>
                </a:lnTo>
                <a:lnTo>
                  <a:pt x="684" y="273"/>
                </a:lnTo>
                <a:lnTo>
                  <a:pt x="632" y="259"/>
                </a:lnTo>
                <a:lnTo>
                  <a:pt x="579" y="244"/>
                </a:lnTo>
                <a:lnTo>
                  <a:pt x="526" y="228"/>
                </a:lnTo>
                <a:lnTo>
                  <a:pt x="472" y="209"/>
                </a:lnTo>
                <a:lnTo>
                  <a:pt x="419" y="191"/>
                </a:lnTo>
                <a:lnTo>
                  <a:pt x="364" y="171"/>
                </a:lnTo>
                <a:lnTo>
                  <a:pt x="311" y="150"/>
                </a:lnTo>
                <a:lnTo>
                  <a:pt x="259" y="128"/>
                </a:lnTo>
                <a:lnTo>
                  <a:pt x="206" y="105"/>
                </a:lnTo>
                <a:lnTo>
                  <a:pt x="155" y="81"/>
                </a:lnTo>
                <a:lnTo>
                  <a:pt x="104" y="55"/>
                </a:lnTo>
                <a:lnTo>
                  <a:pt x="55" y="28"/>
                </a:lnTo>
                <a:lnTo>
                  <a:pt x="7" y="0"/>
                </a:lnTo>
                <a:lnTo>
                  <a:pt x="6" y="4"/>
                </a:lnTo>
                <a:lnTo>
                  <a:pt x="4" y="15"/>
                </a:lnTo>
                <a:lnTo>
                  <a:pt x="2" y="32"/>
                </a:lnTo>
                <a:lnTo>
                  <a:pt x="0" y="53"/>
                </a:lnTo>
                <a:lnTo>
                  <a:pt x="0" y="76"/>
                </a:lnTo>
                <a:lnTo>
                  <a:pt x="2" y="98"/>
                </a:lnTo>
                <a:lnTo>
                  <a:pt x="8" y="120"/>
                </a:lnTo>
                <a:lnTo>
                  <a:pt x="18" y="137"/>
                </a:lnTo>
                <a:lnTo>
                  <a:pt x="19" y="139"/>
                </a:lnTo>
                <a:lnTo>
                  <a:pt x="22" y="141"/>
                </a:lnTo>
                <a:lnTo>
                  <a:pt x="28" y="144"/>
                </a:lnTo>
                <a:lnTo>
                  <a:pt x="37" y="148"/>
                </a:lnTo>
                <a:lnTo>
                  <a:pt x="47" y="155"/>
                </a:lnTo>
                <a:lnTo>
                  <a:pt x="59" y="162"/>
                </a:lnTo>
                <a:lnTo>
                  <a:pt x="75" y="170"/>
                </a:lnTo>
                <a:lnTo>
                  <a:pt x="92" y="180"/>
                </a:lnTo>
                <a:lnTo>
                  <a:pt x="112" y="190"/>
                </a:lnTo>
                <a:lnTo>
                  <a:pt x="134" y="200"/>
                </a:lnTo>
                <a:lnTo>
                  <a:pt x="159" y="212"/>
                </a:lnTo>
                <a:lnTo>
                  <a:pt x="186" y="225"/>
                </a:lnTo>
                <a:lnTo>
                  <a:pt x="215" y="238"/>
                </a:lnTo>
                <a:lnTo>
                  <a:pt x="247" y="252"/>
                </a:lnTo>
                <a:lnTo>
                  <a:pt x="281" y="267"/>
                </a:lnTo>
                <a:lnTo>
                  <a:pt x="318" y="281"/>
                </a:lnTo>
                <a:lnTo>
                  <a:pt x="358" y="296"/>
                </a:lnTo>
                <a:lnTo>
                  <a:pt x="399" y="311"/>
                </a:lnTo>
                <a:lnTo>
                  <a:pt x="443" y="326"/>
                </a:lnTo>
                <a:lnTo>
                  <a:pt x="491" y="341"/>
                </a:lnTo>
                <a:lnTo>
                  <a:pt x="540" y="357"/>
                </a:lnTo>
                <a:lnTo>
                  <a:pt x="592" y="372"/>
                </a:lnTo>
                <a:lnTo>
                  <a:pt x="647" y="387"/>
                </a:lnTo>
                <a:lnTo>
                  <a:pt x="703" y="402"/>
                </a:lnTo>
                <a:lnTo>
                  <a:pt x="764" y="416"/>
                </a:lnTo>
                <a:lnTo>
                  <a:pt x="826" y="431"/>
                </a:lnTo>
                <a:lnTo>
                  <a:pt x="890" y="444"/>
                </a:lnTo>
                <a:lnTo>
                  <a:pt x="958" y="459"/>
                </a:lnTo>
                <a:lnTo>
                  <a:pt x="1028" y="472"/>
                </a:lnTo>
                <a:lnTo>
                  <a:pt x="1101" y="483"/>
                </a:lnTo>
                <a:lnTo>
                  <a:pt x="1177" y="494"/>
                </a:lnTo>
                <a:lnTo>
                  <a:pt x="1255" y="505"/>
                </a:lnTo>
                <a:lnTo>
                  <a:pt x="1256" y="503"/>
                </a:lnTo>
                <a:lnTo>
                  <a:pt x="1260" y="497"/>
                </a:lnTo>
                <a:lnTo>
                  <a:pt x="1265" y="487"/>
                </a:lnTo>
                <a:lnTo>
                  <a:pt x="1272" y="473"/>
                </a:lnTo>
                <a:lnTo>
                  <a:pt x="1278" y="456"/>
                </a:lnTo>
                <a:lnTo>
                  <a:pt x="1282" y="437"/>
                </a:lnTo>
                <a:lnTo>
                  <a:pt x="1285" y="415"/>
                </a:lnTo>
                <a:lnTo>
                  <a:pt x="1284" y="391"/>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03" name="AutoShape 1308"/>
          <p:cNvSpPr>
            <a:spLocks noChangeAspect="1" noChangeArrowheads="1" noTextEdit="1"/>
          </p:cNvSpPr>
          <p:nvPr/>
        </p:nvSpPr>
        <p:spPr bwMode="auto">
          <a:xfrm>
            <a:off x="5449888" y="3044825"/>
            <a:ext cx="284162" cy="319088"/>
          </a:xfrm>
          <a:prstGeom prst="rect">
            <a:avLst/>
          </a:prstGeom>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404" name="Freeform 1309"/>
          <p:cNvSpPr>
            <a:spLocks/>
          </p:cNvSpPr>
          <p:nvPr/>
        </p:nvSpPr>
        <p:spPr bwMode="auto">
          <a:xfrm>
            <a:off x="5508625" y="3065463"/>
            <a:ext cx="41275" cy="52387"/>
          </a:xfrm>
          <a:custGeom>
            <a:avLst/>
            <a:gdLst>
              <a:gd name="T0" fmla="*/ 14527 w 179"/>
              <a:gd name="T1" fmla="*/ 6791 h 216"/>
              <a:gd name="T2" fmla="*/ 11299 w 179"/>
              <a:gd name="T3" fmla="*/ 8974 h 216"/>
              <a:gd name="T4" fmla="*/ 8762 w 179"/>
              <a:gd name="T5" fmla="*/ 11399 h 216"/>
              <a:gd name="T6" fmla="*/ 6226 w 179"/>
              <a:gd name="T7" fmla="*/ 14309 h 216"/>
              <a:gd name="T8" fmla="*/ 4151 w 179"/>
              <a:gd name="T9" fmla="*/ 17462 h 216"/>
              <a:gd name="T10" fmla="*/ 2306 w 179"/>
              <a:gd name="T11" fmla="*/ 20858 h 216"/>
              <a:gd name="T12" fmla="*/ 1153 w 179"/>
              <a:gd name="T13" fmla="*/ 24496 h 216"/>
              <a:gd name="T14" fmla="*/ 461 w 179"/>
              <a:gd name="T15" fmla="*/ 28376 h 216"/>
              <a:gd name="T16" fmla="*/ 0 w 179"/>
              <a:gd name="T17" fmla="*/ 32257 h 216"/>
              <a:gd name="T18" fmla="*/ 461 w 179"/>
              <a:gd name="T19" fmla="*/ 37593 h 216"/>
              <a:gd name="T20" fmla="*/ 2306 w 179"/>
              <a:gd name="T21" fmla="*/ 41958 h 216"/>
              <a:gd name="T22" fmla="*/ 5303 w 179"/>
              <a:gd name="T23" fmla="*/ 46081 h 216"/>
              <a:gd name="T24" fmla="*/ 9223 w 179"/>
              <a:gd name="T25" fmla="*/ 48749 h 216"/>
              <a:gd name="T26" fmla="*/ 13605 w 179"/>
              <a:gd name="T27" fmla="*/ 51174 h 216"/>
              <a:gd name="T28" fmla="*/ 18216 w 179"/>
              <a:gd name="T29" fmla="*/ 52144 h 216"/>
              <a:gd name="T30" fmla="*/ 23059 w 179"/>
              <a:gd name="T31" fmla="*/ 52387 h 216"/>
              <a:gd name="T32" fmla="*/ 27670 w 179"/>
              <a:gd name="T33" fmla="*/ 51659 h 216"/>
              <a:gd name="T34" fmla="*/ 28593 w 179"/>
              <a:gd name="T35" fmla="*/ 51659 h 216"/>
              <a:gd name="T36" fmla="*/ 29515 w 179"/>
              <a:gd name="T37" fmla="*/ 51174 h 216"/>
              <a:gd name="T38" fmla="*/ 30207 w 179"/>
              <a:gd name="T39" fmla="*/ 50447 h 216"/>
              <a:gd name="T40" fmla="*/ 30437 w 179"/>
              <a:gd name="T41" fmla="*/ 49234 h 216"/>
              <a:gd name="T42" fmla="*/ 29976 w 179"/>
              <a:gd name="T43" fmla="*/ 48021 h 216"/>
              <a:gd name="T44" fmla="*/ 29054 w 179"/>
              <a:gd name="T45" fmla="*/ 47051 h 216"/>
              <a:gd name="T46" fmla="*/ 27901 w 179"/>
              <a:gd name="T47" fmla="*/ 46081 h 216"/>
              <a:gd name="T48" fmla="*/ 26748 w 179"/>
              <a:gd name="T49" fmla="*/ 45354 h 216"/>
              <a:gd name="T50" fmla="*/ 24212 w 179"/>
              <a:gd name="T51" fmla="*/ 44626 h 216"/>
              <a:gd name="T52" fmla="*/ 21906 w 179"/>
              <a:gd name="T53" fmla="*/ 44141 h 216"/>
              <a:gd name="T54" fmla="*/ 19369 w 179"/>
              <a:gd name="T55" fmla="*/ 43656 h 216"/>
              <a:gd name="T56" fmla="*/ 17294 w 179"/>
              <a:gd name="T57" fmla="*/ 43171 h 216"/>
              <a:gd name="T58" fmla="*/ 14988 w 179"/>
              <a:gd name="T59" fmla="*/ 42443 h 216"/>
              <a:gd name="T60" fmla="*/ 12913 w 179"/>
              <a:gd name="T61" fmla="*/ 41231 h 216"/>
              <a:gd name="T62" fmla="*/ 10838 w 179"/>
              <a:gd name="T63" fmla="*/ 40018 h 216"/>
              <a:gd name="T64" fmla="*/ 8993 w 179"/>
              <a:gd name="T65" fmla="*/ 37835 h 216"/>
              <a:gd name="T66" fmla="*/ 8301 w 179"/>
              <a:gd name="T67" fmla="*/ 29104 h 216"/>
              <a:gd name="T68" fmla="*/ 10146 w 179"/>
              <a:gd name="T69" fmla="*/ 21828 h 216"/>
              <a:gd name="T70" fmla="*/ 14066 w 179"/>
              <a:gd name="T71" fmla="*/ 16250 h 216"/>
              <a:gd name="T72" fmla="*/ 19369 w 179"/>
              <a:gd name="T73" fmla="*/ 11399 h 216"/>
              <a:gd name="T74" fmla="*/ 25134 w 179"/>
              <a:gd name="T75" fmla="*/ 7761 h 216"/>
              <a:gd name="T76" fmla="*/ 31360 w 179"/>
              <a:gd name="T77" fmla="*/ 5093 h 216"/>
              <a:gd name="T78" fmla="*/ 36894 w 179"/>
              <a:gd name="T79" fmla="*/ 2910 h 216"/>
              <a:gd name="T80" fmla="*/ 41275 w 179"/>
              <a:gd name="T81" fmla="*/ 1213 h 216"/>
              <a:gd name="T82" fmla="*/ 38508 w 179"/>
              <a:gd name="T83" fmla="*/ 243 h 216"/>
              <a:gd name="T84" fmla="*/ 35510 w 179"/>
              <a:gd name="T85" fmla="*/ 0 h 216"/>
              <a:gd name="T86" fmla="*/ 32282 w 179"/>
              <a:gd name="T87" fmla="*/ 485 h 216"/>
              <a:gd name="T88" fmla="*/ 28593 w 179"/>
              <a:gd name="T89" fmla="*/ 1213 h 216"/>
              <a:gd name="T90" fmla="*/ 24903 w 179"/>
              <a:gd name="T91" fmla="*/ 2425 h 216"/>
              <a:gd name="T92" fmla="*/ 21214 w 179"/>
              <a:gd name="T93" fmla="*/ 3638 h 216"/>
              <a:gd name="T94" fmla="*/ 17755 w 179"/>
              <a:gd name="T95" fmla="*/ 5336 h 216"/>
              <a:gd name="T96" fmla="*/ 14527 w 179"/>
              <a:gd name="T97" fmla="*/ 6791 h 2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79"/>
              <a:gd name="T148" fmla="*/ 0 h 216"/>
              <a:gd name="T149" fmla="*/ 179 w 179"/>
              <a:gd name="T150" fmla="*/ 216 h 21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79" h="216">
                <a:moveTo>
                  <a:pt x="63" y="28"/>
                </a:moveTo>
                <a:lnTo>
                  <a:pt x="49" y="37"/>
                </a:lnTo>
                <a:lnTo>
                  <a:pt x="38" y="47"/>
                </a:lnTo>
                <a:lnTo>
                  <a:pt x="27" y="59"/>
                </a:lnTo>
                <a:lnTo>
                  <a:pt x="18" y="72"/>
                </a:lnTo>
                <a:lnTo>
                  <a:pt x="10" y="86"/>
                </a:lnTo>
                <a:lnTo>
                  <a:pt x="5" y="101"/>
                </a:lnTo>
                <a:lnTo>
                  <a:pt x="2" y="117"/>
                </a:lnTo>
                <a:lnTo>
                  <a:pt x="0" y="133"/>
                </a:lnTo>
                <a:lnTo>
                  <a:pt x="2" y="155"/>
                </a:lnTo>
                <a:lnTo>
                  <a:pt x="10" y="173"/>
                </a:lnTo>
                <a:lnTo>
                  <a:pt x="23" y="190"/>
                </a:lnTo>
                <a:lnTo>
                  <a:pt x="40" y="201"/>
                </a:lnTo>
                <a:lnTo>
                  <a:pt x="59" y="211"/>
                </a:lnTo>
                <a:lnTo>
                  <a:pt x="79" y="215"/>
                </a:lnTo>
                <a:lnTo>
                  <a:pt x="100" y="216"/>
                </a:lnTo>
                <a:lnTo>
                  <a:pt x="120" y="213"/>
                </a:lnTo>
                <a:lnTo>
                  <a:pt x="124" y="213"/>
                </a:lnTo>
                <a:lnTo>
                  <a:pt x="128" y="211"/>
                </a:lnTo>
                <a:lnTo>
                  <a:pt x="131" y="208"/>
                </a:lnTo>
                <a:lnTo>
                  <a:pt x="132" y="203"/>
                </a:lnTo>
                <a:lnTo>
                  <a:pt x="130" y="198"/>
                </a:lnTo>
                <a:lnTo>
                  <a:pt x="126" y="194"/>
                </a:lnTo>
                <a:lnTo>
                  <a:pt x="121" y="190"/>
                </a:lnTo>
                <a:lnTo>
                  <a:pt x="116" y="187"/>
                </a:lnTo>
                <a:lnTo>
                  <a:pt x="105" y="184"/>
                </a:lnTo>
                <a:lnTo>
                  <a:pt x="95" y="182"/>
                </a:lnTo>
                <a:lnTo>
                  <a:pt x="84" y="180"/>
                </a:lnTo>
                <a:lnTo>
                  <a:pt x="75" y="178"/>
                </a:lnTo>
                <a:lnTo>
                  <a:pt x="65" y="175"/>
                </a:lnTo>
                <a:lnTo>
                  <a:pt x="56" y="170"/>
                </a:lnTo>
                <a:lnTo>
                  <a:pt x="47" y="165"/>
                </a:lnTo>
                <a:lnTo>
                  <a:pt x="39" y="156"/>
                </a:lnTo>
                <a:lnTo>
                  <a:pt x="36" y="120"/>
                </a:lnTo>
                <a:lnTo>
                  <a:pt x="44" y="90"/>
                </a:lnTo>
                <a:lnTo>
                  <a:pt x="61" y="67"/>
                </a:lnTo>
                <a:lnTo>
                  <a:pt x="84" y="47"/>
                </a:lnTo>
                <a:lnTo>
                  <a:pt x="109" y="32"/>
                </a:lnTo>
                <a:lnTo>
                  <a:pt x="136" y="21"/>
                </a:lnTo>
                <a:lnTo>
                  <a:pt x="160" y="12"/>
                </a:lnTo>
                <a:lnTo>
                  <a:pt x="179" y="5"/>
                </a:lnTo>
                <a:lnTo>
                  <a:pt x="167" y="1"/>
                </a:lnTo>
                <a:lnTo>
                  <a:pt x="154" y="0"/>
                </a:lnTo>
                <a:lnTo>
                  <a:pt x="140" y="2"/>
                </a:lnTo>
                <a:lnTo>
                  <a:pt x="124" y="5"/>
                </a:lnTo>
                <a:lnTo>
                  <a:pt x="108" y="10"/>
                </a:lnTo>
                <a:lnTo>
                  <a:pt x="92" y="15"/>
                </a:lnTo>
                <a:lnTo>
                  <a:pt x="77" y="22"/>
                </a:lnTo>
                <a:lnTo>
                  <a:pt x="63" y="28"/>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05" name="Freeform 1310"/>
          <p:cNvSpPr>
            <a:spLocks/>
          </p:cNvSpPr>
          <p:nvPr/>
        </p:nvSpPr>
        <p:spPr bwMode="auto">
          <a:xfrm>
            <a:off x="5576888" y="3063875"/>
            <a:ext cx="25400" cy="39688"/>
          </a:xfrm>
          <a:custGeom>
            <a:avLst/>
            <a:gdLst>
              <a:gd name="T0" fmla="*/ 21389 w 114"/>
              <a:gd name="T1" fmla="*/ 12993 h 168"/>
              <a:gd name="T2" fmla="*/ 22504 w 114"/>
              <a:gd name="T3" fmla="*/ 17009 h 168"/>
              <a:gd name="T4" fmla="*/ 22281 w 114"/>
              <a:gd name="T5" fmla="*/ 20789 h 168"/>
              <a:gd name="T6" fmla="*/ 20498 w 114"/>
              <a:gd name="T7" fmla="*/ 23860 h 168"/>
              <a:gd name="T8" fmla="*/ 18270 w 114"/>
              <a:gd name="T9" fmla="*/ 26459 h 168"/>
              <a:gd name="T10" fmla="*/ 15374 w 114"/>
              <a:gd name="T11" fmla="*/ 29057 h 168"/>
              <a:gd name="T12" fmla="*/ 12032 w 114"/>
              <a:gd name="T13" fmla="*/ 31656 h 168"/>
              <a:gd name="T14" fmla="*/ 8912 w 114"/>
              <a:gd name="T15" fmla="*/ 33782 h 168"/>
              <a:gd name="T16" fmla="*/ 6016 w 114"/>
              <a:gd name="T17" fmla="*/ 36144 h 168"/>
              <a:gd name="T18" fmla="*/ 5570 w 114"/>
              <a:gd name="T19" fmla="*/ 36853 h 168"/>
              <a:gd name="T20" fmla="*/ 5347 w 114"/>
              <a:gd name="T21" fmla="*/ 37326 h 168"/>
              <a:gd name="T22" fmla="*/ 5347 w 114"/>
              <a:gd name="T23" fmla="*/ 38271 h 168"/>
              <a:gd name="T24" fmla="*/ 5570 w 114"/>
              <a:gd name="T25" fmla="*/ 38979 h 168"/>
              <a:gd name="T26" fmla="*/ 6239 w 114"/>
              <a:gd name="T27" fmla="*/ 39452 h 168"/>
              <a:gd name="T28" fmla="*/ 6907 w 114"/>
              <a:gd name="T29" fmla="*/ 39688 h 168"/>
              <a:gd name="T30" fmla="*/ 7353 w 114"/>
              <a:gd name="T31" fmla="*/ 39688 h 168"/>
              <a:gd name="T32" fmla="*/ 8244 w 114"/>
              <a:gd name="T33" fmla="*/ 39452 h 168"/>
              <a:gd name="T34" fmla="*/ 11809 w 114"/>
              <a:gd name="T35" fmla="*/ 37089 h 168"/>
              <a:gd name="T36" fmla="*/ 15374 w 114"/>
              <a:gd name="T37" fmla="*/ 34727 h 168"/>
              <a:gd name="T38" fmla="*/ 18716 w 114"/>
              <a:gd name="T39" fmla="*/ 31892 h 168"/>
              <a:gd name="T40" fmla="*/ 21612 w 114"/>
              <a:gd name="T41" fmla="*/ 28585 h 168"/>
              <a:gd name="T42" fmla="*/ 23840 w 114"/>
              <a:gd name="T43" fmla="*/ 25041 h 168"/>
              <a:gd name="T44" fmla="*/ 25177 w 114"/>
              <a:gd name="T45" fmla="*/ 21025 h 168"/>
              <a:gd name="T46" fmla="*/ 25400 w 114"/>
              <a:gd name="T47" fmla="*/ 16773 h 168"/>
              <a:gd name="T48" fmla="*/ 24509 w 114"/>
              <a:gd name="T49" fmla="*/ 12048 h 168"/>
              <a:gd name="T50" fmla="*/ 22504 w 114"/>
              <a:gd name="T51" fmla="*/ 8505 h 168"/>
              <a:gd name="T52" fmla="*/ 19384 w 114"/>
              <a:gd name="T53" fmla="*/ 5670 h 168"/>
              <a:gd name="T54" fmla="*/ 15596 w 114"/>
              <a:gd name="T55" fmla="*/ 3307 h 168"/>
              <a:gd name="T56" fmla="*/ 11363 w 114"/>
              <a:gd name="T57" fmla="*/ 1654 h 168"/>
              <a:gd name="T58" fmla="*/ 7130 w 114"/>
              <a:gd name="T59" fmla="*/ 472 h 168"/>
              <a:gd name="T60" fmla="*/ 3788 w 114"/>
              <a:gd name="T61" fmla="*/ 0 h 168"/>
              <a:gd name="T62" fmla="*/ 1114 w 114"/>
              <a:gd name="T63" fmla="*/ 0 h 168"/>
              <a:gd name="T64" fmla="*/ 0 w 114"/>
              <a:gd name="T65" fmla="*/ 709 h 168"/>
              <a:gd name="T66" fmla="*/ 2674 w 114"/>
              <a:gd name="T67" fmla="*/ 2126 h 168"/>
              <a:gd name="T68" fmla="*/ 5793 w 114"/>
              <a:gd name="T69" fmla="*/ 3071 h 168"/>
              <a:gd name="T70" fmla="*/ 9135 w 114"/>
              <a:gd name="T71" fmla="*/ 4016 h 168"/>
              <a:gd name="T72" fmla="*/ 12032 w 114"/>
              <a:gd name="T73" fmla="*/ 5197 h 168"/>
              <a:gd name="T74" fmla="*/ 15151 w 114"/>
              <a:gd name="T75" fmla="*/ 6378 h 168"/>
              <a:gd name="T76" fmla="*/ 17825 w 114"/>
              <a:gd name="T77" fmla="*/ 8032 h 168"/>
              <a:gd name="T78" fmla="*/ 19830 w 114"/>
              <a:gd name="T79" fmla="*/ 10158 h 168"/>
              <a:gd name="T80" fmla="*/ 21389 w 114"/>
              <a:gd name="T81" fmla="*/ 12993 h 16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4"/>
              <a:gd name="T124" fmla="*/ 0 h 168"/>
              <a:gd name="T125" fmla="*/ 114 w 114"/>
              <a:gd name="T126" fmla="*/ 168 h 16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4" h="168">
                <a:moveTo>
                  <a:pt x="96" y="55"/>
                </a:moveTo>
                <a:lnTo>
                  <a:pt x="101" y="72"/>
                </a:lnTo>
                <a:lnTo>
                  <a:pt x="100" y="88"/>
                </a:lnTo>
                <a:lnTo>
                  <a:pt x="92" y="101"/>
                </a:lnTo>
                <a:lnTo>
                  <a:pt x="82" y="112"/>
                </a:lnTo>
                <a:lnTo>
                  <a:pt x="69" y="123"/>
                </a:lnTo>
                <a:lnTo>
                  <a:pt x="54" y="134"/>
                </a:lnTo>
                <a:lnTo>
                  <a:pt x="40" y="143"/>
                </a:lnTo>
                <a:lnTo>
                  <a:pt x="27" y="153"/>
                </a:lnTo>
                <a:lnTo>
                  <a:pt x="25" y="156"/>
                </a:lnTo>
                <a:lnTo>
                  <a:pt x="24" y="158"/>
                </a:lnTo>
                <a:lnTo>
                  <a:pt x="24" y="162"/>
                </a:lnTo>
                <a:lnTo>
                  <a:pt x="25" y="165"/>
                </a:lnTo>
                <a:lnTo>
                  <a:pt x="28" y="167"/>
                </a:lnTo>
                <a:lnTo>
                  <a:pt x="31" y="168"/>
                </a:lnTo>
                <a:lnTo>
                  <a:pt x="33" y="168"/>
                </a:lnTo>
                <a:lnTo>
                  <a:pt x="37" y="167"/>
                </a:lnTo>
                <a:lnTo>
                  <a:pt x="53" y="157"/>
                </a:lnTo>
                <a:lnTo>
                  <a:pt x="69" y="147"/>
                </a:lnTo>
                <a:lnTo>
                  <a:pt x="84" y="135"/>
                </a:lnTo>
                <a:lnTo>
                  <a:pt x="97" y="121"/>
                </a:lnTo>
                <a:lnTo>
                  <a:pt x="107" y="106"/>
                </a:lnTo>
                <a:lnTo>
                  <a:pt x="113" y="89"/>
                </a:lnTo>
                <a:lnTo>
                  <a:pt x="114" y="71"/>
                </a:lnTo>
                <a:lnTo>
                  <a:pt x="110" y="51"/>
                </a:lnTo>
                <a:lnTo>
                  <a:pt x="101" y="36"/>
                </a:lnTo>
                <a:lnTo>
                  <a:pt x="87" y="24"/>
                </a:lnTo>
                <a:lnTo>
                  <a:pt x="70" y="14"/>
                </a:lnTo>
                <a:lnTo>
                  <a:pt x="51" y="7"/>
                </a:lnTo>
                <a:lnTo>
                  <a:pt x="32" y="2"/>
                </a:lnTo>
                <a:lnTo>
                  <a:pt x="17" y="0"/>
                </a:lnTo>
                <a:lnTo>
                  <a:pt x="5" y="0"/>
                </a:lnTo>
                <a:lnTo>
                  <a:pt x="0" y="3"/>
                </a:lnTo>
                <a:lnTo>
                  <a:pt x="12" y="9"/>
                </a:lnTo>
                <a:lnTo>
                  <a:pt x="26" y="13"/>
                </a:lnTo>
                <a:lnTo>
                  <a:pt x="41" y="17"/>
                </a:lnTo>
                <a:lnTo>
                  <a:pt x="54" y="22"/>
                </a:lnTo>
                <a:lnTo>
                  <a:pt x="68" y="27"/>
                </a:lnTo>
                <a:lnTo>
                  <a:pt x="80" y="34"/>
                </a:lnTo>
                <a:lnTo>
                  <a:pt x="89" y="43"/>
                </a:lnTo>
                <a:lnTo>
                  <a:pt x="96" y="5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06" name="Freeform 1311"/>
          <p:cNvSpPr>
            <a:spLocks/>
          </p:cNvSpPr>
          <p:nvPr/>
        </p:nvSpPr>
        <p:spPr bwMode="auto">
          <a:xfrm>
            <a:off x="5483225" y="3054350"/>
            <a:ext cx="66675" cy="85725"/>
          </a:xfrm>
          <a:custGeom>
            <a:avLst/>
            <a:gdLst>
              <a:gd name="T0" fmla="*/ 20764 w 289"/>
              <a:gd name="T1" fmla="*/ 15875 h 351"/>
              <a:gd name="T2" fmla="*/ 11074 w 289"/>
              <a:gd name="T3" fmla="*/ 25888 h 351"/>
              <a:gd name="T4" fmla="*/ 3461 w 289"/>
              <a:gd name="T5" fmla="*/ 37856 h 351"/>
              <a:gd name="T6" fmla="*/ 0 w 289"/>
              <a:gd name="T7" fmla="*/ 51288 h 351"/>
              <a:gd name="T8" fmla="*/ 692 w 289"/>
              <a:gd name="T9" fmla="*/ 60569 h 351"/>
              <a:gd name="T10" fmla="*/ 1846 w 289"/>
              <a:gd name="T11" fmla="*/ 63988 h 351"/>
              <a:gd name="T12" fmla="*/ 3922 w 289"/>
              <a:gd name="T13" fmla="*/ 67408 h 351"/>
              <a:gd name="T14" fmla="*/ 6691 w 289"/>
              <a:gd name="T15" fmla="*/ 70338 h 351"/>
              <a:gd name="T16" fmla="*/ 11535 w 289"/>
              <a:gd name="T17" fmla="*/ 73513 h 351"/>
              <a:gd name="T18" fmla="*/ 17765 w 289"/>
              <a:gd name="T19" fmla="*/ 76933 h 351"/>
              <a:gd name="T20" fmla="*/ 24686 w 289"/>
              <a:gd name="T21" fmla="*/ 79619 h 351"/>
              <a:gd name="T22" fmla="*/ 31376 w 289"/>
              <a:gd name="T23" fmla="*/ 81573 h 351"/>
              <a:gd name="T24" fmla="*/ 38528 w 289"/>
              <a:gd name="T25" fmla="*/ 83283 h 351"/>
              <a:gd name="T26" fmla="*/ 45450 w 289"/>
              <a:gd name="T27" fmla="*/ 84260 h 351"/>
              <a:gd name="T28" fmla="*/ 52602 w 289"/>
              <a:gd name="T29" fmla="*/ 84992 h 351"/>
              <a:gd name="T30" fmla="*/ 59754 w 289"/>
              <a:gd name="T31" fmla="*/ 85481 h 351"/>
              <a:gd name="T32" fmla="*/ 64368 w 289"/>
              <a:gd name="T33" fmla="*/ 85725 h 351"/>
              <a:gd name="T34" fmla="*/ 65983 w 289"/>
              <a:gd name="T35" fmla="*/ 84260 h 351"/>
              <a:gd name="T36" fmla="*/ 66675 w 289"/>
              <a:gd name="T37" fmla="*/ 81817 h 351"/>
              <a:gd name="T38" fmla="*/ 65060 w 289"/>
              <a:gd name="T39" fmla="*/ 80108 h 351"/>
              <a:gd name="T40" fmla="*/ 60677 w 289"/>
              <a:gd name="T41" fmla="*/ 78642 h 351"/>
              <a:gd name="T42" fmla="*/ 54447 w 289"/>
              <a:gd name="T43" fmla="*/ 77421 h 351"/>
              <a:gd name="T44" fmla="*/ 47988 w 289"/>
              <a:gd name="T45" fmla="*/ 76444 h 351"/>
              <a:gd name="T46" fmla="*/ 41297 w 289"/>
              <a:gd name="T47" fmla="*/ 75223 h 351"/>
              <a:gd name="T48" fmla="*/ 35068 w 289"/>
              <a:gd name="T49" fmla="*/ 74002 h 351"/>
              <a:gd name="T50" fmla="*/ 28839 w 289"/>
              <a:gd name="T51" fmla="*/ 72292 h 351"/>
              <a:gd name="T52" fmla="*/ 22610 w 289"/>
              <a:gd name="T53" fmla="*/ 70094 h 351"/>
              <a:gd name="T54" fmla="*/ 16611 w 289"/>
              <a:gd name="T55" fmla="*/ 67408 h 351"/>
              <a:gd name="T56" fmla="*/ 11305 w 289"/>
              <a:gd name="T57" fmla="*/ 63744 h 351"/>
              <a:gd name="T58" fmla="*/ 7844 w 289"/>
              <a:gd name="T59" fmla="*/ 58860 h 351"/>
              <a:gd name="T60" fmla="*/ 6921 w 289"/>
              <a:gd name="T61" fmla="*/ 52510 h 351"/>
              <a:gd name="T62" fmla="*/ 7844 w 289"/>
              <a:gd name="T63" fmla="*/ 45427 h 351"/>
              <a:gd name="T64" fmla="*/ 10613 w 289"/>
              <a:gd name="T65" fmla="*/ 38588 h 351"/>
              <a:gd name="T66" fmla="*/ 14765 w 289"/>
              <a:gd name="T67" fmla="*/ 31262 h 351"/>
              <a:gd name="T68" fmla="*/ 19610 w 289"/>
              <a:gd name="T69" fmla="*/ 24912 h 351"/>
              <a:gd name="T70" fmla="*/ 25378 w 289"/>
              <a:gd name="T71" fmla="*/ 18806 h 351"/>
              <a:gd name="T72" fmla="*/ 31607 w 289"/>
              <a:gd name="T73" fmla="*/ 12944 h 351"/>
              <a:gd name="T74" fmla="*/ 40374 w 289"/>
              <a:gd name="T75" fmla="*/ 8548 h 351"/>
              <a:gd name="T76" fmla="*/ 49141 w 289"/>
              <a:gd name="T77" fmla="*/ 4640 h 351"/>
              <a:gd name="T78" fmla="*/ 54678 w 289"/>
              <a:gd name="T79" fmla="*/ 1465 h 351"/>
              <a:gd name="T80" fmla="*/ 53063 w 289"/>
              <a:gd name="T81" fmla="*/ 0 h 351"/>
              <a:gd name="T82" fmla="*/ 45680 w 289"/>
              <a:gd name="T83" fmla="*/ 977 h 351"/>
              <a:gd name="T84" fmla="*/ 37144 w 289"/>
              <a:gd name="T85" fmla="*/ 4152 h 351"/>
              <a:gd name="T86" fmla="*/ 29300 w 289"/>
              <a:gd name="T87" fmla="*/ 8548 h 35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89"/>
              <a:gd name="T133" fmla="*/ 0 h 351"/>
              <a:gd name="T134" fmla="*/ 289 w 289"/>
              <a:gd name="T135" fmla="*/ 351 h 35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89" h="351">
                <a:moveTo>
                  <a:pt x="112" y="46"/>
                </a:moveTo>
                <a:lnTo>
                  <a:pt x="90" y="65"/>
                </a:lnTo>
                <a:lnTo>
                  <a:pt x="68" y="84"/>
                </a:lnTo>
                <a:lnTo>
                  <a:pt x="48" y="106"/>
                </a:lnTo>
                <a:lnTo>
                  <a:pt x="30" y="130"/>
                </a:lnTo>
                <a:lnTo>
                  <a:pt x="15" y="155"/>
                </a:lnTo>
                <a:lnTo>
                  <a:pt x="5" y="181"/>
                </a:lnTo>
                <a:lnTo>
                  <a:pt x="0" y="210"/>
                </a:lnTo>
                <a:lnTo>
                  <a:pt x="1" y="240"/>
                </a:lnTo>
                <a:lnTo>
                  <a:pt x="3" y="248"/>
                </a:lnTo>
                <a:lnTo>
                  <a:pt x="5" y="256"/>
                </a:lnTo>
                <a:lnTo>
                  <a:pt x="8" y="262"/>
                </a:lnTo>
                <a:lnTo>
                  <a:pt x="12" y="270"/>
                </a:lnTo>
                <a:lnTo>
                  <a:pt x="17" y="276"/>
                </a:lnTo>
                <a:lnTo>
                  <a:pt x="24" y="283"/>
                </a:lnTo>
                <a:lnTo>
                  <a:pt x="29" y="288"/>
                </a:lnTo>
                <a:lnTo>
                  <a:pt x="36" y="292"/>
                </a:lnTo>
                <a:lnTo>
                  <a:pt x="50" y="301"/>
                </a:lnTo>
                <a:lnTo>
                  <a:pt x="64" y="308"/>
                </a:lnTo>
                <a:lnTo>
                  <a:pt x="77" y="315"/>
                </a:lnTo>
                <a:lnTo>
                  <a:pt x="92" y="320"/>
                </a:lnTo>
                <a:lnTo>
                  <a:pt x="107" y="326"/>
                </a:lnTo>
                <a:lnTo>
                  <a:pt x="121" y="330"/>
                </a:lnTo>
                <a:lnTo>
                  <a:pt x="136" y="334"/>
                </a:lnTo>
                <a:lnTo>
                  <a:pt x="151" y="337"/>
                </a:lnTo>
                <a:lnTo>
                  <a:pt x="167" y="341"/>
                </a:lnTo>
                <a:lnTo>
                  <a:pt x="181" y="343"/>
                </a:lnTo>
                <a:lnTo>
                  <a:pt x="197" y="345"/>
                </a:lnTo>
                <a:lnTo>
                  <a:pt x="213" y="347"/>
                </a:lnTo>
                <a:lnTo>
                  <a:pt x="228" y="348"/>
                </a:lnTo>
                <a:lnTo>
                  <a:pt x="243" y="349"/>
                </a:lnTo>
                <a:lnTo>
                  <a:pt x="259" y="350"/>
                </a:lnTo>
                <a:lnTo>
                  <a:pt x="274" y="351"/>
                </a:lnTo>
                <a:lnTo>
                  <a:pt x="279" y="351"/>
                </a:lnTo>
                <a:lnTo>
                  <a:pt x="283" y="349"/>
                </a:lnTo>
                <a:lnTo>
                  <a:pt x="286" y="345"/>
                </a:lnTo>
                <a:lnTo>
                  <a:pt x="289" y="341"/>
                </a:lnTo>
                <a:lnTo>
                  <a:pt x="289" y="335"/>
                </a:lnTo>
                <a:lnTo>
                  <a:pt x="286" y="331"/>
                </a:lnTo>
                <a:lnTo>
                  <a:pt x="282" y="328"/>
                </a:lnTo>
                <a:lnTo>
                  <a:pt x="277" y="326"/>
                </a:lnTo>
                <a:lnTo>
                  <a:pt x="263" y="322"/>
                </a:lnTo>
                <a:lnTo>
                  <a:pt x="250" y="320"/>
                </a:lnTo>
                <a:lnTo>
                  <a:pt x="236" y="317"/>
                </a:lnTo>
                <a:lnTo>
                  <a:pt x="221" y="315"/>
                </a:lnTo>
                <a:lnTo>
                  <a:pt x="208" y="313"/>
                </a:lnTo>
                <a:lnTo>
                  <a:pt x="194" y="311"/>
                </a:lnTo>
                <a:lnTo>
                  <a:pt x="179" y="308"/>
                </a:lnTo>
                <a:lnTo>
                  <a:pt x="166" y="305"/>
                </a:lnTo>
                <a:lnTo>
                  <a:pt x="152" y="303"/>
                </a:lnTo>
                <a:lnTo>
                  <a:pt x="138" y="300"/>
                </a:lnTo>
                <a:lnTo>
                  <a:pt x="125" y="296"/>
                </a:lnTo>
                <a:lnTo>
                  <a:pt x="111" y="292"/>
                </a:lnTo>
                <a:lnTo>
                  <a:pt x="98" y="287"/>
                </a:lnTo>
                <a:lnTo>
                  <a:pt x="85" y="282"/>
                </a:lnTo>
                <a:lnTo>
                  <a:pt x="72" y="276"/>
                </a:lnTo>
                <a:lnTo>
                  <a:pt x="59" y="269"/>
                </a:lnTo>
                <a:lnTo>
                  <a:pt x="49" y="261"/>
                </a:lnTo>
                <a:lnTo>
                  <a:pt x="41" y="252"/>
                </a:lnTo>
                <a:lnTo>
                  <a:pt x="34" y="241"/>
                </a:lnTo>
                <a:lnTo>
                  <a:pt x="31" y="228"/>
                </a:lnTo>
                <a:lnTo>
                  <a:pt x="30" y="215"/>
                </a:lnTo>
                <a:lnTo>
                  <a:pt x="31" y="201"/>
                </a:lnTo>
                <a:lnTo>
                  <a:pt x="34" y="186"/>
                </a:lnTo>
                <a:lnTo>
                  <a:pt x="38" y="174"/>
                </a:lnTo>
                <a:lnTo>
                  <a:pt x="46" y="158"/>
                </a:lnTo>
                <a:lnTo>
                  <a:pt x="54" y="142"/>
                </a:lnTo>
                <a:lnTo>
                  <a:pt x="64" y="128"/>
                </a:lnTo>
                <a:lnTo>
                  <a:pt x="74" y="115"/>
                </a:lnTo>
                <a:lnTo>
                  <a:pt x="85" y="102"/>
                </a:lnTo>
                <a:lnTo>
                  <a:pt x="96" y="89"/>
                </a:lnTo>
                <a:lnTo>
                  <a:pt x="110" y="77"/>
                </a:lnTo>
                <a:lnTo>
                  <a:pt x="124" y="64"/>
                </a:lnTo>
                <a:lnTo>
                  <a:pt x="137" y="53"/>
                </a:lnTo>
                <a:lnTo>
                  <a:pt x="155" y="43"/>
                </a:lnTo>
                <a:lnTo>
                  <a:pt x="175" y="35"/>
                </a:lnTo>
                <a:lnTo>
                  <a:pt x="195" y="26"/>
                </a:lnTo>
                <a:lnTo>
                  <a:pt x="213" y="19"/>
                </a:lnTo>
                <a:lnTo>
                  <a:pt x="228" y="12"/>
                </a:lnTo>
                <a:lnTo>
                  <a:pt x="237" y="6"/>
                </a:lnTo>
                <a:lnTo>
                  <a:pt x="240" y="2"/>
                </a:lnTo>
                <a:lnTo>
                  <a:pt x="230" y="0"/>
                </a:lnTo>
                <a:lnTo>
                  <a:pt x="215" y="1"/>
                </a:lnTo>
                <a:lnTo>
                  <a:pt x="198" y="4"/>
                </a:lnTo>
                <a:lnTo>
                  <a:pt x="180" y="9"/>
                </a:lnTo>
                <a:lnTo>
                  <a:pt x="161" y="17"/>
                </a:lnTo>
                <a:lnTo>
                  <a:pt x="144" y="25"/>
                </a:lnTo>
                <a:lnTo>
                  <a:pt x="127" y="35"/>
                </a:lnTo>
                <a:lnTo>
                  <a:pt x="112" y="4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07" name="Freeform 1312"/>
          <p:cNvSpPr>
            <a:spLocks/>
          </p:cNvSpPr>
          <p:nvPr/>
        </p:nvSpPr>
        <p:spPr bwMode="auto">
          <a:xfrm>
            <a:off x="5573713" y="3051175"/>
            <a:ext cx="57150" cy="57150"/>
          </a:xfrm>
          <a:custGeom>
            <a:avLst/>
            <a:gdLst>
              <a:gd name="T0" fmla="*/ 47250 w 254"/>
              <a:gd name="T1" fmla="*/ 17340 h 234"/>
              <a:gd name="T2" fmla="*/ 49950 w 254"/>
              <a:gd name="T3" fmla="*/ 20515 h 234"/>
              <a:gd name="T4" fmla="*/ 51525 w 254"/>
              <a:gd name="T5" fmla="*/ 24179 h 234"/>
              <a:gd name="T6" fmla="*/ 52200 w 254"/>
              <a:gd name="T7" fmla="*/ 28087 h 234"/>
              <a:gd name="T8" fmla="*/ 52200 w 254"/>
              <a:gd name="T9" fmla="*/ 32238 h 234"/>
              <a:gd name="T10" fmla="*/ 51750 w 254"/>
              <a:gd name="T11" fmla="*/ 35658 h 234"/>
              <a:gd name="T12" fmla="*/ 50850 w 254"/>
              <a:gd name="T13" fmla="*/ 38588 h 234"/>
              <a:gd name="T14" fmla="*/ 49275 w 254"/>
              <a:gd name="T15" fmla="*/ 41519 h 234"/>
              <a:gd name="T16" fmla="*/ 47475 w 254"/>
              <a:gd name="T17" fmla="*/ 43717 h 234"/>
              <a:gd name="T18" fmla="*/ 45450 w 254"/>
              <a:gd name="T19" fmla="*/ 46404 h 234"/>
              <a:gd name="T20" fmla="*/ 43425 w 254"/>
              <a:gd name="T21" fmla="*/ 48602 h 234"/>
              <a:gd name="T22" fmla="*/ 41175 w 254"/>
              <a:gd name="T23" fmla="*/ 50800 h 234"/>
              <a:gd name="T24" fmla="*/ 39150 w 254"/>
              <a:gd name="T25" fmla="*/ 53242 h 234"/>
              <a:gd name="T26" fmla="*/ 38700 w 254"/>
              <a:gd name="T27" fmla="*/ 53975 h 234"/>
              <a:gd name="T28" fmla="*/ 38700 w 254"/>
              <a:gd name="T29" fmla="*/ 54708 h 234"/>
              <a:gd name="T30" fmla="*/ 38700 w 254"/>
              <a:gd name="T31" fmla="*/ 55440 h 234"/>
              <a:gd name="T32" fmla="*/ 39150 w 254"/>
              <a:gd name="T33" fmla="*/ 56417 h 234"/>
              <a:gd name="T34" fmla="*/ 39825 w 254"/>
              <a:gd name="T35" fmla="*/ 56906 h 234"/>
              <a:gd name="T36" fmla="*/ 40725 w 254"/>
              <a:gd name="T37" fmla="*/ 57150 h 234"/>
              <a:gd name="T38" fmla="*/ 41400 w 254"/>
              <a:gd name="T39" fmla="*/ 56906 h 234"/>
              <a:gd name="T40" fmla="*/ 42075 w 254"/>
              <a:gd name="T41" fmla="*/ 56417 h 234"/>
              <a:gd name="T42" fmla="*/ 46800 w 254"/>
              <a:gd name="T43" fmla="*/ 52998 h 234"/>
              <a:gd name="T44" fmla="*/ 50850 w 254"/>
              <a:gd name="T45" fmla="*/ 48602 h 234"/>
              <a:gd name="T46" fmla="*/ 54000 w 254"/>
              <a:gd name="T47" fmla="*/ 43473 h 234"/>
              <a:gd name="T48" fmla="*/ 56025 w 254"/>
              <a:gd name="T49" fmla="*/ 37856 h 234"/>
              <a:gd name="T50" fmla="*/ 57150 w 254"/>
              <a:gd name="T51" fmla="*/ 31994 h 234"/>
              <a:gd name="T52" fmla="*/ 56475 w 254"/>
              <a:gd name="T53" fmla="*/ 26133 h 234"/>
              <a:gd name="T54" fmla="*/ 54675 w 254"/>
              <a:gd name="T55" fmla="*/ 20515 h 234"/>
              <a:gd name="T56" fmla="*/ 50850 w 254"/>
              <a:gd name="T57" fmla="*/ 15631 h 234"/>
              <a:gd name="T58" fmla="*/ 48150 w 254"/>
              <a:gd name="T59" fmla="*/ 12944 h 234"/>
              <a:gd name="T60" fmla="*/ 44775 w 254"/>
              <a:gd name="T61" fmla="*/ 10990 h 234"/>
              <a:gd name="T62" fmla="*/ 41175 w 254"/>
              <a:gd name="T63" fmla="*/ 8792 h 234"/>
              <a:gd name="T64" fmla="*/ 37125 w 254"/>
              <a:gd name="T65" fmla="*/ 7083 h 234"/>
              <a:gd name="T66" fmla="*/ 33075 w 254"/>
              <a:gd name="T67" fmla="*/ 5129 h 234"/>
              <a:gd name="T68" fmla="*/ 29025 w 254"/>
              <a:gd name="T69" fmla="*/ 3908 h 234"/>
              <a:gd name="T70" fmla="*/ 24975 w 254"/>
              <a:gd name="T71" fmla="*/ 2931 h 234"/>
              <a:gd name="T72" fmla="*/ 20925 w 254"/>
              <a:gd name="T73" fmla="*/ 1710 h 234"/>
              <a:gd name="T74" fmla="*/ 16875 w 254"/>
              <a:gd name="T75" fmla="*/ 977 h 234"/>
              <a:gd name="T76" fmla="*/ 13275 w 254"/>
              <a:gd name="T77" fmla="*/ 488 h 234"/>
              <a:gd name="T78" fmla="*/ 9675 w 254"/>
              <a:gd name="T79" fmla="*/ 0 h 234"/>
              <a:gd name="T80" fmla="*/ 6975 w 254"/>
              <a:gd name="T81" fmla="*/ 0 h 234"/>
              <a:gd name="T82" fmla="*/ 4275 w 254"/>
              <a:gd name="T83" fmla="*/ 0 h 234"/>
              <a:gd name="T84" fmla="*/ 2250 w 254"/>
              <a:gd name="T85" fmla="*/ 0 h 234"/>
              <a:gd name="T86" fmla="*/ 675 w 254"/>
              <a:gd name="T87" fmla="*/ 488 h 234"/>
              <a:gd name="T88" fmla="*/ 0 w 254"/>
              <a:gd name="T89" fmla="*/ 977 h 234"/>
              <a:gd name="T90" fmla="*/ 2475 w 254"/>
              <a:gd name="T91" fmla="*/ 1465 h 234"/>
              <a:gd name="T92" fmla="*/ 4725 w 254"/>
              <a:gd name="T93" fmla="*/ 1710 h 234"/>
              <a:gd name="T94" fmla="*/ 7650 w 254"/>
              <a:gd name="T95" fmla="*/ 2198 h 234"/>
              <a:gd name="T96" fmla="*/ 10350 w 254"/>
              <a:gd name="T97" fmla="*/ 2931 h 234"/>
              <a:gd name="T98" fmla="*/ 13275 w 254"/>
              <a:gd name="T99" fmla="*/ 3663 h 234"/>
              <a:gd name="T100" fmla="*/ 16650 w 254"/>
              <a:gd name="T101" fmla="*/ 4152 h 234"/>
              <a:gd name="T102" fmla="*/ 19575 w 254"/>
              <a:gd name="T103" fmla="*/ 4885 h 234"/>
              <a:gd name="T104" fmla="*/ 22950 w 254"/>
              <a:gd name="T105" fmla="*/ 5617 h 234"/>
              <a:gd name="T106" fmla="*/ 26100 w 254"/>
              <a:gd name="T107" fmla="*/ 6838 h 234"/>
              <a:gd name="T108" fmla="*/ 29475 w 254"/>
              <a:gd name="T109" fmla="*/ 7815 h 234"/>
              <a:gd name="T110" fmla="*/ 32625 w 254"/>
              <a:gd name="T111" fmla="*/ 8792 h 234"/>
              <a:gd name="T112" fmla="*/ 35775 w 254"/>
              <a:gd name="T113" fmla="*/ 10258 h 234"/>
              <a:gd name="T114" fmla="*/ 38925 w 254"/>
              <a:gd name="T115" fmla="*/ 11723 h 234"/>
              <a:gd name="T116" fmla="*/ 41850 w 254"/>
              <a:gd name="T117" fmla="*/ 13433 h 234"/>
              <a:gd name="T118" fmla="*/ 44775 w 254"/>
              <a:gd name="T119" fmla="*/ 15387 h 234"/>
              <a:gd name="T120" fmla="*/ 47250 w 254"/>
              <a:gd name="T121" fmla="*/ 17340 h 23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54"/>
              <a:gd name="T184" fmla="*/ 0 h 234"/>
              <a:gd name="T185" fmla="*/ 254 w 254"/>
              <a:gd name="T186" fmla="*/ 234 h 23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54" h="234">
                <a:moveTo>
                  <a:pt x="210" y="71"/>
                </a:moveTo>
                <a:lnTo>
                  <a:pt x="222" y="84"/>
                </a:lnTo>
                <a:lnTo>
                  <a:pt x="229" y="99"/>
                </a:lnTo>
                <a:lnTo>
                  <a:pt x="232" y="115"/>
                </a:lnTo>
                <a:lnTo>
                  <a:pt x="232" y="132"/>
                </a:lnTo>
                <a:lnTo>
                  <a:pt x="230" y="146"/>
                </a:lnTo>
                <a:lnTo>
                  <a:pt x="226" y="158"/>
                </a:lnTo>
                <a:lnTo>
                  <a:pt x="219" y="170"/>
                </a:lnTo>
                <a:lnTo>
                  <a:pt x="211" y="179"/>
                </a:lnTo>
                <a:lnTo>
                  <a:pt x="202" y="190"/>
                </a:lnTo>
                <a:lnTo>
                  <a:pt x="193" y="199"/>
                </a:lnTo>
                <a:lnTo>
                  <a:pt x="183" y="208"/>
                </a:lnTo>
                <a:lnTo>
                  <a:pt x="174" y="218"/>
                </a:lnTo>
                <a:lnTo>
                  <a:pt x="172" y="221"/>
                </a:lnTo>
                <a:lnTo>
                  <a:pt x="172" y="224"/>
                </a:lnTo>
                <a:lnTo>
                  <a:pt x="172" y="227"/>
                </a:lnTo>
                <a:lnTo>
                  <a:pt x="174" y="231"/>
                </a:lnTo>
                <a:lnTo>
                  <a:pt x="177" y="233"/>
                </a:lnTo>
                <a:lnTo>
                  <a:pt x="181" y="234"/>
                </a:lnTo>
                <a:lnTo>
                  <a:pt x="184" y="233"/>
                </a:lnTo>
                <a:lnTo>
                  <a:pt x="187" y="231"/>
                </a:lnTo>
                <a:lnTo>
                  <a:pt x="208" y="217"/>
                </a:lnTo>
                <a:lnTo>
                  <a:pt x="226" y="199"/>
                </a:lnTo>
                <a:lnTo>
                  <a:pt x="240" y="178"/>
                </a:lnTo>
                <a:lnTo>
                  <a:pt x="249" y="155"/>
                </a:lnTo>
                <a:lnTo>
                  <a:pt x="254" y="131"/>
                </a:lnTo>
                <a:lnTo>
                  <a:pt x="251" y="107"/>
                </a:lnTo>
                <a:lnTo>
                  <a:pt x="243" y="84"/>
                </a:lnTo>
                <a:lnTo>
                  <a:pt x="226" y="64"/>
                </a:lnTo>
                <a:lnTo>
                  <a:pt x="214" y="53"/>
                </a:lnTo>
                <a:lnTo>
                  <a:pt x="199" y="45"/>
                </a:lnTo>
                <a:lnTo>
                  <a:pt x="183" y="36"/>
                </a:lnTo>
                <a:lnTo>
                  <a:pt x="165" y="29"/>
                </a:lnTo>
                <a:lnTo>
                  <a:pt x="147" y="21"/>
                </a:lnTo>
                <a:lnTo>
                  <a:pt x="129" y="16"/>
                </a:lnTo>
                <a:lnTo>
                  <a:pt x="111" y="12"/>
                </a:lnTo>
                <a:lnTo>
                  <a:pt x="93" y="7"/>
                </a:lnTo>
                <a:lnTo>
                  <a:pt x="75" y="4"/>
                </a:lnTo>
                <a:lnTo>
                  <a:pt x="59" y="2"/>
                </a:lnTo>
                <a:lnTo>
                  <a:pt x="43" y="0"/>
                </a:lnTo>
                <a:lnTo>
                  <a:pt x="31" y="0"/>
                </a:lnTo>
                <a:lnTo>
                  <a:pt x="19" y="0"/>
                </a:lnTo>
                <a:lnTo>
                  <a:pt x="10" y="0"/>
                </a:lnTo>
                <a:lnTo>
                  <a:pt x="3" y="2"/>
                </a:lnTo>
                <a:lnTo>
                  <a:pt x="0" y="4"/>
                </a:lnTo>
                <a:lnTo>
                  <a:pt x="11" y="6"/>
                </a:lnTo>
                <a:lnTo>
                  <a:pt x="21" y="7"/>
                </a:lnTo>
                <a:lnTo>
                  <a:pt x="34" y="9"/>
                </a:lnTo>
                <a:lnTo>
                  <a:pt x="46" y="12"/>
                </a:lnTo>
                <a:lnTo>
                  <a:pt x="59" y="15"/>
                </a:lnTo>
                <a:lnTo>
                  <a:pt x="74" y="17"/>
                </a:lnTo>
                <a:lnTo>
                  <a:pt x="87" y="20"/>
                </a:lnTo>
                <a:lnTo>
                  <a:pt x="102" y="23"/>
                </a:lnTo>
                <a:lnTo>
                  <a:pt x="116" y="28"/>
                </a:lnTo>
                <a:lnTo>
                  <a:pt x="131" y="32"/>
                </a:lnTo>
                <a:lnTo>
                  <a:pt x="145" y="36"/>
                </a:lnTo>
                <a:lnTo>
                  <a:pt x="159" y="42"/>
                </a:lnTo>
                <a:lnTo>
                  <a:pt x="173" y="48"/>
                </a:lnTo>
                <a:lnTo>
                  <a:pt x="186" y="55"/>
                </a:lnTo>
                <a:lnTo>
                  <a:pt x="199" y="63"/>
                </a:lnTo>
                <a:lnTo>
                  <a:pt x="210" y="71"/>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08" name="Freeform 1313"/>
          <p:cNvSpPr>
            <a:spLocks/>
          </p:cNvSpPr>
          <p:nvPr/>
        </p:nvSpPr>
        <p:spPr bwMode="auto">
          <a:xfrm>
            <a:off x="5461000" y="3078163"/>
            <a:ext cx="22225" cy="52387"/>
          </a:xfrm>
          <a:custGeom>
            <a:avLst/>
            <a:gdLst>
              <a:gd name="T0" fmla="*/ 0 w 103"/>
              <a:gd name="T1" fmla="*/ 28682 h 221"/>
              <a:gd name="T2" fmla="*/ 0 w 103"/>
              <a:gd name="T3" fmla="*/ 32949 h 221"/>
              <a:gd name="T4" fmla="*/ 863 w 103"/>
              <a:gd name="T5" fmla="*/ 36979 h 221"/>
              <a:gd name="T6" fmla="*/ 2589 w 103"/>
              <a:gd name="T7" fmla="*/ 40772 h 221"/>
              <a:gd name="T8" fmla="*/ 4747 w 103"/>
              <a:gd name="T9" fmla="*/ 44090 h 221"/>
              <a:gd name="T10" fmla="*/ 7552 w 103"/>
              <a:gd name="T11" fmla="*/ 46698 h 221"/>
              <a:gd name="T12" fmla="*/ 10789 w 103"/>
              <a:gd name="T13" fmla="*/ 49305 h 221"/>
              <a:gd name="T14" fmla="*/ 14241 w 103"/>
              <a:gd name="T15" fmla="*/ 51202 h 221"/>
              <a:gd name="T16" fmla="*/ 17909 w 103"/>
              <a:gd name="T17" fmla="*/ 52150 h 221"/>
              <a:gd name="T18" fmla="*/ 19204 w 103"/>
              <a:gd name="T19" fmla="*/ 52387 h 221"/>
              <a:gd name="T20" fmla="*/ 20283 w 103"/>
              <a:gd name="T21" fmla="*/ 51913 h 221"/>
              <a:gd name="T22" fmla="*/ 21146 w 103"/>
              <a:gd name="T23" fmla="*/ 51202 h 221"/>
              <a:gd name="T24" fmla="*/ 21578 w 103"/>
              <a:gd name="T25" fmla="*/ 50017 h 221"/>
              <a:gd name="T26" fmla="*/ 21578 w 103"/>
              <a:gd name="T27" fmla="*/ 48831 h 221"/>
              <a:gd name="T28" fmla="*/ 21362 w 103"/>
              <a:gd name="T29" fmla="*/ 47646 h 221"/>
              <a:gd name="T30" fmla="*/ 20715 w 103"/>
              <a:gd name="T31" fmla="*/ 46461 h 221"/>
              <a:gd name="T32" fmla="*/ 19636 w 103"/>
              <a:gd name="T33" fmla="*/ 45987 h 221"/>
              <a:gd name="T34" fmla="*/ 15967 w 103"/>
              <a:gd name="T35" fmla="*/ 44565 h 221"/>
              <a:gd name="T36" fmla="*/ 12515 w 103"/>
              <a:gd name="T37" fmla="*/ 42431 h 221"/>
              <a:gd name="T38" fmla="*/ 9710 w 103"/>
              <a:gd name="T39" fmla="*/ 39824 h 221"/>
              <a:gd name="T40" fmla="*/ 7768 w 103"/>
              <a:gd name="T41" fmla="*/ 36742 h 221"/>
              <a:gd name="T42" fmla="*/ 6473 w 103"/>
              <a:gd name="T43" fmla="*/ 32949 h 221"/>
              <a:gd name="T44" fmla="*/ 5826 w 103"/>
              <a:gd name="T45" fmla="*/ 28920 h 221"/>
              <a:gd name="T46" fmla="*/ 5826 w 103"/>
              <a:gd name="T47" fmla="*/ 24416 h 221"/>
              <a:gd name="T48" fmla="*/ 6905 w 103"/>
              <a:gd name="T49" fmla="*/ 19912 h 221"/>
              <a:gd name="T50" fmla="*/ 8200 w 103"/>
              <a:gd name="T51" fmla="*/ 16593 h 221"/>
              <a:gd name="T52" fmla="*/ 9926 w 103"/>
              <a:gd name="T53" fmla="*/ 13512 h 221"/>
              <a:gd name="T54" fmla="*/ 12083 w 103"/>
              <a:gd name="T55" fmla="*/ 10904 h 221"/>
              <a:gd name="T56" fmla="*/ 14241 w 103"/>
              <a:gd name="T57" fmla="*/ 8297 h 221"/>
              <a:gd name="T58" fmla="*/ 16399 w 103"/>
              <a:gd name="T59" fmla="*/ 5926 h 221"/>
              <a:gd name="T60" fmla="*/ 18557 w 103"/>
              <a:gd name="T61" fmla="*/ 4030 h 221"/>
              <a:gd name="T62" fmla="*/ 20715 w 103"/>
              <a:gd name="T63" fmla="*/ 1896 h 221"/>
              <a:gd name="T64" fmla="*/ 22225 w 103"/>
              <a:gd name="T65" fmla="*/ 237 h 221"/>
              <a:gd name="T66" fmla="*/ 20715 w 103"/>
              <a:gd name="T67" fmla="*/ 0 h 221"/>
              <a:gd name="T68" fmla="*/ 18125 w 103"/>
              <a:gd name="T69" fmla="*/ 1185 h 221"/>
              <a:gd name="T70" fmla="*/ 14889 w 103"/>
              <a:gd name="T71" fmla="*/ 4030 h 221"/>
              <a:gd name="T72" fmla="*/ 11005 w 103"/>
              <a:gd name="T73" fmla="*/ 7822 h 221"/>
              <a:gd name="T74" fmla="*/ 7336 w 103"/>
              <a:gd name="T75" fmla="*/ 12563 h 221"/>
              <a:gd name="T76" fmla="*/ 3884 w 103"/>
              <a:gd name="T77" fmla="*/ 17778 h 221"/>
              <a:gd name="T78" fmla="*/ 1510 w 103"/>
              <a:gd name="T79" fmla="*/ 23230 h 221"/>
              <a:gd name="T80" fmla="*/ 0 w 103"/>
              <a:gd name="T81" fmla="*/ 28682 h 22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03"/>
              <a:gd name="T124" fmla="*/ 0 h 221"/>
              <a:gd name="T125" fmla="*/ 103 w 103"/>
              <a:gd name="T126" fmla="*/ 221 h 22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03" h="221">
                <a:moveTo>
                  <a:pt x="0" y="121"/>
                </a:moveTo>
                <a:lnTo>
                  <a:pt x="0" y="139"/>
                </a:lnTo>
                <a:lnTo>
                  <a:pt x="4" y="156"/>
                </a:lnTo>
                <a:lnTo>
                  <a:pt x="12" y="172"/>
                </a:lnTo>
                <a:lnTo>
                  <a:pt x="22" y="186"/>
                </a:lnTo>
                <a:lnTo>
                  <a:pt x="35" y="197"/>
                </a:lnTo>
                <a:lnTo>
                  <a:pt x="50" y="208"/>
                </a:lnTo>
                <a:lnTo>
                  <a:pt x="66" y="216"/>
                </a:lnTo>
                <a:lnTo>
                  <a:pt x="83" y="220"/>
                </a:lnTo>
                <a:lnTo>
                  <a:pt x="89" y="221"/>
                </a:lnTo>
                <a:lnTo>
                  <a:pt x="94" y="219"/>
                </a:lnTo>
                <a:lnTo>
                  <a:pt x="98" y="216"/>
                </a:lnTo>
                <a:lnTo>
                  <a:pt x="100" y="211"/>
                </a:lnTo>
                <a:lnTo>
                  <a:pt x="100" y="206"/>
                </a:lnTo>
                <a:lnTo>
                  <a:pt x="99" y="201"/>
                </a:lnTo>
                <a:lnTo>
                  <a:pt x="96" y="196"/>
                </a:lnTo>
                <a:lnTo>
                  <a:pt x="91" y="194"/>
                </a:lnTo>
                <a:lnTo>
                  <a:pt x="74" y="188"/>
                </a:lnTo>
                <a:lnTo>
                  <a:pt x="58" y="179"/>
                </a:lnTo>
                <a:lnTo>
                  <a:pt x="45" y="168"/>
                </a:lnTo>
                <a:lnTo>
                  <a:pt x="36" y="155"/>
                </a:lnTo>
                <a:lnTo>
                  <a:pt x="30" y="139"/>
                </a:lnTo>
                <a:lnTo>
                  <a:pt x="27" y="122"/>
                </a:lnTo>
                <a:lnTo>
                  <a:pt x="27" y="103"/>
                </a:lnTo>
                <a:lnTo>
                  <a:pt x="32" y="84"/>
                </a:lnTo>
                <a:lnTo>
                  <a:pt x="38" y="70"/>
                </a:lnTo>
                <a:lnTo>
                  <a:pt x="46" y="57"/>
                </a:lnTo>
                <a:lnTo>
                  <a:pt x="56" y="46"/>
                </a:lnTo>
                <a:lnTo>
                  <a:pt x="66" y="35"/>
                </a:lnTo>
                <a:lnTo>
                  <a:pt x="76" y="25"/>
                </a:lnTo>
                <a:lnTo>
                  <a:pt x="86" y="17"/>
                </a:lnTo>
                <a:lnTo>
                  <a:pt x="96" y="8"/>
                </a:lnTo>
                <a:lnTo>
                  <a:pt x="103" y="1"/>
                </a:lnTo>
                <a:lnTo>
                  <a:pt x="96" y="0"/>
                </a:lnTo>
                <a:lnTo>
                  <a:pt x="84" y="5"/>
                </a:lnTo>
                <a:lnTo>
                  <a:pt x="69" y="17"/>
                </a:lnTo>
                <a:lnTo>
                  <a:pt x="51" y="33"/>
                </a:lnTo>
                <a:lnTo>
                  <a:pt x="34" y="53"/>
                </a:lnTo>
                <a:lnTo>
                  <a:pt x="18" y="75"/>
                </a:lnTo>
                <a:lnTo>
                  <a:pt x="7" y="98"/>
                </a:lnTo>
                <a:lnTo>
                  <a:pt x="0" y="121"/>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09" name="Freeform 1314"/>
          <p:cNvSpPr>
            <a:spLocks/>
          </p:cNvSpPr>
          <p:nvPr/>
        </p:nvSpPr>
        <p:spPr bwMode="auto">
          <a:xfrm>
            <a:off x="5619750" y="3048000"/>
            <a:ext cx="49213" cy="69850"/>
          </a:xfrm>
          <a:custGeom>
            <a:avLst/>
            <a:gdLst>
              <a:gd name="T0" fmla="*/ 41419 w 221"/>
              <a:gd name="T1" fmla="*/ 27891 h 288"/>
              <a:gd name="T2" fmla="*/ 43869 w 221"/>
              <a:gd name="T3" fmla="*/ 32257 h 288"/>
              <a:gd name="T4" fmla="*/ 44982 w 221"/>
              <a:gd name="T5" fmla="*/ 37108 h 288"/>
              <a:gd name="T6" fmla="*/ 44314 w 221"/>
              <a:gd name="T7" fmla="*/ 42201 h 288"/>
              <a:gd name="T8" fmla="*/ 41642 w 221"/>
              <a:gd name="T9" fmla="*/ 47052 h 288"/>
              <a:gd name="T10" fmla="*/ 37856 w 221"/>
              <a:gd name="T11" fmla="*/ 51417 h 288"/>
              <a:gd name="T12" fmla="*/ 33402 w 221"/>
              <a:gd name="T13" fmla="*/ 55540 h 288"/>
              <a:gd name="T14" fmla="*/ 28726 w 221"/>
              <a:gd name="T15" fmla="*/ 59664 h 288"/>
              <a:gd name="T16" fmla="*/ 25831 w 221"/>
              <a:gd name="T17" fmla="*/ 62574 h 288"/>
              <a:gd name="T18" fmla="*/ 24941 w 221"/>
              <a:gd name="T19" fmla="*/ 64757 h 288"/>
              <a:gd name="T20" fmla="*/ 24272 w 221"/>
              <a:gd name="T21" fmla="*/ 66940 h 288"/>
              <a:gd name="T22" fmla="*/ 24495 w 221"/>
              <a:gd name="T23" fmla="*/ 68880 h 288"/>
              <a:gd name="T24" fmla="*/ 26054 w 221"/>
              <a:gd name="T25" fmla="*/ 69850 h 288"/>
              <a:gd name="T26" fmla="*/ 27835 w 221"/>
              <a:gd name="T27" fmla="*/ 69607 h 288"/>
              <a:gd name="T28" fmla="*/ 30953 w 221"/>
              <a:gd name="T29" fmla="*/ 65969 h 288"/>
              <a:gd name="T30" fmla="*/ 36075 w 221"/>
              <a:gd name="T31" fmla="*/ 60634 h 288"/>
              <a:gd name="T32" fmla="*/ 41419 w 221"/>
              <a:gd name="T33" fmla="*/ 55540 h 288"/>
              <a:gd name="T34" fmla="*/ 46095 w 221"/>
              <a:gd name="T35" fmla="*/ 49477 h 288"/>
              <a:gd name="T36" fmla="*/ 48990 w 221"/>
              <a:gd name="T37" fmla="*/ 42201 h 288"/>
              <a:gd name="T38" fmla="*/ 48545 w 221"/>
              <a:gd name="T39" fmla="*/ 34440 h 288"/>
              <a:gd name="T40" fmla="*/ 45427 w 221"/>
              <a:gd name="T41" fmla="*/ 27164 h 288"/>
              <a:gd name="T42" fmla="*/ 40306 w 221"/>
              <a:gd name="T43" fmla="*/ 21101 h 288"/>
              <a:gd name="T44" fmla="*/ 35407 w 221"/>
              <a:gd name="T45" fmla="*/ 16735 h 288"/>
              <a:gd name="T46" fmla="*/ 30508 w 221"/>
              <a:gd name="T47" fmla="*/ 13339 h 288"/>
              <a:gd name="T48" fmla="*/ 25386 w 221"/>
              <a:gd name="T49" fmla="*/ 9701 h 288"/>
              <a:gd name="T50" fmla="*/ 19819 w 221"/>
              <a:gd name="T51" fmla="*/ 6548 h 288"/>
              <a:gd name="T52" fmla="*/ 14697 w 221"/>
              <a:gd name="T53" fmla="*/ 3638 h 288"/>
              <a:gd name="T54" fmla="*/ 9353 w 221"/>
              <a:gd name="T55" fmla="*/ 1455 h 288"/>
              <a:gd name="T56" fmla="*/ 4899 w 221"/>
              <a:gd name="T57" fmla="*/ 243 h 288"/>
              <a:gd name="T58" fmla="*/ 1559 w 221"/>
              <a:gd name="T59" fmla="*/ 243 h 288"/>
              <a:gd name="T60" fmla="*/ 1781 w 221"/>
              <a:gd name="T61" fmla="*/ 1213 h 288"/>
              <a:gd name="T62" fmla="*/ 5790 w 221"/>
              <a:gd name="T63" fmla="*/ 3153 h 288"/>
              <a:gd name="T64" fmla="*/ 10466 w 221"/>
              <a:gd name="T65" fmla="*/ 5336 h 288"/>
              <a:gd name="T66" fmla="*/ 15811 w 221"/>
              <a:gd name="T67" fmla="*/ 8246 h 288"/>
              <a:gd name="T68" fmla="*/ 21378 w 221"/>
              <a:gd name="T69" fmla="*/ 11642 h 288"/>
              <a:gd name="T70" fmla="*/ 26945 w 221"/>
              <a:gd name="T71" fmla="*/ 15522 h 288"/>
              <a:gd name="T72" fmla="*/ 32512 w 221"/>
              <a:gd name="T73" fmla="*/ 19645 h 288"/>
              <a:gd name="T74" fmla="*/ 37633 w 221"/>
              <a:gd name="T75" fmla="*/ 23768 h 2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21"/>
              <a:gd name="T115" fmla="*/ 0 h 288"/>
              <a:gd name="T116" fmla="*/ 221 w 221"/>
              <a:gd name="T117" fmla="*/ 288 h 2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21" h="288">
                <a:moveTo>
                  <a:pt x="179" y="108"/>
                </a:moveTo>
                <a:lnTo>
                  <a:pt x="186" y="115"/>
                </a:lnTo>
                <a:lnTo>
                  <a:pt x="193" y="124"/>
                </a:lnTo>
                <a:lnTo>
                  <a:pt x="197" y="133"/>
                </a:lnTo>
                <a:lnTo>
                  <a:pt x="201" y="143"/>
                </a:lnTo>
                <a:lnTo>
                  <a:pt x="202" y="153"/>
                </a:lnTo>
                <a:lnTo>
                  <a:pt x="202" y="163"/>
                </a:lnTo>
                <a:lnTo>
                  <a:pt x="199" y="174"/>
                </a:lnTo>
                <a:lnTo>
                  <a:pt x="195" y="184"/>
                </a:lnTo>
                <a:lnTo>
                  <a:pt x="187" y="194"/>
                </a:lnTo>
                <a:lnTo>
                  <a:pt x="179" y="204"/>
                </a:lnTo>
                <a:lnTo>
                  <a:pt x="170" y="212"/>
                </a:lnTo>
                <a:lnTo>
                  <a:pt x="159" y="221"/>
                </a:lnTo>
                <a:lnTo>
                  <a:pt x="150" y="229"/>
                </a:lnTo>
                <a:lnTo>
                  <a:pt x="139" y="237"/>
                </a:lnTo>
                <a:lnTo>
                  <a:pt x="129" y="246"/>
                </a:lnTo>
                <a:lnTo>
                  <a:pt x="119" y="255"/>
                </a:lnTo>
                <a:lnTo>
                  <a:pt x="116" y="258"/>
                </a:lnTo>
                <a:lnTo>
                  <a:pt x="114" y="263"/>
                </a:lnTo>
                <a:lnTo>
                  <a:pt x="112" y="267"/>
                </a:lnTo>
                <a:lnTo>
                  <a:pt x="110" y="271"/>
                </a:lnTo>
                <a:lnTo>
                  <a:pt x="109" y="276"/>
                </a:lnTo>
                <a:lnTo>
                  <a:pt x="109" y="280"/>
                </a:lnTo>
                <a:lnTo>
                  <a:pt x="110" y="284"/>
                </a:lnTo>
                <a:lnTo>
                  <a:pt x="113" y="287"/>
                </a:lnTo>
                <a:lnTo>
                  <a:pt x="117" y="288"/>
                </a:lnTo>
                <a:lnTo>
                  <a:pt x="121" y="288"/>
                </a:lnTo>
                <a:lnTo>
                  <a:pt x="125" y="287"/>
                </a:lnTo>
                <a:lnTo>
                  <a:pt x="129" y="284"/>
                </a:lnTo>
                <a:lnTo>
                  <a:pt x="139" y="272"/>
                </a:lnTo>
                <a:lnTo>
                  <a:pt x="151" y="261"/>
                </a:lnTo>
                <a:lnTo>
                  <a:pt x="162" y="250"/>
                </a:lnTo>
                <a:lnTo>
                  <a:pt x="175" y="239"/>
                </a:lnTo>
                <a:lnTo>
                  <a:pt x="186" y="229"/>
                </a:lnTo>
                <a:lnTo>
                  <a:pt x="197" y="217"/>
                </a:lnTo>
                <a:lnTo>
                  <a:pt x="207" y="204"/>
                </a:lnTo>
                <a:lnTo>
                  <a:pt x="215" y="190"/>
                </a:lnTo>
                <a:lnTo>
                  <a:pt x="220" y="174"/>
                </a:lnTo>
                <a:lnTo>
                  <a:pt x="221" y="158"/>
                </a:lnTo>
                <a:lnTo>
                  <a:pt x="218" y="142"/>
                </a:lnTo>
                <a:lnTo>
                  <a:pt x="213" y="127"/>
                </a:lnTo>
                <a:lnTo>
                  <a:pt x="204" y="112"/>
                </a:lnTo>
                <a:lnTo>
                  <a:pt x="194" y="99"/>
                </a:lnTo>
                <a:lnTo>
                  <a:pt x="181" y="87"/>
                </a:lnTo>
                <a:lnTo>
                  <a:pt x="169" y="77"/>
                </a:lnTo>
                <a:lnTo>
                  <a:pt x="159" y="69"/>
                </a:lnTo>
                <a:lnTo>
                  <a:pt x="149" y="63"/>
                </a:lnTo>
                <a:lnTo>
                  <a:pt x="137" y="55"/>
                </a:lnTo>
                <a:lnTo>
                  <a:pt x="125" y="48"/>
                </a:lnTo>
                <a:lnTo>
                  <a:pt x="114" y="40"/>
                </a:lnTo>
                <a:lnTo>
                  <a:pt x="101" y="33"/>
                </a:lnTo>
                <a:lnTo>
                  <a:pt x="89" y="27"/>
                </a:lnTo>
                <a:lnTo>
                  <a:pt x="77" y="20"/>
                </a:lnTo>
                <a:lnTo>
                  <a:pt x="66" y="15"/>
                </a:lnTo>
                <a:lnTo>
                  <a:pt x="54" y="9"/>
                </a:lnTo>
                <a:lnTo>
                  <a:pt x="42" y="6"/>
                </a:lnTo>
                <a:lnTo>
                  <a:pt x="32" y="3"/>
                </a:lnTo>
                <a:lnTo>
                  <a:pt x="22" y="1"/>
                </a:lnTo>
                <a:lnTo>
                  <a:pt x="14" y="0"/>
                </a:lnTo>
                <a:lnTo>
                  <a:pt x="7" y="1"/>
                </a:lnTo>
                <a:lnTo>
                  <a:pt x="0" y="3"/>
                </a:lnTo>
                <a:lnTo>
                  <a:pt x="8" y="5"/>
                </a:lnTo>
                <a:lnTo>
                  <a:pt x="16" y="8"/>
                </a:lnTo>
                <a:lnTo>
                  <a:pt x="26" y="13"/>
                </a:lnTo>
                <a:lnTo>
                  <a:pt x="35" y="17"/>
                </a:lnTo>
                <a:lnTo>
                  <a:pt x="47" y="22"/>
                </a:lnTo>
                <a:lnTo>
                  <a:pt x="58" y="28"/>
                </a:lnTo>
                <a:lnTo>
                  <a:pt x="71" y="34"/>
                </a:lnTo>
                <a:lnTo>
                  <a:pt x="83" y="40"/>
                </a:lnTo>
                <a:lnTo>
                  <a:pt x="96" y="48"/>
                </a:lnTo>
                <a:lnTo>
                  <a:pt x="109" y="55"/>
                </a:lnTo>
                <a:lnTo>
                  <a:pt x="121" y="64"/>
                </a:lnTo>
                <a:lnTo>
                  <a:pt x="134" y="72"/>
                </a:lnTo>
                <a:lnTo>
                  <a:pt x="146" y="81"/>
                </a:lnTo>
                <a:lnTo>
                  <a:pt x="158" y="90"/>
                </a:lnTo>
                <a:lnTo>
                  <a:pt x="169" y="98"/>
                </a:lnTo>
                <a:lnTo>
                  <a:pt x="179" y="10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10" name="Freeform 1315"/>
          <p:cNvSpPr>
            <a:spLocks/>
          </p:cNvSpPr>
          <p:nvPr/>
        </p:nvSpPr>
        <p:spPr bwMode="auto">
          <a:xfrm>
            <a:off x="5567363" y="3128963"/>
            <a:ext cx="15875" cy="42862"/>
          </a:xfrm>
          <a:custGeom>
            <a:avLst/>
            <a:gdLst>
              <a:gd name="T0" fmla="*/ 6007 w 74"/>
              <a:gd name="T1" fmla="*/ 2956 h 174"/>
              <a:gd name="T2" fmla="*/ 5578 w 74"/>
              <a:gd name="T3" fmla="*/ 1724 h 174"/>
              <a:gd name="T4" fmla="*/ 4934 w 74"/>
              <a:gd name="T5" fmla="*/ 739 h 174"/>
              <a:gd name="T6" fmla="*/ 3647 w 74"/>
              <a:gd name="T7" fmla="*/ 246 h 174"/>
              <a:gd name="T8" fmla="*/ 2574 w 74"/>
              <a:gd name="T9" fmla="*/ 0 h 174"/>
              <a:gd name="T10" fmla="*/ 1502 w 74"/>
              <a:gd name="T11" fmla="*/ 493 h 174"/>
              <a:gd name="T12" fmla="*/ 644 w 74"/>
              <a:gd name="T13" fmla="*/ 1232 h 174"/>
              <a:gd name="T14" fmla="*/ 0 w 74"/>
              <a:gd name="T15" fmla="*/ 2463 h 174"/>
              <a:gd name="T16" fmla="*/ 0 w 74"/>
              <a:gd name="T17" fmla="*/ 3941 h 174"/>
              <a:gd name="T18" fmla="*/ 1073 w 74"/>
              <a:gd name="T19" fmla="*/ 9607 h 174"/>
              <a:gd name="T20" fmla="*/ 2789 w 74"/>
              <a:gd name="T21" fmla="*/ 16258 h 174"/>
              <a:gd name="T22" fmla="*/ 5149 w 74"/>
              <a:gd name="T23" fmla="*/ 22663 h 174"/>
              <a:gd name="T24" fmla="*/ 7723 w 74"/>
              <a:gd name="T25" fmla="*/ 29067 h 174"/>
              <a:gd name="T26" fmla="*/ 10512 w 74"/>
              <a:gd name="T27" fmla="*/ 34733 h 174"/>
              <a:gd name="T28" fmla="*/ 13086 w 74"/>
              <a:gd name="T29" fmla="*/ 39167 h 174"/>
              <a:gd name="T30" fmla="*/ 14802 w 74"/>
              <a:gd name="T31" fmla="*/ 42123 h 174"/>
              <a:gd name="T32" fmla="*/ 15875 w 74"/>
              <a:gd name="T33" fmla="*/ 42862 h 174"/>
              <a:gd name="T34" fmla="*/ 15446 w 74"/>
              <a:gd name="T35" fmla="*/ 39906 h 174"/>
              <a:gd name="T36" fmla="*/ 14373 w 74"/>
              <a:gd name="T37" fmla="*/ 36211 h 174"/>
              <a:gd name="T38" fmla="*/ 13086 w 74"/>
              <a:gd name="T39" fmla="*/ 31531 h 174"/>
              <a:gd name="T40" fmla="*/ 11370 w 74"/>
              <a:gd name="T41" fmla="*/ 25865 h 174"/>
              <a:gd name="T42" fmla="*/ 9868 w 74"/>
              <a:gd name="T43" fmla="*/ 20199 h 174"/>
              <a:gd name="T44" fmla="*/ 8152 w 74"/>
              <a:gd name="T45" fmla="*/ 14287 h 174"/>
              <a:gd name="T46" fmla="*/ 6865 w 74"/>
              <a:gd name="T47" fmla="*/ 8622 h 174"/>
              <a:gd name="T48" fmla="*/ 6007 w 74"/>
              <a:gd name="T49" fmla="*/ 2956 h 17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4"/>
              <a:gd name="T76" fmla="*/ 0 h 174"/>
              <a:gd name="T77" fmla="*/ 74 w 74"/>
              <a:gd name="T78" fmla="*/ 174 h 17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4" h="174">
                <a:moveTo>
                  <a:pt x="28" y="12"/>
                </a:moveTo>
                <a:lnTo>
                  <a:pt x="26" y="7"/>
                </a:lnTo>
                <a:lnTo>
                  <a:pt x="23" y="3"/>
                </a:lnTo>
                <a:lnTo>
                  <a:pt x="17" y="1"/>
                </a:lnTo>
                <a:lnTo>
                  <a:pt x="12" y="0"/>
                </a:lnTo>
                <a:lnTo>
                  <a:pt x="7" y="2"/>
                </a:lnTo>
                <a:lnTo>
                  <a:pt x="3" y="5"/>
                </a:lnTo>
                <a:lnTo>
                  <a:pt x="0" y="10"/>
                </a:lnTo>
                <a:lnTo>
                  <a:pt x="0" y="16"/>
                </a:lnTo>
                <a:lnTo>
                  <a:pt x="5" y="39"/>
                </a:lnTo>
                <a:lnTo>
                  <a:pt x="13" y="66"/>
                </a:lnTo>
                <a:lnTo>
                  <a:pt x="24" y="92"/>
                </a:lnTo>
                <a:lnTo>
                  <a:pt x="36" y="118"/>
                </a:lnTo>
                <a:lnTo>
                  <a:pt x="49" y="141"/>
                </a:lnTo>
                <a:lnTo>
                  <a:pt x="61" y="159"/>
                </a:lnTo>
                <a:lnTo>
                  <a:pt x="69" y="171"/>
                </a:lnTo>
                <a:lnTo>
                  <a:pt x="74" y="174"/>
                </a:lnTo>
                <a:lnTo>
                  <a:pt x="72" y="162"/>
                </a:lnTo>
                <a:lnTo>
                  <a:pt x="67" y="147"/>
                </a:lnTo>
                <a:lnTo>
                  <a:pt x="61" y="128"/>
                </a:lnTo>
                <a:lnTo>
                  <a:pt x="53" y="105"/>
                </a:lnTo>
                <a:lnTo>
                  <a:pt x="46" y="82"/>
                </a:lnTo>
                <a:lnTo>
                  <a:pt x="38" y="58"/>
                </a:lnTo>
                <a:lnTo>
                  <a:pt x="32" y="35"/>
                </a:lnTo>
                <a:lnTo>
                  <a:pt x="28" y="1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11" name="Freeform 1316"/>
          <p:cNvSpPr>
            <a:spLocks/>
          </p:cNvSpPr>
          <p:nvPr/>
        </p:nvSpPr>
        <p:spPr bwMode="auto">
          <a:xfrm>
            <a:off x="5559425" y="3106738"/>
            <a:ext cx="9525" cy="20637"/>
          </a:xfrm>
          <a:custGeom>
            <a:avLst/>
            <a:gdLst>
              <a:gd name="T0" fmla="*/ 4885 w 39"/>
              <a:gd name="T1" fmla="*/ 2135 h 87"/>
              <a:gd name="T2" fmla="*/ 4640 w 39"/>
              <a:gd name="T3" fmla="*/ 1186 h 87"/>
              <a:gd name="T4" fmla="*/ 3908 w 39"/>
              <a:gd name="T5" fmla="*/ 474 h 87"/>
              <a:gd name="T6" fmla="*/ 3175 w 39"/>
              <a:gd name="T7" fmla="*/ 0 h 87"/>
              <a:gd name="T8" fmla="*/ 1954 w 39"/>
              <a:gd name="T9" fmla="*/ 0 h 87"/>
              <a:gd name="T10" fmla="*/ 1221 w 39"/>
              <a:gd name="T11" fmla="*/ 237 h 87"/>
              <a:gd name="T12" fmla="*/ 488 w 39"/>
              <a:gd name="T13" fmla="*/ 712 h 87"/>
              <a:gd name="T14" fmla="*/ 0 w 39"/>
              <a:gd name="T15" fmla="*/ 1423 h 87"/>
              <a:gd name="T16" fmla="*/ 0 w 39"/>
              <a:gd name="T17" fmla="*/ 2372 h 87"/>
              <a:gd name="T18" fmla="*/ 0 w 39"/>
              <a:gd name="T19" fmla="*/ 5219 h 87"/>
              <a:gd name="T20" fmla="*/ 733 w 39"/>
              <a:gd name="T21" fmla="*/ 8302 h 87"/>
              <a:gd name="T22" fmla="*/ 1710 w 39"/>
              <a:gd name="T23" fmla="*/ 11386 h 87"/>
              <a:gd name="T24" fmla="*/ 3175 w 39"/>
              <a:gd name="T25" fmla="*/ 14232 h 87"/>
              <a:gd name="T26" fmla="*/ 4640 w 39"/>
              <a:gd name="T27" fmla="*/ 17079 h 87"/>
              <a:gd name="T28" fmla="*/ 6106 w 39"/>
              <a:gd name="T29" fmla="*/ 19214 h 87"/>
              <a:gd name="T30" fmla="*/ 8060 w 39"/>
              <a:gd name="T31" fmla="*/ 20400 h 87"/>
              <a:gd name="T32" fmla="*/ 9281 w 39"/>
              <a:gd name="T33" fmla="*/ 20637 h 87"/>
              <a:gd name="T34" fmla="*/ 9525 w 39"/>
              <a:gd name="T35" fmla="*/ 16604 h 87"/>
              <a:gd name="T36" fmla="*/ 8304 w 39"/>
              <a:gd name="T37" fmla="*/ 11860 h 87"/>
              <a:gd name="T38" fmla="*/ 6594 w 39"/>
              <a:gd name="T39" fmla="*/ 6879 h 87"/>
              <a:gd name="T40" fmla="*/ 4885 w 39"/>
              <a:gd name="T41" fmla="*/ 2135 h 8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9"/>
              <a:gd name="T64" fmla="*/ 0 h 87"/>
              <a:gd name="T65" fmla="*/ 39 w 39"/>
              <a:gd name="T66" fmla="*/ 87 h 8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9" h="87">
                <a:moveTo>
                  <a:pt x="20" y="9"/>
                </a:moveTo>
                <a:lnTo>
                  <a:pt x="19" y="5"/>
                </a:lnTo>
                <a:lnTo>
                  <a:pt x="16" y="2"/>
                </a:lnTo>
                <a:lnTo>
                  <a:pt x="13" y="0"/>
                </a:lnTo>
                <a:lnTo>
                  <a:pt x="8" y="0"/>
                </a:lnTo>
                <a:lnTo>
                  <a:pt x="5" y="1"/>
                </a:lnTo>
                <a:lnTo>
                  <a:pt x="2" y="3"/>
                </a:lnTo>
                <a:lnTo>
                  <a:pt x="0" y="6"/>
                </a:lnTo>
                <a:lnTo>
                  <a:pt x="0" y="10"/>
                </a:lnTo>
                <a:lnTo>
                  <a:pt x="0" y="22"/>
                </a:lnTo>
                <a:lnTo>
                  <a:pt x="3" y="35"/>
                </a:lnTo>
                <a:lnTo>
                  <a:pt x="7" y="48"/>
                </a:lnTo>
                <a:lnTo>
                  <a:pt x="13" y="60"/>
                </a:lnTo>
                <a:lnTo>
                  <a:pt x="19" y="72"/>
                </a:lnTo>
                <a:lnTo>
                  <a:pt x="25" y="81"/>
                </a:lnTo>
                <a:lnTo>
                  <a:pt x="33" y="86"/>
                </a:lnTo>
                <a:lnTo>
                  <a:pt x="38" y="87"/>
                </a:lnTo>
                <a:lnTo>
                  <a:pt x="39" y="70"/>
                </a:lnTo>
                <a:lnTo>
                  <a:pt x="34" y="50"/>
                </a:lnTo>
                <a:lnTo>
                  <a:pt x="27" y="29"/>
                </a:lnTo>
                <a:lnTo>
                  <a:pt x="20" y="9"/>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12" name="Freeform 1317"/>
          <p:cNvSpPr>
            <a:spLocks/>
          </p:cNvSpPr>
          <p:nvPr/>
        </p:nvSpPr>
        <p:spPr bwMode="auto">
          <a:xfrm>
            <a:off x="5553075" y="3092450"/>
            <a:ext cx="6350" cy="11113"/>
          </a:xfrm>
          <a:custGeom>
            <a:avLst/>
            <a:gdLst>
              <a:gd name="T0" fmla="*/ 3362 w 34"/>
              <a:gd name="T1" fmla="*/ 1525 h 51"/>
              <a:gd name="T2" fmla="*/ 3362 w 34"/>
              <a:gd name="T3" fmla="*/ 1743 h 51"/>
              <a:gd name="T4" fmla="*/ 3362 w 34"/>
              <a:gd name="T5" fmla="*/ 1743 h 51"/>
              <a:gd name="T6" fmla="*/ 3362 w 34"/>
              <a:gd name="T7" fmla="*/ 1743 h 51"/>
              <a:gd name="T8" fmla="*/ 3362 w 34"/>
              <a:gd name="T9" fmla="*/ 1743 h 51"/>
              <a:gd name="T10" fmla="*/ 3175 w 34"/>
              <a:gd name="T11" fmla="*/ 1090 h 51"/>
              <a:gd name="T12" fmla="*/ 2615 w 34"/>
              <a:gd name="T13" fmla="*/ 218 h 51"/>
              <a:gd name="T14" fmla="*/ 2054 w 34"/>
              <a:gd name="T15" fmla="*/ 0 h 51"/>
              <a:gd name="T16" fmla="*/ 1307 w 34"/>
              <a:gd name="T17" fmla="*/ 0 h 51"/>
              <a:gd name="T18" fmla="*/ 747 w 34"/>
              <a:gd name="T19" fmla="*/ 218 h 51"/>
              <a:gd name="T20" fmla="*/ 187 w 34"/>
              <a:gd name="T21" fmla="*/ 1090 h 51"/>
              <a:gd name="T22" fmla="*/ 0 w 34"/>
              <a:gd name="T23" fmla="*/ 1743 h 51"/>
              <a:gd name="T24" fmla="*/ 0 w 34"/>
              <a:gd name="T25" fmla="*/ 2397 h 51"/>
              <a:gd name="T26" fmla="*/ 187 w 34"/>
              <a:gd name="T27" fmla="*/ 3486 h 51"/>
              <a:gd name="T28" fmla="*/ 747 w 34"/>
              <a:gd name="T29" fmla="*/ 5012 h 51"/>
              <a:gd name="T30" fmla="*/ 1494 w 34"/>
              <a:gd name="T31" fmla="*/ 6537 h 51"/>
              <a:gd name="T32" fmla="*/ 2428 w 34"/>
              <a:gd name="T33" fmla="*/ 8062 h 51"/>
              <a:gd name="T34" fmla="*/ 3362 w 34"/>
              <a:gd name="T35" fmla="*/ 9370 h 51"/>
              <a:gd name="T36" fmla="*/ 4669 w 34"/>
              <a:gd name="T37" fmla="*/ 10241 h 51"/>
              <a:gd name="T38" fmla="*/ 5603 w 34"/>
              <a:gd name="T39" fmla="*/ 11113 h 51"/>
              <a:gd name="T40" fmla="*/ 6350 w 34"/>
              <a:gd name="T41" fmla="*/ 11113 h 51"/>
              <a:gd name="T42" fmla="*/ 6163 w 34"/>
              <a:gd name="T43" fmla="*/ 8716 h 51"/>
              <a:gd name="T44" fmla="*/ 5416 w 34"/>
              <a:gd name="T45" fmla="*/ 5883 h 51"/>
              <a:gd name="T46" fmla="*/ 4296 w 34"/>
              <a:gd name="T47" fmla="*/ 3269 h 51"/>
              <a:gd name="T48" fmla="*/ 3362 w 34"/>
              <a:gd name="T49" fmla="*/ 1525 h 5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4"/>
              <a:gd name="T76" fmla="*/ 0 h 51"/>
              <a:gd name="T77" fmla="*/ 34 w 34"/>
              <a:gd name="T78" fmla="*/ 51 h 5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4" h="51">
                <a:moveTo>
                  <a:pt x="18" y="7"/>
                </a:moveTo>
                <a:lnTo>
                  <a:pt x="18" y="8"/>
                </a:lnTo>
                <a:lnTo>
                  <a:pt x="17" y="5"/>
                </a:lnTo>
                <a:lnTo>
                  <a:pt x="14" y="1"/>
                </a:lnTo>
                <a:lnTo>
                  <a:pt x="11" y="0"/>
                </a:lnTo>
                <a:lnTo>
                  <a:pt x="7" y="0"/>
                </a:lnTo>
                <a:lnTo>
                  <a:pt x="4" y="1"/>
                </a:lnTo>
                <a:lnTo>
                  <a:pt x="1" y="5"/>
                </a:lnTo>
                <a:lnTo>
                  <a:pt x="0" y="8"/>
                </a:lnTo>
                <a:lnTo>
                  <a:pt x="0" y="11"/>
                </a:lnTo>
                <a:lnTo>
                  <a:pt x="1" y="16"/>
                </a:lnTo>
                <a:lnTo>
                  <a:pt x="4" y="23"/>
                </a:lnTo>
                <a:lnTo>
                  <a:pt x="8" y="30"/>
                </a:lnTo>
                <a:lnTo>
                  <a:pt x="13" y="37"/>
                </a:lnTo>
                <a:lnTo>
                  <a:pt x="18" y="43"/>
                </a:lnTo>
                <a:lnTo>
                  <a:pt x="25" y="47"/>
                </a:lnTo>
                <a:lnTo>
                  <a:pt x="30" y="51"/>
                </a:lnTo>
                <a:lnTo>
                  <a:pt x="34" y="51"/>
                </a:lnTo>
                <a:lnTo>
                  <a:pt x="33" y="40"/>
                </a:lnTo>
                <a:lnTo>
                  <a:pt x="29" y="27"/>
                </a:lnTo>
                <a:lnTo>
                  <a:pt x="23" y="15"/>
                </a:lnTo>
                <a:lnTo>
                  <a:pt x="18" y="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13" name="Freeform 1318"/>
          <p:cNvSpPr>
            <a:spLocks/>
          </p:cNvSpPr>
          <p:nvPr/>
        </p:nvSpPr>
        <p:spPr bwMode="auto">
          <a:xfrm>
            <a:off x="5545138" y="3081338"/>
            <a:ext cx="11112" cy="7937"/>
          </a:xfrm>
          <a:custGeom>
            <a:avLst/>
            <a:gdLst>
              <a:gd name="T0" fmla="*/ 8938 w 46"/>
              <a:gd name="T1" fmla="*/ 5772 h 33"/>
              <a:gd name="T2" fmla="*/ 9904 w 46"/>
              <a:gd name="T3" fmla="*/ 5291 h 33"/>
              <a:gd name="T4" fmla="*/ 10870 w 46"/>
              <a:gd name="T5" fmla="*/ 4570 h 33"/>
              <a:gd name="T6" fmla="*/ 11112 w 46"/>
              <a:gd name="T7" fmla="*/ 3608 h 33"/>
              <a:gd name="T8" fmla="*/ 11112 w 46"/>
              <a:gd name="T9" fmla="*/ 2405 h 33"/>
              <a:gd name="T10" fmla="*/ 10629 w 46"/>
              <a:gd name="T11" fmla="*/ 1203 h 33"/>
              <a:gd name="T12" fmla="*/ 9904 w 46"/>
              <a:gd name="T13" fmla="*/ 481 h 33"/>
              <a:gd name="T14" fmla="*/ 8938 w 46"/>
              <a:gd name="T15" fmla="*/ 0 h 33"/>
              <a:gd name="T16" fmla="*/ 7730 w 46"/>
              <a:gd name="T17" fmla="*/ 0 h 33"/>
              <a:gd name="T18" fmla="*/ 7005 w 46"/>
              <a:gd name="T19" fmla="*/ 0 h 33"/>
              <a:gd name="T20" fmla="*/ 6039 w 46"/>
              <a:gd name="T21" fmla="*/ 241 h 33"/>
              <a:gd name="T22" fmla="*/ 4590 w 46"/>
              <a:gd name="T23" fmla="*/ 722 h 33"/>
              <a:gd name="T24" fmla="*/ 2899 w 46"/>
              <a:gd name="T25" fmla="*/ 1684 h 33"/>
              <a:gd name="T26" fmla="*/ 1208 w 46"/>
              <a:gd name="T27" fmla="*/ 3367 h 33"/>
              <a:gd name="T28" fmla="*/ 483 w 46"/>
              <a:gd name="T29" fmla="*/ 4810 h 33"/>
              <a:gd name="T30" fmla="*/ 0 w 46"/>
              <a:gd name="T31" fmla="*/ 6253 h 33"/>
              <a:gd name="T32" fmla="*/ 0 w 46"/>
              <a:gd name="T33" fmla="*/ 6975 h 33"/>
              <a:gd name="T34" fmla="*/ 725 w 46"/>
              <a:gd name="T35" fmla="*/ 7456 h 33"/>
              <a:gd name="T36" fmla="*/ 1691 w 46"/>
              <a:gd name="T37" fmla="*/ 7937 h 33"/>
              <a:gd name="T38" fmla="*/ 2899 w 46"/>
              <a:gd name="T39" fmla="*/ 7937 h 33"/>
              <a:gd name="T40" fmla="*/ 3865 w 46"/>
              <a:gd name="T41" fmla="*/ 7937 h 33"/>
              <a:gd name="T42" fmla="*/ 5073 w 46"/>
              <a:gd name="T43" fmla="*/ 7456 h 33"/>
              <a:gd name="T44" fmla="*/ 6281 w 46"/>
              <a:gd name="T45" fmla="*/ 7215 h 33"/>
              <a:gd name="T46" fmla="*/ 7730 w 46"/>
              <a:gd name="T47" fmla="*/ 6734 h 33"/>
              <a:gd name="T48" fmla="*/ 8938 w 46"/>
              <a:gd name="T49" fmla="*/ 5772 h 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6"/>
              <a:gd name="T76" fmla="*/ 0 h 33"/>
              <a:gd name="T77" fmla="*/ 46 w 46"/>
              <a:gd name="T78" fmla="*/ 33 h 3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6" h="33">
                <a:moveTo>
                  <a:pt x="37" y="24"/>
                </a:moveTo>
                <a:lnTo>
                  <a:pt x="41" y="22"/>
                </a:lnTo>
                <a:lnTo>
                  <a:pt x="45" y="19"/>
                </a:lnTo>
                <a:lnTo>
                  <a:pt x="46" y="15"/>
                </a:lnTo>
                <a:lnTo>
                  <a:pt x="46" y="10"/>
                </a:lnTo>
                <a:lnTo>
                  <a:pt x="44" y="5"/>
                </a:lnTo>
                <a:lnTo>
                  <a:pt x="41" y="2"/>
                </a:lnTo>
                <a:lnTo>
                  <a:pt x="37" y="0"/>
                </a:lnTo>
                <a:lnTo>
                  <a:pt x="32" y="0"/>
                </a:lnTo>
                <a:lnTo>
                  <a:pt x="29" y="0"/>
                </a:lnTo>
                <a:lnTo>
                  <a:pt x="25" y="1"/>
                </a:lnTo>
                <a:lnTo>
                  <a:pt x="19" y="3"/>
                </a:lnTo>
                <a:lnTo>
                  <a:pt x="12" y="7"/>
                </a:lnTo>
                <a:lnTo>
                  <a:pt x="5" y="14"/>
                </a:lnTo>
                <a:lnTo>
                  <a:pt x="2" y="20"/>
                </a:lnTo>
                <a:lnTo>
                  <a:pt x="0" y="26"/>
                </a:lnTo>
                <a:lnTo>
                  <a:pt x="0" y="29"/>
                </a:lnTo>
                <a:lnTo>
                  <a:pt x="3" y="31"/>
                </a:lnTo>
                <a:lnTo>
                  <a:pt x="7" y="33"/>
                </a:lnTo>
                <a:lnTo>
                  <a:pt x="12" y="33"/>
                </a:lnTo>
                <a:lnTo>
                  <a:pt x="16" y="33"/>
                </a:lnTo>
                <a:lnTo>
                  <a:pt x="21" y="31"/>
                </a:lnTo>
                <a:lnTo>
                  <a:pt x="26" y="30"/>
                </a:lnTo>
                <a:lnTo>
                  <a:pt x="32" y="28"/>
                </a:lnTo>
                <a:lnTo>
                  <a:pt x="37" y="2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14" name="Freeform 1319"/>
          <p:cNvSpPr>
            <a:spLocks/>
          </p:cNvSpPr>
          <p:nvPr/>
        </p:nvSpPr>
        <p:spPr bwMode="auto">
          <a:xfrm>
            <a:off x="5497513" y="3068638"/>
            <a:ext cx="41275" cy="52387"/>
          </a:xfrm>
          <a:custGeom>
            <a:avLst/>
            <a:gdLst>
              <a:gd name="T0" fmla="*/ 15157 w 177"/>
              <a:gd name="T1" fmla="*/ 7894 h 219"/>
              <a:gd name="T2" fmla="*/ 12126 w 177"/>
              <a:gd name="T3" fmla="*/ 10286 h 219"/>
              <a:gd name="T4" fmla="*/ 9561 w 177"/>
              <a:gd name="T5" fmla="*/ 12917 h 219"/>
              <a:gd name="T6" fmla="*/ 6763 w 177"/>
              <a:gd name="T7" fmla="*/ 15788 h 219"/>
              <a:gd name="T8" fmla="*/ 4664 w 177"/>
              <a:gd name="T9" fmla="*/ 18898 h 219"/>
              <a:gd name="T10" fmla="*/ 2798 w 177"/>
              <a:gd name="T11" fmla="*/ 22247 h 219"/>
              <a:gd name="T12" fmla="*/ 1399 w 177"/>
              <a:gd name="T13" fmla="*/ 25595 h 219"/>
              <a:gd name="T14" fmla="*/ 466 w 177"/>
              <a:gd name="T15" fmla="*/ 28944 h 219"/>
              <a:gd name="T16" fmla="*/ 0 w 177"/>
              <a:gd name="T17" fmla="*/ 32533 h 219"/>
              <a:gd name="T18" fmla="*/ 466 w 177"/>
              <a:gd name="T19" fmla="*/ 37795 h 219"/>
              <a:gd name="T20" fmla="*/ 2332 w 177"/>
              <a:gd name="T21" fmla="*/ 42340 h 219"/>
              <a:gd name="T22" fmla="*/ 5363 w 177"/>
              <a:gd name="T23" fmla="*/ 46168 h 219"/>
              <a:gd name="T24" fmla="*/ 8861 w 177"/>
              <a:gd name="T25" fmla="*/ 48799 h 219"/>
              <a:gd name="T26" fmla="*/ 13292 w 177"/>
              <a:gd name="T27" fmla="*/ 50952 h 219"/>
              <a:gd name="T28" fmla="*/ 18189 w 177"/>
              <a:gd name="T29" fmla="*/ 52148 h 219"/>
              <a:gd name="T30" fmla="*/ 22853 w 177"/>
              <a:gd name="T31" fmla="*/ 52387 h 219"/>
              <a:gd name="T32" fmla="*/ 27517 w 177"/>
              <a:gd name="T33" fmla="*/ 51669 h 219"/>
              <a:gd name="T34" fmla="*/ 28683 w 177"/>
              <a:gd name="T35" fmla="*/ 51669 h 219"/>
              <a:gd name="T36" fmla="*/ 29615 w 177"/>
              <a:gd name="T37" fmla="*/ 51191 h 219"/>
              <a:gd name="T38" fmla="*/ 30315 w 177"/>
              <a:gd name="T39" fmla="*/ 50234 h 219"/>
              <a:gd name="T40" fmla="*/ 30548 w 177"/>
              <a:gd name="T41" fmla="*/ 49038 h 219"/>
              <a:gd name="T42" fmla="*/ 30315 w 177"/>
              <a:gd name="T43" fmla="*/ 48560 h 219"/>
              <a:gd name="T44" fmla="*/ 29615 w 177"/>
              <a:gd name="T45" fmla="*/ 48560 h 219"/>
              <a:gd name="T46" fmla="*/ 28683 w 177"/>
              <a:gd name="T47" fmla="*/ 48320 h 219"/>
              <a:gd name="T48" fmla="*/ 27283 w 177"/>
              <a:gd name="T49" fmla="*/ 48320 h 219"/>
              <a:gd name="T50" fmla="*/ 25884 w 177"/>
              <a:gd name="T51" fmla="*/ 48320 h 219"/>
              <a:gd name="T52" fmla="*/ 24718 w 177"/>
              <a:gd name="T53" fmla="*/ 48320 h 219"/>
              <a:gd name="T54" fmla="*/ 23319 w 177"/>
              <a:gd name="T55" fmla="*/ 48320 h 219"/>
              <a:gd name="T56" fmla="*/ 22620 w 177"/>
              <a:gd name="T57" fmla="*/ 48320 h 219"/>
              <a:gd name="T58" fmla="*/ 20288 w 177"/>
              <a:gd name="T59" fmla="*/ 48081 h 219"/>
              <a:gd name="T60" fmla="*/ 17956 w 177"/>
              <a:gd name="T61" fmla="*/ 47842 h 219"/>
              <a:gd name="T62" fmla="*/ 15624 w 177"/>
              <a:gd name="T63" fmla="*/ 47603 h 219"/>
              <a:gd name="T64" fmla="*/ 13059 w 177"/>
              <a:gd name="T65" fmla="*/ 46885 h 219"/>
              <a:gd name="T66" fmla="*/ 10727 w 177"/>
              <a:gd name="T67" fmla="*/ 46168 h 219"/>
              <a:gd name="T68" fmla="*/ 8162 w 177"/>
              <a:gd name="T69" fmla="*/ 44254 h 219"/>
              <a:gd name="T70" fmla="*/ 6063 w 177"/>
              <a:gd name="T71" fmla="*/ 41862 h 219"/>
              <a:gd name="T72" fmla="*/ 3498 w 177"/>
              <a:gd name="T73" fmla="*/ 38752 h 219"/>
              <a:gd name="T74" fmla="*/ 3031 w 177"/>
              <a:gd name="T75" fmla="*/ 34925 h 219"/>
              <a:gd name="T76" fmla="*/ 3265 w 177"/>
              <a:gd name="T77" fmla="*/ 31337 h 219"/>
              <a:gd name="T78" fmla="*/ 4431 w 177"/>
              <a:gd name="T79" fmla="*/ 27748 h 219"/>
              <a:gd name="T80" fmla="*/ 5830 w 177"/>
              <a:gd name="T81" fmla="*/ 24399 h 219"/>
              <a:gd name="T82" fmla="*/ 7929 w 177"/>
              <a:gd name="T83" fmla="*/ 21290 h 219"/>
              <a:gd name="T84" fmla="*/ 10494 w 177"/>
              <a:gd name="T85" fmla="*/ 18180 h 219"/>
              <a:gd name="T86" fmla="*/ 13059 w 177"/>
              <a:gd name="T87" fmla="*/ 15549 h 219"/>
              <a:gd name="T88" fmla="*/ 16323 w 177"/>
              <a:gd name="T89" fmla="*/ 13157 h 219"/>
              <a:gd name="T90" fmla="*/ 19588 w 177"/>
              <a:gd name="T91" fmla="*/ 10764 h 219"/>
              <a:gd name="T92" fmla="*/ 22853 w 177"/>
              <a:gd name="T93" fmla="*/ 8851 h 219"/>
              <a:gd name="T94" fmla="*/ 26351 w 177"/>
              <a:gd name="T95" fmla="*/ 6937 h 219"/>
              <a:gd name="T96" fmla="*/ 29615 w 177"/>
              <a:gd name="T97" fmla="*/ 5502 h 219"/>
              <a:gd name="T98" fmla="*/ 32880 w 177"/>
              <a:gd name="T99" fmla="*/ 4067 h 219"/>
              <a:gd name="T100" fmla="*/ 35912 w 177"/>
              <a:gd name="T101" fmla="*/ 2871 h 219"/>
              <a:gd name="T102" fmla="*/ 38943 w 177"/>
              <a:gd name="T103" fmla="*/ 2153 h 219"/>
              <a:gd name="T104" fmla="*/ 41275 w 177"/>
              <a:gd name="T105" fmla="*/ 1674 h 219"/>
              <a:gd name="T106" fmla="*/ 39643 w 177"/>
              <a:gd name="T107" fmla="*/ 478 h 219"/>
              <a:gd name="T108" fmla="*/ 36844 w 177"/>
              <a:gd name="T109" fmla="*/ 0 h 219"/>
              <a:gd name="T110" fmla="*/ 33813 w 177"/>
              <a:gd name="T111" fmla="*/ 478 h 219"/>
              <a:gd name="T112" fmla="*/ 30082 w 177"/>
              <a:gd name="T113" fmla="*/ 1435 h 219"/>
              <a:gd name="T114" fmla="*/ 25884 w 177"/>
              <a:gd name="T115" fmla="*/ 2631 h 219"/>
              <a:gd name="T116" fmla="*/ 21920 w 177"/>
              <a:gd name="T117" fmla="*/ 4067 h 219"/>
              <a:gd name="T118" fmla="*/ 18189 w 177"/>
              <a:gd name="T119" fmla="*/ 6219 h 219"/>
              <a:gd name="T120" fmla="*/ 15157 w 177"/>
              <a:gd name="T121" fmla="*/ 7894 h 2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77"/>
              <a:gd name="T184" fmla="*/ 0 h 219"/>
              <a:gd name="T185" fmla="*/ 177 w 177"/>
              <a:gd name="T186" fmla="*/ 219 h 2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77" h="219">
                <a:moveTo>
                  <a:pt x="65" y="33"/>
                </a:moveTo>
                <a:lnTo>
                  <a:pt x="52" y="43"/>
                </a:lnTo>
                <a:lnTo>
                  <a:pt x="41" y="54"/>
                </a:lnTo>
                <a:lnTo>
                  <a:pt x="29" y="66"/>
                </a:lnTo>
                <a:lnTo>
                  <a:pt x="20" y="79"/>
                </a:lnTo>
                <a:lnTo>
                  <a:pt x="12" y="93"/>
                </a:lnTo>
                <a:lnTo>
                  <a:pt x="6" y="107"/>
                </a:lnTo>
                <a:lnTo>
                  <a:pt x="2" y="121"/>
                </a:lnTo>
                <a:lnTo>
                  <a:pt x="0" y="136"/>
                </a:lnTo>
                <a:lnTo>
                  <a:pt x="2" y="158"/>
                </a:lnTo>
                <a:lnTo>
                  <a:pt x="10" y="177"/>
                </a:lnTo>
                <a:lnTo>
                  <a:pt x="23" y="193"/>
                </a:lnTo>
                <a:lnTo>
                  <a:pt x="38" y="204"/>
                </a:lnTo>
                <a:lnTo>
                  <a:pt x="57" y="213"/>
                </a:lnTo>
                <a:lnTo>
                  <a:pt x="78" y="218"/>
                </a:lnTo>
                <a:lnTo>
                  <a:pt x="98" y="219"/>
                </a:lnTo>
                <a:lnTo>
                  <a:pt x="118" y="216"/>
                </a:lnTo>
                <a:lnTo>
                  <a:pt x="123" y="216"/>
                </a:lnTo>
                <a:lnTo>
                  <a:pt x="127" y="214"/>
                </a:lnTo>
                <a:lnTo>
                  <a:pt x="130" y="210"/>
                </a:lnTo>
                <a:lnTo>
                  <a:pt x="131" y="205"/>
                </a:lnTo>
                <a:lnTo>
                  <a:pt x="130" y="203"/>
                </a:lnTo>
                <a:lnTo>
                  <a:pt x="127" y="203"/>
                </a:lnTo>
                <a:lnTo>
                  <a:pt x="123" y="202"/>
                </a:lnTo>
                <a:lnTo>
                  <a:pt x="117" y="202"/>
                </a:lnTo>
                <a:lnTo>
                  <a:pt x="111" y="202"/>
                </a:lnTo>
                <a:lnTo>
                  <a:pt x="106" y="202"/>
                </a:lnTo>
                <a:lnTo>
                  <a:pt x="100" y="202"/>
                </a:lnTo>
                <a:lnTo>
                  <a:pt x="97" y="202"/>
                </a:lnTo>
                <a:lnTo>
                  <a:pt x="87" y="201"/>
                </a:lnTo>
                <a:lnTo>
                  <a:pt x="77" y="200"/>
                </a:lnTo>
                <a:lnTo>
                  <a:pt x="67" y="199"/>
                </a:lnTo>
                <a:lnTo>
                  <a:pt x="56" y="196"/>
                </a:lnTo>
                <a:lnTo>
                  <a:pt x="46" y="193"/>
                </a:lnTo>
                <a:lnTo>
                  <a:pt x="35" y="185"/>
                </a:lnTo>
                <a:lnTo>
                  <a:pt x="26" y="175"/>
                </a:lnTo>
                <a:lnTo>
                  <a:pt x="15" y="162"/>
                </a:lnTo>
                <a:lnTo>
                  <a:pt x="13" y="146"/>
                </a:lnTo>
                <a:lnTo>
                  <a:pt x="14" y="131"/>
                </a:lnTo>
                <a:lnTo>
                  <a:pt x="19" y="116"/>
                </a:lnTo>
                <a:lnTo>
                  <a:pt x="25" y="102"/>
                </a:lnTo>
                <a:lnTo>
                  <a:pt x="34" y="89"/>
                </a:lnTo>
                <a:lnTo>
                  <a:pt x="45" y="76"/>
                </a:lnTo>
                <a:lnTo>
                  <a:pt x="56" y="65"/>
                </a:lnTo>
                <a:lnTo>
                  <a:pt x="70" y="55"/>
                </a:lnTo>
                <a:lnTo>
                  <a:pt x="84" y="45"/>
                </a:lnTo>
                <a:lnTo>
                  <a:pt x="98" y="37"/>
                </a:lnTo>
                <a:lnTo>
                  <a:pt x="113" y="29"/>
                </a:lnTo>
                <a:lnTo>
                  <a:pt x="127" y="23"/>
                </a:lnTo>
                <a:lnTo>
                  <a:pt x="141" y="17"/>
                </a:lnTo>
                <a:lnTo>
                  <a:pt x="154" y="12"/>
                </a:lnTo>
                <a:lnTo>
                  <a:pt x="167" y="9"/>
                </a:lnTo>
                <a:lnTo>
                  <a:pt x="177" y="7"/>
                </a:lnTo>
                <a:lnTo>
                  <a:pt x="170" y="2"/>
                </a:lnTo>
                <a:lnTo>
                  <a:pt x="158" y="0"/>
                </a:lnTo>
                <a:lnTo>
                  <a:pt x="145" y="2"/>
                </a:lnTo>
                <a:lnTo>
                  <a:pt x="129" y="6"/>
                </a:lnTo>
                <a:lnTo>
                  <a:pt x="111" y="11"/>
                </a:lnTo>
                <a:lnTo>
                  <a:pt x="94" y="17"/>
                </a:lnTo>
                <a:lnTo>
                  <a:pt x="78" y="26"/>
                </a:lnTo>
                <a:lnTo>
                  <a:pt x="65" y="33"/>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15" name="Freeform 1320"/>
          <p:cNvSpPr>
            <a:spLocks/>
          </p:cNvSpPr>
          <p:nvPr/>
        </p:nvSpPr>
        <p:spPr bwMode="auto">
          <a:xfrm>
            <a:off x="5565775" y="3067050"/>
            <a:ext cx="25400" cy="41275"/>
          </a:xfrm>
          <a:custGeom>
            <a:avLst/>
            <a:gdLst>
              <a:gd name="T0" fmla="*/ 21424 w 115"/>
              <a:gd name="T1" fmla="*/ 13839 h 170"/>
              <a:gd name="T2" fmla="*/ 22087 w 115"/>
              <a:gd name="T3" fmla="*/ 18210 h 170"/>
              <a:gd name="T4" fmla="*/ 21645 w 115"/>
              <a:gd name="T5" fmla="*/ 21851 h 170"/>
              <a:gd name="T6" fmla="*/ 20099 w 115"/>
              <a:gd name="T7" fmla="*/ 25008 h 170"/>
              <a:gd name="T8" fmla="*/ 17670 w 115"/>
              <a:gd name="T9" fmla="*/ 27679 h 170"/>
              <a:gd name="T10" fmla="*/ 15019 w 115"/>
              <a:gd name="T11" fmla="*/ 30349 h 170"/>
              <a:gd name="T12" fmla="*/ 11927 w 115"/>
              <a:gd name="T13" fmla="*/ 32777 h 170"/>
              <a:gd name="T14" fmla="*/ 8614 w 115"/>
              <a:gd name="T15" fmla="*/ 35205 h 170"/>
              <a:gd name="T16" fmla="*/ 5963 w 115"/>
              <a:gd name="T17" fmla="*/ 37633 h 170"/>
              <a:gd name="T18" fmla="*/ 5522 w 115"/>
              <a:gd name="T19" fmla="*/ 38361 h 170"/>
              <a:gd name="T20" fmla="*/ 5080 w 115"/>
              <a:gd name="T21" fmla="*/ 38847 h 170"/>
              <a:gd name="T22" fmla="*/ 5080 w 115"/>
              <a:gd name="T23" fmla="*/ 39818 h 170"/>
              <a:gd name="T24" fmla="*/ 5743 w 115"/>
              <a:gd name="T25" fmla="*/ 40547 h 170"/>
              <a:gd name="T26" fmla="*/ 6184 w 115"/>
              <a:gd name="T27" fmla="*/ 41032 h 170"/>
              <a:gd name="T28" fmla="*/ 6847 w 115"/>
              <a:gd name="T29" fmla="*/ 41275 h 170"/>
              <a:gd name="T30" fmla="*/ 7510 w 115"/>
              <a:gd name="T31" fmla="*/ 41275 h 170"/>
              <a:gd name="T32" fmla="*/ 8172 w 115"/>
              <a:gd name="T33" fmla="*/ 41032 h 170"/>
              <a:gd name="T34" fmla="*/ 11706 w 115"/>
              <a:gd name="T35" fmla="*/ 38604 h 170"/>
              <a:gd name="T36" fmla="*/ 15240 w 115"/>
              <a:gd name="T37" fmla="*/ 36176 h 170"/>
              <a:gd name="T38" fmla="*/ 18332 w 115"/>
              <a:gd name="T39" fmla="*/ 33263 h 170"/>
              <a:gd name="T40" fmla="*/ 21424 w 115"/>
              <a:gd name="T41" fmla="*/ 29864 h 170"/>
              <a:gd name="T42" fmla="*/ 23412 w 115"/>
              <a:gd name="T43" fmla="*/ 26222 h 170"/>
              <a:gd name="T44" fmla="*/ 24958 w 115"/>
              <a:gd name="T45" fmla="*/ 22094 h 170"/>
              <a:gd name="T46" fmla="*/ 25400 w 115"/>
              <a:gd name="T47" fmla="*/ 17724 h 170"/>
              <a:gd name="T48" fmla="*/ 24517 w 115"/>
              <a:gd name="T49" fmla="*/ 12868 h 170"/>
              <a:gd name="T50" fmla="*/ 22308 w 115"/>
              <a:gd name="T51" fmla="*/ 9469 h 170"/>
              <a:gd name="T52" fmla="*/ 19657 w 115"/>
              <a:gd name="T53" fmla="*/ 6313 h 170"/>
              <a:gd name="T54" fmla="*/ 15903 w 115"/>
              <a:gd name="T55" fmla="*/ 3642 h 170"/>
              <a:gd name="T56" fmla="*/ 12148 w 115"/>
              <a:gd name="T57" fmla="*/ 1942 h 170"/>
              <a:gd name="T58" fmla="*/ 8172 w 115"/>
              <a:gd name="T59" fmla="*/ 486 h 170"/>
              <a:gd name="T60" fmla="*/ 4638 w 115"/>
              <a:gd name="T61" fmla="*/ 0 h 170"/>
              <a:gd name="T62" fmla="*/ 1988 w 115"/>
              <a:gd name="T63" fmla="*/ 243 h 170"/>
              <a:gd name="T64" fmla="*/ 0 w 115"/>
              <a:gd name="T65" fmla="*/ 1214 h 170"/>
              <a:gd name="T66" fmla="*/ 3313 w 115"/>
              <a:gd name="T67" fmla="*/ 2428 h 170"/>
              <a:gd name="T68" fmla="*/ 6626 w 115"/>
              <a:gd name="T69" fmla="*/ 3156 h 170"/>
              <a:gd name="T70" fmla="*/ 9497 w 115"/>
              <a:gd name="T71" fmla="*/ 3885 h 170"/>
              <a:gd name="T72" fmla="*/ 12590 w 115"/>
              <a:gd name="T73" fmla="*/ 4856 h 170"/>
              <a:gd name="T74" fmla="*/ 15461 w 115"/>
              <a:gd name="T75" fmla="*/ 6313 h 170"/>
              <a:gd name="T76" fmla="*/ 17890 w 115"/>
              <a:gd name="T77" fmla="*/ 8012 h 170"/>
              <a:gd name="T78" fmla="*/ 20099 w 115"/>
              <a:gd name="T79" fmla="*/ 10440 h 170"/>
              <a:gd name="T80" fmla="*/ 21424 w 115"/>
              <a:gd name="T81" fmla="*/ 13839 h 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5"/>
              <a:gd name="T124" fmla="*/ 0 h 170"/>
              <a:gd name="T125" fmla="*/ 115 w 115"/>
              <a:gd name="T126" fmla="*/ 170 h 17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5" h="170">
                <a:moveTo>
                  <a:pt x="97" y="57"/>
                </a:moveTo>
                <a:lnTo>
                  <a:pt x="100" y="75"/>
                </a:lnTo>
                <a:lnTo>
                  <a:pt x="98" y="90"/>
                </a:lnTo>
                <a:lnTo>
                  <a:pt x="91" y="103"/>
                </a:lnTo>
                <a:lnTo>
                  <a:pt x="80" y="114"/>
                </a:lnTo>
                <a:lnTo>
                  <a:pt x="68" y="125"/>
                </a:lnTo>
                <a:lnTo>
                  <a:pt x="54" y="135"/>
                </a:lnTo>
                <a:lnTo>
                  <a:pt x="39" y="145"/>
                </a:lnTo>
                <a:lnTo>
                  <a:pt x="27" y="155"/>
                </a:lnTo>
                <a:lnTo>
                  <a:pt x="25" y="158"/>
                </a:lnTo>
                <a:lnTo>
                  <a:pt x="23" y="160"/>
                </a:lnTo>
                <a:lnTo>
                  <a:pt x="23" y="164"/>
                </a:lnTo>
                <a:lnTo>
                  <a:pt x="26" y="167"/>
                </a:lnTo>
                <a:lnTo>
                  <a:pt x="28" y="169"/>
                </a:lnTo>
                <a:lnTo>
                  <a:pt x="31" y="170"/>
                </a:lnTo>
                <a:lnTo>
                  <a:pt x="34" y="170"/>
                </a:lnTo>
                <a:lnTo>
                  <a:pt x="37" y="169"/>
                </a:lnTo>
                <a:lnTo>
                  <a:pt x="53" y="159"/>
                </a:lnTo>
                <a:lnTo>
                  <a:pt x="69" y="149"/>
                </a:lnTo>
                <a:lnTo>
                  <a:pt x="83" y="137"/>
                </a:lnTo>
                <a:lnTo>
                  <a:pt x="97" y="123"/>
                </a:lnTo>
                <a:lnTo>
                  <a:pt x="106" y="108"/>
                </a:lnTo>
                <a:lnTo>
                  <a:pt x="113" y="91"/>
                </a:lnTo>
                <a:lnTo>
                  <a:pt x="115" y="73"/>
                </a:lnTo>
                <a:lnTo>
                  <a:pt x="111" y="53"/>
                </a:lnTo>
                <a:lnTo>
                  <a:pt x="101" y="39"/>
                </a:lnTo>
                <a:lnTo>
                  <a:pt x="89" y="26"/>
                </a:lnTo>
                <a:lnTo>
                  <a:pt x="72" y="15"/>
                </a:lnTo>
                <a:lnTo>
                  <a:pt x="55" y="8"/>
                </a:lnTo>
                <a:lnTo>
                  <a:pt x="37" y="2"/>
                </a:lnTo>
                <a:lnTo>
                  <a:pt x="21" y="0"/>
                </a:lnTo>
                <a:lnTo>
                  <a:pt x="9" y="1"/>
                </a:lnTo>
                <a:lnTo>
                  <a:pt x="0" y="5"/>
                </a:lnTo>
                <a:lnTo>
                  <a:pt x="15" y="10"/>
                </a:lnTo>
                <a:lnTo>
                  <a:pt x="30" y="13"/>
                </a:lnTo>
                <a:lnTo>
                  <a:pt x="43" y="16"/>
                </a:lnTo>
                <a:lnTo>
                  <a:pt x="57" y="20"/>
                </a:lnTo>
                <a:lnTo>
                  <a:pt x="70" y="26"/>
                </a:lnTo>
                <a:lnTo>
                  <a:pt x="81" y="33"/>
                </a:lnTo>
                <a:lnTo>
                  <a:pt x="91" y="43"/>
                </a:lnTo>
                <a:lnTo>
                  <a:pt x="97" y="57"/>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16" name="Freeform 1321"/>
          <p:cNvSpPr>
            <a:spLocks/>
          </p:cNvSpPr>
          <p:nvPr/>
        </p:nvSpPr>
        <p:spPr bwMode="auto">
          <a:xfrm>
            <a:off x="5473700" y="3059113"/>
            <a:ext cx="63500" cy="84137"/>
          </a:xfrm>
          <a:custGeom>
            <a:avLst/>
            <a:gdLst>
              <a:gd name="T0" fmla="*/ 19775 w 289"/>
              <a:gd name="T1" fmla="*/ 15537 h 352"/>
              <a:gd name="T2" fmla="*/ 10547 w 289"/>
              <a:gd name="T3" fmla="*/ 25337 h 352"/>
              <a:gd name="T4" fmla="*/ 3516 w 289"/>
              <a:gd name="T5" fmla="*/ 37288 h 352"/>
              <a:gd name="T6" fmla="*/ 0 w 289"/>
              <a:gd name="T7" fmla="*/ 50434 h 352"/>
              <a:gd name="T8" fmla="*/ 659 w 289"/>
              <a:gd name="T9" fmla="*/ 59517 h 352"/>
              <a:gd name="T10" fmla="*/ 2197 w 289"/>
              <a:gd name="T11" fmla="*/ 63103 h 352"/>
              <a:gd name="T12" fmla="*/ 4175 w 289"/>
              <a:gd name="T13" fmla="*/ 66210 h 352"/>
              <a:gd name="T14" fmla="*/ 6811 w 289"/>
              <a:gd name="T15" fmla="*/ 69078 h 352"/>
              <a:gd name="T16" fmla="*/ 11206 w 289"/>
              <a:gd name="T17" fmla="*/ 72186 h 352"/>
              <a:gd name="T18" fmla="*/ 17138 w 289"/>
              <a:gd name="T19" fmla="*/ 75532 h 352"/>
              <a:gd name="T20" fmla="*/ 23510 w 289"/>
              <a:gd name="T21" fmla="*/ 78161 h 352"/>
              <a:gd name="T22" fmla="*/ 30102 w 289"/>
              <a:gd name="T23" fmla="*/ 80074 h 352"/>
              <a:gd name="T24" fmla="*/ 36694 w 289"/>
              <a:gd name="T25" fmla="*/ 81747 h 352"/>
              <a:gd name="T26" fmla="*/ 43505 w 289"/>
              <a:gd name="T27" fmla="*/ 82703 h 352"/>
              <a:gd name="T28" fmla="*/ 50317 w 289"/>
              <a:gd name="T29" fmla="*/ 83420 h 352"/>
              <a:gd name="T30" fmla="*/ 57128 w 289"/>
              <a:gd name="T31" fmla="*/ 83898 h 352"/>
              <a:gd name="T32" fmla="*/ 61522 w 289"/>
              <a:gd name="T33" fmla="*/ 84137 h 352"/>
              <a:gd name="T34" fmla="*/ 63061 w 289"/>
              <a:gd name="T35" fmla="*/ 82703 h 352"/>
              <a:gd name="T36" fmla="*/ 63500 w 289"/>
              <a:gd name="T37" fmla="*/ 80074 h 352"/>
              <a:gd name="T38" fmla="*/ 62182 w 289"/>
              <a:gd name="T39" fmla="*/ 78400 h 352"/>
              <a:gd name="T40" fmla="*/ 58007 w 289"/>
              <a:gd name="T41" fmla="*/ 78161 h 352"/>
              <a:gd name="T42" fmla="*/ 51635 w 289"/>
              <a:gd name="T43" fmla="*/ 77922 h 352"/>
              <a:gd name="T44" fmla="*/ 45483 w 289"/>
              <a:gd name="T45" fmla="*/ 77205 h 352"/>
              <a:gd name="T46" fmla="*/ 39330 w 289"/>
              <a:gd name="T47" fmla="*/ 76249 h 352"/>
              <a:gd name="T48" fmla="*/ 32958 w 289"/>
              <a:gd name="T49" fmla="*/ 75054 h 352"/>
              <a:gd name="T50" fmla="*/ 26806 w 289"/>
              <a:gd name="T51" fmla="*/ 73142 h 352"/>
              <a:gd name="T52" fmla="*/ 20874 w 289"/>
              <a:gd name="T53" fmla="*/ 71230 h 352"/>
              <a:gd name="T54" fmla="*/ 14941 w 289"/>
              <a:gd name="T55" fmla="*/ 68122 h 352"/>
              <a:gd name="T56" fmla="*/ 9888 w 289"/>
              <a:gd name="T57" fmla="*/ 64776 h 352"/>
              <a:gd name="T58" fmla="*/ 7031 w 289"/>
              <a:gd name="T59" fmla="*/ 59756 h 352"/>
              <a:gd name="T60" fmla="*/ 5933 w 289"/>
              <a:gd name="T61" fmla="*/ 53064 h 352"/>
              <a:gd name="T62" fmla="*/ 7471 w 289"/>
              <a:gd name="T63" fmla="*/ 43742 h 352"/>
              <a:gd name="T64" fmla="*/ 9888 w 289"/>
              <a:gd name="T65" fmla="*/ 36571 h 352"/>
              <a:gd name="T66" fmla="*/ 13403 w 289"/>
              <a:gd name="T67" fmla="*/ 30356 h 352"/>
              <a:gd name="T68" fmla="*/ 17578 w 289"/>
              <a:gd name="T69" fmla="*/ 24620 h 352"/>
              <a:gd name="T70" fmla="*/ 22412 w 289"/>
              <a:gd name="T71" fmla="*/ 19600 h 352"/>
              <a:gd name="T72" fmla="*/ 28344 w 289"/>
              <a:gd name="T73" fmla="*/ 14103 h 352"/>
              <a:gd name="T74" fmla="*/ 35595 w 289"/>
              <a:gd name="T75" fmla="*/ 9083 h 352"/>
              <a:gd name="T76" fmla="*/ 43285 w 289"/>
              <a:gd name="T77" fmla="*/ 4781 h 352"/>
              <a:gd name="T78" fmla="*/ 49877 w 289"/>
              <a:gd name="T79" fmla="*/ 1434 h 352"/>
              <a:gd name="T80" fmla="*/ 50097 w 289"/>
              <a:gd name="T81" fmla="*/ 0 h 352"/>
              <a:gd name="T82" fmla="*/ 43505 w 289"/>
              <a:gd name="T83" fmla="*/ 1195 h 352"/>
              <a:gd name="T84" fmla="*/ 35595 w 289"/>
              <a:gd name="T85" fmla="*/ 4302 h 352"/>
              <a:gd name="T86" fmla="*/ 27905 w 289"/>
              <a:gd name="T87" fmla="*/ 8605 h 35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89"/>
              <a:gd name="T133" fmla="*/ 0 h 352"/>
              <a:gd name="T134" fmla="*/ 289 w 289"/>
              <a:gd name="T135" fmla="*/ 352 h 35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89" h="352">
                <a:moveTo>
                  <a:pt x="113" y="47"/>
                </a:moveTo>
                <a:lnTo>
                  <a:pt x="90" y="65"/>
                </a:lnTo>
                <a:lnTo>
                  <a:pt x="68" y="85"/>
                </a:lnTo>
                <a:lnTo>
                  <a:pt x="48" y="106"/>
                </a:lnTo>
                <a:lnTo>
                  <a:pt x="31" y="130"/>
                </a:lnTo>
                <a:lnTo>
                  <a:pt x="16" y="156"/>
                </a:lnTo>
                <a:lnTo>
                  <a:pt x="5" y="182"/>
                </a:lnTo>
                <a:lnTo>
                  <a:pt x="0" y="211"/>
                </a:lnTo>
                <a:lnTo>
                  <a:pt x="1" y="241"/>
                </a:lnTo>
                <a:lnTo>
                  <a:pt x="3" y="249"/>
                </a:lnTo>
                <a:lnTo>
                  <a:pt x="6" y="257"/>
                </a:lnTo>
                <a:lnTo>
                  <a:pt x="10" y="264"/>
                </a:lnTo>
                <a:lnTo>
                  <a:pt x="14" y="271"/>
                </a:lnTo>
                <a:lnTo>
                  <a:pt x="19" y="277"/>
                </a:lnTo>
                <a:lnTo>
                  <a:pt x="24" y="284"/>
                </a:lnTo>
                <a:lnTo>
                  <a:pt x="31" y="289"/>
                </a:lnTo>
                <a:lnTo>
                  <a:pt x="37" y="293"/>
                </a:lnTo>
                <a:lnTo>
                  <a:pt x="51" y="302"/>
                </a:lnTo>
                <a:lnTo>
                  <a:pt x="64" y="309"/>
                </a:lnTo>
                <a:lnTo>
                  <a:pt x="78" y="316"/>
                </a:lnTo>
                <a:lnTo>
                  <a:pt x="93" y="321"/>
                </a:lnTo>
                <a:lnTo>
                  <a:pt x="107" y="327"/>
                </a:lnTo>
                <a:lnTo>
                  <a:pt x="122" y="331"/>
                </a:lnTo>
                <a:lnTo>
                  <a:pt x="137" y="335"/>
                </a:lnTo>
                <a:lnTo>
                  <a:pt x="151" y="338"/>
                </a:lnTo>
                <a:lnTo>
                  <a:pt x="167" y="342"/>
                </a:lnTo>
                <a:lnTo>
                  <a:pt x="183" y="344"/>
                </a:lnTo>
                <a:lnTo>
                  <a:pt x="198" y="346"/>
                </a:lnTo>
                <a:lnTo>
                  <a:pt x="213" y="348"/>
                </a:lnTo>
                <a:lnTo>
                  <a:pt x="229" y="349"/>
                </a:lnTo>
                <a:lnTo>
                  <a:pt x="245" y="350"/>
                </a:lnTo>
                <a:lnTo>
                  <a:pt x="260" y="351"/>
                </a:lnTo>
                <a:lnTo>
                  <a:pt x="275" y="352"/>
                </a:lnTo>
                <a:lnTo>
                  <a:pt x="280" y="352"/>
                </a:lnTo>
                <a:lnTo>
                  <a:pt x="284" y="349"/>
                </a:lnTo>
                <a:lnTo>
                  <a:pt x="287" y="346"/>
                </a:lnTo>
                <a:lnTo>
                  <a:pt x="289" y="340"/>
                </a:lnTo>
                <a:lnTo>
                  <a:pt x="289" y="335"/>
                </a:lnTo>
                <a:lnTo>
                  <a:pt x="287" y="331"/>
                </a:lnTo>
                <a:lnTo>
                  <a:pt x="283" y="328"/>
                </a:lnTo>
                <a:lnTo>
                  <a:pt x="279" y="327"/>
                </a:lnTo>
                <a:lnTo>
                  <a:pt x="264" y="327"/>
                </a:lnTo>
                <a:lnTo>
                  <a:pt x="250" y="327"/>
                </a:lnTo>
                <a:lnTo>
                  <a:pt x="235" y="326"/>
                </a:lnTo>
                <a:lnTo>
                  <a:pt x="222" y="324"/>
                </a:lnTo>
                <a:lnTo>
                  <a:pt x="207" y="323"/>
                </a:lnTo>
                <a:lnTo>
                  <a:pt x="192" y="321"/>
                </a:lnTo>
                <a:lnTo>
                  <a:pt x="179" y="319"/>
                </a:lnTo>
                <a:lnTo>
                  <a:pt x="164" y="317"/>
                </a:lnTo>
                <a:lnTo>
                  <a:pt x="150" y="314"/>
                </a:lnTo>
                <a:lnTo>
                  <a:pt x="136" y="311"/>
                </a:lnTo>
                <a:lnTo>
                  <a:pt x="122" y="306"/>
                </a:lnTo>
                <a:lnTo>
                  <a:pt x="108" y="302"/>
                </a:lnTo>
                <a:lnTo>
                  <a:pt x="95" y="298"/>
                </a:lnTo>
                <a:lnTo>
                  <a:pt x="82" y="291"/>
                </a:lnTo>
                <a:lnTo>
                  <a:pt x="68" y="285"/>
                </a:lnTo>
                <a:lnTo>
                  <a:pt x="56" y="278"/>
                </a:lnTo>
                <a:lnTo>
                  <a:pt x="45" y="271"/>
                </a:lnTo>
                <a:lnTo>
                  <a:pt x="37" y="260"/>
                </a:lnTo>
                <a:lnTo>
                  <a:pt x="32" y="250"/>
                </a:lnTo>
                <a:lnTo>
                  <a:pt x="27" y="237"/>
                </a:lnTo>
                <a:lnTo>
                  <a:pt x="27" y="222"/>
                </a:lnTo>
                <a:lnTo>
                  <a:pt x="30" y="203"/>
                </a:lnTo>
                <a:lnTo>
                  <a:pt x="34" y="183"/>
                </a:lnTo>
                <a:lnTo>
                  <a:pt x="38" y="169"/>
                </a:lnTo>
                <a:lnTo>
                  <a:pt x="45" y="153"/>
                </a:lnTo>
                <a:lnTo>
                  <a:pt x="54" y="140"/>
                </a:lnTo>
                <a:lnTo>
                  <a:pt x="61" y="127"/>
                </a:lnTo>
                <a:lnTo>
                  <a:pt x="71" y="115"/>
                </a:lnTo>
                <a:lnTo>
                  <a:pt x="80" y="103"/>
                </a:lnTo>
                <a:lnTo>
                  <a:pt x="90" y="93"/>
                </a:lnTo>
                <a:lnTo>
                  <a:pt x="102" y="82"/>
                </a:lnTo>
                <a:lnTo>
                  <a:pt x="116" y="70"/>
                </a:lnTo>
                <a:lnTo>
                  <a:pt x="129" y="59"/>
                </a:lnTo>
                <a:lnTo>
                  <a:pt x="145" y="49"/>
                </a:lnTo>
                <a:lnTo>
                  <a:pt x="162" y="38"/>
                </a:lnTo>
                <a:lnTo>
                  <a:pt x="180" y="28"/>
                </a:lnTo>
                <a:lnTo>
                  <a:pt x="197" y="20"/>
                </a:lnTo>
                <a:lnTo>
                  <a:pt x="212" y="12"/>
                </a:lnTo>
                <a:lnTo>
                  <a:pt x="227" y="6"/>
                </a:lnTo>
                <a:lnTo>
                  <a:pt x="240" y="1"/>
                </a:lnTo>
                <a:lnTo>
                  <a:pt x="228" y="0"/>
                </a:lnTo>
                <a:lnTo>
                  <a:pt x="213" y="1"/>
                </a:lnTo>
                <a:lnTo>
                  <a:pt x="198" y="5"/>
                </a:lnTo>
                <a:lnTo>
                  <a:pt x="180" y="10"/>
                </a:lnTo>
                <a:lnTo>
                  <a:pt x="162" y="18"/>
                </a:lnTo>
                <a:lnTo>
                  <a:pt x="144" y="26"/>
                </a:lnTo>
                <a:lnTo>
                  <a:pt x="127" y="36"/>
                </a:lnTo>
                <a:lnTo>
                  <a:pt x="113" y="47"/>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17" name="Freeform 1322"/>
          <p:cNvSpPr>
            <a:spLocks/>
          </p:cNvSpPr>
          <p:nvPr/>
        </p:nvSpPr>
        <p:spPr bwMode="auto">
          <a:xfrm>
            <a:off x="5562600" y="3054350"/>
            <a:ext cx="57150" cy="58738"/>
          </a:xfrm>
          <a:custGeom>
            <a:avLst/>
            <a:gdLst>
              <a:gd name="T0" fmla="*/ 47625 w 252"/>
              <a:gd name="T1" fmla="*/ 17996 h 235"/>
              <a:gd name="T2" fmla="*/ 50346 w 252"/>
              <a:gd name="T3" fmla="*/ 21246 h 235"/>
              <a:gd name="T4" fmla="*/ 51707 w 252"/>
              <a:gd name="T5" fmla="*/ 24995 h 235"/>
              <a:gd name="T6" fmla="*/ 52614 w 252"/>
              <a:gd name="T7" fmla="*/ 28994 h 235"/>
              <a:gd name="T8" fmla="*/ 52614 w 252"/>
              <a:gd name="T9" fmla="*/ 33243 h 235"/>
              <a:gd name="T10" fmla="*/ 52161 w 252"/>
              <a:gd name="T11" fmla="*/ 36742 h 235"/>
              <a:gd name="T12" fmla="*/ 51254 w 252"/>
              <a:gd name="T13" fmla="*/ 39742 h 235"/>
              <a:gd name="T14" fmla="*/ 49439 w 252"/>
              <a:gd name="T15" fmla="*/ 42741 h 235"/>
              <a:gd name="T16" fmla="*/ 47852 w 252"/>
              <a:gd name="T17" fmla="*/ 44991 h 235"/>
              <a:gd name="T18" fmla="*/ 45811 w 252"/>
              <a:gd name="T19" fmla="*/ 47740 h 235"/>
              <a:gd name="T20" fmla="*/ 43543 w 252"/>
              <a:gd name="T21" fmla="*/ 49990 h 235"/>
              <a:gd name="T22" fmla="*/ 41502 w 252"/>
              <a:gd name="T23" fmla="*/ 52239 h 235"/>
              <a:gd name="T24" fmla="*/ 39234 w 252"/>
              <a:gd name="T25" fmla="*/ 54739 h 235"/>
              <a:gd name="T26" fmla="*/ 38780 w 252"/>
              <a:gd name="T27" fmla="*/ 55489 h 235"/>
              <a:gd name="T28" fmla="*/ 38554 w 252"/>
              <a:gd name="T29" fmla="*/ 56239 h 235"/>
              <a:gd name="T30" fmla="*/ 38780 w 252"/>
              <a:gd name="T31" fmla="*/ 57238 h 235"/>
              <a:gd name="T32" fmla="*/ 39234 w 252"/>
              <a:gd name="T33" fmla="*/ 57988 h 235"/>
              <a:gd name="T34" fmla="*/ 39914 w 252"/>
              <a:gd name="T35" fmla="*/ 58488 h 235"/>
              <a:gd name="T36" fmla="*/ 40821 w 252"/>
              <a:gd name="T37" fmla="*/ 58738 h 235"/>
              <a:gd name="T38" fmla="*/ 41729 w 252"/>
              <a:gd name="T39" fmla="*/ 58488 h 235"/>
              <a:gd name="T40" fmla="*/ 42409 w 252"/>
              <a:gd name="T41" fmla="*/ 57988 h 235"/>
              <a:gd name="T42" fmla="*/ 47171 w 252"/>
              <a:gd name="T43" fmla="*/ 54489 h 235"/>
              <a:gd name="T44" fmla="*/ 51027 w 252"/>
              <a:gd name="T45" fmla="*/ 49990 h 235"/>
              <a:gd name="T46" fmla="*/ 54202 w 252"/>
              <a:gd name="T47" fmla="*/ 44491 h 235"/>
              <a:gd name="T48" fmla="*/ 56470 w 252"/>
              <a:gd name="T49" fmla="*/ 38992 h 235"/>
              <a:gd name="T50" fmla="*/ 57150 w 252"/>
              <a:gd name="T51" fmla="*/ 32743 h 235"/>
              <a:gd name="T52" fmla="*/ 56696 w 252"/>
              <a:gd name="T53" fmla="*/ 26994 h 235"/>
              <a:gd name="T54" fmla="*/ 54882 w 252"/>
              <a:gd name="T55" fmla="*/ 21246 h 235"/>
              <a:gd name="T56" fmla="*/ 51027 w 252"/>
              <a:gd name="T57" fmla="*/ 16247 h 235"/>
              <a:gd name="T58" fmla="*/ 48079 w 252"/>
              <a:gd name="T59" fmla="*/ 13497 h 235"/>
              <a:gd name="T60" fmla="*/ 44677 w 252"/>
              <a:gd name="T61" fmla="*/ 11248 h 235"/>
              <a:gd name="T62" fmla="*/ 41048 w 252"/>
              <a:gd name="T63" fmla="*/ 8998 h 235"/>
              <a:gd name="T64" fmla="*/ 37193 w 252"/>
              <a:gd name="T65" fmla="*/ 7249 h 235"/>
              <a:gd name="T66" fmla="*/ 33111 w 252"/>
              <a:gd name="T67" fmla="*/ 5499 h 235"/>
              <a:gd name="T68" fmla="*/ 28802 w 252"/>
              <a:gd name="T69" fmla="*/ 4249 h 235"/>
              <a:gd name="T70" fmla="*/ 24720 w 252"/>
              <a:gd name="T71" fmla="*/ 2999 h 235"/>
              <a:gd name="T72" fmla="*/ 20411 w 252"/>
              <a:gd name="T73" fmla="*/ 1750 h 235"/>
              <a:gd name="T74" fmla="*/ 16555 w 252"/>
              <a:gd name="T75" fmla="*/ 1000 h 235"/>
              <a:gd name="T76" fmla="*/ 12927 w 252"/>
              <a:gd name="T77" fmla="*/ 500 h 235"/>
              <a:gd name="T78" fmla="*/ 9525 w 252"/>
              <a:gd name="T79" fmla="*/ 0 h 235"/>
              <a:gd name="T80" fmla="*/ 6350 w 252"/>
              <a:gd name="T81" fmla="*/ 0 h 235"/>
              <a:gd name="T82" fmla="*/ 3855 w 252"/>
              <a:gd name="T83" fmla="*/ 0 h 235"/>
              <a:gd name="T84" fmla="*/ 1814 w 252"/>
              <a:gd name="T85" fmla="*/ 250 h 235"/>
              <a:gd name="T86" fmla="*/ 680 w 252"/>
              <a:gd name="T87" fmla="*/ 750 h 235"/>
              <a:gd name="T88" fmla="*/ 0 w 252"/>
              <a:gd name="T89" fmla="*/ 1250 h 235"/>
              <a:gd name="T90" fmla="*/ 2268 w 252"/>
              <a:gd name="T91" fmla="*/ 1750 h 235"/>
              <a:gd name="T92" fmla="*/ 4989 w 252"/>
              <a:gd name="T93" fmla="*/ 2000 h 235"/>
              <a:gd name="T94" fmla="*/ 7484 w 252"/>
              <a:gd name="T95" fmla="*/ 2749 h 235"/>
              <a:gd name="T96" fmla="*/ 10432 w 252"/>
              <a:gd name="T97" fmla="*/ 3249 h 235"/>
              <a:gd name="T98" fmla="*/ 13607 w 252"/>
              <a:gd name="T99" fmla="*/ 3749 h 235"/>
              <a:gd name="T100" fmla="*/ 16555 w 252"/>
              <a:gd name="T101" fmla="*/ 4249 h 235"/>
              <a:gd name="T102" fmla="*/ 19730 w 252"/>
              <a:gd name="T103" fmla="*/ 4999 h 235"/>
              <a:gd name="T104" fmla="*/ 23132 w 252"/>
              <a:gd name="T105" fmla="*/ 5749 h 235"/>
              <a:gd name="T106" fmla="*/ 26080 w 252"/>
              <a:gd name="T107" fmla="*/ 6999 h 235"/>
              <a:gd name="T108" fmla="*/ 29482 w 252"/>
              <a:gd name="T109" fmla="*/ 7998 h 235"/>
              <a:gd name="T110" fmla="*/ 32884 w 252"/>
              <a:gd name="T111" fmla="*/ 9248 h 235"/>
              <a:gd name="T112" fmla="*/ 36059 w 252"/>
              <a:gd name="T113" fmla="*/ 10748 h 235"/>
              <a:gd name="T114" fmla="*/ 39007 w 252"/>
              <a:gd name="T115" fmla="*/ 12247 h 235"/>
              <a:gd name="T116" fmla="*/ 42182 w 252"/>
              <a:gd name="T117" fmla="*/ 13747 h 235"/>
              <a:gd name="T118" fmla="*/ 44904 w 252"/>
              <a:gd name="T119" fmla="*/ 15997 h 235"/>
              <a:gd name="T120" fmla="*/ 47625 w 252"/>
              <a:gd name="T121" fmla="*/ 17996 h 23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52"/>
              <a:gd name="T184" fmla="*/ 0 h 235"/>
              <a:gd name="T185" fmla="*/ 252 w 252"/>
              <a:gd name="T186" fmla="*/ 235 h 23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52" h="235">
                <a:moveTo>
                  <a:pt x="210" y="72"/>
                </a:moveTo>
                <a:lnTo>
                  <a:pt x="222" y="85"/>
                </a:lnTo>
                <a:lnTo>
                  <a:pt x="228" y="100"/>
                </a:lnTo>
                <a:lnTo>
                  <a:pt x="232" y="116"/>
                </a:lnTo>
                <a:lnTo>
                  <a:pt x="232" y="133"/>
                </a:lnTo>
                <a:lnTo>
                  <a:pt x="230" y="147"/>
                </a:lnTo>
                <a:lnTo>
                  <a:pt x="226" y="159"/>
                </a:lnTo>
                <a:lnTo>
                  <a:pt x="218" y="171"/>
                </a:lnTo>
                <a:lnTo>
                  <a:pt x="211" y="180"/>
                </a:lnTo>
                <a:lnTo>
                  <a:pt x="202" y="191"/>
                </a:lnTo>
                <a:lnTo>
                  <a:pt x="192" y="200"/>
                </a:lnTo>
                <a:lnTo>
                  <a:pt x="183" y="209"/>
                </a:lnTo>
                <a:lnTo>
                  <a:pt x="173" y="219"/>
                </a:lnTo>
                <a:lnTo>
                  <a:pt x="171" y="222"/>
                </a:lnTo>
                <a:lnTo>
                  <a:pt x="170" y="225"/>
                </a:lnTo>
                <a:lnTo>
                  <a:pt x="171" y="229"/>
                </a:lnTo>
                <a:lnTo>
                  <a:pt x="173" y="232"/>
                </a:lnTo>
                <a:lnTo>
                  <a:pt x="176" y="234"/>
                </a:lnTo>
                <a:lnTo>
                  <a:pt x="180" y="235"/>
                </a:lnTo>
                <a:lnTo>
                  <a:pt x="184" y="234"/>
                </a:lnTo>
                <a:lnTo>
                  <a:pt x="187" y="232"/>
                </a:lnTo>
                <a:lnTo>
                  <a:pt x="208" y="218"/>
                </a:lnTo>
                <a:lnTo>
                  <a:pt x="225" y="200"/>
                </a:lnTo>
                <a:lnTo>
                  <a:pt x="239" y="178"/>
                </a:lnTo>
                <a:lnTo>
                  <a:pt x="249" y="156"/>
                </a:lnTo>
                <a:lnTo>
                  <a:pt x="252" y="131"/>
                </a:lnTo>
                <a:lnTo>
                  <a:pt x="250" y="108"/>
                </a:lnTo>
                <a:lnTo>
                  <a:pt x="242" y="85"/>
                </a:lnTo>
                <a:lnTo>
                  <a:pt x="225" y="65"/>
                </a:lnTo>
                <a:lnTo>
                  <a:pt x="212" y="54"/>
                </a:lnTo>
                <a:lnTo>
                  <a:pt x="197" y="45"/>
                </a:lnTo>
                <a:lnTo>
                  <a:pt x="181" y="36"/>
                </a:lnTo>
                <a:lnTo>
                  <a:pt x="164" y="29"/>
                </a:lnTo>
                <a:lnTo>
                  <a:pt x="146" y="22"/>
                </a:lnTo>
                <a:lnTo>
                  <a:pt x="127" y="17"/>
                </a:lnTo>
                <a:lnTo>
                  <a:pt x="109" y="12"/>
                </a:lnTo>
                <a:lnTo>
                  <a:pt x="90" y="7"/>
                </a:lnTo>
                <a:lnTo>
                  <a:pt x="73" y="4"/>
                </a:lnTo>
                <a:lnTo>
                  <a:pt x="57" y="2"/>
                </a:lnTo>
                <a:lnTo>
                  <a:pt x="42" y="0"/>
                </a:lnTo>
                <a:lnTo>
                  <a:pt x="28" y="0"/>
                </a:lnTo>
                <a:lnTo>
                  <a:pt x="17" y="0"/>
                </a:lnTo>
                <a:lnTo>
                  <a:pt x="8" y="1"/>
                </a:lnTo>
                <a:lnTo>
                  <a:pt x="3" y="3"/>
                </a:lnTo>
                <a:lnTo>
                  <a:pt x="0" y="5"/>
                </a:lnTo>
                <a:lnTo>
                  <a:pt x="10" y="7"/>
                </a:lnTo>
                <a:lnTo>
                  <a:pt x="22" y="8"/>
                </a:lnTo>
                <a:lnTo>
                  <a:pt x="33" y="11"/>
                </a:lnTo>
                <a:lnTo>
                  <a:pt x="46" y="13"/>
                </a:lnTo>
                <a:lnTo>
                  <a:pt x="60" y="15"/>
                </a:lnTo>
                <a:lnTo>
                  <a:pt x="73" y="17"/>
                </a:lnTo>
                <a:lnTo>
                  <a:pt x="87" y="20"/>
                </a:lnTo>
                <a:lnTo>
                  <a:pt x="102" y="23"/>
                </a:lnTo>
                <a:lnTo>
                  <a:pt x="115" y="28"/>
                </a:lnTo>
                <a:lnTo>
                  <a:pt x="130" y="32"/>
                </a:lnTo>
                <a:lnTo>
                  <a:pt x="145" y="37"/>
                </a:lnTo>
                <a:lnTo>
                  <a:pt x="159" y="43"/>
                </a:lnTo>
                <a:lnTo>
                  <a:pt x="172" y="49"/>
                </a:lnTo>
                <a:lnTo>
                  <a:pt x="186" y="55"/>
                </a:lnTo>
                <a:lnTo>
                  <a:pt x="198" y="64"/>
                </a:lnTo>
                <a:lnTo>
                  <a:pt x="210" y="72"/>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18" name="Freeform 1323"/>
          <p:cNvSpPr>
            <a:spLocks/>
          </p:cNvSpPr>
          <p:nvPr/>
        </p:nvSpPr>
        <p:spPr bwMode="auto">
          <a:xfrm>
            <a:off x="5451475" y="3086100"/>
            <a:ext cx="23813" cy="53975"/>
          </a:xfrm>
          <a:custGeom>
            <a:avLst/>
            <a:gdLst>
              <a:gd name="T0" fmla="*/ 0 w 103"/>
              <a:gd name="T1" fmla="*/ 29441 h 220"/>
              <a:gd name="T2" fmla="*/ 0 w 103"/>
              <a:gd name="T3" fmla="*/ 33857 h 220"/>
              <a:gd name="T4" fmla="*/ 925 w 103"/>
              <a:gd name="T5" fmla="*/ 38028 h 220"/>
              <a:gd name="T6" fmla="*/ 2774 w 103"/>
              <a:gd name="T7" fmla="*/ 41953 h 220"/>
              <a:gd name="T8" fmla="*/ 5086 w 103"/>
              <a:gd name="T9" fmla="*/ 45388 h 220"/>
              <a:gd name="T10" fmla="*/ 8092 w 103"/>
              <a:gd name="T11" fmla="*/ 48332 h 220"/>
              <a:gd name="T12" fmla="*/ 11560 w 103"/>
              <a:gd name="T13" fmla="*/ 50786 h 220"/>
              <a:gd name="T14" fmla="*/ 15259 w 103"/>
              <a:gd name="T15" fmla="*/ 52748 h 220"/>
              <a:gd name="T16" fmla="*/ 19189 w 103"/>
              <a:gd name="T17" fmla="*/ 53730 h 220"/>
              <a:gd name="T18" fmla="*/ 20576 w 103"/>
              <a:gd name="T19" fmla="*/ 53975 h 220"/>
              <a:gd name="T20" fmla="*/ 21732 w 103"/>
              <a:gd name="T21" fmla="*/ 53484 h 220"/>
              <a:gd name="T22" fmla="*/ 22657 w 103"/>
              <a:gd name="T23" fmla="*/ 52748 h 220"/>
              <a:gd name="T24" fmla="*/ 23119 w 103"/>
              <a:gd name="T25" fmla="*/ 51767 h 220"/>
              <a:gd name="T26" fmla="*/ 23119 w 103"/>
              <a:gd name="T27" fmla="*/ 50295 h 220"/>
              <a:gd name="T28" fmla="*/ 22888 w 103"/>
              <a:gd name="T29" fmla="*/ 49068 h 220"/>
              <a:gd name="T30" fmla="*/ 22195 w 103"/>
              <a:gd name="T31" fmla="*/ 48087 h 220"/>
              <a:gd name="T32" fmla="*/ 21039 w 103"/>
              <a:gd name="T33" fmla="*/ 47351 h 220"/>
              <a:gd name="T34" fmla="*/ 17108 w 103"/>
              <a:gd name="T35" fmla="*/ 45879 h 220"/>
              <a:gd name="T36" fmla="*/ 13409 w 103"/>
              <a:gd name="T37" fmla="*/ 43671 h 220"/>
              <a:gd name="T38" fmla="*/ 10404 w 103"/>
              <a:gd name="T39" fmla="*/ 40972 h 220"/>
              <a:gd name="T40" fmla="*/ 8323 w 103"/>
              <a:gd name="T41" fmla="*/ 37783 h 220"/>
              <a:gd name="T42" fmla="*/ 6936 w 103"/>
              <a:gd name="T43" fmla="*/ 33857 h 220"/>
              <a:gd name="T44" fmla="*/ 6242 w 103"/>
              <a:gd name="T45" fmla="*/ 29686 h 220"/>
              <a:gd name="T46" fmla="*/ 6242 w 103"/>
              <a:gd name="T47" fmla="*/ 25270 h 220"/>
              <a:gd name="T48" fmla="*/ 7398 w 103"/>
              <a:gd name="T49" fmla="*/ 20363 h 220"/>
              <a:gd name="T50" fmla="*/ 9017 w 103"/>
              <a:gd name="T51" fmla="*/ 16929 h 220"/>
              <a:gd name="T52" fmla="*/ 11791 w 103"/>
              <a:gd name="T53" fmla="*/ 13739 h 220"/>
              <a:gd name="T54" fmla="*/ 14565 w 103"/>
              <a:gd name="T55" fmla="*/ 10550 h 220"/>
              <a:gd name="T56" fmla="*/ 17802 w 103"/>
              <a:gd name="T57" fmla="*/ 7606 h 220"/>
              <a:gd name="T58" fmla="*/ 20576 w 103"/>
              <a:gd name="T59" fmla="*/ 5152 h 220"/>
              <a:gd name="T60" fmla="*/ 22657 w 103"/>
              <a:gd name="T61" fmla="*/ 2944 h 220"/>
              <a:gd name="T62" fmla="*/ 23813 w 103"/>
              <a:gd name="T63" fmla="*/ 1227 h 220"/>
              <a:gd name="T64" fmla="*/ 23813 w 103"/>
              <a:gd name="T65" fmla="*/ 0 h 220"/>
              <a:gd name="T66" fmla="*/ 21270 w 103"/>
              <a:gd name="T67" fmla="*/ 981 h 220"/>
              <a:gd name="T68" fmla="*/ 17802 w 103"/>
              <a:gd name="T69" fmla="*/ 2944 h 220"/>
              <a:gd name="T70" fmla="*/ 14103 w 103"/>
              <a:gd name="T71" fmla="*/ 6134 h 220"/>
              <a:gd name="T72" fmla="*/ 10173 w 103"/>
              <a:gd name="T73" fmla="*/ 9814 h 220"/>
              <a:gd name="T74" fmla="*/ 6705 w 103"/>
              <a:gd name="T75" fmla="*/ 13984 h 220"/>
              <a:gd name="T76" fmla="*/ 3699 w 103"/>
              <a:gd name="T77" fmla="*/ 18891 h 220"/>
              <a:gd name="T78" fmla="*/ 1387 w 103"/>
              <a:gd name="T79" fmla="*/ 24043 h 220"/>
              <a:gd name="T80" fmla="*/ 0 w 103"/>
              <a:gd name="T81" fmla="*/ 29441 h 2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03"/>
              <a:gd name="T124" fmla="*/ 0 h 220"/>
              <a:gd name="T125" fmla="*/ 103 w 103"/>
              <a:gd name="T126" fmla="*/ 220 h 22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03" h="220">
                <a:moveTo>
                  <a:pt x="0" y="120"/>
                </a:moveTo>
                <a:lnTo>
                  <a:pt x="0" y="138"/>
                </a:lnTo>
                <a:lnTo>
                  <a:pt x="4" y="155"/>
                </a:lnTo>
                <a:lnTo>
                  <a:pt x="12" y="171"/>
                </a:lnTo>
                <a:lnTo>
                  <a:pt x="22" y="185"/>
                </a:lnTo>
                <a:lnTo>
                  <a:pt x="35" y="197"/>
                </a:lnTo>
                <a:lnTo>
                  <a:pt x="50" y="207"/>
                </a:lnTo>
                <a:lnTo>
                  <a:pt x="66" y="215"/>
                </a:lnTo>
                <a:lnTo>
                  <a:pt x="83" y="219"/>
                </a:lnTo>
                <a:lnTo>
                  <a:pt x="89" y="220"/>
                </a:lnTo>
                <a:lnTo>
                  <a:pt x="94" y="218"/>
                </a:lnTo>
                <a:lnTo>
                  <a:pt x="98" y="215"/>
                </a:lnTo>
                <a:lnTo>
                  <a:pt x="100" y="211"/>
                </a:lnTo>
                <a:lnTo>
                  <a:pt x="100" y="205"/>
                </a:lnTo>
                <a:lnTo>
                  <a:pt x="99" y="200"/>
                </a:lnTo>
                <a:lnTo>
                  <a:pt x="96" y="196"/>
                </a:lnTo>
                <a:lnTo>
                  <a:pt x="91" y="193"/>
                </a:lnTo>
                <a:lnTo>
                  <a:pt x="74" y="187"/>
                </a:lnTo>
                <a:lnTo>
                  <a:pt x="58" y="178"/>
                </a:lnTo>
                <a:lnTo>
                  <a:pt x="45" y="167"/>
                </a:lnTo>
                <a:lnTo>
                  <a:pt x="36" y="154"/>
                </a:lnTo>
                <a:lnTo>
                  <a:pt x="30" y="138"/>
                </a:lnTo>
                <a:lnTo>
                  <a:pt x="27" y="121"/>
                </a:lnTo>
                <a:lnTo>
                  <a:pt x="27" y="103"/>
                </a:lnTo>
                <a:lnTo>
                  <a:pt x="32" y="83"/>
                </a:lnTo>
                <a:lnTo>
                  <a:pt x="39" y="69"/>
                </a:lnTo>
                <a:lnTo>
                  <a:pt x="51" y="56"/>
                </a:lnTo>
                <a:lnTo>
                  <a:pt x="63" y="43"/>
                </a:lnTo>
                <a:lnTo>
                  <a:pt x="77" y="31"/>
                </a:lnTo>
                <a:lnTo>
                  <a:pt x="89" y="21"/>
                </a:lnTo>
                <a:lnTo>
                  <a:pt x="98" y="12"/>
                </a:lnTo>
                <a:lnTo>
                  <a:pt x="103" y="5"/>
                </a:lnTo>
                <a:lnTo>
                  <a:pt x="103" y="0"/>
                </a:lnTo>
                <a:lnTo>
                  <a:pt x="92" y="4"/>
                </a:lnTo>
                <a:lnTo>
                  <a:pt x="77" y="12"/>
                </a:lnTo>
                <a:lnTo>
                  <a:pt x="61" y="25"/>
                </a:lnTo>
                <a:lnTo>
                  <a:pt x="44" y="40"/>
                </a:lnTo>
                <a:lnTo>
                  <a:pt x="29" y="57"/>
                </a:lnTo>
                <a:lnTo>
                  <a:pt x="16" y="77"/>
                </a:lnTo>
                <a:lnTo>
                  <a:pt x="6" y="98"/>
                </a:lnTo>
                <a:lnTo>
                  <a:pt x="0" y="120"/>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19" name="Freeform 1324"/>
          <p:cNvSpPr>
            <a:spLocks/>
          </p:cNvSpPr>
          <p:nvPr/>
        </p:nvSpPr>
        <p:spPr bwMode="auto">
          <a:xfrm>
            <a:off x="5608638" y="3051175"/>
            <a:ext cx="50800" cy="69850"/>
          </a:xfrm>
          <a:custGeom>
            <a:avLst/>
            <a:gdLst>
              <a:gd name="T0" fmla="*/ 42949 w 220"/>
              <a:gd name="T1" fmla="*/ 27891 h 288"/>
              <a:gd name="T2" fmla="*/ 45258 w 220"/>
              <a:gd name="T3" fmla="*/ 32257 h 288"/>
              <a:gd name="T4" fmla="*/ 46644 w 220"/>
              <a:gd name="T5" fmla="*/ 37108 h 288"/>
              <a:gd name="T6" fmla="*/ 45951 w 220"/>
              <a:gd name="T7" fmla="*/ 42201 h 288"/>
              <a:gd name="T8" fmla="*/ 42949 w 220"/>
              <a:gd name="T9" fmla="*/ 47052 h 288"/>
              <a:gd name="T10" fmla="*/ 38793 w 220"/>
              <a:gd name="T11" fmla="*/ 51660 h 288"/>
              <a:gd name="T12" fmla="*/ 34175 w 220"/>
              <a:gd name="T13" fmla="*/ 55540 h 288"/>
              <a:gd name="T14" fmla="*/ 29325 w 220"/>
              <a:gd name="T15" fmla="*/ 59664 h 288"/>
              <a:gd name="T16" fmla="*/ 26555 w 220"/>
              <a:gd name="T17" fmla="*/ 62574 h 288"/>
              <a:gd name="T18" fmla="*/ 25400 w 220"/>
              <a:gd name="T19" fmla="*/ 64757 h 288"/>
              <a:gd name="T20" fmla="*/ 24707 w 220"/>
              <a:gd name="T21" fmla="*/ 66940 h 288"/>
              <a:gd name="T22" fmla="*/ 25169 w 220"/>
              <a:gd name="T23" fmla="*/ 68880 h 288"/>
              <a:gd name="T24" fmla="*/ 27016 w 220"/>
              <a:gd name="T25" fmla="*/ 69850 h 288"/>
              <a:gd name="T26" fmla="*/ 28633 w 220"/>
              <a:gd name="T27" fmla="*/ 69607 h 288"/>
              <a:gd name="T28" fmla="*/ 31865 w 220"/>
              <a:gd name="T29" fmla="*/ 65727 h 288"/>
              <a:gd name="T30" fmla="*/ 37176 w 220"/>
              <a:gd name="T31" fmla="*/ 60634 h 288"/>
              <a:gd name="T32" fmla="*/ 42718 w 220"/>
              <a:gd name="T33" fmla="*/ 55540 h 288"/>
              <a:gd name="T34" fmla="*/ 47567 w 220"/>
              <a:gd name="T35" fmla="*/ 49477 h 288"/>
              <a:gd name="T36" fmla="*/ 50569 w 220"/>
              <a:gd name="T37" fmla="*/ 41959 h 288"/>
              <a:gd name="T38" fmla="*/ 50338 w 220"/>
              <a:gd name="T39" fmla="*/ 34197 h 288"/>
              <a:gd name="T40" fmla="*/ 47105 w 220"/>
              <a:gd name="T41" fmla="*/ 26921 h 288"/>
              <a:gd name="T42" fmla="*/ 42025 w 220"/>
              <a:gd name="T43" fmla="*/ 20858 h 288"/>
              <a:gd name="T44" fmla="*/ 36484 w 220"/>
              <a:gd name="T45" fmla="*/ 16977 h 288"/>
              <a:gd name="T46" fmla="*/ 30942 w 220"/>
              <a:gd name="T47" fmla="*/ 13582 h 288"/>
              <a:gd name="T48" fmla="*/ 25169 w 220"/>
              <a:gd name="T49" fmla="*/ 10429 h 288"/>
              <a:gd name="T50" fmla="*/ 19165 w 220"/>
              <a:gd name="T51" fmla="*/ 7034 h 288"/>
              <a:gd name="T52" fmla="*/ 13624 w 220"/>
              <a:gd name="T53" fmla="*/ 4123 h 288"/>
              <a:gd name="T54" fmla="*/ 8313 w 220"/>
              <a:gd name="T55" fmla="*/ 1698 h 288"/>
              <a:gd name="T56" fmla="*/ 4156 w 220"/>
              <a:gd name="T57" fmla="*/ 243 h 288"/>
              <a:gd name="T58" fmla="*/ 924 w 220"/>
              <a:gd name="T59" fmla="*/ 0 h 288"/>
              <a:gd name="T60" fmla="*/ 2078 w 220"/>
              <a:gd name="T61" fmla="*/ 1698 h 288"/>
              <a:gd name="T62" fmla="*/ 7158 w 220"/>
              <a:gd name="T63" fmla="*/ 4366 h 288"/>
              <a:gd name="T64" fmla="*/ 12469 w 220"/>
              <a:gd name="T65" fmla="*/ 7034 h 288"/>
              <a:gd name="T66" fmla="*/ 17780 w 220"/>
              <a:gd name="T67" fmla="*/ 9701 h 288"/>
              <a:gd name="T68" fmla="*/ 23322 w 220"/>
              <a:gd name="T69" fmla="*/ 12854 h 288"/>
              <a:gd name="T70" fmla="*/ 28633 w 220"/>
              <a:gd name="T71" fmla="*/ 16007 h 288"/>
              <a:gd name="T72" fmla="*/ 33944 w 220"/>
              <a:gd name="T73" fmla="*/ 19888 h 288"/>
              <a:gd name="T74" fmla="*/ 38793 w 220"/>
              <a:gd name="T75" fmla="*/ 23768 h 2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20"/>
              <a:gd name="T115" fmla="*/ 0 h 288"/>
              <a:gd name="T116" fmla="*/ 220 w 220"/>
              <a:gd name="T117" fmla="*/ 288 h 2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20" h="288">
                <a:moveTo>
                  <a:pt x="179" y="108"/>
                </a:moveTo>
                <a:lnTo>
                  <a:pt x="186" y="115"/>
                </a:lnTo>
                <a:lnTo>
                  <a:pt x="191" y="124"/>
                </a:lnTo>
                <a:lnTo>
                  <a:pt x="196" y="133"/>
                </a:lnTo>
                <a:lnTo>
                  <a:pt x="200" y="143"/>
                </a:lnTo>
                <a:lnTo>
                  <a:pt x="202" y="153"/>
                </a:lnTo>
                <a:lnTo>
                  <a:pt x="201" y="163"/>
                </a:lnTo>
                <a:lnTo>
                  <a:pt x="199" y="174"/>
                </a:lnTo>
                <a:lnTo>
                  <a:pt x="193" y="184"/>
                </a:lnTo>
                <a:lnTo>
                  <a:pt x="186" y="194"/>
                </a:lnTo>
                <a:lnTo>
                  <a:pt x="178" y="204"/>
                </a:lnTo>
                <a:lnTo>
                  <a:pt x="168" y="213"/>
                </a:lnTo>
                <a:lnTo>
                  <a:pt x="159" y="221"/>
                </a:lnTo>
                <a:lnTo>
                  <a:pt x="148" y="229"/>
                </a:lnTo>
                <a:lnTo>
                  <a:pt x="138" y="237"/>
                </a:lnTo>
                <a:lnTo>
                  <a:pt x="127" y="246"/>
                </a:lnTo>
                <a:lnTo>
                  <a:pt x="118" y="255"/>
                </a:lnTo>
                <a:lnTo>
                  <a:pt x="115" y="258"/>
                </a:lnTo>
                <a:lnTo>
                  <a:pt x="112" y="263"/>
                </a:lnTo>
                <a:lnTo>
                  <a:pt x="110" y="267"/>
                </a:lnTo>
                <a:lnTo>
                  <a:pt x="108" y="271"/>
                </a:lnTo>
                <a:lnTo>
                  <a:pt x="107" y="276"/>
                </a:lnTo>
                <a:lnTo>
                  <a:pt x="107" y="280"/>
                </a:lnTo>
                <a:lnTo>
                  <a:pt x="109" y="284"/>
                </a:lnTo>
                <a:lnTo>
                  <a:pt x="112" y="287"/>
                </a:lnTo>
                <a:lnTo>
                  <a:pt x="117" y="288"/>
                </a:lnTo>
                <a:lnTo>
                  <a:pt x="121" y="288"/>
                </a:lnTo>
                <a:lnTo>
                  <a:pt x="124" y="287"/>
                </a:lnTo>
                <a:lnTo>
                  <a:pt x="127" y="284"/>
                </a:lnTo>
                <a:lnTo>
                  <a:pt x="138" y="271"/>
                </a:lnTo>
                <a:lnTo>
                  <a:pt x="149" y="261"/>
                </a:lnTo>
                <a:lnTo>
                  <a:pt x="161" y="250"/>
                </a:lnTo>
                <a:lnTo>
                  <a:pt x="173" y="239"/>
                </a:lnTo>
                <a:lnTo>
                  <a:pt x="185" y="229"/>
                </a:lnTo>
                <a:lnTo>
                  <a:pt x="196" y="217"/>
                </a:lnTo>
                <a:lnTo>
                  <a:pt x="206" y="204"/>
                </a:lnTo>
                <a:lnTo>
                  <a:pt x="213" y="190"/>
                </a:lnTo>
                <a:lnTo>
                  <a:pt x="219" y="173"/>
                </a:lnTo>
                <a:lnTo>
                  <a:pt x="220" y="157"/>
                </a:lnTo>
                <a:lnTo>
                  <a:pt x="218" y="141"/>
                </a:lnTo>
                <a:lnTo>
                  <a:pt x="212" y="125"/>
                </a:lnTo>
                <a:lnTo>
                  <a:pt x="204" y="111"/>
                </a:lnTo>
                <a:lnTo>
                  <a:pt x="194" y="97"/>
                </a:lnTo>
                <a:lnTo>
                  <a:pt x="182" y="86"/>
                </a:lnTo>
                <a:lnTo>
                  <a:pt x="168" y="77"/>
                </a:lnTo>
                <a:lnTo>
                  <a:pt x="158" y="70"/>
                </a:lnTo>
                <a:lnTo>
                  <a:pt x="146" y="64"/>
                </a:lnTo>
                <a:lnTo>
                  <a:pt x="134" y="56"/>
                </a:lnTo>
                <a:lnTo>
                  <a:pt x="122" y="50"/>
                </a:lnTo>
                <a:lnTo>
                  <a:pt x="109" y="43"/>
                </a:lnTo>
                <a:lnTo>
                  <a:pt x="96" y="36"/>
                </a:lnTo>
                <a:lnTo>
                  <a:pt x="83" y="29"/>
                </a:lnTo>
                <a:lnTo>
                  <a:pt x="70" y="22"/>
                </a:lnTo>
                <a:lnTo>
                  <a:pt x="59" y="17"/>
                </a:lnTo>
                <a:lnTo>
                  <a:pt x="47" y="12"/>
                </a:lnTo>
                <a:lnTo>
                  <a:pt x="36" y="7"/>
                </a:lnTo>
                <a:lnTo>
                  <a:pt x="26" y="4"/>
                </a:lnTo>
                <a:lnTo>
                  <a:pt x="18" y="1"/>
                </a:lnTo>
                <a:lnTo>
                  <a:pt x="10" y="0"/>
                </a:lnTo>
                <a:lnTo>
                  <a:pt x="4" y="0"/>
                </a:lnTo>
                <a:lnTo>
                  <a:pt x="0" y="2"/>
                </a:lnTo>
                <a:lnTo>
                  <a:pt x="9" y="7"/>
                </a:lnTo>
                <a:lnTo>
                  <a:pt x="20" y="13"/>
                </a:lnTo>
                <a:lnTo>
                  <a:pt x="31" y="18"/>
                </a:lnTo>
                <a:lnTo>
                  <a:pt x="42" y="23"/>
                </a:lnTo>
                <a:lnTo>
                  <a:pt x="54" y="29"/>
                </a:lnTo>
                <a:lnTo>
                  <a:pt x="65" y="34"/>
                </a:lnTo>
                <a:lnTo>
                  <a:pt x="77" y="40"/>
                </a:lnTo>
                <a:lnTo>
                  <a:pt x="88" y="47"/>
                </a:lnTo>
                <a:lnTo>
                  <a:pt x="101" y="53"/>
                </a:lnTo>
                <a:lnTo>
                  <a:pt x="112" y="60"/>
                </a:lnTo>
                <a:lnTo>
                  <a:pt x="124" y="66"/>
                </a:lnTo>
                <a:lnTo>
                  <a:pt x="136" y="74"/>
                </a:lnTo>
                <a:lnTo>
                  <a:pt x="147" y="82"/>
                </a:lnTo>
                <a:lnTo>
                  <a:pt x="158" y="90"/>
                </a:lnTo>
                <a:lnTo>
                  <a:pt x="168" y="98"/>
                </a:lnTo>
                <a:lnTo>
                  <a:pt x="179" y="108"/>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20" name="Freeform 1325"/>
          <p:cNvSpPr>
            <a:spLocks/>
          </p:cNvSpPr>
          <p:nvPr/>
        </p:nvSpPr>
        <p:spPr bwMode="auto">
          <a:xfrm>
            <a:off x="5561013" y="3157538"/>
            <a:ext cx="190500" cy="120650"/>
          </a:xfrm>
          <a:custGeom>
            <a:avLst/>
            <a:gdLst>
              <a:gd name="T0" fmla="*/ 25103 w 1070"/>
              <a:gd name="T1" fmla="*/ 0 h 844"/>
              <a:gd name="T2" fmla="*/ 190500 w 1070"/>
              <a:gd name="T3" fmla="*/ 27732 h 844"/>
              <a:gd name="T4" fmla="*/ 163616 w 1070"/>
              <a:gd name="T5" fmla="*/ 120650 h 844"/>
              <a:gd name="T6" fmla="*/ 0 w 1070"/>
              <a:gd name="T7" fmla="*/ 89201 h 844"/>
              <a:gd name="T8" fmla="*/ 25103 w 1070"/>
              <a:gd name="T9" fmla="*/ 0 h 844"/>
              <a:gd name="T10" fmla="*/ 0 60000 65536"/>
              <a:gd name="T11" fmla="*/ 0 60000 65536"/>
              <a:gd name="T12" fmla="*/ 0 60000 65536"/>
              <a:gd name="T13" fmla="*/ 0 60000 65536"/>
              <a:gd name="T14" fmla="*/ 0 60000 65536"/>
              <a:gd name="T15" fmla="*/ 0 w 1070"/>
              <a:gd name="T16" fmla="*/ 0 h 844"/>
              <a:gd name="T17" fmla="*/ 1070 w 1070"/>
              <a:gd name="T18" fmla="*/ 844 h 844"/>
            </a:gdLst>
            <a:ahLst/>
            <a:cxnLst>
              <a:cxn ang="T10">
                <a:pos x="T0" y="T1"/>
              </a:cxn>
              <a:cxn ang="T11">
                <a:pos x="T2" y="T3"/>
              </a:cxn>
              <a:cxn ang="T12">
                <a:pos x="T4" y="T5"/>
              </a:cxn>
              <a:cxn ang="T13">
                <a:pos x="T6" y="T7"/>
              </a:cxn>
              <a:cxn ang="T14">
                <a:pos x="T8" y="T9"/>
              </a:cxn>
            </a:cxnLst>
            <a:rect l="T15" t="T16" r="T17" b="T18"/>
            <a:pathLst>
              <a:path w="1070" h="844">
                <a:moveTo>
                  <a:pt x="141" y="0"/>
                </a:moveTo>
                <a:lnTo>
                  <a:pt x="1070" y="194"/>
                </a:lnTo>
                <a:lnTo>
                  <a:pt x="919" y="844"/>
                </a:lnTo>
                <a:lnTo>
                  <a:pt x="0" y="624"/>
                </a:lnTo>
                <a:lnTo>
                  <a:pt x="141"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21" name="Freeform 1326"/>
          <p:cNvSpPr>
            <a:spLocks/>
          </p:cNvSpPr>
          <p:nvPr/>
        </p:nvSpPr>
        <p:spPr bwMode="auto">
          <a:xfrm>
            <a:off x="5576888" y="3160713"/>
            <a:ext cx="146050" cy="47625"/>
          </a:xfrm>
          <a:custGeom>
            <a:avLst/>
            <a:gdLst>
              <a:gd name="T0" fmla="*/ 17298 w 819"/>
              <a:gd name="T1" fmla="*/ 0 h 333"/>
              <a:gd name="T2" fmla="*/ 146050 w 819"/>
              <a:gd name="T3" fmla="*/ 19880 h 333"/>
              <a:gd name="T4" fmla="*/ 30672 w 819"/>
              <a:gd name="T5" fmla="*/ 14016 h 333"/>
              <a:gd name="T6" fmla="*/ 0 w 819"/>
              <a:gd name="T7" fmla="*/ 47625 h 333"/>
              <a:gd name="T8" fmla="*/ 17298 w 819"/>
              <a:gd name="T9" fmla="*/ 0 h 333"/>
              <a:gd name="T10" fmla="*/ 0 60000 65536"/>
              <a:gd name="T11" fmla="*/ 0 60000 65536"/>
              <a:gd name="T12" fmla="*/ 0 60000 65536"/>
              <a:gd name="T13" fmla="*/ 0 60000 65536"/>
              <a:gd name="T14" fmla="*/ 0 60000 65536"/>
              <a:gd name="T15" fmla="*/ 0 w 819"/>
              <a:gd name="T16" fmla="*/ 0 h 333"/>
              <a:gd name="T17" fmla="*/ 819 w 819"/>
              <a:gd name="T18" fmla="*/ 333 h 333"/>
            </a:gdLst>
            <a:ahLst/>
            <a:cxnLst>
              <a:cxn ang="T10">
                <a:pos x="T0" y="T1"/>
              </a:cxn>
              <a:cxn ang="T11">
                <a:pos x="T2" y="T3"/>
              </a:cxn>
              <a:cxn ang="T12">
                <a:pos x="T4" y="T5"/>
              </a:cxn>
              <a:cxn ang="T13">
                <a:pos x="T6" y="T7"/>
              </a:cxn>
              <a:cxn ang="T14">
                <a:pos x="T8" y="T9"/>
              </a:cxn>
            </a:cxnLst>
            <a:rect l="T15" t="T16" r="T17" b="T18"/>
            <a:pathLst>
              <a:path w="819" h="333">
                <a:moveTo>
                  <a:pt x="97" y="0"/>
                </a:moveTo>
                <a:lnTo>
                  <a:pt x="819" y="139"/>
                </a:lnTo>
                <a:lnTo>
                  <a:pt x="172" y="98"/>
                </a:lnTo>
                <a:lnTo>
                  <a:pt x="0" y="333"/>
                </a:lnTo>
                <a:lnTo>
                  <a:pt x="97"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22" name="Freeform 1327"/>
          <p:cNvSpPr>
            <a:spLocks/>
          </p:cNvSpPr>
          <p:nvPr/>
        </p:nvSpPr>
        <p:spPr bwMode="auto">
          <a:xfrm>
            <a:off x="5541963" y="3302000"/>
            <a:ext cx="192087" cy="44450"/>
          </a:xfrm>
          <a:custGeom>
            <a:avLst/>
            <a:gdLst>
              <a:gd name="T0" fmla="*/ 6030 w 1083"/>
              <a:gd name="T1" fmla="*/ 0 h 306"/>
              <a:gd name="T2" fmla="*/ 192087 w 1083"/>
              <a:gd name="T3" fmla="*/ 37913 h 306"/>
              <a:gd name="T4" fmla="*/ 187121 w 1083"/>
              <a:gd name="T5" fmla="*/ 44450 h 306"/>
              <a:gd name="T6" fmla="*/ 0 w 1083"/>
              <a:gd name="T7" fmla="*/ 4067 h 306"/>
              <a:gd name="T8" fmla="*/ 6030 w 1083"/>
              <a:gd name="T9" fmla="*/ 0 h 306"/>
              <a:gd name="T10" fmla="*/ 0 60000 65536"/>
              <a:gd name="T11" fmla="*/ 0 60000 65536"/>
              <a:gd name="T12" fmla="*/ 0 60000 65536"/>
              <a:gd name="T13" fmla="*/ 0 60000 65536"/>
              <a:gd name="T14" fmla="*/ 0 60000 65536"/>
              <a:gd name="T15" fmla="*/ 0 w 1083"/>
              <a:gd name="T16" fmla="*/ 0 h 306"/>
              <a:gd name="T17" fmla="*/ 1083 w 1083"/>
              <a:gd name="T18" fmla="*/ 306 h 306"/>
            </a:gdLst>
            <a:ahLst/>
            <a:cxnLst>
              <a:cxn ang="T10">
                <a:pos x="T0" y="T1"/>
              </a:cxn>
              <a:cxn ang="T11">
                <a:pos x="T2" y="T3"/>
              </a:cxn>
              <a:cxn ang="T12">
                <a:pos x="T4" y="T5"/>
              </a:cxn>
              <a:cxn ang="T13">
                <a:pos x="T6" y="T7"/>
              </a:cxn>
              <a:cxn ang="T14">
                <a:pos x="T8" y="T9"/>
              </a:cxn>
            </a:cxnLst>
            <a:rect l="T15" t="T16" r="T17" b="T18"/>
            <a:pathLst>
              <a:path w="1083" h="306">
                <a:moveTo>
                  <a:pt x="34" y="0"/>
                </a:moveTo>
                <a:lnTo>
                  <a:pt x="1083" y="261"/>
                </a:lnTo>
                <a:lnTo>
                  <a:pt x="1055" y="306"/>
                </a:lnTo>
                <a:lnTo>
                  <a:pt x="0" y="28"/>
                </a:lnTo>
                <a:lnTo>
                  <a:pt x="34"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23" name="Freeform 1328"/>
          <p:cNvSpPr>
            <a:spLocks/>
          </p:cNvSpPr>
          <p:nvPr/>
        </p:nvSpPr>
        <p:spPr bwMode="auto">
          <a:xfrm>
            <a:off x="5524500" y="3314700"/>
            <a:ext cx="193675" cy="44450"/>
          </a:xfrm>
          <a:custGeom>
            <a:avLst/>
            <a:gdLst>
              <a:gd name="T0" fmla="*/ 6942 w 1088"/>
              <a:gd name="T1" fmla="*/ 0 h 311"/>
              <a:gd name="T2" fmla="*/ 193675 w 1088"/>
              <a:gd name="T3" fmla="*/ 37161 h 311"/>
              <a:gd name="T4" fmla="*/ 187801 w 1088"/>
              <a:gd name="T5" fmla="*/ 44450 h 311"/>
              <a:gd name="T6" fmla="*/ 0 w 1088"/>
              <a:gd name="T7" fmla="*/ 4859 h 311"/>
              <a:gd name="T8" fmla="*/ 6942 w 1088"/>
              <a:gd name="T9" fmla="*/ 0 h 311"/>
              <a:gd name="T10" fmla="*/ 0 60000 65536"/>
              <a:gd name="T11" fmla="*/ 0 60000 65536"/>
              <a:gd name="T12" fmla="*/ 0 60000 65536"/>
              <a:gd name="T13" fmla="*/ 0 60000 65536"/>
              <a:gd name="T14" fmla="*/ 0 60000 65536"/>
              <a:gd name="T15" fmla="*/ 0 w 1088"/>
              <a:gd name="T16" fmla="*/ 0 h 311"/>
              <a:gd name="T17" fmla="*/ 1088 w 1088"/>
              <a:gd name="T18" fmla="*/ 311 h 311"/>
            </a:gdLst>
            <a:ahLst/>
            <a:cxnLst>
              <a:cxn ang="T10">
                <a:pos x="T0" y="T1"/>
              </a:cxn>
              <a:cxn ang="T11">
                <a:pos x="T2" y="T3"/>
              </a:cxn>
              <a:cxn ang="T12">
                <a:pos x="T4" y="T5"/>
              </a:cxn>
              <a:cxn ang="T13">
                <a:pos x="T6" y="T7"/>
              </a:cxn>
              <a:cxn ang="T14">
                <a:pos x="T8" y="T9"/>
              </a:cxn>
            </a:cxnLst>
            <a:rect l="T15" t="T16" r="T17" b="T18"/>
            <a:pathLst>
              <a:path w="1088" h="311">
                <a:moveTo>
                  <a:pt x="39" y="0"/>
                </a:moveTo>
                <a:lnTo>
                  <a:pt x="1088" y="260"/>
                </a:lnTo>
                <a:lnTo>
                  <a:pt x="1055" y="311"/>
                </a:lnTo>
                <a:lnTo>
                  <a:pt x="0" y="34"/>
                </a:lnTo>
                <a:lnTo>
                  <a:pt x="39"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24" name="Freeform 1329"/>
          <p:cNvSpPr>
            <a:spLocks/>
          </p:cNvSpPr>
          <p:nvPr/>
        </p:nvSpPr>
        <p:spPr bwMode="auto">
          <a:xfrm>
            <a:off x="5554663" y="3355975"/>
            <a:ext cx="28575" cy="9525"/>
          </a:xfrm>
          <a:custGeom>
            <a:avLst/>
            <a:gdLst>
              <a:gd name="T0" fmla="*/ 2788 w 164"/>
              <a:gd name="T1" fmla="*/ 132 h 72"/>
              <a:gd name="T2" fmla="*/ 3659 w 164"/>
              <a:gd name="T3" fmla="*/ 132 h 72"/>
              <a:gd name="T4" fmla="*/ 6098 w 164"/>
              <a:gd name="T5" fmla="*/ 0 h 72"/>
              <a:gd name="T6" fmla="*/ 9409 w 164"/>
              <a:gd name="T7" fmla="*/ 0 h 72"/>
              <a:gd name="T8" fmla="*/ 13591 w 164"/>
              <a:gd name="T9" fmla="*/ 265 h 72"/>
              <a:gd name="T10" fmla="*/ 18121 w 164"/>
              <a:gd name="T11" fmla="*/ 926 h 72"/>
              <a:gd name="T12" fmla="*/ 22302 w 164"/>
              <a:gd name="T13" fmla="*/ 2249 h 72"/>
              <a:gd name="T14" fmla="*/ 25961 w 164"/>
              <a:gd name="T15" fmla="*/ 4101 h 72"/>
              <a:gd name="T16" fmla="*/ 28575 w 164"/>
              <a:gd name="T17" fmla="*/ 6747 h 72"/>
              <a:gd name="T18" fmla="*/ 28575 w 164"/>
              <a:gd name="T19" fmla="*/ 6879 h 72"/>
              <a:gd name="T20" fmla="*/ 28575 w 164"/>
              <a:gd name="T21" fmla="*/ 7541 h 72"/>
              <a:gd name="T22" fmla="*/ 28401 w 164"/>
              <a:gd name="T23" fmla="*/ 8202 h 72"/>
              <a:gd name="T24" fmla="*/ 28052 w 164"/>
              <a:gd name="T25" fmla="*/ 8864 h 72"/>
              <a:gd name="T26" fmla="*/ 27181 w 164"/>
              <a:gd name="T27" fmla="*/ 9393 h 72"/>
              <a:gd name="T28" fmla="*/ 25961 w 164"/>
              <a:gd name="T29" fmla="*/ 9525 h 72"/>
              <a:gd name="T30" fmla="*/ 24045 w 164"/>
              <a:gd name="T31" fmla="*/ 9393 h 72"/>
              <a:gd name="T32" fmla="*/ 21605 w 164"/>
              <a:gd name="T33" fmla="*/ 8599 h 72"/>
              <a:gd name="T34" fmla="*/ 21605 w 164"/>
              <a:gd name="T35" fmla="*/ 8334 h 72"/>
              <a:gd name="T36" fmla="*/ 21431 w 164"/>
              <a:gd name="T37" fmla="*/ 7805 h 72"/>
              <a:gd name="T38" fmla="*/ 20909 w 164"/>
              <a:gd name="T39" fmla="*/ 6879 h 72"/>
              <a:gd name="T40" fmla="*/ 19689 w 164"/>
              <a:gd name="T41" fmla="*/ 5953 h 72"/>
              <a:gd name="T42" fmla="*/ 17424 w 164"/>
              <a:gd name="T43" fmla="*/ 5027 h 72"/>
              <a:gd name="T44" fmla="*/ 14113 w 164"/>
              <a:gd name="T45" fmla="*/ 4233 h 72"/>
              <a:gd name="T46" fmla="*/ 9583 w 164"/>
              <a:gd name="T47" fmla="*/ 3836 h 72"/>
              <a:gd name="T48" fmla="*/ 3485 w 164"/>
              <a:gd name="T49" fmla="*/ 3836 h 72"/>
              <a:gd name="T50" fmla="*/ 3136 w 164"/>
              <a:gd name="T51" fmla="*/ 3836 h 72"/>
              <a:gd name="T52" fmla="*/ 2439 w 164"/>
              <a:gd name="T53" fmla="*/ 3572 h 72"/>
              <a:gd name="T54" fmla="*/ 1568 w 164"/>
              <a:gd name="T55" fmla="*/ 3307 h 72"/>
              <a:gd name="T56" fmla="*/ 697 w 164"/>
              <a:gd name="T57" fmla="*/ 2910 h 72"/>
              <a:gd name="T58" fmla="*/ 0 w 164"/>
              <a:gd name="T59" fmla="*/ 2381 h 72"/>
              <a:gd name="T60" fmla="*/ 0 w 164"/>
              <a:gd name="T61" fmla="*/ 1852 h 72"/>
              <a:gd name="T62" fmla="*/ 871 w 164"/>
              <a:gd name="T63" fmla="*/ 926 h 72"/>
              <a:gd name="T64" fmla="*/ 2788 w 164"/>
              <a:gd name="T65" fmla="*/ 132 h 7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64"/>
              <a:gd name="T100" fmla="*/ 0 h 72"/>
              <a:gd name="T101" fmla="*/ 164 w 164"/>
              <a:gd name="T102" fmla="*/ 72 h 7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64" h="72">
                <a:moveTo>
                  <a:pt x="16" y="1"/>
                </a:moveTo>
                <a:lnTo>
                  <a:pt x="21" y="1"/>
                </a:lnTo>
                <a:lnTo>
                  <a:pt x="35" y="0"/>
                </a:lnTo>
                <a:lnTo>
                  <a:pt x="54" y="0"/>
                </a:lnTo>
                <a:lnTo>
                  <a:pt x="78" y="2"/>
                </a:lnTo>
                <a:lnTo>
                  <a:pt x="104" y="7"/>
                </a:lnTo>
                <a:lnTo>
                  <a:pt x="128" y="17"/>
                </a:lnTo>
                <a:lnTo>
                  <a:pt x="149" y="31"/>
                </a:lnTo>
                <a:lnTo>
                  <a:pt x="164" y="51"/>
                </a:lnTo>
                <a:lnTo>
                  <a:pt x="164" y="52"/>
                </a:lnTo>
                <a:lnTo>
                  <a:pt x="164" y="57"/>
                </a:lnTo>
                <a:lnTo>
                  <a:pt x="163" y="62"/>
                </a:lnTo>
                <a:lnTo>
                  <a:pt x="161" y="67"/>
                </a:lnTo>
                <a:lnTo>
                  <a:pt x="156" y="71"/>
                </a:lnTo>
                <a:lnTo>
                  <a:pt x="149" y="72"/>
                </a:lnTo>
                <a:lnTo>
                  <a:pt x="138" y="71"/>
                </a:lnTo>
                <a:lnTo>
                  <a:pt x="124" y="65"/>
                </a:lnTo>
                <a:lnTo>
                  <a:pt x="124" y="63"/>
                </a:lnTo>
                <a:lnTo>
                  <a:pt x="123" y="59"/>
                </a:lnTo>
                <a:lnTo>
                  <a:pt x="120" y="52"/>
                </a:lnTo>
                <a:lnTo>
                  <a:pt x="113" y="45"/>
                </a:lnTo>
                <a:lnTo>
                  <a:pt x="100" y="38"/>
                </a:lnTo>
                <a:lnTo>
                  <a:pt x="81" y="32"/>
                </a:lnTo>
                <a:lnTo>
                  <a:pt x="55" y="29"/>
                </a:lnTo>
                <a:lnTo>
                  <a:pt x="20" y="29"/>
                </a:lnTo>
                <a:lnTo>
                  <a:pt x="18" y="29"/>
                </a:lnTo>
                <a:lnTo>
                  <a:pt x="14" y="27"/>
                </a:lnTo>
                <a:lnTo>
                  <a:pt x="9" y="25"/>
                </a:lnTo>
                <a:lnTo>
                  <a:pt x="4" y="22"/>
                </a:lnTo>
                <a:lnTo>
                  <a:pt x="0" y="18"/>
                </a:lnTo>
                <a:lnTo>
                  <a:pt x="0" y="14"/>
                </a:lnTo>
                <a:lnTo>
                  <a:pt x="5" y="7"/>
                </a:lnTo>
                <a:lnTo>
                  <a:pt x="16" y="1"/>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25" name="Freeform 1330"/>
          <p:cNvSpPr>
            <a:spLocks/>
          </p:cNvSpPr>
          <p:nvPr/>
        </p:nvSpPr>
        <p:spPr bwMode="auto">
          <a:xfrm>
            <a:off x="5559425" y="3282950"/>
            <a:ext cx="26988" cy="15875"/>
          </a:xfrm>
          <a:custGeom>
            <a:avLst/>
            <a:gdLst>
              <a:gd name="T0" fmla="*/ 8318 w 146"/>
              <a:gd name="T1" fmla="*/ 0 h 109"/>
              <a:gd name="T2" fmla="*/ 7764 w 146"/>
              <a:gd name="T3" fmla="*/ 0 h 109"/>
              <a:gd name="T4" fmla="*/ 6470 w 146"/>
              <a:gd name="T5" fmla="*/ 437 h 109"/>
              <a:gd name="T6" fmla="*/ 4806 w 146"/>
              <a:gd name="T7" fmla="*/ 1019 h 109"/>
              <a:gd name="T8" fmla="*/ 2773 w 146"/>
              <a:gd name="T9" fmla="*/ 2039 h 109"/>
              <a:gd name="T10" fmla="*/ 1109 w 146"/>
              <a:gd name="T11" fmla="*/ 3495 h 109"/>
              <a:gd name="T12" fmla="*/ 185 w 146"/>
              <a:gd name="T13" fmla="*/ 5680 h 109"/>
              <a:gd name="T14" fmla="*/ 0 w 146"/>
              <a:gd name="T15" fmla="*/ 8593 h 109"/>
              <a:gd name="T16" fmla="*/ 1109 w 146"/>
              <a:gd name="T17" fmla="*/ 12380 h 109"/>
              <a:gd name="T18" fmla="*/ 15712 w 146"/>
              <a:gd name="T19" fmla="*/ 15875 h 109"/>
              <a:gd name="T20" fmla="*/ 15527 w 146"/>
              <a:gd name="T21" fmla="*/ 15147 h 109"/>
              <a:gd name="T22" fmla="*/ 15527 w 146"/>
              <a:gd name="T23" fmla="*/ 13545 h 109"/>
              <a:gd name="T24" fmla="*/ 15527 w 146"/>
              <a:gd name="T25" fmla="*/ 11069 h 109"/>
              <a:gd name="T26" fmla="*/ 16082 w 146"/>
              <a:gd name="T27" fmla="*/ 8447 h 109"/>
              <a:gd name="T28" fmla="*/ 17191 w 146"/>
              <a:gd name="T29" fmla="*/ 5826 h 109"/>
              <a:gd name="T30" fmla="*/ 19224 w 146"/>
              <a:gd name="T31" fmla="*/ 3932 h 109"/>
              <a:gd name="T32" fmla="*/ 22367 w 146"/>
              <a:gd name="T33" fmla="*/ 2913 h 109"/>
              <a:gd name="T34" fmla="*/ 26988 w 146"/>
              <a:gd name="T35" fmla="*/ 3350 h 109"/>
              <a:gd name="T36" fmla="*/ 8318 w 146"/>
              <a:gd name="T37" fmla="*/ 0 h 10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109"/>
              <a:gd name="T59" fmla="*/ 146 w 146"/>
              <a:gd name="T60" fmla="*/ 109 h 10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109">
                <a:moveTo>
                  <a:pt x="45" y="0"/>
                </a:moveTo>
                <a:lnTo>
                  <a:pt x="42" y="0"/>
                </a:lnTo>
                <a:lnTo>
                  <a:pt x="35" y="3"/>
                </a:lnTo>
                <a:lnTo>
                  <a:pt x="26" y="7"/>
                </a:lnTo>
                <a:lnTo>
                  <a:pt x="15" y="14"/>
                </a:lnTo>
                <a:lnTo>
                  <a:pt x="6" y="24"/>
                </a:lnTo>
                <a:lnTo>
                  <a:pt x="1" y="39"/>
                </a:lnTo>
                <a:lnTo>
                  <a:pt x="0" y="59"/>
                </a:lnTo>
                <a:lnTo>
                  <a:pt x="6" y="85"/>
                </a:lnTo>
                <a:lnTo>
                  <a:pt x="85" y="109"/>
                </a:lnTo>
                <a:lnTo>
                  <a:pt x="84" y="104"/>
                </a:lnTo>
                <a:lnTo>
                  <a:pt x="84" y="93"/>
                </a:lnTo>
                <a:lnTo>
                  <a:pt x="84" y="76"/>
                </a:lnTo>
                <a:lnTo>
                  <a:pt x="87" y="58"/>
                </a:lnTo>
                <a:lnTo>
                  <a:pt x="93" y="40"/>
                </a:lnTo>
                <a:lnTo>
                  <a:pt x="104" y="27"/>
                </a:lnTo>
                <a:lnTo>
                  <a:pt x="121" y="20"/>
                </a:lnTo>
                <a:lnTo>
                  <a:pt x="146" y="23"/>
                </a:lnTo>
                <a:lnTo>
                  <a:pt x="45"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26" name="Freeform 1331"/>
          <p:cNvSpPr>
            <a:spLocks/>
          </p:cNvSpPr>
          <p:nvPr/>
        </p:nvSpPr>
        <p:spPr bwMode="auto">
          <a:xfrm>
            <a:off x="5707063" y="3309938"/>
            <a:ext cx="26987" cy="15875"/>
          </a:xfrm>
          <a:custGeom>
            <a:avLst/>
            <a:gdLst>
              <a:gd name="T0" fmla="*/ 8318 w 146"/>
              <a:gd name="T1" fmla="*/ 0 h 107"/>
              <a:gd name="T2" fmla="*/ 7763 w 146"/>
              <a:gd name="T3" fmla="*/ 0 h 107"/>
              <a:gd name="T4" fmla="*/ 6469 w 146"/>
              <a:gd name="T5" fmla="*/ 297 h 107"/>
              <a:gd name="T6" fmla="*/ 4621 w 146"/>
              <a:gd name="T7" fmla="*/ 890 h 107"/>
              <a:gd name="T8" fmla="*/ 2773 w 146"/>
              <a:gd name="T9" fmla="*/ 1780 h 107"/>
              <a:gd name="T10" fmla="*/ 1109 w 146"/>
              <a:gd name="T11" fmla="*/ 3412 h 107"/>
              <a:gd name="T12" fmla="*/ 0 w 146"/>
              <a:gd name="T13" fmla="*/ 5638 h 107"/>
              <a:gd name="T14" fmla="*/ 0 w 146"/>
              <a:gd name="T15" fmla="*/ 8605 h 107"/>
              <a:gd name="T16" fmla="*/ 1109 w 146"/>
              <a:gd name="T17" fmla="*/ 12611 h 107"/>
              <a:gd name="T18" fmla="*/ 15527 w 146"/>
              <a:gd name="T19" fmla="*/ 15875 h 107"/>
              <a:gd name="T20" fmla="*/ 15342 w 146"/>
              <a:gd name="T21" fmla="*/ 15282 h 107"/>
              <a:gd name="T22" fmla="*/ 15342 w 146"/>
              <a:gd name="T23" fmla="*/ 13501 h 107"/>
              <a:gd name="T24" fmla="*/ 15342 w 146"/>
              <a:gd name="T25" fmla="*/ 11127 h 107"/>
              <a:gd name="T26" fmla="*/ 15896 w 146"/>
              <a:gd name="T27" fmla="*/ 8308 h 107"/>
              <a:gd name="T28" fmla="*/ 17006 w 146"/>
              <a:gd name="T29" fmla="*/ 5935 h 107"/>
              <a:gd name="T30" fmla="*/ 19039 w 146"/>
              <a:gd name="T31" fmla="*/ 4006 h 107"/>
              <a:gd name="T32" fmla="*/ 22366 w 146"/>
              <a:gd name="T33" fmla="*/ 2819 h 107"/>
              <a:gd name="T34" fmla="*/ 26987 w 146"/>
              <a:gd name="T35" fmla="*/ 3412 h 107"/>
              <a:gd name="T36" fmla="*/ 8318 w 146"/>
              <a:gd name="T37" fmla="*/ 0 h 10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107"/>
              <a:gd name="T59" fmla="*/ 146 w 146"/>
              <a:gd name="T60" fmla="*/ 107 h 10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107">
                <a:moveTo>
                  <a:pt x="45" y="0"/>
                </a:moveTo>
                <a:lnTo>
                  <a:pt x="42" y="0"/>
                </a:lnTo>
                <a:lnTo>
                  <a:pt x="35" y="2"/>
                </a:lnTo>
                <a:lnTo>
                  <a:pt x="25" y="6"/>
                </a:lnTo>
                <a:lnTo>
                  <a:pt x="15" y="12"/>
                </a:lnTo>
                <a:lnTo>
                  <a:pt x="6" y="23"/>
                </a:lnTo>
                <a:lnTo>
                  <a:pt x="0" y="38"/>
                </a:lnTo>
                <a:lnTo>
                  <a:pt x="0" y="58"/>
                </a:lnTo>
                <a:lnTo>
                  <a:pt x="6" y="85"/>
                </a:lnTo>
                <a:lnTo>
                  <a:pt x="84" y="107"/>
                </a:lnTo>
                <a:lnTo>
                  <a:pt x="83" y="103"/>
                </a:lnTo>
                <a:lnTo>
                  <a:pt x="83" y="91"/>
                </a:lnTo>
                <a:lnTo>
                  <a:pt x="83" y="75"/>
                </a:lnTo>
                <a:lnTo>
                  <a:pt x="86" y="56"/>
                </a:lnTo>
                <a:lnTo>
                  <a:pt x="92" y="40"/>
                </a:lnTo>
                <a:lnTo>
                  <a:pt x="103" y="27"/>
                </a:lnTo>
                <a:lnTo>
                  <a:pt x="121" y="19"/>
                </a:lnTo>
                <a:lnTo>
                  <a:pt x="146" y="23"/>
                </a:lnTo>
                <a:lnTo>
                  <a:pt x="45"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27" name="Freeform 1332"/>
          <p:cNvSpPr>
            <a:spLocks/>
          </p:cNvSpPr>
          <p:nvPr/>
        </p:nvSpPr>
        <p:spPr bwMode="auto">
          <a:xfrm>
            <a:off x="5588000" y="3286125"/>
            <a:ext cx="111125" cy="26988"/>
          </a:xfrm>
          <a:custGeom>
            <a:avLst/>
            <a:gdLst>
              <a:gd name="T0" fmla="*/ 0 w 629"/>
              <a:gd name="T1" fmla="*/ 5931 h 182"/>
              <a:gd name="T2" fmla="*/ 106178 w 629"/>
              <a:gd name="T3" fmla="*/ 26988 h 182"/>
              <a:gd name="T4" fmla="*/ 111125 w 629"/>
              <a:gd name="T5" fmla="*/ 21057 h 182"/>
              <a:gd name="T6" fmla="*/ 5123 w 629"/>
              <a:gd name="T7" fmla="*/ 0 h 182"/>
              <a:gd name="T8" fmla="*/ 0 w 629"/>
              <a:gd name="T9" fmla="*/ 5931 h 182"/>
              <a:gd name="T10" fmla="*/ 0 60000 65536"/>
              <a:gd name="T11" fmla="*/ 0 60000 65536"/>
              <a:gd name="T12" fmla="*/ 0 60000 65536"/>
              <a:gd name="T13" fmla="*/ 0 60000 65536"/>
              <a:gd name="T14" fmla="*/ 0 60000 65536"/>
              <a:gd name="T15" fmla="*/ 0 w 629"/>
              <a:gd name="T16" fmla="*/ 0 h 182"/>
              <a:gd name="T17" fmla="*/ 629 w 629"/>
              <a:gd name="T18" fmla="*/ 182 h 182"/>
            </a:gdLst>
            <a:ahLst/>
            <a:cxnLst>
              <a:cxn ang="T10">
                <a:pos x="T0" y="T1"/>
              </a:cxn>
              <a:cxn ang="T11">
                <a:pos x="T2" y="T3"/>
              </a:cxn>
              <a:cxn ang="T12">
                <a:pos x="T4" y="T5"/>
              </a:cxn>
              <a:cxn ang="T13">
                <a:pos x="T6" y="T7"/>
              </a:cxn>
              <a:cxn ang="T14">
                <a:pos x="T8" y="T9"/>
              </a:cxn>
            </a:cxnLst>
            <a:rect l="T15" t="T16" r="T17" b="T18"/>
            <a:pathLst>
              <a:path w="629" h="182">
                <a:moveTo>
                  <a:pt x="0" y="40"/>
                </a:moveTo>
                <a:lnTo>
                  <a:pt x="601" y="182"/>
                </a:lnTo>
                <a:lnTo>
                  <a:pt x="629" y="142"/>
                </a:lnTo>
                <a:lnTo>
                  <a:pt x="29" y="0"/>
                </a:lnTo>
                <a:lnTo>
                  <a:pt x="0" y="4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28" name="Freeform 1333"/>
          <p:cNvSpPr>
            <a:spLocks/>
          </p:cNvSpPr>
          <p:nvPr/>
        </p:nvSpPr>
        <p:spPr bwMode="auto">
          <a:xfrm>
            <a:off x="5588000" y="3298825"/>
            <a:ext cx="106363" cy="23813"/>
          </a:xfrm>
          <a:custGeom>
            <a:avLst/>
            <a:gdLst>
              <a:gd name="T0" fmla="*/ 0 w 606"/>
              <a:gd name="T1" fmla="*/ 3922 h 170"/>
              <a:gd name="T2" fmla="*/ 105310 w 606"/>
              <a:gd name="T3" fmla="*/ 23813 h 170"/>
              <a:gd name="T4" fmla="*/ 106363 w 606"/>
              <a:gd name="T5" fmla="*/ 19891 h 170"/>
              <a:gd name="T6" fmla="*/ 878 w 606"/>
              <a:gd name="T7" fmla="*/ 0 h 170"/>
              <a:gd name="T8" fmla="*/ 0 w 606"/>
              <a:gd name="T9" fmla="*/ 3922 h 170"/>
              <a:gd name="T10" fmla="*/ 0 60000 65536"/>
              <a:gd name="T11" fmla="*/ 0 60000 65536"/>
              <a:gd name="T12" fmla="*/ 0 60000 65536"/>
              <a:gd name="T13" fmla="*/ 0 60000 65536"/>
              <a:gd name="T14" fmla="*/ 0 60000 65536"/>
              <a:gd name="T15" fmla="*/ 0 w 606"/>
              <a:gd name="T16" fmla="*/ 0 h 170"/>
              <a:gd name="T17" fmla="*/ 606 w 606"/>
              <a:gd name="T18" fmla="*/ 170 h 170"/>
            </a:gdLst>
            <a:ahLst/>
            <a:cxnLst>
              <a:cxn ang="T10">
                <a:pos x="T0" y="T1"/>
              </a:cxn>
              <a:cxn ang="T11">
                <a:pos x="T2" y="T3"/>
              </a:cxn>
              <a:cxn ang="T12">
                <a:pos x="T4" y="T5"/>
              </a:cxn>
              <a:cxn ang="T13">
                <a:pos x="T6" y="T7"/>
              </a:cxn>
              <a:cxn ang="T14">
                <a:pos x="T8" y="T9"/>
              </a:cxn>
            </a:cxnLst>
            <a:rect l="T15" t="T16" r="T17" b="T18"/>
            <a:pathLst>
              <a:path w="606" h="170">
                <a:moveTo>
                  <a:pt x="0" y="28"/>
                </a:moveTo>
                <a:lnTo>
                  <a:pt x="600" y="170"/>
                </a:lnTo>
                <a:lnTo>
                  <a:pt x="606" y="142"/>
                </a:lnTo>
                <a:lnTo>
                  <a:pt x="5" y="0"/>
                </a:lnTo>
                <a:lnTo>
                  <a:pt x="0" y="2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29" name="Freeform 1334"/>
          <p:cNvSpPr>
            <a:spLocks/>
          </p:cNvSpPr>
          <p:nvPr/>
        </p:nvSpPr>
        <p:spPr bwMode="auto">
          <a:xfrm>
            <a:off x="5588000" y="3281363"/>
            <a:ext cx="106363" cy="23812"/>
          </a:xfrm>
          <a:custGeom>
            <a:avLst/>
            <a:gdLst>
              <a:gd name="T0" fmla="*/ 0 w 606"/>
              <a:gd name="T1" fmla="*/ 3922 h 170"/>
              <a:gd name="T2" fmla="*/ 105310 w 606"/>
              <a:gd name="T3" fmla="*/ 23812 h 170"/>
              <a:gd name="T4" fmla="*/ 106363 w 606"/>
              <a:gd name="T5" fmla="*/ 19890 h 170"/>
              <a:gd name="T6" fmla="*/ 878 w 606"/>
              <a:gd name="T7" fmla="*/ 0 h 170"/>
              <a:gd name="T8" fmla="*/ 0 w 606"/>
              <a:gd name="T9" fmla="*/ 3922 h 170"/>
              <a:gd name="T10" fmla="*/ 0 60000 65536"/>
              <a:gd name="T11" fmla="*/ 0 60000 65536"/>
              <a:gd name="T12" fmla="*/ 0 60000 65536"/>
              <a:gd name="T13" fmla="*/ 0 60000 65536"/>
              <a:gd name="T14" fmla="*/ 0 60000 65536"/>
              <a:gd name="T15" fmla="*/ 0 w 606"/>
              <a:gd name="T16" fmla="*/ 0 h 170"/>
              <a:gd name="T17" fmla="*/ 606 w 606"/>
              <a:gd name="T18" fmla="*/ 170 h 170"/>
            </a:gdLst>
            <a:ahLst/>
            <a:cxnLst>
              <a:cxn ang="T10">
                <a:pos x="T0" y="T1"/>
              </a:cxn>
              <a:cxn ang="T11">
                <a:pos x="T2" y="T3"/>
              </a:cxn>
              <a:cxn ang="T12">
                <a:pos x="T4" y="T5"/>
              </a:cxn>
              <a:cxn ang="T13">
                <a:pos x="T6" y="T7"/>
              </a:cxn>
              <a:cxn ang="T14">
                <a:pos x="T8" y="T9"/>
              </a:cxn>
            </a:cxnLst>
            <a:rect l="T15" t="T16" r="T17" b="T18"/>
            <a:pathLst>
              <a:path w="606" h="170">
                <a:moveTo>
                  <a:pt x="0" y="28"/>
                </a:moveTo>
                <a:lnTo>
                  <a:pt x="600" y="170"/>
                </a:lnTo>
                <a:lnTo>
                  <a:pt x="606" y="142"/>
                </a:lnTo>
                <a:lnTo>
                  <a:pt x="5" y="0"/>
                </a:lnTo>
                <a:lnTo>
                  <a:pt x="0" y="2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30" name="AutoShape 1336"/>
          <p:cNvSpPr>
            <a:spLocks noChangeAspect="1" noChangeArrowheads="1" noTextEdit="1"/>
          </p:cNvSpPr>
          <p:nvPr/>
        </p:nvSpPr>
        <p:spPr bwMode="auto">
          <a:xfrm>
            <a:off x="6194425" y="1831975"/>
            <a:ext cx="295275" cy="293688"/>
          </a:xfrm>
          <a:prstGeom prst="rect">
            <a:avLst/>
          </a:prstGeom>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431" name="Freeform 1337"/>
          <p:cNvSpPr>
            <a:spLocks/>
          </p:cNvSpPr>
          <p:nvPr/>
        </p:nvSpPr>
        <p:spPr bwMode="auto">
          <a:xfrm>
            <a:off x="6196013" y="1831975"/>
            <a:ext cx="293687" cy="293688"/>
          </a:xfrm>
          <a:custGeom>
            <a:avLst/>
            <a:gdLst>
              <a:gd name="T0" fmla="*/ 101255 w 1894"/>
              <a:gd name="T1" fmla="*/ 0 h 1904"/>
              <a:gd name="T2" fmla="*/ 103581 w 1894"/>
              <a:gd name="T3" fmla="*/ 0 h 1904"/>
              <a:gd name="T4" fmla="*/ 108388 w 1894"/>
              <a:gd name="T5" fmla="*/ 154 h 1904"/>
              <a:gd name="T6" fmla="*/ 115056 w 1894"/>
              <a:gd name="T7" fmla="*/ 463 h 1904"/>
              <a:gd name="T8" fmla="*/ 123894 w 1894"/>
              <a:gd name="T9" fmla="*/ 925 h 1904"/>
              <a:gd name="T10" fmla="*/ 134128 w 1894"/>
              <a:gd name="T11" fmla="*/ 1542 h 1904"/>
              <a:gd name="T12" fmla="*/ 145913 w 1894"/>
              <a:gd name="T13" fmla="*/ 2622 h 1904"/>
              <a:gd name="T14" fmla="*/ 158938 w 1894"/>
              <a:gd name="T15" fmla="*/ 4010 h 1904"/>
              <a:gd name="T16" fmla="*/ 173049 w 1894"/>
              <a:gd name="T17" fmla="*/ 5861 h 1904"/>
              <a:gd name="T18" fmla="*/ 188090 w 1894"/>
              <a:gd name="T19" fmla="*/ 8484 h 1904"/>
              <a:gd name="T20" fmla="*/ 203906 w 1894"/>
              <a:gd name="T21" fmla="*/ 11260 h 1904"/>
              <a:gd name="T22" fmla="*/ 219878 w 1894"/>
              <a:gd name="T23" fmla="*/ 14962 h 1904"/>
              <a:gd name="T24" fmla="*/ 236469 w 1894"/>
              <a:gd name="T25" fmla="*/ 19281 h 1904"/>
              <a:gd name="T26" fmla="*/ 253061 w 1894"/>
              <a:gd name="T27" fmla="*/ 24525 h 1904"/>
              <a:gd name="T28" fmla="*/ 269652 w 1894"/>
              <a:gd name="T29" fmla="*/ 30387 h 1904"/>
              <a:gd name="T30" fmla="*/ 285779 w 1894"/>
              <a:gd name="T31" fmla="*/ 37174 h 1904"/>
              <a:gd name="T32" fmla="*/ 268102 w 1894"/>
              <a:gd name="T33" fmla="*/ 175688 h 1904"/>
              <a:gd name="T34" fmla="*/ 270118 w 1894"/>
              <a:gd name="T35" fmla="*/ 176768 h 1904"/>
              <a:gd name="T36" fmla="*/ 274149 w 1894"/>
              <a:gd name="T37" fmla="*/ 180933 h 1904"/>
              <a:gd name="T38" fmla="*/ 276165 w 1894"/>
              <a:gd name="T39" fmla="*/ 190342 h 1904"/>
              <a:gd name="T40" fmla="*/ 272909 w 1894"/>
              <a:gd name="T41" fmla="*/ 206846 h 1904"/>
              <a:gd name="T42" fmla="*/ 222048 w 1894"/>
              <a:gd name="T43" fmla="*/ 272248 h 1904"/>
              <a:gd name="T44" fmla="*/ 204992 w 1894"/>
              <a:gd name="T45" fmla="*/ 293688 h 1904"/>
              <a:gd name="T46" fmla="*/ 202201 w 1894"/>
              <a:gd name="T47" fmla="*/ 293380 h 1904"/>
              <a:gd name="T48" fmla="*/ 196928 w 1894"/>
              <a:gd name="T49" fmla="*/ 292608 h 1904"/>
              <a:gd name="T50" fmla="*/ 189641 w 1894"/>
              <a:gd name="T51" fmla="*/ 291683 h 1904"/>
              <a:gd name="T52" fmla="*/ 180182 w 1894"/>
              <a:gd name="T53" fmla="*/ 290140 h 1904"/>
              <a:gd name="T54" fmla="*/ 169172 w 1894"/>
              <a:gd name="T55" fmla="*/ 288289 h 1904"/>
              <a:gd name="T56" fmla="*/ 156302 w 1894"/>
              <a:gd name="T57" fmla="*/ 285976 h 1904"/>
              <a:gd name="T58" fmla="*/ 142347 w 1894"/>
              <a:gd name="T59" fmla="*/ 283045 h 1904"/>
              <a:gd name="T60" fmla="*/ 127151 w 1894"/>
              <a:gd name="T61" fmla="*/ 279651 h 1904"/>
              <a:gd name="T62" fmla="*/ 111179 w 1894"/>
              <a:gd name="T63" fmla="*/ 275487 h 1904"/>
              <a:gd name="T64" fmla="*/ 94588 w 1894"/>
              <a:gd name="T65" fmla="*/ 270705 h 1904"/>
              <a:gd name="T66" fmla="*/ 77686 w 1894"/>
              <a:gd name="T67" fmla="*/ 265306 h 1904"/>
              <a:gd name="T68" fmla="*/ 60474 w 1894"/>
              <a:gd name="T69" fmla="*/ 259291 h 1904"/>
              <a:gd name="T70" fmla="*/ 43417 w 1894"/>
              <a:gd name="T71" fmla="*/ 252350 h 1904"/>
              <a:gd name="T72" fmla="*/ 26671 w 1894"/>
              <a:gd name="T73" fmla="*/ 244483 h 1904"/>
              <a:gd name="T74" fmla="*/ 10389 w 1894"/>
              <a:gd name="T75" fmla="*/ 235999 h 1904"/>
              <a:gd name="T76" fmla="*/ 2481 w 1894"/>
              <a:gd name="T77" fmla="*/ 230601 h 1904"/>
              <a:gd name="T78" fmla="*/ 1240 w 1894"/>
              <a:gd name="T79" fmla="*/ 224739 h 1904"/>
              <a:gd name="T80" fmla="*/ 0 w 1894"/>
              <a:gd name="T81" fmla="*/ 216101 h 1904"/>
              <a:gd name="T82" fmla="*/ 620 w 1894"/>
              <a:gd name="T83" fmla="*/ 207155 h 1904"/>
              <a:gd name="T84" fmla="*/ 60164 w 1894"/>
              <a:gd name="T85" fmla="*/ 148849 h 1904"/>
              <a:gd name="T86" fmla="*/ 59854 w 1894"/>
              <a:gd name="T87" fmla="*/ 146844 h 1904"/>
              <a:gd name="T88" fmla="*/ 60474 w 1894"/>
              <a:gd name="T89" fmla="*/ 141445 h 1904"/>
              <a:gd name="T90" fmla="*/ 63885 w 1894"/>
              <a:gd name="T91" fmla="*/ 133887 h 1904"/>
              <a:gd name="T92" fmla="*/ 72569 w 1894"/>
              <a:gd name="T93" fmla="*/ 125558 h 190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894"/>
              <a:gd name="T142" fmla="*/ 0 h 1904"/>
              <a:gd name="T143" fmla="*/ 1894 w 1894"/>
              <a:gd name="T144" fmla="*/ 1904 h 190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894" h="1904">
                <a:moveTo>
                  <a:pt x="651" y="0"/>
                </a:moveTo>
                <a:lnTo>
                  <a:pt x="653" y="0"/>
                </a:lnTo>
                <a:lnTo>
                  <a:pt x="659" y="0"/>
                </a:lnTo>
                <a:lnTo>
                  <a:pt x="668" y="0"/>
                </a:lnTo>
                <a:lnTo>
                  <a:pt x="682" y="0"/>
                </a:lnTo>
                <a:lnTo>
                  <a:pt x="699" y="1"/>
                </a:lnTo>
                <a:lnTo>
                  <a:pt x="720" y="1"/>
                </a:lnTo>
                <a:lnTo>
                  <a:pt x="742" y="3"/>
                </a:lnTo>
                <a:lnTo>
                  <a:pt x="769" y="4"/>
                </a:lnTo>
                <a:lnTo>
                  <a:pt x="799" y="6"/>
                </a:lnTo>
                <a:lnTo>
                  <a:pt x="831" y="8"/>
                </a:lnTo>
                <a:lnTo>
                  <a:pt x="865" y="10"/>
                </a:lnTo>
                <a:lnTo>
                  <a:pt x="902" y="13"/>
                </a:lnTo>
                <a:lnTo>
                  <a:pt x="941" y="17"/>
                </a:lnTo>
                <a:lnTo>
                  <a:pt x="982" y="21"/>
                </a:lnTo>
                <a:lnTo>
                  <a:pt x="1025" y="26"/>
                </a:lnTo>
                <a:lnTo>
                  <a:pt x="1070" y="32"/>
                </a:lnTo>
                <a:lnTo>
                  <a:pt x="1116" y="38"/>
                </a:lnTo>
                <a:lnTo>
                  <a:pt x="1164" y="46"/>
                </a:lnTo>
                <a:lnTo>
                  <a:pt x="1213" y="55"/>
                </a:lnTo>
                <a:lnTo>
                  <a:pt x="1263" y="63"/>
                </a:lnTo>
                <a:lnTo>
                  <a:pt x="1315" y="73"/>
                </a:lnTo>
                <a:lnTo>
                  <a:pt x="1366" y="85"/>
                </a:lnTo>
                <a:lnTo>
                  <a:pt x="1418" y="97"/>
                </a:lnTo>
                <a:lnTo>
                  <a:pt x="1472" y="111"/>
                </a:lnTo>
                <a:lnTo>
                  <a:pt x="1525" y="125"/>
                </a:lnTo>
                <a:lnTo>
                  <a:pt x="1579" y="141"/>
                </a:lnTo>
                <a:lnTo>
                  <a:pt x="1632" y="159"/>
                </a:lnTo>
                <a:lnTo>
                  <a:pt x="1685" y="177"/>
                </a:lnTo>
                <a:lnTo>
                  <a:pt x="1739" y="197"/>
                </a:lnTo>
                <a:lnTo>
                  <a:pt x="1791" y="218"/>
                </a:lnTo>
                <a:lnTo>
                  <a:pt x="1843" y="241"/>
                </a:lnTo>
                <a:lnTo>
                  <a:pt x="1894" y="266"/>
                </a:lnTo>
                <a:lnTo>
                  <a:pt x="1729" y="1139"/>
                </a:lnTo>
                <a:lnTo>
                  <a:pt x="1733" y="1140"/>
                </a:lnTo>
                <a:lnTo>
                  <a:pt x="1742" y="1146"/>
                </a:lnTo>
                <a:lnTo>
                  <a:pt x="1755" y="1156"/>
                </a:lnTo>
                <a:lnTo>
                  <a:pt x="1768" y="1173"/>
                </a:lnTo>
                <a:lnTo>
                  <a:pt x="1778" y="1199"/>
                </a:lnTo>
                <a:lnTo>
                  <a:pt x="1781" y="1234"/>
                </a:lnTo>
                <a:lnTo>
                  <a:pt x="1777" y="1281"/>
                </a:lnTo>
                <a:lnTo>
                  <a:pt x="1760" y="1341"/>
                </a:lnTo>
                <a:lnTo>
                  <a:pt x="1472" y="1765"/>
                </a:lnTo>
                <a:lnTo>
                  <a:pt x="1432" y="1765"/>
                </a:lnTo>
                <a:lnTo>
                  <a:pt x="1324" y="1904"/>
                </a:lnTo>
                <a:lnTo>
                  <a:pt x="1322" y="1904"/>
                </a:lnTo>
                <a:lnTo>
                  <a:pt x="1315" y="1903"/>
                </a:lnTo>
                <a:lnTo>
                  <a:pt x="1304" y="1902"/>
                </a:lnTo>
                <a:lnTo>
                  <a:pt x="1290" y="1900"/>
                </a:lnTo>
                <a:lnTo>
                  <a:pt x="1270" y="1897"/>
                </a:lnTo>
                <a:lnTo>
                  <a:pt x="1249" y="1894"/>
                </a:lnTo>
                <a:lnTo>
                  <a:pt x="1223" y="1891"/>
                </a:lnTo>
                <a:lnTo>
                  <a:pt x="1194" y="1887"/>
                </a:lnTo>
                <a:lnTo>
                  <a:pt x="1162" y="1881"/>
                </a:lnTo>
                <a:lnTo>
                  <a:pt x="1128" y="1876"/>
                </a:lnTo>
                <a:lnTo>
                  <a:pt x="1091" y="1869"/>
                </a:lnTo>
                <a:lnTo>
                  <a:pt x="1050" y="1862"/>
                </a:lnTo>
                <a:lnTo>
                  <a:pt x="1008" y="1854"/>
                </a:lnTo>
                <a:lnTo>
                  <a:pt x="964" y="1845"/>
                </a:lnTo>
                <a:lnTo>
                  <a:pt x="918" y="1835"/>
                </a:lnTo>
                <a:lnTo>
                  <a:pt x="870" y="1824"/>
                </a:lnTo>
                <a:lnTo>
                  <a:pt x="820" y="1813"/>
                </a:lnTo>
                <a:lnTo>
                  <a:pt x="769" y="1800"/>
                </a:lnTo>
                <a:lnTo>
                  <a:pt x="717" y="1786"/>
                </a:lnTo>
                <a:lnTo>
                  <a:pt x="664" y="1772"/>
                </a:lnTo>
                <a:lnTo>
                  <a:pt x="610" y="1755"/>
                </a:lnTo>
                <a:lnTo>
                  <a:pt x="555" y="1738"/>
                </a:lnTo>
                <a:lnTo>
                  <a:pt x="501" y="1720"/>
                </a:lnTo>
                <a:lnTo>
                  <a:pt x="445" y="1701"/>
                </a:lnTo>
                <a:lnTo>
                  <a:pt x="390" y="1681"/>
                </a:lnTo>
                <a:lnTo>
                  <a:pt x="334" y="1659"/>
                </a:lnTo>
                <a:lnTo>
                  <a:pt x="280" y="1636"/>
                </a:lnTo>
                <a:lnTo>
                  <a:pt x="225" y="1611"/>
                </a:lnTo>
                <a:lnTo>
                  <a:pt x="172" y="1585"/>
                </a:lnTo>
                <a:lnTo>
                  <a:pt x="119" y="1559"/>
                </a:lnTo>
                <a:lnTo>
                  <a:pt x="67" y="1530"/>
                </a:lnTo>
                <a:lnTo>
                  <a:pt x="17" y="1500"/>
                </a:lnTo>
                <a:lnTo>
                  <a:pt x="16" y="1495"/>
                </a:lnTo>
                <a:lnTo>
                  <a:pt x="12" y="1480"/>
                </a:lnTo>
                <a:lnTo>
                  <a:pt x="8" y="1457"/>
                </a:lnTo>
                <a:lnTo>
                  <a:pt x="4" y="1430"/>
                </a:lnTo>
                <a:lnTo>
                  <a:pt x="0" y="1401"/>
                </a:lnTo>
                <a:lnTo>
                  <a:pt x="0" y="1370"/>
                </a:lnTo>
                <a:lnTo>
                  <a:pt x="4" y="1343"/>
                </a:lnTo>
                <a:lnTo>
                  <a:pt x="12" y="1319"/>
                </a:lnTo>
                <a:lnTo>
                  <a:pt x="388" y="965"/>
                </a:lnTo>
                <a:lnTo>
                  <a:pt x="387" y="961"/>
                </a:lnTo>
                <a:lnTo>
                  <a:pt x="386" y="952"/>
                </a:lnTo>
                <a:lnTo>
                  <a:pt x="386" y="936"/>
                </a:lnTo>
                <a:lnTo>
                  <a:pt x="390" y="917"/>
                </a:lnTo>
                <a:lnTo>
                  <a:pt x="397" y="893"/>
                </a:lnTo>
                <a:lnTo>
                  <a:pt x="412" y="868"/>
                </a:lnTo>
                <a:lnTo>
                  <a:pt x="435" y="841"/>
                </a:lnTo>
                <a:lnTo>
                  <a:pt x="468" y="814"/>
                </a:lnTo>
                <a:lnTo>
                  <a:pt x="651" y="0"/>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32" name="Freeform 1338"/>
          <p:cNvSpPr>
            <a:spLocks/>
          </p:cNvSpPr>
          <p:nvPr/>
        </p:nvSpPr>
        <p:spPr bwMode="auto">
          <a:xfrm>
            <a:off x="6232525" y="2019300"/>
            <a:ext cx="171450" cy="49213"/>
          </a:xfrm>
          <a:custGeom>
            <a:avLst/>
            <a:gdLst>
              <a:gd name="T0" fmla="*/ 6201 w 1106"/>
              <a:gd name="T1" fmla="*/ 0 h 331"/>
              <a:gd name="T2" fmla="*/ 171450 w 1106"/>
              <a:gd name="T3" fmla="*/ 41184 h 331"/>
              <a:gd name="T4" fmla="*/ 166024 w 1106"/>
              <a:gd name="T5" fmla="*/ 49213 h 331"/>
              <a:gd name="T6" fmla="*/ 0 w 1106"/>
              <a:gd name="T7" fmla="*/ 5352 h 331"/>
              <a:gd name="T8" fmla="*/ 6201 w 1106"/>
              <a:gd name="T9" fmla="*/ 0 h 331"/>
              <a:gd name="T10" fmla="*/ 0 60000 65536"/>
              <a:gd name="T11" fmla="*/ 0 60000 65536"/>
              <a:gd name="T12" fmla="*/ 0 60000 65536"/>
              <a:gd name="T13" fmla="*/ 0 60000 65536"/>
              <a:gd name="T14" fmla="*/ 0 60000 65536"/>
              <a:gd name="T15" fmla="*/ 0 w 1106"/>
              <a:gd name="T16" fmla="*/ 0 h 331"/>
              <a:gd name="T17" fmla="*/ 1106 w 1106"/>
              <a:gd name="T18" fmla="*/ 331 h 331"/>
            </a:gdLst>
            <a:ahLst/>
            <a:cxnLst>
              <a:cxn ang="T10">
                <a:pos x="T0" y="T1"/>
              </a:cxn>
              <a:cxn ang="T11">
                <a:pos x="T2" y="T3"/>
              </a:cxn>
              <a:cxn ang="T12">
                <a:pos x="T4" y="T5"/>
              </a:cxn>
              <a:cxn ang="T13">
                <a:pos x="T6" y="T7"/>
              </a:cxn>
              <a:cxn ang="T14">
                <a:pos x="T8" y="T9"/>
              </a:cxn>
            </a:cxnLst>
            <a:rect l="T15" t="T16" r="T17" b="T18"/>
            <a:pathLst>
              <a:path w="1106" h="331">
                <a:moveTo>
                  <a:pt x="40" y="0"/>
                </a:moveTo>
                <a:lnTo>
                  <a:pt x="1106" y="277"/>
                </a:lnTo>
                <a:lnTo>
                  <a:pt x="1071" y="331"/>
                </a:lnTo>
                <a:lnTo>
                  <a:pt x="0" y="36"/>
                </a:lnTo>
                <a:lnTo>
                  <a:pt x="40"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33" name="Freeform 1339"/>
          <p:cNvSpPr>
            <a:spLocks/>
          </p:cNvSpPr>
          <p:nvPr/>
        </p:nvSpPr>
        <p:spPr bwMode="auto">
          <a:xfrm>
            <a:off x="6203950" y="2041525"/>
            <a:ext cx="200025" cy="76200"/>
          </a:xfrm>
          <a:custGeom>
            <a:avLst/>
            <a:gdLst>
              <a:gd name="T0" fmla="*/ 199558 w 1285"/>
              <a:gd name="T1" fmla="*/ 58998 h 505"/>
              <a:gd name="T2" fmla="*/ 196756 w 1285"/>
              <a:gd name="T3" fmla="*/ 58697 h 505"/>
              <a:gd name="T4" fmla="*/ 191775 w 1285"/>
              <a:gd name="T5" fmla="*/ 58093 h 505"/>
              <a:gd name="T6" fmla="*/ 184148 w 1285"/>
              <a:gd name="T7" fmla="*/ 57037 h 505"/>
              <a:gd name="T8" fmla="*/ 174964 w 1285"/>
              <a:gd name="T9" fmla="*/ 55679 h 505"/>
              <a:gd name="T10" fmla="*/ 163756 w 1285"/>
              <a:gd name="T11" fmla="*/ 53566 h 505"/>
              <a:gd name="T12" fmla="*/ 151147 w 1285"/>
              <a:gd name="T13" fmla="*/ 51303 h 505"/>
              <a:gd name="T14" fmla="*/ 137138 w 1285"/>
              <a:gd name="T15" fmla="*/ 48587 h 505"/>
              <a:gd name="T16" fmla="*/ 122194 w 1285"/>
              <a:gd name="T17" fmla="*/ 45116 h 505"/>
              <a:gd name="T18" fmla="*/ 106472 w 1285"/>
              <a:gd name="T19" fmla="*/ 41193 h 505"/>
              <a:gd name="T20" fmla="*/ 90128 w 1285"/>
              <a:gd name="T21" fmla="*/ 36817 h 505"/>
              <a:gd name="T22" fmla="*/ 73472 w 1285"/>
              <a:gd name="T23" fmla="*/ 31536 h 505"/>
              <a:gd name="T24" fmla="*/ 56661 w 1285"/>
              <a:gd name="T25" fmla="*/ 25802 h 505"/>
              <a:gd name="T26" fmla="*/ 40316 w 1285"/>
              <a:gd name="T27" fmla="*/ 19314 h 505"/>
              <a:gd name="T28" fmla="*/ 24128 w 1285"/>
              <a:gd name="T29" fmla="*/ 12222 h 505"/>
              <a:gd name="T30" fmla="*/ 8561 w 1285"/>
              <a:gd name="T31" fmla="*/ 4225 h 505"/>
              <a:gd name="T32" fmla="*/ 934 w 1285"/>
              <a:gd name="T33" fmla="*/ 604 h 505"/>
              <a:gd name="T34" fmla="*/ 311 w 1285"/>
              <a:gd name="T35" fmla="*/ 4829 h 505"/>
              <a:gd name="T36" fmla="*/ 0 w 1285"/>
              <a:gd name="T37" fmla="*/ 11468 h 505"/>
              <a:gd name="T38" fmla="*/ 1245 w 1285"/>
              <a:gd name="T39" fmla="*/ 18107 h 505"/>
              <a:gd name="T40" fmla="*/ 2958 w 1285"/>
              <a:gd name="T41" fmla="*/ 20974 h 505"/>
              <a:gd name="T42" fmla="*/ 4359 w 1285"/>
              <a:gd name="T43" fmla="*/ 21728 h 505"/>
              <a:gd name="T44" fmla="*/ 7316 w 1285"/>
              <a:gd name="T45" fmla="*/ 23388 h 505"/>
              <a:gd name="T46" fmla="*/ 11675 w 1285"/>
              <a:gd name="T47" fmla="*/ 25651 h 505"/>
              <a:gd name="T48" fmla="*/ 17434 w 1285"/>
              <a:gd name="T49" fmla="*/ 28669 h 505"/>
              <a:gd name="T50" fmla="*/ 24750 w 1285"/>
              <a:gd name="T51" fmla="*/ 31989 h 505"/>
              <a:gd name="T52" fmla="*/ 33467 w 1285"/>
              <a:gd name="T53" fmla="*/ 35912 h 505"/>
              <a:gd name="T54" fmla="*/ 43741 w 1285"/>
              <a:gd name="T55" fmla="*/ 40288 h 505"/>
              <a:gd name="T56" fmla="*/ 55727 w 1285"/>
              <a:gd name="T57" fmla="*/ 44664 h 505"/>
              <a:gd name="T58" fmla="*/ 68958 w 1285"/>
              <a:gd name="T59" fmla="*/ 49191 h 505"/>
              <a:gd name="T60" fmla="*/ 84057 w 1285"/>
              <a:gd name="T61" fmla="*/ 53868 h 505"/>
              <a:gd name="T62" fmla="*/ 100713 w 1285"/>
              <a:gd name="T63" fmla="*/ 58395 h 505"/>
              <a:gd name="T64" fmla="*/ 118925 w 1285"/>
              <a:gd name="T65" fmla="*/ 62771 h 505"/>
              <a:gd name="T66" fmla="*/ 138539 w 1285"/>
              <a:gd name="T67" fmla="*/ 66996 h 505"/>
              <a:gd name="T68" fmla="*/ 160020 w 1285"/>
              <a:gd name="T69" fmla="*/ 71221 h 505"/>
              <a:gd name="T70" fmla="*/ 183214 w 1285"/>
              <a:gd name="T71" fmla="*/ 74540 h 505"/>
              <a:gd name="T72" fmla="*/ 195511 w 1285"/>
              <a:gd name="T73" fmla="*/ 75898 h 505"/>
              <a:gd name="T74" fmla="*/ 196912 w 1285"/>
              <a:gd name="T75" fmla="*/ 73484 h 505"/>
              <a:gd name="T76" fmla="*/ 198935 w 1285"/>
              <a:gd name="T77" fmla="*/ 68806 h 505"/>
              <a:gd name="T78" fmla="*/ 200025 w 1285"/>
              <a:gd name="T79" fmla="*/ 62620 h 5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85"/>
              <a:gd name="T121" fmla="*/ 0 h 505"/>
              <a:gd name="T122" fmla="*/ 1285 w 1285"/>
              <a:gd name="T123" fmla="*/ 505 h 50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85" h="505">
                <a:moveTo>
                  <a:pt x="1284" y="391"/>
                </a:moveTo>
                <a:lnTo>
                  <a:pt x="1282" y="391"/>
                </a:lnTo>
                <a:lnTo>
                  <a:pt x="1275" y="390"/>
                </a:lnTo>
                <a:lnTo>
                  <a:pt x="1264" y="389"/>
                </a:lnTo>
                <a:lnTo>
                  <a:pt x="1250" y="387"/>
                </a:lnTo>
                <a:lnTo>
                  <a:pt x="1232" y="385"/>
                </a:lnTo>
                <a:lnTo>
                  <a:pt x="1209" y="382"/>
                </a:lnTo>
                <a:lnTo>
                  <a:pt x="1183" y="378"/>
                </a:lnTo>
                <a:lnTo>
                  <a:pt x="1155" y="374"/>
                </a:lnTo>
                <a:lnTo>
                  <a:pt x="1124" y="369"/>
                </a:lnTo>
                <a:lnTo>
                  <a:pt x="1089" y="362"/>
                </a:lnTo>
                <a:lnTo>
                  <a:pt x="1052" y="355"/>
                </a:lnTo>
                <a:lnTo>
                  <a:pt x="1013" y="349"/>
                </a:lnTo>
                <a:lnTo>
                  <a:pt x="971" y="340"/>
                </a:lnTo>
                <a:lnTo>
                  <a:pt x="926" y="332"/>
                </a:lnTo>
                <a:lnTo>
                  <a:pt x="881" y="322"/>
                </a:lnTo>
                <a:lnTo>
                  <a:pt x="834" y="311"/>
                </a:lnTo>
                <a:lnTo>
                  <a:pt x="785" y="299"/>
                </a:lnTo>
                <a:lnTo>
                  <a:pt x="735" y="287"/>
                </a:lnTo>
                <a:lnTo>
                  <a:pt x="684" y="273"/>
                </a:lnTo>
                <a:lnTo>
                  <a:pt x="632" y="259"/>
                </a:lnTo>
                <a:lnTo>
                  <a:pt x="579" y="244"/>
                </a:lnTo>
                <a:lnTo>
                  <a:pt x="526" y="228"/>
                </a:lnTo>
                <a:lnTo>
                  <a:pt x="472" y="209"/>
                </a:lnTo>
                <a:lnTo>
                  <a:pt x="419" y="191"/>
                </a:lnTo>
                <a:lnTo>
                  <a:pt x="364" y="171"/>
                </a:lnTo>
                <a:lnTo>
                  <a:pt x="311" y="150"/>
                </a:lnTo>
                <a:lnTo>
                  <a:pt x="259" y="128"/>
                </a:lnTo>
                <a:lnTo>
                  <a:pt x="206" y="105"/>
                </a:lnTo>
                <a:lnTo>
                  <a:pt x="155" y="81"/>
                </a:lnTo>
                <a:lnTo>
                  <a:pt x="104" y="55"/>
                </a:lnTo>
                <a:lnTo>
                  <a:pt x="55" y="28"/>
                </a:lnTo>
                <a:lnTo>
                  <a:pt x="7" y="0"/>
                </a:lnTo>
                <a:lnTo>
                  <a:pt x="6" y="4"/>
                </a:lnTo>
                <a:lnTo>
                  <a:pt x="4" y="15"/>
                </a:lnTo>
                <a:lnTo>
                  <a:pt x="2" y="32"/>
                </a:lnTo>
                <a:lnTo>
                  <a:pt x="0" y="53"/>
                </a:lnTo>
                <a:lnTo>
                  <a:pt x="0" y="76"/>
                </a:lnTo>
                <a:lnTo>
                  <a:pt x="2" y="98"/>
                </a:lnTo>
                <a:lnTo>
                  <a:pt x="8" y="120"/>
                </a:lnTo>
                <a:lnTo>
                  <a:pt x="18" y="137"/>
                </a:lnTo>
                <a:lnTo>
                  <a:pt x="19" y="139"/>
                </a:lnTo>
                <a:lnTo>
                  <a:pt x="22" y="141"/>
                </a:lnTo>
                <a:lnTo>
                  <a:pt x="28" y="144"/>
                </a:lnTo>
                <a:lnTo>
                  <a:pt x="37" y="148"/>
                </a:lnTo>
                <a:lnTo>
                  <a:pt x="47" y="155"/>
                </a:lnTo>
                <a:lnTo>
                  <a:pt x="59" y="162"/>
                </a:lnTo>
                <a:lnTo>
                  <a:pt x="75" y="170"/>
                </a:lnTo>
                <a:lnTo>
                  <a:pt x="92" y="180"/>
                </a:lnTo>
                <a:lnTo>
                  <a:pt x="112" y="190"/>
                </a:lnTo>
                <a:lnTo>
                  <a:pt x="134" y="200"/>
                </a:lnTo>
                <a:lnTo>
                  <a:pt x="159" y="212"/>
                </a:lnTo>
                <a:lnTo>
                  <a:pt x="186" y="225"/>
                </a:lnTo>
                <a:lnTo>
                  <a:pt x="215" y="238"/>
                </a:lnTo>
                <a:lnTo>
                  <a:pt x="247" y="252"/>
                </a:lnTo>
                <a:lnTo>
                  <a:pt x="281" y="267"/>
                </a:lnTo>
                <a:lnTo>
                  <a:pt x="318" y="281"/>
                </a:lnTo>
                <a:lnTo>
                  <a:pt x="358" y="296"/>
                </a:lnTo>
                <a:lnTo>
                  <a:pt x="399" y="311"/>
                </a:lnTo>
                <a:lnTo>
                  <a:pt x="443" y="326"/>
                </a:lnTo>
                <a:lnTo>
                  <a:pt x="491" y="341"/>
                </a:lnTo>
                <a:lnTo>
                  <a:pt x="540" y="357"/>
                </a:lnTo>
                <a:lnTo>
                  <a:pt x="592" y="372"/>
                </a:lnTo>
                <a:lnTo>
                  <a:pt x="647" y="387"/>
                </a:lnTo>
                <a:lnTo>
                  <a:pt x="703" y="402"/>
                </a:lnTo>
                <a:lnTo>
                  <a:pt x="764" y="416"/>
                </a:lnTo>
                <a:lnTo>
                  <a:pt x="826" y="431"/>
                </a:lnTo>
                <a:lnTo>
                  <a:pt x="890" y="444"/>
                </a:lnTo>
                <a:lnTo>
                  <a:pt x="958" y="459"/>
                </a:lnTo>
                <a:lnTo>
                  <a:pt x="1028" y="472"/>
                </a:lnTo>
                <a:lnTo>
                  <a:pt x="1101" y="483"/>
                </a:lnTo>
                <a:lnTo>
                  <a:pt x="1177" y="494"/>
                </a:lnTo>
                <a:lnTo>
                  <a:pt x="1255" y="505"/>
                </a:lnTo>
                <a:lnTo>
                  <a:pt x="1256" y="503"/>
                </a:lnTo>
                <a:lnTo>
                  <a:pt x="1260" y="497"/>
                </a:lnTo>
                <a:lnTo>
                  <a:pt x="1265" y="487"/>
                </a:lnTo>
                <a:lnTo>
                  <a:pt x="1272" y="473"/>
                </a:lnTo>
                <a:lnTo>
                  <a:pt x="1278" y="456"/>
                </a:lnTo>
                <a:lnTo>
                  <a:pt x="1282" y="437"/>
                </a:lnTo>
                <a:lnTo>
                  <a:pt x="1285" y="415"/>
                </a:lnTo>
                <a:lnTo>
                  <a:pt x="1284" y="391"/>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34" name="AutoShape 1340"/>
          <p:cNvSpPr>
            <a:spLocks noChangeAspect="1" noChangeArrowheads="1" noTextEdit="1"/>
          </p:cNvSpPr>
          <p:nvPr/>
        </p:nvSpPr>
        <p:spPr bwMode="auto">
          <a:xfrm>
            <a:off x="6143625" y="1728788"/>
            <a:ext cx="322263" cy="349250"/>
          </a:xfrm>
          <a:prstGeom prst="rect">
            <a:avLst/>
          </a:prstGeom>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435" name="Freeform 1341"/>
          <p:cNvSpPr>
            <a:spLocks/>
          </p:cNvSpPr>
          <p:nvPr/>
        </p:nvSpPr>
        <p:spPr bwMode="auto">
          <a:xfrm>
            <a:off x="6210300" y="1751013"/>
            <a:ext cx="46038" cy="57150"/>
          </a:xfrm>
          <a:custGeom>
            <a:avLst/>
            <a:gdLst>
              <a:gd name="T0" fmla="*/ 16203 w 179"/>
              <a:gd name="T1" fmla="*/ 7408 h 216"/>
              <a:gd name="T2" fmla="*/ 12603 w 179"/>
              <a:gd name="T3" fmla="*/ 9790 h 216"/>
              <a:gd name="T4" fmla="*/ 9773 w 179"/>
              <a:gd name="T5" fmla="*/ 12435 h 216"/>
              <a:gd name="T6" fmla="*/ 6944 w 179"/>
              <a:gd name="T7" fmla="*/ 15610 h 216"/>
              <a:gd name="T8" fmla="*/ 4630 w 179"/>
              <a:gd name="T9" fmla="*/ 19050 h 216"/>
              <a:gd name="T10" fmla="*/ 2572 w 179"/>
              <a:gd name="T11" fmla="*/ 22754 h 216"/>
              <a:gd name="T12" fmla="*/ 1286 w 179"/>
              <a:gd name="T13" fmla="*/ 26723 h 216"/>
              <a:gd name="T14" fmla="*/ 514 w 179"/>
              <a:gd name="T15" fmla="*/ 30956 h 216"/>
              <a:gd name="T16" fmla="*/ 0 w 179"/>
              <a:gd name="T17" fmla="*/ 35190 h 216"/>
              <a:gd name="T18" fmla="*/ 514 w 179"/>
              <a:gd name="T19" fmla="*/ 41010 h 216"/>
              <a:gd name="T20" fmla="*/ 2572 w 179"/>
              <a:gd name="T21" fmla="*/ 45773 h 216"/>
              <a:gd name="T22" fmla="*/ 5915 w 179"/>
              <a:gd name="T23" fmla="*/ 50271 h 216"/>
              <a:gd name="T24" fmla="*/ 10288 w 179"/>
              <a:gd name="T25" fmla="*/ 53181 h 216"/>
              <a:gd name="T26" fmla="*/ 15175 w 179"/>
              <a:gd name="T27" fmla="*/ 55827 h 216"/>
              <a:gd name="T28" fmla="*/ 20318 w 179"/>
              <a:gd name="T29" fmla="*/ 56885 h 216"/>
              <a:gd name="T30" fmla="*/ 25720 w 179"/>
              <a:gd name="T31" fmla="*/ 57150 h 216"/>
              <a:gd name="T32" fmla="*/ 30863 w 179"/>
              <a:gd name="T33" fmla="*/ 56356 h 216"/>
              <a:gd name="T34" fmla="*/ 31892 w 179"/>
              <a:gd name="T35" fmla="*/ 56356 h 216"/>
              <a:gd name="T36" fmla="*/ 32921 w 179"/>
              <a:gd name="T37" fmla="*/ 55827 h 216"/>
              <a:gd name="T38" fmla="*/ 33693 w 179"/>
              <a:gd name="T39" fmla="*/ 55033 h 216"/>
              <a:gd name="T40" fmla="*/ 33950 w 179"/>
              <a:gd name="T41" fmla="*/ 53710 h 216"/>
              <a:gd name="T42" fmla="*/ 33435 w 179"/>
              <a:gd name="T43" fmla="*/ 52388 h 216"/>
              <a:gd name="T44" fmla="*/ 32407 w 179"/>
              <a:gd name="T45" fmla="*/ 51329 h 216"/>
              <a:gd name="T46" fmla="*/ 31121 w 179"/>
              <a:gd name="T47" fmla="*/ 50271 h 216"/>
              <a:gd name="T48" fmla="*/ 29835 w 179"/>
              <a:gd name="T49" fmla="*/ 49477 h 216"/>
              <a:gd name="T50" fmla="*/ 27006 w 179"/>
              <a:gd name="T51" fmla="*/ 48683 h 216"/>
              <a:gd name="T52" fmla="*/ 24434 w 179"/>
              <a:gd name="T53" fmla="*/ 48154 h 216"/>
              <a:gd name="T54" fmla="*/ 21604 w 179"/>
              <a:gd name="T55" fmla="*/ 47625 h 216"/>
              <a:gd name="T56" fmla="*/ 19290 w 179"/>
              <a:gd name="T57" fmla="*/ 47096 h 216"/>
              <a:gd name="T58" fmla="*/ 16718 w 179"/>
              <a:gd name="T59" fmla="*/ 46302 h 216"/>
              <a:gd name="T60" fmla="*/ 14403 w 179"/>
              <a:gd name="T61" fmla="*/ 44979 h 216"/>
              <a:gd name="T62" fmla="*/ 12088 w 179"/>
              <a:gd name="T63" fmla="*/ 43656 h 216"/>
              <a:gd name="T64" fmla="*/ 10031 w 179"/>
              <a:gd name="T65" fmla="*/ 41275 h 216"/>
              <a:gd name="T66" fmla="*/ 9259 w 179"/>
              <a:gd name="T67" fmla="*/ 31750 h 216"/>
              <a:gd name="T68" fmla="*/ 11317 w 179"/>
              <a:gd name="T69" fmla="*/ 23813 h 216"/>
              <a:gd name="T70" fmla="*/ 15689 w 179"/>
              <a:gd name="T71" fmla="*/ 17727 h 216"/>
              <a:gd name="T72" fmla="*/ 21604 w 179"/>
              <a:gd name="T73" fmla="*/ 12435 h 216"/>
              <a:gd name="T74" fmla="*/ 28034 w 179"/>
              <a:gd name="T75" fmla="*/ 8467 h 216"/>
              <a:gd name="T76" fmla="*/ 34979 w 179"/>
              <a:gd name="T77" fmla="*/ 5556 h 216"/>
              <a:gd name="T78" fmla="*/ 41151 w 179"/>
              <a:gd name="T79" fmla="*/ 3175 h 216"/>
              <a:gd name="T80" fmla="*/ 46038 w 179"/>
              <a:gd name="T81" fmla="*/ 1323 h 216"/>
              <a:gd name="T82" fmla="*/ 42952 w 179"/>
              <a:gd name="T83" fmla="*/ 265 h 216"/>
              <a:gd name="T84" fmla="*/ 39608 w 179"/>
              <a:gd name="T85" fmla="*/ 0 h 216"/>
              <a:gd name="T86" fmla="*/ 36007 w 179"/>
              <a:gd name="T87" fmla="*/ 529 h 216"/>
              <a:gd name="T88" fmla="*/ 31892 w 179"/>
              <a:gd name="T89" fmla="*/ 1323 h 216"/>
              <a:gd name="T90" fmla="*/ 27777 w 179"/>
              <a:gd name="T91" fmla="*/ 2646 h 216"/>
              <a:gd name="T92" fmla="*/ 23662 w 179"/>
              <a:gd name="T93" fmla="*/ 3969 h 216"/>
              <a:gd name="T94" fmla="*/ 19804 w 179"/>
              <a:gd name="T95" fmla="*/ 5821 h 216"/>
              <a:gd name="T96" fmla="*/ 16203 w 179"/>
              <a:gd name="T97" fmla="*/ 7408 h 2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79"/>
              <a:gd name="T148" fmla="*/ 0 h 216"/>
              <a:gd name="T149" fmla="*/ 179 w 179"/>
              <a:gd name="T150" fmla="*/ 216 h 21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79" h="216">
                <a:moveTo>
                  <a:pt x="63" y="28"/>
                </a:moveTo>
                <a:lnTo>
                  <a:pt x="49" y="37"/>
                </a:lnTo>
                <a:lnTo>
                  <a:pt x="38" y="47"/>
                </a:lnTo>
                <a:lnTo>
                  <a:pt x="27" y="59"/>
                </a:lnTo>
                <a:lnTo>
                  <a:pt x="18" y="72"/>
                </a:lnTo>
                <a:lnTo>
                  <a:pt x="10" y="86"/>
                </a:lnTo>
                <a:lnTo>
                  <a:pt x="5" y="101"/>
                </a:lnTo>
                <a:lnTo>
                  <a:pt x="2" y="117"/>
                </a:lnTo>
                <a:lnTo>
                  <a:pt x="0" y="133"/>
                </a:lnTo>
                <a:lnTo>
                  <a:pt x="2" y="155"/>
                </a:lnTo>
                <a:lnTo>
                  <a:pt x="10" y="173"/>
                </a:lnTo>
                <a:lnTo>
                  <a:pt x="23" y="190"/>
                </a:lnTo>
                <a:lnTo>
                  <a:pt x="40" y="201"/>
                </a:lnTo>
                <a:lnTo>
                  <a:pt x="59" y="211"/>
                </a:lnTo>
                <a:lnTo>
                  <a:pt x="79" y="215"/>
                </a:lnTo>
                <a:lnTo>
                  <a:pt x="100" y="216"/>
                </a:lnTo>
                <a:lnTo>
                  <a:pt x="120" y="213"/>
                </a:lnTo>
                <a:lnTo>
                  <a:pt x="124" y="213"/>
                </a:lnTo>
                <a:lnTo>
                  <a:pt x="128" y="211"/>
                </a:lnTo>
                <a:lnTo>
                  <a:pt x="131" y="208"/>
                </a:lnTo>
                <a:lnTo>
                  <a:pt x="132" y="203"/>
                </a:lnTo>
                <a:lnTo>
                  <a:pt x="130" y="198"/>
                </a:lnTo>
                <a:lnTo>
                  <a:pt x="126" y="194"/>
                </a:lnTo>
                <a:lnTo>
                  <a:pt x="121" y="190"/>
                </a:lnTo>
                <a:lnTo>
                  <a:pt x="116" y="187"/>
                </a:lnTo>
                <a:lnTo>
                  <a:pt x="105" y="184"/>
                </a:lnTo>
                <a:lnTo>
                  <a:pt x="95" y="182"/>
                </a:lnTo>
                <a:lnTo>
                  <a:pt x="84" y="180"/>
                </a:lnTo>
                <a:lnTo>
                  <a:pt x="75" y="178"/>
                </a:lnTo>
                <a:lnTo>
                  <a:pt x="65" y="175"/>
                </a:lnTo>
                <a:lnTo>
                  <a:pt x="56" y="170"/>
                </a:lnTo>
                <a:lnTo>
                  <a:pt x="47" y="165"/>
                </a:lnTo>
                <a:lnTo>
                  <a:pt x="39" y="156"/>
                </a:lnTo>
                <a:lnTo>
                  <a:pt x="36" y="120"/>
                </a:lnTo>
                <a:lnTo>
                  <a:pt x="44" y="90"/>
                </a:lnTo>
                <a:lnTo>
                  <a:pt x="61" y="67"/>
                </a:lnTo>
                <a:lnTo>
                  <a:pt x="84" y="47"/>
                </a:lnTo>
                <a:lnTo>
                  <a:pt x="109" y="32"/>
                </a:lnTo>
                <a:lnTo>
                  <a:pt x="136" y="21"/>
                </a:lnTo>
                <a:lnTo>
                  <a:pt x="160" y="12"/>
                </a:lnTo>
                <a:lnTo>
                  <a:pt x="179" y="5"/>
                </a:lnTo>
                <a:lnTo>
                  <a:pt x="167" y="1"/>
                </a:lnTo>
                <a:lnTo>
                  <a:pt x="154" y="0"/>
                </a:lnTo>
                <a:lnTo>
                  <a:pt x="140" y="2"/>
                </a:lnTo>
                <a:lnTo>
                  <a:pt x="124" y="5"/>
                </a:lnTo>
                <a:lnTo>
                  <a:pt x="108" y="10"/>
                </a:lnTo>
                <a:lnTo>
                  <a:pt x="92" y="15"/>
                </a:lnTo>
                <a:lnTo>
                  <a:pt x="77" y="22"/>
                </a:lnTo>
                <a:lnTo>
                  <a:pt x="63" y="28"/>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36" name="Freeform 1342"/>
          <p:cNvSpPr>
            <a:spLocks/>
          </p:cNvSpPr>
          <p:nvPr/>
        </p:nvSpPr>
        <p:spPr bwMode="auto">
          <a:xfrm>
            <a:off x="6288088" y="1749425"/>
            <a:ext cx="28575" cy="44450"/>
          </a:xfrm>
          <a:custGeom>
            <a:avLst/>
            <a:gdLst>
              <a:gd name="T0" fmla="*/ 24063 w 114"/>
              <a:gd name="T1" fmla="*/ 14552 h 168"/>
              <a:gd name="T2" fmla="*/ 25316 w 114"/>
              <a:gd name="T3" fmla="*/ 19050 h 168"/>
              <a:gd name="T4" fmla="*/ 25066 w 114"/>
              <a:gd name="T5" fmla="*/ 23283 h 168"/>
              <a:gd name="T6" fmla="*/ 23061 w 114"/>
              <a:gd name="T7" fmla="*/ 26723 h 168"/>
              <a:gd name="T8" fmla="*/ 20554 w 114"/>
              <a:gd name="T9" fmla="*/ 29633 h 168"/>
              <a:gd name="T10" fmla="*/ 17295 w 114"/>
              <a:gd name="T11" fmla="*/ 32544 h 168"/>
              <a:gd name="T12" fmla="*/ 13536 w 114"/>
              <a:gd name="T13" fmla="*/ 35454 h 168"/>
              <a:gd name="T14" fmla="*/ 10026 w 114"/>
              <a:gd name="T15" fmla="*/ 37835 h 168"/>
              <a:gd name="T16" fmla="*/ 6768 w 114"/>
              <a:gd name="T17" fmla="*/ 40481 h 168"/>
              <a:gd name="T18" fmla="*/ 6266 w 114"/>
              <a:gd name="T19" fmla="*/ 41275 h 168"/>
              <a:gd name="T20" fmla="*/ 6016 w 114"/>
              <a:gd name="T21" fmla="*/ 41804 h 168"/>
              <a:gd name="T22" fmla="*/ 6016 w 114"/>
              <a:gd name="T23" fmla="*/ 42863 h 168"/>
              <a:gd name="T24" fmla="*/ 6266 w 114"/>
              <a:gd name="T25" fmla="*/ 43656 h 168"/>
              <a:gd name="T26" fmla="*/ 7018 w 114"/>
              <a:gd name="T27" fmla="*/ 44185 h 168"/>
              <a:gd name="T28" fmla="*/ 7770 w 114"/>
              <a:gd name="T29" fmla="*/ 44450 h 168"/>
              <a:gd name="T30" fmla="*/ 8272 w 114"/>
              <a:gd name="T31" fmla="*/ 44450 h 168"/>
              <a:gd name="T32" fmla="*/ 9274 w 114"/>
              <a:gd name="T33" fmla="*/ 44185 h 168"/>
              <a:gd name="T34" fmla="*/ 13285 w 114"/>
              <a:gd name="T35" fmla="*/ 41540 h 168"/>
              <a:gd name="T36" fmla="*/ 17295 w 114"/>
              <a:gd name="T37" fmla="*/ 38894 h 168"/>
              <a:gd name="T38" fmla="*/ 21055 w 114"/>
              <a:gd name="T39" fmla="*/ 35719 h 168"/>
              <a:gd name="T40" fmla="*/ 24314 w 114"/>
              <a:gd name="T41" fmla="*/ 32015 h 168"/>
              <a:gd name="T42" fmla="*/ 26820 w 114"/>
              <a:gd name="T43" fmla="*/ 28046 h 168"/>
              <a:gd name="T44" fmla="*/ 28324 w 114"/>
              <a:gd name="T45" fmla="*/ 23548 h 168"/>
              <a:gd name="T46" fmla="*/ 28575 w 114"/>
              <a:gd name="T47" fmla="*/ 18785 h 168"/>
              <a:gd name="T48" fmla="*/ 27572 w 114"/>
              <a:gd name="T49" fmla="*/ 13494 h 168"/>
              <a:gd name="T50" fmla="*/ 25316 w 114"/>
              <a:gd name="T51" fmla="*/ 9525 h 168"/>
              <a:gd name="T52" fmla="*/ 21807 w 114"/>
              <a:gd name="T53" fmla="*/ 6350 h 168"/>
              <a:gd name="T54" fmla="*/ 17546 w 114"/>
              <a:gd name="T55" fmla="*/ 3704 h 168"/>
              <a:gd name="T56" fmla="*/ 12784 w 114"/>
              <a:gd name="T57" fmla="*/ 1852 h 168"/>
              <a:gd name="T58" fmla="*/ 8021 w 114"/>
              <a:gd name="T59" fmla="*/ 529 h 168"/>
              <a:gd name="T60" fmla="*/ 4261 w 114"/>
              <a:gd name="T61" fmla="*/ 0 h 168"/>
              <a:gd name="T62" fmla="*/ 1253 w 114"/>
              <a:gd name="T63" fmla="*/ 0 h 168"/>
              <a:gd name="T64" fmla="*/ 0 w 114"/>
              <a:gd name="T65" fmla="*/ 794 h 168"/>
              <a:gd name="T66" fmla="*/ 3008 w 114"/>
              <a:gd name="T67" fmla="*/ 2381 h 168"/>
              <a:gd name="T68" fmla="*/ 6517 w 114"/>
              <a:gd name="T69" fmla="*/ 3440 h 168"/>
              <a:gd name="T70" fmla="*/ 10277 w 114"/>
              <a:gd name="T71" fmla="*/ 4498 h 168"/>
              <a:gd name="T72" fmla="*/ 13536 w 114"/>
              <a:gd name="T73" fmla="*/ 5821 h 168"/>
              <a:gd name="T74" fmla="*/ 17045 w 114"/>
              <a:gd name="T75" fmla="*/ 7144 h 168"/>
              <a:gd name="T76" fmla="*/ 20053 w 114"/>
              <a:gd name="T77" fmla="*/ 8996 h 168"/>
              <a:gd name="T78" fmla="*/ 22309 w 114"/>
              <a:gd name="T79" fmla="*/ 11377 h 168"/>
              <a:gd name="T80" fmla="*/ 24063 w 114"/>
              <a:gd name="T81" fmla="*/ 14552 h 16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4"/>
              <a:gd name="T124" fmla="*/ 0 h 168"/>
              <a:gd name="T125" fmla="*/ 114 w 114"/>
              <a:gd name="T126" fmla="*/ 168 h 16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4" h="168">
                <a:moveTo>
                  <a:pt x="96" y="55"/>
                </a:moveTo>
                <a:lnTo>
                  <a:pt x="101" y="72"/>
                </a:lnTo>
                <a:lnTo>
                  <a:pt x="100" y="88"/>
                </a:lnTo>
                <a:lnTo>
                  <a:pt x="92" y="101"/>
                </a:lnTo>
                <a:lnTo>
                  <a:pt x="82" y="112"/>
                </a:lnTo>
                <a:lnTo>
                  <a:pt x="69" y="123"/>
                </a:lnTo>
                <a:lnTo>
                  <a:pt x="54" y="134"/>
                </a:lnTo>
                <a:lnTo>
                  <a:pt x="40" y="143"/>
                </a:lnTo>
                <a:lnTo>
                  <a:pt x="27" y="153"/>
                </a:lnTo>
                <a:lnTo>
                  <a:pt x="25" y="156"/>
                </a:lnTo>
                <a:lnTo>
                  <a:pt x="24" y="158"/>
                </a:lnTo>
                <a:lnTo>
                  <a:pt x="24" y="162"/>
                </a:lnTo>
                <a:lnTo>
                  <a:pt x="25" y="165"/>
                </a:lnTo>
                <a:lnTo>
                  <a:pt x="28" y="167"/>
                </a:lnTo>
                <a:lnTo>
                  <a:pt x="31" y="168"/>
                </a:lnTo>
                <a:lnTo>
                  <a:pt x="33" y="168"/>
                </a:lnTo>
                <a:lnTo>
                  <a:pt x="37" y="167"/>
                </a:lnTo>
                <a:lnTo>
                  <a:pt x="53" y="157"/>
                </a:lnTo>
                <a:lnTo>
                  <a:pt x="69" y="147"/>
                </a:lnTo>
                <a:lnTo>
                  <a:pt x="84" y="135"/>
                </a:lnTo>
                <a:lnTo>
                  <a:pt x="97" y="121"/>
                </a:lnTo>
                <a:lnTo>
                  <a:pt x="107" y="106"/>
                </a:lnTo>
                <a:lnTo>
                  <a:pt x="113" y="89"/>
                </a:lnTo>
                <a:lnTo>
                  <a:pt x="114" y="71"/>
                </a:lnTo>
                <a:lnTo>
                  <a:pt x="110" y="51"/>
                </a:lnTo>
                <a:lnTo>
                  <a:pt x="101" y="36"/>
                </a:lnTo>
                <a:lnTo>
                  <a:pt x="87" y="24"/>
                </a:lnTo>
                <a:lnTo>
                  <a:pt x="70" y="14"/>
                </a:lnTo>
                <a:lnTo>
                  <a:pt x="51" y="7"/>
                </a:lnTo>
                <a:lnTo>
                  <a:pt x="32" y="2"/>
                </a:lnTo>
                <a:lnTo>
                  <a:pt x="17" y="0"/>
                </a:lnTo>
                <a:lnTo>
                  <a:pt x="5" y="0"/>
                </a:lnTo>
                <a:lnTo>
                  <a:pt x="0" y="3"/>
                </a:lnTo>
                <a:lnTo>
                  <a:pt x="12" y="9"/>
                </a:lnTo>
                <a:lnTo>
                  <a:pt x="26" y="13"/>
                </a:lnTo>
                <a:lnTo>
                  <a:pt x="41" y="17"/>
                </a:lnTo>
                <a:lnTo>
                  <a:pt x="54" y="22"/>
                </a:lnTo>
                <a:lnTo>
                  <a:pt x="68" y="27"/>
                </a:lnTo>
                <a:lnTo>
                  <a:pt x="80" y="34"/>
                </a:lnTo>
                <a:lnTo>
                  <a:pt x="89" y="43"/>
                </a:lnTo>
                <a:lnTo>
                  <a:pt x="96" y="55"/>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37" name="Freeform 1343"/>
          <p:cNvSpPr>
            <a:spLocks/>
          </p:cNvSpPr>
          <p:nvPr/>
        </p:nvSpPr>
        <p:spPr bwMode="auto">
          <a:xfrm>
            <a:off x="6181725" y="1739900"/>
            <a:ext cx="74613" cy="92075"/>
          </a:xfrm>
          <a:custGeom>
            <a:avLst/>
            <a:gdLst>
              <a:gd name="T0" fmla="*/ 23236 w 289"/>
              <a:gd name="T1" fmla="*/ 17051 h 351"/>
              <a:gd name="T2" fmla="*/ 12392 w 289"/>
              <a:gd name="T3" fmla="*/ 27806 h 351"/>
              <a:gd name="T4" fmla="*/ 3873 w 289"/>
              <a:gd name="T5" fmla="*/ 40660 h 351"/>
              <a:gd name="T6" fmla="*/ 0 w 289"/>
              <a:gd name="T7" fmla="*/ 55088 h 351"/>
              <a:gd name="T8" fmla="*/ 775 w 289"/>
              <a:gd name="T9" fmla="*/ 65056 h 351"/>
              <a:gd name="T10" fmla="*/ 2065 w 289"/>
              <a:gd name="T11" fmla="*/ 68728 h 351"/>
              <a:gd name="T12" fmla="*/ 4389 w 289"/>
              <a:gd name="T13" fmla="*/ 72401 h 351"/>
              <a:gd name="T14" fmla="*/ 7487 w 289"/>
              <a:gd name="T15" fmla="*/ 75549 h 351"/>
              <a:gd name="T16" fmla="*/ 12909 w 289"/>
              <a:gd name="T17" fmla="*/ 78959 h 351"/>
              <a:gd name="T18" fmla="*/ 19880 w 289"/>
              <a:gd name="T19" fmla="*/ 82631 h 351"/>
              <a:gd name="T20" fmla="*/ 27625 w 289"/>
              <a:gd name="T21" fmla="*/ 85517 h 351"/>
              <a:gd name="T22" fmla="*/ 35112 w 289"/>
              <a:gd name="T23" fmla="*/ 87616 h 351"/>
              <a:gd name="T24" fmla="*/ 43115 w 289"/>
              <a:gd name="T25" fmla="*/ 89452 h 351"/>
              <a:gd name="T26" fmla="*/ 50861 w 289"/>
              <a:gd name="T27" fmla="*/ 90501 h 351"/>
              <a:gd name="T28" fmla="*/ 58864 w 289"/>
              <a:gd name="T29" fmla="*/ 91288 h 351"/>
              <a:gd name="T30" fmla="*/ 66868 w 289"/>
              <a:gd name="T31" fmla="*/ 91813 h 351"/>
              <a:gd name="T32" fmla="*/ 72031 w 289"/>
              <a:gd name="T33" fmla="*/ 92075 h 351"/>
              <a:gd name="T34" fmla="*/ 73838 w 289"/>
              <a:gd name="T35" fmla="*/ 90501 h 351"/>
              <a:gd name="T36" fmla="*/ 74613 w 289"/>
              <a:gd name="T37" fmla="*/ 87878 h 351"/>
              <a:gd name="T38" fmla="*/ 72806 w 289"/>
              <a:gd name="T39" fmla="*/ 86042 h 351"/>
              <a:gd name="T40" fmla="*/ 67900 w 289"/>
              <a:gd name="T41" fmla="*/ 84468 h 351"/>
              <a:gd name="T42" fmla="*/ 60930 w 289"/>
              <a:gd name="T43" fmla="*/ 83156 h 351"/>
              <a:gd name="T44" fmla="*/ 53701 w 289"/>
              <a:gd name="T45" fmla="*/ 82107 h 351"/>
              <a:gd name="T46" fmla="*/ 46214 w 289"/>
              <a:gd name="T47" fmla="*/ 80795 h 351"/>
              <a:gd name="T48" fmla="*/ 39243 w 289"/>
              <a:gd name="T49" fmla="*/ 79484 h 351"/>
              <a:gd name="T50" fmla="*/ 32272 w 289"/>
              <a:gd name="T51" fmla="*/ 77647 h 351"/>
              <a:gd name="T52" fmla="*/ 25301 w 289"/>
              <a:gd name="T53" fmla="*/ 75286 h 351"/>
              <a:gd name="T54" fmla="*/ 18589 w 289"/>
              <a:gd name="T55" fmla="*/ 72401 h 351"/>
              <a:gd name="T56" fmla="*/ 12651 w 289"/>
              <a:gd name="T57" fmla="*/ 68466 h 351"/>
              <a:gd name="T58" fmla="*/ 8778 w 289"/>
              <a:gd name="T59" fmla="*/ 63220 h 351"/>
              <a:gd name="T60" fmla="*/ 7745 w 289"/>
              <a:gd name="T61" fmla="*/ 56399 h 351"/>
              <a:gd name="T62" fmla="*/ 8778 w 289"/>
              <a:gd name="T63" fmla="*/ 48792 h 351"/>
              <a:gd name="T64" fmla="*/ 11876 w 289"/>
              <a:gd name="T65" fmla="*/ 41447 h 351"/>
              <a:gd name="T66" fmla="*/ 16523 w 289"/>
              <a:gd name="T67" fmla="*/ 33577 h 351"/>
              <a:gd name="T68" fmla="*/ 21945 w 289"/>
              <a:gd name="T69" fmla="*/ 26757 h 351"/>
              <a:gd name="T70" fmla="*/ 28399 w 289"/>
              <a:gd name="T71" fmla="*/ 20199 h 351"/>
              <a:gd name="T72" fmla="*/ 35370 w 289"/>
              <a:gd name="T73" fmla="*/ 13903 h 351"/>
              <a:gd name="T74" fmla="*/ 45181 w 289"/>
              <a:gd name="T75" fmla="*/ 9181 h 351"/>
              <a:gd name="T76" fmla="*/ 54992 w 289"/>
              <a:gd name="T77" fmla="*/ 4984 h 351"/>
              <a:gd name="T78" fmla="*/ 61188 w 289"/>
              <a:gd name="T79" fmla="*/ 1574 h 351"/>
              <a:gd name="T80" fmla="*/ 59381 w 289"/>
              <a:gd name="T81" fmla="*/ 0 h 351"/>
              <a:gd name="T82" fmla="*/ 51119 w 289"/>
              <a:gd name="T83" fmla="*/ 1049 h 351"/>
              <a:gd name="T84" fmla="*/ 41566 w 289"/>
              <a:gd name="T85" fmla="*/ 4459 h 351"/>
              <a:gd name="T86" fmla="*/ 32788 w 289"/>
              <a:gd name="T87" fmla="*/ 9181 h 35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89"/>
              <a:gd name="T133" fmla="*/ 0 h 351"/>
              <a:gd name="T134" fmla="*/ 289 w 289"/>
              <a:gd name="T135" fmla="*/ 351 h 35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89" h="351">
                <a:moveTo>
                  <a:pt x="112" y="46"/>
                </a:moveTo>
                <a:lnTo>
                  <a:pt x="90" y="65"/>
                </a:lnTo>
                <a:lnTo>
                  <a:pt x="68" y="84"/>
                </a:lnTo>
                <a:lnTo>
                  <a:pt x="48" y="106"/>
                </a:lnTo>
                <a:lnTo>
                  <a:pt x="30" y="130"/>
                </a:lnTo>
                <a:lnTo>
                  <a:pt x="15" y="155"/>
                </a:lnTo>
                <a:lnTo>
                  <a:pt x="5" y="181"/>
                </a:lnTo>
                <a:lnTo>
                  <a:pt x="0" y="210"/>
                </a:lnTo>
                <a:lnTo>
                  <a:pt x="1" y="240"/>
                </a:lnTo>
                <a:lnTo>
                  <a:pt x="3" y="248"/>
                </a:lnTo>
                <a:lnTo>
                  <a:pt x="5" y="256"/>
                </a:lnTo>
                <a:lnTo>
                  <a:pt x="8" y="262"/>
                </a:lnTo>
                <a:lnTo>
                  <a:pt x="12" y="270"/>
                </a:lnTo>
                <a:lnTo>
                  <a:pt x="17" y="276"/>
                </a:lnTo>
                <a:lnTo>
                  <a:pt x="24" y="283"/>
                </a:lnTo>
                <a:lnTo>
                  <a:pt x="29" y="288"/>
                </a:lnTo>
                <a:lnTo>
                  <a:pt x="36" y="292"/>
                </a:lnTo>
                <a:lnTo>
                  <a:pt x="50" y="301"/>
                </a:lnTo>
                <a:lnTo>
                  <a:pt x="64" y="308"/>
                </a:lnTo>
                <a:lnTo>
                  <a:pt x="77" y="315"/>
                </a:lnTo>
                <a:lnTo>
                  <a:pt x="92" y="320"/>
                </a:lnTo>
                <a:lnTo>
                  <a:pt x="107" y="326"/>
                </a:lnTo>
                <a:lnTo>
                  <a:pt x="121" y="330"/>
                </a:lnTo>
                <a:lnTo>
                  <a:pt x="136" y="334"/>
                </a:lnTo>
                <a:lnTo>
                  <a:pt x="151" y="337"/>
                </a:lnTo>
                <a:lnTo>
                  <a:pt x="167" y="341"/>
                </a:lnTo>
                <a:lnTo>
                  <a:pt x="181" y="343"/>
                </a:lnTo>
                <a:lnTo>
                  <a:pt x="197" y="345"/>
                </a:lnTo>
                <a:lnTo>
                  <a:pt x="213" y="347"/>
                </a:lnTo>
                <a:lnTo>
                  <a:pt x="228" y="348"/>
                </a:lnTo>
                <a:lnTo>
                  <a:pt x="243" y="349"/>
                </a:lnTo>
                <a:lnTo>
                  <a:pt x="259" y="350"/>
                </a:lnTo>
                <a:lnTo>
                  <a:pt x="274" y="351"/>
                </a:lnTo>
                <a:lnTo>
                  <a:pt x="279" y="351"/>
                </a:lnTo>
                <a:lnTo>
                  <a:pt x="283" y="349"/>
                </a:lnTo>
                <a:lnTo>
                  <a:pt x="286" y="345"/>
                </a:lnTo>
                <a:lnTo>
                  <a:pt x="289" y="341"/>
                </a:lnTo>
                <a:lnTo>
                  <a:pt x="289" y="335"/>
                </a:lnTo>
                <a:lnTo>
                  <a:pt x="286" y="331"/>
                </a:lnTo>
                <a:lnTo>
                  <a:pt x="282" y="328"/>
                </a:lnTo>
                <a:lnTo>
                  <a:pt x="277" y="326"/>
                </a:lnTo>
                <a:lnTo>
                  <a:pt x="263" y="322"/>
                </a:lnTo>
                <a:lnTo>
                  <a:pt x="250" y="320"/>
                </a:lnTo>
                <a:lnTo>
                  <a:pt x="236" y="317"/>
                </a:lnTo>
                <a:lnTo>
                  <a:pt x="221" y="315"/>
                </a:lnTo>
                <a:lnTo>
                  <a:pt x="208" y="313"/>
                </a:lnTo>
                <a:lnTo>
                  <a:pt x="194" y="311"/>
                </a:lnTo>
                <a:lnTo>
                  <a:pt x="179" y="308"/>
                </a:lnTo>
                <a:lnTo>
                  <a:pt x="166" y="305"/>
                </a:lnTo>
                <a:lnTo>
                  <a:pt x="152" y="303"/>
                </a:lnTo>
                <a:lnTo>
                  <a:pt x="138" y="300"/>
                </a:lnTo>
                <a:lnTo>
                  <a:pt x="125" y="296"/>
                </a:lnTo>
                <a:lnTo>
                  <a:pt x="111" y="292"/>
                </a:lnTo>
                <a:lnTo>
                  <a:pt x="98" y="287"/>
                </a:lnTo>
                <a:lnTo>
                  <a:pt x="85" y="282"/>
                </a:lnTo>
                <a:lnTo>
                  <a:pt x="72" y="276"/>
                </a:lnTo>
                <a:lnTo>
                  <a:pt x="59" y="269"/>
                </a:lnTo>
                <a:lnTo>
                  <a:pt x="49" y="261"/>
                </a:lnTo>
                <a:lnTo>
                  <a:pt x="41" y="252"/>
                </a:lnTo>
                <a:lnTo>
                  <a:pt x="34" y="241"/>
                </a:lnTo>
                <a:lnTo>
                  <a:pt x="31" y="228"/>
                </a:lnTo>
                <a:lnTo>
                  <a:pt x="30" y="215"/>
                </a:lnTo>
                <a:lnTo>
                  <a:pt x="31" y="201"/>
                </a:lnTo>
                <a:lnTo>
                  <a:pt x="34" y="186"/>
                </a:lnTo>
                <a:lnTo>
                  <a:pt x="38" y="174"/>
                </a:lnTo>
                <a:lnTo>
                  <a:pt x="46" y="158"/>
                </a:lnTo>
                <a:lnTo>
                  <a:pt x="54" y="142"/>
                </a:lnTo>
                <a:lnTo>
                  <a:pt x="64" y="128"/>
                </a:lnTo>
                <a:lnTo>
                  <a:pt x="74" y="115"/>
                </a:lnTo>
                <a:lnTo>
                  <a:pt x="85" y="102"/>
                </a:lnTo>
                <a:lnTo>
                  <a:pt x="96" y="89"/>
                </a:lnTo>
                <a:lnTo>
                  <a:pt x="110" y="77"/>
                </a:lnTo>
                <a:lnTo>
                  <a:pt x="124" y="64"/>
                </a:lnTo>
                <a:lnTo>
                  <a:pt x="137" y="53"/>
                </a:lnTo>
                <a:lnTo>
                  <a:pt x="155" y="43"/>
                </a:lnTo>
                <a:lnTo>
                  <a:pt x="175" y="35"/>
                </a:lnTo>
                <a:lnTo>
                  <a:pt x="195" y="26"/>
                </a:lnTo>
                <a:lnTo>
                  <a:pt x="213" y="19"/>
                </a:lnTo>
                <a:lnTo>
                  <a:pt x="228" y="12"/>
                </a:lnTo>
                <a:lnTo>
                  <a:pt x="237" y="6"/>
                </a:lnTo>
                <a:lnTo>
                  <a:pt x="240" y="2"/>
                </a:lnTo>
                <a:lnTo>
                  <a:pt x="230" y="0"/>
                </a:lnTo>
                <a:lnTo>
                  <a:pt x="215" y="1"/>
                </a:lnTo>
                <a:lnTo>
                  <a:pt x="198" y="4"/>
                </a:lnTo>
                <a:lnTo>
                  <a:pt x="180" y="9"/>
                </a:lnTo>
                <a:lnTo>
                  <a:pt x="161" y="17"/>
                </a:lnTo>
                <a:lnTo>
                  <a:pt x="144" y="25"/>
                </a:lnTo>
                <a:lnTo>
                  <a:pt x="127" y="35"/>
                </a:lnTo>
                <a:lnTo>
                  <a:pt x="112" y="4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38" name="Freeform 1344"/>
          <p:cNvSpPr>
            <a:spLocks/>
          </p:cNvSpPr>
          <p:nvPr/>
        </p:nvSpPr>
        <p:spPr bwMode="auto">
          <a:xfrm>
            <a:off x="6284913" y="1736725"/>
            <a:ext cx="63500" cy="61913"/>
          </a:xfrm>
          <a:custGeom>
            <a:avLst/>
            <a:gdLst>
              <a:gd name="T0" fmla="*/ 52500 w 254"/>
              <a:gd name="T1" fmla="*/ 18786 h 234"/>
              <a:gd name="T2" fmla="*/ 55500 w 254"/>
              <a:gd name="T3" fmla="*/ 22225 h 234"/>
              <a:gd name="T4" fmla="*/ 57250 w 254"/>
              <a:gd name="T5" fmla="*/ 26194 h 234"/>
              <a:gd name="T6" fmla="*/ 58000 w 254"/>
              <a:gd name="T7" fmla="*/ 30427 h 234"/>
              <a:gd name="T8" fmla="*/ 58000 w 254"/>
              <a:gd name="T9" fmla="*/ 34925 h 234"/>
              <a:gd name="T10" fmla="*/ 57500 w 254"/>
              <a:gd name="T11" fmla="*/ 38629 h 234"/>
              <a:gd name="T12" fmla="*/ 56500 w 254"/>
              <a:gd name="T13" fmla="*/ 41805 h 234"/>
              <a:gd name="T14" fmla="*/ 54750 w 254"/>
              <a:gd name="T15" fmla="*/ 44980 h 234"/>
              <a:gd name="T16" fmla="*/ 52750 w 254"/>
              <a:gd name="T17" fmla="*/ 47361 h 234"/>
              <a:gd name="T18" fmla="*/ 50500 w 254"/>
              <a:gd name="T19" fmla="*/ 50271 h 234"/>
              <a:gd name="T20" fmla="*/ 48250 w 254"/>
              <a:gd name="T21" fmla="*/ 52653 h 234"/>
              <a:gd name="T22" fmla="*/ 45750 w 254"/>
              <a:gd name="T23" fmla="*/ 55034 h 234"/>
              <a:gd name="T24" fmla="*/ 43500 w 254"/>
              <a:gd name="T25" fmla="*/ 57680 h 234"/>
              <a:gd name="T26" fmla="*/ 43000 w 254"/>
              <a:gd name="T27" fmla="*/ 58473 h 234"/>
              <a:gd name="T28" fmla="*/ 43000 w 254"/>
              <a:gd name="T29" fmla="*/ 59267 h 234"/>
              <a:gd name="T30" fmla="*/ 43000 w 254"/>
              <a:gd name="T31" fmla="*/ 60061 h 234"/>
              <a:gd name="T32" fmla="*/ 43500 w 254"/>
              <a:gd name="T33" fmla="*/ 61119 h 234"/>
              <a:gd name="T34" fmla="*/ 44250 w 254"/>
              <a:gd name="T35" fmla="*/ 61648 h 234"/>
              <a:gd name="T36" fmla="*/ 45250 w 254"/>
              <a:gd name="T37" fmla="*/ 61913 h 234"/>
              <a:gd name="T38" fmla="*/ 46000 w 254"/>
              <a:gd name="T39" fmla="*/ 61648 h 234"/>
              <a:gd name="T40" fmla="*/ 46750 w 254"/>
              <a:gd name="T41" fmla="*/ 61119 h 234"/>
              <a:gd name="T42" fmla="*/ 52000 w 254"/>
              <a:gd name="T43" fmla="*/ 57415 h 234"/>
              <a:gd name="T44" fmla="*/ 56500 w 254"/>
              <a:gd name="T45" fmla="*/ 52653 h 234"/>
              <a:gd name="T46" fmla="*/ 60000 w 254"/>
              <a:gd name="T47" fmla="*/ 47096 h 234"/>
              <a:gd name="T48" fmla="*/ 62250 w 254"/>
              <a:gd name="T49" fmla="*/ 41011 h 234"/>
              <a:gd name="T50" fmla="*/ 63500 w 254"/>
              <a:gd name="T51" fmla="*/ 34661 h 234"/>
              <a:gd name="T52" fmla="*/ 62750 w 254"/>
              <a:gd name="T53" fmla="*/ 28311 h 234"/>
              <a:gd name="T54" fmla="*/ 60750 w 254"/>
              <a:gd name="T55" fmla="*/ 22225 h 234"/>
              <a:gd name="T56" fmla="*/ 56500 w 254"/>
              <a:gd name="T57" fmla="*/ 16933 h 234"/>
              <a:gd name="T58" fmla="*/ 53500 w 254"/>
              <a:gd name="T59" fmla="*/ 14023 h 234"/>
              <a:gd name="T60" fmla="*/ 49750 w 254"/>
              <a:gd name="T61" fmla="*/ 11906 h 234"/>
              <a:gd name="T62" fmla="*/ 45750 w 254"/>
              <a:gd name="T63" fmla="*/ 9525 h 234"/>
              <a:gd name="T64" fmla="*/ 41250 w 254"/>
              <a:gd name="T65" fmla="*/ 7673 h 234"/>
              <a:gd name="T66" fmla="*/ 36750 w 254"/>
              <a:gd name="T67" fmla="*/ 5556 h 234"/>
              <a:gd name="T68" fmla="*/ 32250 w 254"/>
              <a:gd name="T69" fmla="*/ 4233 h 234"/>
              <a:gd name="T70" fmla="*/ 27750 w 254"/>
              <a:gd name="T71" fmla="*/ 3175 h 234"/>
              <a:gd name="T72" fmla="*/ 23250 w 254"/>
              <a:gd name="T73" fmla="*/ 1852 h 234"/>
              <a:gd name="T74" fmla="*/ 18750 w 254"/>
              <a:gd name="T75" fmla="*/ 1058 h 234"/>
              <a:gd name="T76" fmla="*/ 14750 w 254"/>
              <a:gd name="T77" fmla="*/ 529 h 234"/>
              <a:gd name="T78" fmla="*/ 10750 w 254"/>
              <a:gd name="T79" fmla="*/ 0 h 234"/>
              <a:gd name="T80" fmla="*/ 7750 w 254"/>
              <a:gd name="T81" fmla="*/ 0 h 234"/>
              <a:gd name="T82" fmla="*/ 4750 w 254"/>
              <a:gd name="T83" fmla="*/ 0 h 234"/>
              <a:gd name="T84" fmla="*/ 2500 w 254"/>
              <a:gd name="T85" fmla="*/ 0 h 234"/>
              <a:gd name="T86" fmla="*/ 750 w 254"/>
              <a:gd name="T87" fmla="*/ 529 h 234"/>
              <a:gd name="T88" fmla="*/ 0 w 254"/>
              <a:gd name="T89" fmla="*/ 1058 h 234"/>
              <a:gd name="T90" fmla="*/ 2750 w 254"/>
              <a:gd name="T91" fmla="*/ 1588 h 234"/>
              <a:gd name="T92" fmla="*/ 5250 w 254"/>
              <a:gd name="T93" fmla="*/ 1852 h 234"/>
              <a:gd name="T94" fmla="*/ 8500 w 254"/>
              <a:gd name="T95" fmla="*/ 2381 h 234"/>
              <a:gd name="T96" fmla="*/ 11500 w 254"/>
              <a:gd name="T97" fmla="*/ 3175 h 234"/>
              <a:gd name="T98" fmla="*/ 14750 w 254"/>
              <a:gd name="T99" fmla="*/ 3969 h 234"/>
              <a:gd name="T100" fmla="*/ 18500 w 254"/>
              <a:gd name="T101" fmla="*/ 4498 h 234"/>
              <a:gd name="T102" fmla="*/ 21750 w 254"/>
              <a:gd name="T103" fmla="*/ 5292 h 234"/>
              <a:gd name="T104" fmla="*/ 25500 w 254"/>
              <a:gd name="T105" fmla="*/ 6085 h 234"/>
              <a:gd name="T106" fmla="*/ 29000 w 254"/>
              <a:gd name="T107" fmla="*/ 7408 h 234"/>
              <a:gd name="T108" fmla="*/ 32750 w 254"/>
              <a:gd name="T109" fmla="*/ 8467 h 234"/>
              <a:gd name="T110" fmla="*/ 36250 w 254"/>
              <a:gd name="T111" fmla="*/ 9525 h 234"/>
              <a:gd name="T112" fmla="*/ 39750 w 254"/>
              <a:gd name="T113" fmla="*/ 11113 h 234"/>
              <a:gd name="T114" fmla="*/ 43250 w 254"/>
              <a:gd name="T115" fmla="*/ 12700 h 234"/>
              <a:gd name="T116" fmla="*/ 46500 w 254"/>
              <a:gd name="T117" fmla="*/ 14552 h 234"/>
              <a:gd name="T118" fmla="*/ 49750 w 254"/>
              <a:gd name="T119" fmla="*/ 16669 h 234"/>
              <a:gd name="T120" fmla="*/ 52500 w 254"/>
              <a:gd name="T121" fmla="*/ 18786 h 23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54"/>
              <a:gd name="T184" fmla="*/ 0 h 234"/>
              <a:gd name="T185" fmla="*/ 254 w 254"/>
              <a:gd name="T186" fmla="*/ 234 h 23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54" h="234">
                <a:moveTo>
                  <a:pt x="210" y="71"/>
                </a:moveTo>
                <a:lnTo>
                  <a:pt x="222" y="84"/>
                </a:lnTo>
                <a:lnTo>
                  <a:pt x="229" y="99"/>
                </a:lnTo>
                <a:lnTo>
                  <a:pt x="232" y="115"/>
                </a:lnTo>
                <a:lnTo>
                  <a:pt x="232" y="132"/>
                </a:lnTo>
                <a:lnTo>
                  <a:pt x="230" y="146"/>
                </a:lnTo>
                <a:lnTo>
                  <a:pt x="226" y="158"/>
                </a:lnTo>
                <a:lnTo>
                  <a:pt x="219" y="170"/>
                </a:lnTo>
                <a:lnTo>
                  <a:pt x="211" y="179"/>
                </a:lnTo>
                <a:lnTo>
                  <a:pt x="202" y="190"/>
                </a:lnTo>
                <a:lnTo>
                  <a:pt x="193" y="199"/>
                </a:lnTo>
                <a:lnTo>
                  <a:pt x="183" y="208"/>
                </a:lnTo>
                <a:lnTo>
                  <a:pt x="174" y="218"/>
                </a:lnTo>
                <a:lnTo>
                  <a:pt x="172" y="221"/>
                </a:lnTo>
                <a:lnTo>
                  <a:pt x="172" y="224"/>
                </a:lnTo>
                <a:lnTo>
                  <a:pt x="172" y="227"/>
                </a:lnTo>
                <a:lnTo>
                  <a:pt x="174" y="231"/>
                </a:lnTo>
                <a:lnTo>
                  <a:pt x="177" y="233"/>
                </a:lnTo>
                <a:lnTo>
                  <a:pt x="181" y="234"/>
                </a:lnTo>
                <a:lnTo>
                  <a:pt x="184" y="233"/>
                </a:lnTo>
                <a:lnTo>
                  <a:pt x="187" y="231"/>
                </a:lnTo>
                <a:lnTo>
                  <a:pt x="208" y="217"/>
                </a:lnTo>
                <a:lnTo>
                  <a:pt x="226" y="199"/>
                </a:lnTo>
                <a:lnTo>
                  <a:pt x="240" y="178"/>
                </a:lnTo>
                <a:lnTo>
                  <a:pt x="249" y="155"/>
                </a:lnTo>
                <a:lnTo>
                  <a:pt x="254" y="131"/>
                </a:lnTo>
                <a:lnTo>
                  <a:pt x="251" y="107"/>
                </a:lnTo>
                <a:lnTo>
                  <a:pt x="243" y="84"/>
                </a:lnTo>
                <a:lnTo>
                  <a:pt x="226" y="64"/>
                </a:lnTo>
                <a:lnTo>
                  <a:pt x="214" y="53"/>
                </a:lnTo>
                <a:lnTo>
                  <a:pt x="199" y="45"/>
                </a:lnTo>
                <a:lnTo>
                  <a:pt x="183" y="36"/>
                </a:lnTo>
                <a:lnTo>
                  <a:pt x="165" y="29"/>
                </a:lnTo>
                <a:lnTo>
                  <a:pt x="147" y="21"/>
                </a:lnTo>
                <a:lnTo>
                  <a:pt x="129" y="16"/>
                </a:lnTo>
                <a:lnTo>
                  <a:pt x="111" y="12"/>
                </a:lnTo>
                <a:lnTo>
                  <a:pt x="93" y="7"/>
                </a:lnTo>
                <a:lnTo>
                  <a:pt x="75" y="4"/>
                </a:lnTo>
                <a:lnTo>
                  <a:pt x="59" y="2"/>
                </a:lnTo>
                <a:lnTo>
                  <a:pt x="43" y="0"/>
                </a:lnTo>
                <a:lnTo>
                  <a:pt x="31" y="0"/>
                </a:lnTo>
                <a:lnTo>
                  <a:pt x="19" y="0"/>
                </a:lnTo>
                <a:lnTo>
                  <a:pt x="10" y="0"/>
                </a:lnTo>
                <a:lnTo>
                  <a:pt x="3" y="2"/>
                </a:lnTo>
                <a:lnTo>
                  <a:pt x="0" y="4"/>
                </a:lnTo>
                <a:lnTo>
                  <a:pt x="11" y="6"/>
                </a:lnTo>
                <a:lnTo>
                  <a:pt x="21" y="7"/>
                </a:lnTo>
                <a:lnTo>
                  <a:pt x="34" y="9"/>
                </a:lnTo>
                <a:lnTo>
                  <a:pt x="46" y="12"/>
                </a:lnTo>
                <a:lnTo>
                  <a:pt x="59" y="15"/>
                </a:lnTo>
                <a:lnTo>
                  <a:pt x="74" y="17"/>
                </a:lnTo>
                <a:lnTo>
                  <a:pt x="87" y="20"/>
                </a:lnTo>
                <a:lnTo>
                  <a:pt x="102" y="23"/>
                </a:lnTo>
                <a:lnTo>
                  <a:pt x="116" y="28"/>
                </a:lnTo>
                <a:lnTo>
                  <a:pt x="131" y="32"/>
                </a:lnTo>
                <a:lnTo>
                  <a:pt x="145" y="36"/>
                </a:lnTo>
                <a:lnTo>
                  <a:pt x="159" y="42"/>
                </a:lnTo>
                <a:lnTo>
                  <a:pt x="173" y="48"/>
                </a:lnTo>
                <a:lnTo>
                  <a:pt x="186" y="55"/>
                </a:lnTo>
                <a:lnTo>
                  <a:pt x="199" y="63"/>
                </a:lnTo>
                <a:lnTo>
                  <a:pt x="210" y="71"/>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39" name="Freeform 1345"/>
          <p:cNvSpPr>
            <a:spLocks/>
          </p:cNvSpPr>
          <p:nvPr/>
        </p:nvSpPr>
        <p:spPr bwMode="auto">
          <a:xfrm>
            <a:off x="6156325" y="1765300"/>
            <a:ext cx="25400" cy="57150"/>
          </a:xfrm>
          <a:custGeom>
            <a:avLst/>
            <a:gdLst>
              <a:gd name="T0" fmla="*/ 0 w 103"/>
              <a:gd name="T1" fmla="*/ 31290 h 221"/>
              <a:gd name="T2" fmla="*/ 0 w 103"/>
              <a:gd name="T3" fmla="*/ 35945 h 221"/>
              <a:gd name="T4" fmla="*/ 986 w 103"/>
              <a:gd name="T5" fmla="*/ 40341 h 221"/>
              <a:gd name="T6" fmla="*/ 2959 w 103"/>
              <a:gd name="T7" fmla="*/ 44479 h 221"/>
              <a:gd name="T8" fmla="*/ 5425 w 103"/>
              <a:gd name="T9" fmla="*/ 48099 h 221"/>
              <a:gd name="T10" fmla="*/ 8631 w 103"/>
              <a:gd name="T11" fmla="*/ 50944 h 221"/>
              <a:gd name="T12" fmla="*/ 12330 w 103"/>
              <a:gd name="T13" fmla="*/ 53788 h 221"/>
              <a:gd name="T14" fmla="*/ 16276 w 103"/>
              <a:gd name="T15" fmla="*/ 55857 h 221"/>
              <a:gd name="T16" fmla="*/ 20468 w 103"/>
              <a:gd name="T17" fmla="*/ 56891 h 221"/>
              <a:gd name="T18" fmla="*/ 21948 w 103"/>
              <a:gd name="T19" fmla="*/ 57150 h 221"/>
              <a:gd name="T20" fmla="*/ 23181 w 103"/>
              <a:gd name="T21" fmla="*/ 56633 h 221"/>
              <a:gd name="T22" fmla="*/ 24167 w 103"/>
              <a:gd name="T23" fmla="*/ 55857 h 221"/>
              <a:gd name="T24" fmla="*/ 24660 w 103"/>
              <a:gd name="T25" fmla="*/ 54564 h 221"/>
              <a:gd name="T26" fmla="*/ 24660 w 103"/>
              <a:gd name="T27" fmla="*/ 53271 h 221"/>
              <a:gd name="T28" fmla="*/ 24414 w 103"/>
              <a:gd name="T29" fmla="*/ 51978 h 221"/>
              <a:gd name="T30" fmla="*/ 23674 w 103"/>
              <a:gd name="T31" fmla="*/ 50685 h 221"/>
              <a:gd name="T32" fmla="*/ 22441 w 103"/>
              <a:gd name="T33" fmla="*/ 50168 h 221"/>
              <a:gd name="T34" fmla="*/ 18249 w 103"/>
              <a:gd name="T35" fmla="*/ 48616 h 221"/>
              <a:gd name="T36" fmla="*/ 14303 w 103"/>
              <a:gd name="T37" fmla="*/ 46289 h 221"/>
              <a:gd name="T38" fmla="*/ 11097 w 103"/>
              <a:gd name="T39" fmla="*/ 43444 h 221"/>
              <a:gd name="T40" fmla="*/ 8878 w 103"/>
              <a:gd name="T41" fmla="*/ 40083 h 221"/>
              <a:gd name="T42" fmla="*/ 7398 w 103"/>
              <a:gd name="T43" fmla="*/ 35945 h 221"/>
              <a:gd name="T44" fmla="*/ 6658 w 103"/>
              <a:gd name="T45" fmla="*/ 31549 h 221"/>
              <a:gd name="T46" fmla="*/ 6658 w 103"/>
              <a:gd name="T47" fmla="*/ 26636 h 221"/>
              <a:gd name="T48" fmla="*/ 7891 w 103"/>
              <a:gd name="T49" fmla="*/ 21722 h 221"/>
              <a:gd name="T50" fmla="*/ 9371 w 103"/>
              <a:gd name="T51" fmla="*/ 18102 h 221"/>
              <a:gd name="T52" fmla="*/ 11344 w 103"/>
              <a:gd name="T53" fmla="*/ 14740 h 221"/>
              <a:gd name="T54" fmla="*/ 13810 w 103"/>
              <a:gd name="T55" fmla="*/ 11895 h 221"/>
              <a:gd name="T56" fmla="*/ 16276 w 103"/>
              <a:gd name="T57" fmla="*/ 9051 h 221"/>
              <a:gd name="T58" fmla="*/ 18742 w 103"/>
              <a:gd name="T59" fmla="*/ 6465 h 221"/>
              <a:gd name="T60" fmla="*/ 21208 w 103"/>
              <a:gd name="T61" fmla="*/ 4396 h 221"/>
              <a:gd name="T62" fmla="*/ 23674 w 103"/>
              <a:gd name="T63" fmla="*/ 2069 h 221"/>
              <a:gd name="T64" fmla="*/ 25400 w 103"/>
              <a:gd name="T65" fmla="*/ 259 h 221"/>
              <a:gd name="T66" fmla="*/ 23674 w 103"/>
              <a:gd name="T67" fmla="*/ 0 h 221"/>
              <a:gd name="T68" fmla="*/ 20715 w 103"/>
              <a:gd name="T69" fmla="*/ 1293 h 221"/>
              <a:gd name="T70" fmla="*/ 17016 w 103"/>
              <a:gd name="T71" fmla="*/ 4396 h 221"/>
              <a:gd name="T72" fmla="*/ 12577 w 103"/>
              <a:gd name="T73" fmla="*/ 8534 h 221"/>
              <a:gd name="T74" fmla="*/ 8384 w 103"/>
              <a:gd name="T75" fmla="*/ 13706 h 221"/>
              <a:gd name="T76" fmla="*/ 4439 w 103"/>
              <a:gd name="T77" fmla="*/ 19395 h 221"/>
              <a:gd name="T78" fmla="*/ 1726 w 103"/>
              <a:gd name="T79" fmla="*/ 25343 h 221"/>
              <a:gd name="T80" fmla="*/ 0 w 103"/>
              <a:gd name="T81" fmla="*/ 31290 h 22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03"/>
              <a:gd name="T124" fmla="*/ 0 h 221"/>
              <a:gd name="T125" fmla="*/ 103 w 103"/>
              <a:gd name="T126" fmla="*/ 221 h 22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03" h="221">
                <a:moveTo>
                  <a:pt x="0" y="121"/>
                </a:moveTo>
                <a:lnTo>
                  <a:pt x="0" y="139"/>
                </a:lnTo>
                <a:lnTo>
                  <a:pt x="4" y="156"/>
                </a:lnTo>
                <a:lnTo>
                  <a:pt x="12" y="172"/>
                </a:lnTo>
                <a:lnTo>
                  <a:pt x="22" y="186"/>
                </a:lnTo>
                <a:lnTo>
                  <a:pt x="35" y="197"/>
                </a:lnTo>
                <a:lnTo>
                  <a:pt x="50" y="208"/>
                </a:lnTo>
                <a:lnTo>
                  <a:pt x="66" y="216"/>
                </a:lnTo>
                <a:lnTo>
                  <a:pt x="83" y="220"/>
                </a:lnTo>
                <a:lnTo>
                  <a:pt x="89" y="221"/>
                </a:lnTo>
                <a:lnTo>
                  <a:pt x="94" y="219"/>
                </a:lnTo>
                <a:lnTo>
                  <a:pt x="98" y="216"/>
                </a:lnTo>
                <a:lnTo>
                  <a:pt x="100" y="211"/>
                </a:lnTo>
                <a:lnTo>
                  <a:pt x="100" y="206"/>
                </a:lnTo>
                <a:lnTo>
                  <a:pt x="99" y="201"/>
                </a:lnTo>
                <a:lnTo>
                  <a:pt x="96" y="196"/>
                </a:lnTo>
                <a:lnTo>
                  <a:pt x="91" y="194"/>
                </a:lnTo>
                <a:lnTo>
                  <a:pt x="74" y="188"/>
                </a:lnTo>
                <a:lnTo>
                  <a:pt x="58" y="179"/>
                </a:lnTo>
                <a:lnTo>
                  <a:pt x="45" y="168"/>
                </a:lnTo>
                <a:lnTo>
                  <a:pt x="36" y="155"/>
                </a:lnTo>
                <a:lnTo>
                  <a:pt x="30" y="139"/>
                </a:lnTo>
                <a:lnTo>
                  <a:pt x="27" y="122"/>
                </a:lnTo>
                <a:lnTo>
                  <a:pt x="27" y="103"/>
                </a:lnTo>
                <a:lnTo>
                  <a:pt x="32" y="84"/>
                </a:lnTo>
                <a:lnTo>
                  <a:pt x="38" y="70"/>
                </a:lnTo>
                <a:lnTo>
                  <a:pt x="46" y="57"/>
                </a:lnTo>
                <a:lnTo>
                  <a:pt x="56" y="46"/>
                </a:lnTo>
                <a:lnTo>
                  <a:pt x="66" y="35"/>
                </a:lnTo>
                <a:lnTo>
                  <a:pt x="76" y="25"/>
                </a:lnTo>
                <a:lnTo>
                  <a:pt x="86" y="17"/>
                </a:lnTo>
                <a:lnTo>
                  <a:pt x="96" y="8"/>
                </a:lnTo>
                <a:lnTo>
                  <a:pt x="103" y="1"/>
                </a:lnTo>
                <a:lnTo>
                  <a:pt x="96" y="0"/>
                </a:lnTo>
                <a:lnTo>
                  <a:pt x="84" y="5"/>
                </a:lnTo>
                <a:lnTo>
                  <a:pt x="69" y="17"/>
                </a:lnTo>
                <a:lnTo>
                  <a:pt x="51" y="33"/>
                </a:lnTo>
                <a:lnTo>
                  <a:pt x="34" y="53"/>
                </a:lnTo>
                <a:lnTo>
                  <a:pt x="18" y="75"/>
                </a:lnTo>
                <a:lnTo>
                  <a:pt x="7" y="98"/>
                </a:lnTo>
                <a:lnTo>
                  <a:pt x="0" y="121"/>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40" name="Freeform 1346"/>
          <p:cNvSpPr>
            <a:spLocks/>
          </p:cNvSpPr>
          <p:nvPr/>
        </p:nvSpPr>
        <p:spPr bwMode="auto">
          <a:xfrm>
            <a:off x="6337300" y="1731963"/>
            <a:ext cx="55563" cy="76200"/>
          </a:xfrm>
          <a:custGeom>
            <a:avLst/>
            <a:gdLst>
              <a:gd name="T0" fmla="*/ 46763 w 221"/>
              <a:gd name="T1" fmla="*/ 30427 h 288"/>
              <a:gd name="T2" fmla="*/ 49529 w 221"/>
              <a:gd name="T3" fmla="*/ 35190 h 288"/>
              <a:gd name="T4" fmla="*/ 50786 w 221"/>
              <a:gd name="T5" fmla="*/ 40481 h 288"/>
              <a:gd name="T6" fmla="*/ 50032 w 221"/>
              <a:gd name="T7" fmla="*/ 46037 h 288"/>
              <a:gd name="T8" fmla="*/ 47015 w 221"/>
              <a:gd name="T9" fmla="*/ 51329 h 288"/>
              <a:gd name="T10" fmla="*/ 42741 w 221"/>
              <a:gd name="T11" fmla="*/ 56092 h 288"/>
              <a:gd name="T12" fmla="*/ 37712 w 221"/>
              <a:gd name="T13" fmla="*/ 60590 h 288"/>
              <a:gd name="T14" fmla="*/ 32433 w 221"/>
              <a:gd name="T15" fmla="*/ 65087 h 288"/>
              <a:gd name="T16" fmla="*/ 29164 w 221"/>
              <a:gd name="T17" fmla="*/ 68263 h 288"/>
              <a:gd name="T18" fmla="*/ 28159 w 221"/>
              <a:gd name="T19" fmla="*/ 70644 h 288"/>
              <a:gd name="T20" fmla="*/ 27404 w 221"/>
              <a:gd name="T21" fmla="*/ 73025 h 288"/>
              <a:gd name="T22" fmla="*/ 27656 w 221"/>
              <a:gd name="T23" fmla="*/ 75142 h 288"/>
              <a:gd name="T24" fmla="*/ 29416 w 221"/>
              <a:gd name="T25" fmla="*/ 76200 h 288"/>
              <a:gd name="T26" fmla="*/ 31427 w 221"/>
              <a:gd name="T27" fmla="*/ 75935 h 288"/>
              <a:gd name="T28" fmla="*/ 34947 w 221"/>
              <a:gd name="T29" fmla="*/ 71967 h 288"/>
              <a:gd name="T30" fmla="*/ 40729 w 221"/>
              <a:gd name="T31" fmla="*/ 66146 h 288"/>
              <a:gd name="T32" fmla="*/ 46763 w 221"/>
              <a:gd name="T33" fmla="*/ 60590 h 288"/>
              <a:gd name="T34" fmla="*/ 52043 w 221"/>
              <a:gd name="T35" fmla="*/ 53975 h 288"/>
              <a:gd name="T36" fmla="*/ 55312 w 221"/>
              <a:gd name="T37" fmla="*/ 46037 h 288"/>
              <a:gd name="T38" fmla="*/ 54809 w 221"/>
              <a:gd name="T39" fmla="*/ 37571 h 288"/>
              <a:gd name="T40" fmla="*/ 51289 w 221"/>
              <a:gd name="T41" fmla="*/ 29633 h 288"/>
              <a:gd name="T42" fmla="*/ 45506 w 221"/>
              <a:gd name="T43" fmla="*/ 23019 h 288"/>
              <a:gd name="T44" fmla="*/ 39975 w 221"/>
              <a:gd name="T45" fmla="*/ 18256 h 288"/>
              <a:gd name="T46" fmla="*/ 34444 w 221"/>
              <a:gd name="T47" fmla="*/ 14552 h 288"/>
              <a:gd name="T48" fmla="*/ 28661 w 221"/>
              <a:gd name="T49" fmla="*/ 10583 h 288"/>
              <a:gd name="T50" fmla="*/ 22376 w 221"/>
              <a:gd name="T51" fmla="*/ 7144 h 288"/>
              <a:gd name="T52" fmla="*/ 16593 w 221"/>
              <a:gd name="T53" fmla="*/ 3969 h 288"/>
              <a:gd name="T54" fmla="*/ 10559 w 221"/>
              <a:gd name="T55" fmla="*/ 1587 h 288"/>
              <a:gd name="T56" fmla="*/ 5531 w 221"/>
              <a:gd name="T57" fmla="*/ 265 h 288"/>
              <a:gd name="T58" fmla="*/ 1760 w 221"/>
              <a:gd name="T59" fmla="*/ 265 h 288"/>
              <a:gd name="T60" fmla="*/ 2011 w 221"/>
              <a:gd name="T61" fmla="*/ 1323 h 288"/>
              <a:gd name="T62" fmla="*/ 6537 w 221"/>
              <a:gd name="T63" fmla="*/ 3440 h 288"/>
              <a:gd name="T64" fmla="*/ 11817 w 221"/>
              <a:gd name="T65" fmla="*/ 5821 h 288"/>
              <a:gd name="T66" fmla="*/ 17851 w 221"/>
              <a:gd name="T67" fmla="*/ 8996 h 288"/>
              <a:gd name="T68" fmla="*/ 24136 w 221"/>
              <a:gd name="T69" fmla="*/ 12700 h 288"/>
              <a:gd name="T70" fmla="*/ 30421 w 221"/>
              <a:gd name="T71" fmla="*/ 16933 h 288"/>
              <a:gd name="T72" fmla="*/ 36707 w 221"/>
              <a:gd name="T73" fmla="*/ 21431 h 288"/>
              <a:gd name="T74" fmla="*/ 42489 w 221"/>
              <a:gd name="T75" fmla="*/ 25929 h 2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21"/>
              <a:gd name="T115" fmla="*/ 0 h 288"/>
              <a:gd name="T116" fmla="*/ 221 w 221"/>
              <a:gd name="T117" fmla="*/ 288 h 2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21" h="288">
                <a:moveTo>
                  <a:pt x="179" y="108"/>
                </a:moveTo>
                <a:lnTo>
                  <a:pt x="186" y="115"/>
                </a:lnTo>
                <a:lnTo>
                  <a:pt x="193" y="124"/>
                </a:lnTo>
                <a:lnTo>
                  <a:pt x="197" y="133"/>
                </a:lnTo>
                <a:lnTo>
                  <a:pt x="201" y="143"/>
                </a:lnTo>
                <a:lnTo>
                  <a:pt x="202" y="153"/>
                </a:lnTo>
                <a:lnTo>
                  <a:pt x="202" y="163"/>
                </a:lnTo>
                <a:lnTo>
                  <a:pt x="199" y="174"/>
                </a:lnTo>
                <a:lnTo>
                  <a:pt x="195" y="184"/>
                </a:lnTo>
                <a:lnTo>
                  <a:pt x="187" y="194"/>
                </a:lnTo>
                <a:lnTo>
                  <a:pt x="179" y="204"/>
                </a:lnTo>
                <a:lnTo>
                  <a:pt x="170" y="212"/>
                </a:lnTo>
                <a:lnTo>
                  <a:pt x="159" y="221"/>
                </a:lnTo>
                <a:lnTo>
                  <a:pt x="150" y="229"/>
                </a:lnTo>
                <a:lnTo>
                  <a:pt x="139" y="237"/>
                </a:lnTo>
                <a:lnTo>
                  <a:pt x="129" y="246"/>
                </a:lnTo>
                <a:lnTo>
                  <a:pt x="119" y="255"/>
                </a:lnTo>
                <a:lnTo>
                  <a:pt x="116" y="258"/>
                </a:lnTo>
                <a:lnTo>
                  <a:pt x="114" y="263"/>
                </a:lnTo>
                <a:lnTo>
                  <a:pt x="112" y="267"/>
                </a:lnTo>
                <a:lnTo>
                  <a:pt x="110" y="271"/>
                </a:lnTo>
                <a:lnTo>
                  <a:pt x="109" y="276"/>
                </a:lnTo>
                <a:lnTo>
                  <a:pt x="109" y="280"/>
                </a:lnTo>
                <a:lnTo>
                  <a:pt x="110" y="284"/>
                </a:lnTo>
                <a:lnTo>
                  <a:pt x="113" y="287"/>
                </a:lnTo>
                <a:lnTo>
                  <a:pt x="117" y="288"/>
                </a:lnTo>
                <a:lnTo>
                  <a:pt x="121" y="288"/>
                </a:lnTo>
                <a:lnTo>
                  <a:pt x="125" y="287"/>
                </a:lnTo>
                <a:lnTo>
                  <a:pt x="129" y="284"/>
                </a:lnTo>
                <a:lnTo>
                  <a:pt x="139" y="272"/>
                </a:lnTo>
                <a:lnTo>
                  <a:pt x="151" y="261"/>
                </a:lnTo>
                <a:lnTo>
                  <a:pt x="162" y="250"/>
                </a:lnTo>
                <a:lnTo>
                  <a:pt x="175" y="239"/>
                </a:lnTo>
                <a:lnTo>
                  <a:pt x="186" y="229"/>
                </a:lnTo>
                <a:lnTo>
                  <a:pt x="197" y="217"/>
                </a:lnTo>
                <a:lnTo>
                  <a:pt x="207" y="204"/>
                </a:lnTo>
                <a:lnTo>
                  <a:pt x="215" y="190"/>
                </a:lnTo>
                <a:lnTo>
                  <a:pt x="220" y="174"/>
                </a:lnTo>
                <a:lnTo>
                  <a:pt x="221" y="158"/>
                </a:lnTo>
                <a:lnTo>
                  <a:pt x="218" y="142"/>
                </a:lnTo>
                <a:lnTo>
                  <a:pt x="213" y="127"/>
                </a:lnTo>
                <a:lnTo>
                  <a:pt x="204" y="112"/>
                </a:lnTo>
                <a:lnTo>
                  <a:pt x="194" y="99"/>
                </a:lnTo>
                <a:lnTo>
                  <a:pt x="181" y="87"/>
                </a:lnTo>
                <a:lnTo>
                  <a:pt x="169" y="77"/>
                </a:lnTo>
                <a:lnTo>
                  <a:pt x="159" y="69"/>
                </a:lnTo>
                <a:lnTo>
                  <a:pt x="149" y="63"/>
                </a:lnTo>
                <a:lnTo>
                  <a:pt x="137" y="55"/>
                </a:lnTo>
                <a:lnTo>
                  <a:pt x="125" y="48"/>
                </a:lnTo>
                <a:lnTo>
                  <a:pt x="114" y="40"/>
                </a:lnTo>
                <a:lnTo>
                  <a:pt x="101" y="33"/>
                </a:lnTo>
                <a:lnTo>
                  <a:pt x="89" y="27"/>
                </a:lnTo>
                <a:lnTo>
                  <a:pt x="77" y="20"/>
                </a:lnTo>
                <a:lnTo>
                  <a:pt x="66" y="15"/>
                </a:lnTo>
                <a:lnTo>
                  <a:pt x="54" y="9"/>
                </a:lnTo>
                <a:lnTo>
                  <a:pt x="42" y="6"/>
                </a:lnTo>
                <a:lnTo>
                  <a:pt x="32" y="3"/>
                </a:lnTo>
                <a:lnTo>
                  <a:pt x="22" y="1"/>
                </a:lnTo>
                <a:lnTo>
                  <a:pt x="14" y="0"/>
                </a:lnTo>
                <a:lnTo>
                  <a:pt x="7" y="1"/>
                </a:lnTo>
                <a:lnTo>
                  <a:pt x="0" y="3"/>
                </a:lnTo>
                <a:lnTo>
                  <a:pt x="8" y="5"/>
                </a:lnTo>
                <a:lnTo>
                  <a:pt x="16" y="8"/>
                </a:lnTo>
                <a:lnTo>
                  <a:pt x="26" y="13"/>
                </a:lnTo>
                <a:lnTo>
                  <a:pt x="35" y="17"/>
                </a:lnTo>
                <a:lnTo>
                  <a:pt x="47" y="22"/>
                </a:lnTo>
                <a:lnTo>
                  <a:pt x="58" y="28"/>
                </a:lnTo>
                <a:lnTo>
                  <a:pt x="71" y="34"/>
                </a:lnTo>
                <a:lnTo>
                  <a:pt x="83" y="40"/>
                </a:lnTo>
                <a:lnTo>
                  <a:pt x="96" y="48"/>
                </a:lnTo>
                <a:lnTo>
                  <a:pt x="109" y="55"/>
                </a:lnTo>
                <a:lnTo>
                  <a:pt x="121" y="64"/>
                </a:lnTo>
                <a:lnTo>
                  <a:pt x="134" y="72"/>
                </a:lnTo>
                <a:lnTo>
                  <a:pt x="146" y="81"/>
                </a:lnTo>
                <a:lnTo>
                  <a:pt x="158" y="90"/>
                </a:lnTo>
                <a:lnTo>
                  <a:pt x="169" y="98"/>
                </a:lnTo>
                <a:lnTo>
                  <a:pt x="179" y="10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41" name="Freeform 1347"/>
          <p:cNvSpPr>
            <a:spLocks/>
          </p:cNvSpPr>
          <p:nvPr/>
        </p:nvSpPr>
        <p:spPr bwMode="auto">
          <a:xfrm>
            <a:off x="6276975" y="1820863"/>
            <a:ext cx="17463" cy="46037"/>
          </a:xfrm>
          <a:custGeom>
            <a:avLst/>
            <a:gdLst>
              <a:gd name="T0" fmla="*/ 6608 w 74"/>
              <a:gd name="T1" fmla="*/ 3175 h 174"/>
              <a:gd name="T2" fmla="*/ 6136 w 74"/>
              <a:gd name="T3" fmla="*/ 1852 h 174"/>
              <a:gd name="T4" fmla="*/ 5428 w 74"/>
              <a:gd name="T5" fmla="*/ 794 h 174"/>
              <a:gd name="T6" fmla="*/ 4012 w 74"/>
              <a:gd name="T7" fmla="*/ 265 h 174"/>
              <a:gd name="T8" fmla="*/ 2832 w 74"/>
              <a:gd name="T9" fmla="*/ 0 h 174"/>
              <a:gd name="T10" fmla="*/ 1652 w 74"/>
              <a:gd name="T11" fmla="*/ 529 h 174"/>
              <a:gd name="T12" fmla="*/ 708 w 74"/>
              <a:gd name="T13" fmla="*/ 1323 h 174"/>
              <a:gd name="T14" fmla="*/ 0 w 74"/>
              <a:gd name="T15" fmla="*/ 2646 h 174"/>
              <a:gd name="T16" fmla="*/ 0 w 74"/>
              <a:gd name="T17" fmla="*/ 4233 h 174"/>
              <a:gd name="T18" fmla="*/ 1180 w 74"/>
              <a:gd name="T19" fmla="*/ 10319 h 174"/>
              <a:gd name="T20" fmla="*/ 3068 w 74"/>
              <a:gd name="T21" fmla="*/ 17462 h 174"/>
              <a:gd name="T22" fmla="*/ 5664 w 74"/>
              <a:gd name="T23" fmla="*/ 24341 h 174"/>
              <a:gd name="T24" fmla="*/ 8496 w 74"/>
              <a:gd name="T25" fmla="*/ 31220 h 174"/>
              <a:gd name="T26" fmla="*/ 11563 w 74"/>
              <a:gd name="T27" fmla="*/ 37306 h 174"/>
              <a:gd name="T28" fmla="*/ 14395 w 74"/>
              <a:gd name="T29" fmla="*/ 42068 h 174"/>
              <a:gd name="T30" fmla="*/ 16283 w 74"/>
              <a:gd name="T31" fmla="*/ 45243 h 174"/>
              <a:gd name="T32" fmla="*/ 17463 w 74"/>
              <a:gd name="T33" fmla="*/ 46037 h 174"/>
              <a:gd name="T34" fmla="*/ 16991 w 74"/>
              <a:gd name="T35" fmla="*/ 42862 h 174"/>
              <a:gd name="T36" fmla="*/ 15811 w 74"/>
              <a:gd name="T37" fmla="*/ 38893 h 174"/>
              <a:gd name="T38" fmla="*/ 14395 w 74"/>
              <a:gd name="T39" fmla="*/ 33866 h 174"/>
              <a:gd name="T40" fmla="*/ 12507 w 74"/>
              <a:gd name="T41" fmla="*/ 27781 h 174"/>
              <a:gd name="T42" fmla="*/ 10855 w 74"/>
              <a:gd name="T43" fmla="*/ 21696 h 174"/>
              <a:gd name="T44" fmla="*/ 8967 w 74"/>
              <a:gd name="T45" fmla="*/ 15346 h 174"/>
              <a:gd name="T46" fmla="*/ 7552 w 74"/>
              <a:gd name="T47" fmla="*/ 9260 h 174"/>
              <a:gd name="T48" fmla="*/ 6608 w 74"/>
              <a:gd name="T49" fmla="*/ 3175 h 17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4"/>
              <a:gd name="T76" fmla="*/ 0 h 174"/>
              <a:gd name="T77" fmla="*/ 74 w 74"/>
              <a:gd name="T78" fmla="*/ 174 h 17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4" h="174">
                <a:moveTo>
                  <a:pt x="28" y="12"/>
                </a:moveTo>
                <a:lnTo>
                  <a:pt x="26" y="7"/>
                </a:lnTo>
                <a:lnTo>
                  <a:pt x="23" y="3"/>
                </a:lnTo>
                <a:lnTo>
                  <a:pt x="17" y="1"/>
                </a:lnTo>
                <a:lnTo>
                  <a:pt x="12" y="0"/>
                </a:lnTo>
                <a:lnTo>
                  <a:pt x="7" y="2"/>
                </a:lnTo>
                <a:lnTo>
                  <a:pt x="3" y="5"/>
                </a:lnTo>
                <a:lnTo>
                  <a:pt x="0" y="10"/>
                </a:lnTo>
                <a:lnTo>
                  <a:pt x="0" y="16"/>
                </a:lnTo>
                <a:lnTo>
                  <a:pt x="5" y="39"/>
                </a:lnTo>
                <a:lnTo>
                  <a:pt x="13" y="66"/>
                </a:lnTo>
                <a:lnTo>
                  <a:pt x="24" y="92"/>
                </a:lnTo>
                <a:lnTo>
                  <a:pt x="36" y="118"/>
                </a:lnTo>
                <a:lnTo>
                  <a:pt x="49" y="141"/>
                </a:lnTo>
                <a:lnTo>
                  <a:pt x="61" y="159"/>
                </a:lnTo>
                <a:lnTo>
                  <a:pt x="69" y="171"/>
                </a:lnTo>
                <a:lnTo>
                  <a:pt x="74" y="174"/>
                </a:lnTo>
                <a:lnTo>
                  <a:pt x="72" y="162"/>
                </a:lnTo>
                <a:lnTo>
                  <a:pt x="67" y="147"/>
                </a:lnTo>
                <a:lnTo>
                  <a:pt x="61" y="128"/>
                </a:lnTo>
                <a:lnTo>
                  <a:pt x="53" y="105"/>
                </a:lnTo>
                <a:lnTo>
                  <a:pt x="46" y="82"/>
                </a:lnTo>
                <a:lnTo>
                  <a:pt x="38" y="58"/>
                </a:lnTo>
                <a:lnTo>
                  <a:pt x="32" y="35"/>
                </a:lnTo>
                <a:lnTo>
                  <a:pt x="28" y="12"/>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42" name="Freeform 1348"/>
          <p:cNvSpPr>
            <a:spLocks/>
          </p:cNvSpPr>
          <p:nvPr/>
        </p:nvSpPr>
        <p:spPr bwMode="auto">
          <a:xfrm>
            <a:off x="6269038" y="1797050"/>
            <a:ext cx="9525" cy="22225"/>
          </a:xfrm>
          <a:custGeom>
            <a:avLst/>
            <a:gdLst>
              <a:gd name="T0" fmla="*/ 4885 w 39"/>
              <a:gd name="T1" fmla="*/ 2299 h 87"/>
              <a:gd name="T2" fmla="*/ 4640 w 39"/>
              <a:gd name="T3" fmla="*/ 1277 h 87"/>
              <a:gd name="T4" fmla="*/ 3908 w 39"/>
              <a:gd name="T5" fmla="*/ 511 h 87"/>
              <a:gd name="T6" fmla="*/ 3175 w 39"/>
              <a:gd name="T7" fmla="*/ 0 h 87"/>
              <a:gd name="T8" fmla="*/ 1954 w 39"/>
              <a:gd name="T9" fmla="*/ 0 h 87"/>
              <a:gd name="T10" fmla="*/ 1221 w 39"/>
              <a:gd name="T11" fmla="*/ 255 h 87"/>
              <a:gd name="T12" fmla="*/ 488 w 39"/>
              <a:gd name="T13" fmla="*/ 766 h 87"/>
              <a:gd name="T14" fmla="*/ 0 w 39"/>
              <a:gd name="T15" fmla="*/ 1533 h 87"/>
              <a:gd name="T16" fmla="*/ 0 w 39"/>
              <a:gd name="T17" fmla="*/ 2555 h 87"/>
              <a:gd name="T18" fmla="*/ 0 w 39"/>
              <a:gd name="T19" fmla="*/ 5620 h 87"/>
              <a:gd name="T20" fmla="*/ 733 w 39"/>
              <a:gd name="T21" fmla="*/ 8941 h 87"/>
              <a:gd name="T22" fmla="*/ 1710 w 39"/>
              <a:gd name="T23" fmla="*/ 12262 h 87"/>
              <a:gd name="T24" fmla="*/ 3175 w 39"/>
              <a:gd name="T25" fmla="*/ 15328 h 87"/>
              <a:gd name="T26" fmla="*/ 4640 w 39"/>
              <a:gd name="T27" fmla="*/ 18393 h 87"/>
              <a:gd name="T28" fmla="*/ 6106 w 39"/>
              <a:gd name="T29" fmla="*/ 20692 h 87"/>
              <a:gd name="T30" fmla="*/ 8060 w 39"/>
              <a:gd name="T31" fmla="*/ 21970 h 87"/>
              <a:gd name="T32" fmla="*/ 9281 w 39"/>
              <a:gd name="T33" fmla="*/ 22225 h 87"/>
              <a:gd name="T34" fmla="*/ 9525 w 39"/>
              <a:gd name="T35" fmla="*/ 17882 h 87"/>
              <a:gd name="T36" fmla="*/ 8304 w 39"/>
              <a:gd name="T37" fmla="*/ 12773 h 87"/>
              <a:gd name="T38" fmla="*/ 6594 w 39"/>
              <a:gd name="T39" fmla="*/ 7408 h 87"/>
              <a:gd name="T40" fmla="*/ 4885 w 39"/>
              <a:gd name="T41" fmla="*/ 2299 h 8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9"/>
              <a:gd name="T64" fmla="*/ 0 h 87"/>
              <a:gd name="T65" fmla="*/ 39 w 39"/>
              <a:gd name="T66" fmla="*/ 87 h 8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9" h="87">
                <a:moveTo>
                  <a:pt x="20" y="9"/>
                </a:moveTo>
                <a:lnTo>
                  <a:pt x="19" y="5"/>
                </a:lnTo>
                <a:lnTo>
                  <a:pt x="16" y="2"/>
                </a:lnTo>
                <a:lnTo>
                  <a:pt x="13" y="0"/>
                </a:lnTo>
                <a:lnTo>
                  <a:pt x="8" y="0"/>
                </a:lnTo>
                <a:lnTo>
                  <a:pt x="5" y="1"/>
                </a:lnTo>
                <a:lnTo>
                  <a:pt x="2" y="3"/>
                </a:lnTo>
                <a:lnTo>
                  <a:pt x="0" y="6"/>
                </a:lnTo>
                <a:lnTo>
                  <a:pt x="0" y="10"/>
                </a:lnTo>
                <a:lnTo>
                  <a:pt x="0" y="22"/>
                </a:lnTo>
                <a:lnTo>
                  <a:pt x="3" y="35"/>
                </a:lnTo>
                <a:lnTo>
                  <a:pt x="7" y="48"/>
                </a:lnTo>
                <a:lnTo>
                  <a:pt x="13" y="60"/>
                </a:lnTo>
                <a:lnTo>
                  <a:pt x="19" y="72"/>
                </a:lnTo>
                <a:lnTo>
                  <a:pt x="25" y="81"/>
                </a:lnTo>
                <a:lnTo>
                  <a:pt x="33" y="86"/>
                </a:lnTo>
                <a:lnTo>
                  <a:pt x="38" y="87"/>
                </a:lnTo>
                <a:lnTo>
                  <a:pt x="39" y="70"/>
                </a:lnTo>
                <a:lnTo>
                  <a:pt x="34" y="50"/>
                </a:lnTo>
                <a:lnTo>
                  <a:pt x="27" y="29"/>
                </a:lnTo>
                <a:lnTo>
                  <a:pt x="20" y="9"/>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43" name="Freeform 1349"/>
          <p:cNvSpPr>
            <a:spLocks/>
          </p:cNvSpPr>
          <p:nvPr/>
        </p:nvSpPr>
        <p:spPr bwMode="auto">
          <a:xfrm>
            <a:off x="6261100" y="1781175"/>
            <a:ext cx="7938" cy="12700"/>
          </a:xfrm>
          <a:custGeom>
            <a:avLst/>
            <a:gdLst>
              <a:gd name="T0" fmla="*/ 4202 w 34"/>
              <a:gd name="T1" fmla="*/ 1743 h 51"/>
              <a:gd name="T2" fmla="*/ 4202 w 34"/>
              <a:gd name="T3" fmla="*/ 1992 h 51"/>
              <a:gd name="T4" fmla="*/ 4202 w 34"/>
              <a:gd name="T5" fmla="*/ 1992 h 51"/>
              <a:gd name="T6" fmla="*/ 4202 w 34"/>
              <a:gd name="T7" fmla="*/ 1992 h 51"/>
              <a:gd name="T8" fmla="*/ 4202 w 34"/>
              <a:gd name="T9" fmla="*/ 1992 h 51"/>
              <a:gd name="T10" fmla="*/ 3969 w 34"/>
              <a:gd name="T11" fmla="*/ 1245 h 51"/>
              <a:gd name="T12" fmla="*/ 3269 w 34"/>
              <a:gd name="T13" fmla="*/ 249 h 51"/>
              <a:gd name="T14" fmla="*/ 2568 w 34"/>
              <a:gd name="T15" fmla="*/ 0 h 51"/>
              <a:gd name="T16" fmla="*/ 1634 w 34"/>
              <a:gd name="T17" fmla="*/ 0 h 51"/>
              <a:gd name="T18" fmla="*/ 934 w 34"/>
              <a:gd name="T19" fmla="*/ 249 h 51"/>
              <a:gd name="T20" fmla="*/ 233 w 34"/>
              <a:gd name="T21" fmla="*/ 1245 h 51"/>
              <a:gd name="T22" fmla="*/ 0 w 34"/>
              <a:gd name="T23" fmla="*/ 1992 h 51"/>
              <a:gd name="T24" fmla="*/ 0 w 34"/>
              <a:gd name="T25" fmla="*/ 2739 h 51"/>
              <a:gd name="T26" fmla="*/ 233 w 34"/>
              <a:gd name="T27" fmla="*/ 3984 h 51"/>
              <a:gd name="T28" fmla="*/ 934 w 34"/>
              <a:gd name="T29" fmla="*/ 5727 h 51"/>
              <a:gd name="T30" fmla="*/ 1868 w 34"/>
              <a:gd name="T31" fmla="*/ 7471 h 51"/>
              <a:gd name="T32" fmla="*/ 3035 w 34"/>
              <a:gd name="T33" fmla="*/ 9214 h 51"/>
              <a:gd name="T34" fmla="*/ 4202 w 34"/>
              <a:gd name="T35" fmla="*/ 10708 h 51"/>
              <a:gd name="T36" fmla="*/ 5837 w 34"/>
              <a:gd name="T37" fmla="*/ 11704 h 51"/>
              <a:gd name="T38" fmla="*/ 7004 w 34"/>
              <a:gd name="T39" fmla="*/ 12700 h 51"/>
              <a:gd name="T40" fmla="*/ 7938 w 34"/>
              <a:gd name="T41" fmla="*/ 12700 h 51"/>
              <a:gd name="T42" fmla="*/ 7705 w 34"/>
              <a:gd name="T43" fmla="*/ 9961 h 51"/>
              <a:gd name="T44" fmla="*/ 6771 w 34"/>
              <a:gd name="T45" fmla="*/ 6724 h 51"/>
              <a:gd name="T46" fmla="*/ 5370 w 34"/>
              <a:gd name="T47" fmla="*/ 3735 h 51"/>
              <a:gd name="T48" fmla="*/ 4202 w 34"/>
              <a:gd name="T49" fmla="*/ 1743 h 5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4"/>
              <a:gd name="T76" fmla="*/ 0 h 51"/>
              <a:gd name="T77" fmla="*/ 34 w 34"/>
              <a:gd name="T78" fmla="*/ 51 h 5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4" h="51">
                <a:moveTo>
                  <a:pt x="18" y="7"/>
                </a:moveTo>
                <a:lnTo>
                  <a:pt x="18" y="8"/>
                </a:lnTo>
                <a:lnTo>
                  <a:pt x="17" y="5"/>
                </a:lnTo>
                <a:lnTo>
                  <a:pt x="14" y="1"/>
                </a:lnTo>
                <a:lnTo>
                  <a:pt x="11" y="0"/>
                </a:lnTo>
                <a:lnTo>
                  <a:pt x="7" y="0"/>
                </a:lnTo>
                <a:lnTo>
                  <a:pt x="4" y="1"/>
                </a:lnTo>
                <a:lnTo>
                  <a:pt x="1" y="5"/>
                </a:lnTo>
                <a:lnTo>
                  <a:pt x="0" y="8"/>
                </a:lnTo>
                <a:lnTo>
                  <a:pt x="0" y="11"/>
                </a:lnTo>
                <a:lnTo>
                  <a:pt x="1" y="16"/>
                </a:lnTo>
                <a:lnTo>
                  <a:pt x="4" y="23"/>
                </a:lnTo>
                <a:lnTo>
                  <a:pt x="8" y="30"/>
                </a:lnTo>
                <a:lnTo>
                  <a:pt x="13" y="37"/>
                </a:lnTo>
                <a:lnTo>
                  <a:pt x="18" y="43"/>
                </a:lnTo>
                <a:lnTo>
                  <a:pt x="25" y="47"/>
                </a:lnTo>
                <a:lnTo>
                  <a:pt x="30" y="51"/>
                </a:lnTo>
                <a:lnTo>
                  <a:pt x="34" y="51"/>
                </a:lnTo>
                <a:lnTo>
                  <a:pt x="33" y="40"/>
                </a:lnTo>
                <a:lnTo>
                  <a:pt x="29" y="27"/>
                </a:lnTo>
                <a:lnTo>
                  <a:pt x="23" y="15"/>
                </a:lnTo>
                <a:lnTo>
                  <a:pt x="18" y="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44" name="Freeform 1350"/>
          <p:cNvSpPr>
            <a:spLocks/>
          </p:cNvSpPr>
          <p:nvPr/>
        </p:nvSpPr>
        <p:spPr bwMode="auto">
          <a:xfrm>
            <a:off x="6251575" y="1770063"/>
            <a:ext cx="12700" cy="6350"/>
          </a:xfrm>
          <a:custGeom>
            <a:avLst/>
            <a:gdLst>
              <a:gd name="T0" fmla="*/ 10215 w 46"/>
              <a:gd name="T1" fmla="*/ 4618 h 33"/>
              <a:gd name="T2" fmla="*/ 11320 w 46"/>
              <a:gd name="T3" fmla="*/ 4233 h 33"/>
              <a:gd name="T4" fmla="*/ 12424 w 46"/>
              <a:gd name="T5" fmla="*/ 3656 h 33"/>
              <a:gd name="T6" fmla="*/ 12700 w 46"/>
              <a:gd name="T7" fmla="*/ 2886 h 33"/>
              <a:gd name="T8" fmla="*/ 12700 w 46"/>
              <a:gd name="T9" fmla="*/ 1924 h 33"/>
              <a:gd name="T10" fmla="*/ 12148 w 46"/>
              <a:gd name="T11" fmla="*/ 962 h 33"/>
              <a:gd name="T12" fmla="*/ 11320 w 46"/>
              <a:gd name="T13" fmla="*/ 385 h 33"/>
              <a:gd name="T14" fmla="*/ 10215 w 46"/>
              <a:gd name="T15" fmla="*/ 0 h 33"/>
              <a:gd name="T16" fmla="*/ 8835 w 46"/>
              <a:gd name="T17" fmla="*/ 0 h 33"/>
              <a:gd name="T18" fmla="*/ 8007 w 46"/>
              <a:gd name="T19" fmla="*/ 0 h 33"/>
              <a:gd name="T20" fmla="*/ 6902 w 46"/>
              <a:gd name="T21" fmla="*/ 192 h 33"/>
              <a:gd name="T22" fmla="*/ 5246 w 46"/>
              <a:gd name="T23" fmla="*/ 577 h 33"/>
              <a:gd name="T24" fmla="*/ 3313 w 46"/>
              <a:gd name="T25" fmla="*/ 1347 h 33"/>
              <a:gd name="T26" fmla="*/ 1380 w 46"/>
              <a:gd name="T27" fmla="*/ 2694 h 33"/>
              <a:gd name="T28" fmla="*/ 552 w 46"/>
              <a:gd name="T29" fmla="*/ 3848 h 33"/>
              <a:gd name="T30" fmla="*/ 0 w 46"/>
              <a:gd name="T31" fmla="*/ 5003 h 33"/>
              <a:gd name="T32" fmla="*/ 0 w 46"/>
              <a:gd name="T33" fmla="*/ 5580 h 33"/>
              <a:gd name="T34" fmla="*/ 828 w 46"/>
              <a:gd name="T35" fmla="*/ 5965 h 33"/>
              <a:gd name="T36" fmla="*/ 1933 w 46"/>
              <a:gd name="T37" fmla="*/ 6350 h 33"/>
              <a:gd name="T38" fmla="*/ 3313 w 46"/>
              <a:gd name="T39" fmla="*/ 6350 h 33"/>
              <a:gd name="T40" fmla="*/ 4417 w 46"/>
              <a:gd name="T41" fmla="*/ 6350 h 33"/>
              <a:gd name="T42" fmla="*/ 5798 w 46"/>
              <a:gd name="T43" fmla="*/ 5965 h 33"/>
              <a:gd name="T44" fmla="*/ 7178 w 46"/>
              <a:gd name="T45" fmla="*/ 5773 h 33"/>
              <a:gd name="T46" fmla="*/ 8835 w 46"/>
              <a:gd name="T47" fmla="*/ 5388 h 33"/>
              <a:gd name="T48" fmla="*/ 10215 w 46"/>
              <a:gd name="T49" fmla="*/ 4618 h 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6"/>
              <a:gd name="T76" fmla="*/ 0 h 33"/>
              <a:gd name="T77" fmla="*/ 46 w 46"/>
              <a:gd name="T78" fmla="*/ 33 h 3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6" h="33">
                <a:moveTo>
                  <a:pt x="37" y="24"/>
                </a:moveTo>
                <a:lnTo>
                  <a:pt x="41" y="22"/>
                </a:lnTo>
                <a:lnTo>
                  <a:pt x="45" y="19"/>
                </a:lnTo>
                <a:lnTo>
                  <a:pt x="46" y="15"/>
                </a:lnTo>
                <a:lnTo>
                  <a:pt x="46" y="10"/>
                </a:lnTo>
                <a:lnTo>
                  <a:pt x="44" y="5"/>
                </a:lnTo>
                <a:lnTo>
                  <a:pt x="41" y="2"/>
                </a:lnTo>
                <a:lnTo>
                  <a:pt x="37" y="0"/>
                </a:lnTo>
                <a:lnTo>
                  <a:pt x="32" y="0"/>
                </a:lnTo>
                <a:lnTo>
                  <a:pt x="29" y="0"/>
                </a:lnTo>
                <a:lnTo>
                  <a:pt x="25" y="1"/>
                </a:lnTo>
                <a:lnTo>
                  <a:pt x="19" y="3"/>
                </a:lnTo>
                <a:lnTo>
                  <a:pt x="12" y="7"/>
                </a:lnTo>
                <a:lnTo>
                  <a:pt x="5" y="14"/>
                </a:lnTo>
                <a:lnTo>
                  <a:pt x="2" y="20"/>
                </a:lnTo>
                <a:lnTo>
                  <a:pt x="0" y="26"/>
                </a:lnTo>
                <a:lnTo>
                  <a:pt x="0" y="29"/>
                </a:lnTo>
                <a:lnTo>
                  <a:pt x="3" y="31"/>
                </a:lnTo>
                <a:lnTo>
                  <a:pt x="7" y="33"/>
                </a:lnTo>
                <a:lnTo>
                  <a:pt x="12" y="33"/>
                </a:lnTo>
                <a:lnTo>
                  <a:pt x="16" y="33"/>
                </a:lnTo>
                <a:lnTo>
                  <a:pt x="21" y="31"/>
                </a:lnTo>
                <a:lnTo>
                  <a:pt x="26" y="30"/>
                </a:lnTo>
                <a:lnTo>
                  <a:pt x="32" y="28"/>
                </a:lnTo>
                <a:lnTo>
                  <a:pt x="37" y="2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45" name="Freeform 1351"/>
          <p:cNvSpPr>
            <a:spLocks/>
          </p:cNvSpPr>
          <p:nvPr/>
        </p:nvSpPr>
        <p:spPr bwMode="auto">
          <a:xfrm>
            <a:off x="6197600" y="1754188"/>
            <a:ext cx="46038" cy="57150"/>
          </a:xfrm>
          <a:custGeom>
            <a:avLst/>
            <a:gdLst>
              <a:gd name="T0" fmla="*/ 16907 w 177"/>
              <a:gd name="T1" fmla="*/ 8612 h 219"/>
              <a:gd name="T2" fmla="*/ 13525 w 177"/>
              <a:gd name="T3" fmla="*/ 11221 h 219"/>
              <a:gd name="T4" fmla="*/ 10664 w 177"/>
              <a:gd name="T5" fmla="*/ 14092 h 219"/>
              <a:gd name="T6" fmla="*/ 7543 w 177"/>
              <a:gd name="T7" fmla="*/ 17223 h 219"/>
              <a:gd name="T8" fmla="*/ 5202 w 177"/>
              <a:gd name="T9" fmla="*/ 20616 h 219"/>
              <a:gd name="T10" fmla="*/ 3121 w 177"/>
              <a:gd name="T11" fmla="*/ 24269 h 219"/>
              <a:gd name="T12" fmla="*/ 1561 w 177"/>
              <a:gd name="T13" fmla="*/ 27923 h 219"/>
              <a:gd name="T14" fmla="*/ 520 w 177"/>
              <a:gd name="T15" fmla="*/ 31576 h 219"/>
              <a:gd name="T16" fmla="*/ 0 w 177"/>
              <a:gd name="T17" fmla="*/ 35490 h 219"/>
              <a:gd name="T18" fmla="*/ 520 w 177"/>
              <a:gd name="T19" fmla="*/ 41232 h 219"/>
              <a:gd name="T20" fmla="*/ 2601 w 177"/>
              <a:gd name="T21" fmla="*/ 46190 h 219"/>
              <a:gd name="T22" fmla="*/ 5982 w 177"/>
              <a:gd name="T23" fmla="*/ 50365 h 219"/>
              <a:gd name="T24" fmla="*/ 9884 w 177"/>
              <a:gd name="T25" fmla="*/ 53236 h 219"/>
              <a:gd name="T26" fmla="*/ 14826 w 177"/>
              <a:gd name="T27" fmla="*/ 55584 h 219"/>
              <a:gd name="T28" fmla="*/ 20288 w 177"/>
              <a:gd name="T29" fmla="*/ 56889 h 219"/>
              <a:gd name="T30" fmla="*/ 25490 w 177"/>
              <a:gd name="T31" fmla="*/ 57150 h 219"/>
              <a:gd name="T32" fmla="*/ 30692 w 177"/>
              <a:gd name="T33" fmla="*/ 56367 h 219"/>
              <a:gd name="T34" fmla="*/ 31993 w 177"/>
              <a:gd name="T35" fmla="*/ 56367 h 219"/>
              <a:gd name="T36" fmla="*/ 33033 w 177"/>
              <a:gd name="T37" fmla="*/ 55845 h 219"/>
              <a:gd name="T38" fmla="*/ 33813 w 177"/>
              <a:gd name="T39" fmla="*/ 54801 h 219"/>
              <a:gd name="T40" fmla="*/ 34073 w 177"/>
              <a:gd name="T41" fmla="*/ 53497 h 219"/>
              <a:gd name="T42" fmla="*/ 33813 w 177"/>
              <a:gd name="T43" fmla="*/ 52975 h 219"/>
              <a:gd name="T44" fmla="*/ 33033 w 177"/>
              <a:gd name="T45" fmla="*/ 52975 h 219"/>
              <a:gd name="T46" fmla="*/ 31993 w 177"/>
              <a:gd name="T47" fmla="*/ 52714 h 219"/>
              <a:gd name="T48" fmla="*/ 30432 w 177"/>
              <a:gd name="T49" fmla="*/ 52714 h 219"/>
              <a:gd name="T50" fmla="*/ 28871 w 177"/>
              <a:gd name="T51" fmla="*/ 52714 h 219"/>
              <a:gd name="T52" fmla="*/ 27571 w 177"/>
              <a:gd name="T53" fmla="*/ 52714 h 219"/>
              <a:gd name="T54" fmla="*/ 26010 w 177"/>
              <a:gd name="T55" fmla="*/ 52714 h 219"/>
              <a:gd name="T56" fmla="*/ 25230 w 177"/>
              <a:gd name="T57" fmla="*/ 52714 h 219"/>
              <a:gd name="T58" fmla="*/ 22629 w 177"/>
              <a:gd name="T59" fmla="*/ 52453 h 219"/>
              <a:gd name="T60" fmla="*/ 20028 w 177"/>
              <a:gd name="T61" fmla="*/ 52192 h 219"/>
              <a:gd name="T62" fmla="*/ 17427 w 177"/>
              <a:gd name="T63" fmla="*/ 51931 h 219"/>
              <a:gd name="T64" fmla="*/ 14566 w 177"/>
              <a:gd name="T65" fmla="*/ 51148 h 219"/>
              <a:gd name="T66" fmla="*/ 11965 w 177"/>
              <a:gd name="T67" fmla="*/ 50365 h 219"/>
              <a:gd name="T68" fmla="*/ 9104 w 177"/>
              <a:gd name="T69" fmla="*/ 48277 h 219"/>
              <a:gd name="T70" fmla="*/ 6763 w 177"/>
              <a:gd name="T71" fmla="*/ 45668 h 219"/>
              <a:gd name="T72" fmla="*/ 3902 w 177"/>
              <a:gd name="T73" fmla="*/ 42275 h 219"/>
              <a:gd name="T74" fmla="*/ 3381 w 177"/>
              <a:gd name="T75" fmla="*/ 38100 h 219"/>
              <a:gd name="T76" fmla="*/ 3641 w 177"/>
              <a:gd name="T77" fmla="*/ 34186 h 219"/>
              <a:gd name="T78" fmla="*/ 4942 w 177"/>
              <a:gd name="T79" fmla="*/ 30271 h 219"/>
              <a:gd name="T80" fmla="*/ 6503 w 177"/>
              <a:gd name="T81" fmla="*/ 26618 h 219"/>
              <a:gd name="T82" fmla="*/ 8843 w 177"/>
              <a:gd name="T83" fmla="*/ 23225 h 219"/>
              <a:gd name="T84" fmla="*/ 11705 w 177"/>
              <a:gd name="T85" fmla="*/ 19833 h 219"/>
              <a:gd name="T86" fmla="*/ 14566 w 177"/>
              <a:gd name="T87" fmla="*/ 16962 h 219"/>
              <a:gd name="T88" fmla="*/ 18207 w 177"/>
              <a:gd name="T89" fmla="*/ 14353 h 219"/>
              <a:gd name="T90" fmla="*/ 21849 w 177"/>
              <a:gd name="T91" fmla="*/ 11743 h 219"/>
              <a:gd name="T92" fmla="*/ 25490 w 177"/>
              <a:gd name="T93" fmla="*/ 9655 h 219"/>
              <a:gd name="T94" fmla="*/ 29391 w 177"/>
              <a:gd name="T95" fmla="*/ 7568 h 219"/>
              <a:gd name="T96" fmla="*/ 33033 w 177"/>
              <a:gd name="T97" fmla="*/ 6002 h 219"/>
              <a:gd name="T98" fmla="*/ 36674 w 177"/>
              <a:gd name="T99" fmla="*/ 4436 h 219"/>
              <a:gd name="T100" fmla="*/ 40056 w 177"/>
              <a:gd name="T101" fmla="*/ 3132 h 219"/>
              <a:gd name="T102" fmla="*/ 43437 w 177"/>
              <a:gd name="T103" fmla="*/ 2349 h 219"/>
              <a:gd name="T104" fmla="*/ 46038 w 177"/>
              <a:gd name="T105" fmla="*/ 1827 h 219"/>
              <a:gd name="T106" fmla="*/ 44217 w 177"/>
              <a:gd name="T107" fmla="*/ 522 h 219"/>
              <a:gd name="T108" fmla="*/ 41096 w 177"/>
              <a:gd name="T109" fmla="*/ 0 h 219"/>
              <a:gd name="T110" fmla="*/ 37715 w 177"/>
              <a:gd name="T111" fmla="*/ 522 h 219"/>
              <a:gd name="T112" fmla="*/ 33553 w 177"/>
              <a:gd name="T113" fmla="*/ 1566 h 219"/>
              <a:gd name="T114" fmla="*/ 28871 w 177"/>
              <a:gd name="T115" fmla="*/ 2871 h 219"/>
              <a:gd name="T116" fmla="*/ 24450 w 177"/>
              <a:gd name="T117" fmla="*/ 4436 h 219"/>
              <a:gd name="T118" fmla="*/ 20288 w 177"/>
              <a:gd name="T119" fmla="*/ 6785 h 219"/>
              <a:gd name="T120" fmla="*/ 16907 w 177"/>
              <a:gd name="T121" fmla="*/ 8612 h 2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77"/>
              <a:gd name="T184" fmla="*/ 0 h 219"/>
              <a:gd name="T185" fmla="*/ 177 w 177"/>
              <a:gd name="T186" fmla="*/ 219 h 2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77" h="219">
                <a:moveTo>
                  <a:pt x="65" y="33"/>
                </a:moveTo>
                <a:lnTo>
                  <a:pt x="52" y="43"/>
                </a:lnTo>
                <a:lnTo>
                  <a:pt x="41" y="54"/>
                </a:lnTo>
                <a:lnTo>
                  <a:pt x="29" y="66"/>
                </a:lnTo>
                <a:lnTo>
                  <a:pt x="20" y="79"/>
                </a:lnTo>
                <a:lnTo>
                  <a:pt x="12" y="93"/>
                </a:lnTo>
                <a:lnTo>
                  <a:pt x="6" y="107"/>
                </a:lnTo>
                <a:lnTo>
                  <a:pt x="2" y="121"/>
                </a:lnTo>
                <a:lnTo>
                  <a:pt x="0" y="136"/>
                </a:lnTo>
                <a:lnTo>
                  <a:pt x="2" y="158"/>
                </a:lnTo>
                <a:lnTo>
                  <a:pt x="10" y="177"/>
                </a:lnTo>
                <a:lnTo>
                  <a:pt x="23" y="193"/>
                </a:lnTo>
                <a:lnTo>
                  <a:pt x="38" y="204"/>
                </a:lnTo>
                <a:lnTo>
                  <a:pt x="57" y="213"/>
                </a:lnTo>
                <a:lnTo>
                  <a:pt x="78" y="218"/>
                </a:lnTo>
                <a:lnTo>
                  <a:pt x="98" y="219"/>
                </a:lnTo>
                <a:lnTo>
                  <a:pt x="118" y="216"/>
                </a:lnTo>
                <a:lnTo>
                  <a:pt x="123" y="216"/>
                </a:lnTo>
                <a:lnTo>
                  <a:pt x="127" y="214"/>
                </a:lnTo>
                <a:lnTo>
                  <a:pt x="130" y="210"/>
                </a:lnTo>
                <a:lnTo>
                  <a:pt x="131" y="205"/>
                </a:lnTo>
                <a:lnTo>
                  <a:pt x="130" y="203"/>
                </a:lnTo>
                <a:lnTo>
                  <a:pt x="127" y="203"/>
                </a:lnTo>
                <a:lnTo>
                  <a:pt x="123" y="202"/>
                </a:lnTo>
                <a:lnTo>
                  <a:pt x="117" y="202"/>
                </a:lnTo>
                <a:lnTo>
                  <a:pt x="111" y="202"/>
                </a:lnTo>
                <a:lnTo>
                  <a:pt x="106" y="202"/>
                </a:lnTo>
                <a:lnTo>
                  <a:pt x="100" y="202"/>
                </a:lnTo>
                <a:lnTo>
                  <a:pt x="97" y="202"/>
                </a:lnTo>
                <a:lnTo>
                  <a:pt x="87" y="201"/>
                </a:lnTo>
                <a:lnTo>
                  <a:pt x="77" y="200"/>
                </a:lnTo>
                <a:lnTo>
                  <a:pt x="67" y="199"/>
                </a:lnTo>
                <a:lnTo>
                  <a:pt x="56" y="196"/>
                </a:lnTo>
                <a:lnTo>
                  <a:pt x="46" y="193"/>
                </a:lnTo>
                <a:lnTo>
                  <a:pt x="35" y="185"/>
                </a:lnTo>
                <a:lnTo>
                  <a:pt x="26" y="175"/>
                </a:lnTo>
                <a:lnTo>
                  <a:pt x="15" y="162"/>
                </a:lnTo>
                <a:lnTo>
                  <a:pt x="13" y="146"/>
                </a:lnTo>
                <a:lnTo>
                  <a:pt x="14" y="131"/>
                </a:lnTo>
                <a:lnTo>
                  <a:pt x="19" y="116"/>
                </a:lnTo>
                <a:lnTo>
                  <a:pt x="25" y="102"/>
                </a:lnTo>
                <a:lnTo>
                  <a:pt x="34" y="89"/>
                </a:lnTo>
                <a:lnTo>
                  <a:pt x="45" y="76"/>
                </a:lnTo>
                <a:lnTo>
                  <a:pt x="56" y="65"/>
                </a:lnTo>
                <a:lnTo>
                  <a:pt x="70" y="55"/>
                </a:lnTo>
                <a:lnTo>
                  <a:pt x="84" y="45"/>
                </a:lnTo>
                <a:lnTo>
                  <a:pt x="98" y="37"/>
                </a:lnTo>
                <a:lnTo>
                  <a:pt x="113" y="29"/>
                </a:lnTo>
                <a:lnTo>
                  <a:pt x="127" y="23"/>
                </a:lnTo>
                <a:lnTo>
                  <a:pt x="141" y="17"/>
                </a:lnTo>
                <a:lnTo>
                  <a:pt x="154" y="12"/>
                </a:lnTo>
                <a:lnTo>
                  <a:pt x="167" y="9"/>
                </a:lnTo>
                <a:lnTo>
                  <a:pt x="177" y="7"/>
                </a:lnTo>
                <a:lnTo>
                  <a:pt x="170" y="2"/>
                </a:lnTo>
                <a:lnTo>
                  <a:pt x="158" y="0"/>
                </a:lnTo>
                <a:lnTo>
                  <a:pt x="145" y="2"/>
                </a:lnTo>
                <a:lnTo>
                  <a:pt x="129" y="6"/>
                </a:lnTo>
                <a:lnTo>
                  <a:pt x="111" y="11"/>
                </a:lnTo>
                <a:lnTo>
                  <a:pt x="94" y="17"/>
                </a:lnTo>
                <a:lnTo>
                  <a:pt x="78" y="26"/>
                </a:lnTo>
                <a:lnTo>
                  <a:pt x="65" y="33"/>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46" name="Freeform 1352"/>
          <p:cNvSpPr>
            <a:spLocks/>
          </p:cNvSpPr>
          <p:nvPr/>
        </p:nvSpPr>
        <p:spPr bwMode="auto">
          <a:xfrm>
            <a:off x="6273800" y="1752600"/>
            <a:ext cx="30163" cy="46038"/>
          </a:xfrm>
          <a:custGeom>
            <a:avLst/>
            <a:gdLst>
              <a:gd name="T0" fmla="*/ 25442 w 115"/>
              <a:gd name="T1" fmla="*/ 15436 h 170"/>
              <a:gd name="T2" fmla="*/ 26229 w 115"/>
              <a:gd name="T3" fmla="*/ 20311 h 170"/>
              <a:gd name="T4" fmla="*/ 25704 w 115"/>
              <a:gd name="T5" fmla="*/ 24373 h 170"/>
              <a:gd name="T6" fmla="*/ 23868 w 115"/>
              <a:gd name="T7" fmla="*/ 27894 h 170"/>
              <a:gd name="T8" fmla="*/ 20983 w 115"/>
              <a:gd name="T9" fmla="*/ 30873 h 170"/>
              <a:gd name="T10" fmla="*/ 17836 w 115"/>
              <a:gd name="T11" fmla="*/ 33851 h 170"/>
              <a:gd name="T12" fmla="*/ 14163 w 115"/>
              <a:gd name="T13" fmla="*/ 36560 h 170"/>
              <a:gd name="T14" fmla="*/ 10229 w 115"/>
              <a:gd name="T15" fmla="*/ 39268 h 170"/>
              <a:gd name="T16" fmla="*/ 7082 w 115"/>
              <a:gd name="T17" fmla="*/ 41976 h 170"/>
              <a:gd name="T18" fmla="*/ 6557 w 115"/>
              <a:gd name="T19" fmla="*/ 42788 h 170"/>
              <a:gd name="T20" fmla="*/ 6033 w 115"/>
              <a:gd name="T21" fmla="*/ 43330 h 170"/>
              <a:gd name="T22" fmla="*/ 6033 w 115"/>
              <a:gd name="T23" fmla="*/ 44413 h 170"/>
              <a:gd name="T24" fmla="*/ 6819 w 115"/>
              <a:gd name="T25" fmla="*/ 45226 h 170"/>
              <a:gd name="T26" fmla="*/ 7344 w 115"/>
              <a:gd name="T27" fmla="*/ 45767 h 170"/>
              <a:gd name="T28" fmla="*/ 8131 w 115"/>
              <a:gd name="T29" fmla="*/ 46038 h 170"/>
              <a:gd name="T30" fmla="*/ 8918 w 115"/>
              <a:gd name="T31" fmla="*/ 46038 h 170"/>
              <a:gd name="T32" fmla="*/ 9705 w 115"/>
              <a:gd name="T33" fmla="*/ 45767 h 170"/>
              <a:gd name="T34" fmla="*/ 13901 w 115"/>
              <a:gd name="T35" fmla="*/ 43059 h 170"/>
              <a:gd name="T36" fmla="*/ 18098 w 115"/>
              <a:gd name="T37" fmla="*/ 40351 h 170"/>
              <a:gd name="T38" fmla="*/ 21770 w 115"/>
              <a:gd name="T39" fmla="*/ 37101 h 170"/>
              <a:gd name="T40" fmla="*/ 25442 w 115"/>
              <a:gd name="T41" fmla="*/ 33310 h 170"/>
              <a:gd name="T42" fmla="*/ 27802 w 115"/>
              <a:gd name="T43" fmla="*/ 29248 h 170"/>
              <a:gd name="T44" fmla="*/ 29638 w 115"/>
              <a:gd name="T45" fmla="*/ 24644 h 170"/>
              <a:gd name="T46" fmla="*/ 30163 w 115"/>
              <a:gd name="T47" fmla="*/ 19769 h 170"/>
              <a:gd name="T48" fmla="*/ 29114 w 115"/>
              <a:gd name="T49" fmla="*/ 14353 h 170"/>
              <a:gd name="T50" fmla="*/ 26491 w 115"/>
              <a:gd name="T51" fmla="*/ 10562 h 170"/>
              <a:gd name="T52" fmla="*/ 23344 w 115"/>
              <a:gd name="T53" fmla="*/ 7041 h 170"/>
              <a:gd name="T54" fmla="*/ 18885 w 115"/>
              <a:gd name="T55" fmla="*/ 4062 h 170"/>
              <a:gd name="T56" fmla="*/ 14426 w 115"/>
              <a:gd name="T57" fmla="*/ 2166 h 170"/>
              <a:gd name="T58" fmla="*/ 9705 w 115"/>
              <a:gd name="T59" fmla="*/ 542 h 170"/>
              <a:gd name="T60" fmla="*/ 5508 w 115"/>
              <a:gd name="T61" fmla="*/ 0 h 170"/>
              <a:gd name="T62" fmla="*/ 2361 w 115"/>
              <a:gd name="T63" fmla="*/ 271 h 170"/>
              <a:gd name="T64" fmla="*/ 0 w 115"/>
              <a:gd name="T65" fmla="*/ 1354 h 170"/>
              <a:gd name="T66" fmla="*/ 3934 w 115"/>
              <a:gd name="T67" fmla="*/ 2708 h 170"/>
              <a:gd name="T68" fmla="*/ 7869 w 115"/>
              <a:gd name="T69" fmla="*/ 3521 h 170"/>
              <a:gd name="T70" fmla="*/ 11278 w 115"/>
              <a:gd name="T71" fmla="*/ 4333 h 170"/>
              <a:gd name="T72" fmla="*/ 14950 w 115"/>
              <a:gd name="T73" fmla="*/ 5416 h 170"/>
              <a:gd name="T74" fmla="*/ 18360 w 115"/>
              <a:gd name="T75" fmla="*/ 7041 h 170"/>
              <a:gd name="T76" fmla="*/ 21245 w 115"/>
              <a:gd name="T77" fmla="*/ 8937 h 170"/>
              <a:gd name="T78" fmla="*/ 23868 w 115"/>
              <a:gd name="T79" fmla="*/ 11645 h 170"/>
              <a:gd name="T80" fmla="*/ 25442 w 115"/>
              <a:gd name="T81" fmla="*/ 15436 h 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5"/>
              <a:gd name="T124" fmla="*/ 0 h 170"/>
              <a:gd name="T125" fmla="*/ 115 w 115"/>
              <a:gd name="T126" fmla="*/ 170 h 17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5" h="170">
                <a:moveTo>
                  <a:pt x="97" y="57"/>
                </a:moveTo>
                <a:lnTo>
                  <a:pt x="100" y="75"/>
                </a:lnTo>
                <a:lnTo>
                  <a:pt x="98" y="90"/>
                </a:lnTo>
                <a:lnTo>
                  <a:pt x="91" y="103"/>
                </a:lnTo>
                <a:lnTo>
                  <a:pt x="80" y="114"/>
                </a:lnTo>
                <a:lnTo>
                  <a:pt x="68" y="125"/>
                </a:lnTo>
                <a:lnTo>
                  <a:pt x="54" y="135"/>
                </a:lnTo>
                <a:lnTo>
                  <a:pt x="39" y="145"/>
                </a:lnTo>
                <a:lnTo>
                  <a:pt x="27" y="155"/>
                </a:lnTo>
                <a:lnTo>
                  <a:pt x="25" y="158"/>
                </a:lnTo>
                <a:lnTo>
                  <a:pt x="23" y="160"/>
                </a:lnTo>
                <a:lnTo>
                  <a:pt x="23" y="164"/>
                </a:lnTo>
                <a:lnTo>
                  <a:pt x="26" y="167"/>
                </a:lnTo>
                <a:lnTo>
                  <a:pt x="28" y="169"/>
                </a:lnTo>
                <a:lnTo>
                  <a:pt x="31" y="170"/>
                </a:lnTo>
                <a:lnTo>
                  <a:pt x="34" y="170"/>
                </a:lnTo>
                <a:lnTo>
                  <a:pt x="37" y="169"/>
                </a:lnTo>
                <a:lnTo>
                  <a:pt x="53" y="159"/>
                </a:lnTo>
                <a:lnTo>
                  <a:pt x="69" y="149"/>
                </a:lnTo>
                <a:lnTo>
                  <a:pt x="83" y="137"/>
                </a:lnTo>
                <a:lnTo>
                  <a:pt x="97" y="123"/>
                </a:lnTo>
                <a:lnTo>
                  <a:pt x="106" y="108"/>
                </a:lnTo>
                <a:lnTo>
                  <a:pt x="113" y="91"/>
                </a:lnTo>
                <a:lnTo>
                  <a:pt x="115" y="73"/>
                </a:lnTo>
                <a:lnTo>
                  <a:pt x="111" y="53"/>
                </a:lnTo>
                <a:lnTo>
                  <a:pt x="101" y="39"/>
                </a:lnTo>
                <a:lnTo>
                  <a:pt x="89" y="26"/>
                </a:lnTo>
                <a:lnTo>
                  <a:pt x="72" y="15"/>
                </a:lnTo>
                <a:lnTo>
                  <a:pt x="55" y="8"/>
                </a:lnTo>
                <a:lnTo>
                  <a:pt x="37" y="2"/>
                </a:lnTo>
                <a:lnTo>
                  <a:pt x="21" y="0"/>
                </a:lnTo>
                <a:lnTo>
                  <a:pt x="9" y="1"/>
                </a:lnTo>
                <a:lnTo>
                  <a:pt x="0" y="5"/>
                </a:lnTo>
                <a:lnTo>
                  <a:pt x="15" y="10"/>
                </a:lnTo>
                <a:lnTo>
                  <a:pt x="30" y="13"/>
                </a:lnTo>
                <a:lnTo>
                  <a:pt x="43" y="16"/>
                </a:lnTo>
                <a:lnTo>
                  <a:pt x="57" y="20"/>
                </a:lnTo>
                <a:lnTo>
                  <a:pt x="70" y="26"/>
                </a:lnTo>
                <a:lnTo>
                  <a:pt x="81" y="33"/>
                </a:lnTo>
                <a:lnTo>
                  <a:pt x="91" y="43"/>
                </a:lnTo>
                <a:lnTo>
                  <a:pt x="97" y="57"/>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47" name="Freeform 1353"/>
          <p:cNvSpPr>
            <a:spLocks/>
          </p:cNvSpPr>
          <p:nvPr/>
        </p:nvSpPr>
        <p:spPr bwMode="auto">
          <a:xfrm>
            <a:off x="6169025" y="1743075"/>
            <a:ext cx="73025" cy="92075"/>
          </a:xfrm>
          <a:custGeom>
            <a:avLst/>
            <a:gdLst>
              <a:gd name="T0" fmla="*/ 22741 w 289"/>
              <a:gd name="T1" fmla="*/ 17002 h 352"/>
              <a:gd name="T2" fmla="*/ 12129 w 289"/>
              <a:gd name="T3" fmla="*/ 27727 h 352"/>
              <a:gd name="T4" fmla="*/ 4043 w 289"/>
              <a:gd name="T5" fmla="*/ 40806 h 352"/>
              <a:gd name="T6" fmla="*/ 0 w 289"/>
              <a:gd name="T7" fmla="*/ 55193 h 352"/>
              <a:gd name="T8" fmla="*/ 758 w 289"/>
              <a:gd name="T9" fmla="*/ 65133 h 352"/>
              <a:gd name="T10" fmla="*/ 2527 w 289"/>
              <a:gd name="T11" fmla="*/ 69056 h 352"/>
              <a:gd name="T12" fmla="*/ 4801 w 289"/>
              <a:gd name="T13" fmla="*/ 72457 h 352"/>
              <a:gd name="T14" fmla="*/ 7833 w 289"/>
              <a:gd name="T15" fmla="*/ 75596 h 352"/>
              <a:gd name="T16" fmla="*/ 12887 w 289"/>
              <a:gd name="T17" fmla="*/ 78996 h 352"/>
              <a:gd name="T18" fmla="*/ 19709 w 289"/>
              <a:gd name="T19" fmla="*/ 82658 h 352"/>
              <a:gd name="T20" fmla="*/ 27037 w 289"/>
              <a:gd name="T21" fmla="*/ 85536 h 352"/>
              <a:gd name="T22" fmla="*/ 34617 w 289"/>
              <a:gd name="T23" fmla="*/ 87628 h 352"/>
              <a:gd name="T24" fmla="*/ 42198 w 289"/>
              <a:gd name="T25" fmla="*/ 89459 h 352"/>
              <a:gd name="T26" fmla="*/ 50031 w 289"/>
              <a:gd name="T27" fmla="*/ 90506 h 352"/>
              <a:gd name="T28" fmla="*/ 57864 w 289"/>
              <a:gd name="T29" fmla="*/ 91290 h 352"/>
              <a:gd name="T30" fmla="*/ 65697 w 289"/>
              <a:gd name="T31" fmla="*/ 91813 h 352"/>
              <a:gd name="T32" fmla="*/ 70751 w 289"/>
              <a:gd name="T33" fmla="*/ 92075 h 352"/>
              <a:gd name="T34" fmla="*/ 72520 w 289"/>
              <a:gd name="T35" fmla="*/ 90506 h 352"/>
              <a:gd name="T36" fmla="*/ 73025 w 289"/>
              <a:gd name="T37" fmla="*/ 87628 h 352"/>
              <a:gd name="T38" fmla="*/ 71509 w 289"/>
              <a:gd name="T39" fmla="*/ 85797 h 352"/>
              <a:gd name="T40" fmla="*/ 66708 w 289"/>
              <a:gd name="T41" fmla="*/ 85536 h 352"/>
              <a:gd name="T42" fmla="*/ 59380 w 289"/>
              <a:gd name="T43" fmla="*/ 85274 h 352"/>
              <a:gd name="T44" fmla="*/ 52305 w 289"/>
              <a:gd name="T45" fmla="*/ 84489 h 352"/>
              <a:gd name="T46" fmla="*/ 45230 w 289"/>
              <a:gd name="T47" fmla="*/ 83443 h 352"/>
              <a:gd name="T48" fmla="*/ 37902 w 289"/>
              <a:gd name="T49" fmla="*/ 82135 h 352"/>
              <a:gd name="T50" fmla="*/ 30827 w 289"/>
              <a:gd name="T51" fmla="*/ 80042 h 352"/>
              <a:gd name="T52" fmla="*/ 24005 w 289"/>
              <a:gd name="T53" fmla="*/ 77950 h 352"/>
              <a:gd name="T54" fmla="*/ 17182 w 289"/>
              <a:gd name="T55" fmla="*/ 74549 h 352"/>
              <a:gd name="T56" fmla="*/ 11371 w 289"/>
              <a:gd name="T57" fmla="*/ 70887 h 352"/>
              <a:gd name="T58" fmla="*/ 8086 w 289"/>
              <a:gd name="T59" fmla="*/ 65394 h 352"/>
              <a:gd name="T60" fmla="*/ 6822 w 289"/>
              <a:gd name="T61" fmla="*/ 58070 h 352"/>
              <a:gd name="T62" fmla="*/ 8591 w 289"/>
              <a:gd name="T63" fmla="*/ 47869 h 352"/>
              <a:gd name="T64" fmla="*/ 11371 w 289"/>
              <a:gd name="T65" fmla="*/ 40021 h 352"/>
              <a:gd name="T66" fmla="*/ 15414 w 289"/>
              <a:gd name="T67" fmla="*/ 33220 h 352"/>
              <a:gd name="T68" fmla="*/ 20215 w 289"/>
              <a:gd name="T69" fmla="*/ 26942 h 352"/>
              <a:gd name="T70" fmla="*/ 25774 w 289"/>
              <a:gd name="T71" fmla="*/ 21449 h 352"/>
              <a:gd name="T72" fmla="*/ 32596 w 289"/>
              <a:gd name="T73" fmla="*/ 15433 h 352"/>
              <a:gd name="T74" fmla="*/ 40934 w 289"/>
              <a:gd name="T75" fmla="*/ 9940 h 352"/>
              <a:gd name="T76" fmla="*/ 49778 w 289"/>
              <a:gd name="T77" fmla="*/ 5232 h 352"/>
              <a:gd name="T78" fmla="*/ 57359 w 289"/>
              <a:gd name="T79" fmla="*/ 1569 h 352"/>
              <a:gd name="T80" fmla="*/ 57611 w 289"/>
              <a:gd name="T81" fmla="*/ 0 h 352"/>
              <a:gd name="T82" fmla="*/ 50031 w 289"/>
              <a:gd name="T83" fmla="*/ 1308 h 352"/>
              <a:gd name="T84" fmla="*/ 40934 w 289"/>
              <a:gd name="T85" fmla="*/ 4708 h 352"/>
              <a:gd name="T86" fmla="*/ 32091 w 289"/>
              <a:gd name="T87" fmla="*/ 9417 h 35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89"/>
              <a:gd name="T133" fmla="*/ 0 h 352"/>
              <a:gd name="T134" fmla="*/ 289 w 289"/>
              <a:gd name="T135" fmla="*/ 352 h 35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89" h="352">
                <a:moveTo>
                  <a:pt x="113" y="47"/>
                </a:moveTo>
                <a:lnTo>
                  <a:pt x="90" y="65"/>
                </a:lnTo>
                <a:lnTo>
                  <a:pt x="68" y="85"/>
                </a:lnTo>
                <a:lnTo>
                  <a:pt x="48" y="106"/>
                </a:lnTo>
                <a:lnTo>
                  <a:pt x="31" y="130"/>
                </a:lnTo>
                <a:lnTo>
                  <a:pt x="16" y="156"/>
                </a:lnTo>
                <a:lnTo>
                  <a:pt x="5" y="182"/>
                </a:lnTo>
                <a:lnTo>
                  <a:pt x="0" y="211"/>
                </a:lnTo>
                <a:lnTo>
                  <a:pt x="1" y="241"/>
                </a:lnTo>
                <a:lnTo>
                  <a:pt x="3" y="249"/>
                </a:lnTo>
                <a:lnTo>
                  <a:pt x="6" y="257"/>
                </a:lnTo>
                <a:lnTo>
                  <a:pt x="10" y="264"/>
                </a:lnTo>
                <a:lnTo>
                  <a:pt x="14" y="271"/>
                </a:lnTo>
                <a:lnTo>
                  <a:pt x="19" y="277"/>
                </a:lnTo>
                <a:lnTo>
                  <a:pt x="24" y="284"/>
                </a:lnTo>
                <a:lnTo>
                  <a:pt x="31" y="289"/>
                </a:lnTo>
                <a:lnTo>
                  <a:pt x="37" y="293"/>
                </a:lnTo>
                <a:lnTo>
                  <a:pt x="51" y="302"/>
                </a:lnTo>
                <a:lnTo>
                  <a:pt x="64" y="309"/>
                </a:lnTo>
                <a:lnTo>
                  <a:pt x="78" y="316"/>
                </a:lnTo>
                <a:lnTo>
                  <a:pt x="93" y="321"/>
                </a:lnTo>
                <a:lnTo>
                  <a:pt x="107" y="327"/>
                </a:lnTo>
                <a:lnTo>
                  <a:pt x="122" y="331"/>
                </a:lnTo>
                <a:lnTo>
                  <a:pt x="137" y="335"/>
                </a:lnTo>
                <a:lnTo>
                  <a:pt x="151" y="338"/>
                </a:lnTo>
                <a:lnTo>
                  <a:pt x="167" y="342"/>
                </a:lnTo>
                <a:lnTo>
                  <a:pt x="183" y="344"/>
                </a:lnTo>
                <a:lnTo>
                  <a:pt x="198" y="346"/>
                </a:lnTo>
                <a:lnTo>
                  <a:pt x="213" y="348"/>
                </a:lnTo>
                <a:lnTo>
                  <a:pt x="229" y="349"/>
                </a:lnTo>
                <a:lnTo>
                  <a:pt x="245" y="350"/>
                </a:lnTo>
                <a:lnTo>
                  <a:pt x="260" y="351"/>
                </a:lnTo>
                <a:lnTo>
                  <a:pt x="275" y="352"/>
                </a:lnTo>
                <a:lnTo>
                  <a:pt x="280" y="352"/>
                </a:lnTo>
                <a:lnTo>
                  <a:pt x="284" y="349"/>
                </a:lnTo>
                <a:lnTo>
                  <a:pt x="287" y="346"/>
                </a:lnTo>
                <a:lnTo>
                  <a:pt x="289" y="340"/>
                </a:lnTo>
                <a:lnTo>
                  <a:pt x="289" y="335"/>
                </a:lnTo>
                <a:lnTo>
                  <a:pt x="287" y="331"/>
                </a:lnTo>
                <a:lnTo>
                  <a:pt x="283" y="328"/>
                </a:lnTo>
                <a:lnTo>
                  <a:pt x="279" y="327"/>
                </a:lnTo>
                <a:lnTo>
                  <a:pt x="264" y="327"/>
                </a:lnTo>
                <a:lnTo>
                  <a:pt x="250" y="327"/>
                </a:lnTo>
                <a:lnTo>
                  <a:pt x="235" y="326"/>
                </a:lnTo>
                <a:lnTo>
                  <a:pt x="222" y="324"/>
                </a:lnTo>
                <a:lnTo>
                  <a:pt x="207" y="323"/>
                </a:lnTo>
                <a:lnTo>
                  <a:pt x="192" y="321"/>
                </a:lnTo>
                <a:lnTo>
                  <a:pt x="179" y="319"/>
                </a:lnTo>
                <a:lnTo>
                  <a:pt x="164" y="317"/>
                </a:lnTo>
                <a:lnTo>
                  <a:pt x="150" y="314"/>
                </a:lnTo>
                <a:lnTo>
                  <a:pt x="136" y="311"/>
                </a:lnTo>
                <a:lnTo>
                  <a:pt x="122" y="306"/>
                </a:lnTo>
                <a:lnTo>
                  <a:pt x="108" y="302"/>
                </a:lnTo>
                <a:lnTo>
                  <a:pt x="95" y="298"/>
                </a:lnTo>
                <a:lnTo>
                  <a:pt x="82" y="291"/>
                </a:lnTo>
                <a:lnTo>
                  <a:pt x="68" y="285"/>
                </a:lnTo>
                <a:lnTo>
                  <a:pt x="56" y="278"/>
                </a:lnTo>
                <a:lnTo>
                  <a:pt x="45" y="271"/>
                </a:lnTo>
                <a:lnTo>
                  <a:pt x="37" y="260"/>
                </a:lnTo>
                <a:lnTo>
                  <a:pt x="32" y="250"/>
                </a:lnTo>
                <a:lnTo>
                  <a:pt x="27" y="237"/>
                </a:lnTo>
                <a:lnTo>
                  <a:pt x="27" y="222"/>
                </a:lnTo>
                <a:lnTo>
                  <a:pt x="30" y="203"/>
                </a:lnTo>
                <a:lnTo>
                  <a:pt x="34" y="183"/>
                </a:lnTo>
                <a:lnTo>
                  <a:pt x="38" y="169"/>
                </a:lnTo>
                <a:lnTo>
                  <a:pt x="45" y="153"/>
                </a:lnTo>
                <a:lnTo>
                  <a:pt x="54" y="140"/>
                </a:lnTo>
                <a:lnTo>
                  <a:pt x="61" y="127"/>
                </a:lnTo>
                <a:lnTo>
                  <a:pt x="71" y="115"/>
                </a:lnTo>
                <a:lnTo>
                  <a:pt x="80" y="103"/>
                </a:lnTo>
                <a:lnTo>
                  <a:pt x="90" y="93"/>
                </a:lnTo>
                <a:lnTo>
                  <a:pt x="102" y="82"/>
                </a:lnTo>
                <a:lnTo>
                  <a:pt x="116" y="70"/>
                </a:lnTo>
                <a:lnTo>
                  <a:pt x="129" y="59"/>
                </a:lnTo>
                <a:lnTo>
                  <a:pt x="145" y="49"/>
                </a:lnTo>
                <a:lnTo>
                  <a:pt x="162" y="38"/>
                </a:lnTo>
                <a:lnTo>
                  <a:pt x="180" y="28"/>
                </a:lnTo>
                <a:lnTo>
                  <a:pt x="197" y="20"/>
                </a:lnTo>
                <a:lnTo>
                  <a:pt x="212" y="12"/>
                </a:lnTo>
                <a:lnTo>
                  <a:pt x="227" y="6"/>
                </a:lnTo>
                <a:lnTo>
                  <a:pt x="240" y="1"/>
                </a:lnTo>
                <a:lnTo>
                  <a:pt x="228" y="0"/>
                </a:lnTo>
                <a:lnTo>
                  <a:pt x="213" y="1"/>
                </a:lnTo>
                <a:lnTo>
                  <a:pt x="198" y="5"/>
                </a:lnTo>
                <a:lnTo>
                  <a:pt x="180" y="10"/>
                </a:lnTo>
                <a:lnTo>
                  <a:pt x="162" y="18"/>
                </a:lnTo>
                <a:lnTo>
                  <a:pt x="144" y="26"/>
                </a:lnTo>
                <a:lnTo>
                  <a:pt x="127" y="36"/>
                </a:lnTo>
                <a:lnTo>
                  <a:pt x="113" y="47"/>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48" name="Freeform 1354"/>
          <p:cNvSpPr>
            <a:spLocks/>
          </p:cNvSpPr>
          <p:nvPr/>
        </p:nvSpPr>
        <p:spPr bwMode="auto">
          <a:xfrm>
            <a:off x="6272213" y="1739900"/>
            <a:ext cx="65087" cy="63500"/>
          </a:xfrm>
          <a:custGeom>
            <a:avLst/>
            <a:gdLst>
              <a:gd name="T0" fmla="*/ 54239 w 252"/>
              <a:gd name="T1" fmla="*/ 19455 h 235"/>
              <a:gd name="T2" fmla="*/ 57339 w 252"/>
              <a:gd name="T3" fmla="*/ 22968 h 235"/>
              <a:gd name="T4" fmla="*/ 58888 w 252"/>
              <a:gd name="T5" fmla="*/ 27021 h 235"/>
              <a:gd name="T6" fmla="*/ 59921 w 252"/>
              <a:gd name="T7" fmla="*/ 31345 h 235"/>
              <a:gd name="T8" fmla="*/ 59921 w 252"/>
              <a:gd name="T9" fmla="*/ 35938 h 235"/>
              <a:gd name="T10" fmla="*/ 59405 w 252"/>
              <a:gd name="T11" fmla="*/ 39721 h 235"/>
              <a:gd name="T12" fmla="*/ 58372 w 252"/>
              <a:gd name="T13" fmla="*/ 42964 h 235"/>
              <a:gd name="T14" fmla="*/ 56305 w 252"/>
              <a:gd name="T15" fmla="*/ 46206 h 235"/>
              <a:gd name="T16" fmla="*/ 54497 w 252"/>
              <a:gd name="T17" fmla="*/ 48638 h 235"/>
              <a:gd name="T18" fmla="*/ 52173 w 252"/>
              <a:gd name="T19" fmla="*/ 51611 h 235"/>
              <a:gd name="T20" fmla="*/ 49590 w 252"/>
              <a:gd name="T21" fmla="*/ 54043 h 235"/>
              <a:gd name="T22" fmla="*/ 47266 w 252"/>
              <a:gd name="T23" fmla="*/ 56474 h 235"/>
              <a:gd name="T24" fmla="*/ 44683 w 252"/>
              <a:gd name="T25" fmla="*/ 59177 h 235"/>
              <a:gd name="T26" fmla="*/ 44166 w 252"/>
              <a:gd name="T27" fmla="*/ 59987 h 235"/>
              <a:gd name="T28" fmla="*/ 43908 w 252"/>
              <a:gd name="T29" fmla="*/ 60798 h 235"/>
              <a:gd name="T30" fmla="*/ 44166 w 252"/>
              <a:gd name="T31" fmla="*/ 61879 h 235"/>
              <a:gd name="T32" fmla="*/ 44683 w 252"/>
              <a:gd name="T33" fmla="*/ 62689 h 235"/>
              <a:gd name="T34" fmla="*/ 45458 w 252"/>
              <a:gd name="T35" fmla="*/ 63230 h 235"/>
              <a:gd name="T36" fmla="*/ 46491 w 252"/>
              <a:gd name="T37" fmla="*/ 63500 h 235"/>
              <a:gd name="T38" fmla="*/ 47524 w 252"/>
              <a:gd name="T39" fmla="*/ 63230 h 235"/>
              <a:gd name="T40" fmla="*/ 48299 w 252"/>
              <a:gd name="T41" fmla="*/ 62689 h 235"/>
              <a:gd name="T42" fmla="*/ 53723 w 252"/>
              <a:gd name="T43" fmla="*/ 58906 h 235"/>
              <a:gd name="T44" fmla="*/ 58113 w 252"/>
              <a:gd name="T45" fmla="*/ 54043 h 235"/>
              <a:gd name="T46" fmla="*/ 61729 w 252"/>
              <a:gd name="T47" fmla="*/ 48098 h 235"/>
              <a:gd name="T48" fmla="*/ 64312 w 252"/>
              <a:gd name="T49" fmla="*/ 42153 h 235"/>
              <a:gd name="T50" fmla="*/ 65087 w 252"/>
              <a:gd name="T51" fmla="*/ 35398 h 235"/>
              <a:gd name="T52" fmla="*/ 64570 w 252"/>
              <a:gd name="T53" fmla="*/ 29183 h 235"/>
              <a:gd name="T54" fmla="*/ 62504 w 252"/>
              <a:gd name="T55" fmla="*/ 22968 h 235"/>
              <a:gd name="T56" fmla="*/ 58113 w 252"/>
              <a:gd name="T57" fmla="*/ 17564 h 235"/>
              <a:gd name="T58" fmla="*/ 54756 w 252"/>
              <a:gd name="T59" fmla="*/ 14591 h 235"/>
              <a:gd name="T60" fmla="*/ 50882 w 252"/>
              <a:gd name="T61" fmla="*/ 12160 h 235"/>
              <a:gd name="T62" fmla="*/ 46749 w 252"/>
              <a:gd name="T63" fmla="*/ 9728 h 235"/>
              <a:gd name="T64" fmla="*/ 42358 w 252"/>
              <a:gd name="T65" fmla="*/ 7836 h 235"/>
              <a:gd name="T66" fmla="*/ 37709 w 252"/>
              <a:gd name="T67" fmla="*/ 5945 h 235"/>
              <a:gd name="T68" fmla="*/ 32802 w 252"/>
              <a:gd name="T69" fmla="*/ 4594 h 235"/>
              <a:gd name="T70" fmla="*/ 28153 w 252"/>
              <a:gd name="T71" fmla="*/ 3243 h 235"/>
              <a:gd name="T72" fmla="*/ 23245 w 252"/>
              <a:gd name="T73" fmla="*/ 1891 h 235"/>
              <a:gd name="T74" fmla="*/ 18855 w 252"/>
              <a:gd name="T75" fmla="*/ 1081 h 235"/>
              <a:gd name="T76" fmla="*/ 14722 w 252"/>
              <a:gd name="T77" fmla="*/ 540 h 235"/>
              <a:gd name="T78" fmla="*/ 10848 w 252"/>
              <a:gd name="T79" fmla="*/ 0 h 235"/>
              <a:gd name="T80" fmla="*/ 7232 w 252"/>
              <a:gd name="T81" fmla="*/ 0 h 235"/>
              <a:gd name="T82" fmla="*/ 4391 w 252"/>
              <a:gd name="T83" fmla="*/ 0 h 235"/>
              <a:gd name="T84" fmla="*/ 2066 w 252"/>
              <a:gd name="T85" fmla="*/ 270 h 235"/>
              <a:gd name="T86" fmla="*/ 775 w 252"/>
              <a:gd name="T87" fmla="*/ 811 h 235"/>
              <a:gd name="T88" fmla="*/ 0 w 252"/>
              <a:gd name="T89" fmla="*/ 1351 h 235"/>
              <a:gd name="T90" fmla="*/ 2583 w 252"/>
              <a:gd name="T91" fmla="*/ 1891 h 235"/>
              <a:gd name="T92" fmla="*/ 5682 w 252"/>
              <a:gd name="T93" fmla="*/ 2162 h 235"/>
              <a:gd name="T94" fmla="*/ 8523 w 252"/>
              <a:gd name="T95" fmla="*/ 2972 h 235"/>
              <a:gd name="T96" fmla="*/ 11881 w 252"/>
              <a:gd name="T97" fmla="*/ 3513 h 235"/>
              <a:gd name="T98" fmla="*/ 15497 w 252"/>
              <a:gd name="T99" fmla="*/ 4053 h 235"/>
              <a:gd name="T100" fmla="*/ 18855 w 252"/>
              <a:gd name="T101" fmla="*/ 4594 h 235"/>
              <a:gd name="T102" fmla="*/ 22471 w 252"/>
              <a:gd name="T103" fmla="*/ 5404 h 235"/>
              <a:gd name="T104" fmla="*/ 26345 w 252"/>
              <a:gd name="T105" fmla="*/ 6215 h 235"/>
              <a:gd name="T106" fmla="*/ 29702 w 252"/>
              <a:gd name="T107" fmla="*/ 7566 h 235"/>
              <a:gd name="T108" fmla="*/ 33577 w 252"/>
              <a:gd name="T109" fmla="*/ 8647 h 235"/>
              <a:gd name="T110" fmla="*/ 37451 w 252"/>
              <a:gd name="T111" fmla="*/ 9998 h 235"/>
              <a:gd name="T112" fmla="*/ 41067 w 252"/>
              <a:gd name="T113" fmla="*/ 11619 h 235"/>
              <a:gd name="T114" fmla="*/ 44424 w 252"/>
              <a:gd name="T115" fmla="*/ 13240 h 235"/>
              <a:gd name="T116" fmla="*/ 48040 w 252"/>
              <a:gd name="T117" fmla="*/ 14862 h 235"/>
              <a:gd name="T118" fmla="*/ 51140 w 252"/>
              <a:gd name="T119" fmla="*/ 17294 h 235"/>
              <a:gd name="T120" fmla="*/ 54239 w 252"/>
              <a:gd name="T121" fmla="*/ 19455 h 23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52"/>
              <a:gd name="T184" fmla="*/ 0 h 235"/>
              <a:gd name="T185" fmla="*/ 252 w 252"/>
              <a:gd name="T186" fmla="*/ 235 h 23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52" h="235">
                <a:moveTo>
                  <a:pt x="210" y="72"/>
                </a:moveTo>
                <a:lnTo>
                  <a:pt x="222" y="85"/>
                </a:lnTo>
                <a:lnTo>
                  <a:pt x="228" y="100"/>
                </a:lnTo>
                <a:lnTo>
                  <a:pt x="232" y="116"/>
                </a:lnTo>
                <a:lnTo>
                  <a:pt x="232" y="133"/>
                </a:lnTo>
                <a:lnTo>
                  <a:pt x="230" y="147"/>
                </a:lnTo>
                <a:lnTo>
                  <a:pt x="226" y="159"/>
                </a:lnTo>
                <a:lnTo>
                  <a:pt x="218" y="171"/>
                </a:lnTo>
                <a:lnTo>
                  <a:pt x="211" y="180"/>
                </a:lnTo>
                <a:lnTo>
                  <a:pt x="202" y="191"/>
                </a:lnTo>
                <a:lnTo>
                  <a:pt x="192" y="200"/>
                </a:lnTo>
                <a:lnTo>
                  <a:pt x="183" y="209"/>
                </a:lnTo>
                <a:lnTo>
                  <a:pt x="173" y="219"/>
                </a:lnTo>
                <a:lnTo>
                  <a:pt x="171" y="222"/>
                </a:lnTo>
                <a:lnTo>
                  <a:pt x="170" y="225"/>
                </a:lnTo>
                <a:lnTo>
                  <a:pt x="171" y="229"/>
                </a:lnTo>
                <a:lnTo>
                  <a:pt x="173" y="232"/>
                </a:lnTo>
                <a:lnTo>
                  <a:pt x="176" y="234"/>
                </a:lnTo>
                <a:lnTo>
                  <a:pt x="180" y="235"/>
                </a:lnTo>
                <a:lnTo>
                  <a:pt x="184" y="234"/>
                </a:lnTo>
                <a:lnTo>
                  <a:pt x="187" y="232"/>
                </a:lnTo>
                <a:lnTo>
                  <a:pt x="208" y="218"/>
                </a:lnTo>
                <a:lnTo>
                  <a:pt x="225" y="200"/>
                </a:lnTo>
                <a:lnTo>
                  <a:pt x="239" y="178"/>
                </a:lnTo>
                <a:lnTo>
                  <a:pt x="249" y="156"/>
                </a:lnTo>
                <a:lnTo>
                  <a:pt x="252" y="131"/>
                </a:lnTo>
                <a:lnTo>
                  <a:pt x="250" y="108"/>
                </a:lnTo>
                <a:lnTo>
                  <a:pt x="242" y="85"/>
                </a:lnTo>
                <a:lnTo>
                  <a:pt x="225" y="65"/>
                </a:lnTo>
                <a:lnTo>
                  <a:pt x="212" y="54"/>
                </a:lnTo>
                <a:lnTo>
                  <a:pt x="197" y="45"/>
                </a:lnTo>
                <a:lnTo>
                  <a:pt x="181" y="36"/>
                </a:lnTo>
                <a:lnTo>
                  <a:pt x="164" y="29"/>
                </a:lnTo>
                <a:lnTo>
                  <a:pt x="146" y="22"/>
                </a:lnTo>
                <a:lnTo>
                  <a:pt x="127" y="17"/>
                </a:lnTo>
                <a:lnTo>
                  <a:pt x="109" y="12"/>
                </a:lnTo>
                <a:lnTo>
                  <a:pt x="90" y="7"/>
                </a:lnTo>
                <a:lnTo>
                  <a:pt x="73" y="4"/>
                </a:lnTo>
                <a:lnTo>
                  <a:pt x="57" y="2"/>
                </a:lnTo>
                <a:lnTo>
                  <a:pt x="42" y="0"/>
                </a:lnTo>
                <a:lnTo>
                  <a:pt x="28" y="0"/>
                </a:lnTo>
                <a:lnTo>
                  <a:pt x="17" y="0"/>
                </a:lnTo>
                <a:lnTo>
                  <a:pt x="8" y="1"/>
                </a:lnTo>
                <a:lnTo>
                  <a:pt x="3" y="3"/>
                </a:lnTo>
                <a:lnTo>
                  <a:pt x="0" y="5"/>
                </a:lnTo>
                <a:lnTo>
                  <a:pt x="10" y="7"/>
                </a:lnTo>
                <a:lnTo>
                  <a:pt x="22" y="8"/>
                </a:lnTo>
                <a:lnTo>
                  <a:pt x="33" y="11"/>
                </a:lnTo>
                <a:lnTo>
                  <a:pt x="46" y="13"/>
                </a:lnTo>
                <a:lnTo>
                  <a:pt x="60" y="15"/>
                </a:lnTo>
                <a:lnTo>
                  <a:pt x="73" y="17"/>
                </a:lnTo>
                <a:lnTo>
                  <a:pt x="87" y="20"/>
                </a:lnTo>
                <a:lnTo>
                  <a:pt x="102" y="23"/>
                </a:lnTo>
                <a:lnTo>
                  <a:pt x="115" y="28"/>
                </a:lnTo>
                <a:lnTo>
                  <a:pt x="130" y="32"/>
                </a:lnTo>
                <a:lnTo>
                  <a:pt x="145" y="37"/>
                </a:lnTo>
                <a:lnTo>
                  <a:pt x="159" y="43"/>
                </a:lnTo>
                <a:lnTo>
                  <a:pt x="172" y="49"/>
                </a:lnTo>
                <a:lnTo>
                  <a:pt x="186" y="55"/>
                </a:lnTo>
                <a:lnTo>
                  <a:pt x="198" y="64"/>
                </a:lnTo>
                <a:lnTo>
                  <a:pt x="210" y="72"/>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49" name="Freeform 1355"/>
          <p:cNvSpPr>
            <a:spLocks/>
          </p:cNvSpPr>
          <p:nvPr/>
        </p:nvSpPr>
        <p:spPr bwMode="auto">
          <a:xfrm>
            <a:off x="6145213" y="1773238"/>
            <a:ext cx="26987" cy="58737"/>
          </a:xfrm>
          <a:custGeom>
            <a:avLst/>
            <a:gdLst>
              <a:gd name="T0" fmla="*/ 0 w 103"/>
              <a:gd name="T1" fmla="*/ 32038 h 220"/>
              <a:gd name="T2" fmla="*/ 0 w 103"/>
              <a:gd name="T3" fmla="*/ 36844 h 220"/>
              <a:gd name="T4" fmla="*/ 1048 w 103"/>
              <a:gd name="T5" fmla="*/ 41383 h 220"/>
              <a:gd name="T6" fmla="*/ 3144 w 103"/>
              <a:gd name="T7" fmla="*/ 45655 h 220"/>
              <a:gd name="T8" fmla="*/ 5764 w 103"/>
              <a:gd name="T9" fmla="*/ 49392 h 220"/>
              <a:gd name="T10" fmla="*/ 9170 w 103"/>
              <a:gd name="T11" fmla="*/ 52596 h 220"/>
              <a:gd name="T12" fmla="*/ 13100 w 103"/>
              <a:gd name="T13" fmla="*/ 55266 h 220"/>
              <a:gd name="T14" fmla="*/ 17293 w 103"/>
              <a:gd name="T15" fmla="*/ 57402 h 220"/>
              <a:gd name="T16" fmla="*/ 21747 w 103"/>
              <a:gd name="T17" fmla="*/ 58470 h 220"/>
              <a:gd name="T18" fmla="*/ 23319 w 103"/>
              <a:gd name="T19" fmla="*/ 58737 h 220"/>
              <a:gd name="T20" fmla="*/ 24629 w 103"/>
              <a:gd name="T21" fmla="*/ 58203 h 220"/>
              <a:gd name="T22" fmla="*/ 25677 w 103"/>
              <a:gd name="T23" fmla="*/ 57402 h 220"/>
              <a:gd name="T24" fmla="*/ 26201 w 103"/>
              <a:gd name="T25" fmla="*/ 56334 h 220"/>
              <a:gd name="T26" fmla="*/ 26201 w 103"/>
              <a:gd name="T27" fmla="*/ 54732 h 220"/>
              <a:gd name="T28" fmla="*/ 25939 w 103"/>
              <a:gd name="T29" fmla="*/ 53397 h 220"/>
              <a:gd name="T30" fmla="*/ 25153 w 103"/>
              <a:gd name="T31" fmla="*/ 52329 h 220"/>
              <a:gd name="T32" fmla="*/ 23843 w 103"/>
              <a:gd name="T33" fmla="*/ 51528 h 220"/>
              <a:gd name="T34" fmla="*/ 19389 w 103"/>
              <a:gd name="T35" fmla="*/ 49926 h 220"/>
              <a:gd name="T36" fmla="*/ 15197 w 103"/>
              <a:gd name="T37" fmla="*/ 47524 h 220"/>
              <a:gd name="T38" fmla="*/ 11790 w 103"/>
              <a:gd name="T39" fmla="*/ 44587 h 220"/>
              <a:gd name="T40" fmla="*/ 9432 w 103"/>
              <a:gd name="T41" fmla="*/ 41116 h 220"/>
              <a:gd name="T42" fmla="*/ 7860 w 103"/>
              <a:gd name="T43" fmla="*/ 36844 h 220"/>
              <a:gd name="T44" fmla="*/ 7074 w 103"/>
              <a:gd name="T45" fmla="*/ 32305 h 220"/>
              <a:gd name="T46" fmla="*/ 7074 w 103"/>
              <a:gd name="T47" fmla="*/ 27500 h 220"/>
              <a:gd name="T48" fmla="*/ 8384 w 103"/>
              <a:gd name="T49" fmla="*/ 22160 h 220"/>
              <a:gd name="T50" fmla="*/ 10218 w 103"/>
              <a:gd name="T51" fmla="*/ 18422 h 220"/>
              <a:gd name="T52" fmla="*/ 13362 w 103"/>
              <a:gd name="T53" fmla="*/ 14951 h 220"/>
              <a:gd name="T54" fmla="*/ 16507 w 103"/>
              <a:gd name="T55" fmla="*/ 11480 h 220"/>
              <a:gd name="T56" fmla="*/ 20175 w 103"/>
              <a:gd name="T57" fmla="*/ 8277 h 220"/>
              <a:gd name="T58" fmla="*/ 23319 w 103"/>
              <a:gd name="T59" fmla="*/ 5607 h 220"/>
              <a:gd name="T60" fmla="*/ 25677 w 103"/>
              <a:gd name="T61" fmla="*/ 3204 h 220"/>
              <a:gd name="T62" fmla="*/ 26987 w 103"/>
              <a:gd name="T63" fmla="*/ 1335 h 220"/>
              <a:gd name="T64" fmla="*/ 26987 w 103"/>
              <a:gd name="T65" fmla="*/ 0 h 220"/>
              <a:gd name="T66" fmla="*/ 24105 w 103"/>
              <a:gd name="T67" fmla="*/ 1068 h 220"/>
              <a:gd name="T68" fmla="*/ 20175 w 103"/>
              <a:gd name="T69" fmla="*/ 3204 h 220"/>
              <a:gd name="T70" fmla="*/ 15983 w 103"/>
              <a:gd name="T71" fmla="*/ 6675 h 220"/>
              <a:gd name="T72" fmla="*/ 11528 w 103"/>
              <a:gd name="T73" fmla="*/ 10679 h 220"/>
              <a:gd name="T74" fmla="*/ 7598 w 103"/>
              <a:gd name="T75" fmla="*/ 15218 h 220"/>
              <a:gd name="T76" fmla="*/ 4192 w 103"/>
              <a:gd name="T77" fmla="*/ 20558 h 220"/>
              <a:gd name="T78" fmla="*/ 1572 w 103"/>
              <a:gd name="T79" fmla="*/ 26165 h 220"/>
              <a:gd name="T80" fmla="*/ 0 w 103"/>
              <a:gd name="T81" fmla="*/ 32038 h 2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03"/>
              <a:gd name="T124" fmla="*/ 0 h 220"/>
              <a:gd name="T125" fmla="*/ 103 w 103"/>
              <a:gd name="T126" fmla="*/ 220 h 22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03" h="220">
                <a:moveTo>
                  <a:pt x="0" y="120"/>
                </a:moveTo>
                <a:lnTo>
                  <a:pt x="0" y="138"/>
                </a:lnTo>
                <a:lnTo>
                  <a:pt x="4" y="155"/>
                </a:lnTo>
                <a:lnTo>
                  <a:pt x="12" y="171"/>
                </a:lnTo>
                <a:lnTo>
                  <a:pt x="22" y="185"/>
                </a:lnTo>
                <a:lnTo>
                  <a:pt x="35" y="197"/>
                </a:lnTo>
                <a:lnTo>
                  <a:pt x="50" y="207"/>
                </a:lnTo>
                <a:lnTo>
                  <a:pt x="66" y="215"/>
                </a:lnTo>
                <a:lnTo>
                  <a:pt x="83" y="219"/>
                </a:lnTo>
                <a:lnTo>
                  <a:pt x="89" y="220"/>
                </a:lnTo>
                <a:lnTo>
                  <a:pt x="94" y="218"/>
                </a:lnTo>
                <a:lnTo>
                  <a:pt x="98" y="215"/>
                </a:lnTo>
                <a:lnTo>
                  <a:pt x="100" y="211"/>
                </a:lnTo>
                <a:lnTo>
                  <a:pt x="100" y="205"/>
                </a:lnTo>
                <a:lnTo>
                  <a:pt x="99" y="200"/>
                </a:lnTo>
                <a:lnTo>
                  <a:pt x="96" y="196"/>
                </a:lnTo>
                <a:lnTo>
                  <a:pt x="91" y="193"/>
                </a:lnTo>
                <a:lnTo>
                  <a:pt x="74" y="187"/>
                </a:lnTo>
                <a:lnTo>
                  <a:pt x="58" y="178"/>
                </a:lnTo>
                <a:lnTo>
                  <a:pt x="45" y="167"/>
                </a:lnTo>
                <a:lnTo>
                  <a:pt x="36" y="154"/>
                </a:lnTo>
                <a:lnTo>
                  <a:pt x="30" y="138"/>
                </a:lnTo>
                <a:lnTo>
                  <a:pt x="27" y="121"/>
                </a:lnTo>
                <a:lnTo>
                  <a:pt x="27" y="103"/>
                </a:lnTo>
                <a:lnTo>
                  <a:pt x="32" y="83"/>
                </a:lnTo>
                <a:lnTo>
                  <a:pt x="39" y="69"/>
                </a:lnTo>
                <a:lnTo>
                  <a:pt x="51" y="56"/>
                </a:lnTo>
                <a:lnTo>
                  <a:pt x="63" y="43"/>
                </a:lnTo>
                <a:lnTo>
                  <a:pt x="77" y="31"/>
                </a:lnTo>
                <a:lnTo>
                  <a:pt x="89" y="21"/>
                </a:lnTo>
                <a:lnTo>
                  <a:pt x="98" y="12"/>
                </a:lnTo>
                <a:lnTo>
                  <a:pt x="103" y="5"/>
                </a:lnTo>
                <a:lnTo>
                  <a:pt x="103" y="0"/>
                </a:lnTo>
                <a:lnTo>
                  <a:pt x="92" y="4"/>
                </a:lnTo>
                <a:lnTo>
                  <a:pt x="77" y="12"/>
                </a:lnTo>
                <a:lnTo>
                  <a:pt x="61" y="25"/>
                </a:lnTo>
                <a:lnTo>
                  <a:pt x="44" y="40"/>
                </a:lnTo>
                <a:lnTo>
                  <a:pt x="29" y="57"/>
                </a:lnTo>
                <a:lnTo>
                  <a:pt x="16" y="77"/>
                </a:lnTo>
                <a:lnTo>
                  <a:pt x="6" y="98"/>
                </a:lnTo>
                <a:lnTo>
                  <a:pt x="0" y="120"/>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50" name="Freeform 1356"/>
          <p:cNvSpPr>
            <a:spLocks/>
          </p:cNvSpPr>
          <p:nvPr/>
        </p:nvSpPr>
        <p:spPr bwMode="auto">
          <a:xfrm>
            <a:off x="6324600" y="1736725"/>
            <a:ext cx="57150" cy="74613"/>
          </a:xfrm>
          <a:custGeom>
            <a:avLst/>
            <a:gdLst>
              <a:gd name="T0" fmla="*/ 48318 w 220"/>
              <a:gd name="T1" fmla="*/ 29793 h 288"/>
              <a:gd name="T2" fmla="*/ 50915 w 220"/>
              <a:gd name="T3" fmla="*/ 34457 h 288"/>
              <a:gd name="T4" fmla="*/ 52474 w 220"/>
              <a:gd name="T5" fmla="*/ 39638 h 288"/>
              <a:gd name="T6" fmla="*/ 51695 w 220"/>
              <a:gd name="T7" fmla="*/ 45079 h 288"/>
              <a:gd name="T8" fmla="*/ 48318 w 220"/>
              <a:gd name="T9" fmla="*/ 50260 h 288"/>
              <a:gd name="T10" fmla="*/ 43642 w 220"/>
              <a:gd name="T11" fmla="*/ 55183 h 288"/>
              <a:gd name="T12" fmla="*/ 38446 w 220"/>
              <a:gd name="T13" fmla="*/ 59328 h 288"/>
              <a:gd name="T14" fmla="*/ 32991 w 220"/>
              <a:gd name="T15" fmla="*/ 63732 h 288"/>
              <a:gd name="T16" fmla="*/ 29874 w 220"/>
              <a:gd name="T17" fmla="*/ 66841 h 288"/>
              <a:gd name="T18" fmla="*/ 28575 w 220"/>
              <a:gd name="T19" fmla="*/ 69172 h 288"/>
              <a:gd name="T20" fmla="*/ 27796 w 220"/>
              <a:gd name="T21" fmla="*/ 71504 h 288"/>
              <a:gd name="T22" fmla="*/ 28315 w 220"/>
              <a:gd name="T23" fmla="*/ 73577 h 288"/>
              <a:gd name="T24" fmla="*/ 30393 w 220"/>
              <a:gd name="T25" fmla="*/ 74613 h 288"/>
              <a:gd name="T26" fmla="*/ 32212 w 220"/>
              <a:gd name="T27" fmla="*/ 74354 h 288"/>
              <a:gd name="T28" fmla="*/ 35849 w 220"/>
              <a:gd name="T29" fmla="*/ 70209 h 288"/>
              <a:gd name="T30" fmla="*/ 41823 w 220"/>
              <a:gd name="T31" fmla="*/ 64768 h 288"/>
              <a:gd name="T32" fmla="*/ 48058 w 220"/>
              <a:gd name="T33" fmla="*/ 59328 h 288"/>
              <a:gd name="T34" fmla="*/ 53513 w 220"/>
              <a:gd name="T35" fmla="*/ 52851 h 288"/>
              <a:gd name="T36" fmla="*/ 56890 w 220"/>
              <a:gd name="T37" fmla="*/ 44820 h 288"/>
              <a:gd name="T38" fmla="*/ 56630 w 220"/>
              <a:gd name="T39" fmla="*/ 36529 h 288"/>
              <a:gd name="T40" fmla="*/ 52994 w 220"/>
              <a:gd name="T41" fmla="*/ 28757 h 288"/>
              <a:gd name="T42" fmla="*/ 47279 w 220"/>
              <a:gd name="T43" fmla="*/ 22280 h 288"/>
              <a:gd name="T44" fmla="*/ 41044 w 220"/>
              <a:gd name="T45" fmla="*/ 18135 h 288"/>
              <a:gd name="T46" fmla="*/ 34810 w 220"/>
              <a:gd name="T47" fmla="*/ 14508 h 288"/>
              <a:gd name="T48" fmla="*/ 28315 w 220"/>
              <a:gd name="T49" fmla="*/ 11140 h 288"/>
              <a:gd name="T50" fmla="*/ 21561 w 220"/>
              <a:gd name="T51" fmla="*/ 7513 h 288"/>
              <a:gd name="T52" fmla="*/ 15327 w 220"/>
              <a:gd name="T53" fmla="*/ 4404 h 288"/>
              <a:gd name="T54" fmla="*/ 9352 w 220"/>
              <a:gd name="T55" fmla="*/ 1814 h 288"/>
              <a:gd name="T56" fmla="*/ 4676 w 220"/>
              <a:gd name="T57" fmla="*/ 259 h 288"/>
              <a:gd name="T58" fmla="*/ 1039 w 220"/>
              <a:gd name="T59" fmla="*/ 0 h 288"/>
              <a:gd name="T60" fmla="*/ 2338 w 220"/>
              <a:gd name="T61" fmla="*/ 1814 h 288"/>
              <a:gd name="T62" fmla="*/ 8053 w 220"/>
              <a:gd name="T63" fmla="*/ 4663 h 288"/>
              <a:gd name="T64" fmla="*/ 14028 w 220"/>
              <a:gd name="T65" fmla="*/ 7513 h 288"/>
              <a:gd name="T66" fmla="*/ 20003 w 220"/>
              <a:gd name="T67" fmla="*/ 10363 h 288"/>
              <a:gd name="T68" fmla="*/ 26237 w 220"/>
              <a:gd name="T69" fmla="*/ 13731 h 288"/>
              <a:gd name="T70" fmla="*/ 32212 w 220"/>
              <a:gd name="T71" fmla="*/ 17099 h 288"/>
              <a:gd name="T72" fmla="*/ 38187 w 220"/>
              <a:gd name="T73" fmla="*/ 21244 h 288"/>
              <a:gd name="T74" fmla="*/ 43642 w 220"/>
              <a:gd name="T75" fmla="*/ 25389 h 2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20"/>
              <a:gd name="T115" fmla="*/ 0 h 288"/>
              <a:gd name="T116" fmla="*/ 220 w 220"/>
              <a:gd name="T117" fmla="*/ 288 h 2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20" h="288">
                <a:moveTo>
                  <a:pt x="179" y="108"/>
                </a:moveTo>
                <a:lnTo>
                  <a:pt x="186" y="115"/>
                </a:lnTo>
                <a:lnTo>
                  <a:pt x="191" y="124"/>
                </a:lnTo>
                <a:lnTo>
                  <a:pt x="196" y="133"/>
                </a:lnTo>
                <a:lnTo>
                  <a:pt x="200" y="143"/>
                </a:lnTo>
                <a:lnTo>
                  <a:pt x="202" y="153"/>
                </a:lnTo>
                <a:lnTo>
                  <a:pt x="201" y="163"/>
                </a:lnTo>
                <a:lnTo>
                  <a:pt x="199" y="174"/>
                </a:lnTo>
                <a:lnTo>
                  <a:pt x="193" y="184"/>
                </a:lnTo>
                <a:lnTo>
                  <a:pt x="186" y="194"/>
                </a:lnTo>
                <a:lnTo>
                  <a:pt x="178" y="204"/>
                </a:lnTo>
                <a:lnTo>
                  <a:pt x="168" y="213"/>
                </a:lnTo>
                <a:lnTo>
                  <a:pt x="159" y="221"/>
                </a:lnTo>
                <a:lnTo>
                  <a:pt x="148" y="229"/>
                </a:lnTo>
                <a:lnTo>
                  <a:pt x="138" y="237"/>
                </a:lnTo>
                <a:lnTo>
                  <a:pt x="127" y="246"/>
                </a:lnTo>
                <a:lnTo>
                  <a:pt x="118" y="255"/>
                </a:lnTo>
                <a:lnTo>
                  <a:pt x="115" y="258"/>
                </a:lnTo>
                <a:lnTo>
                  <a:pt x="112" y="263"/>
                </a:lnTo>
                <a:lnTo>
                  <a:pt x="110" y="267"/>
                </a:lnTo>
                <a:lnTo>
                  <a:pt x="108" y="271"/>
                </a:lnTo>
                <a:lnTo>
                  <a:pt x="107" y="276"/>
                </a:lnTo>
                <a:lnTo>
                  <a:pt x="107" y="280"/>
                </a:lnTo>
                <a:lnTo>
                  <a:pt x="109" y="284"/>
                </a:lnTo>
                <a:lnTo>
                  <a:pt x="112" y="287"/>
                </a:lnTo>
                <a:lnTo>
                  <a:pt x="117" y="288"/>
                </a:lnTo>
                <a:lnTo>
                  <a:pt x="121" y="288"/>
                </a:lnTo>
                <a:lnTo>
                  <a:pt x="124" y="287"/>
                </a:lnTo>
                <a:lnTo>
                  <a:pt x="127" y="284"/>
                </a:lnTo>
                <a:lnTo>
                  <a:pt x="138" y="271"/>
                </a:lnTo>
                <a:lnTo>
                  <a:pt x="149" y="261"/>
                </a:lnTo>
                <a:lnTo>
                  <a:pt x="161" y="250"/>
                </a:lnTo>
                <a:lnTo>
                  <a:pt x="173" y="239"/>
                </a:lnTo>
                <a:lnTo>
                  <a:pt x="185" y="229"/>
                </a:lnTo>
                <a:lnTo>
                  <a:pt x="196" y="217"/>
                </a:lnTo>
                <a:lnTo>
                  <a:pt x="206" y="204"/>
                </a:lnTo>
                <a:lnTo>
                  <a:pt x="213" y="190"/>
                </a:lnTo>
                <a:lnTo>
                  <a:pt x="219" y="173"/>
                </a:lnTo>
                <a:lnTo>
                  <a:pt x="220" y="157"/>
                </a:lnTo>
                <a:lnTo>
                  <a:pt x="218" y="141"/>
                </a:lnTo>
                <a:lnTo>
                  <a:pt x="212" y="125"/>
                </a:lnTo>
                <a:lnTo>
                  <a:pt x="204" y="111"/>
                </a:lnTo>
                <a:lnTo>
                  <a:pt x="194" y="97"/>
                </a:lnTo>
                <a:lnTo>
                  <a:pt x="182" y="86"/>
                </a:lnTo>
                <a:lnTo>
                  <a:pt x="168" y="77"/>
                </a:lnTo>
                <a:lnTo>
                  <a:pt x="158" y="70"/>
                </a:lnTo>
                <a:lnTo>
                  <a:pt x="146" y="64"/>
                </a:lnTo>
                <a:lnTo>
                  <a:pt x="134" y="56"/>
                </a:lnTo>
                <a:lnTo>
                  <a:pt x="122" y="50"/>
                </a:lnTo>
                <a:lnTo>
                  <a:pt x="109" y="43"/>
                </a:lnTo>
                <a:lnTo>
                  <a:pt x="96" y="36"/>
                </a:lnTo>
                <a:lnTo>
                  <a:pt x="83" y="29"/>
                </a:lnTo>
                <a:lnTo>
                  <a:pt x="70" y="22"/>
                </a:lnTo>
                <a:lnTo>
                  <a:pt x="59" y="17"/>
                </a:lnTo>
                <a:lnTo>
                  <a:pt x="47" y="12"/>
                </a:lnTo>
                <a:lnTo>
                  <a:pt x="36" y="7"/>
                </a:lnTo>
                <a:lnTo>
                  <a:pt x="26" y="4"/>
                </a:lnTo>
                <a:lnTo>
                  <a:pt x="18" y="1"/>
                </a:lnTo>
                <a:lnTo>
                  <a:pt x="10" y="0"/>
                </a:lnTo>
                <a:lnTo>
                  <a:pt x="4" y="0"/>
                </a:lnTo>
                <a:lnTo>
                  <a:pt x="0" y="2"/>
                </a:lnTo>
                <a:lnTo>
                  <a:pt x="9" y="7"/>
                </a:lnTo>
                <a:lnTo>
                  <a:pt x="20" y="13"/>
                </a:lnTo>
                <a:lnTo>
                  <a:pt x="31" y="18"/>
                </a:lnTo>
                <a:lnTo>
                  <a:pt x="42" y="23"/>
                </a:lnTo>
                <a:lnTo>
                  <a:pt x="54" y="29"/>
                </a:lnTo>
                <a:lnTo>
                  <a:pt x="65" y="34"/>
                </a:lnTo>
                <a:lnTo>
                  <a:pt x="77" y="40"/>
                </a:lnTo>
                <a:lnTo>
                  <a:pt x="88" y="47"/>
                </a:lnTo>
                <a:lnTo>
                  <a:pt x="101" y="53"/>
                </a:lnTo>
                <a:lnTo>
                  <a:pt x="112" y="60"/>
                </a:lnTo>
                <a:lnTo>
                  <a:pt x="124" y="66"/>
                </a:lnTo>
                <a:lnTo>
                  <a:pt x="136" y="74"/>
                </a:lnTo>
                <a:lnTo>
                  <a:pt x="147" y="82"/>
                </a:lnTo>
                <a:lnTo>
                  <a:pt x="158" y="90"/>
                </a:lnTo>
                <a:lnTo>
                  <a:pt x="168" y="98"/>
                </a:lnTo>
                <a:lnTo>
                  <a:pt x="179" y="108"/>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51" name="Freeform 1357"/>
          <p:cNvSpPr>
            <a:spLocks/>
          </p:cNvSpPr>
          <p:nvPr/>
        </p:nvSpPr>
        <p:spPr bwMode="auto">
          <a:xfrm>
            <a:off x="6270625" y="1852613"/>
            <a:ext cx="214313" cy="130175"/>
          </a:xfrm>
          <a:custGeom>
            <a:avLst/>
            <a:gdLst>
              <a:gd name="T0" fmla="*/ 28241 w 1070"/>
              <a:gd name="T1" fmla="*/ 0 h 844"/>
              <a:gd name="T2" fmla="*/ 214313 w 1070"/>
              <a:gd name="T3" fmla="*/ 29922 h 844"/>
              <a:gd name="T4" fmla="*/ 184069 w 1070"/>
              <a:gd name="T5" fmla="*/ 130175 h 844"/>
              <a:gd name="T6" fmla="*/ 0 w 1070"/>
              <a:gd name="T7" fmla="*/ 96243 h 844"/>
              <a:gd name="T8" fmla="*/ 28241 w 1070"/>
              <a:gd name="T9" fmla="*/ 0 h 844"/>
              <a:gd name="T10" fmla="*/ 0 60000 65536"/>
              <a:gd name="T11" fmla="*/ 0 60000 65536"/>
              <a:gd name="T12" fmla="*/ 0 60000 65536"/>
              <a:gd name="T13" fmla="*/ 0 60000 65536"/>
              <a:gd name="T14" fmla="*/ 0 60000 65536"/>
              <a:gd name="T15" fmla="*/ 0 w 1070"/>
              <a:gd name="T16" fmla="*/ 0 h 844"/>
              <a:gd name="T17" fmla="*/ 1070 w 1070"/>
              <a:gd name="T18" fmla="*/ 844 h 844"/>
            </a:gdLst>
            <a:ahLst/>
            <a:cxnLst>
              <a:cxn ang="T10">
                <a:pos x="T0" y="T1"/>
              </a:cxn>
              <a:cxn ang="T11">
                <a:pos x="T2" y="T3"/>
              </a:cxn>
              <a:cxn ang="T12">
                <a:pos x="T4" y="T5"/>
              </a:cxn>
              <a:cxn ang="T13">
                <a:pos x="T6" y="T7"/>
              </a:cxn>
              <a:cxn ang="T14">
                <a:pos x="T8" y="T9"/>
              </a:cxn>
            </a:cxnLst>
            <a:rect l="T15" t="T16" r="T17" b="T18"/>
            <a:pathLst>
              <a:path w="1070" h="844">
                <a:moveTo>
                  <a:pt x="141" y="0"/>
                </a:moveTo>
                <a:lnTo>
                  <a:pt x="1070" y="194"/>
                </a:lnTo>
                <a:lnTo>
                  <a:pt x="919" y="844"/>
                </a:lnTo>
                <a:lnTo>
                  <a:pt x="0" y="624"/>
                </a:lnTo>
                <a:lnTo>
                  <a:pt x="141"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52" name="Freeform 1358"/>
          <p:cNvSpPr>
            <a:spLocks/>
          </p:cNvSpPr>
          <p:nvPr/>
        </p:nvSpPr>
        <p:spPr bwMode="auto">
          <a:xfrm>
            <a:off x="6288088" y="1855788"/>
            <a:ext cx="165100" cy="52387"/>
          </a:xfrm>
          <a:custGeom>
            <a:avLst/>
            <a:gdLst>
              <a:gd name="T0" fmla="*/ 19554 w 819"/>
              <a:gd name="T1" fmla="*/ 0 h 333"/>
              <a:gd name="T2" fmla="*/ 165100 w 819"/>
              <a:gd name="T3" fmla="*/ 21867 h 333"/>
              <a:gd name="T4" fmla="*/ 34673 w 819"/>
              <a:gd name="T5" fmla="*/ 15417 h 333"/>
              <a:gd name="T6" fmla="*/ 0 w 819"/>
              <a:gd name="T7" fmla="*/ 52387 h 333"/>
              <a:gd name="T8" fmla="*/ 19554 w 819"/>
              <a:gd name="T9" fmla="*/ 0 h 333"/>
              <a:gd name="T10" fmla="*/ 0 60000 65536"/>
              <a:gd name="T11" fmla="*/ 0 60000 65536"/>
              <a:gd name="T12" fmla="*/ 0 60000 65536"/>
              <a:gd name="T13" fmla="*/ 0 60000 65536"/>
              <a:gd name="T14" fmla="*/ 0 60000 65536"/>
              <a:gd name="T15" fmla="*/ 0 w 819"/>
              <a:gd name="T16" fmla="*/ 0 h 333"/>
              <a:gd name="T17" fmla="*/ 819 w 819"/>
              <a:gd name="T18" fmla="*/ 333 h 333"/>
            </a:gdLst>
            <a:ahLst/>
            <a:cxnLst>
              <a:cxn ang="T10">
                <a:pos x="T0" y="T1"/>
              </a:cxn>
              <a:cxn ang="T11">
                <a:pos x="T2" y="T3"/>
              </a:cxn>
              <a:cxn ang="T12">
                <a:pos x="T4" y="T5"/>
              </a:cxn>
              <a:cxn ang="T13">
                <a:pos x="T6" y="T7"/>
              </a:cxn>
              <a:cxn ang="T14">
                <a:pos x="T8" y="T9"/>
              </a:cxn>
            </a:cxnLst>
            <a:rect l="T15" t="T16" r="T17" b="T18"/>
            <a:pathLst>
              <a:path w="819" h="333">
                <a:moveTo>
                  <a:pt x="97" y="0"/>
                </a:moveTo>
                <a:lnTo>
                  <a:pt x="819" y="139"/>
                </a:lnTo>
                <a:lnTo>
                  <a:pt x="172" y="98"/>
                </a:lnTo>
                <a:lnTo>
                  <a:pt x="0" y="333"/>
                </a:lnTo>
                <a:lnTo>
                  <a:pt x="97"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53" name="Freeform 1359"/>
          <p:cNvSpPr>
            <a:spLocks/>
          </p:cNvSpPr>
          <p:nvPr/>
        </p:nvSpPr>
        <p:spPr bwMode="auto">
          <a:xfrm>
            <a:off x="6248400" y="2009775"/>
            <a:ext cx="217488" cy="47625"/>
          </a:xfrm>
          <a:custGeom>
            <a:avLst/>
            <a:gdLst>
              <a:gd name="T0" fmla="*/ 6828 w 1083"/>
              <a:gd name="T1" fmla="*/ 0 h 306"/>
              <a:gd name="T2" fmla="*/ 217488 w 1083"/>
              <a:gd name="T3" fmla="*/ 40621 h 306"/>
              <a:gd name="T4" fmla="*/ 211865 w 1083"/>
              <a:gd name="T5" fmla="*/ 47625 h 306"/>
              <a:gd name="T6" fmla="*/ 0 w 1083"/>
              <a:gd name="T7" fmla="*/ 4358 h 306"/>
              <a:gd name="T8" fmla="*/ 6828 w 1083"/>
              <a:gd name="T9" fmla="*/ 0 h 306"/>
              <a:gd name="T10" fmla="*/ 0 60000 65536"/>
              <a:gd name="T11" fmla="*/ 0 60000 65536"/>
              <a:gd name="T12" fmla="*/ 0 60000 65536"/>
              <a:gd name="T13" fmla="*/ 0 60000 65536"/>
              <a:gd name="T14" fmla="*/ 0 60000 65536"/>
              <a:gd name="T15" fmla="*/ 0 w 1083"/>
              <a:gd name="T16" fmla="*/ 0 h 306"/>
              <a:gd name="T17" fmla="*/ 1083 w 1083"/>
              <a:gd name="T18" fmla="*/ 306 h 306"/>
            </a:gdLst>
            <a:ahLst/>
            <a:cxnLst>
              <a:cxn ang="T10">
                <a:pos x="T0" y="T1"/>
              </a:cxn>
              <a:cxn ang="T11">
                <a:pos x="T2" y="T3"/>
              </a:cxn>
              <a:cxn ang="T12">
                <a:pos x="T4" y="T5"/>
              </a:cxn>
              <a:cxn ang="T13">
                <a:pos x="T6" y="T7"/>
              </a:cxn>
              <a:cxn ang="T14">
                <a:pos x="T8" y="T9"/>
              </a:cxn>
            </a:cxnLst>
            <a:rect l="T15" t="T16" r="T17" b="T18"/>
            <a:pathLst>
              <a:path w="1083" h="306">
                <a:moveTo>
                  <a:pt x="34" y="0"/>
                </a:moveTo>
                <a:lnTo>
                  <a:pt x="1083" y="261"/>
                </a:lnTo>
                <a:lnTo>
                  <a:pt x="1055" y="306"/>
                </a:lnTo>
                <a:lnTo>
                  <a:pt x="0" y="28"/>
                </a:lnTo>
                <a:lnTo>
                  <a:pt x="34"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54" name="Freeform 1360"/>
          <p:cNvSpPr>
            <a:spLocks/>
          </p:cNvSpPr>
          <p:nvPr/>
        </p:nvSpPr>
        <p:spPr bwMode="auto">
          <a:xfrm>
            <a:off x="6227763" y="2024063"/>
            <a:ext cx="219075" cy="47625"/>
          </a:xfrm>
          <a:custGeom>
            <a:avLst/>
            <a:gdLst>
              <a:gd name="T0" fmla="*/ 7853 w 1088"/>
              <a:gd name="T1" fmla="*/ 0 h 311"/>
              <a:gd name="T2" fmla="*/ 219075 w 1088"/>
              <a:gd name="T3" fmla="*/ 39815 h 311"/>
              <a:gd name="T4" fmla="*/ 212430 w 1088"/>
              <a:gd name="T5" fmla="*/ 47625 h 311"/>
              <a:gd name="T6" fmla="*/ 0 w 1088"/>
              <a:gd name="T7" fmla="*/ 5207 h 311"/>
              <a:gd name="T8" fmla="*/ 7853 w 1088"/>
              <a:gd name="T9" fmla="*/ 0 h 311"/>
              <a:gd name="T10" fmla="*/ 0 60000 65536"/>
              <a:gd name="T11" fmla="*/ 0 60000 65536"/>
              <a:gd name="T12" fmla="*/ 0 60000 65536"/>
              <a:gd name="T13" fmla="*/ 0 60000 65536"/>
              <a:gd name="T14" fmla="*/ 0 60000 65536"/>
              <a:gd name="T15" fmla="*/ 0 w 1088"/>
              <a:gd name="T16" fmla="*/ 0 h 311"/>
              <a:gd name="T17" fmla="*/ 1088 w 1088"/>
              <a:gd name="T18" fmla="*/ 311 h 311"/>
            </a:gdLst>
            <a:ahLst/>
            <a:cxnLst>
              <a:cxn ang="T10">
                <a:pos x="T0" y="T1"/>
              </a:cxn>
              <a:cxn ang="T11">
                <a:pos x="T2" y="T3"/>
              </a:cxn>
              <a:cxn ang="T12">
                <a:pos x="T4" y="T5"/>
              </a:cxn>
              <a:cxn ang="T13">
                <a:pos x="T6" y="T7"/>
              </a:cxn>
              <a:cxn ang="T14">
                <a:pos x="T8" y="T9"/>
              </a:cxn>
            </a:cxnLst>
            <a:rect l="T15" t="T16" r="T17" b="T18"/>
            <a:pathLst>
              <a:path w="1088" h="311">
                <a:moveTo>
                  <a:pt x="39" y="0"/>
                </a:moveTo>
                <a:lnTo>
                  <a:pt x="1088" y="260"/>
                </a:lnTo>
                <a:lnTo>
                  <a:pt x="1055" y="311"/>
                </a:lnTo>
                <a:lnTo>
                  <a:pt x="0" y="34"/>
                </a:lnTo>
                <a:lnTo>
                  <a:pt x="39"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55" name="Freeform 1361"/>
          <p:cNvSpPr>
            <a:spLocks/>
          </p:cNvSpPr>
          <p:nvPr/>
        </p:nvSpPr>
        <p:spPr bwMode="auto">
          <a:xfrm>
            <a:off x="6262688" y="2068513"/>
            <a:ext cx="31750" cy="11112"/>
          </a:xfrm>
          <a:custGeom>
            <a:avLst/>
            <a:gdLst>
              <a:gd name="T0" fmla="*/ 3098 w 164"/>
              <a:gd name="T1" fmla="*/ 154 h 72"/>
              <a:gd name="T2" fmla="*/ 4066 w 164"/>
              <a:gd name="T3" fmla="*/ 154 h 72"/>
              <a:gd name="T4" fmla="*/ 6776 w 164"/>
              <a:gd name="T5" fmla="*/ 0 h 72"/>
              <a:gd name="T6" fmla="*/ 10454 w 164"/>
              <a:gd name="T7" fmla="*/ 0 h 72"/>
              <a:gd name="T8" fmla="*/ 15101 w 164"/>
              <a:gd name="T9" fmla="*/ 309 h 72"/>
              <a:gd name="T10" fmla="*/ 20134 w 164"/>
              <a:gd name="T11" fmla="*/ 1080 h 72"/>
              <a:gd name="T12" fmla="*/ 24780 w 164"/>
              <a:gd name="T13" fmla="*/ 2624 h 72"/>
              <a:gd name="T14" fmla="*/ 28846 w 164"/>
              <a:gd name="T15" fmla="*/ 4784 h 72"/>
              <a:gd name="T16" fmla="*/ 31750 w 164"/>
              <a:gd name="T17" fmla="*/ 7871 h 72"/>
              <a:gd name="T18" fmla="*/ 31750 w 164"/>
              <a:gd name="T19" fmla="*/ 8025 h 72"/>
              <a:gd name="T20" fmla="*/ 31750 w 164"/>
              <a:gd name="T21" fmla="*/ 8797 h 72"/>
              <a:gd name="T22" fmla="*/ 31556 w 164"/>
              <a:gd name="T23" fmla="*/ 9569 h 72"/>
              <a:gd name="T24" fmla="*/ 31169 w 164"/>
              <a:gd name="T25" fmla="*/ 10340 h 72"/>
              <a:gd name="T26" fmla="*/ 30201 w 164"/>
              <a:gd name="T27" fmla="*/ 10958 h 72"/>
              <a:gd name="T28" fmla="*/ 28846 w 164"/>
              <a:gd name="T29" fmla="*/ 11112 h 72"/>
              <a:gd name="T30" fmla="*/ 26716 w 164"/>
              <a:gd name="T31" fmla="*/ 10958 h 72"/>
              <a:gd name="T32" fmla="*/ 24006 w 164"/>
              <a:gd name="T33" fmla="*/ 10032 h 72"/>
              <a:gd name="T34" fmla="*/ 24006 w 164"/>
              <a:gd name="T35" fmla="*/ 9723 h 72"/>
              <a:gd name="T36" fmla="*/ 23812 w 164"/>
              <a:gd name="T37" fmla="*/ 9106 h 72"/>
              <a:gd name="T38" fmla="*/ 23232 w 164"/>
              <a:gd name="T39" fmla="*/ 8025 h 72"/>
              <a:gd name="T40" fmla="*/ 21877 w 164"/>
              <a:gd name="T41" fmla="*/ 6945 h 72"/>
              <a:gd name="T42" fmla="*/ 19360 w 164"/>
              <a:gd name="T43" fmla="*/ 5865 h 72"/>
              <a:gd name="T44" fmla="*/ 15681 w 164"/>
              <a:gd name="T45" fmla="*/ 4939 h 72"/>
              <a:gd name="T46" fmla="*/ 10648 w 164"/>
              <a:gd name="T47" fmla="*/ 4476 h 72"/>
              <a:gd name="T48" fmla="*/ 3872 w 164"/>
              <a:gd name="T49" fmla="*/ 4476 h 72"/>
              <a:gd name="T50" fmla="*/ 3485 w 164"/>
              <a:gd name="T51" fmla="*/ 4476 h 72"/>
              <a:gd name="T52" fmla="*/ 2710 w 164"/>
              <a:gd name="T53" fmla="*/ 4167 h 72"/>
              <a:gd name="T54" fmla="*/ 1742 w 164"/>
              <a:gd name="T55" fmla="*/ 3858 h 72"/>
              <a:gd name="T56" fmla="*/ 774 w 164"/>
              <a:gd name="T57" fmla="*/ 3395 h 72"/>
              <a:gd name="T58" fmla="*/ 0 w 164"/>
              <a:gd name="T59" fmla="*/ 2778 h 72"/>
              <a:gd name="T60" fmla="*/ 0 w 164"/>
              <a:gd name="T61" fmla="*/ 2161 h 72"/>
              <a:gd name="T62" fmla="*/ 968 w 164"/>
              <a:gd name="T63" fmla="*/ 1080 h 72"/>
              <a:gd name="T64" fmla="*/ 3098 w 164"/>
              <a:gd name="T65" fmla="*/ 154 h 7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64"/>
              <a:gd name="T100" fmla="*/ 0 h 72"/>
              <a:gd name="T101" fmla="*/ 164 w 164"/>
              <a:gd name="T102" fmla="*/ 72 h 7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64" h="72">
                <a:moveTo>
                  <a:pt x="16" y="1"/>
                </a:moveTo>
                <a:lnTo>
                  <a:pt x="21" y="1"/>
                </a:lnTo>
                <a:lnTo>
                  <a:pt x="35" y="0"/>
                </a:lnTo>
                <a:lnTo>
                  <a:pt x="54" y="0"/>
                </a:lnTo>
                <a:lnTo>
                  <a:pt x="78" y="2"/>
                </a:lnTo>
                <a:lnTo>
                  <a:pt x="104" y="7"/>
                </a:lnTo>
                <a:lnTo>
                  <a:pt x="128" y="17"/>
                </a:lnTo>
                <a:lnTo>
                  <a:pt x="149" y="31"/>
                </a:lnTo>
                <a:lnTo>
                  <a:pt x="164" y="51"/>
                </a:lnTo>
                <a:lnTo>
                  <a:pt x="164" y="52"/>
                </a:lnTo>
                <a:lnTo>
                  <a:pt x="164" y="57"/>
                </a:lnTo>
                <a:lnTo>
                  <a:pt x="163" y="62"/>
                </a:lnTo>
                <a:lnTo>
                  <a:pt x="161" y="67"/>
                </a:lnTo>
                <a:lnTo>
                  <a:pt x="156" y="71"/>
                </a:lnTo>
                <a:lnTo>
                  <a:pt x="149" y="72"/>
                </a:lnTo>
                <a:lnTo>
                  <a:pt x="138" y="71"/>
                </a:lnTo>
                <a:lnTo>
                  <a:pt x="124" y="65"/>
                </a:lnTo>
                <a:lnTo>
                  <a:pt x="124" y="63"/>
                </a:lnTo>
                <a:lnTo>
                  <a:pt x="123" y="59"/>
                </a:lnTo>
                <a:lnTo>
                  <a:pt x="120" y="52"/>
                </a:lnTo>
                <a:lnTo>
                  <a:pt x="113" y="45"/>
                </a:lnTo>
                <a:lnTo>
                  <a:pt x="100" y="38"/>
                </a:lnTo>
                <a:lnTo>
                  <a:pt x="81" y="32"/>
                </a:lnTo>
                <a:lnTo>
                  <a:pt x="55" y="29"/>
                </a:lnTo>
                <a:lnTo>
                  <a:pt x="20" y="29"/>
                </a:lnTo>
                <a:lnTo>
                  <a:pt x="18" y="29"/>
                </a:lnTo>
                <a:lnTo>
                  <a:pt x="14" y="27"/>
                </a:lnTo>
                <a:lnTo>
                  <a:pt x="9" y="25"/>
                </a:lnTo>
                <a:lnTo>
                  <a:pt x="4" y="22"/>
                </a:lnTo>
                <a:lnTo>
                  <a:pt x="0" y="18"/>
                </a:lnTo>
                <a:lnTo>
                  <a:pt x="0" y="14"/>
                </a:lnTo>
                <a:lnTo>
                  <a:pt x="5" y="7"/>
                </a:lnTo>
                <a:lnTo>
                  <a:pt x="16" y="1"/>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56" name="Freeform 1362"/>
          <p:cNvSpPr>
            <a:spLocks/>
          </p:cNvSpPr>
          <p:nvPr/>
        </p:nvSpPr>
        <p:spPr bwMode="auto">
          <a:xfrm>
            <a:off x="6269038" y="1989138"/>
            <a:ext cx="30162" cy="15875"/>
          </a:xfrm>
          <a:custGeom>
            <a:avLst/>
            <a:gdLst>
              <a:gd name="T0" fmla="*/ 9297 w 146"/>
              <a:gd name="T1" fmla="*/ 0 h 109"/>
              <a:gd name="T2" fmla="*/ 8677 w 146"/>
              <a:gd name="T3" fmla="*/ 0 h 109"/>
              <a:gd name="T4" fmla="*/ 7231 w 146"/>
              <a:gd name="T5" fmla="*/ 437 h 109"/>
              <a:gd name="T6" fmla="*/ 5371 w 146"/>
              <a:gd name="T7" fmla="*/ 1019 h 109"/>
              <a:gd name="T8" fmla="*/ 3099 w 146"/>
              <a:gd name="T9" fmla="*/ 2039 h 109"/>
              <a:gd name="T10" fmla="*/ 1240 w 146"/>
              <a:gd name="T11" fmla="*/ 3495 h 109"/>
              <a:gd name="T12" fmla="*/ 207 w 146"/>
              <a:gd name="T13" fmla="*/ 5680 h 109"/>
              <a:gd name="T14" fmla="*/ 0 w 146"/>
              <a:gd name="T15" fmla="*/ 8593 h 109"/>
              <a:gd name="T16" fmla="*/ 1240 w 146"/>
              <a:gd name="T17" fmla="*/ 12380 h 109"/>
              <a:gd name="T18" fmla="*/ 17560 w 146"/>
              <a:gd name="T19" fmla="*/ 15875 h 109"/>
              <a:gd name="T20" fmla="*/ 17353 w 146"/>
              <a:gd name="T21" fmla="*/ 15147 h 109"/>
              <a:gd name="T22" fmla="*/ 17353 w 146"/>
              <a:gd name="T23" fmla="*/ 13545 h 109"/>
              <a:gd name="T24" fmla="*/ 17353 w 146"/>
              <a:gd name="T25" fmla="*/ 11069 h 109"/>
              <a:gd name="T26" fmla="*/ 17973 w 146"/>
              <a:gd name="T27" fmla="*/ 8447 h 109"/>
              <a:gd name="T28" fmla="*/ 19213 w 146"/>
              <a:gd name="T29" fmla="*/ 5826 h 109"/>
              <a:gd name="T30" fmla="*/ 21485 w 146"/>
              <a:gd name="T31" fmla="*/ 3932 h 109"/>
              <a:gd name="T32" fmla="*/ 24997 w 146"/>
              <a:gd name="T33" fmla="*/ 2913 h 109"/>
              <a:gd name="T34" fmla="*/ 30162 w 146"/>
              <a:gd name="T35" fmla="*/ 3350 h 109"/>
              <a:gd name="T36" fmla="*/ 9297 w 146"/>
              <a:gd name="T37" fmla="*/ 0 h 10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109"/>
              <a:gd name="T59" fmla="*/ 146 w 146"/>
              <a:gd name="T60" fmla="*/ 109 h 10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109">
                <a:moveTo>
                  <a:pt x="45" y="0"/>
                </a:moveTo>
                <a:lnTo>
                  <a:pt x="42" y="0"/>
                </a:lnTo>
                <a:lnTo>
                  <a:pt x="35" y="3"/>
                </a:lnTo>
                <a:lnTo>
                  <a:pt x="26" y="7"/>
                </a:lnTo>
                <a:lnTo>
                  <a:pt x="15" y="14"/>
                </a:lnTo>
                <a:lnTo>
                  <a:pt x="6" y="24"/>
                </a:lnTo>
                <a:lnTo>
                  <a:pt x="1" y="39"/>
                </a:lnTo>
                <a:lnTo>
                  <a:pt x="0" y="59"/>
                </a:lnTo>
                <a:lnTo>
                  <a:pt x="6" y="85"/>
                </a:lnTo>
                <a:lnTo>
                  <a:pt x="85" y="109"/>
                </a:lnTo>
                <a:lnTo>
                  <a:pt x="84" y="104"/>
                </a:lnTo>
                <a:lnTo>
                  <a:pt x="84" y="93"/>
                </a:lnTo>
                <a:lnTo>
                  <a:pt x="84" y="76"/>
                </a:lnTo>
                <a:lnTo>
                  <a:pt x="87" y="58"/>
                </a:lnTo>
                <a:lnTo>
                  <a:pt x="93" y="40"/>
                </a:lnTo>
                <a:lnTo>
                  <a:pt x="104" y="27"/>
                </a:lnTo>
                <a:lnTo>
                  <a:pt x="121" y="20"/>
                </a:lnTo>
                <a:lnTo>
                  <a:pt x="146" y="23"/>
                </a:lnTo>
                <a:lnTo>
                  <a:pt x="45"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57" name="Freeform 1363"/>
          <p:cNvSpPr>
            <a:spLocks/>
          </p:cNvSpPr>
          <p:nvPr/>
        </p:nvSpPr>
        <p:spPr bwMode="auto">
          <a:xfrm>
            <a:off x="6435725" y="2019300"/>
            <a:ext cx="30163" cy="15875"/>
          </a:xfrm>
          <a:custGeom>
            <a:avLst/>
            <a:gdLst>
              <a:gd name="T0" fmla="*/ 9297 w 146"/>
              <a:gd name="T1" fmla="*/ 0 h 107"/>
              <a:gd name="T2" fmla="*/ 8677 w 146"/>
              <a:gd name="T3" fmla="*/ 0 h 107"/>
              <a:gd name="T4" fmla="*/ 7231 w 146"/>
              <a:gd name="T5" fmla="*/ 297 h 107"/>
              <a:gd name="T6" fmla="*/ 5165 w 146"/>
              <a:gd name="T7" fmla="*/ 890 h 107"/>
              <a:gd name="T8" fmla="*/ 3099 w 146"/>
              <a:gd name="T9" fmla="*/ 1780 h 107"/>
              <a:gd name="T10" fmla="*/ 1240 w 146"/>
              <a:gd name="T11" fmla="*/ 3412 h 107"/>
              <a:gd name="T12" fmla="*/ 0 w 146"/>
              <a:gd name="T13" fmla="*/ 5638 h 107"/>
              <a:gd name="T14" fmla="*/ 0 w 146"/>
              <a:gd name="T15" fmla="*/ 8605 h 107"/>
              <a:gd name="T16" fmla="*/ 1240 w 146"/>
              <a:gd name="T17" fmla="*/ 12611 h 107"/>
              <a:gd name="T18" fmla="*/ 17354 w 146"/>
              <a:gd name="T19" fmla="*/ 15875 h 107"/>
              <a:gd name="T20" fmla="*/ 17147 w 146"/>
              <a:gd name="T21" fmla="*/ 15282 h 107"/>
              <a:gd name="T22" fmla="*/ 17147 w 146"/>
              <a:gd name="T23" fmla="*/ 13501 h 107"/>
              <a:gd name="T24" fmla="*/ 17147 w 146"/>
              <a:gd name="T25" fmla="*/ 11127 h 107"/>
              <a:gd name="T26" fmla="*/ 17767 w 146"/>
              <a:gd name="T27" fmla="*/ 8308 h 107"/>
              <a:gd name="T28" fmla="*/ 19007 w 146"/>
              <a:gd name="T29" fmla="*/ 5935 h 107"/>
              <a:gd name="T30" fmla="*/ 21279 w 146"/>
              <a:gd name="T31" fmla="*/ 4006 h 107"/>
              <a:gd name="T32" fmla="*/ 24998 w 146"/>
              <a:gd name="T33" fmla="*/ 2819 h 107"/>
              <a:gd name="T34" fmla="*/ 30163 w 146"/>
              <a:gd name="T35" fmla="*/ 3412 h 107"/>
              <a:gd name="T36" fmla="*/ 9297 w 146"/>
              <a:gd name="T37" fmla="*/ 0 h 10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107"/>
              <a:gd name="T59" fmla="*/ 146 w 146"/>
              <a:gd name="T60" fmla="*/ 107 h 10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107">
                <a:moveTo>
                  <a:pt x="45" y="0"/>
                </a:moveTo>
                <a:lnTo>
                  <a:pt x="42" y="0"/>
                </a:lnTo>
                <a:lnTo>
                  <a:pt x="35" y="2"/>
                </a:lnTo>
                <a:lnTo>
                  <a:pt x="25" y="6"/>
                </a:lnTo>
                <a:lnTo>
                  <a:pt x="15" y="12"/>
                </a:lnTo>
                <a:lnTo>
                  <a:pt x="6" y="23"/>
                </a:lnTo>
                <a:lnTo>
                  <a:pt x="0" y="38"/>
                </a:lnTo>
                <a:lnTo>
                  <a:pt x="0" y="58"/>
                </a:lnTo>
                <a:lnTo>
                  <a:pt x="6" y="85"/>
                </a:lnTo>
                <a:lnTo>
                  <a:pt x="84" y="107"/>
                </a:lnTo>
                <a:lnTo>
                  <a:pt x="83" y="103"/>
                </a:lnTo>
                <a:lnTo>
                  <a:pt x="83" y="91"/>
                </a:lnTo>
                <a:lnTo>
                  <a:pt x="83" y="75"/>
                </a:lnTo>
                <a:lnTo>
                  <a:pt x="86" y="56"/>
                </a:lnTo>
                <a:lnTo>
                  <a:pt x="92" y="40"/>
                </a:lnTo>
                <a:lnTo>
                  <a:pt x="103" y="27"/>
                </a:lnTo>
                <a:lnTo>
                  <a:pt x="121" y="19"/>
                </a:lnTo>
                <a:lnTo>
                  <a:pt x="146" y="23"/>
                </a:lnTo>
                <a:lnTo>
                  <a:pt x="45" y="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58" name="Freeform 1364"/>
          <p:cNvSpPr>
            <a:spLocks/>
          </p:cNvSpPr>
          <p:nvPr/>
        </p:nvSpPr>
        <p:spPr bwMode="auto">
          <a:xfrm>
            <a:off x="6300788" y="1992313"/>
            <a:ext cx="127000" cy="30162"/>
          </a:xfrm>
          <a:custGeom>
            <a:avLst/>
            <a:gdLst>
              <a:gd name="T0" fmla="*/ 0 w 629"/>
              <a:gd name="T1" fmla="*/ 6629 h 182"/>
              <a:gd name="T2" fmla="*/ 121347 w 629"/>
              <a:gd name="T3" fmla="*/ 30162 h 182"/>
              <a:gd name="T4" fmla="*/ 127000 w 629"/>
              <a:gd name="T5" fmla="*/ 23533 h 182"/>
              <a:gd name="T6" fmla="*/ 5855 w 629"/>
              <a:gd name="T7" fmla="*/ 0 h 182"/>
              <a:gd name="T8" fmla="*/ 0 w 629"/>
              <a:gd name="T9" fmla="*/ 6629 h 182"/>
              <a:gd name="T10" fmla="*/ 0 60000 65536"/>
              <a:gd name="T11" fmla="*/ 0 60000 65536"/>
              <a:gd name="T12" fmla="*/ 0 60000 65536"/>
              <a:gd name="T13" fmla="*/ 0 60000 65536"/>
              <a:gd name="T14" fmla="*/ 0 60000 65536"/>
              <a:gd name="T15" fmla="*/ 0 w 629"/>
              <a:gd name="T16" fmla="*/ 0 h 182"/>
              <a:gd name="T17" fmla="*/ 629 w 629"/>
              <a:gd name="T18" fmla="*/ 182 h 182"/>
            </a:gdLst>
            <a:ahLst/>
            <a:cxnLst>
              <a:cxn ang="T10">
                <a:pos x="T0" y="T1"/>
              </a:cxn>
              <a:cxn ang="T11">
                <a:pos x="T2" y="T3"/>
              </a:cxn>
              <a:cxn ang="T12">
                <a:pos x="T4" y="T5"/>
              </a:cxn>
              <a:cxn ang="T13">
                <a:pos x="T6" y="T7"/>
              </a:cxn>
              <a:cxn ang="T14">
                <a:pos x="T8" y="T9"/>
              </a:cxn>
            </a:cxnLst>
            <a:rect l="T15" t="T16" r="T17" b="T18"/>
            <a:pathLst>
              <a:path w="629" h="182">
                <a:moveTo>
                  <a:pt x="0" y="40"/>
                </a:moveTo>
                <a:lnTo>
                  <a:pt x="601" y="182"/>
                </a:lnTo>
                <a:lnTo>
                  <a:pt x="629" y="142"/>
                </a:lnTo>
                <a:lnTo>
                  <a:pt x="29" y="0"/>
                </a:lnTo>
                <a:lnTo>
                  <a:pt x="0" y="4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59" name="Freeform 1365"/>
          <p:cNvSpPr>
            <a:spLocks/>
          </p:cNvSpPr>
          <p:nvPr/>
        </p:nvSpPr>
        <p:spPr bwMode="auto">
          <a:xfrm>
            <a:off x="6300788" y="2005013"/>
            <a:ext cx="120650" cy="26987"/>
          </a:xfrm>
          <a:custGeom>
            <a:avLst/>
            <a:gdLst>
              <a:gd name="T0" fmla="*/ 0 w 606"/>
              <a:gd name="T1" fmla="*/ 4445 h 170"/>
              <a:gd name="T2" fmla="*/ 119455 w 606"/>
              <a:gd name="T3" fmla="*/ 26987 h 170"/>
              <a:gd name="T4" fmla="*/ 120650 w 606"/>
              <a:gd name="T5" fmla="*/ 22542 h 170"/>
              <a:gd name="T6" fmla="*/ 995 w 606"/>
              <a:gd name="T7" fmla="*/ 0 h 170"/>
              <a:gd name="T8" fmla="*/ 0 w 606"/>
              <a:gd name="T9" fmla="*/ 4445 h 170"/>
              <a:gd name="T10" fmla="*/ 0 60000 65536"/>
              <a:gd name="T11" fmla="*/ 0 60000 65536"/>
              <a:gd name="T12" fmla="*/ 0 60000 65536"/>
              <a:gd name="T13" fmla="*/ 0 60000 65536"/>
              <a:gd name="T14" fmla="*/ 0 60000 65536"/>
              <a:gd name="T15" fmla="*/ 0 w 606"/>
              <a:gd name="T16" fmla="*/ 0 h 170"/>
              <a:gd name="T17" fmla="*/ 606 w 606"/>
              <a:gd name="T18" fmla="*/ 170 h 170"/>
            </a:gdLst>
            <a:ahLst/>
            <a:cxnLst>
              <a:cxn ang="T10">
                <a:pos x="T0" y="T1"/>
              </a:cxn>
              <a:cxn ang="T11">
                <a:pos x="T2" y="T3"/>
              </a:cxn>
              <a:cxn ang="T12">
                <a:pos x="T4" y="T5"/>
              </a:cxn>
              <a:cxn ang="T13">
                <a:pos x="T6" y="T7"/>
              </a:cxn>
              <a:cxn ang="T14">
                <a:pos x="T8" y="T9"/>
              </a:cxn>
            </a:cxnLst>
            <a:rect l="T15" t="T16" r="T17" b="T18"/>
            <a:pathLst>
              <a:path w="606" h="170">
                <a:moveTo>
                  <a:pt x="0" y="28"/>
                </a:moveTo>
                <a:lnTo>
                  <a:pt x="600" y="170"/>
                </a:lnTo>
                <a:lnTo>
                  <a:pt x="606" y="142"/>
                </a:lnTo>
                <a:lnTo>
                  <a:pt x="5" y="0"/>
                </a:lnTo>
                <a:lnTo>
                  <a:pt x="0" y="2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60" name="Freeform 1366"/>
          <p:cNvSpPr>
            <a:spLocks/>
          </p:cNvSpPr>
          <p:nvPr/>
        </p:nvSpPr>
        <p:spPr bwMode="auto">
          <a:xfrm>
            <a:off x="6300788" y="1987550"/>
            <a:ext cx="120650" cy="25400"/>
          </a:xfrm>
          <a:custGeom>
            <a:avLst/>
            <a:gdLst>
              <a:gd name="T0" fmla="*/ 0 w 606"/>
              <a:gd name="T1" fmla="*/ 4184 h 170"/>
              <a:gd name="T2" fmla="*/ 119455 w 606"/>
              <a:gd name="T3" fmla="*/ 25400 h 170"/>
              <a:gd name="T4" fmla="*/ 120650 w 606"/>
              <a:gd name="T5" fmla="*/ 21216 h 170"/>
              <a:gd name="T6" fmla="*/ 995 w 606"/>
              <a:gd name="T7" fmla="*/ 0 h 170"/>
              <a:gd name="T8" fmla="*/ 0 w 606"/>
              <a:gd name="T9" fmla="*/ 4184 h 170"/>
              <a:gd name="T10" fmla="*/ 0 60000 65536"/>
              <a:gd name="T11" fmla="*/ 0 60000 65536"/>
              <a:gd name="T12" fmla="*/ 0 60000 65536"/>
              <a:gd name="T13" fmla="*/ 0 60000 65536"/>
              <a:gd name="T14" fmla="*/ 0 60000 65536"/>
              <a:gd name="T15" fmla="*/ 0 w 606"/>
              <a:gd name="T16" fmla="*/ 0 h 170"/>
              <a:gd name="T17" fmla="*/ 606 w 606"/>
              <a:gd name="T18" fmla="*/ 170 h 170"/>
            </a:gdLst>
            <a:ahLst/>
            <a:cxnLst>
              <a:cxn ang="T10">
                <a:pos x="T0" y="T1"/>
              </a:cxn>
              <a:cxn ang="T11">
                <a:pos x="T2" y="T3"/>
              </a:cxn>
              <a:cxn ang="T12">
                <a:pos x="T4" y="T5"/>
              </a:cxn>
              <a:cxn ang="T13">
                <a:pos x="T6" y="T7"/>
              </a:cxn>
              <a:cxn ang="T14">
                <a:pos x="T8" y="T9"/>
              </a:cxn>
            </a:cxnLst>
            <a:rect l="T15" t="T16" r="T17" b="T18"/>
            <a:pathLst>
              <a:path w="606" h="170">
                <a:moveTo>
                  <a:pt x="0" y="28"/>
                </a:moveTo>
                <a:lnTo>
                  <a:pt x="600" y="170"/>
                </a:lnTo>
                <a:lnTo>
                  <a:pt x="606" y="142"/>
                </a:lnTo>
                <a:lnTo>
                  <a:pt x="5" y="0"/>
                </a:lnTo>
                <a:lnTo>
                  <a:pt x="0" y="28"/>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61" name="AutoShape 1367"/>
          <p:cNvSpPr>
            <a:spLocks noChangeAspect="1" noChangeArrowheads="1" noTextEdit="1"/>
          </p:cNvSpPr>
          <p:nvPr/>
        </p:nvSpPr>
        <p:spPr bwMode="auto">
          <a:xfrm flipH="1">
            <a:off x="5227638" y="2174875"/>
            <a:ext cx="517525" cy="180975"/>
          </a:xfrm>
          <a:prstGeom prst="rect">
            <a:avLst/>
          </a:prstGeom>
          <a:ln/>
        </p:spPr>
        <p:style>
          <a:lnRef idx="1">
            <a:schemeClr val="dk1"/>
          </a:lnRef>
          <a:fillRef idx="2">
            <a:schemeClr val="dk1"/>
          </a:fillRef>
          <a:effectRef idx="1">
            <a:schemeClr val="dk1"/>
          </a:effectRef>
          <a:fontRef idx="minor">
            <a:schemeClr val="dk1"/>
          </a:fontRef>
        </p:style>
        <p:txBody>
          <a:bodyPr/>
          <a:lstStyle/>
          <a:p>
            <a:endParaRPr lang="en-CA"/>
          </a:p>
        </p:txBody>
      </p:sp>
      <p:sp>
        <p:nvSpPr>
          <p:cNvPr id="51462" name="Freeform 1368"/>
          <p:cNvSpPr>
            <a:spLocks/>
          </p:cNvSpPr>
          <p:nvPr/>
        </p:nvSpPr>
        <p:spPr bwMode="auto">
          <a:xfrm>
            <a:off x="5637213" y="1844675"/>
            <a:ext cx="46037" cy="57150"/>
          </a:xfrm>
          <a:custGeom>
            <a:avLst/>
            <a:gdLst>
              <a:gd name="T0" fmla="*/ 16906 w 177"/>
              <a:gd name="T1" fmla="*/ 8612 h 219"/>
              <a:gd name="T2" fmla="*/ 13525 w 177"/>
              <a:gd name="T3" fmla="*/ 11221 h 219"/>
              <a:gd name="T4" fmla="*/ 10664 w 177"/>
              <a:gd name="T5" fmla="*/ 14092 h 219"/>
              <a:gd name="T6" fmla="*/ 7543 w 177"/>
              <a:gd name="T7" fmla="*/ 17223 h 219"/>
              <a:gd name="T8" fmla="*/ 5202 w 177"/>
              <a:gd name="T9" fmla="*/ 20616 h 219"/>
              <a:gd name="T10" fmla="*/ 3121 w 177"/>
              <a:gd name="T11" fmla="*/ 24269 h 219"/>
              <a:gd name="T12" fmla="*/ 1561 w 177"/>
              <a:gd name="T13" fmla="*/ 27923 h 219"/>
              <a:gd name="T14" fmla="*/ 520 w 177"/>
              <a:gd name="T15" fmla="*/ 31576 h 219"/>
              <a:gd name="T16" fmla="*/ 0 w 177"/>
              <a:gd name="T17" fmla="*/ 35490 h 219"/>
              <a:gd name="T18" fmla="*/ 520 w 177"/>
              <a:gd name="T19" fmla="*/ 41232 h 219"/>
              <a:gd name="T20" fmla="*/ 2601 w 177"/>
              <a:gd name="T21" fmla="*/ 46190 h 219"/>
              <a:gd name="T22" fmla="*/ 5982 w 177"/>
              <a:gd name="T23" fmla="*/ 50365 h 219"/>
              <a:gd name="T24" fmla="*/ 9884 w 177"/>
              <a:gd name="T25" fmla="*/ 53236 h 219"/>
              <a:gd name="T26" fmla="*/ 14825 w 177"/>
              <a:gd name="T27" fmla="*/ 55584 h 219"/>
              <a:gd name="T28" fmla="*/ 20287 w 177"/>
              <a:gd name="T29" fmla="*/ 56889 h 219"/>
              <a:gd name="T30" fmla="*/ 25489 w 177"/>
              <a:gd name="T31" fmla="*/ 57150 h 219"/>
              <a:gd name="T32" fmla="*/ 30691 w 177"/>
              <a:gd name="T33" fmla="*/ 56367 h 219"/>
              <a:gd name="T34" fmla="*/ 31992 w 177"/>
              <a:gd name="T35" fmla="*/ 56367 h 219"/>
              <a:gd name="T36" fmla="*/ 33032 w 177"/>
              <a:gd name="T37" fmla="*/ 55845 h 219"/>
              <a:gd name="T38" fmla="*/ 33812 w 177"/>
              <a:gd name="T39" fmla="*/ 54801 h 219"/>
              <a:gd name="T40" fmla="*/ 34073 w 177"/>
              <a:gd name="T41" fmla="*/ 53497 h 219"/>
              <a:gd name="T42" fmla="*/ 33812 w 177"/>
              <a:gd name="T43" fmla="*/ 52975 h 219"/>
              <a:gd name="T44" fmla="*/ 33032 w 177"/>
              <a:gd name="T45" fmla="*/ 52975 h 219"/>
              <a:gd name="T46" fmla="*/ 31992 w 177"/>
              <a:gd name="T47" fmla="*/ 52714 h 219"/>
              <a:gd name="T48" fmla="*/ 30431 w 177"/>
              <a:gd name="T49" fmla="*/ 52714 h 219"/>
              <a:gd name="T50" fmla="*/ 28871 w 177"/>
              <a:gd name="T51" fmla="*/ 52714 h 219"/>
              <a:gd name="T52" fmla="*/ 27570 w 177"/>
              <a:gd name="T53" fmla="*/ 52714 h 219"/>
              <a:gd name="T54" fmla="*/ 26010 w 177"/>
              <a:gd name="T55" fmla="*/ 52714 h 219"/>
              <a:gd name="T56" fmla="*/ 25229 w 177"/>
              <a:gd name="T57" fmla="*/ 52714 h 219"/>
              <a:gd name="T58" fmla="*/ 22628 w 177"/>
              <a:gd name="T59" fmla="*/ 52453 h 219"/>
              <a:gd name="T60" fmla="*/ 20027 w 177"/>
              <a:gd name="T61" fmla="*/ 52192 h 219"/>
              <a:gd name="T62" fmla="*/ 17426 w 177"/>
              <a:gd name="T63" fmla="*/ 51931 h 219"/>
              <a:gd name="T64" fmla="*/ 14565 w 177"/>
              <a:gd name="T65" fmla="*/ 51148 h 219"/>
              <a:gd name="T66" fmla="*/ 11964 w 177"/>
              <a:gd name="T67" fmla="*/ 50365 h 219"/>
              <a:gd name="T68" fmla="*/ 9103 w 177"/>
              <a:gd name="T69" fmla="*/ 48277 h 219"/>
              <a:gd name="T70" fmla="*/ 6762 w 177"/>
              <a:gd name="T71" fmla="*/ 45668 h 219"/>
              <a:gd name="T72" fmla="*/ 3901 w 177"/>
              <a:gd name="T73" fmla="*/ 42275 h 219"/>
              <a:gd name="T74" fmla="*/ 3381 w 177"/>
              <a:gd name="T75" fmla="*/ 38100 h 219"/>
              <a:gd name="T76" fmla="*/ 3641 w 177"/>
              <a:gd name="T77" fmla="*/ 34186 h 219"/>
              <a:gd name="T78" fmla="*/ 4942 w 177"/>
              <a:gd name="T79" fmla="*/ 30271 h 219"/>
              <a:gd name="T80" fmla="*/ 6502 w 177"/>
              <a:gd name="T81" fmla="*/ 26618 h 219"/>
              <a:gd name="T82" fmla="*/ 8843 w 177"/>
              <a:gd name="T83" fmla="*/ 23225 h 219"/>
              <a:gd name="T84" fmla="*/ 11704 w 177"/>
              <a:gd name="T85" fmla="*/ 19833 h 219"/>
              <a:gd name="T86" fmla="*/ 14565 w 177"/>
              <a:gd name="T87" fmla="*/ 16962 h 219"/>
              <a:gd name="T88" fmla="*/ 18207 w 177"/>
              <a:gd name="T89" fmla="*/ 14353 h 219"/>
              <a:gd name="T90" fmla="*/ 21848 w 177"/>
              <a:gd name="T91" fmla="*/ 11743 h 219"/>
              <a:gd name="T92" fmla="*/ 25489 w 177"/>
              <a:gd name="T93" fmla="*/ 9655 h 219"/>
              <a:gd name="T94" fmla="*/ 29391 w 177"/>
              <a:gd name="T95" fmla="*/ 7568 h 219"/>
              <a:gd name="T96" fmla="*/ 33032 w 177"/>
              <a:gd name="T97" fmla="*/ 6002 h 219"/>
              <a:gd name="T98" fmla="*/ 36674 w 177"/>
              <a:gd name="T99" fmla="*/ 4436 h 219"/>
              <a:gd name="T100" fmla="*/ 40055 w 177"/>
              <a:gd name="T101" fmla="*/ 3132 h 219"/>
              <a:gd name="T102" fmla="*/ 43436 w 177"/>
              <a:gd name="T103" fmla="*/ 2349 h 219"/>
              <a:gd name="T104" fmla="*/ 46037 w 177"/>
              <a:gd name="T105" fmla="*/ 1827 h 219"/>
              <a:gd name="T106" fmla="*/ 44216 w 177"/>
              <a:gd name="T107" fmla="*/ 522 h 219"/>
              <a:gd name="T108" fmla="*/ 41095 w 177"/>
              <a:gd name="T109" fmla="*/ 0 h 219"/>
              <a:gd name="T110" fmla="*/ 37714 w 177"/>
              <a:gd name="T111" fmla="*/ 522 h 219"/>
              <a:gd name="T112" fmla="*/ 33552 w 177"/>
              <a:gd name="T113" fmla="*/ 1566 h 219"/>
              <a:gd name="T114" fmla="*/ 28871 w 177"/>
              <a:gd name="T115" fmla="*/ 2871 h 219"/>
              <a:gd name="T116" fmla="*/ 24449 w 177"/>
              <a:gd name="T117" fmla="*/ 4436 h 219"/>
              <a:gd name="T118" fmla="*/ 20287 w 177"/>
              <a:gd name="T119" fmla="*/ 6785 h 219"/>
              <a:gd name="T120" fmla="*/ 16906 w 177"/>
              <a:gd name="T121" fmla="*/ 8612 h 2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77"/>
              <a:gd name="T184" fmla="*/ 0 h 219"/>
              <a:gd name="T185" fmla="*/ 177 w 177"/>
              <a:gd name="T186" fmla="*/ 219 h 2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77" h="219">
                <a:moveTo>
                  <a:pt x="65" y="33"/>
                </a:moveTo>
                <a:lnTo>
                  <a:pt x="52" y="43"/>
                </a:lnTo>
                <a:lnTo>
                  <a:pt x="41" y="54"/>
                </a:lnTo>
                <a:lnTo>
                  <a:pt x="29" y="66"/>
                </a:lnTo>
                <a:lnTo>
                  <a:pt x="20" y="79"/>
                </a:lnTo>
                <a:lnTo>
                  <a:pt x="12" y="93"/>
                </a:lnTo>
                <a:lnTo>
                  <a:pt x="6" y="107"/>
                </a:lnTo>
                <a:lnTo>
                  <a:pt x="2" y="121"/>
                </a:lnTo>
                <a:lnTo>
                  <a:pt x="0" y="136"/>
                </a:lnTo>
                <a:lnTo>
                  <a:pt x="2" y="158"/>
                </a:lnTo>
                <a:lnTo>
                  <a:pt x="10" y="177"/>
                </a:lnTo>
                <a:lnTo>
                  <a:pt x="23" y="193"/>
                </a:lnTo>
                <a:lnTo>
                  <a:pt x="38" y="204"/>
                </a:lnTo>
                <a:lnTo>
                  <a:pt x="57" y="213"/>
                </a:lnTo>
                <a:lnTo>
                  <a:pt x="78" y="218"/>
                </a:lnTo>
                <a:lnTo>
                  <a:pt x="98" y="219"/>
                </a:lnTo>
                <a:lnTo>
                  <a:pt x="118" y="216"/>
                </a:lnTo>
                <a:lnTo>
                  <a:pt x="123" y="216"/>
                </a:lnTo>
                <a:lnTo>
                  <a:pt x="127" y="214"/>
                </a:lnTo>
                <a:lnTo>
                  <a:pt x="130" y="210"/>
                </a:lnTo>
                <a:lnTo>
                  <a:pt x="131" y="205"/>
                </a:lnTo>
                <a:lnTo>
                  <a:pt x="130" y="203"/>
                </a:lnTo>
                <a:lnTo>
                  <a:pt x="127" y="203"/>
                </a:lnTo>
                <a:lnTo>
                  <a:pt x="123" y="202"/>
                </a:lnTo>
                <a:lnTo>
                  <a:pt x="117" y="202"/>
                </a:lnTo>
                <a:lnTo>
                  <a:pt x="111" y="202"/>
                </a:lnTo>
                <a:lnTo>
                  <a:pt x="106" y="202"/>
                </a:lnTo>
                <a:lnTo>
                  <a:pt x="100" y="202"/>
                </a:lnTo>
                <a:lnTo>
                  <a:pt x="97" y="202"/>
                </a:lnTo>
                <a:lnTo>
                  <a:pt x="87" y="201"/>
                </a:lnTo>
                <a:lnTo>
                  <a:pt x="77" y="200"/>
                </a:lnTo>
                <a:lnTo>
                  <a:pt x="67" y="199"/>
                </a:lnTo>
                <a:lnTo>
                  <a:pt x="56" y="196"/>
                </a:lnTo>
                <a:lnTo>
                  <a:pt x="46" y="193"/>
                </a:lnTo>
                <a:lnTo>
                  <a:pt x="35" y="185"/>
                </a:lnTo>
                <a:lnTo>
                  <a:pt x="26" y="175"/>
                </a:lnTo>
                <a:lnTo>
                  <a:pt x="15" y="162"/>
                </a:lnTo>
                <a:lnTo>
                  <a:pt x="13" y="146"/>
                </a:lnTo>
                <a:lnTo>
                  <a:pt x="14" y="131"/>
                </a:lnTo>
                <a:lnTo>
                  <a:pt x="19" y="116"/>
                </a:lnTo>
                <a:lnTo>
                  <a:pt x="25" y="102"/>
                </a:lnTo>
                <a:lnTo>
                  <a:pt x="34" y="89"/>
                </a:lnTo>
                <a:lnTo>
                  <a:pt x="45" y="76"/>
                </a:lnTo>
                <a:lnTo>
                  <a:pt x="56" y="65"/>
                </a:lnTo>
                <a:lnTo>
                  <a:pt x="70" y="55"/>
                </a:lnTo>
                <a:lnTo>
                  <a:pt x="84" y="45"/>
                </a:lnTo>
                <a:lnTo>
                  <a:pt x="98" y="37"/>
                </a:lnTo>
                <a:lnTo>
                  <a:pt x="113" y="29"/>
                </a:lnTo>
                <a:lnTo>
                  <a:pt x="127" y="23"/>
                </a:lnTo>
                <a:lnTo>
                  <a:pt x="141" y="17"/>
                </a:lnTo>
                <a:lnTo>
                  <a:pt x="154" y="12"/>
                </a:lnTo>
                <a:lnTo>
                  <a:pt x="167" y="9"/>
                </a:lnTo>
                <a:lnTo>
                  <a:pt x="177" y="7"/>
                </a:lnTo>
                <a:lnTo>
                  <a:pt x="170" y="2"/>
                </a:lnTo>
                <a:lnTo>
                  <a:pt x="158" y="0"/>
                </a:lnTo>
                <a:lnTo>
                  <a:pt x="145" y="2"/>
                </a:lnTo>
                <a:lnTo>
                  <a:pt x="129" y="6"/>
                </a:lnTo>
                <a:lnTo>
                  <a:pt x="111" y="11"/>
                </a:lnTo>
                <a:lnTo>
                  <a:pt x="94" y="17"/>
                </a:lnTo>
                <a:lnTo>
                  <a:pt x="78" y="26"/>
                </a:lnTo>
                <a:lnTo>
                  <a:pt x="65" y="33"/>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63" name="Freeform 1369"/>
          <p:cNvSpPr>
            <a:spLocks/>
          </p:cNvSpPr>
          <p:nvPr/>
        </p:nvSpPr>
        <p:spPr bwMode="auto">
          <a:xfrm>
            <a:off x="5713413" y="1843088"/>
            <a:ext cx="30162" cy="46037"/>
          </a:xfrm>
          <a:custGeom>
            <a:avLst/>
            <a:gdLst>
              <a:gd name="T0" fmla="*/ 25441 w 115"/>
              <a:gd name="T1" fmla="*/ 15436 h 170"/>
              <a:gd name="T2" fmla="*/ 26228 w 115"/>
              <a:gd name="T3" fmla="*/ 20310 h 170"/>
              <a:gd name="T4" fmla="*/ 25703 w 115"/>
              <a:gd name="T5" fmla="*/ 24373 h 170"/>
              <a:gd name="T6" fmla="*/ 23867 w 115"/>
              <a:gd name="T7" fmla="*/ 27893 h 170"/>
              <a:gd name="T8" fmla="*/ 20982 w 115"/>
              <a:gd name="T9" fmla="*/ 30872 h 170"/>
              <a:gd name="T10" fmla="*/ 17835 w 115"/>
              <a:gd name="T11" fmla="*/ 33851 h 170"/>
              <a:gd name="T12" fmla="*/ 14163 w 115"/>
              <a:gd name="T13" fmla="*/ 36559 h 170"/>
              <a:gd name="T14" fmla="*/ 10229 w 115"/>
              <a:gd name="T15" fmla="*/ 39267 h 170"/>
              <a:gd name="T16" fmla="*/ 7082 w 115"/>
              <a:gd name="T17" fmla="*/ 41975 h 170"/>
              <a:gd name="T18" fmla="*/ 6557 w 115"/>
              <a:gd name="T19" fmla="*/ 42787 h 170"/>
              <a:gd name="T20" fmla="*/ 6032 w 115"/>
              <a:gd name="T21" fmla="*/ 43329 h 170"/>
              <a:gd name="T22" fmla="*/ 6032 w 115"/>
              <a:gd name="T23" fmla="*/ 44412 h 170"/>
              <a:gd name="T24" fmla="*/ 6819 w 115"/>
              <a:gd name="T25" fmla="*/ 45225 h 170"/>
              <a:gd name="T26" fmla="*/ 7344 w 115"/>
              <a:gd name="T27" fmla="*/ 45766 h 170"/>
              <a:gd name="T28" fmla="*/ 8131 w 115"/>
              <a:gd name="T29" fmla="*/ 46037 h 170"/>
              <a:gd name="T30" fmla="*/ 8917 w 115"/>
              <a:gd name="T31" fmla="*/ 46037 h 170"/>
              <a:gd name="T32" fmla="*/ 9704 w 115"/>
              <a:gd name="T33" fmla="*/ 45766 h 170"/>
              <a:gd name="T34" fmla="*/ 13901 w 115"/>
              <a:gd name="T35" fmla="*/ 43058 h 170"/>
              <a:gd name="T36" fmla="*/ 18097 w 115"/>
              <a:gd name="T37" fmla="*/ 40350 h 170"/>
              <a:gd name="T38" fmla="*/ 21769 w 115"/>
              <a:gd name="T39" fmla="*/ 37100 h 170"/>
              <a:gd name="T40" fmla="*/ 25441 w 115"/>
              <a:gd name="T41" fmla="*/ 33309 h 170"/>
              <a:gd name="T42" fmla="*/ 27801 w 115"/>
              <a:gd name="T43" fmla="*/ 29247 h 170"/>
              <a:gd name="T44" fmla="*/ 29637 w 115"/>
              <a:gd name="T45" fmla="*/ 24643 h 170"/>
              <a:gd name="T46" fmla="*/ 30162 w 115"/>
              <a:gd name="T47" fmla="*/ 19769 h 170"/>
              <a:gd name="T48" fmla="*/ 29113 w 115"/>
              <a:gd name="T49" fmla="*/ 14353 h 170"/>
              <a:gd name="T50" fmla="*/ 26490 w 115"/>
              <a:gd name="T51" fmla="*/ 10561 h 170"/>
              <a:gd name="T52" fmla="*/ 23343 w 115"/>
              <a:gd name="T53" fmla="*/ 7041 h 170"/>
              <a:gd name="T54" fmla="*/ 18884 w 115"/>
              <a:gd name="T55" fmla="*/ 4062 h 170"/>
              <a:gd name="T56" fmla="*/ 14425 w 115"/>
              <a:gd name="T57" fmla="*/ 2166 h 170"/>
              <a:gd name="T58" fmla="*/ 9704 w 115"/>
              <a:gd name="T59" fmla="*/ 542 h 170"/>
              <a:gd name="T60" fmla="*/ 5508 w 115"/>
              <a:gd name="T61" fmla="*/ 0 h 170"/>
              <a:gd name="T62" fmla="*/ 2361 w 115"/>
              <a:gd name="T63" fmla="*/ 271 h 170"/>
              <a:gd name="T64" fmla="*/ 0 w 115"/>
              <a:gd name="T65" fmla="*/ 1354 h 170"/>
              <a:gd name="T66" fmla="*/ 3934 w 115"/>
              <a:gd name="T67" fmla="*/ 2708 h 170"/>
              <a:gd name="T68" fmla="*/ 7868 w 115"/>
              <a:gd name="T69" fmla="*/ 3520 h 170"/>
              <a:gd name="T70" fmla="*/ 11278 w 115"/>
              <a:gd name="T71" fmla="*/ 4333 h 170"/>
              <a:gd name="T72" fmla="*/ 14950 w 115"/>
              <a:gd name="T73" fmla="*/ 5416 h 170"/>
              <a:gd name="T74" fmla="*/ 18359 w 115"/>
              <a:gd name="T75" fmla="*/ 7041 h 170"/>
              <a:gd name="T76" fmla="*/ 21245 w 115"/>
              <a:gd name="T77" fmla="*/ 8937 h 170"/>
              <a:gd name="T78" fmla="*/ 23867 w 115"/>
              <a:gd name="T79" fmla="*/ 11645 h 170"/>
              <a:gd name="T80" fmla="*/ 25441 w 115"/>
              <a:gd name="T81" fmla="*/ 15436 h 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5"/>
              <a:gd name="T124" fmla="*/ 0 h 170"/>
              <a:gd name="T125" fmla="*/ 115 w 115"/>
              <a:gd name="T126" fmla="*/ 170 h 17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5" h="170">
                <a:moveTo>
                  <a:pt x="97" y="57"/>
                </a:moveTo>
                <a:lnTo>
                  <a:pt x="100" y="75"/>
                </a:lnTo>
                <a:lnTo>
                  <a:pt x="98" y="90"/>
                </a:lnTo>
                <a:lnTo>
                  <a:pt x="91" y="103"/>
                </a:lnTo>
                <a:lnTo>
                  <a:pt x="80" y="114"/>
                </a:lnTo>
                <a:lnTo>
                  <a:pt x="68" y="125"/>
                </a:lnTo>
                <a:lnTo>
                  <a:pt x="54" y="135"/>
                </a:lnTo>
                <a:lnTo>
                  <a:pt x="39" y="145"/>
                </a:lnTo>
                <a:lnTo>
                  <a:pt x="27" y="155"/>
                </a:lnTo>
                <a:lnTo>
                  <a:pt x="25" y="158"/>
                </a:lnTo>
                <a:lnTo>
                  <a:pt x="23" y="160"/>
                </a:lnTo>
                <a:lnTo>
                  <a:pt x="23" y="164"/>
                </a:lnTo>
                <a:lnTo>
                  <a:pt x="26" y="167"/>
                </a:lnTo>
                <a:lnTo>
                  <a:pt x="28" y="169"/>
                </a:lnTo>
                <a:lnTo>
                  <a:pt x="31" y="170"/>
                </a:lnTo>
                <a:lnTo>
                  <a:pt x="34" y="170"/>
                </a:lnTo>
                <a:lnTo>
                  <a:pt x="37" y="169"/>
                </a:lnTo>
                <a:lnTo>
                  <a:pt x="53" y="159"/>
                </a:lnTo>
                <a:lnTo>
                  <a:pt x="69" y="149"/>
                </a:lnTo>
                <a:lnTo>
                  <a:pt x="83" y="137"/>
                </a:lnTo>
                <a:lnTo>
                  <a:pt x="97" y="123"/>
                </a:lnTo>
                <a:lnTo>
                  <a:pt x="106" y="108"/>
                </a:lnTo>
                <a:lnTo>
                  <a:pt x="113" y="91"/>
                </a:lnTo>
                <a:lnTo>
                  <a:pt x="115" y="73"/>
                </a:lnTo>
                <a:lnTo>
                  <a:pt x="111" y="53"/>
                </a:lnTo>
                <a:lnTo>
                  <a:pt x="101" y="39"/>
                </a:lnTo>
                <a:lnTo>
                  <a:pt x="89" y="26"/>
                </a:lnTo>
                <a:lnTo>
                  <a:pt x="72" y="15"/>
                </a:lnTo>
                <a:lnTo>
                  <a:pt x="55" y="8"/>
                </a:lnTo>
                <a:lnTo>
                  <a:pt x="37" y="2"/>
                </a:lnTo>
                <a:lnTo>
                  <a:pt x="21" y="0"/>
                </a:lnTo>
                <a:lnTo>
                  <a:pt x="9" y="1"/>
                </a:lnTo>
                <a:lnTo>
                  <a:pt x="0" y="5"/>
                </a:lnTo>
                <a:lnTo>
                  <a:pt x="15" y="10"/>
                </a:lnTo>
                <a:lnTo>
                  <a:pt x="30" y="13"/>
                </a:lnTo>
                <a:lnTo>
                  <a:pt x="43" y="16"/>
                </a:lnTo>
                <a:lnTo>
                  <a:pt x="57" y="20"/>
                </a:lnTo>
                <a:lnTo>
                  <a:pt x="70" y="26"/>
                </a:lnTo>
                <a:lnTo>
                  <a:pt x="81" y="33"/>
                </a:lnTo>
                <a:lnTo>
                  <a:pt x="91" y="43"/>
                </a:lnTo>
                <a:lnTo>
                  <a:pt x="97" y="57"/>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64" name="Freeform 1370"/>
          <p:cNvSpPr>
            <a:spLocks/>
          </p:cNvSpPr>
          <p:nvPr/>
        </p:nvSpPr>
        <p:spPr bwMode="auto">
          <a:xfrm>
            <a:off x="5608638" y="1833563"/>
            <a:ext cx="73025" cy="92075"/>
          </a:xfrm>
          <a:custGeom>
            <a:avLst/>
            <a:gdLst>
              <a:gd name="T0" fmla="*/ 22741 w 289"/>
              <a:gd name="T1" fmla="*/ 17002 h 352"/>
              <a:gd name="T2" fmla="*/ 12129 w 289"/>
              <a:gd name="T3" fmla="*/ 27727 h 352"/>
              <a:gd name="T4" fmla="*/ 4043 w 289"/>
              <a:gd name="T5" fmla="*/ 40806 h 352"/>
              <a:gd name="T6" fmla="*/ 0 w 289"/>
              <a:gd name="T7" fmla="*/ 55193 h 352"/>
              <a:gd name="T8" fmla="*/ 758 w 289"/>
              <a:gd name="T9" fmla="*/ 65133 h 352"/>
              <a:gd name="T10" fmla="*/ 2527 w 289"/>
              <a:gd name="T11" fmla="*/ 69056 h 352"/>
              <a:gd name="T12" fmla="*/ 4801 w 289"/>
              <a:gd name="T13" fmla="*/ 72457 h 352"/>
              <a:gd name="T14" fmla="*/ 7833 w 289"/>
              <a:gd name="T15" fmla="*/ 75596 h 352"/>
              <a:gd name="T16" fmla="*/ 12887 w 289"/>
              <a:gd name="T17" fmla="*/ 78996 h 352"/>
              <a:gd name="T18" fmla="*/ 19709 w 289"/>
              <a:gd name="T19" fmla="*/ 82658 h 352"/>
              <a:gd name="T20" fmla="*/ 27037 w 289"/>
              <a:gd name="T21" fmla="*/ 85536 h 352"/>
              <a:gd name="T22" fmla="*/ 34617 w 289"/>
              <a:gd name="T23" fmla="*/ 87628 h 352"/>
              <a:gd name="T24" fmla="*/ 42198 w 289"/>
              <a:gd name="T25" fmla="*/ 89459 h 352"/>
              <a:gd name="T26" fmla="*/ 50031 w 289"/>
              <a:gd name="T27" fmla="*/ 90506 h 352"/>
              <a:gd name="T28" fmla="*/ 57864 w 289"/>
              <a:gd name="T29" fmla="*/ 91290 h 352"/>
              <a:gd name="T30" fmla="*/ 65697 w 289"/>
              <a:gd name="T31" fmla="*/ 91813 h 352"/>
              <a:gd name="T32" fmla="*/ 70751 w 289"/>
              <a:gd name="T33" fmla="*/ 92075 h 352"/>
              <a:gd name="T34" fmla="*/ 72520 w 289"/>
              <a:gd name="T35" fmla="*/ 90506 h 352"/>
              <a:gd name="T36" fmla="*/ 73025 w 289"/>
              <a:gd name="T37" fmla="*/ 87628 h 352"/>
              <a:gd name="T38" fmla="*/ 71509 w 289"/>
              <a:gd name="T39" fmla="*/ 85797 h 352"/>
              <a:gd name="T40" fmla="*/ 66708 w 289"/>
              <a:gd name="T41" fmla="*/ 85536 h 352"/>
              <a:gd name="T42" fmla="*/ 59380 w 289"/>
              <a:gd name="T43" fmla="*/ 85274 h 352"/>
              <a:gd name="T44" fmla="*/ 52305 w 289"/>
              <a:gd name="T45" fmla="*/ 84489 h 352"/>
              <a:gd name="T46" fmla="*/ 45230 w 289"/>
              <a:gd name="T47" fmla="*/ 83443 h 352"/>
              <a:gd name="T48" fmla="*/ 37902 w 289"/>
              <a:gd name="T49" fmla="*/ 82135 h 352"/>
              <a:gd name="T50" fmla="*/ 30827 w 289"/>
              <a:gd name="T51" fmla="*/ 80042 h 352"/>
              <a:gd name="T52" fmla="*/ 24005 w 289"/>
              <a:gd name="T53" fmla="*/ 77950 h 352"/>
              <a:gd name="T54" fmla="*/ 17182 w 289"/>
              <a:gd name="T55" fmla="*/ 74549 h 352"/>
              <a:gd name="T56" fmla="*/ 11371 w 289"/>
              <a:gd name="T57" fmla="*/ 70887 h 352"/>
              <a:gd name="T58" fmla="*/ 8086 w 289"/>
              <a:gd name="T59" fmla="*/ 65394 h 352"/>
              <a:gd name="T60" fmla="*/ 6822 w 289"/>
              <a:gd name="T61" fmla="*/ 58070 h 352"/>
              <a:gd name="T62" fmla="*/ 8591 w 289"/>
              <a:gd name="T63" fmla="*/ 47869 h 352"/>
              <a:gd name="T64" fmla="*/ 11371 w 289"/>
              <a:gd name="T65" fmla="*/ 40021 h 352"/>
              <a:gd name="T66" fmla="*/ 15414 w 289"/>
              <a:gd name="T67" fmla="*/ 33220 h 352"/>
              <a:gd name="T68" fmla="*/ 20215 w 289"/>
              <a:gd name="T69" fmla="*/ 26942 h 352"/>
              <a:gd name="T70" fmla="*/ 25774 w 289"/>
              <a:gd name="T71" fmla="*/ 21449 h 352"/>
              <a:gd name="T72" fmla="*/ 32596 w 289"/>
              <a:gd name="T73" fmla="*/ 15433 h 352"/>
              <a:gd name="T74" fmla="*/ 40934 w 289"/>
              <a:gd name="T75" fmla="*/ 9940 h 352"/>
              <a:gd name="T76" fmla="*/ 49778 w 289"/>
              <a:gd name="T77" fmla="*/ 5232 h 352"/>
              <a:gd name="T78" fmla="*/ 57359 w 289"/>
              <a:gd name="T79" fmla="*/ 1569 h 352"/>
              <a:gd name="T80" fmla="*/ 57611 w 289"/>
              <a:gd name="T81" fmla="*/ 0 h 352"/>
              <a:gd name="T82" fmla="*/ 50031 w 289"/>
              <a:gd name="T83" fmla="*/ 1308 h 352"/>
              <a:gd name="T84" fmla="*/ 40934 w 289"/>
              <a:gd name="T85" fmla="*/ 4708 h 352"/>
              <a:gd name="T86" fmla="*/ 32091 w 289"/>
              <a:gd name="T87" fmla="*/ 9417 h 35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89"/>
              <a:gd name="T133" fmla="*/ 0 h 352"/>
              <a:gd name="T134" fmla="*/ 289 w 289"/>
              <a:gd name="T135" fmla="*/ 352 h 35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89" h="352">
                <a:moveTo>
                  <a:pt x="113" y="47"/>
                </a:moveTo>
                <a:lnTo>
                  <a:pt x="90" y="65"/>
                </a:lnTo>
                <a:lnTo>
                  <a:pt x="68" y="85"/>
                </a:lnTo>
                <a:lnTo>
                  <a:pt x="48" y="106"/>
                </a:lnTo>
                <a:lnTo>
                  <a:pt x="31" y="130"/>
                </a:lnTo>
                <a:lnTo>
                  <a:pt x="16" y="156"/>
                </a:lnTo>
                <a:lnTo>
                  <a:pt x="5" y="182"/>
                </a:lnTo>
                <a:lnTo>
                  <a:pt x="0" y="211"/>
                </a:lnTo>
                <a:lnTo>
                  <a:pt x="1" y="241"/>
                </a:lnTo>
                <a:lnTo>
                  <a:pt x="3" y="249"/>
                </a:lnTo>
                <a:lnTo>
                  <a:pt x="6" y="257"/>
                </a:lnTo>
                <a:lnTo>
                  <a:pt x="10" y="264"/>
                </a:lnTo>
                <a:lnTo>
                  <a:pt x="14" y="271"/>
                </a:lnTo>
                <a:lnTo>
                  <a:pt x="19" y="277"/>
                </a:lnTo>
                <a:lnTo>
                  <a:pt x="24" y="284"/>
                </a:lnTo>
                <a:lnTo>
                  <a:pt x="31" y="289"/>
                </a:lnTo>
                <a:lnTo>
                  <a:pt x="37" y="293"/>
                </a:lnTo>
                <a:lnTo>
                  <a:pt x="51" y="302"/>
                </a:lnTo>
                <a:lnTo>
                  <a:pt x="64" y="309"/>
                </a:lnTo>
                <a:lnTo>
                  <a:pt x="78" y="316"/>
                </a:lnTo>
                <a:lnTo>
                  <a:pt x="93" y="321"/>
                </a:lnTo>
                <a:lnTo>
                  <a:pt x="107" y="327"/>
                </a:lnTo>
                <a:lnTo>
                  <a:pt x="122" y="331"/>
                </a:lnTo>
                <a:lnTo>
                  <a:pt x="137" y="335"/>
                </a:lnTo>
                <a:lnTo>
                  <a:pt x="151" y="338"/>
                </a:lnTo>
                <a:lnTo>
                  <a:pt x="167" y="342"/>
                </a:lnTo>
                <a:lnTo>
                  <a:pt x="183" y="344"/>
                </a:lnTo>
                <a:lnTo>
                  <a:pt x="198" y="346"/>
                </a:lnTo>
                <a:lnTo>
                  <a:pt x="213" y="348"/>
                </a:lnTo>
                <a:lnTo>
                  <a:pt x="229" y="349"/>
                </a:lnTo>
                <a:lnTo>
                  <a:pt x="245" y="350"/>
                </a:lnTo>
                <a:lnTo>
                  <a:pt x="260" y="351"/>
                </a:lnTo>
                <a:lnTo>
                  <a:pt x="275" y="352"/>
                </a:lnTo>
                <a:lnTo>
                  <a:pt x="280" y="352"/>
                </a:lnTo>
                <a:lnTo>
                  <a:pt x="284" y="349"/>
                </a:lnTo>
                <a:lnTo>
                  <a:pt x="287" y="346"/>
                </a:lnTo>
                <a:lnTo>
                  <a:pt x="289" y="340"/>
                </a:lnTo>
                <a:lnTo>
                  <a:pt x="289" y="335"/>
                </a:lnTo>
                <a:lnTo>
                  <a:pt x="287" y="331"/>
                </a:lnTo>
                <a:lnTo>
                  <a:pt x="283" y="328"/>
                </a:lnTo>
                <a:lnTo>
                  <a:pt x="279" y="327"/>
                </a:lnTo>
                <a:lnTo>
                  <a:pt x="264" y="327"/>
                </a:lnTo>
                <a:lnTo>
                  <a:pt x="250" y="327"/>
                </a:lnTo>
                <a:lnTo>
                  <a:pt x="235" y="326"/>
                </a:lnTo>
                <a:lnTo>
                  <a:pt x="222" y="324"/>
                </a:lnTo>
                <a:lnTo>
                  <a:pt x="207" y="323"/>
                </a:lnTo>
                <a:lnTo>
                  <a:pt x="192" y="321"/>
                </a:lnTo>
                <a:lnTo>
                  <a:pt x="179" y="319"/>
                </a:lnTo>
                <a:lnTo>
                  <a:pt x="164" y="317"/>
                </a:lnTo>
                <a:lnTo>
                  <a:pt x="150" y="314"/>
                </a:lnTo>
                <a:lnTo>
                  <a:pt x="136" y="311"/>
                </a:lnTo>
                <a:lnTo>
                  <a:pt x="122" y="306"/>
                </a:lnTo>
                <a:lnTo>
                  <a:pt x="108" y="302"/>
                </a:lnTo>
                <a:lnTo>
                  <a:pt x="95" y="298"/>
                </a:lnTo>
                <a:lnTo>
                  <a:pt x="82" y="291"/>
                </a:lnTo>
                <a:lnTo>
                  <a:pt x="68" y="285"/>
                </a:lnTo>
                <a:lnTo>
                  <a:pt x="56" y="278"/>
                </a:lnTo>
                <a:lnTo>
                  <a:pt x="45" y="271"/>
                </a:lnTo>
                <a:lnTo>
                  <a:pt x="37" y="260"/>
                </a:lnTo>
                <a:lnTo>
                  <a:pt x="32" y="250"/>
                </a:lnTo>
                <a:lnTo>
                  <a:pt x="27" y="237"/>
                </a:lnTo>
                <a:lnTo>
                  <a:pt x="27" y="222"/>
                </a:lnTo>
                <a:lnTo>
                  <a:pt x="30" y="203"/>
                </a:lnTo>
                <a:lnTo>
                  <a:pt x="34" y="183"/>
                </a:lnTo>
                <a:lnTo>
                  <a:pt x="38" y="169"/>
                </a:lnTo>
                <a:lnTo>
                  <a:pt x="45" y="153"/>
                </a:lnTo>
                <a:lnTo>
                  <a:pt x="54" y="140"/>
                </a:lnTo>
                <a:lnTo>
                  <a:pt x="61" y="127"/>
                </a:lnTo>
                <a:lnTo>
                  <a:pt x="71" y="115"/>
                </a:lnTo>
                <a:lnTo>
                  <a:pt x="80" y="103"/>
                </a:lnTo>
                <a:lnTo>
                  <a:pt x="90" y="93"/>
                </a:lnTo>
                <a:lnTo>
                  <a:pt x="102" y="82"/>
                </a:lnTo>
                <a:lnTo>
                  <a:pt x="116" y="70"/>
                </a:lnTo>
                <a:lnTo>
                  <a:pt x="129" y="59"/>
                </a:lnTo>
                <a:lnTo>
                  <a:pt x="145" y="49"/>
                </a:lnTo>
                <a:lnTo>
                  <a:pt x="162" y="38"/>
                </a:lnTo>
                <a:lnTo>
                  <a:pt x="180" y="28"/>
                </a:lnTo>
                <a:lnTo>
                  <a:pt x="197" y="20"/>
                </a:lnTo>
                <a:lnTo>
                  <a:pt x="212" y="12"/>
                </a:lnTo>
                <a:lnTo>
                  <a:pt x="227" y="6"/>
                </a:lnTo>
                <a:lnTo>
                  <a:pt x="240" y="1"/>
                </a:lnTo>
                <a:lnTo>
                  <a:pt x="228" y="0"/>
                </a:lnTo>
                <a:lnTo>
                  <a:pt x="213" y="1"/>
                </a:lnTo>
                <a:lnTo>
                  <a:pt x="198" y="5"/>
                </a:lnTo>
                <a:lnTo>
                  <a:pt x="180" y="10"/>
                </a:lnTo>
                <a:lnTo>
                  <a:pt x="162" y="18"/>
                </a:lnTo>
                <a:lnTo>
                  <a:pt x="144" y="26"/>
                </a:lnTo>
                <a:lnTo>
                  <a:pt x="127" y="36"/>
                </a:lnTo>
                <a:lnTo>
                  <a:pt x="113" y="47"/>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65" name="Freeform 1371"/>
          <p:cNvSpPr>
            <a:spLocks/>
          </p:cNvSpPr>
          <p:nvPr/>
        </p:nvSpPr>
        <p:spPr bwMode="auto">
          <a:xfrm>
            <a:off x="5711825" y="1830388"/>
            <a:ext cx="65088" cy="63500"/>
          </a:xfrm>
          <a:custGeom>
            <a:avLst/>
            <a:gdLst>
              <a:gd name="T0" fmla="*/ 54240 w 252"/>
              <a:gd name="T1" fmla="*/ 19455 h 235"/>
              <a:gd name="T2" fmla="*/ 57339 w 252"/>
              <a:gd name="T3" fmla="*/ 22968 h 235"/>
              <a:gd name="T4" fmla="*/ 58889 w 252"/>
              <a:gd name="T5" fmla="*/ 27021 h 235"/>
              <a:gd name="T6" fmla="*/ 59922 w 252"/>
              <a:gd name="T7" fmla="*/ 31345 h 235"/>
              <a:gd name="T8" fmla="*/ 59922 w 252"/>
              <a:gd name="T9" fmla="*/ 35938 h 235"/>
              <a:gd name="T10" fmla="*/ 59406 w 252"/>
              <a:gd name="T11" fmla="*/ 39721 h 235"/>
              <a:gd name="T12" fmla="*/ 58373 w 252"/>
              <a:gd name="T13" fmla="*/ 42964 h 235"/>
              <a:gd name="T14" fmla="*/ 56306 w 252"/>
              <a:gd name="T15" fmla="*/ 46206 h 235"/>
              <a:gd name="T16" fmla="*/ 54498 w 252"/>
              <a:gd name="T17" fmla="*/ 48638 h 235"/>
              <a:gd name="T18" fmla="*/ 52174 w 252"/>
              <a:gd name="T19" fmla="*/ 51611 h 235"/>
              <a:gd name="T20" fmla="*/ 49591 w 252"/>
              <a:gd name="T21" fmla="*/ 54043 h 235"/>
              <a:gd name="T22" fmla="*/ 47266 w 252"/>
              <a:gd name="T23" fmla="*/ 56474 h 235"/>
              <a:gd name="T24" fmla="*/ 44683 w 252"/>
              <a:gd name="T25" fmla="*/ 59177 h 235"/>
              <a:gd name="T26" fmla="*/ 44167 w 252"/>
              <a:gd name="T27" fmla="*/ 59987 h 235"/>
              <a:gd name="T28" fmla="*/ 43909 w 252"/>
              <a:gd name="T29" fmla="*/ 60798 h 235"/>
              <a:gd name="T30" fmla="*/ 44167 w 252"/>
              <a:gd name="T31" fmla="*/ 61879 h 235"/>
              <a:gd name="T32" fmla="*/ 44683 w 252"/>
              <a:gd name="T33" fmla="*/ 62689 h 235"/>
              <a:gd name="T34" fmla="*/ 45458 w 252"/>
              <a:gd name="T35" fmla="*/ 63230 h 235"/>
              <a:gd name="T36" fmla="*/ 46491 w 252"/>
              <a:gd name="T37" fmla="*/ 63500 h 235"/>
              <a:gd name="T38" fmla="*/ 47525 w 252"/>
              <a:gd name="T39" fmla="*/ 63230 h 235"/>
              <a:gd name="T40" fmla="*/ 48299 w 252"/>
              <a:gd name="T41" fmla="*/ 62689 h 235"/>
              <a:gd name="T42" fmla="*/ 53723 w 252"/>
              <a:gd name="T43" fmla="*/ 58906 h 235"/>
              <a:gd name="T44" fmla="*/ 58114 w 252"/>
              <a:gd name="T45" fmla="*/ 54043 h 235"/>
              <a:gd name="T46" fmla="*/ 61730 w 252"/>
              <a:gd name="T47" fmla="*/ 48098 h 235"/>
              <a:gd name="T48" fmla="*/ 64313 w 252"/>
              <a:gd name="T49" fmla="*/ 42153 h 235"/>
              <a:gd name="T50" fmla="*/ 65088 w 252"/>
              <a:gd name="T51" fmla="*/ 35398 h 235"/>
              <a:gd name="T52" fmla="*/ 64571 w 252"/>
              <a:gd name="T53" fmla="*/ 29183 h 235"/>
              <a:gd name="T54" fmla="*/ 62505 w 252"/>
              <a:gd name="T55" fmla="*/ 22968 h 235"/>
              <a:gd name="T56" fmla="*/ 58114 w 252"/>
              <a:gd name="T57" fmla="*/ 17564 h 235"/>
              <a:gd name="T58" fmla="*/ 54757 w 252"/>
              <a:gd name="T59" fmla="*/ 14591 h 235"/>
              <a:gd name="T60" fmla="*/ 50882 w 252"/>
              <a:gd name="T61" fmla="*/ 12160 h 235"/>
              <a:gd name="T62" fmla="*/ 46750 w 252"/>
              <a:gd name="T63" fmla="*/ 9728 h 235"/>
              <a:gd name="T64" fmla="*/ 42359 w 252"/>
              <a:gd name="T65" fmla="*/ 7836 h 235"/>
              <a:gd name="T66" fmla="*/ 37710 w 252"/>
              <a:gd name="T67" fmla="*/ 5945 h 235"/>
              <a:gd name="T68" fmla="*/ 32802 w 252"/>
              <a:gd name="T69" fmla="*/ 4594 h 235"/>
              <a:gd name="T70" fmla="*/ 28153 w 252"/>
              <a:gd name="T71" fmla="*/ 3243 h 235"/>
              <a:gd name="T72" fmla="*/ 23246 w 252"/>
              <a:gd name="T73" fmla="*/ 1891 h 235"/>
              <a:gd name="T74" fmla="*/ 18855 w 252"/>
              <a:gd name="T75" fmla="*/ 1081 h 235"/>
              <a:gd name="T76" fmla="*/ 14722 w 252"/>
              <a:gd name="T77" fmla="*/ 540 h 235"/>
              <a:gd name="T78" fmla="*/ 10848 w 252"/>
              <a:gd name="T79" fmla="*/ 0 h 235"/>
              <a:gd name="T80" fmla="*/ 7232 w 252"/>
              <a:gd name="T81" fmla="*/ 0 h 235"/>
              <a:gd name="T82" fmla="*/ 4391 w 252"/>
              <a:gd name="T83" fmla="*/ 0 h 235"/>
              <a:gd name="T84" fmla="*/ 2066 w 252"/>
              <a:gd name="T85" fmla="*/ 270 h 235"/>
              <a:gd name="T86" fmla="*/ 775 w 252"/>
              <a:gd name="T87" fmla="*/ 811 h 235"/>
              <a:gd name="T88" fmla="*/ 0 w 252"/>
              <a:gd name="T89" fmla="*/ 1351 h 235"/>
              <a:gd name="T90" fmla="*/ 2583 w 252"/>
              <a:gd name="T91" fmla="*/ 1891 h 235"/>
              <a:gd name="T92" fmla="*/ 5682 w 252"/>
              <a:gd name="T93" fmla="*/ 2162 h 235"/>
              <a:gd name="T94" fmla="*/ 8523 w 252"/>
              <a:gd name="T95" fmla="*/ 2972 h 235"/>
              <a:gd name="T96" fmla="*/ 11881 w 252"/>
              <a:gd name="T97" fmla="*/ 3513 h 235"/>
              <a:gd name="T98" fmla="*/ 15497 w 252"/>
              <a:gd name="T99" fmla="*/ 4053 h 235"/>
              <a:gd name="T100" fmla="*/ 18855 w 252"/>
              <a:gd name="T101" fmla="*/ 4594 h 235"/>
              <a:gd name="T102" fmla="*/ 22471 w 252"/>
              <a:gd name="T103" fmla="*/ 5404 h 235"/>
              <a:gd name="T104" fmla="*/ 26345 w 252"/>
              <a:gd name="T105" fmla="*/ 6215 h 235"/>
              <a:gd name="T106" fmla="*/ 29703 w 252"/>
              <a:gd name="T107" fmla="*/ 7566 h 235"/>
              <a:gd name="T108" fmla="*/ 33577 w 252"/>
              <a:gd name="T109" fmla="*/ 8647 h 235"/>
              <a:gd name="T110" fmla="*/ 37451 w 252"/>
              <a:gd name="T111" fmla="*/ 9998 h 235"/>
              <a:gd name="T112" fmla="*/ 41067 w 252"/>
              <a:gd name="T113" fmla="*/ 11619 h 235"/>
              <a:gd name="T114" fmla="*/ 44425 w 252"/>
              <a:gd name="T115" fmla="*/ 13240 h 235"/>
              <a:gd name="T116" fmla="*/ 48041 w 252"/>
              <a:gd name="T117" fmla="*/ 14862 h 235"/>
              <a:gd name="T118" fmla="*/ 51141 w 252"/>
              <a:gd name="T119" fmla="*/ 17294 h 235"/>
              <a:gd name="T120" fmla="*/ 54240 w 252"/>
              <a:gd name="T121" fmla="*/ 19455 h 23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52"/>
              <a:gd name="T184" fmla="*/ 0 h 235"/>
              <a:gd name="T185" fmla="*/ 252 w 252"/>
              <a:gd name="T186" fmla="*/ 235 h 23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52" h="235">
                <a:moveTo>
                  <a:pt x="210" y="72"/>
                </a:moveTo>
                <a:lnTo>
                  <a:pt x="222" y="85"/>
                </a:lnTo>
                <a:lnTo>
                  <a:pt x="228" y="100"/>
                </a:lnTo>
                <a:lnTo>
                  <a:pt x="232" y="116"/>
                </a:lnTo>
                <a:lnTo>
                  <a:pt x="232" y="133"/>
                </a:lnTo>
                <a:lnTo>
                  <a:pt x="230" y="147"/>
                </a:lnTo>
                <a:lnTo>
                  <a:pt x="226" y="159"/>
                </a:lnTo>
                <a:lnTo>
                  <a:pt x="218" y="171"/>
                </a:lnTo>
                <a:lnTo>
                  <a:pt x="211" y="180"/>
                </a:lnTo>
                <a:lnTo>
                  <a:pt x="202" y="191"/>
                </a:lnTo>
                <a:lnTo>
                  <a:pt x="192" y="200"/>
                </a:lnTo>
                <a:lnTo>
                  <a:pt x="183" y="209"/>
                </a:lnTo>
                <a:lnTo>
                  <a:pt x="173" y="219"/>
                </a:lnTo>
                <a:lnTo>
                  <a:pt x="171" y="222"/>
                </a:lnTo>
                <a:lnTo>
                  <a:pt x="170" y="225"/>
                </a:lnTo>
                <a:lnTo>
                  <a:pt x="171" y="229"/>
                </a:lnTo>
                <a:lnTo>
                  <a:pt x="173" y="232"/>
                </a:lnTo>
                <a:lnTo>
                  <a:pt x="176" y="234"/>
                </a:lnTo>
                <a:lnTo>
                  <a:pt x="180" y="235"/>
                </a:lnTo>
                <a:lnTo>
                  <a:pt x="184" y="234"/>
                </a:lnTo>
                <a:lnTo>
                  <a:pt x="187" y="232"/>
                </a:lnTo>
                <a:lnTo>
                  <a:pt x="208" y="218"/>
                </a:lnTo>
                <a:lnTo>
                  <a:pt x="225" y="200"/>
                </a:lnTo>
                <a:lnTo>
                  <a:pt x="239" y="178"/>
                </a:lnTo>
                <a:lnTo>
                  <a:pt x="249" y="156"/>
                </a:lnTo>
                <a:lnTo>
                  <a:pt x="252" y="131"/>
                </a:lnTo>
                <a:lnTo>
                  <a:pt x="250" y="108"/>
                </a:lnTo>
                <a:lnTo>
                  <a:pt x="242" y="85"/>
                </a:lnTo>
                <a:lnTo>
                  <a:pt x="225" y="65"/>
                </a:lnTo>
                <a:lnTo>
                  <a:pt x="212" y="54"/>
                </a:lnTo>
                <a:lnTo>
                  <a:pt x="197" y="45"/>
                </a:lnTo>
                <a:lnTo>
                  <a:pt x="181" y="36"/>
                </a:lnTo>
                <a:lnTo>
                  <a:pt x="164" y="29"/>
                </a:lnTo>
                <a:lnTo>
                  <a:pt x="146" y="22"/>
                </a:lnTo>
                <a:lnTo>
                  <a:pt x="127" y="17"/>
                </a:lnTo>
                <a:lnTo>
                  <a:pt x="109" y="12"/>
                </a:lnTo>
                <a:lnTo>
                  <a:pt x="90" y="7"/>
                </a:lnTo>
                <a:lnTo>
                  <a:pt x="73" y="4"/>
                </a:lnTo>
                <a:lnTo>
                  <a:pt x="57" y="2"/>
                </a:lnTo>
                <a:lnTo>
                  <a:pt x="42" y="0"/>
                </a:lnTo>
                <a:lnTo>
                  <a:pt x="28" y="0"/>
                </a:lnTo>
                <a:lnTo>
                  <a:pt x="17" y="0"/>
                </a:lnTo>
                <a:lnTo>
                  <a:pt x="8" y="1"/>
                </a:lnTo>
                <a:lnTo>
                  <a:pt x="3" y="3"/>
                </a:lnTo>
                <a:lnTo>
                  <a:pt x="0" y="5"/>
                </a:lnTo>
                <a:lnTo>
                  <a:pt x="10" y="7"/>
                </a:lnTo>
                <a:lnTo>
                  <a:pt x="22" y="8"/>
                </a:lnTo>
                <a:lnTo>
                  <a:pt x="33" y="11"/>
                </a:lnTo>
                <a:lnTo>
                  <a:pt x="46" y="13"/>
                </a:lnTo>
                <a:lnTo>
                  <a:pt x="60" y="15"/>
                </a:lnTo>
                <a:lnTo>
                  <a:pt x="73" y="17"/>
                </a:lnTo>
                <a:lnTo>
                  <a:pt x="87" y="20"/>
                </a:lnTo>
                <a:lnTo>
                  <a:pt x="102" y="23"/>
                </a:lnTo>
                <a:lnTo>
                  <a:pt x="115" y="28"/>
                </a:lnTo>
                <a:lnTo>
                  <a:pt x="130" y="32"/>
                </a:lnTo>
                <a:lnTo>
                  <a:pt x="145" y="37"/>
                </a:lnTo>
                <a:lnTo>
                  <a:pt x="159" y="43"/>
                </a:lnTo>
                <a:lnTo>
                  <a:pt x="172" y="49"/>
                </a:lnTo>
                <a:lnTo>
                  <a:pt x="186" y="55"/>
                </a:lnTo>
                <a:lnTo>
                  <a:pt x="198" y="64"/>
                </a:lnTo>
                <a:lnTo>
                  <a:pt x="210" y="72"/>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66" name="Freeform 1372"/>
          <p:cNvSpPr>
            <a:spLocks/>
          </p:cNvSpPr>
          <p:nvPr/>
        </p:nvSpPr>
        <p:spPr bwMode="auto">
          <a:xfrm>
            <a:off x="5584825" y="1863725"/>
            <a:ext cx="26988" cy="58738"/>
          </a:xfrm>
          <a:custGeom>
            <a:avLst/>
            <a:gdLst>
              <a:gd name="T0" fmla="*/ 0 w 103"/>
              <a:gd name="T1" fmla="*/ 32039 h 220"/>
              <a:gd name="T2" fmla="*/ 0 w 103"/>
              <a:gd name="T3" fmla="*/ 36845 h 220"/>
              <a:gd name="T4" fmla="*/ 1048 w 103"/>
              <a:gd name="T5" fmla="*/ 41384 h 220"/>
              <a:gd name="T6" fmla="*/ 3144 w 103"/>
              <a:gd name="T7" fmla="*/ 45655 h 220"/>
              <a:gd name="T8" fmla="*/ 5764 w 103"/>
              <a:gd name="T9" fmla="*/ 49393 h 220"/>
              <a:gd name="T10" fmla="*/ 9171 w 103"/>
              <a:gd name="T11" fmla="*/ 52597 h 220"/>
              <a:gd name="T12" fmla="*/ 13101 w 103"/>
              <a:gd name="T13" fmla="*/ 55267 h 220"/>
              <a:gd name="T14" fmla="*/ 17293 w 103"/>
              <a:gd name="T15" fmla="*/ 57403 h 220"/>
              <a:gd name="T16" fmla="*/ 21748 w 103"/>
              <a:gd name="T17" fmla="*/ 58471 h 220"/>
              <a:gd name="T18" fmla="*/ 23320 w 103"/>
              <a:gd name="T19" fmla="*/ 58738 h 220"/>
              <a:gd name="T20" fmla="*/ 24630 w 103"/>
              <a:gd name="T21" fmla="*/ 58204 h 220"/>
              <a:gd name="T22" fmla="*/ 25678 w 103"/>
              <a:gd name="T23" fmla="*/ 57403 h 220"/>
              <a:gd name="T24" fmla="*/ 26202 w 103"/>
              <a:gd name="T25" fmla="*/ 56335 h 220"/>
              <a:gd name="T26" fmla="*/ 26202 w 103"/>
              <a:gd name="T27" fmla="*/ 54733 h 220"/>
              <a:gd name="T28" fmla="*/ 25940 w 103"/>
              <a:gd name="T29" fmla="*/ 53398 h 220"/>
              <a:gd name="T30" fmla="*/ 25154 w 103"/>
              <a:gd name="T31" fmla="*/ 52330 h 220"/>
              <a:gd name="T32" fmla="*/ 23844 w 103"/>
              <a:gd name="T33" fmla="*/ 51529 h 220"/>
              <a:gd name="T34" fmla="*/ 19389 w 103"/>
              <a:gd name="T35" fmla="*/ 49927 h 220"/>
              <a:gd name="T36" fmla="*/ 15197 w 103"/>
              <a:gd name="T37" fmla="*/ 47524 h 220"/>
              <a:gd name="T38" fmla="*/ 11791 w 103"/>
              <a:gd name="T39" fmla="*/ 44587 h 220"/>
              <a:gd name="T40" fmla="*/ 9433 w 103"/>
              <a:gd name="T41" fmla="*/ 41117 h 220"/>
              <a:gd name="T42" fmla="*/ 7861 w 103"/>
              <a:gd name="T43" fmla="*/ 36845 h 220"/>
              <a:gd name="T44" fmla="*/ 7075 w 103"/>
              <a:gd name="T45" fmla="*/ 32306 h 220"/>
              <a:gd name="T46" fmla="*/ 7075 w 103"/>
              <a:gd name="T47" fmla="*/ 27500 h 220"/>
              <a:gd name="T48" fmla="*/ 8385 w 103"/>
              <a:gd name="T49" fmla="*/ 22160 h 220"/>
              <a:gd name="T50" fmla="*/ 10219 w 103"/>
              <a:gd name="T51" fmla="*/ 18422 h 220"/>
              <a:gd name="T52" fmla="*/ 13363 w 103"/>
              <a:gd name="T53" fmla="*/ 14951 h 220"/>
              <a:gd name="T54" fmla="*/ 16507 w 103"/>
              <a:gd name="T55" fmla="*/ 11481 h 220"/>
              <a:gd name="T56" fmla="*/ 20175 w 103"/>
              <a:gd name="T57" fmla="*/ 8277 h 220"/>
              <a:gd name="T58" fmla="*/ 23320 w 103"/>
              <a:gd name="T59" fmla="*/ 5607 h 220"/>
              <a:gd name="T60" fmla="*/ 25678 w 103"/>
              <a:gd name="T61" fmla="*/ 3204 h 220"/>
              <a:gd name="T62" fmla="*/ 26988 w 103"/>
              <a:gd name="T63" fmla="*/ 1335 h 220"/>
              <a:gd name="T64" fmla="*/ 26988 w 103"/>
              <a:gd name="T65" fmla="*/ 0 h 220"/>
              <a:gd name="T66" fmla="*/ 24106 w 103"/>
              <a:gd name="T67" fmla="*/ 1068 h 220"/>
              <a:gd name="T68" fmla="*/ 20175 w 103"/>
              <a:gd name="T69" fmla="*/ 3204 h 220"/>
              <a:gd name="T70" fmla="*/ 15983 w 103"/>
              <a:gd name="T71" fmla="*/ 6675 h 220"/>
              <a:gd name="T72" fmla="*/ 11529 w 103"/>
              <a:gd name="T73" fmla="*/ 10680 h 220"/>
              <a:gd name="T74" fmla="*/ 7599 w 103"/>
              <a:gd name="T75" fmla="*/ 15218 h 220"/>
              <a:gd name="T76" fmla="*/ 4192 w 103"/>
              <a:gd name="T77" fmla="*/ 20558 h 220"/>
              <a:gd name="T78" fmla="*/ 1572 w 103"/>
              <a:gd name="T79" fmla="*/ 26165 h 220"/>
              <a:gd name="T80" fmla="*/ 0 w 103"/>
              <a:gd name="T81" fmla="*/ 32039 h 2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03"/>
              <a:gd name="T124" fmla="*/ 0 h 220"/>
              <a:gd name="T125" fmla="*/ 103 w 103"/>
              <a:gd name="T126" fmla="*/ 220 h 22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03" h="220">
                <a:moveTo>
                  <a:pt x="0" y="120"/>
                </a:moveTo>
                <a:lnTo>
                  <a:pt x="0" y="138"/>
                </a:lnTo>
                <a:lnTo>
                  <a:pt x="4" y="155"/>
                </a:lnTo>
                <a:lnTo>
                  <a:pt x="12" y="171"/>
                </a:lnTo>
                <a:lnTo>
                  <a:pt x="22" y="185"/>
                </a:lnTo>
                <a:lnTo>
                  <a:pt x="35" y="197"/>
                </a:lnTo>
                <a:lnTo>
                  <a:pt x="50" y="207"/>
                </a:lnTo>
                <a:lnTo>
                  <a:pt x="66" y="215"/>
                </a:lnTo>
                <a:lnTo>
                  <a:pt x="83" y="219"/>
                </a:lnTo>
                <a:lnTo>
                  <a:pt x="89" y="220"/>
                </a:lnTo>
                <a:lnTo>
                  <a:pt x="94" y="218"/>
                </a:lnTo>
                <a:lnTo>
                  <a:pt x="98" y="215"/>
                </a:lnTo>
                <a:lnTo>
                  <a:pt x="100" y="211"/>
                </a:lnTo>
                <a:lnTo>
                  <a:pt x="100" y="205"/>
                </a:lnTo>
                <a:lnTo>
                  <a:pt x="99" y="200"/>
                </a:lnTo>
                <a:lnTo>
                  <a:pt x="96" y="196"/>
                </a:lnTo>
                <a:lnTo>
                  <a:pt x="91" y="193"/>
                </a:lnTo>
                <a:lnTo>
                  <a:pt x="74" y="187"/>
                </a:lnTo>
                <a:lnTo>
                  <a:pt x="58" y="178"/>
                </a:lnTo>
                <a:lnTo>
                  <a:pt x="45" y="167"/>
                </a:lnTo>
                <a:lnTo>
                  <a:pt x="36" y="154"/>
                </a:lnTo>
                <a:lnTo>
                  <a:pt x="30" y="138"/>
                </a:lnTo>
                <a:lnTo>
                  <a:pt x="27" y="121"/>
                </a:lnTo>
                <a:lnTo>
                  <a:pt x="27" y="103"/>
                </a:lnTo>
                <a:lnTo>
                  <a:pt x="32" y="83"/>
                </a:lnTo>
                <a:lnTo>
                  <a:pt x="39" y="69"/>
                </a:lnTo>
                <a:lnTo>
                  <a:pt x="51" y="56"/>
                </a:lnTo>
                <a:lnTo>
                  <a:pt x="63" y="43"/>
                </a:lnTo>
                <a:lnTo>
                  <a:pt x="77" y="31"/>
                </a:lnTo>
                <a:lnTo>
                  <a:pt x="89" y="21"/>
                </a:lnTo>
                <a:lnTo>
                  <a:pt x="98" y="12"/>
                </a:lnTo>
                <a:lnTo>
                  <a:pt x="103" y="5"/>
                </a:lnTo>
                <a:lnTo>
                  <a:pt x="103" y="0"/>
                </a:lnTo>
                <a:lnTo>
                  <a:pt x="92" y="4"/>
                </a:lnTo>
                <a:lnTo>
                  <a:pt x="77" y="12"/>
                </a:lnTo>
                <a:lnTo>
                  <a:pt x="61" y="25"/>
                </a:lnTo>
                <a:lnTo>
                  <a:pt x="44" y="40"/>
                </a:lnTo>
                <a:lnTo>
                  <a:pt x="29" y="57"/>
                </a:lnTo>
                <a:lnTo>
                  <a:pt x="16" y="77"/>
                </a:lnTo>
                <a:lnTo>
                  <a:pt x="6" y="98"/>
                </a:lnTo>
                <a:lnTo>
                  <a:pt x="0" y="120"/>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67" name="Freeform 1373"/>
          <p:cNvSpPr>
            <a:spLocks/>
          </p:cNvSpPr>
          <p:nvPr/>
        </p:nvSpPr>
        <p:spPr bwMode="auto">
          <a:xfrm>
            <a:off x="5764213" y="1827213"/>
            <a:ext cx="57150" cy="74612"/>
          </a:xfrm>
          <a:custGeom>
            <a:avLst/>
            <a:gdLst>
              <a:gd name="T0" fmla="*/ 48318 w 220"/>
              <a:gd name="T1" fmla="*/ 29793 h 288"/>
              <a:gd name="T2" fmla="*/ 50915 w 220"/>
              <a:gd name="T3" fmla="*/ 34456 h 288"/>
              <a:gd name="T4" fmla="*/ 52474 w 220"/>
              <a:gd name="T5" fmla="*/ 39638 h 288"/>
              <a:gd name="T6" fmla="*/ 51695 w 220"/>
              <a:gd name="T7" fmla="*/ 45078 h 288"/>
              <a:gd name="T8" fmla="*/ 48318 w 220"/>
              <a:gd name="T9" fmla="*/ 50259 h 288"/>
              <a:gd name="T10" fmla="*/ 43642 w 220"/>
              <a:gd name="T11" fmla="*/ 55182 h 288"/>
              <a:gd name="T12" fmla="*/ 38446 w 220"/>
              <a:gd name="T13" fmla="*/ 59327 h 288"/>
              <a:gd name="T14" fmla="*/ 32991 w 220"/>
              <a:gd name="T15" fmla="*/ 63731 h 288"/>
              <a:gd name="T16" fmla="*/ 29874 w 220"/>
              <a:gd name="T17" fmla="*/ 66840 h 288"/>
              <a:gd name="T18" fmla="*/ 28575 w 220"/>
              <a:gd name="T19" fmla="*/ 69172 h 288"/>
              <a:gd name="T20" fmla="*/ 27796 w 220"/>
              <a:gd name="T21" fmla="*/ 71503 h 288"/>
              <a:gd name="T22" fmla="*/ 28315 w 220"/>
              <a:gd name="T23" fmla="*/ 73576 h 288"/>
              <a:gd name="T24" fmla="*/ 30393 w 220"/>
              <a:gd name="T25" fmla="*/ 74612 h 288"/>
              <a:gd name="T26" fmla="*/ 32212 w 220"/>
              <a:gd name="T27" fmla="*/ 74353 h 288"/>
              <a:gd name="T28" fmla="*/ 35849 w 220"/>
              <a:gd name="T29" fmla="*/ 70208 h 288"/>
              <a:gd name="T30" fmla="*/ 41823 w 220"/>
              <a:gd name="T31" fmla="*/ 64767 h 288"/>
              <a:gd name="T32" fmla="*/ 48058 w 220"/>
              <a:gd name="T33" fmla="*/ 59327 h 288"/>
              <a:gd name="T34" fmla="*/ 53513 w 220"/>
              <a:gd name="T35" fmla="*/ 52850 h 288"/>
              <a:gd name="T36" fmla="*/ 56890 w 220"/>
              <a:gd name="T37" fmla="*/ 44819 h 288"/>
              <a:gd name="T38" fmla="*/ 56630 w 220"/>
              <a:gd name="T39" fmla="*/ 36529 h 288"/>
              <a:gd name="T40" fmla="*/ 52994 w 220"/>
              <a:gd name="T41" fmla="*/ 28757 h 288"/>
              <a:gd name="T42" fmla="*/ 47279 w 220"/>
              <a:gd name="T43" fmla="*/ 22280 h 288"/>
              <a:gd name="T44" fmla="*/ 41044 w 220"/>
              <a:gd name="T45" fmla="*/ 18135 h 288"/>
              <a:gd name="T46" fmla="*/ 34810 w 220"/>
              <a:gd name="T47" fmla="*/ 14508 h 288"/>
              <a:gd name="T48" fmla="*/ 28315 w 220"/>
              <a:gd name="T49" fmla="*/ 11140 h 288"/>
              <a:gd name="T50" fmla="*/ 21561 w 220"/>
              <a:gd name="T51" fmla="*/ 7513 h 288"/>
              <a:gd name="T52" fmla="*/ 15327 w 220"/>
              <a:gd name="T53" fmla="*/ 4404 h 288"/>
              <a:gd name="T54" fmla="*/ 9352 w 220"/>
              <a:gd name="T55" fmla="*/ 1813 h 288"/>
              <a:gd name="T56" fmla="*/ 4676 w 220"/>
              <a:gd name="T57" fmla="*/ 259 h 288"/>
              <a:gd name="T58" fmla="*/ 1039 w 220"/>
              <a:gd name="T59" fmla="*/ 0 h 288"/>
              <a:gd name="T60" fmla="*/ 2338 w 220"/>
              <a:gd name="T61" fmla="*/ 1813 h 288"/>
              <a:gd name="T62" fmla="*/ 8053 w 220"/>
              <a:gd name="T63" fmla="*/ 4663 h 288"/>
              <a:gd name="T64" fmla="*/ 14028 w 220"/>
              <a:gd name="T65" fmla="*/ 7513 h 288"/>
              <a:gd name="T66" fmla="*/ 20003 w 220"/>
              <a:gd name="T67" fmla="*/ 10363 h 288"/>
              <a:gd name="T68" fmla="*/ 26237 w 220"/>
              <a:gd name="T69" fmla="*/ 13731 h 288"/>
              <a:gd name="T70" fmla="*/ 32212 w 220"/>
              <a:gd name="T71" fmla="*/ 17099 h 288"/>
              <a:gd name="T72" fmla="*/ 38187 w 220"/>
              <a:gd name="T73" fmla="*/ 21244 h 288"/>
              <a:gd name="T74" fmla="*/ 43642 w 220"/>
              <a:gd name="T75" fmla="*/ 25389 h 2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20"/>
              <a:gd name="T115" fmla="*/ 0 h 288"/>
              <a:gd name="T116" fmla="*/ 220 w 220"/>
              <a:gd name="T117" fmla="*/ 288 h 2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20" h="288">
                <a:moveTo>
                  <a:pt x="179" y="108"/>
                </a:moveTo>
                <a:lnTo>
                  <a:pt x="186" y="115"/>
                </a:lnTo>
                <a:lnTo>
                  <a:pt x="191" y="124"/>
                </a:lnTo>
                <a:lnTo>
                  <a:pt x="196" y="133"/>
                </a:lnTo>
                <a:lnTo>
                  <a:pt x="200" y="143"/>
                </a:lnTo>
                <a:lnTo>
                  <a:pt x="202" y="153"/>
                </a:lnTo>
                <a:lnTo>
                  <a:pt x="201" y="163"/>
                </a:lnTo>
                <a:lnTo>
                  <a:pt x="199" y="174"/>
                </a:lnTo>
                <a:lnTo>
                  <a:pt x="193" y="184"/>
                </a:lnTo>
                <a:lnTo>
                  <a:pt x="186" y="194"/>
                </a:lnTo>
                <a:lnTo>
                  <a:pt x="178" y="204"/>
                </a:lnTo>
                <a:lnTo>
                  <a:pt x="168" y="213"/>
                </a:lnTo>
                <a:lnTo>
                  <a:pt x="159" y="221"/>
                </a:lnTo>
                <a:lnTo>
                  <a:pt x="148" y="229"/>
                </a:lnTo>
                <a:lnTo>
                  <a:pt x="138" y="237"/>
                </a:lnTo>
                <a:lnTo>
                  <a:pt x="127" y="246"/>
                </a:lnTo>
                <a:lnTo>
                  <a:pt x="118" y="255"/>
                </a:lnTo>
                <a:lnTo>
                  <a:pt x="115" y="258"/>
                </a:lnTo>
                <a:lnTo>
                  <a:pt x="112" y="263"/>
                </a:lnTo>
                <a:lnTo>
                  <a:pt x="110" y="267"/>
                </a:lnTo>
                <a:lnTo>
                  <a:pt x="108" y="271"/>
                </a:lnTo>
                <a:lnTo>
                  <a:pt x="107" y="276"/>
                </a:lnTo>
                <a:lnTo>
                  <a:pt x="107" y="280"/>
                </a:lnTo>
                <a:lnTo>
                  <a:pt x="109" y="284"/>
                </a:lnTo>
                <a:lnTo>
                  <a:pt x="112" y="287"/>
                </a:lnTo>
                <a:lnTo>
                  <a:pt x="117" y="288"/>
                </a:lnTo>
                <a:lnTo>
                  <a:pt x="121" y="288"/>
                </a:lnTo>
                <a:lnTo>
                  <a:pt x="124" y="287"/>
                </a:lnTo>
                <a:lnTo>
                  <a:pt x="127" y="284"/>
                </a:lnTo>
                <a:lnTo>
                  <a:pt x="138" y="271"/>
                </a:lnTo>
                <a:lnTo>
                  <a:pt x="149" y="261"/>
                </a:lnTo>
                <a:lnTo>
                  <a:pt x="161" y="250"/>
                </a:lnTo>
                <a:lnTo>
                  <a:pt x="173" y="239"/>
                </a:lnTo>
                <a:lnTo>
                  <a:pt x="185" y="229"/>
                </a:lnTo>
                <a:lnTo>
                  <a:pt x="196" y="217"/>
                </a:lnTo>
                <a:lnTo>
                  <a:pt x="206" y="204"/>
                </a:lnTo>
                <a:lnTo>
                  <a:pt x="213" y="190"/>
                </a:lnTo>
                <a:lnTo>
                  <a:pt x="219" y="173"/>
                </a:lnTo>
                <a:lnTo>
                  <a:pt x="220" y="157"/>
                </a:lnTo>
                <a:lnTo>
                  <a:pt x="218" y="141"/>
                </a:lnTo>
                <a:lnTo>
                  <a:pt x="212" y="125"/>
                </a:lnTo>
                <a:lnTo>
                  <a:pt x="204" y="111"/>
                </a:lnTo>
                <a:lnTo>
                  <a:pt x="194" y="97"/>
                </a:lnTo>
                <a:lnTo>
                  <a:pt x="182" y="86"/>
                </a:lnTo>
                <a:lnTo>
                  <a:pt x="168" y="77"/>
                </a:lnTo>
                <a:lnTo>
                  <a:pt x="158" y="70"/>
                </a:lnTo>
                <a:lnTo>
                  <a:pt x="146" y="64"/>
                </a:lnTo>
                <a:lnTo>
                  <a:pt x="134" y="56"/>
                </a:lnTo>
                <a:lnTo>
                  <a:pt x="122" y="50"/>
                </a:lnTo>
                <a:lnTo>
                  <a:pt x="109" y="43"/>
                </a:lnTo>
                <a:lnTo>
                  <a:pt x="96" y="36"/>
                </a:lnTo>
                <a:lnTo>
                  <a:pt x="83" y="29"/>
                </a:lnTo>
                <a:lnTo>
                  <a:pt x="70" y="22"/>
                </a:lnTo>
                <a:lnTo>
                  <a:pt x="59" y="17"/>
                </a:lnTo>
                <a:lnTo>
                  <a:pt x="47" y="12"/>
                </a:lnTo>
                <a:lnTo>
                  <a:pt x="36" y="7"/>
                </a:lnTo>
                <a:lnTo>
                  <a:pt x="26" y="4"/>
                </a:lnTo>
                <a:lnTo>
                  <a:pt x="18" y="1"/>
                </a:lnTo>
                <a:lnTo>
                  <a:pt x="10" y="0"/>
                </a:lnTo>
                <a:lnTo>
                  <a:pt x="4" y="0"/>
                </a:lnTo>
                <a:lnTo>
                  <a:pt x="0" y="2"/>
                </a:lnTo>
                <a:lnTo>
                  <a:pt x="9" y="7"/>
                </a:lnTo>
                <a:lnTo>
                  <a:pt x="20" y="13"/>
                </a:lnTo>
                <a:lnTo>
                  <a:pt x="31" y="18"/>
                </a:lnTo>
                <a:lnTo>
                  <a:pt x="42" y="23"/>
                </a:lnTo>
                <a:lnTo>
                  <a:pt x="54" y="29"/>
                </a:lnTo>
                <a:lnTo>
                  <a:pt x="65" y="34"/>
                </a:lnTo>
                <a:lnTo>
                  <a:pt x="77" y="40"/>
                </a:lnTo>
                <a:lnTo>
                  <a:pt x="88" y="47"/>
                </a:lnTo>
                <a:lnTo>
                  <a:pt x="101" y="53"/>
                </a:lnTo>
                <a:lnTo>
                  <a:pt x="112" y="60"/>
                </a:lnTo>
                <a:lnTo>
                  <a:pt x="124" y="66"/>
                </a:lnTo>
                <a:lnTo>
                  <a:pt x="136" y="74"/>
                </a:lnTo>
                <a:lnTo>
                  <a:pt x="147" y="82"/>
                </a:lnTo>
                <a:lnTo>
                  <a:pt x="158" y="90"/>
                </a:lnTo>
                <a:lnTo>
                  <a:pt x="168" y="98"/>
                </a:lnTo>
                <a:lnTo>
                  <a:pt x="179" y="108"/>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nvGrpSpPr>
          <p:cNvPr id="51468" name="Group 1381"/>
          <p:cNvGrpSpPr>
            <a:grpSpLocks/>
          </p:cNvGrpSpPr>
          <p:nvPr/>
        </p:nvGrpSpPr>
        <p:grpSpPr bwMode="auto">
          <a:xfrm>
            <a:off x="5367338" y="3430588"/>
            <a:ext cx="290512" cy="404812"/>
            <a:chOff x="3381" y="2161"/>
            <a:chExt cx="183" cy="255"/>
          </a:xfrm>
        </p:grpSpPr>
        <p:pic>
          <p:nvPicPr>
            <p:cNvPr id="51494" name="Picture 1001" descr="31u_bnrz[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34" y="2242"/>
              <a:ext cx="121" cy="174"/>
            </a:xfrm>
            <a:prstGeom prst="rect">
              <a:avLst/>
            </a:prstGeom>
            <a:ln/>
          </p:spPr>
          <p:style>
            <a:lnRef idx="1">
              <a:schemeClr val="dk1"/>
            </a:lnRef>
            <a:fillRef idx="2">
              <a:schemeClr val="dk1"/>
            </a:fillRef>
            <a:effectRef idx="1">
              <a:schemeClr val="dk1"/>
            </a:effectRef>
            <a:fontRef idx="minor">
              <a:schemeClr val="dk1"/>
            </a:fontRef>
          </p:style>
        </p:pic>
        <p:sp>
          <p:nvSpPr>
            <p:cNvPr id="51495" name="Freeform 1002"/>
            <p:cNvSpPr>
              <a:spLocks/>
            </p:cNvSpPr>
            <p:nvPr/>
          </p:nvSpPr>
          <p:spPr bwMode="auto">
            <a:xfrm>
              <a:off x="3430" y="2174"/>
              <a:ext cx="33" cy="39"/>
            </a:xfrm>
            <a:custGeom>
              <a:avLst/>
              <a:gdLst>
                <a:gd name="T0" fmla="*/ 12 w 199"/>
                <a:gd name="T1" fmla="*/ 5 h 232"/>
                <a:gd name="T2" fmla="*/ 9 w 199"/>
                <a:gd name="T3" fmla="*/ 7 h 232"/>
                <a:gd name="T4" fmla="*/ 7 w 199"/>
                <a:gd name="T5" fmla="*/ 8 h 232"/>
                <a:gd name="T6" fmla="*/ 5 w 199"/>
                <a:gd name="T7" fmla="*/ 11 h 232"/>
                <a:gd name="T8" fmla="*/ 3 w 199"/>
                <a:gd name="T9" fmla="*/ 13 h 232"/>
                <a:gd name="T10" fmla="*/ 2 w 199"/>
                <a:gd name="T11" fmla="*/ 15 h 232"/>
                <a:gd name="T12" fmla="*/ 1 w 199"/>
                <a:gd name="T13" fmla="*/ 18 h 232"/>
                <a:gd name="T14" fmla="*/ 0 w 199"/>
                <a:gd name="T15" fmla="*/ 21 h 232"/>
                <a:gd name="T16" fmla="*/ 0 w 199"/>
                <a:gd name="T17" fmla="*/ 24 h 232"/>
                <a:gd name="T18" fmla="*/ 0 w 199"/>
                <a:gd name="T19" fmla="*/ 28 h 232"/>
                <a:gd name="T20" fmla="*/ 2 w 199"/>
                <a:gd name="T21" fmla="*/ 31 h 232"/>
                <a:gd name="T22" fmla="*/ 4 w 199"/>
                <a:gd name="T23" fmla="*/ 34 h 232"/>
                <a:gd name="T24" fmla="*/ 7 w 199"/>
                <a:gd name="T25" fmla="*/ 36 h 232"/>
                <a:gd name="T26" fmla="*/ 11 w 199"/>
                <a:gd name="T27" fmla="*/ 38 h 232"/>
                <a:gd name="T28" fmla="*/ 15 w 199"/>
                <a:gd name="T29" fmla="*/ 39 h 232"/>
                <a:gd name="T30" fmla="*/ 18 w 199"/>
                <a:gd name="T31" fmla="*/ 39 h 232"/>
                <a:gd name="T32" fmla="*/ 22 w 199"/>
                <a:gd name="T33" fmla="*/ 38 h 232"/>
                <a:gd name="T34" fmla="*/ 23 w 199"/>
                <a:gd name="T35" fmla="*/ 38 h 232"/>
                <a:gd name="T36" fmla="*/ 24 w 199"/>
                <a:gd name="T37" fmla="*/ 38 h 232"/>
                <a:gd name="T38" fmla="*/ 24 w 199"/>
                <a:gd name="T39" fmla="*/ 37 h 232"/>
                <a:gd name="T40" fmla="*/ 25 w 199"/>
                <a:gd name="T41" fmla="*/ 37 h 232"/>
                <a:gd name="T42" fmla="*/ 24 w 199"/>
                <a:gd name="T43" fmla="*/ 36 h 232"/>
                <a:gd name="T44" fmla="*/ 23 w 199"/>
                <a:gd name="T45" fmla="*/ 35 h 232"/>
                <a:gd name="T46" fmla="*/ 22 w 199"/>
                <a:gd name="T47" fmla="*/ 34 h 232"/>
                <a:gd name="T48" fmla="*/ 21 w 199"/>
                <a:gd name="T49" fmla="*/ 34 h 232"/>
                <a:gd name="T50" fmla="*/ 19 w 199"/>
                <a:gd name="T51" fmla="*/ 33 h 232"/>
                <a:gd name="T52" fmla="*/ 17 w 199"/>
                <a:gd name="T53" fmla="*/ 33 h 232"/>
                <a:gd name="T54" fmla="*/ 16 w 199"/>
                <a:gd name="T55" fmla="*/ 32 h 232"/>
                <a:gd name="T56" fmla="*/ 14 w 199"/>
                <a:gd name="T57" fmla="*/ 32 h 232"/>
                <a:gd name="T58" fmla="*/ 12 w 199"/>
                <a:gd name="T59" fmla="*/ 31 h 232"/>
                <a:gd name="T60" fmla="*/ 10 w 199"/>
                <a:gd name="T61" fmla="*/ 31 h 232"/>
                <a:gd name="T62" fmla="*/ 9 w 199"/>
                <a:gd name="T63" fmla="*/ 30 h 232"/>
                <a:gd name="T64" fmla="*/ 7 w 199"/>
                <a:gd name="T65" fmla="*/ 28 h 232"/>
                <a:gd name="T66" fmla="*/ 7 w 199"/>
                <a:gd name="T67" fmla="*/ 22 h 232"/>
                <a:gd name="T68" fmla="*/ 8 w 199"/>
                <a:gd name="T69" fmla="*/ 16 h 232"/>
                <a:gd name="T70" fmla="*/ 11 w 199"/>
                <a:gd name="T71" fmla="*/ 12 h 232"/>
                <a:gd name="T72" fmla="*/ 16 w 199"/>
                <a:gd name="T73" fmla="*/ 8 h 232"/>
                <a:gd name="T74" fmla="*/ 20 w 199"/>
                <a:gd name="T75" fmla="*/ 6 h 232"/>
                <a:gd name="T76" fmla="*/ 25 w 199"/>
                <a:gd name="T77" fmla="*/ 4 h 232"/>
                <a:gd name="T78" fmla="*/ 30 w 199"/>
                <a:gd name="T79" fmla="*/ 2 h 232"/>
                <a:gd name="T80" fmla="*/ 33 w 199"/>
                <a:gd name="T81" fmla="*/ 1 h 232"/>
                <a:gd name="T82" fmla="*/ 31 w 199"/>
                <a:gd name="T83" fmla="*/ 0 h 232"/>
                <a:gd name="T84" fmla="*/ 29 w 199"/>
                <a:gd name="T85" fmla="*/ 0 h 232"/>
                <a:gd name="T86" fmla="*/ 26 w 199"/>
                <a:gd name="T87" fmla="*/ 0 h 232"/>
                <a:gd name="T88" fmla="*/ 23 w 199"/>
                <a:gd name="T89" fmla="*/ 1 h 232"/>
                <a:gd name="T90" fmla="*/ 20 w 199"/>
                <a:gd name="T91" fmla="*/ 2 h 232"/>
                <a:gd name="T92" fmla="*/ 17 w 199"/>
                <a:gd name="T93" fmla="*/ 3 h 232"/>
                <a:gd name="T94" fmla="*/ 14 w 199"/>
                <a:gd name="T95" fmla="*/ 4 h 232"/>
                <a:gd name="T96" fmla="*/ 12 w 199"/>
                <a:gd name="T97" fmla="*/ 5 h 23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99"/>
                <a:gd name="T148" fmla="*/ 0 h 232"/>
                <a:gd name="T149" fmla="*/ 199 w 199"/>
                <a:gd name="T150" fmla="*/ 232 h 23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99" h="232">
                  <a:moveTo>
                    <a:pt x="70" y="29"/>
                  </a:moveTo>
                  <a:lnTo>
                    <a:pt x="55" y="39"/>
                  </a:lnTo>
                  <a:lnTo>
                    <a:pt x="42" y="50"/>
                  </a:lnTo>
                  <a:lnTo>
                    <a:pt x="30" y="63"/>
                  </a:lnTo>
                  <a:lnTo>
                    <a:pt x="20" y="77"/>
                  </a:lnTo>
                  <a:lnTo>
                    <a:pt x="12" y="91"/>
                  </a:lnTo>
                  <a:lnTo>
                    <a:pt x="6" y="108"/>
                  </a:lnTo>
                  <a:lnTo>
                    <a:pt x="2" y="125"/>
                  </a:lnTo>
                  <a:lnTo>
                    <a:pt x="0" y="142"/>
                  </a:lnTo>
                  <a:lnTo>
                    <a:pt x="2" y="166"/>
                  </a:lnTo>
                  <a:lnTo>
                    <a:pt x="12" y="186"/>
                  </a:lnTo>
                  <a:lnTo>
                    <a:pt x="26" y="203"/>
                  </a:lnTo>
                  <a:lnTo>
                    <a:pt x="45" y="216"/>
                  </a:lnTo>
                  <a:lnTo>
                    <a:pt x="66" y="226"/>
                  </a:lnTo>
                  <a:lnTo>
                    <a:pt x="88" y="230"/>
                  </a:lnTo>
                  <a:lnTo>
                    <a:pt x="111" y="232"/>
                  </a:lnTo>
                  <a:lnTo>
                    <a:pt x="134" y="228"/>
                  </a:lnTo>
                  <a:lnTo>
                    <a:pt x="138" y="228"/>
                  </a:lnTo>
                  <a:lnTo>
                    <a:pt x="143" y="226"/>
                  </a:lnTo>
                  <a:lnTo>
                    <a:pt x="147" y="222"/>
                  </a:lnTo>
                  <a:lnTo>
                    <a:pt x="148" y="218"/>
                  </a:lnTo>
                  <a:lnTo>
                    <a:pt x="145" y="212"/>
                  </a:lnTo>
                  <a:lnTo>
                    <a:pt x="141" y="207"/>
                  </a:lnTo>
                  <a:lnTo>
                    <a:pt x="135" y="203"/>
                  </a:lnTo>
                  <a:lnTo>
                    <a:pt x="129" y="201"/>
                  </a:lnTo>
                  <a:lnTo>
                    <a:pt x="117" y="197"/>
                  </a:lnTo>
                  <a:lnTo>
                    <a:pt x="105" y="195"/>
                  </a:lnTo>
                  <a:lnTo>
                    <a:pt x="94" y="193"/>
                  </a:lnTo>
                  <a:lnTo>
                    <a:pt x="83" y="190"/>
                  </a:lnTo>
                  <a:lnTo>
                    <a:pt x="73" y="187"/>
                  </a:lnTo>
                  <a:lnTo>
                    <a:pt x="62" y="182"/>
                  </a:lnTo>
                  <a:lnTo>
                    <a:pt x="53" y="176"/>
                  </a:lnTo>
                  <a:lnTo>
                    <a:pt x="43" y="167"/>
                  </a:lnTo>
                  <a:lnTo>
                    <a:pt x="40" y="128"/>
                  </a:lnTo>
                  <a:lnTo>
                    <a:pt x="49" y="96"/>
                  </a:lnTo>
                  <a:lnTo>
                    <a:pt x="68" y="71"/>
                  </a:lnTo>
                  <a:lnTo>
                    <a:pt x="94" y="50"/>
                  </a:lnTo>
                  <a:lnTo>
                    <a:pt x="122" y="34"/>
                  </a:lnTo>
                  <a:lnTo>
                    <a:pt x="151" y="21"/>
                  </a:lnTo>
                  <a:lnTo>
                    <a:pt x="178" y="12"/>
                  </a:lnTo>
                  <a:lnTo>
                    <a:pt x="199" y="4"/>
                  </a:lnTo>
                  <a:lnTo>
                    <a:pt x="186" y="1"/>
                  </a:lnTo>
                  <a:lnTo>
                    <a:pt x="172" y="0"/>
                  </a:lnTo>
                  <a:lnTo>
                    <a:pt x="156" y="2"/>
                  </a:lnTo>
                  <a:lnTo>
                    <a:pt x="138" y="4"/>
                  </a:lnTo>
                  <a:lnTo>
                    <a:pt x="121" y="10"/>
                  </a:lnTo>
                  <a:lnTo>
                    <a:pt x="103" y="16"/>
                  </a:lnTo>
                  <a:lnTo>
                    <a:pt x="86" y="23"/>
                  </a:lnTo>
                  <a:lnTo>
                    <a:pt x="70" y="29"/>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96" name="Freeform 1003"/>
            <p:cNvSpPr>
              <a:spLocks/>
            </p:cNvSpPr>
            <p:nvPr/>
          </p:nvSpPr>
          <p:spPr bwMode="auto">
            <a:xfrm>
              <a:off x="3486" y="2173"/>
              <a:ext cx="22" cy="30"/>
            </a:xfrm>
            <a:custGeom>
              <a:avLst/>
              <a:gdLst>
                <a:gd name="T0" fmla="*/ 19 w 128"/>
                <a:gd name="T1" fmla="*/ 10 h 180"/>
                <a:gd name="T2" fmla="*/ 19 w 128"/>
                <a:gd name="T3" fmla="*/ 13 h 180"/>
                <a:gd name="T4" fmla="*/ 19 w 128"/>
                <a:gd name="T5" fmla="*/ 16 h 180"/>
                <a:gd name="T6" fmla="*/ 18 w 128"/>
                <a:gd name="T7" fmla="*/ 18 h 180"/>
                <a:gd name="T8" fmla="*/ 16 w 128"/>
                <a:gd name="T9" fmla="*/ 20 h 180"/>
                <a:gd name="T10" fmla="*/ 13 w 128"/>
                <a:gd name="T11" fmla="*/ 22 h 180"/>
                <a:gd name="T12" fmla="*/ 10 w 128"/>
                <a:gd name="T13" fmla="*/ 24 h 180"/>
                <a:gd name="T14" fmla="*/ 8 w 128"/>
                <a:gd name="T15" fmla="*/ 26 h 180"/>
                <a:gd name="T16" fmla="*/ 5 w 128"/>
                <a:gd name="T17" fmla="*/ 27 h 180"/>
                <a:gd name="T18" fmla="*/ 5 w 128"/>
                <a:gd name="T19" fmla="*/ 28 h 180"/>
                <a:gd name="T20" fmla="*/ 5 w 128"/>
                <a:gd name="T21" fmla="*/ 28 h 180"/>
                <a:gd name="T22" fmla="*/ 5 w 128"/>
                <a:gd name="T23" fmla="*/ 29 h 180"/>
                <a:gd name="T24" fmla="*/ 5 w 128"/>
                <a:gd name="T25" fmla="*/ 30 h 180"/>
                <a:gd name="T26" fmla="*/ 6 w 128"/>
                <a:gd name="T27" fmla="*/ 30 h 180"/>
                <a:gd name="T28" fmla="*/ 6 w 128"/>
                <a:gd name="T29" fmla="*/ 30 h 180"/>
                <a:gd name="T30" fmla="*/ 6 w 128"/>
                <a:gd name="T31" fmla="*/ 30 h 180"/>
                <a:gd name="T32" fmla="*/ 7 w 128"/>
                <a:gd name="T33" fmla="*/ 30 h 180"/>
                <a:gd name="T34" fmla="*/ 10 w 128"/>
                <a:gd name="T35" fmla="*/ 28 h 180"/>
                <a:gd name="T36" fmla="*/ 13 w 128"/>
                <a:gd name="T37" fmla="*/ 26 h 180"/>
                <a:gd name="T38" fmla="*/ 16 w 128"/>
                <a:gd name="T39" fmla="*/ 24 h 180"/>
                <a:gd name="T40" fmla="*/ 19 w 128"/>
                <a:gd name="T41" fmla="*/ 22 h 180"/>
                <a:gd name="T42" fmla="*/ 21 w 128"/>
                <a:gd name="T43" fmla="*/ 19 h 180"/>
                <a:gd name="T44" fmla="*/ 22 w 128"/>
                <a:gd name="T45" fmla="*/ 16 h 180"/>
                <a:gd name="T46" fmla="*/ 22 w 128"/>
                <a:gd name="T47" fmla="*/ 13 h 180"/>
                <a:gd name="T48" fmla="*/ 21 w 128"/>
                <a:gd name="T49" fmla="*/ 9 h 180"/>
                <a:gd name="T50" fmla="*/ 19 w 128"/>
                <a:gd name="T51" fmla="*/ 7 h 180"/>
                <a:gd name="T52" fmla="*/ 17 w 128"/>
                <a:gd name="T53" fmla="*/ 4 h 180"/>
                <a:gd name="T54" fmla="*/ 14 w 128"/>
                <a:gd name="T55" fmla="*/ 2 h 180"/>
                <a:gd name="T56" fmla="*/ 10 w 128"/>
                <a:gd name="T57" fmla="*/ 1 h 180"/>
                <a:gd name="T58" fmla="*/ 6 w 128"/>
                <a:gd name="T59" fmla="*/ 0 h 180"/>
                <a:gd name="T60" fmla="*/ 3 w 128"/>
                <a:gd name="T61" fmla="*/ 0 h 180"/>
                <a:gd name="T62" fmla="*/ 1 w 128"/>
                <a:gd name="T63" fmla="*/ 0 h 180"/>
                <a:gd name="T64" fmla="*/ 0 w 128"/>
                <a:gd name="T65" fmla="*/ 1 h 180"/>
                <a:gd name="T66" fmla="*/ 2 w 128"/>
                <a:gd name="T67" fmla="*/ 2 h 180"/>
                <a:gd name="T68" fmla="*/ 5 w 128"/>
                <a:gd name="T69" fmla="*/ 2 h 180"/>
                <a:gd name="T70" fmla="*/ 8 w 128"/>
                <a:gd name="T71" fmla="*/ 3 h 180"/>
                <a:gd name="T72" fmla="*/ 10 w 128"/>
                <a:gd name="T73" fmla="*/ 4 h 180"/>
                <a:gd name="T74" fmla="*/ 13 w 128"/>
                <a:gd name="T75" fmla="*/ 5 h 180"/>
                <a:gd name="T76" fmla="*/ 15 w 128"/>
                <a:gd name="T77" fmla="*/ 6 h 180"/>
                <a:gd name="T78" fmla="*/ 17 w 128"/>
                <a:gd name="T79" fmla="*/ 8 h 180"/>
                <a:gd name="T80" fmla="*/ 19 w 128"/>
                <a:gd name="T81" fmla="*/ 10 h 18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8"/>
                <a:gd name="T124" fmla="*/ 0 h 180"/>
                <a:gd name="T125" fmla="*/ 128 w 128"/>
                <a:gd name="T126" fmla="*/ 180 h 18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8" h="180">
                  <a:moveTo>
                    <a:pt x="108" y="59"/>
                  </a:moveTo>
                  <a:lnTo>
                    <a:pt x="113" y="77"/>
                  </a:lnTo>
                  <a:lnTo>
                    <a:pt x="111" y="94"/>
                  </a:lnTo>
                  <a:lnTo>
                    <a:pt x="103" y="108"/>
                  </a:lnTo>
                  <a:lnTo>
                    <a:pt x="91" y="121"/>
                  </a:lnTo>
                  <a:lnTo>
                    <a:pt x="77" y="132"/>
                  </a:lnTo>
                  <a:lnTo>
                    <a:pt x="61" y="144"/>
                  </a:lnTo>
                  <a:lnTo>
                    <a:pt x="45" y="154"/>
                  </a:lnTo>
                  <a:lnTo>
                    <a:pt x="30" y="164"/>
                  </a:lnTo>
                  <a:lnTo>
                    <a:pt x="28" y="168"/>
                  </a:lnTo>
                  <a:lnTo>
                    <a:pt x="27" y="170"/>
                  </a:lnTo>
                  <a:lnTo>
                    <a:pt x="27" y="174"/>
                  </a:lnTo>
                  <a:lnTo>
                    <a:pt x="28" y="177"/>
                  </a:lnTo>
                  <a:lnTo>
                    <a:pt x="32" y="179"/>
                  </a:lnTo>
                  <a:lnTo>
                    <a:pt x="35" y="180"/>
                  </a:lnTo>
                  <a:lnTo>
                    <a:pt x="37" y="180"/>
                  </a:lnTo>
                  <a:lnTo>
                    <a:pt x="41" y="179"/>
                  </a:lnTo>
                  <a:lnTo>
                    <a:pt x="60" y="169"/>
                  </a:lnTo>
                  <a:lnTo>
                    <a:pt x="77" y="158"/>
                  </a:lnTo>
                  <a:lnTo>
                    <a:pt x="94" y="145"/>
                  </a:lnTo>
                  <a:lnTo>
                    <a:pt x="109" y="130"/>
                  </a:lnTo>
                  <a:lnTo>
                    <a:pt x="120" y="114"/>
                  </a:lnTo>
                  <a:lnTo>
                    <a:pt x="127" y="95"/>
                  </a:lnTo>
                  <a:lnTo>
                    <a:pt x="128" y="76"/>
                  </a:lnTo>
                  <a:lnTo>
                    <a:pt x="123" y="55"/>
                  </a:lnTo>
                  <a:lnTo>
                    <a:pt x="113" y="39"/>
                  </a:lnTo>
                  <a:lnTo>
                    <a:pt x="97" y="25"/>
                  </a:lnTo>
                  <a:lnTo>
                    <a:pt x="79" y="15"/>
                  </a:lnTo>
                  <a:lnTo>
                    <a:pt x="57" y="7"/>
                  </a:lnTo>
                  <a:lnTo>
                    <a:pt x="36" y="2"/>
                  </a:lnTo>
                  <a:lnTo>
                    <a:pt x="19" y="0"/>
                  </a:lnTo>
                  <a:lnTo>
                    <a:pt x="6" y="0"/>
                  </a:lnTo>
                  <a:lnTo>
                    <a:pt x="0" y="4"/>
                  </a:lnTo>
                  <a:lnTo>
                    <a:pt x="14" y="9"/>
                  </a:lnTo>
                  <a:lnTo>
                    <a:pt x="29" y="14"/>
                  </a:lnTo>
                  <a:lnTo>
                    <a:pt x="46" y="19"/>
                  </a:lnTo>
                  <a:lnTo>
                    <a:pt x="61" y="23"/>
                  </a:lnTo>
                  <a:lnTo>
                    <a:pt x="76" y="29"/>
                  </a:lnTo>
                  <a:lnTo>
                    <a:pt x="89" y="37"/>
                  </a:lnTo>
                  <a:lnTo>
                    <a:pt x="100" y="46"/>
                  </a:lnTo>
                  <a:lnTo>
                    <a:pt x="108" y="59"/>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97" name="Freeform 1004"/>
            <p:cNvSpPr>
              <a:spLocks/>
            </p:cNvSpPr>
            <p:nvPr/>
          </p:nvSpPr>
          <p:spPr bwMode="auto">
            <a:xfrm>
              <a:off x="3409" y="2166"/>
              <a:ext cx="54" cy="63"/>
            </a:xfrm>
            <a:custGeom>
              <a:avLst/>
              <a:gdLst>
                <a:gd name="T0" fmla="*/ 17 w 322"/>
                <a:gd name="T1" fmla="*/ 12 h 378"/>
                <a:gd name="T2" fmla="*/ 9 w 322"/>
                <a:gd name="T3" fmla="*/ 19 h 378"/>
                <a:gd name="T4" fmla="*/ 3 w 322"/>
                <a:gd name="T5" fmla="*/ 28 h 378"/>
                <a:gd name="T6" fmla="*/ 0 w 322"/>
                <a:gd name="T7" fmla="*/ 38 h 378"/>
                <a:gd name="T8" fmla="*/ 1 w 322"/>
                <a:gd name="T9" fmla="*/ 44 h 378"/>
                <a:gd name="T10" fmla="*/ 2 w 322"/>
                <a:gd name="T11" fmla="*/ 47 h 378"/>
                <a:gd name="T12" fmla="*/ 3 w 322"/>
                <a:gd name="T13" fmla="*/ 50 h 378"/>
                <a:gd name="T14" fmla="*/ 5 w 322"/>
                <a:gd name="T15" fmla="*/ 52 h 378"/>
                <a:gd name="T16" fmla="*/ 9 w 322"/>
                <a:gd name="T17" fmla="*/ 54 h 378"/>
                <a:gd name="T18" fmla="*/ 14 w 322"/>
                <a:gd name="T19" fmla="*/ 56 h 378"/>
                <a:gd name="T20" fmla="*/ 20 w 322"/>
                <a:gd name="T21" fmla="*/ 58 h 378"/>
                <a:gd name="T22" fmla="*/ 25 w 322"/>
                <a:gd name="T23" fmla="*/ 60 h 378"/>
                <a:gd name="T24" fmla="*/ 31 w 322"/>
                <a:gd name="T25" fmla="*/ 61 h 378"/>
                <a:gd name="T26" fmla="*/ 37 w 322"/>
                <a:gd name="T27" fmla="*/ 62 h 378"/>
                <a:gd name="T28" fmla="*/ 43 w 322"/>
                <a:gd name="T29" fmla="*/ 62 h 378"/>
                <a:gd name="T30" fmla="*/ 48 w 322"/>
                <a:gd name="T31" fmla="*/ 63 h 378"/>
                <a:gd name="T32" fmla="*/ 52 w 322"/>
                <a:gd name="T33" fmla="*/ 63 h 378"/>
                <a:gd name="T34" fmla="*/ 54 w 322"/>
                <a:gd name="T35" fmla="*/ 62 h 378"/>
                <a:gd name="T36" fmla="*/ 54 w 322"/>
                <a:gd name="T37" fmla="*/ 60 h 378"/>
                <a:gd name="T38" fmla="*/ 53 w 322"/>
                <a:gd name="T39" fmla="*/ 59 h 378"/>
                <a:gd name="T40" fmla="*/ 49 w 322"/>
                <a:gd name="T41" fmla="*/ 58 h 378"/>
                <a:gd name="T42" fmla="*/ 44 w 322"/>
                <a:gd name="T43" fmla="*/ 57 h 378"/>
                <a:gd name="T44" fmla="*/ 39 w 322"/>
                <a:gd name="T45" fmla="*/ 56 h 378"/>
                <a:gd name="T46" fmla="*/ 34 w 322"/>
                <a:gd name="T47" fmla="*/ 55 h 378"/>
                <a:gd name="T48" fmla="*/ 29 w 322"/>
                <a:gd name="T49" fmla="*/ 54 h 378"/>
                <a:gd name="T50" fmla="*/ 23 w 322"/>
                <a:gd name="T51" fmla="*/ 53 h 378"/>
                <a:gd name="T52" fmla="*/ 18 w 322"/>
                <a:gd name="T53" fmla="*/ 52 h 378"/>
                <a:gd name="T54" fmla="*/ 13 w 322"/>
                <a:gd name="T55" fmla="*/ 50 h 378"/>
                <a:gd name="T56" fmla="*/ 9 w 322"/>
                <a:gd name="T57" fmla="*/ 47 h 378"/>
                <a:gd name="T58" fmla="*/ 6 w 322"/>
                <a:gd name="T59" fmla="*/ 43 h 378"/>
                <a:gd name="T60" fmla="*/ 6 w 322"/>
                <a:gd name="T61" fmla="*/ 39 h 378"/>
                <a:gd name="T62" fmla="*/ 6 w 322"/>
                <a:gd name="T63" fmla="*/ 33 h 378"/>
                <a:gd name="T64" fmla="*/ 9 w 322"/>
                <a:gd name="T65" fmla="*/ 28 h 378"/>
                <a:gd name="T66" fmla="*/ 12 w 322"/>
                <a:gd name="T67" fmla="*/ 23 h 378"/>
                <a:gd name="T68" fmla="*/ 16 w 322"/>
                <a:gd name="T69" fmla="*/ 18 h 378"/>
                <a:gd name="T70" fmla="*/ 21 w 322"/>
                <a:gd name="T71" fmla="*/ 14 h 378"/>
                <a:gd name="T72" fmla="*/ 26 w 322"/>
                <a:gd name="T73" fmla="*/ 9 h 378"/>
                <a:gd name="T74" fmla="*/ 33 w 322"/>
                <a:gd name="T75" fmla="*/ 6 h 378"/>
                <a:gd name="T76" fmla="*/ 40 w 322"/>
                <a:gd name="T77" fmla="*/ 3 h 378"/>
                <a:gd name="T78" fmla="*/ 44 w 322"/>
                <a:gd name="T79" fmla="*/ 1 h 378"/>
                <a:gd name="T80" fmla="*/ 43 w 322"/>
                <a:gd name="T81" fmla="*/ 0 h 378"/>
                <a:gd name="T82" fmla="*/ 37 w 322"/>
                <a:gd name="T83" fmla="*/ 1 h 378"/>
                <a:gd name="T84" fmla="*/ 30 w 322"/>
                <a:gd name="T85" fmla="*/ 3 h 378"/>
                <a:gd name="T86" fmla="*/ 24 w 322"/>
                <a:gd name="T87" fmla="*/ 6 h 37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22"/>
                <a:gd name="T133" fmla="*/ 0 h 378"/>
                <a:gd name="T134" fmla="*/ 322 w 322"/>
                <a:gd name="T135" fmla="*/ 378 h 37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22" h="378">
                  <a:moveTo>
                    <a:pt x="125" y="49"/>
                  </a:moveTo>
                  <a:lnTo>
                    <a:pt x="100" y="70"/>
                  </a:lnTo>
                  <a:lnTo>
                    <a:pt x="76" y="90"/>
                  </a:lnTo>
                  <a:lnTo>
                    <a:pt x="53" y="115"/>
                  </a:lnTo>
                  <a:lnTo>
                    <a:pt x="34" y="140"/>
                  </a:lnTo>
                  <a:lnTo>
                    <a:pt x="17" y="166"/>
                  </a:lnTo>
                  <a:lnTo>
                    <a:pt x="5" y="195"/>
                  </a:lnTo>
                  <a:lnTo>
                    <a:pt x="0" y="226"/>
                  </a:lnTo>
                  <a:lnTo>
                    <a:pt x="1" y="258"/>
                  </a:lnTo>
                  <a:lnTo>
                    <a:pt x="3" y="266"/>
                  </a:lnTo>
                  <a:lnTo>
                    <a:pt x="5" y="275"/>
                  </a:lnTo>
                  <a:lnTo>
                    <a:pt x="9" y="282"/>
                  </a:lnTo>
                  <a:lnTo>
                    <a:pt x="14" y="290"/>
                  </a:lnTo>
                  <a:lnTo>
                    <a:pt x="19" y="297"/>
                  </a:lnTo>
                  <a:lnTo>
                    <a:pt x="26" y="304"/>
                  </a:lnTo>
                  <a:lnTo>
                    <a:pt x="32" y="310"/>
                  </a:lnTo>
                  <a:lnTo>
                    <a:pt x="41" y="314"/>
                  </a:lnTo>
                  <a:lnTo>
                    <a:pt x="56" y="324"/>
                  </a:lnTo>
                  <a:lnTo>
                    <a:pt x="71" y="332"/>
                  </a:lnTo>
                  <a:lnTo>
                    <a:pt x="86" y="338"/>
                  </a:lnTo>
                  <a:lnTo>
                    <a:pt x="103" y="344"/>
                  </a:lnTo>
                  <a:lnTo>
                    <a:pt x="119" y="350"/>
                  </a:lnTo>
                  <a:lnTo>
                    <a:pt x="136" y="355"/>
                  </a:lnTo>
                  <a:lnTo>
                    <a:pt x="152" y="359"/>
                  </a:lnTo>
                  <a:lnTo>
                    <a:pt x="168" y="363"/>
                  </a:lnTo>
                  <a:lnTo>
                    <a:pt x="186" y="366"/>
                  </a:lnTo>
                  <a:lnTo>
                    <a:pt x="202" y="368"/>
                  </a:lnTo>
                  <a:lnTo>
                    <a:pt x="220" y="371"/>
                  </a:lnTo>
                  <a:lnTo>
                    <a:pt x="238" y="373"/>
                  </a:lnTo>
                  <a:lnTo>
                    <a:pt x="254" y="374"/>
                  </a:lnTo>
                  <a:lnTo>
                    <a:pt x="272" y="375"/>
                  </a:lnTo>
                  <a:lnTo>
                    <a:pt x="289" y="376"/>
                  </a:lnTo>
                  <a:lnTo>
                    <a:pt x="306" y="378"/>
                  </a:lnTo>
                  <a:lnTo>
                    <a:pt x="311" y="378"/>
                  </a:lnTo>
                  <a:lnTo>
                    <a:pt x="316" y="375"/>
                  </a:lnTo>
                  <a:lnTo>
                    <a:pt x="320" y="371"/>
                  </a:lnTo>
                  <a:lnTo>
                    <a:pt x="322" y="366"/>
                  </a:lnTo>
                  <a:lnTo>
                    <a:pt x="322" y="360"/>
                  </a:lnTo>
                  <a:lnTo>
                    <a:pt x="320" y="356"/>
                  </a:lnTo>
                  <a:lnTo>
                    <a:pt x="315" y="352"/>
                  </a:lnTo>
                  <a:lnTo>
                    <a:pt x="309" y="350"/>
                  </a:lnTo>
                  <a:lnTo>
                    <a:pt x="294" y="347"/>
                  </a:lnTo>
                  <a:lnTo>
                    <a:pt x="279" y="344"/>
                  </a:lnTo>
                  <a:lnTo>
                    <a:pt x="263" y="341"/>
                  </a:lnTo>
                  <a:lnTo>
                    <a:pt x="247" y="338"/>
                  </a:lnTo>
                  <a:lnTo>
                    <a:pt x="232" y="336"/>
                  </a:lnTo>
                  <a:lnTo>
                    <a:pt x="216" y="334"/>
                  </a:lnTo>
                  <a:lnTo>
                    <a:pt x="200" y="332"/>
                  </a:lnTo>
                  <a:lnTo>
                    <a:pt x="185" y="328"/>
                  </a:lnTo>
                  <a:lnTo>
                    <a:pt x="170" y="326"/>
                  </a:lnTo>
                  <a:lnTo>
                    <a:pt x="154" y="322"/>
                  </a:lnTo>
                  <a:lnTo>
                    <a:pt x="139" y="318"/>
                  </a:lnTo>
                  <a:lnTo>
                    <a:pt x="124" y="314"/>
                  </a:lnTo>
                  <a:lnTo>
                    <a:pt x="110" y="309"/>
                  </a:lnTo>
                  <a:lnTo>
                    <a:pt x="94" y="303"/>
                  </a:lnTo>
                  <a:lnTo>
                    <a:pt x="80" y="297"/>
                  </a:lnTo>
                  <a:lnTo>
                    <a:pt x="66" y="289"/>
                  </a:lnTo>
                  <a:lnTo>
                    <a:pt x="55" y="281"/>
                  </a:lnTo>
                  <a:lnTo>
                    <a:pt x="45" y="271"/>
                  </a:lnTo>
                  <a:lnTo>
                    <a:pt x="38" y="259"/>
                  </a:lnTo>
                  <a:lnTo>
                    <a:pt x="35" y="245"/>
                  </a:lnTo>
                  <a:lnTo>
                    <a:pt x="34" y="232"/>
                  </a:lnTo>
                  <a:lnTo>
                    <a:pt x="35" y="216"/>
                  </a:lnTo>
                  <a:lnTo>
                    <a:pt x="38" y="200"/>
                  </a:lnTo>
                  <a:lnTo>
                    <a:pt x="43" y="187"/>
                  </a:lnTo>
                  <a:lnTo>
                    <a:pt x="51" y="170"/>
                  </a:lnTo>
                  <a:lnTo>
                    <a:pt x="60" y="152"/>
                  </a:lnTo>
                  <a:lnTo>
                    <a:pt x="71" y="137"/>
                  </a:lnTo>
                  <a:lnTo>
                    <a:pt x="83" y="124"/>
                  </a:lnTo>
                  <a:lnTo>
                    <a:pt x="94" y="110"/>
                  </a:lnTo>
                  <a:lnTo>
                    <a:pt x="107" y="96"/>
                  </a:lnTo>
                  <a:lnTo>
                    <a:pt x="123" y="82"/>
                  </a:lnTo>
                  <a:lnTo>
                    <a:pt x="138" y="69"/>
                  </a:lnTo>
                  <a:lnTo>
                    <a:pt x="153" y="57"/>
                  </a:lnTo>
                  <a:lnTo>
                    <a:pt x="173" y="47"/>
                  </a:lnTo>
                  <a:lnTo>
                    <a:pt x="195" y="38"/>
                  </a:lnTo>
                  <a:lnTo>
                    <a:pt x="218" y="28"/>
                  </a:lnTo>
                  <a:lnTo>
                    <a:pt x="238" y="20"/>
                  </a:lnTo>
                  <a:lnTo>
                    <a:pt x="254" y="13"/>
                  </a:lnTo>
                  <a:lnTo>
                    <a:pt x="264" y="7"/>
                  </a:lnTo>
                  <a:lnTo>
                    <a:pt x="268" y="2"/>
                  </a:lnTo>
                  <a:lnTo>
                    <a:pt x="256" y="0"/>
                  </a:lnTo>
                  <a:lnTo>
                    <a:pt x="240" y="1"/>
                  </a:lnTo>
                  <a:lnTo>
                    <a:pt x="221" y="4"/>
                  </a:lnTo>
                  <a:lnTo>
                    <a:pt x="201" y="10"/>
                  </a:lnTo>
                  <a:lnTo>
                    <a:pt x="180" y="18"/>
                  </a:lnTo>
                  <a:lnTo>
                    <a:pt x="160" y="27"/>
                  </a:lnTo>
                  <a:lnTo>
                    <a:pt x="141" y="38"/>
                  </a:lnTo>
                  <a:lnTo>
                    <a:pt x="125" y="49"/>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98" name="Freeform 1005"/>
            <p:cNvSpPr>
              <a:spLocks/>
            </p:cNvSpPr>
            <p:nvPr/>
          </p:nvSpPr>
          <p:spPr bwMode="auto">
            <a:xfrm>
              <a:off x="3485" y="2164"/>
              <a:ext cx="47" cy="42"/>
            </a:xfrm>
            <a:custGeom>
              <a:avLst/>
              <a:gdLst>
                <a:gd name="T0" fmla="*/ 39 w 283"/>
                <a:gd name="T1" fmla="*/ 13 h 252"/>
                <a:gd name="T2" fmla="*/ 41 w 283"/>
                <a:gd name="T3" fmla="*/ 15 h 252"/>
                <a:gd name="T4" fmla="*/ 43 w 283"/>
                <a:gd name="T5" fmla="*/ 18 h 252"/>
                <a:gd name="T6" fmla="*/ 43 w 283"/>
                <a:gd name="T7" fmla="*/ 21 h 252"/>
                <a:gd name="T8" fmla="*/ 43 w 283"/>
                <a:gd name="T9" fmla="*/ 24 h 252"/>
                <a:gd name="T10" fmla="*/ 43 w 283"/>
                <a:gd name="T11" fmla="*/ 26 h 252"/>
                <a:gd name="T12" fmla="*/ 42 w 283"/>
                <a:gd name="T13" fmla="*/ 28 h 252"/>
                <a:gd name="T14" fmla="*/ 41 w 283"/>
                <a:gd name="T15" fmla="*/ 31 h 252"/>
                <a:gd name="T16" fmla="*/ 39 w 283"/>
                <a:gd name="T17" fmla="*/ 32 h 252"/>
                <a:gd name="T18" fmla="*/ 37 w 283"/>
                <a:gd name="T19" fmla="*/ 34 h 252"/>
                <a:gd name="T20" fmla="*/ 36 w 283"/>
                <a:gd name="T21" fmla="*/ 36 h 252"/>
                <a:gd name="T22" fmla="*/ 34 w 283"/>
                <a:gd name="T23" fmla="*/ 37 h 252"/>
                <a:gd name="T24" fmla="*/ 32 w 283"/>
                <a:gd name="T25" fmla="*/ 39 h 252"/>
                <a:gd name="T26" fmla="*/ 32 w 283"/>
                <a:gd name="T27" fmla="*/ 40 h 252"/>
                <a:gd name="T28" fmla="*/ 32 w 283"/>
                <a:gd name="T29" fmla="*/ 40 h 252"/>
                <a:gd name="T30" fmla="*/ 32 w 283"/>
                <a:gd name="T31" fmla="*/ 41 h 252"/>
                <a:gd name="T32" fmla="*/ 32 w 283"/>
                <a:gd name="T33" fmla="*/ 41 h 252"/>
                <a:gd name="T34" fmla="*/ 33 w 283"/>
                <a:gd name="T35" fmla="*/ 42 h 252"/>
                <a:gd name="T36" fmla="*/ 34 w 283"/>
                <a:gd name="T37" fmla="*/ 42 h 252"/>
                <a:gd name="T38" fmla="*/ 34 w 283"/>
                <a:gd name="T39" fmla="*/ 42 h 252"/>
                <a:gd name="T40" fmla="*/ 35 w 283"/>
                <a:gd name="T41" fmla="*/ 41 h 252"/>
                <a:gd name="T42" fmla="*/ 39 w 283"/>
                <a:gd name="T43" fmla="*/ 39 h 252"/>
                <a:gd name="T44" fmla="*/ 42 w 283"/>
                <a:gd name="T45" fmla="*/ 36 h 252"/>
                <a:gd name="T46" fmla="*/ 45 w 283"/>
                <a:gd name="T47" fmla="*/ 32 h 252"/>
                <a:gd name="T48" fmla="*/ 46 w 283"/>
                <a:gd name="T49" fmla="*/ 28 h 252"/>
                <a:gd name="T50" fmla="*/ 47 w 283"/>
                <a:gd name="T51" fmla="*/ 24 h 252"/>
                <a:gd name="T52" fmla="*/ 47 w 283"/>
                <a:gd name="T53" fmla="*/ 19 h 252"/>
                <a:gd name="T54" fmla="*/ 45 w 283"/>
                <a:gd name="T55" fmla="*/ 15 h 252"/>
                <a:gd name="T56" fmla="*/ 42 w 283"/>
                <a:gd name="T57" fmla="*/ 12 h 252"/>
                <a:gd name="T58" fmla="*/ 40 w 283"/>
                <a:gd name="T59" fmla="*/ 10 h 252"/>
                <a:gd name="T60" fmla="*/ 37 w 283"/>
                <a:gd name="T61" fmla="*/ 8 h 252"/>
                <a:gd name="T62" fmla="*/ 34 w 283"/>
                <a:gd name="T63" fmla="*/ 7 h 252"/>
                <a:gd name="T64" fmla="*/ 31 w 283"/>
                <a:gd name="T65" fmla="*/ 5 h 252"/>
                <a:gd name="T66" fmla="*/ 27 w 283"/>
                <a:gd name="T67" fmla="*/ 4 h 252"/>
                <a:gd name="T68" fmla="*/ 24 w 283"/>
                <a:gd name="T69" fmla="*/ 3 h 252"/>
                <a:gd name="T70" fmla="*/ 20 w 283"/>
                <a:gd name="T71" fmla="*/ 2 h 252"/>
                <a:gd name="T72" fmla="*/ 17 w 283"/>
                <a:gd name="T73" fmla="*/ 1 h 252"/>
                <a:gd name="T74" fmla="*/ 14 w 283"/>
                <a:gd name="T75" fmla="*/ 1 h 252"/>
                <a:gd name="T76" fmla="*/ 11 w 283"/>
                <a:gd name="T77" fmla="*/ 0 h 252"/>
                <a:gd name="T78" fmla="*/ 8 w 283"/>
                <a:gd name="T79" fmla="*/ 0 h 252"/>
                <a:gd name="T80" fmla="*/ 6 w 283"/>
                <a:gd name="T81" fmla="*/ 0 h 252"/>
                <a:gd name="T82" fmla="*/ 3 w 283"/>
                <a:gd name="T83" fmla="*/ 0 h 252"/>
                <a:gd name="T84" fmla="*/ 2 w 283"/>
                <a:gd name="T85" fmla="*/ 0 h 252"/>
                <a:gd name="T86" fmla="*/ 1 w 283"/>
                <a:gd name="T87" fmla="*/ 0 h 252"/>
                <a:gd name="T88" fmla="*/ 0 w 283"/>
                <a:gd name="T89" fmla="*/ 1 h 252"/>
                <a:gd name="T90" fmla="*/ 2 w 283"/>
                <a:gd name="T91" fmla="*/ 1 h 252"/>
                <a:gd name="T92" fmla="*/ 4 w 283"/>
                <a:gd name="T93" fmla="*/ 1 h 252"/>
                <a:gd name="T94" fmla="*/ 6 w 283"/>
                <a:gd name="T95" fmla="*/ 2 h 252"/>
                <a:gd name="T96" fmla="*/ 9 w 283"/>
                <a:gd name="T97" fmla="*/ 2 h 252"/>
                <a:gd name="T98" fmla="*/ 11 w 283"/>
                <a:gd name="T99" fmla="*/ 3 h 252"/>
                <a:gd name="T100" fmla="*/ 14 w 283"/>
                <a:gd name="T101" fmla="*/ 3 h 252"/>
                <a:gd name="T102" fmla="*/ 16 w 283"/>
                <a:gd name="T103" fmla="*/ 4 h 252"/>
                <a:gd name="T104" fmla="*/ 19 w 283"/>
                <a:gd name="T105" fmla="*/ 4 h 252"/>
                <a:gd name="T106" fmla="*/ 21 w 283"/>
                <a:gd name="T107" fmla="*/ 5 h 252"/>
                <a:gd name="T108" fmla="*/ 24 w 283"/>
                <a:gd name="T109" fmla="*/ 6 h 252"/>
                <a:gd name="T110" fmla="*/ 27 w 283"/>
                <a:gd name="T111" fmla="*/ 7 h 252"/>
                <a:gd name="T112" fmla="*/ 29 w 283"/>
                <a:gd name="T113" fmla="*/ 8 h 252"/>
                <a:gd name="T114" fmla="*/ 32 w 283"/>
                <a:gd name="T115" fmla="*/ 9 h 252"/>
                <a:gd name="T116" fmla="*/ 35 w 283"/>
                <a:gd name="T117" fmla="*/ 10 h 252"/>
                <a:gd name="T118" fmla="*/ 37 w 283"/>
                <a:gd name="T119" fmla="*/ 11 h 252"/>
                <a:gd name="T120" fmla="*/ 39 w 283"/>
                <a:gd name="T121" fmla="*/ 13 h 25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83"/>
                <a:gd name="T184" fmla="*/ 0 h 252"/>
                <a:gd name="T185" fmla="*/ 283 w 283"/>
                <a:gd name="T186" fmla="*/ 252 h 25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83" h="252">
                  <a:moveTo>
                    <a:pt x="235" y="77"/>
                  </a:moveTo>
                  <a:lnTo>
                    <a:pt x="248" y="91"/>
                  </a:lnTo>
                  <a:lnTo>
                    <a:pt x="256" y="107"/>
                  </a:lnTo>
                  <a:lnTo>
                    <a:pt x="259" y="124"/>
                  </a:lnTo>
                  <a:lnTo>
                    <a:pt x="259" y="142"/>
                  </a:lnTo>
                  <a:lnTo>
                    <a:pt x="257" y="157"/>
                  </a:lnTo>
                  <a:lnTo>
                    <a:pt x="252" y="170"/>
                  </a:lnTo>
                  <a:lnTo>
                    <a:pt x="244" y="183"/>
                  </a:lnTo>
                  <a:lnTo>
                    <a:pt x="236" y="193"/>
                  </a:lnTo>
                  <a:lnTo>
                    <a:pt x="225" y="204"/>
                  </a:lnTo>
                  <a:lnTo>
                    <a:pt x="215" y="214"/>
                  </a:lnTo>
                  <a:lnTo>
                    <a:pt x="204" y="224"/>
                  </a:lnTo>
                  <a:lnTo>
                    <a:pt x="194" y="234"/>
                  </a:lnTo>
                  <a:lnTo>
                    <a:pt x="191" y="238"/>
                  </a:lnTo>
                  <a:lnTo>
                    <a:pt x="191" y="241"/>
                  </a:lnTo>
                  <a:lnTo>
                    <a:pt x="191" y="245"/>
                  </a:lnTo>
                  <a:lnTo>
                    <a:pt x="194" y="248"/>
                  </a:lnTo>
                  <a:lnTo>
                    <a:pt x="197" y="250"/>
                  </a:lnTo>
                  <a:lnTo>
                    <a:pt x="202" y="252"/>
                  </a:lnTo>
                  <a:lnTo>
                    <a:pt x="205" y="250"/>
                  </a:lnTo>
                  <a:lnTo>
                    <a:pt x="209" y="248"/>
                  </a:lnTo>
                  <a:lnTo>
                    <a:pt x="232" y="233"/>
                  </a:lnTo>
                  <a:lnTo>
                    <a:pt x="252" y="214"/>
                  </a:lnTo>
                  <a:lnTo>
                    <a:pt x="268" y="192"/>
                  </a:lnTo>
                  <a:lnTo>
                    <a:pt x="278" y="167"/>
                  </a:lnTo>
                  <a:lnTo>
                    <a:pt x="283" y="141"/>
                  </a:lnTo>
                  <a:lnTo>
                    <a:pt x="280" y="115"/>
                  </a:lnTo>
                  <a:lnTo>
                    <a:pt x="271" y="91"/>
                  </a:lnTo>
                  <a:lnTo>
                    <a:pt x="252" y="69"/>
                  </a:lnTo>
                  <a:lnTo>
                    <a:pt x="238" y="57"/>
                  </a:lnTo>
                  <a:lnTo>
                    <a:pt x="222" y="48"/>
                  </a:lnTo>
                  <a:lnTo>
                    <a:pt x="204" y="39"/>
                  </a:lnTo>
                  <a:lnTo>
                    <a:pt x="184" y="31"/>
                  </a:lnTo>
                  <a:lnTo>
                    <a:pt x="164" y="23"/>
                  </a:lnTo>
                  <a:lnTo>
                    <a:pt x="144" y="17"/>
                  </a:lnTo>
                  <a:lnTo>
                    <a:pt x="123" y="13"/>
                  </a:lnTo>
                  <a:lnTo>
                    <a:pt x="103" y="8"/>
                  </a:lnTo>
                  <a:lnTo>
                    <a:pt x="83" y="5"/>
                  </a:lnTo>
                  <a:lnTo>
                    <a:pt x="66" y="2"/>
                  </a:lnTo>
                  <a:lnTo>
                    <a:pt x="48" y="0"/>
                  </a:lnTo>
                  <a:lnTo>
                    <a:pt x="34" y="0"/>
                  </a:lnTo>
                  <a:lnTo>
                    <a:pt x="21" y="0"/>
                  </a:lnTo>
                  <a:lnTo>
                    <a:pt x="11" y="0"/>
                  </a:lnTo>
                  <a:lnTo>
                    <a:pt x="4" y="2"/>
                  </a:lnTo>
                  <a:lnTo>
                    <a:pt x="0" y="5"/>
                  </a:lnTo>
                  <a:lnTo>
                    <a:pt x="12" y="7"/>
                  </a:lnTo>
                  <a:lnTo>
                    <a:pt x="24" y="8"/>
                  </a:lnTo>
                  <a:lnTo>
                    <a:pt x="38" y="10"/>
                  </a:lnTo>
                  <a:lnTo>
                    <a:pt x="52" y="13"/>
                  </a:lnTo>
                  <a:lnTo>
                    <a:pt x="66" y="16"/>
                  </a:lnTo>
                  <a:lnTo>
                    <a:pt x="82" y="18"/>
                  </a:lnTo>
                  <a:lnTo>
                    <a:pt x="98" y="22"/>
                  </a:lnTo>
                  <a:lnTo>
                    <a:pt x="114" y="25"/>
                  </a:lnTo>
                  <a:lnTo>
                    <a:pt x="129" y="30"/>
                  </a:lnTo>
                  <a:lnTo>
                    <a:pt x="146" y="34"/>
                  </a:lnTo>
                  <a:lnTo>
                    <a:pt x="162" y="39"/>
                  </a:lnTo>
                  <a:lnTo>
                    <a:pt x="177" y="45"/>
                  </a:lnTo>
                  <a:lnTo>
                    <a:pt x="193" y="52"/>
                  </a:lnTo>
                  <a:lnTo>
                    <a:pt x="208" y="60"/>
                  </a:lnTo>
                  <a:lnTo>
                    <a:pt x="222" y="68"/>
                  </a:lnTo>
                  <a:lnTo>
                    <a:pt x="235" y="7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99" name="Freeform 1006"/>
            <p:cNvSpPr>
              <a:spLocks/>
            </p:cNvSpPr>
            <p:nvPr/>
          </p:nvSpPr>
          <p:spPr bwMode="auto">
            <a:xfrm>
              <a:off x="3389" y="2184"/>
              <a:ext cx="19" cy="39"/>
            </a:xfrm>
            <a:custGeom>
              <a:avLst/>
              <a:gdLst>
                <a:gd name="T0" fmla="*/ 0 w 114"/>
                <a:gd name="T1" fmla="*/ 21 h 238"/>
                <a:gd name="T2" fmla="*/ 0 w 114"/>
                <a:gd name="T3" fmla="*/ 24 h 238"/>
                <a:gd name="T4" fmla="*/ 1 w 114"/>
                <a:gd name="T5" fmla="*/ 28 h 238"/>
                <a:gd name="T6" fmla="*/ 2 w 114"/>
                <a:gd name="T7" fmla="*/ 30 h 238"/>
                <a:gd name="T8" fmla="*/ 4 w 114"/>
                <a:gd name="T9" fmla="*/ 33 h 238"/>
                <a:gd name="T10" fmla="*/ 6 w 114"/>
                <a:gd name="T11" fmla="*/ 35 h 238"/>
                <a:gd name="T12" fmla="*/ 9 w 114"/>
                <a:gd name="T13" fmla="*/ 37 h 238"/>
                <a:gd name="T14" fmla="*/ 12 w 114"/>
                <a:gd name="T15" fmla="*/ 38 h 238"/>
                <a:gd name="T16" fmla="*/ 15 w 114"/>
                <a:gd name="T17" fmla="*/ 39 h 238"/>
                <a:gd name="T18" fmla="*/ 16 w 114"/>
                <a:gd name="T19" fmla="*/ 39 h 238"/>
                <a:gd name="T20" fmla="*/ 17 w 114"/>
                <a:gd name="T21" fmla="*/ 39 h 238"/>
                <a:gd name="T22" fmla="*/ 18 w 114"/>
                <a:gd name="T23" fmla="*/ 38 h 238"/>
                <a:gd name="T24" fmla="*/ 19 w 114"/>
                <a:gd name="T25" fmla="*/ 37 h 238"/>
                <a:gd name="T26" fmla="*/ 19 w 114"/>
                <a:gd name="T27" fmla="*/ 36 h 238"/>
                <a:gd name="T28" fmla="*/ 18 w 114"/>
                <a:gd name="T29" fmla="*/ 35 h 238"/>
                <a:gd name="T30" fmla="*/ 18 w 114"/>
                <a:gd name="T31" fmla="*/ 35 h 238"/>
                <a:gd name="T32" fmla="*/ 17 w 114"/>
                <a:gd name="T33" fmla="*/ 34 h 238"/>
                <a:gd name="T34" fmla="*/ 14 w 114"/>
                <a:gd name="T35" fmla="*/ 33 h 238"/>
                <a:gd name="T36" fmla="*/ 11 w 114"/>
                <a:gd name="T37" fmla="*/ 32 h 238"/>
                <a:gd name="T38" fmla="*/ 8 w 114"/>
                <a:gd name="T39" fmla="*/ 29 h 238"/>
                <a:gd name="T40" fmla="*/ 7 w 114"/>
                <a:gd name="T41" fmla="*/ 27 h 238"/>
                <a:gd name="T42" fmla="*/ 5 w 114"/>
                <a:gd name="T43" fmla="*/ 24 h 238"/>
                <a:gd name="T44" fmla="*/ 5 w 114"/>
                <a:gd name="T45" fmla="*/ 21 h 238"/>
                <a:gd name="T46" fmla="*/ 5 w 114"/>
                <a:gd name="T47" fmla="*/ 18 h 238"/>
                <a:gd name="T48" fmla="*/ 6 w 114"/>
                <a:gd name="T49" fmla="*/ 15 h 238"/>
                <a:gd name="T50" fmla="*/ 7 w 114"/>
                <a:gd name="T51" fmla="*/ 12 h 238"/>
                <a:gd name="T52" fmla="*/ 9 w 114"/>
                <a:gd name="T53" fmla="*/ 10 h 238"/>
                <a:gd name="T54" fmla="*/ 10 w 114"/>
                <a:gd name="T55" fmla="*/ 8 h 238"/>
                <a:gd name="T56" fmla="*/ 12 w 114"/>
                <a:gd name="T57" fmla="*/ 6 h 238"/>
                <a:gd name="T58" fmla="*/ 14 w 114"/>
                <a:gd name="T59" fmla="*/ 5 h 238"/>
                <a:gd name="T60" fmla="*/ 16 w 114"/>
                <a:gd name="T61" fmla="*/ 3 h 238"/>
                <a:gd name="T62" fmla="*/ 18 w 114"/>
                <a:gd name="T63" fmla="*/ 1 h 238"/>
                <a:gd name="T64" fmla="*/ 19 w 114"/>
                <a:gd name="T65" fmla="*/ 0 h 238"/>
                <a:gd name="T66" fmla="*/ 18 w 114"/>
                <a:gd name="T67" fmla="*/ 0 h 238"/>
                <a:gd name="T68" fmla="*/ 16 w 114"/>
                <a:gd name="T69" fmla="*/ 1 h 238"/>
                <a:gd name="T70" fmla="*/ 13 w 114"/>
                <a:gd name="T71" fmla="*/ 3 h 238"/>
                <a:gd name="T72" fmla="*/ 9 w 114"/>
                <a:gd name="T73" fmla="*/ 6 h 238"/>
                <a:gd name="T74" fmla="*/ 6 w 114"/>
                <a:gd name="T75" fmla="*/ 9 h 238"/>
                <a:gd name="T76" fmla="*/ 3 w 114"/>
                <a:gd name="T77" fmla="*/ 13 h 238"/>
                <a:gd name="T78" fmla="*/ 1 w 114"/>
                <a:gd name="T79" fmla="*/ 17 h 238"/>
                <a:gd name="T80" fmla="*/ 0 w 114"/>
                <a:gd name="T81" fmla="*/ 21 h 23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4"/>
                <a:gd name="T124" fmla="*/ 0 h 238"/>
                <a:gd name="T125" fmla="*/ 114 w 114"/>
                <a:gd name="T126" fmla="*/ 238 h 23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4" h="238">
                  <a:moveTo>
                    <a:pt x="0" y="130"/>
                  </a:moveTo>
                  <a:lnTo>
                    <a:pt x="0" y="149"/>
                  </a:lnTo>
                  <a:lnTo>
                    <a:pt x="4" y="168"/>
                  </a:lnTo>
                  <a:lnTo>
                    <a:pt x="12" y="185"/>
                  </a:lnTo>
                  <a:lnTo>
                    <a:pt x="24" y="200"/>
                  </a:lnTo>
                  <a:lnTo>
                    <a:pt x="38" y="213"/>
                  </a:lnTo>
                  <a:lnTo>
                    <a:pt x="55" y="224"/>
                  </a:lnTo>
                  <a:lnTo>
                    <a:pt x="73" y="232"/>
                  </a:lnTo>
                  <a:lnTo>
                    <a:pt x="92" y="237"/>
                  </a:lnTo>
                  <a:lnTo>
                    <a:pt x="98" y="238"/>
                  </a:lnTo>
                  <a:lnTo>
                    <a:pt x="104" y="235"/>
                  </a:lnTo>
                  <a:lnTo>
                    <a:pt x="109" y="232"/>
                  </a:lnTo>
                  <a:lnTo>
                    <a:pt x="111" y="227"/>
                  </a:lnTo>
                  <a:lnTo>
                    <a:pt x="111" y="222"/>
                  </a:lnTo>
                  <a:lnTo>
                    <a:pt x="110" y="216"/>
                  </a:lnTo>
                  <a:lnTo>
                    <a:pt x="106" y="211"/>
                  </a:lnTo>
                  <a:lnTo>
                    <a:pt x="100" y="209"/>
                  </a:lnTo>
                  <a:lnTo>
                    <a:pt x="82" y="202"/>
                  </a:lnTo>
                  <a:lnTo>
                    <a:pt x="64" y="193"/>
                  </a:lnTo>
                  <a:lnTo>
                    <a:pt x="50" y="180"/>
                  </a:lnTo>
                  <a:lnTo>
                    <a:pt x="39" y="167"/>
                  </a:lnTo>
                  <a:lnTo>
                    <a:pt x="32" y="149"/>
                  </a:lnTo>
                  <a:lnTo>
                    <a:pt x="29" y="131"/>
                  </a:lnTo>
                  <a:lnTo>
                    <a:pt x="29" y="111"/>
                  </a:lnTo>
                  <a:lnTo>
                    <a:pt x="35" y="91"/>
                  </a:lnTo>
                  <a:lnTo>
                    <a:pt x="42" y="76"/>
                  </a:lnTo>
                  <a:lnTo>
                    <a:pt x="51" y="62"/>
                  </a:lnTo>
                  <a:lnTo>
                    <a:pt x="62" y="49"/>
                  </a:lnTo>
                  <a:lnTo>
                    <a:pt x="73" y="38"/>
                  </a:lnTo>
                  <a:lnTo>
                    <a:pt x="84" y="28"/>
                  </a:lnTo>
                  <a:lnTo>
                    <a:pt x="96" y="18"/>
                  </a:lnTo>
                  <a:lnTo>
                    <a:pt x="106" y="9"/>
                  </a:lnTo>
                  <a:lnTo>
                    <a:pt x="114" y="1"/>
                  </a:lnTo>
                  <a:lnTo>
                    <a:pt x="106" y="0"/>
                  </a:lnTo>
                  <a:lnTo>
                    <a:pt x="93" y="6"/>
                  </a:lnTo>
                  <a:lnTo>
                    <a:pt x="76" y="18"/>
                  </a:lnTo>
                  <a:lnTo>
                    <a:pt x="56" y="36"/>
                  </a:lnTo>
                  <a:lnTo>
                    <a:pt x="37" y="57"/>
                  </a:lnTo>
                  <a:lnTo>
                    <a:pt x="20" y="80"/>
                  </a:lnTo>
                  <a:lnTo>
                    <a:pt x="7" y="106"/>
                  </a:lnTo>
                  <a:lnTo>
                    <a:pt x="0" y="13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00" name="Freeform 1007"/>
            <p:cNvSpPr>
              <a:spLocks/>
            </p:cNvSpPr>
            <p:nvPr/>
          </p:nvSpPr>
          <p:spPr bwMode="auto">
            <a:xfrm>
              <a:off x="3523" y="2161"/>
              <a:ext cx="41" cy="52"/>
            </a:xfrm>
            <a:custGeom>
              <a:avLst/>
              <a:gdLst>
                <a:gd name="T0" fmla="*/ 35 w 246"/>
                <a:gd name="T1" fmla="*/ 21 h 310"/>
                <a:gd name="T2" fmla="*/ 37 w 246"/>
                <a:gd name="T3" fmla="*/ 24 h 310"/>
                <a:gd name="T4" fmla="*/ 38 w 246"/>
                <a:gd name="T5" fmla="*/ 28 h 310"/>
                <a:gd name="T6" fmla="*/ 37 w 246"/>
                <a:gd name="T7" fmla="*/ 31 h 310"/>
                <a:gd name="T8" fmla="*/ 35 w 246"/>
                <a:gd name="T9" fmla="*/ 35 h 310"/>
                <a:gd name="T10" fmla="*/ 31 w 246"/>
                <a:gd name="T11" fmla="*/ 38 h 310"/>
                <a:gd name="T12" fmla="*/ 28 w 246"/>
                <a:gd name="T13" fmla="*/ 41 h 310"/>
                <a:gd name="T14" fmla="*/ 24 w 246"/>
                <a:gd name="T15" fmla="*/ 44 h 310"/>
                <a:gd name="T16" fmla="*/ 22 w 246"/>
                <a:gd name="T17" fmla="*/ 47 h 310"/>
                <a:gd name="T18" fmla="*/ 21 w 246"/>
                <a:gd name="T19" fmla="*/ 48 h 310"/>
                <a:gd name="T20" fmla="*/ 20 w 246"/>
                <a:gd name="T21" fmla="*/ 50 h 310"/>
                <a:gd name="T22" fmla="*/ 20 w 246"/>
                <a:gd name="T23" fmla="*/ 51 h 310"/>
                <a:gd name="T24" fmla="*/ 22 w 246"/>
                <a:gd name="T25" fmla="*/ 52 h 310"/>
                <a:gd name="T26" fmla="*/ 23 w 246"/>
                <a:gd name="T27" fmla="*/ 52 h 310"/>
                <a:gd name="T28" fmla="*/ 26 w 246"/>
                <a:gd name="T29" fmla="*/ 49 h 310"/>
                <a:gd name="T30" fmla="*/ 30 w 246"/>
                <a:gd name="T31" fmla="*/ 45 h 310"/>
                <a:gd name="T32" fmla="*/ 35 w 246"/>
                <a:gd name="T33" fmla="*/ 41 h 310"/>
                <a:gd name="T34" fmla="*/ 39 w 246"/>
                <a:gd name="T35" fmla="*/ 37 h 310"/>
                <a:gd name="T36" fmla="*/ 41 w 246"/>
                <a:gd name="T37" fmla="*/ 31 h 310"/>
                <a:gd name="T38" fmla="*/ 40 w 246"/>
                <a:gd name="T39" fmla="*/ 26 h 310"/>
                <a:gd name="T40" fmla="*/ 38 w 246"/>
                <a:gd name="T41" fmla="*/ 20 h 310"/>
                <a:gd name="T42" fmla="*/ 34 w 246"/>
                <a:gd name="T43" fmla="*/ 16 h 310"/>
                <a:gd name="T44" fmla="*/ 30 w 246"/>
                <a:gd name="T45" fmla="*/ 12 h 310"/>
                <a:gd name="T46" fmla="*/ 25 w 246"/>
                <a:gd name="T47" fmla="*/ 10 h 310"/>
                <a:gd name="T48" fmla="*/ 21 w 246"/>
                <a:gd name="T49" fmla="*/ 7 h 310"/>
                <a:gd name="T50" fmla="*/ 16 w 246"/>
                <a:gd name="T51" fmla="*/ 5 h 310"/>
                <a:gd name="T52" fmla="*/ 12 w 246"/>
                <a:gd name="T53" fmla="*/ 3 h 310"/>
                <a:gd name="T54" fmla="*/ 8 w 246"/>
                <a:gd name="T55" fmla="*/ 1 h 310"/>
                <a:gd name="T56" fmla="*/ 4 w 246"/>
                <a:gd name="T57" fmla="*/ 0 h 310"/>
                <a:gd name="T58" fmla="*/ 1 w 246"/>
                <a:gd name="T59" fmla="*/ 0 h 310"/>
                <a:gd name="T60" fmla="*/ 1 w 246"/>
                <a:gd name="T61" fmla="*/ 1 h 310"/>
                <a:gd name="T62" fmla="*/ 5 w 246"/>
                <a:gd name="T63" fmla="*/ 2 h 310"/>
                <a:gd name="T64" fmla="*/ 9 w 246"/>
                <a:gd name="T65" fmla="*/ 4 h 310"/>
                <a:gd name="T66" fmla="*/ 13 w 246"/>
                <a:gd name="T67" fmla="*/ 6 h 310"/>
                <a:gd name="T68" fmla="*/ 18 w 246"/>
                <a:gd name="T69" fmla="*/ 9 h 310"/>
                <a:gd name="T70" fmla="*/ 22 w 246"/>
                <a:gd name="T71" fmla="*/ 12 h 310"/>
                <a:gd name="T72" fmla="*/ 27 w 246"/>
                <a:gd name="T73" fmla="*/ 15 h 310"/>
                <a:gd name="T74" fmla="*/ 31 w 246"/>
                <a:gd name="T75" fmla="*/ 18 h 31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46"/>
                <a:gd name="T115" fmla="*/ 0 h 310"/>
                <a:gd name="T116" fmla="*/ 246 w 246"/>
                <a:gd name="T117" fmla="*/ 310 h 31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46" h="310">
                  <a:moveTo>
                    <a:pt x="199" y="116"/>
                  </a:moveTo>
                  <a:lnTo>
                    <a:pt x="207" y="124"/>
                  </a:lnTo>
                  <a:lnTo>
                    <a:pt x="214" y="133"/>
                  </a:lnTo>
                  <a:lnTo>
                    <a:pt x="219" y="143"/>
                  </a:lnTo>
                  <a:lnTo>
                    <a:pt x="223" y="154"/>
                  </a:lnTo>
                  <a:lnTo>
                    <a:pt x="225" y="164"/>
                  </a:lnTo>
                  <a:lnTo>
                    <a:pt x="225" y="176"/>
                  </a:lnTo>
                  <a:lnTo>
                    <a:pt x="221" y="187"/>
                  </a:lnTo>
                  <a:lnTo>
                    <a:pt x="216" y="197"/>
                  </a:lnTo>
                  <a:lnTo>
                    <a:pt x="208" y="209"/>
                  </a:lnTo>
                  <a:lnTo>
                    <a:pt x="199" y="219"/>
                  </a:lnTo>
                  <a:lnTo>
                    <a:pt x="188" y="228"/>
                  </a:lnTo>
                  <a:lnTo>
                    <a:pt x="177" y="238"/>
                  </a:lnTo>
                  <a:lnTo>
                    <a:pt x="166" y="246"/>
                  </a:lnTo>
                  <a:lnTo>
                    <a:pt x="154" y="255"/>
                  </a:lnTo>
                  <a:lnTo>
                    <a:pt x="143" y="264"/>
                  </a:lnTo>
                  <a:lnTo>
                    <a:pt x="132" y="274"/>
                  </a:lnTo>
                  <a:lnTo>
                    <a:pt x="129" y="278"/>
                  </a:lnTo>
                  <a:lnTo>
                    <a:pt x="126" y="282"/>
                  </a:lnTo>
                  <a:lnTo>
                    <a:pt x="124" y="287"/>
                  </a:lnTo>
                  <a:lnTo>
                    <a:pt x="121" y="292"/>
                  </a:lnTo>
                  <a:lnTo>
                    <a:pt x="120" y="296"/>
                  </a:lnTo>
                  <a:lnTo>
                    <a:pt x="120" y="301"/>
                  </a:lnTo>
                  <a:lnTo>
                    <a:pt x="121" y="305"/>
                  </a:lnTo>
                  <a:lnTo>
                    <a:pt x="125" y="309"/>
                  </a:lnTo>
                  <a:lnTo>
                    <a:pt x="130" y="310"/>
                  </a:lnTo>
                  <a:lnTo>
                    <a:pt x="134" y="310"/>
                  </a:lnTo>
                  <a:lnTo>
                    <a:pt x="139" y="309"/>
                  </a:lnTo>
                  <a:lnTo>
                    <a:pt x="143" y="305"/>
                  </a:lnTo>
                  <a:lnTo>
                    <a:pt x="154" y="293"/>
                  </a:lnTo>
                  <a:lnTo>
                    <a:pt x="167" y="280"/>
                  </a:lnTo>
                  <a:lnTo>
                    <a:pt x="180" y="269"/>
                  </a:lnTo>
                  <a:lnTo>
                    <a:pt x="194" y="257"/>
                  </a:lnTo>
                  <a:lnTo>
                    <a:pt x="207" y="246"/>
                  </a:lnTo>
                  <a:lnTo>
                    <a:pt x="219" y="233"/>
                  </a:lnTo>
                  <a:lnTo>
                    <a:pt x="231" y="219"/>
                  </a:lnTo>
                  <a:lnTo>
                    <a:pt x="239" y="204"/>
                  </a:lnTo>
                  <a:lnTo>
                    <a:pt x="245" y="187"/>
                  </a:lnTo>
                  <a:lnTo>
                    <a:pt x="246" y="170"/>
                  </a:lnTo>
                  <a:lnTo>
                    <a:pt x="242" y="153"/>
                  </a:lnTo>
                  <a:lnTo>
                    <a:pt x="236" y="136"/>
                  </a:lnTo>
                  <a:lnTo>
                    <a:pt x="227" y="120"/>
                  </a:lnTo>
                  <a:lnTo>
                    <a:pt x="215" y="107"/>
                  </a:lnTo>
                  <a:lnTo>
                    <a:pt x="201" y="94"/>
                  </a:lnTo>
                  <a:lnTo>
                    <a:pt x="187" y="82"/>
                  </a:lnTo>
                  <a:lnTo>
                    <a:pt x="177" y="74"/>
                  </a:lnTo>
                  <a:lnTo>
                    <a:pt x="165" y="68"/>
                  </a:lnTo>
                  <a:lnTo>
                    <a:pt x="152" y="60"/>
                  </a:lnTo>
                  <a:lnTo>
                    <a:pt x="139" y="51"/>
                  </a:lnTo>
                  <a:lnTo>
                    <a:pt x="126" y="43"/>
                  </a:lnTo>
                  <a:lnTo>
                    <a:pt x="112" y="35"/>
                  </a:lnTo>
                  <a:lnTo>
                    <a:pt x="98" y="28"/>
                  </a:lnTo>
                  <a:lnTo>
                    <a:pt x="85" y="22"/>
                  </a:lnTo>
                  <a:lnTo>
                    <a:pt x="72" y="16"/>
                  </a:lnTo>
                  <a:lnTo>
                    <a:pt x="59" y="10"/>
                  </a:lnTo>
                  <a:lnTo>
                    <a:pt x="46" y="7"/>
                  </a:lnTo>
                  <a:lnTo>
                    <a:pt x="35" y="3"/>
                  </a:lnTo>
                  <a:lnTo>
                    <a:pt x="24" y="1"/>
                  </a:lnTo>
                  <a:lnTo>
                    <a:pt x="15" y="0"/>
                  </a:lnTo>
                  <a:lnTo>
                    <a:pt x="7" y="1"/>
                  </a:lnTo>
                  <a:lnTo>
                    <a:pt x="0" y="3"/>
                  </a:lnTo>
                  <a:lnTo>
                    <a:pt x="8" y="6"/>
                  </a:lnTo>
                  <a:lnTo>
                    <a:pt x="17" y="9"/>
                  </a:lnTo>
                  <a:lnTo>
                    <a:pt x="28" y="14"/>
                  </a:lnTo>
                  <a:lnTo>
                    <a:pt x="38" y="18"/>
                  </a:lnTo>
                  <a:lnTo>
                    <a:pt x="51" y="24"/>
                  </a:lnTo>
                  <a:lnTo>
                    <a:pt x="64" y="30"/>
                  </a:lnTo>
                  <a:lnTo>
                    <a:pt x="78" y="37"/>
                  </a:lnTo>
                  <a:lnTo>
                    <a:pt x="92" y="43"/>
                  </a:lnTo>
                  <a:lnTo>
                    <a:pt x="106" y="51"/>
                  </a:lnTo>
                  <a:lnTo>
                    <a:pt x="120" y="60"/>
                  </a:lnTo>
                  <a:lnTo>
                    <a:pt x="134" y="69"/>
                  </a:lnTo>
                  <a:lnTo>
                    <a:pt x="148" y="78"/>
                  </a:lnTo>
                  <a:lnTo>
                    <a:pt x="163" y="87"/>
                  </a:lnTo>
                  <a:lnTo>
                    <a:pt x="175" y="96"/>
                  </a:lnTo>
                  <a:lnTo>
                    <a:pt x="187" y="105"/>
                  </a:lnTo>
                  <a:lnTo>
                    <a:pt x="199" y="11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01" name="Freeform 1008"/>
            <p:cNvSpPr>
              <a:spLocks/>
            </p:cNvSpPr>
            <p:nvPr/>
          </p:nvSpPr>
          <p:spPr bwMode="auto">
            <a:xfrm>
              <a:off x="3478" y="2222"/>
              <a:ext cx="14" cy="31"/>
            </a:xfrm>
            <a:custGeom>
              <a:avLst/>
              <a:gdLst>
                <a:gd name="T0" fmla="*/ 5 w 83"/>
                <a:gd name="T1" fmla="*/ 2 h 187"/>
                <a:gd name="T2" fmla="*/ 5 w 83"/>
                <a:gd name="T3" fmla="*/ 1 h 187"/>
                <a:gd name="T4" fmla="*/ 4 w 83"/>
                <a:gd name="T5" fmla="*/ 0 h 187"/>
                <a:gd name="T6" fmla="*/ 3 w 83"/>
                <a:gd name="T7" fmla="*/ 0 h 187"/>
                <a:gd name="T8" fmla="*/ 2 w 83"/>
                <a:gd name="T9" fmla="*/ 0 h 187"/>
                <a:gd name="T10" fmla="*/ 1 w 83"/>
                <a:gd name="T11" fmla="*/ 0 h 187"/>
                <a:gd name="T12" fmla="*/ 1 w 83"/>
                <a:gd name="T13" fmla="*/ 1 h 187"/>
                <a:gd name="T14" fmla="*/ 0 w 83"/>
                <a:gd name="T15" fmla="*/ 2 h 187"/>
                <a:gd name="T16" fmla="*/ 0 w 83"/>
                <a:gd name="T17" fmla="*/ 3 h 187"/>
                <a:gd name="T18" fmla="*/ 1 w 83"/>
                <a:gd name="T19" fmla="*/ 7 h 187"/>
                <a:gd name="T20" fmla="*/ 3 w 83"/>
                <a:gd name="T21" fmla="*/ 12 h 187"/>
                <a:gd name="T22" fmla="*/ 5 w 83"/>
                <a:gd name="T23" fmla="*/ 17 h 187"/>
                <a:gd name="T24" fmla="*/ 7 w 83"/>
                <a:gd name="T25" fmla="*/ 21 h 187"/>
                <a:gd name="T26" fmla="*/ 9 w 83"/>
                <a:gd name="T27" fmla="*/ 25 h 187"/>
                <a:gd name="T28" fmla="*/ 11 w 83"/>
                <a:gd name="T29" fmla="*/ 28 h 187"/>
                <a:gd name="T30" fmla="*/ 13 w 83"/>
                <a:gd name="T31" fmla="*/ 31 h 187"/>
                <a:gd name="T32" fmla="*/ 14 w 83"/>
                <a:gd name="T33" fmla="*/ 31 h 187"/>
                <a:gd name="T34" fmla="*/ 13 w 83"/>
                <a:gd name="T35" fmla="*/ 29 h 187"/>
                <a:gd name="T36" fmla="*/ 13 w 83"/>
                <a:gd name="T37" fmla="*/ 26 h 187"/>
                <a:gd name="T38" fmla="*/ 11 w 83"/>
                <a:gd name="T39" fmla="*/ 23 h 187"/>
                <a:gd name="T40" fmla="*/ 10 w 83"/>
                <a:gd name="T41" fmla="*/ 19 h 187"/>
                <a:gd name="T42" fmla="*/ 9 w 83"/>
                <a:gd name="T43" fmla="*/ 15 h 187"/>
                <a:gd name="T44" fmla="*/ 7 w 83"/>
                <a:gd name="T45" fmla="*/ 10 h 187"/>
                <a:gd name="T46" fmla="*/ 6 w 83"/>
                <a:gd name="T47" fmla="*/ 6 h 187"/>
                <a:gd name="T48" fmla="*/ 5 w 83"/>
                <a:gd name="T49" fmla="*/ 2 h 1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3"/>
                <a:gd name="T76" fmla="*/ 0 h 187"/>
                <a:gd name="T77" fmla="*/ 83 w 83"/>
                <a:gd name="T78" fmla="*/ 187 h 18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3" h="187">
                  <a:moveTo>
                    <a:pt x="31" y="14"/>
                  </a:moveTo>
                  <a:lnTo>
                    <a:pt x="29" y="8"/>
                  </a:lnTo>
                  <a:lnTo>
                    <a:pt x="25" y="3"/>
                  </a:lnTo>
                  <a:lnTo>
                    <a:pt x="19" y="1"/>
                  </a:lnTo>
                  <a:lnTo>
                    <a:pt x="14" y="0"/>
                  </a:lnTo>
                  <a:lnTo>
                    <a:pt x="8" y="2"/>
                  </a:lnTo>
                  <a:lnTo>
                    <a:pt x="3" y="5"/>
                  </a:lnTo>
                  <a:lnTo>
                    <a:pt x="0" y="11"/>
                  </a:lnTo>
                  <a:lnTo>
                    <a:pt x="0" y="17"/>
                  </a:lnTo>
                  <a:lnTo>
                    <a:pt x="5" y="42"/>
                  </a:lnTo>
                  <a:lnTo>
                    <a:pt x="15" y="71"/>
                  </a:lnTo>
                  <a:lnTo>
                    <a:pt x="27" y="100"/>
                  </a:lnTo>
                  <a:lnTo>
                    <a:pt x="41" y="127"/>
                  </a:lnTo>
                  <a:lnTo>
                    <a:pt x="55" y="151"/>
                  </a:lnTo>
                  <a:lnTo>
                    <a:pt x="68" y="171"/>
                  </a:lnTo>
                  <a:lnTo>
                    <a:pt x="77" y="184"/>
                  </a:lnTo>
                  <a:lnTo>
                    <a:pt x="83" y="187"/>
                  </a:lnTo>
                  <a:lnTo>
                    <a:pt x="80" y="174"/>
                  </a:lnTo>
                  <a:lnTo>
                    <a:pt x="75" y="158"/>
                  </a:lnTo>
                  <a:lnTo>
                    <a:pt x="68" y="138"/>
                  </a:lnTo>
                  <a:lnTo>
                    <a:pt x="59" y="113"/>
                  </a:lnTo>
                  <a:lnTo>
                    <a:pt x="51" y="88"/>
                  </a:lnTo>
                  <a:lnTo>
                    <a:pt x="43" y="63"/>
                  </a:lnTo>
                  <a:lnTo>
                    <a:pt x="36" y="38"/>
                  </a:lnTo>
                  <a:lnTo>
                    <a:pt x="31" y="1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02" name="Freeform 1009"/>
            <p:cNvSpPr>
              <a:spLocks/>
            </p:cNvSpPr>
            <p:nvPr/>
          </p:nvSpPr>
          <p:spPr bwMode="auto">
            <a:xfrm>
              <a:off x="3472" y="2205"/>
              <a:ext cx="7" cy="16"/>
            </a:xfrm>
            <a:custGeom>
              <a:avLst/>
              <a:gdLst>
                <a:gd name="T0" fmla="*/ 4 w 44"/>
                <a:gd name="T1" fmla="*/ 2 h 94"/>
                <a:gd name="T2" fmla="*/ 3 w 44"/>
                <a:gd name="T3" fmla="*/ 1 h 94"/>
                <a:gd name="T4" fmla="*/ 3 w 44"/>
                <a:gd name="T5" fmla="*/ 0 h 94"/>
                <a:gd name="T6" fmla="*/ 2 w 44"/>
                <a:gd name="T7" fmla="*/ 0 h 94"/>
                <a:gd name="T8" fmla="*/ 2 w 44"/>
                <a:gd name="T9" fmla="*/ 0 h 94"/>
                <a:gd name="T10" fmla="*/ 1 w 44"/>
                <a:gd name="T11" fmla="*/ 0 h 94"/>
                <a:gd name="T12" fmla="*/ 0 w 44"/>
                <a:gd name="T13" fmla="*/ 1 h 94"/>
                <a:gd name="T14" fmla="*/ 0 w 44"/>
                <a:gd name="T15" fmla="*/ 1 h 94"/>
                <a:gd name="T16" fmla="*/ 0 w 44"/>
                <a:gd name="T17" fmla="*/ 2 h 94"/>
                <a:gd name="T18" fmla="*/ 0 w 44"/>
                <a:gd name="T19" fmla="*/ 4 h 94"/>
                <a:gd name="T20" fmla="*/ 1 w 44"/>
                <a:gd name="T21" fmla="*/ 6 h 94"/>
                <a:gd name="T22" fmla="*/ 1 w 44"/>
                <a:gd name="T23" fmla="*/ 9 h 94"/>
                <a:gd name="T24" fmla="*/ 2 w 44"/>
                <a:gd name="T25" fmla="*/ 11 h 94"/>
                <a:gd name="T26" fmla="*/ 3 w 44"/>
                <a:gd name="T27" fmla="*/ 13 h 94"/>
                <a:gd name="T28" fmla="*/ 4 w 44"/>
                <a:gd name="T29" fmla="*/ 15 h 94"/>
                <a:gd name="T30" fmla="*/ 6 w 44"/>
                <a:gd name="T31" fmla="*/ 16 h 94"/>
                <a:gd name="T32" fmla="*/ 7 w 44"/>
                <a:gd name="T33" fmla="*/ 16 h 94"/>
                <a:gd name="T34" fmla="*/ 7 w 44"/>
                <a:gd name="T35" fmla="*/ 13 h 94"/>
                <a:gd name="T36" fmla="*/ 6 w 44"/>
                <a:gd name="T37" fmla="*/ 9 h 94"/>
                <a:gd name="T38" fmla="*/ 5 w 44"/>
                <a:gd name="T39" fmla="*/ 5 h 94"/>
                <a:gd name="T40" fmla="*/ 4 w 44"/>
                <a:gd name="T41" fmla="*/ 2 h 9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
                <a:gd name="T64" fmla="*/ 0 h 94"/>
                <a:gd name="T65" fmla="*/ 44 w 44"/>
                <a:gd name="T66" fmla="*/ 94 h 9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 h="94">
                  <a:moveTo>
                    <a:pt x="22" y="10"/>
                  </a:moveTo>
                  <a:lnTo>
                    <a:pt x="21" y="6"/>
                  </a:lnTo>
                  <a:lnTo>
                    <a:pt x="18" y="2"/>
                  </a:lnTo>
                  <a:lnTo>
                    <a:pt x="14" y="0"/>
                  </a:lnTo>
                  <a:lnTo>
                    <a:pt x="10" y="0"/>
                  </a:lnTo>
                  <a:lnTo>
                    <a:pt x="6" y="1"/>
                  </a:lnTo>
                  <a:lnTo>
                    <a:pt x="3" y="3"/>
                  </a:lnTo>
                  <a:lnTo>
                    <a:pt x="0" y="7"/>
                  </a:lnTo>
                  <a:lnTo>
                    <a:pt x="0" y="11"/>
                  </a:lnTo>
                  <a:lnTo>
                    <a:pt x="0" y="24"/>
                  </a:lnTo>
                  <a:lnTo>
                    <a:pt x="4" y="38"/>
                  </a:lnTo>
                  <a:lnTo>
                    <a:pt x="8" y="52"/>
                  </a:lnTo>
                  <a:lnTo>
                    <a:pt x="14" y="65"/>
                  </a:lnTo>
                  <a:lnTo>
                    <a:pt x="21" y="78"/>
                  </a:lnTo>
                  <a:lnTo>
                    <a:pt x="28" y="87"/>
                  </a:lnTo>
                  <a:lnTo>
                    <a:pt x="37" y="93"/>
                  </a:lnTo>
                  <a:lnTo>
                    <a:pt x="42" y="94"/>
                  </a:lnTo>
                  <a:lnTo>
                    <a:pt x="44" y="76"/>
                  </a:lnTo>
                  <a:lnTo>
                    <a:pt x="38" y="54"/>
                  </a:lnTo>
                  <a:lnTo>
                    <a:pt x="31" y="32"/>
                  </a:lnTo>
                  <a:lnTo>
                    <a:pt x="22" y="1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03" name="Freeform 1010"/>
            <p:cNvSpPr>
              <a:spLocks/>
            </p:cNvSpPr>
            <p:nvPr/>
          </p:nvSpPr>
          <p:spPr bwMode="auto">
            <a:xfrm>
              <a:off x="3466" y="2194"/>
              <a:ext cx="6" cy="9"/>
            </a:xfrm>
            <a:custGeom>
              <a:avLst/>
              <a:gdLst>
                <a:gd name="T0" fmla="*/ 3 w 38"/>
                <a:gd name="T1" fmla="*/ 1 h 54"/>
                <a:gd name="T2" fmla="*/ 3 w 38"/>
                <a:gd name="T3" fmla="*/ 1 h 54"/>
                <a:gd name="T4" fmla="*/ 3 w 38"/>
                <a:gd name="T5" fmla="*/ 1 h 54"/>
                <a:gd name="T6" fmla="*/ 3 w 38"/>
                <a:gd name="T7" fmla="*/ 1 h 54"/>
                <a:gd name="T8" fmla="*/ 3 w 38"/>
                <a:gd name="T9" fmla="*/ 1 h 54"/>
                <a:gd name="T10" fmla="*/ 3 w 38"/>
                <a:gd name="T11" fmla="*/ 1 h 54"/>
                <a:gd name="T12" fmla="*/ 2 w 38"/>
                <a:gd name="T13" fmla="*/ 0 h 54"/>
                <a:gd name="T14" fmla="*/ 2 w 38"/>
                <a:gd name="T15" fmla="*/ 0 h 54"/>
                <a:gd name="T16" fmla="*/ 1 w 38"/>
                <a:gd name="T17" fmla="*/ 0 h 54"/>
                <a:gd name="T18" fmla="*/ 1 w 38"/>
                <a:gd name="T19" fmla="*/ 0 h 54"/>
                <a:gd name="T20" fmla="*/ 0 w 38"/>
                <a:gd name="T21" fmla="*/ 1 h 54"/>
                <a:gd name="T22" fmla="*/ 0 w 38"/>
                <a:gd name="T23" fmla="*/ 1 h 54"/>
                <a:gd name="T24" fmla="*/ 0 w 38"/>
                <a:gd name="T25" fmla="*/ 2 h 54"/>
                <a:gd name="T26" fmla="*/ 0 w 38"/>
                <a:gd name="T27" fmla="*/ 3 h 54"/>
                <a:gd name="T28" fmla="*/ 1 w 38"/>
                <a:gd name="T29" fmla="*/ 4 h 54"/>
                <a:gd name="T30" fmla="*/ 1 w 38"/>
                <a:gd name="T31" fmla="*/ 5 h 54"/>
                <a:gd name="T32" fmla="*/ 2 w 38"/>
                <a:gd name="T33" fmla="*/ 7 h 54"/>
                <a:gd name="T34" fmla="*/ 3 w 38"/>
                <a:gd name="T35" fmla="*/ 8 h 54"/>
                <a:gd name="T36" fmla="*/ 4 w 38"/>
                <a:gd name="T37" fmla="*/ 8 h 54"/>
                <a:gd name="T38" fmla="*/ 5 w 38"/>
                <a:gd name="T39" fmla="*/ 9 h 54"/>
                <a:gd name="T40" fmla="*/ 6 w 38"/>
                <a:gd name="T41" fmla="*/ 9 h 54"/>
                <a:gd name="T42" fmla="*/ 6 w 38"/>
                <a:gd name="T43" fmla="*/ 7 h 54"/>
                <a:gd name="T44" fmla="*/ 5 w 38"/>
                <a:gd name="T45" fmla="*/ 5 h 54"/>
                <a:gd name="T46" fmla="*/ 4 w 38"/>
                <a:gd name="T47" fmla="*/ 3 h 54"/>
                <a:gd name="T48" fmla="*/ 3 w 38"/>
                <a:gd name="T49" fmla="*/ 1 h 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8"/>
                <a:gd name="T76" fmla="*/ 0 h 54"/>
                <a:gd name="T77" fmla="*/ 38 w 38"/>
                <a:gd name="T78" fmla="*/ 54 h 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8" h="54">
                  <a:moveTo>
                    <a:pt x="20" y="7"/>
                  </a:moveTo>
                  <a:lnTo>
                    <a:pt x="20" y="8"/>
                  </a:lnTo>
                  <a:lnTo>
                    <a:pt x="19" y="4"/>
                  </a:lnTo>
                  <a:lnTo>
                    <a:pt x="15" y="1"/>
                  </a:lnTo>
                  <a:lnTo>
                    <a:pt x="12" y="0"/>
                  </a:lnTo>
                  <a:lnTo>
                    <a:pt x="7" y="0"/>
                  </a:lnTo>
                  <a:lnTo>
                    <a:pt x="4" y="1"/>
                  </a:lnTo>
                  <a:lnTo>
                    <a:pt x="1" y="4"/>
                  </a:lnTo>
                  <a:lnTo>
                    <a:pt x="0" y="8"/>
                  </a:lnTo>
                  <a:lnTo>
                    <a:pt x="0" y="11"/>
                  </a:lnTo>
                  <a:lnTo>
                    <a:pt x="1" y="17"/>
                  </a:lnTo>
                  <a:lnTo>
                    <a:pt x="4" y="24"/>
                  </a:lnTo>
                  <a:lnTo>
                    <a:pt x="8" y="32"/>
                  </a:lnTo>
                  <a:lnTo>
                    <a:pt x="14" y="39"/>
                  </a:lnTo>
                  <a:lnTo>
                    <a:pt x="20" y="46"/>
                  </a:lnTo>
                  <a:lnTo>
                    <a:pt x="27" y="50"/>
                  </a:lnTo>
                  <a:lnTo>
                    <a:pt x="33" y="54"/>
                  </a:lnTo>
                  <a:lnTo>
                    <a:pt x="38" y="54"/>
                  </a:lnTo>
                  <a:lnTo>
                    <a:pt x="36" y="42"/>
                  </a:lnTo>
                  <a:lnTo>
                    <a:pt x="32" y="29"/>
                  </a:lnTo>
                  <a:lnTo>
                    <a:pt x="25" y="16"/>
                  </a:lnTo>
                  <a:lnTo>
                    <a:pt x="20" y="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04" name="Freeform 1011"/>
            <p:cNvSpPr>
              <a:spLocks/>
            </p:cNvSpPr>
            <p:nvPr/>
          </p:nvSpPr>
          <p:spPr bwMode="auto">
            <a:xfrm>
              <a:off x="3461" y="2186"/>
              <a:ext cx="8" cy="6"/>
            </a:xfrm>
            <a:custGeom>
              <a:avLst/>
              <a:gdLst>
                <a:gd name="T0" fmla="*/ 6 w 52"/>
                <a:gd name="T1" fmla="*/ 4 h 36"/>
                <a:gd name="T2" fmla="*/ 7 w 52"/>
                <a:gd name="T3" fmla="*/ 4 h 36"/>
                <a:gd name="T4" fmla="*/ 8 w 52"/>
                <a:gd name="T5" fmla="*/ 3 h 36"/>
                <a:gd name="T6" fmla="*/ 8 w 52"/>
                <a:gd name="T7" fmla="*/ 3 h 36"/>
                <a:gd name="T8" fmla="*/ 8 w 52"/>
                <a:gd name="T9" fmla="*/ 2 h 36"/>
                <a:gd name="T10" fmla="*/ 8 w 52"/>
                <a:gd name="T11" fmla="*/ 1 h 36"/>
                <a:gd name="T12" fmla="*/ 7 w 52"/>
                <a:gd name="T13" fmla="*/ 0 h 36"/>
                <a:gd name="T14" fmla="*/ 6 w 52"/>
                <a:gd name="T15" fmla="*/ 0 h 36"/>
                <a:gd name="T16" fmla="*/ 6 w 52"/>
                <a:gd name="T17" fmla="*/ 0 h 36"/>
                <a:gd name="T18" fmla="*/ 5 w 52"/>
                <a:gd name="T19" fmla="*/ 0 h 36"/>
                <a:gd name="T20" fmla="*/ 4 w 52"/>
                <a:gd name="T21" fmla="*/ 0 h 36"/>
                <a:gd name="T22" fmla="*/ 3 w 52"/>
                <a:gd name="T23" fmla="*/ 1 h 36"/>
                <a:gd name="T24" fmla="*/ 2 w 52"/>
                <a:gd name="T25" fmla="*/ 1 h 36"/>
                <a:gd name="T26" fmla="*/ 1 w 52"/>
                <a:gd name="T27" fmla="*/ 2 h 36"/>
                <a:gd name="T28" fmla="*/ 0 w 52"/>
                <a:gd name="T29" fmla="*/ 4 h 36"/>
                <a:gd name="T30" fmla="*/ 0 w 52"/>
                <a:gd name="T31" fmla="*/ 5 h 36"/>
                <a:gd name="T32" fmla="*/ 0 w 52"/>
                <a:gd name="T33" fmla="*/ 5 h 36"/>
                <a:gd name="T34" fmla="*/ 1 w 52"/>
                <a:gd name="T35" fmla="*/ 6 h 36"/>
                <a:gd name="T36" fmla="*/ 1 w 52"/>
                <a:gd name="T37" fmla="*/ 6 h 36"/>
                <a:gd name="T38" fmla="*/ 2 w 52"/>
                <a:gd name="T39" fmla="*/ 6 h 36"/>
                <a:gd name="T40" fmla="*/ 3 w 52"/>
                <a:gd name="T41" fmla="*/ 6 h 36"/>
                <a:gd name="T42" fmla="*/ 4 w 52"/>
                <a:gd name="T43" fmla="*/ 6 h 36"/>
                <a:gd name="T44" fmla="*/ 5 w 52"/>
                <a:gd name="T45" fmla="*/ 5 h 36"/>
                <a:gd name="T46" fmla="*/ 6 w 52"/>
                <a:gd name="T47" fmla="*/ 5 h 36"/>
                <a:gd name="T48" fmla="*/ 6 w 52"/>
                <a:gd name="T49" fmla="*/ 4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2"/>
                <a:gd name="T76" fmla="*/ 0 h 36"/>
                <a:gd name="T77" fmla="*/ 52 w 52"/>
                <a:gd name="T78" fmla="*/ 36 h 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2" h="36">
                  <a:moveTo>
                    <a:pt x="41" y="27"/>
                  </a:moveTo>
                  <a:lnTo>
                    <a:pt x="46" y="24"/>
                  </a:lnTo>
                  <a:lnTo>
                    <a:pt x="51" y="21"/>
                  </a:lnTo>
                  <a:lnTo>
                    <a:pt x="52" y="16"/>
                  </a:lnTo>
                  <a:lnTo>
                    <a:pt x="52" y="12"/>
                  </a:lnTo>
                  <a:lnTo>
                    <a:pt x="50" y="6"/>
                  </a:lnTo>
                  <a:lnTo>
                    <a:pt x="46" y="2"/>
                  </a:lnTo>
                  <a:lnTo>
                    <a:pt x="41" y="0"/>
                  </a:lnTo>
                  <a:lnTo>
                    <a:pt x="36" y="0"/>
                  </a:lnTo>
                  <a:lnTo>
                    <a:pt x="33" y="0"/>
                  </a:lnTo>
                  <a:lnTo>
                    <a:pt x="29" y="1"/>
                  </a:lnTo>
                  <a:lnTo>
                    <a:pt x="21" y="4"/>
                  </a:lnTo>
                  <a:lnTo>
                    <a:pt x="13" y="8"/>
                  </a:lnTo>
                  <a:lnTo>
                    <a:pt x="6" y="15"/>
                  </a:lnTo>
                  <a:lnTo>
                    <a:pt x="3" y="22"/>
                  </a:lnTo>
                  <a:lnTo>
                    <a:pt x="0" y="29"/>
                  </a:lnTo>
                  <a:lnTo>
                    <a:pt x="0" y="31"/>
                  </a:lnTo>
                  <a:lnTo>
                    <a:pt x="4" y="33"/>
                  </a:lnTo>
                  <a:lnTo>
                    <a:pt x="9" y="36"/>
                  </a:lnTo>
                  <a:lnTo>
                    <a:pt x="13" y="36"/>
                  </a:lnTo>
                  <a:lnTo>
                    <a:pt x="18" y="36"/>
                  </a:lnTo>
                  <a:lnTo>
                    <a:pt x="24" y="33"/>
                  </a:lnTo>
                  <a:lnTo>
                    <a:pt x="30" y="32"/>
                  </a:lnTo>
                  <a:lnTo>
                    <a:pt x="36" y="30"/>
                  </a:lnTo>
                  <a:lnTo>
                    <a:pt x="41" y="2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05" name="Freeform 1012"/>
            <p:cNvSpPr>
              <a:spLocks/>
            </p:cNvSpPr>
            <p:nvPr/>
          </p:nvSpPr>
          <p:spPr bwMode="auto">
            <a:xfrm>
              <a:off x="3421" y="2176"/>
              <a:ext cx="33" cy="39"/>
            </a:xfrm>
            <a:custGeom>
              <a:avLst/>
              <a:gdLst>
                <a:gd name="T0" fmla="*/ 12 w 198"/>
                <a:gd name="T1" fmla="*/ 6 h 236"/>
                <a:gd name="T2" fmla="*/ 10 w 198"/>
                <a:gd name="T3" fmla="*/ 8 h 236"/>
                <a:gd name="T4" fmla="*/ 8 w 198"/>
                <a:gd name="T5" fmla="*/ 10 h 236"/>
                <a:gd name="T6" fmla="*/ 6 w 198"/>
                <a:gd name="T7" fmla="*/ 12 h 236"/>
                <a:gd name="T8" fmla="*/ 4 w 198"/>
                <a:gd name="T9" fmla="*/ 14 h 236"/>
                <a:gd name="T10" fmla="*/ 2 w 198"/>
                <a:gd name="T11" fmla="*/ 17 h 236"/>
                <a:gd name="T12" fmla="*/ 1 w 198"/>
                <a:gd name="T13" fmla="*/ 19 h 236"/>
                <a:gd name="T14" fmla="*/ 0 w 198"/>
                <a:gd name="T15" fmla="*/ 21 h 236"/>
                <a:gd name="T16" fmla="*/ 0 w 198"/>
                <a:gd name="T17" fmla="*/ 24 h 236"/>
                <a:gd name="T18" fmla="*/ 0 w 198"/>
                <a:gd name="T19" fmla="*/ 28 h 236"/>
                <a:gd name="T20" fmla="*/ 2 w 198"/>
                <a:gd name="T21" fmla="*/ 31 h 236"/>
                <a:gd name="T22" fmla="*/ 4 w 198"/>
                <a:gd name="T23" fmla="*/ 34 h 236"/>
                <a:gd name="T24" fmla="*/ 7 w 198"/>
                <a:gd name="T25" fmla="*/ 36 h 236"/>
                <a:gd name="T26" fmla="*/ 11 w 198"/>
                <a:gd name="T27" fmla="*/ 38 h 236"/>
                <a:gd name="T28" fmla="*/ 15 w 198"/>
                <a:gd name="T29" fmla="*/ 39 h 236"/>
                <a:gd name="T30" fmla="*/ 18 w 198"/>
                <a:gd name="T31" fmla="*/ 39 h 236"/>
                <a:gd name="T32" fmla="*/ 22 w 198"/>
                <a:gd name="T33" fmla="*/ 38 h 236"/>
                <a:gd name="T34" fmla="*/ 23 w 198"/>
                <a:gd name="T35" fmla="*/ 38 h 236"/>
                <a:gd name="T36" fmla="*/ 24 w 198"/>
                <a:gd name="T37" fmla="*/ 38 h 236"/>
                <a:gd name="T38" fmla="*/ 24 w 198"/>
                <a:gd name="T39" fmla="*/ 37 h 236"/>
                <a:gd name="T40" fmla="*/ 24 w 198"/>
                <a:gd name="T41" fmla="*/ 37 h 236"/>
                <a:gd name="T42" fmla="*/ 24 w 198"/>
                <a:gd name="T43" fmla="*/ 36 h 236"/>
                <a:gd name="T44" fmla="*/ 24 w 198"/>
                <a:gd name="T45" fmla="*/ 36 h 236"/>
                <a:gd name="T46" fmla="*/ 23 w 198"/>
                <a:gd name="T47" fmla="*/ 36 h 236"/>
                <a:gd name="T48" fmla="*/ 22 w 198"/>
                <a:gd name="T49" fmla="*/ 36 h 236"/>
                <a:gd name="T50" fmla="*/ 21 w 198"/>
                <a:gd name="T51" fmla="*/ 36 h 236"/>
                <a:gd name="T52" fmla="*/ 20 w 198"/>
                <a:gd name="T53" fmla="*/ 36 h 236"/>
                <a:gd name="T54" fmla="*/ 19 w 198"/>
                <a:gd name="T55" fmla="*/ 36 h 236"/>
                <a:gd name="T56" fmla="*/ 18 w 198"/>
                <a:gd name="T57" fmla="*/ 36 h 236"/>
                <a:gd name="T58" fmla="*/ 16 w 198"/>
                <a:gd name="T59" fmla="*/ 36 h 236"/>
                <a:gd name="T60" fmla="*/ 15 w 198"/>
                <a:gd name="T61" fmla="*/ 36 h 236"/>
                <a:gd name="T62" fmla="*/ 13 w 198"/>
                <a:gd name="T63" fmla="*/ 35 h 236"/>
                <a:gd name="T64" fmla="*/ 10 w 198"/>
                <a:gd name="T65" fmla="*/ 35 h 236"/>
                <a:gd name="T66" fmla="*/ 8 w 198"/>
                <a:gd name="T67" fmla="*/ 34 h 236"/>
                <a:gd name="T68" fmla="*/ 7 w 198"/>
                <a:gd name="T69" fmla="*/ 33 h 236"/>
                <a:gd name="T70" fmla="*/ 5 w 198"/>
                <a:gd name="T71" fmla="*/ 31 h 236"/>
                <a:gd name="T72" fmla="*/ 3 w 198"/>
                <a:gd name="T73" fmla="*/ 29 h 236"/>
                <a:gd name="T74" fmla="*/ 2 w 198"/>
                <a:gd name="T75" fmla="*/ 26 h 236"/>
                <a:gd name="T76" fmla="*/ 3 w 198"/>
                <a:gd name="T77" fmla="*/ 23 h 236"/>
                <a:gd name="T78" fmla="*/ 4 w 198"/>
                <a:gd name="T79" fmla="*/ 20 h 236"/>
                <a:gd name="T80" fmla="*/ 5 w 198"/>
                <a:gd name="T81" fmla="*/ 18 h 236"/>
                <a:gd name="T82" fmla="*/ 7 w 198"/>
                <a:gd name="T83" fmla="*/ 16 h 236"/>
                <a:gd name="T84" fmla="*/ 8 w 198"/>
                <a:gd name="T85" fmla="*/ 14 h 236"/>
                <a:gd name="T86" fmla="*/ 10 w 198"/>
                <a:gd name="T87" fmla="*/ 12 h 236"/>
                <a:gd name="T88" fmla="*/ 13 w 198"/>
                <a:gd name="T89" fmla="*/ 10 h 236"/>
                <a:gd name="T90" fmla="*/ 16 w 198"/>
                <a:gd name="T91" fmla="*/ 8 h 236"/>
                <a:gd name="T92" fmla="*/ 18 w 198"/>
                <a:gd name="T93" fmla="*/ 6 h 236"/>
                <a:gd name="T94" fmla="*/ 21 w 198"/>
                <a:gd name="T95" fmla="*/ 5 h 236"/>
                <a:gd name="T96" fmla="*/ 24 w 198"/>
                <a:gd name="T97" fmla="*/ 4 h 236"/>
                <a:gd name="T98" fmla="*/ 26 w 198"/>
                <a:gd name="T99" fmla="*/ 3 h 236"/>
                <a:gd name="T100" fmla="*/ 29 w 198"/>
                <a:gd name="T101" fmla="*/ 2 h 236"/>
                <a:gd name="T102" fmla="*/ 31 w 198"/>
                <a:gd name="T103" fmla="*/ 2 h 236"/>
                <a:gd name="T104" fmla="*/ 33 w 198"/>
                <a:gd name="T105" fmla="*/ 1 h 236"/>
                <a:gd name="T106" fmla="*/ 32 w 198"/>
                <a:gd name="T107" fmla="*/ 0 h 236"/>
                <a:gd name="T108" fmla="*/ 30 w 198"/>
                <a:gd name="T109" fmla="*/ 0 h 236"/>
                <a:gd name="T110" fmla="*/ 27 w 198"/>
                <a:gd name="T111" fmla="*/ 0 h 236"/>
                <a:gd name="T112" fmla="*/ 24 w 198"/>
                <a:gd name="T113" fmla="*/ 1 h 236"/>
                <a:gd name="T114" fmla="*/ 21 w 198"/>
                <a:gd name="T115" fmla="*/ 2 h 236"/>
                <a:gd name="T116" fmla="*/ 17 w 198"/>
                <a:gd name="T117" fmla="*/ 3 h 236"/>
                <a:gd name="T118" fmla="*/ 15 w 198"/>
                <a:gd name="T119" fmla="*/ 5 h 236"/>
                <a:gd name="T120" fmla="*/ 12 w 198"/>
                <a:gd name="T121" fmla="*/ 6 h 2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98"/>
                <a:gd name="T184" fmla="*/ 0 h 236"/>
                <a:gd name="T185" fmla="*/ 198 w 198"/>
                <a:gd name="T186" fmla="*/ 236 h 2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98" h="236">
                  <a:moveTo>
                    <a:pt x="73" y="36"/>
                  </a:moveTo>
                  <a:lnTo>
                    <a:pt x="58" y="46"/>
                  </a:lnTo>
                  <a:lnTo>
                    <a:pt x="46" y="58"/>
                  </a:lnTo>
                  <a:lnTo>
                    <a:pt x="33" y="72"/>
                  </a:lnTo>
                  <a:lnTo>
                    <a:pt x="22" y="85"/>
                  </a:lnTo>
                  <a:lnTo>
                    <a:pt x="14" y="100"/>
                  </a:lnTo>
                  <a:lnTo>
                    <a:pt x="7" y="115"/>
                  </a:lnTo>
                  <a:lnTo>
                    <a:pt x="2" y="130"/>
                  </a:lnTo>
                  <a:lnTo>
                    <a:pt x="0" y="146"/>
                  </a:lnTo>
                  <a:lnTo>
                    <a:pt x="2" y="170"/>
                  </a:lnTo>
                  <a:lnTo>
                    <a:pt x="12" y="190"/>
                  </a:lnTo>
                  <a:lnTo>
                    <a:pt x="26" y="207"/>
                  </a:lnTo>
                  <a:lnTo>
                    <a:pt x="43" y="220"/>
                  </a:lnTo>
                  <a:lnTo>
                    <a:pt x="64" y="229"/>
                  </a:lnTo>
                  <a:lnTo>
                    <a:pt x="88" y="235"/>
                  </a:lnTo>
                  <a:lnTo>
                    <a:pt x="110" y="236"/>
                  </a:lnTo>
                  <a:lnTo>
                    <a:pt x="132" y="232"/>
                  </a:lnTo>
                  <a:lnTo>
                    <a:pt x="137" y="232"/>
                  </a:lnTo>
                  <a:lnTo>
                    <a:pt x="142" y="230"/>
                  </a:lnTo>
                  <a:lnTo>
                    <a:pt x="145" y="226"/>
                  </a:lnTo>
                  <a:lnTo>
                    <a:pt x="146" y="221"/>
                  </a:lnTo>
                  <a:lnTo>
                    <a:pt x="145" y="219"/>
                  </a:lnTo>
                  <a:lnTo>
                    <a:pt x="142" y="219"/>
                  </a:lnTo>
                  <a:lnTo>
                    <a:pt x="137" y="217"/>
                  </a:lnTo>
                  <a:lnTo>
                    <a:pt x="131" y="217"/>
                  </a:lnTo>
                  <a:lnTo>
                    <a:pt x="124" y="217"/>
                  </a:lnTo>
                  <a:lnTo>
                    <a:pt x="118" y="217"/>
                  </a:lnTo>
                  <a:lnTo>
                    <a:pt x="112" y="217"/>
                  </a:lnTo>
                  <a:lnTo>
                    <a:pt x="109" y="217"/>
                  </a:lnTo>
                  <a:lnTo>
                    <a:pt x="97" y="216"/>
                  </a:lnTo>
                  <a:lnTo>
                    <a:pt x="87" y="215"/>
                  </a:lnTo>
                  <a:lnTo>
                    <a:pt x="75" y="214"/>
                  </a:lnTo>
                  <a:lnTo>
                    <a:pt x="63" y="211"/>
                  </a:lnTo>
                  <a:lnTo>
                    <a:pt x="51" y="207"/>
                  </a:lnTo>
                  <a:lnTo>
                    <a:pt x="40" y="199"/>
                  </a:lnTo>
                  <a:lnTo>
                    <a:pt x="29" y="189"/>
                  </a:lnTo>
                  <a:lnTo>
                    <a:pt x="17" y="174"/>
                  </a:lnTo>
                  <a:lnTo>
                    <a:pt x="15" y="157"/>
                  </a:lnTo>
                  <a:lnTo>
                    <a:pt x="16" y="141"/>
                  </a:lnTo>
                  <a:lnTo>
                    <a:pt x="21" y="124"/>
                  </a:lnTo>
                  <a:lnTo>
                    <a:pt x="28" y="109"/>
                  </a:lnTo>
                  <a:lnTo>
                    <a:pt x="39" y="96"/>
                  </a:lnTo>
                  <a:lnTo>
                    <a:pt x="50" y="82"/>
                  </a:lnTo>
                  <a:lnTo>
                    <a:pt x="63" y="70"/>
                  </a:lnTo>
                  <a:lnTo>
                    <a:pt x="78" y="59"/>
                  </a:lnTo>
                  <a:lnTo>
                    <a:pt x="94" y="49"/>
                  </a:lnTo>
                  <a:lnTo>
                    <a:pt x="110" y="39"/>
                  </a:lnTo>
                  <a:lnTo>
                    <a:pt x="126" y="31"/>
                  </a:lnTo>
                  <a:lnTo>
                    <a:pt x="142" y="24"/>
                  </a:lnTo>
                  <a:lnTo>
                    <a:pt x="158" y="19"/>
                  </a:lnTo>
                  <a:lnTo>
                    <a:pt x="172" y="13"/>
                  </a:lnTo>
                  <a:lnTo>
                    <a:pt x="186" y="10"/>
                  </a:lnTo>
                  <a:lnTo>
                    <a:pt x="198" y="7"/>
                  </a:lnTo>
                  <a:lnTo>
                    <a:pt x="190" y="3"/>
                  </a:lnTo>
                  <a:lnTo>
                    <a:pt x="177" y="0"/>
                  </a:lnTo>
                  <a:lnTo>
                    <a:pt x="162" y="3"/>
                  </a:lnTo>
                  <a:lnTo>
                    <a:pt x="144" y="6"/>
                  </a:lnTo>
                  <a:lnTo>
                    <a:pt x="124" y="12"/>
                  </a:lnTo>
                  <a:lnTo>
                    <a:pt x="105" y="19"/>
                  </a:lnTo>
                  <a:lnTo>
                    <a:pt x="88" y="28"/>
                  </a:lnTo>
                  <a:lnTo>
                    <a:pt x="73" y="36"/>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06" name="Freeform 1013"/>
            <p:cNvSpPr>
              <a:spLocks/>
            </p:cNvSpPr>
            <p:nvPr/>
          </p:nvSpPr>
          <p:spPr bwMode="auto">
            <a:xfrm>
              <a:off x="3477" y="2176"/>
              <a:ext cx="22" cy="30"/>
            </a:xfrm>
            <a:custGeom>
              <a:avLst/>
              <a:gdLst>
                <a:gd name="T0" fmla="*/ 19 w 128"/>
                <a:gd name="T1" fmla="*/ 10 h 183"/>
                <a:gd name="T2" fmla="*/ 19 w 128"/>
                <a:gd name="T3" fmla="*/ 13 h 183"/>
                <a:gd name="T4" fmla="*/ 19 w 128"/>
                <a:gd name="T5" fmla="*/ 16 h 183"/>
                <a:gd name="T6" fmla="*/ 17 w 128"/>
                <a:gd name="T7" fmla="*/ 18 h 183"/>
                <a:gd name="T8" fmla="*/ 15 w 128"/>
                <a:gd name="T9" fmla="*/ 20 h 183"/>
                <a:gd name="T10" fmla="*/ 13 w 128"/>
                <a:gd name="T11" fmla="*/ 22 h 183"/>
                <a:gd name="T12" fmla="*/ 10 w 128"/>
                <a:gd name="T13" fmla="*/ 24 h 183"/>
                <a:gd name="T14" fmla="*/ 7 w 128"/>
                <a:gd name="T15" fmla="*/ 26 h 183"/>
                <a:gd name="T16" fmla="*/ 5 w 128"/>
                <a:gd name="T17" fmla="*/ 27 h 183"/>
                <a:gd name="T18" fmla="*/ 5 w 128"/>
                <a:gd name="T19" fmla="*/ 28 h 183"/>
                <a:gd name="T20" fmla="*/ 4 w 128"/>
                <a:gd name="T21" fmla="*/ 28 h 183"/>
                <a:gd name="T22" fmla="*/ 4 w 128"/>
                <a:gd name="T23" fmla="*/ 29 h 183"/>
                <a:gd name="T24" fmla="*/ 5 w 128"/>
                <a:gd name="T25" fmla="*/ 29 h 183"/>
                <a:gd name="T26" fmla="*/ 5 w 128"/>
                <a:gd name="T27" fmla="*/ 30 h 183"/>
                <a:gd name="T28" fmla="*/ 6 w 128"/>
                <a:gd name="T29" fmla="*/ 30 h 183"/>
                <a:gd name="T30" fmla="*/ 6 w 128"/>
                <a:gd name="T31" fmla="*/ 30 h 183"/>
                <a:gd name="T32" fmla="*/ 7 w 128"/>
                <a:gd name="T33" fmla="*/ 30 h 183"/>
                <a:gd name="T34" fmla="*/ 10 w 128"/>
                <a:gd name="T35" fmla="*/ 28 h 183"/>
                <a:gd name="T36" fmla="*/ 13 w 128"/>
                <a:gd name="T37" fmla="*/ 26 h 183"/>
                <a:gd name="T38" fmla="*/ 16 w 128"/>
                <a:gd name="T39" fmla="*/ 24 h 183"/>
                <a:gd name="T40" fmla="*/ 19 w 128"/>
                <a:gd name="T41" fmla="*/ 22 h 183"/>
                <a:gd name="T42" fmla="*/ 20 w 128"/>
                <a:gd name="T43" fmla="*/ 19 h 183"/>
                <a:gd name="T44" fmla="*/ 21 w 128"/>
                <a:gd name="T45" fmla="*/ 16 h 183"/>
                <a:gd name="T46" fmla="*/ 22 w 128"/>
                <a:gd name="T47" fmla="*/ 13 h 183"/>
                <a:gd name="T48" fmla="*/ 21 w 128"/>
                <a:gd name="T49" fmla="*/ 10 h 183"/>
                <a:gd name="T50" fmla="*/ 19 w 128"/>
                <a:gd name="T51" fmla="*/ 7 h 183"/>
                <a:gd name="T52" fmla="*/ 17 w 128"/>
                <a:gd name="T53" fmla="*/ 5 h 183"/>
                <a:gd name="T54" fmla="*/ 14 w 128"/>
                <a:gd name="T55" fmla="*/ 3 h 183"/>
                <a:gd name="T56" fmla="*/ 10 w 128"/>
                <a:gd name="T57" fmla="*/ 1 h 183"/>
                <a:gd name="T58" fmla="*/ 7 w 128"/>
                <a:gd name="T59" fmla="*/ 0 h 183"/>
                <a:gd name="T60" fmla="*/ 4 w 128"/>
                <a:gd name="T61" fmla="*/ 0 h 183"/>
                <a:gd name="T62" fmla="*/ 2 w 128"/>
                <a:gd name="T63" fmla="*/ 0 h 183"/>
                <a:gd name="T64" fmla="*/ 0 w 128"/>
                <a:gd name="T65" fmla="*/ 1 h 183"/>
                <a:gd name="T66" fmla="*/ 3 w 128"/>
                <a:gd name="T67" fmla="*/ 2 h 183"/>
                <a:gd name="T68" fmla="*/ 6 w 128"/>
                <a:gd name="T69" fmla="*/ 2 h 183"/>
                <a:gd name="T70" fmla="*/ 8 w 128"/>
                <a:gd name="T71" fmla="*/ 3 h 183"/>
                <a:gd name="T72" fmla="*/ 11 w 128"/>
                <a:gd name="T73" fmla="*/ 4 h 183"/>
                <a:gd name="T74" fmla="*/ 13 w 128"/>
                <a:gd name="T75" fmla="*/ 5 h 183"/>
                <a:gd name="T76" fmla="*/ 15 w 128"/>
                <a:gd name="T77" fmla="*/ 6 h 183"/>
                <a:gd name="T78" fmla="*/ 17 w 128"/>
                <a:gd name="T79" fmla="*/ 8 h 183"/>
                <a:gd name="T80" fmla="*/ 19 w 128"/>
                <a:gd name="T81" fmla="*/ 10 h 18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8"/>
                <a:gd name="T124" fmla="*/ 0 h 183"/>
                <a:gd name="T125" fmla="*/ 128 w 128"/>
                <a:gd name="T126" fmla="*/ 183 h 18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8" h="183">
                  <a:moveTo>
                    <a:pt x="108" y="61"/>
                  </a:moveTo>
                  <a:lnTo>
                    <a:pt x="111" y="80"/>
                  </a:lnTo>
                  <a:lnTo>
                    <a:pt x="109" y="97"/>
                  </a:lnTo>
                  <a:lnTo>
                    <a:pt x="101" y="110"/>
                  </a:lnTo>
                  <a:lnTo>
                    <a:pt x="89" y="123"/>
                  </a:lnTo>
                  <a:lnTo>
                    <a:pt x="75" y="134"/>
                  </a:lnTo>
                  <a:lnTo>
                    <a:pt x="60" y="145"/>
                  </a:lnTo>
                  <a:lnTo>
                    <a:pt x="43" y="156"/>
                  </a:lnTo>
                  <a:lnTo>
                    <a:pt x="29" y="167"/>
                  </a:lnTo>
                  <a:lnTo>
                    <a:pt x="27" y="170"/>
                  </a:lnTo>
                  <a:lnTo>
                    <a:pt x="26" y="172"/>
                  </a:lnTo>
                  <a:lnTo>
                    <a:pt x="26" y="176"/>
                  </a:lnTo>
                  <a:lnTo>
                    <a:pt x="28" y="179"/>
                  </a:lnTo>
                  <a:lnTo>
                    <a:pt x="30" y="182"/>
                  </a:lnTo>
                  <a:lnTo>
                    <a:pt x="34" y="183"/>
                  </a:lnTo>
                  <a:lnTo>
                    <a:pt x="37" y="183"/>
                  </a:lnTo>
                  <a:lnTo>
                    <a:pt x="41" y="182"/>
                  </a:lnTo>
                  <a:lnTo>
                    <a:pt x="58" y="171"/>
                  </a:lnTo>
                  <a:lnTo>
                    <a:pt x="76" y="160"/>
                  </a:lnTo>
                  <a:lnTo>
                    <a:pt x="92" y="147"/>
                  </a:lnTo>
                  <a:lnTo>
                    <a:pt x="108" y="132"/>
                  </a:lnTo>
                  <a:lnTo>
                    <a:pt x="118" y="116"/>
                  </a:lnTo>
                  <a:lnTo>
                    <a:pt x="125" y="98"/>
                  </a:lnTo>
                  <a:lnTo>
                    <a:pt x="128" y="78"/>
                  </a:lnTo>
                  <a:lnTo>
                    <a:pt x="123" y="58"/>
                  </a:lnTo>
                  <a:lnTo>
                    <a:pt x="112" y="41"/>
                  </a:lnTo>
                  <a:lnTo>
                    <a:pt x="98" y="28"/>
                  </a:lnTo>
                  <a:lnTo>
                    <a:pt x="80" y="16"/>
                  </a:lnTo>
                  <a:lnTo>
                    <a:pt x="61" y="8"/>
                  </a:lnTo>
                  <a:lnTo>
                    <a:pt x="41" y="2"/>
                  </a:lnTo>
                  <a:lnTo>
                    <a:pt x="23" y="0"/>
                  </a:lnTo>
                  <a:lnTo>
                    <a:pt x="9" y="1"/>
                  </a:lnTo>
                  <a:lnTo>
                    <a:pt x="0" y="6"/>
                  </a:lnTo>
                  <a:lnTo>
                    <a:pt x="16" y="10"/>
                  </a:lnTo>
                  <a:lnTo>
                    <a:pt x="33" y="14"/>
                  </a:lnTo>
                  <a:lnTo>
                    <a:pt x="48" y="17"/>
                  </a:lnTo>
                  <a:lnTo>
                    <a:pt x="63" y="22"/>
                  </a:lnTo>
                  <a:lnTo>
                    <a:pt x="77" y="28"/>
                  </a:lnTo>
                  <a:lnTo>
                    <a:pt x="90" y="36"/>
                  </a:lnTo>
                  <a:lnTo>
                    <a:pt x="101" y="46"/>
                  </a:lnTo>
                  <a:lnTo>
                    <a:pt x="108" y="61"/>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07" name="Freeform 1014"/>
            <p:cNvSpPr>
              <a:spLocks/>
            </p:cNvSpPr>
            <p:nvPr/>
          </p:nvSpPr>
          <p:spPr bwMode="auto">
            <a:xfrm>
              <a:off x="3400" y="2169"/>
              <a:ext cx="53" cy="63"/>
            </a:xfrm>
            <a:custGeom>
              <a:avLst/>
              <a:gdLst>
                <a:gd name="T0" fmla="*/ 17 w 323"/>
                <a:gd name="T1" fmla="*/ 12 h 379"/>
                <a:gd name="T2" fmla="*/ 9 w 323"/>
                <a:gd name="T3" fmla="*/ 19 h 379"/>
                <a:gd name="T4" fmla="*/ 3 w 323"/>
                <a:gd name="T5" fmla="*/ 28 h 379"/>
                <a:gd name="T6" fmla="*/ 0 w 323"/>
                <a:gd name="T7" fmla="*/ 38 h 379"/>
                <a:gd name="T8" fmla="*/ 1 w 323"/>
                <a:gd name="T9" fmla="*/ 44 h 379"/>
                <a:gd name="T10" fmla="*/ 2 w 323"/>
                <a:gd name="T11" fmla="*/ 47 h 379"/>
                <a:gd name="T12" fmla="*/ 3 w 323"/>
                <a:gd name="T13" fmla="*/ 50 h 379"/>
                <a:gd name="T14" fmla="*/ 6 w 323"/>
                <a:gd name="T15" fmla="*/ 52 h 379"/>
                <a:gd name="T16" fmla="*/ 9 w 323"/>
                <a:gd name="T17" fmla="*/ 54 h 379"/>
                <a:gd name="T18" fmla="*/ 14 w 323"/>
                <a:gd name="T19" fmla="*/ 57 h 379"/>
                <a:gd name="T20" fmla="*/ 20 w 323"/>
                <a:gd name="T21" fmla="*/ 58 h 379"/>
                <a:gd name="T22" fmla="*/ 25 w 323"/>
                <a:gd name="T23" fmla="*/ 60 h 379"/>
                <a:gd name="T24" fmla="*/ 31 w 323"/>
                <a:gd name="T25" fmla="*/ 61 h 379"/>
                <a:gd name="T26" fmla="*/ 36 w 323"/>
                <a:gd name="T27" fmla="*/ 62 h 379"/>
                <a:gd name="T28" fmla="*/ 42 w 323"/>
                <a:gd name="T29" fmla="*/ 62 h 379"/>
                <a:gd name="T30" fmla="*/ 48 w 323"/>
                <a:gd name="T31" fmla="*/ 63 h 379"/>
                <a:gd name="T32" fmla="*/ 51 w 323"/>
                <a:gd name="T33" fmla="*/ 63 h 379"/>
                <a:gd name="T34" fmla="*/ 53 w 323"/>
                <a:gd name="T35" fmla="*/ 62 h 379"/>
                <a:gd name="T36" fmla="*/ 53 w 323"/>
                <a:gd name="T37" fmla="*/ 60 h 379"/>
                <a:gd name="T38" fmla="*/ 52 w 323"/>
                <a:gd name="T39" fmla="*/ 59 h 379"/>
                <a:gd name="T40" fmla="*/ 48 w 323"/>
                <a:gd name="T41" fmla="*/ 58 h 379"/>
                <a:gd name="T42" fmla="*/ 43 w 323"/>
                <a:gd name="T43" fmla="*/ 58 h 379"/>
                <a:gd name="T44" fmla="*/ 38 w 323"/>
                <a:gd name="T45" fmla="*/ 58 h 379"/>
                <a:gd name="T46" fmla="*/ 33 w 323"/>
                <a:gd name="T47" fmla="*/ 57 h 379"/>
                <a:gd name="T48" fmla="*/ 28 w 323"/>
                <a:gd name="T49" fmla="*/ 56 h 379"/>
                <a:gd name="T50" fmla="*/ 22 w 323"/>
                <a:gd name="T51" fmla="*/ 55 h 379"/>
                <a:gd name="T52" fmla="*/ 17 w 323"/>
                <a:gd name="T53" fmla="*/ 53 h 379"/>
                <a:gd name="T54" fmla="*/ 12 w 323"/>
                <a:gd name="T55" fmla="*/ 51 h 379"/>
                <a:gd name="T56" fmla="*/ 8 w 323"/>
                <a:gd name="T57" fmla="*/ 48 h 379"/>
                <a:gd name="T58" fmla="*/ 6 w 323"/>
                <a:gd name="T59" fmla="*/ 45 h 379"/>
                <a:gd name="T60" fmla="*/ 5 w 323"/>
                <a:gd name="T61" fmla="*/ 40 h 379"/>
                <a:gd name="T62" fmla="*/ 6 w 323"/>
                <a:gd name="T63" fmla="*/ 33 h 379"/>
                <a:gd name="T64" fmla="*/ 8 w 323"/>
                <a:gd name="T65" fmla="*/ 27 h 379"/>
                <a:gd name="T66" fmla="*/ 11 w 323"/>
                <a:gd name="T67" fmla="*/ 23 h 379"/>
                <a:gd name="T68" fmla="*/ 15 w 323"/>
                <a:gd name="T69" fmla="*/ 18 h 379"/>
                <a:gd name="T70" fmla="*/ 19 w 323"/>
                <a:gd name="T71" fmla="*/ 15 h 379"/>
                <a:gd name="T72" fmla="*/ 24 w 323"/>
                <a:gd name="T73" fmla="*/ 11 h 379"/>
                <a:gd name="T74" fmla="*/ 30 w 323"/>
                <a:gd name="T75" fmla="*/ 7 h 379"/>
                <a:gd name="T76" fmla="*/ 36 w 323"/>
                <a:gd name="T77" fmla="*/ 4 h 379"/>
                <a:gd name="T78" fmla="*/ 42 w 323"/>
                <a:gd name="T79" fmla="*/ 1 h 379"/>
                <a:gd name="T80" fmla="*/ 42 w 323"/>
                <a:gd name="T81" fmla="*/ 0 h 379"/>
                <a:gd name="T82" fmla="*/ 36 w 323"/>
                <a:gd name="T83" fmla="*/ 1 h 379"/>
                <a:gd name="T84" fmla="*/ 30 w 323"/>
                <a:gd name="T85" fmla="*/ 3 h 379"/>
                <a:gd name="T86" fmla="*/ 23 w 323"/>
                <a:gd name="T87" fmla="*/ 6 h 37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23"/>
                <a:gd name="T133" fmla="*/ 0 h 379"/>
                <a:gd name="T134" fmla="*/ 323 w 323"/>
                <a:gd name="T135" fmla="*/ 379 h 37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23" h="379">
                  <a:moveTo>
                    <a:pt x="126" y="50"/>
                  </a:moveTo>
                  <a:lnTo>
                    <a:pt x="101" y="70"/>
                  </a:lnTo>
                  <a:lnTo>
                    <a:pt x="76" y="92"/>
                  </a:lnTo>
                  <a:lnTo>
                    <a:pt x="54" y="115"/>
                  </a:lnTo>
                  <a:lnTo>
                    <a:pt x="34" y="140"/>
                  </a:lnTo>
                  <a:lnTo>
                    <a:pt x="18" y="167"/>
                  </a:lnTo>
                  <a:lnTo>
                    <a:pt x="6" y="196"/>
                  </a:lnTo>
                  <a:lnTo>
                    <a:pt x="0" y="227"/>
                  </a:lnTo>
                  <a:lnTo>
                    <a:pt x="1" y="259"/>
                  </a:lnTo>
                  <a:lnTo>
                    <a:pt x="4" y="267"/>
                  </a:lnTo>
                  <a:lnTo>
                    <a:pt x="7" y="277"/>
                  </a:lnTo>
                  <a:lnTo>
                    <a:pt x="11" y="283"/>
                  </a:lnTo>
                  <a:lnTo>
                    <a:pt x="15" y="291"/>
                  </a:lnTo>
                  <a:lnTo>
                    <a:pt x="21" y="298"/>
                  </a:lnTo>
                  <a:lnTo>
                    <a:pt x="27" y="305"/>
                  </a:lnTo>
                  <a:lnTo>
                    <a:pt x="34" y="311"/>
                  </a:lnTo>
                  <a:lnTo>
                    <a:pt x="41" y="316"/>
                  </a:lnTo>
                  <a:lnTo>
                    <a:pt x="57" y="325"/>
                  </a:lnTo>
                  <a:lnTo>
                    <a:pt x="72" y="333"/>
                  </a:lnTo>
                  <a:lnTo>
                    <a:pt x="87" y="340"/>
                  </a:lnTo>
                  <a:lnTo>
                    <a:pt x="103" y="345"/>
                  </a:lnTo>
                  <a:lnTo>
                    <a:pt x="120" y="351"/>
                  </a:lnTo>
                  <a:lnTo>
                    <a:pt x="136" y="356"/>
                  </a:lnTo>
                  <a:lnTo>
                    <a:pt x="153" y="360"/>
                  </a:lnTo>
                  <a:lnTo>
                    <a:pt x="169" y="364"/>
                  </a:lnTo>
                  <a:lnTo>
                    <a:pt x="187" y="367"/>
                  </a:lnTo>
                  <a:lnTo>
                    <a:pt x="204" y="370"/>
                  </a:lnTo>
                  <a:lnTo>
                    <a:pt x="221" y="372"/>
                  </a:lnTo>
                  <a:lnTo>
                    <a:pt x="238" y="374"/>
                  </a:lnTo>
                  <a:lnTo>
                    <a:pt x="256" y="375"/>
                  </a:lnTo>
                  <a:lnTo>
                    <a:pt x="273" y="376"/>
                  </a:lnTo>
                  <a:lnTo>
                    <a:pt x="290" y="378"/>
                  </a:lnTo>
                  <a:lnTo>
                    <a:pt x="307" y="379"/>
                  </a:lnTo>
                  <a:lnTo>
                    <a:pt x="312" y="379"/>
                  </a:lnTo>
                  <a:lnTo>
                    <a:pt x="317" y="375"/>
                  </a:lnTo>
                  <a:lnTo>
                    <a:pt x="320" y="372"/>
                  </a:lnTo>
                  <a:lnTo>
                    <a:pt x="323" y="366"/>
                  </a:lnTo>
                  <a:lnTo>
                    <a:pt x="323" y="360"/>
                  </a:lnTo>
                  <a:lnTo>
                    <a:pt x="320" y="356"/>
                  </a:lnTo>
                  <a:lnTo>
                    <a:pt x="316" y="352"/>
                  </a:lnTo>
                  <a:lnTo>
                    <a:pt x="311" y="351"/>
                  </a:lnTo>
                  <a:lnTo>
                    <a:pt x="295" y="351"/>
                  </a:lnTo>
                  <a:lnTo>
                    <a:pt x="279" y="351"/>
                  </a:lnTo>
                  <a:lnTo>
                    <a:pt x="263" y="350"/>
                  </a:lnTo>
                  <a:lnTo>
                    <a:pt x="248" y="349"/>
                  </a:lnTo>
                  <a:lnTo>
                    <a:pt x="231" y="348"/>
                  </a:lnTo>
                  <a:lnTo>
                    <a:pt x="215" y="345"/>
                  </a:lnTo>
                  <a:lnTo>
                    <a:pt x="200" y="343"/>
                  </a:lnTo>
                  <a:lnTo>
                    <a:pt x="183" y="341"/>
                  </a:lnTo>
                  <a:lnTo>
                    <a:pt x="168" y="337"/>
                  </a:lnTo>
                  <a:lnTo>
                    <a:pt x="151" y="334"/>
                  </a:lnTo>
                  <a:lnTo>
                    <a:pt x="136" y="329"/>
                  </a:lnTo>
                  <a:lnTo>
                    <a:pt x="121" y="325"/>
                  </a:lnTo>
                  <a:lnTo>
                    <a:pt x="106" y="320"/>
                  </a:lnTo>
                  <a:lnTo>
                    <a:pt x="92" y="313"/>
                  </a:lnTo>
                  <a:lnTo>
                    <a:pt x="76" y="306"/>
                  </a:lnTo>
                  <a:lnTo>
                    <a:pt x="62" y="300"/>
                  </a:lnTo>
                  <a:lnTo>
                    <a:pt x="51" y="291"/>
                  </a:lnTo>
                  <a:lnTo>
                    <a:pt x="41" y="280"/>
                  </a:lnTo>
                  <a:lnTo>
                    <a:pt x="35" y="269"/>
                  </a:lnTo>
                  <a:lnTo>
                    <a:pt x="31" y="255"/>
                  </a:lnTo>
                  <a:lnTo>
                    <a:pt x="31" y="239"/>
                  </a:lnTo>
                  <a:lnTo>
                    <a:pt x="33" y="218"/>
                  </a:lnTo>
                  <a:lnTo>
                    <a:pt x="38" y="197"/>
                  </a:lnTo>
                  <a:lnTo>
                    <a:pt x="42" y="182"/>
                  </a:lnTo>
                  <a:lnTo>
                    <a:pt x="51" y="165"/>
                  </a:lnTo>
                  <a:lnTo>
                    <a:pt x="60" y="150"/>
                  </a:lnTo>
                  <a:lnTo>
                    <a:pt x="68" y="136"/>
                  </a:lnTo>
                  <a:lnTo>
                    <a:pt x="79" y="124"/>
                  </a:lnTo>
                  <a:lnTo>
                    <a:pt x="89" y="111"/>
                  </a:lnTo>
                  <a:lnTo>
                    <a:pt x="101" y="100"/>
                  </a:lnTo>
                  <a:lnTo>
                    <a:pt x="114" y="88"/>
                  </a:lnTo>
                  <a:lnTo>
                    <a:pt x="129" y="76"/>
                  </a:lnTo>
                  <a:lnTo>
                    <a:pt x="144" y="64"/>
                  </a:lnTo>
                  <a:lnTo>
                    <a:pt x="162" y="53"/>
                  </a:lnTo>
                  <a:lnTo>
                    <a:pt x="181" y="41"/>
                  </a:lnTo>
                  <a:lnTo>
                    <a:pt x="201" y="31"/>
                  </a:lnTo>
                  <a:lnTo>
                    <a:pt x="219" y="22"/>
                  </a:lnTo>
                  <a:lnTo>
                    <a:pt x="237" y="14"/>
                  </a:lnTo>
                  <a:lnTo>
                    <a:pt x="253" y="7"/>
                  </a:lnTo>
                  <a:lnTo>
                    <a:pt x="268" y="1"/>
                  </a:lnTo>
                  <a:lnTo>
                    <a:pt x="255" y="0"/>
                  </a:lnTo>
                  <a:lnTo>
                    <a:pt x="238" y="1"/>
                  </a:lnTo>
                  <a:lnTo>
                    <a:pt x="221" y="5"/>
                  </a:lnTo>
                  <a:lnTo>
                    <a:pt x="201" y="11"/>
                  </a:lnTo>
                  <a:lnTo>
                    <a:pt x="181" y="19"/>
                  </a:lnTo>
                  <a:lnTo>
                    <a:pt x="161" y="28"/>
                  </a:lnTo>
                  <a:lnTo>
                    <a:pt x="142" y="39"/>
                  </a:lnTo>
                  <a:lnTo>
                    <a:pt x="126" y="50"/>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08" name="Freeform 1015"/>
            <p:cNvSpPr>
              <a:spLocks/>
            </p:cNvSpPr>
            <p:nvPr/>
          </p:nvSpPr>
          <p:spPr bwMode="auto">
            <a:xfrm>
              <a:off x="3475" y="2167"/>
              <a:ext cx="47" cy="42"/>
            </a:xfrm>
            <a:custGeom>
              <a:avLst/>
              <a:gdLst>
                <a:gd name="T0" fmla="*/ 39 w 282"/>
                <a:gd name="T1" fmla="*/ 13 h 253"/>
                <a:gd name="T2" fmla="*/ 41 w 282"/>
                <a:gd name="T3" fmla="*/ 15 h 253"/>
                <a:gd name="T4" fmla="*/ 42 w 282"/>
                <a:gd name="T5" fmla="*/ 18 h 253"/>
                <a:gd name="T6" fmla="*/ 43 w 282"/>
                <a:gd name="T7" fmla="*/ 21 h 253"/>
                <a:gd name="T8" fmla="*/ 43 w 282"/>
                <a:gd name="T9" fmla="*/ 24 h 253"/>
                <a:gd name="T10" fmla="*/ 43 w 282"/>
                <a:gd name="T11" fmla="*/ 26 h 253"/>
                <a:gd name="T12" fmla="*/ 42 w 282"/>
                <a:gd name="T13" fmla="*/ 28 h 253"/>
                <a:gd name="T14" fmla="*/ 41 w 282"/>
                <a:gd name="T15" fmla="*/ 31 h 253"/>
                <a:gd name="T16" fmla="*/ 39 w 282"/>
                <a:gd name="T17" fmla="*/ 32 h 253"/>
                <a:gd name="T18" fmla="*/ 37 w 282"/>
                <a:gd name="T19" fmla="*/ 34 h 253"/>
                <a:gd name="T20" fmla="*/ 36 w 282"/>
                <a:gd name="T21" fmla="*/ 36 h 253"/>
                <a:gd name="T22" fmla="*/ 34 w 282"/>
                <a:gd name="T23" fmla="*/ 37 h 253"/>
                <a:gd name="T24" fmla="*/ 32 w 282"/>
                <a:gd name="T25" fmla="*/ 39 h 253"/>
                <a:gd name="T26" fmla="*/ 32 w 282"/>
                <a:gd name="T27" fmla="*/ 40 h 253"/>
                <a:gd name="T28" fmla="*/ 32 w 282"/>
                <a:gd name="T29" fmla="*/ 40 h 253"/>
                <a:gd name="T30" fmla="*/ 32 w 282"/>
                <a:gd name="T31" fmla="*/ 41 h 253"/>
                <a:gd name="T32" fmla="*/ 32 w 282"/>
                <a:gd name="T33" fmla="*/ 41 h 253"/>
                <a:gd name="T34" fmla="*/ 33 w 282"/>
                <a:gd name="T35" fmla="*/ 42 h 253"/>
                <a:gd name="T36" fmla="*/ 33 w 282"/>
                <a:gd name="T37" fmla="*/ 42 h 253"/>
                <a:gd name="T38" fmla="*/ 34 w 282"/>
                <a:gd name="T39" fmla="*/ 42 h 253"/>
                <a:gd name="T40" fmla="*/ 35 w 282"/>
                <a:gd name="T41" fmla="*/ 41 h 253"/>
                <a:gd name="T42" fmla="*/ 39 w 282"/>
                <a:gd name="T43" fmla="*/ 39 h 253"/>
                <a:gd name="T44" fmla="*/ 42 w 282"/>
                <a:gd name="T45" fmla="*/ 36 h 253"/>
                <a:gd name="T46" fmla="*/ 45 w 282"/>
                <a:gd name="T47" fmla="*/ 32 h 253"/>
                <a:gd name="T48" fmla="*/ 46 w 282"/>
                <a:gd name="T49" fmla="*/ 28 h 253"/>
                <a:gd name="T50" fmla="*/ 47 w 282"/>
                <a:gd name="T51" fmla="*/ 23 h 253"/>
                <a:gd name="T52" fmla="*/ 47 w 282"/>
                <a:gd name="T53" fmla="*/ 19 h 253"/>
                <a:gd name="T54" fmla="*/ 45 w 282"/>
                <a:gd name="T55" fmla="*/ 15 h 253"/>
                <a:gd name="T56" fmla="*/ 42 w 282"/>
                <a:gd name="T57" fmla="*/ 12 h 253"/>
                <a:gd name="T58" fmla="*/ 39 w 282"/>
                <a:gd name="T59" fmla="*/ 10 h 253"/>
                <a:gd name="T60" fmla="*/ 37 w 282"/>
                <a:gd name="T61" fmla="*/ 8 h 253"/>
                <a:gd name="T62" fmla="*/ 34 w 282"/>
                <a:gd name="T63" fmla="*/ 6 h 253"/>
                <a:gd name="T64" fmla="*/ 30 w 282"/>
                <a:gd name="T65" fmla="*/ 5 h 253"/>
                <a:gd name="T66" fmla="*/ 27 w 282"/>
                <a:gd name="T67" fmla="*/ 4 h 253"/>
                <a:gd name="T68" fmla="*/ 24 w 282"/>
                <a:gd name="T69" fmla="*/ 3 h 253"/>
                <a:gd name="T70" fmla="*/ 20 w 282"/>
                <a:gd name="T71" fmla="*/ 2 h 253"/>
                <a:gd name="T72" fmla="*/ 17 w 282"/>
                <a:gd name="T73" fmla="*/ 1 h 253"/>
                <a:gd name="T74" fmla="*/ 14 w 282"/>
                <a:gd name="T75" fmla="*/ 1 h 253"/>
                <a:gd name="T76" fmla="*/ 10 w 282"/>
                <a:gd name="T77" fmla="*/ 0 h 253"/>
                <a:gd name="T78" fmla="*/ 8 w 282"/>
                <a:gd name="T79" fmla="*/ 0 h 253"/>
                <a:gd name="T80" fmla="*/ 5 w 282"/>
                <a:gd name="T81" fmla="*/ 0 h 253"/>
                <a:gd name="T82" fmla="*/ 3 w 282"/>
                <a:gd name="T83" fmla="*/ 0 h 253"/>
                <a:gd name="T84" fmla="*/ 2 w 282"/>
                <a:gd name="T85" fmla="*/ 0 h 253"/>
                <a:gd name="T86" fmla="*/ 1 w 282"/>
                <a:gd name="T87" fmla="*/ 1 h 253"/>
                <a:gd name="T88" fmla="*/ 0 w 282"/>
                <a:gd name="T89" fmla="*/ 1 h 253"/>
                <a:gd name="T90" fmla="*/ 2 w 282"/>
                <a:gd name="T91" fmla="*/ 1 h 253"/>
                <a:gd name="T92" fmla="*/ 4 w 282"/>
                <a:gd name="T93" fmla="*/ 1 h 253"/>
                <a:gd name="T94" fmla="*/ 6 w 282"/>
                <a:gd name="T95" fmla="*/ 2 h 253"/>
                <a:gd name="T96" fmla="*/ 9 w 282"/>
                <a:gd name="T97" fmla="*/ 2 h 253"/>
                <a:gd name="T98" fmla="*/ 11 w 282"/>
                <a:gd name="T99" fmla="*/ 3 h 253"/>
                <a:gd name="T100" fmla="*/ 14 w 282"/>
                <a:gd name="T101" fmla="*/ 3 h 253"/>
                <a:gd name="T102" fmla="*/ 16 w 282"/>
                <a:gd name="T103" fmla="*/ 4 h 253"/>
                <a:gd name="T104" fmla="*/ 19 w 282"/>
                <a:gd name="T105" fmla="*/ 4 h 253"/>
                <a:gd name="T106" fmla="*/ 22 w 282"/>
                <a:gd name="T107" fmla="*/ 5 h 253"/>
                <a:gd name="T108" fmla="*/ 24 w 282"/>
                <a:gd name="T109" fmla="*/ 6 h 253"/>
                <a:gd name="T110" fmla="*/ 27 w 282"/>
                <a:gd name="T111" fmla="*/ 7 h 253"/>
                <a:gd name="T112" fmla="*/ 29 w 282"/>
                <a:gd name="T113" fmla="*/ 8 h 253"/>
                <a:gd name="T114" fmla="*/ 32 w 282"/>
                <a:gd name="T115" fmla="*/ 9 h 253"/>
                <a:gd name="T116" fmla="*/ 35 w 282"/>
                <a:gd name="T117" fmla="*/ 10 h 253"/>
                <a:gd name="T118" fmla="*/ 37 w 282"/>
                <a:gd name="T119" fmla="*/ 11 h 253"/>
                <a:gd name="T120" fmla="*/ 39 w 282"/>
                <a:gd name="T121" fmla="*/ 13 h 25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82"/>
                <a:gd name="T184" fmla="*/ 0 h 253"/>
                <a:gd name="T185" fmla="*/ 282 w 282"/>
                <a:gd name="T186" fmla="*/ 253 h 25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82" h="253">
                  <a:moveTo>
                    <a:pt x="235" y="78"/>
                  </a:moveTo>
                  <a:lnTo>
                    <a:pt x="248" y="92"/>
                  </a:lnTo>
                  <a:lnTo>
                    <a:pt x="255" y="108"/>
                  </a:lnTo>
                  <a:lnTo>
                    <a:pt x="259" y="125"/>
                  </a:lnTo>
                  <a:lnTo>
                    <a:pt x="259" y="144"/>
                  </a:lnTo>
                  <a:lnTo>
                    <a:pt x="257" y="159"/>
                  </a:lnTo>
                  <a:lnTo>
                    <a:pt x="252" y="171"/>
                  </a:lnTo>
                  <a:lnTo>
                    <a:pt x="244" y="184"/>
                  </a:lnTo>
                  <a:lnTo>
                    <a:pt x="236" y="194"/>
                  </a:lnTo>
                  <a:lnTo>
                    <a:pt x="225" y="206"/>
                  </a:lnTo>
                  <a:lnTo>
                    <a:pt x="215" y="215"/>
                  </a:lnTo>
                  <a:lnTo>
                    <a:pt x="204" y="225"/>
                  </a:lnTo>
                  <a:lnTo>
                    <a:pt x="194" y="236"/>
                  </a:lnTo>
                  <a:lnTo>
                    <a:pt x="191" y="239"/>
                  </a:lnTo>
                  <a:lnTo>
                    <a:pt x="190" y="242"/>
                  </a:lnTo>
                  <a:lnTo>
                    <a:pt x="191" y="246"/>
                  </a:lnTo>
                  <a:lnTo>
                    <a:pt x="194" y="249"/>
                  </a:lnTo>
                  <a:lnTo>
                    <a:pt x="197" y="252"/>
                  </a:lnTo>
                  <a:lnTo>
                    <a:pt x="201" y="253"/>
                  </a:lnTo>
                  <a:lnTo>
                    <a:pt x="205" y="252"/>
                  </a:lnTo>
                  <a:lnTo>
                    <a:pt x="209" y="249"/>
                  </a:lnTo>
                  <a:lnTo>
                    <a:pt x="232" y="234"/>
                  </a:lnTo>
                  <a:lnTo>
                    <a:pt x="251" y="215"/>
                  </a:lnTo>
                  <a:lnTo>
                    <a:pt x="267" y="192"/>
                  </a:lnTo>
                  <a:lnTo>
                    <a:pt x="278" y="168"/>
                  </a:lnTo>
                  <a:lnTo>
                    <a:pt x="282" y="141"/>
                  </a:lnTo>
                  <a:lnTo>
                    <a:pt x="279" y="116"/>
                  </a:lnTo>
                  <a:lnTo>
                    <a:pt x="270" y="92"/>
                  </a:lnTo>
                  <a:lnTo>
                    <a:pt x="251" y="70"/>
                  </a:lnTo>
                  <a:lnTo>
                    <a:pt x="237" y="59"/>
                  </a:lnTo>
                  <a:lnTo>
                    <a:pt x="221" y="48"/>
                  </a:lnTo>
                  <a:lnTo>
                    <a:pt x="202" y="39"/>
                  </a:lnTo>
                  <a:lnTo>
                    <a:pt x="183" y="31"/>
                  </a:lnTo>
                  <a:lnTo>
                    <a:pt x="163" y="24"/>
                  </a:lnTo>
                  <a:lnTo>
                    <a:pt x="142" y="18"/>
                  </a:lnTo>
                  <a:lnTo>
                    <a:pt x="122" y="13"/>
                  </a:lnTo>
                  <a:lnTo>
                    <a:pt x="101" y="8"/>
                  </a:lnTo>
                  <a:lnTo>
                    <a:pt x="82" y="5"/>
                  </a:lnTo>
                  <a:lnTo>
                    <a:pt x="63" y="2"/>
                  </a:lnTo>
                  <a:lnTo>
                    <a:pt x="47" y="0"/>
                  </a:lnTo>
                  <a:lnTo>
                    <a:pt x="32" y="0"/>
                  </a:lnTo>
                  <a:lnTo>
                    <a:pt x="19" y="0"/>
                  </a:lnTo>
                  <a:lnTo>
                    <a:pt x="10" y="1"/>
                  </a:lnTo>
                  <a:lnTo>
                    <a:pt x="4" y="4"/>
                  </a:lnTo>
                  <a:lnTo>
                    <a:pt x="0" y="6"/>
                  </a:lnTo>
                  <a:lnTo>
                    <a:pt x="12" y="8"/>
                  </a:lnTo>
                  <a:lnTo>
                    <a:pt x="25" y="9"/>
                  </a:lnTo>
                  <a:lnTo>
                    <a:pt x="38" y="12"/>
                  </a:lnTo>
                  <a:lnTo>
                    <a:pt x="52" y="14"/>
                  </a:lnTo>
                  <a:lnTo>
                    <a:pt x="67" y="16"/>
                  </a:lnTo>
                  <a:lnTo>
                    <a:pt x="82" y="18"/>
                  </a:lnTo>
                  <a:lnTo>
                    <a:pt x="97" y="22"/>
                  </a:lnTo>
                  <a:lnTo>
                    <a:pt x="114" y="25"/>
                  </a:lnTo>
                  <a:lnTo>
                    <a:pt x="129" y="30"/>
                  </a:lnTo>
                  <a:lnTo>
                    <a:pt x="146" y="35"/>
                  </a:lnTo>
                  <a:lnTo>
                    <a:pt x="162" y="40"/>
                  </a:lnTo>
                  <a:lnTo>
                    <a:pt x="177" y="46"/>
                  </a:lnTo>
                  <a:lnTo>
                    <a:pt x="192" y="53"/>
                  </a:lnTo>
                  <a:lnTo>
                    <a:pt x="208" y="60"/>
                  </a:lnTo>
                  <a:lnTo>
                    <a:pt x="222" y="69"/>
                  </a:lnTo>
                  <a:lnTo>
                    <a:pt x="235" y="78"/>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09" name="Freeform 1016"/>
            <p:cNvSpPr>
              <a:spLocks/>
            </p:cNvSpPr>
            <p:nvPr/>
          </p:nvSpPr>
          <p:spPr bwMode="auto">
            <a:xfrm>
              <a:off x="3381" y="2190"/>
              <a:ext cx="19" cy="39"/>
            </a:xfrm>
            <a:custGeom>
              <a:avLst/>
              <a:gdLst>
                <a:gd name="T0" fmla="*/ 0 w 115"/>
                <a:gd name="T1" fmla="*/ 21 h 236"/>
                <a:gd name="T2" fmla="*/ 0 w 115"/>
                <a:gd name="T3" fmla="*/ 24 h 236"/>
                <a:gd name="T4" fmla="*/ 1 w 115"/>
                <a:gd name="T5" fmla="*/ 27 h 236"/>
                <a:gd name="T6" fmla="*/ 2 w 115"/>
                <a:gd name="T7" fmla="*/ 30 h 236"/>
                <a:gd name="T8" fmla="*/ 4 w 115"/>
                <a:gd name="T9" fmla="*/ 33 h 236"/>
                <a:gd name="T10" fmla="*/ 6 w 115"/>
                <a:gd name="T11" fmla="*/ 35 h 236"/>
                <a:gd name="T12" fmla="*/ 9 w 115"/>
                <a:gd name="T13" fmla="*/ 37 h 236"/>
                <a:gd name="T14" fmla="*/ 12 w 115"/>
                <a:gd name="T15" fmla="*/ 38 h 236"/>
                <a:gd name="T16" fmla="*/ 15 w 115"/>
                <a:gd name="T17" fmla="*/ 39 h 236"/>
                <a:gd name="T18" fmla="*/ 16 w 115"/>
                <a:gd name="T19" fmla="*/ 39 h 236"/>
                <a:gd name="T20" fmla="*/ 17 w 115"/>
                <a:gd name="T21" fmla="*/ 39 h 236"/>
                <a:gd name="T22" fmla="*/ 18 w 115"/>
                <a:gd name="T23" fmla="*/ 38 h 236"/>
                <a:gd name="T24" fmla="*/ 18 w 115"/>
                <a:gd name="T25" fmla="*/ 37 h 236"/>
                <a:gd name="T26" fmla="*/ 18 w 115"/>
                <a:gd name="T27" fmla="*/ 36 h 236"/>
                <a:gd name="T28" fmla="*/ 18 w 115"/>
                <a:gd name="T29" fmla="*/ 36 h 236"/>
                <a:gd name="T30" fmla="*/ 18 w 115"/>
                <a:gd name="T31" fmla="*/ 35 h 236"/>
                <a:gd name="T32" fmla="*/ 17 w 115"/>
                <a:gd name="T33" fmla="*/ 34 h 236"/>
                <a:gd name="T34" fmla="*/ 14 w 115"/>
                <a:gd name="T35" fmla="*/ 33 h 236"/>
                <a:gd name="T36" fmla="*/ 11 w 115"/>
                <a:gd name="T37" fmla="*/ 32 h 236"/>
                <a:gd name="T38" fmla="*/ 8 w 115"/>
                <a:gd name="T39" fmla="*/ 30 h 236"/>
                <a:gd name="T40" fmla="*/ 7 w 115"/>
                <a:gd name="T41" fmla="*/ 27 h 236"/>
                <a:gd name="T42" fmla="*/ 5 w 115"/>
                <a:gd name="T43" fmla="*/ 24 h 236"/>
                <a:gd name="T44" fmla="*/ 5 w 115"/>
                <a:gd name="T45" fmla="*/ 21 h 236"/>
                <a:gd name="T46" fmla="*/ 5 w 115"/>
                <a:gd name="T47" fmla="*/ 18 h 236"/>
                <a:gd name="T48" fmla="*/ 6 w 115"/>
                <a:gd name="T49" fmla="*/ 15 h 236"/>
                <a:gd name="T50" fmla="*/ 7 w 115"/>
                <a:gd name="T51" fmla="*/ 12 h 236"/>
                <a:gd name="T52" fmla="*/ 9 w 115"/>
                <a:gd name="T53" fmla="*/ 10 h 236"/>
                <a:gd name="T54" fmla="*/ 12 w 115"/>
                <a:gd name="T55" fmla="*/ 8 h 236"/>
                <a:gd name="T56" fmla="*/ 14 w 115"/>
                <a:gd name="T57" fmla="*/ 5 h 236"/>
                <a:gd name="T58" fmla="*/ 16 w 115"/>
                <a:gd name="T59" fmla="*/ 4 h 236"/>
                <a:gd name="T60" fmla="*/ 18 w 115"/>
                <a:gd name="T61" fmla="*/ 2 h 236"/>
                <a:gd name="T62" fmla="*/ 19 w 115"/>
                <a:gd name="T63" fmla="*/ 1 h 236"/>
                <a:gd name="T64" fmla="*/ 19 w 115"/>
                <a:gd name="T65" fmla="*/ 0 h 236"/>
                <a:gd name="T66" fmla="*/ 17 w 115"/>
                <a:gd name="T67" fmla="*/ 1 h 236"/>
                <a:gd name="T68" fmla="*/ 14 w 115"/>
                <a:gd name="T69" fmla="*/ 2 h 236"/>
                <a:gd name="T70" fmla="*/ 11 w 115"/>
                <a:gd name="T71" fmla="*/ 4 h 236"/>
                <a:gd name="T72" fmla="*/ 8 w 115"/>
                <a:gd name="T73" fmla="*/ 7 h 236"/>
                <a:gd name="T74" fmla="*/ 5 w 115"/>
                <a:gd name="T75" fmla="*/ 10 h 236"/>
                <a:gd name="T76" fmla="*/ 3 w 115"/>
                <a:gd name="T77" fmla="*/ 14 h 236"/>
                <a:gd name="T78" fmla="*/ 1 w 115"/>
                <a:gd name="T79" fmla="*/ 17 h 236"/>
                <a:gd name="T80" fmla="*/ 0 w 115"/>
                <a:gd name="T81" fmla="*/ 21 h 2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5"/>
                <a:gd name="T124" fmla="*/ 0 h 236"/>
                <a:gd name="T125" fmla="*/ 115 w 115"/>
                <a:gd name="T126" fmla="*/ 236 h 2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5" h="236">
                  <a:moveTo>
                    <a:pt x="0" y="128"/>
                  </a:moveTo>
                  <a:lnTo>
                    <a:pt x="0" y="148"/>
                  </a:lnTo>
                  <a:lnTo>
                    <a:pt x="5" y="166"/>
                  </a:lnTo>
                  <a:lnTo>
                    <a:pt x="13" y="184"/>
                  </a:lnTo>
                  <a:lnTo>
                    <a:pt x="24" y="198"/>
                  </a:lnTo>
                  <a:lnTo>
                    <a:pt x="39" y="211"/>
                  </a:lnTo>
                  <a:lnTo>
                    <a:pt x="55" y="223"/>
                  </a:lnTo>
                  <a:lnTo>
                    <a:pt x="74" y="231"/>
                  </a:lnTo>
                  <a:lnTo>
                    <a:pt x="92" y="235"/>
                  </a:lnTo>
                  <a:lnTo>
                    <a:pt x="98" y="236"/>
                  </a:lnTo>
                  <a:lnTo>
                    <a:pt x="104" y="234"/>
                  </a:lnTo>
                  <a:lnTo>
                    <a:pt x="109" y="231"/>
                  </a:lnTo>
                  <a:lnTo>
                    <a:pt x="111" y="226"/>
                  </a:lnTo>
                  <a:lnTo>
                    <a:pt x="111" y="220"/>
                  </a:lnTo>
                  <a:lnTo>
                    <a:pt x="110" y="215"/>
                  </a:lnTo>
                  <a:lnTo>
                    <a:pt x="107" y="210"/>
                  </a:lnTo>
                  <a:lnTo>
                    <a:pt x="101" y="208"/>
                  </a:lnTo>
                  <a:lnTo>
                    <a:pt x="82" y="201"/>
                  </a:lnTo>
                  <a:lnTo>
                    <a:pt x="64" y="192"/>
                  </a:lnTo>
                  <a:lnTo>
                    <a:pt x="50" y="179"/>
                  </a:lnTo>
                  <a:lnTo>
                    <a:pt x="40" y="165"/>
                  </a:lnTo>
                  <a:lnTo>
                    <a:pt x="33" y="148"/>
                  </a:lnTo>
                  <a:lnTo>
                    <a:pt x="29" y="130"/>
                  </a:lnTo>
                  <a:lnTo>
                    <a:pt x="29" y="110"/>
                  </a:lnTo>
                  <a:lnTo>
                    <a:pt x="35" y="89"/>
                  </a:lnTo>
                  <a:lnTo>
                    <a:pt x="43" y="74"/>
                  </a:lnTo>
                  <a:lnTo>
                    <a:pt x="56" y="60"/>
                  </a:lnTo>
                  <a:lnTo>
                    <a:pt x="70" y="46"/>
                  </a:lnTo>
                  <a:lnTo>
                    <a:pt x="85" y="33"/>
                  </a:lnTo>
                  <a:lnTo>
                    <a:pt x="98" y="23"/>
                  </a:lnTo>
                  <a:lnTo>
                    <a:pt x="109" y="12"/>
                  </a:lnTo>
                  <a:lnTo>
                    <a:pt x="115" y="6"/>
                  </a:lnTo>
                  <a:lnTo>
                    <a:pt x="115" y="0"/>
                  </a:lnTo>
                  <a:lnTo>
                    <a:pt x="102" y="4"/>
                  </a:lnTo>
                  <a:lnTo>
                    <a:pt x="85" y="12"/>
                  </a:lnTo>
                  <a:lnTo>
                    <a:pt x="68" y="26"/>
                  </a:lnTo>
                  <a:lnTo>
                    <a:pt x="49" y="42"/>
                  </a:lnTo>
                  <a:lnTo>
                    <a:pt x="32" y="61"/>
                  </a:lnTo>
                  <a:lnTo>
                    <a:pt x="17" y="82"/>
                  </a:lnTo>
                  <a:lnTo>
                    <a:pt x="6" y="105"/>
                  </a:lnTo>
                  <a:lnTo>
                    <a:pt x="0" y="128"/>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10" name="Freeform 1017"/>
            <p:cNvSpPr>
              <a:spLocks/>
            </p:cNvSpPr>
            <p:nvPr/>
          </p:nvSpPr>
          <p:spPr bwMode="auto">
            <a:xfrm>
              <a:off x="3514" y="2164"/>
              <a:ext cx="41" cy="52"/>
            </a:xfrm>
            <a:custGeom>
              <a:avLst/>
              <a:gdLst>
                <a:gd name="T0" fmla="*/ 35 w 245"/>
                <a:gd name="T1" fmla="*/ 21 h 310"/>
                <a:gd name="T2" fmla="*/ 37 w 245"/>
                <a:gd name="T3" fmla="*/ 24 h 310"/>
                <a:gd name="T4" fmla="*/ 38 w 245"/>
                <a:gd name="T5" fmla="*/ 28 h 310"/>
                <a:gd name="T6" fmla="*/ 37 w 245"/>
                <a:gd name="T7" fmla="*/ 31 h 310"/>
                <a:gd name="T8" fmla="*/ 35 w 245"/>
                <a:gd name="T9" fmla="*/ 35 h 310"/>
                <a:gd name="T10" fmla="*/ 31 w 245"/>
                <a:gd name="T11" fmla="*/ 38 h 310"/>
                <a:gd name="T12" fmla="*/ 28 w 245"/>
                <a:gd name="T13" fmla="*/ 41 h 310"/>
                <a:gd name="T14" fmla="*/ 24 w 245"/>
                <a:gd name="T15" fmla="*/ 44 h 310"/>
                <a:gd name="T16" fmla="*/ 21 w 245"/>
                <a:gd name="T17" fmla="*/ 47 h 310"/>
                <a:gd name="T18" fmla="*/ 21 w 245"/>
                <a:gd name="T19" fmla="*/ 48 h 310"/>
                <a:gd name="T20" fmla="*/ 20 w 245"/>
                <a:gd name="T21" fmla="*/ 50 h 310"/>
                <a:gd name="T22" fmla="*/ 20 w 245"/>
                <a:gd name="T23" fmla="*/ 51 h 310"/>
                <a:gd name="T24" fmla="*/ 22 w 245"/>
                <a:gd name="T25" fmla="*/ 52 h 310"/>
                <a:gd name="T26" fmla="*/ 23 w 245"/>
                <a:gd name="T27" fmla="*/ 52 h 310"/>
                <a:gd name="T28" fmla="*/ 26 w 245"/>
                <a:gd name="T29" fmla="*/ 49 h 310"/>
                <a:gd name="T30" fmla="*/ 30 w 245"/>
                <a:gd name="T31" fmla="*/ 45 h 310"/>
                <a:gd name="T32" fmla="*/ 35 w 245"/>
                <a:gd name="T33" fmla="*/ 41 h 310"/>
                <a:gd name="T34" fmla="*/ 38 w 245"/>
                <a:gd name="T35" fmla="*/ 37 h 310"/>
                <a:gd name="T36" fmla="*/ 41 w 245"/>
                <a:gd name="T37" fmla="*/ 31 h 310"/>
                <a:gd name="T38" fmla="*/ 41 w 245"/>
                <a:gd name="T39" fmla="*/ 25 h 310"/>
                <a:gd name="T40" fmla="*/ 38 w 245"/>
                <a:gd name="T41" fmla="*/ 20 h 310"/>
                <a:gd name="T42" fmla="*/ 34 w 245"/>
                <a:gd name="T43" fmla="*/ 16 h 310"/>
                <a:gd name="T44" fmla="*/ 29 w 245"/>
                <a:gd name="T45" fmla="*/ 13 h 310"/>
                <a:gd name="T46" fmla="*/ 25 w 245"/>
                <a:gd name="T47" fmla="*/ 10 h 310"/>
                <a:gd name="T48" fmla="*/ 20 w 245"/>
                <a:gd name="T49" fmla="*/ 8 h 310"/>
                <a:gd name="T50" fmla="*/ 16 w 245"/>
                <a:gd name="T51" fmla="*/ 5 h 310"/>
                <a:gd name="T52" fmla="*/ 11 w 245"/>
                <a:gd name="T53" fmla="*/ 3 h 310"/>
                <a:gd name="T54" fmla="*/ 7 w 245"/>
                <a:gd name="T55" fmla="*/ 1 h 310"/>
                <a:gd name="T56" fmla="*/ 3 w 245"/>
                <a:gd name="T57" fmla="*/ 0 h 310"/>
                <a:gd name="T58" fmla="*/ 1 w 245"/>
                <a:gd name="T59" fmla="*/ 0 h 310"/>
                <a:gd name="T60" fmla="*/ 2 w 245"/>
                <a:gd name="T61" fmla="*/ 1 h 310"/>
                <a:gd name="T62" fmla="*/ 6 w 245"/>
                <a:gd name="T63" fmla="*/ 3 h 310"/>
                <a:gd name="T64" fmla="*/ 10 w 245"/>
                <a:gd name="T65" fmla="*/ 5 h 310"/>
                <a:gd name="T66" fmla="*/ 14 w 245"/>
                <a:gd name="T67" fmla="*/ 7 h 310"/>
                <a:gd name="T68" fmla="*/ 19 w 245"/>
                <a:gd name="T69" fmla="*/ 10 h 310"/>
                <a:gd name="T70" fmla="*/ 23 w 245"/>
                <a:gd name="T71" fmla="*/ 12 h 310"/>
                <a:gd name="T72" fmla="*/ 28 w 245"/>
                <a:gd name="T73" fmla="*/ 15 h 310"/>
                <a:gd name="T74" fmla="*/ 31 w 245"/>
                <a:gd name="T75" fmla="*/ 18 h 31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45"/>
                <a:gd name="T115" fmla="*/ 0 h 310"/>
                <a:gd name="T116" fmla="*/ 245 w 245"/>
                <a:gd name="T117" fmla="*/ 310 h 31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45" h="310">
                  <a:moveTo>
                    <a:pt x="200" y="116"/>
                  </a:moveTo>
                  <a:lnTo>
                    <a:pt x="208" y="124"/>
                  </a:lnTo>
                  <a:lnTo>
                    <a:pt x="214" y="133"/>
                  </a:lnTo>
                  <a:lnTo>
                    <a:pt x="220" y="144"/>
                  </a:lnTo>
                  <a:lnTo>
                    <a:pt x="223" y="154"/>
                  </a:lnTo>
                  <a:lnTo>
                    <a:pt x="226" y="164"/>
                  </a:lnTo>
                  <a:lnTo>
                    <a:pt x="224" y="176"/>
                  </a:lnTo>
                  <a:lnTo>
                    <a:pt x="222" y="187"/>
                  </a:lnTo>
                  <a:lnTo>
                    <a:pt x="216" y="198"/>
                  </a:lnTo>
                  <a:lnTo>
                    <a:pt x="208" y="209"/>
                  </a:lnTo>
                  <a:lnTo>
                    <a:pt x="199" y="219"/>
                  </a:lnTo>
                  <a:lnTo>
                    <a:pt x="188" y="229"/>
                  </a:lnTo>
                  <a:lnTo>
                    <a:pt x="177" y="238"/>
                  </a:lnTo>
                  <a:lnTo>
                    <a:pt x="166" y="246"/>
                  </a:lnTo>
                  <a:lnTo>
                    <a:pt x="154" y="255"/>
                  </a:lnTo>
                  <a:lnTo>
                    <a:pt x="142" y="264"/>
                  </a:lnTo>
                  <a:lnTo>
                    <a:pt x="132" y="275"/>
                  </a:lnTo>
                  <a:lnTo>
                    <a:pt x="128" y="278"/>
                  </a:lnTo>
                  <a:lnTo>
                    <a:pt x="126" y="283"/>
                  </a:lnTo>
                  <a:lnTo>
                    <a:pt x="124" y="287"/>
                  </a:lnTo>
                  <a:lnTo>
                    <a:pt x="121" y="292"/>
                  </a:lnTo>
                  <a:lnTo>
                    <a:pt x="120" y="296"/>
                  </a:lnTo>
                  <a:lnTo>
                    <a:pt x="120" y="301"/>
                  </a:lnTo>
                  <a:lnTo>
                    <a:pt x="122" y="306"/>
                  </a:lnTo>
                  <a:lnTo>
                    <a:pt x="126" y="309"/>
                  </a:lnTo>
                  <a:lnTo>
                    <a:pt x="131" y="310"/>
                  </a:lnTo>
                  <a:lnTo>
                    <a:pt x="135" y="310"/>
                  </a:lnTo>
                  <a:lnTo>
                    <a:pt x="139" y="309"/>
                  </a:lnTo>
                  <a:lnTo>
                    <a:pt x="142" y="306"/>
                  </a:lnTo>
                  <a:lnTo>
                    <a:pt x="154" y="292"/>
                  </a:lnTo>
                  <a:lnTo>
                    <a:pt x="167" y="280"/>
                  </a:lnTo>
                  <a:lnTo>
                    <a:pt x="180" y="269"/>
                  </a:lnTo>
                  <a:lnTo>
                    <a:pt x="194" y="257"/>
                  </a:lnTo>
                  <a:lnTo>
                    <a:pt x="207" y="246"/>
                  </a:lnTo>
                  <a:lnTo>
                    <a:pt x="220" y="233"/>
                  </a:lnTo>
                  <a:lnTo>
                    <a:pt x="230" y="219"/>
                  </a:lnTo>
                  <a:lnTo>
                    <a:pt x="238" y="204"/>
                  </a:lnTo>
                  <a:lnTo>
                    <a:pt x="244" y="186"/>
                  </a:lnTo>
                  <a:lnTo>
                    <a:pt x="245" y="169"/>
                  </a:lnTo>
                  <a:lnTo>
                    <a:pt x="243" y="152"/>
                  </a:lnTo>
                  <a:lnTo>
                    <a:pt x="237" y="134"/>
                  </a:lnTo>
                  <a:lnTo>
                    <a:pt x="228" y="119"/>
                  </a:lnTo>
                  <a:lnTo>
                    <a:pt x="217" y="105"/>
                  </a:lnTo>
                  <a:lnTo>
                    <a:pt x="203" y="93"/>
                  </a:lnTo>
                  <a:lnTo>
                    <a:pt x="188" y="83"/>
                  </a:lnTo>
                  <a:lnTo>
                    <a:pt x="176" y="76"/>
                  </a:lnTo>
                  <a:lnTo>
                    <a:pt x="163" y="69"/>
                  </a:lnTo>
                  <a:lnTo>
                    <a:pt x="151" y="61"/>
                  </a:lnTo>
                  <a:lnTo>
                    <a:pt x="136" y="54"/>
                  </a:lnTo>
                  <a:lnTo>
                    <a:pt x="122" y="46"/>
                  </a:lnTo>
                  <a:lnTo>
                    <a:pt x="107" y="39"/>
                  </a:lnTo>
                  <a:lnTo>
                    <a:pt x="93" y="31"/>
                  </a:lnTo>
                  <a:lnTo>
                    <a:pt x="79" y="24"/>
                  </a:lnTo>
                  <a:lnTo>
                    <a:pt x="66" y="18"/>
                  </a:lnTo>
                  <a:lnTo>
                    <a:pt x="53" y="13"/>
                  </a:lnTo>
                  <a:lnTo>
                    <a:pt x="40" y="8"/>
                  </a:lnTo>
                  <a:lnTo>
                    <a:pt x="30" y="5"/>
                  </a:lnTo>
                  <a:lnTo>
                    <a:pt x="20" y="1"/>
                  </a:lnTo>
                  <a:lnTo>
                    <a:pt x="12" y="0"/>
                  </a:lnTo>
                  <a:lnTo>
                    <a:pt x="5" y="0"/>
                  </a:lnTo>
                  <a:lnTo>
                    <a:pt x="0" y="2"/>
                  </a:lnTo>
                  <a:lnTo>
                    <a:pt x="11" y="8"/>
                  </a:lnTo>
                  <a:lnTo>
                    <a:pt x="23" y="14"/>
                  </a:lnTo>
                  <a:lnTo>
                    <a:pt x="36" y="20"/>
                  </a:lnTo>
                  <a:lnTo>
                    <a:pt x="47" y="25"/>
                  </a:lnTo>
                  <a:lnTo>
                    <a:pt x="60" y="31"/>
                  </a:lnTo>
                  <a:lnTo>
                    <a:pt x="73" y="37"/>
                  </a:lnTo>
                  <a:lnTo>
                    <a:pt x="86" y="44"/>
                  </a:lnTo>
                  <a:lnTo>
                    <a:pt x="99" y="51"/>
                  </a:lnTo>
                  <a:lnTo>
                    <a:pt x="113" y="57"/>
                  </a:lnTo>
                  <a:lnTo>
                    <a:pt x="126" y="64"/>
                  </a:lnTo>
                  <a:lnTo>
                    <a:pt x="139" y="71"/>
                  </a:lnTo>
                  <a:lnTo>
                    <a:pt x="152" y="79"/>
                  </a:lnTo>
                  <a:lnTo>
                    <a:pt x="165" y="88"/>
                  </a:lnTo>
                  <a:lnTo>
                    <a:pt x="176" y="96"/>
                  </a:lnTo>
                  <a:lnTo>
                    <a:pt x="188" y="106"/>
                  </a:lnTo>
                  <a:lnTo>
                    <a:pt x="200" y="116"/>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nvGrpSpPr>
            <p:cNvPr id="51511" name="Group 1374"/>
            <p:cNvGrpSpPr>
              <a:grpSpLocks/>
            </p:cNvGrpSpPr>
            <p:nvPr/>
          </p:nvGrpSpPr>
          <p:grpSpPr bwMode="auto">
            <a:xfrm>
              <a:off x="3429" y="2236"/>
              <a:ext cx="135" cy="180"/>
              <a:chOff x="3774" y="2423"/>
              <a:chExt cx="189" cy="286"/>
            </a:xfrm>
          </p:grpSpPr>
          <p:sp>
            <p:nvSpPr>
              <p:cNvPr id="51512" name="Rectangle 1375"/>
              <p:cNvSpPr>
                <a:spLocks noChangeArrowheads="1"/>
              </p:cNvSpPr>
              <p:nvPr/>
            </p:nvSpPr>
            <p:spPr bwMode="auto">
              <a:xfrm>
                <a:off x="3790" y="2610"/>
                <a:ext cx="153" cy="56"/>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13" name="Rectangle 1376"/>
              <p:cNvSpPr>
                <a:spLocks noChangeArrowheads="1"/>
              </p:cNvSpPr>
              <p:nvPr/>
            </p:nvSpPr>
            <p:spPr bwMode="auto">
              <a:xfrm>
                <a:off x="3774" y="2653"/>
                <a:ext cx="189" cy="56"/>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14" name="Rectangle 1377"/>
              <p:cNvSpPr>
                <a:spLocks noChangeArrowheads="1"/>
              </p:cNvSpPr>
              <p:nvPr/>
            </p:nvSpPr>
            <p:spPr bwMode="auto">
              <a:xfrm>
                <a:off x="3808" y="2564"/>
                <a:ext cx="119" cy="56"/>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15" name="Rectangle 1378"/>
              <p:cNvSpPr>
                <a:spLocks noChangeArrowheads="1"/>
              </p:cNvSpPr>
              <p:nvPr/>
            </p:nvSpPr>
            <p:spPr bwMode="auto">
              <a:xfrm>
                <a:off x="3818" y="2518"/>
                <a:ext cx="97" cy="56"/>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16" name="Rectangle 1379"/>
              <p:cNvSpPr>
                <a:spLocks noChangeArrowheads="1"/>
              </p:cNvSpPr>
              <p:nvPr/>
            </p:nvSpPr>
            <p:spPr bwMode="auto">
              <a:xfrm>
                <a:off x="3828" y="2472"/>
                <a:ext cx="74" cy="56"/>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517" name="Rectangle 1380"/>
              <p:cNvSpPr>
                <a:spLocks noChangeArrowheads="1"/>
              </p:cNvSpPr>
              <p:nvPr/>
            </p:nvSpPr>
            <p:spPr bwMode="auto">
              <a:xfrm>
                <a:off x="3839" y="2423"/>
                <a:ext cx="51" cy="56"/>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grpSp>
      <p:sp>
        <p:nvSpPr>
          <p:cNvPr id="51469" name="Line 948"/>
          <p:cNvSpPr>
            <a:spLocks noChangeShapeType="1"/>
          </p:cNvSpPr>
          <p:nvPr/>
        </p:nvSpPr>
        <p:spPr bwMode="auto">
          <a:xfrm flipV="1">
            <a:off x="5597525" y="3663950"/>
            <a:ext cx="168275" cy="3175"/>
          </a:xfrm>
          <a:prstGeom prst="line">
            <a:avLst/>
          </a:prstGeom>
          <a:ln>
            <a:headEnd/>
            <a:tailEnd/>
          </a:ln>
        </p:spPr>
        <p:style>
          <a:lnRef idx="1">
            <a:schemeClr val="dk1"/>
          </a:lnRef>
          <a:fillRef idx="2">
            <a:schemeClr val="dk1"/>
          </a:fillRef>
          <a:effectRef idx="1">
            <a:schemeClr val="dk1"/>
          </a:effectRef>
          <a:fontRef idx="minor">
            <a:schemeClr val="dk1"/>
          </a:fontRef>
        </p:style>
        <p:txBody>
          <a:bodyPr/>
          <a:lstStyle/>
          <a:p>
            <a:endParaRPr lang="en-CA"/>
          </a:p>
        </p:txBody>
      </p:sp>
      <p:grpSp>
        <p:nvGrpSpPr>
          <p:cNvPr id="51470" name="Group 1407"/>
          <p:cNvGrpSpPr>
            <a:grpSpLocks/>
          </p:cNvGrpSpPr>
          <p:nvPr/>
        </p:nvGrpSpPr>
        <p:grpSpPr bwMode="auto">
          <a:xfrm>
            <a:off x="6791325" y="4984750"/>
            <a:ext cx="290513" cy="404813"/>
            <a:chOff x="3901" y="2524"/>
            <a:chExt cx="183" cy="255"/>
          </a:xfrm>
        </p:grpSpPr>
        <p:sp>
          <p:nvSpPr>
            <p:cNvPr id="51471" name="Freeform 1384"/>
            <p:cNvSpPr>
              <a:spLocks/>
            </p:cNvSpPr>
            <p:nvPr/>
          </p:nvSpPr>
          <p:spPr bwMode="auto">
            <a:xfrm>
              <a:off x="3950" y="2537"/>
              <a:ext cx="33" cy="39"/>
            </a:xfrm>
            <a:custGeom>
              <a:avLst/>
              <a:gdLst>
                <a:gd name="T0" fmla="*/ 12 w 199"/>
                <a:gd name="T1" fmla="*/ 5 h 232"/>
                <a:gd name="T2" fmla="*/ 9 w 199"/>
                <a:gd name="T3" fmla="*/ 7 h 232"/>
                <a:gd name="T4" fmla="*/ 7 w 199"/>
                <a:gd name="T5" fmla="*/ 8 h 232"/>
                <a:gd name="T6" fmla="*/ 5 w 199"/>
                <a:gd name="T7" fmla="*/ 11 h 232"/>
                <a:gd name="T8" fmla="*/ 3 w 199"/>
                <a:gd name="T9" fmla="*/ 13 h 232"/>
                <a:gd name="T10" fmla="*/ 2 w 199"/>
                <a:gd name="T11" fmla="*/ 15 h 232"/>
                <a:gd name="T12" fmla="*/ 1 w 199"/>
                <a:gd name="T13" fmla="*/ 18 h 232"/>
                <a:gd name="T14" fmla="*/ 0 w 199"/>
                <a:gd name="T15" fmla="*/ 21 h 232"/>
                <a:gd name="T16" fmla="*/ 0 w 199"/>
                <a:gd name="T17" fmla="*/ 24 h 232"/>
                <a:gd name="T18" fmla="*/ 0 w 199"/>
                <a:gd name="T19" fmla="*/ 28 h 232"/>
                <a:gd name="T20" fmla="*/ 2 w 199"/>
                <a:gd name="T21" fmla="*/ 31 h 232"/>
                <a:gd name="T22" fmla="*/ 4 w 199"/>
                <a:gd name="T23" fmla="*/ 34 h 232"/>
                <a:gd name="T24" fmla="*/ 7 w 199"/>
                <a:gd name="T25" fmla="*/ 36 h 232"/>
                <a:gd name="T26" fmla="*/ 11 w 199"/>
                <a:gd name="T27" fmla="*/ 38 h 232"/>
                <a:gd name="T28" fmla="*/ 15 w 199"/>
                <a:gd name="T29" fmla="*/ 39 h 232"/>
                <a:gd name="T30" fmla="*/ 18 w 199"/>
                <a:gd name="T31" fmla="*/ 39 h 232"/>
                <a:gd name="T32" fmla="*/ 22 w 199"/>
                <a:gd name="T33" fmla="*/ 38 h 232"/>
                <a:gd name="T34" fmla="*/ 23 w 199"/>
                <a:gd name="T35" fmla="*/ 38 h 232"/>
                <a:gd name="T36" fmla="*/ 24 w 199"/>
                <a:gd name="T37" fmla="*/ 38 h 232"/>
                <a:gd name="T38" fmla="*/ 24 w 199"/>
                <a:gd name="T39" fmla="*/ 37 h 232"/>
                <a:gd name="T40" fmla="*/ 25 w 199"/>
                <a:gd name="T41" fmla="*/ 37 h 232"/>
                <a:gd name="T42" fmla="*/ 24 w 199"/>
                <a:gd name="T43" fmla="*/ 36 h 232"/>
                <a:gd name="T44" fmla="*/ 23 w 199"/>
                <a:gd name="T45" fmla="*/ 35 h 232"/>
                <a:gd name="T46" fmla="*/ 22 w 199"/>
                <a:gd name="T47" fmla="*/ 34 h 232"/>
                <a:gd name="T48" fmla="*/ 21 w 199"/>
                <a:gd name="T49" fmla="*/ 34 h 232"/>
                <a:gd name="T50" fmla="*/ 19 w 199"/>
                <a:gd name="T51" fmla="*/ 33 h 232"/>
                <a:gd name="T52" fmla="*/ 17 w 199"/>
                <a:gd name="T53" fmla="*/ 33 h 232"/>
                <a:gd name="T54" fmla="*/ 16 w 199"/>
                <a:gd name="T55" fmla="*/ 32 h 232"/>
                <a:gd name="T56" fmla="*/ 14 w 199"/>
                <a:gd name="T57" fmla="*/ 32 h 232"/>
                <a:gd name="T58" fmla="*/ 12 w 199"/>
                <a:gd name="T59" fmla="*/ 31 h 232"/>
                <a:gd name="T60" fmla="*/ 10 w 199"/>
                <a:gd name="T61" fmla="*/ 31 h 232"/>
                <a:gd name="T62" fmla="*/ 9 w 199"/>
                <a:gd name="T63" fmla="*/ 30 h 232"/>
                <a:gd name="T64" fmla="*/ 7 w 199"/>
                <a:gd name="T65" fmla="*/ 28 h 232"/>
                <a:gd name="T66" fmla="*/ 7 w 199"/>
                <a:gd name="T67" fmla="*/ 22 h 232"/>
                <a:gd name="T68" fmla="*/ 8 w 199"/>
                <a:gd name="T69" fmla="*/ 16 h 232"/>
                <a:gd name="T70" fmla="*/ 11 w 199"/>
                <a:gd name="T71" fmla="*/ 12 h 232"/>
                <a:gd name="T72" fmla="*/ 16 w 199"/>
                <a:gd name="T73" fmla="*/ 8 h 232"/>
                <a:gd name="T74" fmla="*/ 20 w 199"/>
                <a:gd name="T75" fmla="*/ 6 h 232"/>
                <a:gd name="T76" fmla="*/ 25 w 199"/>
                <a:gd name="T77" fmla="*/ 4 h 232"/>
                <a:gd name="T78" fmla="*/ 30 w 199"/>
                <a:gd name="T79" fmla="*/ 2 h 232"/>
                <a:gd name="T80" fmla="*/ 33 w 199"/>
                <a:gd name="T81" fmla="*/ 1 h 232"/>
                <a:gd name="T82" fmla="*/ 31 w 199"/>
                <a:gd name="T83" fmla="*/ 0 h 232"/>
                <a:gd name="T84" fmla="*/ 29 w 199"/>
                <a:gd name="T85" fmla="*/ 0 h 232"/>
                <a:gd name="T86" fmla="*/ 26 w 199"/>
                <a:gd name="T87" fmla="*/ 0 h 232"/>
                <a:gd name="T88" fmla="*/ 23 w 199"/>
                <a:gd name="T89" fmla="*/ 1 h 232"/>
                <a:gd name="T90" fmla="*/ 20 w 199"/>
                <a:gd name="T91" fmla="*/ 2 h 232"/>
                <a:gd name="T92" fmla="*/ 17 w 199"/>
                <a:gd name="T93" fmla="*/ 3 h 232"/>
                <a:gd name="T94" fmla="*/ 14 w 199"/>
                <a:gd name="T95" fmla="*/ 4 h 232"/>
                <a:gd name="T96" fmla="*/ 12 w 199"/>
                <a:gd name="T97" fmla="*/ 5 h 23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99"/>
                <a:gd name="T148" fmla="*/ 0 h 232"/>
                <a:gd name="T149" fmla="*/ 199 w 199"/>
                <a:gd name="T150" fmla="*/ 232 h 23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99" h="232">
                  <a:moveTo>
                    <a:pt x="70" y="29"/>
                  </a:moveTo>
                  <a:lnTo>
                    <a:pt x="55" y="39"/>
                  </a:lnTo>
                  <a:lnTo>
                    <a:pt x="42" y="50"/>
                  </a:lnTo>
                  <a:lnTo>
                    <a:pt x="30" y="63"/>
                  </a:lnTo>
                  <a:lnTo>
                    <a:pt x="20" y="77"/>
                  </a:lnTo>
                  <a:lnTo>
                    <a:pt x="12" y="91"/>
                  </a:lnTo>
                  <a:lnTo>
                    <a:pt x="6" y="108"/>
                  </a:lnTo>
                  <a:lnTo>
                    <a:pt x="2" y="125"/>
                  </a:lnTo>
                  <a:lnTo>
                    <a:pt x="0" y="142"/>
                  </a:lnTo>
                  <a:lnTo>
                    <a:pt x="2" y="166"/>
                  </a:lnTo>
                  <a:lnTo>
                    <a:pt x="12" y="186"/>
                  </a:lnTo>
                  <a:lnTo>
                    <a:pt x="26" y="203"/>
                  </a:lnTo>
                  <a:lnTo>
                    <a:pt x="45" y="216"/>
                  </a:lnTo>
                  <a:lnTo>
                    <a:pt x="66" y="226"/>
                  </a:lnTo>
                  <a:lnTo>
                    <a:pt x="88" y="230"/>
                  </a:lnTo>
                  <a:lnTo>
                    <a:pt x="111" y="232"/>
                  </a:lnTo>
                  <a:lnTo>
                    <a:pt x="134" y="228"/>
                  </a:lnTo>
                  <a:lnTo>
                    <a:pt x="138" y="228"/>
                  </a:lnTo>
                  <a:lnTo>
                    <a:pt x="143" y="226"/>
                  </a:lnTo>
                  <a:lnTo>
                    <a:pt x="147" y="222"/>
                  </a:lnTo>
                  <a:lnTo>
                    <a:pt x="148" y="218"/>
                  </a:lnTo>
                  <a:lnTo>
                    <a:pt x="145" y="212"/>
                  </a:lnTo>
                  <a:lnTo>
                    <a:pt x="141" y="207"/>
                  </a:lnTo>
                  <a:lnTo>
                    <a:pt x="135" y="203"/>
                  </a:lnTo>
                  <a:lnTo>
                    <a:pt x="129" y="201"/>
                  </a:lnTo>
                  <a:lnTo>
                    <a:pt x="117" y="197"/>
                  </a:lnTo>
                  <a:lnTo>
                    <a:pt x="105" y="195"/>
                  </a:lnTo>
                  <a:lnTo>
                    <a:pt x="94" y="193"/>
                  </a:lnTo>
                  <a:lnTo>
                    <a:pt x="83" y="190"/>
                  </a:lnTo>
                  <a:lnTo>
                    <a:pt x="73" y="187"/>
                  </a:lnTo>
                  <a:lnTo>
                    <a:pt x="62" y="182"/>
                  </a:lnTo>
                  <a:lnTo>
                    <a:pt x="53" y="176"/>
                  </a:lnTo>
                  <a:lnTo>
                    <a:pt x="43" y="167"/>
                  </a:lnTo>
                  <a:lnTo>
                    <a:pt x="40" y="128"/>
                  </a:lnTo>
                  <a:lnTo>
                    <a:pt x="49" y="96"/>
                  </a:lnTo>
                  <a:lnTo>
                    <a:pt x="68" y="71"/>
                  </a:lnTo>
                  <a:lnTo>
                    <a:pt x="94" y="50"/>
                  </a:lnTo>
                  <a:lnTo>
                    <a:pt x="122" y="34"/>
                  </a:lnTo>
                  <a:lnTo>
                    <a:pt x="151" y="21"/>
                  </a:lnTo>
                  <a:lnTo>
                    <a:pt x="178" y="12"/>
                  </a:lnTo>
                  <a:lnTo>
                    <a:pt x="199" y="4"/>
                  </a:lnTo>
                  <a:lnTo>
                    <a:pt x="186" y="1"/>
                  </a:lnTo>
                  <a:lnTo>
                    <a:pt x="172" y="0"/>
                  </a:lnTo>
                  <a:lnTo>
                    <a:pt x="156" y="2"/>
                  </a:lnTo>
                  <a:lnTo>
                    <a:pt x="138" y="4"/>
                  </a:lnTo>
                  <a:lnTo>
                    <a:pt x="121" y="10"/>
                  </a:lnTo>
                  <a:lnTo>
                    <a:pt x="103" y="16"/>
                  </a:lnTo>
                  <a:lnTo>
                    <a:pt x="86" y="23"/>
                  </a:lnTo>
                  <a:lnTo>
                    <a:pt x="70" y="29"/>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72" name="Freeform 1385"/>
            <p:cNvSpPr>
              <a:spLocks/>
            </p:cNvSpPr>
            <p:nvPr/>
          </p:nvSpPr>
          <p:spPr bwMode="auto">
            <a:xfrm>
              <a:off x="4006" y="2536"/>
              <a:ext cx="22" cy="30"/>
            </a:xfrm>
            <a:custGeom>
              <a:avLst/>
              <a:gdLst>
                <a:gd name="T0" fmla="*/ 19 w 128"/>
                <a:gd name="T1" fmla="*/ 10 h 180"/>
                <a:gd name="T2" fmla="*/ 19 w 128"/>
                <a:gd name="T3" fmla="*/ 13 h 180"/>
                <a:gd name="T4" fmla="*/ 19 w 128"/>
                <a:gd name="T5" fmla="*/ 16 h 180"/>
                <a:gd name="T6" fmla="*/ 18 w 128"/>
                <a:gd name="T7" fmla="*/ 18 h 180"/>
                <a:gd name="T8" fmla="*/ 16 w 128"/>
                <a:gd name="T9" fmla="*/ 20 h 180"/>
                <a:gd name="T10" fmla="*/ 13 w 128"/>
                <a:gd name="T11" fmla="*/ 22 h 180"/>
                <a:gd name="T12" fmla="*/ 10 w 128"/>
                <a:gd name="T13" fmla="*/ 24 h 180"/>
                <a:gd name="T14" fmla="*/ 8 w 128"/>
                <a:gd name="T15" fmla="*/ 26 h 180"/>
                <a:gd name="T16" fmla="*/ 5 w 128"/>
                <a:gd name="T17" fmla="*/ 27 h 180"/>
                <a:gd name="T18" fmla="*/ 5 w 128"/>
                <a:gd name="T19" fmla="*/ 28 h 180"/>
                <a:gd name="T20" fmla="*/ 5 w 128"/>
                <a:gd name="T21" fmla="*/ 28 h 180"/>
                <a:gd name="T22" fmla="*/ 5 w 128"/>
                <a:gd name="T23" fmla="*/ 29 h 180"/>
                <a:gd name="T24" fmla="*/ 5 w 128"/>
                <a:gd name="T25" fmla="*/ 30 h 180"/>
                <a:gd name="T26" fmla="*/ 6 w 128"/>
                <a:gd name="T27" fmla="*/ 30 h 180"/>
                <a:gd name="T28" fmla="*/ 6 w 128"/>
                <a:gd name="T29" fmla="*/ 30 h 180"/>
                <a:gd name="T30" fmla="*/ 6 w 128"/>
                <a:gd name="T31" fmla="*/ 30 h 180"/>
                <a:gd name="T32" fmla="*/ 7 w 128"/>
                <a:gd name="T33" fmla="*/ 30 h 180"/>
                <a:gd name="T34" fmla="*/ 10 w 128"/>
                <a:gd name="T35" fmla="*/ 28 h 180"/>
                <a:gd name="T36" fmla="*/ 13 w 128"/>
                <a:gd name="T37" fmla="*/ 26 h 180"/>
                <a:gd name="T38" fmla="*/ 16 w 128"/>
                <a:gd name="T39" fmla="*/ 24 h 180"/>
                <a:gd name="T40" fmla="*/ 19 w 128"/>
                <a:gd name="T41" fmla="*/ 22 h 180"/>
                <a:gd name="T42" fmla="*/ 21 w 128"/>
                <a:gd name="T43" fmla="*/ 19 h 180"/>
                <a:gd name="T44" fmla="*/ 22 w 128"/>
                <a:gd name="T45" fmla="*/ 16 h 180"/>
                <a:gd name="T46" fmla="*/ 22 w 128"/>
                <a:gd name="T47" fmla="*/ 13 h 180"/>
                <a:gd name="T48" fmla="*/ 21 w 128"/>
                <a:gd name="T49" fmla="*/ 9 h 180"/>
                <a:gd name="T50" fmla="*/ 19 w 128"/>
                <a:gd name="T51" fmla="*/ 7 h 180"/>
                <a:gd name="T52" fmla="*/ 17 w 128"/>
                <a:gd name="T53" fmla="*/ 4 h 180"/>
                <a:gd name="T54" fmla="*/ 14 w 128"/>
                <a:gd name="T55" fmla="*/ 2 h 180"/>
                <a:gd name="T56" fmla="*/ 10 w 128"/>
                <a:gd name="T57" fmla="*/ 1 h 180"/>
                <a:gd name="T58" fmla="*/ 6 w 128"/>
                <a:gd name="T59" fmla="*/ 0 h 180"/>
                <a:gd name="T60" fmla="*/ 3 w 128"/>
                <a:gd name="T61" fmla="*/ 0 h 180"/>
                <a:gd name="T62" fmla="*/ 1 w 128"/>
                <a:gd name="T63" fmla="*/ 0 h 180"/>
                <a:gd name="T64" fmla="*/ 0 w 128"/>
                <a:gd name="T65" fmla="*/ 1 h 180"/>
                <a:gd name="T66" fmla="*/ 2 w 128"/>
                <a:gd name="T67" fmla="*/ 2 h 180"/>
                <a:gd name="T68" fmla="*/ 5 w 128"/>
                <a:gd name="T69" fmla="*/ 2 h 180"/>
                <a:gd name="T70" fmla="*/ 8 w 128"/>
                <a:gd name="T71" fmla="*/ 3 h 180"/>
                <a:gd name="T72" fmla="*/ 10 w 128"/>
                <a:gd name="T73" fmla="*/ 4 h 180"/>
                <a:gd name="T74" fmla="*/ 13 w 128"/>
                <a:gd name="T75" fmla="*/ 5 h 180"/>
                <a:gd name="T76" fmla="*/ 15 w 128"/>
                <a:gd name="T77" fmla="*/ 6 h 180"/>
                <a:gd name="T78" fmla="*/ 17 w 128"/>
                <a:gd name="T79" fmla="*/ 8 h 180"/>
                <a:gd name="T80" fmla="*/ 19 w 128"/>
                <a:gd name="T81" fmla="*/ 10 h 18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8"/>
                <a:gd name="T124" fmla="*/ 0 h 180"/>
                <a:gd name="T125" fmla="*/ 128 w 128"/>
                <a:gd name="T126" fmla="*/ 180 h 18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8" h="180">
                  <a:moveTo>
                    <a:pt x="108" y="59"/>
                  </a:moveTo>
                  <a:lnTo>
                    <a:pt x="113" y="77"/>
                  </a:lnTo>
                  <a:lnTo>
                    <a:pt x="111" y="94"/>
                  </a:lnTo>
                  <a:lnTo>
                    <a:pt x="103" y="108"/>
                  </a:lnTo>
                  <a:lnTo>
                    <a:pt x="91" y="121"/>
                  </a:lnTo>
                  <a:lnTo>
                    <a:pt x="77" y="132"/>
                  </a:lnTo>
                  <a:lnTo>
                    <a:pt x="61" y="144"/>
                  </a:lnTo>
                  <a:lnTo>
                    <a:pt x="45" y="154"/>
                  </a:lnTo>
                  <a:lnTo>
                    <a:pt x="30" y="164"/>
                  </a:lnTo>
                  <a:lnTo>
                    <a:pt x="28" y="168"/>
                  </a:lnTo>
                  <a:lnTo>
                    <a:pt x="27" y="170"/>
                  </a:lnTo>
                  <a:lnTo>
                    <a:pt x="27" y="174"/>
                  </a:lnTo>
                  <a:lnTo>
                    <a:pt x="28" y="177"/>
                  </a:lnTo>
                  <a:lnTo>
                    <a:pt x="32" y="179"/>
                  </a:lnTo>
                  <a:lnTo>
                    <a:pt x="35" y="180"/>
                  </a:lnTo>
                  <a:lnTo>
                    <a:pt x="37" y="180"/>
                  </a:lnTo>
                  <a:lnTo>
                    <a:pt x="41" y="179"/>
                  </a:lnTo>
                  <a:lnTo>
                    <a:pt x="60" y="169"/>
                  </a:lnTo>
                  <a:lnTo>
                    <a:pt x="77" y="158"/>
                  </a:lnTo>
                  <a:lnTo>
                    <a:pt x="94" y="145"/>
                  </a:lnTo>
                  <a:lnTo>
                    <a:pt x="109" y="130"/>
                  </a:lnTo>
                  <a:lnTo>
                    <a:pt x="120" y="114"/>
                  </a:lnTo>
                  <a:lnTo>
                    <a:pt x="127" y="95"/>
                  </a:lnTo>
                  <a:lnTo>
                    <a:pt x="128" y="76"/>
                  </a:lnTo>
                  <a:lnTo>
                    <a:pt x="123" y="55"/>
                  </a:lnTo>
                  <a:lnTo>
                    <a:pt x="113" y="39"/>
                  </a:lnTo>
                  <a:lnTo>
                    <a:pt x="97" y="25"/>
                  </a:lnTo>
                  <a:lnTo>
                    <a:pt x="79" y="15"/>
                  </a:lnTo>
                  <a:lnTo>
                    <a:pt x="57" y="7"/>
                  </a:lnTo>
                  <a:lnTo>
                    <a:pt x="36" y="2"/>
                  </a:lnTo>
                  <a:lnTo>
                    <a:pt x="19" y="0"/>
                  </a:lnTo>
                  <a:lnTo>
                    <a:pt x="6" y="0"/>
                  </a:lnTo>
                  <a:lnTo>
                    <a:pt x="0" y="4"/>
                  </a:lnTo>
                  <a:lnTo>
                    <a:pt x="14" y="9"/>
                  </a:lnTo>
                  <a:lnTo>
                    <a:pt x="29" y="14"/>
                  </a:lnTo>
                  <a:lnTo>
                    <a:pt x="46" y="19"/>
                  </a:lnTo>
                  <a:lnTo>
                    <a:pt x="61" y="23"/>
                  </a:lnTo>
                  <a:lnTo>
                    <a:pt x="76" y="29"/>
                  </a:lnTo>
                  <a:lnTo>
                    <a:pt x="89" y="37"/>
                  </a:lnTo>
                  <a:lnTo>
                    <a:pt x="100" y="46"/>
                  </a:lnTo>
                  <a:lnTo>
                    <a:pt x="108" y="59"/>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73" name="Freeform 1386"/>
            <p:cNvSpPr>
              <a:spLocks/>
            </p:cNvSpPr>
            <p:nvPr/>
          </p:nvSpPr>
          <p:spPr bwMode="auto">
            <a:xfrm>
              <a:off x="3929" y="2529"/>
              <a:ext cx="54" cy="63"/>
            </a:xfrm>
            <a:custGeom>
              <a:avLst/>
              <a:gdLst>
                <a:gd name="T0" fmla="*/ 17 w 322"/>
                <a:gd name="T1" fmla="*/ 12 h 378"/>
                <a:gd name="T2" fmla="*/ 9 w 322"/>
                <a:gd name="T3" fmla="*/ 19 h 378"/>
                <a:gd name="T4" fmla="*/ 3 w 322"/>
                <a:gd name="T5" fmla="*/ 28 h 378"/>
                <a:gd name="T6" fmla="*/ 0 w 322"/>
                <a:gd name="T7" fmla="*/ 38 h 378"/>
                <a:gd name="T8" fmla="*/ 1 w 322"/>
                <a:gd name="T9" fmla="*/ 44 h 378"/>
                <a:gd name="T10" fmla="*/ 2 w 322"/>
                <a:gd name="T11" fmla="*/ 47 h 378"/>
                <a:gd name="T12" fmla="*/ 3 w 322"/>
                <a:gd name="T13" fmla="*/ 50 h 378"/>
                <a:gd name="T14" fmla="*/ 5 w 322"/>
                <a:gd name="T15" fmla="*/ 52 h 378"/>
                <a:gd name="T16" fmla="*/ 9 w 322"/>
                <a:gd name="T17" fmla="*/ 54 h 378"/>
                <a:gd name="T18" fmla="*/ 14 w 322"/>
                <a:gd name="T19" fmla="*/ 56 h 378"/>
                <a:gd name="T20" fmla="*/ 20 w 322"/>
                <a:gd name="T21" fmla="*/ 58 h 378"/>
                <a:gd name="T22" fmla="*/ 25 w 322"/>
                <a:gd name="T23" fmla="*/ 60 h 378"/>
                <a:gd name="T24" fmla="*/ 31 w 322"/>
                <a:gd name="T25" fmla="*/ 61 h 378"/>
                <a:gd name="T26" fmla="*/ 37 w 322"/>
                <a:gd name="T27" fmla="*/ 62 h 378"/>
                <a:gd name="T28" fmla="*/ 43 w 322"/>
                <a:gd name="T29" fmla="*/ 62 h 378"/>
                <a:gd name="T30" fmla="*/ 48 w 322"/>
                <a:gd name="T31" fmla="*/ 63 h 378"/>
                <a:gd name="T32" fmla="*/ 52 w 322"/>
                <a:gd name="T33" fmla="*/ 63 h 378"/>
                <a:gd name="T34" fmla="*/ 54 w 322"/>
                <a:gd name="T35" fmla="*/ 62 h 378"/>
                <a:gd name="T36" fmla="*/ 54 w 322"/>
                <a:gd name="T37" fmla="*/ 60 h 378"/>
                <a:gd name="T38" fmla="*/ 53 w 322"/>
                <a:gd name="T39" fmla="*/ 59 h 378"/>
                <a:gd name="T40" fmla="*/ 49 w 322"/>
                <a:gd name="T41" fmla="*/ 58 h 378"/>
                <a:gd name="T42" fmla="*/ 44 w 322"/>
                <a:gd name="T43" fmla="*/ 57 h 378"/>
                <a:gd name="T44" fmla="*/ 39 w 322"/>
                <a:gd name="T45" fmla="*/ 56 h 378"/>
                <a:gd name="T46" fmla="*/ 34 w 322"/>
                <a:gd name="T47" fmla="*/ 55 h 378"/>
                <a:gd name="T48" fmla="*/ 29 w 322"/>
                <a:gd name="T49" fmla="*/ 54 h 378"/>
                <a:gd name="T50" fmla="*/ 23 w 322"/>
                <a:gd name="T51" fmla="*/ 53 h 378"/>
                <a:gd name="T52" fmla="*/ 18 w 322"/>
                <a:gd name="T53" fmla="*/ 52 h 378"/>
                <a:gd name="T54" fmla="*/ 13 w 322"/>
                <a:gd name="T55" fmla="*/ 50 h 378"/>
                <a:gd name="T56" fmla="*/ 9 w 322"/>
                <a:gd name="T57" fmla="*/ 47 h 378"/>
                <a:gd name="T58" fmla="*/ 6 w 322"/>
                <a:gd name="T59" fmla="*/ 43 h 378"/>
                <a:gd name="T60" fmla="*/ 6 w 322"/>
                <a:gd name="T61" fmla="*/ 39 h 378"/>
                <a:gd name="T62" fmla="*/ 6 w 322"/>
                <a:gd name="T63" fmla="*/ 33 h 378"/>
                <a:gd name="T64" fmla="*/ 9 w 322"/>
                <a:gd name="T65" fmla="*/ 28 h 378"/>
                <a:gd name="T66" fmla="*/ 12 w 322"/>
                <a:gd name="T67" fmla="*/ 23 h 378"/>
                <a:gd name="T68" fmla="*/ 16 w 322"/>
                <a:gd name="T69" fmla="*/ 18 h 378"/>
                <a:gd name="T70" fmla="*/ 21 w 322"/>
                <a:gd name="T71" fmla="*/ 14 h 378"/>
                <a:gd name="T72" fmla="*/ 26 w 322"/>
                <a:gd name="T73" fmla="*/ 9 h 378"/>
                <a:gd name="T74" fmla="*/ 33 w 322"/>
                <a:gd name="T75" fmla="*/ 6 h 378"/>
                <a:gd name="T76" fmla="*/ 40 w 322"/>
                <a:gd name="T77" fmla="*/ 3 h 378"/>
                <a:gd name="T78" fmla="*/ 44 w 322"/>
                <a:gd name="T79" fmla="*/ 1 h 378"/>
                <a:gd name="T80" fmla="*/ 43 w 322"/>
                <a:gd name="T81" fmla="*/ 0 h 378"/>
                <a:gd name="T82" fmla="*/ 37 w 322"/>
                <a:gd name="T83" fmla="*/ 1 h 378"/>
                <a:gd name="T84" fmla="*/ 30 w 322"/>
                <a:gd name="T85" fmla="*/ 3 h 378"/>
                <a:gd name="T86" fmla="*/ 24 w 322"/>
                <a:gd name="T87" fmla="*/ 6 h 37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22"/>
                <a:gd name="T133" fmla="*/ 0 h 378"/>
                <a:gd name="T134" fmla="*/ 322 w 322"/>
                <a:gd name="T135" fmla="*/ 378 h 37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22" h="378">
                  <a:moveTo>
                    <a:pt x="125" y="49"/>
                  </a:moveTo>
                  <a:lnTo>
                    <a:pt x="100" y="70"/>
                  </a:lnTo>
                  <a:lnTo>
                    <a:pt x="76" y="90"/>
                  </a:lnTo>
                  <a:lnTo>
                    <a:pt x="53" y="115"/>
                  </a:lnTo>
                  <a:lnTo>
                    <a:pt x="34" y="140"/>
                  </a:lnTo>
                  <a:lnTo>
                    <a:pt x="17" y="166"/>
                  </a:lnTo>
                  <a:lnTo>
                    <a:pt x="5" y="195"/>
                  </a:lnTo>
                  <a:lnTo>
                    <a:pt x="0" y="226"/>
                  </a:lnTo>
                  <a:lnTo>
                    <a:pt x="1" y="258"/>
                  </a:lnTo>
                  <a:lnTo>
                    <a:pt x="3" y="266"/>
                  </a:lnTo>
                  <a:lnTo>
                    <a:pt x="5" y="275"/>
                  </a:lnTo>
                  <a:lnTo>
                    <a:pt x="9" y="282"/>
                  </a:lnTo>
                  <a:lnTo>
                    <a:pt x="14" y="290"/>
                  </a:lnTo>
                  <a:lnTo>
                    <a:pt x="19" y="297"/>
                  </a:lnTo>
                  <a:lnTo>
                    <a:pt x="26" y="304"/>
                  </a:lnTo>
                  <a:lnTo>
                    <a:pt x="32" y="310"/>
                  </a:lnTo>
                  <a:lnTo>
                    <a:pt x="41" y="314"/>
                  </a:lnTo>
                  <a:lnTo>
                    <a:pt x="56" y="324"/>
                  </a:lnTo>
                  <a:lnTo>
                    <a:pt x="71" y="332"/>
                  </a:lnTo>
                  <a:lnTo>
                    <a:pt x="86" y="338"/>
                  </a:lnTo>
                  <a:lnTo>
                    <a:pt x="103" y="344"/>
                  </a:lnTo>
                  <a:lnTo>
                    <a:pt x="119" y="350"/>
                  </a:lnTo>
                  <a:lnTo>
                    <a:pt x="136" y="355"/>
                  </a:lnTo>
                  <a:lnTo>
                    <a:pt x="152" y="359"/>
                  </a:lnTo>
                  <a:lnTo>
                    <a:pt x="168" y="363"/>
                  </a:lnTo>
                  <a:lnTo>
                    <a:pt x="186" y="366"/>
                  </a:lnTo>
                  <a:lnTo>
                    <a:pt x="202" y="368"/>
                  </a:lnTo>
                  <a:lnTo>
                    <a:pt x="220" y="371"/>
                  </a:lnTo>
                  <a:lnTo>
                    <a:pt x="238" y="373"/>
                  </a:lnTo>
                  <a:lnTo>
                    <a:pt x="254" y="374"/>
                  </a:lnTo>
                  <a:lnTo>
                    <a:pt x="272" y="375"/>
                  </a:lnTo>
                  <a:lnTo>
                    <a:pt x="289" y="376"/>
                  </a:lnTo>
                  <a:lnTo>
                    <a:pt x="306" y="378"/>
                  </a:lnTo>
                  <a:lnTo>
                    <a:pt x="311" y="378"/>
                  </a:lnTo>
                  <a:lnTo>
                    <a:pt x="316" y="375"/>
                  </a:lnTo>
                  <a:lnTo>
                    <a:pt x="320" y="371"/>
                  </a:lnTo>
                  <a:lnTo>
                    <a:pt x="322" y="366"/>
                  </a:lnTo>
                  <a:lnTo>
                    <a:pt x="322" y="360"/>
                  </a:lnTo>
                  <a:lnTo>
                    <a:pt x="320" y="356"/>
                  </a:lnTo>
                  <a:lnTo>
                    <a:pt x="315" y="352"/>
                  </a:lnTo>
                  <a:lnTo>
                    <a:pt x="309" y="350"/>
                  </a:lnTo>
                  <a:lnTo>
                    <a:pt x="294" y="347"/>
                  </a:lnTo>
                  <a:lnTo>
                    <a:pt x="279" y="344"/>
                  </a:lnTo>
                  <a:lnTo>
                    <a:pt x="263" y="341"/>
                  </a:lnTo>
                  <a:lnTo>
                    <a:pt x="247" y="338"/>
                  </a:lnTo>
                  <a:lnTo>
                    <a:pt x="232" y="336"/>
                  </a:lnTo>
                  <a:lnTo>
                    <a:pt x="216" y="334"/>
                  </a:lnTo>
                  <a:lnTo>
                    <a:pt x="200" y="332"/>
                  </a:lnTo>
                  <a:lnTo>
                    <a:pt x="185" y="328"/>
                  </a:lnTo>
                  <a:lnTo>
                    <a:pt x="170" y="326"/>
                  </a:lnTo>
                  <a:lnTo>
                    <a:pt x="154" y="322"/>
                  </a:lnTo>
                  <a:lnTo>
                    <a:pt x="139" y="318"/>
                  </a:lnTo>
                  <a:lnTo>
                    <a:pt x="124" y="314"/>
                  </a:lnTo>
                  <a:lnTo>
                    <a:pt x="110" y="309"/>
                  </a:lnTo>
                  <a:lnTo>
                    <a:pt x="94" y="303"/>
                  </a:lnTo>
                  <a:lnTo>
                    <a:pt x="80" y="297"/>
                  </a:lnTo>
                  <a:lnTo>
                    <a:pt x="66" y="289"/>
                  </a:lnTo>
                  <a:lnTo>
                    <a:pt x="55" y="281"/>
                  </a:lnTo>
                  <a:lnTo>
                    <a:pt x="45" y="271"/>
                  </a:lnTo>
                  <a:lnTo>
                    <a:pt x="38" y="259"/>
                  </a:lnTo>
                  <a:lnTo>
                    <a:pt x="35" y="245"/>
                  </a:lnTo>
                  <a:lnTo>
                    <a:pt x="34" y="232"/>
                  </a:lnTo>
                  <a:lnTo>
                    <a:pt x="35" y="216"/>
                  </a:lnTo>
                  <a:lnTo>
                    <a:pt x="38" y="200"/>
                  </a:lnTo>
                  <a:lnTo>
                    <a:pt x="43" y="187"/>
                  </a:lnTo>
                  <a:lnTo>
                    <a:pt x="51" y="170"/>
                  </a:lnTo>
                  <a:lnTo>
                    <a:pt x="60" y="152"/>
                  </a:lnTo>
                  <a:lnTo>
                    <a:pt x="71" y="137"/>
                  </a:lnTo>
                  <a:lnTo>
                    <a:pt x="83" y="124"/>
                  </a:lnTo>
                  <a:lnTo>
                    <a:pt x="94" y="110"/>
                  </a:lnTo>
                  <a:lnTo>
                    <a:pt x="107" y="96"/>
                  </a:lnTo>
                  <a:lnTo>
                    <a:pt x="123" y="82"/>
                  </a:lnTo>
                  <a:lnTo>
                    <a:pt x="138" y="69"/>
                  </a:lnTo>
                  <a:lnTo>
                    <a:pt x="153" y="57"/>
                  </a:lnTo>
                  <a:lnTo>
                    <a:pt x="173" y="47"/>
                  </a:lnTo>
                  <a:lnTo>
                    <a:pt x="195" y="38"/>
                  </a:lnTo>
                  <a:lnTo>
                    <a:pt x="218" y="28"/>
                  </a:lnTo>
                  <a:lnTo>
                    <a:pt x="238" y="20"/>
                  </a:lnTo>
                  <a:lnTo>
                    <a:pt x="254" y="13"/>
                  </a:lnTo>
                  <a:lnTo>
                    <a:pt x="264" y="7"/>
                  </a:lnTo>
                  <a:lnTo>
                    <a:pt x="268" y="2"/>
                  </a:lnTo>
                  <a:lnTo>
                    <a:pt x="256" y="0"/>
                  </a:lnTo>
                  <a:lnTo>
                    <a:pt x="240" y="1"/>
                  </a:lnTo>
                  <a:lnTo>
                    <a:pt x="221" y="4"/>
                  </a:lnTo>
                  <a:lnTo>
                    <a:pt x="201" y="10"/>
                  </a:lnTo>
                  <a:lnTo>
                    <a:pt x="180" y="18"/>
                  </a:lnTo>
                  <a:lnTo>
                    <a:pt x="160" y="27"/>
                  </a:lnTo>
                  <a:lnTo>
                    <a:pt x="141" y="38"/>
                  </a:lnTo>
                  <a:lnTo>
                    <a:pt x="125" y="49"/>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74" name="Freeform 1387"/>
            <p:cNvSpPr>
              <a:spLocks/>
            </p:cNvSpPr>
            <p:nvPr/>
          </p:nvSpPr>
          <p:spPr bwMode="auto">
            <a:xfrm>
              <a:off x="4005" y="2527"/>
              <a:ext cx="47" cy="42"/>
            </a:xfrm>
            <a:custGeom>
              <a:avLst/>
              <a:gdLst>
                <a:gd name="T0" fmla="*/ 39 w 283"/>
                <a:gd name="T1" fmla="*/ 13 h 252"/>
                <a:gd name="T2" fmla="*/ 41 w 283"/>
                <a:gd name="T3" fmla="*/ 15 h 252"/>
                <a:gd name="T4" fmla="*/ 43 w 283"/>
                <a:gd name="T5" fmla="*/ 18 h 252"/>
                <a:gd name="T6" fmla="*/ 43 w 283"/>
                <a:gd name="T7" fmla="*/ 21 h 252"/>
                <a:gd name="T8" fmla="*/ 43 w 283"/>
                <a:gd name="T9" fmla="*/ 24 h 252"/>
                <a:gd name="T10" fmla="*/ 43 w 283"/>
                <a:gd name="T11" fmla="*/ 26 h 252"/>
                <a:gd name="T12" fmla="*/ 42 w 283"/>
                <a:gd name="T13" fmla="*/ 28 h 252"/>
                <a:gd name="T14" fmla="*/ 41 w 283"/>
                <a:gd name="T15" fmla="*/ 31 h 252"/>
                <a:gd name="T16" fmla="*/ 39 w 283"/>
                <a:gd name="T17" fmla="*/ 32 h 252"/>
                <a:gd name="T18" fmla="*/ 37 w 283"/>
                <a:gd name="T19" fmla="*/ 34 h 252"/>
                <a:gd name="T20" fmla="*/ 36 w 283"/>
                <a:gd name="T21" fmla="*/ 36 h 252"/>
                <a:gd name="T22" fmla="*/ 34 w 283"/>
                <a:gd name="T23" fmla="*/ 37 h 252"/>
                <a:gd name="T24" fmla="*/ 32 w 283"/>
                <a:gd name="T25" fmla="*/ 39 h 252"/>
                <a:gd name="T26" fmla="*/ 32 w 283"/>
                <a:gd name="T27" fmla="*/ 40 h 252"/>
                <a:gd name="T28" fmla="*/ 32 w 283"/>
                <a:gd name="T29" fmla="*/ 40 h 252"/>
                <a:gd name="T30" fmla="*/ 32 w 283"/>
                <a:gd name="T31" fmla="*/ 41 h 252"/>
                <a:gd name="T32" fmla="*/ 32 w 283"/>
                <a:gd name="T33" fmla="*/ 41 h 252"/>
                <a:gd name="T34" fmla="*/ 33 w 283"/>
                <a:gd name="T35" fmla="*/ 42 h 252"/>
                <a:gd name="T36" fmla="*/ 34 w 283"/>
                <a:gd name="T37" fmla="*/ 42 h 252"/>
                <a:gd name="T38" fmla="*/ 34 w 283"/>
                <a:gd name="T39" fmla="*/ 42 h 252"/>
                <a:gd name="T40" fmla="*/ 35 w 283"/>
                <a:gd name="T41" fmla="*/ 41 h 252"/>
                <a:gd name="T42" fmla="*/ 39 w 283"/>
                <a:gd name="T43" fmla="*/ 39 h 252"/>
                <a:gd name="T44" fmla="*/ 42 w 283"/>
                <a:gd name="T45" fmla="*/ 36 h 252"/>
                <a:gd name="T46" fmla="*/ 45 w 283"/>
                <a:gd name="T47" fmla="*/ 32 h 252"/>
                <a:gd name="T48" fmla="*/ 46 w 283"/>
                <a:gd name="T49" fmla="*/ 28 h 252"/>
                <a:gd name="T50" fmla="*/ 47 w 283"/>
                <a:gd name="T51" fmla="*/ 24 h 252"/>
                <a:gd name="T52" fmla="*/ 47 w 283"/>
                <a:gd name="T53" fmla="*/ 19 h 252"/>
                <a:gd name="T54" fmla="*/ 45 w 283"/>
                <a:gd name="T55" fmla="*/ 15 h 252"/>
                <a:gd name="T56" fmla="*/ 42 w 283"/>
                <a:gd name="T57" fmla="*/ 12 h 252"/>
                <a:gd name="T58" fmla="*/ 40 w 283"/>
                <a:gd name="T59" fmla="*/ 10 h 252"/>
                <a:gd name="T60" fmla="*/ 37 w 283"/>
                <a:gd name="T61" fmla="*/ 8 h 252"/>
                <a:gd name="T62" fmla="*/ 34 w 283"/>
                <a:gd name="T63" fmla="*/ 7 h 252"/>
                <a:gd name="T64" fmla="*/ 31 w 283"/>
                <a:gd name="T65" fmla="*/ 5 h 252"/>
                <a:gd name="T66" fmla="*/ 27 w 283"/>
                <a:gd name="T67" fmla="*/ 4 h 252"/>
                <a:gd name="T68" fmla="*/ 24 w 283"/>
                <a:gd name="T69" fmla="*/ 3 h 252"/>
                <a:gd name="T70" fmla="*/ 20 w 283"/>
                <a:gd name="T71" fmla="*/ 2 h 252"/>
                <a:gd name="T72" fmla="*/ 17 w 283"/>
                <a:gd name="T73" fmla="*/ 1 h 252"/>
                <a:gd name="T74" fmla="*/ 14 w 283"/>
                <a:gd name="T75" fmla="*/ 1 h 252"/>
                <a:gd name="T76" fmla="*/ 11 w 283"/>
                <a:gd name="T77" fmla="*/ 0 h 252"/>
                <a:gd name="T78" fmla="*/ 8 w 283"/>
                <a:gd name="T79" fmla="*/ 0 h 252"/>
                <a:gd name="T80" fmla="*/ 6 w 283"/>
                <a:gd name="T81" fmla="*/ 0 h 252"/>
                <a:gd name="T82" fmla="*/ 3 w 283"/>
                <a:gd name="T83" fmla="*/ 0 h 252"/>
                <a:gd name="T84" fmla="*/ 2 w 283"/>
                <a:gd name="T85" fmla="*/ 0 h 252"/>
                <a:gd name="T86" fmla="*/ 1 w 283"/>
                <a:gd name="T87" fmla="*/ 0 h 252"/>
                <a:gd name="T88" fmla="*/ 0 w 283"/>
                <a:gd name="T89" fmla="*/ 1 h 252"/>
                <a:gd name="T90" fmla="*/ 2 w 283"/>
                <a:gd name="T91" fmla="*/ 1 h 252"/>
                <a:gd name="T92" fmla="*/ 4 w 283"/>
                <a:gd name="T93" fmla="*/ 1 h 252"/>
                <a:gd name="T94" fmla="*/ 6 w 283"/>
                <a:gd name="T95" fmla="*/ 2 h 252"/>
                <a:gd name="T96" fmla="*/ 9 w 283"/>
                <a:gd name="T97" fmla="*/ 2 h 252"/>
                <a:gd name="T98" fmla="*/ 11 w 283"/>
                <a:gd name="T99" fmla="*/ 3 h 252"/>
                <a:gd name="T100" fmla="*/ 14 w 283"/>
                <a:gd name="T101" fmla="*/ 3 h 252"/>
                <a:gd name="T102" fmla="*/ 16 w 283"/>
                <a:gd name="T103" fmla="*/ 4 h 252"/>
                <a:gd name="T104" fmla="*/ 19 w 283"/>
                <a:gd name="T105" fmla="*/ 4 h 252"/>
                <a:gd name="T106" fmla="*/ 21 w 283"/>
                <a:gd name="T107" fmla="*/ 5 h 252"/>
                <a:gd name="T108" fmla="*/ 24 w 283"/>
                <a:gd name="T109" fmla="*/ 6 h 252"/>
                <a:gd name="T110" fmla="*/ 27 w 283"/>
                <a:gd name="T111" fmla="*/ 7 h 252"/>
                <a:gd name="T112" fmla="*/ 29 w 283"/>
                <a:gd name="T113" fmla="*/ 8 h 252"/>
                <a:gd name="T114" fmla="*/ 32 w 283"/>
                <a:gd name="T115" fmla="*/ 9 h 252"/>
                <a:gd name="T116" fmla="*/ 35 w 283"/>
                <a:gd name="T117" fmla="*/ 10 h 252"/>
                <a:gd name="T118" fmla="*/ 37 w 283"/>
                <a:gd name="T119" fmla="*/ 11 h 252"/>
                <a:gd name="T120" fmla="*/ 39 w 283"/>
                <a:gd name="T121" fmla="*/ 13 h 25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83"/>
                <a:gd name="T184" fmla="*/ 0 h 252"/>
                <a:gd name="T185" fmla="*/ 283 w 283"/>
                <a:gd name="T186" fmla="*/ 252 h 25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83" h="252">
                  <a:moveTo>
                    <a:pt x="235" y="77"/>
                  </a:moveTo>
                  <a:lnTo>
                    <a:pt x="248" y="91"/>
                  </a:lnTo>
                  <a:lnTo>
                    <a:pt x="256" y="107"/>
                  </a:lnTo>
                  <a:lnTo>
                    <a:pt x="259" y="124"/>
                  </a:lnTo>
                  <a:lnTo>
                    <a:pt x="259" y="142"/>
                  </a:lnTo>
                  <a:lnTo>
                    <a:pt x="257" y="157"/>
                  </a:lnTo>
                  <a:lnTo>
                    <a:pt x="252" y="170"/>
                  </a:lnTo>
                  <a:lnTo>
                    <a:pt x="244" y="183"/>
                  </a:lnTo>
                  <a:lnTo>
                    <a:pt x="236" y="193"/>
                  </a:lnTo>
                  <a:lnTo>
                    <a:pt x="225" y="204"/>
                  </a:lnTo>
                  <a:lnTo>
                    <a:pt x="215" y="214"/>
                  </a:lnTo>
                  <a:lnTo>
                    <a:pt x="204" y="224"/>
                  </a:lnTo>
                  <a:lnTo>
                    <a:pt x="194" y="234"/>
                  </a:lnTo>
                  <a:lnTo>
                    <a:pt x="191" y="238"/>
                  </a:lnTo>
                  <a:lnTo>
                    <a:pt x="191" y="241"/>
                  </a:lnTo>
                  <a:lnTo>
                    <a:pt x="191" y="245"/>
                  </a:lnTo>
                  <a:lnTo>
                    <a:pt x="194" y="248"/>
                  </a:lnTo>
                  <a:lnTo>
                    <a:pt x="197" y="250"/>
                  </a:lnTo>
                  <a:lnTo>
                    <a:pt x="202" y="252"/>
                  </a:lnTo>
                  <a:lnTo>
                    <a:pt x="205" y="250"/>
                  </a:lnTo>
                  <a:lnTo>
                    <a:pt x="209" y="248"/>
                  </a:lnTo>
                  <a:lnTo>
                    <a:pt x="232" y="233"/>
                  </a:lnTo>
                  <a:lnTo>
                    <a:pt x="252" y="214"/>
                  </a:lnTo>
                  <a:lnTo>
                    <a:pt x="268" y="192"/>
                  </a:lnTo>
                  <a:lnTo>
                    <a:pt x="278" y="167"/>
                  </a:lnTo>
                  <a:lnTo>
                    <a:pt x="283" y="141"/>
                  </a:lnTo>
                  <a:lnTo>
                    <a:pt x="280" y="115"/>
                  </a:lnTo>
                  <a:lnTo>
                    <a:pt x="271" y="91"/>
                  </a:lnTo>
                  <a:lnTo>
                    <a:pt x="252" y="69"/>
                  </a:lnTo>
                  <a:lnTo>
                    <a:pt x="238" y="57"/>
                  </a:lnTo>
                  <a:lnTo>
                    <a:pt x="222" y="48"/>
                  </a:lnTo>
                  <a:lnTo>
                    <a:pt x="204" y="39"/>
                  </a:lnTo>
                  <a:lnTo>
                    <a:pt x="184" y="31"/>
                  </a:lnTo>
                  <a:lnTo>
                    <a:pt x="164" y="23"/>
                  </a:lnTo>
                  <a:lnTo>
                    <a:pt x="144" y="17"/>
                  </a:lnTo>
                  <a:lnTo>
                    <a:pt x="123" y="13"/>
                  </a:lnTo>
                  <a:lnTo>
                    <a:pt x="103" y="8"/>
                  </a:lnTo>
                  <a:lnTo>
                    <a:pt x="83" y="5"/>
                  </a:lnTo>
                  <a:lnTo>
                    <a:pt x="66" y="2"/>
                  </a:lnTo>
                  <a:lnTo>
                    <a:pt x="48" y="0"/>
                  </a:lnTo>
                  <a:lnTo>
                    <a:pt x="34" y="0"/>
                  </a:lnTo>
                  <a:lnTo>
                    <a:pt x="21" y="0"/>
                  </a:lnTo>
                  <a:lnTo>
                    <a:pt x="11" y="0"/>
                  </a:lnTo>
                  <a:lnTo>
                    <a:pt x="4" y="2"/>
                  </a:lnTo>
                  <a:lnTo>
                    <a:pt x="0" y="5"/>
                  </a:lnTo>
                  <a:lnTo>
                    <a:pt x="12" y="7"/>
                  </a:lnTo>
                  <a:lnTo>
                    <a:pt x="24" y="8"/>
                  </a:lnTo>
                  <a:lnTo>
                    <a:pt x="38" y="10"/>
                  </a:lnTo>
                  <a:lnTo>
                    <a:pt x="52" y="13"/>
                  </a:lnTo>
                  <a:lnTo>
                    <a:pt x="66" y="16"/>
                  </a:lnTo>
                  <a:lnTo>
                    <a:pt x="82" y="18"/>
                  </a:lnTo>
                  <a:lnTo>
                    <a:pt x="98" y="22"/>
                  </a:lnTo>
                  <a:lnTo>
                    <a:pt x="114" y="25"/>
                  </a:lnTo>
                  <a:lnTo>
                    <a:pt x="129" y="30"/>
                  </a:lnTo>
                  <a:lnTo>
                    <a:pt x="146" y="34"/>
                  </a:lnTo>
                  <a:lnTo>
                    <a:pt x="162" y="39"/>
                  </a:lnTo>
                  <a:lnTo>
                    <a:pt x="177" y="45"/>
                  </a:lnTo>
                  <a:lnTo>
                    <a:pt x="193" y="52"/>
                  </a:lnTo>
                  <a:lnTo>
                    <a:pt x="208" y="60"/>
                  </a:lnTo>
                  <a:lnTo>
                    <a:pt x="222" y="68"/>
                  </a:lnTo>
                  <a:lnTo>
                    <a:pt x="235" y="7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75" name="Freeform 1388"/>
            <p:cNvSpPr>
              <a:spLocks/>
            </p:cNvSpPr>
            <p:nvPr/>
          </p:nvSpPr>
          <p:spPr bwMode="auto">
            <a:xfrm>
              <a:off x="3909" y="2547"/>
              <a:ext cx="19" cy="39"/>
            </a:xfrm>
            <a:custGeom>
              <a:avLst/>
              <a:gdLst>
                <a:gd name="T0" fmla="*/ 0 w 114"/>
                <a:gd name="T1" fmla="*/ 21 h 238"/>
                <a:gd name="T2" fmla="*/ 0 w 114"/>
                <a:gd name="T3" fmla="*/ 24 h 238"/>
                <a:gd name="T4" fmla="*/ 1 w 114"/>
                <a:gd name="T5" fmla="*/ 28 h 238"/>
                <a:gd name="T6" fmla="*/ 2 w 114"/>
                <a:gd name="T7" fmla="*/ 30 h 238"/>
                <a:gd name="T8" fmla="*/ 4 w 114"/>
                <a:gd name="T9" fmla="*/ 33 h 238"/>
                <a:gd name="T10" fmla="*/ 6 w 114"/>
                <a:gd name="T11" fmla="*/ 35 h 238"/>
                <a:gd name="T12" fmla="*/ 9 w 114"/>
                <a:gd name="T13" fmla="*/ 37 h 238"/>
                <a:gd name="T14" fmla="*/ 12 w 114"/>
                <a:gd name="T15" fmla="*/ 38 h 238"/>
                <a:gd name="T16" fmla="*/ 15 w 114"/>
                <a:gd name="T17" fmla="*/ 39 h 238"/>
                <a:gd name="T18" fmla="*/ 16 w 114"/>
                <a:gd name="T19" fmla="*/ 39 h 238"/>
                <a:gd name="T20" fmla="*/ 17 w 114"/>
                <a:gd name="T21" fmla="*/ 39 h 238"/>
                <a:gd name="T22" fmla="*/ 18 w 114"/>
                <a:gd name="T23" fmla="*/ 38 h 238"/>
                <a:gd name="T24" fmla="*/ 19 w 114"/>
                <a:gd name="T25" fmla="*/ 37 h 238"/>
                <a:gd name="T26" fmla="*/ 19 w 114"/>
                <a:gd name="T27" fmla="*/ 36 h 238"/>
                <a:gd name="T28" fmla="*/ 18 w 114"/>
                <a:gd name="T29" fmla="*/ 35 h 238"/>
                <a:gd name="T30" fmla="*/ 18 w 114"/>
                <a:gd name="T31" fmla="*/ 35 h 238"/>
                <a:gd name="T32" fmla="*/ 17 w 114"/>
                <a:gd name="T33" fmla="*/ 34 h 238"/>
                <a:gd name="T34" fmla="*/ 14 w 114"/>
                <a:gd name="T35" fmla="*/ 33 h 238"/>
                <a:gd name="T36" fmla="*/ 11 w 114"/>
                <a:gd name="T37" fmla="*/ 32 h 238"/>
                <a:gd name="T38" fmla="*/ 8 w 114"/>
                <a:gd name="T39" fmla="*/ 29 h 238"/>
                <a:gd name="T40" fmla="*/ 7 w 114"/>
                <a:gd name="T41" fmla="*/ 27 h 238"/>
                <a:gd name="T42" fmla="*/ 5 w 114"/>
                <a:gd name="T43" fmla="*/ 24 h 238"/>
                <a:gd name="T44" fmla="*/ 5 w 114"/>
                <a:gd name="T45" fmla="*/ 21 h 238"/>
                <a:gd name="T46" fmla="*/ 5 w 114"/>
                <a:gd name="T47" fmla="*/ 18 h 238"/>
                <a:gd name="T48" fmla="*/ 6 w 114"/>
                <a:gd name="T49" fmla="*/ 15 h 238"/>
                <a:gd name="T50" fmla="*/ 7 w 114"/>
                <a:gd name="T51" fmla="*/ 12 h 238"/>
                <a:gd name="T52" fmla="*/ 9 w 114"/>
                <a:gd name="T53" fmla="*/ 10 h 238"/>
                <a:gd name="T54" fmla="*/ 10 w 114"/>
                <a:gd name="T55" fmla="*/ 8 h 238"/>
                <a:gd name="T56" fmla="*/ 12 w 114"/>
                <a:gd name="T57" fmla="*/ 6 h 238"/>
                <a:gd name="T58" fmla="*/ 14 w 114"/>
                <a:gd name="T59" fmla="*/ 5 h 238"/>
                <a:gd name="T60" fmla="*/ 16 w 114"/>
                <a:gd name="T61" fmla="*/ 3 h 238"/>
                <a:gd name="T62" fmla="*/ 18 w 114"/>
                <a:gd name="T63" fmla="*/ 1 h 238"/>
                <a:gd name="T64" fmla="*/ 19 w 114"/>
                <a:gd name="T65" fmla="*/ 0 h 238"/>
                <a:gd name="T66" fmla="*/ 18 w 114"/>
                <a:gd name="T67" fmla="*/ 0 h 238"/>
                <a:gd name="T68" fmla="*/ 16 w 114"/>
                <a:gd name="T69" fmla="*/ 1 h 238"/>
                <a:gd name="T70" fmla="*/ 13 w 114"/>
                <a:gd name="T71" fmla="*/ 3 h 238"/>
                <a:gd name="T72" fmla="*/ 9 w 114"/>
                <a:gd name="T73" fmla="*/ 6 h 238"/>
                <a:gd name="T74" fmla="*/ 6 w 114"/>
                <a:gd name="T75" fmla="*/ 9 h 238"/>
                <a:gd name="T76" fmla="*/ 3 w 114"/>
                <a:gd name="T77" fmla="*/ 13 h 238"/>
                <a:gd name="T78" fmla="*/ 1 w 114"/>
                <a:gd name="T79" fmla="*/ 17 h 238"/>
                <a:gd name="T80" fmla="*/ 0 w 114"/>
                <a:gd name="T81" fmla="*/ 21 h 23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4"/>
                <a:gd name="T124" fmla="*/ 0 h 238"/>
                <a:gd name="T125" fmla="*/ 114 w 114"/>
                <a:gd name="T126" fmla="*/ 238 h 23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4" h="238">
                  <a:moveTo>
                    <a:pt x="0" y="130"/>
                  </a:moveTo>
                  <a:lnTo>
                    <a:pt x="0" y="149"/>
                  </a:lnTo>
                  <a:lnTo>
                    <a:pt x="4" y="168"/>
                  </a:lnTo>
                  <a:lnTo>
                    <a:pt x="12" y="185"/>
                  </a:lnTo>
                  <a:lnTo>
                    <a:pt x="24" y="200"/>
                  </a:lnTo>
                  <a:lnTo>
                    <a:pt x="38" y="213"/>
                  </a:lnTo>
                  <a:lnTo>
                    <a:pt x="55" y="224"/>
                  </a:lnTo>
                  <a:lnTo>
                    <a:pt x="73" y="232"/>
                  </a:lnTo>
                  <a:lnTo>
                    <a:pt x="92" y="237"/>
                  </a:lnTo>
                  <a:lnTo>
                    <a:pt x="98" y="238"/>
                  </a:lnTo>
                  <a:lnTo>
                    <a:pt x="104" y="235"/>
                  </a:lnTo>
                  <a:lnTo>
                    <a:pt x="109" y="232"/>
                  </a:lnTo>
                  <a:lnTo>
                    <a:pt x="111" y="227"/>
                  </a:lnTo>
                  <a:lnTo>
                    <a:pt x="111" y="222"/>
                  </a:lnTo>
                  <a:lnTo>
                    <a:pt x="110" y="216"/>
                  </a:lnTo>
                  <a:lnTo>
                    <a:pt x="106" y="211"/>
                  </a:lnTo>
                  <a:lnTo>
                    <a:pt x="100" y="209"/>
                  </a:lnTo>
                  <a:lnTo>
                    <a:pt x="82" y="202"/>
                  </a:lnTo>
                  <a:lnTo>
                    <a:pt x="64" y="193"/>
                  </a:lnTo>
                  <a:lnTo>
                    <a:pt x="50" y="180"/>
                  </a:lnTo>
                  <a:lnTo>
                    <a:pt x="39" y="167"/>
                  </a:lnTo>
                  <a:lnTo>
                    <a:pt x="32" y="149"/>
                  </a:lnTo>
                  <a:lnTo>
                    <a:pt x="29" y="131"/>
                  </a:lnTo>
                  <a:lnTo>
                    <a:pt x="29" y="111"/>
                  </a:lnTo>
                  <a:lnTo>
                    <a:pt x="35" y="91"/>
                  </a:lnTo>
                  <a:lnTo>
                    <a:pt x="42" y="76"/>
                  </a:lnTo>
                  <a:lnTo>
                    <a:pt x="51" y="62"/>
                  </a:lnTo>
                  <a:lnTo>
                    <a:pt x="62" y="49"/>
                  </a:lnTo>
                  <a:lnTo>
                    <a:pt x="73" y="38"/>
                  </a:lnTo>
                  <a:lnTo>
                    <a:pt x="84" y="28"/>
                  </a:lnTo>
                  <a:lnTo>
                    <a:pt x="96" y="18"/>
                  </a:lnTo>
                  <a:lnTo>
                    <a:pt x="106" y="9"/>
                  </a:lnTo>
                  <a:lnTo>
                    <a:pt x="114" y="1"/>
                  </a:lnTo>
                  <a:lnTo>
                    <a:pt x="106" y="0"/>
                  </a:lnTo>
                  <a:lnTo>
                    <a:pt x="93" y="6"/>
                  </a:lnTo>
                  <a:lnTo>
                    <a:pt x="76" y="18"/>
                  </a:lnTo>
                  <a:lnTo>
                    <a:pt x="56" y="36"/>
                  </a:lnTo>
                  <a:lnTo>
                    <a:pt x="37" y="57"/>
                  </a:lnTo>
                  <a:lnTo>
                    <a:pt x="20" y="80"/>
                  </a:lnTo>
                  <a:lnTo>
                    <a:pt x="7" y="106"/>
                  </a:lnTo>
                  <a:lnTo>
                    <a:pt x="0" y="13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76" name="Freeform 1389"/>
            <p:cNvSpPr>
              <a:spLocks/>
            </p:cNvSpPr>
            <p:nvPr/>
          </p:nvSpPr>
          <p:spPr bwMode="auto">
            <a:xfrm>
              <a:off x="4043" y="2524"/>
              <a:ext cx="41" cy="52"/>
            </a:xfrm>
            <a:custGeom>
              <a:avLst/>
              <a:gdLst>
                <a:gd name="T0" fmla="*/ 35 w 246"/>
                <a:gd name="T1" fmla="*/ 21 h 310"/>
                <a:gd name="T2" fmla="*/ 37 w 246"/>
                <a:gd name="T3" fmla="*/ 24 h 310"/>
                <a:gd name="T4" fmla="*/ 38 w 246"/>
                <a:gd name="T5" fmla="*/ 28 h 310"/>
                <a:gd name="T6" fmla="*/ 37 w 246"/>
                <a:gd name="T7" fmla="*/ 31 h 310"/>
                <a:gd name="T8" fmla="*/ 35 w 246"/>
                <a:gd name="T9" fmla="*/ 35 h 310"/>
                <a:gd name="T10" fmla="*/ 31 w 246"/>
                <a:gd name="T11" fmla="*/ 38 h 310"/>
                <a:gd name="T12" fmla="*/ 28 w 246"/>
                <a:gd name="T13" fmla="*/ 41 h 310"/>
                <a:gd name="T14" fmla="*/ 24 w 246"/>
                <a:gd name="T15" fmla="*/ 44 h 310"/>
                <a:gd name="T16" fmla="*/ 22 w 246"/>
                <a:gd name="T17" fmla="*/ 47 h 310"/>
                <a:gd name="T18" fmla="*/ 21 w 246"/>
                <a:gd name="T19" fmla="*/ 48 h 310"/>
                <a:gd name="T20" fmla="*/ 20 w 246"/>
                <a:gd name="T21" fmla="*/ 50 h 310"/>
                <a:gd name="T22" fmla="*/ 20 w 246"/>
                <a:gd name="T23" fmla="*/ 51 h 310"/>
                <a:gd name="T24" fmla="*/ 22 w 246"/>
                <a:gd name="T25" fmla="*/ 52 h 310"/>
                <a:gd name="T26" fmla="*/ 23 w 246"/>
                <a:gd name="T27" fmla="*/ 52 h 310"/>
                <a:gd name="T28" fmla="*/ 26 w 246"/>
                <a:gd name="T29" fmla="*/ 49 h 310"/>
                <a:gd name="T30" fmla="*/ 30 w 246"/>
                <a:gd name="T31" fmla="*/ 45 h 310"/>
                <a:gd name="T32" fmla="*/ 35 w 246"/>
                <a:gd name="T33" fmla="*/ 41 h 310"/>
                <a:gd name="T34" fmla="*/ 39 w 246"/>
                <a:gd name="T35" fmla="*/ 37 h 310"/>
                <a:gd name="T36" fmla="*/ 41 w 246"/>
                <a:gd name="T37" fmla="*/ 31 h 310"/>
                <a:gd name="T38" fmla="*/ 40 w 246"/>
                <a:gd name="T39" fmla="*/ 26 h 310"/>
                <a:gd name="T40" fmla="*/ 38 w 246"/>
                <a:gd name="T41" fmla="*/ 20 h 310"/>
                <a:gd name="T42" fmla="*/ 34 w 246"/>
                <a:gd name="T43" fmla="*/ 16 h 310"/>
                <a:gd name="T44" fmla="*/ 30 w 246"/>
                <a:gd name="T45" fmla="*/ 12 h 310"/>
                <a:gd name="T46" fmla="*/ 25 w 246"/>
                <a:gd name="T47" fmla="*/ 10 h 310"/>
                <a:gd name="T48" fmla="*/ 21 w 246"/>
                <a:gd name="T49" fmla="*/ 7 h 310"/>
                <a:gd name="T50" fmla="*/ 16 w 246"/>
                <a:gd name="T51" fmla="*/ 5 h 310"/>
                <a:gd name="T52" fmla="*/ 12 w 246"/>
                <a:gd name="T53" fmla="*/ 3 h 310"/>
                <a:gd name="T54" fmla="*/ 8 w 246"/>
                <a:gd name="T55" fmla="*/ 1 h 310"/>
                <a:gd name="T56" fmla="*/ 4 w 246"/>
                <a:gd name="T57" fmla="*/ 0 h 310"/>
                <a:gd name="T58" fmla="*/ 1 w 246"/>
                <a:gd name="T59" fmla="*/ 0 h 310"/>
                <a:gd name="T60" fmla="*/ 1 w 246"/>
                <a:gd name="T61" fmla="*/ 1 h 310"/>
                <a:gd name="T62" fmla="*/ 5 w 246"/>
                <a:gd name="T63" fmla="*/ 2 h 310"/>
                <a:gd name="T64" fmla="*/ 9 w 246"/>
                <a:gd name="T65" fmla="*/ 4 h 310"/>
                <a:gd name="T66" fmla="*/ 13 w 246"/>
                <a:gd name="T67" fmla="*/ 6 h 310"/>
                <a:gd name="T68" fmla="*/ 18 w 246"/>
                <a:gd name="T69" fmla="*/ 9 h 310"/>
                <a:gd name="T70" fmla="*/ 22 w 246"/>
                <a:gd name="T71" fmla="*/ 12 h 310"/>
                <a:gd name="T72" fmla="*/ 27 w 246"/>
                <a:gd name="T73" fmla="*/ 15 h 310"/>
                <a:gd name="T74" fmla="*/ 31 w 246"/>
                <a:gd name="T75" fmla="*/ 18 h 31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46"/>
                <a:gd name="T115" fmla="*/ 0 h 310"/>
                <a:gd name="T116" fmla="*/ 246 w 246"/>
                <a:gd name="T117" fmla="*/ 310 h 31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46" h="310">
                  <a:moveTo>
                    <a:pt x="199" y="116"/>
                  </a:moveTo>
                  <a:lnTo>
                    <a:pt x="207" y="124"/>
                  </a:lnTo>
                  <a:lnTo>
                    <a:pt x="214" y="133"/>
                  </a:lnTo>
                  <a:lnTo>
                    <a:pt x="219" y="143"/>
                  </a:lnTo>
                  <a:lnTo>
                    <a:pt x="223" y="154"/>
                  </a:lnTo>
                  <a:lnTo>
                    <a:pt x="225" y="164"/>
                  </a:lnTo>
                  <a:lnTo>
                    <a:pt x="225" y="176"/>
                  </a:lnTo>
                  <a:lnTo>
                    <a:pt x="221" y="187"/>
                  </a:lnTo>
                  <a:lnTo>
                    <a:pt x="216" y="197"/>
                  </a:lnTo>
                  <a:lnTo>
                    <a:pt x="208" y="209"/>
                  </a:lnTo>
                  <a:lnTo>
                    <a:pt x="199" y="219"/>
                  </a:lnTo>
                  <a:lnTo>
                    <a:pt x="188" y="228"/>
                  </a:lnTo>
                  <a:lnTo>
                    <a:pt x="177" y="238"/>
                  </a:lnTo>
                  <a:lnTo>
                    <a:pt x="166" y="246"/>
                  </a:lnTo>
                  <a:lnTo>
                    <a:pt x="154" y="255"/>
                  </a:lnTo>
                  <a:lnTo>
                    <a:pt x="143" y="264"/>
                  </a:lnTo>
                  <a:lnTo>
                    <a:pt x="132" y="274"/>
                  </a:lnTo>
                  <a:lnTo>
                    <a:pt x="129" y="278"/>
                  </a:lnTo>
                  <a:lnTo>
                    <a:pt x="126" y="282"/>
                  </a:lnTo>
                  <a:lnTo>
                    <a:pt x="124" y="287"/>
                  </a:lnTo>
                  <a:lnTo>
                    <a:pt x="121" y="292"/>
                  </a:lnTo>
                  <a:lnTo>
                    <a:pt x="120" y="296"/>
                  </a:lnTo>
                  <a:lnTo>
                    <a:pt x="120" y="301"/>
                  </a:lnTo>
                  <a:lnTo>
                    <a:pt x="121" y="305"/>
                  </a:lnTo>
                  <a:lnTo>
                    <a:pt x="125" y="309"/>
                  </a:lnTo>
                  <a:lnTo>
                    <a:pt x="130" y="310"/>
                  </a:lnTo>
                  <a:lnTo>
                    <a:pt x="134" y="310"/>
                  </a:lnTo>
                  <a:lnTo>
                    <a:pt x="139" y="309"/>
                  </a:lnTo>
                  <a:lnTo>
                    <a:pt x="143" y="305"/>
                  </a:lnTo>
                  <a:lnTo>
                    <a:pt x="154" y="293"/>
                  </a:lnTo>
                  <a:lnTo>
                    <a:pt x="167" y="280"/>
                  </a:lnTo>
                  <a:lnTo>
                    <a:pt x="180" y="269"/>
                  </a:lnTo>
                  <a:lnTo>
                    <a:pt x="194" y="257"/>
                  </a:lnTo>
                  <a:lnTo>
                    <a:pt x="207" y="246"/>
                  </a:lnTo>
                  <a:lnTo>
                    <a:pt x="219" y="233"/>
                  </a:lnTo>
                  <a:lnTo>
                    <a:pt x="231" y="219"/>
                  </a:lnTo>
                  <a:lnTo>
                    <a:pt x="239" y="204"/>
                  </a:lnTo>
                  <a:lnTo>
                    <a:pt x="245" y="187"/>
                  </a:lnTo>
                  <a:lnTo>
                    <a:pt x="246" y="170"/>
                  </a:lnTo>
                  <a:lnTo>
                    <a:pt x="242" y="153"/>
                  </a:lnTo>
                  <a:lnTo>
                    <a:pt x="236" y="136"/>
                  </a:lnTo>
                  <a:lnTo>
                    <a:pt x="227" y="120"/>
                  </a:lnTo>
                  <a:lnTo>
                    <a:pt x="215" y="107"/>
                  </a:lnTo>
                  <a:lnTo>
                    <a:pt x="201" y="94"/>
                  </a:lnTo>
                  <a:lnTo>
                    <a:pt x="187" y="82"/>
                  </a:lnTo>
                  <a:lnTo>
                    <a:pt x="177" y="74"/>
                  </a:lnTo>
                  <a:lnTo>
                    <a:pt x="165" y="68"/>
                  </a:lnTo>
                  <a:lnTo>
                    <a:pt x="152" y="60"/>
                  </a:lnTo>
                  <a:lnTo>
                    <a:pt x="139" y="51"/>
                  </a:lnTo>
                  <a:lnTo>
                    <a:pt x="126" y="43"/>
                  </a:lnTo>
                  <a:lnTo>
                    <a:pt x="112" y="35"/>
                  </a:lnTo>
                  <a:lnTo>
                    <a:pt x="98" y="28"/>
                  </a:lnTo>
                  <a:lnTo>
                    <a:pt x="85" y="22"/>
                  </a:lnTo>
                  <a:lnTo>
                    <a:pt x="72" y="16"/>
                  </a:lnTo>
                  <a:lnTo>
                    <a:pt x="59" y="10"/>
                  </a:lnTo>
                  <a:lnTo>
                    <a:pt x="46" y="7"/>
                  </a:lnTo>
                  <a:lnTo>
                    <a:pt x="35" y="3"/>
                  </a:lnTo>
                  <a:lnTo>
                    <a:pt x="24" y="1"/>
                  </a:lnTo>
                  <a:lnTo>
                    <a:pt x="15" y="0"/>
                  </a:lnTo>
                  <a:lnTo>
                    <a:pt x="7" y="1"/>
                  </a:lnTo>
                  <a:lnTo>
                    <a:pt x="0" y="3"/>
                  </a:lnTo>
                  <a:lnTo>
                    <a:pt x="8" y="6"/>
                  </a:lnTo>
                  <a:lnTo>
                    <a:pt x="17" y="9"/>
                  </a:lnTo>
                  <a:lnTo>
                    <a:pt x="28" y="14"/>
                  </a:lnTo>
                  <a:lnTo>
                    <a:pt x="38" y="18"/>
                  </a:lnTo>
                  <a:lnTo>
                    <a:pt x="51" y="24"/>
                  </a:lnTo>
                  <a:lnTo>
                    <a:pt x="64" y="30"/>
                  </a:lnTo>
                  <a:lnTo>
                    <a:pt x="78" y="37"/>
                  </a:lnTo>
                  <a:lnTo>
                    <a:pt x="92" y="43"/>
                  </a:lnTo>
                  <a:lnTo>
                    <a:pt x="106" y="51"/>
                  </a:lnTo>
                  <a:lnTo>
                    <a:pt x="120" y="60"/>
                  </a:lnTo>
                  <a:lnTo>
                    <a:pt x="134" y="69"/>
                  </a:lnTo>
                  <a:lnTo>
                    <a:pt x="148" y="78"/>
                  </a:lnTo>
                  <a:lnTo>
                    <a:pt x="163" y="87"/>
                  </a:lnTo>
                  <a:lnTo>
                    <a:pt x="175" y="96"/>
                  </a:lnTo>
                  <a:lnTo>
                    <a:pt x="187" y="105"/>
                  </a:lnTo>
                  <a:lnTo>
                    <a:pt x="199" y="116"/>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77" name="Freeform 1390"/>
            <p:cNvSpPr>
              <a:spLocks/>
            </p:cNvSpPr>
            <p:nvPr/>
          </p:nvSpPr>
          <p:spPr bwMode="auto">
            <a:xfrm>
              <a:off x="3998" y="2585"/>
              <a:ext cx="14" cy="31"/>
            </a:xfrm>
            <a:custGeom>
              <a:avLst/>
              <a:gdLst>
                <a:gd name="T0" fmla="*/ 5 w 83"/>
                <a:gd name="T1" fmla="*/ 2 h 187"/>
                <a:gd name="T2" fmla="*/ 5 w 83"/>
                <a:gd name="T3" fmla="*/ 1 h 187"/>
                <a:gd name="T4" fmla="*/ 4 w 83"/>
                <a:gd name="T5" fmla="*/ 0 h 187"/>
                <a:gd name="T6" fmla="*/ 3 w 83"/>
                <a:gd name="T7" fmla="*/ 0 h 187"/>
                <a:gd name="T8" fmla="*/ 2 w 83"/>
                <a:gd name="T9" fmla="*/ 0 h 187"/>
                <a:gd name="T10" fmla="*/ 1 w 83"/>
                <a:gd name="T11" fmla="*/ 0 h 187"/>
                <a:gd name="T12" fmla="*/ 1 w 83"/>
                <a:gd name="T13" fmla="*/ 1 h 187"/>
                <a:gd name="T14" fmla="*/ 0 w 83"/>
                <a:gd name="T15" fmla="*/ 2 h 187"/>
                <a:gd name="T16" fmla="*/ 0 w 83"/>
                <a:gd name="T17" fmla="*/ 3 h 187"/>
                <a:gd name="T18" fmla="*/ 1 w 83"/>
                <a:gd name="T19" fmla="*/ 7 h 187"/>
                <a:gd name="T20" fmla="*/ 3 w 83"/>
                <a:gd name="T21" fmla="*/ 12 h 187"/>
                <a:gd name="T22" fmla="*/ 5 w 83"/>
                <a:gd name="T23" fmla="*/ 17 h 187"/>
                <a:gd name="T24" fmla="*/ 7 w 83"/>
                <a:gd name="T25" fmla="*/ 21 h 187"/>
                <a:gd name="T26" fmla="*/ 9 w 83"/>
                <a:gd name="T27" fmla="*/ 25 h 187"/>
                <a:gd name="T28" fmla="*/ 11 w 83"/>
                <a:gd name="T29" fmla="*/ 28 h 187"/>
                <a:gd name="T30" fmla="*/ 13 w 83"/>
                <a:gd name="T31" fmla="*/ 31 h 187"/>
                <a:gd name="T32" fmla="*/ 14 w 83"/>
                <a:gd name="T33" fmla="*/ 31 h 187"/>
                <a:gd name="T34" fmla="*/ 13 w 83"/>
                <a:gd name="T35" fmla="*/ 29 h 187"/>
                <a:gd name="T36" fmla="*/ 13 w 83"/>
                <a:gd name="T37" fmla="*/ 26 h 187"/>
                <a:gd name="T38" fmla="*/ 11 w 83"/>
                <a:gd name="T39" fmla="*/ 23 h 187"/>
                <a:gd name="T40" fmla="*/ 10 w 83"/>
                <a:gd name="T41" fmla="*/ 19 h 187"/>
                <a:gd name="T42" fmla="*/ 9 w 83"/>
                <a:gd name="T43" fmla="*/ 15 h 187"/>
                <a:gd name="T44" fmla="*/ 7 w 83"/>
                <a:gd name="T45" fmla="*/ 10 h 187"/>
                <a:gd name="T46" fmla="*/ 6 w 83"/>
                <a:gd name="T47" fmla="*/ 6 h 187"/>
                <a:gd name="T48" fmla="*/ 5 w 83"/>
                <a:gd name="T49" fmla="*/ 2 h 1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3"/>
                <a:gd name="T76" fmla="*/ 0 h 187"/>
                <a:gd name="T77" fmla="*/ 83 w 83"/>
                <a:gd name="T78" fmla="*/ 187 h 18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3" h="187">
                  <a:moveTo>
                    <a:pt x="31" y="14"/>
                  </a:moveTo>
                  <a:lnTo>
                    <a:pt x="29" y="8"/>
                  </a:lnTo>
                  <a:lnTo>
                    <a:pt x="25" y="3"/>
                  </a:lnTo>
                  <a:lnTo>
                    <a:pt x="19" y="1"/>
                  </a:lnTo>
                  <a:lnTo>
                    <a:pt x="14" y="0"/>
                  </a:lnTo>
                  <a:lnTo>
                    <a:pt x="8" y="2"/>
                  </a:lnTo>
                  <a:lnTo>
                    <a:pt x="3" y="5"/>
                  </a:lnTo>
                  <a:lnTo>
                    <a:pt x="0" y="11"/>
                  </a:lnTo>
                  <a:lnTo>
                    <a:pt x="0" y="17"/>
                  </a:lnTo>
                  <a:lnTo>
                    <a:pt x="5" y="42"/>
                  </a:lnTo>
                  <a:lnTo>
                    <a:pt x="15" y="71"/>
                  </a:lnTo>
                  <a:lnTo>
                    <a:pt x="27" y="100"/>
                  </a:lnTo>
                  <a:lnTo>
                    <a:pt x="41" y="127"/>
                  </a:lnTo>
                  <a:lnTo>
                    <a:pt x="55" y="151"/>
                  </a:lnTo>
                  <a:lnTo>
                    <a:pt x="68" y="171"/>
                  </a:lnTo>
                  <a:lnTo>
                    <a:pt x="77" y="184"/>
                  </a:lnTo>
                  <a:lnTo>
                    <a:pt x="83" y="187"/>
                  </a:lnTo>
                  <a:lnTo>
                    <a:pt x="80" y="174"/>
                  </a:lnTo>
                  <a:lnTo>
                    <a:pt x="75" y="158"/>
                  </a:lnTo>
                  <a:lnTo>
                    <a:pt x="68" y="138"/>
                  </a:lnTo>
                  <a:lnTo>
                    <a:pt x="59" y="113"/>
                  </a:lnTo>
                  <a:lnTo>
                    <a:pt x="51" y="88"/>
                  </a:lnTo>
                  <a:lnTo>
                    <a:pt x="43" y="63"/>
                  </a:lnTo>
                  <a:lnTo>
                    <a:pt x="36" y="38"/>
                  </a:lnTo>
                  <a:lnTo>
                    <a:pt x="31" y="14"/>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78" name="Freeform 1391"/>
            <p:cNvSpPr>
              <a:spLocks/>
            </p:cNvSpPr>
            <p:nvPr/>
          </p:nvSpPr>
          <p:spPr bwMode="auto">
            <a:xfrm>
              <a:off x="3992" y="2568"/>
              <a:ext cx="7" cy="16"/>
            </a:xfrm>
            <a:custGeom>
              <a:avLst/>
              <a:gdLst>
                <a:gd name="T0" fmla="*/ 4 w 44"/>
                <a:gd name="T1" fmla="*/ 2 h 94"/>
                <a:gd name="T2" fmla="*/ 3 w 44"/>
                <a:gd name="T3" fmla="*/ 1 h 94"/>
                <a:gd name="T4" fmla="*/ 3 w 44"/>
                <a:gd name="T5" fmla="*/ 0 h 94"/>
                <a:gd name="T6" fmla="*/ 2 w 44"/>
                <a:gd name="T7" fmla="*/ 0 h 94"/>
                <a:gd name="T8" fmla="*/ 2 w 44"/>
                <a:gd name="T9" fmla="*/ 0 h 94"/>
                <a:gd name="T10" fmla="*/ 1 w 44"/>
                <a:gd name="T11" fmla="*/ 0 h 94"/>
                <a:gd name="T12" fmla="*/ 0 w 44"/>
                <a:gd name="T13" fmla="*/ 1 h 94"/>
                <a:gd name="T14" fmla="*/ 0 w 44"/>
                <a:gd name="T15" fmla="*/ 1 h 94"/>
                <a:gd name="T16" fmla="*/ 0 w 44"/>
                <a:gd name="T17" fmla="*/ 2 h 94"/>
                <a:gd name="T18" fmla="*/ 0 w 44"/>
                <a:gd name="T19" fmla="*/ 4 h 94"/>
                <a:gd name="T20" fmla="*/ 1 w 44"/>
                <a:gd name="T21" fmla="*/ 6 h 94"/>
                <a:gd name="T22" fmla="*/ 1 w 44"/>
                <a:gd name="T23" fmla="*/ 9 h 94"/>
                <a:gd name="T24" fmla="*/ 2 w 44"/>
                <a:gd name="T25" fmla="*/ 11 h 94"/>
                <a:gd name="T26" fmla="*/ 3 w 44"/>
                <a:gd name="T27" fmla="*/ 13 h 94"/>
                <a:gd name="T28" fmla="*/ 4 w 44"/>
                <a:gd name="T29" fmla="*/ 15 h 94"/>
                <a:gd name="T30" fmla="*/ 6 w 44"/>
                <a:gd name="T31" fmla="*/ 16 h 94"/>
                <a:gd name="T32" fmla="*/ 7 w 44"/>
                <a:gd name="T33" fmla="*/ 16 h 94"/>
                <a:gd name="T34" fmla="*/ 7 w 44"/>
                <a:gd name="T35" fmla="*/ 13 h 94"/>
                <a:gd name="T36" fmla="*/ 6 w 44"/>
                <a:gd name="T37" fmla="*/ 9 h 94"/>
                <a:gd name="T38" fmla="*/ 5 w 44"/>
                <a:gd name="T39" fmla="*/ 5 h 94"/>
                <a:gd name="T40" fmla="*/ 4 w 44"/>
                <a:gd name="T41" fmla="*/ 2 h 9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
                <a:gd name="T64" fmla="*/ 0 h 94"/>
                <a:gd name="T65" fmla="*/ 44 w 44"/>
                <a:gd name="T66" fmla="*/ 94 h 9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 h="94">
                  <a:moveTo>
                    <a:pt x="22" y="10"/>
                  </a:moveTo>
                  <a:lnTo>
                    <a:pt x="21" y="6"/>
                  </a:lnTo>
                  <a:lnTo>
                    <a:pt x="18" y="2"/>
                  </a:lnTo>
                  <a:lnTo>
                    <a:pt x="14" y="0"/>
                  </a:lnTo>
                  <a:lnTo>
                    <a:pt x="10" y="0"/>
                  </a:lnTo>
                  <a:lnTo>
                    <a:pt x="6" y="1"/>
                  </a:lnTo>
                  <a:lnTo>
                    <a:pt x="3" y="3"/>
                  </a:lnTo>
                  <a:lnTo>
                    <a:pt x="0" y="7"/>
                  </a:lnTo>
                  <a:lnTo>
                    <a:pt x="0" y="11"/>
                  </a:lnTo>
                  <a:lnTo>
                    <a:pt x="0" y="24"/>
                  </a:lnTo>
                  <a:lnTo>
                    <a:pt x="4" y="38"/>
                  </a:lnTo>
                  <a:lnTo>
                    <a:pt x="8" y="52"/>
                  </a:lnTo>
                  <a:lnTo>
                    <a:pt x="14" y="65"/>
                  </a:lnTo>
                  <a:lnTo>
                    <a:pt x="21" y="78"/>
                  </a:lnTo>
                  <a:lnTo>
                    <a:pt x="28" y="87"/>
                  </a:lnTo>
                  <a:lnTo>
                    <a:pt x="37" y="93"/>
                  </a:lnTo>
                  <a:lnTo>
                    <a:pt x="42" y="94"/>
                  </a:lnTo>
                  <a:lnTo>
                    <a:pt x="44" y="76"/>
                  </a:lnTo>
                  <a:lnTo>
                    <a:pt x="38" y="54"/>
                  </a:lnTo>
                  <a:lnTo>
                    <a:pt x="31" y="32"/>
                  </a:lnTo>
                  <a:lnTo>
                    <a:pt x="22" y="10"/>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79" name="Freeform 1392"/>
            <p:cNvSpPr>
              <a:spLocks/>
            </p:cNvSpPr>
            <p:nvPr/>
          </p:nvSpPr>
          <p:spPr bwMode="auto">
            <a:xfrm>
              <a:off x="3986" y="2557"/>
              <a:ext cx="6" cy="9"/>
            </a:xfrm>
            <a:custGeom>
              <a:avLst/>
              <a:gdLst>
                <a:gd name="T0" fmla="*/ 3 w 38"/>
                <a:gd name="T1" fmla="*/ 1 h 54"/>
                <a:gd name="T2" fmla="*/ 3 w 38"/>
                <a:gd name="T3" fmla="*/ 1 h 54"/>
                <a:gd name="T4" fmla="*/ 3 w 38"/>
                <a:gd name="T5" fmla="*/ 1 h 54"/>
                <a:gd name="T6" fmla="*/ 3 w 38"/>
                <a:gd name="T7" fmla="*/ 1 h 54"/>
                <a:gd name="T8" fmla="*/ 3 w 38"/>
                <a:gd name="T9" fmla="*/ 1 h 54"/>
                <a:gd name="T10" fmla="*/ 3 w 38"/>
                <a:gd name="T11" fmla="*/ 1 h 54"/>
                <a:gd name="T12" fmla="*/ 2 w 38"/>
                <a:gd name="T13" fmla="*/ 0 h 54"/>
                <a:gd name="T14" fmla="*/ 2 w 38"/>
                <a:gd name="T15" fmla="*/ 0 h 54"/>
                <a:gd name="T16" fmla="*/ 1 w 38"/>
                <a:gd name="T17" fmla="*/ 0 h 54"/>
                <a:gd name="T18" fmla="*/ 1 w 38"/>
                <a:gd name="T19" fmla="*/ 0 h 54"/>
                <a:gd name="T20" fmla="*/ 0 w 38"/>
                <a:gd name="T21" fmla="*/ 1 h 54"/>
                <a:gd name="T22" fmla="*/ 0 w 38"/>
                <a:gd name="T23" fmla="*/ 1 h 54"/>
                <a:gd name="T24" fmla="*/ 0 w 38"/>
                <a:gd name="T25" fmla="*/ 2 h 54"/>
                <a:gd name="T26" fmla="*/ 0 w 38"/>
                <a:gd name="T27" fmla="*/ 3 h 54"/>
                <a:gd name="T28" fmla="*/ 1 w 38"/>
                <a:gd name="T29" fmla="*/ 4 h 54"/>
                <a:gd name="T30" fmla="*/ 1 w 38"/>
                <a:gd name="T31" fmla="*/ 5 h 54"/>
                <a:gd name="T32" fmla="*/ 2 w 38"/>
                <a:gd name="T33" fmla="*/ 7 h 54"/>
                <a:gd name="T34" fmla="*/ 3 w 38"/>
                <a:gd name="T35" fmla="*/ 8 h 54"/>
                <a:gd name="T36" fmla="*/ 4 w 38"/>
                <a:gd name="T37" fmla="*/ 8 h 54"/>
                <a:gd name="T38" fmla="*/ 5 w 38"/>
                <a:gd name="T39" fmla="*/ 9 h 54"/>
                <a:gd name="T40" fmla="*/ 6 w 38"/>
                <a:gd name="T41" fmla="*/ 9 h 54"/>
                <a:gd name="T42" fmla="*/ 6 w 38"/>
                <a:gd name="T43" fmla="*/ 7 h 54"/>
                <a:gd name="T44" fmla="*/ 5 w 38"/>
                <a:gd name="T45" fmla="*/ 5 h 54"/>
                <a:gd name="T46" fmla="*/ 4 w 38"/>
                <a:gd name="T47" fmla="*/ 3 h 54"/>
                <a:gd name="T48" fmla="*/ 3 w 38"/>
                <a:gd name="T49" fmla="*/ 1 h 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8"/>
                <a:gd name="T76" fmla="*/ 0 h 54"/>
                <a:gd name="T77" fmla="*/ 38 w 38"/>
                <a:gd name="T78" fmla="*/ 54 h 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8" h="54">
                  <a:moveTo>
                    <a:pt x="20" y="7"/>
                  </a:moveTo>
                  <a:lnTo>
                    <a:pt x="20" y="8"/>
                  </a:lnTo>
                  <a:lnTo>
                    <a:pt x="19" y="4"/>
                  </a:lnTo>
                  <a:lnTo>
                    <a:pt x="15" y="1"/>
                  </a:lnTo>
                  <a:lnTo>
                    <a:pt x="12" y="0"/>
                  </a:lnTo>
                  <a:lnTo>
                    <a:pt x="7" y="0"/>
                  </a:lnTo>
                  <a:lnTo>
                    <a:pt x="4" y="1"/>
                  </a:lnTo>
                  <a:lnTo>
                    <a:pt x="1" y="4"/>
                  </a:lnTo>
                  <a:lnTo>
                    <a:pt x="0" y="8"/>
                  </a:lnTo>
                  <a:lnTo>
                    <a:pt x="0" y="11"/>
                  </a:lnTo>
                  <a:lnTo>
                    <a:pt x="1" y="17"/>
                  </a:lnTo>
                  <a:lnTo>
                    <a:pt x="4" y="24"/>
                  </a:lnTo>
                  <a:lnTo>
                    <a:pt x="8" y="32"/>
                  </a:lnTo>
                  <a:lnTo>
                    <a:pt x="14" y="39"/>
                  </a:lnTo>
                  <a:lnTo>
                    <a:pt x="20" y="46"/>
                  </a:lnTo>
                  <a:lnTo>
                    <a:pt x="27" y="50"/>
                  </a:lnTo>
                  <a:lnTo>
                    <a:pt x="33" y="54"/>
                  </a:lnTo>
                  <a:lnTo>
                    <a:pt x="38" y="54"/>
                  </a:lnTo>
                  <a:lnTo>
                    <a:pt x="36" y="42"/>
                  </a:lnTo>
                  <a:lnTo>
                    <a:pt x="32" y="29"/>
                  </a:lnTo>
                  <a:lnTo>
                    <a:pt x="25" y="16"/>
                  </a:lnTo>
                  <a:lnTo>
                    <a:pt x="20" y="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80" name="Freeform 1393"/>
            <p:cNvSpPr>
              <a:spLocks/>
            </p:cNvSpPr>
            <p:nvPr/>
          </p:nvSpPr>
          <p:spPr bwMode="auto">
            <a:xfrm>
              <a:off x="3981" y="2549"/>
              <a:ext cx="8" cy="6"/>
            </a:xfrm>
            <a:custGeom>
              <a:avLst/>
              <a:gdLst>
                <a:gd name="T0" fmla="*/ 6 w 52"/>
                <a:gd name="T1" fmla="*/ 4 h 36"/>
                <a:gd name="T2" fmla="*/ 7 w 52"/>
                <a:gd name="T3" fmla="*/ 4 h 36"/>
                <a:gd name="T4" fmla="*/ 8 w 52"/>
                <a:gd name="T5" fmla="*/ 3 h 36"/>
                <a:gd name="T6" fmla="*/ 8 w 52"/>
                <a:gd name="T7" fmla="*/ 3 h 36"/>
                <a:gd name="T8" fmla="*/ 8 w 52"/>
                <a:gd name="T9" fmla="*/ 2 h 36"/>
                <a:gd name="T10" fmla="*/ 8 w 52"/>
                <a:gd name="T11" fmla="*/ 1 h 36"/>
                <a:gd name="T12" fmla="*/ 7 w 52"/>
                <a:gd name="T13" fmla="*/ 0 h 36"/>
                <a:gd name="T14" fmla="*/ 6 w 52"/>
                <a:gd name="T15" fmla="*/ 0 h 36"/>
                <a:gd name="T16" fmla="*/ 6 w 52"/>
                <a:gd name="T17" fmla="*/ 0 h 36"/>
                <a:gd name="T18" fmla="*/ 5 w 52"/>
                <a:gd name="T19" fmla="*/ 0 h 36"/>
                <a:gd name="T20" fmla="*/ 4 w 52"/>
                <a:gd name="T21" fmla="*/ 0 h 36"/>
                <a:gd name="T22" fmla="*/ 3 w 52"/>
                <a:gd name="T23" fmla="*/ 1 h 36"/>
                <a:gd name="T24" fmla="*/ 2 w 52"/>
                <a:gd name="T25" fmla="*/ 1 h 36"/>
                <a:gd name="T26" fmla="*/ 1 w 52"/>
                <a:gd name="T27" fmla="*/ 2 h 36"/>
                <a:gd name="T28" fmla="*/ 0 w 52"/>
                <a:gd name="T29" fmla="*/ 4 h 36"/>
                <a:gd name="T30" fmla="*/ 0 w 52"/>
                <a:gd name="T31" fmla="*/ 5 h 36"/>
                <a:gd name="T32" fmla="*/ 0 w 52"/>
                <a:gd name="T33" fmla="*/ 5 h 36"/>
                <a:gd name="T34" fmla="*/ 1 w 52"/>
                <a:gd name="T35" fmla="*/ 6 h 36"/>
                <a:gd name="T36" fmla="*/ 1 w 52"/>
                <a:gd name="T37" fmla="*/ 6 h 36"/>
                <a:gd name="T38" fmla="*/ 2 w 52"/>
                <a:gd name="T39" fmla="*/ 6 h 36"/>
                <a:gd name="T40" fmla="*/ 3 w 52"/>
                <a:gd name="T41" fmla="*/ 6 h 36"/>
                <a:gd name="T42" fmla="*/ 4 w 52"/>
                <a:gd name="T43" fmla="*/ 6 h 36"/>
                <a:gd name="T44" fmla="*/ 5 w 52"/>
                <a:gd name="T45" fmla="*/ 5 h 36"/>
                <a:gd name="T46" fmla="*/ 6 w 52"/>
                <a:gd name="T47" fmla="*/ 5 h 36"/>
                <a:gd name="T48" fmla="*/ 6 w 52"/>
                <a:gd name="T49" fmla="*/ 4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2"/>
                <a:gd name="T76" fmla="*/ 0 h 36"/>
                <a:gd name="T77" fmla="*/ 52 w 52"/>
                <a:gd name="T78" fmla="*/ 36 h 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2" h="36">
                  <a:moveTo>
                    <a:pt x="41" y="27"/>
                  </a:moveTo>
                  <a:lnTo>
                    <a:pt x="46" y="24"/>
                  </a:lnTo>
                  <a:lnTo>
                    <a:pt x="51" y="21"/>
                  </a:lnTo>
                  <a:lnTo>
                    <a:pt x="52" y="16"/>
                  </a:lnTo>
                  <a:lnTo>
                    <a:pt x="52" y="12"/>
                  </a:lnTo>
                  <a:lnTo>
                    <a:pt x="50" y="6"/>
                  </a:lnTo>
                  <a:lnTo>
                    <a:pt x="46" y="2"/>
                  </a:lnTo>
                  <a:lnTo>
                    <a:pt x="41" y="0"/>
                  </a:lnTo>
                  <a:lnTo>
                    <a:pt x="36" y="0"/>
                  </a:lnTo>
                  <a:lnTo>
                    <a:pt x="33" y="0"/>
                  </a:lnTo>
                  <a:lnTo>
                    <a:pt x="29" y="1"/>
                  </a:lnTo>
                  <a:lnTo>
                    <a:pt x="21" y="4"/>
                  </a:lnTo>
                  <a:lnTo>
                    <a:pt x="13" y="8"/>
                  </a:lnTo>
                  <a:lnTo>
                    <a:pt x="6" y="15"/>
                  </a:lnTo>
                  <a:lnTo>
                    <a:pt x="3" y="22"/>
                  </a:lnTo>
                  <a:lnTo>
                    <a:pt x="0" y="29"/>
                  </a:lnTo>
                  <a:lnTo>
                    <a:pt x="0" y="31"/>
                  </a:lnTo>
                  <a:lnTo>
                    <a:pt x="4" y="33"/>
                  </a:lnTo>
                  <a:lnTo>
                    <a:pt x="9" y="36"/>
                  </a:lnTo>
                  <a:lnTo>
                    <a:pt x="13" y="36"/>
                  </a:lnTo>
                  <a:lnTo>
                    <a:pt x="18" y="36"/>
                  </a:lnTo>
                  <a:lnTo>
                    <a:pt x="24" y="33"/>
                  </a:lnTo>
                  <a:lnTo>
                    <a:pt x="30" y="32"/>
                  </a:lnTo>
                  <a:lnTo>
                    <a:pt x="36" y="30"/>
                  </a:lnTo>
                  <a:lnTo>
                    <a:pt x="41" y="27"/>
                  </a:lnTo>
                  <a:close/>
                </a:path>
              </a:pathLst>
            </a:custGeom>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81" name="Freeform 1394"/>
            <p:cNvSpPr>
              <a:spLocks/>
            </p:cNvSpPr>
            <p:nvPr/>
          </p:nvSpPr>
          <p:spPr bwMode="auto">
            <a:xfrm>
              <a:off x="3941" y="2539"/>
              <a:ext cx="33" cy="39"/>
            </a:xfrm>
            <a:custGeom>
              <a:avLst/>
              <a:gdLst>
                <a:gd name="T0" fmla="*/ 12 w 198"/>
                <a:gd name="T1" fmla="*/ 6 h 236"/>
                <a:gd name="T2" fmla="*/ 10 w 198"/>
                <a:gd name="T3" fmla="*/ 8 h 236"/>
                <a:gd name="T4" fmla="*/ 8 w 198"/>
                <a:gd name="T5" fmla="*/ 10 h 236"/>
                <a:gd name="T6" fmla="*/ 6 w 198"/>
                <a:gd name="T7" fmla="*/ 12 h 236"/>
                <a:gd name="T8" fmla="*/ 4 w 198"/>
                <a:gd name="T9" fmla="*/ 14 h 236"/>
                <a:gd name="T10" fmla="*/ 2 w 198"/>
                <a:gd name="T11" fmla="*/ 17 h 236"/>
                <a:gd name="T12" fmla="*/ 1 w 198"/>
                <a:gd name="T13" fmla="*/ 19 h 236"/>
                <a:gd name="T14" fmla="*/ 0 w 198"/>
                <a:gd name="T15" fmla="*/ 21 h 236"/>
                <a:gd name="T16" fmla="*/ 0 w 198"/>
                <a:gd name="T17" fmla="*/ 24 h 236"/>
                <a:gd name="T18" fmla="*/ 0 w 198"/>
                <a:gd name="T19" fmla="*/ 28 h 236"/>
                <a:gd name="T20" fmla="*/ 2 w 198"/>
                <a:gd name="T21" fmla="*/ 31 h 236"/>
                <a:gd name="T22" fmla="*/ 4 w 198"/>
                <a:gd name="T23" fmla="*/ 34 h 236"/>
                <a:gd name="T24" fmla="*/ 7 w 198"/>
                <a:gd name="T25" fmla="*/ 36 h 236"/>
                <a:gd name="T26" fmla="*/ 11 w 198"/>
                <a:gd name="T27" fmla="*/ 38 h 236"/>
                <a:gd name="T28" fmla="*/ 15 w 198"/>
                <a:gd name="T29" fmla="*/ 39 h 236"/>
                <a:gd name="T30" fmla="*/ 18 w 198"/>
                <a:gd name="T31" fmla="*/ 39 h 236"/>
                <a:gd name="T32" fmla="*/ 22 w 198"/>
                <a:gd name="T33" fmla="*/ 38 h 236"/>
                <a:gd name="T34" fmla="*/ 23 w 198"/>
                <a:gd name="T35" fmla="*/ 38 h 236"/>
                <a:gd name="T36" fmla="*/ 24 w 198"/>
                <a:gd name="T37" fmla="*/ 38 h 236"/>
                <a:gd name="T38" fmla="*/ 24 w 198"/>
                <a:gd name="T39" fmla="*/ 37 h 236"/>
                <a:gd name="T40" fmla="*/ 24 w 198"/>
                <a:gd name="T41" fmla="*/ 37 h 236"/>
                <a:gd name="T42" fmla="*/ 24 w 198"/>
                <a:gd name="T43" fmla="*/ 36 h 236"/>
                <a:gd name="T44" fmla="*/ 24 w 198"/>
                <a:gd name="T45" fmla="*/ 36 h 236"/>
                <a:gd name="T46" fmla="*/ 23 w 198"/>
                <a:gd name="T47" fmla="*/ 36 h 236"/>
                <a:gd name="T48" fmla="*/ 22 w 198"/>
                <a:gd name="T49" fmla="*/ 36 h 236"/>
                <a:gd name="T50" fmla="*/ 21 w 198"/>
                <a:gd name="T51" fmla="*/ 36 h 236"/>
                <a:gd name="T52" fmla="*/ 20 w 198"/>
                <a:gd name="T53" fmla="*/ 36 h 236"/>
                <a:gd name="T54" fmla="*/ 19 w 198"/>
                <a:gd name="T55" fmla="*/ 36 h 236"/>
                <a:gd name="T56" fmla="*/ 18 w 198"/>
                <a:gd name="T57" fmla="*/ 36 h 236"/>
                <a:gd name="T58" fmla="*/ 16 w 198"/>
                <a:gd name="T59" fmla="*/ 36 h 236"/>
                <a:gd name="T60" fmla="*/ 15 w 198"/>
                <a:gd name="T61" fmla="*/ 36 h 236"/>
                <a:gd name="T62" fmla="*/ 13 w 198"/>
                <a:gd name="T63" fmla="*/ 35 h 236"/>
                <a:gd name="T64" fmla="*/ 10 w 198"/>
                <a:gd name="T65" fmla="*/ 35 h 236"/>
                <a:gd name="T66" fmla="*/ 8 w 198"/>
                <a:gd name="T67" fmla="*/ 34 h 236"/>
                <a:gd name="T68" fmla="*/ 7 w 198"/>
                <a:gd name="T69" fmla="*/ 33 h 236"/>
                <a:gd name="T70" fmla="*/ 5 w 198"/>
                <a:gd name="T71" fmla="*/ 31 h 236"/>
                <a:gd name="T72" fmla="*/ 3 w 198"/>
                <a:gd name="T73" fmla="*/ 29 h 236"/>
                <a:gd name="T74" fmla="*/ 2 w 198"/>
                <a:gd name="T75" fmla="*/ 26 h 236"/>
                <a:gd name="T76" fmla="*/ 3 w 198"/>
                <a:gd name="T77" fmla="*/ 23 h 236"/>
                <a:gd name="T78" fmla="*/ 4 w 198"/>
                <a:gd name="T79" fmla="*/ 20 h 236"/>
                <a:gd name="T80" fmla="*/ 5 w 198"/>
                <a:gd name="T81" fmla="*/ 18 h 236"/>
                <a:gd name="T82" fmla="*/ 7 w 198"/>
                <a:gd name="T83" fmla="*/ 16 h 236"/>
                <a:gd name="T84" fmla="*/ 8 w 198"/>
                <a:gd name="T85" fmla="*/ 14 h 236"/>
                <a:gd name="T86" fmla="*/ 10 w 198"/>
                <a:gd name="T87" fmla="*/ 12 h 236"/>
                <a:gd name="T88" fmla="*/ 13 w 198"/>
                <a:gd name="T89" fmla="*/ 10 h 236"/>
                <a:gd name="T90" fmla="*/ 16 w 198"/>
                <a:gd name="T91" fmla="*/ 8 h 236"/>
                <a:gd name="T92" fmla="*/ 18 w 198"/>
                <a:gd name="T93" fmla="*/ 6 h 236"/>
                <a:gd name="T94" fmla="*/ 21 w 198"/>
                <a:gd name="T95" fmla="*/ 5 h 236"/>
                <a:gd name="T96" fmla="*/ 24 w 198"/>
                <a:gd name="T97" fmla="*/ 4 h 236"/>
                <a:gd name="T98" fmla="*/ 26 w 198"/>
                <a:gd name="T99" fmla="*/ 3 h 236"/>
                <a:gd name="T100" fmla="*/ 29 w 198"/>
                <a:gd name="T101" fmla="*/ 2 h 236"/>
                <a:gd name="T102" fmla="*/ 31 w 198"/>
                <a:gd name="T103" fmla="*/ 2 h 236"/>
                <a:gd name="T104" fmla="*/ 33 w 198"/>
                <a:gd name="T105" fmla="*/ 1 h 236"/>
                <a:gd name="T106" fmla="*/ 32 w 198"/>
                <a:gd name="T107" fmla="*/ 0 h 236"/>
                <a:gd name="T108" fmla="*/ 30 w 198"/>
                <a:gd name="T109" fmla="*/ 0 h 236"/>
                <a:gd name="T110" fmla="*/ 27 w 198"/>
                <a:gd name="T111" fmla="*/ 0 h 236"/>
                <a:gd name="T112" fmla="*/ 24 w 198"/>
                <a:gd name="T113" fmla="*/ 1 h 236"/>
                <a:gd name="T114" fmla="*/ 21 w 198"/>
                <a:gd name="T115" fmla="*/ 2 h 236"/>
                <a:gd name="T116" fmla="*/ 17 w 198"/>
                <a:gd name="T117" fmla="*/ 3 h 236"/>
                <a:gd name="T118" fmla="*/ 15 w 198"/>
                <a:gd name="T119" fmla="*/ 5 h 236"/>
                <a:gd name="T120" fmla="*/ 12 w 198"/>
                <a:gd name="T121" fmla="*/ 6 h 2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98"/>
                <a:gd name="T184" fmla="*/ 0 h 236"/>
                <a:gd name="T185" fmla="*/ 198 w 198"/>
                <a:gd name="T186" fmla="*/ 236 h 2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98" h="236">
                  <a:moveTo>
                    <a:pt x="73" y="36"/>
                  </a:moveTo>
                  <a:lnTo>
                    <a:pt x="58" y="46"/>
                  </a:lnTo>
                  <a:lnTo>
                    <a:pt x="46" y="58"/>
                  </a:lnTo>
                  <a:lnTo>
                    <a:pt x="33" y="72"/>
                  </a:lnTo>
                  <a:lnTo>
                    <a:pt x="22" y="85"/>
                  </a:lnTo>
                  <a:lnTo>
                    <a:pt x="14" y="100"/>
                  </a:lnTo>
                  <a:lnTo>
                    <a:pt x="7" y="115"/>
                  </a:lnTo>
                  <a:lnTo>
                    <a:pt x="2" y="130"/>
                  </a:lnTo>
                  <a:lnTo>
                    <a:pt x="0" y="146"/>
                  </a:lnTo>
                  <a:lnTo>
                    <a:pt x="2" y="170"/>
                  </a:lnTo>
                  <a:lnTo>
                    <a:pt x="12" y="190"/>
                  </a:lnTo>
                  <a:lnTo>
                    <a:pt x="26" y="207"/>
                  </a:lnTo>
                  <a:lnTo>
                    <a:pt x="43" y="220"/>
                  </a:lnTo>
                  <a:lnTo>
                    <a:pt x="64" y="229"/>
                  </a:lnTo>
                  <a:lnTo>
                    <a:pt x="88" y="235"/>
                  </a:lnTo>
                  <a:lnTo>
                    <a:pt x="110" y="236"/>
                  </a:lnTo>
                  <a:lnTo>
                    <a:pt x="132" y="232"/>
                  </a:lnTo>
                  <a:lnTo>
                    <a:pt x="137" y="232"/>
                  </a:lnTo>
                  <a:lnTo>
                    <a:pt x="142" y="230"/>
                  </a:lnTo>
                  <a:lnTo>
                    <a:pt x="145" y="226"/>
                  </a:lnTo>
                  <a:lnTo>
                    <a:pt x="146" y="221"/>
                  </a:lnTo>
                  <a:lnTo>
                    <a:pt x="145" y="219"/>
                  </a:lnTo>
                  <a:lnTo>
                    <a:pt x="142" y="219"/>
                  </a:lnTo>
                  <a:lnTo>
                    <a:pt x="137" y="217"/>
                  </a:lnTo>
                  <a:lnTo>
                    <a:pt x="131" y="217"/>
                  </a:lnTo>
                  <a:lnTo>
                    <a:pt x="124" y="217"/>
                  </a:lnTo>
                  <a:lnTo>
                    <a:pt x="118" y="217"/>
                  </a:lnTo>
                  <a:lnTo>
                    <a:pt x="112" y="217"/>
                  </a:lnTo>
                  <a:lnTo>
                    <a:pt x="109" y="217"/>
                  </a:lnTo>
                  <a:lnTo>
                    <a:pt x="97" y="216"/>
                  </a:lnTo>
                  <a:lnTo>
                    <a:pt x="87" y="215"/>
                  </a:lnTo>
                  <a:lnTo>
                    <a:pt x="75" y="214"/>
                  </a:lnTo>
                  <a:lnTo>
                    <a:pt x="63" y="211"/>
                  </a:lnTo>
                  <a:lnTo>
                    <a:pt x="51" y="207"/>
                  </a:lnTo>
                  <a:lnTo>
                    <a:pt x="40" y="199"/>
                  </a:lnTo>
                  <a:lnTo>
                    <a:pt x="29" y="189"/>
                  </a:lnTo>
                  <a:lnTo>
                    <a:pt x="17" y="174"/>
                  </a:lnTo>
                  <a:lnTo>
                    <a:pt x="15" y="157"/>
                  </a:lnTo>
                  <a:lnTo>
                    <a:pt x="16" y="141"/>
                  </a:lnTo>
                  <a:lnTo>
                    <a:pt x="21" y="124"/>
                  </a:lnTo>
                  <a:lnTo>
                    <a:pt x="28" y="109"/>
                  </a:lnTo>
                  <a:lnTo>
                    <a:pt x="39" y="96"/>
                  </a:lnTo>
                  <a:lnTo>
                    <a:pt x="50" y="82"/>
                  </a:lnTo>
                  <a:lnTo>
                    <a:pt x="63" y="70"/>
                  </a:lnTo>
                  <a:lnTo>
                    <a:pt x="78" y="59"/>
                  </a:lnTo>
                  <a:lnTo>
                    <a:pt x="94" y="49"/>
                  </a:lnTo>
                  <a:lnTo>
                    <a:pt x="110" y="39"/>
                  </a:lnTo>
                  <a:lnTo>
                    <a:pt x="126" y="31"/>
                  </a:lnTo>
                  <a:lnTo>
                    <a:pt x="142" y="24"/>
                  </a:lnTo>
                  <a:lnTo>
                    <a:pt x="158" y="19"/>
                  </a:lnTo>
                  <a:lnTo>
                    <a:pt x="172" y="13"/>
                  </a:lnTo>
                  <a:lnTo>
                    <a:pt x="186" y="10"/>
                  </a:lnTo>
                  <a:lnTo>
                    <a:pt x="198" y="7"/>
                  </a:lnTo>
                  <a:lnTo>
                    <a:pt x="190" y="3"/>
                  </a:lnTo>
                  <a:lnTo>
                    <a:pt x="177" y="0"/>
                  </a:lnTo>
                  <a:lnTo>
                    <a:pt x="162" y="3"/>
                  </a:lnTo>
                  <a:lnTo>
                    <a:pt x="144" y="6"/>
                  </a:lnTo>
                  <a:lnTo>
                    <a:pt x="124" y="12"/>
                  </a:lnTo>
                  <a:lnTo>
                    <a:pt x="105" y="19"/>
                  </a:lnTo>
                  <a:lnTo>
                    <a:pt x="88" y="28"/>
                  </a:lnTo>
                  <a:lnTo>
                    <a:pt x="73" y="36"/>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82" name="Freeform 1395"/>
            <p:cNvSpPr>
              <a:spLocks/>
            </p:cNvSpPr>
            <p:nvPr/>
          </p:nvSpPr>
          <p:spPr bwMode="auto">
            <a:xfrm>
              <a:off x="3997" y="2539"/>
              <a:ext cx="22" cy="30"/>
            </a:xfrm>
            <a:custGeom>
              <a:avLst/>
              <a:gdLst>
                <a:gd name="T0" fmla="*/ 19 w 128"/>
                <a:gd name="T1" fmla="*/ 10 h 183"/>
                <a:gd name="T2" fmla="*/ 19 w 128"/>
                <a:gd name="T3" fmla="*/ 13 h 183"/>
                <a:gd name="T4" fmla="*/ 19 w 128"/>
                <a:gd name="T5" fmla="*/ 16 h 183"/>
                <a:gd name="T6" fmla="*/ 17 w 128"/>
                <a:gd name="T7" fmla="*/ 18 h 183"/>
                <a:gd name="T8" fmla="*/ 15 w 128"/>
                <a:gd name="T9" fmla="*/ 20 h 183"/>
                <a:gd name="T10" fmla="*/ 13 w 128"/>
                <a:gd name="T11" fmla="*/ 22 h 183"/>
                <a:gd name="T12" fmla="*/ 10 w 128"/>
                <a:gd name="T13" fmla="*/ 24 h 183"/>
                <a:gd name="T14" fmla="*/ 7 w 128"/>
                <a:gd name="T15" fmla="*/ 26 h 183"/>
                <a:gd name="T16" fmla="*/ 5 w 128"/>
                <a:gd name="T17" fmla="*/ 27 h 183"/>
                <a:gd name="T18" fmla="*/ 5 w 128"/>
                <a:gd name="T19" fmla="*/ 28 h 183"/>
                <a:gd name="T20" fmla="*/ 4 w 128"/>
                <a:gd name="T21" fmla="*/ 28 h 183"/>
                <a:gd name="T22" fmla="*/ 4 w 128"/>
                <a:gd name="T23" fmla="*/ 29 h 183"/>
                <a:gd name="T24" fmla="*/ 5 w 128"/>
                <a:gd name="T25" fmla="*/ 29 h 183"/>
                <a:gd name="T26" fmla="*/ 5 w 128"/>
                <a:gd name="T27" fmla="*/ 30 h 183"/>
                <a:gd name="T28" fmla="*/ 6 w 128"/>
                <a:gd name="T29" fmla="*/ 30 h 183"/>
                <a:gd name="T30" fmla="*/ 6 w 128"/>
                <a:gd name="T31" fmla="*/ 30 h 183"/>
                <a:gd name="T32" fmla="*/ 7 w 128"/>
                <a:gd name="T33" fmla="*/ 30 h 183"/>
                <a:gd name="T34" fmla="*/ 10 w 128"/>
                <a:gd name="T35" fmla="*/ 28 h 183"/>
                <a:gd name="T36" fmla="*/ 13 w 128"/>
                <a:gd name="T37" fmla="*/ 26 h 183"/>
                <a:gd name="T38" fmla="*/ 16 w 128"/>
                <a:gd name="T39" fmla="*/ 24 h 183"/>
                <a:gd name="T40" fmla="*/ 19 w 128"/>
                <a:gd name="T41" fmla="*/ 22 h 183"/>
                <a:gd name="T42" fmla="*/ 20 w 128"/>
                <a:gd name="T43" fmla="*/ 19 h 183"/>
                <a:gd name="T44" fmla="*/ 21 w 128"/>
                <a:gd name="T45" fmla="*/ 16 h 183"/>
                <a:gd name="T46" fmla="*/ 22 w 128"/>
                <a:gd name="T47" fmla="*/ 13 h 183"/>
                <a:gd name="T48" fmla="*/ 21 w 128"/>
                <a:gd name="T49" fmla="*/ 10 h 183"/>
                <a:gd name="T50" fmla="*/ 19 w 128"/>
                <a:gd name="T51" fmla="*/ 7 h 183"/>
                <a:gd name="T52" fmla="*/ 17 w 128"/>
                <a:gd name="T53" fmla="*/ 5 h 183"/>
                <a:gd name="T54" fmla="*/ 14 w 128"/>
                <a:gd name="T55" fmla="*/ 3 h 183"/>
                <a:gd name="T56" fmla="*/ 10 w 128"/>
                <a:gd name="T57" fmla="*/ 1 h 183"/>
                <a:gd name="T58" fmla="*/ 7 w 128"/>
                <a:gd name="T59" fmla="*/ 0 h 183"/>
                <a:gd name="T60" fmla="*/ 4 w 128"/>
                <a:gd name="T61" fmla="*/ 0 h 183"/>
                <a:gd name="T62" fmla="*/ 2 w 128"/>
                <a:gd name="T63" fmla="*/ 0 h 183"/>
                <a:gd name="T64" fmla="*/ 0 w 128"/>
                <a:gd name="T65" fmla="*/ 1 h 183"/>
                <a:gd name="T66" fmla="*/ 3 w 128"/>
                <a:gd name="T67" fmla="*/ 2 h 183"/>
                <a:gd name="T68" fmla="*/ 6 w 128"/>
                <a:gd name="T69" fmla="*/ 2 h 183"/>
                <a:gd name="T70" fmla="*/ 8 w 128"/>
                <a:gd name="T71" fmla="*/ 3 h 183"/>
                <a:gd name="T72" fmla="*/ 11 w 128"/>
                <a:gd name="T73" fmla="*/ 4 h 183"/>
                <a:gd name="T74" fmla="*/ 13 w 128"/>
                <a:gd name="T75" fmla="*/ 5 h 183"/>
                <a:gd name="T76" fmla="*/ 15 w 128"/>
                <a:gd name="T77" fmla="*/ 6 h 183"/>
                <a:gd name="T78" fmla="*/ 17 w 128"/>
                <a:gd name="T79" fmla="*/ 8 h 183"/>
                <a:gd name="T80" fmla="*/ 19 w 128"/>
                <a:gd name="T81" fmla="*/ 10 h 18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8"/>
                <a:gd name="T124" fmla="*/ 0 h 183"/>
                <a:gd name="T125" fmla="*/ 128 w 128"/>
                <a:gd name="T126" fmla="*/ 183 h 18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8" h="183">
                  <a:moveTo>
                    <a:pt x="108" y="61"/>
                  </a:moveTo>
                  <a:lnTo>
                    <a:pt x="111" y="80"/>
                  </a:lnTo>
                  <a:lnTo>
                    <a:pt x="109" y="97"/>
                  </a:lnTo>
                  <a:lnTo>
                    <a:pt x="101" y="110"/>
                  </a:lnTo>
                  <a:lnTo>
                    <a:pt x="89" y="123"/>
                  </a:lnTo>
                  <a:lnTo>
                    <a:pt x="75" y="134"/>
                  </a:lnTo>
                  <a:lnTo>
                    <a:pt x="60" y="145"/>
                  </a:lnTo>
                  <a:lnTo>
                    <a:pt x="43" y="156"/>
                  </a:lnTo>
                  <a:lnTo>
                    <a:pt x="29" y="167"/>
                  </a:lnTo>
                  <a:lnTo>
                    <a:pt x="27" y="170"/>
                  </a:lnTo>
                  <a:lnTo>
                    <a:pt x="26" y="172"/>
                  </a:lnTo>
                  <a:lnTo>
                    <a:pt x="26" y="176"/>
                  </a:lnTo>
                  <a:lnTo>
                    <a:pt x="28" y="179"/>
                  </a:lnTo>
                  <a:lnTo>
                    <a:pt x="30" y="182"/>
                  </a:lnTo>
                  <a:lnTo>
                    <a:pt x="34" y="183"/>
                  </a:lnTo>
                  <a:lnTo>
                    <a:pt x="37" y="183"/>
                  </a:lnTo>
                  <a:lnTo>
                    <a:pt x="41" y="182"/>
                  </a:lnTo>
                  <a:lnTo>
                    <a:pt x="58" y="171"/>
                  </a:lnTo>
                  <a:lnTo>
                    <a:pt x="76" y="160"/>
                  </a:lnTo>
                  <a:lnTo>
                    <a:pt x="92" y="147"/>
                  </a:lnTo>
                  <a:lnTo>
                    <a:pt x="108" y="132"/>
                  </a:lnTo>
                  <a:lnTo>
                    <a:pt x="118" y="116"/>
                  </a:lnTo>
                  <a:lnTo>
                    <a:pt x="125" y="98"/>
                  </a:lnTo>
                  <a:lnTo>
                    <a:pt x="128" y="78"/>
                  </a:lnTo>
                  <a:lnTo>
                    <a:pt x="123" y="58"/>
                  </a:lnTo>
                  <a:lnTo>
                    <a:pt x="112" y="41"/>
                  </a:lnTo>
                  <a:lnTo>
                    <a:pt x="98" y="28"/>
                  </a:lnTo>
                  <a:lnTo>
                    <a:pt x="80" y="16"/>
                  </a:lnTo>
                  <a:lnTo>
                    <a:pt x="61" y="8"/>
                  </a:lnTo>
                  <a:lnTo>
                    <a:pt x="41" y="2"/>
                  </a:lnTo>
                  <a:lnTo>
                    <a:pt x="23" y="0"/>
                  </a:lnTo>
                  <a:lnTo>
                    <a:pt x="9" y="1"/>
                  </a:lnTo>
                  <a:lnTo>
                    <a:pt x="0" y="6"/>
                  </a:lnTo>
                  <a:lnTo>
                    <a:pt x="16" y="10"/>
                  </a:lnTo>
                  <a:lnTo>
                    <a:pt x="33" y="14"/>
                  </a:lnTo>
                  <a:lnTo>
                    <a:pt x="48" y="17"/>
                  </a:lnTo>
                  <a:lnTo>
                    <a:pt x="63" y="22"/>
                  </a:lnTo>
                  <a:lnTo>
                    <a:pt x="77" y="28"/>
                  </a:lnTo>
                  <a:lnTo>
                    <a:pt x="90" y="36"/>
                  </a:lnTo>
                  <a:lnTo>
                    <a:pt x="101" y="46"/>
                  </a:lnTo>
                  <a:lnTo>
                    <a:pt x="108" y="61"/>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83" name="Freeform 1396"/>
            <p:cNvSpPr>
              <a:spLocks/>
            </p:cNvSpPr>
            <p:nvPr/>
          </p:nvSpPr>
          <p:spPr bwMode="auto">
            <a:xfrm>
              <a:off x="3920" y="2532"/>
              <a:ext cx="53" cy="63"/>
            </a:xfrm>
            <a:custGeom>
              <a:avLst/>
              <a:gdLst>
                <a:gd name="T0" fmla="*/ 17 w 323"/>
                <a:gd name="T1" fmla="*/ 12 h 379"/>
                <a:gd name="T2" fmla="*/ 9 w 323"/>
                <a:gd name="T3" fmla="*/ 19 h 379"/>
                <a:gd name="T4" fmla="*/ 3 w 323"/>
                <a:gd name="T5" fmla="*/ 28 h 379"/>
                <a:gd name="T6" fmla="*/ 0 w 323"/>
                <a:gd name="T7" fmla="*/ 38 h 379"/>
                <a:gd name="T8" fmla="*/ 1 w 323"/>
                <a:gd name="T9" fmla="*/ 44 h 379"/>
                <a:gd name="T10" fmla="*/ 2 w 323"/>
                <a:gd name="T11" fmla="*/ 47 h 379"/>
                <a:gd name="T12" fmla="*/ 3 w 323"/>
                <a:gd name="T13" fmla="*/ 50 h 379"/>
                <a:gd name="T14" fmla="*/ 6 w 323"/>
                <a:gd name="T15" fmla="*/ 52 h 379"/>
                <a:gd name="T16" fmla="*/ 9 w 323"/>
                <a:gd name="T17" fmla="*/ 54 h 379"/>
                <a:gd name="T18" fmla="*/ 14 w 323"/>
                <a:gd name="T19" fmla="*/ 57 h 379"/>
                <a:gd name="T20" fmla="*/ 20 w 323"/>
                <a:gd name="T21" fmla="*/ 58 h 379"/>
                <a:gd name="T22" fmla="*/ 25 w 323"/>
                <a:gd name="T23" fmla="*/ 60 h 379"/>
                <a:gd name="T24" fmla="*/ 31 w 323"/>
                <a:gd name="T25" fmla="*/ 61 h 379"/>
                <a:gd name="T26" fmla="*/ 36 w 323"/>
                <a:gd name="T27" fmla="*/ 62 h 379"/>
                <a:gd name="T28" fmla="*/ 42 w 323"/>
                <a:gd name="T29" fmla="*/ 62 h 379"/>
                <a:gd name="T30" fmla="*/ 48 w 323"/>
                <a:gd name="T31" fmla="*/ 63 h 379"/>
                <a:gd name="T32" fmla="*/ 51 w 323"/>
                <a:gd name="T33" fmla="*/ 63 h 379"/>
                <a:gd name="T34" fmla="*/ 53 w 323"/>
                <a:gd name="T35" fmla="*/ 62 h 379"/>
                <a:gd name="T36" fmla="*/ 53 w 323"/>
                <a:gd name="T37" fmla="*/ 60 h 379"/>
                <a:gd name="T38" fmla="*/ 52 w 323"/>
                <a:gd name="T39" fmla="*/ 59 h 379"/>
                <a:gd name="T40" fmla="*/ 48 w 323"/>
                <a:gd name="T41" fmla="*/ 58 h 379"/>
                <a:gd name="T42" fmla="*/ 43 w 323"/>
                <a:gd name="T43" fmla="*/ 58 h 379"/>
                <a:gd name="T44" fmla="*/ 38 w 323"/>
                <a:gd name="T45" fmla="*/ 58 h 379"/>
                <a:gd name="T46" fmla="*/ 33 w 323"/>
                <a:gd name="T47" fmla="*/ 57 h 379"/>
                <a:gd name="T48" fmla="*/ 28 w 323"/>
                <a:gd name="T49" fmla="*/ 56 h 379"/>
                <a:gd name="T50" fmla="*/ 22 w 323"/>
                <a:gd name="T51" fmla="*/ 55 h 379"/>
                <a:gd name="T52" fmla="*/ 17 w 323"/>
                <a:gd name="T53" fmla="*/ 53 h 379"/>
                <a:gd name="T54" fmla="*/ 12 w 323"/>
                <a:gd name="T55" fmla="*/ 51 h 379"/>
                <a:gd name="T56" fmla="*/ 8 w 323"/>
                <a:gd name="T57" fmla="*/ 48 h 379"/>
                <a:gd name="T58" fmla="*/ 6 w 323"/>
                <a:gd name="T59" fmla="*/ 45 h 379"/>
                <a:gd name="T60" fmla="*/ 5 w 323"/>
                <a:gd name="T61" fmla="*/ 40 h 379"/>
                <a:gd name="T62" fmla="*/ 6 w 323"/>
                <a:gd name="T63" fmla="*/ 33 h 379"/>
                <a:gd name="T64" fmla="*/ 8 w 323"/>
                <a:gd name="T65" fmla="*/ 27 h 379"/>
                <a:gd name="T66" fmla="*/ 11 w 323"/>
                <a:gd name="T67" fmla="*/ 23 h 379"/>
                <a:gd name="T68" fmla="*/ 15 w 323"/>
                <a:gd name="T69" fmla="*/ 18 h 379"/>
                <a:gd name="T70" fmla="*/ 19 w 323"/>
                <a:gd name="T71" fmla="*/ 15 h 379"/>
                <a:gd name="T72" fmla="*/ 24 w 323"/>
                <a:gd name="T73" fmla="*/ 11 h 379"/>
                <a:gd name="T74" fmla="*/ 30 w 323"/>
                <a:gd name="T75" fmla="*/ 7 h 379"/>
                <a:gd name="T76" fmla="*/ 36 w 323"/>
                <a:gd name="T77" fmla="*/ 4 h 379"/>
                <a:gd name="T78" fmla="*/ 42 w 323"/>
                <a:gd name="T79" fmla="*/ 1 h 379"/>
                <a:gd name="T80" fmla="*/ 42 w 323"/>
                <a:gd name="T81" fmla="*/ 0 h 379"/>
                <a:gd name="T82" fmla="*/ 36 w 323"/>
                <a:gd name="T83" fmla="*/ 1 h 379"/>
                <a:gd name="T84" fmla="*/ 30 w 323"/>
                <a:gd name="T85" fmla="*/ 3 h 379"/>
                <a:gd name="T86" fmla="*/ 23 w 323"/>
                <a:gd name="T87" fmla="*/ 6 h 37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23"/>
                <a:gd name="T133" fmla="*/ 0 h 379"/>
                <a:gd name="T134" fmla="*/ 323 w 323"/>
                <a:gd name="T135" fmla="*/ 379 h 37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23" h="379">
                  <a:moveTo>
                    <a:pt x="126" y="50"/>
                  </a:moveTo>
                  <a:lnTo>
                    <a:pt x="101" y="70"/>
                  </a:lnTo>
                  <a:lnTo>
                    <a:pt x="76" y="92"/>
                  </a:lnTo>
                  <a:lnTo>
                    <a:pt x="54" y="115"/>
                  </a:lnTo>
                  <a:lnTo>
                    <a:pt x="34" y="140"/>
                  </a:lnTo>
                  <a:lnTo>
                    <a:pt x="18" y="167"/>
                  </a:lnTo>
                  <a:lnTo>
                    <a:pt x="6" y="196"/>
                  </a:lnTo>
                  <a:lnTo>
                    <a:pt x="0" y="227"/>
                  </a:lnTo>
                  <a:lnTo>
                    <a:pt x="1" y="259"/>
                  </a:lnTo>
                  <a:lnTo>
                    <a:pt x="4" y="267"/>
                  </a:lnTo>
                  <a:lnTo>
                    <a:pt x="7" y="277"/>
                  </a:lnTo>
                  <a:lnTo>
                    <a:pt x="11" y="283"/>
                  </a:lnTo>
                  <a:lnTo>
                    <a:pt x="15" y="291"/>
                  </a:lnTo>
                  <a:lnTo>
                    <a:pt x="21" y="298"/>
                  </a:lnTo>
                  <a:lnTo>
                    <a:pt x="27" y="305"/>
                  </a:lnTo>
                  <a:lnTo>
                    <a:pt x="34" y="311"/>
                  </a:lnTo>
                  <a:lnTo>
                    <a:pt x="41" y="316"/>
                  </a:lnTo>
                  <a:lnTo>
                    <a:pt x="57" y="325"/>
                  </a:lnTo>
                  <a:lnTo>
                    <a:pt x="72" y="333"/>
                  </a:lnTo>
                  <a:lnTo>
                    <a:pt x="87" y="340"/>
                  </a:lnTo>
                  <a:lnTo>
                    <a:pt x="103" y="345"/>
                  </a:lnTo>
                  <a:lnTo>
                    <a:pt x="120" y="351"/>
                  </a:lnTo>
                  <a:lnTo>
                    <a:pt x="136" y="356"/>
                  </a:lnTo>
                  <a:lnTo>
                    <a:pt x="153" y="360"/>
                  </a:lnTo>
                  <a:lnTo>
                    <a:pt x="169" y="364"/>
                  </a:lnTo>
                  <a:lnTo>
                    <a:pt x="187" y="367"/>
                  </a:lnTo>
                  <a:lnTo>
                    <a:pt x="204" y="370"/>
                  </a:lnTo>
                  <a:lnTo>
                    <a:pt x="221" y="372"/>
                  </a:lnTo>
                  <a:lnTo>
                    <a:pt x="238" y="374"/>
                  </a:lnTo>
                  <a:lnTo>
                    <a:pt x="256" y="375"/>
                  </a:lnTo>
                  <a:lnTo>
                    <a:pt x="273" y="376"/>
                  </a:lnTo>
                  <a:lnTo>
                    <a:pt x="290" y="378"/>
                  </a:lnTo>
                  <a:lnTo>
                    <a:pt x="307" y="379"/>
                  </a:lnTo>
                  <a:lnTo>
                    <a:pt x="312" y="379"/>
                  </a:lnTo>
                  <a:lnTo>
                    <a:pt x="317" y="375"/>
                  </a:lnTo>
                  <a:lnTo>
                    <a:pt x="320" y="372"/>
                  </a:lnTo>
                  <a:lnTo>
                    <a:pt x="323" y="366"/>
                  </a:lnTo>
                  <a:lnTo>
                    <a:pt x="323" y="360"/>
                  </a:lnTo>
                  <a:lnTo>
                    <a:pt x="320" y="356"/>
                  </a:lnTo>
                  <a:lnTo>
                    <a:pt x="316" y="352"/>
                  </a:lnTo>
                  <a:lnTo>
                    <a:pt x="311" y="351"/>
                  </a:lnTo>
                  <a:lnTo>
                    <a:pt x="295" y="351"/>
                  </a:lnTo>
                  <a:lnTo>
                    <a:pt x="279" y="351"/>
                  </a:lnTo>
                  <a:lnTo>
                    <a:pt x="263" y="350"/>
                  </a:lnTo>
                  <a:lnTo>
                    <a:pt x="248" y="349"/>
                  </a:lnTo>
                  <a:lnTo>
                    <a:pt x="231" y="348"/>
                  </a:lnTo>
                  <a:lnTo>
                    <a:pt x="215" y="345"/>
                  </a:lnTo>
                  <a:lnTo>
                    <a:pt x="200" y="343"/>
                  </a:lnTo>
                  <a:lnTo>
                    <a:pt x="183" y="341"/>
                  </a:lnTo>
                  <a:lnTo>
                    <a:pt x="168" y="337"/>
                  </a:lnTo>
                  <a:lnTo>
                    <a:pt x="151" y="334"/>
                  </a:lnTo>
                  <a:lnTo>
                    <a:pt x="136" y="329"/>
                  </a:lnTo>
                  <a:lnTo>
                    <a:pt x="121" y="325"/>
                  </a:lnTo>
                  <a:lnTo>
                    <a:pt x="106" y="320"/>
                  </a:lnTo>
                  <a:lnTo>
                    <a:pt x="92" y="313"/>
                  </a:lnTo>
                  <a:lnTo>
                    <a:pt x="76" y="306"/>
                  </a:lnTo>
                  <a:lnTo>
                    <a:pt x="62" y="300"/>
                  </a:lnTo>
                  <a:lnTo>
                    <a:pt x="51" y="291"/>
                  </a:lnTo>
                  <a:lnTo>
                    <a:pt x="41" y="280"/>
                  </a:lnTo>
                  <a:lnTo>
                    <a:pt x="35" y="269"/>
                  </a:lnTo>
                  <a:lnTo>
                    <a:pt x="31" y="255"/>
                  </a:lnTo>
                  <a:lnTo>
                    <a:pt x="31" y="239"/>
                  </a:lnTo>
                  <a:lnTo>
                    <a:pt x="33" y="218"/>
                  </a:lnTo>
                  <a:lnTo>
                    <a:pt x="38" y="197"/>
                  </a:lnTo>
                  <a:lnTo>
                    <a:pt x="42" y="182"/>
                  </a:lnTo>
                  <a:lnTo>
                    <a:pt x="51" y="165"/>
                  </a:lnTo>
                  <a:lnTo>
                    <a:pt x="60" y="150"/>
                  </a:lnTo>
                  <a:lnTo>
                    <a:pt x="68" y="136"/>
                  </a:lnTo>
                  <a:lnTo>
                    <a:pt x="79" y="124"/>
                  </a:lnTo>
                  <a:lnTo>
                    <a:pt x="89" y="111"/>
                  </a:lnTo>
                  <a:lnTo>
                    <a:pt x="101" y="100"/>
                  </a:lnTo>
                  <a:lnTo>
                    <a:pt x="114" y="88"/>
                  </a:lnTo>
                  <a:lnTo>
                    <a:pt x="129" y="76"/>
                  </a:lnTo>
                  <a:lnTo>
                    <a:pt x="144" y="64"/>
                  </a:lnTo>
                  <a:lnTo>
                    <a:pt x="162" y="53"/>
                  </a:lnTo>
                  <a:lnTo>
                    <a:pt x="181" y="41"/>
                  </a:lnTo>
                  <a:lnTo>
                    <a:pt x="201" y="31"/>
                  </a:lnTo>
                  <a:lnTo>
                    <a:pt x="219" y="22"/>
                  </a:lnTo>
                  <a:lnTo>
                    <a:pt x="237" y="14"/>
                  </a:lnTo>
                  <a:lnTo>
                    <a:pt x="253" y="7"/>
                  </a:lnTo>
                  <a:lnTo>
                    <a:pt x="268" y="1"/>
                  </a:lnTo>
                  <a:lnTo>
                    <a:pt x="255" y="0"/>
                  </a:lnTo>
                  <a:lnTo>
                    <a:pt x="238" y="1"/>
                  </a:lnTo>
                  <a:lnTo>
                    <a:pt x="221" y="5"/>
                  </a:lnTo>
                  <a:lnTo>
                    <a:pt x="201" y="11"/>
                  </a:lnTo>
                  <a:lnTo>
                    <a:pt x="181" y="19"/>
                  </a:lnTo>
                  <a:lnTo>
                    <a:pt x="161" y="28"/>
                  </a:lnTo>
                  <a:lnTo>
                    <a:pt x="142" y="39"/>
                  </a:lnTo>
                  <a:lnTo>
                    <a:pt x="126" y="50"/>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84" name="Freeform 1397"/>
            <p:cNvSpPr>
              <a:spLocks/>
            </p:cNvSpPr>
            <p:nvPr/>
          </p:nvSpPr>
          <p:spPr bwMode="auto">
            <a:xfrm>
              <a:off x="3995" y="2530"/>
              <a:ext cx="47" cy="42"/>
            </a:xfrm>
            <a:custGeom>
              <a:avLst/>
              <a:gdLst>
                <a:gd name="T0" fmla="*/ 39 w 282"/>
                <a:gd name="T1" fmla="*/ 13 h 253"/>
                <a:gd name="T2" fmla="*/ 41 w 282"/>
                <a:gd name="T3" fmla="*/ 15 h 253"/>
                <a:gd name="T4" fmla="*/ 42 w 282"/>
                <a:gd name="T5" fmla="*/ 18 h 253"/>
                <a:gd name="T6" fmla="*/ 43 w 282"/>
                <a:gd name="T7" fmla="*/ 21 h 253"/>
                <a:gd name="T8" fmla="*/ 43 w 282"/>
                <a:gd name="T9" fmla="*/ 24 h 253"/>
                <a:gd name="T10" fmla="*/ 43 w 282"/>
                <a:gd name="T11" fmla="*/ 26 h 253"/>
                <a:gd name="T12" fmla="*/ 42 w 282"/>
                <a:gd name="T13" fmla="*/ 28 h 253"/>
                <a:gd name="T14" fmla="*/ 41 w 282"/>
                <a:gd name="T15" fmla="*/ 31 h 253"/>
                <a:gd name="T16" fmla="*/ 39 w 282"/>
                <a:gd name="T17" fmla="*/ 32 h 253"/>
                <a:gd name="T18" fmla="*/ 37 w 282"/>
                <a:gd name="T19" fmla="*/ 34 h 253"/>
                <a:gd name="T20" fmla="*/ 36 w 282"/>
                <a:gd name="T21" fmla="*/ 36 h 253"/>
                <a:gd name="T22" fmla="*/ 34 w 282"/>
                <a:gd name="T23" fmla="*/ 37 h 253"/>
                <a:gd name="T24" fmla="*/ 32 w 282"/>
                <a:gd name="T25" fmla="*/ 39 h 253"/>
                <a:gd name="T26" fmla="*/ 32 w 282"/>
                <a:gd name="T27" fmla="*/ 40 h 253"/>
                <a:gd name="T28" fmla="*/ 32 w 282"/>
                <a:gd name="T29" fmla="*/ 40 h 253"/>
                <a:gd name="T30" fmla="*/ 32 w 282"/>
                <a:gd name="T31" fmla="*/ 41 h 253"/>
                <a:gd name="T32" fmla="*/ 32 w 282"/>
                <a:gd name="T33" fmla="*/ 41 h 253"/>
                <a:gd name="T34" fmla="*/ 33 w 282"/>
                <a:gd name="T35" fmla="*/ 42 h 253"/>
                <a:gd name="T36" fmla="*/ 33 w 282"/>
                <a:gd name="T37" fmla="*/ 42 h 253"/>
                <a:gd name="T38" fmla="*/ 34 w 282"/>
                <a:gd name="T39" fmla="*/ 42 h 253"/>
                <a:gd name="T40" fmla="*/ 35 w 282"/>
                <a:gd name="T41" fmla="*/ 41 h 253"/>
                <a:gd name="T42" fmla="*/ 39 w 282"/>
                <a:gd name="T43" fmla="*/ 39 h 253"/>
                <a:gd name="T44" fmla="*/ 42 w 282"/>
                <a:gd name="T45" fmla="*/ 36 h 253"/>
                <a:gd name="T46" fmla="*/ 45 w 282"/>
                <a:gd name="T47" fmla="*/ 32 h 253"/>
                <a:gd name="T48" fmla="*/ 46 w 282"/>
                <a:gd name="T49" fmla="*/ 28 h 253"/>
                <a:gd name="T50" fmla="*/ 47 w 282"/>
                <a:gd name="T51" fmla="*/ 23 h 253"/>
                <a:gd name="T52" fmla="*/ 47 w 282"/>
                <a:gd name="T53" fmla="*/ 19 h 253"/>
                <a:gd name="T54" fmla="*/ 45 w 282"/>
                <a:gd name="T55" fmla="*/ 15 h 253"/>
                <a:gd name="T56" fmla="*/ 42 w 282"/>
                <a:gd name="T57" fmla="*/ 12 h 253"/>
                <a:gd name="T58" fmla="*/ 39 w 282"/>
                <a:gd name="T59" fmla="*/ 10 h 253"/>
                <a:gd name="T60" fmla="*/ 37 w 282"/>
                <a:gd name="T61" fmla="*/ 8 h 253"/>
                <a:gd name="T62" fmla="*/ 34 w 282"/>
                <a:gd name="T63" fmla="*/ 6 h 253"/>
                <a:gd name="T64" fmla="*/ 30 w 282"/>
                <a:gd name="T65" fmla="*/ 5 h 253"/>
                <a:gd name="T66" fmla="*/ 27 w 282"/>
                <a:gd name="T67" fmla="*/ 4 h 253"/>
                <a:gd name="T68" fmla="*/ 24 w 282"/>
                <a:gd name="T69" fmla="*/ 3 h 253"/>
                <a:gd name="T70" fmla="*/ 20 w 282"/>
                <a:gd name="T71" fmla="*/ 2 h 253"/>
                <a:gd name="T72" fmla="*/ 17 w 282"/>
                <a:gd name="T73" fmla="*/ 1 h 253"/>
                <a:gd name="T74" fmla="*/ 14 w 282"/>
                <a:gd name="T75" fmla="*/ 1 h 253"/>
                <a:gd name="T76" fmla="*/ 10 w 282"/>
                <a:gd name="T77" fmla="*/ 0 h 253"/>
                <a:gd name="T78" fmla="*/ 8 w 282"/>
                <a:gd name="T79" fmla="*/ 0 h 253"/>
                <a:gd name="T80" fmla="*/ 5 w 282"/>
                <a:gd name="T81" fmla="*/ 0 h 253"/>
                <a:gd name="T82" fmla="*/ 3 w 282"/>
                <a:gd name="T83" fmla="*/ 0 h 253"/>
                <a:gd name="T84" fmla="*/ 2 w 282"/>
                <a:gd name="T85" fmla="*/ 0 h 253"/>
                <a:gd name="T86" fmla="*/ 1 w 282"/>
                <a:gd name="T87" fmla="*/ 1 h 253"/>
                <a:gd name="T88" fmla="*/ 0 w 282"/>
                <a:gd name="T89" fmla="*/ 1 h 253"/>
                <a:gd name="T90" fmla="*/ 2 w 282"/>
                <a:gd name="T91" fmla="*/ 1 h 253"/>
                <a:gd name="T92" fmla="*/ 4 w 282"/>
                <a:gd name="T93" fmla="*/ 1 h 253"/>
                <a:gd name="T94" fmla="*/ 6 w 282"/>
                <a:gd name="T95" fmla="*/ 2 h 253"/>
                <a:gd name="T96" fmla="*/ 9 w 282"/>
                <a:gd name="T97" fmla="*/ 2 h 253"/>
                <a:gd name="T98" fmla="*/ 11 w 282"/>
                <a:gd name="T99" fmla="*/ 3 h 253"/>
                <a:gd name="T100" fmla="*/ 14 w 282"/>
                <a:gd name="T101" fmla="*/ 3 h 253"/>
                <a:gd name="T102" fmla="*/ 16 w 282"/>
                <a:gd name="T103" fmla="*/ 4 h 253"/>
                <a:gd name="T104" fmla="*/ 19 w 282"/>
                <a:gd name="T105" fmla="*/ 4 h 253"/>
                <a:gd name="T106" fmla="*/ 22 w 282"/>
                <a:gd name="T107" fmla="*/ 5 h 253"/>
                <a:gd name="T108" fmla="*/ 24 w 282"/>
                <a:gd name="T109" fmla="*/ 6 h 253"/>
                <a:gd name="T110" fmla="*/ 27 w 282"/>
                <a:gd name="T111" fmla="*/ 7 h 253"/>
                <a:gd name="T112" fmla="*/ 29 w 282"/>
                <a:gd name="T113" fmla="*/ 8 h 253"/>
                <a:gd name="T114" fmla="*/ 32 w 282"/>
                <a:gd name="T115" fmla="*/ 9 h 253"/>
                <a:gd name="T116" fmla="*/ 35 w 282"/>
                <a:gd name="T117" fmla="*/ 10 h 253"/>
                <a:gd name="T118" fmla="*/ 37 w 282"/>
                <a:gd name="T119" fmla="*/ 11 h 253"/>
                <a:gd name="T120" fmla="*/ 39 w 282"/>
                <a:gd name="T121" fmla="*/ 13 h 25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82"/>
                <a:gd name="T184" fmla="*/ 0 h 253"/>
                <a:gd name="T185" fmla="*/ 282 w 282"/>
                <a:gd name="T186" fmla="*/ 253 h 25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82" h="253">
                  <a:moveTo>
                    <a:pt x="235" y="78"/>
                  </a:moveTo>
                  <a:lnTo>
                    <a:pt x="248" y="92"/>
                  </a:lnTo>
                  <a:lnTo>
                    <a:pt x="255" y="108"/>
                  </a:lnTo>
                  <a:lnTo>
                    <a:pt x="259" y="125"/>
                  </a:lnTo>
                  <a:lnTo>
                    <a:pt x="259" y="144"/>
                  </a:lnTo>
                  <a:lnTo>
                    <a:pt x="257" y="159"/>
                  </a:lnTo>
                  <a:lnTo>
                    <a:pt x="252" y="171"/>
                  </a:lnTo>
                  <a:lnTo>
                    <a:pt x="244" y="184"/>
                  </a:lnTo>
                  <a:lnTo>
                    <a:pt x="236" y="194"/>
                  </a:lnTo>
                  <a:lnTo>
                    <a:pt x="225" y="206"/>
                  </a:lnTo>
                  <a:lnTo>
                    <a:pt x="215" y="215"/>
                  </a:lnTo>
                  <a:lnTo>
                    <a:pt x="204" y="225"/>
                  </a:lnTo>
                  <a:lnTo>
                    <a:pt x="194" y="236"/>
                  </a:lnTo>
                  <a:lnTo>
                    <a:pt x="191" y="239"/>
                  </a:lnTo>
                  <a:lnTo>
                    <a:pt x="190" y="242"/>
                  </a:lnTo>
                  <a:lnTo>
                    <a:pt x="191" y="246"/>
                  </a:lnTo>
                  <a:lnTo>
                    <a:pt x="194" y="249"/>
                  </a:lnTo>
                  <a:lnTo>
                    <a:pt x="197" y="252"/>
                  </a:lnTo>
                  <a:lnTo>
                    <a:pt x="201" y="253"/>
                  </a:lnTo>
                  <a:lnTo>
                    <a:pt x="205" y="252"/>
                  </a:lnTo>
                  <a:lnTo>
                    <a:pt x="209" y="249"/>
                  </a:lnTo>
                  <a:lnTo>
                    <a:pt x="232" y="234"/>
                  </a:lnTo>
                  <a:lnTo>
                    <a:pt x="251" y="215"/>
                  </a:lnTo>
                  <a:lnTo>
                    <a:pt x="267" y="192"/>
                  </a:lnTo>
                  <a:lnTo>
                    <a:pt x="278" y="168"/>
                  </a:lnTo>
                  <a:lnTo>
                    <a:pt x="282" y="141"/>
                  </a:lnTo>
                  <a:lnTo>
                    <a:pt x="279" y="116"/>
                  </a:lnTo>
                  <a:lnTo>
                    <a:pt x="270" y="92"/>
                  </a:lnTo>
                  <a:lnTo>
                    <a:pt x="251" y="70"/>
                  </a:lnTo>
                  <a:lnTo>
                    <a:pt x="237" y="59"/>
                  </a:lnTo>
                  <a:lnTo>
                    <a:pt x="221" y="48"/>
                  </a:lnTo>
                  <a:lnTo>
                    <a:pt x="202" y="39"/>
                  </a:lnTo>
                  <a:lnTo>
                    <a:pt x="183" y="31"/>
                  </a:lnTo>
                  <a:lnTo>
                    <a:pt x="163" y="24"/>
                  </a:lnTo>
                  <a:lnTo>
                    <a:pt x="142" y="18"/>
                  </a:lnTo>
                  <a:lnTo>
                    <a:pt x="122" y="13"/>
                  </a:lnTo>
                  <a:lnTo>
                    <a:pt x="101" y="8"/>
                  </a:lnTo>
                  <a:lnTo>
                    <a:pt x="82" y="5"/>
                  </a:lnTo>
                  <a:lnTo>
                    <a:pt x="63" y="2"/>
                  </a:lnTo>
                  <a:lnTo>
                    <a:pt x="47" y="0"/>
                  </a:lnTo>
                  <a:lnTo>
                    <a:pt x="32" y="0"/>
                  </a:lnTo>
                  <a:lnTo>
                    <a:pt x="19" y="0"/>
                  </a:lnTo>
                  <a:lnTo>
                    <a:pt x="10" y="1"/>
                  </a:lnTo>
                  <a:lnTo>
                    <a:pt x="4" y="4"/>
                  </a:lnTo>
                  <a:lnTo>
                    <a:pt x="0" y="6"/>
                  </a:lnTo>
                  <a:lnTo>
                    <a:pt x="12" y="8"/>
                  </a:lnTo>
                  <a:lnTo>
                    <a:pt x="25" y="9"/>
                  </a:lnTo>
                  <a:lnTo>
                    <a:pt x="38" y="12"/>
                  </a:lnTo>
                  <a:lnTo>
                    <a:pt x="52" y="14"/>
                  </a:lnTo>
                  <a:lnTo>
                    <a:pt x="67" y="16"/>
                  </a:lnTo>
                  <a:lnTo>
                    <a:pt x="82" y="18"/>
                  </a:lnTo>
                  <a:lnTo>
                    <a:pt x="97" y="22"/>
                  </a:lnTo>
                  <a:lnTo>
                    <a:pt x="114" y="25"/>
                  </a:lnTo>
                  <a:lnTo>
                    <a:pt x="129" y="30"/>
                  </a:lnTo>
                  <a:lnTo>
                    <a:pt x="146" y="35"/>
                  </a:lnTo>
                  <a:lnTo>
                    <a:pt x="162" y="40"/>
                  </a:lnTo>
                  <a:lnTo>
                    <a:pt x="177" y="46"/>
                  </a:lnTo>
                  <a:lnTo>
                    <a:pt x="192" y="53"/>
                  </a:lnTo>
                  <a:lnTo>
                    <a:pt x="208" y="60"/>
                  </a:lnTo>
                  <a:lnTo>
                    <a:pt x="222" y="69"/>
                  </a:lnTo>
                  <a:lnTo>
                    <a:pt x="235" y="78"/>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85" name="Freeform 1398"/>
            <p:cNvSpPr>
              <a:spLocks/>
            </p:cNvSpPr>
            <p:nvPr/>
          </p:nvSpPr>
          <p:spPr bwMode="auto">
            <a:xfrm>
              <a:off x="3901" y="2553"/>
              <a:ext cx="19" cy="39"/>
            </a:xfrm>
            <a:custGeom>
              <a:avLst/>
              <a:gdLst>
                <a:gd name="T0" fmla="*/ 0 w 115"/>
                <a:gd name="T1" fmla="*/ 21 h 236"/>
                <a:gd name="T2" fmla="*/ 0 w 115"/>
                <a:gd name="T3" fmla="*/ 24 h 236"/>
                <a:gd name="T4" fmla="*/ 1 w 115"/>
                <a:gd name="T5" fmla="*/ 27 h 236"/>
                <a:gd name="T6" fmla="*/ 2 w 115"/>
                <a:gd name="T7" fmla="*/ 30 h 236"/>
                <a:gd name="T8" fmla="*/ 4 w 115"/>
                <a:gd name="T9" fmla="*/ 33 h 236"/>
                <a:gd name="T10" fmla="*/ 6 w 115"/>
                <a:gd name="T11" fmla="*/ 35 h 236"/>
                <a:gd name="T12" fmla="*/ 9 w 115"/>
                <a:gd name="T13" fmla="*/ 37 h 236"/>
                <a:gd name="T14" fmla="*/ 12 w 115"/>
                <a:gd name="T15" fmla="*/ 38 h 236"/>
                <a:gd name="T16" fmla="*/ 15 w 115"/>
                <a:gd name="T17" fmla="*/ 39 h 236"/>
                <a:gd name="T18" fmla="*/ 16 w 115"/>
                <a:gd name="T19" fmla="*/ 39 h 236"/>
                <a:gd name="T20" fmla="*/ 17 w 115"/>
                <a:gd name="T21" fmla="*/ 39 h 236"/>
                <a:gd name="T22" fmla="*/ 18 w 115"/>
                <a:gd name="T23" fmla="*/ 38 h 236"/>
                <a:gd name="T24" fmla="*/ 18 w 115"/>
                <a:gd name="T25" fmla="*/ 37 h 236"/>
                <a:gd name="T26" fmla="*/ 18 w 115"/>
                <a:gd name="T27" fmla="*/ 36 h 236"/>
                <a:gd name="T28" fmla="*/ 18 w 115"/>
                <a:gd name="T29" fmla="*/ 36 h 236"/>
                <a:gd name="T30" fmla="*/ 18 w 115"/>
                <a:gd name="T31" fmla="*/ 35 h 236"/>
                <a:gd name="T32" fmla="*/ 17 w 115"/>
                <a:gd name="T33" fmla="*/ 34 h 236"/>
                <a:gd name="T34" fmla="*/ 14 w 115"/>
                <a:gd name="T35" fmla="*/ 33 h 236"/>
                <a:gd name="T36" fmla="*/ 11 w 115"/>
                <a:gd name="T37" fmla="*/ 32 h 236"/>
                <a:gd name="T38" fmla="*/ 8 w 115"/>
                <a:gd name="T39" fmla="*/ 30 h 236"/>
                <a:gd name="T40" fmla="*/ 7 w 115"/>
                <a:gd name="T41" fmla="*/ 27 h 236"/>
                <a:gd name="T42" fmla="*/ 5 w 115"/>
                <a:gd name="T43" fmla="*/ 24 h 236"/>
                <a:gd name="T44" fmla="*/ 5 w 115"/>
                <a:gd name="T45" fmla="*/ 21 h 236"/>
                <a:gd name="T46" fmla="*/ 5 w 115"/>
                <a:gd name="T47" fmla="*/ 18 h 236"/>
                <a:gd name="T48" fmla="*/ 6 w 115"/>
                <a:gd name="T49" fmla="*/ 15 h 236"/>
                <a:gd name="T50" fmla="*/ 7 w 115"/>
                <a:gd name="T51" fmla="*/ 12 h 236"/>
                <a:gd name="T52" fmla="*/ 9 w 115"/>
                <a:gd name="T53" fmla="*/ 10 h 236"/>
                <a:gd name="T54" fmla="*/ 12 w 115"/>
                <a:gd name="T55" fmla="*/ 8 h 236"/>
                <a:gd name="T56" fmla="*/ 14 w 115"/>
                <a:gd name="T57" fmla="*/ 5 h 236"/>
                <a:gd name="T58" fmla="*/ 16 w 115"/>
                <a:gd name="T59" fmla="*/ 4 h 236"/>
                <a:gd name="T60" fmla="*/ 18 w 115"/>
                <a:gd name="T61" fmla="*/ 2 h 236"/>
                <a:gd name="T62" fmla="*/ 19 w 115"/>
                <a:gd name="T63" fmla="*/ 1 h 236"/>
                <a:gd name="T64" fmla="*/ 19 w 115"/>
                <a:gd name="T65" fmla="*/ 0 h 236"/>
                <a:gd name="T66" fmla="*/ 17 w 115"/>
                <a:gd name="T67" fmla="*/ 1 h 236"/>
                <a:gd name="T68" fmla="*/ 14 w 115"/>
                <a:gd name="T69" fmla="*/ 2 h 236"/>
                <a:gd name="T70" fmla="*/ 11 w 115"/>
                <a:gd name="T71" fmla="*/ 4 h 236"/>
                <a:gd name="T72" fmla="*/ 8 w 115"/>
                <a:gd name="T73" fmla="*/ 7 h 236"/>
                <a:gd name="T74" fmla="*/ 5 w 115"/>
                <a:gd name="T75" fmla="*/ 10 h 236"/>
                <a:gd name="T76" fmla="*/ 3 w 115"/>
                <a:gd name="T77" fmla="*/ 14 h 236"/>
                <a:gd name="T78" fmla="*/ 1 w 115"/>
                <a:gd name="T79" fmla="*/ 17 h 236"/>
                <a:gd name="T80" fmla="*/ 0 w 115"/>
                <a:gd name="T81" fmla="*/ 21 h 2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5"/>
                <a:gd name="T124" fmla="*/ 0 h 236"/>
                <a:gd name="T125" fmla="*/ 115 w 115"/>
                <a:gd name="T126" fmla="*/ 236 h 2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5" h="236">
                  <a:moveTo>
                    <a:pt x="0" y="128"/>
                  </a:moveTo>
                  <a:lnTo>
                    <a:pt x="0" y="148"/>
                  </a:lnTo>
                  <a:lnTo>
                    <a:pt x="5" y="166"/>
                  </a:lnTo>
                  <a:lnTo>
                    <a:pt x="13" y="184"/>
                  </a:lnTo>
                  <a:lnTo>
                    <a:pt x="24" y="198"/>
                  </a:lnTo>
                  <a:lnTo>
                    <a:pt x="39" y="211"/>
                  </a:lnTo>
                  <a:lnTo>
                    <a:pt x="55" y="223"/>
                  </a:lnTo>
                  <a:lnTo>
                    <a:pt x="74" y="231"/>
                  </a:lnTo>
                  <a:lnTo>
                    <a:pt x="92" y="235"/>
                  </a:lnTo>
                  <a:lnTo>
                    <a:pt x="98" y="236"/>
                  </a:lnTo>
                  <a:lnTo>
                    <a:pt x="104" y="234"/>
                  </a:lnTo>
                  <a:lnTo>
                    <a:pt x="109" y="231"/>
                  </a:lnTo>
                  <a:lnTo>
                    <a:pt x="111" y="226"/>
                  </a:lnTo>
                  <a:lnTo>
                    <a:pt x="111" y="220"/>
                  </a:lnTo>
                  <a:lnTo>
                    <a:pt x="110" y="215"/>
                  </a:lnTo>
                  <a:lnTo>
                    <a:pt x="107" y="210"/>
                  </a:lnTo>
                  <a:lnTo>
                    <a:pt x="101" y="208"/>
                  </a:lnTo>
                  <a:lnTo>
                    <a:pt x="82" y="201"/>
                  </a:lnTo>
                  <a:lnTo>
                    <a:pt x="64" y="192"/>
                  </a:lnTo>
                  <a:lnTo>
                    <a:pt x="50" y="179"/>
                  </a:lnTo>
                  <a:lnTo>
                    <a:pt x="40" y="165"/>
                  </a:lnTo>
                  <a:lnTo>
                    <a:pt x="33" y="148"/>
                  </a:lnTo>
                  <a:lnTo>
                    <a:pt x="29" y="130"/>
                  </a:lnTo>
                  <a:lnTo>
                    <a:pt x="29" y="110"/>
                  </a:lnTo>
                  <a:lnTo>
                    <a:pt x="35" y="89"/>
                  </a:lnTo>
                  <a:lnTo>
                    <a:pt x="43" y="74"/>
                  </a:lnTo>
                  <a:lnTo>
                    <a:pt x="56" y="60"/>
                  </a:lnTo>
                  <a:lnTo>
                    <a:pt x="70" y="46"/>
                  </a:lnTo>
                  <a:lnTo>
                    <a:pt x="85" y="33"/>
                  </a:lnTo>
                  <a:lnTo>
                    <a:pt x="98" y="23"/>
                  </a:lnTo>
                  <a:lnTo>
                    <a:pt x="109" y="12"/>
                  </a:lnTo>
                  <a:lnTo>
                    <a:pt x="115" y="6"/>
                  </a:lnTo>
                  <a:lnTo>
                    <a:pt x="115" y="0"/>
                  </a:lnTo>
                  <a:lnTo>
                    <a:pt x="102" y="4"/>
                  </a:lnTo>
                  <a:lnTo>
                    <a:pt x="85" y="12"/>
                  </a:lnTo>
                  <a:lnTo>
                    <a:pt x="68" y="26"/>
                  </a:lnTo>
                  <a:lnTo>
                    <a:pt x="49" y="42"/>
                  </a:lnTo>
                  <a:lnTo>
                    <a:pt x="32" y="61"/>
                  </a:lnTo>
                  <a:lnTo>
                    <a:pt x="17" y="82"/>
                  </a:lnTo>
                  <a:lnTo>
                    <a:pt x="6" y="105"/>
                  </a:lnTo>
                  <a:lnTo>
                    <a:pt x="0" y="128"/>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86" name="Freeform 1399"/>
            <p:cNvSpPr>
              <a:spLocks/>
            </p:cNvSpPr>
            <p:nvPr/>
          </p:nvSpPr>
          <p:spPr bwMode="auto">
            <a:xfrm>
              <a:off x="4034" y="2527"/>
              <a:ext cx="41" cy="52"/>
            </a:xfrm>
            <a:custGeom>
              <a:avLst/>
              <a:gdLst>
                <a:gd name="T0" fmla="*/ 35 w 245"/>
                <a:gd name="T1" fmla="*/ 21 h 310"/>
                <a:gd name="T2" fmla="*/ 37 w 245"/>
                <a:gd name="T3" fmla="*/ 24 h 310"/>
                <a:gd name="T4" fmla="*/ 38 w 245"/>
                <a:gd name="T5" fmla="*/ 28 h 310"/>
                <a:gd name="T6" fmla="*/ 37 w 245"/>
                <a:gd name="T7" fmla="*/ 31 h 310"/>
                <a:gd name="T8" fmla="*/ 35 w 245"/>
                <a:gd name="T9" fmla="*/ 35 h 310"/>
                <a:gd name="T10" fmla="*/ 31 w 245"/>
                <a:gd name="T11" fmla="*/ 38 h 310"/>
                <a:gd name="T12" fmla="*/ 28 w 245"/>
                <a:gd name="T13" fmla="*/ 41 h 310"/>
                <a:gd name="T14" fmla="*/ 24 w 245"/>
                <a:gd name="T15" fmla="*/ 44 h 310"/>
                <a:gd name="T16" fmla="*/ 21 w 245"/>
                <a:gd name="T17" fmla="*/ 47 h 310"/>
                <a:gd name="T18" fmla="*/ 21 w 245"/>
                <a:gd name="T19" fmla="*/ 48 h 310"/>
                <a:gd name="T20" fmla="*/ 20 w 245"/>
                <a:gd name="T21" fmla="*/ 50 h 310"/>
                <a:gd name="T22" fmla="*/ 20 w 245"/>
                <a:gd name="T23" fmla="*/ 51 h 310"/>
                <a:gd name="T24" fmla="*/ 22 w 245"/>
                <a:gd name="T25" fmla="*/ 52 h 310"/>
                <a:gd name="T26" fmla="*/ 23 w 245"/>
                <a:gd name="T27" fmla="*/ 52 h 310"/>
                <a:gd name="T28" fmla="*/ 26 w 245"/>
                <a:gd name="T29" fmla="*/ 49 h 310"/>
                <a:gd name="T30" fmla="*/ 30 w 245"/>
                <a:gd name="T31" fmla="*/ 45 h 310"/>
                <a:gd name="T32" fmla="*/ 35 w 245"/>
                <a:gd name="T33" fmla="*/ 41 h 310"/>
                <a:gd name="T34" fmla="*/ 38 w 245"/>
                <a:gd name="T35" fmla="*/ 37 h 310"/>
                <a:gd name="T36" fmla="*/ 41 w 245"/>
                <a:gd name="T37" fmla="*/ 31 h 310"/>
                <a:gd name="T38" fmla="*/ 41 w 245"/>
                <a:gd name="T39" fmla="*/ 25 h 310"/>
                <a:gd name="T40" fmla="*/ 38 w 245"/>
                <a:gd name="T41" fmla="*/ 20 h 310"/>
                <a:gd name="T42" fmla="*/ 34 w 245"/>
                <a:gd name="T43" fmla="*/ 16 h 310"/>
                <a:gd name="T44" fmla="*/ 29 w 245"/>
                <a:gd name="T45" fmla="*/ 13 h 310"/>
                <a:gd name="T46" fmla="*/ 25 w 245"/>
                <a:gd name="T47" fmla="*/ 10 h 310"/>
                <a:gd name="T48" fmla="*/ 20 w 245"/>
                <a:gd name="T49" fmla="*/ 8 h 310"/>
                <a:gd name="T50" fmla="*/ 16 w 245"/>
                <a:gd name="T51" fmla="*/ 5 h 310"/>
                <a:gd name="T52" fmla="*/ 11 w 245"/>
                <a:gd name="T53" fmla="*/ 3 h 310"/>
                <a:gd name="T54" fmla="*/ 7 w 245"/>
                <a:gd name="T55" fmla="*/ 1 h 310"/>
                <a:gd name="T56" fmla="*/ 3 w 245"/>
                <a:gd name="T57" fmla="*/ 0 h 310"/>
                <a:gd name="T58" fmla="*/ 1 w 245"/>
                <a:gd name="T59" fmla="*/ 0 h 310"/>
                <a:gd name="T60" fmla="*/ 2 w 245"/>
                <a:gd name="T61" fmla="*/ 1 h 310"/>
                <a:gd name="T62" fmla="*/ 6 w 245"/>
                <a:gd name="T63" fmla="*/ 3 h 310"/>
                <a:gd name="T64" fmla="*/ 10 w 245"/>
                <a:gd name="T65" fmla="*/ 5 h 310"/>
                <a:gd name="T66" fmla="*/ 14 w 245"/>
                <a:gd name="T67" fmla="*/ 7 h 310"/>
                <a:gd name="T68" fmla="*/ 19 w 245"/>
                <a:gd name="T69" fmla="*/ 10 h 310"/>
                <a:gd name="T70" fmla="*/ 23 w 245"/>
                <a:gd name="T71" fmla="*/ 12 h 310"/>
                <a:gd name="T72" fmla="*/ 28 w 245"/>
                <a:gd name="T73" fmla="*/ 15 h 310"/>
                <a:gd name="T74" fmla="*/ 31 w 245"/>
                <a:gd name="T75" fmla="*/ 18 h 31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45"/>
                <a:gd name="T115" fmla="*/ 0 h 310"/>
                <a:gd name="T116" fmla="*/ 245 w 245"/>
                <a:gd name="T117" fmla="*/ 310 h 31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45" h="310">
                  <a:moveTo>
                    <a:pt x="200" y="116"/>
                  </a:moveTo>
                  <a:lnTo>
                    <a:pt x="208" y="124"/>
                  </a:lnTo>
                  <a:lnTo>
                    <a:pt x="214" y="133"/>
                  </a:lnTo>
                  <a:lnTo>
                    <a:pt x="220" y="144"/>
                  </a:lnTo>
                  <a:lnTo>
                    <a:pt x="223" y="154"/>
                  </a:lnTo>
                  <a:lnTo>
                    <a:pt x="226" y="164"/>
                  </a:lnTo>
                  <a:lnTo>
                    <a:pt x="224" y="176"/>
                  </a:lnTo>
                  <a:lnTo>
                    <a:pt x="222" y="187"/>
                  </a:lnTo>
                  <a:lnTo>
                    <a:pt x="216" y="198"/>
                  </a:lnTo>
                  <a:lnTo>
                    <a:pt x="208" y="209"/>
                  </a:lnTo>
                  <a:lnTo>
                    <a:pt x="199" y="219"/>
                  </a:lnTo>
                  <a:lnTo>
                    <a:pt x="188" y="229"/>
                  </a:lnTo>
                  <a:lnTo>
                    <a:pt x="177" y="238"/>
                  </a:lnTo>
                  <a:lnTo>
                    <a:pt x="166" y="246"/>
                  </a:lnTo>
                  <a:lnTo>
                    <a:pt x="154" y="255"/>
                  </a:lnTo>
                  <a:lnTo>
                    <a:pt x="142" y="264"/>
                  </a:lnTo>
                  <a:lnTo>
                    <a:pt x="132" y="275"/>
                  </a:lnTo>
                  <a:lnTo>
                    <a:pt x="128" y="278"/>
                  </a:lnTo>
                  <a:lnTo>
                    <a:pt x="126" y="283"/>
                  </a:lnTo>
                  <a:lnTo>
                    <a:pt x="124" y="287"/>
                  </a:lnTo>
                  <a:lnTo>
                    <a:pt x="121" y="292"/>
                  </a:lnTo>
                  <a:lnTo>
                    <a:pt x="120" y="296"/>
                  </a:lnTo>
                  <a:lnTo>
                    <a:pt x="120" y="301"/>
                  </a:lnTo>
                  <a:lnTo>
                    <a:pt x="122" y="306"/>
                  </a:lnTo>
                  <a:lnTo>
                    <a:pt x="126" y="309"/>
                  </a:lnTo>
                  <a:lnTo>
                    <a:pt x="131" y="310"/>
                  </a:lnTo>
                  <a:lnTo>
                    <a:pt x="135" y="310"/>
                  </a:lnTo>
                  <a:lnTo>
                    <a:pt x="139" y="309"/>
                  </a:lnTo>
                  <a:lnTo>
                    <a:pt x="142" y="306"/>
                  </a:lnTo>
                  <a:lnTo>
                    <a:pt x="154" y="292"/>
                  </a:lnTo>
                  <a:lnTo>
                    <a:pt x="167" y="280"/>
                  </a:lnTo>
                  <a:lnTo>
                    <a:pt x="180" y="269"/>
                  </a:lnTo>
                  <a:lnTo>
                    <a:pt x="194" y="257"/>
                  </a:lnTo>
                  <a:lnTo>
                    <a:pt x="207" y="246"/>
                  </a:lnTo>
                  <a:lnTo>
                    <a:pt x="220" y="233"/>
                  </a:lnTo>
                  <a:lnTo>
                    <a:pt x="230" y="219"/>
                  </a:lnTo>
                  <a:lnTo>
                    <a:pt x="238" y="204"/>
                  </a:lnTo>
                  <a:lnTo>
                    <a:pt x="244" y="186"/>
                  </a:lnTo>
                  <a:lnTo>
                    <a:pt x="245" y="169"/>
                  </a:lnTo>
                  <a:lnTo>
                    <a:pt x="243" y="152"/>
                  </a:lnTo>
                  <a:lnTo>
                    <a:pt x="237" y="134"/>
                  </a:lnTo>
                  <a:lnTo>
                    <a:pt x="228" y="119"/>
                  </a:lnTo>
                  <a:lnTo>
                    <a:pt x="217" y="105"/>
                  </a:lnTo>
                  <a:lnTo>
                    <a:pt x="203" y="93"/>
                  </a:lnTo>
                  <a:lnTo>
                    <a:pt x="188" y="83"/>
                  </a:lnTo>
                  <a:lnTo>
                    <a:pt x="176" y="76"/>
                  </a:lnTo>
                  <a:lnTo>
                    <a:pt x="163" y="69"/>
                  </a:lnTo>
                  <a:lnTo>
                    <a:pt x="151" y="61"/>
                  </a:lnTo>
                  <a:lnTo>
                    <a:pt x="136" y="54"/>
                  </a:lnTo>
                  <a:lnTo>
                    <a:pt x="122" y="46"/>
                  </a:lnTo>
                  <a:lnTo>
                    <a:pt x="107" y="39"/>
                  </a:lnTo>
                  <a:lnTo>
                    <a:pt x="93" y="31"/>
                  </a:lnTo>
                  <a:lnTo>
                    <a:pt x="79" y="24"/>
                  </a:lnTo>
                  <a:lnTo>
                    <a:pt x="66" y="18"/>
                  </a:lnTo>
                  <a:lnTo>
                    <a:pt x="53" y="13"/>
                  </a:lnTo>
                  <a:lnTo>
                    <a:pt x="40" y="8"/>
                  </a:lnTo>
                  <a:lnTo>
                    <a:pt x="30" y="5"/>
                  </a:lnTo>
                  <a:lnTo>
                    <a:pt x="20" y="1"/>
                  </a:lnTo>
                  <a:lnTo>
                    <a:pt x="12" y="0"/>
                  </a:lnTo>
                  <a:lnTo>
                    <a:pt x="5" y="0"/>
                  </a:lnTo>
                  <a:lnTo>
                    <a:pt x="0" y="2"/>
                  </a:lnTo>
                  <a:lnTo>
                    <a:pt x="11" y="8"/>
                  </a:lnTo>
                  <a:lnTo>
                    <a:pt x="23" y="14"/>
                  </a:lnTo>
                  <a:lnTo>
                    <a:pt x="36" y="20"/>
                  </a:lnTo>
                  <a:lnTo>
                    <a:pt x="47" y="25"/>
                  </a:lnTo>
                  <a:lnTo>
                    <a:pt x="60" y="31"/>
                  </a:lnTo>
                  <a:lnTo>
                    <a:pt x="73" y="37"/>
                  </a:lnTo>
                  <a:lnTo>
                    <a:pt x="86" y="44"/>
                  </a:lnTo>
                  <a:lnTo>
                    <a:pt x="99" y="51"/>
                  </a:lnTo>
                  <a:lnTo>
                    <a:pt x="113" y="57"/>
                  </a:lnTo>
                  <a:lnTo>
                    <a:pt x="126" y="64"/>
                  </a:lnTo>
                  <a:lnTo>
                    <a:pt x="139" y="71"/>
                  </a:lnTo>
                  <a:lnTo>
                    <a:pt x="152" y="79"/>
                  </a:lnTo>
                  <a:lnTo>
                    <a:pt x="165" y="88"/>
                  </a:lnTo>
                  <a:lnTo>
                    <a:pt x="176" y="96"/>
                  </a:lnTo>
                  <a:lnTo>
                    <a:pt x="188" y="106"/>
                  </a:lnTo>
                  <a:lnTo>
                    <a:pt x="200" y="116"/>
                  </a:lnTo>
                  <a:close/>
                </a:path>
              </a:pathLst>
            </a:custGeom>
            <a:ln>
              <a:headEnd/>
              <a:tailEnd/>
            </a:ln>
          </p:spPr>
          <p:style>
            <a:lnRef idx="1">
              <a:schemeClr val="dk1"/>
            </a:lnRef>
            <a:fillRef idx="2">
              <a:schemeClr val="dk1"/>
            </a:fillRef>
            <a:effectRef idx="1">
              <a:schemeClr val="dk1"/>
            </a:effectRef>
            <a:fontRef idx="minor">
              <a:schemeClr val="dk1"/>
            </a:fontRef>
          </p:style>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nvGrpSpPr>
            <p:cNvPr id="51487" name="Group 1400"/>
            <p:cNvGrpSpPr>
              <a:grpSpLocks/>
            </p:cNvGrpSpPr>
            <p:nvPr/>
          </p:nvGrpSpPr>
          <p:grpSpPr bwMode="auto">
            <a:xfrm>
              <a:off x="3949" y="2599"/>
              <a:ext cx="135" cy="180"/>
              <a:chOff x="3774" y="2423"/>
              <a:chExt cx="189" cy="286"/>
            </a:xfrm>
          </p:grpSpPr>
          <p:sp>
            <p:nvSpPr>
              <p:cNvPr id="51488" name="Rectangle 1401"/>
              <p:cNvSpPr>
                <a:spLocks noChangeArrowheads="1"/>
              </p:cNvSpPr>
              <p:nvPr/>
            </p:nvSpPr>
            <p:spPr bwMode="auto">
              <a:xfrm>
                <a:off x="3790" y="2610"/>
                <a:ext cx="153" cy="56"/>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89" name="Rectangle 1402"/>
              <p:cNvSpPr>
                <a:spLocks noChangeArrowheads="1"/>
              </p:cNvSpPr>
              <p:nvPr/>
            </p:nvSpPr>
            <p:spPr bwMode="auto">
              <a:xfrm>
                <a:off x="3774" y="2653"/>
                <a:ext cx="189" cy="56"/>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90" name="Rectangle 1403"/>
              <p:cNvSpPr>
                <a:spLocks noChangeArrowheads="1"/>
              </p:cNvSpPr>
              <p:nvPr/>
            </p:nvSpPr>
            <p:spPr bwMode="auto">
              <a:xfrm>
                <a:off x="3808" y="2564"/>
                <a:ext cx="119" cy="56"/>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91" name="Rectangle 1404"/>
              <p:cNvSpPr>
                <a:spLocks noChangeArrowheads="1"/>
              </p:cNvSpPr>
              <p:nvPr/>
            </p:nvSpPr>
            <p:spPr bwMode="auto">
              <a:xfrm>
                <a:off x="3818" y="2518"/>
                <a:ext cx="97" cy="56"/>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92" name="Rectangle 1405"/>
              <p:cNvSpPr>
                <a:spLocks noChangeArrowheads="1"/>
              </p:cNvSpPr>
              <p:nvPr/>
            </p:nvSpPr>
            <p:spPr bwMode="auto">
              <a:xfrm>
                <a:off x="3828" y="2472"/>
                <a:ext cx="74" cy="56"/>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1493" name="Rectangle 1406"/>
              <p:cNvSpPr>
                <a:spLocks noChangeArrowheads="1"/>
              </p:cNvSpPr>
              <p:nvPr/>
            </p:nvSpPr>
            <p:spPr bwMode="auto">
              <a:xfrm>
                <a:off x="3839" y="2423"/>
                <a:ext cx="51" cy="56"/>
              </a:xfrm>
              <a:prstGeom prst="rect">
                <a:avLst/>
              </a:prstGeom>
              <a:ln/>
            </p:spPr>
            <p:style>
              <a:lnRef idx="1">
                <a:schemeClr val="dk1"/>
              </a:lnRef>
              <a:fillRef idx="2">
                <a:schemeClr val="dk1"/>
              </a:fillRef>
              <a:effectRef idx="1">
                <a:schemeClr val="dk1"/>
              </a:effectRef>
              <a:fontRef idx="minor">
                <a:schemeClr val="dk1"/>
              </a:fontRef>
            </p:style>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grpSp>
      <p:sp>
        <p:nvSpPr>
          <p:cNvPr id="2" name="Slide Number Placeholder 1"/>
          <p:cNvSpPr>
            <a:spLocks noGrp="1"/>
          </p:cNvSpPr>
          <p:nvPr>
            <p:ph type="sldNum" sz="quarter" idx="12"/>
          </p:nvPr>
        </p:nvSpPr>
        <p:spPr/>
        <p:txBody>
          <a:bodyPr/>
          <a:lstStyle/>
          <a:p>
            <a:fld id="{9648F39E-9C37-485F-AC97-16BB4BDF9F49}" type="slidenum">
              <a:rPr kumimoji="0" lang="en-US" smtClean="0"/>
              <a:t>17</a:t>
            </a:fld>
            <a:endParaRPr kumimoji="0" lang="en-US"/>
          </a:p>
        </p:txBody>
      </p:sp>
    </p:spTree>
    <p:extLst>
      <p:ext uri="{BB962C8B-B14F-4D97-AF65-F5344CB8AC3E}">
        <p14:creationId xmlns:p14="http://schemas.microsoft.com/office/powerpoint/2010/main" val="34588665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1" name="Group 42"/>
          <p:cNvGrpSpPr>
            <a:grpSpLocks/>
          </p:cNvGrpSpPr>
          <p:nvPr/>
        </p:nvGrpSpPr>
        <p:grpSpPr bwMode="auto">
          <a:xfrm>
            <a:off x="1319477" y="1675606"/>
            <a:ext cx="6375400" cy="2293937"/>
            <a:chOff x="1182688" y="1198563"/>
            <a:chExt cx="6375400" cy="2293937"/>
          </a:xfrm>
        </p:grpSpPr>
        <p:graphicFrame>
          <p:nvGraphicFramePr>
            <p:cNvPr id="7170" name="Object 2"/>
            <p:cNvGraphicFramePr>
              <a:graphicFrameLocks noChangeAspect="1"/>
            </p:cNvGraphicFramePr>
            <p:nvPr/>
          </p:nvGraphicFramePr>
          <p:xfrm>
            <a:off x="1349375" y="1966913"/>
            <a:ext cx="611188" cy="520700"/>
          </p:xfrm>
          <a:graphic>
            <a:graphicData uri="http://schemas.openxmlformats.org/presentationml/2006/ole">
              <mc:AlternateContent xmlns:mc="http://schemas.openxmlformats.org/markup-compatibility/2006">
                <mc:Choice xmlns:v="urn:schemas-microsoft-com:vml" Requires="v">
                  <p:oleObj spid="_x0000_s1064" name="Clip" r:id="rId3" imgW="1305000" imgH="1085760" progId="MS_ClipArt_Gallery.2">
                    <p:embed/>
                  </p:oleObj>
                </mc:Choice>
                <mc:Fallback>
                  <p:oleObj name="Clip" r:id="rId3" imgW="1305000" imgH="108576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9375" y="1966913"/>
                          <a:ext cx="611188"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4" name="Rectangle 5"/>
            <p:cNvSpPr>
              <a:spLocks noChangeArrowheads="1"/>
            </p:cNvSpPr>
            <p:nvPr/>
          </p:nvSpPr>
          <p:spPr bwMode="auto">
            <a:xfrm>
              <a:off x="2105025" y="2009775"/>
              <a:ext cx="206375" cy="414338"/>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endParaRPr lang="en-US" altLang="en-US"/>
            </a:p>
          </p:txBody>
        </p:sp>
        <p:sp>
          <p:nvSpPr>
            <p:cNvPr id="7175" name="Line 7"/>
            <p:cNvSpPr>
              <a:spLocks noChangeShapeType="1"/>
            </p:cNvSpPr>
            <p:nvPr/>
          </p:nvSpPr>
          <p:spPr bwMode="auto">
            <a:xfrm>
              <a:off x="1952625" y="2205038"/>
              <a:ext cx="139700"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CA"/>
            </a:p>
          </p:txBody>
        </p:sp>
        <p:sp>
          <p:nvSpPr>
            <p:cNvPr id="7176" name="Freeform 8"/>
            <p:cNvSpPr>
              <a:spLocks/>
            </p:cNvSpPr>
            <p:nvPr/>
          </p:nvSpPr>
          <p:spPr bwMode="auto">
            <a:xfrm>
              <a:off x="3043238" y="1387475"/>
              <a:ext cx="2046287" cy="2049463"/>
            </a:xfrm>
            <a:custGeom>
              <a:avLst/>
              <a:gdLst>
                <a:gd name="T0" fmla="*/ 378531 w 1292"/>
                <a:gd name="T1" fmla="*/ 11431 h 1255"/>
                <a:gd name="T2" fmla="*/ 55433 w 1292"/>
                <a:gd name="T3" fmla="*/ 256387 h 1255"/>
                <a:gd name="T4" fmla="*/ 45931 w 1292"/>
                <a:gd name="T5" fmla="*/ 854079 h 1255"/>
                <a:gd name="T6" fmla="*/ 83942 w 1292"/>
                <a:gd name="T7" fmla="*/ 1353789 h 1255"/>
                <a:gd name="T8" fmla="*/ 388034 w 1292"/>
                <a:gd name="T9" fmla="*/ 1422376 h 1255"/>
                <a:gd name="T10" fmla="*/ 1024727 w 1292"/>
                <a:gd name="T11" fmla="*/ 1843700 h 1255"/>
                <a:gd name="T12" fmla="*/ 1575894 w 1292"/>
                <a:gd name="T13" fmla="*/ 2020068 h 1255"/>
                <a:gd name="T14" fmla="*/ 1898992 w 1292"/>
                <a:gd name="T15" fmla="*/ 1667332 h 1255"/>
                <a:gd name="T16" fmla="*/ 2013027 w 1292"/>
                <a:gd name="T17" fmla="*/ 726702 h 1255"/>
                <a:gd name="T18" fmla="*/ 1908495 w 1292"/>
                <a:gd name="T19" fmla="*/ 344571 h 1255"/>
                <a:gd name="T20" fmla="*/ 1186276 w 1292"/>
                <a:gd name="T21" fmla="*/ 187799 h 1255"/>
                <a:gd name="T22" fmla="*/ 378531 w 1292"/>
                <a:gd name="T23" fmla="*/ 11431 h 12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92"/>
                <a:gd name="T37" fmla="*/ 0 h 1255"/>
                <a:gd name="T38" fmla="*/ 1292 w 1292"/>
                <a:gd name="T39" fmla="*/ 1255 h 125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92" h="1255">
                  <a:moveTo>
                    <a:pt x="239" y="7"/>
                  </a:moveTo>
                  <a:cubicBezTo>
                    <a:pt x="120" y="14"/>
                    <a:pt x="70" y="71"/>
                    <a:pt x="35" y="157"/>
                  </a:cubicBezTo>
                  <a:cubicBezTo>
                    <a:pt x="0" y="243"/>
                    <a:pt x="26" y="411"/>
                    <a:pt x="29" y="523"/>
                  </a:cubicBezTo>
                  <a:cubicBezTo>
                    <a:pt x="32" y="635"/>
                    <a:pt x="17" y="771"/>
                    <a:pt x="53" y="829"/>
                  </a:cubicBezTo>
                  <a:cubicBezTo>
                    <a:pt x="89" y="887"/>
                    <a:pt x="146" y="821"/>
                    <a:pt x="245" y="871"/>
                  </a:cubicBezTo>
                  <a:cubicBezTo>
                    <a:pt x="344" y="921"/>
                    <a:pt x="522" y="1068"/>
                    <a:pt x="647" y="1129"/>
                  </a:cubicBezTo>
                  <a:cubicBezTo>
                    <a:pt x="772" y="1190"/>
                    <a:pt x="903" y="1255"/>
                    <a:pt x="995" y="1237"/>
                  </a:cubicBezTo>
                  <a:cubicBezTo>
                    <a:pt x="1087" y="1219"/>
                    <a:pt x="1153" y="1153"/>
                    <a:pt x="1199" y="1021"/>
                  </a:cubicBezTo>
                  <a:cubicBezTo>
                    <a:pt x="1245" y="889"/>
                    <a:pt x="1270" y="580"/>
                    <a:pt x="1271" y="445"/>
                  </a:cubicBezTo>
                  <a:cubicBezTo>
                    <a:pt x="1272" y="310"/>
                    <a:pt x="1292" y="266"/>
                    <a:pt x="1205" y="211"/>
                  </a:cubicBezTo>
                  <a:cubicBezTo>
                    <a:pt x="1118" y="156"/>
                    <a:pt x="908" y="150"/>
                    <a:pt x="749" y="115"/>
                  </a:cubicBezTo>
                  <a:cubicBezTo>
                    <a:pt x="590" y="80"/>
                    <a:pt x="358" y="0"/>
                    <a:pt x="239" y="7"/>
                  </a:cubicBezTo>
                  <a:close/>
                </a:path>
              </a:pathLst>
            </a:cu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7177" name="Oval 9"/>
            <p:cNvSpPr>
              <a:spLocks noChangeArrowheads="1"/>
            </p:cNvSpPr>
            <p:nvPr/>
          </p:nvSpPr>
          <p:spPr bwMode="auto">
            <a:xfrm>
              <a:off x="3227388" y="1857375"/>
              <a:ext cx="193675" cy="193675"/>
            </a:xfrm>
            <a:prstGeom prst="ellipse">
              <a:avLst/>
            </a:prstGeom>
            <a:solidFill>
              <a:schemeClr val="tx1"/>
            </a:solidFill>
            <a:ln w="9525">
              <a:solidFill>
                <a:schemeClr val="tx1"/>
              </a:solidFill>
              <a:round/>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7178" name="Oval 11"/>
            <p:cNvSpPr>
              <a:spLocks noChangeArrowheads="1"/>
            </p:cNvSpPr>
            <p:nvPr/>
          </p:nvSpPr>
          <p:spPr bwMode="auto">
            <a:xfrm>
              <a:off x="4543425" y="2163763"/>
              <a:ext cx="193675" cy="193675"/>
            </a:xfrm>
            <a:prstGeom prst="ellipse">
              <a:avLst/>
            </a:prstGeom>
            <a:solidFill>
              <a:schemeClr val="tx1"/>
            </a:solidFill>
            <a:ln w="9525">
              <a:solidFill>
                <a:schemeClr val="tx1"/>
              </a:solidFill>
              <a:round/>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7179" name="Oval 12"/>
            <p:cNvSpPr>
              <a:spLocks noChangeArrowheads="1"/>
            </p:cNvSpPr>
            <p:nvPr/>
          </p:nvSpPr>
          <p:spPr bwMode="auto">
            <a:xfrm>
              <a:off x="4017963" y="2701925"/>
              <a:ext cx="193675" cy="193675"/>
            </a:xfrm>
            <a:prstGeom prst="ellipse">
              <a:avLst/>
            </a:prstGeom>
            <a:solidFill>
              <a:schemeClr val="tx1"/>
            </a:solidFill>
            <a:ln w="9525">
              <a:solidFill>
                <a:schemeClr val="tx1"/>
              </a:solidFill>
              <a:round/>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7180" name="Line 14"/>
            <p:cNvSpPr>
              <a:spLocks noChangeShapeType="1"/>
            </p:cNvSpPr>
            <p:nvPr/>
          </p:nvSpPr>
          <p:spPr bwMode="auto">
            <a:xfrm flipV="1">
              <a:off x="2312988" y="1981200"/>
              <a:ext cx="928687" cy="2476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CA"/>
            </a:p>
          </p:txBody>
        </p:sp>
        <p:sp>
          <p:nvSpPr>
            <p:cNvPr id="7181" name="Line 15"/>
            <p:cNvSpPr>
              <a:spLocks noChangeShapeType="1"/>
            </p:cNvSpPr>
            <p:nvPr/>
          </p:nvSpPr>
          <p:spPr bwMode="auto">
            <a:xfrm>
              <a:off x="3367088" y="2008188"/>
              <a:ext cx="720725" cy="720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CA"/>
            </a:p>
          </p:txBody>
        </p:sp>
        <p:sp>
          <p:nvSpPr>
            <p:cNvPr id="7182" name="Line 16"/>
            <p:cNvSpPr>
              <a:spLocks noChangeShapeType="1"/>
            </p:cNvSpPr>
            <p:nvPr/>
          </p:nvSpPr>
          <p:spPr bwMode="auto">
            <a:xfrm flipV="1">
              <a:off x="4197350" y="2312988"/>
              <a:ext cx="388938"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CA"/>
            </a:p>
          </p:txBody>
        </p:sp>
        <p:sp>
          <p:nvSpPr>
            <p:cNvPr id="7183" name="Text Box 17"/>
            <p:cNvSpPr txBox="1">
              <a:spLocks noChangeArrowheads="1"/>
            </p:cNvSpPr>
            <p:nvPr/>
          </p:nvSpPr>
          <p:spPr bwMode="auto">
            <a:xfrm>
              <a:off x="3816350" y="1517650"/>
              <a:ext cx="9937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ltLang="en-US" sz="1400"/>
                <a:t>telephone</a:t>
              </a:r>
            </a:p>
            <a:p>
              <a:r>
                <a:rPr lang="en-US" altLang="en-US" sz="1400"/>
                <a:t>network</a:t>
              </a:r>
            </a:p>
          </p:txBody>
        </p:sp>
        <p:sp>
          <p:nvSpPr>
            <p:cNvPr id="7184" name="Line 19"/>
            <p:cNvSpPr>
              <a:spLocks noChangeShapeType="1"/>
            </p:cNvSpPr>
            <p:nvPr/>
          </p:nvSpPr>
          <p:spPr bwMode="auto">
            <a:xfrm flipV="1">
              <a:off x="4681538" y="2244725"/>
              <a:ext cx="485775" cy="14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CA"/>
            </a:p>
          </p:txBody>
        </p:sp>
        <p:sp>
          <p:nvSpPr>
            <p:cNvPr id="7185" name="Freeform 20"/>
            <p:cNvSpPr>
              <a:spLocks/>
            </p:cNvSpPr>
            <p:nvPr/>
          </p:nvSpPr>
          <p:spPr bwMode="auto">
            <a:xfrm>
              <a:off x="5511800" y="1443038"/>
              <a:ext cx="2046288" cy="2049462"/>
            </a:xfrm>
            <a:custGeom>
              <a:avLst/>
              <a:gdLst>
                <a:gd name="T0" fmla="*/ 378532 w 1292"/>
                <a:gd name="T1" fmla="*/ 11431 h 1255"/>
                <a:gd name="T2" fmla="*/ 55434 w 1292"/>
                <a:gd name="T3" fmla="*/ 256387 h 1255"/>
                <a:gd name="T4" fmla="*/ 45931 w 1292"/>
                <a:gd name="T5" fmla="*/ 854079 h 1255"/>
                <a:gd name="T6" fmla="*/ 83942 w 1292"/>
                <a:gd name="T7" fmla="*/ 1353788 h 1255"/>
                <a:gd name="T8" fmla="*/ 388034 w 1292"/>
                <a:gd name="T9" fmla="*/ 1422375 h 1255"/>
                <a:gd name="T10" fmla="*/ 1024728 w 1292"/>
                <a:gd name="T11" fmla="*/ 1843699 h 1255"/>
                <a:gd name="T12" fmla="*/ 1575895 w 1292"/>
                <a:gd name="T13" fmla="*/ 2020067 h 1255"/>
                <a:gd name="T14" fmla="*/ 1898993 w 1292"/>
                <a:gd name="T15" fmla="*/ 1667331 h 1255"/>
                <a:gd name="T16" fmla="*/ 2013028 w 1292"/>
                <a:gd name="T17" fmla="*/ 726702 h 1255"/>
                <a:gd name="T18" fmla="*/ 1908496 w 1292"/>
                <a:gd name="T19" fmla="*/ 344571 h 1255"/>
                <a:gd name="T20" fmla="*/ 1186277 w 1292"/>
                <a:gd name="T21" fmla="*/ 187799 h 1255"/>
                <a:gd name="T22" fmla="*/ 378532 w 1292"/>
                <a:gd name="T23" fmla="*/ 11431 h 12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92"/>
                <a:gd name="T37" fmla="*/ 0 h 1255"/>
                <a:gd name="T38" fmla="*/ 1292 w 1292"/>
                <a:gd name="T39" fmla="*/ 1255 h 125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92" h="1255">
                  <a:moveTo>
                    <a:pt x="239" y="7"/>
                  </a:moveTo>
                  <a:cubicBezTo>
                    <a:pt x="120" y="14"/>
                    <a:pt x="70" y="71"/>
                    <a:pt x="35" y="157"/>
                  </a:cubicBezTo>
                  <a:cubicBezTo>
                    <a:pt x="0" y="243"/>
                    <a:pt x="26" y="411"/>
                    <a:pt x="29" y="523"/>
                  </a:cubicBezTo>
                  <a:cubicBezTo>
                    <a:pt x="32" y="635"/>
                    <a:pt x="17" y="771"/>
                    <a:pt x="53" y="829"/>
                  </a:cubicBezTo>
                  <a:cubicBezTo>
                    <a:pt x="89" y="887"/>
                    <a:pt x="146" y="821"/>
                    <a:pt x="245" y="871"/>
                  </a:cubicBezTo>
                  <a:cubicBezTo>
                    <a:pt x="344" y="921"/>
                    <a:pt x="522" y="1068"/>
                    <a:pt x="647" y="1129"/>
                  </a:cubicBezTo>
                  <a:cubicBezTo>
                    <a:pt x="772" y="1190"/>
                    <a:pt x="903" y="1255"/>
                    <a:pt x="995" y="1237"/>
                  </a:cubicBezTo>
                  <a:cubicBezTo>
                    <a:pt x="1087" y="1219"/>
                    <a:pt x="1153" y="1153"/>
                    <a:pt x="1199" y="1021"/>
                  </a:cubicBezTo>
                  <a:cubicBezTo>
                    <a:pt x="1245" y="889"/>
                    <a:pt x="1270" y="580"/>
                    <a:pt x="1271" y="445"/>
                  </a:cubicBezTo>
                  <a:cubicBezTo>
                    <a:pt x="1272" y="310"/>
                    <a:pt x="1292" y="266"/>
                    <a:pt x="1205" y="211"/>
                  </a:cubicBezTo>
                  <a:cubicBezTo>
                    <a:pt x="1118" y="156"/>
                    <a:pt x="908" y="150"/>
                    <a:pt x="749" y="115"/>
                  </a:cubicBezTo>
                  <a:cubicBezTo>
                    <a:pt x="590" y="80"/>
                    <a:pt x="358" y="0"/>
                    <a:pt x="239" y="7"/>
                  </a:cubicBezTo>
                  <a:close/>
                </a:path>
              </a:pathLst>
            </a:cu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nvGrpSpPr>
            <p:cNvPr id="7186" name="Group 21"/>
            <p:cNvGrpSpPr>
              <a:grpSpLocks/>
            </p:cNvGrpSpPr>
            <p:nvPr/>
          </p:nvGrpSpPr>
          <p:grpSpPr bwMode="auto">
            <a:xfrm>
              <a:off x="5665788" y="2116138"/>
              <a:ext cx="569912" cy="285750"/>
              <a:chOff x="533" y="321"/>
              <a:chExt cx="359" cy="180"/>
            </a:xfrm>
          </p:grpSpPr>
          <p:grpSp>
            <p:nvGrpSpPr>
              <p:cNvPr id="7195" name="Group 22"/>
              <p:cNvGrpSpPr>
                <a:grpSpLocks/>
              </p:cNvGrpSpPr>
              <p:nvPr/>
            </p:nvGrpSpPr>
            <p:grpSpPr bwMode="auto">
              <a:xfrm>
                <a:off x="533" y="321"/>
                <a:ext cx="359" cy="180"/>
                <a:chOff x="1009" y="655"/>
                <a:chExt cx="359" cy="180"/>
              </a:xfrm>
            </p:grpSpPr>
            <p:sp>
              <p:nvSpPr>
                <p:cNvPr id="7197" name="Oval 23"/>
                <p:cNvSpPr>
                  <a:spLocks noChangeArrowheads="1"/>
                </p:cNvSpPr>
                <p:nvPr/>
              </p:nvSpPr>
              <p:spPr bwMode="auto">
                <a:xfrm>
                  <a:off x="1012" y="735"/>
                  <a:ext cx="356" cy="100"/>
                </a:xfrm>
                <a:prstGeom prst="ellipse">
                  <a:avLst/>
                </a:prstGeom>
                <a:solidFill>
                  <a:schemeClr val="hlink"/>
                </a:solidFill>
                <a:ln w="12700">
                  <a:solidFill>
                    <a:schemeClr val="tx1"/>
                  </a:solidFill>
                  <a:round/>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7198" name="Line 24"/>
                <p:cNvSpPr>
                  <a:spLocks noChangeShapeType="1"/>
                </p:cNvSpPr>
                <p:nvPr/>
              </p:nvSpPr>
              <p:spPr bwMode="auto">
                <a:xfrm>
                  <a:off x="1012" y="727"/>
                  <a:ext cx="0" cy="6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7199" name="Line 25"/>
                <p:cNvSpPr>
                  <a:spLocks noChangeShapeType="1"/>
                </p:cNvSpPr>
                <p:nvPr/>
              </p:nvSpPr>
              <p:spPr bwMode="auto">
                <a:xfrm>
                  <a:off x="1368" y="727"/>
                  <a:ext cx="0" cy="6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7200" name="Rectangle 26"/>
                <p:cNvSpPr>
                  <a:spLocks noChangeArrowheads="1"/>
                </p:cNvSpPr>
                <p:nvPr/>
              </p:nvSpPr>
              <p:spPr bwMode="auto">
                <a:xfrm>
                  <a:off x="1012" y="727"/>
                  <a:ext cx="353" cy="61"/>
                </a:xfrm>
                <a:prstGeom prst="rect">
                  <a:avLst/>
                </a:prstGeom>
                <a:solidFill>
                  <a:schemeClr va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endParaRPr lang="en-US" altLang="en-US"/>
                </a:p>
              </p:txBody>
            </p:sp>
            <p:sp>
              <p:nvSpPr>
                <p:cNvPr id="7201" name="Oval 27"/>
                <p:cNvSpPr>
                  <a:spLocks noChangeArrowheads="1"/>
                </p:cNvSpPr>
                <p:nvPr/>
              </p:nvSpPr>
              <p:spPr bwMode="auto">
                <a:xfrm>
                  <a:off x="1009" y="655"/>
                  <a:ext cx="356" cy="116"/>
                </a:xfrm>
                <a:prstGeom prst="ellipse">
                  <a:avLst/>
                </a:prstGeom>
                <a:solidFill>
                  <a:schemeClr val="hlink"/>
                </a:solidFill>
                <a:ln w="12700">
                  <a:solidFill>
                    <a:schemeClr val="tx1"/>
                  </a:solidFill>
                  <a:round/>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nvGrpSpPr>
                <p:cNvPr id="7202" name="Group 28"/>
                <p:cNvGrpSpPr>
                  <a:grpSpLocks/>
                </p:cNvGrpSpPr>
                <p:nvPr/>
              </p:nvGrpSpPr>
              <p:grpSpPr bwMode="auto">
                <a:xfrm>
                  <a:off x="1095" y="681"/>
                  <a:ext cx="176" cy="68"/>
                  <a:chOff x="2848" y="848"/>
                  <a:chExt cx="140" cy="98"/>
                </a:xfrm>
              </p:grpSpPr>
              <p:sp>
                <p:nvSpPr>
                  <p:cNvPr id="7207" name="Line 29"/>
                  <p:cNvSpPr>
                    <a:spLocks noChangeShapeType="1"/>
                  </p:cNvSpPr>
                  <p:nvPr/>
                </p:nvSpPr>
                <p:spPr bwMode="auto">
                  <a:xfrm flipV="1">
                    <a:off x="2848" y="848"/>
                    <a:ext cx="50" cy="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7208" name="Line 30"/>
                  <p:cNvSpPr>
                    <a:spLocks noChangeShapeType="1"/>
                  </p:cNvSpPr>
                  <p:nvPr/>
                </p:nvSpPr>
                <p:spPr bwMode="auto">
                  <a:xfrm>
                    <a:off x="2944" y="946"/>
                    <a:ext cx="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7209" name="Line 31"/>
                  <p:cNvSpPr>
                    <a:spLocks noChangeShapeType="1"/>
                  </p:cNvSpPr>
                  <p:nvPr/>
                </p:nvSpPr>
                <p:spPr bwMode="auto">
                  <a:xfrm>
                    <a:off x="2894" y="850"/>
                    <a:ext cx="52" cy="9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grpSp>
            <p:grpSp>
              <p:nvGrpSpPr>
                <p:cNvPr id="7203" name="Group 32"/>
                <p:cNvGrpSpPr>
                  <a:grpSpLocks/>
                </p:cNvGrpSpPr>
                <p:nvPr/>
              </p:nvGrpSpPr>
              <p:grpSpPr bwMode="auto">
                <a:xfrm flipV="1">
                  <a:off x="1095" y="680"/>
                  <a:ext cx="176" cy="68"/>
                  <a:chOff x="2848" y="848"/>
                  <a:chExt cx="140" cy="98"/>
                </a:xfrm>
              </p:grpSpPr>
              <p:sp>
                <p:nvSpPr>
                  <p:cNvPr id="7204" name="Line 33"/>
                  <p:cNvSpPr>
                    <a:spLocks noChangeShapeType="1"/>
                  </p:cNvSpPr>
                  <p:nvPr/>
                </p:nvSpPr>
                <p:spPr bwMode="auto">
                  <a:xfrm flipV="1">
                    <a:off x="2848" y="848"/>
                    <a:ext cx="50" cy="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7205" name="Line 34"/>
                  <p:cNvSpPr>
                    <a:spLocks noChangeShapeType="1"/>
                  </p:cNvSpPr>
                  <p:nvPr/>
                </p:nvSpPr>
                <p:spPr bwMode="auto">
                  <a:xfrm>
                    <a:off x="2944" y="946"/>
                    <a:ext cx="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7206" name="Line 35"/>
                  <p:cNvSpPr>
                    <a:spLocks noChangeShapeType="1"/>
                  </p:cNvSpPr>
                  <p:nvPr/>
                </p:nvSpPr>
                <p:spPr bwMode="auto">
                  <a:xfrm>
                    <a:off x="2894" y="850"/>
                    <a:ext cx="52" cy="9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grpSp>
          </p:grpSp>
          <p:sp>
            <p:nvSpPr>
              <p:cNvPr id="7196" name="Line 36"/>
              <p:cNvSpPr>
                <a:spLocks noChangeShapeType="1"/>
              </p:cNvSpPr>
              <p:nvPr/>
            </p:nvSpPr>
            <p:spPr bwMode="auto">
              <a:xfrm>
                <a:off x="535" y="368"/>
                <a:ext cx="0" cy="6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grpSp>
        <p:sp>
          <p:nvSpPr>
            <p:cNvPr id="7187" name="Line 37"/>
            <p:cNvSpPr>
              <a:spLocks noChangeShapeType="1"/>
            </p:cNvSpPr>
            <p:nvPr/>
          </p:nvSpPr>
          <p:spPr bwMode="auto">
            <a:xfrm flipH="1" flipV="1">
              <a:off x="5346700" y="2244725"/>
              <a:ext cx="319088" cy="14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CA"/>
            </a:p>
          </p:txBody>
        </p:sp>
        <p:sp>
          <p:nvSpPr>
            <p:cNvPr id="7188" name="Text Box 38"/>
            <p:cNvSpPr txBox="1">
              <a:spLocks noChangeArrowheads="1"/>
            </p:cNvSpPr>
            <p:nvPr/>
          </p:nvSpPr>
          <p:spPr bwMode="auto">
            <a:xfrm>
              <a:off x="6045200" y="1727200"/>
              <a:ext cx="9159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ltLang="en-US" sz="1400"/>
                <a:t>Internet</a:t>
              </a:r>
            </a:p>
          </p:txBody>
        </p:sp>
        <p:sp>
          <p:nvSpPr>
            <p:cNvPr id="7189" name="Text Box 39"/>
            <p:cNvSpPr txBox="1">
              <a:spLocks noChangeArrowheads="1"/>
            </p:cNvSpPr>
            <p:nvPr/>
          </p:nvSpPr>
          <p:spPr bwMode="auto">
            <a:xfrm>
              <a:off x="2070100" y="2500313"/>
              <a:ext cx="7556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ltLang="en-US" sz="1400"/>
                <a:t>home</a:t>
              </a:r>
              <a:br>
                <a:rPr lang="en-US" altLang="en-US" sz="1400"/>
              </a:br>
              <a:r>
                <a:rPr lang="en-US" altLang="en-US" sz="1400"/>
                <a:t>dial-up</a:t>
              </a:r>
            </a:p>
            <a:p>
              <a:r>
                <a:rPr lang="en-US" altLang="en-US" sz="1400"/>
                <a:t>modem</a:t>
              </a:r>
            </a:p>
          </p:txBody>
        </p:sp>
        <p:sp>
          <p:nvSpPr>
            <p:cNvPr id="7190" name="Text Box 40"/>
            <p:cNvSpPr txBox="1">
              <a:spLocks noChangeArrowheads="1"/>
            </p:cNvSpPr>
            <p:nvPr/>
          </p:nvSpPr>
          <p:spPr bwMode="auto">
            <a:xfrm>
              <a:off x="4992688" y="2584450"/>
              <a:ext cx="1065212"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ltLang="en-US" sz="1400"/>
                <a:t>ISP</a:t>
              </a:r>
              <a:br>
                <a:rPr lang="en-US" altLang="en-US" sz="1400"/>
              </a:br>
              <a:r>
                <a:rPr lang="en-US" altLang="en-US" sz="1400"/>
                <a:t>modem</a:t>
              </a:r>
            </a:p>
            <a:p>
              <a:r>
                <a:rPr lang="en-US" altLang="en-US" sz="1400"/>
                <a:t>(e.g., AOL)</a:t>
              </a:r>
            </a:p>
          </p:txBody>
        </p:sp>
        <p:sp>
          <p:nvSpPr>
            <p:cNvPr id="7191" name="Text Box 41"/>
            <p:cNvSpPr txBox="1">
              <a:spLocks noChangeArrowheads="1"/>
            </p:cNvSpPr>
            <p:nvPr/>
          </p:nvSpPr>
          <p:spPr bwMode="auto">
            <a:xfrm>
              <a:off x="1182688" y="2598738"/>
              <a:ext cx="6159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ltLang="en-US" sz="1400"/>
                <a:t>home</a:t>
              </a:r>
            </a:p>
            <a:p>
              <a:r>
                <a:rPr lang="en-US" altLang="en-US" sz="1400"/>
                <a:t>PC</a:t>
              </a:r>
            </a:p>
          </p:txBody>
        </p:sp>
        <p:sp>
          <p:nvSpPr>
            <p:cNvPr id="7192" name="Rectangle 44"/>
            <p:cNvSpPr>
              <a:spLocks noChangeArrowheads="1"/>
            </p:cNvSpPr>
            <p:nvPr/>
          </p:nvSpPr>
          <p:spPr bwMode="auto">
            <a:xfrm>
              <a:off x="3019425" y="1677988"/>
              <a:ext cx="623888" cy="541337"/>
            </a:xfrm>
            <a:prstGeom prst="rect">
              <a:avLst/>
            </a:prstGeom>
            <a:noFill/>
            <a:ln w="9525">
              <a:solidFill>
                <a:schemeClr val="tx1"/>
              </a:solidFill>
              <a:prstDash val="dash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7193" name="Text Box 45"/>
            <p:cNvSpPr txBox="1">
              <a:spLocks noChangeArrowheads="1"/>
            </p:cNvSpPr>
            <p:nvPr/>
          </p:nvSpPr>
          <p:spPr bwMode="auto">
            <a:xfrm>
              <a:off x="2554288" y="1198563"/>
              <a:ext cx="8286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ltLang="en-US" sz="1400"/>
                <a:t>central </a:t>
              </a:r>
              <a:br>
                <a:rPr lang="en-US" altLang="en-US" sz="1400"/>
              </a:br>
              <a:r>
                <a:rPr lang="en-US" altLang="en-US" sz="1400"/>
                <a:t>office</a:t>
              </a:r>
            </a:p>
          </p:txBody>
        </p:sp>
        <p:sp>
          <p:nvSpPr>
            <p:cNvPr id="7194" name="Rectangle 46"/>
            <p:cNvSpPr>
              <a:spLocks noChangeArrowheads="1"/>
            </p:cNvSpPr>
            <p:nvPr/>
          </p:nvSpPr>
          <p:spPr bwMode="auto">
            <a:xfrm>
              <a:off x="5095386" y="2052417"/>
              <a:ext cx="206375" cy="414338"/>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endParaRPr lang="en-US" altLang="en-US"/>
            </a:p>
          </p:txBody>
        </p:sp>
      </p:grpSp>
      <p:sp>
        <p:nvSpPr>
          <p:cNvPr id="41" name="Rectangle 3"/>
          <p:cNvSpPr txBox="1">
            <a:spLocks noChangeArrowheads="1"/>
          </p:cNvSpPr>
          <p:nvPr/>
        </p:nvSpPr>
        <p:spPr>
          <a:xfrm>
            <a:off x="392113" y="3867150"/>
            <a:ext cx="8245475" cy="2587625"/>
          </a:xfrm>
          <a:prstGeom prst="rect">
            <a:avLst/>
          </a:prstGeom>
        </p:spPr>
        <p:txBody>
          <a:bodyPr/>
          <a:lstStyle/>
          <a:p>
            <a:pPr marL="342900" indent="-342900">
              <a:spcBef>
                <a:spcPct val="20000"/>
              </a:spcBef>
              <a:buClr>
                <a:schemeClr val="accent2"/>
              </a:buClr>
              <a:buSzPct val="85000"/>
              <a:defRPr/>
            </a:pPr>
            <a:endParaRPr lang="en-US" kern="0" dirty="0">
              <a:latin typeface="+mn-lt"/>
            </a:endParaRPr>
          </a:p>
          <a:p>
            <a:pPr marL="285750" indent="-285750">
              <a:spcBef>
                <a:spcPct val="20000"/>
              </a:spcBef>
              <a:buClr>
                <a:schemeClr val="accent2"/>
              </a:buClr>
              <a:buSzPct val="75000"/>
              <a:buFont typeface="Wingdings" panose="05000000000000000000" pitchFamily="2" charset="2"/>
              <a:buChar char="§"/>
              <a:defRPr/>
            </a:pPr>
            <a:r>
              <a:rPr lang="en-US" sz="2400" kern="0" dirty="0" smtClean="0">
                <a:latin typeface="+mn-lt"/>
              </a:rPr>
              <a:t>Uses </a:t>
            </a:r>
            <a:r>
              <a:rPr lang="en-US" sz="2400" kern="0" dirty="0">
                <a:latin typeface="+mn-lt"/>
              </a:rPr>
              <a:t>existing telephony infrastructure</a:t>
            </a:r>
          </a:p>
          <a:p>
            <a:pPr marL="742950" lvl="1" indent="-285750">
              <a:spcBef>
                <a:spcPct val="20000"/>
              </a:spcBef>
              <a:buClr>
                <a:schemeClr val="accent2"/>
              </a:buClr>
              <a:buSzPct val="75000"/>
              <a:buFont typeface="Wingdings" panose="05000000000000000000" pitchFamily="2" charset="2"/>
              <a:buChar char="§"/>
              <a:defRPr/>
            </a:pPr>
            <a:r>
              <a:rPr lang="en-US" sz="2400" kern="0" dirty="0">
                <a:latin typeface="+mn-lt"/>
              </a:rPr>
              <a:t>Home is connected to </a:t>
            </a:r>
            <a:r>
              <a:rPr lang="en-US" sz="2400" kern="0" dirty="0">
                <a:solidFill>
                  <a:srgbClr val="FF0000"/>
                </a:solidFill>
                <a:latin typeface="+mn-lt"/>
              </a:rPr>
              <a:t>central office</a:t>
            </a:r>
          </a:p>
          <a:p>
            <a:pPr marL="285750" indent="-285750">
              <a:spcBef>
                <a:spcPct val="20000"/>
              </a:spcBef>
              <a:buClr>
                <a:schemeClr val="accent2"/>
              </a:buClr>
              <a:buSzPct val="75000"/>
              <a:buFont typeface="Wingdings" panose="05000000000000000000" pitchFamily="2" charset="2"/>
              <a:buChar char="§"/>
              <a:defRPr/>
            </a:pPr>
            <a:r>
              <a:rPr lang="en-US" sz="2400" kern="0" dirty="0">
                <a:latin typeface="+mn-lt"/>
              </a:rPr>
              <a:t>up to 56Kbps direct access to router (often less)</a:t>
            </a:r>
          </a:p>
          <a:p>
            <a:pPr marL="285750" indent="-285750">
              <a:spcBef>
                <a:spcPct val="20000"/>
              </a:spcBef>
              <a:buClr>
                <a:schemeClr val="accent2"/>
              </a:buClr>
              <a:buSzPct val="75000"/>
              <a:buFont typeface="Wingdings" panose="05000000000000000000" pitchFamily="2" charset="2"/>
              <a:buChar char="§"/>
              <a:defRPr/>
            </a:pPr>
            <a:r>
              <a:rPr lang="en-US" sz="2400" kern="0" dirty="0">
                <a:latin typeface="+mn-lt"/>
              </a:rPr>
              <a:t>Can’t surf and phone at same time: not </a:t>
            </a:r>
            <a:r>
              <a:rPr lang="en-US" sz="2400" kern="0" dirty="0">
                <a:solidFill>
                  <a:srgbClr val="FF0000"/>
                </a:solidFill>
                <a:latin typeface="+mn-lt"/>
              </a:rPr>
              <a:t>“always on”</a:t>
            </a:r>
            <a:endParaRPr lang="en-US" sz="2800" kern="0" dirty="0">
              <a:solidFill>
                <a:schemeClr val="accent2"/>
              </a:solidFill>
              <a:latin typeface="+mn-lt"/>
            </a:endParaRPr>
          </a:p>
        </p:txBody>
      </p:sp>
      <p:sp>
        <p:nvSpPr>
          <p:cNvPr id="7173" name="Title 41"/>
          <p:cNvSpPr>
            <a:spLocks noGrp="1"/>
          </p:cNvSpPr>
          <p:nvPr>
            <p:ph type="title"/>
          </p:nvPr>
        </p:nvSpPr>
        <p:spPr>
          <a:xfrm>
            <a:off x="392113" y="118534"/>
            <a:ext cx="7772400" cy="1143000"/>
          </a:xfrm>
        </p:spPr>
        <p:txBody>
          <a:bodyPr/>
          <a:lstStyle/>
          <a:p>
            <a:r>
              <a:rPr lang="en-US" altLang="en-US" dirty="0" smtClean="0"/>
              <a:t>Dial-up Modem</a:t>
            </a:r>
          </a:p>
        </p:txBody>
      </p:sp>
      <p:sp>
        <p:nvSpPr>
          <p:cNvPr id="2" name="Slide Number Placeholder 1"/>
          <p:cNvSpPr>
            <a:spLocks noGrp="1"/>
          </p:cNvSpPr>
          <p:nvPr>
            <p:ph type="sldNum" sz="quarter" idx="12"/>
          </p:nvPr>
        </p:nvSpPr>
        <p:spPr/>
        <p:txBody>
          <a:bodyPr/>
          <a:lstStyle/>
          <a:p>
            <a:fld id="{9648F39E-9C37-485F-AC97-16BB4BDF9F49}" type="slidenum">
              <a:rPr kumimoji="0" lang="en-US" smtClean="0"/>
              <a:t>18</a:t>
            </a:fld>
            <a:endParaRPr kumimoji="0" lang="en-US"/>
          </a:p>
        </p:txBody>
      </p:sp>
    </p:spTree>
    <p:extLst>
      <p:ext uri="{BB962C8B-B14F-4D97-AF65-F5344CB8AC3E}">
        <p14:creationId xmlns:p14="http://schemas.microsoft.com/office/powerpoint/2010/main" val="7963471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6" name="Group 51"/>
          <p:cNvGrpSpPr>
            <a:grpSpLocks/>
          </p:cNvGrpSpPr>
          <p:nvPr/>
        </p:nvGrpSpPr>
        <p:grpSpPr bwMode="auto">
          <a:xfrm>
            <a:off x="1635124" y="1419224"/>
            <a:ext cx="5551488" cy="3759200"/>
            <a:chOff x="738188" y="979488"/>
            <a:chExt cx="5551487" cy="3759200"/>
          </a:xfrm>
        </p:grpSpPr>
        <p:graphicFrame>
          <p:nvGraphicFramePr>
            <p:cNvPr id="8194" name="Object 2"/>
            <p:cNvGraphicFramePr>
              <a:graphicFrameLocks noChangeAspect="1"/>
            </p:cNvGraphicFramePr>
            <p:nvPr/>
          </p:nvGraphicFramePr>
          <p:xfrm>
            <a:off x="768350" y="3381375"/>
            <a:ext cx="611188" cy="520700"/>
          </p:xfrm>
          <a:graphic>
            <a:graphicData uri="http://schemas.openxmlformats.org/presentationml/2006/ole">
              <mc:AlternateContent xmlns:mc="http://schemas.openxmlformats.org/markup-compatibility/2006">
                <mc:Choice xmlns:v="urn:schemas-microsoft-com:vml" Requires="v">
                  <p:oleObj spid="_x0000_s2125" name="Clip" r:id="rId3" imgW="1305000" imgH="1085760" progId="MS_ClipArt_Gallery.2">
                    <p:embed/>
                  </p:oleObj>
                </mc:Choice>
                <mc:Fallback>
                  <p:oleObj name="Clip" r:id="rId3" imgW="1305000" imgH="108576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350" y="3381375"/>
                          <a:ext cx="611188"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199" name="Rectangle 3"/>
            <p:cNvSpPr>
              <a:spLocks noChangeArrowheads="1"/>
            </p:cNvSpPr>
            <p:nvPr/>
          </p:nvSpPr>
          <p:spPr bwMode="auto">
            <a:xfrm>
              <a:off x="1731963" y="2867025"/>
              <a:ext cx="288925" cy="623888"/>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endParaRPr lang="en-US" altLang="en-US"/>
            </a:p>
          </p:txBody>
        </p:sp>
        <p:grpSp>
          <p:nvGrpSpPr>
            <p:cNvPr id="8200" name="Group 44"/>
            <p:cNvGrpSpPr>
              <a:grpSpLocks/>
            </p:cNvGrpSpPr>
            <p:nvPr/>
          </p:nvGrpSpPr>
          <p:grpSpPr bwMode="auto">
            <a:xfrm>
              <a:off x="4192588" y="2689225"/>
              <a:ext cx="2097087" cy="2049463"/>
              <a:chOff x="1769" y="1380"/>
              <a:chExt cx="1321" cy="1291"/>
            </a:xfrm>
          </p:grpSpPr>
          <p:sp>
            <p:nvSpPr>
              <p:cNvPr id="8236" name="Freeform 5"/>
              <p:cNvSpPr>
                <a:spLocks/>
              </p:cNvSpPr>
              <p:nvPr/>
            </p:nvSpPr>
            <p:spPr bwMode="auto">
              <a:xfrm>
                <a:off x="1769" y="1380"/>
                <a:ext cx="1289" cy="1291"/>
              </a:xfrm>
              <a:custGeom>
                <a:avLst/>
                <a:gdLst>
                  <a:gd name="T0" fmla="*/ 238 w 1292"/>
                  <a:gd name="T1" fmla="*/ 7 h 1255"/>
                  <a:gd name="T2" fmla="*/ 35 w 1292"/>
                  <a:gd name="T3" fmla="*/ 162 h 1255"/>
                  <a:gd name="T4" fmla="*/ 29 w 1292"/>
                  <a:gd name="T5" fmla="*/ 538 h 1255"/>
                  <a:gd name="T6" fmla="*/ 53 w 1292"/>
                  <a:gd name="T7" fmla="*/ 853 h 1255"/>
                  <a:gd name="T8" fmla="*/ 244 w 1292"/>
                  <a:gd name="T9" fmla="*/ 896 h 1255"/>
                  <a:gd name="T10" fmla="*/ 645 w 1292"/>
                  <a:gd name="T11" fmla="*/ 1161 h 1255"/>
                  <a:gd name="T12" fmla="*/ 993 w 1292"/>
                  <a:gd name="T13" fmla="*/ 1272 h 1255"/>
                  <a:gd name="T14" fmla="*/ 1196 w 1292"/>
                  <a:gd name="T15" fmla="*/ 1050 h 1255"/>
                  <a:gd name="T16" fmla="*/ 1268 w 1292"/>
                  <a:gd name="T17" fmla="*/ 458 h 1255"/>
                  <a:gd name="T18" fmla="*/ 1202 w 1292"/>
                  <a:gd name="T19" fmla="*/ 217 h 1255"/>
                  <a:gd name="T20" fmla="*/ 747 w 1292"/>
                  <a:gd name="T21" fmla="*/ 118 h 1255"/>
                  <a:gd name="T22" fmla="*/ 238 w 1292"/>
                  <a:gd name="T23" fmla="*/ 7 h 12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92"/>
                  <a:gd name="T37" fmla="*/ 0 h 1255"/>
                  <a:gd name="T38" fmla="*/ 1292 w 1292"/>
                  <a:gd name="T39" fmla="*/ 1255 h 125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92" h="1255">
                    <a:moveTo>
                      <a:pt x="239" y="7"/>
                    </a:moveTo>
                    <a:cubicBezTo>
                      <a:pt x="120" y="14"/>
                      <a:pt x="70" y="71"/>
                      <a:pt x="35" y="157"/>
                    </a:cubicBezTo>
                    <a:cubicBezTo>
                      <a:pt x="0" y="243"/>
                      <a:pt x="26" y="411"/>
                      <a:pt x="29" y="523"/>
                    </a:cubicBezTo>
                    <a:cubicBezTo>
                      <a:pt x="32" y="635"/>
                      <a:pt x="17" y="771"/>
                      <a:pt x="53" y="829"/>
                    </a:cubicBezTo>
                    <a:cubicBezTo>
                      <a:pt x="89" y="887"/>
                      <a:pt x="146" y="821"/>
                      <a:pt x="245" y="871"/>
                    </a:cubicBezTo>
                    <a:cubicBezTo>
                      <a:pt x="344" y="921"/>
                      <a:pt x="522" y="1068"/>
                      <a:pt x="647" y="1129"/>
                    </a:cubicBezTo>
                    <a:cubicBezTo>
                      <a:pt x="772" y="1190"/>
                      <a:pt x="903" y="1255"/>
                      <a:pt x="995" y="1237"/>
                    </a:cubicBezTo>
                    <a:cubicBezTo>
                      <a:pt x="1087" y="1219"/>
                      <a:pt x="1153" y="1153"/>
                      <a:pt x="1199" y="1021"/>
                    </a:cubicBezTo>
                    <a:cubicBezTo>
                      <a:pt x="1245" y="889"/>
                      <a:pt x="1270" y="580"/>
                      <a:pt x="1271" y="445"/>
                    </a:cubicBezTo>
                    <a:cubicBezTo>
                      <a:pt x="1272" y="310"/>
                      <a:pt x="1292" y="266"/>
                      <a:pt x="1205" y="211"/>
                    </a:cubicBezTo>
                    <a:cubicBezTo>
                      <a:pt x="1118" y="156"/>
                      <a:pt x="908" y="150"/>
                      <a:pt x="749" y="115"/>
                    </a:cubicBezTo>
                    <a:cubicBezTo>
                      <a:pt x="590" y="80"/>
                      <a:pt x="358" y="0"/>
                      <a:pt x="239" y="7"/>
                    </a:cubicBezTo>
                    <a:close/>
                  </a:path>
                </a:pathLst>
              </a:cu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8237" name="Oval 6"/>
              <p:cNvSpPr>
                <a:spLocks noChangeArrowheads="1"/>
              </p:cNvSpPr>
              <p:nvPr/>
            </p:nvSpPr>
            <p:spPr bwMode="auto">
              <a:xfrm>
                <a:off x="1885" y="1676"/>
                <a:ext cx="122" cy="122"/>
              </a:xfrm>
              <a:prstGeom prst="ellipse">
                <a:avLst/>
              </a:prstGeom>
              <a:solidFill>
                <a:schemeClr val="tx1"/>
              </a:solidFill>
              <a:ln w="9525">
                <a:solidFill>
                  <a:schemeClr val="tx1"/>
                </a:solidFill>
                <a:round/>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8238" name="Oval 7"/>
              <p:cNvSpPr>
                <a:spLocks noChangeArrowheads="1"/>
              </p:cNvSpPr>
              <p:nvPr/>
            </p:nvSpPr>
            <p:spPr bwMode="auto">
              <a:xfrm>
                <a:off x="2714" y="1869"/>
                <a:ext cx="122" cy="122"/>
              </a:xfrm>
              <a:prstGeom prst="ellipse">
                <a:avLst/>
              </a:prstGeom>
              <a:solidFill>
                <a:schemeClr val="tx1"/>
              </a:solidFill>
              <a:ln w="9525">
                <a:solidFill>
                  <a:schemeClr val="tx1"/>
                </a:solidFill>
                <a:round/>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8239" name="Oval 8"/>
              <p:cNvSpPr>
                <a:spLocks noChangeArrowheads="1"/>
              </p:cNvSpPr>
              <p:nvPr/>
            </p:nvSpPr>
            <p:spPr bwMode="auto">
              <a:xfrm>
                <a:off x="2383" y="2208"/>
                <a:ext cx="122" cy="122"/>
              </a:xfrm>
              <a:prstGeom prst="ellipse">
                <a:avLst/>
              </a:prstGeom>
              <a:solidFill>
                <a:schemeClr val="tx1"/>
              </a:solidFill>
              <a:ln w="9525">
                <a:solidFill>
                  <a:schemeClr val="tx1"/>
                </a:solidFill>
                <a:round/>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8240" name="Line 10"/>
              <p:cNvSpPr>
                <a:spLocks noChangeShapeType="1"/>
              </p:cNvSpPr>
              <p:nvPr/>
            </p:nvSpPr>
            <p:spPr bwMode="auto">
              <a:xfrm>
                <a:off x="1973" y="1771"/>
                <a:ext cx="454" cy="45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CA"/>
              </a:p>
            </p:txBody>
          </p:sp>
          <p:sp>
            <p:nvSpPr>
              <p:cNvPr id="8241" name="Line 11"/>
              <p:cNvSpPr>
                <a:spLocks noChangeShapeType="1"/>
              </p:cNvSpPr>
              <p:nvPr/>
            </p:nvSpPr>
            <p:spPr bwMode="auto">
              <a:xfrm flipV="1">
                <a:off x="2496" y="1963"/>
                <a:ext cx="245" cy="25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CA"/>
              </a:p>
            </p:txBody>
          </p:sp>
          <p:sp>
            <p:nvSpPr>
              <p:cNvPr id="8242" name="Text Box 12"/>
              <p:cNvSpPr txBox="1">
                <a:spLocks noChangeArrowheads="1"/>
              </p:cNvSpPr>
              <p:nvPr/>
            </p:nvSpPr>
            <p:spPr bwMode="auto">
              <a:xfrm>
                <a:off x="2063" y="1514"/>
                <a:ext cx="626"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ltLang="en-US" sz="1400"/>
                  <a:t>telephone</a:t>
                </a:r>
              </a:p>
              <a:p>
                <a:r>
                  <a:rPr lang="en-US" altLang="en-US" sz="1400"/>
                  <a:t>network</a:t>
                </a:r>
              </a:p>
            </p:txBody>
          </p:sp>
          <p:sp>
            <p:nvSpPr>
              <p:cNvPr id="8243" name="Line 14"/>
              <p:cNvSpPr>
                <a:spLocks noChangeShapeType="1"/>
              </p:cNvSpPr>
              <p:nvPr/>
            </p:nvSpPr>
            <p:spPr bwMode="auto">
              <a:xfrm flipV="1">
                <a:off x="2784" y="1911"/>
                <a:ext cx="306" cy="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CA"/>
              </a:p>
            </p:txBody>
          </p:sp>
        </p:grpSp>
        <p:sp>
          <p:nvSpPr>
            <p:cNvPr id="8201" name="Text Box 34"/>
            <p:cNvSpPr txBox="1">
              <a:spLocks noChangeArrowheads="1"/>
            </p:cNvSpPr>
            <p:nvPr/>
          </p:nvSpPr>
          <p:spPr bwMode="auto">
            <a:xfrm>
              <a:off x="1585913" y="3511550"/>
              <a:ext cx="7556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ltLang="en-US" sz="1400"/>
                <a:t>DSL</a:t>
              </a:r>
            </a:p>
            <a:p>
              <a:r>
                <a:rPr lang="en-US" altLang="en-US" sz="1400"/>
                <a:t>modem</a:t>
              </a:r>
            </a:p>
          </p:txBody>
        </p:sp>
        <p:sp>
          <p:nvSpPr>
            <p:cNvPr id="8202" name="Text Box 36"/>
            <p:cNvSpPr txBox="1">
              <a:spLocks noChangeArrowheads="1"/>
            </p:cNvSpPr>
            <p:nvPr/>
          </p:nvSpPr>
          <p:spPr bwMode="auto">
            <a:xfrm>
              <a:off x="738188" y="3983038"/>
              <a:ext cx="6159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ltLang="en-US" sz="1400"/>
                <a:t>home</a:t>
              </a:r>
            </a:p>
            <a:p>
              <a:r>
                <a:rPr lang="en-US" altLang="en-US" sz="1400"/>
                <a:t>PC</a:t>
              </a:r>
            </a:p>
          </p:txBody>
        </p:sp>
        <p:graphicFrame>
          <p:nvGraphicFramePr>
            <p:cNvPr id="8195" name="Object 3"/>
            <p:cNvGraphicFramePr>
              <a:graphicFrameLocks noChangeAspect="1"/>
            </p:cNvGraphicFramePr>
            <p:nvPr/>
          </p:nvGraphicFramePr>
          <p:xfrm>
            <a:off x="1179513" y="2239963"/>
            <a:ext cx="490537" cy="369887"/>
          </p:xfrm>
          <a:graphic>
            <a:graphicData uri="http://schemas.openxmlformats.org/presentationml/2006/ole">
              <mc:AlternateContent xmlns:mc="http://schemas.openxmlformats.org/markup-compatibility/2006">
                <mc:Choice xmlns:v="urn:schemas-microsoft-com:vml" Requires="v">
                  <p:oleObj spid="_x0000_s2126" name="Clip" r:id="rId5" imgW="676440" imgH="485640" progId="MS_ClipArt_Gallery.2">
                    <p:embed/>
                  </p:oleObj>
                </mc:Choice>
                <mc:Fallback>
                  <p:oleObj name="Clip" r:id="rId5" imgW="676440" imgH="485640" progId="MS_ClipArt_Gallery.2">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79513" y="2239963"/>
                          <a:ext cx="490537" cy="369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203" name="Text Box 40"/>
            <p:cNvSpPr txBox="1">
              <a:spLocks noChangeArrowheads="1"/>
            </p:cNvSpPr>
            <p:nvPr/>
          </p:nvSpPr>
          <p:spPr bwMode="auto">
            <a:xfrm>
              <a:off x="1001713" y="1641475"/>
              <a:ext cx="6667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ltLang="en-US" sz="1400"/>
                <a:t>home</a:t>
              </a:r>
            </a:p>
            <a:p>
              <a:r>
                <a:rPr lang="en-US" altLang="en-US" sz="1400"/>
                <a:t>phone</a:t>
              </a:r>
            </a:p>
          </p:txBody>
        </p:sp>
        <p:sp>
          <p:nvSpPr>
            <p:cNvPr id="8204" name="Line 41"/>
            <p:cNvSpPr>
              <a:spLocks noChangeShapeType="1"/>
            </p:cNvSpPr>
            <p:nvPr/>
          </p:nvSpPr>
          <p:spPr bwMode="auto">
            <a:xfrm>
              <a:off x="1568450" y="2479675"/>
              <a:ext cx="885825" cy="525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CA"/>
            </a:p>
          </p:txBody>
        </p:sp>
        <p:sp>
          <p:nvSpPr>
            <p:cNvPr id="8205" name="Line 42"/>
            <p:cNvSpPr>
              <a:spLocks noChangeShapeType="1"/>
            </p:cNvSpPr>
            <p:nvPr/>
          </p:nvSpPr>
          <p:spPr bwMode="auto">
            <a:xfrm flipV="1">
              <a:off x="1233488" y="3227388"/>
              <a:ext cx="511175" cy="3603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CA"/>
            </a:p>
          </p:txBody>
        </p:sp>
        <p:sp>
          <p:nvSpPr>
            <p:cNvPr id="8206" name="Rectangle 47"/>
            <p:cNvSpPr>
              <a:spLocks noChangeArrowheads="1"/>
            </p:cNvSpPr>
            <p:nvPr/>
          </p:nvSpPr>
          <p:spPr bwMode="auto">
            <a:xfrm>
              <a:off x="3700463" y="2728913"/>
              <a:ext cx="288925" cy="623887"/>
            </a:xfrm>
            <a:prstGeom prst="rect">
              <a:avLst/>
            </a:prstGeom>
            <a:solidFill>
              <a:srgbClr val="FFFF00"/>
            </a:solidFill>
            <a:ln w="9525">
              <a:solidFill>
                <a:schemeClr val="tx1"/>
              </a:solidFill>
              <a:miter lim="800000"/>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endParaRPr lang="en-US" altLang="en-US"/>
            </a:p>
          </p:txBody>
        </p:sp>
        <p:sp>
          <p:nvSpPr>
            <p:cNvPr id="8207" name="Line 48"/>
            <p:cNvSpPr>
              <a:spLocks noChangeShapeType="1"/>
            </p:cNvSpPr>
            <p:nvPr/>
          </p:nvSpPr>
          <p:spPr bwMode="auto">
            <a:xfrm>
              <a:off x="2438400" y="3089275"/>
              <a:ext cx="12477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CA"/>
            </a:p>
          </p:txBody>
        </p:sp>
        <p:sp>
          <p:nvSpPr>
            <p:cNvPr id="8208" name="Freeform 52"/>
            <p:cNvSpPr>
              <a:spLocks/>
            </p:cNvSpPr>
            <p:nvPr/>
          </p:nvSpPr>
          <p:spPr bwMode="auto">
            <a:xfrm rot="4873784">
              <a:off x="4356101" y="1041400"/>
              <a:ext cx="1770062" cy="1646237"/>
            </a:xfrm>
            <a:custGeom>
              <a:avLst/>
              <a:gdLst>
                <a:gd name="T0" fmla="*/ 327434 w 1292"/>
                <a:gd name="T1" fmla="*/ 9182 h 1255"/>
                <a:gd name="T2" fmla="*/ 47951 w 1292"/>
                <a:gd name="T3" fmla="*/ 205944 h 1255"/>
                <a:gd name="T4" fmla="*/ 39730 w 1292"/>
                <a:gd name="T5" fmla="*/ 686041 h 1255"/>
                <a:gd name="T6" fmla="*/ 72611 w 1292"/>
                <a:gd name="T7" fmla="*/ 1087435 h 1255"/>
                <a:gd name="T8" fmla="*/ 335654 w 1292"/>
                <a:gd name="T9" fmla="*/ 1142528 h 1255"/>
                <a:gd name="T10" fmla="*/ 886401 w 1292"/>
                <a:gd name="T11" fmla="*/ 1480957 h 1255"/>
                <a:gd name="T12" fmla="*/ 1363167 w 1292"/>
                <a:gd name="T13" fmla="*/ 1622626 h 1255"/>
                <a:gd name="T14" fmla="*/ 1642650 w 1292"/>
                <a:gd name="T15" fmla="*/ 1339289 h 1255"/>
                <a:gd name="T16" fmla="*/ 1741292 w 1292"/>
                <a:gd name="T17" fmla="*/ 583725 h 1255"/>
                <a:gd name="T18" fmla="*/ 1650871 w 1292"/>
                <a:gd name="T19" fmla="*/ 276778 h 1255"/>
                <a:gd name="T20" fmla="*/ 1026143 w 1292"/>
                <a:gd name="T21" fmla="*/ 150850 h 1255"/>
                <a:gd name="T22" fmla="*/ 327434 w 1292"/>
                <a:gd name="T23" fmla="*/ 9182 h 12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92"/>
                <a:gd name="T37" fmla="*/ 0 h 1255"/>
                <a:gd name="T38" fmla="*/ 1292 w 1292"/>
                <a:gd name="T39" fmla="*/ 1255 h 125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92" h="1255">
                  <a:moveTo>
                    <a:pt x="239" y="7"/>
                  </a:moveTo>
                  <a:cubicBezTo>
                    <a:pt x="120" y="14"/>
                    <a:pt x="70" y="71"/>
                    <a:pt x="35" y="157"/>
                  </a:cubicBezTo>
                  <a:cubicBezTo>
                    <a:pt x="0" y="243"/>
                    <a:pt x="26" y="411"/>
                    <a:pt x="29" y="523"/>
                  </a:cubicBezTo>
                  <a:cubicBezTo>
                    <a:pt x="32" y="635"/>
                    <a:pt x="17" y="771"/>
                    <a:pt x="53" y="829"/>
                  </a:cubicBezTo>
                  <a:cubicBezTo>
                    <a:pt x="89" y="887"/>
                    <a:pt x="146" y="821"/>
                    <a:pt x="245" y="871"/>
                  </a:cubicBezTo>
                  <a:cubicBezTo>
                    <a:pt x="344" y="921"/>
                    <a:pt x="522" y="1068"/>
                    <a:pt x="647" y="1129"/>
                  </a:cubicBezTo>
                  <a:cubicBezTo>
                    <a:pt x="772" y="1190"/>
                    <a:pt x="903" y="1255"/>
                    <a:pt x="995" y="1237"/>
                  </a:cubicBezTo>
                  <a:cubicBezTo>
                    <a:pt x="1087" y="1219"/>
                    <a:pt x="1153" y="1153"/>
                    <a:pt x="1199" y="1021"/>
                  </a:cubicBezTo>
                  <a:cubicBezTo>
                    <a:pt x="1245" y="889"/>
                    <a:pt x="1270" y="580"/>
                    <a:pt x="1271" y="445"/>
                  </a:cubicBezTo>
                  <a:cubicBezTo>
                    <a:pt x="1272" y="310"/>
                    <a:pt x="1292" y="266"/>
                    <a:pt x="1205" y="211"/>
                  </a:cubicBezTo>
                  <a:cubicBezTo>
                    <a:pt x="1118" y="156"/>
                    <a:pt x="908" y="150"/>
                    <a:pt x="749" y="115"/>
                  </a:cubicBezTo>
                  <a:cubicBezTo>
                    <a:pt x="590" y="80"/>
                    <a:pt x="358" y="0"/>
                    <a:pt x="239" y="7"/>
                  </a:cubicBezTo>
                  <a:close/>
                </a:path>
              </a:pathLst>
            </a:cu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8209" name="Text Box 53"/>
            <p:cNvSpPr txBox="1">
              <a:spLocks noChangeArrowheads="1"/>
            </p:cNvSpPr>
            <p:nvPr/>
          </p:nvSpPr>
          <p:spPr bwMode="auto">
            <a:xfrm>
              <a:off x="5062538" y="1350963"/>
              <a:ext cx="9159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ltLang="en-US" sz="1400"/>
                <a:t>Internet</a:t>
              </a:r>
            </a:p>
          </p:txBody>
        </p:sp>
        <p:grpSp>
          <p:nvGrpSpPr>
            <p:cNvPr id="8210" name="Group 54"/>
            <p:cNvGrpSpPr>
              <a:grpSpLocks/>
            </p:cNvGrpSpPr>
            <p:nvPr/>
          </p:nvGrpSpPr>
          <p:grpSpPr bwMode="auto">
            <a:xfrm>
              <a:off x="4144963" y="2365375"/>
              <a:ext cx="473075" cy="244475"/>
              <a:chOff x="533" y="321"/>
              <a:chExt cx="359" cy="180"/>
            </a:xfrm>
          </p:grpSpPr>
          <p:grpSp>
            <p:nvGrpSpPr>
              <p:cNvPr id="8221" name="Group 55"/>
              <p:cNvGrpSpPr>
                <a:grpSpLocks/>
              </p:cNvGrpSpPr>
              <p:nvPr/>
            </p:nvGrpSpPr>
            <p:grpSpPr bwMode="auto">
              <a:xfrm>
                <a:off x="533" y="321"/>
                <a:ext cx="359" cy="180"/>
                <a:chOff x="1009" y="655"/>
                <a:chExt cx="359" cy="180"/>
              </a:xfrm>
            </p:grpSpPr>
            <p:sp>
              <p:nvSpPr>
                <p:cNvPr id="8223" name="Oval 56"/>
                <p:cNvSpPr>
                  <a:spLocks noChangeArrowheads="1"/>
                </p:cNvSpPr>
                <p:nvPr/>
              </p:nvSpPr>
              <p:spPr bwMode="auto">
                <a:xfrm>
                  <a:off x="1012" y="735"/>
                  <a:ext cx="356" cy="100"/>
                </a:xfrm>
                <a:prstGeom prst="ellipse">
                  <a:avLst/>
                </a:prstGeom>
                <a:solidFill>
                  <a:schemeClr val="hlink"/>
                </a:solidFill>
                <a:ln w="12700">
                  <a:solidFill>
                    <a:schemeClr val="tx1"/>
                  </a:solidFill>
                  <a:round/>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8224" name="Line 57"/>
                <p:cNvSpPr>
                  <a:spLocks noChangeShapeType="1"/>
                </p:cNvSpPr>
                <p:nvPr/>
              </p:nvSpPr>
              <p:spPr bwMode="auto">
                <a:xfrm>
                  <a:off x="1012" y="727"/>
                  <a:ext cx="0" cy="6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8225" name="Line 58"/>
                <p:cNvSpPr>
                  <a:spLocks noChangeShapeType="1"/>
                </p:cNvSpPr>
                <p:nvPr/>
              </p:nvSpPr>
              <p:spPr bwMode="auto">
                <a:xfrm>
                  <a:off x="1368" y="727"/>
                  <a:ext cx="0" cy="6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8226" name="Rectangle 59"/>
                <p:cNvSpPr>
                  <a:spLocks noChangeArrowheads="1"/>
                </p:cNvSpPr>
                <p:nvPr/>
              </p:nvSpPr>
              <p:spPr bwMode="auto">
                <a:xfrm>
                  <a:off x="1012" y="727"/>
                  <a:ext cx="353" cy="61"/>
                </a:xfrm>
                <a:prstGeom prst="rect">
                  <a:avLst/>
                </a:prstGeom>
                <a:solidFill>
                  <a:schemeClr va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endParaRPr lang="en-US" altLang="en-US"/>
                </a:p>
              </p:txBody>
            </p:sp>
            <p:sp>
              <p:nvSpPr>
                <p:cNvPr id="8227" name="Oval 60"/>
                <p:cNvSpPr>
                  <a:spLocks noChangeArrowheads="1"/>
                </p:cNvSpPr>
                <p:nvPr/>
              </p:nvSpPr>
              <p:spPr bwMode="auto">
                <a:xfrm>
                  <a:off x="1009" y="655"/>
                  <a:ext cx="356" cy="116"/>
                </a:xfrm>
                <a:prstGeom prst="ellipse">
                  <a:avLst/>
                </a:prstGeom>
                <a:solidFill>
                  <a:schemeClr val="hlink"/>
                </a:solidFill>
                <a:ln w="12700">
                  <a:solidFill>
                    <a:schemeClr val="tx1"/>
                  </a:solidFill>
                  <a:round/>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nvGrpSpPr>
                <p:cNvPr id="8228" name="Group 61"/>
                <p:cNvGrpSpPr>
                  <a:grpSpLocks/>
                </p:cNvGrpSpPr>
                <p:nvPr/>
              </p:nvGrpSpPr>
              <p:grpSpPr bwMode="auto">
                <a:xfrm>
                  <a:off x="1095" y="681"/>
                  <a:ext cx="176" cy="68"/>
                  <a:chOff x="2848" y="848"/>
                  <a:chExt cx="140" cy="98"/>
                </a:xfrm>
              </p:grpSpPr>
              <p:sp>
                <p:nvSpPr>
                  <p:cNvPr id="8233" name="Line 62"/>
                  <p:cNvSpPr>
                    <a:spLocks noChangeShapeType="1"/>
                  </p:cNvSpPr>
                  <p:nvPr/>
                </p:nvSpPr>
                <p:spPr bwMode="auto">
                  <a:xfrm flipV="1">
                    <a:off x="2848" y="848"/>
                    <a:ext cx="50" cy="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8234" name="Line 63"/>
                  <p:cNvSpPr>
                    <a:spLocks noChangeShapeType="1"/>
                  </p:cNvSpPr>
                  <p:nvPr/>
                </p:nvSpPr>
                <p:spPr bwMode="auto">
                  <a:xfrm>
                    <a:off x="2944" y="946"/>
                    <a:ext cx="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8235" name="Line 64"/>
                  <p:cNvSpPr>
                    <a:spLocks noChangeShapeType="1"/>
                  </p:cNvSpPr>
                  <p:nvPr/>
                </p:nvSpPr>
                <p:spPr bwMode="auto">
                  <a:xfrm>
                    <a:off x="2894" y="850"/>
                    <a:ext cx="52" cy="9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grpSp>
            <p:grpSp>
              <p:nvGrpSpPr>
                <p:cNvPr id="8229" name="Group 65"/>
                <p:cNvGrpSpPr>
                  <a:grpSpLocks/>
                </p:cNvGrpSpPr>
                <p:nvPr/>
              </p:nvGrpSpPr>
              <p:grpSpPr bwMode="auto">
                <a:xfrm flipV="1">
                  <a:off x="1095" y="680"/>
                  <a:ext cx="176" cy="68"/>
                  <a:chOff x="2848" y="848"/>
                  <a:chExt cx="140" cy="98"/>
                </a:xfrm>
              </p:grpSpPr>
              <p:sp>
                <p:nvSpPr>
                  <p:cNvPr id="8230" name="Line 66"/>
                  <p:cNvSpPr>
                    <a:spLocks noChangeShapeType="1"/>
                  </p:cNvSpPr>
                  <p:nvPr/>
                </p:nvSpPr>
                <p:spPr bwMode="auto">
                  <a:xfrm flipV="1">
                    <a:off x="2848" y="848"/>
                    <a:ext cx="50" cy="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8231" name="Line 67"/>
                  <p:cNvSpPr>
                    <a:spLocks noChangeShapeType="1"/>
                  </p:cNvSpPr>
                  <p:nvPr/>
                </p:nvSpPr>
                <p:spPr bwMode="auto">
                  <a:xfrm>
                    <a:off x="2944" y="946"/>
                    <a:ext cx="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8232" name="Line 68"/>
                  <p:cNvSpPr>
                    <a:spLocks noChangeShapeType="1"/>
                  </p:cNvSpPr>
                  <p:nvPr/>
                </p:nvSpPr>
                <p:spPr bwMode="auto">
                  <a:xfrm>
                    <a:off x="2894" y="850"/>
                    <a:ext cx="52" cy="9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grpSp>
          </p:grpSp>
          <p:sp>
            <p:nvSpPr>
              <p:cNvPr id="8222" name="Line 69"/>
              <p:cNvSpPr>
                <a:spLocks noChangeShapeType="1"/>
              </p:cNvSpPr>
              <p:nvPr/>
            </p:nvSpPr>
            <p:spPr bwMode="auto">
              <a:xfrm>
                <a:off x="535" y="368"/>
                <a:ext cx="0" cy="6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grpSp>
        <p:sp>
          <p:nvSpPr>
            <p:cNvPr id="8211" name="Line 70"/>
            <p:cNvSpPr>
              <a:spLocks noChangeShapeType="1"/>
            </p:cNvSpPr>
            <p:nvPr/>
          </p:nvSpPr>
          <p:spPr bwMode="auto">
            <a:xfrm flipV="1">
              <a:off x="3989388" y="2563813"/>
              <a:ext cx="392112" cy="442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CA"/>
            </a:p>
          </p:txBody>
        </p:sp>
        <p:sp>
          <p:nvSpPr>
            <p:cNvPr id="8212" name="Line 71"/>
            <p:cNvSpPr>
              <a:spLocks noChangeShapeType="1"/>
            </p:cNvSpPr>
            <p:nvPr/>
          </p:nvSpPr>
          <p:spPr bwMode="auto">
            <a:xfrm>
              <a:off x="3976688" y="3200400"/>
              <a:ext cx="484187" cy="539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CA"/>
            </a:p>
          </p:txBody>
        </p:sp>
        <p:sp>
          <p:nvSpPr>
            <p:cNvPr id="8213" name="Text Box 72"/>
            <p:cNvSpPr txBox="1">
              <a:spLocks noChangeArrowheads="1"/>
            </p:cNvSpPr>
            <p:nvPr/>
          </p:nvSpPr>
          <p:spPr bwMode="auto">
            <a:xfrm>
              <a:off x="3425825" y="2493963"/>
              <a:ext cx="7302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ltLang="en-US" sz="1200"/>
                <a:t>DSLAM</a:t>
              </a:r>
            </a:p>
          </p:txBody>
        </p:sp>
        <p:sp>
          <p:nvSpPr>
            <p:cNvPr id="8214" name="AutoShape 73"/>
            <p:cNvSpPr>
              <a:spLocks noChangeArrowheads="1"/>
            </p:cNvSpPr>
            <p:nvPr/>
          </p:nvSpPr>
          <p:spPr bwMode="auto">
            <a:xfrm>
              <a:off x="2438400" y="1262063"/>
              <a:ext cx="2009775" cy="930275"/>
            </a:xfrm>
            <a:prstGeom prst="wedgeRoundRectCallout">
              <a:avLst>
                <a:gd name="adj1" fmla="val -27171"/>
                <a:gd name="adj2" fmla="val 136005"/>
                <a:gd name="adj3" fmla="val 1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endParaRPr lang="en-US" altLang="en-US"/>
            </a:p>
          </p:txBody>
        </p:sp>
        <p:sp>
          <p:nvSpPr>
            <p:cNvPr id="8215" name="Text Box 74"/>
            <p:cNvSpPr txBox="1">
              <a:spLocks noChangeArrowheads="1"/>
            </p:cNvSpPr>
            <p:nvPr/>
          </p:nvSpPr>
          <p:spPr bwMode="auto">
            <a:xfrm>
              <a:off x="2416175" y="1316038"/>
              <a:ext cx="20447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ltLang="en-US" sz="1200"/>
                <a:t>Existing phone line:</a:t>
              </a:r>
              <a:br>
                <a:rPr lang="en-US" altLang="en-US" sz="1200"/>
              </a:br>
              <a:r>
                <a:rPr lang="en-US" altLang="en-US" sz="1200"/>
                <a:t>0-4KHz phone; 4-50KHz upstream data; 50KHz-1MHz downstream data</a:t>
              </a:r>
            </a:p>
          </p:txBody>
        </p:sp>
        <p:sp>
          <p:nvSpPr>
            <p:cNvPr id="8216" name="Rectangle 76"/>
            <p:cNvSpPr>
              <a:spLocks noChangeArrowheads="1"/>
            </p:cNvSpPr>
            <p:nvPr/>
          </p:nvSpPr>
          <p:spPr bwMode="auto">
            <a:xfrm>
              <a:off x="2273300" y="2951163"/>
              <a:ext cx="207963" cy="234950"/>
            </a:xfrm>
            <a:prstGeom prst="rect">
              <a:avLst/>
            </a:prstGeom>
            <a:solidFill>
              <a:schemeClr val="accent2"/>
            </a:solidFill>
            <a:ln w="9525">
              <a:solidFill>
                <a:schemeClr val="tx1"/>
              </a:solidFill>
              <a:miter lim="800000"/>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8217" name="Line 77"/>
            <p:cNvSpPr>
              <a:spLocks noChangeShapeType="1"/>
            </p:cNvSpPr>
            <p:nvPr/>
          </p:nvSpPr>
          <p:spPr bwMode="auto">
            <a:xfrm>
              <a:off x="2008188" y="3089275"/>
              <a:ext cx="2921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CA"/>
            </a:p>
          </p:txBody>
        </p:sp>
        <p:sp>
          <p:nvSpPr>
            <p:cNvPr id="8218" name="Text Box 78"/>
            <p:cNvSpPr txBox="1">
              <a:spLocks noChangeArrowheads="1"/>
            </p:cNvSpPr>
            <p:nvPr/>
          </p:nvSpPr>
          <p:spPr bwMode="auto">
            <a:xfrm>
              <a:off x="2000250" y="3157538"/>
              <a:ext cx="9937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ltLang="en-US" sz="1400"/>
                <a:t>splitter</a:t>
              </a:r>
            </a:p>
          </p:txBody>
        </p:sp>
        <p:sp>
          <p:nvSpPr>
            <p:cNvPr id="8219" name="Rectangle 80"/>
            <p:cNvSpPr>
              <a:spLocks noChangeArrowheads="1"/>
            </p:cNvSpPr>
            <p:nvPr/>
          </p:nvSpPr>
          <p:spPr bwMode="auto">
            <a:xfrm>
              <a:off x="3406775" y="2287588"/>
              <a:ext cx="1233488" cy="1343025"/>
            </a:xfrm>
            <a:prstGeom prst="rect">
              <a:avLst/>
            </a:prstGeom>
            <a:noFill/>
            <a:ln w="9525">
              <a:solidFill>
                <a:schemeClr val="tx1"/>
              </a:solidFill>
              <a:prstDash val="lgDash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8220" name="Text Box 81"/>
            <p:cNvSpPr txBox="1">
              <a:spLocks noChangeArrowheads="1"/>
            </p:cNvSpPr>
            <p:nvPr/>
          </p:nvSpPr>
          <p:spPr bwMode="auto">
            <a:xfrm>
              <a:off x="3316288" y="3638550"/>
              <a:ext cx="776287"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ltLang="en-US" sz="1400"/>
                <a:t>central</a:t>
              </a:r>
            </a:p>
            <a:p>
              <a:r>
                <a:rPr lang="en-US" altLang="en-US" sz="1400"/>
                <a:t>office</a:t>
              </a:r>
            </a:p>
          </p:txBody>
        </p:sp>
      </p:grpSp>
      <p:sp>
        <p:nvSpPr>
          <p:cNvPr id="8197" name="Title 50"/>
          <p:cNvSpPr>
            <a:spLocks noGrp="1"/>
          </p:cNvSpPr>
          <p:nvPr>
            <p:ph type="title"/>
          </p:nvPr>
        </p:nvSpPr>
        <p:spPr>
          <a:xfrm>
            <a:off x="520700" y="152601"/>
            <a:ext cx="7772400" cy="1143000"/>
          </a:xfrm>
        </p:spPr>
        <p:txBody>
          <a:bodyPr/>
          <a:lstStyle/>
          <a:p>
            <a:r>
              <a:rPr lang="en-US" altLang="en-US" dirty="0" smtClean="0"/>
              <a:t>Digital Subscriber Line (DSL)</a:t>
            </a:r>
          </a:p>
        </p:txBody>
      </p:sp>
      <p:sp>
        <p:nvSpPr>
          <p:cNvPr id="8198" name="Rectangle 52"/>
          <p:cNvSpPr>
            <a:spLocks noChangeArrowheads="1"/>
          </p:cNvSpPr>
          <p:nvPr/>
        </p:nvSpPr>
        <p:spPr bwMode="auto">
          <a:xfrm>
            <a:off x="236536" y="4595811"/>
            <a:ext cx="8693150" cy="208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20000"/>
              </a:spcBef>
              <a:buClr>
                <a:schemeClr val="accent2"/>
              </a:buClr>
              <a:buSzPct val="85000"/>
            </a:pPr>
            <a:endParaRPr lang="en-US" altLang="en-US" dirty="0">
              <a:solidFill>
                <a:srgbClr val="FF0000"/>
              </a:solidFill>
              <a:latin typeface="Comic Sans MS" pitchFamily="66" charset="0"/>
            </a:endParaRPr>
          </a:p>
          <a:p>
            <a:pPr marL="800100" lvl="1" indent="-342900">
              <a:spcBef>
                <a:spcPct val="20000"/>
              </a:spcBef>
              <a:buClr>
                <a:schemeClr val="accent2"/>
              </a:buClr>
              <a:buSzPct val="75000"/>
              <a:buFont typeface="Wingdings" panose="05000000000000000000" pitchFamily="2" charset="2"/>
              <a:buChar char="§"/>
            </a:pPr>
            <a:r>
              <a:rPr lang="en-US" altLang="en-US" sz="2200" kern="0" dirty="0">
                <a:latin typeface="+mn-lt"/>
              </a:rPr>
              <a:t>Also uses existing telephone </a:t>
            </a:r>
            <a:r>
              <a:rPr lang="en-US" altLang="en-US" sz="2200" kern="0" dirty="0" smtClean="0">
                <a:latin typeface="+mn-lt"/>
              </a:rPr>
              <a:t>infrastructure</a:t>
            </a:r>
            <a:endParaRPr lang="en-US" altLang="en-US" sz="2200" kern="0" dirty="0">
              <a:latin typeface="+mn-lt"/>
            </a:endParaRPr>
          </a:p>
          <a:p>
            <a:pPr marL="1200150" lvl="2" indent="-342900">
              <a:spcBef>
                <a:spcPct val="20000"/>
              </a:spcBef>
              <a:buClr>
                <a:schemeClr val="accent2"/>
              </a:buClr>
              <a:buSzPct val="75000"/>
              <a:buFont typeface="Wingdings" panose="05000000000000000000" pitchFamily="2" charset="2"/>
              <a:buChar char="§"/>
            </a:pPr>
            <a:r>
              <a:rPr lang="en-US" altLang="en-US" sz="2200" kern="0" dirty="0">
                <a:latin typeface="+mn-lt"/>
              </a:rPr>
              <a:t>up to 1 Mbps </a:t>
            </a:r>
            <a:r>
              <a:rPr lang="en-US" altLang="en-US" sz="2200" kern="0" dirty="0" smtClean="0">
                <a:latin typeface="+mn-lt"/>
              </a:rPr>
              <a:t>upstream</a:t>
            </a:r>
          </a:p>
          <a:p>
            <a:pPr marL="1200150" lvl="2" indent="-342900">
              <a:spcBef>
                <a:spcPct val="20000"/>
              </a:spcBef>
              <a:buClr>
                <a:schemeClr val="accent2"/>
              </a:buClr>
              <a:buSzPct val="75000"/>
              <a:buFont typeface="Wingdings" panose="05000000000000000000" pitchFamily="2" charset="2"/>
              <a:buChar char="§"/>
            </a:pPr>
            <a:r>
              <a:rPr lang="en-US" altLang="en-US" sz="2200" kern="0" dirty="0" smtClean="0">
                <a:latin typeface="+mn-lt"/>
              </a:rPr>
              <a:t>up </a:t>
            </a:r>
            <a:r>
              <a:rPr lang="en-US" altLang="en-US" sz="2200" kern="0" dirty="0">
                <a:latin typeface="+mn-lt"/>
              </a:rPr>
              <a:t>to 8 Mbps </a:t>
            </a:r>
            <a:r>
              <a:rPr lang="en-US" altLang="en-US" sz="2200" kern="0" dirty="0" smtClean="0">
                <a:latin typeface="+mn-lt"/>
              </a:rPr>
              <a:t>downstream</a:t>
            </a:r>
            <a:endParaRPr lang="en-US" altLang="en-US" sz="2200" kern="0" dirty="0">
              <a:latin typeface="+mn-lt"/>
            </a:endParaRPr>
          </a:p>
          <a:p>
            <a:pPr marL="800100" lvl="1" indent="-342900">
              <a:spcBef>
                <a:spcPct val="20000"/>
              </a:spcBef>
              <a:buClr>
                <a:schemeClr val="accent2"/>
              </a:buClr>
              <a:buSzPct val="75000"/>
              <a:buFont typeface="Wingdings" panose="05000000000000000000" pitchFamily="2" charset="2"/>
              <a:buChar char="§"/>
            </a:pPr>
            <a:r>
              <a:rPr lang="en-US" altLang="en-US" sz="2200" kern="0" dirty="0">
                <a:latin typeface="+mn-lt"/>
              </a:rPr>
              <a:t>dedicated physical line to telephone central office</a:t>
            </a:r>
          </a:p>
        </p:txBody>
      </p:sp>
      <p:sp>
        <p:nvSpPr>
          <p:cNvPr id="2" name="Slide Number Placeholder 1"/>
          <p:cNvSpPr>
            <a:spLocks noGrp="1"/>
          </p:cNvSpPr>
          <p:nvPr>
            <p:ph type="sldNum" sz="quarter" idx="12"/>
          </p:nvPr>
        </p:nvSpPr>
        <p:spPr/>
        <p:txBody>
          <a:bodyPr/>
          <a:lstStyle/>
          <a:p>
            <a:fld id="{9648F39E-9C37-485F-AC97-16BB4BDF9F49}" type="slidenum">
              <a:rPr kumimoji="0" lang="en-US" smtClean="0"/>
              <a:t>19</a:t>
            </a:fld>
            <a:endParaRPr kumimoji="0" lang="en-US"/>
          </a:p>
        </p:txBody>
      </p:sp>
    </p:spTree>
    <p:extLst>
      <p:ext uri="{BB962C8B-B14F-4D97-AF65-F5344CB8AC3E}">
        <p14:creationId xmlns:p14="http://schemas.microsoft.com/office/powerpoint/2010/main" val="2259089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Physical Layer</a:t>
            </a:r>
            <a:endParaRPr lang="en-CA" dirty="0"/>
          </a:p>
        </p:txBody>
      </p:sp>
      <p:sp>
        <p:nvSpPr>
          <p:cNvPr id="3" name="Content Placeholder 2"/>
          <p:cNvSpPr>
            <a:spLocks noGrp="1"/>
          </p:cNvSpPr>
          <p:nvPr>
            <p:ph idx="1"/>
          </p:nvPr>
        </p:nvSpPr>
        <p:spPr/>
        <p:txBody>
          <a:bodyPr>
            <a:noAutofit/>
          </a:bodyPr>
          <a:lstStyle/>
          <a:p>
            <a:r>
              <a:rPr lang="en-CA" sz="2200" dirty="0"/>
              <a:t>Transfer information over a </a:t>
            </a:r>
            <a:r>
              <a:rPr lang="en-CA" sz="2200" b="1" dirty="0">
                <a:solidFill>
                  <a:srgbClr val="C00000"/>
                </a:solidFill>
              </a:rPr>
              <a:t>transmission medium </a:t>
            </a:r>
          </a:p>
          <a:p>
            <a:endParaRPr lang="en-CA" sz="2200" dirty="0" smtClean="0"/>
          </a:p>
          <a:p>
            <a:r>
              <a:rPr lang="en-CA" sz="2200" dirty="0" smtClean="0"/>
              <a:t>Converts </a:t>
            </a:r>
            <a:r>
              <a:rPr lang="en-CA" sz="2200" dirty="0"/>
              <a:t>bit streams into electrical or optical </a:t>
            </a:r>
            <a:r>
              <a:rPr lang="en-CA" sz="2200" dirty="0" smtClean="0"/>
              <a:t>signals (and back)</a:t>
            </a:r>
          </a:p>
          <a:p>
            <a:pPr lvl="1"/>
            <a:endParaRPr lang="en-US" sz="2200" dirty="0" smtClean="0"/>
          </a:p>
          <a:p>
            <a:r>
              <a:rPr lang="en-US" sz="2200" dirty="0" smtClean="0"/>
              <a:t>The signal propagates over the transmission medium at different speeds depending on the physical characteristics of the medium.</a:t>
            </a:r>
          </a:p>
          <a:p>
            <a:pPr lvl="2"/>
            <a:r>
              <a:rPr lang="en-CA" sz="2000" dirty="0" smtClean="0"/>
              <a:t>An </a:t>
            </a:r>
            <a:r>
              <a:rPr lang="en-CA" sz="2000" dirty="0"/>
              <a:t>electromagnetic wave propagates through </a:t>
            </a:r>
            <a:r>
              <a:rPr lang="en-CA" sz="2000" dirty="0" smtClean="0"/>
              <a:t>vacuum </a:t>
            </a:r>
            <a:r>
              <a:rPr lang="en-CA" sz="2000" dirty="0"/>
              <a:t>at a speed of </a:t>
            </a:r>
            <a:r>
              <a:rPr lang="en-CA" sz="2000" dirty="0" smtClean="0"/>
              <a:t>c=3*10</a:t>
            </a:r>
            <a:r>
              <a:rPr lang="en-CA" sz="2000" baseline="30000" dirty="0" smtClean="0"/>
              <a:t>8</a:t>
            </a:r>
            <a:r>
              <a:rPr lang="en-CA" sz="2000" dirty="0" smtClean="0"/>
              <a:t> </a:t>
            </a:r>
            <a:r>
              <a:rPr lang="en-CA" sz="2000" dirty="0"/>
              <a:t>m/s and at </a:t>
            </a:r>
            <a:r>
              <a:rPr lang="en-CA" sz="2000" dirty="0" smtClean="0"/>
              <a:t>lower </a:t>
            </a:r>
            <a:r>
              <a:rPr lang="en-CA" sz="2000" dirty="0"/>
              <a:t>speeds in other materials.</a:t>
            </a:r>
          </a:p>
        </p:txBody>
      </p:sp>
      <p:sp>
        <p:nvSpPr>
          <p:cNvPr id="4" name="Slide Number Placeholder 3"/>
          <p:cNvSpPr>
            <a:spLocks noGrp="1"/>
          </p:cNvSpPr>
          <p:nvPr>
            <p:ph type="sldNum" sz="quarter" idx="12"/>
          </p:nvPr>
        </p:nvSpPr>
        <p:spPr/>
        <p:txBody>
          <a:bodyPr/>
          <a:lstStyle/>
          <a:p>
            <a:fld id="{9648F39E-9C37-485F-AC97-16BB4BDF9F49}" type="slidenum">
              <a:rPr kumimoji="0" lang="en-US" smtClean="0"/>
              <a:t>2</a:t>
            </a:fld>
            <a:endParaRPr kumimoji="0" lang="en-US"/>
          </a:p>
        </p:txBody>
      </p:sp>
    </p:spTree>
    <p:extLst>
      <p:ext uri="{BB962C8B-B14F-4D97-AF65-F5344CB8AC3E}">
        <p14:creationId xmlns:p14="http://schemas.microsoft.com/office/powerpoint/2010/main" val="16442433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DOCSIS</a:t>
            </a:r>
            <a:endParaRPr lang="en-US" dirty="0"/>
          </a:p>
        </p:txBody>
      </p:sp>
      <p:sp>
        <p:nvSpPr>
          <p:cNvPr id="3" name="Content Placeholder 2"/>
          <p:cNvSpPr>
            <a:spLocks noGrp="1"/>
          </p:cNvSpPr>
          <p:nvPr>
            <p:ph idx="1"/>
          </p:nvPr>
        </p:nvSpPr>
        <p:spPr/>
        <p:txBody>
          <a:bodyPr>
            <a:normAutofit fontScale="62500" lnSpcReduction="20000"/>
          </a:bodyPr>
          <a:lstStyle/>
          <a:p>
            <a:r>
              <a:rPr lang="en-US" dirty="0"/>
              <a:t>Data Over Cable Service Interface </a:t>
            </a:r>
            <a:r>
              <a:rPr lang="en-US" dirty="0" smtClean="0"/>
              <a:t>Specification (DOCSIS) is an international standard for data communication via existing cable TV (CATV) systems utilizing coax cable</a:t>
            </a:r>
          </a:p>
          <a:p>
            <a:endParaRPr lang="en-US" dirty="0" smtClean="0"/>
          </a:p>
          <a:p>
            <a:r>
              <a:rPr lang="en-US" dirty="0" smtClean="0"/>
              <a:t>Build on HFC</a:t>
            </a:r>
            <a:r>
              <a:rPr lang="en-US" dirty="0"/>
              <a:t>: Hybrid </a:t>
            </a:r>
            <a:r>
              <a:rPr lang="en-US" dirty="0" smtClean="0"/>
              <a:t>fiber-coaxial</a:t>
            </a:r>
          </a:p>
          <a:p>
            <a:pPr lvl="1"/>
            <a:r>
              <a:rPr lang="en-US" dirty="0"/>
              <a:t>F</a:t>
            </a:r>
            <a:r>
              <a:rPr lang="en-US" dirty="0" smtClean="0"/>
              <a:t>iber </a:t>
            </a:r>
            <a:r>
              <a:rPr lang="en-US" dirty="0"/>
              <a:t>optic network extends from </a:t>
            </a:r>
            <a:r>
              <a:rPr lang="en-US" dirty="0" smtClean="0"/>
              <a:t>cable operator </a:t>
            </a:r>
            <a:r>
              <a:rPr lang="en-US" b="1" dirty="0" err="1" smtClean="0"/>
              <a:t>headend</a:t>
            </a:r>
            <a:r>
              <a:rPr lang="en-US" dirty="0" smtClean="0"/>
              <a:t> to the neighborhood </a:t>
            </a:r>
            <a:r>
              <a:rPr lang="en-US" b="1" dirty="0" smtClean="0"/>
              <a:t>coaxial cable node</a:t>
            </a:r>
          </a:p>
          <a:p>
            <a:pPr lvl="1"/>
            <a:r>
              <a:rPr lang="en-US" dirty="0" smtClean="0"/>
              <a:t>The coaxial cable node (and router) serves 25 – 2000 homes</a:t>
            </a:r>
          </a:p>
          <a:p>
            <a:pPr lvl="1"/>
            <a:r>
              <a:rPr lang="en-US" dirty="0" smtClean="0"/>
              <a:t>Homes </a:t>
            </a:r>
            <a:r>
              <a:rPr lang="en-US" b="1" dirty="0" smtClean="0"/>
              <a:t>share access </a:t>
            </a:r>
            <a:r>
              <a:rPr lang="en-US" dirty="0" smtClean="0"/>
              <a:t>to router, unlike DSL which has </a:t>
            </a:r>
            <a:r>
              <a:rPr lang="en-US" b="1" dirty="0" smtClean="0"/>
              <a:t>dedicated access</a:t>
            </a:r>
          </a:p>
          <a:p>
            <a:endParaRPr lang="en-US" dirty="0" smtClean="0"/>
          </a:p>
          <a:p>
            <a:r>
              <a:rPr lang="en-US" dirty="0" smtClean="0"/>
              <a:t>DOCSIS 3.1 uses orthogonal </a:t>
            </a:r>
            <a:r>
              <a:rPr lang="en-US" dirty="0"/>
              <a:t>frequency division multiplexing (OFDM) subcarriers with 4096 </a:t>
            </a:r>
            <a:r>
              <a:rPr lang="en-US" dirty="0" smtClean="0"/>
              <a:t>quadrature </a:t>
            </a:r>
            <a:r>
              <a:rPr lang="en-US" dirty="0"/>
              <a:t>amplitude modulation </a:t>
            </a:r>
            <a:r>
              <a:rPr lang="en-US" dirty="0" smtClean="0"/>
              <a:t>(QAM) in a 200MHz baseband block</a:t>
            </a:r>
          </a:p>
          <a:p>
            <a:pPr lvl="1"/>
            <a:r>
              <a:rPr lang="en-US" dirty="0" smtClean="0"/>
              <a:t>Asymmetric division of bandwidth for upstream/downstream</a:t>
            </a:r>
          </a:p>
          <a:p>
            <a:pPr lvl="1"/>
            <a:r>
              <a:rPr lang="en-US" dirty="0"/>
              <a:t>Up to 1 </a:t>
            </a:r>
            <a:r>
              <a:rPr lang="en-US" dirty="0" err="1"/>
              <a:t>Gbit</a:t>
            </a:r>
            <a:r>
              <a:rPr lang="en-US" dirty="0"/>
              <a:t>/s </a:t>
            </a:r>
            <a:r>
              <a:rPr lang="en-US" dirty="0" smtClean="0"/>
              <a:t>upstream</a:t>
            </a:r>
          </a:p>
          <a:p>
            <a:pPr lvl="1"/>
            <a:r>
              <a:rPr lang="en-US" dirty="0" smtClean="0"/>
              <a:t>Up </a:t>
            </a:r>
            <a:r>
              <a:rPr lang="en-US" dirty="0"/>
              <a:t>to 10 </a:t>
            </a:r>
            <a:r>
              <a:rPr lang="en-US" dirty="0" err="1"/>
              <a:t>Gbit</a:t>
            </a:r>
            <a:r>
              <a:rPr lang="en-US" dirty="0"/>
              <a:t>/s </a:t>
            </a:r>
            <a:r>
              <a:rPr lang="en-US" dirty="0" smtClean="0"/>
              <a:t>downstream</a:t>
            </a:r>
          </a:p>
        </p:txBody>
      </p:sp>
      <p:sp>
        <p:nvSpPr>
          <p:cNvPr id="4" name="Slide Number Placeholder 3"/>
          <p:cNvSpPr>
            <a:spLocks noGrp="1"/>
          </p:cNvSpPr>
          <p:nvPr>
            <p:ph type="sldNum" sz="quarter" idx="12"/>
          </p:nvPr>
        </p:nvSpPr>
        <p:spPr/>
        <p:txBody>
          <a:bodyPr/>
          <a:lstStyle/>
          <a:p>
            <a:fld id="{9648F39E-9C37-485F-AC97-16BB4BDF9F49}" type="slidenum">
              <a:rPr kumimoji="0" lang="en-US" smtClean="0"/>
              <a:t>20</a:t>
            </a:fld>
            <a:endParaRPr kumimoji="0" lang="en-US"/>
          </a:p>
        </p:txBody>
      </p:sp>
    </p:spTree>
    <p:extLst>
      <p:ext uri="{BB962C8B-B14F-4D97-AF65-F5344CB8AC3E}">
        <p14:creationId xmlns:p14="http://schemas.microsoft.com/office/powerpoint/2010/main" val="26246124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4" name="Rectangle 2"/>
          <p:cNvSpPr>
            <a:spLocks noGrp="1" noChangeArrowheads="1"/>
          </p:cNvSpPr>
          <p:nvPr>
            <p:ph type="title"/>
          </p:nvPr>
        </p:nvSpPr>
        <p:spPr>
          <a:xfrm>
            <a:off x="419100" y="341784"/>
            <a:ext cx="8229600" cy="1143000"/>
          </a:xfrm>
        </p:spPr>
        <p:txBody>
          <a:bodyPr/>
          <a:lstStyle/>
          <a:p>
            <a:r>
              <a:rPr lang="en-US" altLang="zh-CN" sz="2800" dirty="0" smtClean="0">
                <a:ea typeface="宋体" charset="-122"/>
              </a:rPr>
              <a:t>Cable Network Architecture: Overview</a:t>
            </a:r>
          </a:p>
        </p:txBody>
      </p:sp>
      <p:pic>
        <p:nvPicPr>
          <p:cNvPr id="56325" name="Picture 3" descr="house_small"/>
          <p:cNvPicPr>
            <a:picLocks noChangeAspect="1" noChangeArrowheads="1"/>
          </p:cNvPicPr>
          <p:nvPr/>
        </p:nvPicPr>
        <p:blipFill>
          <a:blip r:embed="rId3" cstate="print"/>
          <a:srcRect/>
          <a:stretch>
            <a:fillRect/>
          </a:stretch>
        </p:blipFill>
        <p:spPr bwMode="auto">
          <a:xfrm>
            <a:off x="5416550" y="3873500"/>
            <a:ext cx="1019175" cy="279400"/>
          </a:xfrm>
          <a:prstGeom prst="rect">
            <a:avLst/>
          </a:prstGeom>
          <a:noFill/>
          <a:ln w="9525">
            <a:noFill/>
            <a:miter lim="800000"/>
            <a:headEnd/>
            <a:tailEnd/>
          </a:ln>
        </p:spPr>
      </p:pic>
      <p:pic>
        <p:nvPicPr>
          <p:cNvPr id="56326" name="Picture 4" descr="house_small"/>
          <p:cNvPicPr>
            <a:picLocks noChangeAspect="1" noChangeArrowheads="1"/>
          </p:cNvPicPr>
          <p:nvPr/>
        </p:nvPicPr>
        <p:blipFill>
          <a:blip r:embed="rId3" cstate="print"/>
          <a:srcRect/>
          <a:stretch>
            <a:fillRect/>
          </a:stretch>
        </p:blipFill>
        <p:spPr bwMode="auto">
          <a:xfrm>
            <a:off x="5916613" y="4308475"/>
            <a:ext cx="1019175" cy="279400"/>
          </a:xfrm>
          <a:prstGeom prst="rect">
            <a:avLst/>
          </a:prstGeom>
          <a:noFill/>
          <a:ln w="9525">
            <a:noFill/>
            <a:miter lim="800000"/>
            <a:headEnd/>
            <a:tailEnd/>
          </a:ln>
        </p:spPr>
      </p:pic>
      <p:pic>
        <p:nvPicPr>
          <p:cNvPr id="56327" name="Picture 5" descr="house_small"/>
          <p:cNvPicPr>
            <a:picLocks noChangeAspect="1" noChangeArrowheads="1"/>
          </p:cNvPicPr>
          <p:nvPr/>
        </p:nvPicPr>
        <p:blipFill>
          <a:blip r:embed="rId4" cstate="print"/>
          <a:srcRect/>
          <a:stretch>
            <a:fillRect/>
          </a:stretch>
        </p:blipFill>
        <p:spPr bwMode="auto">
          <a:xfrm>
            <a:off x="4097338" y="4064000"/>
            <a:ext cx="1000125" cy="274638"/>
          </a:xfrm>
          <a:prstGeom prst="rect">
            <a:avLst/>
          </a:prstGeom>
          <a:noFill/>
          <a:ln w="9525">
            <a:noFill/>
            <a:miter lim="800000"/>
            <a:headEnd/>
            <a:tailEnd/>
          </a:ln>
        </p:spPr>
      </p:pic>
      <p:grpSp>
        <p:nvGrpSpPr>
          <p:cNvPr id="2" name="Group 6"/>
          <p:cNvGrpSpPr>
            <a:grpSpLocks/>
          </p:cNvGrpSpPr>
          <p:nvPr/>
        </p:nvGrpSpPr>
        <p:grpSpPr bwMode="auto">
          <a:xfrm>
            <a:off x="3916363" y="4227513"/>
            <a:ext cx="255587" cy="633412"/>
            <a:chOff x="2055" y="2297"/>
            <a:chExt cx="161" cy="399"/>
          </a:xfrm>
        </p:grpSpPr>
        <p:sp>
          <p:nvSpPr>
            <p:cNvPr id="233479" name="Rectangle 7"/>
            <p:cNvSpPr>
              <a:spLocks noChangeArrowheads="1"/>
            </p:cNvSpPr>
            <p:nvPr/>
          </p:nvSpPr>
          <p:spPr bwMode="auto">
            <a:xfrm rot="-5400000">
              <a:off x="1868" y="2484"/>
              <a:ext cx="398"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endParaRPr lang="zh-CN" altLang="zh-CN"/>
            </a:p>
          </p:txBody>
        </p:sp>
        <p:sp>
          <p:nvSpPr>
            <p:cNvPr id="233480" name="Rectangle 8"/>
            <p:cNvSpPr>
              <a:spLocks noChangeArrowheads="1"/>
            </p:cNvSpPr>
            <p:nvPr/>
          </p:nvSpPr>
          <p:spPr bwMode="auto">
            <a:xfrm>
              <a:off x="2056" y="2297"/>
              <a:ext cx="160"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endParaRPr lang="zh-CN" altLang="zh-CN"/>
            </a:p>
          </p:txBody>
        </p:sp>
      </p:grpSp>
      <p:pic>
        <p:nvPicPr>
          <p:cNvPr id="56329" name="Picture 9" descr="house_small"/>
          <p:cNvPicPr>
            <a:picLocks noChangeAspect="1" noChangeArrowheads="1"/>
          </p:cNvPicPr>
          <p:nvPr/>
        </p:nvPicPr>
        <p:blipFill>
          <a:blip r:embed="rId4" cstate="print"/>
          <a:srcRect/>
          <a:stretch>
            <a:fillRect/>
          </a:stretch>
        </p:blipFill>
        <p:spPr bwMode="auto">
          <a:xfrm>
            <a:off x="7323138" y="4076700"/>
            <a:ext cx="1000125" cy="274638"/>
          </a:xfrm>
          <a:prstGeom prst="rect">
            <a:avLst/>
          </a:prstGeom>
          <a:noFill/>
          <a:ln w="9525">
            <a:noFill/>
            <a:miter lim="800000"/>
            <a:headEnd/>
            <a:tailEnd/>
          </a:ln>
        </p:spPr>
      </p:pic>
      <p:pic>
        <p:nvPicPr>
          <p:cNvPr id="56330" name="Picture 10" descr="house_small"/>
          <p:cNvPicPr>
            <a:picLocks noChangeAspect="1" noChangeArrowheads="1"/>
          </p:cNvPicPr>
          <p:nvPr/>
        </p:nvPicPr>
        <p:blipFill>
          <a:blip r:embed="rId4" cstate="print"/>
          <a:srcRect/>
          <a:stretch>
            <a:fillRect/>
          </a:stretch>
        </p:blipFill>
        <p:spPr bwMode="auto">
          <a:xfrm>
            <a:off x="4262438" y="5334000"/>
            <a:ext cx="1000125" cy="274638"/>
          </a:xfrm>
          <a:prstGeom prst="rect">
            <a:avLst/>
          </a:prstGeom>
          <a:noFill/>
          <a:ln w="9525">
            <a:noFill/>
            <a:miter lim="800000"/>
            <a:headEnd/>
            <a:tailEnd/>
          </a:ln>
        </p:spPr>
      </p:pic>
      <p:pic>
        <p:nvPicPr>
          <p:cNvPr id="56331" name="Picture 11" descr="house_small"/>
          <p:cNvPicPr>
            <a:picLocks noChangeAspect="1" noChangeArrowheads="1"/>
          </p:cNvPicPr>
          <p:nvPr/>
        </p:nvPicPr>
        <p:blipFill>
          <a:blip r:embed="rId3" cstate="print"/>
          <a:srcRect/>
          <a:stretch>
            <a:fillRect/>
          </a:stretch>
        </p:blipFill>
        <p:spPr bwMode="auto">
          <a:xfrm>
            <a:off x="5738813" y="5070475"/>
            <a:ext cx="1019175" cy="279400"/>
          </a:xfrm>
          <a:prstGeom prst="rect">
            <a:avLst/>
          </a:prstGeom>
          <a:noFill/>
          <a:ln w="9525">
            <a:noFill/>
            <a:miter lim="800000"/>
            <a:headEnd/>
            <a:tailEnd/>
          </a:ln>
        </p:spPr>
      </p:pic>
      <p:pic>
        <p:nvPicPr>
          <p:cNvPr id="56332" name="Picture 12" descr="house_small"/>
          <p:cNvPicPr>
            <a:picLocks noChangeAspect="1" noChangeArrowheads="1"/>
          </p:cNvPicPr>
          <p:nvPr/>
        </p:nvPicPr>
        <p:blipFill>
          <a:blip r:embed="rId4" cstate="print"/>
          <a:srcRect/>
          <a:stretch>
            <a:fillRect/>
          </a:stretch>
        </p:blipFill>
        <p:spPr bwMode="auto">
          <a:xfrm>
            <a:off x="6954838" y="5524500"/>
            <a:ext cx="1000125" cy="274638"/>
          </a:xfrm>
          <a:prstGeom prst="rect">
            <a:avLst/>
          </a:prstGeom>
          <a:noFill/>
          <a:ln w="9525">
            <a:noFill/>
            <a:miter lim="800000"/>
            <a:headEnd/>
            <a:tailEnd/>
          </a:ln>
        </p:spPr>
      </p:pic>
      <p:grpSp>
        <p:nvGrpSpPr>
          <p:cNvPr id="3" name="Group 13"/>
          <p:cNvGrpSpPr>
            <a:grpSpLocks/>
          </p:cNvGrpSpPr>
          <p:nvPr/>
        </p:nvGrpSpPr>
        <p:grpSpPr bwMode="auto">
          <a:xfrm flipV="1">
            <a:off x="6770688" y="4906963"/>
            <a:ext cx="255587" cy="820737"/>
            <a:chOff x="2459" y="2251"/>
            <a:chExt cx="161" cy="517"/>
          </a:xfrm>
        </p:grpSpPr>
        <p:sp>
          <p:nvSpPr>
            <p:cNvPr id="233486" name="Rectangle 14"/>
            <p:cNvSpPr>
              <a:spLocks noChangeArrowheads="1"/>
            </p:cNvSpPr>
            <p:nvPr/>
          </p:nvSpPr>
          <p:spPr bwMode="auto">
            <a:xfrm rot="-5400000">
              <a:off x="2214" y="2496"/>
              <a:ext cx="516"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endParaRPr lang="zh-CN" altLang="zh-CN"/>
            </a:p>
          </p:txBody>
        </p:sp>
        <p:sp>
          <p:nvSpPr>
            <p:cNvPr id="233487" name="Rectangle 15"/>
            <p:cNvSpPr>
              <a:spLocks noChangeArrowheads="1"/>
            </p:cNvSpPr>
            <p:nvPr/>
          </p:nvSpPr>
          <p:spPr bwMode="auto">
            <a:xfrm>
              <a:off x="2460" y="2251"/>
              <a:ext cx="160"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endParaRPr lang="zh-CN" altLang="zh-CN"/>
            </a:p>
          </p:txBody>
        </p:sp>
      </p:grpSp>
      <p:grpSp>
        <p:nvGrpSpPr>
          <p:cNvPr id="4" name="Group 16"/>
          <p:cNvGrpSpPr>
            <a:grpSpLocks/>
          </p:cNvGrpSpPr>
          <p:nvPr/>
        </p:nvGrpSpPr>
        <p:grpSpPr bwMode="auto">
          <a:xfrm flipV="1">
            <a:off x="5529263" y="4887913"/>
            <a:ext cx="255587" cy="379412"/>
            <a:chOff x="2315" y="2599"/>
            <a:chExt cx="161" cy="239"/>
          </a:xfrm>
        </p:grpSpPr>
        <p:sp>
          <p:nvSpPr>
            <p:cNvPr id="233489" name="Rectangle 17"/>
            <p:cNvSpPr>
              <a:spLocks noChangeArrowheads="1"/>
            </p:cNvSpPr>
            <p:nvPr/>
          </p:nvSpPr>
          <p:spPr bwMode="auto">
            <a:xfrm rot="-5400000">
              <a:off x="2208" y="2705"/>
              <a:ext cx="238"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endParaRPr lang="zh-CN" altLang="zh-CN"/>
            </a:p>
          </p:txBody>
        </p:sp>
        <p:sp>
          <p:nvSpPr>
            <p:cNvPr id="233490" name="Rectangle 18"/>
            <p:cNvSpPr>
              <a:spLocks noChangeArrowheads="1"/>
            </p:cNvSpPr>
            <p:nvPr/>
          </p:nvSpPr>
          <p:spPr bwMode="auto">
            <a:xfrm>
              <a:off x="2316" y="2599"/>
              <a:ext cx="160"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endParaRPr lang="zh-CN" altLang="zh-CN"/>
            </a:p>
          </p:txBody>
        </p:sp>
      </p:grpSp>
      <p:grpSp>
        <p:nvGrpSpPr>
          <p:cNvPr id="5" name="Group 19"/>
          <p:cNvGrpSpPr>
            <a:grpSpLocks/>
          </p:cNvGrpSpPr>
          <p:nvPr/>
        </p:nvGrpSpPr>
        <p:grpSpPr bwMode="auto">
          <a:xfrm flipV="1">
            <a:off x="4094163" y="4900613"/>
            <a:ext cx="255587" cy="633412"/>
            <a:chOff x="2055" y="2297"/>
            <a:chExt cx="161" cy="399"/>
          </a:xfrm>
        </p:grpSpPr>
        <p:sp>
          <p:nvSpPr>
            <p:cNvPr id="233492" name="Rectangle 20"/>
            <p:cNvSpPr>
              <a:spLocks noChangeArrowheads="1"/>
            </p:cNvSpPr>
            <p:nvPr/>
          </p:nvSpPr>
          <p:spPr bwMode="auto">
            <a:xfrm rot="-5400000">
              <a:off x="1868" y="2483"/>
              <a:ext cx="398"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endParaRPr lang="zh-CN" altLang="zh-CN"/>
            </a:p>
          </p:txBody>
        </p:sp>
        <p:sp>
          <p:nvSpPr>
            <p:cNvPr id="233493" name="Rectangle 21"/>
            <p:cNvSpPr>
              <a:spLocks noChangeArrowheads="1"/>
            </p:cNvSpPr>
            <p:nvPr/>
          </p:nvSpPr>
          <p:spPr bwMode="auto">
            <a:xfrm>
              <a:off x="2056" y="2297"/>
              <a:ext cx="160"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endParaRPr lang="zh-CN" altLang="zh-CN"/>
            </a:p>
          </p:txBody>
        </p:sp>
      </p:grpSp>
      <p:grpSp>
        <p:nvGrpSpPr>
          <p:cNvPr id="6" name="Group 22"/>
          <p:cNvGrpSpPr>
            <a:grpSpLocks/>
          </p:cNvGrpSpPr>
          <p:nvPr/>
        </p:nvGrpSpPr>
        <p:grpSpPr bwMode="auto">
          <a:xfrm>
            <a:off x="7126288" y="4246563"/>
            <a:ext cx="255587" cy="630237"/>
            <a:chOff x="3561" y="2643"/>
            <a:chExt cx="161" cy="397"/>
          </a:xfrm>
        </p:grpSpPr>
        <p:sp>
          <p:nvSpPr>
            <p:cNvPr id="233495" name="Rectangle 23"/>
            <p:cNvSpPr>
              <a:spLocks noChangeArrowheads="1"/>
            </p:cNvSpPr>
            <p:nvPr/>
          </p:nvSpPr>
          <p:spPr bwMode="auto">
            <a:xfrm rot="-5400000">
              <a:off x="3376" y="2828"/>
              <a:ext cx="396"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endParaRPr lang="zh-CN" altLang="zh-CN"/>
            </a:p>
          </p:txBody>
        </p:sp>
        <p:sp>
          <p:nvSpPr>
            <p:cNvPr id="233496" name="Rectangle 24"/>
            <p:cNvSpPr>
              <a:spLocks noChangeArrowheads="1"/>
            </p:cNvSpPr>
            <p:nvPr/>
          </p:nvSpPr>
          <p:spPr bwMode="auto">
            <a:xfrm>
              <a:off x="3562" y="2643"/>
              <a:ext cx="160"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endParaRPr lang="zh-CN" altLang="zh-CN"/>
            </a:p>
          </p:txBody>
        </p:sp>
      </p:grpSp>
      <p:grpSp>
        <p:nvGrpSpPr>
          <p:cNvPr id="7" name="Group 25"/>
          <p:cNvGrpSpPr>
            <a:grpSpLocks/>
          </p:cNvGrpSpPr>
          <p:nvPr/>
        </p:nvGrpSpPr>
        <p:grpSpPr bwMode="auto">
          <a:xfrm>
            <a:off x="5757863" y="4468813"/>
            <a:ext cx="255587" cy="379412"/>
            <a:chOff x="2315" y="2599"/>
            <a:chExt cx="161" cy="239"/>
          </a:xfrm>
        </p:grpSpPr>
        <p:sp>
          <p:nvSpPr>
            <p:cNvPr id="233498" name="Rectangle 26"/>
            <p:cNvSpPr>
              <a:spLocks noChangeArrowheads="1"/>
            </p:cNvSpPr>
            <p:nvPr/>
          </p:nvSpPr>
          <p:spPr bwMode="auto">
            <a:xfrm rot="-5400000">
              <a:off x="2208" y="2706"/>
              <a:ext cx="238"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endParaRPr lang="zh-CN" altLang="zh-CN"/>
            </a:p>
          </p:txBody>
        </p:sp>
        <p:sp>
          <p:nvSpPr>
            <p:cNvPr id="233499" name="Rectangle 27"/>
            <p:cNvSpPr>
              <a:spLocks noChangeArrowheads="1"/>
            </p:cNvSpPr>
            <p:nvPr/>
          </p:nvSpPr>
          <p:spPr bwMode="auto">
            <a:xfrm>
              <a:off x="2316" y="2599"/>
              <a:ext cx="160"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endParaRPr lang="zh-CN" altLang="zh-CN"/>
            </a:p>
          </p:txBody>
        </p:sp>
      </p:grpSp>
      <p:grpSp>
        <p:nvGrpSpPr>
          <p:cNvPr id="8" name="Group 28"/>
          <p:cNvGrpSpPr>
            <a:grpSpLocks/>
          </p:cNvGrpSpPr>
          <p:nvPr/>
        </p:nvGrpSpPr>
        <p:grpSpPr bwMode="auto">
          <a:xfrm>
            <a:off x="5221288" y="4030663"/>
            <a:ext cx="255587" cy="820737"/>
            <a:chOff x="2459" y="2251"/>
            <a:chExt cx="161" cy="517"/>
          </a:xfrm>
        </p:grpSpPr>
        <p:sp>
          <p:nvSpPr>
            <p:cNvPr id="233501" name="Rectangle 29"/>
            <p:cNvSpPr>
              <a:spLocks noChangeArrowheads="1"/>
            </p:cNvSpPr>
            <p:nvPr/>
          </p:nvSpPr>
          <p:spPr bwMode="auto">
            <a:xfrm rot="-5400000">
              <a:off x="2214" y="2496"/>
              <a:ext cx="516"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endParaRPr lang="zh-CN" altLang="zh-CN"/>
            </a:p>
          </p:txBody>
        </p:sp>
        <p:sp>
          <p:nvSpPr>
            <p:cNvPr id="233502" name="Rectangle 30"/>
            <p:cNvSpPr>
              <a:spLocks noChangeArrowheads="1"/>
            </p:cNvSpPr>
            <p:nvPr/>
          </p:nvSpPr>
          <p:spPr bwMode="auto">
            <a:xfrm>
              <a:off x="2460" y="2251"/>
              <a:ext cx="160"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endParaRPr lang="zh-CN" altLang="zh-CN"/>
            </a:p>
          </p:txBody>
        </p:sp>
      </p:grpSp>
      <p:sp>
        <p:nvSpPr>
          <p:cNvPr id="233503" name="Rectangle 31"/>
          <p:cNvSpPr>
            <a:spLocks noChangeArrowheads="1"/>
          </p:cNvSpPr>
          <p:nvPr/>
        </p:nvSpPr>
        <p:spPr bwMode="auto">
          <a:xfrm flipV="1">
            <a:off x="2613025" y="4846638"/>
            <a:ext cx="5092700" cy="42862"/>
          </a:xfrm>
          <a:prstGeom prst="rect">
            <a:avLst/>
          </a:prstGeom>
          <a:gradFill rotWithShape="1">
            <a:gsLst>
              <a:gs pos="0">
                <a:schemeClr val="tx1"/>
              </a:gs>
              <a:gs pos="50000">
                <a:schemeClr val="bg1"/>
              </a:gs>
              <a:gs pos="100000">
                <a:schemeClr val="tx1"/>
              </a:gs>
            </a:gsLst>
            <a:lin ang="5400000" scaled="1"/>
          </a:gradFill>
          <a:ln w="9525">
            <a:solidFill>
              <a:schemeClr val="tx1"/>
            </a:solidFill>
            <a:miter lim="800000"/>
            <a:headEnd/>
            <a:tailEnd/>
          </a:ln>
          <a:effectLst/>
        </p:spPr>
        <p:txBody>
          <a:bodyPr wrap="none" anchor="ctr"/>
          <a:lstStyle/>
          <a:p>
            <a:endParaRPr lang="zh-CN" altLang="zh-CN"/>
          </a:p>
        </p:txBody>
      </p:sp>
      <p:sp>
        <p:nvSpPr>
          <p:cNvPr id="56340" name="Text Box 32"/>
          <p:cNvSpPr txBox="1">
            <a:spLocks noChangeArrowheads="1"/>
          </p:cNvSpPr>
          <p:nvPr/>
        </p:nvSpPr>
        <p:spPr bwMode="auto">
          <a:xfrm>
            <a:off x="4416425" y="5584825"/>
            <a:ext cx="692150" cy="336550"/>
          </a:xfrm>
          <a:prstGeom prst="rect">
            <a:avLst/>
          </a:prstGeom>
          <a:noFill/>
          <a:ln w="9525">
            <a:noFill/>
            <a:miter lim="800000"/>
            <a:headEnd/>
            <a:tailEnd/>
          </a:ln>
        </p:spPr>
        <p:txBody>
          <a:bodyPr wrap="none">
            <a:spAutoFit/>
          </a:bodyPr>
          <a:lstStyle/>
          <a:p>
            <a:pPr eaLnBrk="1" hangingPunct="1"/>
            <a:r>
              <a:rPr lang="en-US" altLang="zh-CN" sz="1600">
                <a:latin typeface="Arial" charset="0"/>
                <a:ea typeface="宋体" charset="-122"/>
              </a:rPr>
              <a:t>home</a:t>
            </a:r>
          </a:p>
        </p:txBody>
      </p:sp>
      <p:pic>
        <p:nvPicPr>
          <p:cNvPr id="56341" name="Picture 33" descr="building2"/>
          <p:cNvPicPr>
            <a:picLocks noChangeAspect="1" noChangeArrowheads="1"/>
          </p:cNvPicPr>
          <p:nvPr/>
        </p:nvPicPr>
        <p:blipFill>
          <a:blip r:embed="rId5" cstate="print"/>
          <a:srcRect/>
          <a:stretch>
            <a:fillRect/>
          </a:stretch>
        </p:blipFill>
        <p:spPr bwMode="auto">
          <a:xfrm>
            <a:off x="1127125" y="4356100"/>
            <a:ext cx="1504950" cy="782638"/>
          </a:xfrm>
          <a:prstGeom prst="rect">
            <a:avLst/>
          </a:prstGeom>
          <a:noFill/>
          <a:ln w="9525">
            <a:noFill/>
            <a:miter lim="800000"/>
            <a:headEnd/>
            <a:tailEnd/>
          </a:ln>
        </p:spPr>
      </p:pic>
      <p:sp>
        <p:nvSpPr>
          <p:cNvPr id="56342" name="Text Box 34"/>
          <p:cNvSpPr txBox="1">
            <a:spLocks noChangeArrowheads="1"/>
          </p:cNvSpPr>
          <p:nvPr/>
        </p:nvSpPr>
        <p:spPr bwMode="auto">
          <a:xfrm>
            <a:off x="1127125" y="5140325"/>
            <a:ext cx="1514475" cy="336550"/>
          </a:xfrm>
          <a:prstGeom prst="rect">
            <a:avLst/>
          </a:prstGeom>
          <a:noFill/>
          <a:ln w="9525">
            <a:noFill/>
            <a:miter lim="800000"/>
            <a:headEnd/>
            <a:tailEnd/>
          </a:ln>
        </p:spPr>
        <p:txBody>
          <a:bodyPr wrap="none">
            <a:spAutoFit/>
          </a:bodyPr>
          <a:lstStyle/>
          <a:p>
            <a:pPr eaLnBrk="1" hangingPunct="1"/>
            <a:r>
              <a:rPr lang="en-US" altLang="zh-CN" sz="1600">
                <a:latin typeface="Arial" charset="0"/>
                <a:ea typeface="宋体" charset="-122"/>
              </a:rPr>
              <a:t>cable headend</a:t>
            </a:r>
          </a:p>
        </p:txBody>
      </p:sp>
      <p:sp>
        <p:nvSpPr>
          <p:cNvPr id="56343" name="Text Box 35"/>
          <p:cNvSpPr txBox="1">
            <a:spLocks noChangeArrowheads="1"/>
          </p:cNvSpPr>
          <p:nvPr/>
        </p:nvSpPr>
        <p:spPr bwMode="auto">
          <a:xfrm>
            <a:off x="2146300" y="5711825"/>
            <a:ext cx="1933575" cy="581025"/>
          </a:xfrm>
          <a:prstGeom prst="rect">
            <a:avLst/>
          </a:prstGeom>
          <a:noFill/>
          <a:ln w="9525">
            <a:noFill/>
            <a:miter lim="800000"/>
            <a:headEnd/>
            <a:tailEnd/>
          </a:ln>
        </p:spPr>
        <p:txBody>
          <a:bodyPr wrap="none">
            <a:spAutoFit/>
          </a:bodyPr>
          <a:lstStyle/>
          <a:p>
            <a:pPr algn="ctr" eaLnBrk="1" hangingPunct="1"/>
            <a:r>
              <a:rPr lang="en-US" altLang="zh-CN" sz="1600" dirty="0">
                <a:latin typeface="Arial" charset="0"/>
                <a:ea typeface="宋体" charset="-122"/>
              </a:rPr>
              <a:t>cable distribution</a:t>
            </a:r>
          </a:p>
          <a:p>
            <a:pPr algn="ctr" eaLnBrk="1" hangingPunct="1"/>
            <a:r>
              <a:rPr lang="en-US" altLang="zh-CN" sz="1600" dirty="0">
                <a:latin typeface="Arial" charset="0"/>
                <a:ea typeface="宋体" charset="-122"/>
              </a:rPr>
              <a:t>network (simplified)</a:t>
            </a:r>
          </a:p>
        </p:txBody>
      </p:sp>
      <p:sp>
        <p:nvSpPr>
          <p:cNvPr id="56344" name="Line 36"/>
          <p:cNvSpPr>
            <a:spLocks noChangeShapeType="1"/>
          </p:cNvSpPr>
          <p:nvPr/>
        </p:nvSpPr>
        <p:spPr bwMode="auto">
          <a:xfrm flipV="1">
            <a:off x="3124200" y="4940300"/>
            <a:ext cx="406400" cy="762000"/>
          </a:xfrm>
          <a:prstGeom prst="line">
            <a:avLst/>
          </a:prstGeom>
          <a:noFill/>
          <a:ln w="9525">
            <a:solidFill>
              <a:schemeClr val="tx1"/>
            </a:solidFill>
            <a:round/>
            <a:headEnd/>
            <a:tailEnd type="triangle" w="med" len="med"/>
          </a:ln>
        </p:spPr>
        <p:txBody>
          <a:bodyPr/>
          <a:lstStyle/>
          <a:p>
            <a:endParaRPr lang="zh-CN" altLang="en-US"/>
          </a:p>
        </p:txBody>
      </p:sp>
      <p:grpSp>
        <p:nvGrpSpPr>
          <p:cNvPr id="9" name="Group 37"/>
          <p:cNvGrpSpPr>
            <a:grpSpLocks/>
          </p:cNvGrpSpPr>
          <p:nvPr/>
        </p:nvGrpSpPr>
        <p:grpSpPr bwMode="auto">
          <a:xfrm>
            <a:off x="3429000" y="1484784"/>
            <a:ext cx="4959424" cy="2503016"/>
            <a:chOff x="2160" y="744"/>
            <a:chExt cx="3296" cy="1768"/>
          </a:xfrm>
        </p:grpSpPr>
        <p:sp>
          <p:nvSpPr>
            <p:cNvPr id="56346" name="Freeform 38"/>
            <p:cNvSpPr>
              <a:spLocks/>
            </p:cNvSpPr>
            <p:nvPr/>
          </p:nvSpPr>
          <p:spPr bwMode="auto">
            <a:xfrm>
              <a:off x="2544" y="2048"/>
              <a:ext cx="2432" cy="464"/>
            </a:xfrm>
            <a:custGeom>
              <a:avLst/>
              <a:gdLst>
                <a:gd name="T0" fmla="*/ 912 w 2432"/>
                <a:gd name="T1" fmla="*/ 448 h 464"/>
                <a:gd name="T2" fmla="*/ 1496 w 2432"/>
                <a:gd name="T3" fmla="*/ 464 h 464"/>
                <a:gd name="T4" fmla="*/ 2432 w 2432"/>
                <a:gd name="T5" fmla="*/ 48 h 464"/>
                <a:gd name="T6" fmla="*/ 1784 w 2432"/>
                <a:gd name="T7" fmla="*/ 176 h 464"/>
                <a:gd name="T8" fmla="*/ 864 w 2432"/>
                <a:gd name="T9" fmla="*/ 208 h 464"/>
                <a:gd name="T10" fmla="*/ 0 w 2432"/>
                <a:gd name="T11" fmla="*/ 0 h 464"/>
                <a:gd name="T12" fmla="*/ 0 60000 65536"/>
                <a:gd name="T13" fmla="*/ 0 60000 65536"/>
                <a:gd name="T14" fmla="*/ 0 60000 65536"/>
                <a:gd name="T15" fmla="*/ 0 60000 65536"/>
                <a:gd name="T16" fmla="*/ 0 60000 65536"/>
                <a:gd name="T17" fmla="*/ 0 60000 65536"/>
                <a:gd name="T18" fmla="*/ 0 w 2432"/>
                <a:gd name="T19" fmla="*/ 0 h 464"/>
                <a:gd name="T20" fmla="*/ 2432 w 2432"/>
                <a:gd name="T21" fmla="*/ 464 h 464"/>
              </a:gdLst>
              <a:ahLst/>
              <a:cxnLst>
                <a:cxn ang="T12">
                  <a:pos x="T0" y="T1"/>
                </a:cxn>
                <a:cxn ang="T13">
                  <a:pos x="T2" y="T3"/>
                </a:cxn>
                <a:cxn ang="T14">
                  <a:pos x="T4" y="T5"/>
                </a:cxn>
                <a:cxn ang="T15">
                  <a:pos x="T6" y="T7"/>
                </a:cxn>
                <a:cxn ang="T16">
                  <a:pos x="T8" y="T9"/>
                </a:cxn>
                <a:cxn ang="T17">
                  <a:pos x="T10" y="T11"/>
                </a:cxn>
              </a:cxnLst>
              <a:rect l="T18" t="T19" r="T20" b="T21"/>
              <a:pathLst>
                <a:path w="2432" h="464">
                  <a:moveTo>
                    <a:pt x="912" y="448"/>
                  </a:moveTo>
                  <a:lnTo>
                    <a:pt x="1496" y="464"/>
                  </a:lnTo>
                  <a:lnTo>
                    <a:pt x="2432" y="48"/>
                  </a:lnTo>
                  <a:lnTo>
                    <a:pt x="1784" y="176"/>
                  </a:lnTo>
                  <a:lnTo>
                    <a:pt x="864" y="208"/>
                  </a:lnTo>
                  <a:lnTo>
                    <a:pt x="0" y="0"/>
                  </a:lnTo>
                </a:path>
              </a:pathLst>
            </a:custGeom>
            <a:gradFill rotWithShape="1">
              <a:gsLst>
                <a:gs pos="0">
                  <a:schemeClr val="tx2"/>
                </a:gs>
                <a:gs pos="100000">
                  <a:schemeClr val="bg1"/>
                </a:gs>
              </a:gsLst>
              <a:lin ang="5400000" scaled="1"/>
            </a:gradFill>
            <a:ln w="9525">
              <a:solidFill>
                <a:schemeClr val="tx1"/>
              </a:solidFill>
              <a:round/>
              <a:headEnd/>
              <a:tailEnd/>
            </a:ln>
          </p:spPr>
          <p:txBody>
            <a:bodyPr/>
            <a:lstStyle/>
            <a:p>
              <a:endParaRPr lang="zh-CN" altLang="zh-CN"/>
            </a:p>
          </p:txBody>
        </p:sp>
        <p:sp>
          <p:nvSpPr>
            <p:cNvPr id="56347" name="Oval 39"/>
            <p:cNvSpPr>
              <a:spLocks noChangeArrowheads="1"/>
            </p:cNvSpPr>
            <p:nvPr/>
          </p:nvSpPr>
          <p:spPr bwMode="auto">
            <a:xfrm>
              <a:off x="2160" y="744"/>
              <a:ext cx="3296" cy="1568"/>
            </a:xfrm>
            <a:prstGeom prst="ellipse">
              <a:avLst/>
            </a:prstGeom>
            <a:solidFill>
              <a:schemeClr val="bg1"/>
            </a:solidFill>
            <a:ln w="9525">
              <a:solidFill>
                <a:schemeClr val="tx1"/>
              </a:solidFill>
              <a:round/>
              <a:headEnd/>
              <a:tailEnd/>
            </a:ln>
          </p:spPr>
          <p:txBody>
            <a:bodyPr wrap="none" anchor="ctr"/>
            <a:lstStyle/>
            <a:p>
              <a:endParaRPr lang="zh-CN" altLang="zh-CN"/>
            </a:p>
          </p:txBody>
        </p:sp>
        <p:pic>
          <p:nvPicPr>
            <p:cNvPr id="56348" name="Picture 40" descr="house_2"/>
            <p:cNvPicPr>
              <a:picLocks noChangeAspect="1" noChangeArrowheads="1"/>
            </p:cNvPicPr>
            <p:nvPr/>
          </p:nvPicPr>
          <p:blipFill>
            <a:blip r:embed="rId6" cstate="print"/>
            <a:srcRect/>
            <a:stretch>
              <a:fillRect/>
            </a:stretch>
          </p:blipFill>
          <p:spPr bwMode="auto">
            <a:xfrm>
              <a:off x="2322" y="1044"/>
              <a:ext cx="2955" cy="1027"/>
            </a:xfrm>
            <a:prstGeom prst="rect">
              <a:avLst/>
            </a:prstGeom>
            <a:noFill/>
            <a:ln w="9525">
              <a:noFill/>
              <a:miter lim="800000"/>
              <a:headEnd/>
              <a:tailEnd/>
            </a:ln>
          </p:spPr>
        </p:pic>
      </p:grpSp>
      <p:sp>
        <p:nvSpPr>
          <p:cNvPr id="42" name="Text Box 37"/>
          <p:cNvSpPr txBox="1">
            <a:spLocks noChangeArrowheads="1"/>
          </p:cNvSpPr>
          <p:nvPr/>
        </p:nvSpPr>
        <p:spPr bwMode="auto">
          <a:xfrm>
            <a:off x="4412721" y="6155266"/>
            <a:ext cx="44146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ltLang="en-US" dirty="0" smtClean="0">
                <a:latin typeface="Comic Sans MS" pitchFamily="66" charset="0"/>
              </a:rPr>
              <a:t>25-200 homes (typically 500)</a:t>
            </a:r>
            <a:endParaRPr lang="en-US" altLang="en-US" dirty="0"/>
          </a:p>
        </p:txBody>
      </p:sp>
      <p:sp>
        <p:nvSpPr>
          <p:cNvPr id="10" name="Slide Number Placeholder 9"/>
          <p:cNvSpPr>
            <a:spLocks noGrp="1"/>
          </p:cNvSpPr>
          <p:nvPr>
            <p:ph type="sldNum" sz="quarter" idx="12"/>
          </p:nvPr>
        </p:nvSpPr>
        <p:spPr/>
        <p:txBody>
          <a:bodyPr/>
          <a:lstStyle/>
          <a:p>
            <a:fld id="{9648F39E-9C37-485F-AC97-16BB4BDF9F49}" type="slidenum">
              <a:rPr kumimoji="0" lang="en-US" smtClean="0"/>
              <a:t>21</a:t>
            </a:fld>
            <a:endParaRPr kumimoji="0" lang="en-US"/>
          </a:p>
        </p:txBody>
      </p:sp>
    </p:spTree>
    <p:extLst>
      <p:ext uri="{BB962C8B-B14F-4D97-AF65-F5344CB8AC3E}">
        <p14:creationId xmlns:p14="http://schemas.microsoft.com/office/powerpoint/2010/main" val="41390671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8" name="Rectangle 2"/>
          <p:cNvSpPr>
            <a:spLocks noGrp="1" noChangeArrowheads="1"/>
          </p:cNvSpPr>
          <p:nvPr>
            <p:ph type="title"/>
          </p:nvPr>
        </p:nvSpPr>
        <p:spPr>
          <a:xfrm>
            <a:off x="419100" y="211138"/>
            <a:ext cx="8229600" cy="1143000"/>
          </a:xfrm>
        </p:spPr>
        <p:txBody>
          <a:bodyPr/>
          <a:lstStyle/>
          <a:p>
            <a:r>
              <a:rPr lang="en-US" altLang="en-US" sz="2800" smtClean="0"/>
              <a:t>Cable Network Architecture: Overview</a:t>
            </a:r>
          </a:p>
        </p:txBody>
      </p:sp>
      <p:pic>
        <p:nvPicPr>
          <p:cNvPr id="57349" name="Picture 3" descr="house_sma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6550" y="4102109"/>
            <a:ext cx="1019175"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50" name="Picture 4" descr="house_sma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16613" y="4537084"/>
            <a:ext cx="1019175"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51" name="Picture 5" descr="house_smal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97338" y="4292609"/>
            <a:ext cx="10001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7352" name="Group 6"/>
          <p:cNvGrpSpPr>
            <a:grpSpLocks/>
          </p:cNvGrpSpPr>
          <p:nvPr/>
        </p:nvGrpSpPr>
        <p:grpSpPr bwMode="auto">
          <a:xfrm>
            <a:off x="3916363" y="4456122"/>
            <a:ext cx="255587" cy="633412"/>
            <a:chOff x="2055" y="2297"/>
            <a:chExt cx="161" cy="399"/>
          </a:xfrm>
        </p:grpSpPr>
        <p:sp>
          <p:nvSpPr>
            <p:cNvPr id="235527" name="Rectangle 7"/>
            <p:cNvSpPr>
              <a:spLocks noChangeArrowheads="1"/>
            </p:cNvSpPr>
            <p:nvPr/>
          </p:nvSpPr>
          <p:spPr bwMode="auto">
            <a:xfrm rot="-5400000">
              <a:off x="1868" y="2484"/>
              <a:ext cx="398"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pPr>
                <a:defRPr/>
              </a:pPr>
              <a:endParaRPr lang="en-US">
                <a:latin typeface="Times New Roman" pitchFamily="18" charset="0"/>
              </a:endParaRPr>
            </a:p>
          </p:txBody>
        </p:sp>
        <p:sp>
          <p:nvSpPr>
            <p:cNvPr id="235528" name="Rectangle 8"/>
            <p:cNvSpPr>
              <a:spLocks noChangeArrowheads="1"/>
            </p:cNvSpPr>
            <p:nvPr/>
          </p:nvSpPr>
          <p:spPr bwMode="auto">
            <a:xfrm>
              <a:off x="2056" y="2297"/>
              <a:ext cx="160"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pPr>
                <a:defRPr/>
              </a:pPr>
              <a:endParaRPr lang="en-US">
                <a:latin typeface="Times New Roman" pitchFamily="18" charset="0"/>
              </a:endParaRPr>
            </a:p>
          </p:txBody>
        </p:sp>
      </p:grpSp>
      <p:pic>
        <p:nvPicPr>
          <p:cNvPr id="57353" name="Picture 9" descr="house_smal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3138" y="4305309"/>
            <a:ext cx="10001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54" name="Picture 10" descr="house_smal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2438" y="5562609"/>
            <a:ext cx="10001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55" name="Picture 11" descr="house_sma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38813" y="5299084"/>
            <a:ext cx="1019175"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56" name="Picture 12" descr="house_smal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54838" y="5753109"/>
            <a:ext cx="10001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7357" name="Group 13"/>
          <p:cNvGrpSpPr>
            <a:grpSpLocks/>
          </p:cNvGrpSpPr>
          <p:nvPr/>
        </p:nvGrpSpPr>
        <p:grpSpPr bwMode="auto">
          <a:xfrm flipV="1">
            <a:off x="6770688" y="5135572"/>
            <a:ext cx="255587" cy="820737"/>
            <a:chOff x="2459" y="2251"/>
            <a:chExt cx="161" cy="517"/>
          </a:xfrm>
        </p:grpSpPr>
        <p:sp>
          <p:nvSpPr>
            <p:cNvPr id="235534" name="Rectangle 14"/>
            <p:cNvSpPr>
              <a:spLocks noChangeArrowheads="1"/>
            </p:cNvSpPr>
            <p:nvPr/>
          </p:nvSpPr>
          <p:spPr bwMode="auto">
            <a:xfrm rot="-5400000">
              <a:off x="2214" y="2496"/>
              <a:ext cx="516"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pPr>
                <a:defRPr/>
              </a:pPr>
              <a:endParaRPr lang="en-US">
                <a:latin typeface="Times New Roman" pitchFamily="18" charset="0"/>
              </a:endParaRPr>
            </a:p>
          </p:txBody>
        </p:sp>
        <p:sp>
          <p:nvSpPr>
            <p:cNvPr id="235535" name="Rectangle 15"/>
            <p:cNvSpPr>
              <a:spLocks noChangeArrowheads="1"/>
            </p:cNvSpPr>
            <p:nvPr/>
          </p:nvSpPr>
          <p:spPr bwMode="auto">
            <a:xfrm>
              <a:off x="2460" y="2251"/>
              <a:ext cx="160"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pPr>
                <a:defRPr/>
              </a:pPr>
              <a:endParaRPr lang="en-US">
                <a:latin typeface="Times New Roman" pitchFamily="18" charset="0"/>
              </a:endParaRPr>
            </a:p>
          </p:txBody>
        </p:sp>
      </p:grpSp>
      <p:grpSp>
        <p:nvGrpSpPr>
          <p:cNvPr id="57358" name="Group 16"/>
          <p:cNvGrpSpPr>
            <a:grpSpLocks/>
          </p:cNvGrpSpPr>
          <p:nvPr/>
        </p:nvGrpSpPr>
        <p:grpSpPr bwMode="auto">
          <a:xfrm flipV="1">
            <a:off x="5529263" y="5116522"/>
            <a:ext cx="255587" cy="379412"/>
            <a:chOff x="2315" y="2599"/>
            <a:chExt cx="161" cy="239"/>
          </a:xfrm>
        </p:grpSpPr>
        <p:sp>
          <p:nvSpPr>
            <p:cNvPr id="235537" name="Rectangle 17"/>
            <p:cNvSpPr>
              <a:spLocks noChangeArrowheads="1"/>
            </p:cNvSpPr>
            <p:nvPr/>
          </p:nvSpPr>
          <p:spPr bwMode="auto">
            <a:xfrm rot="-5400000">
              <a:off x="2208" y="2705"/>
              <a:ext cx="238"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pPr>
                <a:defRPr/>
              </a:pPr>
              <a:endParaRPr lang="en-US">
                <a:latin typeface="Times New Roman" pitchFamily="18" charset="0"/>
              </a:endParaRPr>
            </a:p>
          </p:txBody>
        </p:sp>
        <p:sp>
          <p:nvSpPr>
            <p:cNvPr id="235538" name="Rectangle 18"/>
            <p:cNvSpPr>
              <a:spLocks noChangeArrowheads="1"/>
            </p:cNvSpPr>
            <p:nvPr/>
          </p:nvSpPr>
          <p:spPr bwMode="auto">
            <a:xfrm>
              <a:off x="2316" y="2599"/>
              <a:ext cx="160"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pPr>
                <a:defRPr/>
              </a:pPr>
              <a:endParaRPr lang="en-US">
                <a:latin typeface="Times New Roman" pitchFamily="18" charset="0"/>
              </a:endParaRPr>
            </a:p>
          </p:txBody>
        </p:sp>
      </p:grpSp>
      <p:grpSp>
        <p:nvGrpSpPr>
          <p:cNvPr id="57359" name="Group 19"/>
          <p:cNvGrpSpPr>
            <a:grpSpLocks/>
          </p:cNvGrpSpPr>
          <p:nvPr/>
        </p:nvGrpSpPr>
        <p:grpSpPr bwMode="auto">
          <a:xfrm flipV="1">
            <a:off x="4094163" y="5129222"/>
            <a:ext cx="255587" cy="633412"/>
            <a:chOff x="2055" y="2297"/>
            <a:chExt cx="161" cy="399"/>
          </a:xfrm>
        </p:grpSpPr>
        <p:sp>
          <p:nvSpPr>
            <p:cNvPr id="235540" name="Rectangle 20"/>
            <p:cNvSpPr>
              <a:spLocks noChangeArrowheads="1"/>
            </p:cNvSpPr>
            <p:nvPr/>
          </p:nvSpPr>
          <p:spPr bwMode="auto">
            <a:xfrm rot="-5400000">
              <a:off x="1868" y="2483"/>
              <a:ext cx="398"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pPr>
                <a:defRPr/>
              </a:pPr>
              <a:endParaRPr lang="en-US">
                <a:latin typeface="Times New Roman" pitchFamily="18" charset="0"/>
              </a:endParaRPr>
            </a:p>
          </p:txBody>
        </p:sp>
        <p:sp>
          <p:nvSpPr>
            <p:cNvPr id="235541" name="Rectangle 21"/>
            <p:cNvSpPr>
              <a:spLocks noChangeArrowheads="1"/>
            </p:cNvSpPr>
            <p:nvPr/>
          </p:nvSpPr>
          <p:spPr bwMode="auto">
            <a:xfrm>
              <a:off x="2056" y="2297"/>
              <a:ext cx="160"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pPr>
                <a:defRPr/>
              </a:pPr>
              <a:endParaRPr lang="en-US">
                <a:latin typeface="Times New Roman" pitchFamily="18" charset="0"/>
              </a:endParaRPr>
            </a:p>
          </p:txBody>
        </p:sp>
      </p:grpSp>
      <p:grpSp>
        <p:nvGrpSpPr>
          <p:cNvPr id="57360" name="Group 22"/>
          <p:cNvGrpSpPr>
            <a:grpSpLocks/>
          </p:cNvGrpSpPr>
          <p:nvPr/>
        </p:nvGrpSpPr>
        <p:grpSpPr bwMode="auto">
          <a:xfrm>
            <a:off x="7126288" y="4475172"/>
            <a:ext cx="255587" cy="630237"/>
            <a:chOff x="3561" y="2643"/>
            <a:chExt cx="161" cy="397"/>
          </a:xfrm>
        </p:grpSpPr>
        <p:sp>
          <p:nvSpPr>
            <p:cNvPr id="235543" name="Rectangle 23"/>
            <p:cNvSpPr>
              <a:spLocks noChangeArrowheads="1"/>
            </p:cNvSpPr>
            <p:nvPr/>
          </p:nvSpPr>
          <p:spPr bwMode="auto">
            <a:xfrm rot="-5400000">
              <a:off x="3376" y="2828"/>
              <a:ext cx="396"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pPr>
                <a:defRPr/>
              </a:pPr>
              <a:endParaRPr lang="en-US">
                <a:latin typeface="Times New Roman" pitchFamily="18" charset="0"/>
              </a:endParaRPr>
            </a:p>
          </p:txBody>
        </p:sp>
        <p:sp>
          <p:nvSpPr>
            <p:cNvPr id="235544" name="Rectangle 24"/>
            <p:cNvSpPr>
              <a:spLocks noChangeArrowheads="1"/>
            </p:cNvSpPr>
            <p:nvPr/>
          </p:nvSpPr>
          <p:spPr bwMode="auto">
            <a:xfrm>
              <a:off x="3562" y="2643"/>
              <a:ext cx="160"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pPr>
                <a:defRPr/>
              </a:pPr>
              <a:endParaRPr lang="en-US">
                <a:latin typeface="Times New Roman" pitchFamily="18" charset="0"/>
              </a:endParaRPr>
            </a:p>
          </p:txBody>
        </p:sp>
      </p:grpSp>
      <p:grpSp>
        <p:nvGrpSpPr>
          <p:cNvPr id="57361" name="Group 25"/>
          <p:cNvGrpSpPr>
            <a:grpSpLocks/>
          </p:cNvGrpSpPr>
          <p:nvPr/>
        </p:nvGrpSpPr>
        <p:grpSpPr bwMode="auto">
          <a:xfrm>
            <a:off x="5757863" y="4697422"/>
            <a:ext cx="255587" cy="379412"/>
            <a:chOff x="2315" y="2599"/>
            <a:chExt cx="161" cy="239"/>
          </a:xfrm>
        </p:grpSpPr>
        <p:sp>
          <p:nvSpPr>
            <p:cNvPr id="235546" name="Rectangle 26"/>
            <p:cNvSpPr>
              <a:spLocks noChangeArrowheads="1"/>
            </p:cNvSpPr>
            <p:nvPr/>
          </p:nvSpPr>
          <p:spPr bwMode="auto">
            <a:xfrm rot="-5400000">
              <a:off x="2208" y="2706"/>
              <a:ext cx="238"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pPr>
                <a:defRPr/>
              </a:pPr>
              <a:endParaRPr lang="en-US">
                <a:latin typeface="Times New Roman" pitchFamily="18" charset="0"/>
              </a:endParaRPr>
            </a:p>
          </p:txBody>
        </p:sp>
        <p:sp>
          <p:nvSpPr>
            <p:cNvPr id="235547" name="Rectangle 27"/>
            <p:cNvSpPr>
              <a:spLocks noChangeArrowheads="1"/>
            </p:cNvSpPr>
            <p:nvPr/>
          </p:nvSpPr>
          <p:spPr bwMode="auto">
            <a:xfrm>
              <a:off x="2316" y="2599"/>
              <a:ext cx="160"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pPr>
                <a:defRPr/>
              </a:pPr>
              <a:endParaRPr lang="en-US">
                <a:latin typeface="Times New Roman" pitchFamily="18" charset="0"/>
              </a:endParaRPr>
            </a:p>
          </p:txBody>
        </p:sp>
      </p:grpSp>
      <p:grpSp>
        <p:nvGrpSpPr>
          <p:cNvPr id="57362" name="Group 28"/>
          <p:cNvGrpSpPr>
            <a:grpSpLocks/>
          </p:cNvGrpSpPr>
          <p:nvPr/>
        </p:nvGrpSpPr>
        <p:grpSpPr bwMode="auto">
          <a:xfrm>
            <a:off x="5221288" y="4259272"/>
            <a:ext cx="255587" cy="820737"/>
            <a:chOff x="2459" y="2251"/>
            <a:chExt cx="161" cy="517"/>
          </a:xfrm>
        </p:grpSpPr>
        <p:sp>
          <p:nvSpPr>
            <p:cNvPr id="235549" name="Rectangle 29"/>
            <p:cNvSpPr>
              <a:spLocks noChangeArrowheads="1"/>
            </p:cNvSpPr>
            <p:nvPr/>
          </p:nvSpPr>
          <p:spPr bwMode="auto">
            <a:xfrm rot="-5400000">
              <a:off x="2214" y="2496"/>
              <a:ext cx="516"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pPr>
                <a:defRPr/>
              </a:pPr>
              <a:endParaRPr lang="en-US">
                <a:latin typeface="Times New Roman" pitchFamily="18" charset="0"/>
              </a:endParaRPr>
            </a:p>
          </p:txBody>
        </p:sp>
        <p:sp>
          <p:nvSpPr>
            <p:cNvPr id="235550" name="Rectangle 30"/>
            <p:cNvSpPr>
              <a:spLocks noChangeArrowheads="1"/>
            </p:cNvSpPr>
            <p:nvPr/>
          </p:nvSpPr>
          <p:spPr bwMode="auto">
            <a:xfrm>
              <a:off x="2460" y="2251"/>
              <a:ext cx="160" cy="27"/>
            </a:xfrm>
            <a:prstGeom prst="rect">
              <a:avLst/>
            </a:prstGeom>
            <a:gradFill rotWithShape="1">
              <a:gsLst>
                <a:gs pos="0">
                  <a:schemeClr val="tx1"/>
                </a:gs>
                <a:gs pos="50000">
                  <a:schemeClr val="bg1"/>
                </a:gs>
                <a:gs pos="100000">
                  <a:schemeClr val="tx1"/>
                </a:gs>
              </a:gsLst>
              <a:lin ang="5400000" scaled="1"/>
            </a:gradFill>
            <a:ln w="6350">
              <a:solidFill>
                <a:schemeClr val="tx1"/>
              </a:solidFill>
              <a:miter lim="800000"/>
              <a:headEnd/>
              <a:tailEnd/>
            </a:ln>
            <a:effectLst/>
          </p:spPr>
          <p:txBody>
            <a:bodyPr wrap="none" anchor="ctr"/>
            <a:lstStyle/>
            <a:p>
              <a:pPr>
                <a:defRPr/>
              </a:pPr>
              <a:endParaRPr lang="en-US">
                <a:latin typeface="Times New Roman" pitchFamily="18" charset="0"/>
              </a:endParaRPr>
            </a:p>
          </p:txBody>
        </p:sp>
      </p:grpSp>
      <p:sp>
        <p:nvSpPr>
          <p:cNvPr id="235551" name="Rectangle 31"/>
          <p:cNvSpPr>
            <a:spLocks noChangeArrowheads="1"/>
          </p:cNvSpPr>
          <p:nvPr/>
        </p:nvSpPr>
        <p:spPr bwMode="auto">
          <a:xfrm flipV="1">
            <a:off x="2613025" y="5075247"/>
            <a:ext cx="5092700" cy="42862"/>
          </a:xfrm>
          <a:prstGeom prst="rect">
            <a:avLst/>
          </a:prstGeom>
          <a:gradFill rotWithShape="1">
            <a:gsLst>
              <a:gs pos="0">
                <a:schemeClr val="tx1"/>
              </a:gs>
              <a:gs pos="50000">
                <a:schemeClr val="bg1"/>
              </a:gs>
              <a:gs pos="100000">
                <a:schemeClr val="tx1"/>
              </a:gs>
            </a:gsLst>
            <a:lin ang="5400000" scaled="1"/>
          </a:gradFill>
          <a:ln w="9525">
            <a:solidFill>
              <a:schemeClr val="tx1"/>
            </a:solidFill>
            <a:miter lim="800000"/>
            <a:headEnd/>
            <a:tailEnd/>
          </a:ln>
          <a:effectLst/>
        </p:spPr>
        <p:txBody>
          <a:bodyPr wrap="none" anchor="ctr"/>
          <a:lstStyle/>
          <a:p>
            <a:pPr>
              <a:defRPr/>
            </a:pPr>
            <a:endParaRPr lang="en-US">
              <a:latin typeface="Times New Roman" pitchFamily="18" charset="0"/>
            </a:endParaRPr>
          </a:p>
        </p:txBody>
      </p:sp>
      <p:sp>
        <p:nvSpPr>
          <p:cNvPr id="57364" name="Text Box 32"/>
          <p:cNvSpPr txBox="1">
            <a:spLocks noChangeArrowheads="1"/>
          </p:cNvSpPr>
          <p:nvPr/>
        </p:nvSpPr>
        <p:spPr bwMode="auto">
          <a:xfrm>
            <a:off x="4416425" y="5813434"/>
            <a:ext cx="6921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600">
                <a:latin typeface="Arial" charset="0"/>
              </a:rPr>
              <a:t>home</a:t>
            </a:r>
          </a:p>
        </p:txBody>
      </p:sp>
      <p:pic>
        <p:nvPicPr>
          <p:cNvPr id="57365" name="Picture 33" descr="building2"/>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1127125" y="4584709"/>
            <a:ext cx="1504950"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66" name="Text Box 34"/>
          <p:cNvSpPr txBox="1">
            <a:spLocks noChangeArrowheads="1"/>
          </p:cNvSpPr>
          <p:nvPr/>
        </p:nvSpPr>
        <p:spPr bwMode="auto">
          <a:xfrm>
            <a:off x="1127125" y="5368934"/>
            <a:ext cx="15144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600">
                <a:latin typeface="Arial" charset="0"/>
              </a:rPr>
              <a:t>cable headend</a:t>
            </a:r>
          </a:p>
        </p:txBody>
      </p:sp>
      <p:sp>
        <p:nvSpPr>
          <p:cNvPr id="57368" name="Line 36"/>
          <p:cNvSpPr>
            <a:spLocks noChangeShapeType="1"/>
          </p:cNvSpPr>
          <p:nvPr/>
        </p:nvSpPr>
        <p:spPr bwMode="auto">
          <a:xfrm flipV="1">
            <a:off x="3124200" y="5168909"/>
            <a:ext cx="4064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nvGrpSpPr>
          <p:cNvPr id="9" name="Group 37"/>
          <p:cNvGrpSpPr>
            <a:grpSpLocks/>
          </p:cNvGrpSpPr>
          <p:nvPr/>
        </p:nvGrpSpPr>
        <p:grpSpPr bwMode="auto">
          <a:xfrm>
            <a:off x="4846638" y="1581159"/>
            <a:ext cx="2043112" cy="958850"/>
            <a:chOff x="2505" y="826"/>
            <a:chExt cx="1287" cy="604"/>
          </a:xfrm>
        </p:grpSpPr>
        <p:sp>
          <p:nvSpPr>
            <p:cNvPr id="57409" name="Line 38"/>
            <p:cNvSpPr>
              <a:spLocks noChangeShapeType="1"/>
            </p:cNvSpPr>
            <p:nvPr/>
          </p:nvSpPr>
          <p:spPr bwMode="auto">
            <a:xfrm flipH="1">
              <a:off x="2505" y="1115"/>
              <a:ext cx="128" cy="29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57410" name="Freeform 39"/>
            <p:cNvSpPr>
              <a:spLocks/>
            </p:cNvSpPr>
            <p:nvPr/>
          </p:nvSpPr>
          <p:spPr bwMode="auto">
            <a:xfrm>
              <a:off x="2548" y="826"/>
              <a:ext cx="562" cy="266"/>
            </a:xfrm>
            <a:custGeom>
              <a:avLst/>
              <a:gdLst>
                <a:gd name="T0" fmla="*/ 4 w 562"/>
                <a:gd name="T1" fmla="*/ 264 h 266"/>
                <a:gd name="T2" fmla="*/ 52 w 562"/>
                <a:gd name="T3" fmla="*/ 6 h 266"/>
                <a:gd name="T4" fmla="*/ 108 w 562"/>
                <a:gd name="T5" fmla="*/ 266 h 266"/>
                <a:gd name="T6" fmla="*/ 174 w 562"/>
                <a:gd name="T7" fmla="*/ 0 h 266"/>
                <a:gd name="T8" fmla="*/ 228 w 562"/>
                <a:gd name="T9" fmla="*/ 264 h 266"/>
                <a:gd name="T10" fmla="*/ 288 w 562"/>
                <a:gd name="T11" fmla="*/ 8 h 266"/>
                <a:gd name="T12" fmla="*/ 354 w 562"/>
                <a:gd name="T13" fmla="*/ 266 h 266"/>
                <a:gd name="T14" fmla="*/ 402 w 562"/>
                <a:gd name="T15" fmla="*/ 8 h 266"/>
                <a:gd name="T16" fmla="*/ 464 w 562"/>
                <a:gd name="T17" fmla="*/ 264 h 266"/>
                <a:gd name="T18" fmla="*/ 506 w 562"/>
                <a:gd name="T19" fmla="*/ 6 h 266"/>
                <a:gd name="T20" fmla="*/ 556 w 562"/>
                <a:gd name="T21" fmla="*/ 266 h 2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2"/>
                <a:gd name="T34" fmla="*/ 0 h 266"/>
                <a:gd name="T35" fmla="*/ 562 w 562"/>
                <a:gd name="T36" fmla="*/ 266 h 26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2" h="266">
                  <a:moveTo>
                    <a:pt x="4" y="264"/>
                  </a:moveTo>
                  <a:cubicBezTo>
                    <a:pt x="4" y="212"/>
                    <a:pt x="0" y="4"/>
                    <a:pt x="52" y="6"/>
                  </a:cubicBezTo>
                  <a:cubicBezTo>
                    <a:pt x="106" y="4"/>
                    <a:pt x="58" y="266"/>
                    <a:pt x="108" y="266"/>
                  </a:cubicBezTo>
                  <a:cubicBezTo>
                    <a:pt x="158" y="266"/>
                    <a:pt x="126" y="0"/>
                    <a:pt x="174" y="0"/>
                  </a:cubicBezTo>
                  <a:cubicBezTo>
                    <a:pt x="222" y="0"/>
                    <a:pt x="184" y="266"/>
                    <a:pt x="228" y="264"/>
                  </a:cubicBezTo>
                  <a:cubicBezTo>
                    <a:pt x="272" y="262"/>
                    <a:pt x="244" y="8"/>
                    <a:pt x="288" y="8"/>
                  </a:cubicBezTo>
                  <a:cubicBezTo>
                    <a:pt x="332" y="8"/>
                    <a:pt x="304" y="266"/>
                    <a:pt x="354" y="266"/>
                  </a:cubicBezTo>
                  <a:cubicBezTo>
                    <a:pt x="404" y="266"/>
                    <a:pt x="336" y="8"/>
                    <a:pt x="402" y="8"/>
                  </a:cubicBezTo>
                  <a:cubicBezTo>
                    <a:pt x="468" y="8"/>
                    <a:pt x="416" y="266"/>
                    <a:pt x="464" y="264"/>
                  </a:cubicBezTo>
                  <a:cubicBezTo>
                    <a:pt x="512" y="262"/>
                    <a:pt x="450" y="4"/>
                    <a:pt x="506" y="6"/>
                  </a:cubicBezTo>
                  <a:cubicBezTo>
                    <a:pt x="562" y="8"/>
                    <a:pt x="546" y="192"/>
                    <a:pt x="556" y="266"/>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7411" name="Freeform 40"/>
            <p:cNvSpPr>
              <a:spLocks/>
            </p:cNvSpPr>
            <p:nvPr/>
          </p:nvSpPr>
          <p:spPr bwMode="auto">
            <a:xfrm>
              <a:off x="3523" y="830"/>
              <a:ext cx="269" cy="266"/>
            </a:xfrm>
            <a:custGeom>
              <a:avLst/>
              <a:gdLst>
                <a:gd name="T0" fmla="*/ 2 w 562"/>
                <a:gd name="T1" fmla="*/ 264 h 266"/>
                <a:gd name="T2" fmla="*/ 25 w 562"/>
                <a:gd name="T3" fmla="*/ 6 h 266"/>
                <a:gd name="T4" fmla="*/ 52 w 562"/>
                <a:gd name="T5" fmla="*/ 266 h 266"/>
                <a:gd name="T6" fmla="*/ 83 w 562"/>
                <a:gd name="T7" fmla="*/ 0 h 266"/>
                <a:gd name="T8" fmla="*/ 109 w 562"/>
                <a:gd name="T9" fmla="*/ 264 h 266"/>
                <a:gd name="T10" fmla="*/ 138 w 562"/>
                <a:gd name="T11" fmla="*/ 8 h 266"/>
                <a:gd name="T12" fmla="*/ 169 w 562"/>
                <a:gd name="T13" fmla="*/ 266 h 266"/>
                <a:gd name="T14" fmla="*/ 192 w 562"/>
                <a:gd name="T15" fmla="*/ 8 h 266"/>
                <a:gd name="T16" fmla="*/ 222 w 562"/>
                <a:gd name="T17" fmla="*/ 264 h 266"/>
                <a:gd name="T18" fmla="*/ 242 w 562"/>
                <a:gd name="T19" fmla="*/ 6 h 266"/>
                <a:gd name="T20" fmla="*/ 266 w 562"/>
                <a:gd name="T21" fmla="*/ 266 h 2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2"/>
                <a:gd name="T34" fmla="*/ 0 h 266"/>
                <a:gd name="T35" fmla="*/ 562 w 562"/>
                <a:gd name="T36" fmla="*/ 266 h 26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2" h="266">
                  <a:moveTo>
                    <a:pt x="4" y="264"/>
                  </a:moveTo>
                  <a:cubicBezTo>
                    <a:pt x="4" y="212"/>
                    <a:pt x="0" y="4"/>
                    <a:pt x="52" y="6"/>
                  </a:cubicBezTo>
                  <a:cubicBezTo>
                    <a:pt x="106" y="4"/>
                    <a:pt x="58" y="266"/>
                    <a:pt x="108" y="266"/>
                  </a:cubicBezTo>
                  <a:cubicBezTo>
                    <a:pt x="158" y="266"/>
                    <a:pt x="126" y="0"/>
                    <a:pt x="174" y="0"/>
                  </a:cubicBezTo>
                  <a:cubicBezTo>
                    <a:pt x="222" y="0"/>
                    <a:pt x="184" y="266"/>
                    <a:pt x="228" y="264"/>
                  </a:cubicBezTo>
                  <a:cubicBezTo>
                    <a:pt x="272" y="262"/>
                    <a:pt x="244" y="8"/>
                    <a:pt x="288" y="8"/>
                  </a:cubicBezTo>
                  <a:cubicBezTo>
                    <a:pt x="332" y="8"/>
                    <a:pt x="304" y="266"/>
                    <a:pt x="354" y="266"/>
                  </a:cubicBezTo>
                  <a:cubicBezTo>
                    <a:pt x="404" y="266"/>
                    <a:pt x="336" y="8"/>
                    <a:pt x="402" y="8"/>
                  </a:cubicBezTo>
                  <a:cubicBezTo>
                    <a:pt x="468" y="8"/>
                    <a:pt x="416" y="266"/>
                    <a:pt x="464" y="264"/>
                  </a:cubicBezTo>
                  <a:cubicBezTo>
                    <a:pt x="512" y="262"/>
                    <a:pt x="450" y="4"/>
                    <a:pt x="506" y="6"/>
                  </a:cubicBezTo>
                  <a:cubicBezTo>
                    <a:pt x="562" y="8"/>
                    <a:pt x="546" y="192"/>
                    <a:pt x="556" y="266"/>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7412" name="Line 41"/>
            <p:cNvSpPr>
              <a:spLocks noChangeShapeType="1"/>
            </p:cNvSpPr>
            <p:nvPr/>
          </p:nvSpPr>
          <p:spPr bwMode="auto">
            <a:xfrm flipH="1">
              <a:off x="3433" y="1137"/>
              <a:ext cx="128" cy="29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grpSp>
        <p:nvGrpSpPr>
          <p:cNvPr id="10" name="Group 42"/>
          <p:cNvGrpSpPr>
            <a:grpSpLocks/>
          </p:cNvGrpSpPr>
          <p:nvPr/>
        </p:nvGrpSpPr>
        <p:grpSpPr bwMode="auto">
          <a:xfrm>
            <a:off x="4137025" y="1738322"/>
            <a:ext cx="3021013" cy="2114550"/>
            <a:chOff x="2606" y="951"/>
            <a:chExt cx="1903" cy="1332"/>
          </a:xfrm>
        </p:grpSpPr>
        <p:sp>
          <p:nvSpPr>
            <p:cNvPr id="57379" name="Text Box 43"/>
            <p:cNvSpPr txBox="1">
              <a:spLocks noChangeArrowheads="1"/>
            </p:cNvSpPr>
            <p:nvPr/>
          </p:nvSpPr>
          <p:spPr bwMode="auto">
            <a:xfrm>
              <a:off x="3378" y="2071"/>
              <a:ext cx="65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r>
                <a:rPr lang="en-US" altLang="en-US" sz="1600">
                  <a:latin typeface="Arial" charset="0"/>
                </a:rPr>
                <a:t>Channels</a:t>
              </a:r>
            </a:p>
          </p:txBody>
        </p:sp>
        <p:sp>
          <p:nvSpPr>
            <p:cNvPr id="57380" name="Line 44"/>
            <p:cNvSpPr>
              <a:spLocks noChangeShapeType="1"/>
            </p:cNvSpPr>
            <p:nvPr/>
          </p:nvSpPr>
          <p:spPr bwMode="auto">
            <a:xfrm>
              <a:off x="2994" y="951"/>
              <a:ext cx="0" cy="9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57381" name="Line 45"/>
            <p:cNvSpPr>
              <a:spLocks noChangeShapeType="1"/>
            </p:cNvSpPr>
            <p:nvPr/>
          </p:nvSpPr>
          <p:spPr bwMode="auto">
            <a:xfrm flipV="1">
              <a:off x="2988" y="1935"/>
              <a:ext cx="146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57382" name="Text Box 46"/>
            <p:cNvSpPr txBox="1">
              <a:spLocks noChangeArrowheads="1"/>
            </p:cNvSpPr>
            <p:nvPr/>
          </p:nvSpPr>
          <p:spPr bwMode="auto">
            <a:xfrm>
              <a:off x="2978" y="1408"/>
              <a:ext cx="178" cy="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r>
                <a:rPr lang="en-US" altLang="en-US" sz="1000">
                  <a:latin typeface="Arial" charset="0"/>
                </a:rPr>
                <a:t>V</a:t>
              </a:r>
            </a:p>
            <a:p>
              <a:pPr algn="ctr" eaLnBrk="1" hangingPunct="1"/>
              <a:r>
                <a:rPr lang="en-US" altLang="en-US" sz="1000">
                  <a:latin typeface="Arial" charset="0"/>
                </a:rPr>
                <a:t>I</a:t>
              </a:r>
            </a:p>
            <a:p>
              <a:pPr algn="ctr" eaLnBrk="1" hangingPunct="1"/>
              <a:r>
                <a:rPr lang="en-US" altLang="en-US" sz="1000">
                  <a:latin typeface="Arial" charset="0"/>
                </a:rPr>
                <a:t>D</a:t>
              </a:r>
            </a:p>
            <a:p>
              <a:pPr algn="ctr" eaLnBrk="1" hangingPunct="1"/>
              <a:r>
                <a:rPr lang="en-US" altLang="en-US" sz="1000">
                  <a:latin typeface="Arial" charset="0"/>
                </a:rPr>
                <a:t>E</a:t>
              </a:r>
            </a:p>
            <a:p>
              <a:pPr algn="ctr" eaLnBrk="1" hangingPunct="1"/>
              <a:r>
                <a:rPr lang="en-US" altLang="en-US" sz="1000">
                  <a:latin typeface="Arial" charset="0"/>
                </a:rPr>
                <a:t>O</a:t>
              </a:r>
            </a:p>
          </p:txBody>
        </p:sp>
        <p:sp>
          <p:nvSpPr>
            <p:cNvPr id="57383" name="Line 47"/>
            <p:cNvSpPr>
              <a:spLocks noChangeShapeType="1"/>
            </p:cNvSpPr>
            <p:nvPr/>
          </p:nvSpPr>
          <p:spPr bwMode="auto">
            <a:xfrm>
              <a:off x="3150" y="1863"/>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57384" name="Text Box 48"/>
            <p:cNvSpPr txBox="1">
              <a:spLocks noChangeArrowheads="1"/>
            </p:cNvSpPr>
            <p:nvPr/>
          </p:nvSpPr>
          <p:spPr bwMode="auto">
            <a:xfrm>
              <a:off x="3152" y="1408"/>
              <a:ext cx="178" cy="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r>
                <a:rPr lang="en-US" altLang="en-US" sz="1000">
                  <a:latin typeface="Arial" charset="0"/>
                </a:rPr>
                <a:t>V</a:t>
              </a:r>
            </a:p>
            <a:p>
              <a:pPr algn="ctr" eaLnBrk="1" hangingPunct="1"/>
              <a:r>
                <a:rPr lang="en-US" altLang="en-US" sz="1000">
                  <a:latin typeface="Arial" charset="0"/>
                </a:rPr>
                <a:t>I</a:t>
              </a:r>
            </a:p>
            <a:p>
              <a:pPr algn="ctr" eaLnBrk="1" hangingPunct="1"/>
              <a:r>
                <a:rPr lang="en-US" altLang="en-US" sz="1000">
                  <a:latin typeface="Arial" charset="0"/>
                </a:rPr>
                <a:t>D</a:t>
              </a:r>
            </a:p>
            <a:p>
              <a:pPr algn="ctr" eaLnBrk="1" hangingPunct="1"/>
              <a:r>
                <a:rPr lang="en-US" altLang="en-US" sz="1000">
                  <a:latin typeface="Arial" charset="0"/>
                </a:rPr>
                <a:t>E</a:t>
              </a:r>
            </a:p>
            <a:p>
              <a:pPr algn="ctr" eaLnBrk="1" hangingPunct="1"/>
              <a:r>
                <a:rPr lang="en-US" altLang="en-US" sz="1000">
                  <a:latin typeface="Arial" charset="0"/>
                </a:rPr>
                <a:t>O</a:t>
              </a:r>
            </a:p>
          </p:txBody>
        </p:sp>
        <p:sp>
          <p:nvSpPr>
            <p:cNvPr id="57385" name="Text Box 49"/>
            <p:cNvSpPr txBox="1">
              <a:spLocks noChangeArrowheads="1"/>
            </p:cNvSpPr>
            <p:nvPr/>
          </p:nvSpPr>
          <p:spPr bwMode="auto">
            <a:xfrm>
              <a:off x="3338" y="1408"/>
              <a:ext cx="178" cy="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r>
                <a:rPr lang="en-US" altLang="en-US" sz="1000">
                  <a:latin typeface="Arial" charset="0"/>
                </a:rPr>
                <a:t>V</a:t>
              </a:r>
            </a:p>
            <a:p>
              <a:pPr algn="ctr" eaLnBrk="1" hangingPunct="1"/>
              <a:r>
                <a:rPr lang="en-US" altLang="en-US" sz="1000">
                  <a:latin typeface="Arial" charset="0"/>
                </a:rPr>
                <a:t>I</a:t>
              </a:r>
            </a:p>
            <a:p>
              <a:pPr algn="ctr" eaLnBrk="1" hangingPunct="1"/>
              <a:r>
                <a:rPr lang="en-US" altLang="en-US" sz="1000">
                  <a:latin typeface="Arial" charset="0"/>
                </a:rPr>
                <a:t>D</a:t>
              </a:r>
            </a:p>
            <a:p>
              <a:pPr algn="ctr" eaLnBrk="1" hangingPunct="1"/>
              <a:r>
                <a:rPr lang="en-US" altLang="en-US" sz="1000">
                  <a:latin typeface="Arial" charset="0"/>
                </a:rPr>
                <a:t>E</a:t>
              </a:r>
            </a:p>
            <a:p>
              <a:pPr algn="ctr" eaLnBrk="1" hangingPunct="1"/>
              <a:r>
                <a:rPr lang="en-US" altLang="en-US" sz="1000">
                  <a:latin typeface="Arial" charset="0"/>
                </a:rPr>
                <a:t>O</a:t>
              </a:r>
            </a:p>
          </p:txBody>
        </p:sp>
        <p:sp>
          <p:nvSpPr>
            <p:cNvPr id="57386" name="Text Box 50"/>
            <p:cNvSpPr txBox="1">
              <a:spLocks noChangeArrowheads="1"/>
            </p:cNvSpPr>
            <p:nvPr/>
          </p:nvSpPr>
          <p:spPr bwMode="auto">
            <a:xfrm>
              <a:off x="3524" y="1408"/>
              <a:ext cx="178" cy="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r>
                <a:rPr lang="en-US" altLang="en-US" sz="1000">
                  <a:latin typeface="Arial" charset="0"/>
                </a:rPr>
                <a:t>V</a:t>
              </a:r>
            </a:p>
            <a:p>
              <a:pPr algn="ctr" eaLnBrk="1" hangingPunct="1"/>
              <a:r>
                <a:rPr lang="en-US" altLang="en-US" sz="1000">
                  <a:latin typeface="Arial" charset="0"/>
                </a:rPr>
                <a:t>I</a:t>
              </a:r>
            </a:p>
            <a:p>
              <a:pPr algn="ctr" eaLnBrk="1" hangingPunct="1"/>
              <a:r>
                <a:rPr lang="en-US" altLang="en-US" sz="1000">
                  <a:latin typeface="Arial" charset="0"/>
                </a:rPr>
                <a:t>D</a:t>
              </a:r>
            </a:p>
            <a:p>
              <a:pPr algn="ctr" eaLnBrk="1" hangingPunct="1"/>
              <a:r>
                <a:rPr lang="en-US" altLang="en-US" sz="1000">
                  <a:latin typeface="Arial" charset="0"/>
                </a:rPr>
                <a:t>E</a:t>
              </a:r>
            </a:p>
            <a:p>
              <a:pPr algn="ctr" eaLnBrk="1" hangingPunct="1"/>
              <a:r>
                <a:rPr lang="en-US" altLang="en-US" sz="1000">
                  <a:latin typeface="Arial" charset="0"/>
                </a:rPr>
                <a:t>O</a:t>
              </a:r>
            </a:p>
          </p:txBody>
        </p:sp>
        <p:sp>
          <p:nvSpPr>
            <p:cNvPr id="57387" name="Text Box 51"/>
            <p:cNvSpPr txBox="1">
              <a:spLocks noChangeArrowheads="1"/>
            </p:cNvSpPr>
            <p:nvPr/>
          </p:nvSpPr>
          <p:spPr bwMode="auto">
            <a:xfrm>
              <a:off x="3710" y="1408"/>
              <a:ext cx="178" cy="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r>
                <a:rPr lang="en-US" altLang="en-US" sz="1000">
                  <a:latin typeface="Arial" charset="0"/>
                </a:rPr>
                <a:t>V</a:t>
              </a:r>
            </a:p>
            <a:p>
              <a:pPr algn="ctr" eaLnBrk="1" hangingPunct="1"/>
              <a:r>
                <a:rPr lang="en-US" altLang="en-US" sz="1000">
                  <a:latin typeface="Arial" charset="0"/>
                </a:rPr>
                <a:t>I</a:t>
              </a:r>
            </a:p>
            <a:p>
              <a:pPr algn="ctr" eaLnBrk="1" hangingPunct="1"/>
              <a:r>
                <a:rPr lang="en-US" altLang="en-US" sz="1000">
                  <a:latin typeface="Arial" charset="0"/>
                </a:rPr>
                <a:t>D</a:t>
              </a:r>
            </a:p>
            <a:p>
              <a:pPr algn="ctr" eaLnBrk="1" hangingPunct="1"/>
              <a:r>
                <a:rPr lang="en-US" altLang="en-US" sz="1000">
                  <a:latin typeface="Arial" charset="0"/>
                </a:rPr>
                <a:t>E</a:t>
              </a:r>
            </a:p>
            <a:p>
              <a:pPr algn="ctr" eaLnBrk="1" hangingPunct="1"/>
              <a:r>
                <a:rPr lang="en-US" altLang="en-US" sz="1000">
                  <a:latin typeface="Arial" charset="0"/>
                </a:rPr>
                <a:t>O</a:t>
              </a:r>
            </a:p>
          </p:txBody>
        </p:sp>
        <p:sp>
          <p:nvSpPr>
            <p:cNvPr id="57388" name="Text Box 52"/>
            <p:cNvSpPr txBox="1">
              <a:spLocks noChangeArrowheads="1"/>
            </p:cNvSpPr>
            <p:nvPr/>
          </p:nvSpPr>
          <p:spPr bwMode="auto">
            <a:xfrm>
              <a:off x="3896" y="1408"/>
              <a:ext cx="178" cy="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r>
                <a:rPr lang="en-US" altLang="en-US" sz="1000">
                  <a:latin typeface="Arial" charset="0"/>
                </a:rPr>
                <a:t>V</a:t>
              </a:r>
            </a:p>
            <a:p>
              <a:pPr algn="ctr" eaLnBrk="1" hangingPunct="1"/>
              <a:r>
                <a:rPr lang="en-US" altLang="en-US" sz="1000">
                  <a:latin typeface="Arial" charset="0"/>
                </a:rPr>
                <a:t>I</a:t>
              </a:r>
            </a:p>
            <a:p>
              <a:pPr algn="ctr" eaLnBrk="1" hangingPunct="1"/>
              <a:r>
                <a:rPr lang="en-US" altLang="en-US" sz="1000">
                  <a:latin typeface="Arial" charset="0"/>
                </a:rPr>
                <a:t>D</a:t>
              </a:r>
            </a:p>
            <a:p>
              <a:pPr algn="ctr" eaLnBrk="1" hangingPunct="1"/>
              <a:r>
                <a:rPr lang="en-US" altLang="en-US" sz="1000">
                  <a:latin typeface="Arial" charset="0"/>
                </a:rPr>
                <a:t>E</a:t>
              </a:r>
            </a:p>
            <a:p>
              <a:pPr algn="ctr" eaLnBrk="1" hangingPunct="1"/>
              <a:r>
                <a:rPr lang="en-US" altLang="en-US" sz="1000">
                  <a:latin typeface="Arial" charset="0"/>
                </a:rPr>
                <a:t>O</a:t>
              </a:r>
            </a:p>
          </p:txBody>
        </p:sp>
        <p:sp>
          <p:nvSpPr>
            <p:cNvPr id="57389" name="Text Box 53"/>
            <p:cNvSpPr txBox="1">
              <a:spLocks noChangeArrowheads="1"/>
            </p:cNvSpPr>
            <p:nvPr/>
          </p:nvSpPr>
          <p:spPr bwMode="auto">
            <a:xfrm>
              <a:off x="4058" y="1402"/>
              <a:ext cx="174" cy="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endParaRPr lang="en-US" altLang="en-US" sz="1000">
                <a:latin typeface="Arial" charset="0"/>
              </a:endParaRPr>
            </a:p>
            <a:p>
              <a:pPr algn="ctr" eaLnBrk="1" hangingPunct="1"/>
              <a:r>
                <a:rPr lang="en-US" altLang="en-US" sz="1000">
                  <a:latin typeface="Arial" charset="0"/>
                </a:rPr>
                <a:t>D</a:t>
              </a:r>
            </a:p>
            <a:p>
              <a:pPr algn="ctr" eaLnBrk="1" hangingPunct="1"/>
              <a:r>
                <a:rPr lang="en-US" altLang="en-US" sz="1000">
                  <a:latin typeface="Arial" charset="0"/>
                </a:rPr>
                <a:t>A</a:t>
              </a:r>
            </a:p>
            <a:p>
              <a:pPr algn="ctr" eaLnBrk="1" hangingPunct="1"/>
              <a:r>
                <a:rPr lang="en-US" altLang="en-US" sz="1000">
                  <a:latin typeface="Arial" charset="0"/>
                </a:rPr>
                <a:t>T</a:t>
              </a:r>
            </a:p>
            <a:p>
              <a:pPr algn="ctr" eaLnBrk="1" hangingPunct="1"/>
              <a:r>
                <a:rPr lang="en-US" altLang="en-US" sz="1000">
                  <a:latin typeface="Arial" charset="0"/>
                </a:rPr>
                <a:t>A</a:t>
              </a:r>
            </a:p>
          </p:txBody>
        </p:sp>
        <p:sp>
          <p:nvSpPr>
            <p:cNvPr id="57390" name="Text Box 54"/>
            <p:cNvSpPr txBox="1">
              <a:spLocks noChangeArrowheads="1"/>
            </p:cNvSpPr>
            <p:nvPr/>
          </p:nvSpPr>
          <p:spPr bwMode="auto">
            <a:xfrm>
              <a:off x="4202" y="1402"/>
              <a:ext cx="174" cy="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endParaRPr lang="en-US" altLang="en-US" sz="1000">
                <a:latin typeface="Arial" charset="0"/>
              </a:endParaRPr>
            </a:p>
            <a:p>
              <a:pPr algn="ctr" eaLnBrk="1" hangingPunct="1"/>
              <a:r>
                <a:rPr lang="en-US" altLang="en-US" sz="1000">
                  <a:latin typeface="Arial" charset="0"/>
                </a:rPr>
                <a:t>D</a:t>
              </a:r>
            </a:p>
            <a:p>
              <a:pPr algn="ctr" eaLnBrk="1" hangingPunct="1"/>
              <a:r>
                <a:rPr lang="en-US" altLang="en-US" sz="1000">
                  <a:latin typeface="Arial" charset="0"/>
                </a:rPr>
                <a:t>A</a:t>
              </a:r>
            </a:p>
            <a:p>
              <a:pPr algn="ctr" eaLnBrk="1" hangingPunct="1"/>
              <a:r>
                <a:rPr lang="en-US" altLang="en-US" sz="1000">
                  <a:latin typeface="Arial" charset="0"/>
                </a:rPr>
                <a:t>T</a:t>
              </a:r>
            </a:p>
            <a:p>
              <a:pPr algn="ctr" eaLnBrk="1" hangingPunct="1"/>
              <a:r>
                <a:rPr lang="en-US" altLang="en-US" sz="1000">
                  <a:latin typeface="Arial" charset="0"/>
                </a:rPr>
                <a:t>A</a:t>
              </a:r>
            </a:p>
          </p:txBody>
        </p:sp>
        <p:sp>
          <p:nvSpPr>
            <p:cNvPr id="57391" name="Text Box 55"/>
            <p:cNvSpPr txBox="1">
              <a:spLocks noChangeArrowheads="1"/>
            </p:cNvSpPr>
            <p:nvPr/>
          </p:nvSpPr>
          <p:spPr bwMode="auto">
            <a:xfrm>
              <a:off x="4330" y="1114"/>
              <a:ext cx="178" cy="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endParaRPr lang="en-US" altLang="en-US" sz="1000">
                <a:latin typeface="Arial" charset="0"/>
              </a:endParaRPr>
            </a:p>
            <a:p>
              <a:pPr algn="ctr" eaLnBrk="1" hangingPunct="1"/>
              <a:r>
                <a:rPr lang="en-US" altLang="en-US" sz="1000">
                  <a:latin typeface="Arial" charset="0"/>
                </a:rPr>
                <a:t>C</a:t>
              </a:r>
            </a:p>
            <a:p>
              <a:pPr algn="ctr" eaLnBrk="1" hangingPunct="1"/>
              <a:r>
                <a:rPr lang="en-US" altLang="en-US" sz="1000">
                  <a:latin typeface="Arial" charset="0"/>
                </a:rPr>
                <a:t>O</a:t>
              </a:r>
            </a:p>
            <a:p>
              <a:pPr algn="ctr" eaLnBrk="1" hangingPunct="1"/>
              <a:r>
                <a:rPr lang="en-US" altLang="en-US" sz="1000">
                  <a:latin typeface="Arial" charset="0"/>
                </a:rPr>
                <a:t>N</a:t>
              </a:r>
            </a:p>
            <a:p>
              <a:pPr algn="ctr" eaLnBrk="1" hangingPunct="1"/>
              <a:r>
                <a:rPr lang="en-US" altLang="en-US" sz="1000">
                  <a:latin typeface="Arial" charset="0"/>
                </a:rPr>
                <a:t>T</a:t>
              </a:r>
            </a:p>
            <a:p>
              <a:pPr algn="ctr" eaLnBrk="1" hangingPunct="1"/>
              <a:r>
                <a:rPr lang="en-US" altLang="en-US" sz="1000">
                  <a:latin typeface="Arial" charset="0"/>
                </a:rPr>
                <a:t>R</a:t>
              </a:r>
            </a:p>
            <a:p>
              <a:pPr algn="ctr" eaLnBrk="1" hangingPunct="1"/>
              <a:r>
                <a:rPr lang="en-US" altLang="en-US" sz="1000">
                  <a:latin typeface="Arial" charset="0"/>
                </a:rPr>
                <a:t>O</a:t>
              </a:r>
            </a:p>
            <a:p>
              <a:pPr algn="ctr" eaLnBrk="1" hangingPunct="1"/>
              <a:r>
                <a:rPr lang="en-US" altLang="en-US" sz="1000">
                  <a:latin typeface="Arial" charset="0"/>
                </a:rPr>
                <a:t>L</a:t>
              </a:r>
            </a:p>
          </p:txBody>
        </p:sp>
        <p:sp>
          <p:nvSpPr>
            <p:cNvPr id="57392" name="Line 56"/>
            <p:cNvSpPr>
              <a:spLocks noChangeShapeType="1"/>
            </p:cNvSpPr>
            <p:nvPr/>
          </p:nvSpPr>
          <p:spPr bwMode="auto">
            <a:xfrm>
              <a:off x="3334" y="1863"/>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57393" name="Line 57"/>
            <p:cNvSpPr>
              <a:spLocks noChangeShapeType="1"/>
            </p:cNvSpPr>
            <p:nvPr/>
          </p:nvSpPr>
          <p:spPr bwMode="auto">
            <a:xfrm>
              <a:off x="3514" y="1863"/>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57394" name="Line 58"/>
            <p:cNvSpPr>
              <a:spLocks noChangeShapeType="1"/>
            </p:cNvSpPr>
            <p:nvPr/>
          </p:nvSpPr>
          <p:spPr bwMode="auto">
            <a:xfrm>
              <a:off x="3698" y="1863"/>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57395" name="Line 59"/>
            <p:cNvSpPr>
              <a:spLocks noChangeShapeType="1"/>
            </p:cNvSpPr>
            <p:nvPr/>
          </p:nvSpPr>
          <p:spPr bwMode="auto">
            <a:xfrm>
              <a:off x="3886" y="1863"/>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57396" name="Line 60"/>
            <p:cNvSpPr>
              <a:spLocks noChangeShapeType="1"/>
            </p:cNvSpPr>
            <p:nvPr/>
          </p:nvSpPr>
          <p:spPr bwMode="auto">
            <a:xfrm>
              <a:off x="4062" y="1871"/>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57397" name="Line 61"/>
            <p:cNvSpPr>
              <a:spLocks noChangeShapeType="1"/>
            </p:cNvSpPr>
            <p:nvPr/>
          </p:nvSpPr>
          <p:spPr bwMode="auto">
            <a:xfrm>
              <a:off x="4218" y="1867"/>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57398" name="Line 62"/>
            <p:cNvSpPr>
              <a:spLocks noChangeShapeType="1"/>
            </p:cNvSpPr>
            <p:nvPr/>
          </p:nvSpPr>
          <p:spPr bwMode="auto">
            <a:xfrm>
              <a:off x="4362" y="1859"/>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57399" name="Text Box 63"/>
            <p:cNvSpPr txBox="1">
              <a:spLocks noChangeArrowheads="1"/>
            </p:cNvSpPr>
            <p:nvPr/>
          </p:nvSpPr>
          <p:spPr bwMode="auto">
            <a:xfrm>
              <a:off x="2985" y="1960"/>
              <a:ext cx="16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r>
                <a:rPr lang="en-US" altLang="en-US" sz="1000">
                  <a:latin typeface="Arial" charset="0"/>
                </a:rPr>
                <a:t>1</a:t>
              </a:r>
            </a:p>
          </p:txBody>
        </p:sp>
        <p:sp>
          <p:nvSpPr>
            <p:cNvPr id="57400" name="Text Box 64"/>
            <p:cNvSpPr txBox="1">
              <a:spLocks noChangeArrowheads="1"/>
            </p:cNvSpPr>
            <p:nvPr/>
          </p:nvSpPr>
          <p:spPr bwMode="auto">
            <a:xfrm>
              <a:off x="3153" y="1960"/>
              <a:ext cx="16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r>
                <a:rPr lang="en-US" altLang="en-US" sz="1000">
                  <a:latin typeface="Arial" charset="0"/>
                </a:rPr>
                <a:t>2</a:t>
              </a:r>
            </a:p>
          </p:txBody>
        </p:sp>
        <p:sp>
          <p:nvSpPr>
            <p:cNvPr id="57401" name="Text Box 65"/>
            <p:cNvSpPr txBox="1">
              <a:spLocks noChangeArrowheads="1"/>
            </p:cNvSpPr>
            <p:nvPr/>
          </p:nvSpPr>
          <p:spPr bwMode="auto">
            <a:xfrm>
              <a:off x="3345" y="1960"/>
              <a:ext cx="16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r>
                <a:rPr lang="en-US" altLang="en-US" sz="1000">
                  <a:latin typeface="Arial" charset="0"/>
                </a:rPr>
                <a:t>3</a:t>
              </a:r>
            </a:p>
          </p:txBody>
        </p:sp>
        <p:sp>
          <p:nvSpPr>
            <p:cNvPr id="57402" name="Text Box 66"/>
            <p:cNvSpPr txBox="1">
              <a:spLocks noChangeArrowheads="1"/>
            </p:cNvSpPr>
            <p:nvPr/>
          </p:nvSpPr>
          <p:spPr bwMode="auto">
            <a:xfrm>
              <a:off x="3517" y="1960"/>
              <a:ext cx="16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r>
                <a:rPr lang="en-US" altLang="en-US" sz="1000">
                  <a:latin typeface="Arial" charset="0"/>
                </a:rPr>
                <a:t>4</a:t>
              </a:r>
            </a:p>
          </p:txBody>
        </p:sp>
        <p:sp>
          <p:nvSpPr>
            <p:cNvPr id="57403" name="Text Box 67"/>
            <p:cNvSpPr txBox="1">
              <a:spLocks noChangeArrowheads="1"/>
            </p:cNvSpPr>
            <p:nvPr/>
          </p:nvSpPr>
          <p:spPr bwMode="auto">
            <a:xfrm>
              <a:off x="3705" y="1956"/>
              <a:ext cx="16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r>
                <a:rPr lang="en-US" altLang="en-US" sz="1000">
                  <a:latin typeface="Arial" charset="0"/>
                </a:rPr>
                <a:t>5</a:t>
              </a:r>
            </a:p>
          </p:txBody>
        </p:sp>
        <p:sp>
          <p:nvSpPr>
            <p:cNvPr id="57404" name="Text Box 68"/>
            <p:cNvSpPr txBox="1">
              <a:spLocks noChangeArrowheads="1"/>
            </p:cNvSpPr>
            <p:nvPr/>
          </p:nvSpPr>
          <p:spPr bwMode="auto">
            <a:xfrm>
              <a:off x="3893" y="1956"/>
              <a:ext cx="16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r>
                <a:rPr lang="en-US" altLang="en-US" sz="1000">
                  <a:latin typeface="Arial" charset="0"/>
                </a:rPr>
                <a:t>6</a:t>
              </a:r>
            </a:p>
          </p:txBody>
        </p:sp>
        <p:sp>
          <p:nvSpPr>
            <p:cNvPr id="57405" name="Text Box 69"/>
            <p:cNvSpPr txBox="1">
              <a:spLocks noChangeArrowheads="1"/>
            </p:cNvSpPr>
            <p:nvPr/>
          </p:nvSpPr>
          <p:spPr bwMode="auto">
            <a:xfrm>
              <a:off x="4057" y="1956"/>
              <a:ext cx="16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r>
                <a:rPr lang="en-US" altLang="en-US" sz="1000">
                  <a:latin typeface="Arial" charset="0"/>
                </a:rPr>
                <a:t>7</a:t>
              </a:r>
            </a:p>
          </p:txBody>
        </p:sp>
        <p:sp>
          <p:nvSpPr>
            <p:cNvPr id="57406" name="Text Box 70"/>
            <p:cNvSpPr txBox="1">
              <a:spLocks noChangeArrowheads="1"/>
            </p:cNvSpPr>
            <p:nvPr/>
          </p:nvSpPr>
          <p:spPr bwMode="auto">
            <a:xfrm>
              <a:off x="4205" y="1956"/>
              <a:ext cx="16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r>
                <a:rPr lang="en-US" altLang="en-US" sz="1000">
                  <a:latin typeface="Arial" charset="0"/>
                </a:rPr>
                <a:t>8</a:t>
              </a:r>
            </a:p>
          </p:txBody>
        </p:sp>
        <p:sp>
          <p:nvSpPr>
            <p:cNvPr id="57407" name="Text Box 71"/>
            <p:cNvSpPr txBox="1">
              <a:spLocks noChangeArrowheads="1"/>
            </p:cNvSpPr>
            <p:nvPr/>
          </p:nvSpPr>
          <p:spPr bwMode="auto">
            <a:xfrm>
              <a:off x="4349" y="1956"/>
              <a:ext cx="16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r>
                <a:rPr lang="en-US" altLang="en-US" sz="1000">
                  <a:latin typeface="Arial" charset="0"/>
                </a:rPr>
                <a:t>9</a:t>
              </a:r>
            </a:p>
          </p:txBody>
        </p:sp>
        <p:sp>
          <p:nvSpPr>
            <p:cNvPr id="57408" name="Freeform 72"/>
            <p:cNvSpPr>
              <a:spLocks/>
            </p:cNvSpPr>
            <p:nvPr/>
          </p:nvSpPr>
          <p:spPr bwMode="auto">
            <a:xfrm>
              <a:off x="2606" y="969"/>
              <a:ext cx="375" cy="969"/>
            </a:xfrm>
            <a:custGeom>
              <a:avLst/>
              <a:gdLst>
                <a:gd name="T0" fmla="*/ 375 w 375"/>
                <a:gd name="T1" fmla="*/ 0 h 969"/>
                <a:gd name="T2" fmla="*/ 0 w 375"/>
                <a:gd name="T3" fmla="*/ 485 h 969"/>
                <a:gd name="T4" fmla="*/ 375 w 375"/>
                <a:gd name="T5" fmla="*/ 969 h 969"/>
                <a:gd name="T6" fmla="*/ 375 w 375"/>
                <a:gd name="T7" fmla="*/ 0 h 969"/>
                <a:gd name="T8" fmla="*/ 0 60000 65536"/>
                <a:gd name="T9" fmla="*/ 0 60000 65536"/>
                <a:gd name="T10" fmla="*/ 0 60000 65536"/>
                <a:gd name="T11" fmla="*/ 0 60000 65536"/>
                <a:gd name="T12" fmla="*/ 0 w 375"/>
                <a:gd name="T13" fmla="*/ 0 h 969"/>
                <a:gd name="T14" fmla="*/ 375 w 375"/>
                <a:gd name="T15" fmla="*/ 969 h 969"/>
              </a:gdLst>
              <a:ahLst/>
              <a:cxnLst>
                <a:cxn ang="T8">
                  <a:pos x="T0" y="T1"/>
                </a:cxn>
                <a:cxn ang="T9">
                  <a:pos x="T2" y="T3"/>
                </a:cxn>
                <a:cxn ang="T10">
                  <a:pos x="T4" y="T5"/>
                </a:cxn>
                <a:cxn ang="T11">
                  <a:pos x="T6" y="T7"/>
                </a:cxn>
              </a:cxnLst>
              <a:rect l="T12" t="T13" r="T14" b="T15"/>
              <a:pathLst>
                <a:path w="375" h="969">
                  <a:moveTo>
                    <a:pt x="375" y="0"/>
                  </a:moveTo>
                  <a:lnTo>
                    <a:pt x="0" y="485"/>
                  </a:lnTo>
                  <a:lnTo>
                    <a:pt x="375" y="969"/>
                  </a:lnTo>
                  <a:lnTo>
                    <a:pt x="375" y="0"/>
                  </a:lnTo>
                  <a:close/>
                </a:path>
              </a:pathLst>
            </a:custGeom>
            <a:gradFill rotWithShape="1">
              <a:gsLst>
                <a:gs pos="0">
                  <a:schemeClr val="tx1"/>
                </a:gs>
                <a:gs pos="100000">
                  <a:schemeClr val="bg1"/>
                </a:gs>
              </a:gsLst>
              <a:lin ang="0" scaled="1"/>
            </a:gradFill>
            <a:ln>
              <a:noFill/>
            </a:ln>
            <a:extLst>
              <a:ext uri="{91240B29-F687-4F45-9708-019B960494DF}">
                <a14:hiddenLine xmlns:a14="http://schemas.microsoft.com/office/drawing/2010/main" w="3175">
                  <a:solidFill>
                    <a:srgbClr val="000000"/>
                  </a:solidFill>
                  <a:round/>
                  <a:headEnd/>
                  <a:tailEnd/>
                </a14:hiddenLine>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grpSp>
        <p:nvGrpSpPr>
          <p:cNvPr id="11" name="Group 73"/>
          <p:cNvGrpSpPr>
            <a:grpSpLocks/>
          </p:cNvGrpSpPr>
          <p:nvPr/>
        </p:nvGrpSpPr>
        <p:grpSpPr bwMode="auto">
          <a:xfrm>
            <a:off x="2398713" y="2405072"/>
            <a:ext cx="1666875" cy="2062162"/>
            <a:chOff x="1511" y="1371"/>
            <a:chExt cx="1050" cy="1299"/>
          </a:xfrm>
        </p:grpSpPr>
        <p:grpSp>
          <p:nvGrpSpPr>
            <p:cNvPr id="57373" name="Group 74"/>
            <p:cNvGrpSpPr>
              <a:grpSpLocks/>
            </p:cNvGrpSpPr>
            <p:nvPr/>
          </p:nvGrpSpPr>
          <p:grpSpPr bwMode="auto">
            <a:xfrm>
              <a:off x="1511" y="1371"/>
              <a:ext cx="1050" cy="198"/>
              <a:chOff x="1614" y="1494"/>
              <a:chExt cx="1050" cy="198"/>
            </a:xfrm>
          </p:grpSpPr>
          <p:sp>
            <p:nvSpPr>
              <p:cNvPr id="57375" name="Rectangle 75"/>
              <p:cNvSpPr>
                <a:spLocks noChangeArrowheads="1"/>
              </p:cNvSpPr>
              <p:nvPr/>
            </p:nvSpPr>
            <p:spPr bwMode="auto">
              <a:xfrm>
                <a:off x="2358" y="1500"/>
                <a:ext cx="168" cy="174"/>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235596" name="Freeform 76"/>
              <p:cNvSpPr>
                <a:spLocks/>
              </p:cNvSpPr>
              <p:nvPr/>
            </p:nvSpPr>
            <p:spPr bwMode="auto">
              <a:xfrm>
                <a:off x="1614" y="1494"/>
                <a:ext cx="896" cy="198"/>
              </a:xfrm>
              <a:custGeom>
                <a:avLst/>
                <a:gdLst/>
                <a:ahLst/>
                <a:cxnLst>
                  <a:cxn ang="0">
                    <a:pos x="18" y="0"/>
                  </a:cxn>
                  <a:cxn ang="0">
                    <a:pos x="0" y="96"/>
                  </a:cxn>
                  <a:cxn ang="0">
                    <a:pos x="18" y="198"/>
                  </a:cxn>
                  <a:cxn ang="0">
                    <a:pos x="774" y="198"/>
                  </a:cxn>
                  <a:cxn ang="0">
                    <a:pos x="750" y="90"/>
                  </a:cxn>
                  <a:cxn ang="0">
                    <a:pos x="774" y="0"/>
                  </a:cxn>
                  <a:cxn ang="0">
                    <a:pos x="18" y="0"/>
                  </a:cxn>
                </a:cxnLst>
                <a:rect l="0" t="0" r="r" b="b"/>
                <a:pathLst>
                  <a:path w="896" h="198">
                    <a:moveTo>
                      <a:pt x="18" y="0"/>
                    </a:moveTo>
                    <a:lnTo>
                      <a:pt x="0" y="96"/>
                    </a:lnTo>
                    <a:lnTo>
                      <a:pt x="18" y="198"/>
                    </a:lnTo>
                    <a:lnTo>
                      <a:pt x="774" y="198"/>
                    </a:lnTo>
                    <a:cubicBezTo>
                      <a:pt x="896" y="180"/>
                      <a:pt x="750" y="123"/>
                      <a:pt x="750" y="90"/>
                    </a:cubicBezTo>
                    <a:cubicBezTo>
                      <a:pt x="750" y="57"/>
                      <a:pt x="896" y="15"/>
                      <a:pt x="774" y="0"/>
                    </a:cubicBezTo>
                    <a:lnTo>
                      <a:pt x="18" y="0"/>
                    </a:lnTo>
                    <a:close/>
                  </a:path>
                </a:pathLst>
              </a:custGeom>
              <a:gradFill rotWithShape="1">
                <a:gsLst>
                  <a:gs pos="0">
                    <a:schemeClr val="tx1"/>
                  </a:gs>
                  <a:gs pos="50000">
                    <a:schemeClr val="bg1"/>
                  </a:gs>
                  <a:gs pos="100000">
                    <a:schemeClr val="tx1"/>
                  </a:gs>
                </a:gsLst>
                <a:lin ang="5400000" scaled="1"/>
              </a:gradFill>
              <a:ln w="9525">
                <a:solidFill>
                  <a:schemeClr val="tx1"/>
                </a:solidFill>
                <a:round/>
                <a:headEnd/>
                <a:tailEnd/>
              </a:ln>
              <a:effectLst/>
            </p:spPr>
            <p:txBody>
              <a:bodyPr/>
              <a:lstStyle/>
              <a:p>
                <a:pPr>
                  <a:defRPr/>
                </a:pPr>
                <a:endParaRPr lang="en-US">
                  <a:latin typeface="Times New Roman" pitchFamily="18" charset="0"/>
                </a:endParaRPr>
              </a:p>
            </p:txBody>
          </p:sp>
          <p:sp>
            <p:nvSpPr>
              <p:cNvPr id="57377" name="Oval 77"/>
              <p:cNvSpPr>
                <a:spLocks noChangeArrowheads="1"/>
              </p:cNvSpPr>
              <p:nvPr/>
            </p:nvSpPr>
            <p:spPr bwMode="auto">
              <a:xfrm>
                <a:off x="2502" y="1506"/>
                <a:ext cx="62" cy="168"/>
              </a:xfrm>
              <a:prstGeom prst="ellipse">
                <a:avLst/>
              </a:prstGeom>
              <a:solidFill>
                <a:schemeClr val="bg1"/>
              </a:solidFill>
              <a:ln w="9525">
                <a:solidFill>
                  <a:schemeClr val="tx1"/>
                </a:solidFill>
                <a:round/>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7378" name="Line 78"/>
              <p:cNvSpPr>
                <a:spLocks noChangeShapeType="1"/>
              </p:cNvSpPr>
              <p:nvPr/>
            </p:nvSpPr>
            <p:spPr bwMode="auto">
              <a:xfrm>
                <a:off x="2526" y="1584"/>
                <a:ext cx="13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sp>
          <p:nvSpPr>
            <p:cNvPr id="57374" name="Freeform 79"/>
            <p:cNvSpPr>
              <a:spLocks/>
            </p:cNvSpPr>
            <p:nvPr/>
          </p:nvSpPr>
          <p:spPr bwMode="auto">
            <a:xfrm>
              <a:off x="1536" y="1563"/>
              <a:ext cx="1015" cy="1107"/>
            </a:xfrm>
            <a:custGeom>
              <a:avLst/>
              <a:gdLst>
                <a:gd name="T0" fmla="*/ 1015 w 1015"/>
                <a:gd name="T1" fmla="*/ 1107 h 1107"/>
                <a:gd name="T2" fmla="*/ 0 w 1015"/>
                <a:gd name="T3" fmla="*/ 0 h 1107"/>
                <a:gd name="T4" fmla="*/ 905 w 1015"/>
                <a:gd name="T5" fmla="*/ 0 h 1107"/>
                <a:gd name="T6" fmla="*/ 1015 w 1015"/>
                <a:gd name="T7" fmla="*/ 1107 h 1107"/>
                <a:gd name="T8" fmla="*/ 0 60000 65536"/>
                <a:gd name="T9" fmla="*/ 0 60000 65536"/>
                <a:gd name="T10" fmla="*/ 0 60000 65536"/>
                <a:gd name="T11" fmla="*/ 0 60000 65536"/>
                <a:gd name="T12" fmla="*/ 0 w 1015"/>
                <a:gd name="T13" fmla="*/ 0 h 1107"/>
                <a:gd name="T14" fmla="*/ 1015 w 1015"/>
                <a:gd name="T15" fmla="*/ 1107 h 1107"/>
              </a:gdLst>
              <a:ahLst/>
              <a:cxnLst>
                <a:cxn ang="T8">
                  <a:pos x="T0" y="T1"/>
                </a:cxn>
                <a:cxn ang="T9">
                  <a:pos x="T2" y="T3"/>
                </a:cxn>
                <a:cxn ang="T10">
                  <a:pos x="T4" y="T5"/>
                </a:cxn>
                <a:cxn ang="T11">
                  <a:pos x="T6" y="T7"/>
                </a:cxn>
              </a:cxnLst>
              <a:rect l="T12" t="T13" r="T14" b="T15"/>
              <a:pathLst>
                <a:path w="1015" h="1107">
                  <a:moveTo>
                    <a:pt x="1015" y="1107"/>
                  </a:moveTo>
                  <a:lnTo>
                    <a:pt x="0" y="0"/>
                  </a:lnTo>
                  <a:lnTo>
                    <a:pt x="905" y="0"/>
                  </a:lnTo>
                  <a:lnTo>
                    <a:pt x="1015" y="1107"/>
                  </a:lnTo>
                  <a:close/>
                </a:path>
              </a:pathLst>
            </a:custGeom>
            <a:gradFill rotWithShape="1">
              <a:gsLst>
                <a:gs pos="0">
                  <a:schemeClr val="bg1"/>
                </a:gs>
                <a:gs pos="100000">
                  <a:schemeClr val="tx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sp>
        <p:nvSpPr>
          <p:cNvPr id="57372" name="Text Box 80"/>
          <p:cNvSpPr txBox="1">
            <a:spLocks noChangeArrowheads="1"/>
          </p:cNvSpPr>
          <p:nvPr/>
        </p:nvSpPr>
        <p:spPr bwMode="auto">
          <a:xfrm>
            <a:off x="1311275" y="1576397"/>
            <a:ext cx="3079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ltLang="en-US">
                <a:latin typeface="Comic Sans MS" pitchFamily="66" charset="0"/>
              </a:rPr>
              <a:t>FDM (more shortly):</a:t>
            </a:r>
            <a:endParaRPr lang="en-US" altLang="en-US"/>
          </a:p>
        </p:txBody>
      </p:sp>
      <p:sp>
        <p:nvSpPr>
          <p:cNvPr id="83" name="Text Box 35"/>
          <p:cNvSpPr txBox="1">
            <a:spLocks noChangeArrowheads="1"/>
          </p:cNvSpPr>
          <p:nvPr/>
        </p:nvSpPr>
        <p:spPr bwMode="auto">
          <a:xfrm>
            <a:off x="2146300" y="5940434"/>
            <a:ext cx="1933575" cy="581025"/>
          </a:xfrm>
          <a:prstGeom prst="rect">
            <a:avLst/>
          </a:prstGeom>
          <a:noFill/>
          <a:ln w="9525">
            <a:noFill/>
            <a:miter lim="800000"/>
            <a:headEnd/>
            <a:tailEnd/>
          </a:ln>
        </p:spPr>
        <p:txBody>
          <a:bodyPr wrap="none">
            <a:spAutoFit/>
          </a:bodyPr>
          <a:lstStyle/>
          <a:p>
            <a:pPr algn="ctr" eaLnBrk="1" hangingPunct="1"/>
            <a:r>
              <a:rPr lang="en-US" altLang="zh-CN" sz="1600" dirty="0">
                <a:latin typeface="Arial" charset="0"/>
                <a:ea typeface="宋体" charset="-122"/>
              </a:rPr>
              <a:t>cable distribution</a:t>
            </a:r>
          </a:p>
          <a:p>
            <a:pPr algn="ctr" eaLnBrk="1" hangingPunct="1"/>
            <a:r>
              <a:rPr lang="en-US" altLang="zh-CN" sz="1600" dirty="0">
                <a:latin typeface="Arial" charset="0"/>
                <a:ea typeface="宋体" charset="-122"/>
              </a:rPr>
              <a:t>network (simplified)</a:t>
            </a:r>
          </a:p>
        </p:txBody>
      </p:sp>
      <p:sp>
        <p:nvSpPr>
          <p:cNvPr id="2" name="Slide Number Placeholder 1"/>
          <p:cNvSpPr>
            <a:spLocks noGrp="1"/>
          </p:cNvSpPr>
          <p:nvPr>
            <p:ph type="sldNum" sz="quarter" idx="12"/>
          </p:nvPr>
        </p:nvSpPr>
        <p:spPr/>
        <p:txBody>
          <a:bodyPr/>
          <a:lstStyle/>
          <a:p>
            <a:fld id="{9648F39E-9C37-485F-AC97-16BB4BDF9F49}" type="slidenum">
              <a:rPr kumimoji="0" lang="en-US" smtClean="0"/>
              <a:t>22</a:t>
            </a:fld>
            <a:endParaRPr kumimoji="0" lang="en-US"/>
          </a:p>
        </p:txBody>
      </p:sp>
    </p:spTree>
    <p:extLst>
      <p:ext uri="{BB962C8B-B14F-4D97-AF65-F5344CB8AC3E}">
        <p14:creationId xmlns:p14="http://schemas.microsoft.com/office/powerpoint/2010/main" val="68690690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ssolv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370" name="Group 44"/>
          <p:cNvGrpSpPr>
            <a:grpSpLocks/>
          </p:cNvGrpSpPr>
          <p:nvPr/>
        </p:nvGrpSpPr>
        <p:grpSpPr bwMode="auto">
          <a:xfrm>
            <a:off x="482600" y="1613983"/>
            <a:ext cx="7443788" cy="3281363"/>
            <a:chOff x="482600" y="846138"/>
            <a:chExt cx="7443788" cy="3281362"/>
          </a:xfrm>
        </p:grpSpPr>
        <p:grpSp>
          <p:nvGrpSpPr>
            <p:cNvPr id="58373" name="Group 42"/>
            <p:cNvGrpSpPr>
              <a:grpSpLocks/>
            </p:cNvGrpSpPr>
            <p:nvPr/>
          </p:nvGrpSpPr>
          <p:grpSpPr bwMode="auto">
            <a:xfrm>
              <a:off x="7246938" y="846138"/>
              <a:ext cx="609600" cy="747712"/>
              <a:chOff x="4565" y="533"/>
              <a:chExt cx="384" cy="471"/>
            </a:xfrm>
          </p:grpSpPr>
          <p:sp>
            <p:nvSpPr>
              <p:cNvPr id="58411" name="Rectangle 5"/>
              <p:cNvSpPr>
                <a:spLocks noChangeArrowheads="1"/>
              </p:cNvSpPr>
              <p:nvPr/>
            </p:nvSpPr>
            <p:spPr bwMode="auto">
              <a:xfrm>
                <a:off x="4565" y="533"/>
                <a:ext cx="384" cy="471"/>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8412" name="Rectangle 6"/>
              <p:cNvSpPr>
                <a:spLocks noChangeArrowheads="1"/>
              </p:cNvSpPr>
              <p:nvPr/>
            </p:nvSpPr>
            <p:spPr bwMode="auto">
              <a:xfrm>
                <a:off x="4573" y="707"/>
                <a:ext cx="235" cy="140"/>
              </a:xfrm>
              <a:prstGeom prst="rect">
                <a:avLst/>
              </a:prstGeom>
              <a:solidFill>
                <a:schemeClr val="hlink"/>
              </a:solidFill>
              <a:ln w="9525">
                <a:solidFill>
                  <a:schemeClr val="tx1"/>
                </a:solidFill>
                <a:miter lim="800000"/>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r>
                  <a:rPr lang="en-US" altLang="en-US" sz="1400"/>
                  <a:t>ONT</a:t>
                </a:r>
              </a:p>
            </p:txBody>
          </p:sp>
        </p:grpSp>
        <p:sp>
          <p:nvSpPr>
            <p:cNvPr id="58374" name="Rectangle 17"/>
            <p:cNvSpPr>
              <a:spLocks noChangeArrowheads="1"/>
            </p:cNvSpPr>
            <p:nvPr/>
          </p:nvSpPr>
          <p:spPr bwMode="auto">
            <a:xfrm>
              <a:off x="5127625" y="2246313"/>
              <a:ext cx="207963" cy="692150"/>
            </a:xfrm>
            <a:prstGeom prst="rect">
              <a:avLst/>
            </a:prstGeom>
            <a:solidFill>
              <a:srgbClr val="FFFF00"/>
            </a:solidFill>
            <a:ln w="9525">
              <a:solidFill>
                <a:schemeClr val="tx1"/>
              </a:solidFill>
              <a:miter lim="800000"/>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8375" name="Line 18"/>
            <p:cNvSpPr>
              <a:spLocks noChangeShapeType="1"/>
            </p:cNvSpPr>
            <p:nvPr/>
          </p:nvSpPr>
          <p:spPr bwMode="auto">
            <a:xfrm flipV="1">
              <a:off x="5181600" y="1204913"/>
              <a:ext cx="2078038" cy="14271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CA"/>
            </a:p>
          </p:txBody>
        </p:sp>
        <p:sp>
          <p:nvSpPr>
            <p:cNvPr id="58376" name="Line 26"/>
            <p:cNvSpPr>
              <a:spLocks noChangeShapeType="1"/>
            </p:cNvSpPr>
            <p:nvPr/>
          </p:nvSpPr>
          <p:spPr bwMode="auto">
            <a:xfrm>
              <a:off x="3271838" y="2632075"/>
              <a:ext cx="19097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CA"/>
            </a:p>
          </p:txBody>
        </p:sp>
        <p:sp>
          <p:nvSpPr>
            <p:cNvPr id="58377" name="Line 27"/>
            <p:cNvSpPr>
              <a:spLocks noChangeShapeType="1"/>
            </p:cNvSpPr>
            <p:nvPr/>
          </p:nvSpPr>
          <p:spPr bwMode="auto">
            <a:xfrm flipV="1">
              <a:off x="5181600" y="2230438"/>
              <a:ext cx="2092325" cy="4016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CA"/>
            </a:p>
          </p:txBody>
        </p:sp>
        <p:sp>
          <p:nvSpPr>
            <p:cNvPr id="58378" name="Line 28"/>
            <p:cNvSpPr>
              <a:spLocks noChangeShapeType="1"/>
            </p:cNvSpPr>
            <p:nvPr/>
          </p:nvSpPr>
          <p:spPr bwMode="auto">
            <a:xfrm>
              <a:off x="5195888" y="2617788"/>
              <a:ext cx="2119312" cy="1165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CA"/>
            </a:p>
          </p:txBody>
        </p:sp>
        <p:sp>
          <p:nvSpPr>
            <p:cNvPr id="58379" name="Rectangle 29"/>
            <p:cNvSpPr>
              <a:spLocks noChangeArrowheads="1"/>
            </p:cNvSpPr>
            <p:nvPr/>
          </p:nvSpPr>
          <p:spPr bwMode="auto">
            <a:xfrm>
              <a:off x="2092325" y="2035175"/>
              <a:ext cx="1287463" cy="1219200"/>
            </a:xfrm>
            <a:prstGeom prst="rect">
              <a:avLst/>
            </a:prstGeom>
            <a:noFill/>
            <a:ln w="9525">
              <a:solidFill>
                <a:schemeClr val="tx1"/>
              </a:solidFill>
              <a:prstDash val="lgDash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8380" name="Rectangle 30"/>
            <p:cNvSpPr>
              <a:spLocks noChangeArrowheads="1"/>
            </p:cNvSpPr>
            <p:nvPr/>
          </p:nvSpPr>
          <p:spPr bwMode="auto">
            <a:xfrm>
              <a:off x="2716213" y="2452688"/>
              <a:ext cx="539750" cy="331787"/>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r>
                <a:rPr lang="en-US" altLang="en-US"/>
                <a:t>OLT</a:t>
              </a:r>
            </a:p>
          </p:txBody>
        </p:sp>
        <p:sp>
          <p:nvSpPr>
            <p:cNvPr id="58381" name="Text Box 32"/>
            <p:cNvSpPr txBox="1">
              <a:spLocks noChangeArrowheads="1"/>
            </p:cNvSpPr>
            <p:nvPr/>
          </p:nvSpPr>
          <p:spPr bwMode="auto">
            <a:xfrm>
              <a:off x="2082800" y="3251200"/>
              <a:ext cx="13414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ltLang="en-US" sz="1400"/>
                <a:t>central office</a:t>
              </a:r>
            </a:p>
          </p:txBody>
        </p:sp>
        <p:sp>
          <p:nvSpPr>
            <p:cNvPr id="58382" name="Text Box 33"/>
            <p:cNvSpPr txBox="1">
              <a:spLocks noChangeArrowheads="1"/>
            </p:cNvSpPr>
            <p:nvPr/>
          </p:nvSpPr>
          <p:spPr bwMode="auto">
            <a:xfrm>
              <a:off x="4813300" y="2986088"/>
              <a:ext cx="815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ltLang="en-US" sz="1400"/>
                <a:t>optical</a:t>
              </a:r>
            </a:p>
            <a:p>
              <a:r>
                <a:rPr lang="en-US" altLang="en-US" sz="1400"/>
                <a:t>splitter</a:t>
              </a:r>
            </a:p>
          </p:txBody>
        </p:sp>
        <p:grpSp>
          <p:nvGrpSpPr>
            <p:cNvPr id="58383" name="Group 43"/>
            <p:cNvGrpSpPr>
              <a:grpSpLocks/>
            </p:cNvGrpSpPr>
            <p:nvPr/>
          </p:nvGrpSpPr>
          <p:grpSpPr bwMode="auto">
            <a:xfrm>
              <a:off x="7261225" y="1801813"/>
              <a:ext cx="609600" cy="747712"/>
              <a:chOff x="4565" y="533"/>
              <a:chExt cx="384" cy="471"/>
            </a:xfrm>
          </p:grpSpPr>
          <p:sp>
            <p:nvSpPr>
              <p:cNvPr id="58409" name="Rectangle 44"/>
              <p:cNvSpPr>
                <a:spLocks noChangeArrowheads="1"/>
              </p:cNvSpPr>
              <p:nvPr/>
            </p:nvSpPr>
            <p:spPr bwMode="auto">
              <a:xfrm>
                <a:off x="4565" y="533"/>
                <a:ext cx="384" cy="471"/>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8410" name="Rectangle 45"/>
              <p:cNvSpPr>
                <a:spLocks noChangeArrowheads="1"/>
              </p:cNvSpPr>
              <p:nvPr/>
            </p:nvSpPr>
            <p:spPr bwMode="auto">
              <a:xfrm>
                <a:off x="4573" y="707"/>
                <a:ext cx="235" cy="140"/>
              </a:xfrm>
              <a:prstGeom prst="rect">
                <a:avLst/>
              </a:prstGeom>
              <a:solidFill>
                <a:schemeClr val="hlink"/>
              </a:solidFill>
              <a:ln w="9525">
                <a:solidFill>
                  <a:schemeClr val="tx1"/>
                </a:solidFill>
                <a:miter lim="800000"/>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r>
                  <a:rPr lang="en-US" altLang="en-US" sz="1400"/>
                  <a:t>ONT</a:t>
                </a:r>
              </a:p>
            </p:txBody>
          </p:sp>
        </p:grpSp>
        <p:grpSp>
          <p:nvGrpSpPr>
            <p:cNvPr id="58384" name="Group 46"/>
            <p:cNvGrpSpPr>
              <a:grpSpLocks/>
            </p:cNvGrpSpPr>
            <p:nvPr/>
          </p:nvGrpSpPr>
          <p:grpSpPr bwMode="auto">
            <a:xfrm>
              <a:off x="7316788" y="3379788"/>
              <a:ext cx="609600" cy="747712"/>
              <a:chOff x="4565" y="533"/>
              <a:chExt cx="384" cy="471"/>
            </a:xfrm>
          </p:grpSpPr>
          <p:sp>
            <p:nvSpPr>
              <p:cNvPr id="58407" name="Rectangle 47"/>
              <p:cNvSpPr>
                <a:spLocks noChangeArrowheads="1"/>
              </p:cNvSpPr>
              <p:nvPr/>
            </p:nvSpPr>
            <p:spPr bwMode="auto">
              <a:xfrm>
                <a:off x="4565" y="533"/>
                <a:ext cx="384" cy="471"/>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8408" name="Rectangle 48"/>
              <p:cNvSpPr>
                <a:spLocks noChangeArrowheads="1"/>
              </p:cNvSpPr>
              <p:nvPr/>
            </p:nvSpPr>
            <p:spPr bwMode="auto">
              <a:xfrm>
                <a:off x="4573" y="707"/>
                <a:ext cx="235" cy="140"/>
              </a:xfrm>
              <a:prstGeom prst="rect">
                <a:avLst/>
              </a:prstGeom>
              <a:solidFill>
                <a:schemeClr val="hlink"/>
              </a:solidFill>
              <a:ln w="9525">
                <a:solidFill>
                  <a:schemeClr val="tx1"/>
                </a:solidFill>
                <a:miter lim="800000"/>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r>
                  <a:rPr lang="en-US" altLang="en-US" sz="1400"/>
                  <a:t>ONT</a:t>
                </a:r>
              </a:p>
            </p:txBody>
          </p:sp>
        </p:grpSp>
        <p:sp>
          <p:nvSpPr>
            <p:cNvPr id="58385" name="Text Box 50"/>
            <p:cNvSpPr txBox="1">
              <a:spLocks noChangeArrowheads="1"/>
            </p:cNvSpPr>
            <p:nvPr/>
          </p:nvSpPr>
          <p:spPr bwMode="auto">
            <a:xfrm>
              <a:off x="3800475" y="2127250"/>
              <a:ext cx="738188"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ltLang="en-US" sz="1400"/>
                <a:t>optical</a:t>
              </a:r>
              <a:br>
                <a:rPr lang="en-US" altLang="en-US" sz="1400"/>
              </a:br>
              <a:r>
                <a:rPr lang="en-US" altLang="en-US" sz="1400"/>
                <a:t>fiber</a:t>
              </a:r>
            </a:p>
          </p:txBody>
        </p:sp>
        <p:sp>
          <p:nvSpPr>
            <p:cNvPr id="58386" name="Text Box 51"/>
            <p:cNvSpPr txBox="1">
              <a:spLocks noChangeArrowheads="1"/>
            </p:cNvSpPr>
            <p:nvPr/>
          </p:nvSpPr>
          <p:spPr bwMode="auto">
            <a:xfrm>
              <a:off x="5518150" y="1462088"/>
              <a:ext cx="738188"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ltLang="en-US" sz="1400"/>
                <a:t>optical</a:t>
              </a:r>
              <a:br>
                <a:rPr lang="en-US" altLang="en-US" sz="1400"/>
              </a:br>
              <a:r>
                <a:rPr lang="en-US" altLang="en-US" sz="1400"/>
                <a:t>fibers</a:t>
              </a:r>
            </a:p>
          </p:txBody>
        </p:sp>
        <p:grpSp>
          <p:nvGrpSpPr>
            <p:cNvPr id="58387" name="Group 52"/>
            <p:cNvGrpSpPr>
              <a:grpSpLocks/>
            </p:cNvGrpSpPr>
            <p:nvPr/>
          </p:nvGrpSpPr>
          <p:grpSpPr bwMode="auto">
            <a:xfrm>
              <a:off x="2163763" y="2266950"/>
              <a:ext cx="376237" cy="217488"/>
              <a:chOff x="533" y="321"/>
              <a:chExt cx="359" cy="180"/>
            </a:xfrm>
          </p:grpSpPr>
          <p:grpSp>
            <p:nvGrpSpPr>
              <p:cNvPr id="58392" name="Group 53"/>
              <p:cNvGrpSpPr>
                <a:grpSpLocks/>
              </p:cNvGrpSpPr>
              <p:nvPr/>
            </p:nvGrpSpPr>
            <p:grpSpPr bwMode="auto">
              <a:xfrm>
                <a:off x="533" y="321"/>
                <a:ext cx="359" cy="180"/>
                <a:chOff x="1009" y="655"/>
                <a:chExt cx="359" cy="180"/>
              </a:xfrm>
            </p:grpSpPr>
            <p:sp>
              <p:nvSpPr>
                <p:cNvPr id="58394" name="Oval 54"/>
                <p:cNvSpPr>
                  <a:spLocks noChangeArrowheads="1"/>
                </p:cNvSpPr>
                <p:nvPr/>
              </p:nvSpPr>
              <p:spPr bwMode="auto">
                <a:xfrm>
                  <a:off x="1012" y="735"/>
                  <a:ext cx="356" cy="100"/>
                </a:xfrm>
                <a:prstGeom prst="ellipse">
                  <a:avLst/>
                </a:prstGeom>
                <a:solidFill>
                  <a:schemeClr val="hlink"/>
                </a:solidFill>
                <a:ln w="12700">
                  <a:solidFill>
                    <a:schemeClr val="tx1"/>
                  </a:solidFill>
                  <a:round/>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8395" name="Line 55"/>
                <p:cNvSpPr>
                  <a:spLocks noChangeShapeType="1"/>
                </p:cNvSpPr>
                <p:nvPr/>
              </p:nvSpPr>
              <p:spPr bwMode="auto">
                <a:xfrm>
                  <a:off x="1012" y="727"/>
                  <a:ext cx="0" cy="6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58396" name="Line 56"/>
                <p:cNvSpPr>
                  <a:spLocks noChangeShapeType="1"/>
                </p:cNvSpPr>
                <p:nvPr/>
              </p:nvSpPr>
              <p:spPr bwMode="auto">
                <a:xfrm>
                  <a:off x="1368" y="727"/>
                  <a:ext cx="0" cy="6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58397" name="Rectangle 57"/>
                <p:cNvSpPr>
                  <a:spLocks noChangeArrowheads="1"/>
                </p:cNvSpPr>
                <p:nvPr/>
              </p:nvSpPr>
              <p:spPr bwMode="auto">
                <a:xfrm>
                  <a:off x="1012" y="727"/>
                  <a:ext cx="353" cy="61"/>
                </a:xfrm>
                <a:prstGeom prst="rect">
                  <a:avLst/>
                </a:prstGeom>
                <a:solidFill>
                  <a:schemeClr va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endParaRPr lang="en-US" altLang="en-US"/>
                </a:p>
              </p:txBody>
            </p:sp>
            <p:sp>
              <p:nvSpPr>
                <p:cNvPr id="58398" name="Oval 58"/>
                <p:cNvSpPr>
                  <a:spLocks noChangeArrowheads="1"/>
                </p:cNvSpPr>
                <p:nvPr/>
              </p:nvSpPr>
              <p:spPr bwMode="auto">
                <a:xfrm>
                  <a:off x="1009" y="655"/>
                  <a:ext cx="356" cy="116"/>
                </a:xfrm>
                <a:prstGeom prst="ellipse">
                  <a:avLst/>
                </a:prstGeom>
                <a:solidFill>
                  <a:schemeClr val="hlink"/>
                </a:solidFill>
                <a:ln w="12700">
                  <a:solidFill>
                    <a:schemeClr val="tx1"/>
                  </a:solidFill>
                  <a:round/>
                  <a:headEnd/>
                  <a:tailEnd/>
                </a:ln>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grpSp>
              <p:nvGrpSpPr>
                <p:cNvPr id="58399" name="Group 59"/>
                <p:cNvGrpSpPr>
                  <a:grpSpLocks/>
                </p:cNvGrpSpPr>
                <p:nvPr/>
              </p:nvGrpSpPr>
              <p:grpSpPr bwMode="auto">
                <a:xfrm>
                  <a:off x="1095" y="681"/>
                  <a:ext cx="176" cy="68"/>
                  <a:chOff x="2848" y="848"/>
                  <a:chExt cx="140" cy="98"/>
                </a:xfrm>
              </p:grpSpPr>
              <p:sp>
                <p:nvSpPr>
                  <p:cNvPr id="58404" name="Line 60"/>
                  <p:cNvSpPr>
                    <a:spLocks noChangeShapeType="1"/>
                  </p:cNvSpPr>
                  <p:nvPr/>
                </p:nvSpPr>
                <p:spPr bwMode="auto">
                  <a:xfrm flipV="1">
                    <a:off x="2848" y="848"/>
                    <a:ext cx="50" cy="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58405" name="Line 61"/>
                  <p:cNvSpPr>
                    <a:spLocks noChangeShapeType="1"/>
                  </p:cNvSpPr>
                  <p:nvPr/>
                </p:nvSpPr>
                <p:spPr bwMode="auto">
                  <a:xfrm>
                    <a:off x="2944" y="946"/>
                    <a:ext cx="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58406" name="Line 62"/>
                  <p:cNvSpPr>
                    <a:spLocks noChangeShapeType="1"/>
                  </p:cNvSpPr>
                  <p:nvPr/>
                </p:nvSpPr>
                <p:spPr bwMode="auto">
                  <a:xfrm>
                    <a:off x="2894" y="850"/>
                    <a:ext cx="52" cy="9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grpSp>
            <p:grpSp>
              <p:nvGrpSpPr>
                <p:cNvPr id="58400" name="Group 63"/>
                <p:cNvGrpSpPr>
                  <a:grpSpLocks/>
                </p:cNvGrpSpPr>
                <p:nvPr/>
              </p:nvGrpSpPr>
              <p:grpSpPr bwMode="auto">
                <a:xfrm flipV="1">
                  <a:off x="1095" y="680"/>
                  <a:ext cx="176" cy="68"/>
                  <a:chOff x="2848" y="848"/>
                  <a:chExt cx="140" cy="98"/>
                </a:xfrm>
              </p:grpSpPr>
              <p:sp>
                <p:nvSpPr>
                  <p:cNvPr id="58401" name="Line 64"/>
                  <p:cNvSpPr>
                    <a:spLocks noChangeShapeType="1"/>
                  </p:cNvSpPr>
                  <p:nvPr/>
                </p:nvSpPr>
                <p:spPr bwMode="auto">
                  <a:xfrm flipV="1">
                    <a:off x="2848" y="848"/>
                    <a:ext cx="50" cy="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58402" name="Line 65"/>
                  <p:cNvSpPr>
                    <a:spLocks noChangeShapeType="1"/>
                  </p:cNvSpPr>
                  <p:nvPr/>
                </p:nvSpPr>
                <p:spPr bwMode="auto">
                  <a:xfrm>
                    <a:off x="2944" y="946"/>
                    <a:ext cx="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58403" name="Line 66"/>
                  <p:cNvSpPr>
                    <a:spLocks noChangeShapeType="1"/>
                  </p:cNvSpPr>
                  <p:nvPr/>
                </p:nvSpPr>
                <p:spPr bwMode="auto">
                  <a:xfrm>
                    <a:off x="2894" y="850"/>
                    <a:ext cx="52" cy="9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grpSp>
          </p:grpSp>
          <p:sp>
            <p:nvSpPr>
              <p:cNvPr id="58393" name="Line 67"/>
              <p:cNvSpPr>
                <a:spLocks noChangeShapeType="1"/>
              </p:cNvSpPr>
              <p:nvPr/>
            </p:nvSpPr>
            <p:spPr bwMode="auto">
              <a:xfrm>
                <a:off x="535" y="368"/>
                <a:ext cx="0" cy="6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grpSp>
        <p:sp>
          <p:nvSpPr>
            <p:cNvPr id="58388" name="Line 68"/>
            <p:cNvSpPr>
              <a:spLocks noChangeShapeType="1"/>
            </p:cNvSpPr>
            <p:nvPr/>
          </p:nvSpPr>
          <p:spPr bwMode="auto">
            <a:xfrm>
              <a:off x="2508250" y="2424113"/>
              <a:ext cx="23495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CA"/>
            </a:p>
          </p:txBody>
        </p:sp>
        <p:sp>
          <p:nvSpPr>
            <p:cNvPr id="58389" name="Freeform 69"/>
            <p:cNvSpPr>
              <a:spLocks/>
            </p:cNvSpPr>
            <p:nvPr/>
          </p:nvSpPr>
          <p:spPr bwMode="auto">
            <a:xfrm rot="4873784">
              <a:off x="431007" y="923131"/>
              <a:ext cx="1428750" cy="1325563"/>
            </a:xfrm>
            <a:custGeom>
              <a:avLst/>
              <a:gdLst>
                <a:gd name="T0" fmla="*/ 264297 w 1292"/>
                <a:gd name="T1" fmla="*/ 7394 h 1255"/>
                <a:gd name="T2" fmla="*/ 38705 w 1292"/>
                <a:gd name="T3" fmla="*/ 165827 h 1255"/>
                <a:gd name="T4" fmla="*/ 32069 w 1292"/>
                <a:gd name="T5" fmla="*/ 552406 h 1255"/>
                <a:gd name="T6" fmla="*/ 58610 w 1292"/>
                <a:gd name="T7" fmla="*/ 875611 h 1255"/>
                <a:gd name="T8" fmla="*/ 270932 w 1292"/>
                <a:gd name="T9" fmla="*/ 919972 h 1255"/>
                <a:gd name="T10" fmla="*/ 715481 w 1292"/>
                <a:gd name="T11" fmla="*/ 1192479 h 1255"/>
                <a:gd name="T12" fmla="*/ 1100314 w 1292"/>
                <a:gd name="T13" fmla="*/ 1306551 h 1255"/>
                <a:gd name="T14" fmla="*/ 1325907 w 1292"/>
                <a:gd name="T15" fmla="*/ 1078406 h 1255"/>
                <a:gd name="T16" fmla="*/ 1405527 w 1292"/>
                <a:gd name="T17" fmla="*/ 470020 h 1255"/>
                <a:gd name="T18" fmla="*/ 1332542 w 1292"/>
                <a:gd name="T19" fmla="*/ 222864 h 1255"/>
                <a:gd name="T20" fmla="*/ 828277 w 1292"/>
                <a:gd name="T21" fmla="*/ 121466 h 1255"/>
                <a:gd name="T22" fmla="*/ 264297 w 1292"/>
                <a:gd name="T23" fmla="*/ 7394 h 12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92"/>
                <a:gd name="T37" fmla="*/ 0 h 1255"/>
                <a:gd name="T38" fmla="*/ 1292 w 1292"/>
                <a:gd name="T39" fmla="*/ 1255 h 125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92" h="1255">
                  <a:moveTo>
                    <a:pt x="239" y="7"/>
                  </a:moveTo>
                  <a:cubicBezTo>
                    <a:pt x="120" y="14"/>
                    <a:pt x="70" y="71"/>
                    <a:pt x="35" y="157"/>
                  </a:cubicBezTo>
                  <a:cubicBezTo>
                    <a:pt x="0" y="243"/>
                    <a:pt x="26" y="411"/>
                    <a:pt x="29" y="523"/>
                  </a:cubicBezTo>
                  <a:cubicBezTo>
                    <a:pt x="32" y="635"/>
                    <a:pt x="17" y="771"/>
                    <a:pt x="53" y="829"/>
                  </a:cubicBezTo>
                  <a:cubicBezTo>
                    <a:pt x="89" y="887"/>
                    <a:pt x="146" y="821"/>
                    <a:pt x="245" y="871"/>
                  </a:cubicBezTo>
                  <a:cubicBezTo>
                    <a:pt x="344" y="921"/>
                    <a:pt x="522" y="1068"/>
                    <a:pt x="647" y="1129"/>
                  </a:cubicBezTo>
                  <a:cubicBezTo>
                    <a:pt x="772" y="1190"/>
                    <a:pt x="903" y="1255"/>
                    <a:pt x="995" y="1237"/>
                  </a:cubicBezTo>
                  <a:cubicBezTo>
                    <a:pt x="1087" y="1219"/>
                    <a:pt x="1153" y="1153"/>
                    <a:pt x="1199" y="1021"/>
                  </a:cubicBezTo>
                  <a:cubicBezTo>
                    <a:pt x="1245" y="889"/>
                    <a:pt x="1270" y="580"/>
                    <a:pt x="1271" y="445"/>
                  </a:cubicBezTo>
                  <a:cubicBezTo>
                    <a:pt x="1272" y="310"/>
                    <a:pt x="1292" y="266"/>
                    <a:pt x="1205" y="211"/>
                  </a:cubicBezTo>
                  <a:cubicBezTo>
                    <a:pt x="1118" y="156"/>
                    <a:pt x="908" y="150"/>
                    <a:pt x="749" y="115"/>
                  </a:cubicBezTo>
                  <a:cubicBezTo>
                    <a:pt x="590" y="80"/>
                    <a:pt x="358" y="0"/>
                    <a:pt x="239" y="7"/>
                  </a:cubicBezTo>
                  <a:close/>
                </a:path>
              </a:pathLst>
            </a:cu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58390" name="Line 70"/>
            <p:cNvSpPr>
              <a:spLocks noChangeShapeType="1"/>
            </p:cNvSpPr>
            <p:nvPr/>
          </p:nvSpPr>
          <p:spPr bwMode="auto">
            <a:xfrm>
              <a:off x="1676400" y="2051050"/>
              <a:ext cx="498475" cy="2619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CA"/>
            </a:p>
          </p:txBody>
        </p:sp>
        <p:sp>
          <p:nvSpPr>
            <p:cNvPr id="58391" name="Text Box 71"/>
            <p:cNvSpPr txBox="1">
              <a:spLocks noChangeArrowheads="1"/>
            </p:cNvSpPr>
            <p:nvPr/>
          </p:nvSpPr>
          <p:spPr bwMode="auto">
            <a:xfrm>
              <a:off x="711200" y="1531938"/>
              <a:ext cx="9159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ltLang="en-US" sz="1400"/>
                <a:t>Internet</a:t>
              </a:r>
            </a:p>
          </p:txBody>
        </p:sp>
      </p:grpSp>
      <p:sp>
        <p:nvSpPr>
          <p:cNvPr id="58371" name="Title 43"/>
          <p:cNvSpPr>
            <a:spLocks noGrp="1"/>
          </p:cNvSpPr>
          <p:nvPr>
            <p:ph type="title"/>
          </p:nvPr>
        </p:nvSpPr>
        <p:spPr>
          <a:xfrm>
            <a:off x="546100" y="169333"/>
            <a:ext cx="7772400" cy="1143000"/>
          </a:xfrm>
        </p:spPr>
        <p:txBody>
          <a:bodyPr>
            <a:normAutofit/>
          </a:bodyPr>
          <a:lstStyle/>
          <a:p>
            <a:r>
              <a:rPr lang="en-US" altLang="en-US" sz="4400" dirty="0" smtClean="0"/>
              <a:t>Fiber to the Home</a:t>
            </a:r>
          </a:p>
        </p:txBody>
      </p:sp>
      <p:sp>
        <p:nvSpPr>
          <p:cNvPr id="58372" name="Content Placeholder 45"/>
          <p:cNvSpPr>
            <a:spLocks noGrp="1"/>
          </p:cNvSpPr>
          <p:nvPr>
            <p:ph idx="1"/>
          </p:nvPr>
        </p:nvSpPr>
        <p:spPr>
          <a:xfrm>
            <a:off x="417513" y="4567252"/>
            <a:ext cx="7772400" cy="2085975"/>
          </a:xfrm>
        </p:spPr>
        <p:txBody>
          <a:bodyPr>
            <a:normAutofit fontScale="92500" lnSpcReduction="10000"/>
          </a:bodyPr>
          <a:lstStyle/>
          <a:p>
            <a:r>
              <a:rPr lang="en-US" altLang="en-US" sz="2400" dirty="0" smtClean="0"/>
              <a:t>Optical links from central office to the home</a:t>
            </a:r>
          </a:p>
          <a:p>
            <a:r>
              <a:rPr lang="en-US" altLang="en-US" sz="2400" dirty="0" smtClean="0"/>
              <a:t>Two competing optical technologies: </a:t>
            </a:r>
          </a:p>
          <a:p>
            <a:pPr lvl="1"/>
            <a:r>
              <a:rPr lang="en-US" altLang="en-US" sz="2000" dirty="0" smtClean="0"/>
              <a:t>Passive Optical network (PON) </a:t>
            </a:r>
          </a:p>
          <a:p>
            <a:pPr lvl="1"/>
            <a:r>
              <a:rPr lang="en-US" altLang="en-US" sz="2000" dirty="0" smtClean="0"/>
              <a:t>Active Optical Network (PAN)</a:t>
            </a:r>
          </a:p>
          <a:p>
            <a:r>
              <a:rPr lang="en-US" altLang="en-US" sz="2400" dirty="0" smtClean="0"/>
              <a:t>Much higher Internet rates; fiber also carries television and phone services</a:t>
            </a:r>
          </a:p>
        </p:txBody>
      </p:sp>
      <p:sp>
        <p:nvSpPr>
          <p:cNvPr id="2" name="Slide Number Placeholder 1"/>
          <p:cNvSpPr>
            <a:spLocks noGrp="1"/>
          </p:cNvSpPr>
          <p:nvPr>
            <p:ph type="sldNum" sz="quarter" idx="12"/>
          </p:nvPr>
        </p:nvSpPr>
        <p:spPr/>
        <p:txBody>
          <a:bodyPr/>
          <a:lstStyle/>
          <a:p>
            <a:fld id="{9648F39E-9C37-485F-AC97-16BB4BDF9F49}" type="slidenum">
              <a:rPr kumimoji="0" lang="en-US" smtClean="0"/>
              <a:t>23</a:t>
            </a:fld>
            <a:endParaRPr kumimoji="0" lang="en-US"/>
          </a:p>
        </p:txBody>
      </p:sp>
    </p:spTree>
    <p:extLst>
      <p:ext uri="{BB962C8B-B14F-4D97-AF65-F5344CB8AC3E}">
        <p14:creationId xmlns:p14="http://schemas.microsoft.com/office/powerpoint/2010/main" val="17196631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533400" y="211667"/>
            <a:ext cx="7772400" cy="1143000"/>
          </a:xfrm>
        </p:spPr>
        <p:txBody>
          <a:bodyPr>
            <a:normAutofit/>
          </a:bodyPr>
          <a:lstStyle/>
          <a:p>
            <a:r>
              <a:rPr lang="en-US" altLang="zh-CN" sz="3600" dirty="0">
                <a:ea typeface="宋体" charset="-122"/>
              </a:rPr>
              <a:t>Data Encoding Techniques</a:t>
            </a:r>
          </a:p>
        </p:txBody>
      </p:sp>
      <p:sp>
        <p:nvSpPr>
          <p:cNvPr id="47107" name="Rectangle 3"/>
          <p:cNvSpPr>
            <a:spLocks noGrp="1" noChangeArrowheads="1"/>
          </p:cNvSpPr>
          <p:nvPr>
            <p:ph type="body" idx="1"/>
          </p:nvPr>
        </p:nvSpPr>
        <p:spPr>
          <a:xfrm>
            <a:off x="755576" y="1916832"/>
            <a:ext cx="7848600" cy="4267200"/>
          </a:xfrm>
        </p:spPr>
        <p:txBody>
          <a:bodyPr>
            <a:normAutofit/>
          </a:bodyPr>
          <a:lstStyle/>
          <a:p>
            <a:pPr>
              <a:lnSpc>
                <a:spcPct val="90000"/>
              </a:lnSpc>
            </a:pPr>
            <a:r>
              <a:rPr lang="en-US" altLang="zh-CN" sz="2400" dirty="0">
                <a:ea typeface="宋体" charset="-122"/>
              </a:rPr>
              <a:t>Digital Data, Analog Signals [</a:t>
            </a:r>
            <a:r>
              <a:rPr lang="en-US" altLang="zh-CN" sz="2000" dirty="0">
                <a:solidFill>
                  <a:srgbClr val="0070C0"/>
                </a:solidFill>
                <a:ea typeface="宋体" charset="-122"/>
              </a:rPr>
              <a:t>modem</a:t>
            </a:r>
            <a:r>
              <a:rPr lang="en-US" altLang="zh-CN" sz="2400" dirty="0">
                <a:ea typeface="宋体" charset="-122"/>
              </a:rPr>
              <a:t>]</a:t>
            </a:r>
          </a:p>
          <a:p>
            <a:pPr>
              <a:lnSpc>
                <a:spcPct val="90000"/>
              </a:lnSpc>
            </a:pPr>
            <a:endParaRPr lang="en-US" altLang="zh-CN" sz="2400" dirty="0" smtClean="0">
              <a:ea typeface="宋体" charset="-122"/>
            </a:endParaRPr>
          </a:p>
          <a:p>
            <a:pPr>
              <a:lnSpc>
                <a:spcPct val="90000"/>
              </a:lnSpc>
            </a:pPr>
            <a:r>
              <a:rPr lang="en-US" altLang="zh-CN" sz="2400" dirty="0" smtClean="0">
                <a:ea typeface="宋体" charset="-122"/>
              </a:rPr>
              <a:t>Digital </a:t>
            </a:r>
            <a:r>
              <a:rPr lang="en-US" altLang="zh-CN" sz="2400" dirty="0">
                <a:ea typeface="宋体" charset="-122"/>
              </a:rPr>
              <a:t>Data, Digital Signals [</a:t>
            </a:r>
            <a:r>
              <a:rPr lang="en-US" altLang="zh-CN" sz="2000" dirty="0">
                <a:solidFill>
                  <a:srgbClr val="0070C0"/>
                </a:solidFill>
                <a:ea typeface="宋体" charset="-122"/>
              </a:rPr>
              <a:t>wired LAN</a:t>
            </a:r>
            <a:r>
              <a:rPr lang="en-US" altLang="zh-CN" sz="2400" dirty="0">
                <a:ea typeface="宋体" charset="-122"/>
              </a:rPr>
              <a:t>]</a:t>
            </a:r>
          </a:p>
          <a:p>
            <a:pPr>
              <a:lnSpc>
                <a:spcPct val="90000"/>
              </a:lnSpc>
            </a:pPr>
            <a:endParaRPr lang="en-US" altLang="zh-CN" sz="2400" dirty="0" smtClean="0">
              <a:ea typeface="宋体" charset="-122"/>
            </a:endParaRPr>
          </a:p>
          <a:p>
            <a:pPr>
              <a:lnSpc>
                <a:spcPct val="90000"/>
              </a:lnSpc>
            </a:pPr>
            <a:r>
              <a:rPr lang="en-US" altLang="zh-CN" sz="2400" dirty="0" smtClean="0">
                <a:ea typeface="宋体" charset="-122"/>
              </a:rPr>
              <a:t>Analog </a:t>
            </a:r>
            <a:r>
              <a:rPr lang="en-US" altLang="zh-CN" sz="2400" dirty="0">
                <a:ea typeface="宋体" charset="-122"/>
              </a:rPr>
              <a:t>Data, Digital Signals [</a:t>
            </a:r>
            <a:r>
              <a:rPr lang="en-US" altLang="zh-CN" sz="2000" dirty="0">
                <a:solidFill>
                  <a:srgbClr val="0070C0"/>
                </a:solidFill>
                <a:ea typeface="宋体" charset="-122"/>
              </a:rPr>
              <a:t>codec</a:t>
            </a:r>
            <a:r>
              <a:rPr lang="en-US" altLang="zh-CN" sz="2400" dirty="0">
                <a:ea typeface="宋体" charset="-122"/>
              </a:rPr>
              <a:t>]</a:t>
            </a:r>
          </a:p>
          <a:p>
            <a:pPr lvl="1">
              <a:lnSpc>
                <a:spcPct val="90000"/>
              </a:lnSpc>
            </a:pPr>
            <a:r>
              <a:rPr lang="en-US" altLang="zh-CN" sz="2000" dirty="0">
                <a:ea typeface="宋体" charset="-122"/>
              </a:rPr>
              <a:t>Frequency Division Multiplexing (</a:t>
            </a:r>
            <a:r>
              <a:rPr lang="en-US" altLang="zh-CN" sz="2000" dirty="0">
                <a:solidFill>
                  <a:srgbClr val="C00000"/>
                </a:solidFill>
                <a:ea typeface="宋体" charset="-122"/>
              </a:rPr>
              <a:t>FDM</a:t>
            </a:r>
            <a:r>
              <a:rPr lang="en-US" altLang="zh-CN" sz="2000" dirty="0">
                <a:ea typeface="宋体" charset="-122"/>
              </a:rPr>
              <a:t>)</a:t>
            </a:r>
          </a:p>
          <a:p>
            <a:pPr lvl="1">
              <a:lnSpc>
                <a:spcPct val="90000"/>
              </a:lnSpc>
            </a:pPr>
            <a:r>
              <a:rPr lang="en-US" altLang="zh-CN" sz="2000" dirty="0">
                <a:ea typeface="宋体" charset="-122"/>
              </a:rPr>
              <a:t>Wave Division Multiplexing (</a:t>
            </a:r>
            <a:r>
              <a:rPr lang="en-US" altLang="zh-CN" sz="2000" dirty="0">
                <a:solidFill>
                  <a:srgbClr val="C00000"/>
                </a:solidFill>
                <a:ea typeface="宋体" charset="-122"/>
              </a:rPr>
              <a:t>WDM</a:t>
            </a:r>
            <a:r>
              <a:rPr lang="en-US" altLang="zh-CN" sz="2000" dirty="0">
                <a:ea typeface="宋体" charset="-122"/>
              </a:rPr>
              <a:t>) </a:t>
            </a:r>
            <a:r>
              <a:rPr lang="en-US" altLang="zh-CN" sz="2400" dirty="0">
                <a:ea typeface="宋体" charset="-122"/>
              </a:rPr>
              <a:t>[</a:t>
            </a:r>
            <a:r>
              <a:rPr lang="en-US" altLang="zh-CN" sz="2000" dirty="0">
                <a:solidFill>
                  <a:srgbClr val="0070C0"/>
                </a:solidFill>
                <a:ea typeface="宋体" charset="-122"/>
              </a:rPr>
              <a:t>fiber</a:t>
            </a:r>
            <a:r>
              <a:rPr lang="en-US" altLang="zh-CN" sz="2400" dirty="0">
                <a:ea typeface="宋体" charset="-122"/>
              </a:rPr>
              <a:t>]</a:t>
            </a:r>
          </a:p>
          <a:p>
            <a:pPr lvl="1">
              <a:lnSpc>
                <a:spcPct val="90000"/>
              </a:lnSpc>
            </a:pPr>
            <a:r>
              <a:rPr lang="en-US" altLang="zh-CN" sz="2000" dirty="0">
                <a:ea typeface="宋体" charset="-122"/>
              </a:rPr>
              <a:t>Time Division Multiplexing (</a:t>
            </a:r>
            <a:r>
              <a:rPr lang="en-US" altLang="zh-CN" sz="2000" dirty="0">
                <a:solidFill>
                  <a:srgbClr val="C00000"/>
                </a:solidFill>
                <a:ea typeface="宋体" charset="-122"/>
              </a:rPr>
              <a:t>TDM</a:t>
            </a:r>
            <a:r>
              <a:rPr lang="en-US" altLang="zh-CN" sz="2000" dirty="0">
                <a:ea typeface="宋体" charset="-122"/>
              </a:rPr>
              <a:t>)</a:t>
            </a:r>
          </a:p>
          <a:p>
            <a:pPr lvl="1">
              <a:lnSpc>
                <a:spcPct val="90000"/>
              </a:lnSpc>
            </a:pPr>
            <a:r>
              <a:rPr lang="en-US" altLang="zh-CN" sz="2000" dirty="0">
                <a:ea typeface="宋体" charset="-122"/>
              </a:rPr>
              <a:t>Pulse Code Modulation (PCM) </a:t>
            </a:r>
            <a:r>
              <a:rPr lang="en-US" altLang="zh-CN" sz="2400" dirty="0">
                <a:ea typeface="宋体" charset="-122"/>
              </a:rPr>
              <a:t>[</a:t>
            </a:r>
            <a:r>
              <a:rPr lang="en-US" altLang="zh-CN" sz="2000" dirty="0">
                <a:solidFill>
                  <a:srgbClr val="0070C0"/>
                </a:solidFill>
                <a:ea typeface="宋体" charset="-122"/>
              </a:rPr>
              <a:t>T1</a:t>
            </a:r>
            <a:r>
              <a:rPr lang="en-US" altLang="zh-CN" sz="2400" dirty="0" smtClean="0">
                <a:ea typeface="宋体" charset="-122"/>
              </a:rPr>
              <a:t>] </a:t>
            </a:r>
          </a:p>
          <a:p>
            <a:pPr marL="722376" lvl="2" indent="0">
              <a:lnSpc>
                <a:spcPct val="90000"/>
              </a:lnSpc>
              <a:buNone/>
            </a:pPr>
            <a:r>
              <a:rPr lang="en-US" altLang="zh-CN" sz="1400" dirty="0" smtClean="0">
                <a:ea typeface="宋体" charset="-122"/>
              </a:rPr>
              <a:t>(</a:t>
            </a:r>
            <a:r>
              <a:rPr lang="en-CA" altLang="zh-CN" sz="1400" dirty="0" smtClean="0">
                <a:ea typeface="宋体" charset="-122"/>
              </a:rPr>
              <a:t>digital transmission systems developed by Bell Labs</a:t>
            </a:r>
            <a:r>
              <a:rPr lang="en-US" altLang="zh-CN" sz="1400" dirty="0" smtClean="0">
                <a:ea typeface="宋体" charset="-122"/>
              </a:rPr>
              <a:t>)</a:t>
            </a:r>
          </a:p>
          <a:p>
            <a:pPr lvl="1">
              <a:lnSpc>
                <a:spcPct val="90000"/>
              </a:lnSpc>
            </a:pPr>
            <a:r>
              <a:rPr lang="en-US" altLang="zh-CN" sz="2000" dirty="0" smtClean="0">
                <a:ea typeface="宋体" charset="-122"/>
              </a:rPr>
              <a:t>Delta </a:t>
            </a:r>
            <a:r>
              <a:rPr lang="en-US" altLang="zh-CN" sz="2000" dirty="0">
                <a:ea typeface="宋体" charset="-122"/>
              </a:rPr>
              <a:t>Modulation</a:t>
            </a:r>
          </a:p>
        </p:txBody>
      </p:sp>
      <p:sp>
        <p:nvSpPr>
          <p:cNvPr id="2" name="Slide Number Placeholder 1"/>
          <p:cNvSpPr>
            <a:spLocks noGrp="1"/>
          </p:cNvSpPr>
          <p:nvPr>
            <p:ph type="sldNum" sz="quarter" idx="12"/>
          </p:nvPr>
        </p:nvSpPr>
        <p:spPr/>
        <p:txBody>
          <a:bodyPr/>
          <a:lstStyle/>
          <a:p>
            <a:fld id="{9648F39E-9C37-485F-AC97-16BB4BDF9F49}" type="slidenum">
              <a:rPr kumimoji="0" lang="en-US" smtClean="0"/>
              <a:t>24</a:t>
            </a:fld>
            <a:endParaRPr kumimoji="0" lang="en-US"/>
          </a:p>
        </p:txBody>
      </p:sp>
    </p:spTree>
    <p:extLst>
      <p:ext uri="{BB962C8B-B14F-4D97-AF65-F5344CB8AC3E}">
        <p14:creationId xmlns:p14="http://schemas.microsoft.com/office/powerpoint/2010/main" val="42062373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95536" y="277747"/>
            <a:ext cx="8260672" cy="1039427"/>
          </a:xfrm>
        </p:spPr>
        <p:txBody>
          <a:bodyPr>
            <a:normAutofit fontScale="90000"/>
          </a:bodyPr>
          <a:lstStyle/>
          <a:p>
            <a:r>
              <a:rPr lang="en-US" altLang="zh-CN" dirty="0">
                <a:ea typeface="宋体" charset="-122"/>
              </a:rPr>
              <a:t>Digital Data, Digital Signals</a:t>
            </a:r>
            <a:br>
              <a:rPr lang="en-US" altLang="zh-CN" dirty="0">
                <a:ea typeface="宋体" charset="-122"/>
              </a:rPr>
            </a:br>
            <a:r>
              <a:rPr lang="en-US" altLang="zh-CN" sz="2800" dirty="0">
                <a:solidFill>
                  <a:schemeClr val="accent1"/>
                </a:solidFill>
                <a:ea typeface="宋体" charset="-122"/>
              </a:rPr>
              <a:t>[the technique used in a number of LANs]</a:t>
            </a:r>
            <a:endParaRPr lang="en-US" altLang="zh-CN" sz="2800" dirty="0">
              <a:ea typeface="宋体" charset="-122"/>
            </a:endParaRPr>
          </a:p>
        </p:txBody>
      </p:sp>
      <p:sp>
        <p:nvSpPr>
          <p:cNvPr id="13315" name="Rectangle 3"/>
          <p:cNvSpPr>
            <a:spLocks noGrp="1" noChangeArrowheads="1"/>
          </p:cNvSpPr>
          <p:nvPr>
            <p:ph type="body" idx="1"/>
          </p:nvPr>
        </p:nvSpPr>
        <p:spPr>
          <a:xfrm>
            <a:off x="395536" y="1667107"/>
            <a:ext cx="8229600" cy="4373563"/>
          </a:xfrm>
        </p:spPr>
        <p:txBody>
          <a:bodyPr>
            <a:normAutofit/>
          </a:bodyPr>
          <a:lstStyle/>
          <a:p>
            <a:pPr>
              <a:lnSpc>
                <a:spcPct val="90000"/>
              </a:lnSpc>
            </a:pPr>
            <a:r>
              <a:rPr lang="en-US" altLang="zh-CN" sz="2200" dirty="0">
                <a:ea typeface="宋体" charset="-122"/>
              </a:rPr>
              <a:t>Digital signal – is a sequence of discrete, discontinuous voltage pulses.</a:t>
            </a:r>
          </a:p>
          <a:p>
            <a:pPr>
              <a:lnSpc>
                <a:spcPct val="90000"/>
              </a:lnSpc>
            </a:pPr>
            <a:endParaRPr lang="en-US" altLang="zh-CN" sz="2200" dirty="0" smtClean="0">
              <a:ea typeface="宋体" charset="-122"/>
            </a:endParaRPr>
          </a:p>
          <a:p>
            <a:pPr>
              <a:lnSpc>
                <a:spcPct val="90000"/>
              </a:lnSpc>
            </a:pPr>
            <a:r>
              <a:rPr lang="en-US" altLang="zh-CN" sz="2200" dirty="0" smtClean="0">
                <a:ea typeface="宋体" charset="-122"/>
              </a:rPr>
              <a:t>Bit </a:t>
            </a:r>
            <a:r>
              <a:rPr lang="en-US" altLang="zh-CN" sz="2200" dirty="0">
                <a:ea typeface="宋体" charset="-122"/>
              </a:rPr>
              <a:t>duration </a:t>
            </a:r>
            <a:r>
              <a:rPr lang="en-US" altLang="zh-CN" sz="2200" dirty="0" smtClean="0">
                <a:ea typeface="宋体" charset="-122"/>
              </a:rPr>
              <a:t>: </a:t>
            </a:r>
            <a:r>
              <a:rPr lang="en-US" altLang="zh-CN" sz="2200" dirty="0">
                <a:ea typeface="宋体" charset="-122"/>
              </a:rPr>
              <a:t>the time it takes for the transmitter to emit the bit.</a:t>
            </a:r>
          </a:p>
          <a:p>
            <a:pPr>
              <a:lnSpc>
                <a:spcPct val="90000"/>
              </a:lnSpc>
            </a:pPr>
            <a:endParaRPr lang="en-US" altLang="zh-CN" sz="2200" dirty="0" smtClean="0">
              <a:ea typeface="宋体" charset="-122"/>
            </a:endParaRPr>
          </a:p>
          <a:p>
            <a:pPr>
              <a:lnSpc>
                <a:spcPct val="90000"/>
              </a:lnSpc>
            </a:pPr>
            <a:r>
              <a:rPr lang="en-US" altLang="zh-CN" sz="2200" dirty="0" smtClean="0">
                <a:ea typeface="宋体" charset="-122"/>
              </a:rPr>
              <a:t>Issues</a:t>
            </a:r>
            <a:endParaRPr lang="en-US" altLang="zh-CN" sz="2200" dirty="0">
              <a:ea typeface="宋体" charset="-122"/>
            </a:endParaRPr>
          </a:p>
          <a:p>
            <a:pPr lvl="1">
              <a:lnSpc>
                <a:spcPct val="90000"/>
              </a:lnSpc>
            </a:pPr>
            <a:r>
              <a:rPr lang="en-US" altLang="zh-CN" sz="2200" dirty="0">
                <a:ea typeface="宋体" charset="-122"/>
              </a:rPr>
              <a:t>Bit timing</a:t>
            </a:r>
          </a:p>
          <a:p>
            <a:pPr lvl="1">
              <a:lnSpc>
                <a:spcPct val="90000"/>
              </a:lnSpc>
            </a:pPr>
            <a:r>
              <a:rPr lang="en-US" altLang="zh-CN" sz="2200" dirty="0">
                <a:ea typeface="宋体" charset="-122"/>
              </a:rPr>
              <a:t>Recovery from signal</a:t>
            </a:r>
          </a:p>
          <a:p>
            <a:pPr lvl="1">
              <a:lnSpc>
                <a:spcPct val="90000"/>
              </a:lnSpc>
            </a:pPr>
            <a:r>
              <a:rPr lang="en-US" altLang="zh-CN" sz="2200" dirty="0">
                <a:ea typeface="宋体" charset="-122"/>
              </a:rPr>
              <a:t>Noise immunity</a:t>
            </a:r>
          </a:p>
        </p:txBody>
      </p:sp>
      <p:sp>
        <p:nvSpPr>
          <p:cNvPr id="2" name="Slide Number Placeholder 1"/>
          <p:cNvSpPr>
            <a:spLocks noGrp="1"/>
          </p:cNvSpPr>
          <p:nvPr>
            <p:ph type="sldNum" sz="quarter" idx="12"/>
          </p:nvPr>
        </p:nvSpPr>
        <p:spPr/>
        <p:txBody>
          <a:bodyPr/>
          <a:lstStyle/>
          <a:p>
            <a:fld id="{9648F39E-9C37-485F-AC97-16BB4BDF9F49}" type="slidenum">
              <a:rPr kumimoji="0" lang="en-US" smtClean="0"/>
              <a:t>25</a:t>
            </a:fld>
            <a:endParaRPr kumimoji="0" lang="en-US"/>
          </a:p>
        </p:txBody>
      </p:sp>
    </p:spTree>
    <p:extLst>
      <p:ext uri="{BB962C8B-B14F-4D97-AF65-F5344CB8AC3E}">
        <p14:creationId xmlns:p14="http://schemas.microsoft.com/office/powerpoint/2010/main" val="41422290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lstStyle/>
          <a:p>
            <a:r>
              <a:rPr lang="en-US" altLang="zh-CN" dirty="0" smtClean="0">
                <a:ea typeface="宋体" charset="-122"/>
              </a:rPr>
              <a:t>Binary Encoding</a:t>
            </a:r>
          </a:p>
        </p:txBody>
      </p:sp>
      <p:sp>
        <p:nvSpPr>
          <p:cNvPr id="37892" name="Rectangle 3"/>
          <p:cNvSpPr>
            <a:spLocks noGrp="1" noChangeArrowheads="1"/>
          </p:cNvSpPr>
          <p:nvPr>
            <p:ph type="body" idx="1"/>
          </p:nvPr>
        </p:nvSpPr>
        <p:spPr>
          <a:xfrm>
            <a:off x="457200" y="1804988"/>
            <a:ext cx="8321675" cy="4605337"/>
          </a:xfrm>
        </p:spPr>
        <p:txBody>
          <a:bodyPr>
            <a:normAutofit/>
          </a:bodyPr>
          <a:lstStyle/>
          <a:p>
            <a:r>
              <a:rPr lang="en-US" altLang="zh-CN" sz="2400" dirty="0" smtClean="0">
                <a:ea typeface="宋体" charset="-122"/>
              </a:rPr>
              <a:t>NRZ (non-return to zero)</a:t>
            </a:r>
          </a:p>
          <a:p>
            <a:r>
              <a:rPr lang="en-US" altLang="zh-CN" sz="2400" dirty="0" smtClean="0">
                <a:ea typeface="宋体" charset="-122"/>
              </a:rPr>
              <a:t>NRZI (NRZ inverted)</a:t>
            </a:r>
          </a:p>
          <a:p>
            <a:r>
              <a:rPr lang="en-US" altLang="zh-CN" sz="2400" dirty="0" smtClean="0">
                <a:ea typeface="宋体" charset="-122"/>
              </a:rPr>
              <a:t>Manchester (used by IEEE 802.3, 10 Mbps Ethernet)</a:t>
            </a:r>
          </a:p>
        </p:txBody>
      </p:sp>
      <p:sp>
        <p:nvSpPr>
          <p:cNvPr id="2" name="Slide Number Placeholder 1"/>
          <p:cNvSpPr>
            <a:spLocks noGrp="1"/>
          </p:cNvSpPr>
          <p:nvPr>
            <p:ph type="sldNum" sz="quarter" idx="12"/>
          </p:nvPr>
        </p:nvSpPr>
        <p:spPr/>
        <p:txBody>
          <a:bodyPr/>
          <a:lstStyle/>
          <a:p>
            <a:fld id="{9648F39E-9C37-485F-AC97-16BB4BDF9F49}" type="slidenum">
              <a:rPr kumimoji="0" lang="en-US" smtClean="0"/>
              <a:t>26</a:t>
            </a:fld>
            <a:endParaRPr kumimoji="0" lang="en-US"/>
          </a:p>
        </p:txBody>
      </p:sp>
    </p:spTree>
    <p:extLst>
      <p:ext uri="{BB962C8B-B14F-4D97-AF65-F5344CB8AC3E}">
        <p14:creationId xmlns:p14="http://schemas.microsoft.com/office/powerpoint/2010/main" val="17452273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p:txBody>
          <a:bodyPr/>
          <a:lstStyle/>
          <a:p>
            <a:r>
              <a:rPr lang="en-US" altLang="zh-CN" smtClean="0">
                <a:ea typeface="宋体" charset="-122"/>
              </a:rPr>
              <a:t>Non-Return to Zero (NRZ)</a:t>
            </a:r>
          </a:p>
        </p:txBody>
      </p:sp>
      <p:sp>
        <p:nvSpPr>
          <p:cNvPr id="38916" name="Rectangle 3"/>
          <p:cNvSpPr>
            <a:spLocks noGrp="1" noChangeArrowheads="1"/>
          </p:cNvSpPr>
          <p:nvPr>
            <p:ph type="body" idx="1"/>
          </p:nvPr>
        </p:nvSpPr>
        <p:spPr>
          <a:xfrm>
            <a:off x="1044575" y="1900238"/>
            <a:ext cx="7413625" cy="2247900"/>
          </a:xfrm>
        </p:spPr>
        <p:txBody>
          <a:bodyPr>
            <a:normAutofit/>
          </a:bodyPr>
          <a:lstStyle/>
          <a:p>
            <a:r>
              <a:rPr lang="en-US" altLang="zh-CN" sz="2200" dirty="0" smtClean="0">
                <a:ea typeface="宋体" charset="-122"/>
              </a:rPr>
              <a:t>Encode binary data onto signals</a:t>
            </a:r>
          </a:p>
          <a:p>
            <a:pPr lvl="1"/>
            <a:r>
              <a:rPr lang="en-US" altLang="zh-CN" sz="2200" dirty="0" smtClean="0">
                <a:ea typeface="宋体" charset="-122"/>
              </a:rPr>
              <a:t>e.g., </a:t>
            </a:r>
            <a:r>
              <a:rPr lang="en-US" altLang="zh-CN" sz="2200" b="1" dirty="0" smtClean="0">
                <a:solidFill>
                  <a:srgbClr val="CC0000"/>
                </a:solidFill>
                <a:ea typeface="宋体" charset="-122"/>
              </a:rPr>
              <a:t>0 as low</a:t>
            </a:r>
            <a:r>
              <a:rPr lang="en-US" altLang="zh-CN" sz="2200" dirty="0" smtClean="0">
                <a:ea typeface="宋体" charset="-122"/>
              </a:rPr>
              <a:t> signal and </a:t>
            </a:r>
            <a:r>
              <a:rPr lang="en-US" altLang="zh-CN" sz="2200" b="1" dirty="0" smtClean="0">
                <a:solidFill>
                  <a:srgbClr val="CC0000"/>
                </a:solidFill>
                <a:ea typeface="宋体" charset="-122"/>
              </a:rPr>
              <a:t>1 as high</a:t>
            </a:r>
            <a:r>
              <a:rPr lang="en-US" altLang="zh-CN" sz="2200" dirty="0" smtClean="0">
                <a:ea typeface="宋体" charset="-122"/>
              </a:rPr>
              <a:t> signal</a:t>
            </a:r>
          </a:p>
          <a:p>
            <a:pPr lvl="1"/>
            <a:r>
              <a:rPr lang="en-US" altLang="zh-CN" sz="2200" dirty="0" smtClean="0">
                <a:ea typeface="宋体" charset="-122"/>
              </a:rPr>
              <a:t>voltage does not return to zero between bits</a:t>
            </a:r>
          </a:p>
          <a:p>
            <a:pPr lvl="2"/>
            <a:r>
              <a:rPr lang="en-US" altLang="zh-CN" sz="2200" dirty="0" smtClean="0">
                <a:ea typeface="宋体" charset="-122"/>
              </a:rPr>
              <a:t>known as Non-Return to Zero (NRZ)</a:t>
            </a:r>
          </a:p>
        </p:txBody>
      </p:sp>
      <p:grpSp>
        <p:nvGrpSpPr>
          <p:cNvPr id="2" name="Group 4"/>
          <p:cNvGrpSpPr>
            <a:grpSpLocks/>
          </p:cNvGrpSpPr>
          <p:nvPr/>
        </p:nvGrpSpPr>
        <p:grpSpPr bwMode="auto">
          <a:xfrm>
            <a:off x="1447800" y="4337050"/>
            <a:ext cx="6362700" cy="1120775"/>
            <a:chOff x="912" y="3024"/>
            <a:chExt cx="4008" cy="706"/>
          </a:xfrm>
        </p:grpSpPr>
        <p:sp>
          <p:nvSpPr>
            <p:cNvPr id="38918" name="Rectangle 5"/>
            <p:cNvSpPr>
              <a:spLocks noChangeArrowheads="1"/>
            </p:cNvSpPr>
            <p:nvPr/>
          </p:nvSpPr>
          <p:spPr bwMode="auto">
            <a:xfrm>
              <a:off x="1009" y="3024"/>
              <a:ext cx="240" cy="173"/>
            </a:xfrm>
            <a:prstGeom prst="rect">
              <a:avLst/>
            </a:prstGeom>
            <a:noFill/>
            <a:ln w="9525">
              <a:noFill/>
              <a:miter lim="800000"/>
              <a:headEnd/>
              <a:tailEnd/>
            </a:ln>
          </p:spPr>
          <p:txBody>
            <a:bodyPr wrap="none" lIns="0" tIns="0" rIns="0" bIns="0">
              <a:spAutoFit/>
            </a:bodyPr>
            <a:lstStyle/>
            <a:p>
              <a:pPr algn="l"/>
              <a:r>
                <a:rPr lang="en-US" altLang="zh-CN" sz="1800">
                  <a:solidFill>
                    <a:srgbClr val="000000"/>
                  </a:solidFill>
                  <a:latin typeface="Arial" charset="0"/>
                  <a:ea typeface="宋体" charset="-122"/>
                </a:rPr>
                <a:t>Bits</a:t>
              </a:r>
              <a:endParaRPr lang="en-US" altLang="zh-CN">
                <a:ea typeface="宋体" charset="-122"/>
              </a:endParaRPr>
            </a:p>
          </p:txBody>
        </p:sp>
        <p:sp>
          <p:nvSpPr>
            <p:cNvPr id="38919" name="Rectangle 6"/>
            <p:cNvSpPr>
              <a:spLocks noChangeArrowheads="1"/>
            </p:cNvSpPr>
            <p:nvPr/>
          </p:nvSpPr>
          <p:spPr bwMode="auto">
            <a:xfrm>
              <a:off x="912" y="3557"/>
              <a:ext cx="296" cy="173"/>
            </a:xfrm>
            <a:prstGeom prst="rect">
              <a:avLst/>
            </a:prstGeom>
            <a:noFill/>
            <a:ln w="9525">
              <a:noFill/>
              <a:miter lim="800000"/>
              <a:headEnd/>
              <a:tailEnd/>
            </a:ln>
          </p:spPr>
          <p:txBody>
            <a:bodyPr wrap="none" lIns="0" tIns="0" rIns="0" bIns="0">
              <a:spAutoFit/>
            </a:bodyPr>
            <a:lstStyle/>
            <a:p>
              <a:pPr algn="l"/>
              <a:r>
                <a:rPr lang="en-US" altLang="zh-CN" sz="1800">
                  <a:solidFill>
                    <a:srgbClr val="000000"/>
                  </a:solidFill>
                  <a:latin typeface="Arial" charset="0"/>
                  <a:ea typeface="宋体" charset="-122"/>
                </a:rPr>
                <a:t>NRZ</a:t>
              </a:r>
              <a:endParaRPr lang="en-US" altLang="zh-CN">
                <a:ea typeface="宋体" charset="-122"/>
              </a:endParaRPr>
            </a:p>
          </p:txBody>
        </p:sp>
        <p:sp>
          <p:nvSpPr>
            <p:cNvPr id="38920" name="Rectangle 7"/>
            <p:cNvSpPr>
              <a:spLocks noChangeArrowheads="1"/>
            </p:cNvSpPr>
            <p:nvPr/>
          </p:nvSpPr>
          <p:spPr bwMode="auto">
            <a:xfrm>
              <a:off x="1428" y="3024"/>
              <a:ext cx="80" cy="173"/>
            </a:xfrm>
            <a:prstGeom prst="rect">
              <a:avLst/>
            </a:prstGeom>
            <a:noFill/>
            <a:ln w="9525">
              <a:noFill/>
              <a:miter lim="800000"/>
              <a:headEnd/>
              <a:tailEnd/>
            </a:ln>
          </p:spPr>
          <p:txBody>
            <a:bodyPr wrap="none" lIns="0" tIns="0" rIns="0" bIns="0">
              <a:spAutoFit/>
            </a:bodyPr>
            <a:lstStyle/>
            <a:p>
              <a:pPr algn="l"/>
              <a:r>
                <a:rPr lang="en-US" altLang="zh-CN" sz="1800">
                  <a:solidFill>
                    <a:srgbClr val="000000"/>
                  </a:solidFill>
                  <a:latin typeface="Arial" charset="0"/>
                  <a:ea typeface="宋体" charset="-122"/>
                </a:rPr>
                <a:t>0</a:t>
              </a:r>
              <a:endParaRPr lang="en-US" altLang="zh-CN">
                <a:ea typeface="宋体" charset="-122"/>
              </a:endParaRPr>
            </a:p>
          </p:txBody>
        </p:sp>
        <p:sp>
          <p:nvSpPr>
            <p:cNvPr id="38921" name="Rectangle 8"/>
            <p:cNvSpPr>
              <a:spLocks noChangeArrowheads="1"/>
            </p:cNvSpPr>
            <p:nvPr/>
          </p:nvSpPr>
          <p:spPr bwMode="auto">
            <a:xfrm>
              <a:off x="1649" y="3024"/>
              <a:ext cx="80" cy="173"/>
            </a:xfrm>
            <a:prstGeom prst="rect">
              <a:avLst/>
            </a:prstGeom>
            <a:noFill/>
            <a:ln w="9525">
              <a:noFill/>
              <a:miter lim="800000"/>
              <a:headEnd/>
              <a:tailEnd/>
            </a:ln>
          </p:spPr>
          <p:txBody>
            <a:bodyPr wrap="none" lIns="0" tIns="0" rIns="0" bIns="0">
              <a:spAutoFit/>
            </a:bodyPr>
            <a:lstStyle/>
            <a:p>
              <a:pPr algn="l"/>
              <a:r>
                <a:rPr lang="en-US" altLang="zh-CN" sz="1800">
                  <a:solidFill>
                    <a:srgbClr val="000000"/>
                  </a:solidFill>
                  <a:latin typeface="Arial" charset="0"/>
                  <a:ea typeface="宋体" charset="-122"/>
                </a:rPr>
                <a:t>0</a:t>
              </a:r>
              <a:endParaRPr lang="en-US" altLang="zh-CN">
                <a:ea typeface="宋体" charset="-122"/>
              </a:endParaRPr>
            </a:p>
          </p:txBody>
        </p:sp>
        <p:sp>
          <p:nvSpPr>
            <p:cNvPr id="38922" name="Rectangle 9"/>
            <p:cNvSpPr>
              <a:spLocks noChangeArrowheads="1"/>
            </p:cNvSpPr>
            <p:nvPr/>
          </p:nvSpPr>
          <p:spPr bwMode="auto">
            <a:xfrm>
              <a:off x="1869" y="3024"/>
              <a:ext cx="80" cy="173"/>
            </a:xfrm>
            <a:prstGeom prst="rect">
              <a:avLst/>
            </a:prstGeom>
            <a:noFill/>
            <a:ln w="9525">
              <a:noFill/>
              <a:miter lim="800000"/>
              <a:headEnd/>
              <a:tailEnd/>
            </a:ln>
          </p:spPr>
          <p:txBody>
            <a:bodyPr wrap="none" lIns="0" tIns="0" rIns="0" bIns="0">
              <a:spAutoFit/>
            </a:bodyPr>
            <a:lstStyle/>
            <a:p>
              <a:pPr algn="l"/>
              <a:r>
                <a:rPr lang="en-US" altLang="zh-CN" sz="1800">
                  <a:solidFill>
                    <a:srgbClr val="000000"/>
                  </a:solidFill>
                  <a:latin typeface="Arial" charset="0"/>
                  <a:ea typeface="宋体" charset="-122"/>
                </a:rPr>
                <a:t>1</a:t>
              </a:r>
              <a:endParaRPr lang="en-US" altLang="zh-CN">
                <a:ea typeface="宋体" charset="-122"/>
              </a:endParaRPr>
            </a:p>
          </p:txBody>
        </p:sp>
        <p:sp>
          <p:nvSpPr>
            <p:cNvPr id="38923" name="Rectangle 10"/>
            <p:cNvSpPr>
              <a:spLocks noChangeArrowheads="1"/>
            </p:cNvSpPr>
            <p:nvPr/>
          </p:nvSpPr>
          <p:spPr bwMode="auto">
            <a:xfrm>
              <a:off x="2089" y="3024"/>
              <a:ext cx="80" cy="173"/>
            </a:xfrm>
            <a:prstGeom prst="rect">
              <a:avLst/>
            </a:prstGeom>
            <a:noFill/>
            <a:ln w="9525">
              <a:noFill/>
              <a:miter lim="800000"/>
              <a:headEnd/>
              <a:tailEnd/>
            </a:ln>
          </p:spPr>
          <p:txBody>
            <a:bodyPr wrap="none" lIns="0" tIns="0" rIns="0" bIns="0">
              <a:spAutoFit/>
            </a:bodyPr>
            <a:lstStyle/>
            <a:p>
              <a:pPr algn="l"/>
              <a:r>
                <a:rPr lang="en-US" altLang="zh-CN" sz="1800">
                  <a:solidFill>
                    <a:srgbClr val="000000"/>
                  </a:solidFill>
                  <a:latin typeface="Arial" charset="0"/>
                  <a:ea typeface="宋体" charset="-122"/>
                </a:rPr>
                <a:t>0</a:t>
              </a:r>
              <a:endParaRPr lang="en-US" altLang="zh-CN">
                <a:ea typeface="宋体" charset="-122"/>
              </a:endParaRPr>
            </a:p>
          </p:txBody>
        </p:sp>
        <p:sp>
          <p:nvSpPr>
            <p:cNvPr id="38924" name="Rectangle 11"/>
            <p:cNvSpPr>
              <a:spLocks noChangeArrowheads="1"/>
            </p:cNvSpPr>
            <p:nvPr/>
          </p:nvSpPr>
          <p:spPr bwMode="auto">
            <a:xfrm>
              <a:off x="2310" y="3024"/>
              <a:ext cx="80" cy="173"/>
            </a:xfrm>
            <a:prstGeom prst="rect">
              <a:avLst/>
            </a:prstGeom>
            <a:noFill/>
            <a:ln w="9525">
              <a:noFill/>
              <a:miter lim="800000"/>
              <a:headEnd/>
              <a:tailEnd/>
            </a:ln>
          </p:spPr>
          <p:txBody>
            <a:bodyPr wrap="none" lIns="0" tIns="0" rIns="0" bIns="0">
              <a:spAutoFit/>
            </a:bodyPr>
            <a:lstStyle/>
            <a:p>
              <a:pPr algn="l"/>
              <a:r>
                <a:rPr lang="en-US" altLang="zh-CN" sz="1800">
                  <a:solidFill>
                    <a:srgbClr val="000000"/>
                  </a:solidFill>
                  <a:latin typeface="Arial" charset="0"/>
                  <a:ea typeface="宋体" charset="-122"/>
                </a:rPr>
                <a:t>1</a:t>
              </a:r>
              <a:endParaRPr lang="en-US" altLang="zh-CN">
                <a:ea typeface="宋体" charset="-122"/>
              </a:endParaRPr>
            </a:p>
          </p:txBody>
        </p:sp>
        <p:sp>
          <p:nvSpPr>
            <p:cNvPr id="38925" name="Rectangle 12"/>
            <p:cNvSpPr>
              <a:spLocks noChangeArrowheads="1"/>
            </p:cNvSpPr>
            <p:nvPr/>
          </p:nvSpPr>
          <p:spPr bwMode="auto">
            <a:xfrm>
              <a:off x="2530" y="3024"/>
              <a:ext cx="80" cy="173"/>
            </a:xfrm>
            <a:prstGeom prst="rect">
              <a:avLst/>
            </a:prstGeom>
            <a:noFill/>
            <a:ln w="9525">
              <a:noFill/>
              <a:miter lim="800000"/>
              <a:headEnd/>
              <a:tailEnd/>
            </a:ln>
          </p:spPr>
          <p:txBody>
            <a:bodyPr wrap="none" lIns="0" tIns="0" rIns="0" bIns="0">
              <a:spAutoFit/>
            </a:bodyPr>
            <a:lstStyle/>
            <a:p>
              <a:pPr algn="l"/>
              <a:r>
                <a:rPr lang="en-US" altLang="zh-CN" sz="1800">
                  <a:solidFill>
                    <a:srgbClr val="000000"/>
                  </a:solidFill>
                  <a:latin typeface="Arial" charset="0"/>
                  <a:ea typeface="宋体" charset="-122"/>
                </a:rPr>
                <a:t>1</a:t>
              </a:r>
              <a:endParaRPr lang="en-US" altLang="zh-CN">
                <a:ea typeface="宋体" charset="-122"/>
              </a:endParaRPr>
            </a:p>
          </p:txBody>
        </p:sp>
        <p:sp>
          <p:nvSpPr>
            <p:cNvPr id="38926" name="Rectangle 13"/>
            <p:cNvSpPr>
              <a:spLocks noChangeArrowheads="1"/>
            </p:cNvSpPr>
            <p:nvPr/>
          </p:nvSpPr>
          <p:spPr bwMode="auto">
            <a:xfrm>
              <a:off x="2746" y="3024"/>
              <a:ext cx="80" cy="173"/>
            </a:xfrm>
            <a:prstGeom prst="rect">
              <a:avLst/>
            </a:prstGeom>
            <a:noFill/>
            <a:ln w="9525">
              <a:noFill/>
              <a:miter lim="800000"/>
              <a:headEnd/>
              <a:tailEnd/>
            </a:ln>
          </p:spPr>
          <p:txBody>
            <a:bodyPr wrap="none" lIns="0" tIns="0" rIns="0" bIns="0">
              <a:spAutoFit/>
            </a:bodyPr>
            <a:lstStyle/>
            <a:p>
              <a:pPr algn="l"/>
              <a:r>
                <a:rPr lang="en-US" altLang="zh-CN" sz="1800">
                  <a:solidFill>
                    <a:srgbClr val="000000"/>
                  </a:solidFill>
                  <a:latin typeface="Arial" charset="0"/>
                  <a:ea typeface="宋体" charset="-122"/>
                </a:rPr>
                <a:t>1</a:t>
              </a:r>
              <a:endParaRPr lang="en-US" altLang="zh-CN">
                <a:ea typeface="宋体" charset="-122"/>
              </a:endParaRPr>
            </a:p>
          </p:txBody>
        </p:sp>
        <p:sp>
          <p:nvSpPr>
            <p:cNvPr id="38927" name="Rectangle 14"/>
            <p:cNvSpPr>
              <a:spLocks noChangeArrowheads="1"/>
            </p:cNvSpPr>
            <p:nvPr/>
          </p:nvSpPr>
          <p:spPr bwMode="auto">
            <a:xfrm>
              <a:off x="2967" y="3024"/>
              <a:ext cx="80" cy="173"/>
            </a:xfrm>
            <a:prstGeom prst="rect">
              <a:avLst/>
            </a:prstGeom>
            <a:noFill/>
            <a:ln w="9525">
              <a:noFill/>
              <a:miter lim="800000"/>
              <a:headEnd/>
              <a:tailEnd/>
            </a:ln>
          </p:spPr>
          <p:txBody>
            <a:bodyPr wrap="none" lIns="0" tIns="0" rIns="0" bIns="0">
              <a:spAutoFit/>
            </a:bodyPr>
            <a:lstStyle/>
            <a:p>
              <a:pPr algn="l"/>
              <a:r>
                <a:rPr lang="en-US" altLang="zh-CN" sz="1800">
                  <a:solidFill>
                    <a:srgbClr val="000000"/>
                  </a:solidFill>
                  <a:latin typeface="Arial" charset="0"/>
                  <a:ea typeface="宋体" charset="-122"/>
                </a:rPr>
                <a:t>1</a:t>
              </a:r>
              <a:endParaRPr lang="en-US" altLang="zh-CN">
                <a:ea typeface="宋体" charset="-122"/>
              </a:endParaRPr>
            </a:p>
          </p:txBody>
        </p:sp>
        <p:sp>
          <p:nvSpPr>
            <p:cNvPr id="38928" name="Rectangle 15"/>
            <p:cNvSpPr>
              <a:spLocks noChangeArrowheads="1"/>
            </p:cNvSpPr>
            <p:nvPr/>
          </p:nvSpPr>
          <p:spPr bwMode="auto">
            <a:xfrm>
              <a:off x="3187" y="3024"/>
              <a:ext cx="80" cy="173"/>
            </a:xfrm>
            <a:prstGeom prst="rect">
              <a:avLst/>
            </a:prstGeom>
            <a:noFill/>
            <a:ln w="9525">
              <a:noFill/>
              <a:miter lim="800000"/>
              <a:headEnd/>
              <a:tailEnd/>
            </a:ln>
          </p:spPr>
          <p:txBody>
            <a:bodyPr wrap="none" lIns="0" tIns="0" rIns="0" bIns="0">
              <a:spAutoFit/>
            </a:bodyPr>
            <a:lstStyle/>
            <a:p>
              <a:pPr algn="l"/>
              <a:r>
                <a:rPr lang="en-US" altLang="zh-CN" sz="1800">
                  <a:solidFill>
                    <a:srgbClr val="000000"/>
                  </a:solidFill>
                  <a:latin typeface="Arial" charset="0"/>
                  <a:ea typeface="宋体" charset="-122"/>
                </a:rPr>
                <a:t>0</a:t>
              </a:r>
              <a:endParaRPr lang="en-US" altLang="zh-CN">
                <a:ea typeface="宋体" charset="-122"/>
              </a:endParaRPr>
            </a:p>
          </p:txBody>
        </p:sp>
        <p:sp>
          <p:nvSpPr>
            <p:cNvPr id="38929" name="Rectangle 16"/>
            <p:cNvSpPr>
              <a:spLocks noChangeArrowheads="1"/>
            </p:cNvSpPr>
            <p:nvPr/>
          </p:nvSpPr>
          <p:spPr bwMode="auto">
            <a:xfrm>
              <a:off x="3408" y="3024"/>
              <a:ext cx="80" cy="173"/>
            </a:xfrm>
            <a:prstGeom prst="rect">
              <a:avLst/>
            </a:prstGeom>
            <a:noFill/>
            <a:ln w="9525">
              <a:noFill/>
              <a:miter lim="800000"/>
              <a:headEnd/>
              <a:tailEnd/>
            </a:ln>
          </p:spPr>
          <p:txBody>
            <a:bodyPr wrap="none" lIns="0" tIns="0" rIns="0" bIns="0">
              <a:spAutoFit/>
            </a:bodyPr>
            <a:lstStyle/>
            <a:p>
              <a:pPr algn="l"/>
              <a:r>
                <a:rPr lang="en-US" altLang="zh-CN" sz="1800">
                  <a:solidFill>
                    <a:srgbClr val="000000"/>
                  </a:solidFill>
                  <a:latin typeface="Arial" charset="0"/>
                  <a:ea typeface="宋体" charset="-122"/>
                </a:rPr>
                <a:t>1</a:t>
              </a:r>
              <a:endParaRPr lang="en-US" altLang="zh-CN">
                <a:ea typeface="宋体" charset="-122"/>
              </a:endParaRPr>
            </a:p>
          </p:txBody>
        </p:sp>
        <p:sp>
          <p:nvSpPr>
            <p:cNvPr id="38930" name="Rectangle 17"/>
            <p:cNvSpPr>
              <a:spLocks noChangeArrowheads="1"/>
            </p:cNvSpPr>
            <p:nvPr/>
          </p:nvSpPr>
          <p:spPr bwMode="auto">
            <a:xfrm>
              <a:off x="3628" y="3024"/>
              <a:ext cx="80" cy="173"/>
            </a:xfrm>
            <a:prstGeom prst="rect">
              <a:avLst/>
            </a:prstGeom>
            <a:noFill/>
            <a:ln w="9525">
              <a:noFill/>
              <a:miter lim="800000"/>
              <a:headEnd/>
              <a:tailEnd/>
            </a:ln>
          </p:spPr>
          <p:txBody>
            <a:bodyPr wrap="none" lIns="0" tIns="0" rIns="0" bIns="0">
              <a:spAutoFit/>
            </a:bodyPr>
            <a:lstStyle/>
            <a:p>
              <a:pPr algn="l"/>
              <a:r>
                <a:rPr lang="en-US" altLang="zh-CN" sz="1800">
                  <a:solidFill>
                    <a:srgbClr val="000000"/>
                  </a:solidFill>
                  <a:latin typeface="Arial" charset="0"/>
                  <a:ea typeface="宋体" charset="-122"/>
                </a:rPr>
                <a:t>0</a:t>
              </a:r>
              <a:endParaRPr lang="en-US" altLang="zh-CN">
                <a:ea typeface="宋体" charset="-122"/>
              </a:endParaRPr>
            </a:p>
          </p:txBody>
        </p:sp>
        <p:sp>
          <p:nvSpPr>
            <p:cNvPr id="38931" name="Rectangle 18"/>
            <p:cNvSpPr>
              <a:spLocks noChangeArrowheads="1"/>
            </p:cNvSpPr>
            <p:nvPr/>
          </p:nvSpPr>
          <p:spPr bwMode="auto">
            <a:xfrm>
              <a:off x="3848" y="3024"/>
              <a:ext cx="80" cy="173"/>
            </a:xfrm>
            <a:prstGeom prst="rect">
              <a:avLst/>
            </a:prstGeom>
            <a:noFill/>
            <a:ln w="9525">
              <a:noFill/>
              <a:miter lim="800000"/>
              <a:headEnd/>
              <a:tailEnd/>
            </a:ln>
          </p:spPr>
          <p:txBody>
            <a:bodyPr wrap="none" lIns="0" tIns="0" rIns="0" bIns="0">
              <a:spAutoFit/>
            </a:bodyPr>
            <a:lstStyle/>
            <a:p>
              <a:pPr algn="l"/>
              <a:r>
                <a:rPr lang="en-US" altLang="zh-CN" sz="1800">
                  <a:solidFill>
                    <a:srgbClr val="000000"/>
                  </a:solidFill>
                  <a:latin typeface="Arial" charset="0"/>
                  <a:ea typeface="宋体" charset="-122"/>
                </a:rPr>
                <a:t>0</a:t>
              </a:r>
              <a:endParaRPr lang="en-US" altLang="zh-CN">
                <a:ea typeface="宋体" charset="-122"/>
              </a:endParaRPr>
            </a:p>
          </p:txBody>
        </p:sp>
        <p:sp>
          <p:nvSpPr>
            <p:cNvPr id="38932" name="Rectangle 19"/>
            <p:cNvSpPr>
              <a:spLocks noChangeArrowheads="1"/>
            </p:cNvSpPr>
            <p:nvPr/>
          </p:nvSpPr>
          <p:spPr bwMode="auto">
            <a:xfrm>
              <a:off x="4069" y="3024"/>
              <a:ext cx="80" cy="173"/>
            </a:xfrm>
            <a:prstGeom prst="rect">
              <a:avLst/>
            </a:prstGeom>
            <a:noFill/>
            <a:ln w="9525">
              <a:noFill/>
              <a:miter lim="800000"/>
              <a:headEnd/>
              <a:tailEnd/>
            </a:ln>
          </p:spPr>
          <p:txBody>
            <a:bodyPr wrap="none" lIns="0" tIns="0" rIns="0" bIns="0">
              <a:spAutoFit/>
            </a:bodyPr>
            <a:lstStyle/>
            <a:p>
              <a:pPr algn="l"/>
              <a:r>
                <a:rPr lang="en-US" altLang="zh-CN" sz="1800">
                  <a:solidFill>
                    <a:srgbClr val="000000"/>
                  </a:solidFill>
                  <a:latin typeface="Arial" charset="0"/>
                  <a:ea typeface="宋体" charset="-122"/>
                </a:rPr>
                <a:t>0</a:t>
              </a:r>
              <a:endParaRPr lang="en-US" altLang="zh-CN">
                <a:ea typeface="宋体" charset="-122"/>
              </a:endParaRPr>
            </a:p>
          </p:txBody>
        </p:sp>
        <p:sp>
          <p:nvSpPr>
            <p:cNvPr id="38933" name="Rectangle 20"/>
            <p:cNvSpPr>
              <a:spLocks noChangeArrowheads="1"/>
            </p:cNvSpPr>
            <p:nvPr/>
          </p:nvSpPr>
          <p:spPr bwMode="auto">
            <a:xfrm>
              <a:off x="4289" y="3024"/>
              <a:ext cx="80" cy="173"/>
            </a:xfrm>
            <a:prstGeom prst="rect">
              <a:avLst/>
            </a:prstGeom>
            <a:noFill/>
            <a:ln w="9525">
              <a:noFill/>
              <a:miter lim="800000"/>
              <a:headEnd/>
              <a:tailEnd/>
            </a:ln>
          </p:spPr>
          <p:txBody>
            <a:bodyPr wrap="none" lIns="0" tIns="0" rIns="0" bIns="0">
              <a:spAutoFit/>
            </a:bodyPr>
            <a:lstStyle/>
            <a:p>
              <a:pPr algn="l"/>
              <a:r>
                <a:rPr lang="en-US" altLang="zh-CN" sz="1800">
                  <a:solidFill>
                    <a:srgbClr val="000000"/>
                  </a:solidFill>
                  <a:latin typeface="Arial" charset="0"/>
                  <a:ea typeface="宋体" charset="-122"/>
                </a:rPr>
                <a:t>0</a:t>
              </a:r>
              <a:endParaRPr lang="en-US" altLang="zh-CN">
                <a:ea typeface="宋体" charset="-122"/>
              </a:endParaRPr>
            </a:p>
          </p:txBody>
        </p:sp>
        <p:sp>
          <p:nvSpPr>
            <p:cNvPr id="38934" name="Rectangle 21"/>
            <p:cNvSpPr>
              <a:spLocks noChangeArrowheads="1"/>
            </p:cNvSpPr>
            <p:nvPr/>
          </p:nvSpPr>
          <p:spPr bwMode="auto">
            <a:xfrm>
              <a:off x="4510" y="3024"/>
              <a:ext cx="80" cy="173"/>
            </a:xfrm>
            <a:prstGeom prst="rect">
              <a:avLst/>
            </a:prstGeom>
            <a:noFill/>
            <a:ln w="9525">
              <a:noFill/>
              <a:miter lim="800000"/>
              <a:headEnd/>
              <a:tailEnd/>
            </a:ln>
          </p:spPr>
          <p:txBody>
            <a:bodyPr wrap="none" lIns="0" tIns="0" rIns="0" bIns="0">
              <a:spAutoFit/>
            </a:bodyPr>
            <a:lstStyle/>
            <a:p>
              <a:pPr algn="l"/>
              <a:r>
                <a:rPr lang="en-US" altLang="zh-CN" sz="1800">
                  <a:solidFill>
                    <a:srgbClr val="000000"/>
                  </a:solidFill>
                  <a:latin typeface="Arial" charset="0"/>
                  <a:ea typeface="宋体" charset="-122"/>
                </a:rPr>
                <a:t>1</a:t>
              </a:r>
              <a:endParaRPr lang="en-US" altLang="zh-CN">
                <a:ea typeface="宋体" charset="-122"/>
              </a:endParaRPr>
            </a:p>
          </p:txBody>
        </p:sp>
        <p:sp>
          <p:nvSpPr>
            <p:cNvPr id="38935" name="Rectangle 22"/>
            <p:cNvSpPr>
              <a:spLocks noChangeArrowheads="1"/>
            </p:cNvSpPr>
            <p:nvPr/>
          </p:nvSpPr>
          <p:spPr bwMode="auto">
            <a:xfrm>
              <a:off x="4730" y="3024"/>
              <a:ext cx="80" cy="173"/>
            </a:xfrm>
            <a:prstGeom prst="rect">
              <a:avLst/>
            </a:prstGeom>
            <a:noFill/>
            <a:ln w="9525">
              <a:noFill/>
              <a:miter lim="800000"/>
              <a:headEnd/>
              <a:tailEnd/>
            </a:ln>
          </p:spPr>
          <p:txBody>
            <a:bodyPr wrap="none" lIns="0" tIns="0" rIns="0" bIns="0">
              <a:spAutoFit/>
            </a:bodyPr>
            <a:lstStyle/>
            <a:p>
              <a:pPr algn="l"/>
              <a:r>
                <a:rPr lang="en-US" altLang="zh-CN" sz="1800">
                  <a:solidFill>
                    <a:srgbClr val="000000"/>
                  </a:solidFill>
                  <a:latin typeface="Arial" charset="0"/>
                  <a:ea typeface="宋体" charset="-122"/>
                </a:rPr>
                <a:t>0</a:t>
              </a:r>
              <a:endParaRPr lang="en-US" altLang="zh-CN">
                <a:ea typeface="宋体" charset="-122"/>
              </a:endParaRPr>
            </a:p>
          </p:txBody>
        </p:sp>
        <p:sp>
          <p:nvSpPr>
            <p:cNvPr id="38936" name="Line 23"/>
            <p:cNvSpPr>
              <a:spLocks noChangeShapeType="1"/>
            </p:cNvSpPr>
            <p:nvPr/>
          </p:nvSpPr>
          <p:spPr bwMode="auto">
            <a:xfrm>
              <a:off x="1358" y="3214"/>
              <a:ext cx="1" cy="445"/>
            </a:xfrm>
            <a:prstGeom prst="line">
              <a:avLst/>
            </a:prstGeom>
            <a:noFill/>
            <a:ln w="14288">
              <a:solidFill>
                <a:srgbClr val="000000"/>
              </a:solidFill>
              <a:prstDash val="sysDot"/>
              <a:round/>
              <a:headEnd/>
              <a:tailEnd/>
            </a:ln>
          </p:spPr>
          <p:txBody>
            <a:bodyPr/>
            <a:lstStyle/>
            <a:p>
              <a:endParaRPr lang="zh-CN" altLang="en-US"/>
            </a:p>
          </p:txBody>
        </p:sp>
        <p:sp>
          <p:nvSpPr>
            <p:cNvPr id="38937" name="Line 24"/>
            <p:cNvSpPr>
              <a:spLocks noChangeShapeType="1"/>
            </p:cNvSpPr>
            <p:nvPr/>
          </p:nvSpPr>
          <p:spPr bwMode="auto">
            <a:xfrm>
              <a:off x="1583" y="3214"/>
              <a:ext cx="1" cy="445"/>
            </a:xfrm>
            <a:prstGeom prst="line">
              <a:avLst/>
            </a:prstGeom>
            <a:noFill/>
            <a:ln w="14288">
              <a:solidFill>
                <a:srgbClr val="000000"/>
              </a:solidFill>
              <a:prstDash val="sysDot"/>
              <a:round/>
              <a:headEnd/>
              <a:tailEnd/>
            </a:ln>
          </p:spPr>
          <p:txBody>
            <a:bodyPr/>
            <a:lstStyle/>
            <a:p>
              <a:endParaRPr lang="zh-CN" altLang="en-US"/>
            </a:p>
          </p:txBody>
        </p:sp>
        <p:sp>
          <p:nvSpPr>
            <p:cNvPr id="38938" name="Line 25"/>
            <p:cNvSpPr>
              <a:spLocks noChangeShapeType="1"/>
            </p:cNvSpPr>
            <p:nvPr/>
          </p:nvSpPr>
          <p:spPr bwMode="auto">
            <a:xfrm>
              <a:off x="1803" y="3214"/>
              <a:ext cx="4" cy="445"/>
            </a:xfrm>
            <a:prstGeom prst="line">
              <a:avLst/>
            </a:prstGeom>
            <a:noFill/>
            <a:ln w="14288">
              <a:solidFill>
                <a:srgbClr val="000000"/>
              </a:solidFill>
              <a:prstDash val="sysDot"/>
              <a:round/>
              <a:headEnd/>
              <a:tailEnd/>
            </a:ln>
          </p:spPr>
          <p:txBody>
            <a:bodyPr/>
            <a:lstStyle/>
            <a:p>
              <a:endParaRPr lang="zh-CN" altLang="en-US"/>
            </a:p>
          </p:txBody>
        </p:sp>
        <p:sp>
          <p:nvSpPr>
            <p:cNvPr id="38939" name="Line 26"/>
            <p:cNvSpPr>
              <a:spLocks noChangeShapeType="1"/>
            </p:cNvSpPr>
            <p:nvPr/>
          </p:nvSpPr>
          <p:spPr bwMode="auto">
            <a:xfrm>
              <a:off x="2019" y="3214"/>
              <a:ext cx="4" cy="445"/>
            </a:xfrm>
            <a:prstGeom prst="line">
              <a:avLst/>
            </a:prstGeom>
            <a:noFill/>
            <a:ln w="14288">
              <a:solidFill>
                <a:srgbClr val="000000"/>
              </a:solidFill>
              <a:prstDash val="sysDot"/>
              <a:round/>
              <a:headEnd/>
              <a:tailEnd/>
            </a:ln>
          </p:spPr>
          <p:txBody>
            <a:bodyPr/>
            <a:lstStyle/>
            <a:p>
              <a:endParaRPr lang="zh-CN" altLang="en-US"/>
            </a:p>
          </p:txBody>
        </p:sp>
        <p:sp>
          <p:nvSpPr>
            <p:cNvPr id="38940" name="Line 27"/>
            <p:cNvSpPr>
              <a:spLocks noChangeShapeType="1"/>
            </p:cNvSpPr>
            <p:nvPr/>
          </p:nvSpPr>
          <p:spPr bwMode="auto">
            <a:xfrm>
              <a:off x="2244" y="3214"/>
              <a:ext cx="1" cy="445"/>
            </a:xfrm>
            <a:prstGeom prst="line">
              <a:avLst/>
            </a:prstGeom>
            <a:noFill/>
            <a:ln w="14288">
              <a:solidFill>
                <a:srgbClr val="000000"/>
              </a:solidFill>
              <a:prstDash val="sysDot"/>
              <a:round/>
              <a:headEnd/>
              <a:tailEnd/>
            </a:ln>
          </p:spPr>
          <p:txBody>
            <a:bodyPr/>
            <a:lstStyle/>
            <a:p>
              <a:endParaRPr lang="zh-CN" altLang="en-US"/>
            </a:p>
          </p:txBody>
        </p:sp>
        <p:sp>
          <p:nvSpPr>
            <p:cNvPr id="38941" name="Line 28"/>
            <p:cNvSpPr>
              <a:spLocks noChangeShapeType="1"/>
            </p:cNvSpPr>
            <p:nvPr/>
          </p:nvSpPr>
          <p:spPr bwMode="auto">
            <a:xfrm>
              <a:off x="2460" y="3214"/>
              <a:ext cx="1" cy="445"/>
            </a:xfrm>
            <a:prstGeom prst="line">
              <a:avLst/>
            </a:prstGeom>
            <a:noFill/>
            <a:ln w="14288">
              <a:solidFill>
                <a:srgbClr val="000000"/>
              </a:solidFill>
              <a:prstDash val="sysDot"/>
              <a:round/>
              <a:headEnd/>
              <a:tailEnd/>
            </a:ln>
          </p:spPr>
          <p:txBody>
            <a:bodyPr/>
            <a:lstStyle/>
            <a:p>
              <a:endParaRPr lang="zh-CN" altLang="en-US"/>
            </a:p>
          </p:txBody>
        </p:sp>
        <p:sp>
          <p:nvSpPr>
            <p:cNvPr id="38942" name="Line 29"/>
            <p:cNvSpPr>
              <a:spLocks noChangeShapeType="1"/>
            </p:cNvSpPr>
            <p:nvPr/>
          </p:nvSpPr>
          <p:spPr bwMode="auto">
            <a:xfrm>
              <a:off x="2685" y="3214"/>
              <a:ext cx="1" cy="445"/>
            </a:xfrm>
            <a:prstGeom prst="line">
              <a:avLst/>
            </a:prstGeom>
            <a:noFill/>
            <a:ln w="14288">
              <a:solidFill>
                <a:srgbClr val="000000"/>
              </a:solidFill>
              <a:prstDash val="sysDot"/>
              <a:round/>
              <a:headEnd/>
              <a:tailEnd/>
            </a:ln>
          </p:spPr>
          <p:txBody>
            <a:bodyPr/>
            <a:lstStyle/>
            <a:p>
              <a:endParaRPr lang="zh-CN" altLang="en-US"/>
            </a:p>
          </p:txBody>
        </p:sp>
        <p:sp>
          <p:nvSpPr>
            <p:cNvPr id="38943" name="Line 30"/>
            <p:cNvSpPr>
              <a:spLocks noChangeShapeType="1"/>
            </p:cNvSpPr>
            <p:nvPr/>
          </p:nvSpPr>
          <p:spPr bwMode="auto">
            <a:xfrm>
              <a:off x="2905" y="3214"/>
              <a:ext cx="4" cy="445"/>
            </a:xfrm>
            <a:prstGeom prst="line">
              <a:avLst/>
            </a:prstGeom>
            <a:noFill/>
            <a:ln w="14288">
              <a:solidFill>
                <a:srgbClr val="000000"/>
              </a:solidFill>
              <a:prstDash val="sysDot"/>
              <a:round/>
              <a:headEnd/>
              <a:tailEnd/>
            </a:ln>
          </p:spPr>
          <p:txBody>
            <a:bodyPr/>
            <a:lstStyle/>
            <a:p>
              <a:endParaRPr lang="zh-CN" altLang="en-US"/>
            </a:p>
          </p:txBody>
        </p:sp>
        <p:sp>
          <p:nvSpPr>
            <p:cNvPr id="38944" name="Line 31"/>
            <p:cNvSpPr>
              <a:spLocks noChangeShapeType="1"/>
            </p:cNvSpPr>
            <p:nvPr/>
          </p:nvSpPr>
          <p:spPr bwMode="auto">
            <a:xfrm>
              <a:off x="3121" y="3214"/>
              <a:ext cx="4" cy="445"/>
            </a:xfrm>
            <a:prstGeom prst="line">
              <a:avLst/>
            </a:prstGeom>
            <a:noFill/>
            <a:ln w="14288">
              <a:solidFill>
                <a:srgbClr val="000000"/>
              </a:solidFill>
              <a:prstDash val="sysDot"/>
              <a:round/>
              <a:headEnd/>
              <a:tailEnd/>
            </a:ln>
          </p:spPr>
          <p:txBody>
            <a:bodyPr/>
            <a:lstStyle/>
            <a:p>
              <a:endParaRPr lang="zh-CN" altLang="en-US"/>
            </a:p>
          </p:txBody>
        </p:sp>
        <p:sp>
          <p:nvSpPr>
            <p:cNvPr id="38945" name="Line 32"/>
            <p:cNvSpPr>
              <a:spLocks noChangeShapeType="1"/>
            </p:cNvSpPr>
            <p:nvPr/>
          </p:nvSpPr>
          <p:spPr bwMode="auto">
            <a:xfrm>
              <a:off x="3342" y="3214"/>
              <a:ext cx="1" cy="445"/>
            </a:xfrm>
            <a:prstGeom prst="line">
              <a:avLst/>
            </a:prstGeom>
            <a:noFill/>
            <a:ln w="14288">
              <a:solidFill>
                <a:srgbClr val="000000"/>
              </a:solidFill>
              <a:prstDash val="sysDot"/>
              <a:round/>
              <a:headEnd/>
              <a:tailEnd/>
            </a:ln>
          </p:spPr>
          <p:txBody>
            <a:bodyPr/>
            <a:lstStyle/>
            <a:p>
              <a:endParaRPr lang="zh-CN" altLang="en-US"/>
            </a:p>
          </p:txBody>
        </p:sp>
        <p:sp>
          <p:nvSpPr>
            <p:cNvPr id="38946" name="Line 33"/>
            <p:cNvSpPr>
              <a:spLocks noChangeShapeType="1"/>
            </p:cNvSpPr>
            <p:nvPr/>
          </p:nvSpPr>
          <p:spPr bwMode="auto">
            <a:xfrm>
              <a:off x="3562" y="3214"/>
              <a:ext cx="1" cy="445"/>
            </a:xfrm>
            <a:prstGeom prst="line">
              <a:avLst/>
            </a:prstGeom>
            <a:noFill/>
            <a:ln w="14288">
              <a:solidFill>
                <a:srgbClr val="000000"/>
              </a:solidFill>
              <a:prstDash val="sysDot"/>
              <a:round/>
              <a:headEnd/>
              <a:tailEnd/>
            </a:ln>
          </p:spPr>
          <p:txBody>
            <a:bodyPr/>
            <a:lstStyle/>
            <a:p>
              <a:endParaRPr lang="zh-CN" altLang="en-US"/>
            </a:p>
          </p:txBody>
        </p:sp>
        <p:sp>
          <p:nvSpPr>
            <p:cNvPr id="38947" name="Line 34"/>
            <p:cNvSpPr>
              <a:spLocks noChangeShapeType="1"/>
            </p:cNvSpPr>
            <p:nvPr/>
          </p:nvSpPr>
          <p:spPr bwMode="auto">
            <a:xfrm>
              <a:off x="3788" y="3212"/>
              <a:ext cx="1" cy="445"/>
            </a:xfrm>
            <a:prstGeom prst="line">
              <a:avLst/>
            </a:prstGeom>
            <a:noFill/>
            <a:ln w="14288">
              <a:solidFill>
                <a:srgbClr val="000000"/>
              </a:solidFill>
              <a:prstDash val="sysDot"/>
              <a:round/>
              <a:headEnd/>
              <a:tailEnd/>
            </a:ln>
          </p:spPr>
          <p:txBody>
            <a:bodyPr/>
            <a:lstStyle/>
            <a:p>
              <a:endParaRPr lang="zh-CN" altLang="en-US"/>
            </a:p>
          </p:txBody>
        </p:sp>
        <p:sp>
          <p:nvSpPr>
            <p:cNvPr id="38948" name="Line 35"/>
            <p:cNvSpPr>
              <a:spLocks noChangeShapeType="1"/>
            </p:cNvSpPr>
            <p:nvPr/>
          </p:nvSpPr>
          <p:spPr bwMode="auto">
            <a:xfrm>
              <a:off x="4028" y="3212"/>
              <a:ext cx="5" cy="445"/>
            </a:xfrm>
            <a:prstGeom prst="line">
              <a:avLst/>
            </a:prstGeom>
            <a:noFill/>
            <a:ln w="14288">
              <a:solidFill>
                <a:srgbClr val="000000"/>
              </a:solidFill>
              <a:prstDash val="sysDot"/>
              <a:round/>
              <a:headEnd/>
              <a:tailEnd/>
            </a:ln>
          </p:spPr>
          <p:txBody>
            <a:bodyPr/>
            <a:lstStyle/>
            <a:p>
              <a:endParaRPr lang="zh-CN" altLang="en-US"/>
            </a:p>
          </p:txBody>
        </p:sp>
        <p:sp>
          <p:nvSpPr>
            <p:cNvPr id="38949" name="Line 36"/>
            <p:cNvSpPr>
              <a:spLocks noChangeShapeType="1"/>
            </p:cNvSpPr>
            <p:nvPr/>
          </p:nvSpPr>
          <p:spPr bwMode="auto">
            <a:xfrm>
              <a:off x="4223" y="3214"/>
              <a:ext cx="5" cy="445"/>
            </a:xfrm>
            <a:prstGeom prst="line">
              <a:avLst/>
            </a:prstGeom>
            <a:noFill/>
            <a:ln w="14288">
              <a:solidFill>
                <a:srgbClr val="000000"/>
              </a:solidFill>
              <a:prstDash val="sysDot"/>
              <a:round/>
              <a:headEnd/>
              <a:tailEnd/>
            </a:ln>
          </p:spPr>
          <p:txBody>
            <a:bodyPr/>
            <a:lstStyle/>
            <a:p>
              <a:endParaRPr lang="zh-CN" altLang="en-US"/>
            </a:p>
          </p:txBody>
        </p:sp>
        <p:sp>
          <p:nvSpPr>
            <p:cNvPr id="38950" name="Line 37"/>
            <p:cNvSpPr>
              <a:spLocks noChangeShapeType="1"/>
            </p:cNvSpPr>
            <p:nvPr/>
          </p:nvSpPr>
          <p:spPr bwMode="auto">
            <a:xfrm>
              <a:off x="4448" y="3214"/>
              <a:ext cx="1" cy="445"/>
            </a:xfrm>
            <a:prstGeom prst="line">
              <a:avLst/>
            </a:prstGeom>
            <a:noFill/>
            <a:ln w="14288">
              <a:solidFill>
                <a:srgbClr val="000000"/>
              </a:solidFill>
              <a:prstDash val="sysDot"/>
              <a:round/>
              <a:headEnd/>
              <a:tailEnd/>
            </a:ln>
          </p:spPr>
          <p:txBody>
            <a:bodyPr/>
            <a:lstStyle/>
            <a:p>
              <a:endParaRPr lang="zh-CN" altLang="en-US"/>
            </a:p>
          </p:txBody>
        </p:sp>
        <p:sp>
          <p:nvSpPr>
            <p:cNvPr id="38951" name="Line 38"/>
            <p:cNvSpPr>
              <a:spLocks noChangeShapeType="1"/>
            </p:cNvSpPr>
            <p:nvPr/>
          </p:nvSpPr>
          <p:spPr bwMode="auto">
            <a:xfrm>
              <a:off x="4664" y="3214"/>
              <a:ext cx="4" cy="445"/>
            </a:xfrm>
            <a:prstGeom prst="line">
              <a:avLst/>
            </a:prstGeom>
            <a:noFill/>
            <a:ln w="14288">
              <a:solidFill>
                <a:srgbClr val="000000"/>
              </a:solidFill>
              <a:prstDash val="sysDot"/>
              <a:round/>
              <a:headEnd/>
              <a:tailEnd/>
            </a:ln>
          </p:spPr>
          <p:txBody>
            <a:bodyPr/>
            <a:lstStyle/>
            <a:p>
              <a:endParaRPr lang="zh-CN" altLang="en-US"/>
            </a:p>
          </p:txBody>
        </p:sp>
        <p:sp>
          <p:nvSpPr>
            <p:cNvPr id="38952" name="Line 39"/>
            <p:cNvSpPr>
              <a:spLocks noChangeShapeType="1"/>
            </p:cNvSpPr>
            <p:nvPr/>
          </p:nvSpPr>
          <p:spPr bwMode="auto">
            <a:xfrm>
              <a:off x="4880" y="3214"/>
              <a:ext cx="5" cy="445"/>
            </a:xfrm>
            <a:prstGeom prst="line">
              <a:avLst/>
            </a:prstGeom>
            <a:noFill/>
            <a:ln w="14288">
              <a:solidFill>
                <a:srgbClr val="000000"/>
              </a:solidFill>
              <a:prstDash val="sysDot"/>
              <a:round/>
              <a:headEnd/>
              <a:tailEnd/>
            </a:ln>
          </p:spPr>
          <p:txBody>
            <a:bodyPr/>
            <a:lstStyle/>
            <a:p>
              <a:endParaRPr lang="zh-CN" altLang="en-US"/>
            </a:p>
          </p:txBody>
        </p:sp>
        <p:sp>
          <p:nvSpPr>
            <p:cNvPr id="38953" name="Freeform 40"/>
            <p:cNvSpPr>
              <a:spLocks/>
            </p:cNvSpPr>
            <p:nvPr/>
          </p:nvSpPr>
          <p:spPr bwMode="auto">
            <a:xfrm>
              <a:off x="1322" y="3438"/>
              <a:ext cx="3598" cy="221"/>
            </a:xfrm>
            <a:custGeom>
              <a:avLst/>
              <a:gdLst>
                <a:gd name="T0" fmla="*/ 3598 w 3598"/>
                <a:gd name="T1" fmla="*/ 221 h 221"/>
                <a:gd name="T2" fmla="*/ 3346 w 3598"/>
                <a:gd name="T3" fmla="*/ 221 h 221"/>
                <a:gd name="T4" fmla="*/ 3346 w 3598"/>
                <a:gd name="T5" fmla="*/ 0 h 221"/>
                <a:gd name="T6" fmla="*/ 3126 w 3598"/>
                <a:gd name="T7" fmla="*/ 0 h 221"/>
                <a:gd name="T8" fmla="*/ 3126 w 3598"/>
                <a:gd name="T9" fmla="*/ 221 h 221"/>
                <a:gd name="T10" fmla="*/ 2240 w 3598"/>
                <a:gd name="T11" fmla="*/ 221 h 221"/>
                <a:gd name="T12" fmla="*/ 2240 w 3598"/>
                <a:gd name="T13" fmla="*/ 221 h 221"/>
                <a:gd name="T14" fmla="*/ 2240 w 3598"/>
                <a:gd name="T15" fmla="*/ 0 h 221"/>
                <a:gd name="T16" fmla="*/ 2020 w 3598"/>
                <a:gd name="T17" fmla="*/ 0 h 221"/>
                <a:gd name="T18" fmla="*/ 2020 w 3598"/>
                <a:gd name="T19" fmla="*/ 221 h 221"/>
                <a:gd name="T20" fmla="*/ 1803 w 3598"/>
                <a:gd name="T21" fmla="*/ 221 h 221"/>
                <a:gd name="T22" fmla="*/ 1803 w 3598"/>
                <a:gd name="T23" fmla="*/ 221 h 221"/>
                <a:gd name="T24" fmla="*/ 1803 w 3598"/>
                <a:gd name="T25" fmla="*/ 0 h 221"/>
                <a:gd name="T26" fmla="*/ 922 w 3598"/>
                <a:gd name="T27" fmla="*/ 0 h 221"/>
                <a:gd name="T28" fmla="*/ 922 w 3598"/>
                <a:gd name="T29" fmla="*/ 221 h 221"/>
                <a:gd name="T30" fmla="*/ 701 w 3598"/>
                <a:gd name="T31" fmla="*/ 221 h 221"/>
                <a:gd name="T32" fmla="*/ 701 w 3598"/>
                <a:gd name="T33" fmla="*/ 221 h 221"/>
                <a:gd name="T34" fmla="*/ 701 w 3598"/>
                <a:gd name="T35" fmla="*/ 0 h 221"/>
                <a:gd name="T36" fmla="*/ 485 w 3598"/>
                <a:gd name="T37" fmla="*/ 0 h 221"/>
                <a:gd name="T38" fmla="*/ 485 w 3598"/>
                <a:gd name="T39" fmla="*/ 221 h 221"/>
                <a:gd name="T40" fmla="*/ 0 w 3598"/>
                <a:gd name="T41" fmla="*/ 221 h 22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598"/>
                <a:gd name="T64" fmla="*/ 0 h 221"/>
                <a:gd name="T65" fmla="*/ 3598 w 3598"/>
                <a:gd name="T66" fmla="*/ 221 h 22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598" h="221">
                  <a:moveTo>
                    <a:pt x="3598" y="221"/>
                  </a:moveTo>
                  <a:lnTo>
                    <a:pt x="3346" y="221"/>
                  </a:lnTo>
                  <a:lnTo>
                    <a:pt x="3346" y="0"/>
                  </a:lnTo>
                  <a:lnTo>
                    <a:pt x="3126" y="0"/>
                  </a:lnTo>
                  <a:lnTo>
                    <a:pt x="3126" y="221"/>
                  </a:lnTo>
                  <a:lnTo>
                    <a:pt x="2240" y="221"/>
                  </a:lnTo>
                  <a:lnTo>
                    <a:pt x="2240" y="0"/>
                  </a:lnTo>
                  <a:lnTo>
                    <a:pt x="2020" y="0"/>
                  </a:lnTo>
                  <a:lnTo>
                    <a:pt x="2020" y="221"/>
                  </a:lnTo>
                  <a:lnTo>
                    <a:pt x="1803" y="221"/>
                  </a:lnTo>
                  <a:lnTo>
                    <a:pt x="1803" y="0"/>
                  </a:lnTo>
                  <a:lnTo>
                    <a:pt x="922" y="0"/>
                  </a:lnTo>
                  <a:lnTo>
                    <a:pt x="922" y="221"/>
                  </a:lnTo>
                  <a:lnTo>
                    <a:pt x="701" y="221"/>
                  </a:lnTo>
                  <a:lnTo>
                    <a:pt x="701" y="0"/>
                  </a:lnTo>
                  <a:lnTo>
                    <a:pt x="485" y="0"/>
                  </a:lnTo>
                  <a:lnTo>
                    <a:pt x="485" y="221"/>
                  </a:lnTo>
                  <a:lnTo>
                    <a:pt x="0" y="221"/>
                  </a:lnTo>
                </a:path>
              </a:pathLst>
            </a:custGeom>
            <a:noFill/>
            <a:ln w="14288">
              <a:solidFill>
                <a:srgbClr val="000000"/>
              </a:solidFill>
              <a:round/>
              <a:headEnd/>
              <a:tailEnd/>
            </a:ln>
          </p:spPr>
          <p:txBody>
            <a:bodyPr/>
            <a:lstStyle/>
            <a:p>
              <a:endParaRPr lang="zh-CN" altLang="zh-CN"/>
            </a:p>
          </p:txBody>
        </p:sp>
      </p:grpSp>
      <p:sp>
        <p:nvSpPr>
          <p:cNvPr id="3" name="Slide Number Placeholder 2"/>
          <p:cNvSpPr>
            <a:spLocks noGrp="1"/>
          </p:cNvSpPr>
          <p:nvPr>
            <p:ph type="sldNum" sz="quarter" idx="12"/>
          </p:nvPr>
        </p:nvSpPr>
        <p:spPr/>
        <p:txBody>
          <a:bodyPr/>
          <a:lstStyle/>
          <a:p>
            <a:fld id="{9648F39E-9C37-485F-AC97-16BB4BDF9F49}" type="slidenum">
              <a:rPr kumimoji="0" lang="en-US" smtClean="0"/>
              <a:t>27</a:t>
            </a:fld>
            <a:endParaRPr kumimoji="0" lang="en-US"/>
          </a:p>
        </p:txBody>
      </p:sp>
    </p:spTree>
    <p:extLst>
      <p:ext uri="{BB962C8B-B14F-4D97-AF65-F5344CB8AC3E}">
        <p14:creationId xmlns:p14="http://schemas.microsoft.com/office/powerpoint/2010/main" val="9660070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p:txBody>
          <a:bodyPr>
            <a:normAutofit fontScale="90000"/>
          </a:bodyPr>
          <a:lstStyle/>
          <a:p>
            <a:r>
              <a:rPr lang="en-US" altLang="zh-CN" smtClean="0">
                <a:ea typeface="宋体" charset="-122"/>
              </a:rPr>
              <a:t>Problem: Consecutive 1s or 0s</a:t>
            </a:r>
          </a:p>
        </p:txBody>
      </p:sp>
      <p:sp>
        <p:nvSpPr>
          <p:cNvPr id="39940" name="Rectangle 3"/>
          <p:cNvSpPr>
            <a:spLocks noGrp="1" noChangeArrowheads="1"/>
          </p:cNvSpPr>
          <p:nvPr>
            <p:ph type="body" idx="1"/>
          </p:nvPr>
        </p:nvSpPr>
        <p:spPr/>
        <p:txBody>
          <a:bodyPr>
            <a:normAutofit/>
          </a:bodyPr>
          <a:lstStyle/>
          <a:p>
            <a:r>
              <a:rPr lang="en-US" altLang="zh-CN" sz="2200" dirty="0" smtClean="0">
                <a:ea typeface="宋体" charset="-122"/>
              </a:rPr>
              <a:t>Low signal (0) may be interpreted as </a:t>
            </a:r>
            <a:r>
              <a:rPr lang="en-US" altLang="zh-CN" sz="2200" b="1" dirty="0" smtClean="0">
                <a:solidFill>
                  <a:srgbClr val="CC0000"/>
                </a:solidFill>
                <a:ea typeface="宋体" charset="-122"/>
              </a:rPr>
              <a:t>no signal</a:t>
            </a:r>
          </a:p>
          <a:p>
            <a:r>
              <a:rPr lang="en-US" altLang="zh-CN" sz="2200" dirty="0" smtClean="0">
                <a:ea typeface="宋体" charset="-122"/>
              </a:rPr>
              <a:t>High signal (1) leads to </a:t>
            </a:r>
            <a:r>
              <a:rPr lang="en-US" altLang="zh-CN" sz="2200" b="1" dirty="0" smtClean="0">
                <a:solidFill>
                  <a:srgbClr val="CC0000"/>
                </a:solidFill>
                <a:ea typeface="宋体" charset="-122"/>
              </a:rPr>
              <a:t>baseline wander</a:t>
            </a:r>
          </a:p>
          <a:p>
            <a:r>
              <a:rPr lang="en-US" altLang="zh-CN" sz="2200" dirty="0" smtClean="0">
                <a:ea typeface="宋体" charset="-122"/>
              </a:rPr>
              <a:t>Unable to </a:t>
            </a:r>
            <a:r>
              <a:rPr lang="en-US" altLang="zh-CN" sz="2200" b="1" dirty="0" smtClean="0">
                <a:solidFill>
                  <a:srgbClr val="CC0000"/>
                </a:solidFill>
                <a:ea typeface="宋体" charset="-122"/>
              </a:rPr>
              <a:t>recover clock</a:t>
            </a:r>
          </a:p>
          <a:p>
            <a:pPr lvl="1"/>
            <a:r>
              <a:rPr lang="en-US" altLang="zh-CN" sz="2200" dirty="0" smtClean="0">
                <a:ea typeface="宋体" charset="-122"/>
              </a:rPr>
              <a:t>sender’s and receiver’s clock have to be precisely synchronized</a:t>
            </a:r>
          </a:p>
          <a:p>
            <a:pPr lvl="1"/>
            <a:r>
              <a:rPr lang="en-US" altLang="zh-CN" sz="2200" dirty="0" smtClean="0">
                <a:ea typeface="宋体" charset="-122"/>
              </a:rPr>
              <a:t>receiver resynchronizes on each signal transition</a:t>
            </a:r>
          </a:p>
          <a:p>
            <a:pPr lvl="1"/>
            <a:r>
              <a:rPr lang="en-US" altLang="zh-CN" sz="2200" dirty="0" smtClean="0">
                <a:solidFill>
                  <a:srgbClr val="CC0000"/>
                </a:solidFill>
                <a:ea typeface="宋体" charset="-122"/>
              </a:rPr>
              <a:t>clock drift</a:t>
            </a:r>
            <a:r>
              <a:rPr lang="en-US" altLang="zh-CN" sz="2200" dirty="0" smtClean="0">
                <a:ea typeface="宋体" charset="-122"/>
              </a:rPr>
              <a:t> in long periods without transition</a:t>
            </a:r>
          </a:p>
        </p:txBody>
      </p:sp>
      <p:grpSp>
        <p:nvGrpSpPr>
          <p:cNvPr id="2" name="Group 8"/>
          <p:cNvGrpSpPr>
            <a:grpSpLocks/>
          </p:cNvGrpSpPr>
          <p:nvPr/>
        </p:nvGrpSpPr>
        <p:grpSpPr bwMode="auto">
          <a:xfrm>
            <a:off x="1763688" y="5013176"/>
            <a:ext cx="5818212" cy="842963"/>
            <a:chOff x="1226" y="3354"/>
            <a:chExt cx="2974" cy="531"/>
          </a:xfrm>
        </p:grpSpPr>
        <p:sp>
          <p:nvSpPr>
            <p:cNvPr id="39942" name="Freeform 4"/>
            <p:cNvSpPr>
              <a:spLocks/>
            </p:cNvSpPr>
            <p:nvPr/>
          </p:nvSpPr>
          <p:spPr bwMode="auto">
            <a:xfrm>
              <a:off x="2313" y="3354"/>
              <a:ext cx="1836" cy="225"/>
            </a:xfrm>
            <a:custGeom>
              <a:avLst/>
              <a:gdLst>
                <a:gd name="T0" fmla="*/ 0 w 1836"/>
                <a:gd name="T1" fmla="*/ 225 h 225"/>
                <a:gd name="T2" fmla="*/ 117 w 1836"/>
                <a:gd name="T3" fmla="*/ 225 h 225"/>
                <a:gd name="T4" fmla="*/ 117 w 1836"/>
                <a:gd name="T5" fmla="*/ 0 h 225"/>
                <a:gd name="T6" fmla="*/ 231 w 1836"/>
                <a:gd name="T7" fmla="*/ 0 h 225"/>
                <a:gd name="T8" fmla="*/ 231 w 1836"/>
                <a:gd name="T9" fmla="*/ 225 h 225"/>
                <a:gd name="T10" fmla="*/ 342 w 1836"/>
                <a:gd name="T11" fmla="*/ 225 h 225"/>
                <a:gd name="T12" fmla="*/ 342 w 1836"/>
                <a:gd name="T13" fmla="*/ 0 h 225"/>
                <a:gd name="T14" fmla="*/ 462 w 1836"/>
                <a:gd name="T15" fmla="*/ 0 h 225"/>
                <a:gd name="T16" fmla="*/ 465 w 1836"/>
                <a:gd name="T17" fmla="*/ 225 h 225"/>
                <a:gd name="T18" fmla="*/ 576 w 1836"/>
                <a:gd name="T19" fmla="*/ 225 h 225"/>
                <a:gd name="T20" fmla="*/ 576 w 1836"/>
                <a:gd name="T21" fmla="*/ 0 h 225"/>
                <a:gd name="T22" fmla="*/ 690 w 1836"/>
                <a:gd name="T23" fmla="*/ 0 h 225"/>
                <a:gd name="T24" fmla="*/ 690 w 1836"/>
                <a:gd name="T25" fmla="*/ 225 h 225"/>
                <a:gd name="T26" fmla="*/ 804 w 1836"/>
                <a:gd name="T27" fmla="*/ 225 h 225"/>
                <a:gd name="T28" fmla="*/ 804 w 1836"/>
                <a:gd name="T29" fmla="*/ 0 h 225"/>
                <a:gd name="T30" fmla="*/ 918 w 1836"/>
                <a:gd name="T31" fmla="*/ 0 h 225"/>
                <a:gd name="T32" fmla="*/ 918 w 1836"/>
                <a:gd name="T33" fmla="*/ 225 h 225"/>
                <a:gd name="T34" fmla="*/ 1029 w 1836"/>
                <a:gd name="T35" fmla="*/ 225 h 225"/>
                <a:gd name="T36" fmla="*/ 1029 w 1836"/>
                <a:gd name="T37" fmla="*/ 0 h 225"/>
                <a:gd name="T38" fmla="*/ 1146 w 1836"/>
                <a:gd name="T39" fmla="*/ 0 h 225"/>
                <a:gd name="T40" fmla="*/ 1146 w 1836"/>
                <a:gd name="T41" fmla="*/ 225 h 225"/>
                <a:gd name="T42" fmla="*/ 1263 w 1836"/>
                <a:gd name="T43" fmla="*/ 225 h 225"/>
                <a:gd name="T44" fmla="*/ 1263 w 1836"/>
                <a:gd name="T45" fmla="*/ 0 h 225"/>
                <a:gd name="T46" fmla="*/ 1377 w 1836"/>
                <a:gd name="T47" fmla="*/ 0 h 225"/>
                <a:gd name="T48" fmla="*/ 1377 w 1836"/>
                <a:gd name="T49" fmla="*/ 225 h 225"/>
                <a:gd name="T50" fmla="*/ 1491 w 1836"/>
                <a:gd name="T51" fmla="*/ 225 h 225"/>
                <a:gd name="T52" fmla="*/ 1491 w 1836"/>
                <a:gd name="T53" fmla="*/ 0 h 225"/>
                <a:gd name="T54" fmla="*/ 1608 w 1836"/>
                <a:gd name="T55" fmla="*/ 0 h 225"/>
                <a:gd name="T56" fmla="*/ 1608 w 1836"/>
                <a:gd name="T57" fmla="*/ 225 h 225"/>
                <a:gd name="T58" fmla="*/ 1719 w 1836"/>
                <a:gd name="T59" fmla="*/ 225 h 225"/>
                <a:gd name="T60" fmla="*/ 1719 w 1836"/>
                <a:gd name="T61" fmla="*/ 0 h 225"/>
                <a:gd name="T62" fmla="*/ 1836 w 1836"/>
                <a:gd name="T63" fmla="*/ 0 h 225"/>
                <a:gd name="T64" fmla="*/ 1836 w 1836"/>
                <a:gd name="T65" fmla="*/ 225 h 2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836"/>
                <a:gd name="T100" fmla="*/ 0 h 225"/>
                <a:gd name="T101" fmla="*/ 1836 w 1836"/>
                <a:gd name="T102" fmla="*/ 225 h 22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836" h="225">
                  <a:moveTo>
                    <a:pt x="0" y="225"/>
                  </a:moveTo>
                  <a:lnTo>
                    <a:pt x="117" y="225"/>
                  </a:lnTo>
                  <a:lnTo>
                    <a:pt x="117" y="0"/>
                  </a:lnTo>
                  <a:lnTo>
                    <a:pt x="231" y="0"/>
                  </a:lnTo>
                  <a:lnTo>
                    <a:pt x="231" y="225"/>
                  </a:lnTo>
                  <a:lnTo>
                    <a:pt x="342" y="225"/>
                  </a:lnTo>
                  <a:lnTo>
                    <a:pt x="342" y="0"/>
                  </a:lnTo>
                  <a:lnTo>
                    <a:pt x="462" y="0"/>
                  </a:lnTo>
                  <a:lnTo>
                    <a:pt x="465" y="225"/>
                  </a:lnTo>
                  <a:lnTo>
                    <a:pt x="576" y="225"/>
                  </a:lnTo>
                  <a:lnTo>
                    <a:pt x="576" y="0"/>
                  </a:lnTo>
                  <a:lnTo>
                    <a:pt x="690" y="0"/>
                  </a:lnTo>
                  <a:lnTo>
                    <a:pt x="690" y="225"/>
                  </a:lnTo>
                  <a:lnTo>
                    <a:pt x="804" y="225"/>
                  </a:lnTo>
                  <a:lnTo>
                    <a:pt x="804" y="0"/>
                  </a:lnTo>
                  <a:lnTo>
                    <a:pt x="918" y="0"/>
                  </a:lnTo>
                  <a:lnTo>
                    <a:pt x="918" y="225"/>
                  </a:lnTo>
                  <a:lnTo>
                    <a:pt x="1029" y="225"/>
                  </a:lnTo>
                  <a:lnTo>
                    <a:pt x="1029" y="0"/>
                  </a:lnTo>
                  <a:lnTo>
                    <a:pt x="1146" y="0"/>
                  </a:lnTo>
                  <a:lnTo>
                    <a:pt x="1146" y="225"/>
                  </a:lnTo>
                  <a:lnTo>
                    <a:pt x="1263" y="225"/>
                  </a:lnTo>
                  <a:lnTo>
                    <a:pt x="1263" y="0"/>
                  </a:lnTo>
                  <a:lnTo>
                    <a:pt x="1377" y="0"/>
                  </a:lnTo>
                  <a:lnTo>
                    <a:pt x="1377" y="225"/>
                  </a:lnTo>
                  <a:lnTo>
                    <a:pt x="1491" y="225"/>
                  </a:lnTo>
                  <a:lnTo>
                    <a:pt x="1491" y="0"/>
                  </a:lnTo>
                  <a:lnTo>
                    <a:pt x="1608" y="0"/>
                  </a:lnTo>
                  <a:lnTo>
                    <a:pt x="1608" y="225"/>
                  </a:lnTo>
                  <a:lnTo>
                    <a:pt x="1719" y="225"/>
                  </a:lnTo>
                  <a:lnTo>
                    <a:pt x="1719" y="0"/>
                  </a:lnTo>
                  <a:lnTo>
                    <a:pt x="1836" y="0"/>
                  </a:lnTo>
                  <a:lnTo>
                    <a:pt x="1836" y="225"/>
                  </a:lnTo>
                </a:path>
              </a:pathLst>
            </a:custGeom>
            <a:noFill/>
            <a:ln w="28575">
              <a:solidFill>
                <a:schemeClr val="accent1"/>
              </a:solidFill>
              <a:round/>
              <a:headEnd/>
              <a:tailEnd/>
            </a:ln>
          </p:spPr>
          <p:txBody>
            <a:bodyPr/>
            <a:lstStyle/>
            <a:p>
              <a:endParaRPr lang="zh-CN" altLang="zh-CN"/>
            </a:p>
          </p:txBody>
        </p:sp>
        <p:sp>
          <p:nvSpPr>
            <p:cNvPr id="39943" name="Freeform 5"/>
            <p:cNvSpPr>
              <a:spLocks/>
            </p:cNvSpPr>
            <p:nvPr/>
          </p:nvSpPr>
          <p:spPr bwMode="auto">
            <a:xfrm>
              <a:off x="2238" y="3651"/>
              <a:ext cx="1962" cy="225"/>
            </a:xfrm>
            <a:custGeom>
              <a:avLst/>
              <a:gdLst>
                <a:gd name="T0" fmla="*/ 0 w 1836"/>
                <a:gd name="T1" fmla="*/ 225 h 225"/>
                <a:gd name="T2" fmla="*/ 117 w 1836"/>
                <a:gd name="T3" fmla="*/ 225 h 225"/>
                <a:gd name="T4" fmla="*/ 117 w 1836"/>
                <a:gd name="T5" fmla="*/ 0 h 225"/>
                <a:gd name="T6" fmla="*/ 231 w 1836"/>
                <a:gd name="T7" fmla="*/ 0 h 225"/>
                <a:gd name="T8" fmla="*/ 231 w 1836"/>
                <a:gd name="T9" fmla="*/ 225 h 225"/>
                <a:gd name="T10" fmla="*/ 342 w 1836"/>
                <a:gd name="T11" fmla="*/ 225 h 225"/>
                <a:gd name="T12" fmla="*/ 342 w 1836"/>
                <a:gd name="T13" fmla="*/ 0 h 225"/>
                <a:gd name="T14" fmla="*/ 462 w 1836"/>
                <a:gd name="T15" fmla="*/ 0 h 225"/>
                <a:gd name="T16" fmla="*/ 465 w 1836"/>
                <a:gd name="T17" fmla="*/ 225 h 225"/>
                <a:gd name="T18" fmla="*/ 576 w 1836"/>
                <a:gd name="T19" fmla="*/ 225 h 225"/>
                <a:gd name="T20" fmla="*/ 576 w 1836"/>
                <a:gd name="T21" fmla="*/ 0 h 225"/>
                <a:gd name="T22" fmla="*/ 690 w 1836"/>
                <a:gd name="T23" fmla="*/ 0 h 225"/>
                <a:gd name="T24" fmla="*/ 690 w 1836"/>
                <a:gd name="T25" fmla="*/ 225 h 225"/>
                <a:gd name="T26" fmla="*/ 804 w 1836"/>
                <a:gd name="T27" fmla="*/ 225 h 225"/>
                <a:gd name="T28" fmla="*/ 804 w 1836"/>
                <a:gd name="T29" fmla="*/ 0 h 225"/>
                <a:gd name="T30" fmla="*/ 918 w 1836"/>
                <a:gd name="T31" fmla="*/ 0 h 225"/>
                <a:gd name="T32" fmla="*/ 918 w 1836"/>
                <a:gd name="T33" fmla="*/ 225 h 225"/>
                <a:gd name="T34" fmla="*/ 1029 w 1836"/>
                <a:gd name="T35" fmla="*/ 225 h 225"/>
                <a:gd name="T36" fmla="*/ 1029 w 1836"/>
                <a:gd name="T37" fmla="*/ 0 h 225"/>
                <a:gd name="T38" fmla="*/ 1146 w 1836"/>
                <a:gd name="T39" fmla="*/ 0 h 225"/>
                <a:gd name="T40" fmla="*/ 1146 w 1836"/>
                <a:gd name="T41" fmla="*/ 225 h 225"/>
                <a:gd name="T42" fmla="*/ 1263 w 1836"/>
                <a:gd name="T43" fmla="*/ 225 h 225"/>
                <a:gd name="T44" fmla="*/ 1263 w 1836"/>
                <a:gd name="T45" fmla="*/ 0 h 225"/>
                <a:gd name="T46" fmla="*/ 1377 w 1836"/>
                <a:gd name="T47" fmla="*/ 0 h 225"/>
                <a:gd name="T48" fmla="*/ 1377 w 1836"/>
                <a:gd name="T49" fmla="*/ 225 h 225"/>
                <a:gd name="T50" fmla="*/ 1491 w 1836"/>
                <a:gd name="T51" fmla="*/ 225 h 225"/>
                <a:gd name="T52" fmla="*/ 1491 w 1836"/>
                <a:gd name="T53" fmla="*/ 0 h 225"/>
                <a:gd name="T54" fmla="*/ 1608 w 1836"/>
                <a:gd name="T55" fmla="*/ 0 h 225"/>
                <a:gd name="T56" fmla="*/ 1608 w 1836"/>
                <a:gd name="T57" fmla="*/ 225 h 225"/>
                <a:gd name="T58" fmla="*/ 1719 w 1836"/>
                <a:gd name="T59" fmla="*/ 225 h 225"/>
                <a:gd name="T60" fmla="*/ 1719 w 1836"/>
                <a:gd name="T61" fmla="*/ 0 h 225"/>
                <a:gd name="T62" fmla="*/ 1836 w 1836"/>
                <a:gd name="T63" fmla="*/ 0 h 225"/>
                <a:gd name="T64" fmla="*/ 1836 w 1836"/>
                <a:gd name="T65" fmla="*/ 225 h 2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836"/>
                <a:gd name="T100" fmla="*/ 0 h 225"/>
                <a:gd name="T101" fmla="*/ 1836 w 1836"/>
                <a:gd name="T102" fmla="*/ 225 h 22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836" h="225">
                  <a:moveTo>
                    <a:pt x="0" y="225"/>
                  </a:moveTo>
                  <a:lnTo>
                    <a:pt x="117" y="225"/>
                  </a:lnTo>
                  <a:lnTo>
                    <a:pt x="117" y="0"/>
                  </a:lnTo>
                  <a:lnTo>
                    <a:pt x="231" y="0"/>
                  </a:lnTo>
                  <a:lnTo>
                    <a:pt x="231" y="225"/>
                  </a:lnTo>
                  <a:lnTo>
                    <a:pt x="342" y="225"/>
                  </a:lnTo>
                  <a:lnTo>
                    <a:pt x="342" y="0"/>
                  </a:lnTo>
                  <a:lnTo>
                    <a:pt x="462" y="0"/>
                  </a:lnTo>
                  <a:lnTo>
                    <a:pt x="465" y="225"/>
                  </a:lnTo>
                  <a:lnTo>
                    <a:pt x="576" y="225"/>
                  </a:lnTo>
                  <a:lnTo>
                    <a:pt x="576" y="0"/>
                  </a:lnTo>
                  <a:lnTo>
                    <a:pt x="690" y="0"/>
                  </a:lnTo>
                  <a:lnTo>
                    <a:pt x="690" y="225"/>
                  </a:lnTo>
                  <a:lnTo>
                    <a:pt x="804" y="225"/>
                  </a:lnTo>
                  <a:lnTo>
                    <a:pt x="804" y="0"/>
                  </a:lnTo>
                  <a:lnTo>
                    <a:pt x="918" y="0"/>
                  </a:lnTo>
                  <a:lnTo>
                    <a:pt x="918" y="225"/>
                  </a:lnTo>
                  <a:lnTo>
                    <a:pt x="1029" y="225"/>
                  </a:lnTo>
                  <a:lnTo>
                    <a:pt x="1029" y="0"/>
                  </a:lnTo>
                  <a:lnTo>
                    <a:pt x="1146" y="0"/>
                  </a:lnTo>
                  <a:lnTo>
                    <a:pt x="1146" y="225"/>
                  </a:lnTo>
                  <a:lnTo>
                    <a:pt x="1263" y="225"/>
                  </a:lnTo>
                  <a:lnTo>
                    <a:pt x="1263" y="0"/>
                  </a:lnTo>
                  <a:lnTo>
                    <a:pt x="1377" y="0"/>
                  </a:lnTo>
                  <a:lnTo>
                    <a:pt x="1377" y="225"/>
                  </a:lnTo>
                  <a:lnTo>
                    <a:pt x="1491" y="225"/>
                  </a:lnTo>
                  <a:lnTo>
                    <a:pt x="1491" y="0"/>
                  </a:lnTo>
                  <a:lnTo>
                    <a:pt x="1608" y="0"/>
                  </a:lnTo>
                  <a:lnTo>
                    <a:pt x="1608" y="225"/>
                  </a:lnTo>
                  <a:lnTo>
                    <a:pt x="1719" y="225"/>
                  </a:lnTo>
                  <a:lnTo>
                    <a:pt x="1719" y="0"/>
                  </a:lnTo>
                  <a:lnTo>
                    <a:pt x="1836" y="0"/>
                  </a:lnTo>
                  <a:lnTo>
                    <a:pt x="1836" y="225"/>
                  </a:lnTo>
                </a:path>
              </a:pathLst>
            </a:custGeom>
            <a:noFill/>
            <a:ln w="28575">
              <a:solidFill>
                <a:schemeClr val="accent2"/>
              </a:solidFill>
              <a:round/>
              <a:headEnd/>
              <a:tailEnd/>
            </a:ln>
          </p:spPr>
          <p:txBody>
            <a:bodyPr/>
            <a:lstStyle/>
            <a:p>
              <a:endParaRPr lang="zh-CN" altLang="zh-CN"/>
            </a:p>
          </p:txBody>
        </p:sp>
        <p:sp>
          <p:nvSpPr>
            <p:cNvPr id="39944" name="Text Box 6"/>
            <p:cNvSpPr txBox="1">
              <a:spLocks noChangeArrowheads="1"/>
            </p:cNvSpPr>
            <p:nvPr/>
          </p:nvSpPr>
          <p:spPr bwMode="auto">
            <a:xfrm>
              <a:off x="1256" y="3378"/>
              <a:ext cx="944" cy="231"/>
            </a:xfrm>
            <a:prstGeom prst="rect">
              <a:avLst/>
            </a:prstGeom>
            <a:noFill/>
            <a:ln w="9525">
              <a:noFill/>
              <a:miter lim="800000"/>
              <a:headEnd/>
              <a:tailEnd/>
            </a:ln>
          </p:spPr>
          <p:txBody>
            <a:bodyPr wrap="none">
              <a:spAutoFit/>
            </a:bodyPr>
            <a:lstStyle/>
            <a:p>
              <a:pPr algn="l"/>
              <a:r>
                <a:rPr lang="en-US" altLang="zh-CN" sz="1800">
                  <a:solidFill>
                    <a:schemeClr val="accent1"/>
                  </a:solidFill>
                  <a:ea typeface="宋体" charset="-122"/>
                </a:rPr>
                <a:t>sender’s clock</a:t>
              </a:r>
            </a:p>
          </p:txBody>
        </p:sp>
        <p:sp>
          <p:nvSpPr>
            <p:cNvPr id="39945" name="Text Box 7"/>
            <p:cNvSpPr txBox="1">
              <a:spLocks noChangeArrowheads="1"/>
            </p:cNvSpPr>
            <p:nvPr/>
          </p:nvSpPr>
          <p:spPr bwMode="auto">
            <a:xfrm>
              <a:off x="1226" y="3654"/>
              <a:ext cx="1032" cy="231"/>
            </a:xfrm>
            <a:prstGeom prst="rect">
              <a:avLst/>
            </a:prstGeom>
            <a:noFill/>
            <a:ln w="9525">
              <a:noFill/>
              <a:miter lim="800000"/>
              <a:headEnd/>
              <a:tailEnd/>
            </a:ln>
          </p:spPr>
          <p:txBody>
            <a:bodyPr wrap="none">
              <a:spAutoFit/>
            </a:bodyPr>
            <a:lstStyle/>
            <a:p>
              <a:pPr algn="l"/>
              <a:r>
                <a:rPr lang="en-US" altLang="zh-CN" sz="1800">
                  <a:solidFill>
                    <a:schemeClr val="accent2"/>
                  </a:solidFill>
                  <a:ea typeface="宋体" charset="-122"/>
                </a:rPr>
                <a:t>receiver’s clock</a:t>
              </a:r>
            </a:p>
          </p:txBody>
        </p:sp>
      </p:grpSp>
      <p:sp>
        <p:nvSpPr>
          <p:cNvPr id="3" name="Slide Number Placeholder 2"/>
          <p:cNvSpPr>
            <a:spLocks noGrp="1"/>
          </p:cNvSpPr>
          <p:nvPr>
            <p:ph type="sldNum" sz="quarter" idx="12"/>
          </p:nvPr>
        </p:nvSpPr>
        <p:spPr/>
        <p:txBody>
          <a:bodyPr/>
          <a:lstStyle/>
          <a:p>
            <a:fld id="{9648F39E-9C37-485F-AC97-16BB4BDF9F49}" type="slidenum">
              <a:rPr kumimoji="0" lang="en-US" smtClean="0"/>
              <a:t>28</a:t>
            </a:fld>
            <a:endParaRPr kumimoji="0" lang="en-US"/>
          </a:p>
        </p:txBody>
      </p:sp>
    </p:spTree>
    <p:extLst>
      <p:ext uri="{BB962C8B-B14F-4D97-AF65-F5344CB8AC3E}">
        <p14:creationId xmlns:p14="http://schemas.microsoft.com/office/powerpoint/2010/main" val="4063350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a:xfrm>
            <a:off x="467544" y="476672"/>
            <a:ext cx="8260672" cy="1039427"/>
          </a:xfrm>
        </p:spPr>
        <p:txBody>
          <a:bodyPr/>
          <a:lstStyle/>
          <a:p>
            <a:r>
              <a:rPr lang="en-US" altLang="zh-CN" dirty="0" smtClean="0">
                <a:ea typeface="宋体" charset="-122"/>
              </a:rPr>
              <a:t>NRZI</a:t>
            </a:r>
          </a:p>
        </p:txBody>
      </p:sp>
      <p:sp>
        <p:nvSpPr>
          <p:cNvPr id="40964" name="Rectangle 3"/>
          <p:cNvSpPr>
            <a:spLocks noGrp="1" noChangeArrowheads="1"/>
          </p:cNvSpPr>
          <p:nvPr>
            <p:ph type="body" idx="1"/>
          </p:nvPr>
        </p:nvSpPr>
        <p:spPr>
          <a:xfrm>
            <a:off x="467544" y="1628800"/>
            <a:ext cx="7680325" cy="4492625"/>
          </a:xfrm>
        </p:spPr>
        <p:txBody>
          <a:bodyPr>
            <a:normAutofit/>
          </a:bodyPr>
          <a:lstStyle/>
          <a:p>
            <a:r>
              <a:rPr lang="en-US" altLang="zh-CN" sz="2000" dirty="0" smtClean="0">
                <a:ea typeface="宋体" charset="-122"/>
              </a:rPr>
              <a:t>Non-Return to Zero Inverted (NRZI)</a:t>
            </a:r>
          </a:p>
          <a:p>
            <a:r>
              <a:rPr lang="en-US" altLang="zh-CN" sz="2000" smtClean="0"/>
              <a:t>Has </a:t>
            </a:r>
            <a:r>
              <a:rPr lang="en-US" altLang="zh-CN" sz="2000" dirty="0" smtClean="0"/>
              <a:t>a transition at a clock boundary if the bit being transmitted is “1”</a:t>
            </a:r>
          </a:p>
          <a:p>
            <a:r>
              <a:rPr lang="en-US" altLang="zh-CN" sz="2000" b="1" dirty="0" smtClean="0">
                <a:solidFill>
                  <a:srgbClr val="CC0000"/>
                </a:solidFill>
                <a:ea typeface="宋体" charset="-122"/>
              </a:rPr>
              <a:t>Stay at current signal</a:t>
            </a:r>
            <a:r>
              <a:rPr lang="en-US" altLang="zh-CN" sz="2000" dirty="0" smtClean="0">
                <a:ea typeface="宋体" charset="-122"/>
              </a:rPr>
              <a:t> (maintain voltage level) to encode/ transmit a “zero”</a:t>
            </a:r>
          </a:p>
          <a:p>
            <a:r>
              <a:rPr lang="en-US" altLang="zh-CN" sz="2000" dirty="0" smtClean="0">
                <a:ea typeface="宋体" charset="-122"/>
              </a:rPr>
              <a:t>Solves the problem of consecutive ones (shifts to 0s)</a:t>
            </a:r>
          </a:p>
          <a:p>
            <a:r>
              <a:rPr lang="en-US" altLang="zh-CN" sz="2000" dirty="0" smtClean="0"/>
              <a:t>NRZI can have long series of zeros ,</a:t>
            </a:r>
            <a:r>
              <a:rPr lang="en-US" altLang="zh-CN" sz="2000" dirty="0" smtClean="0">
                <a:ea typeface="宋体" charset="-122"/>
              </a:rPr>
              <a:t> still unable to </a:t>
            </a:r>
            <a:r>
              <a:rPr lang="en-US" altLang="zh-CN" sz="2000" b="1" dirty="0" smtClean="0">
                <a:solidFill>
                  <a:srgbClr val="CC0000"/>
                </a:solidFill>
                <a:ea typeface="宋体" charset="-122"/>
              </a:rPr>
              <a:t>recover clock</a:t>
            </a:r>
          </a:p>
          <a:p>
            <a:endParaRPr lang="en-US" altLang="zh-CN" dirty="0" smtClean="0">
              <a:ea typeface="宋体" charset="-122"/>
            </a:endParaRPr>
          </a:p>
        </p:txBody>
      </p:sp>
      <p:pic>
        <p:nvPicPr>
          <p:cNvPr id="113666" name="Picture 2" descr="C:\Users\Rebekah\AppData\Roaming\Tencent\Users\14288875\QQ\WinTemp\RichOle\UNS3V3{7]QEE8%BIPWE7TRK.jpg"/>
          <p:cNvPicPr>
            <a:picLocks noChangeAspect="1" noChangeArrowheads="1"/>
          </p:cNvPicPr>
          <p:nvPr/>
        </p:nvPicPr>
        <p:blipFill>
          <a:blip r:embed="rId2" cstate="print"/>
          <a:srcRect/>
          <a:stretch>
            <a:fillRect/>
          </a:stretch>
        </p:blipFill>
        <p:spPr bwMode="auto">
          <a:xfrm>
            <a:off x="2195736" y="4365104"/>
            <a:ext cx="3744416" cy="1889384"/>
          </a:xfrm>
          <a:prstGeom prst="rect">
            <a:avLst/>
          </a:prstGeom>
          <a:noFill/>
        </p:spPr>
      </p:pic>
      <p:sp>
        <p:nvSpPr>
          <p:cNvPr id="2" name="Slide Number Placeholder 1"/>
          <p:cNvSpPr>
            <a:spLocks noGrp="1"/>
          </p:cNvSpPr>
          <p:nvPr>
            <p:ph type="sldNum" sz="quarter" idx="12"/>
          </p:nvPr>
        </p:nvSpPr>
        <p:spPr/>
        <p:txBody>
          <a:bodyPr/>
          <a:lstStyle/>
          <a:p>
            <a:fld id="{9648F39E-9C37-485F-AC97-16BB4BDF9F49}" type="slidenum">
              <a:rPr kumimoji="0" lang="en-US" smtClean="0"/>
              <a:t>29</a:t>
            </a:fld>
            <a:endParaRPr kumimoji="0" lang="en-US"/>
          </a:p>
        </p:txBody>
      </p:sp>
    </p:spTree>
    <p:extLst>
      <p:ext uri="{BB962C8B-B14F-4D97-AF65-F5344CB8AC3E}">
        <p14:creationId xmlns:p14="http://schemas.microsoft.com/office/powerpoint/2010/main" val="39606944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Quality of Transmission Media</a:t>
            </a:r>
            <a:endParaRPr lang="en-CA" dirty="0"/>
          </a:p>
        </p:txBody>
      </p:sp>
      <p:sp>
        <p:nvSpPr>
          <p:cNvPr id="3" name="Content Placeholder 2"/>
          <p:cNvSpPr>
            <a:spLocks noGrp="1"/>
          </p:cNvSpPr>
          <p:nvPr>
            <p:ph idx="1"/>
          </p:nvPr>
        </p:nvSpPr>
        <p:spPr/>
        <p:txBody>
          <a:bodyPr>
            <a:normAutofit/>
          </a:bodyPr>
          <a:lstStyle/>
          <a:p>
            <a:r>
              <a:rPr lang="en-IN" sz="2200" dirty="0"/>
              <a:t>A good transmission medium should provide communication with good quality at long distance.</a:t>
            </a:r>
          </a:p>
          <a:p>
            <a:pPr>
              <a:buNone/>
            </a:pPr>
            <a:endParaRPr lang="en-IN" sz="2200" dirty="0"/>
          </a:p>
          <a:p>
            <a:r>
              <a:rPr lang="en-IN" sz="2200" dirty="0"/>
              <a:t>For voice communication, quality of communication is determined by the voice quality.</a:t>
            </a:r>
          </a:p>
          <a:p>
            <a:pPr>
              <a:buNone/>
            </a:pPr>
            <a:endParaRPr lang="en-IN" sz="2200" dirty="0"/>
          </a:p>
          <a:p>
            <a:r>
              <a:rPr lang="en-IN" sz="2200" dirty="0"/>
              <a:t>For data communication, however, the quality of communication is mainly determined by the effective data rate of communication.</a:t>
            </a:r>
          </a:p>
          <a:p>
            <a:endParaRPr lang="en-CA" sz="2200" dirty="0"/>
          </a:p>
        </p:txBody>
      </p:sp>
      <p:sp>
        <p:nvSpPr>
          <p:cNvPr id="4" name="Slide Number Placeholder 3"/>
          <p:cNvSpPr>
            <a:spLocks noGrp="1"/>
          </p:cNvSpPr>
          <p:nvPr>
            <p:ph type="sldNum" sz="quarter" idx="12"/>
          </p:nvPr>
        </p:nvSpPr>
        <p:spPr/>
        <p:txBody>
          <a:bodyPr/>
          <a:lstStyle/>
          <a:p>
            <a:fld id="{9648F39E-9C37-485F-AC97-16BB4BDF9F49}" type="slidenum">
              <a:rPr kumimoji="0" lang="en-US" smtClean="0"/>
              <a:t>3</a:t>
            </a:fld>
            <a:endParaRPr kumimoji="0" lang="en-US"/>
          </a:p>
        </p:txBody>
      </p:sp>
    </p:spTree>
    <p:extLst>
      <p:ext uri="{BB962C8B-B14F-4D97-AF65-F5344CB8AC3E}">
        <p14:creationId xmlns:p14="http://schemas.microsoft.com/office/powerpoint/2010/main" val="33816244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p:txBody>
          <a:bodyPr/>
          <a:lstStyle/>
          <a:p>
            <a:r>
              <a:rPr lang="en-US" altLang="zh-CN" sz="3600" dirty="0" smtClean="0">
                <a:ea typeface="宋体" charset="-122"/>
              </a:rPr>
              <a:t>Manchester</a:t>
            </a:r>
            <a:endParaRPr lang="en-US" altLang="zh-CN" dirty="0" smtClean="0">
              <a:ea typeface="宋体" charset="-122"/>
            </a:endParaRPr>
          </a:p>
        </p:txBody>
      </p:sp>
      <p:sp>
        <p:nvSpPr>
          <p:cNvPr id="41988" name="Rectangle 3"/>
          <p:cNvSpPr>
            <a:spLocks noGrp="1" noChangeArrowheads="1"/>
          </p:cNvSpPr>
          <p:nvPr>
            <p:ph type="body" idx="1"/>
          </p:nvPr>
        </p:nvSpPr>
        <p:spPr>
          <a:xfrm>
            <a:off x="722313" y="1603375"/>
            <a:ext cx="7680325" cy="2545705"/>
          </a:xfrm>
        </p:spPr>
        <p:txBody>
          <a:bodyPr>
            <a:normAutofit fontScale="92500" lnSpcReduction="20000"/>
          </a:bodyPr>
          <a:lstStyle/>
          <a:p>
            <a:r>
              <a:rPr lang="en-US" altLang="zh-CN" sz="2000" dirty="0" smtClean="0">
                <a:ea typeface="宋体" charset="-122"/>
              </a:rPr>
              <a:t>Manchester (in IEEE 802.3 – 10 Mbps Ethernet)</a:t>
            </a:r>
          </a:p>
          <a:p>
            <a:r>
              <a:rPr lang="en-US" altLang="zh-CN" sz="2000" dirty="0" smtClean="0">
                <a:ea typeface="宋体" charset="-122"/>
              </a:rPr>
              <a:t>Split cycle into two parts</a:t>
            </a:r>
          </a:p>
          <a:p>
            <a:pPr lvl="1"/>
            <a:r>
              <a:rPr lang="en-US" altLang="zh-CN" dirty="0" smtClean="0">
                <a:ea typeface="宋体" charset="-122"/>
              </a:rPr>
              <a:t>Send </a:t>
            </a:r>
            <a:r>
              <a:rPr lang="en-US" altLang="zh-CN" b="1" dirty="0" smtClean="0">
                <a:solidFill>
                  <a:srgbClr val="CC0000"/>
                </a:solidFill>
                <a:ea typeface="宋体" charset="-122"/>
              </a:rPr>
              <a:t>high--low</a:t>
            </a:r>
            <a:r>
              <a:rPr lang="en-US" altLang="zh-CN" dirty="0" smtClean="0">
                <a:ea typeface="宋体" charset="-122"/>
              </a:rPr>
              <a:t> for “1”, </a:t>
            </a:r>
            <a:r>
              <a:rPr lang="en-US" altLang="zh-CN" b="1" dirty="0" smtClean="0">
                <a:solidFill>
                  <a:srgbClr val="CC0000"/>
                </a:solidFill>
                <a:ea typeface="宋体" charset="-122"/>
              </a:rPr>
              <a:t>low--high</a:t>
            </a:r>
            <a:r>
              <a:rPr lang="en-US" altLang="zh-CN" dirty="0" smtClean="0">
                <a:ea typeface="宋体" charset="-122"/>
              </a:rPr>
              <a:t> for “0”</a:t>
            </a:r>
          </a:p>
          <a:p>
            <a:pPr lvl="1"/>
            <a:r>
              <a:rPr lang="en-US" altLang="zh-CN" dirty="0" smtClean="0">
                <a:ea typeface="宋体" charset="-122"/>
              </a:rPr>
              <a:t>Transmit XOR of NRZ encoded data and the clock</a:t>
            </a:r>
          </a:p>
          <a:p>
            <a:r>
              <a:rPr lang="en-US" altLang="zh-CN" sz="2000" dirty="0" smtClean="0">
                <a:ea typeface="宋体" charset="-122"/>
              </a:rPr>
              <a:t>Clock signal can be recovered from the encoded data.</a:t>
            </a:r>
          </a:p>
          <a:p>
            <a:r>
              <a:rPr lang="en-US" altLang="zh-CN" sz="2000" dirty="0" smtClean="0">
                <a:ea typeface="宋体" charset="-122"/>
              </a:rPr>
              <a:t>Only </a:t>
            </a:r>
            <a:r>
              <a:rPr lang="en-US" altLang="zh-CN" sz="2000" b="1" dirty="0" smtClean="0">
                <a:solidFill>
                  <a:srgbClr val="CC0000"/>
                </a:solidFill>
                <a:ea typeface="宋体" charset="-122"/>
              </a:rPr>
              <a:t>50% efficient</a:t>
            </a:r>
            <a:r>
              <a:rPr lang="en-US" altLang="zh-CN" sz="2000" dirty="0" smtClean="0">
                <a:ea typeface="宋体" charset="-122"/>
              </a:rPr>
              <a:t> (1/2 bit per transition): double the transmission rate.</a:t>
            </a:r>
          </a:p>
        </p:txBody>
      </p:sp>
      <p:pic>
        <p:nvPicPr>
          <p:cNvPr id="112641" name="Picture 1" descr="C:\Users\Rebekah\AppData\Roaming\Tencent\Users\14288875\QQ\WinTemp\RichOle\INFFLP47]~L052C{TB6}X`V.jpg"/>
          <p:cNvPicPr>
            <a:picLocks noChangeAspect="1" noChangeArrowheads="1"/>
          </p:cNvPicPr>
          <p:nvPr/>
        </p:nvPicPr>
        <p:blipFill>
          <a:blip r:embed="rId3" cstate="print"/>
          <a:srcRect/>
          <a:stretch>
            <a:fillRect/>
          </a:stretch>
        </p:blipFill>
        <p:spPr bwMode="auto">
          <a:xfrm>
            <a:off x="1187624" y="4293096"/>
            <a:ext cx="6096000" cy="2143125"/>
          </a:xfrm>
          <a:prstGeom prst="rect">
            <a:avLst/>
          </a:prstGeom>
          <a:noFill/>
        </p:spPr>
      </p:pic>
      <p:sp>
        <p:nvSpPr>
          <p:cNvPr id="2" name="Slide Number Placeholder 1"/>
          <p:cNvSpPr>
            <a:spLocks noGrp="1"/>
          </p:cNvSpPr>
          <p:nvPr>
            <p:ph type="sldNum" sz="quarter" idx="12"/>
          </p:nvPr>
        </p:nvSpPr>
        <p:spPr/>
        <p:txBody>
          <a:bodyPr/>
          <a:lstStyle/>
          <a:p>
            <a:fld id="{9648F39E-9C37-485F-AC97-16BB4BDF9F49}" type="slidenum">
              <a:rPr kumimoji="0" lang="en-US" smtClean="0"/>
              <a:t>30</a:t>
            </a:fld>
            <a:endParaRPr kumimoji="0" lang="en-US"/>
          </a:p>
        </p:txBody>
      </p:sp>
    </p:spTree>
    <p:extLst>
      <p:ext uri="{BB962C8B-B14F-4D97-AF65-F5344CB8AC3E}">
        <p14:creationId xmlns:p14="http://schemas.microsoft.com/office/powerpoint/2010/main" val="32033531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p:txBody>
          <a:bodyPr/>
          <a:lstStyle/>
          <a:p>
            <a:r>
              <a:rPr lang="en-US" altLang="zh-CN" smtClean="0">
                <a:ea typeface="宋体" charset="-122"/>
              </a:rPr>
              <a:t>Different Encoding Schemes</a:t>
            </a:r>
          </a:p>
        </p:txBody>
      </p:sp>
      <p:grpSp>
        <p:nvGrpSpPr>
          <p:cNvPr id="2" name="Group 3"/>
          <p:cNvGrpSpPr>
            <a:grpSpLocks/>
          </p:cNvGrpSpPr>
          <p:nvPr/>
        </p:nvGrpSpPr>
        <p:grpSpPr bwMode="auto">
          <a:xfrm>
            <a:off x="776288" y="2162175"/>
            <a:ext cx="7204075" cy="3248025"/>
            <a:chOff x="489" y="1362"/>
            <a:chExt cx="4538" cy="2046"/>
          </a:xfrm>
        </p:grpSpPr>
        <p:sp>
          <p:nvSpPr>
            <p:cNvPr id="43015" name="Rectangle 4"/>
            <p:cNvSpPr>
              <a:spLocks noChangeArrowheads="1"/>
            </p:cNvSpPr>
            <p:nvPr/>
          </p:nvSpPr>
          <p:spPr bwMode="auto">
            <a:xfrm>
              <a:off x="1016" y="1362"/>
              <a:ext cx="320" cy="206"/>
            </a:xfrm>
            <a:prstGeom prst="rect">
              <a:avLst/>
            </a:prstGeom>
            <a:noFill/>
            <a:ln w="9525">
              <a:noFill/>
              <a:miter lim="800000"/>
              <a:headEnd/>
              <a:tailEnd/>
            </a:ln>
          </p:spPr>
          <p:txBody>
            <a:bodyPr wrap="none" lIns="0" tIns="0" rIns="0" bIns="0">
              <a:spAutoFit/>
            </a:bodyPr>
            <a:lstStyle/>
            <a:p>
              <a:pPr algn="l"/>
              <a:r>
                <a:rPr lang="en-US" altLang="zh-CN" sz="1900">
                  <a:solidFill>
                    <a:srgbClr val="000000"/>
                  </a:solidFill>
                  <a:latin typeface="Arial" charset="0"/>
                  <a:ea typeface="宋体" charset="-122"/>
                </a:rPr>
                <a:t>Bits</a:t>
              </a:r>
              <a:endParaRPr lang="en-US" altLang="zh-CN">
                <a:ea typeface="宋体" charset="-122"/>
              </a:endParaRPr>
            </a:p>
          </p:txBody>
        </p:sp>
        <p:sp>
          <p:nvSpPr>
            <p:cNvPr id="43016" name="Rectangle 5"/>
            <p:cNvSpPr>
              <a:spLocks noChangeArrowheads="1"/>
            </p:cNvSpPr>
            <p:nvPr/>
          </p:nvSpPr>
          <p:spPr bwMode="auto">
            <a:xfrm>
              <a:off x="915" y="1879"/>
              <a:ext cx="380" cy="206"/>
            </a:xfrm>
            <a:prstGeom prst="rect">
              <a:avLst/>
            </a:prstGeom>
            <a:noFill/>
            <a:ln w="9525">
              <a:noFill/>
              <a:miter lim="800000"/>
              <a:headEnd/>
              <a:tailEnd/>
            </a:ln>
          </p:spPr>
          <p:txBody>
            <a:bodyPr wrap="none" lIns="0" tIns="0" rIns="0" bIns="0">
              <a:spAutoFit/>
            </a:bodyPr>
            <a:lstStyle/>
            <a:p>
              <a:pPr algn="l"/>
              <a:r>
                <a:rPr lang="en-US" altLang="zh-CN" sz="1900">
                  <a:solidFill>
                    <a:srgbClr val="000000"/>
                  </a:solidFill>
                  <a:latin typeface="Arial" charset="0"/>
                  <a:ea typeface="宋体" charset="-122"/>
                </a:rPr>
                <a:t>NRZ</a:t>
              </a:r>
              <a:endParaRPr lang="en-US" altLang="zh-CN">
                <a:ea typeface="宋体" charset="-122"/>
              </a:endParaRPr>
            </a:p>
          </p:txBody>
        </p:sp>
        <p:sp>
          <p:nvSpPr>
            <p:cNvPr id="43017" name="Rectangle 6"/>
            <p:cNvSpPr>
              <a:spLocks noChangeArrowheads="1"/>
            </p:cNvSpPr>
            <p:nvPr/>
          </p:nvSpPr>
          <p:spPr bwMode="auto">
            <a:xfrm>
              <a:off x="874" y="2337"/>
              <a:ext cx="440" cy="206"/>
            </a:xfrm>
            <a:prstGeom prst="rect">
              <a:avLst/>
            </a:prstGeom>
            <a:noFill/>
            <a:ln w="9525">
              <a:noFill/>
              <a:miter lim="800000"/>
              <a:headEnd/>
              <a:tailEnd/>
            </a:ln>
          </p:spPr>
          <p:txBody>
            <a:bodyPr wrap="none" lIns="0" tIns="0" rIns="0" bIns="0">
              <a:spAutoFit/>
            </a:bodyPr>
            <a:lstStyle/>
            <a:p>
              <a:pPr algn="l"/>
              <a:r>
                <a:rPr lang="en-US" altLang="zh-CN" sz="1900">
                  <a:solidFill>
                    <a:srgbClr val="000000"/>
                  </a:solidFill>
                  <a:latin typeface="Arial" charset="0"/>
                  <a:ea typeface="宋体" charset="-122"/>
                </a:rPr>
                <a:t>Clock</a:t>
              </a:r>
              <a:endParaRPr lang="en-US" altLang="zh-CN">
                <a:ea typeface="宋体" charset="-122"/>
              </a:endParaRPr>
            </a:p>
          </p:txBody>
        </p:sp>
        <p:sp>
          <p:nvSpPr>
            <p:cNvPr id="43018" name="Rectangle 7"/>
            <p:cNvSpPr>
              <a:spLocks noChangeArrowheads="1"/>
            </p:cNvSpPr>
            <p:nvPr/>
          </p:nvSpPr>
          <p:spPr bwMode="auto">
            <a:xfrm>
              <a:off x="489" y="2758"/>
              <a:ext cx="838" cy="206"/>
            </a:xfrm>
            <a:prstGeom prst="rect">
              <a:avLst/>
            </a:prstGeom>
            <a:noFill/>
            <a:ln w="9525">
              <a:noFill/>
              <a:miter lim="800000"/>
              <a:headEnd/>
              <a:tailEnd/>
            </a:ln>
          </p:spPr>
          <p:txBody>
            <a:bodyPr wrap="none" lIns="0" tIns="0" rIns="0" bIns="0">
              <a:spAutoFit/>
            </a:bodyPr>
            <a:lstStyle/>
            <a:p>
              <a:pPr algn="l"/>
              <a:r>
                <a:rPr lang="en-US" altLang="zh-CN" sz="1900">
                  <a:solidFill>
                    <a:srgbClr val="000000"/>
                  </a:solidFill>
                  <a:latin typeface="Arial" charset="0"/>
                  <a:ea typeface="宋体" charset="-122"/>
                </a:rPr>
                <a:t>Manchester</a:t>
              </a:r>
              <a:endParaRPr lang="en-US" altLang="zh-CN">
                <a:ea typeface="宋体" charset="-122"/>
              </a:endParaRPr>
            </a:p>
          </p:txBody>
        </p:sp>
        <p:sp>
          <p:nvSpPr>
            <p:cNvPr id="43019" name="Rectangle 8"/>
            <p:cNvSpPr>
              <a:spLocks noChangeArrowheads="1"/>
            </p:cNvSpPr>
            <p:nvPr/>
          </p:nvSpPr>
          <p:spPr bwMode="auto">
            <a:xfrm>
              <a:off x="865" y="3202"/>
              <a:ext cx="421" cy="206"/>
            </a:xfrm>
            <a:prstGeom prst="rect">
              <a:avLst/>
            </a:prstGeom>
            <a:noFill/>
            <a:ln w="9525">
              <a:noFill/>
              <a:miter lim="800000"/>
              <a:headEnd/>
              <a:tailEnd/>
            </a:ln>
          </p:spPr>
          <p:txBody>
            <a:bodyPr wrap="none" lIns="0" tIns="0" rIns="0" bIns="0">
              <a:spAutoFit/>
            </a:bodyPr>
            <a:lstStyle/>
            <a:p>
              <a:pPr algn="l"/>
              <a:r>
                <a:rPr lang="en-US" altLang="zh-CN" sz="1900">
                  <a:solidFill>
                    <a:srgbClr val="000000"/>
                  </a:solidFill>
                  <a:latin typeface="Arial" charset="0"/>
                  <a:ea typeface="宋体" charset="-122"/>
                </a:rPr>
                <a:t>NRZI</a:t>
              </a:r>
              <a:endParaRPr lang="en-US" altLang="zh-CN">
                <a:ea typeface="宋体" charset="-122"/>
              </a:endParaRPr>
            </a:p>
          </p:txBody>
        </p:sp>
        <p:sp>
          <p:nvSpPr>
            <p:cNvPr id="43020" name="Freeform 9"/>
            <p:cNvSpPr>
              <a:spLocks/>
            </p:cNvSpPr>
            <p:nvPr/>
          </p:nvSpPr>
          <p:spPr bwMode="auto">
            <a:xfrm>
              <a:off x="1364" y="2676"/>
              <a:ext cx="233" cy="224"/>
            </a:xfrm>
            <a:custGeom>
              <a:avLst/>
              <a:gdLst>
                <a:gd name="T0" fmla="*/ 0 w 233"/>
                <a:gd name="T1" fmla="*/ 224 h 224"/>
                <a:gd name="T2" fmla="*/ 119 w 233"/>
                <a:gd name="T3" fmla="*/ 224 h 224"/>
                <a:gd name="T4" fmla="*/ 119 w 233"/>
                <a:gd name="T5" fmla="*/ 0 h 224"/>
                <a:gd name="T6" fmla="*/ 233 w 233"/>
                <a:gd name="T7" fmla="*/ 0 h 224"/>
                <a:gd name="T8" fmla="*/ 233 w 233"/>
                <a:gd name="T9" fmla="*/ 224 h 224"/>
                <a:gd name="T10" fmla="*/ 0 60000 65536"/>
                <a:gd name="T11" fmla="*/ 0 60000 65536"/>
                <a:gd name="T12" fmla="*/ 0 60000 65536"/>
                <a:gd name="T13" fmla="*/ 0 60000 65536"/>
                <a:gd name="T14" fmla="*/ 0 60000 65536"/>
                <a:gd name="T15" fmla="*/ 0 w 233"/>
                <a:gd name="T16" fmla="*/ 0 h 224"/>
                <a:gd name="T17" fmla="*/ 233 w 233"/>
                <a:gd name="T18" fmla="*/ 224 h 224"/>
              </a:gdLst>
              <a:ahLst/>
              <a:cxnLst>
                <a:cxn ang="T10">
                  <a:pos x="T0" y="T1"/>
                </a:cxn>
                <a:cxn ang="T11">
                  <a:pos x="T2" y="T3"/>
                </a:cxn>
                <a:cxn ang="T12">
                  <a:pos x="T4" y="T5"/>
                </a:cxn>
                <a:cxn ang="T13">
                  <a:pos x="T6" y="T7"/>
                </a:cxn>
                <a:cxn ang="T14">
                  <a:pos x="T8" y="T9"/>
                </a:cxn>
              </a:cxnLst>
              <a:rect l="T15" t="T16" r="T17" b="T18"/>
              <a:pathLst>
                <a:path w="233" h="224">
                  <a:moveTo>
                    <a:pt x="0" y="224"/>
                  </a:moveTo>
                  <a:lnTo>
                    <a:pt x="119" y="224"/>
                  </a:lnTo>
                  <a:lnTo>
                    <a:pt x="119" y="0"/>
                  </a:lnTo>
                  <a:lnTo>
                    <a:pt x="233" y="0"/>
                  </a:lnTo>
                  <a:lnTo>
                    <a:pt x="233" y="224"/>
                  </a:lnTo>
                </a:path>
              </a:pathLst>
            </a:custGeom>
            <a:noFill/>
            <a:ln w="14288">
              <a:solidFill>
                <a:srgbClr val="000000"/>
              </a:solidFill>
              <a:round/>
              <a:headEnd/>
              <a:tailEnd/>
            </a:ln>
          </p:spPr>
          <p:txBody>
            <a:bodyPr/>
            <a:lstStyle/>
            <a:p>
              <a:endParaRPr lang="zh-CN" altLang="zh-CN"/>
            </a:p>
          </p:txBody>
        </p:sp>
        <p:sp>
          <p:nvSpPr>
            <p:cNvPr id="43021" name="Freeform 10"/>
            <p:cNvSpPr>
              <a:spLocks/>
            </p:cNvSpPr>
            <p:nvPr/>
          </p:nvSpPr>
          <p:spPr bwMode="auto">
            <a:xfrm>
              <a:off x="1597" y="2676"/>
              <a:ext cx="810" cy="224"/>
            </a:xfrm>
            <a:custGeom>
              <a:avLst/>
              <a:gdLst>
                <a:gd name="T0" fmla="*/ 806 w 810"/>
                <a:gd name="T1" fmla="*/ 224 h 224"/>
                <a:gd name="T2" fmla="*/ 810 w 810"/>
                <a:gd name="T3" fmla="*/ 0 h 224"/>
                <a:gd name="T4" fmla="*/ 572 w 810"/>
                <a:gd name="T5" fmla="*/ 0 h 224"/>
                <a:gd name="T6" fmla="*/ 572 w 810"/>
                <a:gd name="T7" fmla="*/ 224 h 224"/>
                <a:gd name="T8" fmla="*/ 343 w 810"/>
                <a:gd name="T9" fmla="*/ 224 h 224"/>
                <a:gd name="T10" fmla="*/ 343 w 810"/>
                <a:gd name="T11" fmla="*/ 224 h 224"/>
                <a:gd name="T12" fmla="*/ 343 w 810"/>
                <a:gd name="T13" fmla="*/ 0 h 224"/>
                <a:gd name="T14" fmla="*/ 115 w 810"/>
                <a:gd name="T15" fmla="*/ 0 h 224"/>
                <a:gd name="T16" fmla="*/ 115 w 810"/>
                <a:gd name="T17" fmla="*/ 224 h 224"/>
                <a:gd name="T18" fmla="*/ 0 w 810"/>
                <a:gd name="T19" fmla="*/ 224 h 2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10"/>
                <a:gd name="T31" fmla="*/ 0 h 224"/>
                <a:gd name="T32" fmla="*/ 810 w 810"/>
                <a:gd name="T33" fmla="*/ 224 h 2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10" h="224">
                  <a:moveTo>
                    <a:pt x="806" y="224"/>
                  </a:moveTo>
                  <a:lnTo>
                    <a:pt x="810" y="0"/>
                  </a:lnTo>
                  <a:lnTo>
                    <a:pt x="572" y="0"/>
                  </a:lnTo>
                  <a:lnTo>
                    <a:pt x="572" y="224"/>
                  </a:lnTo>
                  <a:lnTo>
                    <a:pt x="343" y="224"/>
                  </a:lnTo>
                  <a:lnTo>
                    <a:pt x="343" y="0"/>
                  </a:lnTo>
                  <a:lnTo>
                    <a:pt x="115" y="0"/>
                  </a:lnTo>
                  <a:lnTo>
                    <a:pt x="115" y="224"/>
                  </a:lnTo>
                  <a:lnTo>
                    <a:pt x="0" y="224"/>
                  </a:lnTo>
                </a:path>
              </a:pathLst>
            </a:custGeom>
            <a:noFill/>
            <a:ln w="14288">
              <a:solidFill>
                <a:srgbClr val="000000"/>
              </a:solidFill>
              <a:round/>
              <a:headEnd/>
              <a:tailEnd/>
            </a:ln>
          </p:spPr>
          <p:txBody>
            <a:bodyPr/>
            <a:lstStyle/>
            <a:p>
              <a:endParaRPr lang="zh-CN" altLang="zh-CN"/>
            </a:p>
          </p:txBody>
        </p:sp>
        <p:sp>
          <p:nvSpPr>
            <p:cNvPr id="43022" name="Freeform 11"/>
            <p:cNvSpPr>
              <a:spLocks/>
            </p:cNvSpPr>
            <p:nvPr/>
          </p:nvSpPr>
          <p:spPr bwMode="auto">
            <a:xfrm>
              <a:off x="2403" y="2676"/>
              <a:ext cx="339" cy="224"/>
            </a:xfrm>
            <a:custGeom>
              <a:avLst/>
              <a:gdLst>
                <a:gd name="T0" fmla="*/ 0 w 339"/>
                <a:gd name="T1" fmla="*/ 224 h 224"/>
                <a:gd name="T2" fmla="*/ 110 w 339"/>
                <a:gd name="T3" fmla="*/ 224 h 224"/>
                <a:gd name="T4" fmla="*/ 110 w 339"/>
                <a:gd name="T5" fmla="*/ 0 h 224"/>
                <a:gd name="T6" fmla="*/ 224 w 339"/>
                <a:gd name="T7" fmla="*/ 0 h 224"/>
                <a:gd name="T8" fmla="*/ 224 w 339"/>
                <a:gd name="T9" fmla="*/ 224 h 224"/>
                <a:gd name="T10" fmla="*/ 339 w 339"/>
                <a:gd name="T11" fmla="*/ 224 h 224"/>
                <a:gd name="T12" fmla="*/ 0 60000 65536"/>
                <a:gd name="T13" fmla="*/ 0 60000 65536"/>
                <a:gd name="T14" fmla="*/ 0 60000 65536"/>
                <a:gd name="T15" fmla="*/ 0 60000 65536"/>
                <a:gd name="T16" fmla="*/ 0 60000 65536"/>
                <a:gd name="T17" fmla="*/ 0 60000 65536"/>
                <a:gd name="T18" fmla="*/ 0 w 339"/>
                <a:gd name="T19" fmla="*/ 0 h 224"/>
                <a:gd name="T20" fmla="*/ 339 w 339"/>
                <a:gd name="T21" fmla="*/ 224 h 224"/>
              </a:gdLst>
              <a:ahLst/>
              <a:cxnLst>
                <a:cxn ang="T12">
                  <a:pos x="T0" y="T1"/>
                </a:cxn>
                <a:cxn ang="T13">
                  <a:pos x="T2" y="T3"/>
                </a:cxn>
                <a:cxn ang="T14">
                  <a:pos x="T4" y="T5"/>
                </a:cxn>
                <a:cxn ang="T15">
                  <a:pos x="T6" y="T7"/>
                </a:cxn>
                <a:cxn ang="T16">
                  <a:pos x="T8" y="T9"/>
                </a:cxn>
                <a:cxn ang="T17">
                  <a:pos x="T10" y="T11"/>
                </a:cxn>
              </a:cxnLst>
              <a:rect l="T18" t="T19" r="T20" b="T21"/>
              <a:pathLst>
                <a:path w="339" h="224">
                  <a:moveTo>
                    <a:pt x="0" y="224"/>
                  </a:moveTo>
                  <a:lnTo>
                    <a:pt x="110" y="224"/>
                  </a:lnTo>
                  <a:lnTo>
                    <a:pt x="110" y="0"/>
                  </a:lnTo>
                  <a:lnTo>
                    <a:pt x="224" y="0"/>
                  </a:lnTo>
                  <a:lnTo>
                    <a:pt x="224" y="224"/>
                  </a:lnTo>
                  <a:lnTo>
                    <a:pt x="339" y="224"/>
                  </a:lnTo>
                </a:path>
              </a:pathLst>
            </a:custGeom>
            <a:noFill/>
            <a:ln w="14288">
              <a:solidFill>
                <a:srgbClr val="000000"/>
              </a:solidFill>
              <a:round/>
              <a:headEnd/>
              <a:tailEnd/>
            </a:ln>
          </p:spPr>
          <p:txBody>
            <a:bodyPr/>
            <a:lstStyle/>
            <a:p>
              <a:endParaRPr lang="zh-CN" altLang="zh-CN"/>
            </a:p>
          </p:txBody>
        </p:sp>
        <p:sp>
          <p:nvSpPr>
            <p:cNvPr id="43023" name="Freeform 12"/>
            <p:cNvSpPr>
              <a:spLocks/>
            </p:cNvSpPr>
            <p:nvPr/>
          </p:nvSpPr>
          <p:spPr bwMode="auto">
            <a:xfrm>
              <a:off x="2742" y="2676"/>
              <a:ext cx="796" cy="224"/>
            </a:xfrm>
            <a:custGeom>
              <a:avLst/>
              <a:gdLst>
                <a:gd name="T0" fmla="*/ 796 w 796"/>
                <a:gd name="T1" fmla="*/ 224 h 224"/>
                <a:gd name="T2" fmla="*/ 796 w 796"/>
                <a:gd name="T3" fmla="*/ 0 h 224"/>
                <a:gd name="T4" fmla="*/ 572 w 796"/>
                <a:gd name="T5" fmla="*/ 0 h 224"/>
                <a:gd name="T6" fmla="*/ 572 w 796"/>
                <a:gd name="T7" fmla="*/ 224 h 224"/>
                <a:gd name="T8" fmla="*/ 348 w 796"/>
                <a:gd name="T9" fmla="*/ 224 h 224"/>
                <a:gd name="T10" fmla="*/ 343 w 796"/>
                <a:gd name="T11" fmla="*/ 224 h 224"/>
                <a:gd name="T12" fmla="*/ 343 w 796"/>
                <a:gd name="T13" fmla="*/ 0 h 224"/>
                <a:gd name="T14" fmla="*/ 233 w 796"/>
                <a:gd name="T15" fmla="*/ 0 h 224"/>
                <a:gd name="T16" fmla="*/ 233 w 796"/>
                <a:gd name="T17" fmla="*/ 224 h 224"/>
                <a:gd name="T18" fmla="*/ 233 w 796"/>
                <a:gd name="T19" fmla="*/ 224 h 224"/>
                <a:gd name="T20" fmla="*/ 119 w 796"/>
                <a:gd name="T21" fmla="*/ 224 h 224"/>
                <a:gd name="T22" fmla="*/ 119 w 796"/>
                <a:gd name="T23" fmla="*/ 0 h 224"/>
                <a:gd name="T24" fmla="*/ 0 w 796"/>
                <a:gd name="T25" fmla="*/ 0 h 224"/>
                <a:gd name="T26" fmla="*/ 0 w 796"/>
                <a:gd name="T27" fmla="*/ 224 h 224"/>
                <a:gd name="T28" fmla="*/ 0 w 796"/>
                <a:gd name="T29" fmla="*/ 224 h 22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96"/>
                <a:gd name="T46" fmla="*/ 0 h 224"/>
                <a:gd name="T47" fmla="*/ 796 w 796"/>
                <a:gd name="T48" fmla="*/ 224 h 22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96" h="224">
                  <a:moveTo>
                    <a:pt x="796" y="224"/>
                  </a:moveTo>
                  <a:lnTo>
                    <a:pt x="796" y="0"/>
                  </a:lnTo>
                  <a:lnTo>
                    <a:pt x="572" y="0"/>
                  </a:lnTo>
                  <a:lnTo>
                    <a:pt x="572" y="224"/>
                  </a:lnTo>
                  <a:lnTo>
                    <a:pt x="348" y="224"/>
                  </a:lnTo>
                  <a:lnTo>
                    <a:pt x="343" y="224"/>
                  </a:lnTo>
                  <a:lnTo>
                    <a:pt x="343" y="0"/>
                  </a:lnTo>
                  <a:lnTo>
                    <a:pt x="233" y="0"/>
                  </a:lnTo>
                  <a:lnTo>
                    <a:pt x="233" y="224"/>
                  </a:lnTo>
                  <a:lnTo>
                    <a:pt x="119" y="224"/>
                  </a:lnTo>
                  <a:lnTo>
                    <a:pt x="119" y="0"/>
                  </a:lnTo>
                  <a:lnTo>
                    <a:pt x="0" y="0"/>
                  </a:lnTo>
                  <a:lnTo>
                    <a:pt x="0" y="224"/>
                  </a:lnTo>
                </a:path>
              </a:pathLst>
            </a:custGeom>
            <a:noFill/>
            <a:ln w="14288">
              <a:solidFill>
                <a:srgbClr val="000000"/>
              </a:solidFill>
              <a:round/>
              <a:headEnd/>
              <a:tailEnd/>
            </a:ln>
          </p:spPr>
          <p:txBody>
            <a:bodyPr/>
            <a:lstStyle/>
            <a:p>
              <a:endParaRPr lang="zh-CN" altLang="zh-CN"/>
            </a:p>
          </p:txBody>
        </p:sp>
        <p:sp>
          <p:nvSpPr>
            <p:cNvPr id="43024" name="Freeform 13"/>
            <p:cNvSpPr>
              <a:spLocks/>
            </p:cNvSpPr>
            <p:nvPr/>
          </p:nvSpPr>
          <p:spPr bwMode="auto">
            <a:xfrm>
              <a:off x="3538" y="2676"/>
              <a:ext cx="467" cy="224"/>
            </a:xfrm>
            <a:custGeom>
              <a:avLst/>
              <a:gdLst>
                <a:gd name="T0" fmla="*/ 0 w 467"/>
                <a:gd name="T1" fmla="*/ 224 h 224"/>
                <a:gd name="T2" fmla="*/ 234 w 467"/>
                <a:gd name="T3" fmla="*/ 224 h 224"/>
                <a:gd name="T4" fmla="*/ 234 w 467"/>
                <a:gd name="T5" fmla="*/ 0 h 224"/>
                <a:gd name="T6" fmla="*/ 348 w 467"/>
                <a:gd name="T7" fmla="*/ 0 h 224"/>
                <a:gd name="T8" fmla="*/ 348 w 467"/>
                <a:gd name="T9" fmla="*/ 224 h 224"/>
                <a:gd name="T10" fmla="*/ 467 w 467"/>
                <a:gd name="T11" fmla="*/ 224 h 224"/>
                <a:gd name="T12" fmla="*/ 0 60000 65536"/>
                <a:gd name="T13" fmla="*/ 0 60000 65536"/>
                <a:gd name="T14" fmla="*/ 0 60000 65536"/>
                <a:gd name="T15" fmla="*/ 0 60000 65536"/>
                <a:gd name="T16" fmla="*/ 0 60000 65536"/>
                <a:gd name="T17" fmla="*/ 0 60000 65536"/>
                <a:gd name="T18" fmla="*/ 0 w 467"/>
                <a:gd name="T19" fmla="*/ 0 h 224"/>
                <a:gd name="T20" fmla="*/ 467 w 467"/>
                <a:gd name="T21" fmla="*/ 224 h 224"/>
              </a:gdLst>
              <a:ahLst/>
              <a:cxnLst>
                <a:cxn ang="T12">
                  <a:pos x="T0" y="T1"/>
                </a:cxn>
                <a:cxn ang="T13">
                  <a:pos x="T2" y="T3"/>
                </a:cxn>
                <a:cxn ang="T14">
                  <a:pos x="T4" y="T5"/>
                </a:cxn>
                <a:cxn ang="T15">
                  <a:pos x="T6" y="T7"/>
                </a:cxn>
                <a:cxn ang="T16">
                  <a:pos x="T8" y="T9"/>
                </a:cxn>
                <a:cxn ang="T17">
                  <a:pos x="T10" y="T11"/>
                </a:cxn>
              </a:cxnLst>
              <a:rect l="T18" t="T19" r="T20" b="T21"/>
              <a:pathLst>
                <a:path w="467" h="224">
                  <a:moveTo>
                    <a:pt x="0" y="224"/>
                  </a:moveTo>
                  <a:lnTo>
                    <a:pt x="234" y="224"/>
                  </a:lnTo>
                  <a:lnTo>
                    <a:pt x="234" y="0"/>
                  </a:lnTo>
                  <a:lnTo>
                    <a:pt x="348" y="0"/>
                  </a:lnTo>
                  <a:lnTo>
                    <a:pt x="348" y="224"/>
                  </a:lnTo>
                  <a:lnTo>
                    <a:pt x="467" y="224"/>
                  </a:lnTo>
                </a:path>
              </a:pathLst>
            </a:custGeom>
            <a:noFill/>
            <a:ln w="14288">
              <a:solidFill>
                <a:srgbClr val="000000"/>
              </a:solidFill>
              <a:round/>
              <a:headEnd/>
              <a:tailEnd/>
            </a:ln>
          </p:spPr>
          <p:txBody>
            <a:bodyPr/>
            <a:lstStyle/>
            <a:p>
              <a:endParaRPr lang="zh-CN" altLang="zh-CN"/>
            </a:p>
          </p:txBody>
        </p:sp>
        <p:sp>
          <p:nvSpPr>
            <p:cNvPr id="43025" name="Freeform 14"/>
            <p:cNvSpPr>
              <a:spLocks/>
            </p:cNvSpPr>
            <p:nvPr/>
          </p:nvSpPr>
          <p:spPr bwMode="auto">
            <a:xfrm>
              <a:off x="4005" y="2676"/>
              <a:ext cx="1021" cy="228"/>
            </a:xfrm>
            <a:custGeom>
              <a:avLst/>
              <a:gdLst>
                <a:gd name="T0" fmla="*/ 1021 w 1021"/>
                <a:gd name="T1" fmla="*/ 228 h 228"/>
                <a:gd name="T2" fmla="*/ 1021 w 1021"/>
                <a:gd name="T3" fmla="*/ 0 h 228"/>
                <a:gd name="T4" fmla="*/ 911 w 1021"/>
                <a:gd name="T5" fmla="*/ 0 h 228"/>
                <a:gd name="T6" fmla="*/ 911 w 1021"/>
                <a:gd name="T7" fmla="*/ 224 h 228"/>
                <a:gd name="T8" fmla="*/ 797 w 1021"/>
                <a:gd name="T9" fmla="*/ 224 h 228"/>
                <a:gd name="T10" fmla="*/ 682 w 1021"/>
                <a:gd name="T11" fmla="*/ 224 h 228"/>
                <a:gd name="T12" fmla="*/ 682 w 1021"/>
                <a:gd name="T13" fmla="*/ 0 h 228"/>
                <a:gd name="T14" fmla="*/ 454 w 1021"/>
                <a:gd name="T15" fmla="*/ 0 h 228"/>
                <a:gd name="T16" fmla="*/ 454 w 1021"/>
                <a:gd name="T17" fmla="*/ 224 h 228"/>
                <a:gd name="T18" fmla="*/ 339 w 1021"/>
                <a:gd name="T19" fmla="*/ 224 h 228"/>
                <a:gd name="T20" fmla="*/ 339 w 1021"/>
                <a:gd name="T21" fmla="*/ 0 h 228"/>
                <a:gd name="T22" fmla="*/ 229 w 1021"/>
                <a:gd name="T23" fmla="*/ 0 h 228"/>
                <a:gd name="T24" fmla="*/ 229 w 1021"/>
                <a:gd name="T25" fmla="*/ 224 h 228"/>
                <a:gd name="T26" fmla="*/ 229 w 1021"/>
                <a:gd name="T27" fmla="*/ 224 h 228"/>
                <a:gd name="T28" fmla="*/ 115 w 1021"/>
                <a:gd name="T29" fmla="*/ 224 h 228"/>
                <a:gd name="T30" fmla="*/ 115 w 1021"/>
                <a:gd name="T31" fmla="*/ 0 h 228"/>
                <a:gd name="T32" fmla="*/ 0 w 1021"/>
                <a:gd name="T33" fmla="*/ 0 h 228"/>
                <a:gd name="T34" fmla="*/ 0 w 1021"/>
                <a:gd name="T35" fmla="*/ 224 h 2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21"/>
                <a:gd name="T55" fmla="*/ 0 h 228"/>
                <a:gd name="T56" fmla="*/ 1021 w 1021"/>
                <a:gd name="T57" fmla="*/ 228 h 2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21" h="228">
                  <a:moveTo>
                    <a:pt x="1021" y="228"/>
                  </a:moveTo>
                  <a:lnTo>
                    <a:pt x="1021" y="0"/>
                  </a:lnTo>
                  <a:lnTo>
                    <a:pt x="911" y="0"/>
                  </a:lnTo>
                  <a:lnTo>
                    <a:pt x="911" y="224"/>
                  </a:lnTo>
                  <a:lnTo>
                    <a:pt x="797" y="224"/>
                  </a:lnTo>
                  <a:lnTo>
                    <a:pt x="682" y="224"/>
                  </a:lnTo>
                  <a:lnTo>
                    <a:pt x="682" y="0"/>
                  </a:lnTo>
                  <a:lnTo>
                    <a:pt x="454" y="0"/>
                  </a:lnTo>
                  <a:lnTo>
                    <a:pt x="454" y="224"/>
                  </a:lnTo>
                  <a:lnTo>
                    <a:pt x="339" y="224"/>
                  </a:lnTo>
                  <a:lnTo>
                    <a:pt x="339" y="0"/>
                  </a:lnTo>
                  <a:lnTo>
                    <a:pt x="229" y="0"/>
                  </a:lnTo>
                  <a:lnTo>
                    <a:pt x="229" y="224"/>
                  </a:lnTo>
                  <a:lnTo>
                    <a:pt x="115" y="224"/>
                  </a:lnTo>
                  <a:lnTo>
                    <a:pt x="115" y="0"/>
                  </a:lnTo>
                  <a:lnTo>
                    <a:pt x="0" y="0"/>
                  </a:lnTo>
                  <a:lnTo>
                    <a:pt x="0" y="224"/>
                  </a:lnTo>
                </a:path>
              </a:pathLst>
            </a:custGeom>
            <a:noFill/>
            <a:ln w="14288">
              <a:solidFill>
                <a:srgbClr val="000000"/>
              </a:solidFill>
              <a:round/>
              <a:headEnd/>
              <a:tailEnd/>
            </a:ln>
          </p:spPr>
          <p:txBody>
            <a:bodyPr/>
            <a:lstStyle/>
            <a:p>
              <a:endParaRPr lang="zh-CN" altLang="zh-CN"/>
            </a:p>
          </p:txBody>
        </p:sp>
        <p:sp>
          <p:nvSpPr>
            <p:cNvPr id="43026" name="Rectangle 15"/>
            <p:cNvSpPr>
              <a:spLocks noChangeArrowheads="1"/>
            </p:cNvSpPr>
            <p:nvPr/>
          </p:nvSpPr>
          <p:spPr bwMode="auto">
            <a:xfrm>
              <a:off x="1437" y="1362"/>
              <a:ext cx="151" cy="206"/>
            </a:xfrm>
            <a:prstGeom prst="rect">
              <a:avLst/>
            </a:prstGeom>
            <a:noFill/>
            <a:ln w="9525">
              <a:noFill/>
              <a:miter lim="800000"/>
              <a:headEnd/>
              <a:tailEnd/>
            </a:ln>
          </p:spPr>
          <p:txBody>
            <a:bodyPr wrap="none" lIns="0" tIns="0" rIns="0" bIns="0">
              <a:spAutoFit/>
            </a:bodyPr>
            <a:lstStyle/>
            <a:p>
              <a:pPr algn="l"/>
              <a:r>
                <a:rPr lang="en-US" altLang="zh-CN" sz="1900">
                  <a:solidFill>
                    <a:srgbClr val="000000"/>
                  </a:solidFill>
                  <a:latin typeface="Arial" charset="0"/>
                  <a:ea typeface="宋体" charset="-122"/>
                </a:rPr>
                <a:t>0</a:t>
              </a:r>
              <a:endParaRPr lang="en-US" altLang="zh-CN">
                <a:ea typeface="宋体" charset="-122"/>
              </a:endParaRPr>
            </a:p>
          </p:txBody>
        </p:sp>
        <p:sp>
          <p:nvSpPr>
            <p:cNvPr id="43027" name="Rectangle 16"/>
            <p:cNvSpPr>
              <a:spLocks noChangeArrowheads="1"/>
            </p:cNvSpPr>
            <p:nvPr/>
          </p:nvSpPr>
          <p:spPr bwMode="auto">
            <a:xfrm>
              <a:off x="1666" y="1362"/>
              <a:ext cx="151" cy="206"/>
            </a:xfrm>
            <a:prstGeom prst="rect">
              <a:avLst/>
            </a:prstGeom>
            <a:noFill/>
            <a:ln w="9525">
              <a:noFill/>
              <a:miter lim="800000"/>
              <a:headEnd/>
              <a:tailEnd/>
            </a:ln>
          </p:spPr>
          <p:txBody>
            <a:bodyPr wrap="none" lIns="0" tIns="0" rIns="0" bIns="0">
              <a:spAutoFit/>
            </a:bodyPr>
            <a:lstStyle/>
            <a:p>
              <a:pPr algn="l"/>
              <a:r>
                <a:rPr lang="en-US" altLang="zh-CN" sz="1900">
                  <a:solidFill>
                    <a:srgbClr val="000000"/>
                  </a:solidFill>
                  <a:latin typeface="Arial" charset="0"/>
                  <a:ea typeface="宋体" charset="-122"/>
                </a:rPr>
                <a:t>0</a:t>
              </a:r>
              <a:endParaRPr lang="en-US" altLang="zh-CN">
                <a:ea typeface="宋体" charset="-122"/>
              </a:endParaRPr>
            </a:p>
          </p:txBody>
        </p:sp>
        <p:sp>
          <p:nvSpPr>
            <p:cNvPr id="43028" name="Rectangle 17"/>
            <p:cNvSpPr>
              <a:spLocks noChangeArrowheads="1"/>
            </p:cNvSpPr>
            <p:nvPr/>
          </p:nvSpPr>
          <p:spPr bwMode="auto">
            <a:xfrm>
              <a:off x="1895" y="1362"/>
              <a:ext cx="151" cy="206"/>
            </a:xfrm>
            <a:prstGeom prst="rect">
              <a:avLst/>
            </a:prstGeom>
            <a:noFill/>
            <a:ln w="9525">
              <a:noFill/>
              <a:miter lim="800000"/>
              <a:headEnd/>
              <a:tailEnd/>
            </a:ln>
          </p:spPr>
          <p:txBody>
            <a:bodyPr wrap="none" lIns="0" tIns="0" rIns="0" bIns="0">
              <a:spAutoFit/>
            </a:bodyPr>
            <a:lstStyle/>
            <a:p>
              <a:pPr algn="l"/>
              <a:r>
                <a:rPr lang="en-US" altLang="zh-CN" sz="1900">
                  <a:solidFill>
                    <a:srgbClr val="000000"/>
                  </a:solidFill>
                  <a:latin typeface="Arial" charset="0"/>
                  <a:ea typeface="宋体" charset="-122"/>
                </a:rPr>
                <a:t>1</a:t>
              </a:r>
              <a:endParaRPr lang="en-US" altLang="zh-CN">
                <a:ea typeface="宋体" charset="-122"/>
              </a:endParaRPr>
            </a:p>
          </p:txBody>
        </p:sp>
        <p:sp>
          <p:nvSpPr>
            <p:cNvPr id="43029" name="Rectangle 18"/>
            <p:cNvSpPr>
              <a:spLocks noChangeArrowheads="1"/>
            </p:cNvSpPr>
            <p:nvPr/>
          </p:nvSpPr>
          <p:spPr bwMode="auto">
            <a:xfrm>
              <a:off x="2124" y="1362"/>
              <a:ext cx="151" cy="206"/>
            </a:xfrm>
            <a:prstGeom prst="rect">
              <a:avLst/>
            </a:prstGeom>
            <a:noFill/>
            <a:ln w="9525">
              <a:noFill/>
              <a:miter lim="800000"/>
              <a:headEnd/>
              <a:tailEnd/>
            </a:ln>
          </p:spPr>
          <p:txBody>
            <a:bodyPr wrap="none" lIns="0" tIns="0" rIns="0" bIns="0">
              <a:spAutoFit/>
            </a:bodyPr>
            <a:lstStyle/>
            <a:p>
              <a:pPr algn="l"/>
              <a:r>
                <a:rPr lang="en-US" altLang="zh-CN" sz="1900">
                  <a:solidFill>
                    <a:srgbClr val="000000"/>
                  </a:solidFill>
                  <a:latin typeface="Arial" charset="0"/>
                  <a:ea typeface="宋体" charset="-122"/>
                </a:rPr>
                <a:t>0</a:t>
              </a:r>
              <a:endParaRPr lang="en-US" altLang="zh-CN">
                <a:ea typeface="宋体" charset="-122"/>
              </a:endParaRPr>
            </a:p>
          </p:txBody>
        </p:sp>
        <p:sp>
          <p:nvSpPr>
            <p:cNvPr id="43030" name="Rectangle 19"/>
            <p:cNvSpPr>
              <a:spLocks noChangeArrowheads="1"/>
            </p:cNvSpPr>
            <p:nvPr/>
          </p:nvSpPr>
          <p:spPr bwMode="auto">
            <a:xfrm>
              <a:off x="2353" y="1362"/>
              <a:ext cx="151" cy="206"/>
            </a:xfrm>
            <a:prstGeom prst="rect">
              <a:avLst/>
            </a:prstGeom>
            <a:noFill/>
            <a:ln w="9525">
              <a:noFill/>
              <a:miter lim="800000"/>
              <a:headEnd/>
              <a:tailEnd/>
            </a:ln>
          </p:spPr>
          <p:txBody>
            <a:bodyPr wrap="none" lIns="0" tIns="0" rIns="0" bIns="0">
              <a:spAutoFit/>
            </a:bodyPr>
            <a:lstStyle/>
            <a:p>
              <a:pPr algn="l"/>
              <a:r>
                <a:rPr lang="en-US" altLang="zh-CN" sz="1900">
                  <a:solidFill>
                    <a:srgbClr val="000000"/>
                  </a:solidFill>
                  <a:latin typeface="Arial" charset="0"/>
                  <a:ea typeface="宋体" charset="-122"/>
                </a:rPr>
                <a:t>1</a:t>
              </a:r>
              <a:endParaRPr lang="en-US" altLang="zh-CN">
                <a:ea typeface="宋体" charset="-122"/>
              </a:endParaRPr>
            </a:p>
          </p:txBody>
        </p:sp>
        <p:sp>
          <p:nvSpPr>
            <p:cNvPr id="43031" name="Rectangle 20"/>
            <p:cNvSpPr>
              <a:spLocks noChangeArrowheads="1"/>
            </p:cNvSpPr>
            <p:nvPr/>
          </p:nvSpPr>
          <p:spPr bwMode="auto">
            <a:xfrm>
              <a:off x="2581" y="1362"/>
              <a:ext cx="151" cy="206"/>
            </a:xfrm>
            <a:prstGeom prst="rect">
              <a:avLst/>
            </a:prstGeom>
            <a:noFill/>
            <a:ln w="9525">
              <a:noFill/>
              <a:miter lim="800000"/>
              <a:headEnd/>
              <a:tailEnd/>
            </a:ln>
          </p:spPr>
          <p:txBody>
            <a:bodyPr wrap="none" lIns="0" tIns="0" rIns="0" bIns="0">
              <a:spAutoFit/>
            </a:bodyPr>
            <a:lstStyle/>
            <a:p>
              <a:pPr algn="l"/>
              <a:r>
                <a:rPr lang="en-US" altLang="zh-CN" sz="1900">
                  <a:solidFill>
                    <a:srgbClr val="000000"/>
                  </a:solidFill>
                  <a:latin typeface="Arial" charset="0"/>
                  <a:ea typeface="宋体" charset="-122"/>
                </a:rPr>
                <a:t>1</a:t>
              </a:r>
              <a:endParaRPr lang="en-US" altLang="zh-CN">
                <a:ea typeface="宋体" charset="-122"/>
              </a:endParaRPr>
            </a:p>
          </p:txBody>
        </p:sp>
        <p:sp>
          <p:nvSpPr>
            <p:cNvPr id="43032" name="Rectangle 21"/>
            <p:cNvSpPr>
              <a:spLocks noChangeArrowheads="1"/>
            </p:cNvSpPr>
            <p:nvPr/>
          </p:nvSpPr>
          <p:spPr bwMode="auto">
            <a:xfrm>
              <a:off x="2810" y="1362"/>
              <a:ext cx="151" cy="206"/>
            </a:xfrm>
            <a:prstGeom prst="rect">
              <a:avLst/>
            </a:prstGeom>
            <a:noFill/>
            <a:ln w="9525">
              <a:noFill/>
              <a:miter lim="800000"/>
              <a:headEnd/>
              <a:tailEnd/>
            </a:ln>
          </p:spPr>
          <p:txBody>
            <a:bodyPr wrap="none" lIns="0" tIns="0" rIns="0" bIns="0">
              <a:spAutoFit/>
            </a:bodyPr>
            <a:lstStyle/>
            <a:p>
              <a:pPr algn="l"/>
              <a:r>
                <a:rPr lang="en-US" altLang="zh-CN" sz="1900">
                  <a:solidFill>
                    <a:srgbClr val="000000"/>
                  </a:solidFill>
                  <a:latin typeface="Arial" charset="0"/>
                  <a:ea typeface="宋体" charset="-122"/>
                </a:rPr>
                <a:t>1</a:t>
              </a:r>
              <a:endParaRPr lang="en-US" altLang="zh-CN">
                <a:ea typeface="宋体" charset="-122"/>
              </a:endParaRPr>
            </a:p>
          </p:txBody>
        </p:sp>
        <p:sp>
          <p:nvSpPr>
            <p:cNvPr id="43033" name="Rectangle 22"/>
            <p:cNvSpPr>
              <a:spLocks noChangeArrowheads="1"/>
            </p:cNvSpPr>
            <p:nvPr/>
          </p:nvSpPr>
          <p:spPr bwMode="auto">
            <a:xfrm>
              <a:off x="3039" y="1362"/>
              <a:ext cx="151" cy="206"/>
            </a:xfrm>
            <a:prstGeom prst="rect">
              <a:avLst/>
            </a:prstGeom>
            <a:noFill/>
            <a:ln w="9525">
              <a:noFill/>
              <a:miter lim="800000"/>
              <a:headEnd/>
              <a:tailEnd/>
            </a:ln>
          </p:spPr>
          <p:txBody>
            <a:bodyPr wrap="none" lIns="0" tIns="0" rIns="0" bIns="0">
              <a:spAutoFit/>
            </a:bodyPr>
            <a:lstStyle/>
            <a:p>
              <a:pPr algn="l"/>
              <a:r>
                <a:rPr lang="en-US" altLang="zh-CN" sz="1900">
                  <a:solidFill>
                    <a:srgbClr val="000000"/>
                  </a:solidFill>
                  <a:latin typeface="Arial" charset="0"/>
                  <a:ea typeface="宋体" charset="-122"/>
                </a:rPr>
                <a:t>1</a:t>
              </a:r>
              <a:endParaRPr lang="en-US" altLang="zh-CN">
                <a:ea typeface="宋体" charset="-122"/>
              </a:endParaRPr>
            </a:p>
          </p:txBody>
        </p:sp>
        <p:sp>
          <p:nvSpPr>
            <p:cNvPr id="43034" name="Rectangle 23"/>
            <p:cNvSpPr>
              <a:spLocks noChangeArrowheads="1"/>
            </p:cNvSpPr>
            <p:nvPr/>
          </p:nvSpPr>
          <p:spPr bwMode="auto">
            <a:xfrm>
              <a:off x="3268" y="1362"/>
              <a:ext cx="151" cy="206"/>
            </a:xfrm>
            <a:prstGeom prst="rect">
              <a:avLst/>
            </a:prstGeom>
            <a:noFill/>
            <a:ln w="9525">
              <a:noFill/>
              <a:miter lim="800000"/>
              <a:headEnd/>
              <a:tailEnd/>
            </a:ln>
          </p:spPr>
          <p:txBody>
            <a:bodyPr wrap="none" lIns="0" tIns="0" rIns="0" bIns="0">
              <a:spAutoFit/>
            </a:bodyPr>
            <a:lstStyle/>
            <a:p>
              <a:pPr algn="l"/>
              <a:r>
                <a:rPr lang="en-US" altLang="zh-CN" sz="1900">
                  <a:solidFill>
                    <a:srgbClr val="000000"/>
                  </a:solidFill>
                  <a:latin typeface="Arial" charset="0"/>
                  <a:ea typeface="宋体" charset="-122"/>
                </a:rPr>
                <a:t>0</a:t>
              </a:r>
              <a:endParaRPr lang="en-US" altLang="zh-CN">
                <a:ea typeface="宋体" charset="-122"/>
              </a:endParaRPr>
            </a:p>
          </p:txBody>
        </p:sp>
        <p:sp>
          <p:nvSpPr>
            <p:cNvPr id="43035" name="Rectangle 24"/>
            <p:cNvSpPr>
              <a:spLocks noChangeArrowheads="1"/>
            </p:cNvSpPr>
            <p:nvPr/>
          </p:nvSpPr>
          <p:spPr bwMode="auto">
            <a:xfrm>
              <a:off x="3497" y="1362"/>
              <a:ext cx="151" cy="206"/>
            </a:xfrm>
            <a:prstGeom prst="rect">
              <a:avLst/>
            </a:prstGeom>
            <a:noFill/>
            <a:ln w="9525">
              <a:noFill/>
              <a:miter lim="800000"/>
              <a:headEnd/>
              <a:tailEnd/>
            </a:ln>
          </p:spPr>
          <p:txBody>
            <a:bodyPr wrap="none" lIns="0" tIns="0" rIns="0" bIns="0">
              <a:spAutoFit/>
            </a:bodyPr>
            <a:lstStyle/>
            <a:p>
              <a:pPr algn="l"/>
              <a:r>
                <a:rPr lang="en-US" altLang="zh-CN" sz="1900">
                  <a:solidFill>
                    <a:srgbClr val="000000"/>
                  </a:solidFill>
                  <a:latin typeface="Arial" charset="0"/>
                  <a:ea typeface="宋体" charset="-122"/>
                </a:rPr>
                <a:t>1</a:t>
              </a:r>
              <a:endParaRPr lang="en-US" altLang="zh-CN">
                <a:ea typeface="宋体" charset="-122"/>
              </a:endParaRPr>
            </a:p>
          </p:txBody>
        </p:sp>
        <p:sp>
          <p:nvSpPr>
            <p:cNvPr id="43036" name="Rectangle 25"/>
            <p:cNvSpPr>
              <a:spLocks noChangeArrowheads="1"/>
            </p:cNvSpPr>
            <p:nvPr/>
          </p:nvSpPr>
          <p:spPr bwMode="auto">
            <a:xfrm>
              <a:off x="3726" y="1362"/>
              <a:ext cx="151" cy="206"/>
            </a:xfrm>
            <a:prstGeom prst="rect">
              <a:avLst/>
            </a:prstGeom>
            <a:noFill/>
            <a:ln w="9525">
              <a:noFill/>
              <a:miter lim="800000"/>
              <a:headEnd/>
              <a:tailEnd/>
            </a:ln>
          </p:spPr>
          <p:txBody>
            <a:bodyPr wrap="none" lIns="0" tIns="0" rIns="0" bIns="0">
              <a:spAutoFit/>
            </a:bodyPr>
            <a:lstStyle/>
            <a:p>
              <a:pPr algn="l"/>
              <a:r>
                <a:rPr lang="en-US" altLang="zh-CN" sz="1900">
                  <a:solidFill>
                    <a:srgbClr val="000000"/>
                  </a:solidFill>
                  <a:latin typeface="Arial" charset="0"/>
                  <a:ea typeface="宋体" charset="-122"/>
                </a:rPr>
                <a:t>0</a:t>
              </a:r>
              <a:endParaRPr lang="en-US" altLang="zh-CN">
                <a:ea typeface="宋体" charset="-122"/>
              </a:endParaRPr>
            </a:p>
          </p:txBody>
        </p:sp>
        <p:sp>
          <p:nvSpPr>
            <p:cNvPr id="43037" name="Rectangle 26"/>
            <p:cNvSpPr>
              <a:spLocks noChangeArrowheads="1"/>
            </p:cNvSpPr>
            <p:nvPr/>
          </p:nvSpPr>
          <p:spPr bwMode="auto">
            <a:xfrm>
              <a:off x="3955" y="1362"/>
              <a:ext cx="151" cy="206"/>
            </a:xfrm>
            <a:prstGeom prst="rect">
              <a:avLst/>
            </a:prstGeom>
            <a:noFill/>
            <a:ln w="9525">
              <a:noFill/>
              <a:miter lim="800000"/>
              <a:headEnd/>
              <a:tailEnd/>
            </a:ln>
          </p:spPr>
          <p:txBody>
            <a:bodyPr wrap="none" lIns="0" tIns="0" rIns="0" bIns="0">
              <a:spAutoFit/>
            </a:bodyPr>
            <a:lstStyle/>
            <a:p>
              <a:pPr algn="l"/>
              <a:r>
                <a:rPr lang="en-US" altLang="zh-CN" sz="1900">
                  <a:solidFill>
                    <a:srgbClr val="000000"/>
                  </a:solidFill>
                  <a:latin typeface="Arial" charset="0"/>
                  <a:ea typeface="宋体" charset="-122"/>
                </a:rPr>
                <a:t>0</a:t>
              </a:r>
              <a:endParaRPr lang="en-US" altLang="zh-CN">
                <a:ea typeface="宋体" charset="-122"/>
              </a:endParaRPr>
            </a:p>
          </p:txBody>
        </p:sp>
        <p:sp>
          <p:nvSpPr>
            <p:cNvPr id="43038" name="Rectangle 27"/>
            <p:cNvSpPr>
              <a:spLocks noChangeArrowheads="1"/>
            </p:cNvSpPr>
            <p:nvPr/>
          </p:nvSpPr>
          <p:spPr bwMode="auto">
            <a:xfrm>
              <a:off x="4184" y="1362"/>
              <a:ext cx="151" cy="206"/>
            </a:xfrm>
            <a:prstGeom prst="rect">
              <a:avLst/>
            </a:prstGeom>
            <a:noFill/>
            <a:ln w="9525">
              <a:noFill/>
              <a:miter lim="800000"/>
              <a:headEnd/>
              <a:tailEnd/>
            </a:ln>
          </p:spPr>
          <p:txBody>
            <a:bodyPr wrap="none" lIns="0" tIns="0" rIns="0" bIns="0">
              <a:spAutoFit/>
            </a:bodyPr>
            <a:lstStyle/>
            <a:p>
              <a:pPr algn="l"/>
              <a:r>
                <a:rPr lang="en-US" altLang="zh-CN" sz="1900">
                  <a:solidFill>
                    <a:srgbClr val="000000"/>
                  </a:solidFill>
                  <a:latin typeface="Arial" charset="0"/>
                  <a:ea typeface="宋体" charset="-122"/>
                </a:rPr>
                <a:t>0</a:t>
              </a:r>
              <a:endParaRPr lang="en-US" altLang="zh-CN">
                <a:ea typeface="宋体" charset="-122"/>
              </a:endParaRPr>
            </a:p>
          </p:txBody>
        </p:sp>
        <p:sp>
          <p:nvSpPr>
            <p:cNvPr id="43039" name="Rectangle 28"/>
            <p:cNvSpPr>
              <a:spLocks noChangeArrowheads="1"/>
            </p:cNvSpPr>
            <p:nvPr/>
          </p:nvSpPr>
          <p:spPr bwMode="auto">
            <a:xfrm>
              <a:off x="4413" y="1362"/>
              <a:ext cx="151" cy="206"/>
            </a:xfrm>
            <a:prstGeom prst="rect">
              <a:avLst/>
            </a:prstGeom>
            <a:noFill/>
            <a:ln w="9525">
              <a:noFill/>
              <a:miter lim="800000"/>
              <a:headEnd/>
              <a:tailEnd/>
            </a:ln>
          </p:spPr>
          <p:txBody>
            <a:bodyPr wrap="none" lIns="0" tIns="0" rIns="0" bIns="0">
              <a:spAutoFit/>
            </a:bodyPr>
            <a:lstStyle/>
            <a:p>
              <a:pPr algn="l"/>
              <a:r>
                <a:rPr lang="en-US" altLang="zh-CN" sz="1900">
                  <a:solidFill>
                    <a:srgbClr val="000000"/>
                  </a:solidFill>
                  <a:latin typeface="Arial" charset="0"/>
                  <a:ea typeface="宋体" charset="-122"/>
                </a:rPr>
                <a:t>0</a:t>
              </a:r>
              <a:endParaRPr lang="en-US" altLang="zh-CN">
                <a:ea typeface="宋体" charset="-122"/>
              </a:endParaRPr>
            </a:p>
          </p:txBody>
        </p:sp>
        <p:sp>
          <p:nvSpPr>
            <p:cNvPr id="43040" name="Rectangle 29"/>
            <p:cNvSpPr>
              <a:spLocks noChangeArrowheads="1"/>
            </p:cNvSpPr>
            <p:nvPr/>
          </p:nvSpPr>
          <p:spPr bwMode="auto">
            <a:xfrm>
              <a:off x="4642" y="1362"/>
              <a:ext cx="151" cy="206"/>
            </a:xfrm>
            <a:prstGeom prst="rect">
              <a:avLst/>
            </a:prstGeom>
            <a:noFill/>
            <a:ln w="9525">
              <a:noFill/>
              <a:miter lim="800000"/>
              <a:headEnd/>
              <a:tailEnd/>
            </a:ln>
          </p:spPr>
          <p:txBody>
            <a:bodyPr wrap="none" lIns="0" tIns="0" rIns="0" bIns="0">
              <a:spAutoFit/>
            </a:bodyPr>
            <a:lstStyle/>
            <a:p>
              <a:pPr algn="l"/>
              <a:r>
                <a:rPr lang="en-US" altLang="zh-CN" sz="1900">
                  <a:solidFill>
                    <a:srgbClr val="000000"/>
                  </a:solidFill>
                  <a:latin typeface="Arial" charset="0"/>
                  <a:ea typeface="宋体" charset="-122"/>
                </a:rPr>
                <a:t>1</a:t>
              </a:r>
              <a:endParaRPr lang="en-US" altLang="zh-CN">
                <a:ea typeface="宋体" charset="-122"/>
              </a:endParaRPr>
            </a:p>
          </p:txBody>
        </p:sp>
        <p:sp>
          <p:nvSpPr>
            <p:cNvPr id="43041" name="Rectangle 30"/>
            <p:cNvSpPr>
              <a:spLocks noChangeArrowheads="1"/>
            </p:cNvSpPr>
            <p:nvPr/>
          </p:nvSpPr>
          <p:spPr bwMode="auto">
            <a:xfrm>
              <a:off x="4871" y="1362"/>
              <a:ext cx="151" cy="206"/>
            </a:xfrm>
            <a:prstGeom prst="rect">
              <a:avLst/>
            </a:prstGeom>
            <a:noFill/>
            <a:ln w="9525">
              <a:noFill/>
              <a:miter lim="800000"/>
              <a:headEnd/>
              <a:tailEnd/>
            </a:ln>
          </p:spPr>
          <p:txBody>
            <a:bodyPr wrap="none" lIns="0" tIns="0" rIns="0" bIns="0">
              <a:spAutoFit/>
            </a:bodyPr>
            <a:lstStyle/>
            <a:p>
              <a:pPr algn="l"/>
              <a:r>
                <a:rPr lang="en-US" altLang="zh-CN" sz="1900">
                  <a:solidFill>
                    <a:srgbClr val="000000"/>
                  </a:solidFill>
                  <a:latin typeface="Arial" charset="0"/>
                  <a:ea typeface="宋体" charset="-122"/>
                </a:rPr>
                <a:t>0</a:t>
              </a:r>
              <a:endParaRPr lang="en-US" altLang="zh-CN">
                <a:ea typeface="宋体" charset="-122"/>
              </a:endParaRPr>
            </a:p>
          </p:txBody>
        </p:sp>
        <p:sp>
          <p:nvSpPr>
            <p:cNvPr id="43042" name="Freeform 31"/>
            <p:cNvSpPr>
              <a:spLocks/>
            </p:cNvSpPr>
            <p:nvPr/>
          </p:nvSpPr>
          <p:spPr bwMode="auto">
            <a:xfrm>
              <a:off x="1368" y="1783"/>
              <a:ext cx="3658" cy="225"/>
            </a:xfrm>
            <a:custGeom>
              <a:avLst/>
              <a:gdLst>
                <a:gd name="T0" fmla="*/ 3658 w 3658"/>
                <a:gd name="T1" fmla="*/ 225 h 225"/>
                <a:gd name="T2" fmla="*/ 3434 w 3658"/>
                <a:gd name="T3" fmla="*/ 225 h 225"/>
                <a:gd name="T4" fmla="*/ 3434 w 3658"/>
                <a:gd name="T5" fmla="*/ 0 h 225"/>
                <a:gd name="T6" fmla="*/ 3210 w 3658"/>
                <a:gd name="T7" fmla="*/ 0 h 225"/>
                <a:gd name="T8" fmla="*/ 3210 w 3658"/>
                <a:gd name="T9" fmla="*/ 225 h 225"/>
                <a:gd name="T10" fmla="*/ 2289 w 3658"/>
                <a:gd name="T11" fmla="*/ 225 h 225"/>
                <a:gd name="T12" fmla="*/ 2289 w 3658"/>
                <a:gd name="T13" fmla="*/ 0 h 225"/>
                <a:gd name="T14" fmla="*/ 2056 w 3658"/>
                <a:gd name="T15" fmla="*/ 0 h 225"/>
                <a:gd name="T16" fmla="*/ 2056 w 3658"/>
                <a:gd name="T17" fmla="*/ 225 h 225"/>
                <a:gd name="T18" fmla="*/ 1832 w 3658"/>
                <a:gd name="T19" fmla="*/ 225 h 225"/>
                <a:gd name="T20" fmla="*/ 1832 w 3658"/>
                <a:gd name="T21" fmla="*/ 225 h 225"/>
                <a:gd name="T22" fmla="*/ 1832 w 3658"/>
                <a:gd name="T23" fmla="*/ 0 h 225"/>
                <a:gd name="T24" fmla="*/ 920 w 3658"/>
                <a:gd name="T25" fmla="*/ 0 h 225"/>
                <a:gd name="T26" fmla="*/ 920 w 3658"/>
                <a:gd name="T27" fmla="*/ 225 h 225"/>
                <a:gd name="T28" fmla="*/ 687 w 3658"/>
                <a:gd name="T29" fmla="*/ 225 h 225"/>
                <a:gd name="T30" fmla="*/ 687 w 3658"/>
                <a:gd name="T31" fmla="*/ 225 h 225"/>
                <a:gd name="T32" fmla="*/ 687 w 3658"/>
                <a:gd name="T33" fmla="*/ 0 h 225"/>
                <a:gd name="T34" fmla="*/ 463 w 3658"/>
                <a:gd name="T35" fmla="*/ 0 h 225"/>
                <a:gd name="T36" fmla="*/ 463 w 3658"/>
                <a:gd name="T37" fmla="*/ 225 h 225"/>
                <a:gd name="T38" fmla="*/ 0 w 3658"/>
                <a:gd name="T39" fmla="*/ 225 h 22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658"/>
                <a:gd name="T61" fmla="*/ 0 h 225"/>
                <a:gd name="T62" fmla="*/ 3658 w 3658"/>
                <a:gd name="T63" fmla="*/ 225 h 22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658" h="225">
                  <a:moveTo>
                    <a:pt x="3658" y="225"/>
                  </a:moveTo>
                  <a:lnTo>
                    <a:pt x="3434" y="225"/>
                  </a:lnTo>
                  <a:lnTo>
                    <a:pt x="3434" y="0"/>
                  </a:lnTo>
                  <a:lnTo>
                    <a:pt x="3210" y="0"/>
                  </a:lnTo>
                  <a:lnTo>
                    <a:pt x="3210" y="225"/>
                  </a:lnTo>
                  <a:lnTo>
                    <a:pt x="2289" y="225"/>
                  </a:lnTo>
                  <a:lnTo>
                    <a:pt x="2289" y="0"/>
                  </a:lnTo>
                  <a:lnTo>
                    <a:pt x="2056" y="0"/>
                  </a:lnTo>
                  <a:lnTo>
                    <a:pt x="2056" y="225"/>
                  </a:lnTo>
                  <a:lnTo>
                    <a:pt x="1832" y="225"/>
                  </a:lnTo>
                  <a:lnTo>
                    <a:pt x="1832" y="0"/>
                  </a:lnTo>
                  <a:lnTo>
                    <a:pt x="920" y="0"/>
                  </a:lnTo>
                  <a:lnTo>
                    <a:pt x="920" y="225"/>
                  </a:lnTo>
                  <a:lnTo>
                    <a:pt x="687" y="225"/>
                  </a:lnTo>
                  <a:lnTo>
                    <a:pt x="687" y="0"/>
                  </a:lnTo>
                  <a:lnTo>
                    <a:pt x="463" y="0"/>
                  </a:lnTo>
                  <a:lnTo>
                    <a:pt x="463" y="225"/>
                  </a:lnTo>
                  <a:lnTo>
                    <a:pt x="0" y="225"/>
                  </a:lnTo>
                </a:path>
              </a:pathLst>
            </a:custGeom>
            <a:noFill/>
            <a:ln w="14288">
              <a:solidFill>
                <a:srgbClr val="000000"/>
              </a:solidFill>
              <a:round/>
              <a:headEnd/>
              <a:tailEnd/>
            </a:ln>
          </p:spPr>
          <p:txBody>
            <a:bodyPr/>
            <a:lstStyle/>
            <a:p>
              <a:endParaRPr lang="zh-CN" altLang="zh-CN"/>
            </a:p>
          </p:txBody>
        </p:sp>
        <p:sp>
          <p:nvSpPr>
            <p:cNvPr id="43043" name="Freeform 32"/>
            <p:cNvSpPr>
              <a:spLocks/>
            </p:cNvSpPr>
            <p:nvPr/>
          </p:nvSpPr>
          <p:spPr bwMode="auto">
            <a:xfrm>
              <a:off x="1364" y="3106"/>
              <a:ext cx="3662" cy="229"/>
            </a:xfrm>
            <a:custGeom>
              <a:avLst/>
              <a:gdLst>
                <a:gd name="T0" fmla="*/ 3662 w 3662"/>
                <a:gd name="T1" fmla="*/ 0 h 229"/>
                <a:gd name="T2" fmla="*/ 3328 w 3662"/>
                <a:gd name="T3" fmla="*/ 0 h 229"/>
                <a:gd name="T4" fmla="*/ 3328 w 3662"/>
                <a:gd name="T5" fmla="*/ 229 h 229"/>
                <a:gd name="T6" fmla="*/ 2179 w 3662"/>
                <a:gd name="T7" fmla="*/ 229 h 229"/>
                <a:gd name="T8" fmla="*/ 2179 w 3662"/>
                <a:gd name="T9" fmla="*/ 0 h 229"/>
                <a:gd name="T10" fmla="*/ 1726 w 3662"/>
                <a:gd name="T11" fmla="*/ 0 h 229"/>
                <a:gd name="T12" fmla="*/ 1726 w 3662"/>
                <a:gd name="T13" fmla="*/ 229 h 229"/>
                <a:gd name="T14" fmla="*/ 1497 w 3662"/>
                <a:gd name="T15" fmla="*/ 229 h 229"/>
                <a:gd name="T16" fmla="*/ 1497 w 3662"/>
                <a:gd name="T17" fmla="*/ 0 h 229"/>
                <a:gd name="T18" fmla="*/ 1263 w 3662"/>
                <a:gd name="T19" fmla="*/ 0 h 229"/>
                <a:gd name="T20" fmla="*/ 1263 w 3662"/>
                <a:gd name="T21" fmla="*/ 229 h 229"/>
                <a:gd name="T22" fmla="*/ 1039 w 3662"/>
                <a:gd name="T23" fmla="*/ 229 h 229"/>
                <a:gd name="T24" fmla="*/ 1039 w 3662"/>
                <a:gd name="T25" fmla="*/ 0 h 229"/>
                <a:gd name="T26" fmla="*/ 586 w 3662"/>
                <a:gd name="T27" fmla="*/ 0 h 229"/>
                <a:gd name="T28" fmla="*/ 586 w 3662"/>
                <a:gd name="T29" fmla="*/ 229 h 229"/>
                <a:gd name="T30" fmla="*/ 467 w 3662"/>
                <a:gd name="T31" fmla="*/ 229 h 229"/>
                <a:gd name="T32" fmla="*/ 0 w 3662"/>
                <a:gd name="T33" fmla="*/ 229 h 22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62"/>
                <a:gd name="T52" fmla="*/ 0 h 229"/>
                <a:gd name="T53" fmla="*/ 3662 w 3662"/>
                <a:gd name="T54" fmla="*/ 229 h 22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62" h="229">
                  <a:moveTo>
                    <a:pt x="3662" y="0"/>
                  </a:moveTo>
                  <a:lnTo>
                    <a:pt x="3328" y="0"/>
                  </a:lnTo>
                  <a:lnTo>
                    <a:pt x="3328" y="229"/>
                  </a:lnTo>
                  <a:lnTo>
                    <a:pt x="2179" y="229"/>
                  </a:lnTo>
                  <a:lnTo>
                    <a:pt x="2179" y="0"/>
                  </a:lnTo>
                  <a:lnTo>
                    <a:pt x="1726" y="0"/>
                  </a:lnTo>
                  <a:lnTo>
                    <a:pt x="1726" y="229"/>
                  </a:lnTo>
                  <a:lnTo>
                    <a:pt x="1497" y="229"/>
                  </a:lnTo>
                  <a:lnTo>
                    <a:pt x="1497" y="0"/>
                  </a:lnTo>
                  <a:lnTo>
                    <a:pt x="1263" y="0"/>
                  </a:lnTo>
                  <a:lnTo>
                    <a:pt x="1263" y="229"/>
                  </a:lnTo>
                  <a:lnTo>
                    <a:pt x="1039" y="229"/>
                  </a:lnTo>
                  <a:lnTo>
                    <a:pt x="1039" y="0"/>
                  </a:lnTo>
                  <a:lnTo>
                    <a:pt x="586" y="0"/>
                  </a:lnTo>
                  <a:lnTo>
                    <a:pt x="586" y="229"/>
                  </a:lnTo>
                  <a:lnTo>
                    <a:pt x="467" y="229"/>
                  </a:lnTo>
                  <a:lnTo>
                    <a:pt x="0" y="229"/>
                  </a:lnTo>
                </a:path>
              </a:pathLst>
            </a:custGeom>
            <a:noFill/>
            <a:ln w="14288">
              <a:solidFill>
                <a:srgbClr val="000000"/>
              </a:solidFill>
              <a:round/>
              <a:headEnd/>
              <a:tailEnd/>
            </a:ln>
          </p:spPr>
          <p:txBody>
            <a:bodyPr/>
            <a:lstStyle/>
            <a:p>
              <a:endParaRPr lang="zh-CN" altLang="zh-CN"/>
            </a:p>
          </p:txBody>
        </p:sp>
        <p:sp>
          <p:nvSpPr>
            <p:cNvPr id="43044" name="Freeform 33"/>
            <p:cNvSpPr>
              <a:spLocks/>
            </p:cNvSpPr>
            <p:nvPr/>
          </p:nvSpPr>
          <p:spPr bwMode="auto">
            <a:xfrm>
              <a:off x="1364" y="2255"/>
              <a:ext cx="233" cy="228"/>
            </a:xfrm>
            <a:custGeom>
              <a:avLst/>
              <a:gdLst>
                <a:gd name="T0" fmla="*/ 0 w 233"/>
                <a:gd name="T1" fmla="*/ 224 h 228"/>
                <a:gd name="T2" fmla="*/ 119 w 233"/>
                <a:gd name="T3" fmla="*/ 228 h 228"/>
                <a:gd name="T4" fmla="*/ 119 w 233"/>
                <a:gd name="T5" fmla="*/ 0 h 228"/>
                <a:gd name="T6" fmla="*/ 233 w 233"/>
                <a:gd name="T7" fmla="*/ 0 h 228"/>
                <a:gd name="T8" fmla="*/ 233 w 233"/>
                <a:gd name="T9" fmla="*/ 228 h 228"/>
                <a:gd name="T10" fmla="*/ 0 60000 65536"/>
                <a:gd name="T11" fmla="*/ 0 60000 65536"/>
                <a:gd name="T12" fmla="*/ 0 60000 65536"/>
                <a:gd name="T13" fmla="*/ 0 60000 65536"/>
                <a:gd name="T14" fmla="*/ 0 60000 65536"/>
                <a:gd name="T15" fmla="*/ 0 w 233"/>
                <a:gd name="T16" fmla="*/ 0 h 228"/>
                <a:gd name="T17" fmla="*/ 233 w 233"/>
                <a:gd name="T18" fmla="*/ 228 h 228"/>
              </a:gdLst>
              <a:ahLst/>
              <a:cxnLst>
                <a:cxn ang="T10">
                  <a:pos x="T0" y="T1"/>
                </a:cxn>
                <a:cxn ang="T11">
                  <a:pos x="T2" y="T3"/>
                </a:cxn>
                <a:cxn ang="T12">
                  <a:pos x="T4" y="T5"/>
                </a:cxn>
                <a:cxn ang="T13">
                  <a:pos x="T6" y="T7"/>
                </a:cxn>
                <a:cxn ang="T14">
                  <a:pos x="T8" y="T9"/>
                </a:cxn>
              </a:cxnLst>
              <a:rect l="T15" t="T16" r="T17" b="T18"/>
              <a:pathLst>
                <a:path w="233" h="228">
                  <a:moveTo>
                    <a:pt x="0" y="224"/>
                  </a:moveTo>
                  <a:lnTo>
                    <a:pt x="119" y="228"/>
                  </a:lnTo>
                  <a:lnTo>
                    <a:pt x="119" y="0"/>
                  </a:lnTo>
                  <a:lnTo>
                    <a:pt x="233" y="0"/>
                  </a:lnTo>
                  <a:lnTo>
                    <a:pt x="233" y="228"/>
                  </a:lnTo>
                </a:path>
              </a:pathLst>
            </a:custGeom>
            <a:noFill/>
            <a:ln w="14288">
              <a:solidFill>
                <a:srgbClr val="00FFFF"/>
              </a:solidFill>
              <a:round/>
              <a:headEnd/>
              <a:tailEnd/>
            </a:ln>
          </p:spPr>
          <p:txBody>
            <a:bodyPr/>
            <a:lstStyle/>
            <a:p>
              <a:endParaRPr lang="zh-CN" altLang="zh-CN"/>
            </a:p>
          </p:txBody>
        </p:sp>
        <p:sp>
          <p:nvSpPr>
            <p:cNvPr id="43045" name="Freeform 34"/>
            <p:cNvSpPr>
              <a:spLocks/>
            </p:cNvSpPr>
            <p:nvPr/>
          </p:nvSpPr>
          <p:spPr bwMode="auto">
            <a:xfrm>
              <a:off x="1597" y="2255"/>
              <a:ext cx="234" cy="228"/>
            </a:xfrm>
            <a:custGeom>
              <a:avLst/>
              <a:gdLst>
                <a:gd name="T0" fmla="*/ 0 w 234"/>
                <a:gd name="T1" fmla="*/ 224 h 228"/>
                <a:gd name="T2" fmla="*/ 110 w 234"/>
                <a:gd name="T3" fmla="*/ 228 h 228"/>
                <a:gd name="T4" fmla="*/ 110 w 234"/>
                <a:gd name="T5" fmla="*/ 0 h 228"/>
                <a:gd name="T6" fmla="*/ 234 w 234"/>
                <a:gd name="T7" fmla="*/ 0 h 228"/>
                <a:gd name="T8" fmla="*/ 234 w 234"/>
                <a:gd name="T9" fmla="*/ 228 h 228"/>
                <a:gd name="T10" fmla="*/ 0 60000 65536"/>
                <a:gd name="T11" fmla="*/ 0 60000 65536"/>
                <a:gd name="T12" fmla="*/ 0 60000 65536"/>
                <a:gd name="T13" fmla="*/ 0 60000 65536"/>
                <a:gd name="T14" fmla="*/ 0 60000 65536"/>
                <a:gd name="T15" fmla="*/ 0 w 234"/>
                <a:gd name="T16" fmla="*/ 0 h 228"/>
                <a:gd name="T17" fmla="*/ 234 w 234"/>
                <a:gd name="T18" fmla="*/ 228 h 228"/>
              </a:gdLst>
              <a:ahLst/>
              <a:cxnLst>
                <a:cxn ang="T10">
                  <a:pos x="T0" y="T1"/>
                </a:cxn>
                <a:cxn ang="T11">
                  <a:pos x="T2" y="T3"/>
                </a:cxn>
                <a:cxn ang="T12">
                  <a:pos x="T4" y="T5"/>
                </a:cxn>
                <a:cxn ang="T13">
                  <a:pos x="T6" y="T7"/>
                </a:cxn>
                <a:cxn ang="T14">
                  <a:pos x="T8" y="T9"/>
                </a:cxn>
              </a:cxnLst>
              <a:rect l="T15" t="T16" r="T17" b="T18"/>
              <a:pathLst>
                <a:path w="234" h="228">
                  <a:moveTo>
                    <a:pt x="0" y="224"/>
                  </a:moveTo>
                  <a:lnTo>
                    <a:pt x="110" y="228"/>
                  </a:lnTo>
                  <a:lnTo>
                    <a:pt x="110" y="0"/>
                  </a:lnTo>
                  <a:lnTo>
                    <a:pt x="234" y="0"/>
                  </a:lnTo>
                  <a:lnTo>
                    <a:pt x="234" y="228"/>
                  </a:lnTo>
                </a:path>
              </a:pathLst>
            </a:custGeom>
            <a:noFill/>
            <a:ln w="14288">
              <a:solidFill>
                <a:srgbClr val="00FFFF"/>
              </a:solidFill>
              <a:round/>
              <a:headEnd/>
              <a:tailEnd/>
            </a:ln>
          </p:spPr>
          <p:txBody>
            <a:bodyPr/>
            <a:lstStyle/>
            <a:p>
              <a:endParaRPr lang="zh-CN" altLang="zh-CN"/>
            </a:p>
          </p:txBody>
        </p:sp>
        <p:sp>
          <p:nvSpPr>
            <p:cNvPr id="43046" name="Freeform 35"/>
            <p:cNvSpPr>
              <a:spLocks/>
            </p:cNvSpPr>
            <p:nvPr/>
          </p:nvSpPr>
          <p:spPr bwMode="auto">
            <a:xfrm>
              <a:off x="1826" y="2255"/>
              <a:ext cx="229" cy="228"/>
            </a:xfrm>
            <a:custGeom>
              <a:avLst/>
              <a:gdLst>
                <a:gd name="T0" fmla="*/ 0 w 229"/>
                <a:gd name="T1" fmla="*/ 224 h 228"/>
                <a:gd name="T2" fmla="*/ 114 w 229"/>
                <a:gd name="T3" fmla="*/ 228 h 228"/>
                <a:gd name="T4" fmla="*/ 114 w 229"/>
                <a:gd name="T5" fmla="*/ 0 h 228"/>
                <a:gd name="T6" fmla="*/ 229 w 229"/>
                <a:gd name="T7" fmla="*/ 0 h 228"/>
                <a:gd name="T8" fmla="*/ 229 w 229"/>
                <a:gd name="T9" fmla="*/ 228 h 228"/>
                <a:gd name="T10" fmla="*/ 0 60000 65536"/>
                <a:gd name="T11" fmla="*/ 0 60000 65536"/>
                <a:gd name="T12" fmla="*/ 0 60000 65536"/>
                <a:gd name="T13" fmla="*/ 0 60000 65536"/>
                <a:gd name="T14" fmla="*/ 0 60000 65536"/>
                <a:gd name="T15" fmla="*/ 0 w 229"/>
                <a:gd name="T16" fmla="*/ 0 h 228"/>
                <a:gd name="T17" fmla="*/ 229 w 229"/>
                <a:gd name="T18" fmla="*/ 228 h 228"/>
              </a:gdLst>
              <a:ahLst/>
              <a:cxnLst>
                <a:cxn ang="T10">
                  <a:pos x="T0" y="T1"/>
                </a:cxn>
                <a:cxn ang="T11">
                  <a:pos x="T2" y="T3"/>
                </a:cxn>
                <a:cxn ang="T12">
                  <a:pos x="T4" y="T5"/>
                </a:cxn>
                <a:cxn ang="T13">
                  <a:pos x="T6" y="T7"/>
                </a:cxn>
                <a:cxn ang="T14">
                  <a:pos x="T8" y="T9"/>
                </a:cxn>
              </a:cxnLst>
              <a:rect l="T15" t="T16" r="T17" b="T18"/>
              <a:pathLst>
                <a:path w="229" h="228">
                  <a:moveTo>
                    <a:pt x="0" y="224"/>
                  </a:moveTo>
                  <a:lnTo>
                    <a:pt x="114" y="228"/>
                  </a:lnTo>
                  <a:lnTo>
                    <a:pt x="114" y="0"/>
                  </a:lnTo>
                  <a:lnTo>
                    <a:pt x="229" y="0"/>
                  </a:lnTo>
                  <a:lnTo>
                    <a:pt x="229" y="228"/>
                  </a:lnTo>
                </a:path>
              </a:pathLst>
            </a:custGeom>
            <a:noFill/>
            <a:ln w="14288">
              <a:solidFill>
                <a:srgbClr val="00FFFF"/>
              </a:solidFill>
              <a:round/>
              <a:headEnd/>
              <a:tailEnd/>
            </a:ln>
          </p:spPr>
          <p:txBody>
            <a:bodyPr/>
            <a:lstStyle/>
            <a:p>
              <a:endParaRPr lang="zh-CN" altLang="zh-CN"/>
            </a:p>
          </p:txBody>
        </p:sp>
        <p:sp>
          <p:nvSpPr>
            <p:cNvPr id="43047" name="Freeform 36"/>
            <p:cNvSpPr>
              <a:spLocks/>
            </p:cNvSpPr>
            <p:nvPr/>
          </p:nvSpPr>
          <p:spPr bwMode="auto">
            <a:xfrm>
              <a:off x="2055" y="2255"/>
              <a:ext cx="229" cy="228"/>
            </a:xfrm>
            <a:custGeom>
              <a:avLst/>
              <a:gdLst>
                <a:gd name="T0" fmla="*/ 0 w 229"/>
                <a:gd name="T1" fmla="*/ 224 h 228"/>
                <a:gd name="T2" fmla="*/ 114 w 229"/>
                <a:gd name="T3" fmla="*/ 228 h 228"/>
                <a:gd name="T4" fmla="*/ 114 w 229"/>
                <a:gd name="T5" fmla="*/ 0 h 228"/>
                <a:gd name="T6" fmla="*/ 229 w 229"/>
                <a:gd name="T7" fmla="*/ 0 h 228"/>
                <a:gd name="T8" fmla="*/ 229 w 229"/>
                <a:gd name="T9" fmla="*/ 228 h 228"/>
                <a:gd name="T10" fmla="*/ 0 60000 65536"/>
                <a:gd name="T11" fmla="*/ 0 60000 65536"/>
                <a:gd name="T12" fmla="*/ 0 60000 65536"/>
                <a:gd name="T13" fmla="*/ 0 60000 65536"/>
                <a:gd name="T14" fmla="*/ 0 60000 65536"/>
                <a:gd name="T15" fmla="*/ 0 w 229"/>
                <a:gd name="T16" fmla="*/ 0 h 228"/>
                <a:gd name="T17" fmla="*/ 229 w 229"/>
                <a:gd name="T18" fmla="*/ 228 h 228"/>
              </a:gdLst>
              <a:ahLst/>
              <a:cxnLst>
                <a:cxn ang="T10">
                  <a:pos x="T0" y="T1"/>
                </a:cxn>
                <a:cxn ang="T11">
                  <a:pos x="T2" y="T3"/>
                </a:cxn>
                <a:cxn ang="T12">
                  <a:pos x="T4" y="T5"/>
                </a:cxn>
                <a:cxn ang="T13">
                  <a:pos x="T6" y="T7"/>
                </a:cxn>
                <a:cxn ang="T14">
                  <a:pos x="T8" y="T9"/>
                </a:cxn>
              </a:cxnLst>
              <a:rect l="T15" t="T16" r="T17" b="T18"/>
              <a:pathLst>
                <a:path w="229" h="228">
                  <a:moveTo>
                    <a:pt x="0" y="224"/>
                  </a:moveTo>
                  <a:lnTo>
                    <a:pt x="114" y="228"/>
                  </a:lnTo>
                  <a:lnTo>
                    <a:pt x="114" y="0"/>
                  </a:lnTo>
                  <a:lnTo>
                    <a:pt x="229" y="0"/>
                  </a:lnTo>
                  <a:lnTo>
                    <a:pt x="229" y="228"/>
                  </a:lnTo>
                </a:path>
              </a:pathLst>
            </a:custGeom>
            <a:noFill/>
            <a:ln w="14288">
              <a:solidFill>
                <a:srgbClr val="00FFFF"/>
              </a:solidFill>
              <a:round/>
              <a:headEnd/>
              <a:tailEnd/>
            </a:ln>
          </p:spPr>
          <p:txBody>
            <a:bodyPr/>
            <a:lstStyle/>
            <a:p>
              <a:endParaRPr lang="zh-CN" altLang="zh-CN"/>
            </a:p>
          </p:txBody>
        </p:sp>
        <p:sp>
          <p:nvSpPr>
            <p:cNvPr id="43048" name="Freeform 37"/>
            <p:cNvSpPr>
              <a:spLocks/>
            </p:cNvSpPr>
            <p:nvPr/>
          </p:nvSpPr>
          <p:spPr bwMode="auto">
            <a:xfrm>
              <a:off x="2284" y="2255"/>
              <a:ext cx="229" cy="228"/>
            </a:xfrm>
            <a:custGeom>
              <a:avLst/>
              <a:gdLst>
                <a:gd name="T0" fmla="*/ 0 w 229"/>
                <a:gd name="T1" fmla="*/ 224 h 228"/>
                <a:gd name="T2" fmla="*/ 110 w 229"/>
                <a:gd name="T3" fmla="*/ 228 h 228"/>
                <a:gd name="T4" fmla="*/ 110 w 229"/>
                <a:gd name="T5" fmla="*/ 0 h 228"/>
                <a:gd name="T6" fmla="*/ 229 w 229"/>
                <a:gd name="T7" fmla="*/ 0 h 228"/>
                <a:gd name="T8" fmla="*/ 229 w 229"/>
                <a:gd name="T9" fmla="*/ 228 h 228"/>
                <a:gd name="T10" fmla="*/ 0 60000 65536"/>
                <a:gd name="T11" fmla="*/ 0 60000 65536"/>
                <a:gd name="T12" fmla="*/ 0 60000 65536"/>
                <a:gd name="T13" fmla="*/ 0 60000 65536"/>
                <a:gd name="T14" fmla="*/ 0 60000 65536"/>
                <a:gd name="T15" fmla="*/ 0 w 229"/>
                <a:gd name="T16" fmla="*/ 0 h 228"/>
                <a:gd name="T17" fmla="*/ 229 w 229"/>
                <a:gd name="T18" fmla="*/ 228 h 228"/>
              </a:gdLst>
              <a:ahLst/>
              <a:cxnLst>
                <a:cxn ang="T10">
                  <a:pos x="T0" y="T1"/>
                </a:cxn>
                <a:cxn ang="T11">
                  <a:pos x="T2" y="T3"/>
                </a:cxn>
                <a:cxn ang="T12">
                  <a:pos x="T4" y="T5"/>
                </a:cxn>
                <a:cxn ang="T13">
                  <a:pos x="T6" y="T7"/>
                </a:cxn>
                <a:cxn ang="T14">
                  <a:pos x="T8" y="T9"/>
                </a:cxn>
              </a:cxnLst>
              <a:rect l="T15" t="T16" r="T17" b="T18"/>
              <a:pathLst>
                <a:path w="229" h="228">
                  <a:moveTo>
                    <a:pt x="0" y="224"/>
                  </a:moveTo>
                  <a:lnTo>
                    <a:pt x="110" y="228"/>
                  </a:lnTo>
                  <a:lnTo>
                    <a:pt x="110" y="0"/>
                  </a:lnTo>
                  <a:lnTo>
                    <a:pt x="229" y="0"/>
                  </a:lnTo>
                  <a:lnTo>
                    <a:pt x="229" y="228"/>
                  </a:lnTo>
                </a:path>
              </a:pathLst>
            </a:custGeom>
            <a:noFill/>
            <a:ln w="14288">
              <a:solidFill>
                <a:srgbClr val="00FFFF"/>
              </a:solidFill>
              <a:round/>
              <a:headEnd/>
              <a:tailEnd/>
            </a:ln>
          </p:spPr>
          <p:txBody>
            <a:bodyPr/>
            <a:lstStyle/>
            <a:p>
              <a:endParaRPr lang="zh-CN" altLang="zh-CN"/>
            </a:p>
          </p:txBody>
        </p:sp>
        <p:sp>
          <p:nvSpPr>
            <p:cNvPr id="43049" name="Freeform 38"/>
            <p:cNvSpPr>
              <a:spLocks/>
            </p:cNvSpPr>
            <p:nvPr/>
          </p:nvSpPr>
          <p:spPr bwMode="auto">
            <a:xfrm>
              <a:off x="2508" y="2255"/>
              <a:ext cx="234" cy="228"/>
            </a:xfrm>
            <a:custGeom>
              <a:avLst/>
              <a:gdLst>
                <a:gd name="T0" fmla="*/ 0 w 234"/>
                <a:gd name="T1" fmla="*/ 224 h 228"/>
                <a:gd name="T2" fmla="*/ 119 w 234"/>
                <a:gd name="T3" fmla="*/ 228 h 228"/>
                <a:gd name="T4" fmla="*/ 119 w 234"/>
                <a:gd name="T5" fmla="*/ 0 h 228"/>
                <a:gd name="T6" fmla="*/ 234 w 234"/>
                <a:gd name="T7" fmla="*/ 0 h 228"/>
                <a:gd name="T8" fmla="*/ 234 w 234"/>
                <a:gd name="T9" fmla="*/ 228 h 228"/>
                <a:gd name="T10" fmla="*/ 0 60000 65536"/>
                <a:gd name="T11" fmla="*/ 0 60000 65536"/>
                <a:gd name="T12" fmla="*/ 0 60000 65536"/>
                <a:gd name="T13" fmla="*/ 0 60000 65536"/>
                <a:gd name="T14" fmla="*/ 0 60000 65536"/>
                <a:gd name="T15" fmla="*/ 0 w 234"/>
                <a:gd name="T16" fmla="*/ 0 h 228"/>
                <a:gd name="T17" fmla="*/ 234 w 234"/>
                <a:gd name="T18" fmla="*/ 228 h 228"/>
              </a:gdLst>
              <a:ahLst/>
              <a:cxnLst>
                <a:cxn ang="T10">
                  <a:pos x="T0" y="T1"/>
                </a:cxn>
                <a:cxn ang="T11">
                  <a:pos x="T2" y="T3"/>
                </a:cxn>
                <a:cxn ang="T12">
                  <a:pos x="T4" y="T5"/>
                </a:cxn>
                <a:cxn ang="T13">
                  <a:pos x="T6" y="T7"/>
                </a:cxn>
                <a:cxn ang="T14">
                  <a:pos x="T8" y="T9"/>
                </a:cxn>
              </a:cxnLst>
              <a:rect l="T15" t="T16" r="T17" b="T18"/>
              <a:pathLst>
                <a:path w="234" h="228">
                  <a:moveTo>
                    <a:pt x="0" y="224"/>
                  </a:moveTo>
                  <a:lnTo>
                    <a:pt x="119" y="228"/>
                  </a:lnTo>
                  <a:lnTo>
                    <a:pt x="119" y="0"/>
                  </a:lnTo>
                  <a:lnTo>
                    <a:pt x="234" y="0"/>
                  </a:lnTo>
                  <a:lnTo>
                    <a:pt x="234" y="228"/>
                  </a:lnTo>
                </a:path>
              </a:pathLst>
            </a:custGeom>
            <a:noFill/>
            <a:ln w="14288">
              <a:solidFill>
                <a:srgbClr val="00FFFF"/>
              </a:solidFill>
              <a:round/>
              <a:headEnd/>
              <a:tailEnd/>
            </a:ln>
          </p:spPr>
          <p:txBody>
            <a:bodyPr/>
            <a:lstStyle/>
            <a:p>
              <a:endParaRPr lang="zh-CN" altLang="zh-CN"/>
            </a:p>
          </p:txBody>
        </p:sp>
        <p:sp>
          <p:nvSpPr>
            <p:cNvPr id="43050" name="Freeform 39"/>
            <p:cNvSpPr>
              <a:spLocks/>
            </p:cNvSpPr>
            <p:nvPr/>
          </p:nvSpPr>
          <p:spPr bwMode="auto">
            <a:xfrm>
              <a:off x="2742" y="2255"/>
              <a:ext cx="233" cy="228"/>
            </a:xfrm>
            <a:custGeom>
              <a:avLst/>
              <a:gdLst>
                <a:gd name="T0" fmla="*/ 0 w 233"/>
                <a:gd name="T1" fmla="*/ 224 h 228"/>
                <a:gd name="T2" fmla="*/ 114 w 233"/>
                <a:gd name="T3" fmla="*/ 228 h 228"/>
                <a:gd name="T4" fmla="*/ 114 w 233"/>
                <a:gd name="T5" fmla="*/ 0 h 228"/>
                <a:gd name="T6" fmla="*/ 233 w 233"/>
                <a:gd name="T7" fmla="*/ 0 h 228"/>
                <a:gd name="T8" fmla="*/ 233 w 233"/>
                <a:gd name="T9" fmla="*/ 228 h 228"/>
                <a:gd name="T10" fmla="*/ 0 60000 65536"/>
                <a:gd name="T11" fmla="*/ 0 60000 65536"/>
                <a:gd name="T12" fmla="*/ 0 60000 65536"/>
                <a:gd name="T13" fmla="*/ 0 60000 65536"/>
                <a:gd name="T14" fmla="*/ 0 60000 65536"/>
                <a:gd name="T15" fmla="*/ 0 w 233"/>
                <a:gd name="T16" fmla="*/ 0 h 228"/>
                <a:gd name="T17" fmla="*/ 233 w 233"/>
                <a:gd name="T18" fmla="*/ 228 h 228"/>
              </a:gdLst>
              <a:ahLst/>
              <a:cxnLst>
                <a:cxn ang="T10">
                  <a:pos x="T0" y="T1"/>
                </a:cxn>
                <a:cxn ang="T11">
                  <a:pos x="T2" y="T3"/>
                </a:cxn>
                <a:cxn ang="T12">
                  <a:pos x="T4" y="T5"/>
                </a:cxn>
                <a:cxn ang="T13">
                  <a:pos x="T6" y="T7"/>
                </a:cxn>
                <a:cxn ang="T14">
                  <a:pos x="T8" y="T9"/>
                </a:cxn>
              </a:cxnLst>
              <a:rect l="T15" t="T16" r="T17" b="T18"/>
              <a:pathLst>
                <a:path w="233" h="228">
                  <a:moveTo>
                    <a:pt x="0" y="224"/>
                  </a:moveTo>
                  <a:lnTo>
                    <a:pt x="114" y="228"/>
                  </a:lnTo>
                  <a:lnTo>
                    <a:pt x="114" y="0"/>
                  </a:lnTo>
                  <a:lnTo>
                    <a:pt x="233" y="0"/>
                  </a:lnTo>
                  <a:lnTo>
                    <a:pt x="233" y="228"/>
                  </a:lnTo>
                </a:path>
              </a:pathLst>
            </a:custGeom>
            <a:noFill/>
            <a:ln w="14288">
              <a:solidFill>
                <a:srgbClr val="00FFFF"/>
              </a:solidFill>
              <a:round/>
              <a:headEnd/>
              <a:tailEnd/>
            </a:ln>
          </p:spPr>
          <p:txBody>
            <a:bodyPr/>
            <a:lstStyle/>
            <a:p>
              <a:endParaRPr lang="zh-CN" altLang="zh-CN"/>
            </a:p>
          </p:txBody>
        </p:sp>
        <p:sp>
          <p:nvSpPr>
            <p:cNvPr id="43051" name="Freeform 40"/>
            <p:cNvSpPr>
              <a:spLocks/>
            </p:cNvSpPr>
            <p:nvPr/>
          </p:nvSpPr>
          <p:spPr bwMode="auto">
            <a:xfrm>
              <a:off x="2971" y="2255"/>
              <a:ext cx="229" cy="228"/>
            </a:xfrm>
            <a:custGeom>
              <a:avLst/>
              <a:gdLst>
                <a:gd name="T0" fmla="*/ 0 w 229"/>
                <a:gd name="T1" fmla="*/ 224 h 228"/>
                <a:gd name="T2" fmla="*/ 114 w 229"/>
                <a:gd name="T3" fmla="*/ 228 h 228"/>
                <a:gd name="T4" fmla="*/ 114 w 229"/>
                <a:gd name="T5" fmla="*/ 0 h 228"/>
                <a:gd name="T6" fmla="*/ 229 w 229"/>
                <a:gd name="T7" fmla="*/ 0 h 228"/>
                <a:gd name="T8" fmla="*/ 229 w 229"/>
                <a:gd name="T9" fmla="*/ 228 h 228"/>
                <a:gd name="T10" fmla="*/ 0 60000 65536"/>
                <a:gd name="T11" fmla="*/ 0 60000 65536"/>
                <a:gd name="T12" fmla="*/ 0 60000 65536"/>
                <a:gd name="T13" fmla="*/ 0 60000 65536"/>
                <a:gd name="T14" fmla="*/ 0 60000 65536"/>
                <a:gd name="T15" fmla="*/ 0 w 229"/>
                <a:gd name="T16" fmla="*/ 0 h 228"/>
                <a:gd name="T17" fmla="*/ 229 w 229"/>
                <a:gd name="T18" fmla="*/ 228 h 228"/>
              </a:gdLst>
              <a:ahLst/>
              <a:cxnLst>
                <a:cxn ang="T10">
                  <a:pos x="T0" y="T1"/>
                </a:cxn>
                <a:cxn ang="T11">
                  <a:pos x="T2" y="T3"/>
                </a:cxn>
                <a:cxn ang="T12">
                  <a:pos x="T4" y="T5"/>
                </a:cxn>
                <a:cxn ang="T13">
                  <a:pos x="T6" y="T7"/>
                </a:cxn>
                <a:cxn ang="T14">
                  <a:pos x="T8" y="T9"/>
                </a:cxn>
              </a:cxnLst>
              <a:rect l="T15" t="T16" r="T17" b="T18"/>
              <a:pathLst>
                <a:path w="229" h="228">
                  <a:moveTo>
                    <a:pt x="0" y="224"/>
                  </a:moveTo>
                  <a:lnTo>
                    <a:pt x="114" y="228"/>
                  </a:lnTo>
                  <a:lnTo>
                    <a:pt x="114" y="0"/>
                  </a:lnTo>
                  <a:lnTo>
                    <a:pt x="229" y="0"/>
                  </a:lnTo>
                  <a:lnTo>
                    <a:pt x="229" y="228"/>
                  </a:lnTo>
                </a:path>
              </a:pathLst>
            </a:custGeom>
            <a:noFill/>
            <a:ln w="14288">
              <a:solidFill>
                <a:srgbClr val="00FFFF"/>
              </a:solidFill>
              <a:round/>
              <a:headEnd/>
              <a:tailEnd/>
            </a:ln>
          </p:spPr>
          <p:txBody>
            <a:bodyPr/>
            <a:lstStyle/>
            <a:p>
              <a:endParaRPr lang="zh-CN" altLang="zh-CN"/>
            </a:p>
          </p:txBody>
        </p:sp>
        <p:sp>
          <p:nvSpPr>
            <p:cNvPr id="43052" name="Freeform 41"/>
            <p:cNvSpPr>
              <a:spLocks/>
            </p:cNvSpPr>
            <p:nvPr/>
          </p:nvSpPr>
          <p:spPr bwMode="auto">
            <a:xfrm>
              <a:off x="3200" y="2255"/>
              <a:ext cx="224" cy="228"/>
            </a:xfrm>
            <a:custGeom>
              <a:avLst/>
              <a:gdLst>
                <a:gd name="T0" fmla="*/ 0 w 224"/>
                <a:gd name="T1" fmla="*/ 224 h 228"/>
                <a:gd name="T2" fmla="*/ 114 w 224"/>
                <a:gd name="T3" fmla="*/ 228 h 228"/>
                <a:gd name="T4" fmla="*/ 114 w 224"/>
                <a:gd name="T5" fmla="*/ 0 h 228"/>
                <a:gd name="T6" fmla="*/ 224 w 224"/>
                <a:gd name="T7" fmla="*/ 0 h 228"/>
                <a:gd name="T8" fmla="*/ 224 w 224"/>
                <a:gd name="T9" fmla="*/ 228 h 228"/>
                <a:gd name="T10" fmla="*/ 0 60000 65536"/>
                <a:gd name="T11" fmla="*/ 0 60000 65536"/>
                <a:gd name="T12" fmla="*/ 0 60000 65536"/>
                <a:gd name="T13" fmla="*/ 0 60000 65536"/>
                <a:gd name="T14" fmla="*/ 0 60000 65536"/>
                <a:gd name="T15" fmla="*/ 0 w 224"/>
                <a:gd name="T16" fmla="*/ 0 h 228"/>
                <a:gd name="T17" fmla="*/ 224 w 224"/>
                <a:gd name="T18" fmla="*/ 228 h 228"/>
              </a:gdLst>
              <a:ahLst/>
              <a:cxnLst>
                <a:cxn ang="T10">
                  <a:pos x="T0" y="T1"/>
                </a:cxn>
                <a:cxn ang="T11">
                  <a:pos x="T2" y="T3"/>
                </a:cxn>
                <a:cxn ang="T12">
                  <a:pos x="T4" y="T5"/>
                </a:cxn>
                <a:cxn ang="T13">
                  <a:pos x="T6" y="T7"/>
                </a:cxn>
                <a:cxn ang="T14">
                  <a:pos x="T8" y="T9"/>
                </a:cxn>
              </a:cxnLst>
              <a:rect l="T15" t="T16" r="T17" b="T18"/>
              <a:pathLst>
                <a:path w="224" h="228">
                  <a:moveTo>
                    <a:pt x="0" y="224"/>
                  </a:moveTo>
                  <a:lnTo>
                    <a:pt x="114" y="228"/>
                  </a:lnTo>
                  <a:lnTo>
                    <a:pt x="114" y="0"/>
                  </a:lnTo>
                  <a:lnTo>
                    <a:pt x="224" y="0"/>
                  </a:lnTo>
                  <a:lnTo>
                    <a:pt x="224" y="228"/>
                  </a:lnTo>
                </a:path>
              </a:pathLst>
            </a:custGeom>
            <a:noFill/>
            <a:ln w="14288">
              <a:solidFill>
                <a:srgbClr val="00FFFF"/>
              </a:solidFill>
              <a:round/>
              <a:headEnd/>
              <a:tailEnd/>
            </a:ln>
          </p:spPr>
          <p:txBody>
            <a:bodyPr/>
            <a:lstStyle/>
            <a:p>
              <a:endParaRPr lang="zh-CN" altLang="zh-CN"/>
            </a:p>
          </p:txBody>
        </p:sp>
        <p:sp>
          <p:nvSpPr>
            <p:cNvPr id="43053" name="Freeform 42"/>
            <p:cNvSpPr>
              <a:spLocks/>
            </p:cNvSpPr>
            <p:nvPr/>
          </p:nvSpPr>
          <p:spPr bwMode="auto">
            <a:xfrm>
              <a:off x="3424" y="2255"/>
              <a:ext cx="233" cy="228"/>
            </a:xfrm>
            <a:custGeom>
              <a:avLst/>
              <a:gdLst>
                <a:gd name="T0" fmla="*/ 0 w 233"/>
                <a:gd name="T1" fmla="*/ 224 h 228"/>
                <a:gd name="T2" fmla="*/ 114 w 233"/>
                <a:gd name="T3" fmla="*/ 228 h 228"/>
                <a:gd name="T4" fmla="*/ 114 w 233"/>
                <a:gd name="T5" fmla="*/ 0 h 228"/>
                <a:gd name="T6" fmla="*/ 233 w 233"/>
                <a:gd name="T7" fmla="*/ 0 h 228"/>
                <a:gd name="T8" fmla="*/ 233 w 233"/>
                <a:gd name="T9" fmla="*/ 228 h 228"/>
                <a:gd name="T10" fmla="*/ 0 60000 65536"/>
                <a:gd name="T11" fmla="*/ 0 60000 65536"/>
                <a:gd name="T12" fmla="*/ 0 60000 65536"/>
                <a:gd name="T13" fmla="*/ 0 60000 65536"/>
                <a:gd name="T14" fmla="*/ 0 60000 65536"/>
                <a:gd name="T15" fmla="*/ 0 w 233"/>
                <a:gd name="T16" fmla="*/ 0 h 228"/>
                <a:gd name="T17" fmla="*/ 233 w 233"/>
                <a:gd name="T18" fmla="*/ 228 h 228"/>
              </a:gdLst>
              <a:ahLst/>
              <a:cxnLst>
                <a:cxn ang="T10">
                  <a:pos x="T0" y="T1"/>
                </a:cxn>
                <a:cxn ang="T11">
                  <a:pos x="T2" y="T3"/>
                </a:cxn>
                <a:cxn ang="T12">
                  <a:pos x="T4" y="T5"/>
                </a:cxn>
                <a:cxn ang="T13">
                  <a:pos x="T6" y="T7"/>
                </a:cxn>
                <a:cxn ang="T14">
                  <a:pos x="T8" y="T9"/>
                </a:cxn>
              </a:cxnLst>
              <a:rect l="T15" t="T16" r="T17" b="T18"/>
              <a:pathLst>
                <a:path w="233" h="228">
                  <a:moveTo>
                    <a:pt x="0" y="224"/>
                  </a:moveTo>
                  <a:lnTo>
                    <a:pt x="114" y="228"/>
                  </a:lnTo>
                  <a:lnTo>
                    <a:pt x="114" y="0"/>
                  </a:lnTo>
                  <a:lnTo>
                    <a:pt x="233" y="0"/>
                  </a:lnTo>
                  <a:lnTo>
                    <a:pt x="233" y="228"/>
                  </a:lnTo>
                </a:path>
              </a:pathLst>
            </a:custGeom>
            <a:noFill/>
            <a:ln w="14288">
              <a:solidFill>
                <a:srgbClr val="00FFFF"/>
              </a:solidFill>
              <a:round/>
              <a:headEnd/>
              <a:tailEnd/>
            </a:ln>
          </p:spPr>
          <p:txBody>
            <a:bodyPr/>
            <a:lstStyle/>
            <a:p>
              <a:endParaRPr lang="zh-CN" altLang="zh-CN"/>
            </a:p>
          </p:txBody>
        </p:sp>
        <p:sp>
          <p:nvSpPr>
            <p:cNvPr id="43054" name="Freeform 43"/>
            <p:cNvSpPr>
              <a:spLocks/>
            </p:cNvSpPr>
            <p:nvPr/>
          </p:nvSpPr>
          <p:spPr bwMode="auto">
            <a:xfrm>
              <a:off x="3653" y="2255"/>
              <a:ext cx="233" cy="228"/>
            </a:xfrm>
            <a:custGeom>
              <a:avLst/>
              <a:gdLst>
                <a:gd name="T0" fmla="*/ 0 w 233"/>
                <a:gd name="T1" fmla="*/ 224 h 228"/>
                <a:gd name="T2" fmla="*/ 114 w 233"/>
                <a:gd name="T3" fmla="*/ 228 h 228"/>
                <a:gd name="T4" fmla="*/ 114 w 233"/>
                <a:gd name="T5" fmla="*/ 0 h 228"/>
                <a:gd name="T6" fmla="*/ 233 w 233"/>
                <a:gd name="T7" fmla="*/ 0 h 228"/>
                <a:gd name="T8" fmla="*/ 233 w 233"/>
                <a:gd name="T9" fmla="*/ 228 h 228"/>
                <a:gd name="T10" fmla="*/ 0 60000 65536"/>
                <a:gd name="T11" fmla="*/ 0 60000 65536"/>
                <a:gd name="T12" fmla="*/ 0 60000 65536"/>
                <a:gd name="T13" fmla="*/ 0 60000 65536"/>
                <a:gd name="T14" fmla="*/ 0 60000 65536"/>
                <a:gd name="T15" fmla="*/ 0 w 233"/>
                <a:gd name="T16" fmla="*/ 0 h 228"/>
                <a:gd name="T17" fmla="*/ 233 w 233"/>
                <a:gd name="T18" fmla="*/ 228 h 228"/>
              </a:gdLst>
              <a:ahLst/>
              <a:cxnLst>
                <a:cxn ang="T10">
                  <a:pos x="T0" y="T1"/>
                </a:cxn>
                <a:cxn ang="T11">
                  <a:pos x="T2" y="T3"/>
                </a:cxn>
                <a:cxn ang="T12">
                  <a:pos x="T4" y="T5"/>
                </a:cxn>
                <a:cxn ang="T13">
                  <a:pos x="T6" y="T7"/>
                </a:cxn>
                <a:cxn ang="T14">
                  <a:pos x="T8" y="T9"/>
                </a:cxn>
              </a:cxnLst>
              <a:rect l="T15" t="T16" r="T17" b="T18"/>
              <a:pathLst>
                <a:path w="233" h="228">
                  <a:moveTo>
                    <a:pt x="0" y="224"/>
                  </a:moveTo>
                  <a:lnTo>
                    <a:pt x="114" y="228"/>
                  </a:lnTo>
                  <a:lnTo>
                    <a:pt x="114" y="0"/>
                  </a:lnTo>
                  <a:lnTo>
                    <a:pt x="233" y="0"/>
                  </a:lnTo>
                  <a:lnTo>
                    <a:pt x="233" y="228"/>
                  </a:lnTo>
                </a:path>
              </a:pathLst>
            </a:custGeom>
            <a:noFill/>
            <a:ln w="14288">
              <a:solidFill>
                <a:srgbClr val="00FFFF"/>
              </a:solidFill>
              <a:round/>
              <a:headEnd/>
              <a:tailEnd/>
            </a:ln>
          </p:spPr>
          <p:txBody>
            <a:bodyPr/>
            <a:lstStyle/>
            <a:p>
              <a:endParaRPr lang="zh-CN" altLang="zh-CN"/>
            </a:p>
          </p:txBody>
        </p:sp>
        <p:sp>
          <p:nvSpPr>
            <p:cNvPr id="43055" name="Freeform 44"/>
            <p:cNvSpPr>
              <a:spLocks/>
            </p:cNvSpPr>
            <p:nvPr/>
          </p:nvSpPr>
          <p:spPr bwMode="auto">
            <a:xfrm>
              <a:off x="3882" y="2255"/>
              <a:ext cx="238" cy="228"/>
            </a:xfrm>
            <a:custGeom>
              <a:avLst/>
              <a:gdLst>
                <a:gd name="T0" fmla="*/ 0 w 238"/>
                <a:gd name="T1" fmla="*/ 224 h 228"/>
                <a:gd name="T2" fmla="*/ 114 w 238"/>
                <a:gd name="T3" fmla="*/ 228 h 228"/>
                <a:gd name="T4" fmla="*/ 114 w 238"/>
                <a:gd name="T5" fmla="*/ 0 h 228"/>
                <a:gd name="T6" fmla="*/ 238 w 238"/>
                <a:gd name="T7" fmla="*/ 0 h 228"/>
                <a:gd name="T8" fmla="*/ 238 w 238"/>
                <a:gd name="T9" fmla="*/ 228 h 228"/>
                <a:gd name="T10" fmla="*/ 0 60000 65536"/>
                <a:gd name="T11" fmla="*/ 0 60000 65536"/>
                <a:gd name="T12" fmla="*/ 0 60000 65536"/>
                <a:gd name="T13" fmla="*/ 0 60000 65536"/>
                <a:gd name="T14" fmla="*/ 0 60000 65536"/>
                <a:gd name="T15" fmla="*/ 0 w 238"/>
                <a:gd name="T16" fmla="*/ 0 h 228"/>
                <a:gd name="T17" fmla="*/ 238 w 238"/>
                <a:gd name="T18" fmla="*/ 228 h 228"/>
              </a:gdLst>
              <a:ahLst/>
              <a:cxnLst>
                <a:cxn ang="T10">
                  <a:pos x="T0" y="T1"/>
                </a:cxn>
                <a:cxn ang="T11">
                  <a:pos x="T2" y="T3"/>
                </a:cxn>
                <a:cxn ang="T12">
                  <a:pos x="T4" y="T5"/>
                </a:cxn>
                <a:cxn ang="T13">
                  <a:pos x="T6" y="T7"/>
                </a:cxn>
                <a:cxn ang="T14">
                  <a:pos x="T8" y="T9"/>
                </a:cxn>
              </a:cxnLst>
              <a:rect l="T15" t="T16" r="T17" b="T18"/>
              <a:pathLst>
                <a:path w="238" h="228">
                  <a:moveTo>
                    <a:pt x="0" y="224"/>
                  </a:moveTo>
                  <a:lnTo>
                    <a:pt x="114" y="228"/>
                  </a:lnTo>
                  <a:lnTo>
                    <a:pt x="114" y="0"/>
                  </a:lnTo>
                  <a:lnTo>
                    <a:pt x="238" y="0"/>
                  </a:lnTo>
                  <a:lnTo>
                    <a:pt x="238" y="228"/>
                  </a:lnTo>
                </a:path>
              </a:pathLst>
            </a:custGeom>
            <a:noFill/>
            <a:ln w="14288">
              <a:solidFill>
                <a:srgbClr val="00FFFF"/>
              </a:solidFill>
              <a:round/>
              <a:headEnd/>
              <a:tailEnd/>
            </a:ln>
          </p:spPr>
          <p:txBody>
            <a:bodyPr/>
            <a:lstStyle/>
            <a:p>
              <a:endParaRPr lang="zh-CN" altLang="zh-CN"/>
            </a:p>
          </p:txBody>
        </p:sp>
        <p:sp>
          <p:nvSpPr>
            <p:cNvPr id="43056" name="Freeform 45"/>
            <p:cNvSpPr>
              <a:spLocks/>
            </p:cNvSpPr>
            <p:nvPr/>
          </p:nvSpPr>
          <p:spPr bwMode="auto">
            <a:xfrm>
              <a:off x="4120" y="2255"/>
              <a:ext cx="224" cy="228"/>
            </a:xfrm>
            <a:custGeom>
              <a:avLst/>
              <a:gdLst>
                <a:gd name="T0" fmla="*/ 0 w 224"/>
                <a:gd name="T1" fmla="*/ 224 h 228"/>
                <a:gd name="T2" fmla="*/ 110 w 224"/>
                <a:gd name="T3" fmla="*/ 228 h 228"/>
                <a:gd name="T4" fmla="*/ 110 w 224"/>
                <a:gd name="T5" fmla="*/ 0 h 228"/>
                <a:gd name="T6" fmla="*/ 224 w 224"/>
                <a:gd name="T7" fmla="*/ 0 h 228"/>
                <a:gd name="T8" fmla="*/ 224 w 224"/>
                <a:gd name="T9" fmla="*/ 228 h 228"/>
                <a:gd name="T10" fmla="*/ 0 60000 65536"/>
                <a:gd name="T11" fmla="*/ 0 60000 65536"/>
                <a:gd name="T12" fmla="*/ 0 60000 65536"/>
                <a:gd name="T13" fmla="*/ 0 60000 65536"/>
                <a:gd name="T14" fmla="*/ 0 60000 65536"/>
                <a:gd name="T15" fmla="*/ 0 w 224"/>
                <a:gd name="T16" fmla="*/ 0 h 228"/>
                <a:gd name="T17" fmla="*/ 224 w 224"/>
                <a:gd name="T18" fmla="*/ 228 h 228"/>
              </a:gdLst>
              <a:ahLst/>
              <a:cxnLst>
                <a:cxn ang="T10">
                  <a:pos x="T0" y="T1"/>
                </a:cxn>
                <a:cxn ang="T11">
                  <a:pos x="T2" y="T3"/>
                </a:cxn>
                <a:cxn ang="T12">
                  <a:pos x="T4" y="T5"/>
                </a:cxn>
                <a:cxn ang="T13">
                  <a:pos x="T6" y="T7"/>
                </a:cxn>
                <a:cxn ang="T14">
                  <a:pos x="T8" y="T9"/>
                </a:cxn>
              </a:cxnLst>
              <a:rect l="T15" t="T16" r="T17" b="T18"/>
              <a:pathLst>
                <a:path w="224" h="228">
                  <a:moveTo>
                    <a:pt x="0" y="224"/>
                  </a:moveTo>
                  <a:lnTo>
                    <a:pt x="110" y="228"/>
                  </a:lnTo>
                  <a:lnTo>
                    <a:pt x="110" y="0"/>
                  </a:lnTo>
                  <a:lnTo>
                    <a:pt x="224" y="0"/>
                  </a:lnTo>
                  <a:lnTo>
                    <a:pt x="224" y="228"/>
                  </a:lnTo>
                </a:path>
              </a:pathLst>
            </a:custGeom>
            <a:noFill/>
            <a:ln w="14288">
              <a:solidFill>
                <a:srgbClr val="00FFFF"/>
              </a:solidFill>
              <a:round/>
              <a:headEnd/>
              <a:tailEnd/>
            </a:ln>
          </p:spPr>
          <p:txBody>
            <a:bodyPr/>
            <a:lstStyle/>
            <a:p>
              <a:endParaRPr lang="zh-CN" altLang="zh-CN"/>
            </a:p>
          </p:txBody>
        </p:sp>
        <p:sp>
          <p:nvSpPr>
            <p:cNvPr id="43057" name="Freeform 46"/>
            <p:cNvSpPr>
              <a:spLocks/>
            </p:cNvSpPr>
            <p:nvPr/>
          </p:nvSpPr>
          <p:spPr bwMode="auto">
            <a:xfrm>
              <a:off x="4344" y="2255"/>
              <a:ext cx="234" cy="228"/>
            </a:xfrm>
            <a:custGeom>
              <a:avLst/>
              <a:gdLst>
                <a:gd name="T0" fmla="*/ 0 w 234"/>
                <a:gd name="T1" fmla="*/ 224 h 228"/>
                <a:gd name="T2" fmla="*/ 115 w 234"/>
                <a:gd name="T3" fmla="*/ 228 h 228"/>
                <a:gd name="T4" fmla="*/ 115 w 234"/>
                <a:gd name="T5" fmla="*/ 0 h 228"/>
                <a:gd name="T6" fmla="*/ 234 w 234"/>
                <a:gd name="T7" fmla="*/ 0 h 228"/>
                <a:gd name="T8" fmla="*/ 234 w 234"/>
                <a:gd name="T9" fmla="*/ 228 h 228"/>
                <a:gd name="T10" fmla="*/ 0 60000 65536"/>
                <a:gd name="T11" fmla="*/ 0 60000 65536"/>
                <a:gd name="T12" fmla="*/ 0 60000 65536"/>
                <a:gd name="T13" fmla="*/ 0 60000 65536"/>
                <a:gd name="T14" fmla="*/ 0 60000 65536"/>
                <a:gd name="T15" fmla="*/ 0 w 234"/>
                <a:gd name="T16" fmla="*/ 0 h 228"/>
                <a:gd name="T17" fmla="*/ 234 w 234"/>
                <a:gd name="T18" fmla="*/ 228 h 228"/>
              </a:gdLst>
              <a:ahLst/>
              <a:cxnLst>
                <a:cxn ang="T10">
                  <a:pos x="T0" y="T1"/>
                </a:cxn>
                <a:cxn ang="T11">
                  <a:pos x="T2" y="T3"/>
                </a:cxn>
                <a:cxn ang="T12">
                  <a:pos x="T4" y="T5"/>
                </a:cxn>
                <a:cxn ang="T13">
                  <a:pos x="T6" y="T7"/>
                </a:cxn>
                <a:cxn ang="T14">
                  <a:pos x="T8" y="T9"/>
                </a:cxn>
              </a:cxnLst>
              <a:rect l="T15" t="T16" r="T17" b="T18"/>
              <a:pathLst>
                <a:path w="234" h="228">
                  <a:moveTo>
                    <a:pt x="0" y="224"/>
                  </a:moveTo>
                  <a:lnTo>
                    <a:pt x="115" y="228"/>
                  </a:lnTo>
                  <a:lnTo>
                    <a:pt x="115" y="0"/>
                  </a:lnTo>
                  <a:lnTo>
                    <a:pt x="234" y="0"/>
                  </a:lnTo>
                  <a:lnTo>
                    <a:pt x="234" y="228"/>
                  </a:lnTo>
                </a:path>
              </a:pathLst>
            </a:custGeom>
            <a:noFill/>
            <a:ln w="14288">
              <a:solidFill>
                <a:srgbClr val="00FFFF"/>
              </a:solidFill>
              <a:round/>
              <a:headEnd/>
              <a:tailEnd/>
            </a:ln>
          </p:spPr>
          <p:txBody>
            <a:bodyPr/>
            <a:lstStyle/>
            <a:p>
              <a:endParaRPr lang="zh-CN" altLang="zh-CN"/>
            </a:p>
          </p:txBody>
        </p:sp>
        <p:sp>
          <p:nvSpPr>
            <p:cNvPr id="43058" name="Freeform 47"/>
            <p:cNvSpPr>
              <a:spLocks/>
            </p:cNvSpPr>
            <p:nvPr/>
          </p:nvSpPr>
          <p:spPr bwMode="auto">
            <a:xfrm>
              <a:off x="4573" y="2255"/>
              <a:ext cx="229" cy="228"/>
            </a:xfrm>
            <a:custGeom>
              <a:avLst/>
              <a:gdLst>
                <a:gd name="T0" fmla="*/ 0 w 229"/>
                <a:gd name="T1" fmla="*/ 224 h 228"/>
                <a:gd name="T2" fmla="*/ 114 w 229"/>
                <a:gd name="T3" fmla="*/ 228 h 228"/>
                <a:gd name="T4" fmla="*/ 114 w 229"/>
                <a:gd name="T5" fmla="*/ 0 h 228"/>
                <a:gd name="T6" fmla="*/ 229 w 229"/>
                <a:gd name="T7" fmla="*/ 0 h 228"/>
                <a:gd name="T8" fmla="*/ 229 w 229"/>
                <a:gd name="T9" fmla="*/ 228 h 228"/>
                <a:gd name="T10" fmla="*/ 0 60000 65536"/>
                <a:gd name="T11" fmla="*/ 0 60000 65536"/>
                <a:gd name="T12" fmla="*/ 0 60000 65536"/>
                <a:gd name="T13" fmla="*/ 0 60000 65536"/>
                <a:gd name="T14" fmla="*/ 0 60000 65536"/>
                <a:gd name="T15" fmla="*/ 0 w 229"/>
                <a:gd name="T16" fmla="*/ 0 h 228"/>
                <a:gd name="T17" fmla="*/ 229 w 229"/>
                <a:gd name="T18" fmla="*/ 228 h 228"/>
              </a:gdLst>
              <a:ahLst/>
              <a:cxnLst>
                <a:cxn ang="T10">
                  <a:pos x="T0" y="T1"/>
                </a:cxn>
                <a:cxn ang="T11">
                  <a:pos x="T2" y="T3"/>
                </a:cxn>
                <a:cxn ang="T12">
                  <a:pos x="T4" y="T5"/>
                </a:cxn>
                <a:cxn ang="T13">
                  <a:pos x="T6" y="T7"/>
                </a:cxn>
                <a:cxn ang="T14">
                  <a:pos x="T8" y="T9"/>
                </a:cxn>
              </a:cxnLst>
              <a:rect l="T15" t="T16" r="T17" b="T18"/>
              <a:pathLst>
                <a:path w="229" h="228">
                  <a:moveTo>
                    <a:pt x="0" y="224"/>
                  </a:moveTo>
                  <a:lnTo>
                    <a:pt x="114" y="228"/>
                  </a:lnTo>
                  <a:lnTo>
                    <a:pt x="114" y="0"/>
                  </a:lnTo>
                  <a:lnTo>
                    <a:pt x="229" y="0"/>
                  </a:lnTo>
                  <a:lnTo>
                    <a:pt x="229" y="228"/>
                  </a:lnTo>
                </a:path>
              </a:pathLst>
            </a:custGeom>
            <a:noFill/>
            <a:ln w="14288">
              <a:solidFill>
                <a:srgbClr val="00FFFF"/>
              </a:solidFill>
              <a:round/>
              <a:headEnd/>
              <a:tailEnd/>
            </a:ln>
          </p:spPr>
          <p:txBody>
            <a:bodyPr/>
            <a:lstStyle/>
            <a:p>
              <a:endParaRPr lang="zh-CN" altLang="zh-CN"/>
            </a:p>
          </p:txBody>
        </p:sp>
        <p:sp>
          <p:nvSpPr>
            <p:cNvPr id="43059" name="Freeform 48"/>
            <p:cNvSpPr>
              <a:spLocks/>
            </p:cNvSpPr>
            <p:nvPr/>
          </p:nvSpPr>
          <p:spPr bwMode="auto">
            <a:xfrm>
              <a:off x="4797" y="2255"/>
              <a:ext cx="229" cy="228"/>
            </a:xfrm>
            <a:custGeom>
              <a:avLst/>
              <a:gdLst>
                <a:gd name="T0" fmla="*/ 0 w 229"/>
                <a:gd name="T1" fmla="*/ 224 h 228"/>
                <a:gd name="T2" fmla="*/ 119 w 229"/>
                <a:gd name="T3" fmla="*/ 228 h 228"/>
                <a:gd name="T4" fmla="*/ 119 w 229"/>
                <a:gd name="T5" fmla="*/ 0 h 228"/>
                <a:gd name="T6" fmla="*/ 229 w 229"/>
                <a:gd name="T7" fmla="*/ 0 h 228"/>
                <a:gd name="T8" fmla="*/ 229 w 229"/>
                <a:gd name="T9" fmla="*/ 228 h 228"/>
                <a:gd name="T10" fmla="*/ 0 60000 65536"/>
                <a:gd name="T11" fmla="*/ 0 60000 65536"/>
                <a:gd name="T12" fmla="*/ 0 60000 65536"/>
                <a:gd name="T13" fmla="*/ 0 60000 65536"/>
                <a:gd name="T14" fmla="*/ 0 60000 65536"/>
                <a:gd name="T15" fmla="*/ 0 w 229"/>
                <a:gd name="T16" fmla="*/ 0 h 228"/>
                <a:gd name="T17" fmla="*/ 229 w 229"/>
                <a:gd name="T18" fmla="*/ 228 h 228"/>
              </a:gdLst>
              <a:ahLst/>
              <a:cxnLst>
                <a:cxn ang="T10">
                  <a:pos x="T0" y="T1"/>
                </a:cxn>
                <a:cxn ang="T11">
                  <a:pos x="T2" y="T3"/>
                </a:cxn>
                <a:cxn ang="T12">
                  <a:pos x="T4" y="T5"/>
                </a:cxn>
                <a:cxn ang="T13">
                  <a:pos x="T6" y="T7"/>
                </a:cxn>
                <a:cxn ang="T14">
                  <a:pos x="T8" y="T9"/>
                </a:cxn>
              </a:cxnLst>
              <a:rect l="T15" t="T16" r="T17" b="T18"/>
              <a:pathLst>
                <a:path w="229" h="228">
                  <a:moveTo>
                    <a:pt x="0" y="224"/>
                  </a:moveTo>
                  <a:lnTo>
                    <a:pt x="119" y="228"/>
                  </a:lnTo>
                  <a:lnTo>
                    <a:pt x="119" y="0"/>
                  </a:lnTo>
                  <a:lnTo>
                    <a:pt x="229" y="0"/>
                  </a:lnTo>
                  <a:lnTo>
                    <a:pt x="229" y="228"/>
                  </a:lnTo>
                </a:path>
              </a:pathLst>
            </a:custGeom>
            <a:noFill/>
            <a:ln w="14288">
              <a:solidFill>
                <a:srgbClr val="00FFFF"/>
              </a:solidFill>
              <a:round/>
              <a:headEnd/>
              <a:tailEnd/>
            </a:ln>
          </p:spPr>
          <p:txBody>
            <a:bodyPr/>
            <a:lstStyle/>
            <a:p>
              <a:endParaRPr lang="zh-CN" altLang="zh-CN"/>
            </a:p>
          </p:txBody>
        </p:sp>
        <p:sp>
          <p:nvSpPr>
            <p:cNvPr id="43060" name="Line 49"/>
            <p:cNvSpPr>
              <a:spLocks noChangeShapeType="1"/>
            </p:cNvSpPr>
            <p:nvPr/>
          </p:nvSpPr>
          <p:spPr bwMode="auto">
            <a:xfrm>
              <a:off x="1364" y="1559"/>
              <a:ext cx="4" cy="1817"/>
            </a:xfrm>
            <a:prstGeom prst="line">
              <a:avLst/>
            </a:prstGeom>
            <a:noFill/>
            <a:ln w="14288">
              <a:solidFill>
                <a:srgbClr val="000000"/>
              </a:solidFill>
              <a:prstDash val="sysDot"/>
              <a:round/>
              <a:headEnd/>
              <a:tailEnd/>
            </a:ln>
          </p:spPr>
          <p:txBody>
            <a:bodyPr/>
            <a:lstStyle/>
            <a:p>
              <a:endParaRPr lang="zh-CN" altLang="en-US"/>
            </a:p>
          </p:txBody>
        </p:sp>
        <p:sp>
          <p:nvSpPr>
            <p:cNvPr id="43061" name="Line 50"/>
            <p:cNvSpPr>
              <a:spLocks noChangeShapeType="1"/>
            </p:cNvSpPr>
            <p:nvPr/>
          </p:nvSpPr>
          <p:spPr bwMode="auto">
            <a:xfrm>
              <a:off x="1597" y="1559"/>
              <a:ext cx="1" cy="1817"/>
            </a:xfrm>
            <a:prstGeom prst="line">
              <a:avLst/>
            </a:prstGeom>
            <a:noFill/>
            <a:ln w="14288">
              <a:solidFill>
                <a:srgbClr val="000000"/>
              </a:solidFill>
              <a:prstDash val="sysDot"/>
              <a:round/>
              <a:headEnd/>
              <a:tailEnd/>
            </a:ln>
          </p:spPr>
          <p:txBody>
            <a:bodyPr/>
            <a:lstStyle/>
            <a:p>
              <a:endParaRPr lang="zh-CN" altLang="en-US"/>
            </a:p>
          </p:txBody>
        </p:sp>
        <p:sp>
          <p:nvSpPr>
            <p:cNvPr id="43062" name="Line 51"/>
            <p:cNvSpPr>
              <a:spLocks noChangeShapeType="1"/>
            </p:cNvSpPr>
            <p:nvPr/>
          </p:nvSpPr>
          <p:spPr bwMode="auto">
            <a:xfrm>
              <a:off x="2508" y="1559"/>
              <a:ext cx="5" cy="1817"/>
            </a:xfrm>
            <a:prstGeom prst="line">
              <a:avLst/>
            </a:prstGeom>
            <a:noFill/>
            <a:ln w="14288">
              <a:solidFill>
                <a:srgbClr val="000000"/>
              </a:solidFill>
              <a:prstDash val="sysDot"/>
              <a:round/>
              <a:headEnd/>
              <a:tailEnd/>
            </a:ln>
          </p:spPr>
          <p:txBody>
            <a:bodyPr/>
            <a:lstStyle/>
            <a:p>
              <a:endParaRPr lang="zh-CN" altLang="en-US"/>
            </a:p>
          </p:txBody>
        </p:sp>
        <p:sp>
          <p:nvSpPr>
            <p:cNvPr id="43063" name="Line 52"/>
            <p:cNvSpPr>
              <a:spLocks noChangeShapeType="1"/>
            </p:cNvSpPr>
            <p:nvPr/>
          </p:nvSpPr>
          <p:spPr bwMode="auto">
            <a:xfrm>
              <a:off x="2742" y="1559"/>
              <a:ext cx="1" cy="1817"/>
            </a:xfrm>
            <a:prstGeom prst="line">
              <a:avLst/>
            </a:prstGeom>
            <a:noFill/>
            <a:ln w="14288">
              <a:solidFill>
                <a:srgbClr val="000000"/>
              </a:solidFill>
              <a:prstDash val="sysDot"/>
              <a:round/>
              <a:headEnd/>
              <a:tailEnd/>
            </a:ln>
          </p:spPr>
          <p:txBody>
            <a:bodyPr/>
            <a:lstStyle/>
            <a:p>
              <a:endParaRPr lang="zh-CN" altLang="en-US"/>
            </a:p>
          </p:txBody>
        </p:sp>
        <p:sp>
          <p:nvSpPr>
            <p:cNvPr id="43064" name="Line 53"/>
            <p:cNvSpPr>
              <a:spLocks noChangeShapeType="1"/>
            </p:cNvSpPr>
            <p:nvPr/>
          </p:nvSpPr>
          <p:spPr bwMode="auto">
            <a:xfrm>
              <a:off x="2971" y="1559"/>
              <a:ext cx="4" cy="1817"/>
            </a:xfrm>
            <a:prstGeom prst="line">
              <a:avLst/>
            </a:prstGeom>
            <a:noFill/>
            <a:ln w="14288">
              <a:solidFill>
                <a:srgbClr val="000000"/>
              </a:solidFill>
              <a:prstDash val="sysDot"/>
              <a:round/>
              <a:headEnd/>
              <a:tailEnd/>
            </a:ln>
          </p:spPr>
          <p:txBody>
            <a:bodyPr/>
            <a:lstStyle/>
            <a:p>
              <a:endParaRPr lang="zh-CN" altLang="en-US"/>
            </a:p>
          </p:txBody>
        </p:sp>
        <p:sp>
          <p:nvSpPr>
            <p:cNvPr id="43065" name="Line 54"/>
            <p:cNvSpPr>
              <a:spLocks noChangeShapeType="1"/>
            </p:cNvSpPr>
            <p:nvPr/>
          </p:nvSpPr>
          <p:spPr bwMode="auto">
            <a:xfrm>
              <a:off x="3200" y="1559"/>
              <a:ext cx="1" cy="1817"/>
            </a:xfrm>
            <a:prstGeom prst="line">
              <a:avLst/>
            </a:prstGeom>
            <a:noFill/>
            <a:ln w="14288">
              <a:solidFill>
                <a:srgbClr val="000000"/>
              </a:solidFill>
              <a:prstDash val="sysDot"/>
              <a:round/>
              <a:headEnd/>
              <a:tailEnd/>
            </a:ln>
          </p:spPr>
          <p:txBody>
            <a:bodyPr/>
            <a:lstStyle/>
            <a:p>
              <a:endParaRPr lang="zh-CN" altLang="en-US"/>
            </a:p>
          </p:txBody>
        </p:sp>
        <p:sp>
          <p:nvSpPr>
            <p:cNvPr id="43066" name="Line 55"/>
            <p:cNvSpPr>
              <a:spLocks noChangeShapeType="1"/>
            </p:cNvSpPr>
            <p:nvPr/>
          </p:nvSpPr>
          <p:spPr bwMode="auto">
            <a:xfrm>
              <a:off x="3424" y="1559"/>
              <a:ext cx="1" cy="1817"/>
            </a:xfrm>
            <a:prstGeom prst="line">
              <a:avLst/>
            </a:prstGeom>
            <a:noFill/>
            <a:ln w="14288">
              <a:solidFill>
                <a:srgbClr val="000000"/>
              </a:solidFill>
              <a:prstDash val="sysDot"/>
              <a:round/>
              <a:headEnd/>
              <a:tailEnd/>
            </a:ln>
          </p:spPr>
          <p:txBody>
            <a:bodyPr/>
            <a:lstStyle/>
            <a:p>
              <a:endParaRPr lang="zh-CN" altLang="en-US"/>
            </a:p>
          </p:txBody>
        </p:sp>
        <p:sp>
          <p:nvSpPr>
            <p:cNvPr id="43067" name="Line 56"/>
            <p:cNvSpPr>
              <a:spLocks noChangeShapeType="1"/>
            </p:cNvSpPr>
            <p:nvPr/>
          </p:nvSpPr>
          <p:spPr bwMode="auto">
            <a:xfrm>
              <a:off x="3653" y="1559"/>
              <a:ext cx="4" cy="1817"/>
            </a:xfrm>
            <a:prstGeom prst="line">
              <a:avLst/>
            </a:prstGeom>
            <a:noFill/>
            <a:ln w="14288">
              <a:solidFill>
                <a:srgbClr val="000000"/>
              </a:solidFill>
              <a:prstDash val="sysDot"/>
              <a:round/>
              <a:headEnd/>
              <a:tailEnd/>
            </a:ln>
          </p:spPr>
          <p:txBody>
            <a:bodyPr/>
            <a:lstStyle/>
            <a:p>
              <a:endParaRPr lang="zh-CN" altLang="en-US"/>
            </a:p>
          </p:txBody>
        </p:sp>
        <p:sp>
          <p:nvSpPr>
            <p:cNvPr id="43068" name="Line 57"/>
            <p:cNvSpPr>
              <a:spLocks noChangeShapeType="1"/>
            </p:cNvSpPr>
            <p:nvPr/>
          </p:nvSpPr>
          <p:spPr bwMode="auto">
            <a:xfrm>
              <a:off x="3886" y="1559"/>
              <a:ext cx="1" cy="1817"/>
            </a:xfrm>
            <a:prstGeom prst="line">
              <a:avLst/>
            </a:prstGeom>
            <a:noFill/>
            <a:ln w="14288">
              <a:solidFill>
                <a:srgbClr val="000000"/>
              </a:solidFill>
              <a:prstDash val="sysDot"/>
              <a:round/>
              <a:headEnd/>
              <a:tailEnd/>
            </a:ln>
          </p:spPr>
          <p:txBody>
            <a:bodyPr/>
            <a:lstStyle/>
            <a:p>
              <a:endParaRPr lang="zh-CN" altLang="en-US"/>
            </a:p>
          </p:txBody>
        </p:sp>
        <p:sp>
          <p:nvSpPr>
            <p:cNvPr id="43069" name="Line 58"/>
            <p:cNvSpPr>
              <a:spLocks noChangeShapeType="1"/>
            </p:cNvSpPr>
            <p:nvPr/>
          </p:nvSpPr>
          <p:spPr bwMode="auto">
            <a:xfrm>
              <a:off x="4115" y="1559"/>
              <a:ext cx="5" cy="1817"/>
            </a:xfrm>
            <a:prstGeom prst="line">
              <a:avLst/>
            </a:prstGeom>
            <a:noFill/>
            <a:ln w="14288">
              <a:solidFill>
                <a:srgbClr val="000000"/>
              </a:solidFill>
              <a:prstDash val="sysDot"/>
              <a:round/>
              <a:headEnd/>
              <a:tailEnd/>
            </a:ln>
          </p:spPr>
          <p:txBody>
            <a:bodyPr/>
            <a:lstStyle/>
            <a:p>
              <a:endParaRPr lang="zh-CN" altLang="en-US"/>
            </a:p>
          </p:txBody>
        </p:sp>
        <p:sp>
          <p:nvSpPr>
            <p:cNvPr id="43070" name="Line 59"/>
            <p:cNvSpPr>
              <a:spLocks noChangeShapeType="1"/>
            </p:cNvSpPr>
            <p:nvPr/>
          </p:nvSpPr>
          <p:spPr bwMode="auto">
            <a:xfrm>
              <a:off x="4344" y="1559"/>
              <a:ext cx="1" cy="1817"/>
            </a:xfrm>
            <a:prstGeom prst="line">
              <a:avLst/>
            </a:prstGeom>
            <a:noFill/>
            <a:ln w="14288">
              <a:solidFill>
                <a:srgbClr val="000000"/>
              </a:solidFill>
              <a:prstDash val="sysDot"/>
              <a:round/>
              <a:headEnd/>
              <a:tailEnd/>
            </a:ln>
          </p:spPr>
          <p:txBody>
            <a:bodyPr/>
            <a:lstStyle/>
            <a:p>
              <a:endParaRPr lang="zh-CN" altLang="en-US"/>
            </a:p>
          </p:txBody>
        </p:sp>
        <p:sp>
          <p:nvSpPr>
            <p:cNvPr id="43071" name="Line 60"/>
            <p:cNvSpPr>
              <a:spLocks noChangeShapeType="1"/>
            </p:cNvSpPr>
            <p:nvPr/>
          </p:nvSpPr>
          <p:spPr bwMode="auto">
            <a:xfrm>
              <a:off x="4573" y="1559"/>
              <a:ext cx="5" cy="1817"/>
            </a:xfrm>
            <a:prstGeom prst="line">
              <a:avLst/>
            </a:prstGeom>
            <a:noFill/>
            <a:ln w="14288">
              <a:solidFill>
                <a:srgbClr val="000000"/>
              </a:solidFill>
              <a:prstDash val="sysDot"/>
              <a:round/>
              <a:headEnd/>
              <a:tailEnd/>
            </a:ln>
          </p:spPr>
          <p:txBody>
            <a:bodyPr/>
            <a:lstStyle/>
            <a:p>
              <a:endParaRPr lang="zh-CN" altLang="en-US"/>
            </a:p>
          </p:txBody>
        </p:sp>
        <p:sp>
          <p:nvSpPr>
            <p:cNvPr id="43072" name="Line 61"/>
            <p:cNvSpPr>
              <a:spLocks noChangeShapeType="1"/>
            </p:cNvSpPr>
            <p:nvPr/>
          </p:nvSpPr>
          <p:spPr bwMode="auto">
            <a:xfrm>
              <a:off x="4797" y="1559"/>
              <a:ext cx="5" cy="1817"/>
            </a:xfrm>
            <a:prstGeom prst="line">
              <a:avLst/>
            </a:prstGeom>
            <a:noFill/>
            <a:ln w="14288">
              <a:solidFill>
                <a:srgbClr val="000000"/>
              </a:solidFill>
              <a:prstDash val="sysDot"/>
              <a:round/>
              <a:headEnd/>
              <a:tailEnd/>
            </a:ln>
          </p:spPr>
          <p:txBody>
            <a:bodyPr/>
            <a:lstStyle/>
            <a:p>
              <a:endParaRPr lang="zh-CN" altLang="en-US"/>
            </a:p>
          </p:txBody>
        </p:sp>
        <p:sp>
          <p:nvSpPr>
            <p:cNvPr id="43073" name="Line 62"/>
            <p:cNvSpPr>
              <a:spLocks noChangeShapeType="1"/>
            </p:cNvSpPr>
            <p:nvPr/>
          </p:nvSpPr>
          <p:spPr bwMode="auto">
            <a:xfrm>
              <a:off x="5026" y="1559"/>
              <a:ext cx="1" cy="1812"/>
            </a:xfrm>
            <a:prstGeom prst="line">
              <a:avLst/>
            </a:prstGeom>
            <a:noFill/>
            <a:ln w="14288">
              <a:solidFill>
                <a:srgbClr val="000000"/>
              </a:solidFill>
              <a:prstDash val="sysDot"/>
              <a:round/>
              <a:headEnd/>
              <a:tailEnd/>
            </a:ln>
          </p:spPr>
          <p:txBody>
            <a:bodyPr/>
            <a:lstStyle/>
            <a:p>
              <a:endParaRPr lang="zh-CN" altLang="en-US"/>
            </a:p>
          </p:txBody>
        </p:sp>
        <p:sp>
          <p:nvSpPr>
            <p:cNvPr id="43074" name="Line 63"/>
            <p:cNvSpPr>
              <a:spLocks noChangeShapeType="1"/>
            </p:cNvSpPr>
            <p:nvPr/>
          </p:nvSpPr>
          <p:spPr bwMode="auto">
            <a:xfrm>
              <a:off x="1826" y="1559"/>
              <a:ext cx="5" cy="1817"/>
            </a:xfrm>
            <a:prstGeom prst="line">
              <a:avLst/>
            </a:prstGeom>
            <a:noFill/>
            <a:ln w="14288">
              <a:solidFill>
                <a:srgbClr val="000000"/>
              </a:solidFill>
              <a:prstDash val="sysDot"/>
              <a:round/>
              <a:headEnd/>
              <a:tailEnd/>
            </a:ln>
          </p:spPr>
          <p:txBody>
            <a:bodyPr/>
            <a:lstStyle/>
            <a:p>
              <a:endParaRPr lang="zh-CN" altLang="en-US"/>
            </a:p>
          </p:txBody>
        </p:sp>
        <p:sp>
          <p:nvSpPr>
            <p:cNvPr id="43075" name="Line 64"/>
            <p:cNvSpPr>
              <a:spLocks noChangeShapeType="1"/>
            </p:cNvSpPr>
            <p:nvPr/>
          </p:nvSpPr>
          <p:spPr bwMode="auto">
            <a:xfrm>
              <a:off x="2055" y="1559"/>
              <a:ext cx="1" cy="1817"/>
            </a:xfrm>
            <a:prstGeom prst="line">
              <a:avLst/>
            </a:prstGeom>
            <a:noFill/>
            <a:ln w="14288">
              <a:solidFill>
                <a:srgbClr val="000000"/>
              </a:solidFill>
              <a:prstDash val="sysDot"/>
              <a:round/>
              <a:headEnd/>
              <a:tailEnd/>
            </a:ln>
          </p:spPr>
          <p:txBody>
            <a:bodyPr/>
            <a:lstStyle/>
            <a:p>
              <a:endParaRPr lang="zh-CN" altLang="en-US"/>
            </a:p>
          </p:txBody>
        </p:sp>
        <p:sp>
          <p:nvSpPr>
            <p:cNvPr id="43076" name="Line 65"/>
            <p:cNvSpPr>
              <a:spLocks noChangeShapeType="1"/>
            </p:cNvSpPr>
            <p:nvPr/>
          </p:nvSpPr>
          <p:spPr bwMode="auto">
            <a:xfrm>
              <a:off x="2284" y="1559"/>
              <a:ext cx="1" cy="1817"/>
            </a:xfrm>
            <a:prstGeom prst="line">
              <a:avLst/>
            </a:prstGeom>
            <a:noFill/>
            <a:ln w="14288">
              <a:solidFill>
                <a:srgbClr val="000000"/>
              </a:solidFill>
              <a:prstDash val="sysDot"/>
              <a:round/>
              <a:headEnd/>
              <a:tailEnd/>
            </a:ln>
          </p:spPr>
          <p:txBody>
            <a:bodyPr/>
            <a:lstStyle/>
            <a:p>
              <a:endParaRPr lang="zh-CN" altLang="en-US"/>
            </a:p>
          </p:txBody>
        </p:sp>
      </p:grpSp>
      <p:sp>
        <p:nvSpPr>
          <p:cNvPr id="43013" name="Freeform 66"/>
          <p:cNvSpPr>
            <a:spLocks/>
          </p:cNvSpPr>
          <p:nvPr/>
        </p:nvSpPr>
        <p:spPr bwMode="auto">
          <a:xfrm>
            <a:off x="2166938" y="3581400"/>
            <a:ext cx="2914650" cy="357188"/>
          </a:xfrm>
          <a:custGeom>
            <a:avLst/>
            <a:gdLst>
              <a:gd name="T0" fmla="*/ 0 w 1836"/>
              <a:gd name="T1" fmla="*/ 225 h 225"/>
              <a:gd name="T2" fmla="*/ 117 w 1836"/>
              <a:gd name="T3" fmla="*/ 225 h 225"/>
              <a:gd name="T4" fmla="*/ 117 w 1836"/>
              <a:gd name="T5" fmla="*/ 0 h 225"/>
              <a:gd name="T6" fmla="*/ 231 w 1836"/>
              <a:gd name="T7" fmla="*/ 0 h 225"/>
              <a:gd name="T8" fmla="*/ 231 w 1836"/>
              <a:gd name="T9" fmla="*/ 225 h 225"/>
              <a:gd name="T10" fmla="*/ 342 w 1836"/>
              <a:gd name="T11" fmla="*/ 225 h 225"/>
              <a:gd name="T12" fmla="*/ 342 w 1836"/>
              <a:gd name="T13" fmla="*/ 0 h 225"/>
              <a:gd name="T14" fmla="*/ 462 w 1836"/>
              <a:gd name="T15" fmla="*/ 0 h 225"/>
              <a:gd name="T16" fmla="*/ 465 w 1836"/>
              <a:gd name="T17" fmla="*/ 225 h 225"/>
              <a:gd name="T18" fmla="*/ 576 w 1836"/>
              <a:gd name="T19" fmla="*/ 225 h 225"/>
              <a:gd name="T20" fmla="*/ 576 w 1836"/>
              <a:gd name="T21" fmla="*/ 0 h 225"/>
              <a:gd name="T22" fmla="*/ 690 w 1836"/>
              <a:gd name="T23" fmla="*/ 0 h 225"/>
              <a:gd name="T24" fmla="*/ 690 w 1836"/>
              <a:gd name="T25" fmla="*/ 225 h 225"/>
              <a:gd name="T26" fmla="*/ 804 w 1836"/>
              <a:gd name="T27" fmla="*/ 225 h 225"/>
              <a:gd name="T28" fmla="*/ 804 w 1836"/>
              <a:gd name="T29" fmla="*/ 0 h 225"/>
              <a:gd name="T30" fmla="*/ 918 w 1836"/>
              <a:gd name="T31" fmla="*/ 0 h 225"/>
              <a:gd name="T32" fmla="*/ 918 w 1836"/>
              <a:gd name="T33" fmla="*/ 225 h 225"/>
              <a:gd name="T34" fmla="*/ 1029 w 1836"/>
              <a:gd name="T35" fmla="*/ 225 h 225"/>
              <a:gd name="T36" fmla="*/ 1029 w 1836"/>
              <a:gd name="T37" fmla="*/ 0 h 225"/>
              <a:gd name="T38" fmla="*/ 1146 w 1836"/>
              <a:gd name="T39" fmla="*/ 0 h 225"/>
              <a:gd name="T40" fmla="*/ 1146 w 1836"/>
              <a:gd name="T41" fmla="*/ 225 h 225"/>
              <a:gd name="T42" fmla="*/ 1263 w 1836"/>
              <a:gd name="T43" fmla="*/ 225 h 225"/>
              <a:gd name="T44" fmla="*/ 1263 w 1836"/>
              <a:gd name="T45" fmla="*/ 0 h 225"/>
              <a:gd name="T46" fmla="*/ 1377 w 1836"/>
              <a:gd name="T47" fmla="*/ 0 h 225"/>
              <a:gd name="T48" fmla="*/ 1377 w 1836"/>
              <a:gd name="T49" fmla="*/ 225 h 225"/>
              <a:gd name="T50" fmla="*/ 1491 w 1836"/>
              <a:gd name="T51" fmla="*/ 225 h 225"/>
              <a:gd name="T52" fmla="*/ 1491 w 1836"/>
              <a:gd name="T53" fmla="*/ 0 h 225"/>
              <a:gd name="T54" fmla="*/ 1608 w 1836"/>
              <a:gd name="T55" fmla="*/ 0 h 225"/>
              <a:gd name="T56" fmla="*/ 1608 w 1836"/>
              <a:gd name="T57" fmla="*/ 225 h 225"/>
              <a:gd name="T58" fmla="*/ 1719 w 1836"/>
              <a:gd name="T59" fmla="*/ 225 h 225"/>
              <a:gd name="T60" fmla="*/ 1719 w 1836"/>
              <a:gd name="T61" fmla="*/ 0 h 225"/>
              <a:gd name="T62" fmla="*/ 1836 w 1836"/>
              <a:gd name="T63" fmla="*/ 0 h 225"/>
              <a:gd name="T64" fmla="*/ 1836 w 1836"/>
              <a:gd name="T65" fmla="*/ 225 h 2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836"/>
              <a:gd name="T100" fmla="*/ 0 h 225"/>
              <a:gd name="T101" fmla="*/ 1836 w 1836"/>
              <a:gd name="T102" fmla="*/ 225 h 22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836" h="225">
                <a:moveTo>
                  <a:pt x="0" y="225"/>
                </a:moveTo>
                <a:lnTo>
                  <a:pt x="117" y="225"/>
                </a:lnTo>
                <a:lnTo>
                  <a:pt x="117" y="0"/>
                </a:lnTo>
                <a:lnTo>
                  <a:pt x="231" y="0"/>
                </a:lnTo>
                <a:lnTo>
                  <a:pt x="231" y="225"/>
                </a:lnTo>
                <a:lnTo>
                  <a:pt x="342" y="225"/>
                </a:lnTo>
                <a:lnTo>
                  <a:pt x="342" y="0"/>
                </a:lnTo>
                <a:lnTo>
                  <a:pt x="462" y="0"/>
                </a:lnTo>
                <a:lnTo>
                  <a:pt x="465" y="225"/>
                </a:lnTo>
                <a:lnTo>
                  <a:pt x="576" y="225"/>
                </a:lnTo>
                <a:lnTo>
                  <a:pt x="576" y="0"/>
                </a:lnTo>
                <a:lnTo>
                  <a:pt x="690" y="0"/>
                </a:lnTo>
                <a:lnTo>
                  <a:pt x="690" y="225"/>
                </a:lnTo>
                <a:lnTo>
                  <a:pt x="804" y="225"/>
                </a:lnTo>
                <a:lnTo>
                  <a:pt x="804" y="0"/>
                </a:lnTo>
                <a:lnTo>
                  <a:pt x="918" y="0"/>
                </a:lnTo>
                <a:lnTo>
                  <a:pt x="918" y="225"/>
                </a:lnTo>
                <a:lnTo>
                  <a:pt x="1029" y="225"/>
                </a:lnTo>
                <a:lnTo>
                  <a:pt x="1029" y="0"/>
                </a:lnTo>
                <a:lnTo>
                  <a:pt x="1146" y="0"/>
                </a:lnTo>
                <a:lnTo>
                  <a:pt x="1146" y="225"/>
                </a:lnTo>
                <a:lnTo>
                  <a:pt x="1263" y="225"/>
                </a:lnTo>
                <a:lnTo>
                  <a:pt x="1263" y="0"/>
                </a:lnTo>
                <a:lnTo>
                  <a:pt x="1377" y="0"/>
                </a:lnTo>
                <a:lnTo>
                  <a:pt x="1377" y="225"/>
                </a:lnTo>
                <a:lnTo>
                  <a:pt x="1491" y="225"/>
                </a:lnTo>
                <a:lnTo>
                  <a:pt x="1491" y="0"/>
                </a:lnTo>
                <a:lnTo>
                  <a:pt x="1608" y="0"/>
                </a:lnTo>
                <a:lnTo>
                  <a:pt x="1608" y="225"/>
                </a:lnTo>
                <a:lnTo>
                  <a:pt x="1719" y="225"/>
                </a:lnTo>
                <a:lnTo>
                  <a:pt x="1719" y="0"/>
                </a:lnTo>
                <a:lnTo>
                  <a:pt x="1836" y="0"/>
                </a:lnTo>
                <a:lnTo>
                  <a:pt x="1836" y="225"/>
                </a:lnTo>
              </a:path>
            </a:pathLst>
          </a:custGeom>
          <a:noFill/>
          <a:ln w="28575">
            <a:solidFill>
              <a:srgbClr val="FF9966"/>
            </a:solidFill>
            <a:round/>
            <a:headEnd/>
            <a:tailEnd/>
          </a:ln>
        </p:spPr>
        <p:txBody>
          <a:bodyPr/>
          <a:lstStyle/>
          <a:p>
            <a:endParaRPr lang="zh-CN" altLang="zh-CN"/>
          </a:p>
        </p:txBody>
      </p:sp>
      <p:sp>
        <p:nvSpPr>
          <p:cNvPr id="43014" name="Freeform 67"/>
          <p:cNvSpPr>
            <a:spLocks/>
          </p:cNvSpPr>
          <p:nvPr/>
        </p:nvSpPr>
        <p:spPr bwMode="auto">
          <a:xfrm>
            <a:off x="5076825" y="3590925"/>
            <a:ext cx="2914650" cy="357188"/>
          </a:xfrm>
          <a:custGeom>
            <a:avLst/>
            <a:gdLst>
              <a:gd name="T0" fmla="*/ 0 w 1836"/>
              <a:gd name="T1" fmla="*/ 225 h 225"/>
              <a:gd name="T2" fmla="*/ 117 w 1836"/>
              <a:gd name="T3" fmla="*/ 225 h 225"/>
              <a:gd name="T4" fmla="*/ 117 w 1836"/>
              <a:gd name="T5" fmla="*/ 0 h 225"/>
              <a:gd name="T6" fmla="*/ 231 w 1836"/>
              <a:gd name="T7" fmla="*/ 0 h 225"/>
              <a:gd name="T8" fmla="*/ 231 w 1836"/>
              <a:gd name="T9" fmla="*/ 225 h 225"/>
              <a:gd name="T10" fmla="*/ 342 w 1836"/>
              <a:gd name="T11" fmla="*/ 225 h 225"/>
              <a:gd name="T12" fmla="*/ 342 w 1836"/>
              <a:gd name="T13" fmla="*/ 0 h 225"/>
              <a:gd name="T14" fmla="*/ 462 w 1836"/>
              <a:gd name="T15" fmla="*/ 0 h 225"/>
              <a:gd name="T16" fmla="*/ 465 w 1836"/>
              <a:gd name="T17" fmla="*/ 225 h 225"/>
              <a:gd name="T18" fmla="*/ 576 w 1836"/>
              <a:gd name="T19" fmla="*/ 225 h 225"/>
              <a:gd name="T20" fmla="*/ 576 w 1836"/>
              <a:gd name="T21" fmla="*/ 0 h 225"/>
              <a:gd name="T22" fmla="*/ 690 w 1836"/>
              <a:gd name="T23" fmla="*/ 0 h 225"/>
              <a:gd name="T24" fmla="*/ 690 w 1836"/>
              <a:gd name="T25" fmla="*/ 225 h 225"/>
              <a:gd name="T26" fmla="*/ 804 w 1836"/>
              <a:gd name="T27" fmla="*/ 225 h 225"/>
              <a:gd name="T28" fmla="*/ 804 w 1836"/>
              <a:gd name="T29" fmla="*/ 0 h 225"/>
              <a:gd name="T30" fmla="*/ 918 w 1836"/>
              <a:gd name="T31" fmla="*/ 0 h 225"/>
              <a:gd name="T32" fmla="*/ 918 w 1836"/>
              <a:gd name="T33" fmla="*/ 225 h 225"/>
              <a:gd name="T34" fmla="*/ 1029 w 1836"/>
              <a:gd name="T35" fmla="*/ 225 h 225"/>
              <a:gd name="T36" fmla="*/ 1029 w 1836"/>
              <a:gd name="T37" fmla="*/ 0 h 225"/>
              <a:gd name="T38" fmla="*/ 1146 w 1836"/>
              <a:gd name="T39" fmla="*/ 0 h 225"/>
              <a:gd name="T40" fmla="*/ 1146 w 1836"/>
              <a:gd name="T41" fmla="*/ 225 h 225"/>
              <a:gd name="T42" fmla="*/ 1263 w 1836"/>
              <a:gd name="T43" fmla="*/ 225 h 225"/>
              <a:gd name="T44" fmla="*/ 1263 w 1836"/>
              <a:gd name="T45" fmla="*/ 0 h 225"/>
              <a:gd name="T46" fmla="*/ 1377 w 1836"/>
              <a:gd name="T47" fmla="*/ 0 h 225"/>
              <a:gd name="T48" fmla="*/ 1377 w 1836"/>
              <a:gd name="T49" fmla="*/ 225 h 225"/>
              <a:gd name="T50" fmla="*/ 1491 w 1836"/>
              <a:gd name="T51" fmla="*/ 225 h 225"/>
              <a:gd name="T52" fmla="*/ 1491 w 1836"/>
              <a:gd name="T53" fmla="*/ 0 h 225"/>
              <a:gd name="T54" fmla="*/ 1608 w 1836"/>
              <a:gd name="T55" fmla="*/ 0 h 225"/>
              <a:gd name="T56" fmla="*/ 1608 w 1836"/>
              <a:gd name="T57" fmla="*/ 225 h 225"/>
              <a:gd name="T58" fmla="*/ 1719 w 1836"/>
              <a:gd name="T59" fmla="*/ 225 h 225"/>
              <a:gd name="T60" fmla="*/ 1719 w 1836"/>
              <a:gd name="T61" fmla="*/ 0 h 225"/>
              <a:gd name="T62" fmla="*/ 1836 w 1836"/>
              <a:gd name="T63" fmla="*/ 0 h 225"/>
              <a:gd name="T64" fmla="*/ 1836 w 1836"/>
              <a:gd name="T65" fmla="*/ 225 h 2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836"/>
              <a:gd name="T100" fmla="*/ 0 h 225"/>
              <a:gd name="T101" fmla="*/ 1836 w 1836"/>
              <a:gd name="T102" fmla="*/ 225 h 22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836" h="225">
                <a:moveTo>
                  <a:pt x="0" y="225"/>
                </a:moveTo>
                <a:lnTo>
                  <a:pt x="117" y="225"/>
                </a:lnTo>
                <a:lnTo>
                  <a:pt x="117" y="0"/>
                </a:lnTo>
                <a:lnTo>
                  <a:pt x="231" y="0"/>
                </a:lnTo>
                <a:lnTo>
                  <a:pt x="231" y="225"/>
                </a:lnTo>
                <a:lnTo>
                  <a:pt x="342" y="225"/>
                </a:lnTo>
                <a:lnTo>
                  <a:pt x="342" y="0"/>
                </a:lnTo>
                <a:lnTo>
                  <a:pt x="462" y="0"/>
                </a:lnTo>
                <a:lnTo>
                  <a:pt x="465" y="225"/>
                </a:lnTo>
                <a:lnTo>
                  <a:pt x="576" y="225"/>
                </a:lnTo>
                <a:lnTo>
                  <a:pt x="576" y="0"/>
                </a:lnTo>
                <a:lnTo>
                  <a:pt x="690" y="0"/>
                </a:lnTo>
                <a:lnTo>
                  <a:pt x="690" y="225"/>
                </a:lnTo>
                <a:lnTo>
                  <a:pt x="804" y="225"/>
                </a:lnTo>
                <a:lnTo>
                  <a:pt x="804" y="0"/>
                </a:lnTo>
                <a:lnTo>
                  <a:pt x="918" y="0"/>
                </a:lnTo>
                <a:lnTo>
                  <a:pt x="918" y="225"/>
                </a:lnTo>
                <a:lnTo>
                  <a:pt x="1029" y="225"/>
                </a:lnTo>
                <a:lnTo>
                  <a:pt x="1029" y="0"/>
                </a:lnTo>
                <a:lnTo>
                  <a:pt x="1146" y="0"/>
                </a:lnTo>
                <a:lnTo>
                  <a:pt x="1146" y="225"/>
                </a:lnTo>
                <a:lnTo>
                  <a:pt x="1263" y="225"/>
                </a:lnTo>
                <a:lnTo>
                  <a:pt x="1263" y="0"/>
                </a:lnTo>
                <a:lnTo>
                  <a:pt x="1377" y="0"/>
                </a:lnTo>
                <a:lnTo>
                  <a:pt x="1377" y="225"/>
                </a:lnTo>
                <a:lnTo>
                  <a:pt x="1491" y="225"/>
                </a:lnTo>
                <a:lnTo>
                  <a:pt x="1491" y="0"/>
                </a:lnTo>
                <a:lnTo>
                  <a:pt x="1608" y="0"/>
                </a:lnTo>
                <a:lnTo>
                  <a:pt x="1608" y="225"/>
                </a:lnTo>
                <a:lnTo>
                  <a:pt x="1719" y="225"/>
                </a:lnTo>
                <a:lnTo>
                  <a:pt x="1719" y="0"/>
                </a:lnTo>
                <a:lnTo>
                  <a:pt x="1836" y="0"/>
                </a:lnTo>
                <a:lnTo>
                  <a:pt x="1836" y="225"/>
                </a:lnTo>
              </a:path>
            </a:pathLst>
          </a:custGeom>
          <a:noFill/>
          <a:ln w="28575">
            <a:solidFill>
              <a:srgbClr val="FF9966"/>
            </a:solidFill>
            <a:round/>
            <a:headEnd/>
            <a:tailEnd/>
          </a:ln>
        </p:spPr>
        <p:txBody>
          <a:bodyPr/>
          <a:lstStyle/>
          <a:p>
            <a:endParaRPr lang="zh-CN" altLang="zh-CN"/>
          </a:p>
        </p:txBody>
      </p:sp>
      <p:sp>
        <p:nvSpPr>
          <p:cNvPr id="3" name="Slide Number Placeholder 2"/>
          <p:cNvSpPr>
            <a:spLocks noGrp="1"/>
          </p:cNvSpPr>
          <p:nvPr>
            <p:ph type="sldNum" sz="quarter" idx="12"/>
          </p:nvPr>
        </p:nvSpPr>
        <p:spPr/>
        <p:txBody>
          <a:bodyPr/>
          <a:lstStyle/>
          <a:p>
            <a:fld id="{9648F39E-9C37-485F-AC97-16BB4BDF9F49}" type="slidenum">
              <a:rPr kumimoji="0" lang="en-US" smtClean="0"/>
              <a:t>31</a:t>
            </a:fld>
            <a:endParaRPr kumimoji="0" lang="en-US"/>
          </a:p>
        </p:txBody>
      </p:sp>
    </p:spTree>
    <p:extLst>
      <p:ext uri="{BB962C8B-B14F-4D97-AF65-F5344CB8AC3E}">
        <p14:creationId xmlns:p14="http://schemas.microsoft.com/office/powerpoint/2010/main" val="42030317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CA" dirty="0"/>
          </a:p>
        </p:txBody>
      </p:sp>
      <p:sp>
        <p:nvSpPr>
          <p:cNvPr id="3" name="Content Placeholder 2"/>
          <p:cNvSpPr>
            <a:spLocks noGrp="1"/>
          </p:cNvSpPr>
          <p:nvPr>
            <p:ph idx="1"/>
          </p:nvPr>
        </p:nvSpPr>
        <p:spPr/>
        <p:txBody>
          <a:bodyPr>
            <a:normAutofit/>
          </a:bodyPr>
          <a:lstStyle/>
          <a:p>
            <a:r>
              <a:rPr lang="en-CA" altLang="zh-CN" sz="2000" dirty="0"/>
              <a:t>CPSC 441 Chapter 1 Slides 16-28</a:t>
            </a:r>
          </a:p>
          <a:p>
            <a:r>
              <a:rPr lang="en-CA" altLang="zh-CN" sz="2000" dirty="0">
                <a:hlinkClick r:id="rId2"/>
              </a:rPr>
              <a:t>http://en.wikipedia.org/wiki/File:NRZI_example.png</a:t>
            </a:r>
            <a:endParaRPr lang="en-CA" altLang="zh-CN" sz="2000" dirty="0"/>
          </a:p>
          <a:p>
            <a:r>
              <a:rPr lang="en-US" altLang="zh-CN" sz="2000" dirty="0"/>
              <a:t>CS716 Advanced Computer Networks by Dr. Amir </a:t>
            </a:r>
            <a:r>
              <a:rPr lang="en-US" altLang="zh-CN" sz="2000" dirty="0" err="1"/>
              <a:t>Qayyum</a:t>
            </a:r>
            <a:endParaRPr lang="zh-CN" altLang="en-US" sz="2000" dirty="0"/>
          </a:p>
          <a:p>
            <a:r>
              <a:rPr lang="en-CA" sz="2000" dirty="0" smtClean="0"/>
              <a:t>zlin.ba.ttu.edu/doc/ws7.ppt</a:t>
            </a:r>
          </a:p>
          <a:p>
            <a:endParaRPr lang="en-CA" sz="2000" dirty="0"/>
          </a:p>
        </p:txBody>
      </p:sp>
      <p:sp>
        <p:nvSpPr>
          <p:cNvPr id="4" name="Slide Number Placeholder 3"/>
          <p:cNvSpPr>
            <a:spLocks noGrp="1"/>
          </p:cNvSpPr>
          <p:nvPr>
            <p:ph type="sldNum" sz="quarter" idx="12"/>
          </p:nvPr>
        </p:nvSpPr>
        <p:spPr/>
        <p:txBody>
          <a:bodyPr/>
          <a:lstStyle/>
          <a:p>
            <a:fld id="{9648F39E-9C37-485F-AC97-16BB4BDF9F49}" type="slidenum">
              <a:rPr kumimoji="0" lang="en-US" smtClean="0"/>
              <a:t>32</a:t>
            </a:fld>
            <a:endParaRPr kumimoji="0" lang="en-US"/>
          </a:p>
        </p:txBody>
      </p:sp>
    </p:spTree>
    <p:extLst>
      <p:ext uri="{BB962C8B-B14F-4D97-AF65-F5344CB8AC3E}">
        <p14:creationId xmlns:p14="http://schemas.microsoft.com/office/powerpoint/2010/main" val="30138701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Classes of Transmission Media</a:t>
            </a:r>
            <a:endParaRPr lang="en-CA" dirty="0"/>
          </a:p>
        </p:txBody>
      </p:sp>
      <p:sp>
        <p:nvSpPr>
          <p:cNvPr id="3" name="Content Placeholder 2"/>
          <p:cNvSpPr>
            <a:spLocks noGrp="1"/>
          </p:cNvSpPr>
          <p:nvPr>
            <p:ph idx="1"/>
          </p:nvPr>
        </p:nvSpPr>
        <p:spPr/>
        <p:txBody>
          <a:bodyPr>
            <a:normAutofit/>
          </a:bodyPr>
          <a:lstStyle/>
          <a:p>
            <a:r>
              <a:rPr lang="en-CA" sz="2400" dirty="0"/>
              <a:t>Conducted or guided media </a:t>
            </a:r>
            <a:endParaRPr lang="en-CA" sz="2400" dirty="0" smtClean="0"/>
          </a:p>
          <a:p>
            <a:pPr lvl="1"/>
            <a:r>
              <a:rPr lang="en-CA" sz="2200" dirty="0" smtClean="0"/>
              <a:t>use a conductor such as a wire or a fiber optic cable </a:t>
            </a:r>
            <a:r>
              <a:rPr lang="en-CA" sz="2200" dirty="0"/>
              <a:t>to move the signal from sender to receiver </a:t>
            </a:r>
            <a:endParaRPr lang="en-CA" sz="2200" dirty="0" smtClean="0"/>
          </a:p>
          <a:p>
            <a:pPr lvl="1"/>
            <a:endParaRPr lang="en-CA" sz="2000" dirty="0"/>
          </a:p>
          <a:p>
            <a:r>
              <a:rPr lang="en-CA" sz="2400" dirty="0" smtClean="0"/>
              <a:t>Wireless </a:t>
            </a:r>
            <a:r>
              <a:rPr lang="en-CA" sz="2400" dirty="0"/>
              <a:t>or unguided media </a:t>
            </a:r>
          </a:p>
          <a:p>
            <a:pPr lvl="1"/>
            <a:r>
              <a:rPr lang="en-CA" sz="2200" dirty="0" smtClean="0"/>
              <a:t>use </a:t>
            </a:r>
            <a:r>
              <a:rPr lang="en-CA" sz="2200" dirty="0"/>
              <a:t>radio waves of different frequencies and do </a:t>
            </a:r>
            <a:r>
              <a:rPr lang="en-CA" sz="2200" dirty="0" smtClean="0"/>
              <a:t>not </a:t>
            </a:r>
            <a:r>
              <a:rPr lang="en-CA" sz="2200" dirty="0"/>
              <a:t>need a wire or cable conductor to transmit </a:t>
            </a:r>
            <a:r>
              <a:rPr lang="en-CA" sz="2200" dirty="0" smtClean="0"/>
              <a:t>signals</a:t>
            </a:r>
            <a:endParaRPr lang="en-CA" sz="2200" dirty="0"/>
          </a:p>
        </p:txBody>
      </p:sp>
      <p:sp>
        <p:nvSpPr>
          <p:cNvPr id="4" name="Slide Number Placeholder 3"/>
          <p:cNvSpPr>
            <a:spLocks noGrp="1"/>
          </p:cNvSpPr>
          <p:nvPr>
            <p:ph type="sldNum" sz="quarter" idx="12"/>
          </p:nvPr>
        </p:nvSpPr>
        <p:spPr/>
        <p:txBody>
          <a:bodyPr/>
          <a:lstStyle/>
          <a:p>
            <a:fld id="{9648F39E-9C37-485F-AC97-16BB4BDF9F49}" type="slidenum">
              <a:rPr kumimoji="0" lang="en-US" smtClean="0"/>
              <a:t>4</a:t>
            </a:fld>
            <a:endParaRPr kumimoji="0" lang="en-US"/>
          </a:p>
        </p:txBody>
      </p:sp>
    </p:spTree>
    <p:extLst>
      <p:ext uri="{BB962C8B-B14F-4D97-AF65-F5344CB8AC3E}">
        <p14:creationId xmlns:p14="http://schemas.microsoft.com/office/powerpoint/2010/main" val="89984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Physical Layer Transmission Media</a:t>
            </a:r>
            <a:endParaRPr lang="en-CA" sz="3600" dirty="0"/>
          </a:p>
        </p:txBody>
      </p:sp>
      <p:graphicFrame>
        <p:nvGraphicFramePr>
          <p:cNvPr id="4" name="Content Placeholder 3"/>
          <p:cNvGraphicFramePr>
            <a:graphicFrameLocks noGrp="1"/>
          </p:cNvGraphicFramePr>
          <p:nvPr>
            <p:ph idx="1"/>
          </p:nvPr>
        </p:nvGraphicFramePr>
        <p:xfrm>
          <a:off x="457200" y="1774825"/>
          <a:ext cx="8229600" cy="4625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9648F39E-9C37-485F-AC97-16BB4BDF9F49}" type="slidenum">
              <a:rPr kumimoji="0" lang="en-US" smtClean="0"/>
              <a:t>5</a:t>
            </a:fld>
            <a:endParaRPr kumimoji="0" lang="en-US"/>
          </a:p>
        </p:txBody>
      </p:sp>
    </p:spTree>
    <p:extLst>
      <p:ext uri="{BB962C8B-B14F-4D97-AF65-F5344CB8AC3E}">
        <p14:creationId xmlns:p14="http://schemas.microsoft.com/office/powerpoint/2010/main" val="1251574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Factors</a:t>
            </a:r>
            <a:endParaRPr lang="en-CA" dirty="0"/>
          </a:p>
        </p:txBody>
      </p:sp>
      <p:sp>
        <p:nvSpPr>
          <p:cNvPr id="3" name="Content Placeholder 2"/>
          <p:cNvSpPr>
            <a:spLocks noGrp="1"/>
          </p:cNvSpPr>
          <p:nvPr>
            <p:ph idx="1"/>
          </p:nvPr>
        </p:nvSpPr>
        <p:spPr/>
        <p:txBody>
          <a:bodyPr>
            <a:normAutofit/>
          </a:bodyPr>
          <a:lstStyle/>
          <a:p>
            <a:r>
              <a:rPr lang="en-CA" sz="2200" b="1" dirty="0"/>
              <a:t>Bandwidth: </a:t>
            </a:r>
            <a:r>
              <a:rPr lang="en-CA" sz="2200" dirty="0"/>
              <a:t>All other factors remaining constant, the greater </a:t>
            </a:r>
            <a:r>
              <a:rPr lang="en-CA" sz="2200" dirty="0" smtClean="0"/>
              <a:t>the </a:t>
            </a:r>
            <a:r>
              <a:rPr lang="en-CA" sz="2200" dirty="0"/>
              <a:t>band-width of a signal, the higher the data rate that can </a:t>
            </a:r>
            <a:r>
              <a:rPr lang="en-CA" sz="2200" dirty="0" smtClean="0"/>
              <a:t>be </a:t>
            </a:r>
            <a:r>
              <a:rPr lang="en-CA" sz="2200" dirty="0"/>
              <a:t>achieved. </a:t>
            </a:r>
            <a:endParaRPr lang="en-CA" sz="2200" dirty="0" smtClean="0"/>
          </a:p>
          <a:p>
            <a:endParaRPr lang="en-CA" sz="2200" dirty="0"/>
          </a:p>
          <a:p>
            <a:r>
              <a:rPr lang="en-CA" sz="2200" b="1" dirty="0" smtClean="0"/>
              <a:t>Transmission impairments:</a:t>
            </a:r>
            <a:r>
              <a:rPr lang="en-CA" sz="2200" dirty="0" smtClean="0"/>
              <a:t> </a:t>
            </a:r>
            <a:r>
              <a:rPr lang="en-CA" sz="2200" dirty="0"/>
              <a:t>Limit the distance a signal can </a:t>
            </a:r>
            <a:r>
              <a:rPr lang="en-CA" sz="2200" dirty="0" smtClean="0"/>
              <a:t>travel</a:t>
            </a:r>
            <a:r>
              <a:rPr lang="en-CA" sz="2200" dirty="0"/>
              <a:t>. </a:t>
            </a:r>
            <a:endParaRPr lang="en-CA" sz="2200" dirty="0" smtClean="0"/>
          </a:p>
          <a:p>
            <a:endParaRPr lang="en-CA" sz="2200" dirty="0"/>
          </a:p>
          <a:p>
            <a:r>
              <a:rPr lang="en-CA" sz="2200" b="1" dirty="0" smtClean="0"/>
              <a:t>Interference</a:t>
            </a:r>
            <a:r>
              <a:rPr lang="en-CA" sz="2200" b="1" dirty="0"/>
              <a:t>:</a:t>
            </a:r>
            <a:r>
              <a:rPr lang="en-CA" sz="2200" dirty="0"/>
              <a:t> Competing signals in overlapping frequency </a:t>
            </a:r>
            <a:r>
              <a:rPr lang="en-CA" sz="2200" dirty="0" smtClean="0"/>
              <a:t>bands </a:t>
            </a:r>
            <a:r>
              <a:rPr lang="en-CA" sz="2200" dirty="0"/>
              <a:t>can distort or wipe out a signal. </a:t>
            </a:r>
            <a:endParaRPr lang="en-CA" sz="2200" dirty="0" smtClean="0"/>
          </a:p>
          <a:p>
            <a:endParaRPr lang="en-CA" sz="2200" dirty="0"/>
          </a:p>
          <a:p>
            <a:r>
              <a:rPr lang="en-CA" sz="2200" b="1" dirty="0" smtClean="0"/>
              <a:t>Number </a:t>
            </a:r>
            <a:r>
              <a:rPr lang="en-CA" sz="2200" b="1" dirty="0"/>
              <a:t>of receivers:</a:t>
            </a:r>
            <a:r>
              <a:rPr lang="en-CA" sz="2200" dirty="0"/>
              <a:t> </a:t>
            </a:r>
            <a:r>
              <a:rPr lang="en-CA" sz="2200" dirty="0" smtClean="0"/>
              <a:t>Each </a:t>
            </a:r>
            <a:r>
              <a:rPr lang="en-CA" sz="2200" dirty="0"/>
              <a:t>attachment introduces some </a:t>
            </a:r>
            <a:r>
              <a:rPr lang="en-CA" sz="2200" dirty="0" smtClean="0"/>
              <a:t>attenuation </a:t>
            </a:r>
            <a:r>
              <a:rPr lang="en-CA" sz="2200" dirty="0"/>
              <a:t>and distortion, limiting distance and/or data rate.</a:t>
            </a:r>
          </a:p>
        </p:txBody>
      </p:sp>
      <p:sp>
        <p:nvSpPr>
          <p:cNvPr id="4" name="Slide Number Placeholder 3"/>
          <p:cNvSpPr>
            <a:spLocks noGrp="1"/>
          </p:cNvSpPr>
          <p:nvPr>
            <p:ph type="sldNum" sz="quarter" idx="12"/>
          </p:nvPr>
        </p:nvSpPr>
        <p:spPr/>
        <p:txBody>
          <a:bodyPr/>
          <a:lstStyle/>
          <a:p>
            <a:fld id="{9648F39E-9C37-485F-AC97-16BB4BDF9F49}" type="slidenum">
              <a:rPr kumimoji="0" lang="en-US" smtClean="0"/>
              <a:t>6</a:t>
            </a:fld>
            <a:endParaRPr kumimoji="0" lang="en-US"/>
          </a:p>
        </p:txBody>
      </p:sp>
    </p:spTree>
    <p:extLst>
      <p:ext uri="{BB962C8B-B14F-4D97-AF65-F5344CB8AC3E}">
        <p14:creationId xmlns:p14="http://schemas.microsoft.com/office/powerpoint/2010/main" val="200812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Guided Transmission Media</a:t>
            </a:r>
          </a:p>
        </p:txBody>
      </p:sp>
      <p:sp>
        <p:nvSpPr>
          <p:cNvPr id="3" name="Content Placeholder 2"/>
          <p:cNvSpPr>
            <a:spLocks noGrp="1"/>
          </p:cNvSpPr>
          <p:nvPr>
            <p:ph idx="1"/>
          </p:nvPr>
        </p:nvSpPr>
        <p:spPr/>
        <p:txBody>
          <a:bodyPr>
            <a:normAutofit/>
          </a:bodyPr>
          <a:lstStyle/>
          <a:p>
            <a:r>
              <a:rPr lang="en-CA" sz="2200" dirty="0"/>
              <a:t>Transmission capacity depends on the </a:t>
            </a:r>
            <a:r>
              <a:rPr lang="en-CA" sz="2200" dirty="0" smtClean="0"/>
              <a:t>distance </a:t>
            </a:r>
            <a:r>
              <a:rPr lang="en-CA" sz="2200" dirty="0"/>
              <a:t>and on whether the medium is </a:t>
            </a:r>
            <a:r>
              <a:rPr lang="en-CA" sz="2200" dirty="0" smtClean="0"/>
              <a:t>point-to-point </a:t>
            </a:r>
            <a:r>
              <a:rPr lang="en-CA" sz="2200" dirty="0"/>
              <a:t>or </a:t>
            </a:r>
            <a:r>
              <a:rPr lang="en-CA" sz="2200" dirty="0" smtClean="0"/>
              <a:t>multipoint</a:t>
            </a:r>
          </a:p>
          <a:p>
            <a:endParaRPr lang="en-CA" sz="2200" dirty="0" smtClean="0"/>
          </a:p>
          <a:p>
            <a:r>
              <a:rPr lang="en-CA" sz="2200" dirty="0" smtClean="0"/>
              <a:t>Examples </a:t>
            </a:r>
            <a:endParaRPr lang="en-CA" sz="2200" dirty="0"/>
          </a:p>
          <a:p>
            <a:pPr lvl="1"/>
            <a:r>
              <a:rPr lang="en-CA" sz="2200" dirty="0" smtClean="0"/>
              <a:t>twisted </a:t>
            </a:r>
            <a:r>
              <a:rPr lang="en-CA" sz="2200" dirty="0"/>
              <a:t>pair wires </a:t>
            </a:r>
          </a:p>
          <a:p>
            <a:pPr lvl="1"/>
            <a:r>
              <a:rPr lang="en-CA" sz="2200" dirty="0" smtClean="0"/>
              <a:t>coaxial </a:t>
            </a:r>
            <a:r>
              <a:rPr lang="en-CA" sz="2200" dirty="0"/>
              <a:t>cables </a:t>
            </a:r>
          </a:p>
          <a:p>
            <a:pPr lvl="1"/>
            <a:r>
              <a:rPr lang="en-CA" sz="2200" dirty="0" smtClean="0"/>
              <a:t>optical </a:t>
            </a:r>
            <a:r>
              <a:rPr lang="en-CA" sz="2200" dirty="0"/>
              <a:t>fiber</a:t>
            </a:r>
          </a:p>
        </p:txBody>
      </p:sp>
      <p:sp>
        <p:nvSpPr>
          <p:cNvPr id="4" name="Slide Number Placeholder 3"/>
          <p:cNvSpPr>
            <a:spLocks noGrp="1"/>
          </p:cNvSpPr>
          <p:nvPr>
            <p:ph type="sldNum" sz="quarter" idx="12"/>
          </p:nvPr>
        </p:nvSpPr>
        <p:spPr/>
        <p:txBody>
          <a:bodyPr/>
          <a:lstStyle/>
          <a:p>
            <a:fld id="{9648F39E-9C37-485F-AC97-16BB4BDF9F49}" type="slidenum">
              <a:rPr kumimoji="0" lang="en-US" smtClean="0"/>
              <a:t>7</a:t>
            </a:fld>
            <a:endParaRPr kumimoji="0" lang="en-US"/>
          </a:p>
        </p:txBody>
      </p:sp>
    </p:spTree>
    <p:extLst>
      <p:ext uri="{BB962C8B-B14F-4D97-AF65-F5344CB8AC3E}">
        <p14:creationId xmlns:p14="http://schemas.microsoft.com/office/powerpoint/2010/main" val="4159997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Twisted Pair</a:t>
            </a:r>
            <a:endParaRPr lang="en-CA" dirty="0"/>
          </a:p>
        </p:txBody>
      </p:sp>
      <p:sp>
        <p:nvSpPr>
          <p:cNvPr id="4" name="Content Placeholder 3"/>
          <p:cNvSpPr>
            <a:spLocks noGrp="1"/>
          </p:cNvSpPr>
          <p:nvPr>
            <p:ph sz="half" idx="1"/>
          </p:nvPr>
        </p:nvSpPr>
        <p:spPr>
          <a:xfrm>
            <a:off x="457199" y="1773936"/>
            <a:ext cx="4699001" cy="4623816"/>
          </a:xfrm>
        </p:spPr>
        <p:txBody>
          <a:bodyPr>
            <a:noAutofit/>
          </a:bodyPr>
          <a:lstStyle/>
          <a:p>
            <a:r>
              <a:rPr lang="en-CA" sz="2200" dirty="0" smtClean="0"/>
              <a:t>Consists of </a:t>
            </a:r>
            <a:r>
              <a:rPr lang="en-CA" sz="2200" b="1" dirty="0" smtClean="0">
                <a:solidFill>
                  <a:srgbClr val="0070C0"/>
                </a:solidFill>
              </a:rPr>
              <a:t>two insulated copper wires</a:t>
            </a:r>
            <a:r>
              <a:rPr lang="en-CA" sz="2200" b="1" dirty="0" smtClean="0"/>
              <a:t> </a:t>
            </a:r>
            <a:r>
              <a:rPr lang="en-CA" sz="2200" dirty="0" smtClean="0"/>
              <a:t>arranged in a regular spiral pattern to minimize the electromagnetic interference between adjacent pairs </a:t>
            </a:r>
          </a:p>
          <a:p>
            <a:endParaRPr lang="en-US" sz="2200" dirty="0" smtClean="0"/>
          </a:p>
          <a:p>
            <a:r>
              <a:rPr lang="en-US" sz="2200" dirty="0"/>
              <a:t>Low frequency transmission </a:t>
            </a:r>
            <a:r>
              <a:rPr lang="en-US" sz="2200" dirty="0" smtClean="0"/>
              <a:t>medium (</a:t>
            </a:r>
            <a:r>
              <a:rPr lang="en-US" altLang="zh-CN" sz="2000" dirty="0" smtClean="0">
                <a:ea typeface="宋体" charset="-122"/>
              </a:rPr>
              <a:t>traditional </a:t>
            </a:r>
            <a:r>
              <a:rPr lang="en-US" altLang="zh-CN" sz="2000" dirty="0">
                <a:ea typeface="宋体" charset="-122"/>
              </a:rPr>
              <a:t>phone wires, </a:t>
            </a:r>
            <a:r>
              <a:rPr lang="en-US" altLang="zh-CN" sz="2000" dirty="0" smtClean="0">
                <a:ea typeface="宋体" charset="-122"/>
              </a:rPr>
              <a:t>10 or 100 </a:t>
            </a:r>
            <a:r>
              <a:rPr lang="en-US" altLang="zh-CN" sz="2000" dirty="0">
                <a:ea typeface="宋体" charset="-122"/>
              </a:rPr>
              <a:t>Mbps </a:t>
            </a:r>
            <a:r>
              <a:rPr lang="en-US" altLang="zh-CN" sz="2000" dirty="0" smtClean="0">
                <a:ea typeface="宋体" charset="-122"/>
              </a:rPr>
              <a:t>Ethernet, enhanced Cat 5 and 6 can handle gigabit+ Ethernet)</a:t>
            </a:r>
            <a:endParaRPr lang="en-CA" sz="2200" dirty="0"/>
          </a:p>
        </p:txBody>
      </p:sp>
      <p:pic>
        <p:nvPicPr>
          <p:cNvPr id="6" name="Content Placeholder 5"/>
          <p:cNvPicPr>
            <a:picLocks noGrp="1" noChangeAspect="1" noChangeArrowheads="1"/>
          </p:cNvPicPr>
          <p:nvPr>
            <p:ph sz="half" idx="2"/>
          </p:nvPr>
        </p:nvPicPr>
        <p:blipFill>
          <a:blip r:embed="rId2" cstate="print"/>
          <a:srcRect/>
          <a:stretch>
            <a:fillRect/>
          </a:stretch>
        </p:blipFill>
        <p:spPr bwMode="auto">
          <a:xfrm>
            <a:off x="5536068" y="3783171"/>
            <a:ext cx="2293620" cy="2026920"/>
          </a:xfrm>
          <a:prstGeom prst="rect">
            <a:avLst/>
          </a:prstGeom>
          <a:noFill/>
          <a:ln w="9525">
            <a:noFill/>
            <a:miter lim="800000"/>
            <a:headEnd/>
            <a:tailEnd/>
          </a:ln>
        </p:spPr>
      </p:pic>
      <p:pic>
        <p:nvPicPr>
          <p:cNvPr id="7" name="Picture 6"/>
          <p:cNvPicPr>
            <a:picLocks noChangeAspect="1" noChangeArrowheads="1"/>
          </p:cNvPicPr>
          <p:nvPr/>
        </p:nvPicPr>
        <p:blipFill>
          <a:blip r:embed="rId3" cstate="print"/>
          <a:srcRect/>
          <a:stretch>
            <a:fillRect/>
          </a:stretch>
        </p:blipFill>
        <p:spPr bwMode="auto">
          <a:xfrm>
            <a:off x="5673800" y="2140364"/>
            <a:ext cx="1928135" cy="1442739"/>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9648F39E-9C37-485F-AC97-16BB4BDF9F49}" type="slidenum">
              <a:rPr kumimoji="0" lang="en-US" smtClean="0"/>
              <a:t>8</a:t>
            </a:fld>
            <a:endParaRPr kumimoji="0" lang="en-US"/>
          </a:p>
        </p:txBody>
      </p:sp>
    </p:spTree>
    <p:extLst>
      <p:ext uri="{BB962C8B-B14F-4D97-AF65-F5344CB8AC3E}">
        <p14:creationId xmlns:p14="http://schemas.microsoft.com/office/powerpoint/2010/main" val="30324864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CA" dirty="0"/>
              <a:t>Types of Twisted Pair </a:t>
            </a:r>
          </a:p>
        </p:txBody>
      </p:sp>
      <p:sp>
        <p:nvSpPr>
          <p:cNvPr id="6" name="Content Placeholder 5"/>
          <p:cNvSpPr>
            <a:spLocks noGrp="1"/>
          </p:cNvSpPr>
          <p:nvPr>
            <p:ph idx="1"/>
          </p:nvPr>
        </p:nvSpPr>
        <p:spPr/>
        <p:txBody>
          <a:bodyPr>
            <a:normAutofit/>
          </a:bodyPr>
          <a:lstStyle/>
          <a:p>
            <a:r>
              <a:rPr lang="en-CA" sz="2200" dirty="0" smtClean="0"/>
              <a:t>UTP (Unshielded Twisted Pair) </a:t>
            </a:r>
          </a:p>
          <a:p>
            <a:pPr lvl="1"/>
            <a:r>
              <a:rPr lang="en-CA" sz="2000" dirty="0" smtClean="0"/>
              <a:t>Each wire is insulated with plastic wrap, but the pair is encased in an outer covering</a:t>
            </a:r>
          </a:p>
          <a:p>
            <a:pPr lvl="1"/>
            <a:r>
              <a:rPr lang="en-CA" sz="2000" dirty="0" smtClean="0"/>
              <a:t>Category </a:t>
            </a:r>
            <a:r>
              <a:rPr lang="en-CA" sz="2000" dirty="0"/>
              <a:t>3 UTP </a:t>
            </a:r>
            <a:r>
              <a:rPr lang="en-CA" sz="1600" dirty="0" smtClean="0"/>
              <a:t>(16MHz Bandwidth; 10BASE-T/100BASE-T4)</a:t>
            </a:r>
          </a:p>
          <a:p>
            <a:pPr lvl="1"/>
            <a:r>
              <a:rPr lang="en-CA" sz="2000" dirty="0" smtClean="0"/>
              <a:t>Category </a:t>
            </a:r>
            <a:r>
              <a:rPr lang="en-CA" sz="2000" dirty="0"/>
              <a:t>5 UTP </a:t>
            </a:r>
            <a:r>
              <a:rPr lang="en-CA" sz="1600" dirty="0" smtClean="0"/>
              <a:t>(100MHz Bandwidth; 100BASE-T/1GBASE-T with Cat 5e) </a:t>
            </a:r>
          </a:p>
          <a:p>
            <a:pPr lvl="2"/>
            <a:r>
              <a:rPr lang="en-CA" sz="1600" dirty="0"/>
              <a:t>M</a:t>
            </a:r>
            <a:r>
              <a:rPr lang="en-CA" sz="1600" dirty="0" smtClean="0"/>
              <a:t>ore </a:t>
            </a:r>
            <a:r>
              <a:rPr lang="en-CA" sz="1600" dirty="0"/>
              <a:t>tightly twisted than Category 3 cables </a:t>
            </a:r>
          </a:p>
          <a:p>
            <a:pPr lvl="2"/>
            <a:r>
              <a:rPr lang="en-US" sz="1600" dirty="0" smtClean="0"/>
              <a:t>Four pairs of copper wire</a:t>
            </a:r>
            <a:endParaRPr lang="en-CA" sz="1600" dirty="0"/>
          </a:p>
          <a:p>
            <a:pPr lvl="1"/>
            <a:r>
              <a:rPr lang="en-CA" sz="2000" dirty="0" smtClean="0"/>
              <a:t>Category 6 UTP </a:t>
            </a:r>
            <a:r>
              <a:rPr lang="en-CA" sz="1600" dirty="0" smtClean="0"/>
              <a:t>(250MHz Bandwidth; 10GBASE-T up to 55 meters)</a:t>
            </a:r>
          </a:p>
          <a:p>
            <a:endParaRPr lang="en-CA" sz="2200" dirty="0" smtClean="0"/>
          </a:p>
          <a:p>
            <a:r>
              <a:rPr lang="en-CA" sz="2200" dirty="0" smtClean="0"/>
              <a:t>STP </a:t>
            </a:r>
            <a:r>
              <a:rPr lang="en-CA" sz="2200" dirty="0"/>
              <a:t>(Shielded Twisted Pair) </a:t>
            </a:r>
          </a:p>
          <a:p>
            <a:pPr lvl="1"/>
            <a:r>
              <a:rPr lang="en-CA" sz="2000" dirty="0"/>
              <a:t>The pair is wrapped with metallic foil or braid to insulate the pair from electromagnetic interference</a:t>
            </a:r>
          </a:p>
          <a:p>
            <a:pPr lvl="1"/>
            <a:r>
              <a:rPr lang="en-CA" sz="2000" dirty="0" smtClean="0"/>
              <a:t>Category 6a STP</a:t>
            </a:r>
            <a:r>
              <a:rPr lang="en-CA" sz="1600" dirty="0" smtClean="0"/>
              <a:t> (500MHz Bandwidth; 10GBASE-T up to 100 meters)</a:t>
            </a:r>
            <a:endParaRPr lang="en-CA" sz="1600" dirty="0"/>
          </a:p>
        </p:txBody>
      </p:sp>
      <p:sp>
        <p:nvSpPr>
          <p:cNvPr id="8" name="Slide Number Placeholder 7"/>
          <p:cNvSpPr>
            <a:spLocks noGrp="1"/>
          </p:cNvSpPr>
          <p:nvPr>
            <p:ph type="sldNum" sz="quarter" idx="12"/>
          </p:nvPr>
        </p:nvSpPr>
        <p:spPr/>
        <p:txBody>
          <a:bodyPr/>
          <a:lstStyle/>
          <a:p>
            <a:fld id="{9648F39E-9C37-485F-AC97-16BB4BDF9F49}" type="slidenum">
              <a:rPr kumimoji="0" lang="en-US" smtClean="0"/>
              <a:t>9</a:t>
            </a:fld>
            <a:endParaRPr kumimoji="0" lang="en-US"/>
          </a:p>
        </p:txBody>
      </p:sp>
    </p:spTree>
    <p:extLst>
      <p:ext uri="{BB962C8B-B14F-4D97-AF65-F5344CB8AC3E}">
        <p14:creationId xmlns:p14="http://schemas.microsoft.com/office/powerpoint/2010/main" val="6812190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plat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408</TotalTime>
  <Words>1636</Words>
  <Application>Microsoft Office PowerPoint</Application>
  <PresentationFormat>On-screen Show (4:3)</PresentationFormat>
  <Paragraphs>428</Paragraphs>
  <Slides>32</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Template</vt:lpstr>
      <vt:lpstr>Clip</vt:lpstr>
      <vt:lpstr>Transmission Media</vt:lpstr>
      <vt:lpstr>The Physical Layer</vt:lpstr>
      <vt:lpstr>Quality of Transmission Media</vt:lpstr>
      <vt:lpstr>Classes of Transmission Media</vt:lpstr>
      <vt:lpstr>Physical Layer Transmission Media</vt:lpstr>
      <vt:lpstr>Design Factors</vt:lpstr>
      <vt:lpstr>Guided Transmission Media</vt:lpstr>
      <vt:lpstr>Twisted Pair</vt:lpstr>
      <vt:lpstr>Types of Twisted Pair </vt:lpstr>
      <vt:lpstr>Types of Twisted Pair </vt:lpstr>
      <vt:lpstr>Twisted Pair: Pros and Cons</vt:lpstr>
      <vt:lpstr>Coaxial Cable</vt:lpstr>
      <vt:lpstr>Coaxial Cable Characteristics</vt:lpstr>
      <vt:lpstr>Fiber Optic Cable</vt:lpstr>
      <vt:lpstr>Fiber Optic Types</vt:lpstr>
      <vt:lpstr>Wireless (Unguided Media)</vt:lpstr>
      <vt:lpstr>Access Networks and Physical Media</vt:lpstr>
      <vt:lpstr>Dial-up Modem</vt:lpstr>
      <vt:lpstr>Digital Subscriber Line (DSL)</vt:lpstr>
      <vt:lpstr>DOCSIS</vt:lpstr>
      <vt:lpstr>Cable Network Architecture: Overview</vt:lpstr>
      <vt:lpstr>Cable Network Architecture: Overview</vt:lpstr>
      <vt:lpstr>Fiber to the Home</vt:lpstr>
      <vt:lpstr>Data Encoding Techniques</vt:lpstr>
      <vt:lpstr>Digital Data, Digital Signals [the technique used in a number of LANs]</vt:lpstr>
      <vt:lpstr>Binary Encoding</vt:lpstr>
      <vt:lpstr>Non-Return to Zero (NRZ)</vt:lpstr>
      <vt:lpstr>Problem: Consecutive 1s or 0s</vt:lpstr>
      <vt:lpstr>NRZI</vt:lpstr>
      <vt:lpstr>Manchester</vt:lpstr>
      <vt:lpstr>Different Encoding Schemes</vt:lpstr>
      <vt:lpstr>References</vt:lpstr>
    </vt:vector>
  </TitlesOfParts>
  <Company>University of Calgary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Maryam Elahi</dc:creator>
  <cp:lastModifiedBy>Maryam Elahi</cp:lastModifiedBy>
  <cp:revision>64</cp:revision>
  <dcterms:created xsi:type="dcterms:W3CDTF">2014-03-29T17:53:46Z</dcterms:created>
  <dcterms:modified xsi:type="dcterms:W3CDTF">2014-04-01T18:36:38Z</dcterms:modified>
</cp:coreProperties>
</file>