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AB446-664D-5C4A-A3F9-687A1A57F4B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488DF-4FB2-5446-B932-4B4CBB214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33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30795-457D-A042-80BC-9A329B50E62D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E79B2-06E1-FF49-A04D-BCE2889B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91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PSH flag is important for application</a:t>
            </a:r>
            <a:r>
              <a:rPr lang="en-US" baseline="0" dirty="0" smtClean="0"/>
              <a:t> protocols like Telnet. URG tends to be poorly implemented (i.e. works on single packets, if at all, on some platforms), but the most significant use is out-of-band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E79B2-06E1-FF49-A04D-BCE2889B68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07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MSS (maximum segment size) is not the same as MTU (maximum transmission unit)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E79B2-06E1-FF49-A04D-BCE2889B68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07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E79B2-06E1-FF49-A04D-BCE2889B68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07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kumimoji="1"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 defTabSz="896465" eaLnBrk="0" hangingPunct="0">
              <a:defRPr kumimoji="1"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896465" eaLnBrk="0" hangingPunct="0">
              <a:defRPr kumimoji="1"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896465" eaLnBrk="0" hangingPunct="0">
              <a:defRPr kumimoji="1"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896465" eaLnBrk="0" hangingPunct="0">
              <a:defRPr kumimoji="1"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896465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896465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896465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896465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A985B8-C46B-8B4B-9933-12B86E648D05}" type="slidenum">
              <a:rPr kumimoji="0" lang="en-US" altLang="zh-CN" sz="1100">
                <a:latin typeface="Times New Roman" charset="0"/>
                <a:ea typeface="宋体" charset="0"/>
              </a:rPr>
              <a:pPr/>
              <a:t>10</a:t>
            </a:fld>
            <a:endParaRPr kumimoji="0" lang="en-US" altLang="zh-CN" sz="1100">
              <a:latin typeface="Times New Roman" charset="0"/>
              <a:ea typeface="宋体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“Slow-start” = exponential growth phase. Slow-start works by increasing the TCP congestion window size by the number of segments acknowledged. This happens until either an acknowledgment is not received for some segment or a predetermined threshold value is reached. Once the threshold has been reached, TCP enters the linear growth (congestion avoidance) phase. At this point, the window is increased by 1 segment for each RTT. This happens until a loss event occurs.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E79B2-06E1-FF49-A04D-BCE2889B68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32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some implementations (e.g., Linux), the initial </a:t>
            </a:r>
            <a:r>
              <a:rPr lang="en-US" dirty="0" err="1" smtClean="0"/>
              <a:t>ssthresh</a:t>
            </a:r>
            <a:r>
              <a:rPr lang="en-US" dirty="0" smtClean="0"/>
              <a:t> is large. So,</a:t>
            </a:r>
            <a:r>
              <a:rPr lang="en-US" baseline="0" dirty="0" smtClean="0"/>
              <a:t> t</a:t>
            </a:r>
            <a:r>
              <a:rPr lang="en-US" dirty="0" smtClean="0"/>
              <a:t>he first slow start usually ends after a loss. However, </a:t>
            </a:r>
            <a:r>
              <a:rPr lang="en-US" dirty="0" err="1" smtClean="0"/>
              <a:t>ssthresh</a:t>
            </a:r>
            <a:r>
              <a:rPr lang="en-US" dirty="0" smtClean="0"/>
              <a:t> is updated at the end of each slow start, and will often affect subsequent slow starts triggered by timeouts.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E79B2-06E1-FF49-A04D-BCE2889B68E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66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CA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2911-7A82-AC41-8DDF-EFB3176A10FD}" type="datetime1">
              <a:rPr lang="en-CA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B645-F037-E94D-B820-373057C9F715}" type="datetime1">
              <a:rPr lang="en-CA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CA88-477C-C949-BC6D-56003D7006FA}" type="datetime1">
              <a:rPr lang="en-CA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537F-652E-744D-B517-44762ED6D397}" type="datetime1">
              <a:rPr lang="en-CA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9A54-25E4-F140-8147-15FFFD5DAD11}" type="datetime1">
              <a:rPr lang="en-CA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5991-CDD4-6D43-AED1-0BFFCDD2D089}" type="datetime1">
              <a:rPr lang="en-CA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10E8-B331-944F-985E-49AB5F535798}" type="datetime1">
              <a:rPr lang="en-CA" smtClean="0"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A5E0-B219-2B46-B2B2-CC9F31DDE29D}" type="datetime1">
              <a:rPr lang="en-CA" smtClean="0"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E86E-E972-6840-8E95-7ADE4F8DE89C}" type="datetime1">
              <a:rPr lang="en-CA" smtClean="0"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8F2E-10F1-D947-B74E-EDD392EA1542}" type="datetime1">
              <a:rPr lang="en-CA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CA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D57FD5D-45B3-E940-9FBF-47E1C8D830A5}" type="datetime1">
              <a:rPr lang="en-CA" smtClean="0"/>
              <a:t>2/12/2014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  <a:p>
            <a:pPr lvl="1" eaLnBrk="1" latinLnBrk="0" hangingPunct="1"/>
            <a:r>
              <a:rPr kumimoji="0" lang="en-CA" smtClean="0"/>
              <a:t>Second level</a:t>
            </a:r>
          </a:p>
          <a:p>
            <a:pPr lvl="2" eaLnBrk="1" latinLnBrk="0" hangingPunct="1"/>
            <a:r>
              <a:rPr kumimoji="0" lang="en-CA" smtClean="0"/>
              <a:t>Third level</a:t>
            </a:r>
          </a:p>
          <a:p>
            <a:pPr lvl="3" eaLnBrk="1" latinLnBrk="0" hangingPunct="1"/>
            <a:r>
              <a:rPr kumimoji="0" lang="en-CA" smtClean="0"/>
              <a:t>Fourth level</a:t>
            </a:r>
          </a:p>
          <a:p>
            <a:pPr lvl="4" eaLnBrk="1" latinLnBrk="0" hangingPunct="1"/>
            <a:r>
              <a:rPr kumimoji="0"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353430-3723-3748-B8B8-CB28C86E638B}" type="datetime1">
              <a:rPr lang="en-CA" smtClean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TCP Protocol </a:t>
            </a:r>
            <a:r>
              <a:rPr lang="en-US" dirty="0"/>
              <a:t>Specification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</a:t>
            </a:r>
            <a:r>
              <a:rPr lang="en-US" dirty="0" smtClean="0"/>
              <a:t>of Calgary – CPSC 441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02636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zh-CN">
                <a:latin typeface="Arial" charset="0"/>
                <a:ea typeface="宋体" charset="0"/>
                <a:cs typeface="宋体" charset="0"/>
              </a:rPr>
              <a:t>Example</a:t>
            </a:r>
            <a:endParaRPr lang="zh-CN" altLang="en-US"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>
          <a:xfrm>
            <a:off x="457200" y="2172300"/>
            <a:ext cx="8458200" cy="3903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CA" altLang="zh-CN" sz="1800" b="1" i="1" dirty="0">
                <a:latin typeface="Arial" charset="0"/>
                <a:ea typeface="宋体" charset="0"/>
                <a:cs typeface="宋体" charset="0"/>
              </a:rPr>
              <a:t>Three way handshake</a:t>
            </a:r>
          </a:p>
          <a:p>
            <a:pPr eaLnBrk="1" hangingPunct="1"/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1629.884415 192.168.1.9 -&gt; 136.159.5.17 </a:t>
            </a:r>
            <a:r>
              <a:rPr lang="en-CA" altLang="zh-CN" sz="1200" dirty="0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44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TCP 1035 80 </a:t>
            </a:r>
            <a:r>
              <a:rPr lang="en-CA" altLang="zh-CN" sz="1200" dirty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133227 : 133227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CA" altLang="zh-CN" sz="1200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0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win: 32768 S </a:t>
            </a:r>
          </a:p>
          <a:p>
            <a:pPr eaLnBrk="1" hangingPunct="1"/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1629.886713 136.159.5.17 -&gt; 192.168.1.9 </a:t>
            </a:r>
            <a:r>
              <a:rPr lang="en-CA" altLang="zh-CN" sz="1200" dirty="0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44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TCP 80 1035 </a:t>
            </a:r>
            <a:r>
              <a:rPr lang="en-CA" altLang="zh-CN" sz="1200" dirty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3310607972 : 3310607972 </a:t>
            </a:r>
            <a:r>
              <a:rPr lang="en-CA" altLang="zh-CN" sz="1200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133228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win: 24820 SA </a:t>
            </a:r>
          </a:p>
          <a:p>
            <a:pPr eaLnBrk="1" hangingPunct="1"/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1629.888507 192.168.1.9 -&gt; 136.159.5.17 </a:t>
            </a:r>
            <a:r>
              <a:rPr lang="en-CA" altLang="zh-CN" sz="1200" dirty="0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40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TCP 1035 80 </a:t>
            </a:r>
            <a:r>
              <a:rPr lang="en-CA" altLang="zh-CN" sz="1200" dirty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133228 : 133228 </a:t>
            </a:r>
            <a:r>
              <a:rPr lang="en-CA" altLang="zh-CN" sz="1200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3310607973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win: 32768 A </a:t>
            </a:r>
          </a:p>
          <a:p>
            <a:pPr eaLnBrk="1" hangingPunct="1"/>
            <a:endParaRPr lang="en-CA" altLang="zh-CN" sz="1200" b="1" i="1" dirty="0" smtClean="0">
              <a:latin typeface="Arial" charset="0"/>
              <a:ea typeface="宋体" charset="0"/>
              <a:cs typeface="宋体" charset="0"/>
            </a:endParaRPr>
          </a:p>
          <a:p>
            <a:pPr eaLnBrk="1" hangingPunct="1"/>
            <a:endParaRPr lang="en-CA" altLang="zh-CN" sz="1200" b="1" i="1" dirty="0">
              <a:latin typeface="Arial" charset="0"/>
              <a:ea typeface="宋体" charset="0"/>
              <a:cs typeface="宋体" charset="0"/>
            </a:endParaRPr>
          </a:p>
          <a:p>
            <a:pPr eaLnBrk="1" hangingPunct="1"/>
            <a:endParaRPr lang="en-CA" altLang="zh-CN" sz="1200" b="1" i="1" dirty="0">
              <a:latin typeface="Arial" charset="0"/>
              <a:ea typeface="宋体" charset="0"/>
              <a:cs typeface="宋体" charset="0"/>
            </a:endParaRPr>
          </a:p>
          <a:p>
            <a:pPr eaLnBrk="1" hangingPunct="1"/>
            <a:r>
              <a:rPr lang="en-CA" altLang="zh-CN" sz="1200" b="1" i="1" dirty="0">
                <a:latin typeface="Arial" charset="0"/>
                <a:ea typeface="宋体" charset="0"/>
                <a:cs typeface="宋体" charset="0"/>
              </a:rPr>
              <a:t>Timestamp  </a:t>
            </a:r>
            <a:r>
              <a:rPr lang="en-CA" altLang="zh-CN" sz="1200" b="1" i="1" dirty="0" err="1">
                <a:latin typeface="Arial" charset="0"/>
                <a:ea typeface="宋体" charset="0"/>
                <a:cs typeface="宋体" charset="0"/>
              </a:rPr>
              <a:t>Src</a:t>
            </a:r>
            <a:r>
              <a:rPr lang="en-CA" altLang="zh-CN" sz="1200" b="1" i="1" dirty="0">
                <a:latin typeface="Arial" charset="0"/>
                <a:ea typeface="宋体" charset="0"/>
                <a:cs typeface="宋体" charset="0"/>
              </a:rPr>
              <a:t> IP</a:t>
            </a:r>
            <a:r>
              <a:rPr lang="en-CA" altLang="zh-CN" sz="1200" b="1" i="1" dirty="0">
                <a:latin typeface="Arial" charset="0"/>
                <a:ea typeface="宋体" charset="0"/>
                <a:cs typeface="宋体" charset="0"/>
                <a:sym typeface="Wingdings" charset="0"/>
              </a:rPr>
              <a:t></a:t>
            </a:r>
            <a:r>
              <a:rPr lang="en-CA" altLang="zh-CN" sz="1200" b="1" i="1" dirty="0"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CA" altLang="zh-CN" sz="1200" b="1" i="1" dirty="0" err="1">
                <a:latin typeface="Arial" charset="0"/>
                <a:ea typeface="宋体" charset="0"/>
                <a:cs typeface="宋体" charset="0"/>
              </a:rPr>
              <a:t>Dst</a:t>
            </a:r>
            <a:r>
              <a:rPr lang="en-CA" altLang="zh-CN" sz="1200" b="1" i="1" dirty="0">
                <a:latin typeface="Arial" charset="0"/>
                <a:ea typeface="宋体" charset="0"/>
                <a:cs typeface="宋体" charset="0"/>
              </a:rPr>
              <a:t> IP  </a:t>
            </a:r>
            <a:r>
              <a:rPr lang="en-CA" altLang="zh-CN" sz="1200" b="1" i="1" dirty="0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IP </a:t>
            </a:r>
            <a:r>
              <a:rPr lang="en-CA" altLang="zh-CN" sz="1200" b="1" i="1" dirty="0" err="1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pkt</a:t>
            </a:r>
            <a:r>
              <a:rPr lang="en-CA" altLang="zh-CN" sz="1200" b="1" i="1" dirty="0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 size </a:t>
            </a:r>
            <a:r>
              <a:rPr lang="en-CA" altLang="zh-CN" sz="1200" b="1" i="1" dirty="0">
                <a:latin typeface="Arial" charset="0"/>
                <a:ea typeface="宋体" charset="0"/>
                <a:cs typeface="宋体" charset="0"/>
              </a:rPr>
              <a:t>Protocol </a:t>
            </a:r>
            <a:r>
              <a:rPr lang="en-CA" altLang="zh-CN" sz="1200" b="1" i="1" dirty="0" err="1">
                <a:latin typeface="Arial" charset="0"/>
                <a:ea typeface="宋体" charset="0"/>
                <a:cs typeface="宋体" charset="0"/>
              </a:rPr>
              <a:t>SrcPort</a:t>
            </a:r>
            <a:r>
              <a:rPr lang="en-CA" altLang="zh-CN" sz="1200" b="1" i="1" dirty="0">
                <a:latin typeface="Arial" charset="0"/>
                <a:ea typeface="宋体" charset="0"/>
                <a:cs typeface="宋体" charset="0"/>
              </a:rPr>
              <a:t> </a:t>
            </a:r>
            <a:r>
              <a:rPr lang="en-CA" altLang="zh-CN" sz="1200" b="1" i="1" dirty="0" err="1">
                <a:latin typeface="Arial" charset="0"/>
                <a:ea typeface="宋体" charset="0"/>
                <a:cs typeface="宋体" charset="0"/>
              </a:rPr>
              <a:t>DstPort</a:t>
            </a:r>
            <a:r>
              <a:rPr lang="en-CA" altLang="zh-CN" sz="1200" b="1" i="1" dirty="0">
                <a:latin typeface="Arial" charset="0"/>
                <a:ea typeface="宋体" charset="0"/>
                <a:cs typeface="宋体" charset="0"/>
              </a:rPr>
              <a:t>    </a:t>
            </a:r>
            <a:r>
              <a:rPr lang="en-CA" altLang="zh-CN" sz="1200" b="1" i="1" dirty="0" err="1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Seq</a:t>
            </a:r>
            <a:r>
              <a:rPr lang="en-CA" altLang="zh-CN" sz="1200" b="1" i="1" dirty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CA" altLang="zh-CN" sz="1200" b="1" i="1" dirty="0" err="1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num</a:t>
            </a:r>
            <a:r>
              <a:rPr lang="en-CA" altLang="zh-CN" sz="1200" b="1" i="1" dirty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    </a:t>
            </a:r>
            <a:r>
              <a:rPr lang="en-CA" altLang="zh-CN" sz="1200" b="1" i="1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ACK </a:t>
            </a:r>
            <a:r>
              <a:rPr lang="en-CA" altLang="zh-CN" sz="1200" b="1" i="1" dirty="0" err="1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num</a:t>
            </a:r>
            <a:r>
              <a:rPr lang="en-CA" altLang="zh-CN" sz="1200" b="1" i="1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  </a:t>
            </a:r>
            <a:r>
              <a:rPr lang="en-CA" altLang="zh-CN" sz="1200" b="1" i="1" dirty="0">
                <a:latin typeface="Arial" charset="0"/>
                <a:ea typeface="宋体" charset="0"/>
                <a:cs typeface="宋体" charset="0"/>
              </a:rPr>
              <a:t>win size  flag             </a:t>
            </a:r>
          </a:p>
          <a:p>
            <a:pPr eaLnBrk="1" hangingPunct="1"/>
            <a:endParaRPr lang="en-CA" altLang="zh-CN" sz="1200" dirty="0">
              <a:latin typeface="Arial" charset="0"/>
              <a:ea typeface="宋体" charset="0"/>
              <a:cs typeface="宋体" charset="0"/>
            </a:endParaRPr>
          </a:p>
          <a:p>
            <a:pPr eaLnBrk="1" hangingPunct="1">
              <a:buFontTx/>
              <a:buNone/>
            </a:pPr>
            <a:endParaRPr lang="en-CA" altLang="zh-CN" sz="1200" dirty="0" smtClean="0">
              <a:latin typeface="Arial" charset="0"/>
              <a:ea typeface="宋体" charset="0"/>
              <a:cs typeface="宋体" charset="0"/>
            </a:endParaRPr>
          </a:p>
          <a:p>
            <a:pPr eaLnBrk="1" hangingPunct="1">
              <a:buFontTx/>
              <a:buNone/>
            </a:pPr>
            <a:endParaRPr lang="en-CA" altLang="zh-CN" sz="1200" dirty="0">
              <a:latin typeface="Arial" charset="0"/>
              <a:ea typeface="宋体" charset="0"/>
              <a:cs typeface="宋体" charset="0"/>
            </a:endParaRPr>
          </a:p>
          <a:p>
            <a:pPr eaLnBrk="1" hangingPunct="1"/>
            <a:endParaRPr lang="en-CA" altLang="zh-CN" sz="1200" dirty="0">
              <a:latin typeface="Arial" charset="0"/>
              <a:ea typeface="宋体" charset="0"/>
              <a:cs typeface="宋体" charset="0"/>
            </a:endParaRPr>
          </a:p>
          <a:p>
            <a:pPr eaLnBrk="1" hangingPunct="1"/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1629.948462 192.168.1.9 -&gt; 136.159.5.17 </a:t>
            </a:r>
            <a:r>
              <a:rPr lang="en-CA" altLang="zh-CN" sz="1200" dirty="0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418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TCP 1035 80 </a:t>
            </a:r>
            <a:r>
              <a:rPr lang="en-CA" altLang="zh-CN" sz="1200" dirty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133228 : 133606 </a:t>
            </a:r>
            <a:r>
              <a:rPr lang="en-CA" altLang="zh-CN" sz="1200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3310607973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win: 32768 PA </a:t>
            </a:r>
          </a:p>
          <a:p>
            <a:pPr eaLnBrk="1" hangingPunct="1"/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1629.952320 136.159.5.17 -&gt; 192.168.1.9 </a:t>
            </a:r>
            <a:r>
              <a:rPr lang="en-CA" altLang="zh-CN" sz="1200" dirty="0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40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TCP 80 1035 </a:t>
            </a:r>
            <a:r>
              <a:rPr lang="en-CA" altLang="zh-CN" sz="1200" dirty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3310607973 : 3310607973 </a:t>
            </a:r>
            <a:r>
              <a:rPr lang="en-CA" altLang="zh-CN" sz="1200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133606 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win: 24820 A </a:t>
            </a:r>
          </a:p>
          <a:p>
            <a:pPr eaLnBrk="1" hangingPunct="1"/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1629.955295 136.159.5.17 -&gt; 192.168.1.9 </a:t>
            </a:r>
            <a:r>
              <a:rPr lang="en-CA" altLang="zh-CN" sz="1200" dirty="0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329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TCP 80 1035 </a:t>
            </a:r>
            <a:r>
              <a:rPr lang="en-CA" altLang="zh-CN" sz="1200" dirty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3310607973 : 3310608262 </a:t>
            </a:r>
            <a:r>
              <a:rPr lang="en-CA" altLang="zh-CN" sz="1200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133606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win: 24820 PA </a:t>
            </a:r>
          </a:p>
          <a:p>
            <a:pPr eaLnBrk="1" hangingPunct="1"/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1629.959145 136.159.5.17 -&gt; 192.168.1.9 </a:t>
            </a:r>
            <a:r>
              <a:rPr lang="en-CA" altLang="zh-CN" sz="1200" dirty="0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1500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TCP 80 1035 </a:t>
            </a:r>
            <a:r>
              <a:rPr lang="en-CA" altLang="zh-CN" sz="1200" dirty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3310608262 : 3310609722 </a:t>
            </a:r>
            <a:r>
              <a:rPr lang="en-CA" altLang="zh-CN" sz="1200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133606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win: 24820 A </a:t>
            </a:r>
          </a:p>
          <a:p>
            <a:pPr eaLnBrk="1" hangingPunct="1"/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1629.960963 136.159.5.17 -&gt; 192.168.1.9 </a:t>
            </a:r>
            <a:r>
              <a:rPr lang="en-CA" altLang="zh-CN" sz="1200" dirty="0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1500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TCP 80 1035 </a:t>
            </a:r>
            <a:r>
              <a:rPr lang="en-CA" altLang="zh-CN" sz="1200" dirty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3310609722 : 3310611182 </a:t>
            </a:r>
            <a:r>
              <a:rPr lang="en-CA" altLang="zh-CN" sz="1200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133606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win: 24820 PA </a:t>
            </a:r>
          </a:p>
          <a:p>
            <a:pPr eaLnBrk="1" hangingPunct="1"/>
            <a:r>
              <a:rPr lang="en-US" altLang="zh-CN" sz="1200" dirty="0">
                <a:latin typeface="Arial" charset="0"/>
                <a:ea typeface="宋体" charset="0"/>
                <a:cs typeface="宋体" charset="0"/>
              </a:rPr>
              <a:t>1629.962090 192.168.1.9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-&gt; 136.159.5.17 </a:t>
            </a:r>
            <a:r>
              <a:rPr lang="en-CA" altLang="zh-CN" sz="1200" dirty="0">
                <a:solidFill>
                  <a:srgbClr val="7030A0"/>
                </a:solidFill>
                <a:latin typeface="Arial" charset="0"/>
                <a:ea typeface="宋体" charset="0"/>
                <a:cs typeface="宋体" charset="0"/>
              </a:rPr>
              <a:t>40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TCP 1035 80 </a:t>
            </a:r>
            <a:r>
              <a:rPr lang="en-CA" altLang="zh-CN" sz="1200" dirty="0">
                <a:solidFill>
                  <a:srgbClr val="FF0000"/>
                </a:solidFill>
                <a:latin typeface="Arial" charset="0"/>
                <a:ea typeface="宋体" charset="0"/>
                <a:cs typeface="宋体" charset="0"/>
              </a:rPr>
              <a:t>133606 : 133606 </a:t>
            </a:r>
            <a:r>
              <a:rPr lang="en-CA" altLang="zh-CN" sz="1200" dirty="0">
                <a:solidFill>
                  <a:srgbClr val="0070C0"/>
                </a:solidFill>
                <a:latin typeface="Arial" charset="0"/>
                <a:ea typeface="宋体" charset="0"/>
                <a:cs typeface="宋体" charset="0"/>
              </a:rPr>
              <a:t>3310609722</a:t>
            </a:r>
            <a:r>
              <a:rPr lang="en-CA" altLang="zh-CN" sz="1200" dirty="0">
                <a:latin typeface="Arial" charset="0"/>
                <a:ea typeface="宋体" charset="0"/>
                <a:cs typeface="宋体" charset="0"/>
              </a:rPr>
              <a:t> win: 31019 A</a:t>
            </a:r>
          </a:p>
          <a:p>
            <a:pPr eaLnBrk="1" hangingPunct="1">
              <a:buFontTx/>
              <a:buNone/>
            </a:pPr>
            <a:r>
              <a:rPr lang="en-CA" altLang="zh-CN" sz="2000" b="1" i="1" dirty="0">
                <a:latin typeface="Arial" charset="0"/>
                <a:ea typeface="宋体" charset="0"/>
                <a:cs typeface="宋体" charset="0"/>
              </a:rPr>
              <a:t>Data transmission</a:t>
            </a:r>
            <a:endParaRPr lang="zh-CN" altLang="en-US" sz="2000" b="1" i="1" dirty="0">
              <a:latin typeface="Arial" charset="0"/>
              <a:ea typeface="宋体" charset="0"/>
              <a:cs typeface="宋体" charset="0"/>
            </a:endParaRPr>
          </a:p>
        </p:txBody>
      </p:sp>
      <p:cxnSp>
        <p:nvCxnSpPr>
          <p:cNvPr id="21510" name="直接箭头连接符 7"/>
          <p:cNvCxnSpPr>
            <a:cxnSpLocks noChangeShapeType="1"/>
          </p:cNvCxnSpPr>
          <p:nvPr/>
        </p:nvCxnSpPr>
        <p:spPr bwMode="auto">
          <a:xfrm flipV="1">
            <a:off x="1219200" y="3162900"/>
            <a:ext cx="152400" cy="4572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1" name="直接箭头连接符 9"/>
          <p:cNvCxnSpPr>
            <a:cxnSpLocks noChangeShapeType="1"/>
          </p:cNvCxnSpPr>
          <p:nvPr/>
        </p:nvCxnSpPr>
        <p:spPr bwMode="auto">
          <a:xfrm flipV="1">
            <a:off x="1981200" y="3162900"/>
            <a:ext cx="228600" cy="4572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2" name="直接箭头连接符 11"/>
          <p:cNvCxnSpPr>
            <a:cxnSpLocks noChangeShapeType="1"/>
          </p:cNvCxnSpPr>
          <p:nvPr/>
        </p:nvCxnSpPr>
        <p:spPr bwMode="auto">
          <a:xfrm flipV="1">
            <a:off x="2667000" y="3162900"/>
            <a:ext cx="457200" cy="4572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3" name="直接箭头连接符 13"/>
          <p:cNvCxnSpPr>
            <a:cxnSpLocks noChangeShapeType="1"/>
          </p:cNvCxnSpPr>
          <p:nvPr/>
        </p:nvCxnSpPr>
        <p:spPr bwMode="auto">
          <a:xfrm flipH="1" flipV="1">
            <a:off x="4572000" y="3162900"/>
            <a:ext cx="76200" cy="4572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4" name="直接箭头连接符 15"/>
          <p:cNvCxnSpPr>
            <a:cxnSpLocks noChangeShapeType="1"/>
          </p:cNvCxnSpPr>
          <p:nvPr/>
        </p:nvCxnSpPr>
        <p:spPr bwMode="auto">
          <a:xfrm flipH="1" flipV="1">
            <a:off x="4800600" y="3162900"/>
            <a:ext cx="381000" cy="4572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5" name="直接箭头连接符 17"/>
          <p:cNvCxnSpPr>
            <a:cxnSpLocks noChangeShapeType="1"/>
          </p:cNvCxnSpPr>
          <p:nvPr/>
        </p:nvCxnSpPr>
        <p:spPr bwMode="auto">
          <a:xfrm flipH="1" flipV="1">
            <a:off x="6477000" y="3162900"/>
            <a:ext cx="304800" cy="4572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6" name="直接箭头连接符 19"/>
          <p:cNvCxnSpPr>
            <a:cxnSpLocks noChangeShapeType="1"/>
          </p:cNvCxnSpPr>
          <p:nvPr/>
        </p:nvCxnSpPr>
        <p:spPr bwMode="auto">
          <a:xfrm flipH="1" flipV="1">
            <a:off x="7315200" y="3162900"/>
            <a:ext cx="304800" cy="4572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7" name="直接箭头连接符 21"/>
          <p:cNvCxnSpPr>
            <a:cxnSpLocks noChangeShapeType="1"/>
          </p:cNvCxnSpPr>
          <p:nvPr/>
        </p:nvCxnSpPr>
        <p:spPr bwMode="auto">
          <a:xfrm flipH="1" flipV="1">
            <a:off x="7848600" y="3162900"/>
            <a:ext cx="76200" cy="4572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8" name="直接箭头连接符 23"/>
          <p:cNvCxnSpPr>
            <a:cxnSpLocks noChangeShapeType="1"/>
          </p:cNvCxnSpPr>
          <p:nvPr/>
        </p:nvCxnSpPr>
        <p:spPr bwMode="auto">
          <a:xfrm>
            <a:off x="1143000" y="3772500"/>
            <a:ext cx="381000" cy="685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9" name="直接箭头连接符 25"/>
          <p:cNvCxnSpPr>
            <a:cxnSpLocks noChangeShapeType="1"/>
          </p:cNvCxnSpPr>
          <p:nvPr/>
        </p:nvCxnSpPr>
        <p:spPr bwMode="auto">
          <a:xfrm>
            <a:off x="1905000" y="3848700"/>
            <a:ext cx="228600" cy="6096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0" name="直接箭头连接符 27"/>
          <p:cNvCxnSpPr>
            <a:cxnSpLocks noChangeShapeType="1"/>
          </p:cNvCxnSpPr>
          <p:nvPr/>
        </p:nvCxnSpPr>
        <p:spPr bwMode="auto">
          <a:xfrm>
            <a:off x="2514600" y="3848700"/>
            <a:ext cx="609600" cy="685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1" name="直接箭头连接符 29"/>
          <p:cNvCxnSpPr>
            <a:cxnSpLocks noChangeShapeType="1"/>
          </p:cNvCxnSpPr>
          <p:nvPr/>
        </p:nvCxnSpPr>
        <p:spPr bwMode="auto">
          <a:xfrm flipH="1">
            <a:off x="4648200" y="3848700"/>
            <a:ext cx="76200" cy="685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2" name="直接箭头连接符 31"/>
          <p:cNvCxnSpPr>
            <a:cxnSpLocks noChangeShapeType="1"/>
          </p:cNvCxnSpPr>
          <p:nvPr/>
        </p:nvCxnSpPr>
        <p:spPr bwMode="auto">
          <a:xfrm flipH="1">
            <a:off x="4876800" y="3848700"/>
            <a:ext cx="381000" cy="685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3" name="直接箭头连接符 33"/>
          <p:cNvCxnSpPr>
            <a:cxnSpLocks noChangeShapeType="1"/>
          </p:cNvCxnSpPr>
          <p:nvPr/>
        </p:nvCxnSpPr>
        <p:spPr bwMode="auto">
          <a:xfrm flipH="1">
            <a:off x="6629400" y="3848700"/>
            <a:ext cx="152400" cy="685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4" name="直接箭头连接符 35"/>
          <p:cNvCxnSpPr>
            <a:cxnSpLocks noChangeShapeType="1"/>
          </p:cNvCxnSpPr>
          <p:nvPr/>
        </p:nvCxnSpPr>
        <p:spPr bwMode="auto">
          <a:xfrm flipH="1">
            <a:off x="7620000" y="3848700"/>
            <a:ext cx="76200" cy="685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5" name="直接箭头连接符 37"/>
          <p:cNvCxnSpPr>
            <a:cxnSpLocks noChangeShapeType="1"/>
          </p:cNvCxnSpPr>
          <p:nvPr/>
        </p:nvCxnSpPr>
        <p:spPr bwMode="auto">
          <a:xfrm flipH="1">
            <a:off x="7924800" y="3848700"/>
            <a:ext cx="76200" cy="685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6" name="直接箭头连接符 11"/>
          <p:cNvCxnSpPr>
            <a:cxnSpLocks noChangeShapeType="1"/>
          </p:cNvCxnSpPr>
          <p:nvPr/>
        </p:nvCxnSpPr>
        <p:spPr bwMode="auto">
          <a:xfrm flipV="1">
            <a:off x="4114800" y="3162900"/>
            <a:ext cx="0" cy="4572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7" name="直接箭头连接符 27"/>
          <p:cNvCxnSpPr>
            <a:cxnSpLocks noChangeShapeType="1"/>
          </p:cNvCxnSpPr>
          <p:nvPr/>
        </p:nvCxnSpPr>
        <p:spPr bwMode="auto">
          <a:xfrm>
            <a:off x="4114800" y="3848700"/>
            <a:ext cx="76200" cy="685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8" name="直接箭头连接符 27"/>
          <p:cNvCxnSpPr>
            <a:cxnSpLocks noChangeShapeType="1"/>
          </p:cNvCxnSpPr>
          <p:nvPr/>
        </p:nvCxnSpPr>
        <p:spPr bwMode="auto">
          <a:xfrm flipV="1">
            <a:off x="3276600" y="3162900"/>
            <a:ext cx="533400" cy="4572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9" name="直接箭头连接符 29"/>
          <p:cNvCxnSpPr>
            <a:cxnSpLocks noChangeShapeType="1"/>
          </p:cNvCxnSpPr>
          <p:nvPr/>
        </p:nvCxnSpPr>
        <p:spPr bwMode="auto">
          <a:xfrm>
            <a:off x="3352800" y="3848700"/>
            <a:ext cx="533400" cy="685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0" name="直接箭头连接符 39"/>
          <p:cNvCxnSpPr>
            <a:cxnSpLocks noChangeShapeType="1"/>
          </p:cNvCxnSpPr>
          <p:nvPr/>
        </p:nvCxnSpPr>
        <p:spPr bwMode="auto">
          <a:xfrm flipH="1" flipV="1">
            <a:off x="5486400" y="3162900"/>
            <a:ext cx="304800" cy="5334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1" name="直接箭头连接符 41"/>
          <p:cNvCxnSpPr>
            <a:cxnSpLocks noChangeShapeType="1"/>
          </p:cNvCxnSpPr>
          <p:nvPr/>
        </p:nvCxnSpPr>
        <p:spPr bwMode="auto">
          <a:xfrm flipH="1">
            <a:off x="5562600" y="3848700"/>
            <a:ext cx="304800" cy="6096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4179480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Congestion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Sender may not only overrun receiver, but may also overrun intermediate routers:</a:t>
            </a:r>
          </a:p>
          <a:p>
            <a:pPr lvl="1"/>
            <a:r>
              <a:rPr lang="en-US" dirty="0"/>
              <a:t>No way to explicitly know router buffer occupancy</a:t>
            </a:r>
            <a:r>
              <a:rPr lang="en-US" dirty="0" smtClean="0"/>
              <a:t>, so </a:t>
            </a:r>
            <a:r>
              <a:rPr lang="en-US" dirty="0"/>
              <a:t>we need to infer it from packet losses</a:t>
            </a:r>
          </a:p>
          <a:p>
            <a:pPr lvl="1"/>
            <a:r>
              <a:rPr lang="en-US" dirty="0"/>
              <a:t>Assumption is that losses stem from congestion, namely, that intermediate routers have no available buffers</a:t>
            </a:r>
          </a:p>
          <a:p>
            <a:endParaRPr lang="en-US" dirty="0" smtClean="0"/>
          </a:p>
          <a:p>
            <a:r>
              <a:rPr lang="en-US" dirty="0" smtClean="0"/>
              <a:t>Sender </a:t>
            </a:r>
            <a:r>
              <a:rPr lang="en-US" dirty="0"/>
              <a:t>maintains a congestion window:</a:t>
            </a:r>
          </a:p>
          <a:p>
            <a:pPr lvl="1"/>
            <a:r>
              <a:rPr lang="en-US" dirty="0"/>
              <a:t>Never have more than CW of un-acknowledged data outstanding (or RWIN data; min of the two)</a:t>
            </a:r>
          </a:p>
          <a:p>
            <a:pPr lvl="1"/>
            <a:r>
              <a:rPr lang="en-US" dirty="0"/>
              <a:t>Successive ACKs from receiver cause CW to grow.</a:t>
            </a:r>
          </a:p>
          <a:p>
            <a:endParaRPr lang="en-US" dirty="0" smtClean="0"/>
          </a:p>
          <a:p>
            <a:r>
              <a:rPr lang="en-US" dirty="0" smtClean="0"/>
              <a:t>CW </a:t>
            </a:r>
            <a:r>
              <a:rPr lang="en-US" dirty="0"/>
              <a:t>grows based on </a:t>
            </a:r>
            <a:r>
              <a:rPr lang="en-US" dirty="0" smtClean="0"/>
              <a:t>one </a:t>
            </a:r>
            <a:r>
              <a:rPr lang="en-US" dirty="0"/>
              <a:t>of 2 phases:</a:t>
            </a:r>
          </a:p>
          <a:p>
            <a:pPr lvl="1"/>
            <a:r>
              <a:rPr lang="en-US" dirty="0"/>
              <a:t>Slow-start: initial state.</a:t>
            </a:r>
          </a:p>
          <a:p>
            <a:pPr lvl="1"/>
            <a:r>
              <a:rPr lang="en-US" dirty="0"/>
              <a:t>Congestion avoidance: steady-state.</a:t>
            </a:r>
          </a:p>
          <a:p>
            <a:pPr lvl="1"/>
            <a:r>
              <a:rPr lang="en-US" dirty="0"/>
              <a:t>Switch between the two when CW &gt; slow-start </a:t>
            </a:r>
            <a:r>
              <a:rPr lang="en-US" dirty="0" smtClean="0"/>
              <a:t>threshold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64089959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Congestion Control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Lack of congestion control would lead to congestion collapse (Jacobson 88).</a:t>
            </a:r>
          </a:p>
          <a:p>
            <a:r>
              <a:rPr lang="en-US" dirty="0"/>
              <a:t>Idea is to be a “good network citizen”.</a:t>
            </a:r>
          </a:p>
          <a:p>
            <a:r>
              <a:rPr lang="en-US" dirty="0"/>
              <a:t>Would like to transmit as fast as possible without loss.</a:t>
            </a:r>
          </a:p>
          <a:p>
            <a:r>
              <a:rPr lang="en-US" dirty="0"/>
              <a:t>Probe network to find available bandwidth.</a:t>
            </a:r>
          </a:p>
          <a:p>
            <a:r>
              <a:rPr lang="en-US" dirty="0"/>
              <a:t>In steady-state: linear increase in CW per RTT.</a:t>
            </a:r>
          </a:p>
          <a:p>
            <a:r>
              <a:rPr lang="en-US" dirty="0"/>
              <a:t>After loss event: CW is halved.</a:t>
            </a:r>
          </a:p>
          <a:p>
            <a:r>
              <a:rPr lang="en-US" dirty="0"/>
              <a:t>This general approach is called Additive Increase and Multiplicative Decrease (AIMD).</a:t>
            </a:r>
          </a:p>
          <a:p>
            <a:r>
              <a:rPr lang="en-US" dirty="0"/>
              <a:t>Various papers on why AIMD leads to network stability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2534632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Slow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5234623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Initial CW = 1.</a:t>
            </a:r>
          </a:p>
          <a:p>
            <a:r>
              <a:rPr lang="en-US" dirty="0"/>
              <a:t>After each </a:t>
            </a:r>
            <a:r>
              <a:rPr lang="en-US" dirty="0" smtClean="0"/>
              <a:t>ACK</a:t>
            </a:r>
            <a:endParaRPr lang="en-US" dirty="0"/>
          </a:p>
          <a:p>
            <a:pPr lvl="1"/>
            <a:r>
              <a:rPr lang="en-US" dirty="0" smtClean="0"/>
              <a:t>CW += 1</a:t>
            </a:r>
            <a:r>
              <a:rPr lang="en-US" dirty="0"/>
              <a:t>;</a:t>
            </a:r>
          </a:p>
          <a:p>
            <a:r>
              <a:rPr lang="en-US" dirty="0"/>
              <a:t>Continue until:</a:t>
            </a:r>
          </a:p>
          <a:p>
            <a:pPr lvl="1"/>
            <a:r>
              <a:rPr lang="en-US" dirty="0"/>
              <a:t>Loss occurs OR</a:t>
            </a:r>
          </a:p>
          <a:p>
            <a:pPr lvl="1"/>
            <a:r>
              <a:rPr lang="en-US" dirty="0"/>
              <a:t>CW &gt; slow start threshold</a:t>
            </a:r>
          </a:p>
          <a:p>
            <a:r>
              <a:rPr lang="en-US" dirty="0"/>
              <a:t>Then switch to congestion avoidance</a:t>
            </a:r>
          </a:p>
          <a:p>
            <a:r>
              <a:rPr lang="en-US" dirty="0"/>
              <a:t>If we detect loss, cut CW in half</a:t>
            </a:r>
          </a:p>
          <a:p>
            <a:r>
              <a:rPr lang="en-US" dirty="0"/>
              <a:t>Exponential increase in window </a:t>
            </a:r>
            <a:r>
              <a:rPr lang="en-US" dirty="0" smtClean="0"/>
              <a:t>size </a:t>
            </a:r>
            <a:r>
              <a:rPr lang="en-US" dirty="0"/>
              <a:t>per </a:t>
            </a:r>
            <a:r>
              <a:rPr lang="en-US" dirty="0" smtClean="0"/>
              <a:t>RTT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13</a:t>
            </a:fld>
            <a:endParaRPr kumimoji="0"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6028373" y="2677574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356985" y="1917161"/>
            <a:ext cx="828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sender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 rot="408567">
            <a:off x="7034848" y="2644236"/>
            <a:ext cx="1208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one segment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 rot="16200000">
            <a:off x="5585460" y="2882362"/>
            <a:ext cx="536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latin typeface="Comic Sans MS" charset="0"/>
                <a:ea typeface="宋体" charset="0"/>
                <a:cs typeface="宋体" charset="0"/>
              </a:rPr>
              <a:t>RTT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185660" y="1917161"/>
            <a:ext cx="974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receiver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6023610" y="2491836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8538210" y="2529936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 flipV="1">
            <a:off x="5842635" y="2663286"/>
            <a:ext cx="4763" cy="219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5852160" y="3225261"/>
            <a:ext cx="4763" cy="223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V="1">
            <a:off x="6004560" y="3082386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8231823" y="5828761"/>
            <a:ext cx="658812" cy="366713"/>
            <a:chOff x="3304" y="3530"/>
            <a:chExt cx="415" cy="231"/>
          </a:xfrm>
        </p:grpSpPr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time</a:t>
              </a:r>
              <a:endParaRPr kumimoji="0" lang="en-US" altLang="zh-CN" sz="1000">
                <a:latin typeface="Times New Roman" charset="0"/>
                <a:ea typeface="宋体" charset="0"/>
                <a:cs typeface="宋体" charset="0"/>
              </a:endParaRPr>
            </a:p>
          </p:txBody>
        </p:sp>
      </p:grp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6033135" y="3458624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6028373" y="3544349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6028373" y="4068224"/>
            <a:ext cx="2528887" cy="3619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V="1">
            <a:off x="6042660" y="4192049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 rot="408567">
            <a:off x="7033260" y="3430049"/>
            <a:ext cx="12779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 dirty="0">
                <a:ea typeface="宋体" charset="0"/>
                <a:cs typeface="宋体" charset="0"/>
              </a:rPr>
              <a:t>two segments</a:t>
            </a:r>
            <a:endParaRPr kumimoji="0" lang="en-US" altLang="zh-CN" sz="1000" dirty="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 rot="408567">
            <a:off x="7125335" y="4444461"/>
            <a:ext cx="1306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four segments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6023610" y="4463511"/>
            <a:ext cx="2519363" cy="652463"/>
            <a:chOff x="3954" y="2214"/>
            <a:chExt cx="1587" cy="411"/>
          </a:xfrm>
        </p:grpSpPr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3954" y="227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" name="Line 28"/>
          <p:cNvSpPr>
            <a:spLocks noChangeShapeType="1"/>
          </p:cNvSpPr>
          <p:nvPr/>
        </p:nvSpPr>
        <p:spPr bwMode="auto">
          <a:xfrm flipV="1">
            <a:off x="6322060" y="5122324"/>
            <a:ext cx="2216150" cy="3270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V="1">
            <a:off x="6309360" y="5035011"/>
            <a:ext cx="2216150" cy="3254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 flipV="1">
            <a:off x="6322060" y="4936586"/>
            <a:ext cx="2216150" cy="3270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V="1">
            <a:off x="6314123" y="4844511"/>
            <a:ext cx="2216150" cy="3270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3" name="Picture 32" descr="laptop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423" y="1644111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3" descr="tower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823" y="1674274"/>
            <a:ext cx="7318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8024670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107650" cy="4625609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en-US" sz="1900" b="1" dirty="0">
                <a:latin typeface="Courier New"/>
                <a:cs typeface="Courier New"/>
              </a:rPr>
              <a:t>Until (loss) {</a:t>
            </a:r>
          </a:p>
          <a:p>
            <a:pPr marL="118872" indent="0">
              <a:buNone/>
            </a:pPr>
            <a:r>
              <a:rPr lang="en-US" sz="1900" b="1" dirty="0">
                <a:latin typeface="Courier New"/>
                <a:cs typeface="Courier New"/>
              </a:rPr>
              <a:t> after CW packets </a:t>
            </a:r>
            <a:r>
              <a:rPr lang="en-US" sz="1900" b="1" dirty="0" err="1" smtClean="0">
                <a:latin typeface="Courier New"/>
                <a:cs typeface="Courier New"/>
              </a:rPr>
              <a:t>ACKed</a:t>
            </a:r>
            <a:r>
              <a:rPr lang="en-US" sz="1900" b="1" dirty="0">
                <a:latin typeface="Courier New"/>
                <a:cs typeface="Courier New"/>
              </a:rPr>
              <a:t>:</a:t>
            </a:r>
          </a:p>
          <a:p>
            <a:pPr marL="118872" indent="0">
              <a:buNone/>
            </a:pPr>
            <a:r>
              <a:rPr lang="en-US" sz="1900" b="1" dirty="0">
                <a:latin typeface="Courier New"/>
                <a:cs typeface="Courier New"/>
              </a:rPr>
              <a:t>   CW += 1;</a:t>
            </a:r>
          </a:p>
          <a:p>
            <a:pPr marL="118872" indent="0">
              <a:buNone/>
            </a:pPr>
            <a:r>
              <a:rPr lang="en-US" sz="1900" b="1" dirty="0">
                <a:latin typeface="Courier New"/>
                <a:cs typeface="Courier New"/>
              </a:rPr>
              <a:t>}</a:t>
            </a:r>
          </a:p>
          <a:p>
            <a:pPr marL="118872" indent="0">
              <a:buNone/>
            </a:pPr>
            <a:r>
              <a:rPr lang="en-US" sz="1900" b="1" dirty="0" err="1">
                <a:latin typeface="Courier New"/>
                <a:cs typeface="Courier New"/>
              </a:rPr>
              <a:t>ssthresh</a:t>
            </a:r>
            <a:r>
              <a:rPr lang="en-US" sz="1900" b="1" dirty="0">
                <a:latin typeface="Courier New"/>
                <a:cs typeface="Courier New"/>
              </a:rPr>
              <a:t> = CW/2;</a:t>
            </a:r>
          </a:p>
          <a:p>
            <a:pPr marL="118872" indent="0">
              <a:buNone/>
            </a:pPr>
            <a:r>
              <a:rPr lang="en-US" sz="1900" dirty="0"/>
              <a:t>Depending on loss type:</a:t>
            </a:r>
          </a:p>
          <a:p>
            <a:pPr marL="118872" indent="0">
              <a:buNone/>
            </a:pPr>
            <a:r>
              <a:rPr lang="en-US" sz="1900" dirty="0"/>
              <a:t>  SACK/Fast Retransmit: </a:t>
            </a:r>
          </a:p>
          <a:p>
            <a:pPr marL="118872" indent="0">
              <a:buNone/>
            </a:pPr>
            <a:r>
              <a:rPr lang="en-US" sz="1900" dirty="0"/>
              <a:t>    </a:t>
            </a:r>
            <a:r>
              <a:rPr lang="en-US" sz="1900" b="1" dirty="0" smtClean="0">
                <a:latin typeface="Courier New"/>
                <a:cs typeface="Courier New"/>
              </a:rPr>
              <a:t>CW /</a:t>
            </a:r>
            <a:r>
              <a:rPr lang="en-US" sz="1900" b="1" dirty="0">
                <a:latin typeface="Courier New"/>
                <a:cs typeface="Courier New"/>
              </a:rPr>
              <a:t>= 2; continue;</a:t>
            </a:r>
          </a:p>
          <a:p>
            <a:pPr marL="118872" indent="0">
              <a:buNone/>
            </a:pPr>
            <a:r>
              <a:rPr lang="en-US" sz="1900" dirty="0"/>
              <a:t>  Course grained timeout:</a:t>
            </a:r>
          </a:p>
          <a:p>
            <a:pPr marL="118872" indent="0">
              <a:buNone/>
            </a:pPr>
            <a:r>
              <a:rPr lang="en-US" sz="1900" dirty="0"/>
              <a:t>    </a:t>
            </a:r>
            <a:r>
              <a:rPr lang="en-US" sz="1900" b="1" dirty="0">
                <a:latin typeface="Courier New"/>
                <a:cs typeface="Courier New"/>
              </a:rPr>
              <a:t>CW = 1; go to slow </a:t>
            </a:r>
            <a:r>
              <a:rPr lang="en-US" sz="1900" b="1" dirty="0" smtClean="0">
                <a:latin typeface="Courier New"/>
                <a:cs typeface="Courier New"/>
              </a:rPr>
              <a:t>start</a:t>
            </a:r>
            <a:endParaRPr lang="en-US" sz="1900" b="1" dirty="0">
              <a:latin typeface="Courier New"/>
              <a:cs typeface="Courier New"/>
            </a:endParaRPr>
          </a:p>
          <a:p>
            <a:pPr marL="118872" indent="0">
              <a:buNone/>
            </a:pPr>
            <a:endParaRPr lang="en-US" sz="1900" dirty="0"/>
          </a:p>
          <a:p>
            <a:pPr marL="118872" indent="0">
              <a:buNone/>
            </a:pPr>
            <a:r>
              <a:rPr lang="en-US" sz="1900" dirty="0"/>
              <a:t>(This is for TCP Reno/SACK: TCP Tahoe always sets CW=1 after a loss</a:t>
            </a:r>
            <a:r>
              <a:rPr lang="en-US" sz="1900" dirty="0" smtClean="0"/>
              <a:t>)</a:t>
            </a: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14</a:t>
            </a:fld>
            <a:endParaRPr kumimoji="0" lang="en-US"/>
          </a:p>
        </p:txBody>
      </p:sp>
      <p:pic>
        <p:nvPicPr>
          <p:cNvPr id="5" name="Picture 3" descr="congw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63518" y="2173965"/>
            <a:ext cx="4374742" cy="3617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7806060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losses recovered?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5191"/>
            <a:ext cx="5203715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Coarse</a:t>
            </a:r>
            <a:r>
              <a:rPr lang="en-US" dirty="0"/>
              <a:t>-grained Timeout:</a:t>
            </a:r>
          </a:p>
          <a:p>
            <a:pPr lvl="1"/>
            <a:r>
              <a:rPr lang="en-US" dirty="0"/>
              <a:t>Sender does not receive ACK after some period of time</a:t>
            </a:r>
          </a:p>
          <a:p>
            <a:pPr lvl="1"/>
            <a:r>
              <a:rPr lang="en-US" dirty="0"/>
              <a:t>Event is called a retransmission time-out (RTO)</a:t>
            </a:r>
          </a:p>
          <a:p>
            <a:pPr lvl="1"/>
            <a:r>
              <a:rPr lang="en-US" dirty="0"/>
              <a:t>RTO value is based on estimated round-trip time (RTT)</a:t>
            </a:r>
          </a:p>
          <a:p>
            <a:pPr lvl="1"/>
            <a:r>
              <a:rPr lang="en-US" dirty="0"/>
              <a:t>RTT is adjusted over time using exponential weighted moving </a:t>
            </a:r>
            <a:r>
              <a:rPr lang="en-US" dirty="0" smtClean="0"/>
              <a:t>average:</a:t>
            </a:r>
            <a:br>
              <a:rPr lang="en-US" dirty="0" smtClean="0"/>
            </a:br>
            <a:r>
              <a:rPr lang="en-US" dirty="0" smtClean="0"/>
              <a:t>RTT </a:t>
            </a:r>
            <a:r>
              <a:rPr lang="en-US" dirty="0"/>
              <a:t>= (1-x)*RTT + (x)*</a:t>
            </a:r>
            <a:r>
              <a:rPr lang="en-US" dirty="0" smtClean="0"/>
              <a:t>sample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x is typically 0.1)</a:t>
            </a:r>
          </a:p>
          <a:p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/>
              <a:t>done in TCP Tahoe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15</a:t>
            </a:fld>
            <a:endParaRPr kumimoji="0" lang="en-US"/>
          </a:p>
        </p:txBody>
      </p:sp>
      <p:sp>
        <p:nvSpPr>
          <p:cNvPr id="27" name="Line 4"/>
          <p:cNvSpPr>
            <a:spLocks noChangeShapeType="1"/>
          </p:cNvSpPr>
          <p:nvPr/>
        </p:nvSpPr>
        <p:spPr bwMode="auto">
          <a:xfrm flipH="1">
            <a:off x="6910233" y="3400869"/>
            <a:ext cx="1581150" cy="4857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5967258" y="2676969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 rot="706751">
            <a:off x="6349846" y="2688081"/>
            <a:ext cx="1863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Seq=92, 8 bytes data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 rot="20617328">
            <a:off x="7234083" y="3373881"/>
            <a:ext cx="949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ACK=100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6553046" y="3937444"/>
            <a:ext cx="5889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800">
                <a:solidFill>
                  <a:srgbClr val="FF0000"/>
                </a:solidFill>
                <a:latin typeface="Comic Sans MS" charset="0"/>
                <a:ea typeface="宋体" charset="0"/>
                <a:cs typeface="宋体" charset="0"/>
              </a:rPr>
              <a:t>loss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 rot="16200000">
            <a:off x="5310826" y="3484213"/>
            <a:ext cx="912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timeout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6202208" y="6242494"/>
            <a:ext cx="205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800" dirty="0">
                <a:latin typeface="Comic Sans MS" charset="0"/>
                <a:ea typeface="宋体" charset="0"/>
                <a:cs typeface="宋体" charset="0"/>
              </a:rPr>
              <a:t>lost ACK scenario</a:t>
            </a:r>
            <a:endParaRPr kumimoji="0" lang="en-US" altLang="zh-CN" sz="1000" dirty="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6659408" y="3659631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2400">
                <a:solidFill>
                  <a:srgbClr val="FF0000"/>
                </a:solidFill>
                <a:ea typeface="宋体" charset="0"/>
                <a:cs typeface="宋体" charset="0"/>
              </a:rPr>
              <a:t>X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5967258" y="4543869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 rot="706751">
            <a:off x="6264121" y="4488306"/>
            <a:ext cx="1863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Seq=92, 8 bytes data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>
            <a:off x="5957733" y="2457894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>
            <a:off x="8472333" y="2457894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6"/>
          <p:cNvSpPr>
            <a:spLocks noChangeShapeType="1"/>
          </p:cNvSpPr>
          <p:nvPr/>
        </p:nvSpPr>
        <p:spPr bwMode="auto">
          <a:xfrm flipH="1">
            <a:off x="5976783" y="5324919"/>
            <a:ext cx="2495550" cy="7524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 rot="20673133">
            <a:off x="6786408" y="5409056"/>
            <a:ext cx="966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ACK=100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786283" y="2657919"/>
            <a:ext cx="0" cy="600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H="1">
            <a:off x="5795808" y="4058094"/>
            <a:ext cx="0" cy="476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6268883" y="1845119"/>
            <a:ext cx="828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sender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7097558" y="1845119"/>
            <a:ext cx="974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receiver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pic>
        <p:nvPicPr>
          <p:cNvPr id="45" name="Picture 22" descr="laptop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321" y="1602231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23" descr="tower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721" y="1602231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7" name="Group 24"/>
          <p:cNvGrpSpPr>
            <a:grpSpLocks/>
          </p:cNvGrpSpPr>
          <p:nvPr/>
        </p:nvGrpSpPr>
        <p:grpSpPr bwMode="auto">
          <a:xfrm>
            <a:off x="8164358" y="5844031"/>
            <a:ext cx="658813" cy="366713"/>
            <a:chOff x="3304" y="3530"/>
            <a:chExt cx="415" cy="231"/>
          </a:xfrm>
        </p:grpSpPr>
        <p:sp>
          <p:nvSpPr>
            <p:cNvPr id="48" name="Rectangle 25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49" name="Text Box 26"/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time</a:t>
              </a:r>
              <a:endParaRPr kumimoji="0" lang="en-US" altLang="zh-CN" sz="1000">
                <a:latin typeface="Times New Roman" charset="0"/>
                <a:ea typeface="宋体" charset="0"/>
                <a:cs typeface="宋体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4842109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Retransmit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5191"/>
            <a:ext cx="5203715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Receiver expects N, gets N+1:</a:t>
            </a:r>
          </a:p>
          <a:p>
            <a:pPr lvl="1"/>
            <a:r>
              <a:rPr lang="en-US" dirty="0"/>
              <a:t>Immediately sends ACK(N)</a:t>
            </a:r>
          </a:p>
          <a:p>
            <a:pPr lvl="1"/>
            <a:r>
              <a:rPr lang="en-US" dirty="0"/>
              <a:t>This is called a duplicate ACK</a:t>
            </a:r>
          </a:p>
          <a:p>
            <a:pPr lvl="1"/>
            <a:r>
              <a:rPr lang="en-US" dirty="0"/>
              <a:t>Does NOT delay ACKs here!</a:t>
            </a:r>
          </a:p>
          <a:p>
            <a:pPr lvl="1"/>
            <a:r>
              <a:rPr lang="en-US" dirty="0"/>
              <a:t>Continue sending dup ACKs for each subsequent packet (not N)</a:t>
            </a:r>
          </a:p>
          <a:p>
            <a:endParaRPr lang="en-US" dirty="0" smtClean="0"/>
          </a:p>
          <a:p>
            <a:r>
              <a:rPr lang="en-US" dirty="0" smtClean="0"/>
              <a:t>Sender </a:t>
            </a:r>
            <a:r>
              <a:rPr lang="en-US" dirty="0"/>
              <a:t>gets 3 duplicate ACKs:</a:t>
            </a:r>
          </a:p>
          <a:p>
            <a:pPr lvl="1"/>
            <a:r>
              <a:rPr lang="en-US" dirty="0"/>
              <a:t>Infers N is lost and resends</a:t>
            </a:r>
          </a:p>
          <a:p>
            <a:pPr lvl="1"/>
            <a:r>
              <a:rPr lang="en-US" dirty="0"/>
              <a:t>3 chosen so out-of-order packets don’t trigger Fast Retransmit  accidentally</a:t>
            </a:r>
          </a:p>
          <a:p>
            <a:pPr lvl="1"/>
            <a:r>
              <a:rPr lang="en-US" dirty="0"/>
              <a:t>Called “fast” since we don’t need to wait for a full RTT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16</a:t>
            </a:fld>
            <a:endParaRPr kumimoji="0" lang="en-US"/>
          </a:p>
        </p:txBody>
      </p:sp>
      <p:sp>
        <p:nvSpPr>
          <p:cNvPr id="26" name="Line 4"/>
          <p:cNvSpPr>
            <a:spLocks noChangeShapeType="1"/>
          </p:cNvSpPr>
          <p:nvPr/>
        </p:nvSpPr>
        <p:spPr bwMode="auto">
          <a:xfrm>
            <a:off x="5967582" y="3541322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6296194" y="1899847"/>
            <a:ext cx="828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sender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7124869" y="1899847"/>
            <a:ext cx="974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receiver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5962819" y="2665022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>
            <a:off x="8477419" y="2512622"/>
            <a:ext cx="19050" cy="4000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V="1">
            <a:off x="5943769" y="2550722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" name="Group 10"/>
          <p:cNvGrpSpPr>
            <a:grpSpLocks/>
          </p:cNvGrpSpPr>
          <p:nvPr/>
        </p:nvGrpSpPr>
        <p:grpSpPr bwMode="auto">
          <a:xfrm>
            <a:off x="5677069" y="5979722"/>
            <a:ext cx="658813" cy="366713"/>
            <a:chOff x="3304" y="3530"/>
            <a:chExt cx="415" cy="231"/>
          </a:xfrm>
        </p:grpSpPr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34" name="Text Box 12"/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time</a:t>
              </a:r>
              <a:endParaRPr kumimoji="0" lang="en-US" altLang="zh-CN" sz="1000">
                <a:latin typeface="Times New Roman" charset="0"/>
                <a:ea typeface="宋体" charset="0"/>
                <a:cs typeface="宋体" charset="0"/>
              </a:endParaRPr>
            </a:p>
          </p:txBody>
        </p:sp>
      </p:grpSp>
      <p:sp>
        <p:nvSpPr>
          <p:cNvPr id="35" name="Line 13"/>
          <p:cNvSpPr>
            <a:spLocks noChangeShapeType="1"/>
          </p:cNvSpPr>
          <p:nvPr/>
        </p:nvSpPr>
        <p:spPr bwMode="auto">
          <a:xfrm>
            <a:off x="5977107" y="3188897"/>
            <a:ext cx="1376362" cy="2000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4"/>
          <p:cNvSpPr>
            <a:spLocks noChangeShapeType="1"/>
          </p:cNvSpPr>
          <p:nvPr/>
        </p:nvSpPr>
        <p:spPr bwMode="auto">
          <a:xfrm>
            <a:off x="5977107" y="4150922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5"/>
          <p:cNvSpPr>
            <a:spLocks noChangeShapeType="1"/>
          </p:cNvSpPr>
          <p:nvPr/>
        </p:nvSpPr>
        <p:spPr bwMode="auto">
          <a:xfrm>
            <a:off x="5967582" y="3846122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8" name="Picture 16" descr="laptop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632" y="1626797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7" descr="tower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032" y="1656960"/>
            <a:ext cx="7318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Line 18"/>
          <p:cNvSpPr>
            <a:spLocks noChangeShapeType="1"/>
          </p:cNvSpPr>
          <p:nvPr/>
        </p:nvSpPr>
        <p:spPr bwMode="auto">
          <a:xfrm>
            <a:off x="5981869" y="5551097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 rot="408567">
            <a:off x="6343819" y="3007922"/>
            <a:ext cx="1968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SEQ=3000, size=1000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 rot="21180000">
            <a:off x="6694657" y="2398322"/>
            <a:ext cx="993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ACK 3000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7277269" y="3220647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2000">
                <a:solidFill>
                  <a:srgbClr val="FF0000"/>
                </a:solidFill>
                <a:ea typeface="宋体" charset="0"/>
                <a:cs typeface="宋体" charset="0"/>
              </a:rPr>
              <a:t>X</a:t>
            </a:r>
            <a:endParaRPr kumimoji="0" lang="en-US" altLang="zh-CN" sz="9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4" name="Text Box 22"/>
          <p:cNvSpPr txBox="1">
            <a:spLocks noChangeArrowheads="1"/>
          </p:cNvSpPr>
          <p:nvPr/>
        </p:nvSpPr>
        <p:spPr bwMode="auto">
          <a:xfrm rot="408567">
            <a:off x="6362869" y="3388922"/>
            <a:ext cx="1057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SEQ=4000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 rot="408567">
            <a:off x="6362869" y="3693722"/>
            <a:ext cx="1057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SEQ=5000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 rot="408567">
            <a:off x="6335882" y="3998522"/>
            <a:ext cx="1057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SEQ=6000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7" name="Text Box 25"/>
          <p:cNvSpPr txBox="1">
            <a:spLocks noChangeArrowheads="1"/>
          </p:cNvSpPr>
          <p:nvPr/>
        </p:nvSpPr>
        <p:spPr bwMode="auto">
          <a:xfrm rot="21180000">
            <a:off x="6820069" y="4760522"/>
            <a:ext cx="993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ACK 3000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8" name="Text Box 26"/>
          <p:cNvSpPr txBox="1">
            <a:spLocks noChangeArrowheads="1"/>
          </p:cNvSpPr>
          <p:nvPr/>
        </p:nvSpPr>
        <p:spPr bwMode="auto">
          <a:xfrm rot="21180000">
            <a:off x="6820069" y="4531922"/>
            <a:ext cx="993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ACK 3000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 rot="21180000">
            <a:off x="6820069" y="4989122"/>
            <a:ext cx="993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ACK 3000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50" name="Line 28"/>
          <p:cNvSpPr>
            <a:spLocks noChangeShapeType="1"/>
          </p:cNvSpPr>
          <p:nvPr/>
        </p:nvSpPr>
        <p:spPr bwMode="auto">
          <a:xfrm flipV="1">
            <a:off x="5981869" y="4636697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29"/>
          <p:cNvSpPr>
            <a:spLocks noChangeShapeType="1"/>
          </p:cNvSpPr>
          <p:nvPr/>
        </p:nvSpPr>
        <p:spPr bwMode="auto">
          <a:xfrm flipV="1">
            <a:off x="5981869" y="4865297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30"/>
          <p:cNvSpPr>
            <a:spLocks noChangeShapeType="1"/>
          </p:cNvSpPr>
          <p:nvPr/>
        </p:nvSpPr>
        <p:spPr bwMode="auto">
          <a:xfrm flipV="1">
            <a:off x="5991394" y="5093897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 rot="408567">
            <a:off x="6362869" y="5446322"/>
            <a:ext cx="1968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SEQ=3000, size=1000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304404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775191"/>
            <a:ext cx="4111132" cy="462560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Either side may terminate a connection. </a:t>
            </a:r>
            <a:r>
              <a:rPr lang="en-US" dirty="0" smtClean="0"/>
              <a:t>(In </a:t>
            </a:r>
            <a:r>
              <a:rPr lang="en-US" dirty="0"/>
              <a:t>fact, connection can stay half-closed.</a:t>
            </a:r>
            <a:r>
              <a:rPr lang="en-US" dirty="0" smtClean="0"/>
              <a:t>) Let's </a:t>
            </a:r>
            <a:r>
              <a:rPr lang="en-US" dirty="0"/>
              <a:t>say the server closes (typical in WWW)</a:t>
            </a:r>
          </a:p>
          <a:p>
            <a:endParaRPr lang="en-US" dirty="0" smtClean="0"/>
          </a:p>
          <a:p>
            <a:r>
              <a:rPr lang="en-US" dirty="0" smtClean="0"/>
              <a:t>Server </a:t>
            </a:r>
            <a:r>
              <a:rPr lang="en-US" dirty="0"/>
              <a:t>sends FIN with </a:t>
            </a:r>
            <a:r>
              <a:rPr lang="en-US" dirty="0" err="1"/>
              <a:t>seq</a:t>
            </a:r>
            <a:r>
              <a:rPr lang="en-US" dirty="0"/>
              <a:t> Number (SN+1) (i.e., </a:t>
            </a:r>
            <a:r>
              <a:rPr lang="en-US" dirty="0" smtClean="0"/>
              <a:t>FIN </a:t>
            </a:r>
            <a:r>
              <a:rPr lang="en-US" dirty="0"/>
              <a:t>is a byte in sequence)</a:t>
            </a:r>
          </a:p>
          <a:p>
            <a:r>
              <a:rPr lang="en-US" dirty="0"/>
              <a:t>Client ACK's the FIN with SN+2 ("next expected")</a:t>
            </a:r>
          </a:p>
          <a:p>
            <a:endParaRPr lang="en-US" dirty="0" smtClean="0"/>
          </a:p>
          <a:p>
            <a:r>
              <a:rPr lang="en-US" dirty="0" smtClean="0"/>
              <a:t>Client </a:t>
            </a:r>
            <a:r>
              <a:rPr lang="en-US" dirty="0"/>
              <a:t>sends it's own FIN when ready</a:t>
            </a:r>
          </a:p>
          <a:p>
            <a:r>
              <a:rPr lang="en-US" dirty="0"/>
              <a:t>Server ACK's client FIN as well with SN+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17</a:t>
            </a:fld>
            <a:endParaRPr kumimoji="0" lang="en-US"/>
          </a:p>
        </p:txBody>
      </p:sp>
      <p:sp>
        <p:nvSpPr>
          <p:cNvPr id="54" name="Line 4"/>
          <p:cNvSpPr>
            <a:spLocks noChangeShapeType="1"/>
          </p:cNvSpPr>
          <p:nvPr/>
        </p:nvSpPr>
        <p:spPr bwMode="auto">
          <a:xfrm>
            <a:off x="5539883" y="3923282"/>
            <a:ext cx="2533650" cy="590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6139958" y="1986532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client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 rot="706751">
            <a:off x="6433646" y="4456682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FIN(Y)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7006733" y="1986532"/>
            <a:ext cx="800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server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58" name="Line 8"/>
          <p:cNvSpPr>
            <a:spLocks noChangeShapeType="1"/>
          </p:cNvSpPr>
          <p:nvPr/>
        </p:nvSpPr>
        <p:spPr bwMode="auto">
          <a:xfrm>
            <a:off x="5549408" y="4151882"/>
            <a:ext cx="2533650" cy="590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9"/>
          <p:cNvSpPr>
            <a:spLocks noChangeShapeType="1"/>
          </p:cNvSpPr>
          <p:nvPr/>
        </p:nvSpPr>
        <p:spPr bwMode="auto">
          <a:xfrm flipH="1">
            <a:off x="8149733" y="4866257"/>
            <a:ext cx="0" cy="134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10"/>
          <p:cNvSpPr>
            <a:spLocks noChangeShapeType="1"/>
          </p:cNvSpPr>
          <p:nvPr/>
        </p:nvSpPr>
        <p:spPr bwMode="auto">
          <a:xfrm flipH="1">
            <a:off x="8073533" y="2742182"/>
            <a:ext cx="0" cy="3409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11"/>
          <p:cNvSpPr>
            <a:spLocks noChangeShapeType="1"/>
          </p:cNvSpPr>
          <p:nvPr/>
        </p:nvSpPr>
        <p:spPr bwMode="auto">
          <a:xfrm flipH="1">
            <a:off x="5511308" y="4837682"/>
            <a:ext cx="2495550" cy="7524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 Box 12"/>
          <p:cNvSpPr txBox="1">
            <a:spLocks noChangeArrowheads="1"/>
          </p:cNvSpPr>
          <p:nvPr/>
        </p:nvSpPr>
        <p:spPr bwMode="auto">
          <a:xfrm rot="20673133">
            <a:off x="5390658" y="4837682"/>
            <a:ext cx="27320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ACK(Y+1)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63" name="Text Box 13"/>
          <p:cNvSpPr txBox="1">
            <a:spLocks noChangeArrowheads="1"/>
          </p:cNvSpPr>
          <p:nvPr/>
        </p:nvSpPr>
        <p:spPr bwMode="auto">
          <a:xfrm rot="706751">
            <a:off x="6316171" y="3847082"/>
            <a:ext cx="9890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ACK(X+1)</a:t>
            </a:r>
          </a:p>
        </p:txBody>
      </p:sp>
      <p:sp>
        <p:nvSpPr>
          <p:cNvPr id="64" name="Line 14"/>
          <p:cNvSpPr>
            <a:spLocks noChangeShapeType="1"/>
          </p:cNvSpPr>
          <p:nvPr/>
        </p:nvSpPr>
        <p:spPr bwMode="auto">
          <a:xfrm flipH="1">
            <a:off x="5558933" y="3008882"/>
            <a:ext cx="2495550" cy="7524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 Box 15"/>
          <p:cNvSpPr txBox="1">
            <a:spLocks noChangeArrowheads="1"/>
          </p:cNvSpPr>
          <p:nvPr/>
        </p:nvSpPr>
        <p:spPr bwMode="auto">
          <a:xfrm rot="20673133">
            <a:off x="5438283" y="3008882"/>
            <a:ext cx="27320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FIN(X)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>
            <a:off x="5530358" y="2894582"/>
            <a:ext cx="0" cy="3343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7"/>
          <p:cNvSpPr txBox="1">
            <a:spLocks noChangeArrowheads="1"/>
          </p:cNvSpPr>
          <p:nvPr/>
        </p:nvSpPr>
        <p:spPr bwMode="auto">
          <a:xfrm>
            <a:off x="4568333" y="3785170"/>
            <a:ext cx="889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800">
                <a:latin typeface="Comic Sans MS" charset="0"/>
                <a:ea typeface="宋体" charset="0"/>
                <a:cs typeface="宋体" charset="0"/>
              </a:rPr>
              <a:t>close()</a:t>
            </a:r>
          </a:p>
        </p:txBody>
      </p:sp>
      <p:sp>
        <p:nvSpPr>
          <p:cNvPr id="68" name="Text Box 18"/>
          <p:cNvSpPr txBox="1">
            <a:spLocks noChangeArrowheads="1"/>
          </p:cNvSpPr>
          <p:nvPr/>
        </p:nvSpPr>
        <p:spPr bwMode="auto">
          <a:xfrm>
            <a:off x="8149733" y="2780282"/>
            <a:ext cx="88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800">
                <a:latin typeface="Comic Sans MS" charset="0"/>
                <a:ea typeface="宋体" charset="0"/>
                <a:cs typeface="宋体" charset="0"/>
              </a:rPr>
              <a:t>close()</a:t>
            </a:r>
          </a:p>
        </p:txBody>
      </p:sp>
      <p:sp>
        <p:nvSpPr>
          <p:cNvPr id="69" name="Text Box 19"/>
          <p:cNvSpPr txBox="1">
            <a:spLocks noChangeArrowheads="1"/>
          </p:cNvSpPr>
          <p:nvPr/>
        </p:nvSpPr>
        <p:spPr bwMode="auto">
          <a:xfrm>
            <a:off x="8208471" y="6121970"/>
            <a:ext cx="855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800">
                <a:latin typeface="Comic Sans MS" charset="0"/>
                <a:ea typeface="宋体" charset="0"/>
                <a:cs typeface="宋体" charset="0"/>
              </a:rPr>
              <a:t>closed</a:t>
            </a:r>
          </a:p>
        </p:txBody>
      </p:sp>
      <p:sp>
        <p:nvSpPr>
          <p:cNvPr id="70" name="Line 20"/>
          <p:cNvSpPr>
            <a:spLocks noChangeShapeType="1"/>
          </p:cNvSpPr>
          <p:nvPr/>
        </p:nvSpPr>
        <p:spPr bwMode="auto">
          <a:xfrm>
            <a:off x="8073533" y="4847207"/>
            <a:ext cx="190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21"/>
          <p:cNvSpPr>
            <a:spLocks noChangeShapeType="1"/>
          </p:cNvSpPr>
          <p:nvPr/>
        </p:nvSpPr>
        <p:spPr bwMode="auto">
          <a:xfrm>
            <a:off x="8073533" y="6228332"/>
            <a:ext cx="190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 Box 22"/>
          <p:cNvSpPr txBox="1">
            <a:spLocks noChangeArrowheads="1"/>
          </p:cNvSpPr>
          <p:nvPr/>
        </p:nvSpPr>
        <p:spPr bwMode="auto">
          <a:xfrm rot="16200000">
            <a:off x="7769527" y="5375051"/>
            <a:ext cx="1308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800">
                <a:latin typeface="Comic Sans MS" charset="0"/>
                <a:ea typeface="宋体" charset="0"/>
                <a:cs typeface="宋体" charset="0"/>
              </a:rPr>
              <a:t>timed wait</a:t>
            </a:r>
          </a:p>
        </p:txBody>
      </p:sp>
      <p:pic>
        <p:nvPicPr>
          <p:cNvPr id="73" name="Picture 23" descr="laptop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96" y="1789682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24" descr="tower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696" y="1819845"/>
            <a:ext cx="7318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25" descr="thinkpad_r_ser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633" y="175158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26" descr="ibm-44p27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233" y="1792857"/>
            <a:ext cx="5461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7" name="Group 27"/>
          <p:cNvGrpSpPr>
            <a:grpSpLocks/>
          </p:cNvGrpSpPr>
          <p:nvPr/>
        </p:nvGrpSpPr>
        <p:grpSpPr bwMode="auto">
          <a:xfrm>
            <a:off x="5177933" y="4761482"/>
            <a:ext cx="658813" cy="366713"/>
            <a:chOff x="3304" y="3530"/>
            <a:chExt cx="415" cy="231"/>
          </a:xfrm>
        </p:grpSpPr>
        <p:sp>
          <p:nvSpPr>
            <p:cNvPr id="78" name="Rectangle 28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79" name="Text Box 29"/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time</a:t>
              </a:r>
              <a:endParaRPr kumimoji="0" lang="en-US" altLang="zh-CN" sz="1000">
                <a:latin typeface="Times New Roman" charset="0"/>
                <a:ea typeface="宋体" charset="0"/>
                <a:cs typeface="宋体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2818324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TCP 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TCP uses a Finite State Machine, kept by each side of a connection, to keep track of what state a connection is in.</a:t>
            </a:r>
          </a:p>
          <a:p>
            <a:r>
              <a:rPr lang="en-US" dirty="0"/>
              <a:t>State transitions reflect inherent races that can happen in the network, e.g., two FIN's passing each other in the network. </a:t>
            </a:r>
          </a:p>
          <a:p>
            <a:r>
              <a:rPr lang="en-US" dirty="0"/>
              <a:t>Certain things can go wrong along the way, i.e., packets can be dropped or corrupted.  In fact, machine is not perfect; certain problems can arise not anticipated in the original RFC.</a:t>
            </a:r>
          </a:p>
          <a:p>
            <a:r>
              <a:rPr lang="en-US" dirty="0"/>
              <a:t>This is where timers will come in, which we will discuss more later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48971755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TCP Connection Establishment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535686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CLOSED: more implied than actual, i.e., no connection</a:t>
            </a:r>
          </a:p>
          <a:p>
            <a:r>
              <a:rPr lang="en-US" dirty="0"/>
              <a:t>LISTEN: willing to receive connections (accept call)</a:t>
            </a:r>
          </a:p>
          <a:p>
            <a:r>
              <a:rPr lang="en-US" dirty="0"/>
              <a:t>SYN-SENT: sent a SYN, waiting for </a:t>
            </a:r>
            <a:r>
              <a:rPr lang="en-US" dirty="0" smtClean="0"/>
              <a:t>SYN</a:t>
            </a:r>
            <a:r>
              <a:rPr lang="en-US" dirty="0"/>
              <a:t>-ACK</a:t>
            </a:r>
          </a:p>
          <a:p>
            <a:r>
              <a:rPr lang="en-US" dirty="0"/>
              <a:t>SYN-RECEIVED: received a SYN, waiting for an ACK of our SYN</a:t>
            </a:r>
          </a:p>
          <a:p>
            <a:r>
              <a:rPr lang="en-US" dirty="0"/>
              <a:t>ESTABLISHED: connection ready for data </a:t>
            </a:r>
            <a:r>
              <a:rPr lang="en-US" dirty="0" smtClean="0"/>
              <a:t>transfer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19</a:t>
            </a:fld>
            <a:endParaRPr kumimoji="0" lang="en-US"/>
          </a:p>
        </p:txBody>
      </p:sp>
      <p:cxnSp>
        <p:nvCxnSpPr>
          <p:cNvPr id="5" name="AutoShape 2"/>
          <p:cNvCxnSpPr>
            <a:cxnSpLocks noChangeShapeType="1"/>
          </p:cNvCxnSpPr>
          <p:nvPr/>
        </p:nvCxnSpPr>
        <p:spPr bwMode="auto">
          <a:xfrm flipH="1">
            <a:off x="6499860" y="2122640"/>
            <a:ext cx="3810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652260" y="608504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ESTABLISHED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14060" y="478964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SYN_RCVD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566660" y="349424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SYN_SENT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576060" y="174164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CLOSED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814060" y="311324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LISTEN</a:t>
            </a:r>
          </a:p>
        </p:txBody>
      </p:sp>
      <p:cxnSp>
        <p:nvCxnSpPr>
          <p:cNvPr id="11" name="AutoShape 9"/>
          <p:cNvCxnSpPr>
            <a:cxnSpLocks noChangeShapeType="1"/>
          </p:cNvCxnSpPr>
          <p:nvPr/>
        </p:nvCxnSpPr>
        <p:spPr bwMode="auto">
          <a:xfrm>
            <a:off x="6347460" y="3570440"/>
            <a:ext cx="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10"/>
          <p:cNvCxnSpPr>
            <a:cxnSpLocks noChangeShapeType="1"/>
          </p:cNvCxnSpPr>
          <p:nvPr/>
        </p:nvCxnSpPr>
        <p:spPr bwMode="auto">
          <a:xfrm>
            <a:off x="6499860" y="5246840"/>
            <a:ext cx="3048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11"/>
          <p:cNvCxnSpPr>
            <a:cxnSpLocks noChangeShapeType="1"/>
          </p:cNvCxnSpPr>
          <p:nvPr/>
        </p:nvCxnSpPr>
        <p:spPr bwMode="auto">
          <a:xfrm flipH="1">
            <a:off x="7795260" y="3875240"/>
            <a:ext cx="457200" cy="2057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12"/>
          <p:cNvCxnSpPr>
            <a:cxnSpLocks noChangeShapeType="1"/>
          </p:cNvCxnSpPr>
          <p:nvPr/>
        </p:nvCxnSpPr>
        <p:spPr bwMode="auto">
          <a:xfrm>
            <a:off x="7719060" y="2198840"/>
            <a:ext cx="38100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7476173" y="2411565"/>
            <a:ext cx="1212850" cy="549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client application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calls connect()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send SYN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5701348" y="3875240"/>
            <a:ext cx="1223962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receive SYN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send SYN + ACK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988685" y="2335365"/>
            <a:ext cx="126682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server application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calls listen()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7539673" y="4697565"/>
            <a:ext cx="139065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receive SYN &amp; ACK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send ACK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263323" y="5383365"/>
            <a:ext cx="925512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receive ACK</a:t>
            </a:r>
          </a:p>
        </p:txBody>
      </p:sp>
      <p:cxnSp>
        <p:nvCxnSpPr>
          <p:cNvPr id="20" name="AutoShape 19"/>
          <p:cNvCxnSpPr>
            <a:cxnSpLocks noChangeShapeType="1"/>
          </p:cNvCxnSpPr>
          <p:nvPr/>
        </p:nvCxnSpPr>
        <p:spPr bwMode="auto">
          <a:xfrm flipH="1">
            <a:off x="7111048" y="3875240"/>
            <a:ext cx="760412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058660" y="4011765"/>
            <a:ext cx="947738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receive SYN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send  ACK</a:t>
            </a:r>
          </a:p>
        </p:txBody>
      </p:sp>
    </p:spTree>
    <p:extLst>
      <p:ext uri="{BB962C8B-B14F-4D97-AF65-F5344CB8AC3E}">
        <p14:creationId xmlns:p14="http://schemas.microsoft.com/office/powerpoint/2010/main" val="4041552582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85189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Connection-oriented, point-to-point protocol:</a:t>
            </a:r>
          </a:p>
          <a:p>
            <a:pPr lvl="1"/>
            <a:r>
              <a:rPr lang="en-US" dirty="0" smtClean="0"/>
              <a:t>Connection </a:t>
            </a:r>
            <a:r>
              <a:rPr lang="en-US" dirty="0"/>
              <a:t>establishment and teardown phases</a:t>
            </a:r>
          </a:p>
          <a:p>
            <a:pPr lvl="1"/>
            <a:r>
              <a:rPr lang="en-US" dirty="0"/>
              <a:t>‘Phone-like’ circuit abstraction (application-layer view)</a:t>
            </a:r>
          </a:p>
          <a:p>
            <a:pPr lvl="1"/>
            <a:r>
              <a:rPr lang="en-US" dirty="0"/>
              <a:t>One sender, one receiver</a:t>
            </a:r>
          </a:p>
          <a:p>
            <a:pPr lvl="1"/>
            <a:r>
              <a:rPr lang="en-US" dirty="0"/>
              <a:t>Called a “reliable byte stream” protocol </a:t>
            </a:r>
          </a:p>
          <a:p>
            <a:pPr lvl="1"/>
            <a:r>
              <a:rPr lang="en-US" dirty="0"/>
              <a:t>General purpose (for any network environment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2</a:t>
            </a:fld>
            <a:endParaRPr kumimoji="0" lang="en-US"/>
          </a:p>
        </p:txBody>
      </p:sp>
      <p:pic>
        <p:nvPicPr>
          <p:cNvPr id="5" name="Picture 4" descr="C:\Users\Rebekah\AppData\Roaming\Tencent\Users\14288875\QQ\WinTemp\RichOle\E7)}XV[H1N)X55ZP)1TRF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616" y="3627088"/>
            <a:ext cx="5148768" cy="2849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043599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Connection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429760" cy="462560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FIN-WAIT-1: we closed first, waiting for ACK of our FIN (active close)</a:t>
            </a:r>
          </a:p>
          <a:p>
            <a:r>
              <a:rPr lang="en-US" dirty="0"/>
              <a:t>FIN-WAIT-2: we closed first, other side has ACKED our FIN, but not yet </a:t>
            </a:r>
            <a:r>
              <a:rPr lang="en-US" dirty="0" err="1"/>
              <a:t>FIN'ed</a:t>
            </a:r>
            <a:endParaRPr lang="en-US" dirty="0"/>
          </a:p>
          <a:p>
            <a:r>
              <a:rPr lang="en-US" dirty="0"/>
              <a:t>CLOSING: other side closed before it received our FIN</a:t>
            </a:r>
          </a:p>
          <a:p>
            <a:r>
              <a:rPr lang="en-US" dirty="0"/>
              <a:t>TIME-WAIT: we closed, other side closed, got ACK of our FIN</a:t>
            </a:r>
          </a:p>
          <a:p>
            <a:r>
              <a:rPr lang="en-US" dirty="0"/>
              <a:t>CLOSE-WAIT: other side sent FIN first, not us (passive close)</a:t>
            </a:r>
          </a:p>
          <a:p>
            <a:r>
              <a:rPr lang="en-US" dirty="0"/>
              <a:t>LAST-ACK: other side sent FIN, then we did, now waiting for </a:t>
            </a:r>
            <a:r>
              <a:rPr lang="en-US" dirty="0" smtClean="0"/>
              <a:t>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20</a:t>
            </a:fld>
            <a:endParaRPr kumimoji="0" lang="en-US"/>
          </a:p>
        </p:txBody>
      </p:sp>
      <p:cxnSp>
        <p:nvCxnSpPr>
          <p:cNvPr id="5" name="AutoShape 2"/>
          <p:cNvCxnSpPr>
            <a:cxnSpLocks noChangeShapeType="1"/>
          </p:cNvCxnSpPr>
          <p:nvPr/>
        </p:nvCxnSpPr>
        <p:spPr bwMode="auto">
          <a:xfrm>
            <a:off x="8468360" y="3608996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715760" y="1627796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ESTABLISHED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886960" y="3837596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FIN_WAIT_2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25160" y="5056796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TIME_WAIT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725160" y="2694596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FIN_WAIT_1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477760" y="4523396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LAST_ACK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477760" y="3227996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CLOSE_WAIT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791960" y="6199796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CLOSED</a:t>
            </a:r>
          </a:p>
        </p:txBody>
      </p:sp>
      <p:cxnSp>
        <p:nvCxnSpPr>
          <p:cNvPr id="13" name="AutoShape 11"/>
          <p:cNvCxnSpPr>
            <a:cxnSpLocks noChangeShapeType="1"/>
          </p:cNvCxnSpPr>
          <p:nvPr/>
        </p:nvCxnSpPr>
        <p:spPr bwMode="auto">
          <a:xfrm>
            <a:off x="5953760" y="3151796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12"/>
          <p:cNvCxnSpPr>
            <a:cxnSpLocks noChangeShapeType="1"/>
          </p:cNvCxnSpPr>
          <p:nvPr/>
        </p:nvCxnSpPr>
        <p:spPr bwMode="auto">
          <a:xfrm>
            <a:off x="6487160" y="5437796"/>
            <a:ext cx="5334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13"/>
          <p:cNvCxnSpPr>
            <a:cxnSpLocks noChangeShapeType="1"/>
          </p:cNvCxnSpPr>
          <p:nvPr/>
        </p:nvCxnSpPr>
        <p:spPr bwMode="auto">
          <a:xfrm flipH="1">
            <a:off x="7858760" y="4980596"/>
            <a:ext cx="30480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14"/>
          <p:cNvCxnSpPr>
            <a:cxnSpLocks noChangeShapeType="1"/>
          </p:cNvCxnSpPr>
          <p:nvPr/>
        </p:nvCxnSpPr>
        <p:spPr bwMode="auto">
          <a:xfrm>
            <a:off x="7934960" y="2084996"/>
            <a:ext cx="22860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780723" y="5802921"/>
            <a:ext cx="1033462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wait 2*MSL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(240 seconds)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7622223" y="5345721"/>
            <a:ext cx="925512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receive ACK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7552373" y="2389796"/>
            <a:ext cx="9271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receive FIN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send ACK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5498148" y="3227996"/>
            <a:ext cx="925512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receive ACK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of FIN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955598" y="3821721"/>
            <a:ext cx="982662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close() called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send FIN</a:t>
            </a:r>
          </a:p>
        </p:txBody>
      </p:sp>
      <p:cxnSp>
        <p:nvCxnSpPr>
          <p:cNvPr id="22" name="AutoShape 20"/>
          <p:cNvCxnSpPr>
            <a:cxnSpLocks noChangeShapeType="1"/>
          </p:cNvCxnSpPr>
          <p:nvPr/>
        </p:nvCxnSpPr>
        <p:spPr bwMode="auto">
          <a:xfrm flipH="1">
            <a:off x="6488748" y="2008796"/>
            <a:ext cx="379412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21"/>
          <p:cNvCxnSpPr>
            <a:cxnSpLocks noChangeShapeType="1"/>
          </p:cNvCxnSpPr>
          <p:nvPr/>
        </p:nvCxnSpPr>
        <p:spPr bwMode="auto">
          <a:xfrm>
            <a:off x="5953760" y="4294796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5496560" y="4431321"/>
            <a:ext cx="9271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receive FIN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send ACK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487160" y="3837596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200">
                <a:latin typeface="Comic Sans MS" charset="0"/>
                <a:ea typeface="宋体" charset="0"/>
                <a:cs typeface="宋体" charset="0"/>
              </a:rPr>
              <a:t>CLOSING</a:t>
            </a:r>
          </a:p>
        </p:txBody>
      </p:sp>
      <p:cxnSp>
        <p:nvCxnSpPr>
          <p:cNvPr id="26" name="AutoShape 25"/>
          <p:cNvCxnSpPr>
            <a:cxnSpLocks noChangeShapeType="1"/>
          </p:cNvCxnSpPr>
          <p:nvPr/>
        </p:nvCxnSpPr>
        <p:spPr bwMode="auto">
          <a:xfrm>
            <a:off x="6868160" y="3151796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6410960" y="3212121"/>
            <a:ext cx="9271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receive FIN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send ACK</a:t>
            </a:r>
          </a:p>
        </p:txBody>
      </p:sp>
      <p:cxnSp>
        <p:nvCxnSpPr>
          <p:cNvPr id="28" name="AutoShape 27"/>
          <p:cNvCxnSpPr>
            <a:cxnSpLocks noChangeShapeType="1"/>
          </p:cNvCxnSpPr>
          <p:nvPr/>
        </p:nvCxnSpPr>
        <p:spPr bwMode="auto">
          <a:xfrm>
            <a:off x="6868160" y="4294796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6412548" y="4447196"/>
            <a:ext cx="925512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receive ACK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of FIN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6093460" y="2069121"/>
            <a:ext cx="9826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close() called</a:t>
            </a:r>
          </a:p>
          <a:p>
            <a:pPr algn="ctr" eaLnBrk="1" hangingPunct="1"/>
            <a:r>
              <a:rPr kumimoji="0" lang="en-US" altLang="zh-CN" sz="1000" b="1">
                <a:latin typeface="Comic Sans MS" charset="0"/>
                <a:ea typeface="宋体" charset="0"/>
                <a:cs typeface="宋体" charset="0"/>
              </a:rPr>
              <a:t>send FIN</a:t>
            </a:r>
          </a:p>
        </p:txBody>
      </p:sp>
    </p:spTree>
    <p:extLst>
      <p:ext uri="{BB962C8B-B14F-4D97-AF65-F5344CB8AC3E}">
        <p14:creationId xmlns:p14="http://schemas.microsoft.com/office/powerpoint/2010/main" val="3810696961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Protocol provides reliability in face of complex network behavior</a:t>
            </a:r>
          </a:p>
          <a:p>
            <a:endParaRPr lang="en-US" dirty="0" smtClean="0"/>
          </a:p>
          <a:p>
            <a:r>
              <a:rPr lang="en-US" dirty="0" smtClean="0"/>
              <a:t>Tries </a:t>
            </a:r>
            <a:r>
              <a:rPr lang="en-US" dirty="0"/>
              <a:t>to trade off efficiency with being "good network citizen“ (i.e., fairness)</a:t>
            </a:r>
          </a:p>
          <a:p>
            <a:endParaRPr lang="en-US" dirty="0" smtClean="0"/>
          </a:p>
          <a:p>
            <a:r>
              <a:rPr lang="en-US" dirty="0" smtClean="0"/>
              <a:t>Vast </a:t>
            </a:r>
            <a:r>
              <a:rPr lang="en-US" dirty="0"/>
              <a:t>majority of bytes transferred on Internet today are TCP-based:</a:t>
            </a:r>
          </a:p>
          <a:p>
            <a:pPr lvl="1"/>
            <a:r>
              <a:rPr lang="en-US" dirty="0"/>
              <a:t>Web</a:t>
            </a:r>
          </a:p>
          <a:p>
            <a:pPr lvl="1"/>
            <a:r>
              <a:rPr lang="en-US" dirty="0"/>
              <a:t>Email</a:t>
            </a:r>
          </a:p>
          <a:p>
            <a:pPr lvl="1"/>
            <a:r>
              <a:rPr lang="en-US" dirty="0"/>
              <a:t>News</a:t>
            </a:r>
          </a:p>
          <a:p>
            <a:pPr lvl="1"/>
            <a:r>
              <a:rPr lang="en-US" dirty="0"/>
              <a:t>Peer-to-peer (Napster, Gnutella, </a:t>
            </a:r>
            <a:r>
              <a:rPr lang="en-US" dirty="0" err="1"/>
              <a:t>FreeNet</a:t>
            </a:r>
            <a:r>
              <a:rPr lang="en-US" dirty="0"/>
              <a:t>, </a:t>
            </a:r>
            <a:r>
              <a:rPr lang="en-US" dirty="0" err="1"/>
              <a:t>KaZaa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Some video streaming applications (YouTube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21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58409286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TCP provides the following facilities to</a:t>
            </a:r>
          </a:p>
          <a:p>
            <a:pPr lvl="1"/>
            <a:r>
              <a:rPr lang="en-US" dirty="0"/>
              <a:t>Stream Data Transfer: Transfers a contiguous stream of bytes in TCP segments</a:t>
            </a:r>
          </a:p>
          <a:p>
            <a:pPr lvl="1"/>
            <a:r>
              <a:rPr lang="en-US" dirty="0"/>
              <a:t>Multiplexing: allow for many processes within a single host to use TCP communication facilities simultaneously.</a:t>
            </a:r>
          </a:p>
          <a:p>
            <a:pPr lvl="1"/>
            <a:r>
              <a:rPr lang="en-US" dirty="0"/>
              <a:t>Reliability</a:t>
            </a:r>
          </a:p>
          <a:p>
            <a:pPr lvl="1"/>
            <a:r>
              <a:rPr lang="en-US" dirty="0"/>
              <a:t>Flow Control and congestion control</a:t>
            </a:r>
          </a:p>
          <a:p>
            <a:endParaRPr lang="en-US" dirty="0" smtClean="0"/>
          </a:p>
          <a:p>
            <a:r>
              <a:rPr lang="en-US" dirty="0" smtClean="0"/>
              <a:t>Originally </a:t>
            </a:r>
            <a:r>
              <a:rPr lang="en-US" dirty="0"/>
              <a:t>optimized for certain kinds of transfer:</a:t>
            </a:r>
          </a:p>
          <a:p>
            <a:pPr lvl="1"/>
            <a:r>
              <a:rPr lang="en-US" dirty="0"/>
              <a:t>Telnet (interactive remote login)</a:t>
            </a:r>
          </a:p>
          <a:p>
            <a:pPr lvl="1"/>
            <a:r>
              <a:rPr lang="en-US" dirty="0"/>
              <a:t>FTP (long, slow transfers)</a:t>
            </a:r>
          </a:p>
          <a:p>
            <a:pPr lvl="1"/>
            <a:r>
              <a:rPr lang="en-US" dirty="0"/>
              <a:t>Web is like neither of these!</a:t>
            </a:r>
          </a:p>
          <a:p>
            <a:endParaRPr lang="en-US" dirty="0" smtClean="0"/>
          </a:p>
          <a:p>
            <a:r>
              <a:rPr lang="en-US" dirty="0" smtClean="0"/>
              <a:t>Originally </a:t>
            </a:r>
            <a:r>
              <a:rPr lang="en-US" dirty="0"/>
              <a:t>optimized for wired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80320723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09225"/>
            <a:ext cx="8229600" cy="339157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Provides a reliable, in-order, byte stream abstraction:</a:t>
            </a:r>
          </a:p>
          <a:p>
            <a:pPr lvl="1"/>
            <a:r>
              <a:rPr lang="en-US" dirty="0"/>
              <a:t>Recover lost packets and detect/drop duplicates</a:t>
            </a:r>
          </a:p>
          <a:p>
            <a:pPr lvl="1"/>
            <a:r>
              <a:rPr lang="en-US" dirty="0"/>
              <a:t>Detect and drop corrupted packets</a:t>
            </a:r>
          </a:p>
          <a:p>
            <a:pPr lvl="1"/>
            <a:r>
              <a:rPr lang="en-US" dirty="0"/>
              <a:t>Preserve order in byte </a:t>
            </a:r>
            <a:r>
              <a:rPr lang="en-US" dirty="0" smtClean="0"/>
              <a:t>stream; </a:t>
            </a:r>
            <a:r>
              <a:rPr lang="en-US" dirty="0"/>
              <a:t>no “message boundaries”</a:t>
            </a:r>
          </a:p>
          <a:p>
            <a:pPr lvl="1"/>
            <a:r>
              <a:rPr lang="en-US" dirty="0"/>
              <a:t>Full-duplex: bi-directional data flow in same connection</a:t>
            </a:r>
          </a:p>
          <a:p>
            <a:endParaRPr lang="en-US" dirty="0" smtClean="0"/>
          </a:p>
          <a:p>
            <a:r>
              <a:rPr lang="en-US" dirty="0" smtClean="0"/>
              <a:t>Flow </a:t>
            </a:r>
            <a:r>
              <a:rPr lang="en-US" dirty="0"/>
              <a:t>and congestion control: </a:t>
            </a:r>
          </a:p>
          <a:p>
            <a:pPr lvl="1"/>
            <a:r>
              <a:rPr lang="en-US" dirty="0"/>
              <a:t>Flow control: sender will not overwhelm receiver</a:t>
            </a:r>
          </a:p>
          <a:p>
            <a:pPr lvl="1"/>
            <a:r>
              <a:rPr lang="en-US" dirty="0"/>
              <a:t>Congestion control: sender will not overwhelm the network</a:t>
            </a:r>
          </a:p>
          <a:p>
            <a:pPr lvl="1"/>
            <a:r>
              <a:rPr lang="en-US" dirty="0"/>
              <a:t>Sliding window flow control</a:t>
            </a:r>
          </a:p>
          <a:p>
            <a:pPr lvl="1"/>
            <a:r>
              <a:rPr lang="en-US" dirty="0" smtClean="0"/>
              <a:t>Congestion </a:t>
            </a:r>
            <a:r>
              <a:rPr lang="en-US" dirty="0"/>
              <a:t>control done via adaptive flow control window </a:t>
            </a:r>
            <a:r>
              <a:rPr lang="en-US" dirty="0" smtClean="0"/>
              <a:t>size</a:t>
            </a:r>
          </a:p>
          <a:p>
            <a:pPr lvl="1"/>
            <a:r>
              <a:rPr lang="en-US" dirty="0"/>
              <a:t>Send and receive </a:t>
            </a:r>
            <a:r>
              <a:rPr lang="en-US" dirty="0" smtClean="0"/>
              <a:t>buffers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</a:t>
            </a:fld>
            <a:endParaRPr kumimoji="0"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914400" y="1762216"/>
            <a:ext cx="1687513" cy="989012"/>
            <a:chOff x="1514" y="731"/>
            <a:chExt cx="1063" cy="623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514" y="880"/>
              <a:ext cx="20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FF0000"/>
                  </a:solidFill>
                  <a:ea typeface="宋体" charset="0"/>
                  <a:cs typeface="宋体" charset="0"/>
                </a:rPr>
                <a:t>socket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547" y="967"/>
              <a:ext cx="1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FF0000"/>
                  </a:solidFill>
                  <a:ea typeface="宋体" charset="0"/>
                  <a:cs typeface="宋体" charset="0"/>
                </a:rPr>
                <a:t>layer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849" y="731"/>
              <a:ext cx="624" cy="623"/>
            </a:xfrm>
            <a:prstGeom prst="rect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916" y="1042"/>
              <a:ext cx="491" cy="182"/>
            </a:xfrm>
            <a:prstGeom prst="rect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745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813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881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950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2018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2086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154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223" y="990"/>
              <a:ext cx="41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2291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359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427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495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564" y="990"/>
              <a:ext cx="13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161" y="939"/>
              <a:ext cx="1" cy="7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2143" y="1005"/>
              <a:ext cx="37" cy="37"/>
            </a:xfrm>
            <a:custGeom>
              <a:avLst/>
              <a:gdLst>
                <a:gd name="T0" fmla="*/ 10 w 73"/>
                <a:gd name="T1" fmla="*/ 0 h 73"/>
                <a:gd name="T2" fmla="*/ 5 w 73"/>
                <a:gd name="T3" fmla="*/ 10 h 73"/>
                <a:gd name="T4" fmla="*/ 0 w 73"/>
                <a:gd name="T5" fmla="*/ 0 h 73"/>
                <a:gd name="T6" fmla="*/ 10 w 73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73"/>
                <a:gd name="T14" fmla="*/ 73 w 73"/>
                <a:gd name="T15" fmla="*/ 73 h 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73">
                  <a:moveTo>
                    <a:pt x="73" y="0"/>
                  </a:moveTo>
                  <a:lnTo>
                    <a:pt x="37" y="73"/>
                  </a:lnTo>
                  <a:lnTo>
                    <a:pt x="0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088" y="1053"/>
              <a:ext cx="1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TCP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1979" y="1141"/>
              <a:ext cx="36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send buffer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2343" y="1251"/>
              <a:ext cx="78" cy="77"/>
            </a:xfrm>
            <a:custGeom>
              <a:avLst/>
              <a:gdLst>
                <a:gd name="T0" fmla="*/ 0 w 156"/>
                <a:gd name="T1" fmla="*/ 10 h 154"/>
                <a:gd name="T2" fmla="*/ 1 w 156"/>
                <a:gd name="T3" fmla="*/ 7 h 154"/>
                <a:gd name="T4" fmla="*/ 2 w 156"/>
                <a:gd name="T5" fmla="*/ 5 h 154"/>
                <a:gd name="T6" fmla="*/ 3 w 156"/>
                <a:gd name="T7" fmla="*/ 3 h 154"/>
                <a:gd name="T8" fmla="*/ 6 w 156"/>
                <a:gd name="T9" fmla="*/ 1 h 154"/>
                <a:gd name="T10" fmla="*/ 9 w 156"/>
                <a:gd name="T11" fmla="*/ 0 h 154"/>
                <a:gd name="T12" fmla="*/ 11 w 156"/>
                <a:gd name="T13" fmla="*/ 0 h 154"/>
                <a:gd name="T14" fmla="*/ 14 w 156"/>
                <a:gd name="T15" fmla="*/ 1 h 154"/>
                <a:gd name="T16" fmla="*/ 16 w 156"/>
                <a:gd name="T17" fmla="*/ 3 h 154"/>
                <a:gd name="T18" fmla="*/ 18 w 156"/>
                <a:gd name="T19" fmla="*/ 5 h 154"/>
                <a:gd name="T20" fmla="*/ 20 w 156"/>
                <a:gd name="T21" fmla="*/ 7 h 154"/>
                <a:gd name="T22" fmla="*/ 20 w 156"/>
                <a:gd name="T23" fmla="*/ 10 h 154"/>
                <a:gd name="T24" fmla="*/ 20 w 156"/>
                <a:gd name="T25" fmla="*/ 12 h 154"/>
                <a:gd name="T26" fmla="*/ 18 w 156"/>
                <a:gd name="T27" fmla="*/ 15 h 154"/>
                <a:gd name="T28" fmla="*/ 16 w 156"/>
                <a:gd name="T29" fmla="*/ 17 h 154"/>
                <a:gd name="T30" fmla="*/ 14 w 156"/>
                <a:gd name="T31" fmla="*/ 19 h 154"/>
                <a:gd name="T32" fmla="*/ 11 w 156"/>
                <a:gd name="T33" fmla="*/ 20 h 154"/>
                <a:gd name="T34" fmla="*/ 9 w 156"/>
                <a:gd name="T35" fmla="*/ 20 h 154"/>
                <a:gd name="T36" fmla="*/ 6 w 156"/>
                <a:gd name="T37" fmla="*/ 19 h 154"/>
                <a:gd name="T38" fmla="*/ 3 w 156"/>
                <a:gd name="T39" fmla="*/ 17 h 154"/>
                <a:gd name="T40" fmla="*/ 2 w 156"/>
                <a:gd name="T41" fmla="*/ 15 h 154"/>
                <a:gd name="T42" fmla="*/ 1 w 156"/>
                <a:gd name="T43" fmla="*/ 12 h 154"/>
                <a:gd name="T44" fmla="*/ 0 w 156"/>
                <a:gd name="T45" fmla="*/ 10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6"/>
                <a:gd name="T70" fmla="*/ 0 h 154"/>
                <a:gd name="T71" fmla="*/ 156 w 156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6" h="154">
                  <a:moveTo>
                    <a:pt x="0" y="77"/>
                  </a:moveTo>
                  <a:lnTo>
                    <a:pt x="2" y="55"/>
                  </a:lnTo>
                  <a:lnTo>
                    <a:pt x="13" y="35"/>
                  </a:lnTo>
                  <a:lnTo>
                    <a:pt x="27" y="18"/>
                  </a:lnTo>
                  <a:lnTo>
                    <a:pt x="46" y="6"/>
                  </a:lnTo>
                  <a:lnTo>
                    <a:pt x="67" y="0"/>
                  </a:lnTo>
                  <a:lnTo>
                    <a:pt x="90" y="0"/>
                  </a:lnTo>
                  <a:lnTo>
                    <a:pt x="111" y="6"/>
                  </a:lnTo>
                  <a:lnTo>
                    <a:pt x="128" y="18"/>
                  </a:lnTo>
                  <a:lnTo>
                    <a:pt x="144" y="35"/>
                  </a:lnTo>
                  <a:lnTo>
                    <a:pt x="153" y="55"/>
                  </a:lnTo>
                  <a:lnTo>
                    <a:pt x="156" y="77"/>
                  </a:lnTo>
                  <a:lnTo>
                    <a:pt x="153" y="98"/>
                  </a:lnTo>
                  <a:lnTo>
                    <a:pt x="144" y="119"/>
                  </a:lnTo>
                  <a:lnTo>
                    <a:pt x="128" y="135"/>
                  </a:lnTo>
                  <a:lnTo>
                    <a:pt x="111" y="147"/>
                  </a:lnTo>
                  <a:lnTo>
                    <a:pt x="90" y="154"/>
                  </a:lnTo>
                  <a:lnTo>
                    <a:pt x="67" y="154"/>
                  </a:lnTo>
                  <a:lnTo>
                    <a:pt x="46" y="147"/>
                  </a:lnTo>
                  <a:lnTo>
                    <a:pt x="27" y="135"/>
                  </a:lnTo>
                  <a:lnTo>
                    <a:pt x="13" y="119"/>
                  </a:lnTo>
                  <a:lnTo>
                    <a:pt x="2" y="98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011" y="754"/>
              <a:ext cx="3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application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009" y="841"/>
              <a:ext cx="34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writes data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161" y="1224"/>
              <a:ext cx="140" cy="66"/>
            </a:xfrm>
            <a:custGeom>
              <a:avLst/>
              <a:gdLst>
                <a:gd name="T0" fmla="*/ 0 w 279"/>
                <a:gd name="T1" fmla="*/ 0 h 131"/>
                <a:gd name="T2" fmla="*/ 0 w 279"/>
                <a:gd name="T3" fmla="*/ 17 h 131"/>
                <a:gd name="T4" fmla="*/ 35 w 279"/>
                <a:gd name="T5" fmla="*/ 17 h 131"/>
                <a:gd name="T6" fmla="*/ 0 60000 65536"/>
                <a:gd name="T7" fmla="*/ 0 60000 65536"/>
                <a:gd name="T8" fmla="*/ 0 60000 65536"/>
                <a:gd name="T9" fmla="*/ 0 w 279"/>
                <a:gd name="T10" fmla="*/ 0 h 131"/>
                <a:gd name="T11" fmla="*/ 279 w 279"/>
                <a:gd name="T12" fmla="*/ 131 h 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9" h="131">
                  <a:moveTo>
                    <a:pt x="0" y="0"/>
                  </a:moveTo>
                  <a:lnTo>
                    <a:pt x="0" y="131"/>
                  </a:lnTo>
                  <a:lnTo>
                    <a:pt x="279" y="13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296" y="1266"/>
              <a:ext cx="47" cy="47"/>
            </a:xfrm>
            <a:custGeom>
              <a:avLst/>
              <a:gdLst>
                <a:gd name="T0" fmla="*/ 0 w 94"/>
                <a:gd name="T1" fmla="*/ 0 h 95"/>
                <a:gd name="T2" fmla="*/ 12 w 94"/>
                <a:gd name="T3" fmla="*/ 5 h 95"/>
                <a:gd name="T4" fmla="*/ 0 w 94"/>
                <a:gd name="T5" fmla="*/ 11 h 95"/>
                <a:gd name="T6" fmla="*/ 0 w 94"/>
                <a:gd name="T7" fmla="*/ 0 h 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"/>
                <a:gd name="T13" fmla="*/ 0 h 95"/>
                <a:gd name="T14" fmla="*/ 94 w 94"/>
                <a:gd name="T15" fmla="*/ 95 h 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" h="95">
                  <a:moveTo>
                    <a:pt x="0" y="0"/>
                  </a:moveTo>
                  <a:lnTo>
                    <a:pt x="94" y="47"/>
                  </a:lnTo>
                  <a:lnTo>
                    <a:pt x="0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6553200" y="1760628"/>
            <a:ext cx="1612900" cy="989013"/>
            <a:chOff x="3481" y="731"/>
            <a:chExt cx="1016" cy="623"/>
          </a:xfrm>
        </p:grpSpPr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3512" y="731"/>
              <a:ext cx="624" cy="623"/>
            </a:xfrm>
            <a:prstGeom prst="rect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3572" y="1042"/>
              <a:ext cx="508" cy="182"/>
            </a:xfrm>
            <a:prstGeom prst="rect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3481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3549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3617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3685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3754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3822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3890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3958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4027" y="993"/>
              <a:ext cx="41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4095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4163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4231" y="993"/>
              <a:ext cx="1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3824" y="980"/>
              <a:ext cx="1" cy="6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3800" y="939"/>
              <a:ext cx="47" cy="47"/>
            </a:xfrm>
            <a:custGeom>
              <a:avLst/>
              <a:gdLst>
                <a:gd name="T0" fmla="*/ 0 w 95"/>
                <a:gd name="T1" fmla="*/ 12 h 94"/>
                <a:gd name="T2" fmla="*/ 5 w 95"/>
                <a:gd name="T3" fmla="*/ 0 h 94"/>
                <a:gd name="T4" fmla="*/ 11 w 95"/>
                <a:gd name="T5" fmla="*/ 12 h 94"/>
                <a:gd name="T6" fmla="*/ 0 w 95"/>
                <a:gd name="T7" fmla="*/ 12 h 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"/>
                <a:gd name="T13" fmla="*/ 0 h 94"/>
                <a:gd name="T14" fmla="*/ 95 w 95"/>
                <a:gd name="T15" fmla="*/ 94 h 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" h="94">
                  <a:moveTo>
                    <a:pt x="0" y="94"/>
                  </a:moveTo>
                  <a:lnTo>
                    <a:pt x="47" y="0"/>
                  </a:lnTo>
                  <a:lnTo>
                    <a:pt x="95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3750" y="1053"/>
              <a:ext cx="1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TCP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3603" y="1141"/>
              <a:ext cx="43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receive buffer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289" y="903"/>
              <a:ext cx="20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FF0000"/>
                  </a:solidFill>
                  <a:ea typeface="宋体" charset="0"/>
                  <a:cs typeface="宋体" charset="0"/>
                </a:rPr>
                <a:t>socket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322" y="990"/>
              <a:ext cx="1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FF0000"/>
                  </a:solidFill>
                  <a:ea typeface="宋体" charset="0"/>
                  <a:cs typeface="宋体" charset="0"/>
                </a:rPr>
                <a:t>layer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3564" y="1251"/>
              <a:ext cx="78" cy="77"/>
            </a:xfrm>
            <a:custGeom>
              <a:avLst/>
              <a:gdLst>
                <a:gd name="T0" fmla="*/ 0 w 156"/>
                <a:gd name="T1" fmla="*/ 10 h 154"/>
                <a:gd name="T2" fmla="*/ 1 w 156"/>
                <a:gd name="T3" fmla="*/ 7 h 154"/>
                <a:gd name="T4" fmla="*/ 2 w 156"/>
                <a:gd name="T5" fmla="*/ 5 h 154"/>
                <a:gd name="T6" fmla="*/ 3 w 156"/>
                <a:gd name="T7" fmla="*/ 3 h 154"/>
                <a:gd name="T8" fmla="*/ 6 w 156"/>
                <a:gd name="T9" fmla="*/ 1 h 154"/>
                <a:gd name="T10" fmla="*/ 9 w 156"/>
                <a:gd name="T11" fmla="*/ 0 h 154"/>
                <a:gd name="T12" fmla="*/ 11 w 156"/>
                <a:gd name="T13" fmla="*/ 0 h 154"/>
                <a:gd name="T14" fmla="*/ 14 w 156"/>
                <a:gd name="T15" fmla="*/ 1 h 154"/>
                <a:gd name="T16" fmla="*/ 17 w 156"/>
                <a:gd name="T17" fmla="*/ 3 h 154"/>
                <a:gd name="T18" fmla="*/ 18 w 156"/>
                <a:gd name="T19" fmla="*/ 5 h 154"/>
                <a:gd name="T20" fmla="*/ 19 w 156"/>
                <a:gd name="T21" fmla="*/ 7 h 154"/>
                <a:gd name="T22" fmla="*/ 20 w 156"/>
                <a:gd name="T23" fmla="*/ 10 h 154"/>
                <a:gd name="T24" fmla="*/ 19 w 156"/>
                <a:gd name="T25" fmla="*/ 12 h 154"/>
                <a:gd name="T26" fmla="*/ 18 w 156"/>
                <a:gd name="T27" fmla="*/ 15 h 154"/>
                <a:gd name="T28" fmla="*/ 17 w 156"/>
                <a:gd name="T29" fmla="*/ 17 h 154"/>
                <a:gd name="T30" fmla="*/ 14 w 156"/>
                <a:gd name="T31" fmla="*/ 19 h 154"/>
                <a:gd name="T32" fmla="*/ 11 w 156"/>
                <a:gd name="T33" fmla="*/ 20 h 154"/>
                <a:gd name="T34" fmla="*/ 9 w 156"/>
                <a:gd name="T35" fmla="*/ 20 h 154"/>
                <a:gd name="T36" fmla="*/ 6 w 156"/>
                <a:gd name="T37" fmla="*/ 19 h 154"/>
                <a:gd name="T38" fmla="*/ 3 w 156"/>
                <a:gd name="T39" fmla="*/ 17 h 154"/>
                <a:gd name="T40" fmla="*/ 2 w 156"/>
                <a:gd name="T41" fmla="*/ 15 h 154"/>
                <a:gd name="T42" fmla="*/ 1 w 156"/>
                <a:gd name="T43" fmla="*/ 12 h 154"/>
                <a:gd name="T44" fmla="*/ 0 w 156"/>
                <a:gd name="T45" fmla="*/ 10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6"/>
                <a:gd name="T70" fmla="*/ 0 h 154"/>
                <a:gd name="T71" fmla="*/ 156 w 156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6" h="154">
                  <a:moveTo>
                    <a:pt x="0" y="77"/>
                  </a:moveTo>
                  <a:lnTo>
                    <a:pt x="3" y="55"/>
                  </a:lnTo>
                  <a:lnTo>
                    <a:pt x="12" y="35"/>
                  </a:lnTo>
                  <a:lnTo>
                    <a:pt x="26" y="18"/>
                  </a:lnTo>
                  <a:lnTo>
                    <a:pt x="45" y="6"/>
                  </a:lnTo>
                  <a:lnTo>
                    <a:pt x="66" y="0"/>
                  </a:lnTo>
                  <a:lnTo>
                    <a:pt x="89" y="0"/>
                  </a:lnTo>
                  <a:lnTo>
                    <a:pt x="110" y="6"/>
                  </a:lnTo>
                  <a:lnTo>
                    <a:pt x="129" y="18"/>
                  </a:lnTo>
                  <a:lnTo>
                    <a:pt x="143" y="35"/>
                  </a:lnTo>
                  <a:lnTo>
                    <a:pt x="152" y="55"/>
                  </a:lnTo>
                  <a:lnTo>
                    <a:pt x="156" y="77"/>
                  </a:lnTo>
                  <a:lnTo>
                    <a:pt x="152" y="98"/>
                  </a:lnTo>
                  <a:lnTo>
                    <a:pt x="143" y="119"/>
                  </a:lnTo>
                  <a:lnTo>
                    <a:pt x="129" y="135"/>
                  </a:lnTo>
                  <a:lnTo>
                    <a:pt x="110" y="147"/>
                  </a:lnTo>
                  <a:lnTo>
                    <a:pt x="89" y="154"/>
                  </a:lnTo>
                  <a:lnTo>
                    <a:pt x="66" y="154"/>
                  </a:lnTo>
                  <a:lnTo>
                    <a:pt x="45" y="147"/>
                  </a:lnTo>
                  <a:lnTo>
                    <a:pt x="26" y="135"/>
                  </a:lnTo>
                  <a:lnTo>
                    <a:pt x="12" y="119"/>
                  </a:lnTo>
                  <a:lnTo>
                    <a:pt x="3" y="98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3654" y="760"/>
              <a:ext cx="3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application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3655" y="847"/>
              <a:ext cx="3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reads data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3642" y="1266"/>
              <a:ext cx="182" cy="24"/>
            </a:xfrm>
            <a:custGeom>
              <a:avLst/>
              <a:gdLst>
                <a:gd name="T0" fmla="*/ 0 w 363"/>
                <a:gd name="T1" fmla="*/ 6 h 47"/>
                <a:gd name="T2" fmla="*/ 46 w 363"/>
                <a:gd name="T3" fmla="*/ 6 h 47"/>
                <a:gd name="T4" fmla="*/ 46 w 363"/>
                <a:gd name="T5" fmla="*/ 0 h 47"/>
                <a:gd name="T6" fmla="*/ 0 60000 65536"/>
                <a:gd name="T7" fmla="*/ 0 60000 65536"/>
                <a:gd name="T8" fmla="*/ 0 60000 65536"/>
                <a:gd name="T9" fmla="*/ 0 w 363"/>
                <a:gd name="T10" fmla="*/ 0 h 47"/>
                <a:gd name="T11" fmla="*/ 363 w 363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3" h="47">
                  <a:moveTo>
                    <a:pt x="0" y="47"/>
                  </a:moveTo>
                  <a:lnTo>
                    <a:pt x="363" y="47"/>
                  </a:lnTo>
                  <a:lnTo>
                    <a:pt x="363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3800" y="1224"/>
              <a:ext cx="47" cy="47"/>
            </a:xfrm>
            <a:custGeom>
              <a:avLst/>
              <a:gdLst>
                <a:gd name="T0" fmla="*/ 0 w 95"/>
                <a:gd name="T1" fmla="*/ 11 h 95"/>
                <a:gd name="T2" fmla="*/ 5 w 95"/>
                <a:gd name="T3" fmla="*/ 0 h 95"/>
                <a:gd name="T4" fmla="*/ 11 w 95"/>
                <a:gd name="T5" fmla="*/ 11 h 95"/>
                <a:gd name="T6" fmla="*/ 0 w 95"/>
                <a:gd name="T7" fmla="*/ 11 h 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"/>
                <a:gd name="T13" fmla="*/ 0 h 95"/>
                <a:gd name="T14" fmla="*/ 95 w 95"/>
                <a:gd name="T15" fmla="*/ 95 h 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" h="95">
                  <a:moveTo>
                    <a:pt x="0" y="95"/>
                  </a:moveTo>
                  <a:lnTo>
                    <a:pt x="47" y="0"/>
                  </a:lnTo>
                  <a:lnTo>
                    <a:pt x="95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Line 57"/>
          <p:cNvSpPr>
            <a:spLocks noChangeShapeType="1"/>
          </p:cNvSpPr>
          <p:nvPr/>
        </p:nvSpPr>
        <p:spPr bwMode="auto">
          <a:xfrm>
            <a:off x="2743200" y="2446428"/>
            <a:ext cx="3657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58"/>
          <p:cNvSpPr>
            <a:spLocks noChangeShapeType="1"/>
          </p:cNvSpPr>
          <p:nvPr/>
        </p:nvSpPr>
        <p:spPr bwMode="auto">
          <a:xfrm flipH="1">
            <a:off x="2590800" y="2598828"/>
            <a:ext cx="3657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3314700" y="2281328"/>
            <a:ext cx="876300" cy="241300"/>
            <a:chOff x="2160" y="1240"/>
            <a:chExt cx="552" cy="152"/>
          </a:xfrm>
        </p:grpSpPr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2183" y="1248"/>
              <a:ext cx="505" cy="144"/>
            </a:xfrm>
            <a:prstGeom prst="rect">
              <a:avLst/>
            </a:prstGeom>
            <a:solidFill>
              <a:schemeClr val="accent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62" name="Text Box 61"/>
            <p:cNvSpPr txBox="1">
              <a:spLocks noChangeArrowheads="1"/>
            </p:cNvSpPr>
            <p:nvPr/>
          </p:nvSpPr>
          <p:spPr bwMode="auto">
            <a:xfrm>
              <a:off x="2160" y="1240"/>
              <a:ext cx="552" cy="1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kumimoji="0" lang="en-US" altLang="zh-CN" sz="900">
                  <a:ea typeface="宋体" charset="0"/>
                  <a:cs typeface="宋体" charset="0"/>
                </a:rPr>
                <a:t>data segment</a:t>
              </a:r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4826000" y="2522628"/>
            <a:ext cx="889000" cy="228600"/>
            <a:chOff x="2400" y="816"/>
            <a:chExt cx="560" cy="144"/>
          </a:xfrm>
        </p:grpSpPr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2423" y="816"/>
              <a:ext cx="505" cy="14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2400" y="816"/>
              <a:ext cx="560" cy="14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kumimoji="0" lang="en-US" altLang="zh-CN" sz="900">
                  <a:ea typeface="宋体" charset="0"/>
                  <a:cs typeface="宋体" charset="0"/>
                </a:rPr>
                <a:t>ACK segment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530945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107650" cy="4625609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err="1" smtClean="0"/>
              <a:t>SrcPort</a:t>
            </a:r>
            <a:r>
              <a:rPr lang="en-US" b="1" dirty="0"/>
              <a:t> and </a:t>
            </a:r>
            <a:r>
              <a:rPr lang="en-US" b="1" dirty="0" err="1"/>
              <a:t>DstPort</a:t>
            </a:r>
            <a:r>
              <a:rPr lang="en-US" b="1" dirty="0"/>
              <a:t>: </a:t>
            </a:r>
            <a:r>
              <a:rPr lang="en-US" dirty="0"/>
              <a:t>These two fields plus the source and destination IP addresses, combine to uniquely identify each </a:t>
            </a:r>
            <a:r>
              <a:rPr lang="en-US" dirty="0" smtClean="0"/>
              <a:t>TCP socket</a:t>
            </a:r>
            <a:endParaRPr lang="en-US" dirty="0"/>
          </a:p>
          <a:p>
            <a:r>
              <a:rPr lang="en-US" b="1" dirty="0"/>
              <a:t>Sequence number: </a:t>
            </a:r>
            <a:r>
              <a:rPr lang="en-US" dirty="0"/>
              <a:t>the byte in the stream of data from the sending TCP to the receiving TCP that the first byte of data in this segment represents</a:t>
            </a:r>
          </a:p>
          <a:p>
            <a:r>
              <a:rPr lang="en-US" b="1" dirty="0"/>
              <a:t>Acknowledgement number:  </a:t>
            </a:r>
            <a:r>
              <a:rPr lang="en-US" dirty="0"/>
              <a:t>contains the next sequence number that the sender expects to receive. This acknowledges receipt of all prior bytes. This field is valid only if the ACK flag is 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5</a:t>
            </a:fld>
            <a:endParaRPr kumimoji="0"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824866" y="1523999"/>
            <a:ext cx="3861933" cy="4953000"/>
            <a:chOff x="2820" y="659"/>
            <a:chExt cx="2574" cy="335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905" y="917"/>
              <a:ext cx="2489" cy="3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851" y="990"/>
              <a:ext cx="2489" cy="30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kumimoji="0" 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852" y="968"/>
              <a:ext cx="1229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source port #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169" y="971"/>
              <a:ext cx="106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dest port #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853" y="1226"/>
              <a:ext cx="248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2849" y="146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4075" y="99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740" y="659"/>
              <a:ext cx="633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32 bits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417" y="811"/>
              <a:ext cx="899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rot="10800000">
              <a:off x="2837" y="818"/>
              <a:ext cx="8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435" y="2845"/>
              <a:ext cx="1419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application</a:t>
              </a:r>
            </a:p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data </a:t>
              </a:r>
            </a:p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(variable length)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250" y="1213"/>
              <a:ext cx="156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sequence number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2855" y="17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2999" y="1465"/>
              <a:ext cx="214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acknowledgement number</a:t>
              </a:r>
              <a:endParaRPr kumimoji="0" lang="en-US" altLang="zh-CN" sz="20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2852" y="19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2849" y="2200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2849" y="25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H="1" flipV="1">
              <a:off x="4084" y="1707"/>
              <a:ext cx="3" cy="4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051" y="1712"/>
              <a:ext cx="1295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rcvr window size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4125" y="1961"/>
              <a:ext cx="1227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ptr urgent data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3062" y="1949"/>
              <a:ext cx="805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checksum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3930" y="1730"/>
              <a:ext cx="205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F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3985" y="1701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3883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3778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V="1">
              <a:off x="3676" y="1707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V="1">
              <a:off x="3577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3469" y="171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3822" y="1727"/>
              <a:ext cx="21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S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3721" y="1727"/>
              <a:ext cx="208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R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6" name="Text Box 35"/>
            <p:cNvSpPr txBox="1">
              <a:spLocks noChangeArrowheads="1"/>
            </p:cNvSpPr>
            <p:nvPr/>
          </p:nvSpPr>
          <p:spPr bwMode="auto">
            <a:xfrm>
              <a:off x="3623" y="1725"/>
              <a:ext cx="193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P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3513" y="1725"/>
              <a:ext cx="22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A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3411" y="1725"/>
              <a:ext cx="22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U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9" name="Text Box 38"/>
            <p:cNvSpPr txBox="1">
              <a:spLocks noChangeArrowheads="1"/>
            </p:cNvSpPr>
            <p:nvPr/>
          </p:nvSpPr>
          <p:spPr bwMode="auto">
            <a:xfrm>
              <a:off x="2820" y="1665"/>
              <a:ext cx="360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200" dirty="0">
                  <a:latin typeface="Comic Sans MS" charset="0"/>
                  <a:ea typeface="宋体" charset="0"/>
                  <a:cs typeface="宋体" charset="0"/>
                </a:rPr>
                <a:t>head</a:t>
              </a:r>
            </a:p>
            <a:p>
              <a:pPr algn="ctr"/>
              <a:r>
                <a:rPr kumimoji="0" lang="en-US" altLang="zh-CN" sz="1200" dirty="0" err="1">
                  <a:latin typeface="Comic Sans MS" charset="0"/>
                  <a:ea typeface="宋体" charset="0"/>
                  <a:cs typeface="宋体" charset="0"/>
                </a:rPr>
                <a:t>len</a:t>
              </a:r>
              <a:endParaRPr kumimoji="0" lang="en-US" altLang="zh-CN" sz="1200" dirty="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3127" y="1665"/>
              <a:ext cx="34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200" dirty="0">
                  <a:latin typeface="Comic Sans MS" charset="0"/>
                  <a:ea typeface="宋体" charset="0"/>
                  <a:cs typeface="宋体" charset="0"/>
                </a:rPr>
                <a:t>not</a:t>
              </a:r>
            </a:p>
            <a:p>
              <a:pPr algn="ctr"/>
              <a:r>
                <a:rPr kumimoji="0" lang="en-US" altLang="zh-CN" sz="1200" dirty="0">
                  <a:latin typeface="Comic Sans MS" charset="0"/>
                  <a:ea typeface="宋体" charset="0"/>
                  <a:cs typeface="宋体" charset="0"/>
                </a:rPr>
                <a:t>used</a:t>
              </a:r>
              <a:endParaRPr kumimoji="0" lang="en-US" altLang="zh-CN" sz="1200" dirty="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 flipV="1">
              <a:off x="3151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41"/>
            <p:cNvSpPr txBox="1">
              <a:spLocks noChangeArrowheads="1"/>
            </p:cNvSpPr>
            <p:nvPr/>
          </p:nvSpPr>
          <p:spPr bwMode="auto">
            <a:xfrm>
              <a:off x="3041" y="2266"/>
              <a:ext cx="2083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 dirty="0">
                  <a:latin typeface="Comic Sans MS" charset="0"/>
                  <a:ea typeface="宋体" charset="0"/>
                  <a:cs typeface="宋体" charset="0"/>
                </a:rPr>
                <a:t>Options (variable length)</a:t>
              </a:r>
              <a:endParaRPr kumimoji="0" lang="en-US" altLang="zh-CN" sz="2400" dirty="0">
                <a:latin typeface="Times New Roman" charset="0"/>
                <a:ea typeface="宋体" charset="0"/>
                <a:cs typeface="宋体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5747349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107650" cy="462560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Header length: gives </a:t>
            </a:r>
            <a:r>
              <a:rPr lang="en-US" dirty="0"/>
              <a:t>the length of the header in 32-bit words</a:t>
            </a:r>
          </a:p>
          <a:p>
            <a:r>
              <a:rPr lang="en-US" dirty="0"/>
              <a:t>Flags (6 bits):</a:t>
            </a:r>
          </a:p>
          <a:p>
            <a:pPr lvl="1"/>
            <a:r>
              <a:rPr lang="en-US" b="1" dirty="0"/>
              <a:t>URG</a:t>
            </a:r>
            <a:r>
              <a:rPr lang="en-US" dirty="0"/>
              <a:t> – this segment contains urgent data. When this flag is set, the </a:t>
            </a:r>
            <a:r>
              <a:rPr lang="en-US" dirty="0" err="1"/>
              <a:t>UrgPtr</a:t>
            </a:r>
            <a:r>
              <a:rPr lang="en-US" dirty="0"/>
              <a:t> field indicates where the non-urgent data contained in this segment begins</a:t>
            </a:r>
          </a:p>
          <a:p>
            <a:pPr lvl="1"/>
            <a:r>
              <a:rPr lang="en-US" b="1" dirty="0" smtClean="0"/>
              <a:t>ACK</a:t>
            </a:r>
            <a:r>
              <a:rPr lang="en-US" dirty="0"/>
              <a:t> – indicates that the </a:t>
            </a:r>
            <a:r>
              <a:rPr lang="en-US" dirty="0" smtClean="0"/>
              <a:t>Acknowledgment field </a:t>
            </a:r>
            <a:r>
              <a:rPr lang="en-US" dirty="0"/>
              <a:t>is significant. All packets after the initial SYN packet sent by the client should have this flag set.</a:t>
            </a:r>
          </a:p>
          <a:p>
            <a:pPr lvl="1"/>
            <a:r>
              <a:rPr lang="en-US" b="1" dirty="0"/>
              <a:t>PSH</a:t>
            </a:r>
            <a:r>
              <a:rPr lang="en-US" dirty="0"/>
              <a:t> – Push function. Asks to push the buffered data to the receiving application.</a:t>
            </a:r>
          </a:p>
          <a:p>
            <a:pPr lvl="1"/>
            <a:r>
              <a:rPr lang="en-US" b="1" dirty="0"/>
              <a:t>RST</a:t>
            </a:r>
            <a:r>
              <a:rPr lang="en-US" dirty="0"/>
              <a:t>– Reset the connection</a:t>
            </a:r>
          </a:p>
          <a:p>
            <a:pPr lvl="1"/>
            <a:r>
              <a:rPr lang="en-US" b="1" dirty="0"/>
              <a:t>SYN</a:t>
            </a:r>
            <a:r>
              <a:rPr lang="en-US" dirty="0"/>
              <a:t> – Synchronize sequence numbers. Only the first packet sent from each end should have this flag set. </a:t>
            </a:r>
          </a:p>
          <a:p>
            <a:pPr lvl="1"/>
            <a:r>
              <a:rPr lang="en-US" b="1" dirty="0"/>
              <a:t>FIN</a:t>
            </a:r>
            <a:r>
              <a:rPr lang="en-US" dirty="0"/>
              <a:t> – No more data from </a:t>
            </a:r>
            <a:r>
              <a:rPr lang="en-US" dirty="0" smtClean="0"/>
              <a:t>sender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6</a:t>
            </a:fld>
            <a:endParaRPr kumimoji="0"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824866" y="1523999"/>
            <a:ext cx="3861933" cy="4953000"/>
            <a:chOff x="2820" y="659"/>
            <a:chExt cx="2574" cy="335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905" y="917"/>
              <a:ext cx="2489" cy="3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851" y="990"/>
              <a:ext cx="2489" cy="30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kumimoji="0" 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852" y="968"/>
              <a:ext cx="1229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source port #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169" y="971"/>
              <a:ext cx="106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dest port #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853" y="1226"/>
              <a:ext cx="248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2849" y="146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4075" y="99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740" y="659"/>
              <a:ext cx="633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32 bits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417" y="811"/>
              <a:ext cx="899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rot="10800000">
              <a:off x="2837" y="818"/>
              <a:ext cx="8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435" y="2845"/>
              <a:ext cx="1419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application</a:t>
              </a:r>
            </a:p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data </a:t>
              </a:r>
            </a:p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(variable length)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250" y="1213"/>
              <a:ext cx="156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sequence number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2855" y="17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2999" y="1465"/>
              <a:ext cx="214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acknowledgement number</a:t>
              </a:r>
              <a:endParaRPr kumimoji="0" lang="en-US" altLang="zh-CN" sz="20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2852" y="19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2849" y="2200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2849" y="25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H="1" flipV="1">
              <a:off x="4084" y="1707"/>
              <a:ext cx="3" cy="4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051" y="1712"/>
              <a:ext cx="1295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rcvr window size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4125" y="1961"/>
              <a:ext cx="1227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ptr urgent data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3062" y="1949"/>
              <a:ext cx="805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checksum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3930" y="1730"/>
              <a:ext cx="205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F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3985" y="1701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3883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3778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V="1">
              <a:off x="3676" y="1707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V="1">
              <a:off x="3577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3469" y="171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3822" y="1727"/>
              <a:ext cx="21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S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3721" y="1727"/>
              <a:ext cx="208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R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6" name="Text Box 35"/>
            <p:cNvSpPr txBox="1">
              <a:spLocks noChangeArrowheads="1"/>
            </p:cNvSpPr>
            <p:nvPr/>
          </p:nvSpPr>
          <p:spPr bwMode="auto">
            <a:xfrm>
              <a:off x="3623" y="1725"/>
              <a:ext cx="193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P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3513" y="1725"/>
              <a:ext cx="22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A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3411" y="1725"/>
              <a:ext cx="22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U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9" name="Text Box 38"/>
            <p:cNvSpPr txBox="1">
              <a:spLocks noChangeArrowheads="1"/>
            </p:cNvSpPr>
            <p:nvPr/>
          </p:nvSpPr>
          <p:spPr bwMode="auto">
            <a:xfrm>
              <a:off x="2820" y="1665"/>
              <a:ext cx="360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200" dirty="0">
                  <a:latin typeface="Comic Sans MS" charset="0"/>
                  <a:ea typeface="宋体" charset="0"/>
                  <a:cs typeface="宋体" charset="0"/>
                </a:rPr>
                <a:t>head</a:t>
              </a:r>
            </a:p>
            <a:p>
              <a:pPr algn="ctr"/>
              <a:r>
                <a:rPr kumimoji="0" lang="en-US" altLang="zh-CN" sz="1200" dirty="0" err="1">
                  <a:latin typeface="Comic Sans MS" charset="0"/>
                  <a:ea typeface="宋体" charset="0"/>
                  <a:cs typeface="宋体" charset="0"/>
                </a:rPr>
                <a:t>len</a:t>
              </a:r>
              <a:endParaRPr kumimoji="0" lang="en-US" altLang="zh-CN" sz="1200" dirty="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3127" y="1665"/>
              <a:ext cx="34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200" dirty="0">
                  <a:latin typeface="Comic Sans MS" charset="0"/>
                  <a:ea typeface="宋体" charset="0"/>
                  <a:cs typeface="宋体" charset="0"/>
                </a:rPr>
                <a:t>not</a:t>
              </a:r>
            </a:p>
            <a:p>
              <a:pPr algn="ctr"/>
              <a:r>
                <a:rPr kumimoji="0" lang="en-US" altLang="zh-CN" sz="1200" dirty="0">
                  <a:latin typeface="Comic Sans MS" charset="0"/>
                  <a:ea typeface="宋体" charset="0"/>
                  <a:cs typeface="宋体" charset="0"/>
                </a:rPr>
                <a:t>used</a:t>
              </a:r>
              <a:endParaRPr kumimoji="0" lang="en-US" altLang="zh-CN" sz="1200" dirty="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 flipV="1">
              <a:off x="3151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41"/>
            <p:cNvSpPr txBox="1">
              <a:spLocks noChangeArrowheads="1"/>
            </p:cNvSpPr>
            <p:nvPr/>
          </p:nvSpPr>
          <p:spPr bwMode="auto">
            <a:xfrm>
              <a:off x="3041" y="2266"/>
              <a:ext cx="2083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 dirty="0">
                  <a:latin typeface="Comic Sans MS" charset="0"/>
                  <a:ea typeface="宋体" charset="0"/>
                  <a:cs typeface="宋体" charset="0"/>
                </a:rPr>
                <a:t>Options (variable length)</a:t>
              </a:r>
              <a:endParaRPr kumimoji="0" lang="en-US" altLang="zh-CN" sz="2400" dirty="0">
                <a:latin typeface="Times New Roman" charset="0"/>
                <a:ea typeface="宋体" charset="0"/>
                <a:cs typeface="宋体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4068272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107650" cy="4625609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Not used:</a:t>
            </a:r>
            <a:r>
              <a:rPr lang="en-US" dirty="0"/>
              <a:t> for future use and should be set to zero </a:t>
            </a:r>
          </a:p>
          <a:p>
            <a:r>
              <a:rPr lang="en-US" b="1" dirty="0"/>
              <a:t>Receive window: </a:t>
            </a:r>
            <a:r>
              <a:rPr lang="en-US" dirty="0"/>
              <a:t>the number of bytes that the receiver is currently willing to receive </a:t>
            </a:r>
          </a:p>
          <a:p>
            <a:r>
              <a:rPr lang="en-US" b="1" dirty="0"/>
              <a:t>Checksum: </a:t>
            </a:r>
            <a:r>
              <a:rPr lang="en-US" dirty="0"/>
              <a:t>The 16-bit checksum field is used for error-checking of the header and data</a:t>
            </a:r>
          </a:p>
          <a:p>
            <a:r>
              <a:rPr lang="en-US" b="1" dirty="0"/>
              <a:t>Option </a:t>
            </a:r>
            <a:r>
              <a:rPr lang="en-US" b="1" dirty="0" smtClean="0"/>
              <a:t>field: </a:t>
            </a:r>
            <a:r>
              <a:rPr lang="en-US" dirty="0" smtClean="0"/>
              <a:t>has </a:t>
            </a:r>
            <a:r>
              <a:rPr lang="en-US" dirty="0"/>
              <a:t>many different </a:t>
            </a:r>
            <a:r>
              <a:rPr lang="en-US" dirty="0" smtClean="0"/>
              <a:t>options.</a:t>
            </a:r>
          </a:p>
          <a:p>
            <a:pPr lvl="1"/>
            <a:r>
              <a:rPr lang="en-US" dirty="0" smtClean="0"/>
              <a:t>For example</a:t>
            </a:r>
            <a:r>
              <a:rPr lang="en-US" dirty="0"/>
              <a:t> </a:t>
            </a:r>
            <a:r>
              <a:rPr lang="en-US" dirty="0" smtClean="0"/>
              <a:t>MSS (maximum </a:t>
            </a:r>
            <a:r>
              <a:rPr lang="en-US" dirty="0"/>
              <a:t>segment </a:t>
            </a:r>
            <a:r>
              <a:rPr lang="en-US" dirty="0" smtClean="0"/>
              <a:t>size) </a:t>
            </a:r>
            <a:r>
              <a:rPr lang="en-US" dirty="0"/>
              <a:t>option</a:t>
            </a:r>
            <a:r>
              <a:rPr lang="en-US" dirty="0" smtClean="0"/>
              <a:t>, which specifies the maximum </a:t>
            </a:r>
            <a:r>
              <a:rPr lang="en-US" dirty="0"/>
              <a:t>sized segment the sender wants to </a:t>
            </a:r>
            <a:r>
              <a:rPr lang="en-US" dirty="0" smtClean="0"/>
              <a:t>receive.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/>
              <a:t> data portion of the TCP segment is optional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7</a:t>
            </a:fld>
            <a:endParaRPr kumimoji="0"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824866" y="1523999"/>
            <a:ext cx="3861933" cy="4953000"/>
            <a:chOff x="2820" y="659"/>
            <a:chExt cx="2574" cy="335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905" y="917"/>
              <a:ext cx="2489" cy="3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851" y="990"/>
              <a:ext cx="2489" cy="30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kumimoji="0" 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852" y="968"/>
              <a:ext cx="1229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source port #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169" y="971"/>
              <a:ext cx="106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dest port #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853" y="1226"/>
              <a:ext cx="248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2849" y="146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4075" y="99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740" y="659"/>
              <a:ext cx="633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32 bits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417" y="811"/>
              <a:ext cx="899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rot="10800000">
              <a:off x="2837" y="818"/>
              <a:ext cx="8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435" y="2845"/>
              <a:ext cx="1419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application</a:t>
              </a:r>
            </a:p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data </a:t>
              </a:r>
            </a:p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(variable length)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250" y="1213"/>
              <a:ext cx="156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sequence number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2855" y="17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2999" y="1465"/>
              <a:ext cx="214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>
                  <a:latin typeface="Comic Sans MS" charset="0"/>
                  <a:ea typeface="宋体" charset="0"/>
                  <a:cs typeface="宋体" charset="0"/>
                </a:rPr>
                <a:t>acknowledgement number</a:t>
              </a:r>
              <a:endParaRPr kumimoji="0" lang="en-US" altLang="zh-CN" sz="20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2852" y="19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2849" y="2200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2849" y="25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H="1" flipV="1">
              <a:off x="4084" y="1707"/>
              <a:ext cx="3" cy="4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051" y="1712"/>
              <a:ext cx="1295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rcvr window size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4125" y="1961"/>
              <a:ext cx="1227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ptr urgent data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3062" y="1949"/>
              <a:ext cx="805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checksum</a:t>
              </a:r>
              <a:endParaRPr kumimoji="0" lang="en-US" altLang="zh-CN" sz="18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3930" y="1730"/>
              <a:ext cx="205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F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3985" y="1701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3883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3778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V="1">
              <a:off x="3676" y="1707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V="1">
              <a:off x="3577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3469" y="171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3822" y="1727"/>
              <a:ext cx="21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S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3721" y="1727"/>
              <a:ext cx="208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R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6" name="Text Box 35"/>
            <p:cNvSpPr txBox="1">
              <a:spLocks noChangeArrowheads="1"/>
            </p:cNvSpPr>
            <p:nvPr/>
          </p:nvSpPr>
          <p:spPr bwMode="auto">
            <a:xfrm>
              <a:off x="3623" y="1725"/>
              <a:ext cx="193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P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3513" y="1725"/>
              <a:ext cx="22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A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3411" y="1725"/>
              <a:ext cx="22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Comic Sans MS" charset="0"/>
                  <a:ea typeface="宋体" charset="0"/>
                  <a:cs typeface="宋体" charset="0"/>
                </a:rPr>
                <a:t>U</a:t>
              </a:r>
              <a:endParaRPr kumimoji="0" lang="en-US" altLang="zh-CN" sz="240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39" name="Text Box 38"/>
            <p:cNvSpPr txBox="1">
              <a:spLocks noChangeArrowheads="1"/>
            </p:cNvSpPr>
            <p:nvPr/>
          </p:nvSpPr>
          <p:spPr bwMode="auto">
            <a:xfrm>
              <a:off x="2820" y="1665"/>
              <a:ext cx="360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200" dirty="0">
                  <a:latin typeface="Comic Sans MS" charset="0"/>
                  <a:ea typeface="宋体" charset="0"/>
                  <a:cs typeface="宋体" charset="0"/>
                </a:rPr>
                <a:t>head</a:t>
              </a:r>
            </a:p>
            <a:p>
              <a:pPr algn="ctr"/>
              <a:r>
                <a:rPr kumimoji="0" lang="en-US" altLang="zh-CN" sz="1200" dirty="0" err="1">
                  <a:latin typeface="Comic Sans MS" charset="0"/>
                  <a:ea typeface="宋体" charset="0"/>
                  <a:cs typeface="宋体" charset="0"/>
                </a:rPr>
                <a:t>len</a:t>
              </a:r>
              <a:endParaRPr kumimoji="0" lang="en-US" altLang="zh-CN" sz="1200" dirty="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3127" y="1665"/>
              <a:ext cx="34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200" dirty="0">
                  <a:latin typeface="Comic Sans MS" charset="0"/>
                  <a:ea typeface="宋体" charset="0"/>
                  <a:cs typeface="宋体" charset="0"/>
                </a:rPr>
                <a:t>not</a:t>
              </a:r>
            </a:p>
            <a:p>
              <a:pPr algn="ctr"/>
              <a:r>
                <a:rPr kumimoji="0" lang="en-US" altLang="zh-CN" sz="1200" dirty="0">
                  <a:latin typeface="Comic Sans MS" charset="0"/>
                  <a:ea typeface="宋体" charset="0"/>
                  <a:cs typeface="宋体" charset="0"/>
                </a:rPr>
                <a:t>used</a:t>
              </a:r>
              <a:endParaRPr kumimoji="0" lang="en-US" altLang="zh-CN" sz="1200" dirty="0">
                <a:latin typeface="Times New Roman" charset="0"/>
                <a:ea typeface="宋体" charset="0"/>
                <a:cs typeface="宋体" charset="0"/>
              </a:endParaRPr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 flipV="1">
              <a:off x="3151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41"/>
            <p:cNvSpPr txBox="1">
              <a:spLocks noChangeArrowheads="1"/>
            </p:cNvSpPr>
            <p:nvPr/>
          </p:nvSpPr>
          <p:spPr bwMode="auto">
            <a:xfrm>
              <a:off x="3041" y="2266"/>
              <a:ext cx="2083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2000" dirty="0">
                  <a:latin typeface="Comic Sans MS" charset="0"/>
                  <a:ea typeface="宋体" charset="0"/>
                  <a:cs typeface="宋体" charset="0"/>
                </a:rPr>
                <a:t>Options (variable length)</a:t>
              </a:r>
              <a:endParaRPr kumimoji="0" lang="en-US" altLang="zh-CN" sz="2400" dirty="0">
                <a:latin typeface="Times New Roman" charset="0"/>
                <a:ea typeface="宋体" charset="0"/>
                <a:cs typeface="宋体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8056843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Establishing a TCP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10765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‘3-way handshake</a:t>
            </a:r>
            <a:r>
              <a:rPr lang="en-US" dirty="0" smtClean="0"/>
              <a:t>’:</a:t>
            </a:r>
            <a:endParaRPr lang="en-US" dirty="0"/>
          </a:p>
          <a:p>
            <a:pPr lvl="1"/>
            <a:r>
              <a:rPr lang="en-US" dirty="0" smtClean="0"/>
              <a:t>Client </a:t>
            </a:r>
            <a:r>
              <a:rPr lang="en-US" dirty="0"/>
              <a:t>sends SYN with initial sequence number (ISN = X)</a:t>
            </a:r>
          </a:p>
          <a:p>
            <a:pPr lvl="1"/>
            <a:r>
              <a:rPr lang="en-US" dirty="0"/>
              <a:t>Server responds with its own SYN w/</a:t>
            </a:r>
            <a:r>
              <a:rPr lang="en-US" dirty="0" err="1"/>
              <a:t>seq</a:t>
            </a:r>
            <a:r>
              <a:rPr lang="en-US" dirty="0"/>
              <a:t> number Y and ACK of client ISN with X+1 (</a:t>
            </a:r>
            <a:r>
              <a:rPr lang="en-US" dirty="0" smtClean="0"/>
              <a:t>next expected </a:t>
            </a:r>
            <a:r>
              <a:rPr lang="en-US" dirty="0"/>
              <a:t>byte)</a:t>
            </a:r>
          </a:p>
          <a:p>
            <a:pPr lvl="1"/>
            <a:r>
              <a:rPr lang="en-US" dirty="0"/>
              <a:t>Client ACKs server's ISN with Y+1</a:t>
            </a:r>
          </a:p>
          <a:p>
            <a:pPr lvl="1"/>
            <a:r>
              <a:rPr lang="en-US" dirty="0" smtClean="0"/>
              <a:t>X</a:t>
            </a:r>
            <a:r>
              <a:rPr lang="en-US" dirty="0"/>
              <a:t>, Y randomly chosen</a:t>
            </a:r>
          </a:p>
          <a:p>
            <a:pPr lvl="1"/>
            <a:r>
              <a:rPr lang="en-US" dirty="0"/>
              <a:t>All modulo 32-bit arithmetic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8</a:t>
            </a:fld>
            <a:endParaRPr kumimoji="0" lang="en-US"/>
          </a:p>
        </p:txBody>
      </p:sp>
      <p:sp>
        <p:nvSpPr>
          <p:cNvPr id="43" name="Line 4"/>
          <p:cNvSpPr>
            <a:spLocks noChangeShapeType="1"/>
          </p:cNvSpPr>
          <p:nvPr/>
        </p:nvSpPr>
        <p:spPr bwMode="auto">
          <a:xfrm>
            <a:off x="5392682" y="2772232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697482" y="1959432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client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 rot="706751">
            <a:off x="6307082" y="2753182"/>
            <a:ext cx="8366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SYN (X)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6878582" y="1959432"/>
            <a:ext cx="800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server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7" name="Line 8"/>
          <p:cNvSpPr>
            <a:spLocks noChangeShapeType="1"/>
          </p:cNvSpPr>
          <p:nvPr/>
        </p:nvSpPr>
        <p:spPr bwMode="auto">
          <a:xfrm>
            <a:off x="5392682" y="4905832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9"/>
          <p:cNvSpPr>
            <a:spLocks noChangeShapeType="1"/>
          </p:cNvSpPr>
          <p:nvPr/>
        </p:nvSpPr>
        <p:spPr bwMode="auto">
          <a:xfrm flipH="1">
            <a:off x="7983482" y="2619832"/>
            <a:ext cx="0" cy="3409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10"/>
          <p:cNvSpPr>
            <a:spLocks noChangeShapeType="1"/>
          </p:cNvSpPr>
          <p:nvPr/>
        </p:nvSpPr>
        <p:spPr bwMode="auto">
          <a:xfrm flipH="1">
            <a:off x="5487932" y="3829507"/>
            <a:ext cx="2495550" cy="7524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 rot="20673133">
            <a:off x="5251395" y="3896182"/>
            <a:ext cx="2732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SYN (Y) + ACK (X+1)</a:t>
            </a:r>
            <a:endParaRPr kumimoji="0" lang="en-US" altLang="zh-CN" sz="1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 rot="706751">
            <a:off x="6154682" y="4886782"/>
            <a:ext cx="1038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400">
                <a:ea typeface="宋体" charset="0"/>
                <a:cs typeface="宋体" charset="0"/>
              </a:rPr>
              <a:t>ACK (Y+1)</a:t>
            </a:r>
          </a:p>
        </p:txBody>
      </p:sp>
      <p:sp>
        <p:nvSpPr>
          <p:cNvPr id="52" name="Line 13"/>
          <p:cNvSpPr>
            <a:spLocks noChangeShapeType="1"/>
          </p:cNvSpPr>
          <p:nvPr/>
        </p:nvSpPr>
        <p:spPr bwMode="auto">
          <a:xfrm>
            <a:off x="5392682" y="2448382"/>
            <a:ext cx="0" cy="3571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4325882" y="2295982"/>
            <a:ext cx="1068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connect()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8029520" y="2472195"/>
            <a:ext cx="90011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listen()</a:t>
            </a:r>
          </a:p>
          <a:p>
            <a:pPr algn="ctr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port 80</a:t>
            </a:r>
          </a:p>
        </p:txBody>
      </p:sp>
      <p:pic>
        <p:nvPicPr>
          <p:cNvPr id="55" name="Picture 16" descr="laptop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682" y="1640345"/>
            <a:ext cx="7318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17" descr="tower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645" y="1716545"/>
            <a:ext cx="7318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Text Box 18"/>
          <p:cNvSpPr txBox="1">
            <a:spLocks noChangeArrowheads="1"/>
          </p:cNvSpPr>
          <p:nvPr/>
        </p:nvSpPr>
        <p:spPr bwMode="auto">
          <a:xfrm>
            <a:off x="7983482" y="5534482"/>
            <a:ext cx="96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kumimoji="0" lang="en-US" altLang="zh-CN" dirty="0">
                <a:latin typeface="Comic Sans MS" charset="0"/>
                <a:ea typeface="宋体" charset="0"/>
                <a:cs typeface="宋体" charset="0"/>
              </a:rPr>
              <a:t>accept()</a:t>
            </a: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8059682" y="5915482"/>
            <a:ext cx="766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kumimoji="0" lang="en-US" altLang="zh-CN">
                <a:latin typeface="Comic Sans MS" charset="0"/>
                <a:ea typeface="宋体" charset="0"/>
                <a:cs typeface="宋体" charset="0"/>
              </a:rPr>
              <a:t>read()</a:t>
            </a:r>
          </a:p>
        </p:txBody>
      </p:sp>
      <p:grpSp>
        <p:nvGrpSpPr>
          <p:cNvPr id="59" name="Group 20"/>
          <p:cNvGrpSpPr>
            <a:grpSpLocks/>
          </p:cNvGrpSpPr>
          <p:nvPr/>
        </p:nvGrpSpPr>
        <p:grpSpPr bwMode="auto">
          <a:xfrm>
            <a:off x="5087882" y="5191582"/>
            <a:ext cx="658813" cy="366713"/>
            <a:chOff x="3304" y="3530"/>
            <a:chExt cx="415" cy="231"/>
          </a:xfrm>
        </p:grpSpPr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61" name="Text Box 22"/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Comic Sans MS" charset="0"/>
                  <a:ea typeface="宋体" charset="0"/>
                  <a:cs typeface="宋体" charset="0"/>
                </a:rPr>
                <a:t>time</a:t>
              </a:r>
              <a:endParaRPr kumimoji="0" lang="en-US" altLang="zh-CN" sz="1000">
                <a:latin typeface="Times New Roman" charset="0"/>
                <a:ea typeface="宋体" charset="0"/>
                <a:cs typeface="宋体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8960428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09225"/>
            <a:ext cx="8229600" cy="339157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Sender TCP passes segments to IP to transmit:</a:t>
            </a:r>
          </a:p>
          <a:p>
            <a:pPr lvl="1"/>
            <a:r>
              <a:rPr lang="en-US" dirty="0"/>
              <a:t>Keeps a copy in buffer at send side in case of loss</a:t>
            </a:r>
          </a:p>
          <a:p>
            <a:pPr lvl="1"/>
            <a:r>
              <a:rPr lang="en-US" dirty="0"/>
              <a:t>Called a “reliable byte stream” protocol </a:t>
            </a:r>
          </a:p>
          <a:p>
            <a:pPr lvl="1"/>
            <a:r>
              <a:rPr lang="en-US" dirty="0"/>
              <a:t>Sender must obey receiver advertised window</a:t>
            </a:r>
          </a:p>
          <a:p>
            <a:endParaRPr lang="en-US" dirty="0" smtClean="0"/>
          </a:p>
          <a:p>
            <a:r>
              <a:rPr lang="en-US" dirty="0" smtClean="0"/>
              <a:t>Receiver </a:t>
            </a:r>
            <a:r>
              <a:rPr lang="en-US" dirty="0"/>
              <a:t>sends acknowledgments (ACKs)</a:t>
            </a:r>
          </a:p>
          <a:p>
            <a:pPr lvl="1"/>
            <a:r>
              <a:rPr lang="en-US" dirty="0"/>
              <a:t>ACKs can be piggybacked on data going the other way</a:t>
            </a:r>
          </a:p>
          <a:p>
            <a:pPr lvl="1"/>
            <a:r>
              <a:rPr lang="en-US" dirty="0"/>
              <a:t>Protocol allows receiver to ACK every other packet in attempt to reduce ACK traffic (delayed ACKs)</a:t>
            </a:r>
          </a:p>
          <a:p>
            <a:pPr lvl="1"/>
            <a:r>
              <a:rPr lang="en-US" dirty="0"/>
              <a:t>Delay should not be more than 500 </a:t>
            </a:r>
            <a:r>
              <a:rPr lang="en-US" dirty="0" err="1" smtClean="0"/>
              <a:t>ms</a:t>
            </a:r>
            <a:r>
              <a:rPr lang="en-US" dirty="0" smtClean="0"/>
              <a:t> </a:t>
            </a:r>
            <a:r>
              <a:rPr lang="en-US" dirty="0"/>
              <a:t>(typically 200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We will </a:t>
            </a:r>
            <a:r>
              <a:rPr lang="en-US" dirty="0"/>
              <a:t>see how this causes problems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9</a:t>
            </a:fld>
            <a:endParaRPr kumimoji="0"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914400" y="1762216"/>
            <a:ext cx="1687513" cy="989012"/>
            <a:chOff x="1514" y="731"/>
            <a:chExt cx="1063" cy="623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514" y="880"/>
              <a:ext cx="20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FF0000"/>
                  </a:solidFill>
                  <a:ea typeface="宋体" charset="0"/>
                  <a:cs typeface="宋体" charset="0"/>
                </a:rPr>
                <a:t>socket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547" y="967"/>
              <a:ext cx="1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FF0000"/>
                  </a:solidFill>
                  <a:ea typeface="宋体" charset="0"/>
                  <a:cs typeface="宋体" charset="0"/>
                </a:rPr>
                <a:t>layer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849" y="731"/>
              <a:ext cx="624" cy="623"/>
            </a:xfrm>
            <a:prstGeom prst="rect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916" y="1042"/>
              <a:ext cx="491" cy="182"/>
            </a:xfrm>
            <a:prstGeom prst="rect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745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813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881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950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2018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2086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154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223" y="990"/>
              <a:ext cx="41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2291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359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427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495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564" y="990"/>
              <a:ext cx="13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161" y="939"/>
              <a:ext cx="1" cy="7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2143" y="1005"/>
              <a:ext cx="37" cy="37"/>
            </a:xfrm>
            <a:custGeom>
              <a:avLst/>
              <a:gdLst>
                <a:gd name="T0" fmla="*/ 10 w 73"/>
                <a:gd name="T1" fmla="*/ 0 h 73"/>
                <a:gd name="T2" fmla="*/ 5 w 73"/>
                <a:gd name="T3" fmla="*/ 10 h 73"/>
                <a:gd name="T4" fmla="*/ 0 w 73"/>
                <a:gd name="T5" fmla="*/ 0 h 73"/>
                <a:gd name="T6" fmla="*/ 10 w 73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73"/>
                <a:gd name="T14" fmla="*/ 73 w 73"/>
                <a:gd name="T15" fmla="*/ 73 h 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73">
                  <a:moveTo>
                    <a:pt x="73" y="0"/>
                  </a:moveTo>
                  <a:lnTo>
                    <a:pt x="37" y="73"/>
                  </a:lnTo>
                  <a:lnTo>
                    <a:pt x="0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088" y="1053"/>
              <a:ext cx="1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TCP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1979" y="1141"/>
              <a:ext cx="36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send buffer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2343" y="1251"/>
              <a:ext cx="78" cy="77"/>
            </a:xfrm>
            <a:custGeom>
              <a:avLst/>
              <a:gdLst>
                <a:gd name="T0" fmla="*/ 0 w 156"/>
                <a:gd name="T1" fmla="*/ 10 h 154"/>
                <a:gd name="T2" fmla="*/ 1 w 156"/>
                <a:gd name="T3" fmla="*/ 7 h 154"/>
                <a:gd name="T4" fmla="*/ 2 w 156"/>
                <a:gd name="T5" fmla="*/ 5 h 154"/>
                <a:gd name="T6" fmla="*/ 3 w 156"/>
                <a:gd name="T7" fmla="*/ 3 h 154"/>
                <a:gd name="T8" fmla="*/ 6 w 156"/>
                <a:gd name="T9" fmla="*/ 1 h 154"/>
                <a:gd name="T10" fmla="*/ 9 w 156"/>
                <a:gd name="T11" fmla="*/ 0 h 154"/>
                <a:gd name="T12" fmla="*/ 11 w 156"/>
                <a:gd name="T13" fmla="*/ 0 h 154"/>
                <a:gd name="T14" fmla="*/ 14 w 156"/>
                <a:gd name="T15" fmla="*/ 1 h 154"/>
                <a:gd name="T16" fmla="*/ 16 w 156"/>
                <a:gd name="T17" fmla="*/ 3 h 154"/>
                <a:gd name="T18" fmla="*/ 18 w 156"/>
                <a:gd name="T19" fmla="*/ 5 h 154"/>
                <a:gd name="T20" fmla="*/ 20 w 156"/>
                <a:gd name="T21" fmla="*/ 7 h 154"/>
                <a:gd name="T22" fmla="*/ 20 w 156"/>
                <a:gd name="T23" fmla="*/ 10 h 154"/>
                <a:gd name="T24" fmla="*/ 20 w 156"/>
                <a:gd name="T25" fmla="*/ 12 h 154"/>
                <a:gd name="T26" fmla="*/ 18 w 156"/>
                <a:gd name="T27" fmla="*/ 15 h 154"/>
                <a:gd name="T28" fmla="*/ 16 w 156"/>
                <a:gd name="T29" fmla="*/ 17 h 154"/>
                <a:gd name="T30" fmla="*/ 14 w 156"/>
                <a:gd name="T31" fmla="*/ 19 h 154"/>
                <a:gd name="T32" fmla="*/ 11 w 156"/>
                <a:gd name="T33" fmla="*/ 20 h 154"/>
                <a:gd name="T34" fmla="*/ 9 w 156"/>
                <a:gd name="T35" fmla="*/ 20 h 154"/>
                <a:gd name="T36" fmla="*/ 6 w 156"/>
                <a:gd name="T37" fmla="*/ 19 h 154"/>
                <a:gd name="T38" fmla="*/ 3 w 156"/>
                <a:gd name="T39" fmla="*/ 17 h 154"/>
                <a:gd name="T40" fmla="*/ 2 w 156"/>
                <a:gd name="T41" fmla="*/ 15 h 154"/>
                <a:gd name="T42" fmla="*/ 1 w 156"/>
                <a:gd name="T43" fmla="*/ 12 h 154"/>
                <a:gd name="T44" fmla="*/ 0 w 156"/>
                <a:gd name="T45" fmla="*/ 10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6"/>
                <a:gd name="T70" fmla="*/ 0 h 154"/>
                <a:gd name="T71" fmla="*/ 156 w 156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6" h="154">
                  <a:moveTo>
                    <a:pt x="0" y="77"/>
                  </a:moveTo>
                  <a:lnTo>
                    <a:pt x="2" y="55"/>
                  </a:lnTo>
                  <a:lnTo>
                    <a:pt x="13" y="35"/>
                  </a:lnTo>
                  <a:lnTo>
                    <a:pt x="27" y="18"/>
                  </a:lnTo>
                  <a:lnTo>
                    <a:pt x="46" y="6"/>
                  </a:lnTo>
                  <a:lnTo>
                    <a:pt x="67" y="0"/>
                  </a:lnTo>
                  <a:lnTo>
                    <a:pt x="90" y="0"/>
                  </a:lnTo>
                  <a:lnTo>
                    <a:pt x="111" y="6"/>
                  </a:lnTo>
                  <a:lnTo>
                    <a:pt x="128" y="18"/>
                  </a:lnTo>
                  <a:lnTo>
                    <a:pt x="144" y="35"/>
                  </a:lnTo>
                  <a:lnTo>
                    <a:pt x="153" y="55"/>
                  </a:lnTo>
                  <a:lnTo>
                    <a:pt x="156" y="77"/>
                  </a:lnTo>
                  <a:lnTo>
                    <a:pt x="153" y="98"/>
                  </a:lnTo>
                  <a:lnTo>
                    <a:pt x="144" y="119"/>
                  </a:lnTo>
                  <a:lnTo>
                    <a:pt x="128" y="135"/>
                  </a:lnTo>
                  <a:lnTo>
                    <a:pt x="111" y="147"/>
                  </a:lnTo>
                  <a:lnTo>
                    <a:pt x="90" y="154"/>
                  </a:lnTo>
                  <a:lnTo>
                    <a:pt x="67" y="154"/>
                  </a:lnTo>
                  <a:lnTo>
                    <a:pt x="46" y="147"/>
                  </a:lnTo>
                  <a:lnTo>
                    <a:pt x="27" y="135"/>
                  </a:lnTo>
                  <a:lnTo>
                    <a:pt x="13" y="119"/>
                  </a:lnTo>
                  <a:lnTo>
                    <a:pt x="2" y="98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011" y="754"/>
              <a:ext cx="3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application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009" y="841"/>
              <a:ext cx="34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writes data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161" y="1224"/>
              <a:ext cx="140" cy="66"/>
            </a:xfrm>
            <a:custGeom>
              <a:avLst/>
              <a:gdLst>
                <a:gd name="T0" fmla="*/ 0 w 279"/>
                <a:gd name="T1" fmla="*/ 0 h 131"/>
                <a:gd name="T2" fmla="*/ 0 w 279"/>
                <a:gd name="T3" fmla="*/ 17 h 131"/>
                <a:gd name="T4" fmla="*/ 35 w 279"/>
                <a:gd name="T5" fmla="*/ 17 h 131"/>
                <a:gd name="T6" fmla="*/ 0 60000 65536"/>
                <a:gd name="T7" fmla="*/ 0 60000 65536"/>
                <a:gd name="T8" fmla="*/ 0 60000 65536"/>
                <a:gd name="T9" fmla="*/ 0 w 279"/>
                <a:gd name="T10" fmla="*/ 0 h 131"/>
                <a:gd name="T11" fmla="*/ 279 w 279"/>
                <a:gd name="T12" fmla="*/ 131 h 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9" h="131">
                  <a:moveTo>
                    <a:pt x="0" y="0"/>
                  </a:moveTo>
                  <a:lnTo>
                    <a:pt x="0" y="131"/>
                  </a:lnTo>
                  <a:lnTo>
                    <a:pt x="279" y="13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296" y="1266"/>
              <a:ext cx="47" cy="47"/>
            </a:xfrm>
            <a:custGeom>
              <a:avLst/>
              <a:gdLst>
                <a:gd name="T0" fmla="*/ 0 w 94"/>
                <a:gd name="T1" fmla="*/ 0 h 95"/>
                <a:gd name="T2" fmla="*/ 12 w 94"/>
                <a:gd name="T3" fmla="*/ 5 h 95"/>
                <a:gd name="T4" fmla="*/ 0 w 94"/>
                <a:gd name="T5" fmla="*/ 11 h 95"/>
                <a:gd name="T6" fmla="*/ 0 w 94"/>
                <a:gd name="T7" fmla="*/ 0 h 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"/>
                <a:gd name="T13" fmla="*/ 0 h 95"/>
                <a:gd name="T14" fmla="*/ 94 w 94"/>
                <a:gd name="T15" fmla="*/ 95 h 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" h="95">
                  <a:moveTo>
                    <a:pt x="0" y="0"/>
                  </a:moveTo>
                  <a:lnTo>
                    <a:pt x="94" y="47"/>
                  </a:lnTo>
                  <a:lnTo>
                    <a:pt x="0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6553200" y="1760628"/>
            <a:ext cx="1612900" cy="989013"/>
            <a:chOff x="3481" y="731"/>
            <a:chExt cx="1016" cy="623"/>
          </a:xfrm>
        </p:grpSpPr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3512" y="731"/>
              <a:ext cx="624" cy="623"/>
            </a:xfrm>
            <a:prstGeom prst="rect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3572" y="1042"/>
              <a:ext cx="508" cy="182"/>
            </a:xfrm>
            <a:prstGeom prst="rect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3481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3549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3617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3685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3754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3822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3890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3958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4027" y="993"/>
              <a:ext cx="41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4095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4163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4231" y="993"/>
              <a:ext cx="1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3824" y="980"/>
              <a:ext cx="1" cy="6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3800" y="939"/>
              <a:ext cx="47" cy="47"/>
            </a:xfrm>
            <a:custGeom>
              <a:avLst/>
              <a:gdLst>
                <a:gd name="T0" fmla="*/ 0 w 95"/>
                <a:gd name="T1" fmla="*/ 12 h 94"/>
                <a:gd name="T2" fmla="*/ 5 w 95"/>
                <a:gd name="T3" fmla="*/ 0 h 94"/>
                <a:gd name="T4" fmla="*/ 11 w 95"/>
                <a:gd name="T5" fmla="*/ 12 h 94"/>
                <a:gd name="T6" fmla="*/ 0 w 95"/>
                <a:gd name="T7" fmla="*/ 12 h 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"/>
                <a:gd name="T13" fmla="*/ 0 h 94"/>
                <a:gd name="T14" fmla="*/ 95 w 95"/>
                <a:gd name="T15" fmla="*/ 94 h 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" h="94">
                  <a:moveTo>
                    <a:pt x="0" y="94"/>
                  </a:moveTo>
                  <a:lnTo>
                    <a:pt x="47" y="0"/>
                  </a:lnTo>
                  <a:lnTo>
                    <a:pt x="95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3750" y="1053"/>
              <a:ext cx="1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TCP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3603" y="1141"/>
              <a:ext cx="43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receive buffer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289" y="903"/>
              <a:ext cx="20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FF0000"/>
                  </a:solidFill>
                  <a:ea typeface="宋体" charset="0"/>
                  <a:cs typeface="宋体" charset="0"/>
                </a:rPr>
                <a:t>socket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322" y="990"/>
              <a:ext cx="1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FF0000"/>
                  </a:solidFill>
                  <a:ea typeface="宋体" charset="0"/>
                  <a:cs typeface="宋体" charset="0"/>
                </a:rPr>
                <a:t>layer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3564" y="1251"/>
              <a:ext cx="78" cy="77"/>
            </a:xfrm>
            <a:custGeom>
              <a:avLst/>
              <a:gdLst>
                <a:gd name="T0" fmla="*/ 0 w 156"/>
                <a:gd name="T1" fmla="*/ 10 h 154"/>
                <a:gd name="T2" fmla="*/ 1 w 156"/>
                <a:gd name="T3" fmla="*/ 7 h 154"/>
                <a:gd name="T4" fmla="*/ 2 w 156"/>
                <a:gd name="T5" fmla="*/ 5 h 154"/>
                <a:gd name="T6" fmla="*/ 3 w 156"/>
                <a:gd name="T7" fmla="*/ 3 h 154"/>
                <a:gd name="T8" fmla="*/ 6 w 156"/>
                <a:gd name="T9" fmla="*/ 1 h 154"/>
                <a:gd name="T10" fmla="*/ 9 w 156"/>
                <a:gd name="T11" fmla="*/ 0 h 154"/>
                <a:gd name="T12" fmla="*/ 11 w 156"/>
                <a:gd name="T13" fmla="*/ 0 h 154"/>
                <a:gd name="T14" fmla="*/ 14 w 156"/>
                <a:gd name="T15" fmla="*/ 1 h 154"/>
                <a:gd name="T16" fmla="*/ 17 w 156"/>
                <a:gd name="T17" fmla="*/ 3 h 154"/>
                <a:gd name="T18" fmla="*/ 18 w 156"/>
                <a:gd name="T19" fmla="*/ 5 h 154"/>
                <a:gd name="T20" fmla="*/ 19 w 156"/>
                <a:gd name="T21" fmla="*/ 7 h 154"/>
                <a:gd name="T22" fmla="*/ 20 w 156"/>
                <a:gd name="T23" fmla="*/ 10 h 154"/>
                <a:gd name="T24" fmla="*/ 19 w 156"/>
                <a:gd name="T25" fmla="*/ 12 h 154"/>
                <a:gd name="T26" fmla="*/ 18 w 156"/>
                <a:gd name="T27" fmla="*/ 15 h 154"/>
                <a:gd name="T28" fmla="*/ 17 w 156"/>
                <a:gd name="T29" fmla="*/ 17 h 154"/>
                <a:gd name="T30" fmla="*/ 14 w 156"/>
                <a:gd name="T31" fmla="*/ 19 h 154"/>
                <a:gd name="T32" fmla="*/ 11 w 156"/>
                <a:gd name="T33" fmla="*/ 20 h 154"/>
                <a:gd name="T34" fmla="*/ 9 w 156"/>
                <a:gd name="T35" fmla="*/ 20 h 154"/>
                <a:gd name="T36" fmla="*/ 6 w 156"/>
                <a:gd name="T37" fmla="*/ 19 h 154"/>
                <a:gd name="T38" fmla="*/ 3 w 156"/>
                <a:gd name="T39" fmla="*/ 17 h 154"/>
                <a:gd name="T40" fmla="*/ 2 w 156"/>
                <a:gd name="T41" fmla="*/ 15 h 154"/>
                <a:gd name="T42" fmla="*/ 1 w 156"/>
                <a:gd name="T43" fmla="*/ 12 h 154"/>
                <a:gd name="T44" fmla="*/ 0 w 156"/>
                <a:gd name="T45" fmla="*/ 10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6"/>
                <a:gd name="T70" fmla="*/ 0 h 154"/>
                <a:gd name="T71" fmla="*/ 156 w 156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6" h="154">
                  <a:moveTo>
                    <a:pt x="0" y="77"/>
                  </a:moveTo>
                  <a:lnTo>
                    <a:pt x="3" y="55"/>
                  </a:lnTo>
                  <a:lnTo>
                    <a:pt x="12" y="35"/>
                  </a:lnTo>
                  <a:lnTo>
                    <a:pt x="26" y="18"/>
                  </a:lnTo>
                  <a:lnTo>
                    <a:pt x="45" y="6"/>
                  </a:lnTo>
                  <a:lnTo>
                    <a:pt x="66" y="0"/>
                  </a:lnTo>
                  <a:lnTo>
                    <a:pt x="89" y="0"/>
                  </a:lnTo>
                  <a:lnTo>
                    <a:pt x="110" y="6"/>
                  </a:lnTo>
                  <a:lnTo>
                    <a:pt x="129" y="18"/>
                  </a:lnTo>
                  <a:lnTo>
                    <a:pt x="143" y="35"/>
                  </a:lnTo>
                  <a:lnTo>
                    <a:pt x="152" y="55"/>
                  </a:lnTo>
                  <a:lnTo>
                    <a:pt x="156" y="77"/>
                  </a:lnTo>
                  <a:lnTo>
                    <a:pt x="152" y="98"/>
                  </a:lnTo>
                  <a:lnTo>
                    <a:pt x="143" y="119"/>
                  </a:lnTo>
                  <a:lnTo>
                    <a:pt x="129" y="135"/>
                  </a:lnTo>
                  <a:lnTo>
                    <a:pt x="110" y="147"/>
                  </a:lnTo>
                  <a:lnTo>
                    <a:pt x="89" y="154"/>
                  </a:lnTo>
                  <a:lnTo>
                    <a:pt x="66" y="154"/>
                  </a:lnTo>
                  <a:lnTo>
                    <a:pt x="45" y="147"/>
                  </a:lnTo>
                  <a:lnTo>
                    <a:pt x="26" y="135"/>
                  </a:lnTo>
                  <a:lnTo>
                    <a:pt x="12" y="119"/>
                  </a:lnTo>
                  <a:lnTo>
                    <a:pt x="3" y="98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3654" y="760"/>
              <a:ext cx="3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application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3655" y="847"/>
              <a:ext cx="3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en-US" altLang="zh-CN" sz="900">
                  <a:solidFill>
                    <a:srgbClr val="000000"/>
                  </a:solidFill>
                  <a:ea typeface="宋体" charset="0"/>
                  <a:cs typeface="宋体" charset="0"/>
                </a:rPr>
                <a:t>reads data</a:t>
              </a:r>
              <a:endParaRPr kumimoji="0" lang="en-US" altLang="zh-CN" sz="2400">
                <a:latin typeface="Comic Sans MS" charset="0"/>
                <a:ea typeface="宋体" charset="0"/>
                <a:cs typeface="宋体" charset="0"/>
              </a:endParaRPr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3642" y="1266"/>
              <a:ext cx="182" cy="24"/>
            </a:xfrm>
            <a:custGeom>
              <a:avLst/>
              <a:gdLst>
                <a:gd name="T0" fmla="*/ 0 w 363"/>
                <a:gd name="T1" fmla="*/ 6 h 47"/>
                <a:gd name="T2" fmla="*/ 46 w 363"/>
                <a:gd name="T3" fmla="*/ 6 h 47"/>
                <a:gd name="T4" fmla="*/ 46 w 363"/>
                <a:gd name="T5" fmla="*/ 0 h 47"/>
                <a:gd name="T6" fmla="*/ 0 60000 65536"/>
                <a:gd name="T7" fmla="*/ 0 60000 65536"/>
                <a:gd name="T8" fmla="*/ 0 60000 65536"/>
                <a:gd name="T9" fmla="*/ 0 w 363"/>
                <a:gd name="T10" fmla="*/ 0 h 47"/>
                <a:gd name="T11" fmla="*/ 363 w 363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3" h="47">
                  <a:moveTo>
                    <a:pt x="0" y="47"/>
                  </a:moveTo>
                  <a:lnTo>
                    <a:pt x="363" y="47"/>
                  </a:lnTo>
                  <a:lnTo>
                    <a:pt x="363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3800" y="1224"/>
              <a:ext cx="47" cy="47"/>
            </a:xfrm>
            <a:custGeom>
              <a:avLst/>
              <a:gdLst>
                <a:gd name="T0" fmla="*/ 0 w 95"/>
                <a:gd name="T1" fmla="*/ 11 h 95"/>
                <a:gd name="T2" fmla="*/ 5 w 95"/>
                <a:gd name="T3" fmla="*/ 0 h 95"/>
                <a:gd name="T4" fmla="*/ 11 w 95"/>
                <a:gd name="T5" fmla="*/ 11 h 95"/>
                <a:gd name="T6" fmla="*/ 0 w 95"/>
                <a:gd name="T7" fmla="*/ 11 h 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"/>
                <a:gd name="T13" fmla="*/ 0 h 95"/>
                <a:gd name="T14" fmla="*/ 95 w 95"/>
                <a:gd name="T15" fmla="*/ 95 h 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" h="95">
                  <a:moveTo>
                    <a:pt x="0" y="95"/>
                  </a:moveTo>
                  <a:lnTo>
                    <a:pt x="47" y="0"/>
                  </a:lnTo>
                  <a:lnTo>
                    <a:pt x="95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Line 57"/>
          <p:cNvSpPr>
            <a:spLocks noChangeShapeType="1"/>
          </p:cNvSpPr>
          <p:nvPr/>
        </p:nvSpPr>
        <p:spPr bwMode="auto">
          <a:xfrm>
            <a:off x="2743200" y="2446428"/>
            <a:ext cx="3657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58"/>
          <p:cNvSpPr>
            <a:spLocks noChangeShapeType="1"/>
          </p:cNvSpPr>
          <p:nvPr/>
        </p:nvSpPr>
        <p:spPr bwMode="auto">
          <a:xfrm flipH="1">
            <a:off x="2590800" y="2598828"/>
            <a:ext cx="3657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3314700" y="2281328"/>
            <a:ext cx="876300" cy="241300"/>
            <a:chOff x="2160" y="1240"/>
            <a:chExt cx="552" cy="152"/>
          </a:xfrm>
        </p:grpSpPr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2183" y="1248"/>
              <a:ext cx="505" cy="144"/>
            </a:xfrm>
            <a:prstGeom prst="rect">
              <a:avLst/>
            </a:prstGeom>
            <a:solidFill>
              <a:schemeClr val="accent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62" name="Text Box 61"/>
            <p:cNvSpPr txBox="1">
              <a:spLocks noChangeArrowheads="1"/>
            </p:cNvSpPr>
            <p:nvPr/>
          </p:nvSpPr>
          <p:spPr bwMode="auto">
            <a:xfrm>
              <a:off x="2160" y="1240"/>
              <a:ext cx="552" cy="1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kumimoji="0" lang="en-US" altLang="zh-CN" sz="900">
                  <a:ea typeface="宋体" charset="0"/>
                  <a:cs typeface="宋体" charset="0"/>
                </a:rPr>
                <a:t>data segment</a:t>
              </a:r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4826000" y="2522628"/>
            <a:ext cx="889000" cy="228600"/>
            <a:chOff x="2400" y="816"/>
            <a:chExt cx="560" cy="144"/>
          </a:xfrm>
        </p:grpSpPr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2423" y="816"/>
              <a:ext cx="505" cy="14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宋体" charset="0"/>
                <a:cs typeface="宋体" charset="0"/>
              </a:endParaRPr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2400" y="816"/>
              <a:ext cx="560" cy="14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kumimoji="0" lang="en-US" altLang="zh-CN" sz="900">
                  <a:ea typeface="宋体" charset="0"/>
                  <a:cs typeface="宋体" charset="0"/>
                </a:rPr>
                <a:t>ACK segment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079695"/>
      </p:ext>
    </p:extLst>
  </p:cSld>
  <p:clrMapOvr>
    <a:masterClrMapping/>
  </p:clrMapOvr>
  <p:transition xmlns:p14="http://schemas.microsoft.com/office/powerpoint/2010/main"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Template.potx</Template>
  <TotalTime>148</TotalTime>
  <Words>1976</Words>
  <Application>Microsoft Macintosh PowerPoint</Application>
  <PresentationFormat>On-screen Show (4:3)</PresentationFormat>
  <Paragraphs>414</Paragraphs>
  <Slides>21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Template</vt:lpstr>
      <vt:lpstr>TCP Protocol Specification</vt:lpstr>
      <vt:lpstr>Overview</vt:lpstr>
      <vt:lpstr>Features</vt:lpstr>
      <vt:lpstr>Features</vt:lpstr>
      <vt:lpstr>TCP Header</vt:lpstr>
      <vt:lpstr>TCP Header</vt:lpstr>
      <vt:lpstr>TCP Header</vt:lpstr>
      <vt:lpstr>Establishing a TCP Connection</vt:lpstr>
      <vt:lpstr>Sending Data</vt:lpstr>
      <vt:lpstr>Example</vt:lpstr>
      <vt:lpstr>Preventing Congestion</vt:lpstr>
      <vt:lpstr>Congestion Control Principles</vt:lpstr>
      <vt:lpstr>Slow Start</vt:lpstr>
      <vt:lpstr>Congestion Avoidance</vt:lpstr>
      <vt:lpstr>How are losses recovered?</vt:lpstr>
      <vt:lpstr>Fast Retransmit</vt:lpstr>
      <vt:lpstr>Connection Termination</vt:lpstr>
      <vt:lpstr>The TCP State Machine</vt:lpstr>
      <vt:lpstr>TCP Connection Establishment</vt:lpstr>
      <vt:lpstr>TCP Connection Termination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Arsham Skrenes</dc:creator>
  <cp:lastModifiedBy>Arsham Skrenes</cp:lastModifiedBy>
  <cp:revision>52</cp:revision>
  <dcterms:created xsi:type="dcterms:W3CDTF">2014-01-12T22:54:17Z</dcterms:created>
  <dcterms:modified xsi:type="dcterms:W3CDTF">2014-02-12T23:36:19Z</dcterms:modified>
</cp:coreProperties>
</file>