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5" r:id="rId18"/>
    <p:sldId id="276" r:id="rId19"/>
    <p:sldId id="277" r:id="rId20"/>
    <p:sldId id="279" r:id="rId21"/>
    <p:sldId id="280" r:id="rId22"/>
    <p:sldId id="278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203A1-A94A-2F40-8BCC-F051E176E3B6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1C6A9-95C9-3545-9B70-75F49B4C95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6744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53F83-EB39-5D4F-B619-A04BABE9767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D3703-6B45-B642-9F86-7316587D7A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988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2A79-6736-1947-9C2B-82C74BE37EEA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32C3-64A0-8A4F-8E37-10D0AF486059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F448-2192-8A44-906F-42109D2C00F5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33FC-F045-4645-ADDF-D1FBC18F7AD0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4F9B-0292-C545-9279-3F1CCA90913B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8BC6-D15A-6B46-B915-1F205C472614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1F99-1456-7941-A7DE-43E2D1716F36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552F-E54B-0C4E-9029-AC9CC6CAF46A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E5F0-4A61-5648-9F2B-C2E1B206696C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DFCD-D691-D145-A3DD-392DBB5ADDEA}" type="datetime1">
              <a:rPr lang="en-CA" smtClean="0"/>
              <a:pPr/>
              <a:t>15/01/2014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CA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716F23A-A3FE-F947-963D-A72EE6F805F5}" type="datetime1">
              <a:rPr lang="en-CA" smtClean="0"/>
              <a:pPr/>
              <a:t>15/01/2014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ED408BE-9C53-CB4D-AD9B-8EF80344673D}" type="datetime1">
              <a:rPr lang="en-CA" smtClean="0"/>
              <a:pPr/>
              <a:t>15/01/2014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danr/courses/6761/Summer03/intro/6761-1b-sockets.ppt" TargetMode="External"/><Relationship Id="rId2" Type="http://schemas.openxmlformats.org/officeDocument/2006/relationships/hyperlink" Target="http://beej.us/guide/bgnet/output/html/multipage/index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Socket Programming with 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</a:t>
            </a:r>
            <a:r>
              <a:rPr lang="en-US" dirty="0" smtClean="0"/>
              <a:t>of Calgary – CPSC 441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302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and Clients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1409700" y="1716597"/>
            <a:ext cx="42322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+mn-lt"/>
              </a:rPr>
              <a:t>From: UNIX Network Programming Volume 1, figure 4.1</a:t>
            </a:r>
            <a:endParaRPr lang="en-US" sz="1200" dirty="0">
              <a:latin typeface="+mn-lt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21413" y="1981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221413" y="2514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bind()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221413" y="30480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 dirty="0">
                <a:latin typeface="Courier New" pitchFamily="49" charset="0"/>
              </a:rPr>
              <a:t>listen()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221413" y="35814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accept()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21413" y="5181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221413" y="4495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6221413" y="5791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180138" y="1600200"/>
            <a:ext cx="1554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TCP Server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6246813" y="63579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1433513" y="3505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 dirty="0">
                <a:latin typeface="Courier New" pitchFamily="49" charset="0"/>
              </a:rPr>
              <a:t>socket()</a:t>
            </a:r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>
            <a:off x="2119313" y="3810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409700" y="3048000"/>
            <a:ext cx="1468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CC0000"/>
                </a:solidFill>
                <a:latin typeface="Arial" charset="0"/>
              </a:rPr>
              <a:t>TCP Client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433513" y="39941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connect()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1433513" y="46037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1433513" y="54419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1433513" y="59769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2878138" y="4191000"/>
            <a:ext cx="4056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 flipV="1">
            <a:off x="2878138" y="4724400"/>
            <a:ext cx="3302000" cy="63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 flipH="1">
            <a:off x="2878138" y="5410200"/>
            <a:ext cx="3343275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>
            <a:off x="2878138" y="6172200"/>
            <a:ext cx="3368675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009900" y="3808413"/>
            <a:ext cx="30908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+mn-lt"/>
              </a:rPr>
              <a:t>connection establishment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3659188" y="4343400"/>
            <a:ext cx="16367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+mn-lt"/>
              </a:rPr>
              <a:t>data request</a:t>
            </a:r>
          </a:p>
        </p:txBody>
      </p:sp>
      <p:sp>
        <p:nvSpPr>
          <p:cNvPr id="26" name="Line 30"/>
          <p:cNvSpPr>
            <a:spLocks noChangeShapeType="1"/>
          </p:cNvSpPr>
          <p:nvPr/>
        </p:nvSpPr>
        <p:spPr bwMode="auto">
          <a:xfrm>
            <a:off x="4465638" y="4991100"/>
            <a:ext cx="0" cy="1905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848100" y="5116513"/>
            <a:ext cx="13398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+mn-lt"/>
              </a:rPr>
              <a:t>data</a:t>
            </a:r>
            <a:r>
              <a:rPr lang="en-US" sz="1800" dirty="0"/>
              <a:t> </a:t>
            </a:r>
            <a:r>
              <a:rPr lang="en-US" sz="1800" dirty="0">
                <a:latin typeface="+mn-lt"/>
              </a:rPr>
              <a:t>reply</a:t>
            </a:r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>
            <a:off x="6980238" y="2286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>
            <a:off x="6980238" y="2819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35"/>
          <p:cNvSpPr>
            <a:spLocks noChangeShapeType="1"/>
          </p:cNvSpPr>
          <p:nvPr/>
        </p:nvSpPr>
        <p:spPr bwMode="auto">
          <a:xfrm>
            <a:off x="6980238" y="3962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>
            <a:off x="6980238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7"/>
          <p:cNvSpPr>
            <a:spLocks noChangeShapeType="1"/>
          </p:cNvSpPr>
          <p:nvPr/>
        </p:nvSpPr>
        <p:spPr bwMode="auto">
          <a:xfrm>
            <a:off x="6980238" y="6138863"/>
            <a:ext cx="0" cy="261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>
            <a:off x="6980238" y="4876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9"/>
          <p:cNvSpPr>
            <a:spLocks noChangeShapeType="1"/>
          </p:cNvSpPr>
          <p:nvPr/>
        </p:nvSpPr>
        <p:spPr bwMode="auto">
          <a:xfrm>
            <a:off x="2119313" y="4343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2119313" y="5791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>
            <a:off x="2119313" y="4953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3568700" y="5865813"/>
            <a:ext cx="26511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+mn-lt"/>
              </a:rPr>
              <a:t>end-of-file notification</a:t>
            </a:r>
          </a:p>
        </p:txBody>
      </p:sp>
      <p:sp>
        <p:nvSpPr>
          <p:cNvPr id="39" name="Line 33"/>
          <p:cNvSpPr>
            <a:spLocks noChangeShapeType="1"/>
          </p:cNvSpPr>
          <p:nvPr/>
        </p:nvSpPr>
        <p:spPr bwMode="auto">
          <a:xfrm>
            <a:off x="6980238" y="3352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5942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Connection Setup Steps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11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90296" y="1600200"/>
            <a:ext cx="3996503" cy="50069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00"/>
                </a:solidFill>
              </a:rPr>
              <a:t>Server end: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rgbClr val="000000"/>
                </a:solidFill>
              </a:rPr>
              <a:t>step 1: listen (for incoming requests)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rgbClr val="000000"/>
                </a:solidFill>
              </a:rPr>
              <a:t>step 3: accept (a request)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solidFill>
                  <a:srgbClr val="000000"/>
                </a:solidFill>
              </a:rPr>
              <a:t>step 4: send/receive</a:t>
            </a:r>
          </a:p>
          <a:p>
            <a:pPr eaLnBrk="1" hangingPunct="1">
              <a:lnSpc>
                <a:spcPct val="90000"/>
              </a:lnSpc>
            </a:pPr>
            <a:endParaRPr lang="en-US" altLang="en-US" sz="22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rgbClr val="000000"/>
                </a:solidFill>
              </a:rPr>
              <a:t>The accepted connection is on a new socket</a:t>
            </a:r>
          </a:p>
          <a:p>
            <a:pPr eaLnBrk="1" hangingPunct="1">
              <a:lnSpc>
                <a:spcPct val="90000"/>
              </a:lnSpc>
            </a:pPr>
            <a:endParaRPr lang="en-US" altLang="en-US" sz="22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rgbClr val="000000"/>
                </a:solidFill>
              </a:rPr>
              <a:t>The old socket continues to listen for other active participants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57200" y="1508664"/>
            <a:ext cx="4004497" cy="2286000"/>
          </a:xfrm>
          <a:prstGeom prst="rect">
            <a:avLst/>
          </a:prstGeom>
        </p:spPr>
        <p:txBody>
          <a:bodyPr/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altLang="en-US" sz="2400" dirty="0" smtClean="0"/>
          </a:p>
          <a:p>
            <a:r>
              <a:rPr lang="en-US" altLang="en-US" sz="2400" dirty="0" smtClean="0"/>
              <a:t>Client end: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step 2: request &amp; establish connection</a:t>
            </a:r>
          </a:p>
          <a:p>
            <a:pPr lvl="1"/>
            <a:r>
              <a:rPr lang="en-US" altLang="en-US" sz="2000" dirty="0" smtClean="0"/>
              <a:t>step 4: send/</a:t>
            </a:r>
            <a:r>
              <a:rPr lang="en-US" altLang="en-US" sz="2000" dirty="0" err="1" smtClean="0"/>
              <a:t>recv</a:t>
            </a:r>
            <a:endParaRPr lang="en-US" altLang="en-US" sz="2000" dirty="0" smtClean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>
            <a:off x="3829215" y="2225136"/>
            <a:ext cx="1219200" cy="4191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1">
            <a:spAutoFit/>
          </a:bodyPr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3852097" y="2819400"/>
            <a:ext cx="1219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endParaRPr lang="en-US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533400" y="3733800"/>
            <a:ext cx="3581400" cy="1036638"/>
          </a:xfrm>
          <a:prstGeom prst="rect">
            <a:avLst/>
          </a:prstGeom>
          <a:solidFill>
            <a:srgbClr val="3366FF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Server</a:t>
            </a: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9" name="Group 15"/>
          <p:cNvGrpSpPr>
            <a:grpSpLocks/>
          </p:cNvGrpSpPr>
          <p:nvPr/>
        </p:nvGrpSpPr>
        <p:grpSpPr bwMode="auto">
          <a:xfrm>
            <a:off x="1828800" y="4191000"/>
            <a:ext cx="990600" cy="533400"/>
            <a:chOff x="3024" y="3168"/>
            <a:chExt cx="624" cy="336"/>
          </a:xfrm>
        </p:grpSpPr>
        <p:sp>
          <p:nvSpPr>
            <p:cNvPr id="40" name="Oval 9"/>
            <p:cNvSpPr>
              <a:spLocks noChangeArrowheads="1"/>
            </p:cNvSpPr>
            <p:nvPr/>
          </p:nvSpPr>
          <p:spPr bwMode="auto">
            <a:xfrm>
              <a:off x="3024" y="3168"/>
              <a:ext cx="624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" name="Text Box 10"/>
            <p:cNvSpPr txBox="1">
              <a:spLocks noChangeArrowheads="1"/>
            </p:cNvSpPr>
            <p:nvPr/>
          </p:nvSpPr>
          <p:spPr bwMode="auto">
            <a:xfrm>
              <a:off x="3024" y="3216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=""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l-sock</a:t>
              </a:r>
            </a:p>
          </p:txBody>
        </p:sp>
      </p:grpSp>
      <p:grpSp>
        <p:nvGrpSpPr>
          <p:cNvPr id="42" name="Group 17"/>
          <p:cNvGrpSpPr>
            <a:grpSpLocks/>
          </p:cNvGrpSpPr>
          <p:nvPr/>
        </p:nvGrpSpPr>
        <p:grpSpPr bwMode="auto">
          <a:xfrm>
            <a:off x="533400" y="4191000"/>
            <a:ext cx="1295400" cy="533400"/>
            <a:chOff x="3888" y="3168"/>
            <a:chExt cx="816" cy="336"/>
          </a:xfrm>
        </p:grpSpPr>
        <p:sp>
          <p:nvSpPr>
            <p:cNvPr id="43" name="Oval 11"/>
            <p:cNvSpPr>
              <a:spLocks noChangeArrowheads="1"/>
            </p:cNvSpPr>
            <p:nvPr/>
          </p:nvSpPr>
          <p:spPr bwMode="auto">
            <a:xfrm>
              <a:off x="3888" y="3168"/>
              <a:ext cx="816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4" name="Text Box 12"/>
            <p:cNvSpPr txBox="1">
              <a:spLocks noChangeArrowheads="1"/>
            </p:cNvSpPr>
            <p:nvPr/>
          </p:nvSpPr>
          <p:spPr bwMode="auto">
            <a:xfrm>
              <a:off x="3888" y="3216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=""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a-sock-1</a:t>
              </a:r>
            </a:p>
          </p:txBody>
        </p:sp>
      </p:grpSp>
      <p:grpSp>
        <p:nvGrpSpPr>
          <p:cNvPr id="45" name="Group 16"/>
          <p:cNvGrpSpPr>
            <a:grpSpLocks/>
          </p:cNvGrpSpPr>
          <p:nvPr/>
        </p:nvGrpSpPr>
        <p:grpSpPr bwMode="auto">
          <a:xfrm>
            <a:off x="2819400" y="4191000"/>
            <a:ext cx="1295400" cy="533400"/>
            <a:chOff x="3984" y="3744"/>
            <a:chExt cx="816" cy="336"/>
          </a:xfrm>
        </p:grpSpPr>
        <p:sp>
          <p:nvSpPr>
            <p:cNvPr id="46" name="Oval 13"/>
            <p:cNvSpPr>
              <a:spLocks noChangeArrowheads="1"/>
            </p:cNvSpPr>
            <p:nvPr/>
          </p:nvSpPr>
          <p:spPr bwMode="auto">
            <a:xfrm>
              <a:off x="3984" y="3744"/>
              <a:ext cx="816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" name="Text Box 14"/>
            <p:cNvSpPr txBox="1">
              <a:spLocks noChangeArrowheads="1"/>
            </p:cNvSpPr>
            <p:nvPr/>
          </p:nvSpPr>
          <p:spPr bwMode="auto">
            <a:xfrm>
              <a:off x="3984" y="3792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=""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a-sock-2</a:t>
              </a:r>
            </a:p>
          </p:txBody>
        </p:sp>
      </p:grp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533400" y="5486400"/>
            <a:ext cx="1371600" cy="1036638"/>
          </a:xfrm>
          <a:prstGeom prst="rect">
            <a:avLst/>
          </a:prstGeom>
          <a:solidFill>
            <a:srgbClr val="3366FF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/>
              <a:t>Client1</a:t>
            </a:r>
          </a:p>
        </p:txBody>
      </p:sp>
      <p:grpSp>
        <p:nvGrpSpPr>
          <p:cNvPr id="49" name="Group 22"/>
          <p:cNvGrpSpPr>
            <a:grpSpLocks/>
          </p:cNvGrpSpPr>
          <p:nvPr/>
        </p:nvGrpSpPr>
        <p:grpSpPr bwMode="auto">
          <a:xfrm>
            <a:off x="609600" y="5562600"/>
            <a:ext cx="1295400" cy="533400"/>
            <a:chOff x="3888" y="3168"/>
            <a:chExt cx="816" cy="336"/>
          </a:xfrm>
        </p:grpSpPr>
        <p:sp>
          <p:nvSpPr>
            <p:cNvPr id="50" name="Oval 23"/>
            <p:cNvSpPr>
              <a:spLocks noChangeArrowheads="1"/>
            </p:cNvSpPr>
            <p:nvPr/>
          </p:nvSpPr>
          <p:spPr bwMode="auto">
            <a:xfrm>
              <a:off x="3888" y="3168"/>
              <a:ext cx="816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" name="Text Box 24"/>
            <p:cNvSpPr txBox="1">
              <a:spLocks noChangeArrowheads="1"/>
            </p:cNvSpPr>
            <p:nvPr/>
          </p:nvSpPr>
          <p:spPr bwMode="auto">
            <a:xfrm>
              <a:off x="3888" y="3216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=""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socket</a:t>
              </a:r>
            </a:p>
          </p:txBody>
        </p:sp>
      </p:grp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2743200" y="5486400"/>
            <a:ext cx="1600200" cy="1036638"/>
          </a:xfrm>
          <a:prstGeom prst="rect">
            <a:avLst/>
          </a:prstGeom>
          <a:solidFill>
            <a:srgbClr val="3366FF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/>
              <a:t>Client2</a:t>
            </a:r>
          </a:p>
        </p:txBody>
      </p:sp>
      <p:grpSp>
        <p:nvGrpSpPr>
          <p:cNvPr id="53" name="Group 25"/>
          <p:cNvGrpSpPr>
            <a:grpSpLocks/>
          </p:cNvGrpSpPr>
          <p:nvPr/>
        </p:nvGrpSpPr>
        <p:grpSpPr bwMode="auto">
          <a:xfrm>
            <a:off x="2895600" y="5562600"/>
            <a:ext cx="1295400" cy="533400"/>
            <a:chOff x="3888" y="3168"/>
            <a:chExt cx="816" cy="336"/>
          </a:xfrm>
        </p:grpSpPr>
        <p:sp>
          <p:nvSpPr>
            <p:cNvPr id="54" name="Oval 26"/>
            <p:cNvSpPr>
              <a:spLocks noChangeArrowheads="1"/>
            </p:cNvSpPr>
            <p:nvPr/>
          </p:nvSpPr>
          <p:spPr bwMode="auto">
            <a:xfrm>
              <a:off x="3888" y="3168"/>
              <a:ext cx="816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" name="Text Box 27"/>
            <p:cNvSpPr txBox="1">
              <a:spLocks noChangeArrowheads="1"/>
            </p:cNvSpPr>
            <p:nvPr/>
          </p:nvSpPr>
          <p:spPr bwMode="auto">
            <a:xfrm>
              <a:off x="3888" y="3216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=""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socket</a:t>
              </a:r>
            </a:p>
          </p:txBody>
        </p:sp>
      </p:grpSp>
      <p:sp>
        <p:nvSpPr>
          <p:cNvPr id="56" name="Line 28"/>
          <p:cNvSpPr>
            <a:spLocks noChangeShapeType="1"/>
          </p:cNvSpPr>
          <p:nvPr/>
        </p:nvSpPr>
        <p:spPr bwMode="auto">
          <a:xfrm flipV="1">
            <a:off x="1447800" y="4724400"/>
            <a:ext cx="838200" cy="914400"/>
          </a:xfrm>
          <a:prstGeom prst="line">
            <a:avLst/>
          </a:prstGeom>
          <a:noFill/>
          <a:ln w="41275">
            <a:solidFill>
              <a:srgbClr val="FF33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endParaRPr lang="en-US"/>
          </a:p>
        </p:txBody>
      </p:sp>
      <p:sp>
        <p:nvSpPr>
          <p:cNvPr id="57" name="Line 29"/>
          <p:cNvSpPr>
            <a:spLocks noChangeShapeType="1"/>
          </p:cNvSpPr>
          <p:nvPr/>
        </p:nvSpPr>
        <p:spPr bwMode="auto">
          <a:xfrm flipH="1">
            <a:off x="1219200" y="4724400"/>
            <a:ext cx="0" cy="838200"/>
          </a:xfrm>
          <a:prstGeom prst="line">
            <a:avLst/>
          </a:prstGeom>
          <a:noFill/>
          <a:ln w="41275">
            <a:solidFill>
              <a:srgbClr val="FF33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endParaRPr lang="en-US"/>
          </a:p>
        </p:txBody>
      </p:sp>
      <p:sp>
        <p:nvSpPr>
          <p:cNvPr id="58" name="Line 30"/>
          <p:cNvSpPr>
            <a:spLocks noChangeShapeType="1"/>
          </p:cNvSpPr>
          <p:nvPr/>
        </p:nvSpPr>
        <p:spPr bwMode="auto">
          <a:xfrm flipH="1" flipV="1">
            <a:off x="2362200" y="4724400"/>
            <a:ext cx="990600" cy="914400"/>
          </a:xfrm>
          <a:prstGeom prst="line">
            <a:avLst/>
          </a:prstGeom>
          <a:noFill/>
          <a:ln w="41275">
            <a:solidFill>
              <a:srgbClr val="FF33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endParaRPr lang="en-US"/>
          </a:p>
        </p:txBody>
      </p:sp>
      <p:sp>
        <p:nvSpPr>
          <p:cNvPr id="59" name="Line 31"/>
          <p:cNvSpPr>
            <a:spLocks noChangeShapeType="1"/>
          </p:cNvSpPr>
          <p:nvPr/>
        </p:nvSpPr>
        <p:spPr bwMode="auto">
          <a:xfrm flipH="1">
            <a:off x="3505200" y="4724400"/>
            <a:ext cx="0" cy="838200"/>
          </a:xfrm>
          <a:prstGeom prst="line">
            <a:avLst/>
          </a:prstGeom>
          <a:noFill/>
          <a:ln w="41275">
            <a:solidFill>
              <a:srgbClr val="FF3300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48713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 Socket: Listen &amp; Accept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8872" indent="0">
              <a:buNone/>
            </a:pPr>
            <a:r>
              <a:rPr lang="en-US" dirty="0"/>
              <a:t>Called on server side</a:t>
            </a:r>
            <a:r>
              <a:rPr lang="en-US" dirty="0" smtClean="0"/>
              <a:t>:</a:t>
            </a:r>
          </a:p>
          <a:p>
            <a:pPr marL="118872" indent="0">
              <a:buNone/>
            </a:pP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status = listen(sock, </a:t>
            </a:r>
            <a:r>
              <a:rPr lang="en-US" b="1" dirty="0" err="1">
                <a:latin typeface="Courier New"/>
                <a:cs typeface="Courier New"/>
              </a:rPr>
              <a:t>queuelen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pPr lvl="1"/>
            <a:r>
              <a:rPr lang="en-US" dirty="0"/>
              <a:t>status: 0 if listening, -1 if error </a:t>
            </a:r>
          </a:p>
          <a:p>
            <a:pPr lvl="1"/>
            <a:r>
              <a:rPr lang="en-US" dirty="0"/>
              <a:t>sock: integer, socket descriptor</a:t>
            </a:r>
          </a:p>
          <a:p>
            <a:pPr lvl="1"/>
            <a:r>
              <a:rPr lang="en-US" dirty="0" err="1"/>
              <a:t>queuelen</a:t>
            </a:r>
            <a:r>
              <a:rPr lang="en-US" dirty="0"/>
              <a:t>: integer, # of active participants that can “wait” for a connection</a:t>
            </a:r>
          </a:p>
          <a:p>
            <a:pPr lvl="1"/>
            <a:r>
              <a:rPr lang="en-US" dirty="0"/>
              <a:t>listen is </a:t>
            </a:r>
            <a:r>
              <a:rPr lang="en-US" b="1" u="sng" dirty="0"/>
              <a:t>non-blocking</a:t>
            </a:r>
            <a:r>
              <a:rPr lang="en-US" dirty="0"/>
              <a:t>: returns immediately</a:t>
            </a:r>
          </a:p>
          <a:p>
            <a:endParaRPr lang="en-US" dirty="0"/>
          </a:p>
          <a:p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s = accept(sock, &amp;</a:t>
            </a:r>
            <a:r>
              <a:rPr lang="en-US" b="1" dirty="0" err="1">
                <a:latin typeface="Courier New"/>
                <a:cs typeface="Courier New"/>
              </a:rPr>
              <a:t>addr</a:t>
            </a:r>
            <a:r>
              <a:rPr lang="en-US" b="1" dirty="0">
                <a:latin typeface="Courier New"/>
                <a:cs typeface="Courier New"/>
              </a:rPr>
              <a:t>, &amp;</a:t>
            </a:r>
            <a:r>
              <a:rPr lang="en-US" b="1" dirty="0" err="1">
                <a:latin typeface="Courier New"/>
                <a:cs typeface="Courier New"/>
              </a:rPr>
              <a:t>addrlen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pPr lvl="1"/>
            <a:r>
              <a:rPr lang="en-US" dirty="0"/>
              <a:t>s: integer, the new socket (used for data-transfer)</a:t>
            </a:r>
          </a:p>
          <a:p>
            <a:pPr lvl="1"/>
            <a:r>
              <a:rPr lang="en-US" dirty="0"/>
              <a:t>sock: integer, the orig. socket (being listened on)</a:t>
            </a:r>
          </a:p>
          <a:p>
            <a:pPr lvl="1"/>
            <a:r>
              <a:rPr lang="en-US" dirty="0" err="1"/>
              <a:t>addr</a:t>
            </a:r>
            <a:r>
              <a:rPr lang="en-US" dirty="0"/>
              <a:t>: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, address of the active participant</a:t>
            </a:r>
          </a:p>
          <a:p>
            <a:pPr lvl="1"/>
            <a:r>
              <a:rPr lang="en-US" dirty="0" err="1"/>
              <a:t>addrlen</a:t>
            </a:r>
            <a:r>
              <a:rPr lang="en-US" dirty="0"/>
              <a:t>: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addr</a:t>
            </a:r>
            <a:r>
              <a:rPr lang="en-US" dirty="0"/>
              <a:t>): value/result parameter</a:t>
            </a:r>
          </a:p>
          <a:p>
            <a:pPr lvl="1"/>
            <a:r>
              <a:rPr lang="en-US" dirty="0"/>
              <a:t>must be set appropriately before call</a:t>
            </a:r>
          </a:p>
          <a:p>
            <a:pPr lvl="1"/>
            <a:r>
              <a:rPr lang="en-US" dirty="0"/>
              <a:t>adjusted by OS upon return</a:t>
            </a:r>
          </a:p>
          <a:p>
            <a:pPr lvl="1"/>
            <a:r>
              <a:rPr lang="en-US" dirty="0"/>
              <a:t>accept is </a:t>
            </a:r>
            <a:r>
              <a:rPr lang="en-US" b="1" u="sng" dirty="0"/>
              <a:t>blocking</a:t>
            </a:r>
            <a:r>
              <a:rPr lang="en-US" dirty="0"/>
              <a:t>: waits for connection before </a:t>
            </a:r>
            <a:r>
              <a:rPr lang="en-US" dirty="0" smtClean="0"/>
              <a:t>returning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12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7319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b="1" dirty="0" err="1">
                <a:latin typeface="Courier New"/>
                <a:cs typeface="Courier New"/>
              </a:rPr>
              <a:t>int</a:t>
            </a:r>
            <a:r>
              <a:rPr lang="en-US" sz="2300" b="1" dirty="0">
                <a:latin typeface="Courier New"/>
                <a:cs typeface="Courier New"/>
              </a:rPr>
              <a:t> status = connect(sock, &amp;</a:t>
            </a:r>
            <a:r>
              <a:rPr lang="en-US" sz="2300" b="1" dirty="0" err="1">
                <a:latin typeface="Courier New"/>
                <a:cs typeface="Courier New"/>
              </a:rPr>
              <a:t>addr</a:t>
            </a:r>
            <a:r>
              <a:rPr lang="en-US" sz="2300" b="1" dirty="0">
                <a:latin typeface="Courier New"/>
                <a:cs typeface="Courier New"/>
              </a:rPr>
              <a:t>, </a:t>
            </a:r>
            <a:r>
              <a:rPr lang="en-US" sz="2300" b="1" dirty="0" err="1">
                <a:latin typeface="Courier New"/>
                <a:cs typeface="Courier New"/>
              </a:rPr>
              <a:t>addrlen</a:t>
            </a:r>
            <a:r>
              <a:rPr lang="en-US" sz="2300" b="1" dirty="0">
                <a:latin typeface="Courier New"/>
                <a:cs typeface="Courier New"/>
              </a:rPr>
              <a:t>);</a:t>
            </a:r>
          </a:p>
          <a:p>
            <a:pPr lvl="1"/>
            <a:r>
              <a:rPr lang="en-US" sz="2300" dirty="0"/>
              <a:t>status: 0 if successful connect, -1 otherwise</a:t>
            </a:r>
          </a:p>
          <a:p>
            <a:pPr lvl="1"/>
            <a:r>
              <a:rPr lang="en-US" sz="2300" dirty="0"/>
              <a:t>sock: integer, socket to be used in connection</a:t>
            </a:r>
          </a:p>
          <a:p>
            <a:pPr lvl="1"/>
            <a:r>
              <a:rPr lang="en-US" sz="2300" dirty="0" err="1"/>
              <a:t>addr</a:t>
            </a:r>
            <a:r>
              <a:rPr lang="en-US" sz="2300" dirty="0"/>
              <a:t>: </a:t>
            </a:r>
            <a:r>
              <a:rPr lang="en-US" sz="2300" b="1" dirty="0" err="1">
                <a:latin typeface="Courier New"/>
                <a:cs typeface="Courier New"/>
              </a:rPr>
              <a:t>struct</a:t>
            </a:r>
            <a:r>
              <a:rPr lang="en-US" sz="2300" b="1" dirty="0">
                <a:latin typeface="Courier New"/>
                <a:cs typeface="Courier New"/>
              </a:rPr>
              <a:t> </a:t>
            </a:r>
            <a:r>
              <a:rPr lang="en-US" sz="2300" b="1" dirty="0" err="1">
                <a:latin typeface="Courier New"/>
                <a:cs typeface="Courier New"/>
              </a:rPr>
              <a:t>sockaddr</a:t>
            </a:r>
            <a:r>
              <a:rPr lang="en-US" sz="2300" dirty="0"/>
              <a:t>: address </a:t>
            </a:r>
            <a:r>
              <a:rPr lang="en-US" sz="2300" dirty="0" smtClean="0"/>
              <a:t>of server</a:t>
            </a:r>
            <a:endParaRPr lang="en-US" sz="2300" dirty="0"/>
          </a:p>
          <a:p>
            <a:pPr lvl="1"/>
            <a:r>
              <a:rPr lang="en-US" sz="2300" dirty="0" err="1"/>
              <a:t>addrlen</a:t>
            </a:r>
            <a:r>
              <a:rPr lang="en-US" sz="2300" dirty="0"/>
              <a:t>: integer, </a:t>
            </a:r>
            <a:r>
              <a:rPr lang="en-US" sz="2300" dirty="0" err="1"/>
              <a:t>sizeof</a:t>
            </a:r>
            <a:r>
              <a:rPr lang="en-US" sz="2300" dirty="0"/>
              <a:t>(</a:t>
            </a:r>
            <a:r>
              <a:rPr lang="en-US" sz="2300" dirty="0" err="1"/>
              <a:t>addr</a:t>
            </a:r>
            <a:r>
              <a:rPr lang="en-US" sz="2300" dirty="0"/>
              <a:t>)</a:t>
            </a:r>
          </a:p>
          <a:p>
            <a:r>
              <a:rPr lang="en-US" sz="2300" dirty="0"/>
              <a:t>connect is </a:t>
            </a:r>
            <a:r>
              <a:rPr lang="en-US" sz="2300" b="1" u="sng" dirty="0"/>
              <a:t>blocking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13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7243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/ Receiving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count = send(sock, &amp;</a:t>
            </a:r>
            <a:r>
              <a:rPr lang="en-US" b="1" dirty="0" err="1">
                <a:latin typeface="Courier New"/>
                <a:cs typeface="Courier New"/>
              </a:rPr>
              <a:t>buf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len</a:t>
            </a:r>
            <a:r>
              <a:rPr lang="en-US" b="1" dirty="0">
                <a:latin typeface="Courier New"/>
                <a:cs typeface="Courier New"/>
              </a:rPr>
              <a:t>, flags);</a:t>
            </a:r>
          </a:p>
          <a:p>
            <a:pPr lvl="1"/>
            <a:r>
              <a:rPr lang="en-US" dirty="0"/>
              <a:t>count: # bytes transmitted (-1 if error)</a:t>
            </a:r>
          </a:p>
          <a:p>
            <a:pPr lvl="1"/>
            <a:r>
              <a:rPr lang="en-US" dirty="0" err="1"/>
              <a:t>buf</a:t>
            </a:r>
            <a:r>
              <a:rPr lang="en-US" dirty="0"/>
              <a:t>: void*, buffer to be transmitted</a:t>
            </a:r>
          </a:p>
          <a:p>
            <a:pPr lvl="1"/>
            <a:r>
              <a:rPr lang="en-US" dirty="0" err="1"/>
              <a:t>len</a:t>
            </a:r>
            <a:r>
              <a:rPr lang="en-US" dirty="0"/>
              <a:t>: integer, length of buffer (in bytes) to transmit</a:t>
            </a:r>
          </a:p>
          <a:p>
            <a:pPr lvl="1"/>
            <a:r>
              <a:rPr lang="en-US" dirty="0"/>
              <a:t>flags: integer, special options, usually just 0</a:t>
            </a:r>
          </a:p>
          <a:p>
            <a:endParaRPr lang="en-US" dirty="0" smtClean="0"/>
          </a:p>
          <a:p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count = </a:t>
            </a:r>
            <a:r>
              <a:rPr lang="en-US" b="1" dirty="0" err="1">
                <a:latin typeface="Courier New"/>
                <a:cs typeface="Courier New"/>
              </a:rPr>
              <a:t>recv</a:t>
            </a:r>
            <a:r>
              <a:rPr lang="en-US" b="1" dirty="0">
                <a:latin typeface="Courier New"/>
                <a:cs typeface="Courier New"/>
              </a:rPr>
              <a:t>(sock, &amp;</a:t>
            </a:r>
            <a:r>
              <a:rPr lang="en-US" b="1" dirty="0" err="1">
                <a:latin typeface="Courier New"/>
                <a:cs typeface="Courier New"/>
              </a:rPr>
              <a:t>buf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len</a:t>
            </a:r>
            <a:r>
              <a:rPr lang="en-US" b="1" dirty="0">
                <a:latin typeface="Courier New"/>
                <a:cs typeface="Courier New"/>
              </a:rPr>
              <a:t>, flags);</a:t>
            </a:r>
          </a:p>
          <a:p>
            <a:pPr lvl="1"/>
            <a:r>
              <a:rPr lang="en-US" dirty="0"/>
              <a:t>count: # bytes received (-1 if error)</a:t>
            </a:r>
          </a:p>
          <a:p>
            <a:pPr lvl="1"/>
            <a:r>
              <a:rPr lang="en-US" dirty="0" err="1"/>
              <a:t>buf</a:t>
            </a:r>
            <a:r>
              <a:rPr lang="en-US" dirty="0"/>
              <a:t>: void*, stores received bytes</a:t>
            </a:r>
          </a:p>
          <a:p>
            <a:pPr lvl="1"/>
            <a:r>
              <a:rPr lang="en-US" dirty="0" err="1"/>
              <a:t>len</a:t>
            </a:r>
            <a:r>
              <a:rPr lang="en-US" dirty="0"/>
              <a:t>: # bytes received</a:t>
            </a:r>
          </a:p>
          <a:p>
            <a:pPr lvl="1"/>
            <a:r>
              <a:rPr lang="en-US" dirty="0"/>
              <a:t>flags: integer, special options, usually just 0</a:t>
            </a:r>
          </a:p>
          <a:p>
            <a:endParaRPr lang="en-US" dirty="0"/>
          </a:p>
          <a:p>
            <a:r>
              <a:rPr lang="en-US" dirty="0"/>
              <a:t>Calls are </a:t>
            </a:r>
            <a:r>
              <a:rPr lang="en-US" b="1" u="sng" dirty="0" smtClean="0"/>
              <a:t>blocking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14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40593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finished using a socket, the socket should be </a:t>
            </a:r>
            <a:r>
              <a:rPr lang="en-US" dirty="0" smtClean="0"/>
              <a:t>closed.</a:t>
            </a:r>
            <a:endParaRPr lang="en-US" dirty="0"/>
          </a:p>
          <a:p>
            <a:endParaRPr lang="en-US" dirty="0"/>
          </a:p>
          <a:p>
            <a:r>
              <a:rPr lang="en-US" b="1" dirty="0">
                <a:latin typeface="Courier New"/>
                <a:cs typeface="Courier New"/>
              </a:rPr>
              <a:t>status = close(s);</a:t>
            </a:r>
          </a:p>
          <a:p>
            <a:pPr lvl="1"/>
            <a:r>
              <a:rPr lang="en-US" dirty="0"/>
              <a:t>status: 0 if successful, -1 if error</a:t>
            </a:r>
          </a:p>
          <a:p>
            <a:pPr lvl="1"/>
            <a:r>
              <a:rPr lang="en-US" dirty="0"/>
              <a:t>s: the file descriptor (socket being closed)</a:t>
            </a:r>
          </a:p>
          <a:p>
            <a:endParaRPr lang="en-US" dirty="0"/>
          </a:p>
          <a:p>
            <a:r>
              <a:rPr lang="en-US" dirty="0"/>
              <a:t>Closing a socket</a:t>
            </a:r>
          </a:p>
          <a:p>
            <a:pPr lvl="1"/>
            <a:r>
              <a:rPr lang="en-US" dirty="0"/>
              <a:t>closes a connection </a:t>
            </a:r>
          </a:p>
          <a:p>
            <a:pPr lvl="1"/>
            <a:r>
              <a:rPr lang="en-US" dirty="0"/>
              <a:t>frees up the port used by the </a:t>
            </a:r>
            <a:r>
              <a:rPr lang="en-US" dirty="0" smtClean="0"/>
              <a:t>socket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15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4232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sockaddr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The </a:t>
            </a:r>
            <a:r>
              <a:rPr lang="en-US" dirty="0" err="1"/>
              <a:t>struct</a:t>
            </a:r>
            <a:r>
              <a:rPr lang="en-US" dirty="0"/>
              <a:t> to store the Internet address of a host:</a:t>
            </a:r>
          </a:p>
          <a:p>
            <a:endParaRPr lang="en-US" dirty="0"/>
          </a:p>
          <a:p>
            <a:pPr marL="411480" lvl="1" indent="0">
              <a:buNone/>
            </a:pP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sockaddr_in</a:t>
            </a:r>
            <a:r>
              <a:rPr lang="en-US" b="1" dirty="0">
                <a:latin typeface="Courier New"/>
                <a:cs typeface="Courier New"/>
              </a:rPr>
              <a:t> {</a:t>
            </a:r>
          </a:p>
          <a:p>
            <a:pPr marL="411480" lvl="1" indent="0">
              <a:buNone/>
            </a:pP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short          </a:t>
            </a:r>
            <a:r>
              <a:rPr lang="en-US" b="1" dirty="0" err="1" smtClean="0">
                <a:latin typeface="Courier New"/>
                <a:cs typeface="Courier New"/>
              </a:rPr>
              <a:t>sin_family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pPr marL="411480" lvl="1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  </a:t>
            </a:r>
            <a:r>
              <a:rPr lang="en-US" b="1" dirty="0" err="1" smtClean="0">
                <a:latin typeface="Courier New"/>
                <a:cs typeface="Courier New"/>
              </a:rPr>
              <a:t>u_short</a:t>
            </a:r>
            <a:r>
              <a:rPr lang="en-US" b="1" dirty="0" smtClean="0">
                <a:latin typeface="Courier New"/>
                <a:cs typeface="Courier New"/>
              </a:rPr>
              <a:t>        </a:t>
            </a:r>
            <a:r>
              <a:rPr lang="en-US" b="1" dirty="0" err="1" smtClean="0">
                <a:latin typeface="Courier New"/>
                <a:cs typeface="Courier New"/>
              </a:rPr>
              <a:t>sin_port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pPr marL="411480" lvl="1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  </a:t>
            </a:r>
            <a:r>
              <a:rPr lang="en-US" b="1" dirty="0" err="1" smtClean="0">
                <a:latin typeface="Courier New"/>
                <a:cs typeface="Courier New"/>
              </a:rPr>
              <a:t>struct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in_addr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sin_addr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pPr marL="411480" lvl="1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  char           </a:t>
            </a:r>
            <a:r>
              <a:rPr lang="en-US" b="1" dirty="0" err="1" smtClean="0">
                <a:latin typeface="Courier New"/>
                <a:cs typeface="Courier New"/>
              </a:rPr>
              <a:t>sin_zero</a:t>
            </a:r>
            <a:r>
              <a:rPr lang="en-US" b="1" dirty="0">
                <a:latin typeface="Courier New"/>
                <a:cs typeface="Courier New"/>
              </a:rPr>
              <a:t>[8];</a:t>
            </a:r>
          </a:p>
          <a:p>
            <a:pPr marL="411480" lvl="1" indent="0">
              <a:buNone/>
            </a:pPr>
            <a:r>
              <a:rPr lang="en-US" b="1" dirty="0">
                <a:latin typeface="Courier New"/>
                <a:cs typeface="Courier New"/>
              </a:rPr>
              <a:t>};</a:t>
            </a:r>
          </a:p>
          <a:p>
            <a:endParaRPr lang="en-US" dirty="0"/>
          </a:p>
          <a:p>
            <a:r>
              <a:rPr lang="en-US" dirty="0" err="1" smtClean="0"/>
              <a:t>sin_family</a:t>
            </a:r>
            <a:endParaRPr lang="en-US" dirty="0" smtClean="0"/>
          </a:p>
          <a:p>
            <a:pPr lvl="1"/>
            <a:r>
              <a:rPr lang="en-US" dirty="0" smtClean="0"/>
              <a:t>Specifies </a:t>
            </a:r>
            <a:r>
              <a:rPr lang="en-US" dirty="0"/>
              <a:t>the address </a:t>
            </a:r>
            <a:r>
              <a:rPr lang="en-US" dirty="0" smtClean="0"/>
              <a:t>family</a:t>
            </a:r>
          </a:p>
          <a:p>
            <a:pPr lvl="1"/>
            <a:r>
              <a:rPr lang="en-US" dirty="0" smtClean="0"/>
              <a:t>E.g. </a:t>
            </a:r>
            <a:r>
              <a:rPr lang="en-US" b="1" dirty="0" smtClean="0">
                <a:latin typeface="Courier New"/>
                <a:cs typeface="Courier New"/>
              </a:rPr>
              <a:t>AF_INET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 err="1" smtClean="0"/>
              <a:t>sin_port</a:t>
            </a:r>
            <a:endParaRPr lang="en-US" dirty="0" smtClean="0"/>
          </a:p>
          <a:p>
            <a:pPr lvl="1"/>
            <a:r>
              <a:rPr lang="en-US" dirty="0" smtClean="0"/>
              <a:t>Specifies </a:t>
            </a:r>
            <a:r>
              <a:rPr lang="en-US" dirty="0"/>
              <a:t>the port </a:t>
            </a:r>
            <a:r>
              <a:rPr lang="en-US" dirty="0" smtClean="0"/>
              <a:t>number (</a:t>
            </a:r>
            <a:r>
              <a:rPr lang="en-US" dirty="0"/>
              <a:t>0-65535)</a:t>
            </a:r>
          </a:p>
          <a:p>
            <a:r>
              <a:rPr lang="en-US" dirty="0" err="1" smtClean="0"/>
              <a:t>sin_addr</a:t>
            </a:r>
            <a:endParaRPr lang="en-US" dirty="0" smtClean="0"/>
          </a:p>
          <a:p>
            <a:pPr lvl="1"/>
            <a:r>
              <a:rPr lang="en-US" dirty="0" smtClean="0"/>
              <a:t>Specifies </a:t>
            </a:r>
            <a:r>
              <a:rPr lang="en-US" dirty="0"/>
              <a:t>the IP address</a:t>
            </a:r>
          </a:p>
          <a:p>
            <a:r>
              <a:rPr lang="en-US" dirty="0" err="1" smtClean="0"/>
              <a:t>sin_zero</a:t>
            </a:r>
            <a:endParaRPr lang="en-US" dirty="0" smtClean="0"/>
          </a:p>
          <a:p>
            <a:pPr lvl="1"/>
            <a:r>
              <a:rPr lang="en-US" dirty="0" smtClean="0"/>
              <a:t>unused</a:t>
            </a:r>
            <a:r>
              <a:rPr lang="en-US" dirty="0"/>
              <a:t>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16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3079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en-US" sz="2400" b="1" dirty="0" err="1">
                <a:latin typeface="Courier New"/>
                <a:cs typeface="Courier New"/>
              </a:rPr>
              <a:t>struct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>
                <a:latin typeface="Courier New"/>
                <a:cs typeface="Courier New"/>
              </a:rPr>
              <a:t>sockaddr_in</a:t>
            </a:r>
            <a:r>
              <a:rPr lang="en-US" sz="2400" b="1" dirty="0">
                <a:latin typeface="Courier New"/>
                <a:cs typeface="Courier New"/>
              </a:rPr>
              <a:t> server</a:t>
            </a:r>
            <a:r>
              <a:rPr lang="en-US" sz="2400" b="1" dirty="0" smtClean="0">
                <a:latin typeface="Courier New"/>
                <a:cs typeface="Courier New"/>
              </a:rPr>
              <a:t>;                  /</a:t>
            </a:r>
            <a:r>
              <a:rPr lang="en-US" sz="2400" b="1" dirty="0">
                <a:latin typeface="Courier New"/>
                <a:cs typeface="Courier New"/>
              </a:rPr>
              <a:t>/ </a:t>
            </a:r>
            <a:r>
              <a:rPr lang="en-US" sz="2400" b="1" dirty="0" smtClean="0">
                <a:latin typeface="Courier New"/>
                <a:cs typeface="Courier New"/>
              </a:rPr>
              <a:t>definition</a:t>
            </a:r>
            <a:endParaRPr lang="en-US" sz="2400" b="1" dirty="0">
              <a:latin typeface="Courier New"/>
              <a:cs typeface="Courier New"/>
            </a:endParaRPr>
          </a:p>
          <a:p>
            <a:pPr marL="118872" indent="0">
              <a:buNone/>
            </a:pPr>
            <a:r>
              <a:rPr lang="en-US" sz="2400" b="1" dirty="0" err="1">
                <a:latin typeface="Courier New"/>
                <a:cs typeface="Courier New"/>
              </a:rPr>
              <a:t>memset</a:t>
            </a:r>
            <a:r>
              <a:rPr lang="en-US" sz="2400" b="1" dirty="0">
                <a:latin typeface="Courier New"/>
                <a:cs typeface="Courier New"/>
              </a:rPr>
              <a:t>(&amp;server, 0, </a:t>
            </a:r>
            <a:r>
              <a:rPr lang="en-US" sz="2400" b="1" dirty="0" err="1">
                <a:latin typeface="Courier New"/>
                <a:cs typeface="Courier New"/>
              </a:rPr>
              <a:t>sizeof</a:t>
            </a:r>
            <a:r>
              <a:rPr lang="en-US" sz="2400" b="1" dirty="0">
                <a:latin typeface="Courier New"/>
                <a:cs typeface="Courier New"/>
              </a:rPr>
              <a:t>(server))</a:t>
            </a:r>
            <a:r>
              <a:rPr lang="en-US" sz="2400" b="1" dirty="0" smtClean="0">
                <a:latin typeface="Courier New"/>
                <a:cs typeface="Courier New"/>
              </a:rPr>
              <a:t>;         /</a:t>
            </a:r>
            <a:r>
              <a:rPr lang="en-US" sz="2400" b="1" dirty="0">
                <a:latin typeface="Courier New"/>
                <a:cs typeface="Courier New"/>
              </a:rPr>
              <a:t>/ </a:t>
            </a:r>
            <a:r>
              <a:rPr lang="en-US" sz="2400" b="1" dirty="0" err="1" smtClean="0">
                <a:latin typeface="Courier New"/>
                <a:cs typeface="Courier New"/>
              </a:rPr>
              <a:t>init</a:t>
            </a:r>
            <a:r>
              <a:rPr lang="en-US" sz="2400" b="1" dirty="0" smtClean="0">
                <a:latin typeface="Courier New"/>
                <a:cs typeface="Courier New"/>
              </a:rPr>
              <a:t> </a:t>
            </a:r>
            <a:r>
              <a:rPr lang="en-US" sz="2400" b="1" dirty="0">
                <a:latin typeface="Courier New"/>
                <a:cs typeface="Courier New"/>
              </a:rPr>
              <a:t>to 0</a:t>
            </a:r>
          </a:p>
          <a:p>
            <a:pPr marL="118872" indent="0">
              <a:buNone/>
            </a:pPr>
            <a:r>
              <a:rPr lang="en-US" sz="2400" b="1" dirty="0" err="1">
                <a:latin typeface="Courier New"/>
                <a:cs typeface="Courier New"/>
              </a:rPr>
              <a:t>server.sin_family</a:t>
            </a:r>
            <a:r>
              <a:rPr lang="en-US" sz="2400" b="1" dirty="0">
                <a:latin typeface="Courier New"/>
                <a:cs typeface="Courier New"/>
              </a:rPr>
              <a:t> = AF_INET</a:t>
            </a:r>
            <a:r>
              <a:rPr lang="en-US" sz="2400" b="1" dirty="0" smtClean="0">
                <a:latin typeface="Courier New"/>
                <a:cs typeface="Courier New"/>
              </a:rPr>
              <a:t>;                /</a:t>
            </a:r>
            <a:r>
              <a:rPr lang="en-US" sz="2400" b="1" dirty="0">
                <a:latin typeface="Courier New"/>
                <a:cs typeface="Courier New"/>
              </a:rPr>
              <a:t>/ </a:t>
            </a:r>
            <a:r>
              <a:rPr lang="en-US" sz="2400" b="1" dirty="0" smtClean="0">
                <a:latin typeface="Courier New"/>
                <a:cs typeface="Courier New"/>
              </a:rPr>
              <a:t>address </a:t>
            </a:r>
            <a:r>
              <a:rPr lang="en-US" sz="2400" b="1" dirty="0">
                <a:latin typeface="Courier New"/>
                <a:cs typeface="Courier New"/>
              </a:rPr>
              <a:t>family</a:t>
            </a:r>
          </a:p>
          <a:p>
            <a:pPr marL="118872" indent="0">
              <a:buNone/>
            </a:pPr>
            <a:r>
              <a:rPr lang="en-US" sz="2400" b="1" dirty="0" err="1">
                <a:latin typeface="Courier New"/>
                <a:cs typeface="Courier New"/>
              </a:rPr>
              <a:t>server.sin_port</a:t>
            </a:r>
            <a:r>
              <a:rPr lang="en-US" sz="2400" b="1" dirty="0">
                <a:latin typeface="Courier New"/>
                <a:cs typeface="Courier New"/>
              </a:rPr>
              <a:t> = </a:t>
            </a:r>
            <a:r>
              <a:rPr lang="en-US" sz="2400" b="1" dirty="0" err="1">
                <a:latin typeface="Courier New"/>
                <a:cs typeface="Courier New"/>
              </a:rPr>
              <a:t>htons</a:t>
            </a:r>
            <a:r>
              <a:rPr lang="en-US" sz="2400" b="1" dirty="0">
                <a:latin typeface="Courier New"/>
                <a:cs typeface="Courier New"/>
              </a:rPr>
              <a:t>(MYPORTNUM)</a:t>
            </a:r>
            <a:r>
              <a:rPr lang="en-US" sz="2400" b="1" dirty="0" smtClean="0">
                <a:latin typeface="Courier New"/>
                <a:cs typeface="Courier New"/>
              </a:rPr>
              <a:t>;         /</a:t>
            </a:r>
            <a:r>
              <a:rPr lang="en-US" sz="2400" b="1" dirty="0">
                <a:latin typeface="Courier New"/>
                <a:cs typeface="Courier New"/>
              </a:rPr>
              <a:t>/ </a:t>
            </a:r>
            <a:r>
              <a:rPr lang="en-US" sz="2400" b="1" dirty="0" smtClean="0">
                <a:latin typeface="Courier New"/>
                <a:cs typeface="Courier New"/>
              </a:rPr>
              <a:t>port</a:t>
            </a:r>
            <a:endParaRPr lang="en-US" sz="2400" b="1" dirty="0">
              <a:latin typeface="Courier New"/>
              <a:cs typeface="Courier New"/>
            </a:endParaRPr>
          </a:p>
          <a:p>
            <a:pPr marL="118872" indent="0">
              <a:buNone/>
            </a:pPr>
            <a:r>
              <a:rPr lang="en-US" sz="2400" b="1" dirty="0" err="1">
                <a:latin typeface="Courier New"/>
                <a:cs typeface="Courier New"/>
              </a:rPr>
              <a:t>server.sin_addr.s_addr</a:t>
            </a:r>
            <a:r>
              <a:rPr lang="en-US" sz="2400" b="1" dirty="0">
                <a:latin typeface="Courier New"/>
                <a:cs typeface="Courier New"/>
              </a:rPr>
              <a:t> = </a:t>
            </a:r>
            <a:r>
              <a:rPr lang="en-US" sz="2400" b="1" dirty="0" err="1">
                <a:latin typeface="Courier New"/>
                <a:cs typeface="Courier New"/>
              </a:rPr>
              <a:t>htonl</a:t>
            </a:r>
            <a:r>
              <a:rPr lang="en-US" sz="2400" b="1" dirty="0">
                <a:latin typeface="Courier New"/>
                <a:cs typeface="Courier New"/>
              </a:rPr>
              <a:t>(INADDR_ANY)</a:t>
            </a:r>
            <a:r>
              <a:rPr lang="en-US" sz="2400" b="1" dirty="0" smtClean="0">
                <a:latin typeface="Courier New"/>
                <a:cs typeface="Courier New"/>
              </a:rPr>
              <a:t>; /</a:t>
            </a:r>
            <a:r>
              <a:rPr lang="en-US" sz="2400" b="1" dirty="0">
                <a:latin typeface="Courier New"/>
                <a:cs typeface="Courier New"/>
              </a:rPr>
              <a:t>/ </a:t>
            </a:r>
            <a:r>
              <a:rPr lang="en-US" sz="2400" b="1" dirty="0" smtClean="0">
                <a:latin typeface="Courier New"/>
                <a:cs typeface="Courier New"/>
              </a:rPr>
              <a:t>address</a:t>
            </a:r>
            <a:endParaRPr lang="en-US" sz="2400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Host Byte-Ordering: the byte ordering used by a host (big-endian or little-endian)</a:t>
            </a:r>
          </a:p>
          <a:p>
            <a:endParaRPr lang="en-US" dirty="0"/>
          </a:p>
          <a:p>
            <a:r>
              <a:rPr lang="en-US" dirty="0"/>
              <a:t>Network Byte-Ordering: the byte ordering used by the network – always big-endian</a:t>
            </a:r>
          </a:p>
          <a:p>
            <a:endParaRPr lang="en-US" dirty="0"/>
          </a:p>
          <a:p>
            <a:r>
              <a:rPr lang="en-US" dirty="0"/>
              <a:t>Any words sent through the network should be converted to Network Byte-Order prior to transmission (and back to Host Byte-Order once received)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17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95367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Byte-Ordering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750"/>
            <a:ext cx="8229600" cy="74076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 big-endian machines, these routines do nothing</a:t>
            </a:r>
          </a:p>
          <a:p>
            <a:r>
              <a:rPr lang="en-US" dirty="0"/>
              <a:t>On little-endian machines, they reverse the byte order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18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4204" y="1775192"/>
            <a:ext cx="4112595" cy="717557"/>
          </a:xfrm>
          <a:prstGeom prst="rect">
            <a:avLst/>
          </a:prstGeom>
        </p:spPr>
        <p:txBody>
          <a:bodyPr vert="horz" lIns="54864" tIns="91440" rtlCol="0">
            <a:normAutofit fontScale="5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dirty="0" err="1">
                <a:latin typeface="Courier New"/>
                <a:cs typeface="Courier New"/>
              </a:rPr>
              <a:t>u_long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ntohl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u_long</a:t>
            </a:r>
            <a:r>
              <a:rPr lang="en-US" b="1" dirty="0">
                <a:latin typeface="Courier New"/>
                <a:cs typeface="Courier New"/>
              </a:rPr>
              <a:t> x);</a:t>
            </a:r>
          </a:p>
          <a:p>
            <a:r>
              <a:rPr lang="en-US" b="1" dirty="0" err="1">
                <a:latin typeface="Courier New"/>
                <a:cs typeface="Courier New"/>
              </a:rPr>
              <a:t>u_short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ntohs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u_short</a:t>
            </a:r>
            <a:r>
              <a:rPr lang="en-US" b="1" dirty="0">
                <a:latin typeface="Courier New"/>
                <a:cs typeface="Courier New"/>
              </a:rPr>
              <a:t> x);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775192"/>
            <a:ext cx="4112595" cy="717557"/>
          </a:xfrm>
          <a:prstGeom prst="rect">
            <a:avLst/>
          </a:prstGeom>
        </p:spPr>
        <p:txBody>
          <a:bodyPr vert="horz" lIns="54864" tIns="91440" rtlCol="0">
            <a:normAutofit fontScale="5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dirty="0" err="1">
                <a:latin typeface="Courier New"/>
                <a:cs typeface="Courier New"/>
              </a:rPr>
              <a:t>u_long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htonl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u_long</a:t>
            </a:r>
            <a:r>
              <a:rPr lang="en-US" b="1" dirty="0">
                <a:latin typeface="Courier New"/>
                <a:cs typeface="Courier New"/>
              </a:rPr>
              <a:t> x);</a:t>
            </a:r>
          </a:p>
          <a:p>
            <a:r>
              <a:rPr lang="en-US" b="1" dirty="0" err="1">
                <a:latin typeface="Courier New"/>
                <a:cs typeface="Courier New"/>
              </a:rPr>
              <a:t>u_short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htons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u_short</a:t>
            </a:r>
            <a:r>
              <a:rPr lang="en-US" b="1" dirty="0">
                <a:latin typeface="Courier New"/>
                <a:cs typeface="Courier New"/>
              </a:rPr>
              <a:t> x);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246041" y="4284156"/>
            <a:ext cx="3657600" cy="1371600"/>
          </a:xfrm>
          <a:prstGeom prst="rect">
            <a:avLst/>
          </a:prstGeom>
          <a:solidFill>
            <a:schemeClr val="accent2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16841" y="4360356"/>
            <a:ext cx="3886200" cy="1371600"/>
          </a:xfrm>
          <a:prstGeom prst="rect">
            <a:avLst/>
          </a:prstGeom>
          <a:solidFill>
            <a:schemeClr val="accent2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93041" y="4512756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CCFF"/>
                </a:solidFill>
              </a14:hiddenFill>
            </a:ext>
            <a:ext uri="{91240B29-F687-4f45-9708-019B960494DF}">
              <a14:hiddenLine xmlns="" xmlns:a14="http://schemas.microsoft.com/office/drawing/2010/main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128.119.40.12</a:t>
            </a: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1436041" y="5274756"/>
            <a:ext cx="2438400" cy="398463"/>
            <a:chOff x="1392" y="3936"/>
            <a:chExt cx="1536" cy="251"/>
          </a:xfrm>
        </p:grpSpPr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392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128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1776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119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160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40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544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</a:t>
              </a:r>
            </a:p>
          </p:txBody>
        </p:sp>
      </p:grp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998641" y="4360356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CCFF"/>
                </a:solidFill>
              </a14:hiddenFill>
            </a:ext>
            <a:ext uri="{91240B29-F687-4f45-9708-019B960494DF}">
              <a14:hiddenLine xmlns="" xmlns:a14="http://schemas.microsoft.com/office/drawing/2010/main" w="317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128.119.40.12</a:t>
            </a:r>
          </a:p>
        </p:txBody>
      </p: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5474641" y="5198556"/>
            <a:ext cx="2438400" cy="398463"/>
            <a:chOff x="1392" y="3936"/>
            <a:chExt cx="1536" cy="251"/>
          </a:xfrm>
        </p:grpSpPr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1392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128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1776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119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2160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40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2544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</a:t>
              </a:r>
            </a:p>
          </p:txBody>
        </p:sp>
      </p:grp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2579041" y="3979356"/>
            <a:ext cx="1698625" cy="8382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/>
            <a:r>
              <a:rPr lang="en-US" altLang="en-US"/>
              <a:t>Big-Endian</a:t>
            </a:r>
          </a:p>
          <a:p>
            <a:pPr algn="r"/>
            <a:r>
              <a:rPr lang="en-US" altLang="en-US"/>
              <a:t>machine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4720579" y="3979356"/>
            <a:ext cx="2049462" cy="8382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Little-Endian</a:t>
            </a:r>
          </a:p>
          <a:p>
            <a:r>
              <a:rPr lang="en-US" altLang="en-US"/>
              <a:t>machine</a:t>
            </a:r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3950641" y="5427156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endParaRPr lang="en-US"/>
          </a:p>
        </p:txBody>
      </p:sp>
      <p:grpSp>
        <p:nvGrpSpPr>
          <p:cNvPr id="27" name="Group 40"/>
          <p:cNvGrpSpPr>
            <a:grpSpLocks/>
          </p:cNvGrpSpPr>
          <p:nvPr/>
        </p:nvGrpSpPr>
        <p:grpSpPr bwMode="auto">
          <a:xfrm>
            <a:off x="293041" y="4665156"/>
            <a:ext cx="990600" cy="914400"/>
            <a:chOff x="192" y="3552"/>
            <a:chExt cx="624" cy="576"/>
          </a:xfrm>
        </p:grpSpPr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336" y="3696"/>
              <a:ext cx="480" cy="400"/>
            </a:xfrm>
            <a:custGeom>
              <a:avLst/>
              <a:gdLst>
                <a:gd name="T0" fmla="*/ 192 w 480"/>
                <a:gd name="T1" fmla="*/ 0 h 400"/>
                <a:gd name="T2" fmla="*/ 48 w 480"/>
                <a:gd name="T3" fmla="*/ 336 h 400"/>
                <a:gd name="T4" fmla="*/ 480 w 480"/>
                <a:gd name="T5" fmla="*/ 384 h 4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400">
                  <a:moveTo>
                    <a:pt x="192" y="0"/>
                  </a:moveTo>
                  <a:cubicBezTo>
                    <a:pt x="168" y="56"/>
                    <a:pt x="0" y="272"/>
                    <a:pt x="48" y="336"/>
                  </a:cubicBezTo>
                  <a:cubicBezTo>
                    <a:pt x="96" y="400"/>
                    <a:pt x="300" y="388"/>
                    <a:pt x="480" y="384"/>
                  </a:cubicBezTo>
                </a:path>
              </a:pathLst>
            </a:custGeom>
            <a:noFill/>
            <a:ln w="79375" cap="flat" cmpd="sng">
              <a:solidFill>
                <a:srgbClr val="FF3300"/>
              </a:solidFill>
              <a:prstDash val="solid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 rot="-3552529">
              <a:off x="29" y="3715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=""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charset="0"/>
                </a:rPr>
                <a:t>htonl</a:t>
              </a:r>
            </a:p>
          </p:txBody>
        </p:sp>
      </p:grpSp>
      <p:grpSp>
        <p:nvGrpSpPr>
          <p:cNvPr id="30" name="Group 41"/>
          <p:cNvGrpSpPr>
            <a:grpSpLocks/>
          </p:cNvGrpSpPr>
          <p:nvPr/>
        </p:nvGrpSpPr>
        <p:grpSpPr bwMode="auto">
          <a:xfrm>
            <a:off x="7987654" y="4741356"/>
            <a:ext cx="855662" cy="990600"/>
            <a:chOff x="5039" y="3600"/>
            <a:chExt cx="539" cy="624"/>
          </a:xfrm>
        </p:grpSpPr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5039" y="3600"/>
              <a:ext cx="321" cy="503"/>
            </a:xfrm>
            <a:custGeom>
              <a:avLst/>
              <a:gdLst>
                <a:gd name="T0" fmla="*/ 0 w 321"/>
                <a:gd name="T1" fmla="*/ 431 h 503"/>
                <a:gd name="T2" fmla="*/ 288 w 321"/>
                <a:gd name="T3" fmla="*/ 431 h 503"/>
                <a:gd name="T4" fmla="*/ 201 w 321"/>
                <a:gd name="T5" fmla="*/ 0 h 5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1" h="503">
                  <a:moveTo>
                    <a:pt x="0" y="431"/>
                  </a:moveTo>
                  <a:cubicBezTo>
                    <a:pt x="116" y="467"/>
                    <a:pt x="255" y="503"/>
                    <a:pt x="288" y="431"/>
                  </a:cubicBezTo>
                  <a:cubicBezTo>
                    <a:pt x="321" y="359"/>
                    <a:pt x="219" y="90"/>
                    <a:pt x="201" y="0"/>
                  </a:cubicBezTo>
                </a:path>
              </a:pathLst>
            </a:custGeom>
            <a:noFill/>
            <a:ln w="79375" cap="flat" cmpd="sng">
              <a:solidFill>
                <a:srgbClr val="FF3300"/>
              </a:solidFill>
              <a:prstDash val="solid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 rot="5400000">
              <a:off x="5165" y="3811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CCFF"/>
                  </a:solidFill>
                </a14:hiddenFill>
              </a:ext>
              <a:ext uri="{91240B29-F687-4f45-9708-019B960494DF}">
                <a14:hiddenLine xmlns="" xmlns:a14="http://schemas.microsoft.com/office/drawing/2010/main" w="317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Arial" charset="0"/>
                </a:rPr>
                <a:t>ntohl</a:t>
              </a:r>
            </a:p>
          </p:txBody>
        </p:sp>
      </p:grpSp>
      <p:grpSp>
        <p:nvGrpSpPr>
          <p:cNvPr id="33" name="Group 29"/>
          <p:cNvGrpSpPr>
            <a:grpSpLocks/>
          </p:cNvGrpSpPr>
          <p:nvPr/>
        </p:nvGrpSpPr>
        <p:grpSpPr bwMode="auto">
          <a:xfrm>
            <a:off x="293041" y="4436556"/>
            <a:ext cx="2438400" cy="398463"/>
            <a:chOff x="1392" y="3936"/>
            <a:chExt cx="1536" cy="251"/>
          </a:xfrm>
        </p:grpSpPr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1392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128</a:t>
              </a:r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1776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119</a:t>
              </a:r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2160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40</a:t>
              </a:r>
            </a:p>
          </p:txBody>
        </p:sp>
        <p:sp>
          <p:nvSpPr>
            <p:cNvPr id="37" name="Text Box 33"/>
            <p:cNvSpPr txBox="1">
              <a:spLocks noChangeArrowheads="1"/>
            </p:cNvSpPr>
            <p:nvPr/>
          </p:nvSpPr>
          <p:spPr bwMode="auto">
            <a:xfrm>
              <a:off x="2544" y="3936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</a:t>
              </a:r>
            </a:p>
          </p:txBody>
        </p:sp>
      </p:grpSp>
      <p:grpSp>
        <p:nvGrpSpPr>
          <p:cNvPr id="38" name="Group 39"/>
          <p:cNvGrpSpPr>
            <a:grpSpLocks/>
          </p:cNvGrpSpPr>
          <p:nvPr/>
        </p:nvGrpSpPr>
        <p:grpSpPr bwMode="auto">
          <a:xfrm>
            <a:off x="6465241" y="4360356"/>
            <a:ext cx="2438400" cy="398463"/>
            <a:chOff x="2832" y="2592"/>
            <a:chExt cx="1536" cy="251"/>
          </a:xfrm>
        </p:grpSpPr>
        <p:sp>
          <p:nvSpPr>
            <p:cNvPr id="39" name="Text Box 35"/>
            <p:cNvSpPr txBox="1">
              <a:spLocks noChangeArrowheads="1"/>
            </p:cNvSpPr>
            <p:nvPr/>
          </p:nvSpPr>
          <p:spPr bwMode="auto">
            <a:xfrm>
              <a:off x="3984" y="2592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128</a:t>
              </a: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3600" y="2592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119</a:t>
              </a:r>
            </a:p>
          </p:txBody>
        </p:sp>
        <p:sp>
          <p:nvSpPr>
            <p:cNvPr id="41" name="Text Box 37"/>
            <p:cNvSpPr txBox="1">
              <a:spLocks noChangeArrowheads="1"/>
            </p:cNvSpPr>
            <p:nvPr/>
          </p:nvSpPr>
          <p:spPr bwMode="auto">
            <a:xfrm>
              <a:off x="3216" y="2592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40</a:t>
              </a:r>
            </a:p>
          </p:txBody>
        </p:sp>
        <p:sp>
          <p:nvSpPr>
            <p:cNvPr id="42" name="Text Box 38"/>
            <p:cNvSpPr txBox="1">
              <a:spLocks noChangeArrowheads="1"/>
            </p:cNvSpPr>
            <p:nvPr/>
          </p:nvSpPr>
          <p:spPr bwMode="auto">
            <a:xfrm>
              <a:off x="2832" y="2592"/>
              <a:ext cx="384" cy="251"/>
            </a:xfrm>
            <a:prstGeom prst="rect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64601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Sometimes, an ungraceful exit from a program (e.g., ctrl-c) does not properly free up a port</a:t>
            </a:r>
          </a:p>
          <a:p>
            <a:endParaRPr lang="en-US" dirty="0"/>
          </a:p>
          <a:p>
            <a:r>
              <a:rPr lang="en-US" dirty="0"/>
              <a:t>Eventually (after a few minutes), the port will be freed</a:t>
            </a:r>
          </a:p>
          <a:p>
            <a:endParaRPr lang="en-US" dirty="0"/>
          </a:p>
          <a:p>
            <a:r>
              <a:rPr lang="en-US" dirty="0"/>
              <a:t>You can kill the process, </a:t>
            </a:r>
            <a:r>
              <a:rPr lang="en-US" dirty="0" smtClean="0"/>
              <a:t>or to </a:t>
            </a:r>
            <a:r>
              <a:rPr lang="en-US" dirty="0"/>
              <a:t>reduce the likelihood of this problem, include the following code:</a:t>
            </a:r>
          </a:p>
          <a:p>
            <a:pPr lvl="1"/>
            <a:r>
              <a:rPr lang="en-US" dirty="0"/>
              <a:t>In header include:</a:t>
            </a:r>
          </a:p>
          <a:p>
            <a:pPr marL="722376" lvl="2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#</a:t>
            </a:r>
            <a:r>
              <a:rPr lang="en-US" b="1" dirty="0">
                <a:latin typeface="Courier New"/>
                <a:cs typeface="Courier New"/>
              </a:rPr>
              <a:t>include &lt;</a:t>
            </a:r>
            <a:r>
              <a:rPr lang="en-US" b="1" dirty="0" err="1">
                <a:latin typeface="Courier New"/>
                <a:cs typeface="Courier New"/>
              </a:rPr>
              <a:t>signal.h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pPr marL="722376" lvl="2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cleanExit</a:t>
            </a:r>
            <a:r>
              <a:rPr lang="en-US" b="1" dirty="0">
                <a:latin typeface="Courier New"/>
                <a:cs typeface="Courier New"/>
              </a:rPr>
              <a:t>(){exit(0);}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 socket </a:t>
            </a:r>
            <a:r>
              <a:rPr lang="en-US" dirty="0" smtClean="0"/>
              <a:t>code add:</a:t>
            </a:r>
            <a:endParaRPr lang="en-US" dirty="0"/>
          </a:p>
          <a:p>
            <a:pPr marL="722376" lvl="2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signal</a:t>
            </a:r>
            <a:r>
              <a:rPr lang="en-US" b="1" dirty="0">
                <a:latin typeface="Courier New"/>
                <a:cs typeface="Courier New"/>
              </a:rPr>
              <a:t>(SIGTERM, </a:t>
            </a:r>
            <a:r>
              <a:rPr lang="en-US" b="1" dirty="0" err="1">
                <a:latin typeface="Courier New"/>
                <a:cs typeface="Courier New"/>
              </a:rPr>
              <a:t>cleanExit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pPr marL="722376" lvl="2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signal</a:t>
            </a:r>
            <a:r>
              <a:rPr lang="en-US" b="1" dirty="0">
                <a:latin typeface="Courier New"/>
                <a:cs typeface="Courier New"/>
              </a:rPr>
              <a:t>(SIGINT, </a:t>
            </a:r>
            <a:r>
              <a:rPr lang="en-US" b="1" dirty="0" err="1">
                <a:latin typeface="Courier New"/>
                <a:cs typeface="Courier New"/>
              </a:rPr>
              <a:t>cleanExit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19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558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Socket?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socket </a:t>
            </a:r>
            <a:r>
              <a:rPr lang="en-US" dirty="0"/>
              <a:t>is an interface between </a:t>
            </a:r>
            <a:r>
              <a:rPr lang="en-US" dirty="0" smtClean="0"/>
              <a:t>the application </a:t>
            </a:r>
            <a:r>
              <a:rPr lang="en-US" dirty="0"/>
              <a:t>and </a:t>
            </a:r>
            <a:r>
              <a:rPr lang="en-US" dirty="0" smtClean="0"/>
              <a:t>the network </a:t>
            </a:r>
            <a:r>
              <a:rPr lang="en-US" dirty="0"/>
              <a:t>(the lower levels of the protocol stack)</a:t>
            </a:r>
          </a:p>
          <a:p>
            <a:pPr lvl="1"/>
            <a:r>
              <a:rPr lang="en-US" dirty="0"/>
              <a:t>The application creates a socket</a:t>
            </a:r>
          </a:p>
          <a:p>
            <a:pPr lvl="1"/>
            <a:r>
              <a:rPr lang="en-US" dirty="0"/>
              <a:t>The socket type dictates the style of communication</a:t>
            </a:r>
          </a:p>
          <a:p>
            <a:pPr lvl="2"/>
            <a:r>
              <a:rPr lang="en-US" dirty="0"/>
              <a:t>reliable vs. best effort</a:t>
            </a:r>
          </a:p>
          <a:p>
            <a:pPr lvl="2"/>
            <a:r>
              <a:rPr lang="en-US" dirty="0"/>
              <a:t>connection-oriented vs. connectionless</a:t>
            </a:r>
          </a:p>
          <a:p>
            <a:endParaRPr lang="en-US" dirty="0"/>
          </a:p>
          <a:p>
            <a:r>
              <a:rPr lang="en-US" dirty="0"/>
              <a:t>Once a socket is setup the application </a:t>
            </a:r>
            <a:r>
              <a:rPr lang="en-US" dirty="0" smtClean="0"/>
              <a:t>can:</a:t>
            </a:r>
            <a:endParaRPr lang="en-US" dirty="0"/>
          </a:p>
          <a:p>
            <a:pPr lvl="1"/>
            <a:r>
              <a:rPr lang="en-US" dirty="0"/>
              <a:t>pass data to the socket for network transmission</a:t>
            </a:r>
          </a:p>
          <a:p>
            <a:pPr lvl="1"/>
            <a:r>
              <a:rPr lang="en-US" dirty="0"/>
              <a:t>receive data from the socket (transmitted through the network, </a:t>
            </a:r>
            <a:r>
              <a:rPr lang="en-US" dirty="0" smtClean="0"/>
              <a:t>sent by some </a:t>
            </a:r>
            <a:r>
              <a:rPr lang="en-US" dirty="0"/>
              <a:t>other </a:t>
            </a:r>
            <a:r>
              <a:rPr lang="en-US" dirty="0" smtClean="0"/>
              <a:t>host</a:t>
            </a:r>
            <a:r>
              <a:rPr lang="en-US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079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(2/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en-US" dirty="0" smtClean="0"/>
              <a:t>Q: How </a:t>
            </a:r>
            <a:r>
              <a:rPr lang="en-US" dirty="0"/>
              <a:t>to find the IP address of the machine my server program is running on?</a:t>
            </a:r>
          </a:p>
          <a:p>
            <a:endParaRPr lang="en-US" dirty="0"/>
          </a:p>
          <a:p>
            <a:r>
              <a:rPr lang="en-US" dirty="0"/>
              <a:t>Use 127.0.0.1 or </a:t>
            </a:r>
            <a:r>
              <a:rPr lang="en-US" dirty="0" err="1"/>
              <a:t>localhost</a:t>
            </a:r>
            <a:r>
              <a:rPr lang="en-US" dirty="0"/>
              <a:t> for accessing a server running on your local machine.</a:t>
            </a:r>
          </a:p>
          <a:p>
            <a:endParaRPr lang="en-US" dirty="0"/>
          </a:p>
          <a:p>
            <a:r>
              <a:rPr lang="en-US" dirty="0"/>
              <a:t>For a remote server running </a:t>
            </a:r>
            <a:r>
              <a:rPr lang="en-US" dirty="0" smtClean="0"/>
              <a:t>Linux </a:t>
            </a:r>
            <a:r>
              <a:rPr lang="en-US" dirty="0"/>
              <a:t>use the bash shell </a:t>
            </a:r>
            <a:r>
              <a:rPr lang="en-US" dirty="0" smtClean="0"/>
              <a:t>command: </a:t>
            </a:r>
            <a:r>
              <a:rPr lang="en-US" b="1" dirty="0" err="1" smtClean="0">
                <a:latin typeface="Courier New"/>
                <a:cs typeface="Courier New"/>
              </a:rPr>
              <a:t>ifconfig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For </a:t>
            </a:r>
            <a:r>
              <a:rPr lang="en-US" dirty="0" smtClean="0"/>
              <a:t>Windows</a:t>
            </a:r>
            <a:r>
              <a:rPr lang="en-US" dirty="0"/>
              <a:t>, </a:t>
            </a:r>
            <a:r>
              <a:rPr lang="en-US" dirty="0" smtClean="0"/>
              <a:t>use </a:t>
            </a:r>
            <a:r>
              <a:rPr lang="en-US" dirty="0" err="1" smtClean="0"/>
              <a:t>cmd</a:t>
            </a:r>
            <a:r>
              <a:rPr lang="en-US" dirty="0" smtClean="0"/>
              <a:t> to invoke:  </a:t>
            </a:r>
            <a:r>
              <a:rPr lang="en-US" b="1" dirty="0" err="1" smtClean="0">
                <a:latin typeface="Courier New"/>
                <a:cs typeface="Courier New"/>
              </a:rPr>
              <a:t>ipconfig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20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63559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Some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socket program: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Echo </a:t>
            </a:r>
            <a:r>
              <a:rPr lang="en-US" dirty="0"/>
              <a:t>server: echo’s what it receives back to </a:t>
            </a:r>
            <a:r>
              <a:rPr lang="en-US" dirty="0" smtClean="0"/>
              <a:t>client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Client</a:t>
            </a:r>
            <a:r>
              <a:rPr lang="en-US" dirty="0"/>
              <a:t>/server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21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252264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en-US" dirty="0" smtClean="0"/>
              <a:t>These </a:t>
            </a:r>
            <a:r>
              <a:rPr lang="en-US" dirty="0"/>
              <a:t>are good references for further study of Socket programming with C:</a:t>
            </a:r>
          </a:p>
          <a:p>
            <a:endParaRPr lang="en-US" dirty="0"/>
          </a:p>
          <a:p>
            <a:r>
              <a:rPr lang="en-US" dirty="0" err="1"/>
              <a:t>Beej's</a:t>
            </a:r>
            <a:r>
              <a:rPr lang="en-US" dirty="0"/>
              <a:t> Guide to Network Programming Using Internet </a:t>
            </a:r>
            <a:r>
              <a:rPr lang="en-US" dirty="0" smtClean="0"/>
              <a:t>Sockets</a:t>
            </a:r>
            <a:br>
              <a:rPr lang="en-US" dirty="0" smtClean="0"/>
            </a:b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://beej.us/guide/bgnet/output/html/multipage/index.html</a:t>
            </a:r>
            <a:endParaRPr lang="en-US" sz="1800" dirty="0"/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/>
              <a:t>Search the specification for the function you need to use for more info, or check the man pages.</a:t>
            </a:r>
          </a:p>
          <a:p>
            <a:endParaRPr lang="en-US" dirty="0"/>
          </a:p>
          <a:p>
            <a:r>
              <a:rPr lang="en-US" dirty="0"/>
              <a:t>Dan Rubenstein’s lecture on </a:t>
            </a:r>
            <a:r>
              <a:rPr lang="en-US" dirty="0" smtClean="0"/>
              <a:t>Socket “Programming”:</a:t>
            </a:r>
            <a:br>
              <a:rPr lang="en-US" dirty="0" smtClean="0"/>
            </a:b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://www.cs.columbia.edu/~danr/courses/6761/Summer03/intro/6761-1b-</a:t>
            </a:r>
            <a:r>
              <a:rPr lang="en-US" sz="1800" dirty="0" smtClean="0">
                <a:hlinkClick r:id="rId3"/>
              </a:rPr>
              <a:t>sockets.ppt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22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9922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Assignment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23</a:t>
            </a:fld>
            <a:endParaRPr kumimoji="0"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85493" y="19011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485493" y="24345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bind()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85493" y="29679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listen()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485493" y="35013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accept()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485493" y="51015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485493" y="44157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939518" y="1367706"/>
            <a:ext cx="19764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B050"/>
                </a:solidFill>
                <a:latin typeface="Arial" charset="0"/>
              </a:rPr>
              <a:t>Proxy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510893" y="6049244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53331" y="34251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839131" y="37299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129518" y="2967906"/>
            <a:ext cx="1468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CC0000"/>
                </a:solidFill>
                <a:latin typeface="Arial" charset="0"/>
              </a:rPr>
              <a:t>TCP Client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53331" y="39140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connect()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53331" y="45236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53331" y="53618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153331" y="6125444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V="1">
            <a:off x="1597956" y="4087094"/>
            <a:ext cx="2600325" cy="23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 flipV="1">
            <a:off x="1597956" y="4588744"/>
            <a:ext cx="1887537" cy="119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 flipH="1">
            <a:off x="1597956" y="5274544"/>
            <a:ext cx="1912937" cy="284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 flipV="1">
            <a:off x="1609068" y="5785719"/>
            <a:ext cx="2635250" cy="255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1753531" y="4263306"/>
            <a:ext cx="15160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Get </a:t>
            </a:r>
            <a:r>
              <a:rPr lang="en-US" sz="1800" dirty="0">
                <a:latin typeface="+mn-lt"/>
              </a:rPr>
              <a:t>request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 rot="21370350">
            <a:off x="1810681" y="5025306"/>
            <a:ext cx="13668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Send data</a:t>
            </a:r>
            <a:endParaRPr lang="en-US" sz="1800" dirty="0">
              <a:latin typeface="+mn-lt"/>
            </a:endParaRPr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>
            <a:off x="4244318" y="22059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33"/>
          <p:cNvSpPr>
            <a:spLocks noChangeShapeType="1"/>
          </p:cNvSpPr>
          <p:nvPr/>
        </p:nvSpPr>
        <p:spPr bwMode="auto">
          <a:xfrm>
            <a:off x="4244318" y="27393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35"/>
          <p:cNvSpPr>
            <a:spLocks noChangeShapeType="1"/>
          </p:cNvSpPr>
          <p:nvPr/>
        </p:nvSpPr>
        <p:spPr bwMode="auto">
          <a:xfrm>
            <a:off x="4244318" y="3882306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 flipH="1">
            <a:off x="4244318" y="5785719"/>
            <a:ext cx="0" cy="263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38"/>
          <p:cNvSpPr>
            <a:spLocks noChangeShapeType="1"/>
          </p:cNvSpPr>
          <p:nvPr/>
        </p:nvSpPr>
        <p:spPr bwMode="auto">
          <a:xfrm>
            <a:off x="4244318" y="4796706"/>
            <a:ext cx="625475" cy="150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39"/>
          <p:cNvSpPr>
            <a:spLocks noChangeShapeType="1"/>
          </p:cNvSpPr>
          <p:nvPr/>
        </p:nvSpPr>
        <p:spPr bwMode="auto">
          <a:xfrm>
            <a:off x="839131" y="42633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839131" y="4872906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4244318" y="32727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608231" y="19011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7608231" y="24345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bind()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7608231" y="29679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listen()</a:t>
            </a: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7608231" y="35013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accept()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7608231" y="51015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7608231" y="44157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7608231" y="57111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7982881" y="1518519"/>
            <a:ext cx="7223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Web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7633631" y="6277844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42" name="Line 32"/>
          <p:cNvSpPr>
            <a:spLocks noChangeShapeType="1"/>
          </p:cNvSpPr>
          <p:nvPr/>
        </p:nvSpPr>
        <p:spPr bwMode="auto">
          <a:xfrm>
            <a:off x="8367056" y="22059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33"/>
          <p:cNvSpPr>
            <a:spLocks noChangeShapeType="1"/>
          </p:cNvSpPr>
          <p:nvPr/>
        </p:nvSpPr>
        <p:spPr bwMode="auto">
          <a:xfrm>
            <a:off x="8367056" y="27393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35"/>
          <p:cNvSpPr>
            <a:spLocks noChangeShapeType="1"/>
          </p:cNvSpPr>
          <p:nvPr/>
        </p:nvSpPr>
        <p:spPr bwMode="auto">
          <a:xfrm>
            <a:off x="8367056" y="3882306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36"/>
          <p:cNvSpPr>
            <a:spLocks noChangeShapeType="1"/>
          </p:cNvSpPr>
          <p:nvPr/>
        </p:nvSpPr>
        <p:spPr bwMode="auto">
          <a:xfrm>
            <a:off x="8367056" y="5406306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37"/>
          <p:cNvSpPr>
            <a:spLocks noChangeShapeType="1"/>
          </p:cNvSpPr>
          <p:nvPr/>
        </p:nvSpPr>
        <p:spPr bwMode="auto">
          <a:xfrm>
            <a:off x="8367056" y="6058769"/>
            <a:ext cx="0" cy="261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38"/>
          <p:cNvSpPr>
            <a:spLocks noChangeShapeType="1"/>
          </p:cNvSpPr>
          <p:nvPr/>
        </p:nvSpPr>
        <p:spPr bwMode="auto">
          <a:xfrm>
            <a:off x="8367056" y="4796706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33"/>
          <p:cNvSpPr>
            <a:spLocks noChangeShapeType="1"/>
          </p:cNvSpPr>
          <p:nvPr/>
        </p:nvSpPr>
        <p:spPr bwMode="auto">
          <a:xfrm>
            <a:off x="8367056" y="32727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eft Brace 48"/>
          <p:cNvSpPr/>
          <p:nvPr/>
        </p:nvSpPr>
        <p:spPr>
          <a:xfrm>
            <a:off x="4869793" y="3369544"/>
            <a:ext cx="365125" cy="3103562"/>
          </a:xfrm>
          <a:prstGeom prst="leftBrace">
            <a:avLst>
              <a:gd name="adj1" fmla="val 0"/>
              <a:gd name="adj2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5230156" y="350130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>
            <a:off x="5915956" y="38061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5230156" y="39902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connect()</a:t>
            </a: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230156" y="45998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5230156" y="5438056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230156" y="5973044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56" name="Line 25"/>
          <p:cNvSpPr>
            <a:spLocks noChangeShapeType="1"/>
          </p:cNvSpPr>
          <p:nvPr/>
        </p:nvSpPr>
        <p:spPr bwMode="auto">
          <a:xfrm flipV="1">
            <a:off x="6674781" y="4725269"/>
            <a:ext cx="896937" cy="58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26"/>
          <p:cNvSpPr>
            <a:spLocks noChangeShapeType="1"/>
          </p:cNvSpPr>
          <p:nvPr/>
        </p:nvSpPr>
        <p:spPr bwMode="auto">
          <a:xfrm flipH="1">
            <a:off x="6674781" y="5449169"/>
            <a:ext cx="955675" cy="185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6906556" y="4355381"/>
            <a:ext cx="6159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Get</a:t>
            </a:r>
            <a:endParaRPr lang="en-US" sz="1800" dirty="0">
              <a:latin typeface="+mn-lt"/>
            </a:endParaRP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812893" y="5139606"/>
            <a:ext cx="7350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data</a:t>
            </a:r>
            <a:endParaRPr lang="en-US" sz="1800" dirty="0">
              <a:latin typeface="+mn-lt"/>
            </a:endParaRPr>
          </a:p>
        </p:txBody>
      </p:sp>
      <p:sp>
        <p:nvSpPr>
          <p:cNvPr id="60" name="Line 39"/>
          <p:cNvSpPr>
            <a:spLocks noChangeShapeType="1"/>
          </p:cNvSpPr>
          <p:nvPr/>
        </p:nvSpPr>
        <p:spPr bwMode="auto">
          <a:xfrm>
            <a:off x="5915956" y="43395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40"/>
          <p:cNvSpPr>
            <a:spLocks noChangeShapeType="1"/>
          </p:cNvSpPr>
          <p:nvPr/>
        </p:nvSpPr>
        <p:spPr bwMode="auto">
          <a:xfrm>
            <a:off x="5915956" y="5787306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41"/>
          <p:cNvSpPr>
            <a:spLocks noChangeShapeType="1"/>
          </p:cNvSpPr>
          <p:nvPr/>
        </p:nvSpPr>
        <p:spPr bwMode="auto">
          <a:xfrm>
            <a:off x="5915956" y="4949106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38"/>
          <p:cNvSpPr>
            <a:spLocks noChangeShapeType="1"/>
          </p:cNvSpPr>
          <p:nvPr/>
        </p:nvSpPr>
        <p:spPr bwMode="auto">
          <a:xfrm flipH="1">
            <a:off x="4223681" y="4947519"/>
            <a:ext cx="646112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24"/>
          <p:cNvSpPr>
            <a:spLocks noChangeShapeType="1"/>
          </p:cNvSpPr>
          <p:nvPr/>
        </p:nvSpPr>
        <p:spPr bwMode="auto">
          <a:xfrm>
            <a:off x="6674781" y="4087094"/>
            <a:ext cx="1692275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3406118" y="4731619"/>
            <a:ext cx="9525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modify</a:t>
            </a:r>
            <a:endParaRPr lang="en-US" sz="1800" dirty="0">
              <a:latin typeface="+mn-lt"/>
            </a:endParaRPr>
          </a:p>
        </p:txBody>
      </p:sp>
      <p:sp>
        <p:nvSpPr>
          <p:cNvPr id="66" name="Circular Arrow 65"/>
          <p:cNvSpPr/>
          <p:nvPr/>
        </p:nvSpPr>
        <p:spPr>
          <a:xfrm>
            <a:off x="4049056" y="5404719"/>
            <a:ext cx="390525" cy="37623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320758"/>
              <a:gd name="adj5" fmla="val 2093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Circular Arrow 66"/>
          <p:cNvSpPr/>
          <p:nvPr/>
        </p:nvSpPr>
        <p:spPr>
          <a:xfrm>
            <a:off x="643868" y="5696819"/>
            <a:ext cx="390525" cy="37623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320758"/>
              <a:gd name="adj5" fmla="val 2093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Right Brace 67"/>
          <p:cNvSpPr/>
          <p:nvPr/>
        </p:nvSpPr>
        <p:spPr>
          <a:xfrm rot="16200000">
            <a:off x="4992824" y="162000"/>
            <a:ext cx="233363" cy="3406775"/>
          </a:xfrm>
          <a:prstGeom prst="righ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96549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Most Popular Types of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118872" indent="0">
              <a:buNone/>
            </a:pPr>
            <a:r>
              <a:rPr lang="en-US" dirty="0" smtClean="0"/>
              <a:t>TCP Socket</a:t>
            </a:r>
          </a:p>
          <a:p>
            <a:r>
              <a:rPr lang="en-US" dirty="0"/>
              <a:t>Type: </a:t>
            </a:r>
            <a:r>
              <a:rPr lang="en-US" b="1" dirty="0">
                <a:latin typeface="Courier New"/>
                <a:cs typeface="Courier New"/>
              </a:rPr>
              <a:t>SOCK_STREAM</a:t>
            </a:r>
          </a:p>
          <a:p>
            <a:r>
              <a:rPr lang="en-US" dirty="0"/>
              <a:t>reliable delivery</a:t>
            </a:r>
          </a:p>
          <a:p>
            <a:r>
              <a:rPr lang="en-US" dirty="0"/>
              <a:t>in-order guaranteed</a:t>
            </a:r>
          </a:p>
          <a:p>
            <a:r>
              <a:rPr lang="en-US" dirty="0"/>
              <a:t>connection-oriented</a:t>
            </a:r>
          </a:p>
          <a:p>
            <a:r>
              <a:rPr lang="en-US" dirty="0"/>
              <a:t>bidirectional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118872" indent="0">
              <a:buNone/>
            </a:pPr>
            <a:r>
              <a:rPr lang="en-US" dirty="0" smtClean="0"/>
              <a:t>UDP Socket</a:t>
            </a:r>
          </a:p>
          <a:p>
            <a:r>
              <a:rPr lang="en-US" dirty="0"/>
              <a:t>Type: </a:t>
            </a:r>
            <a:r>
              <a:rPr lang="en-US" b="1" dirty="0">
                <a:latin typeface="Courier New"/>
                <a:cs typeface="Courier New"/>
              </a:rPr>
              <a:t>SOCK_DGRAM</a:t>
            </a:r>
          </a:p>
          <a:p>
            <a:r>
              <a:rPr lang="en-US" dirty="0"/>
              <a:t>unreliable delivery</a:t>
            </a:r>
          </a:p>
          <a:p>
            <a:r>
              <a:rPr lang="en-US" dirty="0"/>
              <a:t>no order guarantees</a:t>
            </a:r>
          </a:p>
          <a:p>
            <a:r>
              <a:rPr lang="en-US" dirty="0"/>
              <a:t>no notion of “connection” – app indicates destination for each packet</a:t>
            </a:r>
          </a:p>
          <a:p>
            <a:r>
              <a:rPr lang="en-US" dirty="0"/>
              <a:t>can send or receive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107667"/>
            <a:ext cx="8229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We focus on TCP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8282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Creation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s = socket(domain, type, protocol);</a:t>
            </a:r>
          </a:p>
          <a:p>
            <a:pPr lvl="1"/>
            <a:r>
              <a:rPr lang="en-US" dirty="0"/>
              <a:t>s: socket descriptor, an integer (like a file-handle)</a:t>
            </a:r>
          </a:p>
          <a:p>
            <a:pPr lvl="1"/>
            <a:r>
              <a:rPr lang="en-US" dirty="0"/>
              <a:t>domain: integer, communication domain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latin typeface="Courier New"/>
                <a:cs typeface="Courier New"/>
              </a:rPr>
              <a:t>PF_INET</a:t>
            </a:r>
            <a:r>
              <a:rPr lang="en-US" dirty="0"/>
              <a:t> (IPv4 protocol) – typically used</a:t>
            </a:r>
          </a:p>
          <a:p>
            <a:pPr lvl="1"/>
            <a:r>
              <a:rPr lang="en-US" dirty="0"/>
              <a:t>type: communication type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SOCK_STREAM</a:t>
            </a:r>
            <a:r>
              <a:rPr lang="en-US" dirty="0"/>
              <a:t>: reliable, 2-way, connection-based service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SOCK_DGRAM</a:t>
            </a:r>
            <a:r>
              <a:rPr lang="en-US" dirty="0"/>
              <a:t>: unreliable, connectionless,</a:t>
            </a:r>
          </a:p>
          <a:p>
            <a:pPr lvl="2"/>
            <a:r>
              <a:rPr lang="en-US" dirty="0"/>
              <a:t>other values: need root permission, rarely used, or obsolete</a:t>
            </a:r>
          </a:p>
          <a:p>
            <a:pPr lvl="1"/>
            <a:r>
              <a:rPr lang="en-US" dirty="0"/>
              <a:t>protocol: specifies protocol (see file /</a:t>
            </a:r>
            <a:r>
              <a:rPr lang="en-US" dirty="0" err="1"/>
              <a:t>etc</a:t>
            </a:r>
            <a:r>
              <a:rPr lang="en-US" dirty="0"/>
              <a:t>/protocols for a list of options) - usually set to 0</a:t>
            </a:r>
          </a:p>
          <a:p>
            <a:endParaRPr lang="en-US" dirty="0"/>
          </a:p>
          <a:p>
            <a:pPr marL="118872" indent="0">
              <a:buNone/>
            </a:pPr>
            <a:r>
              <a:rPr lang="en-US" dirty="0"/>
              <a:t>NOTE: </a:t>
            </a:r>
            <a:r>
              <a:rPr lang="en-US" b="1" dirty="0">
                <a:latin typeface="Courier New"/>
                <a:cs typeface="Courier New"/>
              </a:rPr>
              <a:t>socket</a:t>
            </a:r>
            <a:r>
              <a:rPr lang="en-US" dirty="0"/>
              <a:t> call does not specify where data will be coming from, nor where it will be going </a:t>
            </a:r>
            <a:r>
              <a:rPr lang="en-US" dirty="0" smtClean="0"/>
              <a:t>to; it </a:t>
            </a:r>
            <a:r>
              <a:rPr lang="en-US" dirty="0"/>
              <a:t>just creates the interface.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4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2014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11909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Each host machine has an IP address (or more!)</a:t>
            </a:r>
          </a:p>
          <a:p>
            <a:endParaRPr lang="en-US" dirty="0"/>
          </a:p>
          <a:p>
            <a:r>
              <a:rPr lang="en-US" dirty="0"/>
              <a:t>Each host has 65,536 ports (</a:t>
            </a:r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r>
              <a:rPr lang="en-US" dirty="0"/>
              <a:t>Some ports are reserved for specific apps</a:t>
            </a:r>
          </a:p>
          <a:p>
            <a:pPr lvl="1"/>
            <a:r>
              <a:rPr lang="en-US" dirty="0"/>
              <a:t>20,21: FTP</a:t>
            </a:r>
          </a:p>
          <a:p>
            <a:pPr lvl="1"/>
            <a:r>
              <a:rPr lang="en-US" dirty="0"/>
              <a:t>23: Telnet</a:t>
            </a:r>
          </a:p>
          <a:p>
            <a:pPr lvl="1"/>
            <a:r>
              <a:rPr lang="en-US" dirty="0"/>
              <a:t>80: HTTP</a:t>
            </a:r>
          </a:p>
          <a:p>
            <a:pPr lvl="1"/>
            <a:r>
              <a:rPr lang="en-US" dirty="0"/>
              <a:t>see RFC 1700 (about 2000 ports are reserved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5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82429461"/>
              </p:ext>
            </p:extLst>
          </p:nvPr>
        </p:nvGraphicFramePr>
        <p:xfrm>
          <a:off x="5814060" y="1683655"/>
          <a:ext cx="3124200" cy="2600325"/>
        </p:xfrm>
        <a:graphic>
          <a:graphicData uri="http://schemas.openxmlformats.org/presentationml/2006/ole">
            <p:oleObj spid="_x0000_s1081" name="Clip" r:id="rId3" imgW="1307263" imgH="1084139" progId="">
              <p:embed/>
            </p:oleObj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823460" y="2140855"/>
            <a:ext cx="1600200" cy="401638"/>
          </a:xfrm>
          <a:prstGeom prst="rect">
            <a:avLst/>
          </a:prstGeom>
          <a:solidFill>
            <a:srgbClr val="FFFFFF"/>
          </a:solidFill>
          <a:ln w="349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Port 0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823460" y="2598055"/>
            <a:ext cx="1600200" cy="401638"/>
          </a:xfrm>
          <a:prstGeom prst="rect">
            <a:avLst/>
          </a:prstGeom>
          <a:solidFill>
            <a:srgbClr val="FFFFFF"/>
          </a:solidFill>
          <a:ln w="349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Port 1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823460" y="3512455"/>
            <a:ext cx="1524000" cy="401638"/>
          </a:xfrm>
          <a:prstGeom prst="rect">
            <a:avLst/>
          </a:prstGeom>
          <a:solidFill>
            <a:srgbClr val="FFFFFF"/>
          </a:solidFill>
          <a:ln w="349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/>
              <a:t>Port 65535</a:t>
            </a:r>
          </a:p>
        </p:txBody>
      </p:sp>
      <p:grpSp>
        <p:nvGrpSpPr>
          <p:cNvPr id="12" name="Group 17"/>
          <p:cNvGrpSpPr>
            <a:grpSpLocks noChangeAspect="1"/>
          </p:cNvGrpSpPr>
          <p:nvPr/>
        </p:nvGrpSpPr>
        <p:grpSpPr bwMode="auto">
          <a:xfrm>
            <a:off x="5661660" y="3055255"/>
            <a:ext cx="92075" cy="369888"/>
            <a:chOff x="4656" y="1776"/>
            <a:chExt cx="96" cy="384"/>
          </a:xfrm>
        </p:grpSpPr>
        <p:sp>
          <p:nvSpPr>
            <p:cNvPr id="13" name="Oval 10"/>
            <p:cNvSpPr>
              <a:spLocks noChangeAspect="1" noChangeArrowheads="1"/>
            </p:cNvSpPr>
            <p:nvPr/>
          </p:nvSpPr>
          <p:spPr bwMode="auto">
            <a:xfrm>
              <a:off x="4656" y="17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" name="Oval 11"/>
            <p:cNvSpPr>
              <a:spLocks noChangeAspect="1" noChangeArrowheads="1"/>
            </p:cNvSpPr>
            <p:nvPr/>
          </p:nvSpPr>
          <p:spPr bwMode="auto">
            <a:xfrm>
              <a:off x="4656" y="192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" name="Oval 12"/>
            <p:cNvSpPr>
              <a:spLocks noChangeAspect="1" noChangeArrowheads="1"/>
            </p:cNvSpPr>
            <p:nvPr/>
          </p:nvSpPr>
          <p:spPr bwMode="auto">
            <a:xfrm>
              <a:off x="4656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4442460" y="2369455"/>
            <a:ext cx="0" cy="411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" name="AutoShape 21"/>
          <p:cNvCxnSpPr>
            <a:cxnSpLocks noChangeShapeType="1"/>
            <a:stCxn id="9" idx="1"/>
            <a:endCxn id="16" idx="1"/>
          </p:cNvCxnSpPr>
          <p:nvPr/>
        </p:nvCxnSpPr>
        <p:spPr bwMode="auto">
          <a:xfrm flipH="1">
            <a:off x="4442460" y="2799668"/>
            <a:ext cx="363538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Line 26"/>
          <p:cNvSpPr>
            <a:spLocks noChangeShapeType="1"/>
          </p:cNvSpPr>
          <p:nvPr/>
        </p:nvSpPr>
        <p:spPr bwMode="auto">
          <a:xfrm flipH="1">
            <a:off x="4061460" y="2801255"/>
            <a:ext cx="3810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>
            <a:off x="4442460" y="2674255"/>
            <a:ext cx="0" cy="1004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4442460" y="2369455"/>
            <a:ext cx="3810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 flipH="1">
            <a:off x="4442460" y="3664855"/>
            <a:ext cx="3810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4823460" y="4512580"/>
            <a:ext cx="4114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altLang="en-US" dirty="0"/>
              <a:t>A socket provides an interface to send data to/from the network through a port</a:t>
            </a:r>
          </a:p>
        </p:txBody>
      </p:sp>
    </p:spTree>
    <p:extLst>
      <p:ext uri="{BB962C8B-B14F-4D97-AF65-F5344CB8AC3E}">
        <p14:creationId xmlns="" xmlns:p14="http://schemas.microsoft.com/office/powerpoint/2010/main" val="3271697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Addresses, Ports and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Like apartments and mailboxes</a:t>
            </a:r>
          </a:p>
          <a:p>
            <a:pPr lvl="1"/>
            <a:r>
              <a:rPr lang="en-US" dirty="0"/>
              <a:t>You are the application</a:t>
            </a:r>
          </a:p>
          <a:p>
            <a:pPr lvl="1"/>
            <a:r>
              <a:rPr lang="en-US" dirty="0"/>
              <a:t>Your apartment building address is the address</a:t>
            </a:r>
          </a:p>
          <a:p>
            <a:pPr lvl="1"/>
            <a:r>
              <a:rPr lang="en-US" dirty="0"/>
              <a:t>Your mailbox is the port</a:t>
            </a:r>
          </a:p>
          <a:p>
            <a:pPr lvl="1"/>
            <a:r>
              <a:rPr lang="en-US" dirty="0"/>
              <a:t>The post-office is the network</a:t>
            </a:r>
          </a:p>
          <a:p>
            <a:pPr lvl="1"/>
            <a:r>
              <a:rPr lang="en-US" dirty="0"/>
              <a:t>The socket is the key that gives you access to the right mailbox (one difference: assume outgoing mail is placed by you in your mailbox)</a:t>
            </a:r>
          </a:p>
          <a:p>
            <a:endParaRPr lang="en-US" dirty="0"/>
          </a:p>
          <a:p>
            <a:r>
              <a:rPr lang="en-US" dirty="0"/>
              <a:t>Q: How do you choose which port a socket connects to?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6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9619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/>
                <a:cs typeface="Courier New"/>
              </a:rPr>
              <a:t>Bind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bind function associates and </a:t>
            </a:r>
            <a:r>
              <a:rPr lang="en-US" dirty="0" smtClean="0"/>
              <a:t>(can exclusively</a:t>
            </a:r>
            <a:r>
              <a:rPr lang="en-US" dirty="0"/>
              <a:t>) reserves a port for use by the </a:t>
            </a:r>
            <a:r>
              <a:rPr lang="en-US" dirty="0" smtClean="0"/>
              <a:t>socket</a:t>
            </a:r>
          </a:p>
          <a:p>
            <a:endParaRPr lang="en-US" dirty="0"/>
          </a:p>
          <a:p>
            <a:r>
              <a:rPr lang="en-US" sz="3000" b="1" dirty="0" err="1">
                <a:latin typeface="Courier New"/>
                <a:cs typeface="Courier New"/>
              </a:rPr>
              <a:t>int</a:t>
            </a:r>
            <a:r>
              <a:rPr lang="en-US" sz="3000" b="1" dirty="0">
                <a:latin typeface="Courier New"/>
                <a:cs typeface="Courier New"/>
              </a:rPr>
              <a:t> status = bind(</a:t>
            </a:r>
            <a:r>
              <a:rPr lang="en-US" sz="3000" b="1" dirty="0" err="1">
                <a:latin typeface="Courier New"/>
                <a:cs typeface="Courier New"/>
              </a:rPr>
              <a:t>sockid</a:t>
            </a:r>
            <a:r>
              <a:rPr lang="en-US" sz="3000" b="1" dirty="0">
                <a:latin typeface="Courier New"/>
                <a:cs typeface="Courier New"/>
              </a:rPr>
              <a:t>, &amp;</a:t>
            </a:r>
            <a:r>
              <a:rPr lang="en-US" sz="3000" b="1" dirty="0" err="1">
                <a:latin typeface="Courier New"/>
                <a:cs typeface="Courier New"/>
              </a:rPr>
              <a:t>addrport</a:t>
            </a:r>
            <a:r>
              <a:rPr lang="en-US" sz="3000" b="1" dirty="0">
                <a:latin typeface="Courier New"/>
                <a:cs typeface="Courier New"/>
              </a:rPr>
              <a:t>, </a:t>
            </a:r>
            <a:r>
              <a:rPr lang="en-US" sz="3000" b="1" dirty="0" smtClean="0">
                <a:latin typeface="Courier New"/>
                <a:cs typeface="Courier New"/>
              </a:rPr>
              <a:t>size);</a:t>
            </a:r>
            <a:endParaRPr lang="en-US" sz="3000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status: error status, = -1 if bind failed</a:t>
            </a:r>
          </a:p>
          <a:p>
            <a:pPr lvl="1"/>
            <a:r>
              <a:rPr lang="en-US" dirty="0" err="1"/>
              <a:t>sockid</a:t>
            </a:r>
            <a:r>
              <a:rPr lang="en-US" dirty="0"/>
              <a:t>: integer, socket descriptor</a:t>
            </a:r>
          </a:p>
          <a:p>
            <a:pPr lvl="1"/>
            <a:r>
              <a:rPr lang="en-US" dirty="0" err="1"/>
              <a:t>addrport</a:t>
            </a:r>
            <a:r>
              <a:rPr lang="en-US" dirty="0"/>
              <a:t>: </a:t>
            </a: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sockaddr</a:t>
            </a:r>
            <a:r>
              <a:rPr lang="en-US" dirty="0"/>
              <a:t>, the (IP) address and port of the machine (address usually set to </a:t>
            </a:r>
            <a:r>
              <a:rPr lang="en-US" b="1" dirty="0">
                <a:latin typeface="Courier New"/>
                <a:cs typeface="Courier New"/>
              </a:rPr>
              <a:t>INADDR_ANY</a:t>
            </a:r>
            <a:r>
              <a:rPr lang="en-US" dirty="0"/>
              <a:t> – chooses a local address)</a:t>
            </a:r>
          </a:p>
          <a:p>
            <a:pPr lvl="1"/>
            <a:r>
              <a:rPr lang="en-US" dirty="0"/>
              <a:t>size: the size (in bytes) of the </a:t>
            </a:r>
            <a:r>
              <a:rPr lang="en-US" dirty="0" err="1"/>
              <a:t>addrport</a:t>
            </a:r>
            <a:r>
              <a:rPr lang="en-US" dirty="0"/>
              <a:t> structure</a:t>
            </a:r>
          </a:p>
          <a:p>
            <a:endParaRPr lang="en-US" dirty="0"/>
          </a:p>
          <a:p>
            <a:r>
              <a:rPr lang="en-US" dirty="0" smtClean="0"/>
              <a:t>Q: </a:t>
            </a:r>
            <a:r>
              <a:rPr lang="en-US" b="1" dirty="0" smtClean="0">
                <a:latin typeface="Courier New"/>
                <a:cs typeface="Courier New"/>
              </a:rPr>
              <a:t>bind</a:t>
            </a:r>
            <a:r>
              <a:rPr lang="en-US" dirty="0" smtClean="0"/>
              <a:t> </a:t>
            </a:r>
            <a:r>
              <a:rPr lang="en-US" dirty="0"/>
              <a:t>can be skipped for both types of sockets.  When and why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7</a:t>
            </a:fld>
            <a:endParaRPr kumimoji="0"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6476998"/>
            <a:ext cx="8229600" cy="381001"/>
          </a:xfrm>
          <a:prstGeom prst="rect">
            <a:avLst/>
          </a:prstGeom>
        </p:spPr>
        <p:txBody>
          <a:bodyPr vert="horz" lIns="54864" tIns="91440" rtlCol="0" anchor="ctr">
            <a:normAutofit fontScale="3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 algn="ctr">
              <a:buNone/>
            </a:pPr>
            <a:r>
              <a:rPr lang="en-US" dirty="0">
                <a:solidFill>
                  <a:schemeClr val="tx2"/>
                </a:solidFill>
              </a:rPr>
              <a:t>From: Dan Rubenstein’s </a:t>
            </a:r>
            <a:r>
              <a:rPr lang="en-US" dirty="0" smtClean="0">
                <a:solidFill>
                  <a:schemeClr val="tx2"/>
                </a:solidFill>
              </a:rPr>
              <a:t>slides (http</a:t>
            </a:r>
            <a:r>
              <a:rPr lang="en-US" dirty="0">
                <a:solidFill>
                  <a:schemeClr val="tx2"/>
                </a:solidFill>
              </a:rPr>
              <a:t>://</a:t>
            </a:r>
            <a:r>
              <a:rPr lang="en-US" dirty="0" err="1">
                <a:solidFill>
                  <a:schemeClr val="tx2"/>
                </a:solidFill>
              </a:rPr>
              <a:t>www.cs.columbia.edu</a:t>
            </a:r>
            <a:r>
              <a:rPr lang="en-US" dirty="0">
                <a:solidFill>
                  <a:schemeClr val="tx2"/>
                </a:solidFill>
              </a:rPr>
              <a:t>/~</a:t>
            </a:r>
            <a:r>
              <a:rPr lang="en-US" dirty="0" err="1">
                <a:solidFill>
                  <a:schemeClr val="tx2"/>
                </a:solidFill>
              </a:rPr>
              <a:t>danr</a:t>
            </a:r>
            <a:r>
              <a:rPr lang="en-US" dirty="0">
                <a:solidFill>
                  <a:schemeClr val="tx2"/>
                </a:solidFill>
              </a:rPr>
              <a:t>/courses/6761/Summer03/intro/6761-1b-</a:t>
            </a:r>
            <a:r>
              <a:rPr lang="en-US" dirty="0" smtClean="0">
                <a:solidFill>
                  <a:schemeClr val="tx2"/>
                </a:solidFill>
              </a:rPr>
              <a:t>sockets.ppt)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1277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Connecting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connecting to another host (i.e., connecting end is the client and the receiving end is the server), the OS automatically assigns a free port for the outgoing connection.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During connection setup, receiving end is informed of port) </a:t>
            </a:r>
          </a:p>
          <a:p>
            <a:endParaRPr lang="en-US" dirty="0"/>
          </a:p>
          <a:p>
            <a:r>
              <a:rPr lang="en-US" dirty="0"/>
              <a:t>You can however bind to a specific port if need be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8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6780614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connection occurs between two ends</a:t>
            </a:r>
          </a:p>
          <a:p>
            <a:pPr lvl="1"/>
            <a:r>
              <a:rPr lang="en-US" dirty="0"/>
              <a:t>Server: waits for an active participant to request connection</a:t>
            </a:r>
          </a:p>
          <a:p>
            <a:pPr lvl="1"/>
            <a:r>
              <a:rPr lang="en-US" dirty="0"/>
              <a:t>Client: initiates connection request to passive side</a:t>
            </a:r>
          </a:p>
          <a:p>
            <a:endParaRPr lang="en-US" dirty="0"/>
          </a:p>
          <a:p>
            <a:r>
              <a:rPr lang="en-US" dirty="0"/>
              <a:t>Once connection is established, server and client ends are “similar”</a:t>
            </a:r>
          </a:p>
          <a:p>
            <a:pPr lvl="1"/>
            <a:r>
              <a:rPr lang="en-US" dirty="0"/>
              <a:t>both can send &amp; receive data</a:t>
            </a:r>
          </a:p>
          <a:p>
            <a:pPr lvl="1"/>
            <a:r>
              <a:rPr lang="en-US" dirty="0"/>
              <a:t>either can terminate the </a:t>
            </a:r>
            <a:r>
              <a:rPr lang="en-US" dirty="0" smtClean="0"/>
              <a:t>connection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9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805939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Template.potx</Template>
  <TotalTime>376</TotalTime>
  <Words>1727</Words>
  <Application>Microsoft Macintosh PowerPoint</Application>
  <PresentationFormat>On-screen Show (4:3)</PresentationFormat>
  <Paragraphs>344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Template</vt:lpstr>
      <vt:lpstr>Clip</vt:lpstr>
      <vt:lpstr>Introduction to Socket Programming with C</vt:lpstr>
      <vt:lpstr>What is a Socket?</vt:lpstr>
      <vt:lpstr>Most Popular Types of Sockets</vt:lpstr>
      <vt:lpstr>Socket Creation in C</vt:lpstr>
      <vt:lpstr>Ports</vt:lpstr>
      <vt:lpstr>Addresses, Ports and Sockets</vt:lpstr>
      <vt:lpstr>The Bind Function</vt:lpstr>
      <vt:lpstr>On the Connecting End</vt:lpstr>
      <vt:lpstr>Connection Setup</vt:lpstr>
      <vt:lpstr>Server and Clients</vt:lpstr>
      <vt:lpstr>Connection Setup Steps</vt:lpstr>
      <vt:lpstr>Server Socket: Listen &amp; Accept</vt:lpstr>
      <vt:lpstr>Connect</vt:lpstr>
      <vt:lpstr>Sending / Receiving Data</vt:lpstr>
      <vt:lpstr>Close</vt:lpstr>
      <vt:lpstr>The struct sockaddr</vt:lpstr>
      <vt:lpstr>Example</vt:lpstr>
      <vt:lpstr>Network Byte-Ordering</vt:lpstr>
      <vt:lpstr>Tips (1/2)</vt:lpstr>
      <vt:lpstr>Tips (2/2)</vt:lpstr>
      <vt:lpstr>Let’s Write Some Code</vt:lpstr>
      <vt:lpstr>References</vt:lpstr>
      <vt:lpstr>Tips for Assignment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Arsham Skrenes</dc:creator>
  <cp:lastModifiedBy>Department of Computer Science</cp:lastModifiedBy>
  <cp:revision>60</cp:revision>
  <dcterms:created xsi:type="dcterms:W3CDTF">2014-01-12T22:54:17Z</dcterms:created>
  <dcterms:modified xsi:type="dcterms:W3CDTF">2014-01-15T14:51:42Z</dcterms:modified>
</cp:coreProperties>
</file>