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60" r:id="rId5"/>
    <p:sldId id="262" r:id="rId6"/>
    <p:sldId id="263" r:id="rId7"/>
    <p:sldId id="264"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napToObjects="1">
      <p:cViewPr varScale="1">
        <p:scale>
          <a:sx n="129" d="100"/>
          <a:sy n="129" d="100"/>
        </p:scale>
        <p:origin x="888"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936BB-0DDA-4D74-9849-1DDA49BB745C}" type="datetimeFigureOut">
              <a:rPr lang="en-US" smtClean="0"/>
              <a:t>3/31/2014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2B7AC-11BC-448E-8A65-079AF0D149FE}" type="slidenum">
              <a:rPr lang="en-US" smtClean="0"/>
              <a:t>‹#›</a:t>
            </a:fld>
            <a:endParaRPr lang="en-US"/>
          </a:p>
        </p:txBody>
      </p:sp>
    </p:spTree>
    <p:extLst>
      <p:ext uri="{BB962C8B-B14F-4D97-AF65-F5344CB8AC3E}">
        <p14:creationId xmlns:p14="http://schemas.microsoft.com/office/powerpoint/2010/main" val="2545794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62B7AC-11BC-448E-8A65-079AF0D149FE}" type="slidenum">
              <a:rPr lang="en-US" smtClean="0"/>
              <a:t>1</a:t>
            </a:fld>
            <a:endParaRPr lang="en-US"/>
          </a:p>
        </p:txBody>
      </p:sp>
    </p:spTree>
    <p:extLst>
      <p:ext uri="{BB962C8B-B14F-4D97-AF65-F5344CB8AC3E}">
        <p14:creationId xmlns:p14="http://schemas.microsoft.com/office/powerpoint/2010/main" val="1361839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14</a:t>
            </a:fld>
            <a:endParaRPr lang="en-US"/>
          </a:p>
        </p:txBody>
      </p:sp>
    </p:spTree>
    <p:extLst>
      <p:ext uri="{BB962C8B-B14F-4D97-AF65-F5344CB8AC3E}">
        <p14:creationId xmlns:p14="http://schemas.microsoft.com/office/powerpoint/2010/main" val="1913202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15</a:t>
            </a:fld>
            <a:endParaRPr lang="en-US"/>
          </a:p>
        </p:txBody>
      </p:sp>
    </p:spTree>
    <p:extLst>
      <p:ext uri="{BB962C8B-B14F-4D97-AF65-F5344CB8AC3E}">
        <p14:creationId xmlns:p14="http://schemas.microsoft.com/office/powerpoint/2010/main" val="2933478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16</a:t>
            </a:fld>
            <a:endParaRPr lang="en-US"/>
          </a:p>
        </p:txBody>
      </p:sp>
    </p:spTree>
    <p:extLst>
      <p:ext uri="{BB962C8B-B14F-4D97-AF65-F5344CB8AC3E}">
        <p14:creationId xmlns:p14="http://schemas.microsoft.com/office/powerpoint/2010/main" val="710688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5E6EA8-6014-4649-9D0D-0A55A19DE0BC}" type="slidenum">
              <a:rPr lang="en-US" smtClean="0"/>
              <a:pPr/>
              <a:t>17</a:t>
            </a:fld>
            <a:endParaRPr lang="en-US"/>
          </a:p>
        </p:txBody>
      </p:sp>
    </p:spTree>
    <p:extLst>
      <p:ext uri="{BB962C8B-B14F-4D97-AF65-F5344CB8AC3E}">
        <p14:creationId xmlns:p14="http://schemas.microsoft.com/office/powerpoint/2010/main" val="4016158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5E6EA8-6014-4649-9D0D-0A55A19DE0BC}" type="slidenum">
              <a:rPr lang="en-US" smtClean="0"/>
              <a:pPr/>
              <a:t>18</a:t>
            </a:fld>
            <a:endParaRPr lang="en-US"/>
          </a:p>
        </p:txBody>
      </p:sp>
    </p:spTree>
    <p:extLst>
      <p:ext uri="{BB962C8B-B14F-4D97-AF65-F5344CB8AC3E}">
        <p14:creationId xmlns:p14="http://schemas.microsoft.com/office/powerpoint/2010/main" val="690682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5E6EA8-6014-4649-9D0D-0A55A19DE0BC}" type="slidenum">
              <a:rPr lang="en-US" smtClean="0"/>
              <a:pPr/>
              <a:t>19</a:t>
            </a:fld>
            <a:endParaRPr lang="en-US"/>
          </a:p>
        </p:txBody>
      </p:sp>
    </p:spTree>
    <p:extLst>
      <p:ext uri="{BB962C8B-B14F-4D97-AF65-F5344CB8AC3E}">
        <p14:creationId xmlns:p14="http://schemas.microsoft.com/office/powerpoint/2010/main" val="61161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20</a:t>
            </a:fld>
            <a:endParaRPr lang="en-US"/>
          </a:p>
        </p:txBody>
      </p:sp>
    </p:spTree>
    <p:extLst>
      <p:ext uri="{BB962C8B-B14F-4D97-AF65-F5344CB8AC3E}">
        <p14:creationId xmlns:p14="http://schemas.microsoft.com/office/powerpoint/2010/main" val="4235423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21</a:t>
            </a:fld>
            <a:endParaRPr lang="en-US"/>
          </a:p>
        </p:txBody>
      </p:sp>
    </p:spTree>
    <p:extLst>
      <p:ext uri="{BB962C8B-B14F-4D97-AF65-F5344CB8AC3E}">
        <p14:creationId xmlns:p14="http://schemas.microsoft.com/office/powerpoint/2010/main" val="3081046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DC56A9E2-D2ED-6740-8899-2D45B4FB8B7F}" type="slidenum">
              <a:rPr lang="en-US"/>
              <a:pPr/>
              <a:t>22</a:t>
            </a:fld>
            <a:endParaRPr lang="en-US"/>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endParaRPr lang="en-US">
              <a:latin typeface="Times New Roman" charset="0"/>
            </a:endParaRPr>
          </a:p>
        </p:txBody>
      </p:sp>
    </p:spTree>
    <p:extLst>
      <p:ext uri="{BB962C8B-B14F-4D97-AF65-F5344CB8AC3E}">
        <p14:creationId xmlns:p14="http://schemas.microsoft.com/office/powerpoint/2010/main" val="524639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62B7AC-11BC-448E-8A65-079AF0D149FE}" type="slidenum">
              <a:rPr lang="en-US" smtClean="0"/>
              <a:t>2</a:t>
            </a:fld>
            <a:endParaRPr lang="en-US"/>
          </a:p>
        </p:txBody>
      </p:sp>
    </p:spTree>
    <p:extLst>
      <p:ext uri="{BB962C8B-B14F-4D97-AF65-F5344CB8AC3E}">
        <p14:creationId xmlns:p14="http://schemas.microsoft.com/office/powerpoint/2010/main" val="1165311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62B7AC-11BC-448E-8A65-079AF0D149FE}" type="slidenum">
              <a:rPr lang="en-US" smtClean="0"/>
              <a:t>3</a:t>
            </a:fld>
            <a:endParaRPr lang="en-US"/>
          </a:p>
        </p:txBody>
      </p:sp>
    </p:spTree>
    <p:extLst>
      <p:ext uri="{BB962C8B-B14F-4D97-AF65-F5344CB8AC3E}">
        <p14:creationId xmlns:p14="http://schemas.microsoft.com/office/powerpoint/2010/main" val="2433825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8</a:t>
            </a:fld>
            <a:endParaRPr lang="en-US"/>
          </a:p>
        </p:txBody>
      </p:sp>
    </p:spTree>
    <p:extLst>
      <p:ext uri="{BB962C8B-B14F-4D97-AF65-F5344CB8AC3E}">
        <p14:creationId xmlns:p14="http://schemas.microsoft.com/office/powerpoint/2010/main" val="3397632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9</a:t>
            </a:fld>
            <a:endParaRPr lang="en-US"/>
          </a:p>
        </p:txBody>
      </p:sp>
    </p:spTree>
    <p:extLst>
      <p:ext uri="{BB962C8B-B14F-4D97-AF65-F5344CB8AC3E}">
        <p14:creationId xmlns:p14="http://schemas.microsoft.com/office/powerpoint/2010/main" val="913685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10</a:t>
            </a:fld>
            <a:endParaRPr lang="en-US"/>
          </a:p>
        </p:txBody>
      </p:sp>
    </p:spTree>
    <p:extLst>
      <p:ext uri="{BB962C8B-B14F-4D97-AF65-F5344CB8AC3E}">
        <p14:creationId xmlns:p14="http://schemas.microsoft.com/office/powerpoint/2010/main" val="164662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11</a:t>
            </a:fld>
            <a:endParaRPr lang="en-US"/>
          </a:p>
        </p:txBody>
      </p:sp>
    </p:spTree>
    <p:extLst>
      <p:ext uri="{BB962C8B-B14F-4D97-AF65-F5344CB8AC3E}">
        <p14:creationId xmlns:p14="http://schemas.microsoft.com/office/powerpoint/2010/main" val="4035631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12</a:t>
            </a:fld>
            <a:endParaRPr lang="en-US"/>
          </a:p>
        </p:txBody>
      </p:sp>
    </p:spTree>
    <p:extLst>
      <p:ext uri="{BB962C8B-B14F-4D97-AF65-F5344CB8AC3E}">
        <p14:creationId xmlns:p14="http://schemas.microsoft.com/office/powerpoint/2010/main" val="4016584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532B59-D922-43CD-A431-F8131539CE72}" type="slidenum">
              <a:rPr lang="en-US" smtClean="0"/>
              <a:t>13</a:t>
            </a:fld>
            <a:endParaRPr lang="en-US"/>
          </a:p>
        </p:txBody>
      </p:sp>
    </p:spTree>
    <p:extLst>
      <p:ext uri="{BB962C8B-B14F-4D97-AF65-F5344CB8AC3E}">
        <p14:creationId xmlns:p14="http://schemas.microsoft.com/office/powerpoint/2010/main" val="2045618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6B466ED-BDCF-4CC1-ACB6-634AAB081033}" type="datetime1">
              <a:rPr lang="en-US" smtClean="0"/>
              <a:t>3/31/2014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1E5218-73C7-4106-AFDE-BF6609F7C03B}" type="datetime1">
              <a:rPr lang="en-US" smtClean="0"/>
              <a:t>3/31/2014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912604-56AF-4FB2-9A46-4B888133A737}" type="datetime1">
              <a:rPr lang="en-US" smtClean="0"/>
              <a:t>3/31/2014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D71C15BC-CEC3-AD4D-ACCB-50BAD3B90FB4}" type="slidenum">
              <a:rPr lang="en-US"/>
              <a:pPr/>
              <a:t>‹#›</a:t>
            </a:fld>
            <a:endParaRPr lang="en-US"/>
          </a:p>
        </p:txBody>
      </p:sp>
    </p:spTree>
    <p:extLst>
      <p:ext uri="{BB962C8B-B14F-4D97-AF65-F5344CB8AC3E}">
        <p14:creationId xmlns:p14="http://schemas.microsoft.com/office/powerpoint/2010/main" val="321512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C475E8-A0BA-4DCF-99C3-A5EBFE32AF74}" type="datetime1">
              <a:rPr lang="en-US" smtClean="0"/>
              <a:t>3/31/2014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572DE0F-CC60-4A5D-9B9C-EA3499DC03F2}" type="datetime1">
              <a:rPr lang="en-US" smtClean="0"/>
              <a:t>3/31/2014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879D69-1FE1-4BE0-9CFA-C36C5AF219F2}" type="datetime1">
              <a:rPr lang="en-US" smtClean="0"/>
              <a:t>3/31/2014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416D3E7-843F-4B73-B00A-7D46CDABA383}" type="datetime1">
              <a:rPr lang="en-US" smtClean="0"/>
              <a:t>3/31/2014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5F868A5-2219-4471-88A0-6EF45097CFFD}" type="datetime1">
              <a:rPr lang="en-US" smtClean="0"/>
              <a:t>3/31/2014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879E5-BEEB-4888-8FA5-08D092B5EE47}" type="datetime1">
              <a:rPr lang="en-US" smtClean="0"/>
              <a:t>3/31/2014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30D3218-C2A4-4B09-A42F-976789DB0FAE}" type="datetime1">
              <a:rPr lang="en-US" smtClean="0"/>
              <a:t>3/31/2014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8AE5AD6-4661-4DA0-939A-2FE612FFCB8B}" type="datetime1">
              <a:rPr lang="en-US" smtClean="0"/>
              <a:t>3/31/2014</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F4B0705-4D78-476D-8D8B-E357A7BFB6B2}" type="datetime1">
              <a:rPr lang="en-US" smtClean="0"/>
              <a:t>3/31/2014</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9.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5.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Network Security</a:t>
            </a:r>
            <a:endParaRPr lang="en-US" dirty="0"/>
          </a:p>
        </p:txBody>
      </p:sp>
      <p:sp>
        <p:nvSpPr>
          <p:cNvPr id="3" name="Subtitle 2"/>
          <p:cNvSpPr>
            <a:spLocks noGrp="1"/>
          </p:cNvSpPr>
          <p:nvPr>
            <p:ph type="subTitle" idx="1"/>
          </p:nvPr>
        </p:nvSpPr>
        <p:spPr/>
        <p:txBody>
          <a:bodyPr/>
          <a:lstStyle/>
          <a:p>
            <a:r>
              <a:rPr lang="en-US" dirty="0" smtClean="0"/>
              <a:t>University of Calgary – CPSC 441</a:t>
            </a:r>
            <a:endParaRPr lang="en-US" dirty="0"/>
          </a:p>
        </p:txBody>
      </p:sp>
    </p:spTree>
    <p:extLst>
      <p:ext uri="{BB962C8B-B14F-4D97-AF65-F5344CB8AC3E}">
        <p14:creationId xmlns:p14="http://schemas.microsoft.com/office/powerpoint/2010/main" val="2731302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communication</a:t>
            </a:r>
            <a:endParaRPr lang="en-US" dirty="0"/>
          </a:p>
        </p:txBody>
      </p:sp>
      <p:sp>
        <p:nvSpPr>
          <p:cNvPr id="3" name="Content Placeholder 2"/>
          <p:cNvSpPr>
            <a:spLocks noGrp="1"/>
          </p:cNvSpPr>
          <p:nvPr>
            <p:ph idx="1"/>
          </p:nvPr>
        </p:nvSpPr>
        <p:spPr>
          <a:xfrm>
            <a:off x="457200" y="1752601"/>
            <a:ext cx="8229600" cy="1295400"/>
          </a:xfrm>
        </p:spPr>
        <p:txBody>
          <a:bodyPr>
            <a:normAutofit/>
          </a:bodyPr>
          <a:lstStyle/>
          <a:p>
            <a:r>
              <a:rPr lang="en-US" sz="2200" dirty="0" smtClean="0">
                <a:solidFill>
                  <a:srgbClr val="00B0F0"/>
                </a:solidFill>
              </a:rPr>
              <a:t>Bob</a:t>
            </a:r>
            <a:r>
              <a:rPr lang="en-US" sz="2200" dirty="0" smtClean="0"/>
              <a:t> and </a:t>
            </a:r>
            <a:r>
              <a:rPr lang="en-US" sz="2200" dirty="0">
                <a:solidFill>
                  <a:srgbClr val="00B050"/>
                </a:solidFill>
              </a:rPr>
              <a:t>Alice </a:t>
            </a:r>
            <a:r>
              <a:rPr lang="en-US" sz="2200" dirty="0" smtClean="0"/>
              <a:t>want </a:t>
            </a:r>
            <a:r>
              <a:rPr lang="en-US" sz="2200" dirty="0"/>
              <a:t>to communicate </a:t>
            </a:r>
            <a:r>
              <a:rPr lang="en-US" sz="2200" dirty="0" smtClean="0"/>
              <a:t>securely.</a:t>
            </a:r>
            <a:endParaRPr lang="en-US" sz="2200" dirty="0"/>
          </a:p>
          <a:p>
            <a:endParaRPr lang="en-US" sz="2200" dirty="0" smtClean="0">
              <a:solidFill>
                <a:schemeClr val="accent2"/>
              </a:solidFill>
            </a:endParaRPr>
          </a:p>
          <a:p>
            <a:r>
              <a:rPr lang="en-US" sz="2200" dirty="0" smtClean="0">
                <a:solidFill>
                  <a:schemeClr val="accent2"/>
                </a:solidFill>
              </a:rPr>
              <a:t>Trudy</a:t>
            </a:r>
            <a:r>
              <a:rPr lang="en-US" sz="2200" dirty="0" smtClean="0"/>
              <a:t> </a:t>
            </a:r>
            <a:r>
              <a:rPr lang="en-US" sz="2200" dirty="0"/>
              <a:t>(intruder) may intercept, delete, add messages</a:t>
            </a:r>
          </a:p>
          <a:p>
            <a:endParaRPr lang="en-US" sz="2200" dirty="0"/>
          </a:p>
        </p:txBody>
      </p:sp>
      <p:pic>
        <p:nvPicPr>
          <p:cNvPr id="4" name="Picture 6" descr="Alice"/>
          <p:cNvPicPr>
            <a:picLocks noChangeAspect="1" noChangeArrowheads="1"/>
          </p:cNvPicPr>
          <p:nvPr/>
        </p:nvPicPr>
        <p:blipFill>
          <a:blip r:embed="rId3"/>
          <a:srcRect/>
          <a:stretch>
            <a:fillRect/>
          </a:stretch>
        </p:blipFill>
        <p:spPr bwMode="auto">
          <a:xfrm>
            <a:off x="1377950" y="3519488"/>
            <a:ext cx="698500" cy="862012"/>
          </a:xfrm>
          <a:prstGeom prst="rect">
            <a:avLst/>
          </a:prstGeom>
          <a:noFill/>
          <a:ln w="9525">
            <a:noFill/>
            <a:miter lim="800000"/>
            <a:headEnd/>
            <a:tailEnd/>
          </a:ln>
        </p:spPr>
      </p:pic>
      <p:pic>
        <p:nvPicPr>
          <p:cNvPr id="5" name="Picture 7" descr="Bob"/>
          <p:cNvPicPr>
            <a:picLocks noChangeAspect="1" noChangeArrowheads="1"/>
          </p:cNvPicPr>
          <p:nvPr/>
        </p:nvPicPr>
        <p:blipFill>
          <a:blip r:embed="rId4"/>
          <a:srcRect/>
          <a:stretch>
            <a:fillRect/>
          </a:stretch>
        </p:blipFill>
        <p:spPr bwMode="auto">
          <a:xfrm>
            <a:off x="6981825" y="3567113"/>
            <a:ext cx="812800" cy="830262"/>
          </a:xfrm>
          <a:prstGeom prst="rect">
            <a:avLst/>
          </a:prstGeom>
          <a:noFill/>
          <a:ln w="9525">
            <a:noFill/>
            <a:miter lim="800000"/>
            <a:headEnd/>
            <a:tailEnd/>
          </a:ln>
        </p:spPr>
      </p:pic>
      <p:pic>
        <p:nvPicPr>
          <p:cNvPr id="6" name="Picture 9" descr="Eve"/>
          <p:cNvPicPr>
            <a:picLocks noChangeAspect="1" noChangeArrowheads="1"/>
          </p:cNvPicPr>
          <p:nvPr/>
        </p:nvPicPr>
        <p:blipFill>
          <a:blip r:embed="rId5"/>
          <a:srcRect/>
          <a:stretch>
            <a:fillRect/>
          </a:stretch>
        </p:blipFill>
        <p:spPr>
          <a:xfrm>
            <a:off x="4408488" y="5486400"/>
            <a:ext cx="1082675" cy="1295400"/>
          </a:xfrm>
          <a:prstGeom prst="rect">
            <a:avLst/>
          </a:prstGeom>
          <a:noFill/>
        </p:spPr>
      </p:pic>
      <p:sp>
        <p:nvSpPr>
          <p:cNvPr id="7" name="Rectangle 11"/>
          <p:cNvSpPr>
            <a:spLocks noChangeArrowheads="1"/>
          </p:cNvSpPr>
          <p:nvPr/>
        </p:nvSpPr>
        <p:spPr bwMode="auto">
          <a:xfrm>
            <a:off x="2052638" y="4354513"/>
            <a:ext cx="1293812" cy="803275"/>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8" name="Text Box 12"/>
          <p:cNvSpPr txBox="1">
            <a:spLocks noChangeArrowheads="1"/>
          </p:cNvSpPr>
          <p:nvPr/>
        </p:nvSpPr>
        <p:spPr bwMode="auto">
          <a:xfrm>
            <a:off x="2084388" y="4316413"/>
            <a:ext cx="1150937" cy="822325"/>
          </a:xfrm>
          <a:prstGeom prst="rect">
            <a:avLst/>
          </a:prstGeom>
          <a:noFill/>
          <a:ln w="9525">
            <a:noFill/>
            <a:miter lim="800000"/>
            <a:headEnd/>
            <a:tailEnd/>
          </a:ln>
        </p:spPr>
        <p:txBody>
          <a:bodyPr wrap="none">
            <a:prstTxWarp prst="textNoShape">
              <a:avLst/>
            </a:prstTxWarp>
            <a:spAutoFit/>
          </a:bodyPr>
          <a:lstStyle/>
          <a:p>
            <a:r>
              <a:rPr lang="en-US">
                <a:solidFill>
                  <a:schemeClr val="bg1"/>
                </a:solidFill>
              </a:rPr>
              <a:t>secure</a:t>
            </a:r>
          </a:p>
          <a:p>
            <a:r>
              <a:rPr lang="en-US">
                <a:solidFill>
                  <a:schemeClr val="bg1"/>
                </a:solidFill>
              </a:rPr>
              <a:t>sender</a:t>
            </a:r>
          </a:p>
        </p:txBody>
      </p:sp>
      <p:sp>
        <p:nvSpPr>
          <p:cNvPr id="9" name="Rectangle 13"/>
          <p:cNvSpPr>
            <a:spLocks noChangeArrowheads="1"/>
          </p:cNvSpPr>
          <p:nvPr/>
        </p:nvSpPr>
        <p:spPr bwMode="auto">
          <a:xfrm>
            <a:off x="5780088" y="4367213"/>
            <a:ext cx="1293812" cy="803275"/>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 name="Text Box 14"/>
          <p:cNvSpPr txBox="1">
            <a:spLocks noChangeArrowheads="1"/>
          </p:cNvSpPr>
          <p:nvPr/>
        </p:nvSpPr>
        <p:spPr bwMode="auto">
          <a:xfrm>
            <a:off x="5745163" y="4343400"/>
            <a:ext cx="1366837" cy="822325"/>
          </a:xfrm>
          <a:prstGeom prst="rect">
            <a:avLst/>
          </a:prstGeom>
          <a:noFill/>
          <a:ln w="9525">
            <a:noFill/>
            <a:miter lim="800000"/>
            <a:headEnd/>
            <a:tailEnd/>
          </a:ln>
        </p:spPr>
        <p:txBody>
          <a:bodyPr wrap="none">
            <a:prstTxWarp prst="textNoShape">
              <a:avLst/>
            </a:prstTxWarp>
            <a:spAutoFit/>
          </a:bodyPr>
          <a:lstStyle/>
          <a:p>
            <a:r>
              <a:rPr lang="en-US">
                <a:solidFill>
                  <a:schemeClr val="bg1"/>
                </a:solidFill>
              </a:rPr>
              <a:t>secure</a:t>
            </a:r>
          </a:p>
          <a:p>
            <a:r>
              <a:rPr lang="en-US">
                <a:solidFill>
                  <a:schemeClr val="bg1"/>
                </a:solidFill>
              </a:rPr>
              <a:t>receiver</a:t>
            </a:r>
          </a:p>
        </p:txBody>
      </p:sp>
      <p:sp>
        <p:nvSpPr>
          <p:cNvPr id="11" name="Text Box 18"/>
          <p:cNvSpPr txBox="1">
            <a:spLocks noChangeArrowheads="1"/>
          </p:cNvSpPr>
          <p:nvPr/>
        </p:nvSpPr>
        <p:spPr bwMode="auto">
          <a:xfrm>
            <a:off x="3052763" y="3609975"/>
            <a:ext cx="1244600" cy="457200"/>
          </a:xfrm>
          <a:prstGeom prst="rect">
            <a:avLst/>
          </a:prstGeom>
          <a:noFill/>
          <a:ln w="9525">
            <a:noFill/>
            <a:miter lim="800000"/>
            <a:headEnd/>
            <a:tailEnd/>
          </a:ln>
        </p:spPr>
        <p:txBody>
          <a:bodyPr wrap="none">
            <a:prstTxWarp prst="textNoShape">
              <a:avLst/>
            </a:prstTxWarp>
            <a:spAutoFit/>
          </a:bodyPr>
          <a:lstStyle/>
          <a:p>
            <a:r>
              <a:rPr lang="en-US"/>
              <a:t>channel</a:t>
            </a:r>
          </a:p>
        </p:txBody>
      </p:sp>
      <p:sp>
        <p:nvSpPr>
          <p:cNvPr id="12" name="Line 19"/>
          <p:cNvSpPr>
            <a:spLocks noChangeShapeType="1"/>
          </p:cNvSpPr>
          <p:nvPr/>
        </p:nvSpPr>
        <p:spPr bwMode="auto">
          <a:xfrm>
            <a:off x="3768725" y="4032250"/>
            <a:ext cx="238125" cy="449263"/>
          </a:xfrm>
          <a:prstGeom prst="line">
            <a:avLst/>
          </a:prstGeom>
          <a:noFill/>
          <a:ln w="9525">
            <a:solidFill>
              <a:schemeClr val="tx1"/>
            </a:solidFill>
            <a:round/>
            <a:headEnd/>
            <a:tailEnd/>
          </a:ln>
        </p:spPr>
        <p:txBody>
          <a:bodyPr>
            <a:prstTxWarp prst="textNoShape">
              <a:avLst/>
            </a:prstTxWarp>
          </a:bodyPr>
          <a:lstStyle/>
          <a:p>
            <a:endParaRPr lang="en-US"/>
          </a:p>
        </p:txBody>
      </p:sp>
      <p:sp>
        <p:nvSpPr>
          <p:cNvPr id="13" name="Rectangle 21"/>
          <p:cNvSpPr>
            <a:spLocks noChangeArrowheads="1"/>
          </p:cNvSpPr>
          <p:nvPr/>
        </p:nvSpPr>
        <p:spPr bwMode="auto">
          <a:xfrm>
            <a:off x="3332163" y="4552950"/>
            <a:ext cx="2447925" cy="366713"/>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endParaRPr lang="en-US"/>
          </a:p>
        </p:txBody>
      </p:sp>
      <p:sp>
        <p:nvSpPr>
          <p:cNvPr id="14" name="Line 17"/>
          <p:cNvSpPr>
            <a:spLocks noChangeShapeType="1"/>
          </p:cNvSpPr>
          <p:nvPr/>
        </p:nvSpPr>
        <p:spPr bwMode="auto">
          <a:xfrm flipV="1">
            <a:off x="3375025" y="4765675"/>
            <a:ext cx="2460625" cy="0"/>
          </a:xfrm>
          <a:prstGeom prst="line">
            <a:avLst/>
          </a:prstGeom>
          <a:noFill/>
          <a:ln w="76200">
            <a:solidFill>
              <a:schemeClr val="tx1"/>
            </a:solidFill>
            <a:round/>
            <a:headEnd type="triangle" w="med" len="med"/>
            <a:tailEnd type="triangle" w="med" len="med"/>
          </a:ln>
        </p:spPr>
        <p:txBody>
          <a:bodyPr>
            <a:prstTxWarp prst="textNoShape">
              <a:avLst/>
            </a:prstTxWarp>
          </a:bodyPr>
          <a:lstStyle/>
          <a:p>
            <a:endParaRPr lang="en-US"/>
          </a:p>
        </p:txBody>
      </p:sp>
      <p:sp>
        <p:nvSpPr>
          <p:cNvPr id="15" name="Text Box 23"/>
          <p:cNvSpPr txBox="1">
            <a:spLocks noChangeArrowheads="1"/>
          </p:cNvSpPr>
          <p:nvPr/>
        </p:nvSpPr>
        <p:spPr bwMode="auto">
          <a:xfrm>
            <a:off x="4200525" y="3567113"/>
            <a:ext cx="1889125" cy="641350"/>
          </a:xfrm>
          <a:prstGeom prst="rect">
            <a:avLst/>
          </a:prstGeom>
          <a:noFill/>
          <a:ln w="9525">
            <a:noFill/>
            <a:miter lim="800000"/>
            <a:headEnd/>
            <a:tailEnd/>
          </a:ln>
        </p:spPr>
        <p:txBody>
          <a:bodyPr>
            <a:prstTxWarp prst="textNoShape">
              <a:avLst/>
            </a:prstTxWarp>
            <a:spAutoFit/>
          </a:bodyPr>
          <a:lstStyle/>
          <a:p>
            <a:r>
              <a:rPr lang="en-US" sz="1800"/>
              <a:t>data, control messages</a:t>
            </a:r>
          </a:p>
        </p:txBody>
      </p:sp>
      <p:sp>
        <p:nvSpPr>
          <p:cNvPr id="16" name="Line 24"/>
          <p:cNvSpPr>
            <a:spLocks noChangeShapeType="1"/>
          </p:cNvSpPr>
          <p:nvPr/>
        </p:nvSpPr>
        <p:spPr bwMode="auto">
          <a:xfrm>
            <a:off x="5046663" y="4184650"/>
            <a:ext cx="223837" cy="517525"/>
          </a:xfrm>
          <a:prstGeom prst="line">
            <a:avLst/>
          </a:prstGeom>
          <a:noFill/>
          <a:ln w="9525">
            <a:solidFill>
              <a:schemeClr val="tx1"/>
            </a:solidFill>
            <a:round/>
            <a:headEnd/>
            <a:tailEnd/>
          </a:ln>
        </p:spPr>
        <p:txBody>
          <a:bodyPr>
            <a:prstTxWarp prst="textNoShape">
              <a:avLst/>
            </a:prstTxWarp>
          </a:bodyPr>
          <a:lstStyle/>
          <a:p>
            <a:endParaRPr lang="en-US"/>
          </a:p>
        </p:txBody>
      </p:sp>
      <p:sp>
        <p:nvSpPr>
          <p:cNvPr id="17" name="Freeform 25"/>
          <p:cNvSpPr>
            <a:spLocks/>
          </p:cNvSpPr>
          <p:nvPr/>
        </p:nvSpPr>
        <p:spPr bwMode="auto">
          <a:xfrm>
            <a:off x="3854450" y="4805363"/>
            <a:ext cx="573088" cy="914400"/>
          </a:xfrm>
          <a:custGeom>
            <a:avLst/>
            <a:gdLst>
              <a:gd name="T0" fmla="*/ 0 w 344"/>
              <a:gd name="T1" fmla="*/ 0 h 789"/>
              <a:gd name="T2" fmla="*/ 516446 w 344"/>
              <a:gd name="T3" fmla="*/ 164569 h 789"/>
              <a:gd name="T4" fmla="*/ 546433 w 344"/>
              <a:gd name="T5" fmla="*/ 914400 h 789"/>
              <a:gd name="T6" fmla="*/ 0 60000 65536"/>
              <a:gd name="T7" fmla="*/ 0 60000 65536"/>
              <a:gd name="T8" fmla="*/ 0 60000 65536"/>
              <a:gd name="T9" fmla="*/ 0 w 344"/>
              <a:gd name="T10" fmla="*/ 0 h 789"/>
              <a:gd name="T11" fmla="*/ 344 w 344"/>
              <a:gd name="T12" fmla="*/ 789 h 789"/>
            </a:gdLst>
            <a:ahLst/>
            <a:cxnLst>
              <a:cxn ang="T6">
                <a:pos x="T0" y="T1"/>
              </a:cxn>
              <a:cxn ang="T7">
                <a:pos x="T2" y="T3"/>
              </a:cxn>
              <a:cxn ang="T8">
                <a:pos x="T4" y="T5"/>
              </a:cxn>
            </a:cxnLst>
            <a:rect l="T9" t="T10" r="T11" b="T12"/>
            <a:pathLst>
              <a:path w="344" h="789">
                <a:moveTo>
                  <a:pt x="0" y="0"/>
                </a:moveTo>
                <a:cubicBezTo>
                  <a:pt x="52" y="24"/>
                  <a:pt x="255" y="10"/>
                  <a:pt x="310" y="142"/>
                </a:cubicBezTo>
                <a:cubicBezTo>
                  <a:pt x="344" y="248"/>
                  <a:pt x="324" y="654"/>
                  <a:pt x="328" y="789"/>
                </a:cubicBezTo>
              </a:path>
            </a:pathLst>
          </a:custGeom>
          <a:noFill/>
          <a:ln w="57150">
            <a:solidFill>
              <a:schemeClr val="tx1"/>
            </a:solidFill>
            <a:round/>
            <a:headEnd type="triangle" w="med" len="med"/>
            <a:tailEnd type="triangle" w="med" len="med"/>
          </a:ln>
        </p:spPr>
        <p:txBody>
          <a:bodyPr>
            <a:prstTxWarp prst="textNoShape">
              <a:avLst/>
            </a:prstTxWarp>
          </a:bodyPr>
          <a:lstStyle/>
          <a:p>
            <a:endParaRPr lang="en-US"/>
          </a:p>
        </p:txBody>
      </p:sp>
      <p:sp>
        <p:nvSpPr>
          <p:cNvPr id="18" name="Freeform 26"/>
          <p:cNvSpPr>
            <a:spLocks/>
          </p:cNvSpPr>
          <p:nvPr/>
        </p:nvSpPr>
        <p:spPr bwMode="auto">
          <a:xfrm flipH="1">
            <a:off x="4529138" y="4803775"/>
            <a:ext cx="573087" cy="914400"/>
          </a:xfrm>
          <a:custGeom>
            <a:avLst/>
            <a:gdLst>
              <a:gd name="T0" fmla="*/ 0 w 344"/>
              <a:gd name="T1" fmla="*/ 0 h 789"/>
              <a:gd name="T2" fmla="*/ 516445 w 344"/>
              <a:gd name="T3" fmla="*/ 164569 h 789"/>
              <a:gd name="T4" fmla="*/ 546432 w 344"/>
              <a:gd name="T5" fmla="*/ 914400 h 789"/>
              <a:gd name="T6" fmla="*/ 0 60000 65536"/>
              <a:gd name="T7" fmla="*/ 0 60000 65536"/>
              <a:gd name="T8" fmla="*/ 0 60000 65536"/>
              <a:gd name="T9" fmla="*/ 0 w 344"/>
              <a:gd name="T10" fmla="*/ 0 h 789"/>
              <a:gd name="T11" fmla="*/ 344 w 344"/>
              <a:gd name="T12" fmla="*/ 789 h 789"/>
            </a:gdLst>
            <a:ahLst/>
            <a:cxnLst>
              <a:cxn ang="T6">
                <a:pos x="T0" y="T1"/>
              </a:cxn>
              <a:cxn ang="T7">
                <a:pos x="T2" y="T3"/>
              </a:cxn>
              <a:cxn ang="T8">
                <a:pos x="T4" y="T5"/>
              </a:cxn>
            </a:cxnLst>
            <a:rect l="T9" t="T10" r="T11" b="T12"/>
            <a:pathLst>
              <a:path w="344" h="789">
                <a:moveTo>
                  <a:pt x="0" y="0"/>
                </a:moveTo>
                <a:cubicBezTo>
                  <a:pt x="52" y="24"/>
                  <a:pt x="255" y="10"/>
                  <a:pt x="310" y="142"/>
                </a:cubicBezTo>
                <a:cubicBezTo>
                  <a:pt x="344" y="248"/>
                  <a:pt x="324" y="654"/>
                  <a:pt x="328" y="789"/>
                </a:cubicBezTo>
              </a:path>
            </a:pathLst>
          </a:custGeom>
          <a:noFill/>
          <a:ln w="57150">
            <a:solidFill>
              <a:schemeClr val="tx1"/>
            </a:solidFill>
            <a:round/>
            <a:headEnd type="triangle" w="med" len="med"/>
            <a:tailEnd type="triangle" w="med" len="med"/>
          </a:ln>
        </p:spPr>
        <p:txBody>
          <a:bodyPr>
            <a:prstTxWarp prst="textNoShape">
              <a:avLst/>
            </a:prstTxWarp>
          </a:bodyPr>
          <a:lstStyle/>
          <a:p>
            <a:endParaRPr lang="en-US"/>
          </a:p>
        </p:txBody>
      </p:sp>
      <p:sp>
        <p:nvSpPr>
          <p:cNvPr id="19" name="Line 27"/>
          <p:cNvSpPr>
            <a:spLocks noChangeShapeType="1"/>
          </p:cNvSpPr>
          <p:nvPr/>
        </p:nvSpPr>
        <p:spPr bwMode="auto">
          <a:xfrm flipV="1">
            <a:off x="1279525" y="4735513"/>
            <a:ext cx="814388" cy="0"/>
          </a:xfrm>
          <a:prstGeom prst="line">
            <a:avLst/>
          </a:prstGeom>
          <a:noFill/>
          <a:ln w="28575">
            <a:solidFill>
              <a:schemeClr val="tx1"/>
            </a:solidFill>
            <a:round/>
            <a:headEnd/>
            <a:tailEnd type="triangle" w="med" len="med"/>
          </a:ln>
        </p:spPr>
        <p:txBody>
          <a:bodyPr>
            <a:prstTxWarp prst="textNoShape">
              <a:avLst/>
            </a:prstTxWarp>
          </a:bodyPr>
          <a:lstStyle/>
          <a:p>
            <a:endParaRPr lang="en-US"/>
          </a:p>
        </p:txBody>
      </p:sp>
      <p:sp>
        <p:nvSpPr>
          <p:cNvPr id="20" name="Text Box 28"/>
          <p:cNvSpPr txBox="1">
            <a:spLocks noChangeArrowheads="1"/>
          </p:cNvSpPr>
          <p:nvPr/>
        </p:nvSpPr>
        <p:spPr bwMode="auto">
          <a:xfrm>
            <a:off x="504825" y="4465638"/>
            <a:ext cx="817563" cy="457200"/>
          </a:xfrm>
          <a:prstGeom prst="rect">
            <a:avLst/>
          </a:prstGeom>
          <a:noFill/>
          <a:ln w="9525">
            <a:noFill/>
            <a:miter lim="800000"/>
            <a:headEnd/>
            <a:tailEnd/>
          </a:ln>
        </p:spPr>
        <p:txBody>
          <a:bodyPr wrap="none">
            <a:prstTxWarp prst="textNoShape">
              <a:avLst/>
            </a:prstTxWarp>
            <a:spAutoFit/>
          </a:bodyPr>
          <a:lstStyle/>
          <a:p>
            <a:r>
              <a:rPr lang="en-US"/>
              <a:t>data</a:t>
            </a:r>
          </a:p>
        </p:txBody>
      </p:sp>
      <p:sp>
        <p:nvSpPr>
          <p:cNvPr id="21" name="Line 29"/>
          <p:cNvSpPr>
            <a:spLocks noChangeShapeType="1"/>
          </p:cNvSpPr>
          <p:nvPr/>
        </p:nvSpPr>
        <p:spPr bwMode="auto">
          <a:xfrm flipV="1">
            <a:off x="7086600" y="4705350"/>
            <a:ext cx="814388" cy="0"/>
          </a:xfrm>
          <a:prstGeom prst="line">
            <a:avLst/>
          </a:prstGeom>
          <a:noFill/>
          <a:ln w="28575">
            <a:solidFill>
              <a:schemeClr val="tx1"/>
            </a:solidFill>
            <a:round/>
            <a:headEnd/>
            <a:tailEnd type="triangle" w="med" len="med"/>
          </a:ln>
        </p:spPr>
        <p:txBody>
          <a:bodyPr>
            <a:prstTxWarp prst="textNoShape">
              <a:avLst/>
            </a:prstTxWarp>
          </a:bodyPr>
          <a:lstStyle/>
          <a:p>
            <a:endParaRPr lang="en-US"/>
          </a:p>
        </p:txBody>
      </p:sp>
      <p:sp>
        <p:nvSpPr>
          <p:cNvPr id="22" name="Text Box 30"/>
          <p:cNvSpPr txBox="1">
            <a:spLocks noChangeArrowheads="1"/>
          </p:cNvSpPr>
          <p:nvPr/>
        </p:nvSpPr>
        <p:spPr bwMode="auto">
          <a:xfrm>
            <a:off x="7874000" y="4435475"/>
            <a:ext cx="817563" cy="457200"/>
          </a:xfrm>
          <a:prstGeom prst="rect">
            <a:avLst/>
          </a:prstGeom>
          <a:noFill/>
          <a:ln w="9525">
            <a:noFill/>
            <a:miter lim="800000"/>
            <a:headEnd/>
            <a:tailEnd/>
          </a:ln>
        </p:spPr>
        <p:txBody>
          <a:bodyPr wrap="none">
            <a:prstTxWarp prst="textNoShape">
              <a:avLst/>
            </a:prstTxWarp>
            <a:spAutoFit/>
          </a:bodyPr>
          <a:lstStyle/>
          <a:p>
            <a:r>
              <a:rPr lang="en-US"/>
              <a:t>data</a:t>
            </a:r>
          </a:p>
        </p:txBody>
      </p:sp>
      <p:sp>
        <p:nvSpPr>
          <p:cNvPr id="23" name="Text Box 31"/>
          <p:cNvSpPr txBox="1">
            <a:spLocks noChangeArrowheads="1"/>
          </p:cNvSpPr>
          <p:nvPr/>
        </p:nvSpPr>
        <p:spPr bwMode="auto">
          <a:xfrm>
            <a:off x="701675" y="3238500"/>
            <a:ext cx="748923" cy="369332"/>
          </a:xfrm>
          <a:prstGeom prst="rect">
            <a:avLst/>
          </a:prstGeom>
          <a:noFill/>
          <a:ln w="9525">
            <a:noFill/>
            <a:miter lim="800000"/>
            <a:headEnd/>
            <a:tailEnd/>
          </a:ln>
        </p:spPr>
        <p:txBody>
          <a:bodyPr wrap="none">
            <a:prstTxWarp prst="textNoShape">
              <a:avLst/>
            </a:prstTxWarp>
            <a:spAutoFit/>
          </a:bodyPr>
          <a:lstStyle/>
          <a:p>
            <a:r>
              <a:rPr lang="en-US" dirty="0">
                <a:solidFill>
                  <a:srgbClr val="00B050"/>
                </a:solidFill>
              </a:rPr>
              <a:t>Alice</a:t>
            </a:r>
          </a:p>
        </p:txBody>
      </p:sp>
      <p:sp>
        <p:nvSpPr>
          <p:cNvPr id="24" name="Text Box 32"/>
          <p:cNvSpPr txBox="1">
            <a:spLocks noChangeArrowheads="1"/>
          </p:cNvSpPr>
          <p:nvPr/>
        </p:nvSpPr>
        <p:spPr bwMode="auto">
          <a:xfrm>
            <a:off x="7670800" y="3249613"/>
            <a:ext cx="625492" cy="369332"/>
          </a:xfrm>
          <a:prstGeom prst="rect">
            <a:avLst/>
          </a:prstGeom>
          <a:noFill/>
          <a:ln w="9525">
            <a:noFill/>
            <a:miter lim="800000"/>
            <a:headEnd/>
            <a:tailEnd/>
          </a:ln>
        </p:spPr>
        <p:txBody>
          <a:bodyPr wrap="none">
            <a:prstTxWarp prst="textNoShape">
              <a:avLst/>
            </a:prstTxWarp>
            <a:spAutoFit/>
          </a:bodyPr>
          <a:lstStyle/>
          <a:p>
            <a:r>
              <a:rPr lang="en-US" dirty="0">
                <a:solidFill>
                  <a:srgbClr val="00B0F0"/>
                </a:solidFill>
              </a:rPr>
              <a:t>Bob</a:t>
            </a:r>
          </a:p>
        </p:txBody>
      </p:sp>
      <p:sp>
        <p:nvSpPr>
          <p:cNvPr id="25" name="Text Box 33"/>
          <p:cNvSpPr txBox="1">
            <a:spLocks noChangeArrowheads="1"/>
          </p:cNvSpPr>
          <p:nvPr/>
        </p:nvSpPr>
        <p:spPr bwMode="auto">
          <a:xfrm>
            <a:off x="3359150" y="5876925"/>
            <a:ext cx="1035050"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rPr>
              <a:t>Trudy</a:t>
            </a:r>
          </a:p>
        </p:txBody>
      </p:sp>
      <p:sp>
        <p:nvSpPr>
          <p:cNvPr id="26" name="Slide Number Placeholder 25"/>
          <p:cNvSpPr>
            <a:spLocks noGrp="1"/>
          </p:cNvSpPr>
          <p:nvPr>
            <p:ph type="sldNum" sz="quarter" idx="12"/>
          </p:nvPr>
        </p:nvSpPr>
        <p:spPr/>
        <p:txBody>
          <a:bodyPr/>
          <a:lstStyle/>
          <a:p>
            <a:fld id="{97150E91-196E-4D00-8354-DB118CF089B9}" type="slidenum">
              <a:rPr lang="en-US" smtClean="0"/>
              <a:t>10</a:t>
            </a:fld>
            <a:endParaRPr lang="en-US"/>
          </a:p>
        </p:txBody>
      </p:sp>
    </p:spTree>
    <p:extLst>
      <p:ext uri="{BB962C8B-B14F-4D97-AF65-F5344CB8AC3E}">
        <p14:creationId xmlns:p14="http://schemas.microsoft.com/office/powerpoint/2010/main" val="30717128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Cryptography</a:t>
            </a:r>
            <a:endParaRPr lang="en-US" dirty="0"/>
          </a:p>
        </p:txBody>
      </p:sp>
      <p:sp>
        <p:nvSpPr>
          <p:cNvPr id="3" name="Content Placeholder 2"/>
          <p:cNvSpPr>
            <a:spLocks noGrp="1"/>
          </p:cNvSpPr>
          <p:nvPr>
            <p:ph idx="1"/>
          </p:nvPr>
        </p:nvSpPr>
        <p:spPr/>
        <p:txBody>
          <a:bodyPr>
            <a:normAutofit/>
          </a:bodyPr>
          <a:lstStyle/>
          <a:p>
            <a:pPr>
              <a:buFont typeface="ZapfDingbats" pitchFamily="82" charset="2"/>
              <a:buNone/>
            </a:pPr>
            <a:r>
              <a:rPr lang="en-US" sz="2000" dirty="0"/>
              <a:t> </a:t>
            </a:r>
            <a:r>
              <a:rPr lang="en-US" sz="2000" dirty="0" smtClean="0"/>
              <a:t>	“… is the practice </a:t>
            </a:r>
            <a:r>
              <a:rPr lang="en-US" sz="2000" dirty="0"/>
              <a:t>and study of techniques </a:t>
            </a:r>
            <a:r>
              <a:rPr lang="en-US" sz="2000" dirty="0" smtClean="0"/>
              <a:t>for secure communication”</a:t>
            </a:r>
            <a:r>
              <a:rPr lang="en-US" sz="1100" dirty="0" smtClean="0"/>
              <a:t>[Wikipedia]</a:t>
            </a:r>
            <a:r>
              <a:rPr lang="en-US" sz="2000" dirty="0" smtClean="0"/>
              <a:t>. </a:t>
            </a:r>
          </a:p>
          <a:p>
            <a:pPr>
              <a:buFont typeface="ZapfDingbats" pitchFamily="82" charset="2"/>
              <a:buNone/>
            </a:pPr>
            <a:endParaRPr lang="en-US" sz="2000" dirty="0" smtClean="0"/>
          </a:p>
          <a:p>
            <a:pPr>
              <a:buFont typeface="ZapfDingbats" pitchFamily="82" charset="2"/>
              <a:buNone/>
            </a:pPr>
            <a:r>
              <a:rPr lang="en-US" sz="2000" u="sng" dirty="0" smtClean="0"/>
              <a:t>Goals:</a:t>
            </a:r>
          </a:p>
          <a:p>
            <a:r>
              <a:rPr lang="en-US" sz="2000" dirty="0" smtClean="0">
                <a:solidFill>
                  <a:schemeClr val="accent2"/>
                </a:solidFill>
              </a:rPr>
              <a:t>Confidentiality: </a:t>
            </a:r>
            <a:r>
              <a:rPr lang="en-US" sz="2000" dirty="0" smtClean="0"/>
              <a:t>only sender, intended receiver should “understand” message contents</a:t>
            </a:r>
          </a:p>
          <a:p>
            <a:pPr lvl="1"/>
            <a:r>
              <a:rPr lang="en-US" sz="1800" dirty="0" smtClean="0"/>
              <a:t>sender </a:t>
            </a:r>
            <a:r>
              <a:rPr lang="en-US" sz="1800" dirty="0"/>
              <a:t>encrypts message</a:t>
            </a:r>
          </a:p>
          <a:p>
            <a:pPr lvl="1"/>
            <a:r>
              <a:rPr lang="en-US" sz="1800" dirty="0"/>
              <a:t>receiver decrypts message</a:t>
            </a:r>
          </a:p>
          <a:p>
            <a:r>
              <a:rPr lang="en-US" sz="2000" dirty="0">
                <a:solidFill>
                  <a:schemeClr val="accent2"/>
                </a:solidFill>
              </a:rPr>
              <a:t>Authentication: </a:t>
            </a:r>
            <a:r>
              <a:rPr lang="en-US" sz="2000" dirty="0"/>
              <a:t>sender, receiver want to confirm identity of each other </a:t>
            </a:r>
          </a:p>
          <a:p>
            <a:r>
              <a:rPr lang="en-US" sz="2000" dirty="0">
                <a:solidFill>
                  <a:schemeClr val="accent2"/>
                </a:solidFill>
              </a:rPr>
              <a:t>Message integrity: </a:t>
            </a:r>
            <a:r>
              <a:rPr lang="en-US" sz="2000" dirty="0"/>
              <a:t>sender, receiver want to ensure message not altered (in transit, or afterwards) without detection</a:t>
            </a:r>
          </a:p>
          <a:p>
            <a:r>
              <a:rPr lang="en-US" sz="2000" dirty="0">
                <a:solidFill>
                  <a:schemeClr val="accent2"/>
                </a:solidFill>
              </a:rPr>
              <a:t>Access and availability: </a:t>
            </a:r>
            <a:r>
              <a:rPr lang="en-US" sz="2000" dirty="0"/>
              <a:t>services must be accessible and available to users</a:t>
            </a:r>
          </a:p>
          <a:p>
            <a:endParaRPr lang="en-US" sz="2000" dirty="0"/>
          </a:p>
        </p:txBody>
      </p:sp>
      <p:sp>
        <p:nvSpPr>
          <p:cNvPr id="4" name="Slide Number Placeholder 3"/>
          <p:cNvSpPr>
            <a:spLocks noGrp="1"/>
          </p:cNvSpPr>
          <p:nvPr>
            <p:ph type="sldNum" sz="quarter" idx="12"/>
          </p:nvPr>
        </p:nvSpPr>
        <p:spPr/>
        <p:txBody>
          <a:bodyPr/>
          <a:lstStyle/>
          <a:p>
            <a:fld id="{97150E91-196E-4D00-8354-DB118CF089B9}" type="slidenum">
              <a:rPr lang="en-US" smtClean="0"/>
              <a:t>11</a:t>
            </a:fld>
            <a:endParaRPr lang="en-US"/>
          </a:p>
        </p:txBody>
      </p:sp>
    </p:spTree>
    <p:extLst>
      <p:ext uri="{BB962C8B-B14F-4D97-AF65-F5344CB8AC3E}">
        <p14:creationId xmlns:p14="http://schemas.microsoft.com/office/powerpoint/2010/main" val="2552541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language of cryptography</a:t>
            </a:r>
            <a:endParaRPr lang="en-US" dirty="0"/>
          </a:p>
        </p:txBody>
      </p:sp>
      <p:sp>
        <p:nvSpPr>
          <p:cNvPr id="4" name="Rectangle 3"/>
          <p:cNvSpPr txBox="1">
            <a:spLocks noChangeArrowheads="1"/>
          </p:cNvSpPr>
          <p:nvPr/>
        </p:nvSpPr>
        <p:spPr>
          <a:xfrm>
            <a:off x="327025" y="5349875"/>
            <a:ext cx="8218488" cy="1203325"/>
          </a:xfrm>
          <a:prstGeom prst="rect">
            <a:avLst/>
          </a:prstGeom>
        </p:spPr>
        <p:txBody>
          <a:bodyPr vert="horz" lIns="91440" tIns="45720" rIns="91440" bIns="45720" rtlCol="0">
            <a:normAutofit fontScale="92500" lnSpcReduction="1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buFont typeface="ZapfDingbats" pitchFamily="82" charset="2"/>
              <a:buNone/>
            </a:pPr>
            <a:r>
              <a:rPr lang="en-US" smtClean="0">
                <a:solidFill>
                  <a:srgbClr val="FF0000"/>
                </a:solidFill>
              </a:rPr>
              <a:t>m </a:t>
            </a:r>
            <a:r>
              <a:rPr lang="en-US" smtClean="0"/>
              <a:t>plaintext message</a:t>
            </a:r>
          </a:p>
          <a:p>
            <a:pPr>
              <a:buFont typeface="ZapfDingbats" pitchFamily="82" charset="2"/>
              <a:buNone/>
            </a:pPr>
            <a:r>
              <a:rPr lang="en-US" smtClean="0">
                <a:solidFill>
                  <a:srgbClr val="FF0000"/>
                </a:solidFill>
              </a:rPr>
              <a:t>K</a:t>
            </a:r>
            <a:r>
              <a:rPr lang="en-US" baseline="-25000" smtClean="0">
                <a:solidFill>
                  <a:srgbClr val="FF0000"/>
                </a:solidFill>
              </a:rPr>
              <a:t>A</a:t>
            </a:r>
            <a:r>
              <a:rPr lang="en-US" smtClean="0">
                <a:solidFill>
                  <a:srgbClr val="FF0000"/>
                </a:solidFill>
              </a:rPr>
              <a:t>(m) </a:t>
            </a:r>
            <a:r>
              <a:rPr lang="en-US" smtClean="0"/>
              <a:t>ciphertext, encrypted with key K</a:t>
            </a:r>
            <a:r>
              <a:rPr lang="en-US" baseline="-25000" smtClean="0"/>
              <a:t>A</a:t>
            </a:r>
            <a:endParaRPr lang="en-US" smtClean="0"/>
          </a:p>
          <a:p>
            <a:pPr>
              <a:buFont typeface="ZapfDingbats" pitchFamily="82" charset="2"/>
              <a:buNone/>
            </a:pPr>
            <a:r>
              <a:rPr lang="en-US" smtClean="0">
                <a:solidFill>
                  <a:srgbClr val="FF3300"/>
                </a:solidFill>
              </a:rPr>
              <a:t>m = K</a:t>
            </a:r>
            <a:r>
              <a:rPr lang="en-US" baseline="-25000" smtClean="0">
                <a:solidFill>
                  <a:srgbClr val="FF3300"/>
                </a:solidFill>
              </a:rPr>
              <a:t>B</a:t>
            </a:r>
            <a:r>
              <a:rPr lang="en-US" smtClean="0">
                <a:solidFill>
                  <a:srgbClr val="FF3300"/>
                </a:solidFill>
              </a:rPr>
              <a:t>(K</a:t>
            </a:r>
            <a:r>
              <a:rPr lang="en-US" baseline="-25000" smtClean="0">
                <a:solidFill>
                  <a:srgbClr val="FF3300"/>
                </a:solidFill>
              </a:rPr>
              <a:t>A</a:t>
            </a:r>
            <a:r>
              <a:rPr lang="en-US" smtClean="0">
                <a:solidFill>
                  <a:srgbClr val="FF3300"/>
                </a:solidFill>
              </a:rPr>
              <a:t>(m))</a:t>
            </a:r>
            <a:endParaRPr lang="en-US" baseline="-25000" smtClean="0">
              <a:solidFill>
                <a:srgbClr val="FF3300"/>
              </a:solidFill>
            </a:endParaRPr>
          </a:p>
          <a:p>
            <a:pPr>
              <a:buFont typeface="ZapfDingbats" pitchFamily="82" charset="2"/>
              <a:buNone/>
            </a:pPr>
            <a:endParaRPr lang="en-US" dirty="0"/>
          </a:p>
        </p:txBody>
      </p:sp>
      <p:grpSp>
        <p:nvGrpSpPr>
          <p:cNvPr id="5" name="Group 4"/>
          <p:cNvGrpSpPr>
            <a:grpSpLocks/>
          </p:cNvGrpSpPr>
          <p:nvPr/>
        </p:nvGrpSpPr>
        <p:grpSpPr bwMode="auto">
          <a:xfrm>
            <a:off x="596900" y="1985962"/>
            <a:ext cx="7805738" cy="3309938"/>
            <a:chOff x="357" y="896"/>
            <a:chExt cx="4917" cy="2085"/>
          </a:xfrm>
        </p:grpSpPr>
        <p:sp>
          <p:nvSpPr>
            <p:cNvPr id="6" name="Text Box 5"/>
            <p:cNvSpPr txBox="1">
              <a:spLocks noChangeArrowheads="1"/>
            </p:cNvSpPr>
            <p:nvPr/>
          </p:nvSpPr>
          <p:spPr bwMode="auto">
            <a:xfrm>
              <a:off x="357" y="1679"/>
              <a:ext cx="789" cy="250"/>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a:solidFill>
                    <a:srgbClr val="FF0000"/>
                  </a:solidFill>
                </a:rPr>
                <a:t>plaintext</a:t>
              </a:r>
            </a:p>
          </p:txBody>
        </p:sp>
        <p:sp>
          <p:nvSpPr>
            <p:cNvPr id="7" name="Text Box 6"/>
            <p:cNvSpPr txBox="1">
              <a:spLocks noChangeArrowheads="1"/>
            </p:cNvSpPr>
            <p:nvPr/>
          </p:nvSpPr>
          <p:spPr bwMode="auto">
            <a:xfrm>
              <a:off x="4482" y="1667"/>
              <a:ext cx="789" cy="250"/>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a:solidFill>
                    <a:srgbClr val="FF0000"/>
                  </a:solidFill>
                </a:rPr>
                <a:t>plaintext</a:t>
              </a:r>
            </a:p>
          </p:txBody>
        </p:sp>
        <p:sp>
          <p:nvSpPr>
            <p:cNvPr id="8" name="Text Box 7"/>
            <p:cNvSpPr txBox="1">
              <a:spLocks noChangeArrowheads="1"/>
            </p:cNvSpPr>
            <p:nvPr/>
          </p:nvSpPr>
          <p:spPr bwMode="auto">
            <a:xfrm>
              <a:off x="2391" y="1655"/>
              <a:ext cx="918" cy="250"/>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a:solidFill>
                    <a:srgbClr val="FF0000"/>
                  </a:solidFill>
                </a:rPr>
                <a:t>ciphertext</a:t>
              </a:r>
            </a:p>
          </p:txBody>
        </p:sp>
        <p:grpSp>
          <p:nvGrpSpPr>
            <p:cNvPr id="9" name="Group 8"/>
            <p:cNvGrpSpPr>
              <a:grpSpLocks/>
            </p:cNvGrpSpPr>
            <p:nvPr/>
          </p:nvGrpSpPr>
          <p:grpSpPr bwMode="auto">
            <a:xfrm>
              <a:off x="1342" y="1036"/>
              <a:ext cx="329" cy="383"/>
              <a:chOff x="195" y="1789"/>
              <a:chExt cx="329" cy="383"/>
            </a:xfrm>
          </p:grpSpPr>
          <p:sp>
            <p:nvSpPr>
              <p:cNvPr id="31" name="Text Box 9"/>
              <p:cNvSpPr txBox="1">
                <a:spLocks noChangeArrowheads="1"/>
              </p:cNvSpPr>
              <p:nvPr/>
            </p:nvSpPr>
            <p:spPr bwMode="auto">
              <a:xfrm>
                <a:off x="195" y="1789"/>
                <a:ext cx="233" cy="288"/>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sz="2400">
                    <a:solidFill>
                      <a:srgbClr val="FF0000"/>
                    </a:solidFill>
                  </a:rPr>
                  <a:t>K</a:t>
                </a:r>
                <a:endParaRPr lang="en-US" sz="2400">
                  <a:solidFill>
                    <a:srgbClr val="FF0000"/>
                  </a:solidFill>
                  <a:latin typeface="Times New Roman" charset="0"/>
                </a:endParaRPr>
              </a:p>
            </p:txBody>
          </p:sp>
          <p:sp>
            <p:nvSpPr>
              <p:cNvPr id="32" name="Text Box 10"/>
              <p:cNvSpPr txBox="1">
                <a:spLocks noChangeArrowheads="1"/>
              </p:cNvSpPr>
              <p:nvPr/>
            </p:nvSpPr>
            <p:spPr bwMode="auto">
              <a:xfrm>
                <a:off x="291" y="1922"/>
                <a:ext cx="233" cy="250"/>
              </a:xfrm>
              <a:prstGeom prst="rect">
                <a:avLst/>
              </a:prstGeom>
              <a:noFill/>
              <a:ln w="9525">
                <a:noFill/>
                <a:miter lim="800000"/>
                <a:headEnd/>
                <a:tailEnd/>
              </a:ln>
            </p:spPr>
            <p:txBody>
              <a:bodyPr wrap="none">
                <a:prstTxWarp prst="textNoShape">
                  <a:avLst/>
                </a:prstTxWarp>
                <a:spAutoFit/>
              </a:bodyPr>
              <a:lstStyle/>
              <a:p>
                <a:pPr algn="ctr"/>
                <a:r>
                  <a:rPr lang="en-US">
                    <a:solidFill>
                      <a:srgbClr val="FF0000"/>
                    </a:solidFill>
                  </a:rPr>
                  <a:t>A</a:t>
                </a:r>
                <a:endParaRPr lang="en-US">
                  <a:solidFill>
                    <a:srgbClr val="FF0000"/>
                  </a:solidFill>
                  <a:latin typeface="Times New Roman" charset="0"/>
                </a:endParaRPr>
              </a:p>
            </p:txBody>
          </p:sp>
        </p:grpSp>
        <p:pic>
          <p:nvPicPr>
            <p:cNvPr id="10" name="Picture 11" descr="Alice"/>
            <p:cNvPicPr>
              <a:picLocks noChangeAspect="1" noChangeArrowheads="1"/>
            </p:cNvPicPr>
            <p:nvPr/>
          </p:nvPicPr>
          <p:blipFill>
            <a:blip r:embed="rId3"/>
            <a:srcRect/>
            <a:stretch>
              <a:fillRect/>
            </a:stretch>
          </p:blipFill>
          <p:spPr bwMode="auto">
            <a:xfrm>
              <a:off x="788" y="1050"/>
              <a:ext cx="440" cy="543"/>
            </a:xfrm>
            <a:prstGeom prst="rect">
              <a:avLst/>
            </a:prstGeom>
            <a:noFill/>
            <a:ln w="9525">
              <a:noFill/>
              <a:miter lim="800000"/>
              <a:headEnd/>
              <a:tailEnd/>
            </a:ln>
          </p:spPr>
        </p:pic>
        <p:pic>
          <p:nvPicPr>
            <p:cNvPr id="11" name="Picture 12" descr="Eve"/>
            <p:cNvPicPr>
              <a:picLocks noChangeAspect="1" noChangeArrowheads="1"/>
            </p:cNvPicPr>
            <p:nvPr/>
          </p:nvPicPr>
          <p:blipFill>
            <a:blip r:embed="rId4"/>
            <a:srcRect/>
            <a:stretch>
              <a:fillRect/>
            </a:stretch>
          </p:blipFill>
          <p:spPr bwMode="auto">
            <a:xfrm>
              <a:off x="2883" y="2165"/>
              <a:ext cx="682" cy="816"/>
            </a:xfrm>
            <a:prstGeom prst="rect">
              <a:avLst/>
            </a:prstGeom>
            <a:noFill/>
            <a:ln w="9525">
              <a:noFill/>
              <a:miter lim="800000"/>
              <a:headEnd/>
              <a:tailEnd/>
            </a:ln>
          </p:spPr>
        </p:pic>
        <p:sp>
          <p:nvSpPr>
            <p:cNvPr id="12" name="Rectangle 13"/>
            <p:cNvSpPr>
              <a:spLocks noChangeArrowheads="1"/>
            </p:cNvSpPr>
            <p:nvPr/>
          </p:nvSpPr>
          <p:spPr bwMode="auto">
            <a:xfrm>
              <a:off x="1249" y="1621"/>
              <a:ext cx="877" cy="50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 name="Text Box 14"/>
            <p:cNvSpPr txBox="1">
              <a:spLocks noChangeArrowheads="1"/>
            </p:cNvSpPr>
            <p:nvPr/>
          </p:nvSpPr>
          <p:spPr bwMode="auto">
            <a:xfrm>
              <a:off x="1244" y="1627"/>
              <a:ext cx="904" cy="442"/>
            </a:xfrm>
            <a:prstGeom prst="rect">
              <a:avLst/>
            </a:prstGeom>
            <a:noFill/>
            <a:ln w="9525">
              <a:noFill/>
              <a:miter lim="800000"/>
              <a:headEnd/>
              <a:tailEnd/>
            </a:ln>
          </p:spPr>
          <p:txBody>
            <a:bodyPr wrap="none">
              <a:prstTxWarp prst="textNoShape">
                <a:avLst/>
              </a:prstTxWarp>
              <a:spAutoFit/>
            </a:bodyPr>
            <a:lstStyle/>
            <a:p>
              <a:pPr algn="ctr"/>
              <a:r>
                <a:rPr lang="en-US">
                  <a:solidFill>
                    <a:schemeClr val="bg1"/>
                  </a:solidFill>
                </a:rPr>
                <a:t>encryption</a:t>
              </a:r>
            </a:p>
            <a:p>
              <a:pPr algn="ctr"/>
              <a:r>
                <a:rPr lang="en-US">
                  <a:solidFill>
                    <a:schemeClr val="bg1"/>
                  </a:solidFill>
                </a:rPr>
                <a:t>algorithm</a:t>
              </a:r>
            </a:p>
          </p:txBody>
        </p:sp>
        <p:sp>
          <p:nvSpPr>
            <p:cNvPr id="14" name="Rectangle 15"/>
            <p:cNvSpPr>
              <a:spLocks noChangeArrowheads="1"/>
            </p:cNvSpPr>
            <p:nvPr/>
          </p:nvSpPr>
          <p:spPr bwMode="auto">
            <a:xfrm>
              <a:off x="3606" y="1629"/>
              <a:ext cx="868" cy="50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5" name="Text Box 16"/>
            <p:cNvSpPr txBox="1">
              <a:spLocks noChangeArrowheads="1"/>
            </p:cNvSpPr>
            <p:nvPr/>
          </p:nvSpPr>
          <p:spPr bwMode="auto">
            <a:xfrm>
              <a:off x="3591" y="1644"/>
              <a:ext cx="962" cy="442"/>
            </a:xfrm>
            <a:prstGeom prst="rect">
              <a:avLst/>
            </a:prstGeom>
            <a:noFill/>
            <a:ln w="9525">
              <a:noFill/>
              <a:miter lim="800000"/>
              <a:headEnd/>
              <a:tailEnd/>
            </a:ln>
          </p:spPr>
          <p:txBody>
            <a:bodyPr wrap="none">
              <a:prstTxWarp prst="textNoShape">
                <a:avLst/>
              </a:prstTxWarp>
              <a:spAutoFit/>
            </a:bodyPr>
            <a:lstStyle/>
            <a:p>
              <a:pPr algn="ctr"/>
              <a:r>
                <a:rPr lang="en-US">
                  <a:solidFill>
                    <a:schemeClr val="bg1"/>
                  </a:solidFill>
                </a:rPr>
                <a:t>decryption </a:t>
              </a:r>
            </a:p>
            <a:p>
              <a:pPr algn="ctr"/>
              <a:r>
                <a:rPr lang="en-US">
                  <a:solidFill>
                    <a:schemeClr val="bg1"/>
                  </a:solidFill>
                </a:rPr>
                <a:t>algorithm</a:t>
              </a:r>
            </a:p>
          </p:txBody>
        </p:sp>
        <p:sp>
          <p:nvSpPr>
            <p:cNvPr id="16" name="Line 17"/>
            <p:cNvSpPr>
              <a:spLocks noChangeShapeType="1"/>
            </p:cNvSpPr>
            <p:nvPr/>
          </p:nvSpPr>
          <p:spPr bwMode="auto">
            <a:xfrm>
              <a:off x="2144" y="1881"/>
              <a:ext cx="1450" cy="5"/>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17" name="Freeform 18"/>
            <p:cNvSpPr>
              <a:spLocks/>
            </p:cNvSpPr>
            <p:nvPr/>
          </p:nvSpPr>
          <p:spPr bwMode="auto">
            <a:xfrm>
              <a:off x="2446" y="1914"/>
              <a:ext cx="361" cy="576"/>
            </a:xfrm>
            <a:custGeom>
              <a:avLst/>
              <a:gdLst>
                <a:gd name="T0" fmla="*/ 0 w 344"/>
                <a:gd name="T1" fmla="*/ 0 h 789"/>
                <a:gd name="T2" fmla="*/ 358 w 344"/>
                <a:gd name="T3" fmla="*/ 55 h 789"/>
                <a:gd name="T4" fmla="*/ 379 w 344"/>
                <a:gd name="T5" fmla="*/ 307 h 789"/>
                <a:gd name="T6" fmla="*/ 0 60000 65536"/>
                <a:gd name="T7" fmla="*/ 0 60000 65536"/>
                <a:gd name="T8" fmla="*/ 0 60000 65536"/>
                <a:gd name="T9" fmla="*/ 0 w 344"/>
                <a:gd name="T10" fmla="*/ 0 h 789"/>
                <a:gd name="T11" fmla="*/ 344 w 344"/>
                <a:gd name="T12" fmla="*/ 789 h 789"/>
              </a:gdLst>
              <a:ahLst/>
              <a:cxnLst>
                <a:cxn ang="T6">
                  <a:pos x="T0" y="T1"/>
                </a:cxn>
                <a:cxn ang="T7">
                  <a:pos x="T2" y="T3"/>
                </a:cxn>
                <a:cxn ang="T8">
                  <a:pos x="T4" y="T5"/>
                </a:cxn>
              </a:cxnLst>
              <a:rect l="T9" t="T10" r="T11" b="T12"/>
              <a:pathLst>
                <a:path w="344" h="789">
                  <a:moveTo>
                    <a:pt x="0" y="0"/>
                  </a:moveTo>
                  <a:cubicBezTo>
                    <a:pt x="52" y="24"/>
                    <a:pt x="255" y="10"/>
                    <a:pt x="310" y="142"/>
                  </a:cubicBezTo>
                  <a:cubicBezTo>
                    <a:pt x="344" y="248"/>
                    <a:pt x="324" y="654"/>
                    <a:pt x="328" y="789"/>
                  </a:cubicBezTo>
                </a:path>
              </a:pathLst>
            </a:custGeom>
            <a:noFill/>
            <a:ln w="19050">
              <a:solidFill>
                <a:schemeClr val="tx1"/>
              </a:solidFill>
              <a:round/>
              <a:headEnd type="triangle" w="med" len="med"/>
              <a:tailEnd type="triangle" w="med" len="med"/>
            </a:ln>
          </p:spPr>
          <p:txBody>
            <a:bodyPr>
              <a:prstTxWarp prst="textNoShape">
                <a:avLst/>
              </a:prstTxWarp>
            </a:bodyPr>
            <a:lstStyle/>
            <a:p>
              <a:endParaRPr lang="en-US"/>
            </a:p>
          </p:txBody>
        </p:sp>
        <p:sp>
          <p:nvSpPr>
            <p:cNvPr id="18" name="Freeform 19"/>
            <p:cNvSpPr>
              <a:spLocks/>
            </p:cNvSpPr>
            <p:nvPr/>
          </p:nvSpPr>
          <p:spPr bwMode="auto">
            <a:xfrm flipH="1">
              <a:off x="2871" y="1913"/>
              <a:ext cx="361" cy="576"/>
            </a:xfrm>
            <a:custGeom>
              <a:avLst/>
              <a:gdLst>
                <a:gd name="T0" fmla="*/ 0 w 344"/>
                <a:gd name="T1" fmla="*/ 0 h 789"/>
                <a:gd name="T2" fmla="*/ 358 w 344"/>
                <a:gd name="T3" fmla="*/ 55 h 789"/>
                <a:gd name="T4" fmla="*/ 379 w 344"/>
                <a:gd name="T5" fmla="*/ 307 h 789"/>
                <a:gd name="T6" fmla="*/ 0 60000 65536"/>
                <a:gd name="T7" fmla="*/ 0 60000 65536"/>
                <a:gd name="T8" fmla="*/ 0 60000 65536"/>
                <a:gd name="T9" fmla="*/ 0 w 344"/>
                <a:gd name="T10" fmla="*/ 0 h 789"/>
                <a:gd name="T11" fmla="*/ 344 w 344"/>
                <a:gd name="T12" fmla="*/ 789 h 789"/>
              </a:gdLst>
              <a:ahLst/>
              <a:cxnLst>
                <a:cxn ang="T6">
                  <a:pos x="T0" y="T1"/>
                </a:cxn>
                <a:cxn ang="T7">
                  <a:pos x="T2" y="T3"/>
                </a:cxn>
                <a:cxn ang="T8">
                  <a:pos x="T4" y="T5"/>
                </a:cxn>
              </a:cxnLst>
              <a:rect l="T9" t="T10" r="T11" b="T12"/>
              <a:pathLst>
                <a:path w="344" h="789">
                  <a:moveTo>
                    <a:pt x="0" y="0"/>
                  </a:moveTo>
                  <a:cubicBezTo>
                    <a:pt x="52" y="24"/>
                    <a:pt x="255" y="10"/>
                    <a:pt x="310" y="142"/>
                  </a:cubicBezTo>
                  <a:cubicBezTo>
                    <a:pt x="344" y="248"/>
                    <a:pt x="324" y="654"/>
                    <a:pt x="328" y="789"/>
                  </a:cubicBezTo>
                </a:path>
              </a:pathLst>
            </a:custGeom>
            <a:noFill/>
            <a:ln w="19050">
              <a:solidFill>
                <a:schemeClr val="tx1"/>
              </a:solidFill>
              <a:round/>
              <a:headEnd type="triangle" w="med" len="med"/>
              <a:tailEnd type="triangle" w="med" len="med"/>
            </a:ln>
          </p:spPr>
          <p:txBody>
            <a:bodyPr>
              <a:prstTxWarp prst="textNoShape">
                <a:avLst/>
              </a:prstTxWarp>
            </a:bodyPr>
            <a:lstStyle/>
            <a:p>
              <a:endParaRPr lang="en-US"/>
            </a:p>
          </p:txBody>
        </p:sp>
        <p:sp>
          <p:nvSpPr>
            <p:cNvPr id="19" name="Line 20"/>
            <p:cNvSpPr>
              <a:spLocks noChangeShapeType="1"/>
            </p:cNvSpPr>
            <p:nvPr/>
          </p:nvSpPr>
          <p:spPr bwMode="auto">
            <a:xfrm flipH="1">
              <a:off x="1495" y="1382"/>
              <a:ext cx="1" cy="247"/>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20" name="Line 21"/>
            <p:cNvSpPr>
              <a:spLocks noChangeShapeType="1"/>
            </p:cNvSpPr>
            <p:nvPr/>
          </p:nvSpPr>
          <p:spPr bwMode="auto">
            <a:xfrm flipH="1">
              <a:off x="3744" y="1363"/>
              <a:ext cx="1" cy="247"/>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21" name="Text Box 22"/>
            <p:cNvSpPr txBox="1">
              <a:spLocks noChangeArrowheads="1"/>
            </p:cNvSpPr>
            <p:nvPr/>
          </p:nvSpPr>
          <p:spPr bwMode="auto">
            <a:xfrm>
              <a:off x="1603" y="897"/>
              <a:ext cx="950" cy="634"/>
            </a:xfrm>
            <a:prstGeom prst="rect">
              <a:avLst/>
            </a:prstGeom>
            <a:solidFill>
              <a:schemeClr val="bg1"/>
            </a:solidFill>
            <a:ln w="9525">
              <a:noFill/>
              <a:miter lim="800000"/>
              <a:headEnd/>
              <a:tailEnd/>
            </a:ln>
          </p:spPr>
          <p:txBody>
            <a:bodyPr>
              <a:prstTxWarp prst="textNoShape">
                <a:avLst/>
              </a:prstTxWarp>
              <a:spAutoFit/>
            </a:bodyPr>
            <a:lstStyle/>
            <a:p>
              <a:r>
                <a:rPr lang="en-US"/>
                <a:t>Alice’s </a:t>
              </a:r>
            </a:p>
            <a:p>
              <a:r>
                <a:rPr lang="en-US"/>
                <a:t>encryption</a:t>
              </a:r>
            </a:p>
            <a:p>
              <a:r>
                <a:rPr lang="en-US"/>
                <a:t>key</a:t>
              </a:r>
            </a:p>
          </p:txBody>
        </p:sp>
        <p:sp>
          <p:nvSpPr>
            <p:cNvPr id="22" name="Text Box 23"/>
            <p:cNvSpPr txBox="1">
              <a:spLocks noChangeArrowheads="1"/>
            </p:cNvSpPr>
            <p:nvPr/>
          </p:nvSpPr>
          <p:spPr bwMode="auto">
            <a:xfrm>
              <a:off x="3896" y="940"/>
              <a:ext cx="950" cy="634"/>
            </a:xfrm>
            <a:prstGeom prst="rect">
              <a:avLst/>
            </a:prstGeom>
            <a:solidFill>
              <a:schemeClr val="bg1"/>
            </a:solidFill>
            <a:ln w="9525">
              <a:noFill/>
              <a:miter lim="800000"/>
              <a:headEnd/>
              <a:tailEnd/>
            </a:ln>
          </p:spPr>
          <p:txBody>
            <a:bodyPr>
              <a:prstTxWarp prst="textNoShape">
                <a:avLst/>
              </a:prstTxWarp>
              <a:spAutoFit/>
            </a:bodyPr>
            <a:lstStyle/>
            <a:p>
              <a:r>
                <a:rPr lang="en-US"/>
                <a:t>Bob’s </a:t>
              </a:r>
            </a:p>
            <a:p>
              <a:r>
                <a:rPr lang="en-US"/>
                <a:t>decryption</a:t>
              </a:r>
            </a:p>
            <a:p>
              <a:r>
                <a:rPr lang="en-US"/>
                <a:t>key</a:t>
              </a:r>
            </a:p>
          </p:txBody>
        </p:sp>
        <p:pic>
          <p:nvPicPr>
            <p:cNvPr id="23" name="Picture 24" descr="Bob"/>
            <p:cNvPicPr>
              <a:picLocks noChangeAspect="1" noChangeArrowheads="1"/>
            </p:cNvPicPr>
            <p:nvPr/>
          </p:nvPicPr>
          <p:blipFill>
            <a:blip r:embed="rId5"/>
            <a:srcRect/>
            <a:stretch>
              <a:fillRect/>
            </a:stretch>
          </p:blipFill>
          <p:spPr bwMode="auto">
            <a:xfrm>
              <a:off x="4762" y="1178"/>
              <a:ext cx="512" cy="523"/>
            </a:xfrm>
            <a:prstGeom prst="rect">
              <a:avLst/>
            </a:prstGeom>
            <a:noFill/>
            <a:ln w="9525">
              <a:noFill/>
              <a:miter lim="800000"/>
              <a:headEnd/>
              <a:tailEnd/>
            </a:ln>
          </p:spPr>
        </p:pic>
        <p:grpSp>
          <p:nvGrpSpPr>
            <p:cNvPr id="24" name="Group 25"/>
            <p:cNvGrpSpPr>
              <a:grpSpLocks/>
            </p:cNvGrpSpPr>
            <p:nvPr/>
          </p:nvGrpSpPr>
          <p:grpSpPr bwMode="auto">
            <a:xfrm>
              <a:off x="3656" y="1118"/>
              <a:ext cx="321" cy="383"/>
              <a:chOff x="195" y="1789"/>
              <a:chExt cx="321" cy="383"/>
            </a:xfrm>
          </p:grpSpPr>
          <p:sp>
            <p:nvSpPr>
              <p:cNvPr id="29" name="Text Box 26"/>
              <p:cNvSpPr txBox="1">
                <a:spLocks noChangeArrowheads="1"/>
              </p:cNvSpPr>
              <p:nvPr/>
            </p:nvSpPr>
            <p:spPr bwMode="auto">
              <a:xfrm>
                <a:off x="195" y="1789"/>
                <a:ext cx="233" cy="288"/>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sz="2400">
                    <a:solidFill>
                      <a:srgbClr val="FF0000"/>
                    </a:solidFill>
                  </a:rPr>
                  <a:t>K</a:t>
                </a:r>
                <a:endParaRPr lang="en-US" sz="2400">
                  <a:solidFill>
                    <a:srgbClr val="FF0000"/>
                  </a:solidFill>
                  <a:latin typeface="Times New Roman" charset="0"/>
                </a:endParaRPr>
              </a:p>
            </p:txBody>
          </p:sp>
          <p:sp>
            <p:nvSpPr>
              <p:cNvPr id="30" name="Text Box 27"/>
              <p:cNvSpPr txBox="1">
                <a:spLocks noChangeArrowheads="1"/>
              </p:cNvSpPr>
              <p:nvPr/>
            </p:nvSpPr>
            <p:spPr bwMode="auto">
              <a:xfrm>
                <a:off x="299" y="1922"/>
                <a:ext cx="217" cy="250"/>
              </a:xfrm>
              <a:prstGeom prst="rect">
                <a:avLst/>
              </a:prstGeom>
              <a:noFill/>
              <a:ln w="9525">
                <a:noFill/>
                <a:miter lim="800000"/>
                <a:headEnd/>
                <a:tailEnd/>
              </a:ln>
            </p:spPr>
            <p:txBody>
              <a:bodyPr wrap="none">
                <a:prstTxWarp prst="textNoShape">
                  <a:avLst/>
                </a:prstTxWarp>
                <a:spAutoFit/>
              </a:bodyPr>
              <a:lstStyle/>
              <a:p>
                <a:pPr algn="ctr"/>
                <a:r>
                  <a:rPr lang="en-US">
                    <a:solidFill>
                      <a:srgbClr val="FF0000"/>
                    </a:solidFill>
                  </a:rPr>
                  <a:t>B</a:t>
                </a:r>
                <a:endParaRPr lang="en-US">
                  <a:solidFill>
                    <a:srgbClr val="FF0000"/>
                  </a:solidFill>
                  <a:latin typeface="Times New Roman" charset="0"/>
                </a:endParaRPr>
              </a:p>
            </p:txBody>
          </p:sp>
        </p:grpSp>
        <p:sp>
          <p:nvSpPr>
            <p:cNvPr id="25" name="Line 28"/>
            <p:cNvSpPr>
              <a:spLocks noChangeShapeType="1"/>
            </p:cNvSpPr>
            <p:nvPr/>
          </p:nvSpPr>
          <p:spPr bwMode="auto">
            <a:xfrm>
              <a:off x="780" y="1897"/>
              <a:ext cx="425" cy="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26" name="Line 29"/>
            <p:cNvSpPr>
              <a:spLocks noChangeShapeType="1"/>
            </p:cNvSpPr>
            <p:nvPr/>
          </p:nvSpPr>
          <p:spPr bwMode="auto">
            <a:xfrm>
              <a:off x="4518" y="1904"/>
              <a:ext cx="425" cy="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pic>
          <p:nvPicPr>
            <p:cNvPr id="27" name="Picture 30" descr="BS00768_[1]"/>
            <p:cNvPicPr>
              <a:picLocks noChangeAspect="1" noChangeArrowheads="1"/>
            </p:cNvPicPr>
            <p:nvPr/>
          </p:nvPicPr>
          <p:blipFill>
            <a:blip r:embed="rId6"/>
            <a:srcRect/>
            <a:stretch>
              <a:fillRect/>
            </a:stretch>
          </p:blipFill>
          <p:spPr bwMode="auto">
            <a:xfrm flipH="1" flipV="1">
              <a:off x="1371" y="896"/>
              <a:ext cx="293" cy="152"/>
            </a:xfrm>
            <a:prstGeom prst="rect">
              <a:avLst/>
            </a:prstGeom>
            <a:noFill/>
            <a:ln w="9525">
              <a:noFill/>
              <a:miter lim="800000"/>
              <a:headEnd/>
              <a:tailEnd/>
            </a:ln>
          </p:spPr>
        </p:pic>
        <p:pic>
          <p:nvPicPr>
            <p:cNvPr id="28" name="Picture 31" descr="BS00768_[1]"/>
            <p:cNvPicPr>
              <a:picLocks noChangeAspect="1" noChangeArrowheads="1"/>
            </p:cNvPicPr>
            <p:nvPr/>
          </p:nvPicPr>
          <p:blipFill>
            <a:blip r:embed="rId6"/>
            <a:srcRect/>
            <a:stretch>
              <a:fillRect/>
            </a:stretch>
          </p:blipFill>
          <p:spPr bwMode="auto">
            <a:xfrm flipH="1" flipV="1">
              <a:off x="3625" y="955"/>
              <a:ext cx="293" cy="152"/>
            </a:xfrm>
            <a:prstGeom prst="rect">
              <a:avLst/>
            </a:prstGeom>
            <a:noFill/>
            <a:ln w="9525">
              <a:noFill/>
              <a:miter lim="800000"/>
              <a:headEnd/>
              <a:tailEnd/>
            </a:ln>
          </p:spPr>
        </p:pic>
      </p:grpSp>
      <p:sp>
        <p:nvSpPr>
          <p:cNvPr id="3" name="Slide Number Placeholder 2"/>
          <p:cNvSpPr>
            <a:spLocks noGrp="1"/>
          </p:cNvSpPr>
          <p:nvPr>
            <p:ph type="sldNum" sz="quarter" idx="12"/>
          </p:nvPr>
        </p:nvSpPr>
        <p:spPr/>
        <p:txBody>
          <a:bodyPr/>
          <a:lstStyle/>
          <a:p>
            <a:fld id="{97150E91-196E-4D00-8354-DB118CF089B9}" type="slidenum">
              <a:rPr lang="en-US" smtClean="0"/>
              <a:t>12</a:t>
            </a:fld>
            <a:endParaRPr lang="en-US"/>
          </a:p>
        </p:txBody>
      </p:sp>
    </p:spTree>
    <p:extLst>
      <p:ext uri="{BB962C8B-B14F-4D97-AF65-F5344CB8AC3E}">
        <p14:creationId xmlns:p14="http://schemas.microsoft.com/office/powerpoint/2010/main" val="3857499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encryption scheme</a:t>
            </a:r>
          </a:p>
        </p:txBody>
      </p:sp>
      <p:sp>
        <p:nvSpPr>
          <p:cNvPr id="4" name="Rectangle 3"/>
          <p:cNvSpPr txBox="1">
            <a:spLocks noChangeArrowheads="1"/>
          </p:cNvSpPr>
          <p:nvPr/>
        </p:nvSpPr>
        <p:spPr>
          <a:xfrm>
            <a:off x="450850" y="1797050"/>
            <a:ext cx="8077200" cy="1214437"/>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buFont typeface="ZapfDingbats" pitchFamily="82" charset="2"/>
              <a:buNone/>
            </a:pPr>
            <a:r>
              <a:rPr lang="en-US" dirty="0" smtClean="0">
                <a:solidFill>
                  <a:schemeClr val="accent2"/>
                </a:solidFill>
              </a:rPr>
              <a:t>substitution cipher: </a:t>
            </a:r>
            <a:r>
              <a:rPr lang="en-US" dirty="0" smtClean="0">
                <a:solidFill>
                  <a:schemeClr val="tx1"/>
                </a:solidFill>
              </a:rPr>
              <a:t>substituting one thing for another</a:t>
            </a:r>
          </a:p>
          <a:p>
            <a:pPr lvl="1"/>
            <a:r>
              <a:rPr lang="en-US" dirty="0" err="1" smtClean="0">
                <a:solidFill>
                  <a:schemeClr val="tx1"/>
                </a:solidFill>
              </a:rPr>
              <a:t>monoalphabetic</a:t>
            </a:r>
            <a:r>
              <a:rPr lang="en-US" dirty="0" smtClean="0">
                <a:solidFill>
                  <a:schemeClr val="tx1"/>
                </a:solidFill>
              </a:rPr>
              <a:t> cipher: substitute one letter for another</a:t>
            </a:r>
            <a:endParaRPr lang="en-US" dirty="0">
              <a:solidFill>
                <a:schemeClr val="tx1"/>
              </a:solidFill>
            </a:endParaRPr>
          </a:p>
        </p:txBody>
      </p:sp>
      <p:sp>
        <p:nvSpPr>
          <p:cNvPr id="5" name="Rectangle 4"/>
          <p:cNvSpPr>
            <a:spLocks noChangeArrowheads="1"/>
          </p:cNvSpPr>
          <p:nvPr/>
        </p:nvSpPr>
        <p:spPr bwMode="auto">
          <a:xfrm>
            <a:off x="1352550" y="2728912"/>
            <a:ext cx="7121525" cy="457200"/>
          </a:xfrm>
          <a:prstGeom prst="rect">
            <a:avLst/>
          </a:prstGeom>
          <a:noFill/>
          <a:ln w="9525">
            <a:noFill/>
            <a:miter lim="800000"/>
            <a:headEnd/>
            <a:tailEnd/>
          </a:ln>
        </p:spPr>
        <p:txBody>
          <a:bodyPr wrap="none">
            <a:prstTxWarp prst="textNoShape">
              <a:avLst/>
            </a:prstTxWarp>
            <a:spAutoFit/>
          </a:bodyPr>
          <a:lstStyle/>
          <a:p>
            <a:pPr algn="ctr"/>
            <a:r>
              <a:rPr lang="en-US" sz="2400" b="1">
                <a:latin typeface="Courier New" charset="0"/>
              </a:rPr>
              <a:t>plaintext:  abcdefghijklmnopqrstuvwxyz</a:t>
            </a:r>
          </a:p>
        </p:txBody>
      </p:sp>
      <p:sp>
        <p:nvSpPr>
          <p:cNvPr id="6" name="Rectangle 5"/>
          <p:cNvSpPr>
            <a:spLocks noChangeArrowheads="1"/>
          </p:cNvSpPr>
          <p:nvPr/>
        </p:nvSpPr>
        <p:spPr bwMode="auto">
          <a:xfrm>
            <a:off x="1189037" y="3508375"/>
            <a:ext cx="7304088" cy="457200"/>
          </a:xfrm>
          <a:prstGeom prst="rect">
            <a:avLst/>
          </a:prstGeom>
          <a:noFill/>
          <a:ln w="9525">
            <a:noFill/>
            <a:miter lim="800000"/>
            <a:headEnd/>
            <a:tailEnd/>
          </a:ln>
        </p:spPr>
        <p:txBody>
          <a:bodyPr wrap="none">
            <a:prstTxWarp prst="textNoShape">
              <a:avLst/>
            </a:prstTxWarp>
            <a:spAutoFit/>
          </a:bodyPr>
          <a:lstStyle/>
          <a:p>
            <a:pPr algn="ctr"/>
            <a:r>
              <a:rPr lang="en-US" sz="2400" b="1">
                <a:latin typeface="Courier New" charset="0"/>
              </a:rPr>
              <a:t>ciphertext:  mnbvcxzasdfghjklpoiuytrewq</a:t>
            </a:r>
          </a:p>
        </p:txBody>
      </p:sp>
      <p:sp>
        <p:nvSpPr>
          <p:cNvPr id="7" name="Line 6"/>
          <p:cNvSpPr>
            <a:spLocks noChangeShapeType="1"/>
          </p:cNvSpPr>
          <p:nvPr/>
        </p:nvSpPr>
        <p:spPr bwMode="auto">
          <a:xfrm>
            <a:off x="3714750" y="3138487"/>
            <a:ext cx="0" cy="493713"/>
          </a:xfrm>
          <a:prstGeom prst="line">
            <a:avLst/>
          </a:prstGeom>
          <a:noFill/>
          <a:ln w="19050">
            <a:solidFill>
              <a:srgbClr val="FF0000"/>
            </a:solidFill>
            <a:round/>
            <a:headEnd/>
            <a:tailEnd type="triangle" w="med" len="med"/>
          </a:ln>
        </p:spPr>
        <p:txBody>
          <a:bodyPr wrap="none" anchor="ctr">
            <a:prstTxWarp prst="textNoShape">
              <a:avLst/>
            </a:prstTxWarp>
          </a:bodyPr>
          <a:lstStyle/>
          <a:p>
            <a:endParaRPr lang="en-US"/>
          </a:p>
        </p:txBody>
      </p:sp>
      <p:sp>
        <p:nvSpPr>
          <p:cNvPr id="8" name="Line 7"/>
          <p:cNvSpPr>
            <a:spLocks noChangeShapeType="1"/>
          </p:cNvSpPr>
          <p:nvPr/>
        </p:nvSpPr>
        <p:spPr bwMode="auto">
          <a:xfrm>
            <a:off x="8288337" y="3101975"/>
            <a:ext cx="0" cy="493712"/>
          </a:xfrm>
          <a:prstGeom prst="line">
            <a:avLst/>
          </a:prstGeom>
          <a:noFill/>
          <a:ln w="19050">
            <a:solidFill>
              <a:srgbClr val="FF0000"/>
            </a:solidFill>
            <a:round/>
            <a:headEnd/>
            <a:tailEnd type="triangle" w="med" len="med"/>
          </a:ln>
        </p:spPr>
        <p:txBody>
          <a:bodyPr wrap="none" anchor="ctr">
            <a:prstTxWarp prst="textNoShape">
              <a:avLst/>
            </a:prstTxWarp>
          </a:bodyPr>
          <a:lstStyle/>
          <a:p>
            <a:endParaRPr lang="en-US"/>
          </a:p>
        </p:txBody>
      </p:sp>
      <p:sp>
        <p:nvSpPr>
          <p:cNvPr id="9" name="Rectangle 8"/>
          <p:cNvSpPr>
            <a:spLocks noChangeArrowheads="1"/>
          </p:cNvSpPr>
          <p:nvPr/>
        </p:nvSpPr>
        <p:spPr bwMode="auto">
          <a:xfrm>
            <a:off x="2298700" y="4279900"/>
            <a:ext cx="6208712" cy="457200"/>
          </a:xfrm>
          <a:prstGeom prst="rect">
            <a:avLst/>
          </a:prstGeom>
          <a:noFill/>
          <a:ln w="9525">
            <a:noFill/>
            <a:miter lim="800000"/>
            <a:headEnd/>
            <a:tailEnd/>
          </a:ln>
        </p:spPr>
        <p:txBody>
          <a:bodyPr wrap="none">
            <a:prstTxWarp prst="textNoShape">
              <a:avLst/>
            </a:prstTxWarp>
            <a:spAutoFit/>
          </a:bodyPr>
          <a:lstStyle/>
          <a:p>
            <a:pPr algn="ctr"/>
            <a:r>
              <a:rPr lang="en-US" sz="2400" b="1">
                <a:latin typeface="Courier New" charset="0"/>
              </a:rPr>
              <a:t>Plaintext: bob. i love you. alice</a:t>
            </a:r>
          </a:p>
        </p:txBody>
      </p:sp>
      <p:sp>
        <p:nvSpPr>
          <p:cNvPr id="10" name="Rectangle 9"/>
          <p:cNvSpPr>
            <a:spLocks noChangeArrowheads="1"/>
          </p:cNvSpPr>
          <p:nvPr/>
        </p:nvSpPr>
        <p:spPr bwMode="auto">
          <a:xfrm>
            <a:off x="2143125" y="4705350"/>
            <a:ext cx="6391275" cy="457200"/>
          </a:xfrm>
          <a:prstGeom prst="rect">
            <a:avLst/>
          </a:prstGeom>
          <a:noFill/>
          <a:ln w="9525">
            <a:noFill/>
            <a:miter lim="800000"/>
            <a:headEnd/>
            <a:tailEnd/>
          </a:ln>
        </p:spPr>
        <p:txBody>
          <a:bodyPr wrap="none">
            <a:prstTxWarp prst="textNoShape">
              <a:avLst/>
            </a:prstTxWarp>
            <a:spAutoFit/>
          </a:bodyPr>
          <a:lstStyle/>
          <a:p>
            <a:pPr algn="ctr"/>
            <a:r>
              <a:rPr lang="en-US" sz="2400" b="1">
                <a:latin typeface="Courier New" charset="0"/>
              </a:rPr>
              <a:t>ciphertext: nkn. s gktc wky. mgsbc</a:t>
            </a:r>
          </a:p>
        </p:txBody>
      </p:sp>
      <p:sp>
        <p:nvSpPr>
          <p:cNvPr id="11" name="Text Box 10"/>
          <p:cNvSpPr txBox="1">
            <a:spLocks noChangeArrowheads="1"/>
          </p:cNvSpPr>
          <p:nvPr/>
        </p:nvSpPr>
        <p:spPr bwMode="auto">
          <a:xfrm>
            <a:off x="1363662" y="4214812"/>
            <a:ext cx="779463" cy="457200"/>
          </a:xfrm>
          <a:prstGeom prst="rect">
            <a:avLst/>
          </a:prstGeom>
          <a:noFill/>
          <a:ln w="9525">
            <a:noFill/>
            <a:miter lim="800000"/>
            <a:headEnd/>
            <a:tailEnd/>
          </a:ln>
        </p:spPr>
        <p:txBody>
          <a:bodyPr wrap="none">
            <a:prstTxWarp prst="textNoShape">
              <a:avLst/>
            </a:prstTxWarp>
            <a:spAutoFit/>
          </a:bodyPr>
          <a:lstStyle/>
          <a:p>
            <a:pPr algn="ctr"/>
            <a:r>
              <a:rPr lang="en-US" sz="2400" u="sng">
                <a:solidFill>
                  <a:schemeClr val="accent2"/>
                </a:solidFill>
              </a:rPr>
              <a:t>E.g.:</a:t>
            </a:r>
            <a:endParaRPr lang="en-US" sz="2400" u="sng">
              <a:latin typeface="Times New Roman" charset="0"/>
            </a:endParaRPr>
          </a:p>
        </p:txBody>
      </p:sp>
      <p:sp>
        <p:nvSpPr>
          <p:cNvPr id="12" name="Text Box 12"/>
          <p:cNvSpPr txBox="1">
            <a:spLocks noChangeArrowheads="1"/>
          </p:cNvSpPr>
          <p:nvPr/>
        </p:nvSpPr>
        <p:spPr bwMode="auto">
          <a:xfrm>
            <a:off x="450850" y="5730875"/>
            <a:ext cx="8312150" cy="461665"/>
          </a:xfrm>
          <a:prstGeom prst="rect">
            <a:avLst/>
          </a:prstGeom>
          <a:noFill/>
          <a:ln w="9525">
            <a:noFill/>
            <a:miter lim="800000"/>
            <a:headEnd/>
            <a:tailEnd/>
          </a:ln>
        </p:spPr>
        <p:txBody>
          <a:bodyPr wrap="square">
            <a:prstTxWarp prst="textNoShape">
              <a:avLst/>
            </a:prstTxWarp>
            <a:spAutoFit/>
          </a:bodyPr>
          <a:lstStyle/>
          <a:p>
            <a:r>
              <a:rPr lang="en-US" sz="2400" u="sng" dirty="0">
                <a:solidFill>
                  <a:schemeClr val="accent2"/>
                </a:solidFill>
              </a:rPr>
              <a:t>Key:</a:t>
            </a:r>
            <a:r>
              <a:rPr lang="en-US" sz="2400" dirty="0">
                <a:solidFill>
                  <a:schemeClr val="accent2"/>
                </a:solidFill>
              </a:rPr>
              <a:t> </a:t>
            </a:r>
            <a:r>
              <a:rPr lang="en-US" sz="2000" dirty="0"/>
              <a:t>the mapping from the set of 26 letters to </a:t>
            </a:r>
            <a:r>
              <a:rPr lang="en-US" sz="2000" dirty="0" smtClean="0"/>
              <a:t>the set </a:t>
            </a:r>
            <a:r>
              <a:rPr lang="en-US" sz="2000" dirty="0"/>
              <a:t>of </a:t>
            </a:r>
            <a:r>
              <a:rPr lang="en-US" sz="2000" dirty="0" smtClean="0"/>
              <a:t>26 letters</a:t>
            </a:r>
            <a:endParaRPr lang="en-US" sz="2000" dirty="0"/>
          </a:p>
        </p:txBody>
      </p:sp>
      <p:sp>
        <p:nvSpPr>
          <p:cNvPr id="3" name="Slide Number Placeholder 2"/>
          <p:cNvSpPr>
            <a:spLocks noGrp="1"/>
          </p:cNvSpPr>
          <p:nvPr>
            <p:ph type="sldNum" sz="quarter" idx="12"/>
          </p:nvPr>
        </p:nvSpPr>
        <p:spPr/>
        <p:txBody>
          <a:bodyPr/>
          <a:lstStyle/>
          <a:p>
            <a:fld id="{97150E91-196E-4D00-8354-DB118CF089B9}" type="slidenum">
              <a:rPr lang="en-US" smtClean="0"/>
              <a:t>13</a:t>
            </a:fld>
            <a:endParaRPr lang="en-US"/>
          </a:p>
        </p:txBody>
      </p:sp>
    </p:spTree>
    <p:extLst>
      <p:ext uri="{BB962C8B-B14F-4D97-AF65-F5344CB8AC3E}">
        <p14:creationId xmlns:p14="http://schemas.microsoft.com/office/powerpoint/2010/main" val="2533820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Breaking an encryption scheme</a:t>
            </a:r>
            <a:endParaRPr lang="en-US" dirty="0"/>
          </a:p>
        </p:txBody>
      </p:sp>
      <p:sp>
        <p:nvSpPr>
          <p:cNvPr id="4" name="Content Placeholder 3"/>
          <p:cNvSpPr>
            <a:spLocks noGrp="1"/>
          </p:cNvSpPr>
          <p:nvPr>
            <p:ph sz="half" idx="1"/>
          </p:nvPr>
        </p:nvSpPr>
        <p:spPr/>
        <p:txBody>
          <a:bodyPr>
            <a:normAutofit/>
          </a:bodyPr>
          <a:lstStyle/>
          <a:p>
            <a:r>
              <a:rPr lang="en-US" sz="2000" dirty="0">
                <a:solidFill>
                  <a:schemeClr val="accent2"/>
                </a:solidFill>
              </a:rPr>
              <a:t>Cipher-text only attack</a:t>
            </a:r>
            <a:r>
              <a:rPr lang="en-US" sz="2000" dirty="0">
                <a:solidFill>
                  <a:srgbClr val="FF3300"/>
                </a:solidFill>
              </a:rPr>
              <a:t>: </a:t>
            </a:r>
            <a:r>
              <a:rPr lang="en-US" sz="1800" dirty="0"/>
              <a:t>Trudy has </a:t>
            </a:r>
            <a:r>
              <a:rPr lang="en-US" sz="1800" dirty="0" err="1"/>
              <a:t>ciphertext</a:t>
            </a:r>
            <a:r>
              <a:rPr lang="en-US" sz="1800" dirty="0"/>
              <a:t> that she can analyze</a:t>
            </a:r>
          </a:p>
          <a:p>
            <a:pPr marL="411480" lvl="1" indent="0">
              <a:buNone/>
            </a:pPr>
            <a:endParaRPr lang="en-US" sz="1800" u="sng" dirty="0" smtClean="0"/>
          </a:p>
          <a:p>
            <a:pPr marL="411480" lvl="1" indent="0">
              <a:buNone/>
            </a:pPr>
            <a:r>
              <a:rPr lang="en-US" sz="1800" u="sng" dirty="0" smtClean="0"/>
              <a:t>Two </a:t>
            </a:r>
            <a:r>
              <a:rPr lang="en-US" sz="1800" u="sng" dirty="0" smtClean="0"/>
              <a:t>approaches:</a:t>
            </a:r>
            <a:endParaRPr lang="en-US" sz="1800" u="sng" dirty="0">
              <a:solidFill>
                <a:srgbClr val="FF0000"/>
              </a:solidFill>
            </a:endParaRPr>
          </a:p>
          <a:p>
            <a:pPr lvl="1"/>
            <a:r>
              <a:rPr lang="en-US" sz="1800" dirty="0"/>
              <a:t>Search through all keys: must be able to differentiate resulting plaintext from gibberish</a:t>
            </a:r>
          </a:p>
          <a:p>
            <a:pPr lvl="1"/>
            <a:endParaRPr lang="en-US" sz="1800" dirty="0" smtClean="0"/>
          </a:p>
          <a:p>
            <a:pPr lvl="1"/>
            <a:r>
              <a:rPr lang="en-US" sz="1800" dirty="0" smtClean="0"/>
              <a:t>Statistical </a:t>
            </a:r>
            <a:r>
              <a:rPr lang="en-US" sz="1800" dirty="0"/>
              <a:t>analysis</a:t>
            </a:r>
          </a:p>
          <a:p>
            <a:endParaRPr lang="en-US" sz="2400" dirty="0"/>
          </a:p>
        </p:txBody>
      </p:sp>
      <p:sp>
        <p:nvSpPr>
          <p:cNvPr id="5" name="Content Placeholder 4"/>
          <p:cNvSpPr>
            <a:spLocks noGrp="1"/>
          </p:cNvSpPr>
          <p:nvPr>
            <p:ph sz="half" idx="2"/>
          </p:nvPr>
        </p:nvSpPr>
        <p:spPr/>
        <p:txBody>
          <a:bodyPr>
            <a:normAutofit/>
          </a:bodyPr>
          <a:lstStyle/>
          <a:p>
            <a:r>
              <a:rPr lang="en-US" sz="2000" dirty="0">
                <a:solidFill>
                  <a:schemeClr val="accent2"/>
                </a:solidFill>
              </a:rPr>
              <a:t>Known-plaintext attack: </a:t>
            </a:r>
            <a:r>
              <a:rPr lang="en-US" sz="1800" dirty="0" smtClean="0"/>
              <a:t>Trudy </a:t>
            </a:r>
            <a:r>
              <a:rPr lang="en-US" sz="1800" dirty="0"/>
              <a:t>has some plaintext corresponding to </a:t>
            </a:r>
            <a:r>
              <a:rPr lang="en-US" sz="1800" dirty="0" smtClean="0"/>
              <a:t>some </a:t>
            </a:r>
            <a:r>
              <a:rPr lang="en-US" sz="1800" dirty="0" err="1" smtClean="0"/>
              <a:t>ciphertext</a:t>
            </a:r>
            <a:endParaRPr lang="en-US" sz="1800" dirty="0" smtClean="0"/>
          </a:p>
          <a:p>
            <a:pPr lvl="2"/>
            <a:r>
              <a:rPr lang="en-US" sz="1400" dirty="0" smtClean="0"/>
              <a:t>e.g., </a:t>
            </a:r>
            <a:r>
              <a:rPr lang="en-US" sz="1400" dirty="0"/>
              <a:t>in </a:t>
            </a:r>
            <a:r>
              <a:rPr lang="en-US" sz="1400" dirty="0" err="1" smtClean="0"/>
              <a:t>monoalphabetic</a:t>
            </a:r>
            <a:r>
              <a:rPr lang="en-US" sz="1400" dirty="0" smtClean="0"/>
              <a:t> </a:t>
            </a:r>
            <a:r>
              <a:rPr lang="en-US" sz="1400" dirty="0"/>
              <a:t>cipher, </a:t>
            </a:r>
            <a:r>
              <a:rPr lang="en-US" sz="1400" dirty="0" smtClean="0"/>
              <a:t>Trudy </a:t>
            </a:r>
            <a:r>
              <a:rPr lang="en-US" sz="1400" dirty="0"/>
              <a:t>determines pairings for </a:t>
            </a:r>
            <a:r>
              <a:rPr lang="en-US" sz="1400" dirty="0" err="1"/>
              <a:t>a,l,i,c,e,b,o</a:t>
            </a:r>
            <a:r>
              <a:rPr lang="en-US" sz="1400" dirty="0"/>
              <a:t>,</a:t>
            </a:r>
          </a:p>
          <a:p>
            <a:endParaRPr lang="en-US" sz="2000" dirty="0" smtClean="0">
              <a:solidFill>
                <a:srgbClr val="FF3300"/>
              </a:solidFill>
            </a:endParaRPr>
          </a:p>
          <a:p>
            <a:r>
              <a:rPr lang="en-US" sz="2000" dirty="0" smtClean="0">
                <a:solidFill>
                  <a:schemeClr val="accent2"/>
                </a:solidFill>
              </a:rPr>
              <a:t>Chosen-plaintext </a:t>
            </a:r>
            <a:r>
              <a:rPr lang="en-US" sz="2000" dirty="0">
                <a:solidFill>
                  <a:schemeClr val="accent2"/>
                </a:solidFill>
              </a:rPr>
              <a:t>attack: </a:t>
            </a:r>
            <a:r>
              <a:rPr lang="en-US" sz="1800" dirty="0" smtClean="0"/>
              <a:t>Trudy </a:t>
            </a:r>
            <a:r>
              <a:rPr lang="en-US" sz="1800" dirty="0"/>
              <a:t>can get </a:t>
            </a:r>
            <a:r>
              <a:rPr lang="en-US" sz="1800" dirty="0" smtClean="0"/>
              <a:t>the cypher-text </a:t>
            </a:r>
            <a:r>
              <a:rPr lang="en-US" sz="1800" dirty="0"/>
              <a:t>for some </a:t>
            </a:r>
            <a:r>
              <a:rPr lang="en-US" sz="1800" dirty="0" smtClean="0"/>
              <a:t>chosen plaintext</a:t>
            </a:r>
            <a:endParaRPr lang="en-US" sz="1800" dirty="0"/>
          </a:p>
          <a:p>
            <a:pPr>
              <a:buFont typeface="ZapfDingbats" pitchFamily="82" charset="2"/>
              <a:buNone/>
            </a:pPr>
            <a:endParaRPr lang="en-US" sz="2000" dirty="0"/>
          </a:p>
          <a:p>
            <a:endParaRPr lang="en-US" sz="2400" dirty="0"/>
          </a:p>
        </p:txBody>
      </p:sp>
      <p:sp>
        <p:nvSpPr>
          <p:cNvPr id="3" name="Slide Number Placeholder 2"/>
          <p:cNvSpPr>
            <a:spLocks noGrp="1"/>
          </p:cNvSpPr>
          <p:nvPr>
            <p:ph type="sldNum" sz="quarter" idx="12"/>
          </p:nvPr>
        </p:nvSpPr>
        <p:spPr/>
        <p:txBody>
          <a:bodyPr/>
          <a:lstStyle/>
          <a:p>
            <a:fld id="{97150E91-196E-4D00-8354-DB118CF089B9}" type="slidenum">
              <a:rPr lang="en-US" smtClean="0"/>
              <a:t>14</a:t>
            </a:fld>
            <a:endParaRPr lang="en-US"/>
          </a:p>
        </p:txBody>
      </p:sp>
    </p:spTree>
    <p:extLst>
      <p:ext uri="{BB962C8B-B14F-4D97-AF65-F5344CB8AC3E}">
        <p14:creationId xmlns:p14="http://schemas.microsoft.com/office/powerpoint/2010/main" val="34034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Types of Cryptography</a:t>
            </a:r>
          </a:p>
        </p:txBody>
      </p:sp>
      <p:sp>
        <p:nvSpPr>
          <p:cNvPr id="6" name="Content Placeholder 5"/>
          <p:cNvSpPr>
            <a:spLocks noGrp="1"/>
          </p:cNvSpPr>
          <p:nvPr>
            <p:ph idx="1"/>
          </p:nvPr>
        </p:nvSpPr>
        <p:spPr/>
        <p:txBody>
          <a:bodyPr>
            <a:noAutofit/>
          </a:bodyPr>
          <a:lstStyle/>
          <a:p>
            <a:pPr>
              <a:lnSpc>
                <a:spcPct val="90000"/>
              </a:lnSpc>
            </a:pPr>
            <a:r>
              <a:rPr lang="en-US" sz="2400" dirty="0"/>
              <a:t>Crypto often uses keys:</a:t>
            </a:r>
          </a:p>
          <a:p>
            <a:pPr lvl="1">
              <a:lnSpc>
                <a:spcPct val="90000"/>
              </a:lnSpc>
            </a:pPr>
            <a:r>
              <a:rPr lang="en-US" sz="2000" dirty="0"/>
              <a:t>Algorithm is known to everyone</a:t>
            </a:r>
          </a:p>
          <a:p>
            <a:pPr lvl="1">
              <a:lnSpc>
                <a:spcPct val="90000"/>
              </a:lnSpc>
            </a:pPr>
            <a:r>
              <a:rPr lang="en-US" sz="2000" dirty="0"/>
              <a:t>Only “keys” are secret</a:t>
            </a:r>
          </a:p>
          <a:p>
            <a:pPr>
              <a:lnSpc>
                <a:spcPct val="90000"/>
              </a:lnSpc>
            </a:pPr>
            <a:endParaRPr lang="en-US" sz="2400" dirty="0" smtClean="0"/>
          </a:p>
          <a:p>
            <a:pPr>
              <a:lnSpc>
                <a:spcPct val="90000"/>
              </a:lnSpc>
            </a:pPr>
            <a:r>
              <a:rPr lang="en-US" sz="2400" dirty="0" smtClean="0">
                <a:solidFill>
                  <a:schemeClr val="accent2"/>
                </a:solidFill>
              </a:rPr>
              <a:t>Public </a:t>
            </a:r>
            <a:r>
              <a:rPr lang="en-US" sz="2400" dirty="0">
                <a:solidFill>
                  <a:schemeClr val="accent2"/>
                </a:solidFill>
              </a:rPr>
              <a:t>key cryptography </a:t>
            </a:r>
          </a:p>
          <a:p>
            <a:pPr lvl="1">
              <a:lnSpc>
                <a:spcPct val="90000"/>
              </a:lnSpc>
            </a:pPr>
            <a:r>
              <a:rPr lang="en-US" sz="2000" dirty="0"/>
              <a:t>Involves the use of two keys</a:t>
            </a:r>
          </a:p>
          <a:p>
            <a:pPr>
              <a:lnSpc>
                <a:spcPct val="90000"/>
              </a:lnSpc>
            </a:pPr>
            <a:endParaRPr lang="en-US" sz="2400" dirty="0" smtClean="0"/>
          </a:p>
          <a:p>
            <a:pPr>
              <a:lnSpc>
                <a:spcPct val="90000"/>
              </a:lnSpc>
            </a:pPr>
            <a:r>
              <a:rPr lang="en-US" sz="2400" dirty="0">
                <a:solidFill>
                  <a:schemeClr val="accent2"/>
                </a:solidFill>
              </a:rPr>
              <a:t>Symmetric key cryptography</a:t>
            </a:r>
          </a:p>
          <a:p>
            <a:pPr lvl="1">
              <a:lnSpc>
                <a:spcPct val="90000"/>
              </a:lnSpc>
            </a:pPr>
            <a:r>
              <a:rPr lang="en-US" sz="2000" dirty="0"/>
              <a:t>Involves use of one key</a:t>
            </a:r>
          </a:p>
          <a:p>
            <a:pPr>
              <a:lnSpc>
                <a:spcPct val="90000"/>
              </a:lnSpc>
            </a:pPr>
            <a:endParaRPr lang="en-US" sz="2400" dirty="0" smtClean="0"/>
          </a:p>
          <a:p>
            <a:pPr>
              <a:lnSpc>
                <a:spcPct val="90000"/>
              </a:lnSpc>
            </a:pPr>
            <a:r>
              <a:rPr lang="en-US" sz="2400" dirty="0" smtClean="0">
                <a:solidFill>
                  <a:schemeClr val="accent2"/>
                </a:solidFill>
              </a:rPr>
              <a:t>Hash </a:t>
            </a:r>
            <a:r>
              <a:rPr lang="en-US" sz="2400" dirty="0">
                <a:solidFill>
                  <a:schemeClr val="accent2"/>
                </a:solidFill>
              </a:rPr>
              <a:t>functions</a:t>
            </a:r>
          </a:p>
          <a:p>
            <a:pPr lvl="1">
              <a:lnSpc>
                <a:spcPct val="90000"/>
              </a:lnSpc>
            </a:pPr>
            <a:r>
              <a:rPr lang="en-US" sz="2000" dirty="0"/>
              <a:t>Involves the use of no keys</a:t>
            </a:r>
          </a:p>
          <a:p>
            <a:pPr lvl="1">
              <a:lnSpc>
                <a:spcPct val="90000"/>
              </a:lnSpc>
            </a:pPr>
            <a:r>
              <a:rPr lang="en-US" sz="2000" dirty="0"/>
              <a:t>Nothing secret: How can this be useful</a:t>
            </a:r>
            <a:r>
              <a:rPr lang="en-US" sz="2000" dirty="0" smtClean="0"/>
              <a:t>? </a:t>
            </a:r>
            <a:endParaRPr lang="en-US" sz="2000" dirty="0"/>
          </a:p>
          <a:p>
            <a:endParaRPr lang="en-US" sz="2400" dirty="0"/>
          </a:p>
        </p:txBody>
      </p:sp>
      <p:sp>
        <p:nvSpPr>
          <p:cNvPr id="2" name="Slide Number Placeholder 1"/>
          <p:cNvSpPr>
            <a:spLocks noGrp="1"/>
          </p:cNvSpPr>
          <p:nvPr>
            <p:ph type="sldNum" sz="quarter" idx="12"/>
          </p:nvPr>
        </p:nvSpPr>
        <p:spPr/>
        <p:txBody>
          <a:bodyPr/>
          <a:lstStyle/>
          <a:p>
            <a:fld id="{97150E91-196E-4D00-8354-DB118CF089B9}" type="slidenum">
              <a:rPr lang="en-US" smtClean="0"/>
              <a:t>15</a:t>
            </a:fld>
            <a:endParaRPr lang="en-US"/>
          </a:p>
        </p:txBody>
      </p:sp>
    </p:spTree>
    <p:extLst>
      <p:ext uri="{BB962C8B-B14F-4D97-AF65-F5344CB8AC3E}">
        <p14:creationId xmlns:p14="http://schemas.microsoft.com/office/powerpoint/2010/main" val="2167024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Message Integrity</a:t>
            </a:r>
            <a:endParaRPr lang="en-US" dirty="0"/>
          </a:p>
        </p:txBody>
      </p:sp>
      <p:sp>
        <p:nvSpPr>
          <p:cNvPr id="8" name="Content Placeholder 7"/>
          <p:cNvSpPr>
            <a:spLocks noGrp="1"/>
          </p:cNvSpPr>
          <p:nvPr>
            <p:ph idx="1"/>
          </p:nvPr>
        </p:nvSpPr>
        <p:spPr/>
        <p:txBody>
          <a:bodyPr>
            <a:normAutofit/>
          </a:bodyPr>
          <a:lstStyle/>
          <a:p>
            <a:r>
              <a:rPr lang="en-US" sz="2400" dirty="0"/>
              <a:t>Allows communicating parties to verify that received messages are authentic.</a:t>
            </a:r>
          </a:p>
          <a:p>
            <a:pPr lvl="1"/>
            <a:r>
              <a:rPr lang="en-US" sz="2000" dirty="0"/>
              <a:t>Content of message has not been altered</a:t>
            </a:r>
          </a:p>
          <a:p>
            <a:pPr lvl="1"/>
            <a:r>
              <a:rPr lang="en-US" sz="2000" dirty="0"/>
              <a:t>Source of message is who/what you think it is</a:t>
            </a:r>
          </a:p>
          <a:p>
            <a:pPr lvl="1"/>
            <a:r>
              <a:rPr lang="en-US" sz="2000" dirty="0"/>
              <a:t>Message has not been replayed</a:t>
            </a:r>
          </a:p>
          <a:p>
            <a:pPr lvl="1"/>
            <a:r>
              <a:rPr lang="en-US" sz="2000" dirty="0"/>
              <a:t>Sequence of messages is </a:t>
            </a:r>
            <a:r>
              <a:rPr lang="en-US" sz="2000" dirty="0" smtClean="0"/>
              <a:t>maintained</a:t>
            </a:r>
          </a:p>
          <a:p>
            <a:pPr lvl="1"/>
            <a:endParaRPr lang="en-US" sz="2000" dirty="0"/>
          </a:p>
          <a:p>
            <a:pPr marL="114300" indent="0" algn="ctr">
              <a:buNone/>
            </a:pPr>
            <a:r>
              <a:rPr lang="en-US" sz="2400" dirty="0" smtClean="0"/>
              <a:t>Hash functions are useful here.</a:t>
            </a:r>
          </a:p>
          <a:p>
            <a:endParaRPr lang="en-US" sz="2400" dirty="0"/>
          </a:p>
          <a:p>
            <a:endParaRPr lang="en-US" sz="2400" dirty="0"/>
          </a:p>
        </p:txBody>
      </p:sp>
      <p:sp>
        <p:nvSpPr>
          <p:cNvPr id="3" name="Slide Number Placeholder 2"/>
          <p:cNvSpPr>
            <a:spLocks noGrp="1"/>
          </p:cNvSpPr>
          <p:nvPr>
            <p:ph type="sldNum" sz="quarter" idx="12"/>
          </p:nvPr>
        </p:nvSpPr>
        <p:spPr/>
        <p:txBody>
          <a:bodyPr/>
          <a:lstStyle/>
          <a:p>
            <a:fld id="{97150E91-196E-4D00-8354-DB118CF089B9}" type="slidenum">
              <a:rPr lang="en-US" smtClean="0"/>
              <a:t>16</a:t>
            </a:fld>
            <a:endParaRPr lang="en-US"/>
          </a:p>
        </p:txBody>
      </p:sp>
    </p:spTree>
    <p:extLst>
      <p:ext uri="{BB962C8B-B14F-4D97-AF65-F5344CB8AC3E}">
        <p14:creationId xmlns:p14="http://schemas.microsoft.com/office/powerpoint/2010/main" val="50835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p:txBody>
          <a:bodyPr/>
          <a:lstStyle/>
          <a:p>
            <a:r>
              <a:rPr lang="en-US" sz="3600"/>
              <a:t>Message Digests</a:t>
            </a:r>
          </a:p>
        </p:txBody>
      </p:sp>
      <p:sp>
        <p:nvSpPr>
          <p:cNvPr id="56324" name="Rectangle 3"/>
          <p:cNvSpPr>
            <a:spLocks noGrp="1" noChangeArrowheads="1"/>
          </p:cNvSpPr>
          <p:nvPr>
            <p:ph type="body" sz="half" idx="1"/>
          </p:nvPr>
        </p:nvSpPr>
        <p:spPr>
          <a:xfrm>
            <a:off x="426128" y="1719070"/>
            <a:ext cx="4145872" cy="4757930"/>
          </a:xfrm>
        </p:spPr>
        <p:txBody>
          <a:bodyPr>
            <a:normAutofit fontScale="92500" lnSpcReduction="10000"/>
          </a:bodyPr>
          <a:lstStyle/>
          <a:p>
            <a:r>
              <a:rPr lang="en-US" sz="2000" dirty="0" smtClean="0"/>
              <a:t>Function </a:t>
            </a:r>
            <a:r>
              <a:rPr lang="en-US" sz="2000" dirty="0"/>
              <a:t>H( ) that takes as input an arbitrary length message and outputs a fixed-length string: </a:t>
            </a:r>
            <a:r>
              <a:rPr lang="en-US" sz="2000" dirty="0">
                <a:solidFill>
                  <a:schemeClr val="accent2"/>
                </a:solidFill>
              </a:rPr>
              <a:t>“message signature”</a:t>
            </a:r>
          </a:p>
          <a:p>
            <a:endParaRPr lang="en-US" sz="2000" dirty="0" smtClean="0"/>
          </a:p>
          <a:p>
            <a:r>
              <a:rPr lang="en-US" sz="2000" dirty="0" smtClean="0"/>
              <a:t>H</a:t>
            </a:r>
            <a:r>
              <a:rPr lang="en-US" sz="2000" dirty="0"/>
              <a:t>( ) is often called a </a:t>
            </a:r>
            <a:r>
              <a:rPr lang="en-US" sz="2000" dirty="0">
                <a:solidFill>
                  <a:schemeClr val="accent2"/>
                </a:solidFill>
              </a:rPr>
              <a:t>“hash function</a:t>
            </a:r>
            <a:r>
              <a:rPr lang="en-US" sz="2000" dirty="0" smtClean="0">
                <a:solidFill>
                  <a:schemeClr val="accent2"/>
                </a:solidFill>
              </a:rPr>
              <a:t>”</a:t>
            </a:r>
          </a:p>
          <a:p>
            <a:endParaRPr lang="en-US" sz="2000" dirty="0">
              <a:solidFill>
                <a:schemeClr val="accent2"/>
              </a:solidFill>
            </a:endParaRPr>
          </a:p>
          <a:p>
            <a:pPr marL="114300" indent="0">
              <a:buNone/>
            </a:pPr>
            <a:r>
              <a:rPr lang="en-US" sz="2000" dirty="0" smtClean="0"/>
              <a:t>To be able check the integrity of a message:</a:t>
            </a:r>
          </a:p>
          <a:p>
            <a:r>
              <a:rPr lang="en-US" sz="1900" dirty="0" smtClean="0"/>
              <a:t>Sender sends the message signature along with the message</a:t>
            </a:r>
          </a:p>
          <a:p>
            <a:r>
              <a:rPr lang="en-US" sz="1900" dirty="0" smtClean="0"/>
              <a:t>Receiver applies the hash function on the received message and compares it to the </a:t>
            </a:r>
            <a:r>
              <a:rPr lang="en-US" sz="1900" dirty="0"/>
              <a:t>message signature</a:t>
            </a:r>
          </a:p>
          <a:p>
            <a:pPr>
              <a:buFont typeface="ZapfDingbats" pitchFamily="82" charset="2"/>
              <a:buNone/>
            </a:pPr>
            <a:endParaRPr lang="en-US" sz="2000" dirty="0"/>
          </a:p>
        </p:txBody>
      </p:sp>
      <p:sp>
        <p:nvSpPr>
          <p:cNvPr id="56325" name="Rectangle 4"/>
          <p:cNvSpPr>
            <a:spLocks noGrp="1" noChangeArrowheads="1"/>
          </p:cNvSpPr>
          <p:nvPr>
            <p:ph type="body" sz="half" idx="2"/>
          </p:nvPr>
        </p:nvSpPr>
        <p:spPr>
          <a:xfrm>
            <a:off x="4495800" y="3657600"/>
            <a:ext cx="3810000" cy="3030537"/>
          </a:xfrm>
        </p:spPr>
        <p:txBody>
          <a:bodyPr/>
          <a:lstStyle/>
          <a:p>
            <a:r>
              <a:rPr lang="en-US" sz="2000" dirty="0"/>
              <a:t>Desirable properties:</a:t>
            </a:r>
          </a:p>
          <a:p>
            <a:pPr lvl="1"/>
            <a:r>
              <a:rPr lang="en-US" sz="1800" dirty="0"/>
              <a:t>Easy to calculate</a:t>
            </a:r>
          </a:p>
          <a:p>
            <a:pPr lvl="1"/>
            <a:r>
              <a:rPr lang="en-US" sz="1800" dirty="0"/>
              <a:t>Irreversibility: Can’t determine m from H(m)</a:t>
            </a:r>
          </a:p>
          <a:p>
            <a:pPr lvl="1"/>
            <a:r>
              <a:rPr lang="en-US" sz="1800" dirty="0"/>
              <a:t>Collision resistance: Computationally difficult to produce m and m’ such that H(m) = H(m’)</a:t>
            </a:r>
          </a:p>
          <a:p>
            <a:pPr lvl="1"/>
            <a:r>
              <a:rPr lang="en-US" sz="1800" dirty="0"/>
              <a:t>Seemingly random output</a:t>
            </a:r>
          </a:p>
          <a:p>
            <a:pPr lvl="1"/>
            <a:endParaRPr lang="en-US" sz="1800" dirty="0"/>
          </a:p>
        </p:txBody>
      </p:sp>
      <p:grpSp>
        <p:nvGrpSpPr>
          <p:cNvPr id="56326" name="Group 5"/>
          <p:cNvGrpSpPr>
            <a:grpSpLocks/>
          </p:cNvGrpSpPr>
          <p:nvPr/>
        </p:nvGrpSpPr>
        <p:grpSpPr bwMode="auto">
          <a:xfrm>
            <a:off x="4922325" y="1768476"/>
            <a:ext cx="3009900" cy="1887537"/>
            <a:chOff x="3070" y="529"/>
            <a:chExt cx="1896" cy="1189"/>
          </a:xfrm>
        </p:grpSpPr>
        <p:sp>
          <p:nvSpPr>
            <p:cNvPr id="56327" name="Rectangle 6"/>
            <p:cNvSpPr>
              <a:spLocks noChangeArrowheads="1"/>
            </p:cNvSpPr>
            <p:nvPr/>
          </p:nvSpPr>
          <p:spPr bwMode="auto">
            <a:xfrm>
              <a:off x="4313" y="1452"/>
              <a:ext cx="507" cy="266"/>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endParaRPr lang="en-US"/>
            </a:p>
          </p:txBody>
        </p:sp>
        <p:sp>
          <p:nvSpPr>
            <p:cNvPr id="56328" name="Rectangle 7"/>
            <p:cNvSpPr>
              <a:spLocks noChangeArrowheads="1"/>
            </p:cNvSpPr>
            <p:nvPr/>
          </p:nvSpPr>
          <p:spPr bwMode="auto">
            <a:xfrm>
              <a:off x="3073" y="536"/>
              <a:ext cx="854" cy="595"/>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endParaRPr lang="en-US"/>
            </a:p>
          </p:txBody>
        </p:sp>
        <p:sp>
          <p:nvSpPr>
            <p:cNvPr id="56329" name="Text Box 8"/>
            <p:cNvSpPr txBox="1">
              <a:spLocks noChangeArrowheads="1"/>
            </p:cNvSpPr>
            <p:nvPr/>
          </p:nvSpPr>
          <p:spPr bwMode="auto">
            <a:xfrm>
              <a:off x="3070" y="529"/>
              <a:ext cx="846" cy="582"/>
            </a:xfrm>
            <a:prstGeom prst="rect">
              <a:avLst/>
            </a:prstGeom>
            <a:noFill/>
            <a:ln w="9525">
              <a:noFill/>
              <a:miter lim="800000"/>
              <a:headEnd/>
              <a:tailEnd/>
            </a:ln>
          </p:spPr>
          <p:txBody>
            <a:bodyPr>
              <a:prstTxWarp prst="textNoShape">
                <a:avLst/>
              </a:prstTxWarp>
              <a:spAutoFit/>
            </a:bodyPr>
            <a:lstStyle/>
            <a:p>
              <a:pPr algn="ctr"/>
              <a:r>
                <a:rPr lang="en-US" dirty="0">
                  <a:solidFill>
                    <a:srgbClr val="FF0000"/>
                  </a:solidFill>
                </a:rPr>
                <a:t>large </a:t>
              </a:r>
            </a:p>
            <a:p>
              <a:pPr algn="ctr"/>
              <a:r>
                <a:rPr lang="en-US" dirty="0">
                  <a:solidFill>
                    <a:srgbClr val="FF0000"/>
                  </a:solidFill>
                </a:rPr>
                <a:t>message</a:t>
              </a:r>
            </a:p>
            <a:p>
              <a:pPr algn="ctr"/>
              <a:r>
                <a:rPr lang="en-US" i="1" dirty="0">
                  <a:solidFill>
                    <a:srgbClr val="FF0000"/>
                  </a:solidFill>
                </a:rPr>
                <a:t>m</a:t>
              </a:r>
            </a:p>
          </p:txBody>
        </p:sp>
        <p:sp>
          <p:nvSpPr>
            <p:cNvPr id="56330" name="Rectangle 9"/>
            <p:cNvSpPr>
              <a:spLocks noChangeArrowheads="1"/>
            </p:cNvSpPr>
            <p:nvPr/>
          </p:nvSpPr>
          <p:spPr bwMode="auto">
            <a:xfrm>
              <a:off x="4241" y="609"/>
              <a:ext cx="698" cy="47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56331" name="Text Box 10"/>
            <p:cNvSpPr txBox="1">
              <a:spLocks noChangeArrowheads="1"/>
            </p:cNvSpPr>
            <p:nvPr/>
          </p:nvSpPr>
          <p:spPr bwMode="auto">
            <a:xfrm>
              <a:off x="4216" y="615"/>
              <a:ext cx="750" cy="442"/>
            </a:xfrm>
            <a:prstGeom prst="rect">
              <a:avLst/>
            </a:prstGeom>
            <a:noFill/>
            <a:ln w="9525">
              <a:noFill/>
              <a:miter lim="800000"/>
              <a:headEnd/>
              <a:tailEnd/>
            </a:ln>
          </p:spPr>
          <p:txBody>
            <a:bodyPr wrap="none">
              <a:prstTxWarp prst="textNoShape">
                <a:avLst/>
              </a:prstTxWarp>
              <a:spAutoFit/>
            </a:bodyPr>
            <a:lstStyle/>
            <a:p>
              <a:pPr algn="ctr"/>
              <a:r>
                <a:rPr lang="en-US">
                  <a:solidFill>
                    <a:schemeClr val="bg1"/>
                  </a:solidFill>
                </a:rPr>
                <a:t>H: Hash</a:t>
              </a:r>
            </a:p>
            <a:p>
              <a:pPr algn="ctr"/>
              <a:r>
                <a:rPr lang="en-US">
                  <a:solidFill>
                    <a:schemeClr val="bg1"/>
                  </a:solidFill>
                </a:rPr>
                <a:t>Function</a:t>
              </a:r>
            </a:p>
          </p:txBody>
        </p:sp>
        <p:sp>
          <p:nvSpPr>
            <p:cNvPr id="56332" name="Line 11"/>
            <p:cNvSpPr>
              <a:spLocks noChangeShapeType="1"/>
            </p:cNvSpPr>
            <p:nvPr/>
          </p:nvSpPr>
          <p:spPr bwMode="auto">
            <a:xfrm>
              <a:off x="3930" y="832"/>
              <a:ext cx="319" cy="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56333" name="Text Box 12"/>
            <p:cNvSpPr txBox="1">
              <a:spLocks noChangeArrowheads="1"/>
            </p:cNvSpPr>
            <p:nvPr/>
          </p:nvSpPr>
          <p:spPr bwMode="auto">
            <a:xfrm>
              <a:off x="4282" y="1467"/>
              <a:ext cx="563" cy="233"/>
            </a:xfrm>
            <a:prstGeom prst="rect">
              <a:avLst/>
            </a:prstGeom>
            <a:noFill/>
            <a:ln w="9525">
              <a:noFill/>
              <a:miter lim="800000"/>
              <a:headEnd/>
              <a:tailEnd/>
            </a:ln>
          </p:spPr>
          <p:txBody>
            <a:bodyPr>
              <a:prstTxWarp prst="textNoShape">
                <a:avLst/>
              </a:prstTxWarp>
              <a:spAutoFit/>
            </a:bodyPr>
            <a:lstStyle/>
            <a:p>
              <a:pPr algn="ctr"/>
              <a:r>
                <a:rPr lang="en-US" dirty="0">
                  <a:solidFill>
                    <a:srgbClr val="FF0000"/>
                  </a:solidFill>
                </a:rPr>
                <a:t>H(</a:t>
              </a:r>
              <a:r>
                <a:rPr lang="en-US" i="1" dirty="0">
                  <a:solidFill>
                    <a:srgbClr val="FF0000"/>
                  </a:solidFill>
                </a:rPr>
                <a:t>m</a:t>
              </a:r>
              <a:r>
                <a:rPr lang="en-US" dirty="0">
                  <a:solidFill>
                    <a:srgbClr val="FF0000"/>
                  </a:solidFill>
                </a:rPr>
                <a:t>)</a:t>
              </a:r>
            </a:p>
          </p:txBody>
        </p:sp>
        <p:sp>
          <p:nvSpPr>
            <p:cNvPr id="56334" name="Line 13"/>
            <p:cNvSpPr>
              <a:spLocks noChangeShapeType="1"/>
            </p:cNvSpPr>
            <p:nvPr/>
          </p:nvSpPr>
          <p:spPr bwMode="auto">
            <a:xfrm>
              <a:off x="4513" y="1096"/>
              <a:ext cx="0" cy="346"/>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grpSp>
      <p:sp>
        <p:nvSpPr>
          <p:cNvPr id="2" name="Slide Number Placeholder 1"/>
          <p:cNvSpPr>
            <a:spLocks noGrp="1"/>
          </p:cNvSpPr>
          <p:nvPr>
            <p:ph type="sldNum" sz="quarter" idx="12"/>
          </p:nvPr>
        </p:nvSpPr>
        <p:spPr/>
        <p:txBody>
          <a:bodyPr/>
          <a:lstStyle/>
          <a:p>
            <a:fld id="{97150E91-196E-4D00-8354-DB118CF089B9}" type="slidenum">
              <a:rPr lang="en-US" smtClean="0"/>
              <a:t>17</a:t>
            </a:fld>
            <a:endParaRPr lang="en-US"/>
          </a:p>
        </p:txBody>
      </p:sp>
    </p:spTree>
    <p:extLst>
      <p:ext uri="{BB962C8B-B14F-4D97-AF65-F5344CB8AC3E}">
        <p14:creationId xmlns:p14="http://schemas.microsoft.com/office/powerpoint/2010/main" val="3781856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sz="3600"/>
              <a:t>Symmetric key cryptography</a:t>
            </a:r>
            <a:endParaRPr lang="en-US"/>
          </a:p>
        </p:txBody>
      </p:sp>
      <p:sp>
        <p:nvSpPr>
          <p:cNvPr id="26628" name="Rectangle 3"/>
          <p:cNvSpPr>
            <a:spLocks noGrp="1" noChangeArrowheads="1"/>
          </p:cNvSpPr>
          <p:nvPr>
            <p:ph type="body" idx="1"/>
          </p:nvPr>
        </p:nvSpPr>
        <p:spPr>
          <a:xfrm>
            <a:off x="457200" y="4268788"/>
            <a:ext cx="8218488" cy="2132012"/>
          </a:xfrm>
        </p:spPr>
        <p:txBody>
          <a:bodyPr>
            <a:normAutofit/>
          </a:bodyPr>
          <a:lstStyle/>
          <a:p>
            <a:pPr>
              <a:lnSpc>
                <a:spcPct val="90000"/>
              </a:lnSpc>
              <a:buFont typeface="ZapfDingbats" pitchFamily="82" charset="2"/>
              <a:buNone/>
            </a:pPr>
            <a:r>
              <a:rPr lang="en-US" sz="2200" dirty="0">
                <a:solidFill>
                  <a:schemeClr val="accent2"/>
                </a:solidFill>
              </a:rPr>
              <a:t>symmetric key </a:t>
            </a:r>
            <a:r>
              <a:rPr lang="en-US" sz="2200" dirty="0"/>
              <a:t>crypto: Bob and Alice share same (symmetric) key: K</a:t>
            </a:r>
          </a:p>
          <a:p>
            <a:pPr lvl="1">
              <a:lnSpc>
                <a:spcPct val="90000"/>
              </a:lnSpc>
            </a:pPr>
            <a:r>
              <a:rPr lang="en-US" sz="2000" dirty="0"/>
              <a:t>e.g., key is knowing substitution pattern in mono alphabetic substitution cipher</a:t>
            </a:r>
          </a:p>
          <a:p>
            <a:pPr>
              <a:lnSpc>
                <a:spcPct val="90000"/>
              </a:lnSpc>
              <a:buFont typeface="ZapfDingbats" pitchFamily="82" charset="2"/>
              <a:buNone/>
            </a:pPr>
            <a:endParaRPr lang="en-US" sz="2400" u="sng" dirty="0" smtClean="0">
              <a:solidFill>
                <a:srgbClr val="FF0000"/>
              </a:solidFill>
            </a:endParaRPr>
          </a:p>
          <a:p>
            <a:pPr>
              <a:lnSpc>
                <a:spcPct val="90000"/>
              </a:lnSpc>
              <a:buFont typeface="ZapfDingbats" pitchFamily="82" charset="2"/>
              <a:buNone/>
            </a:pPr>
            <a:r>
              <a:rPr lang="en-US" sz="2000" u="sng" dirty="0" smtClean="0">
                <a:solidFill>
                  <a:schemeClr val="accent2"/>
                </a:solidFill>
              </a:rPr>
              <a:t>Q</a:t>
            </a:r>
            <a:r>
              <a:rPr lang="en-US" sz="2000" u="sng" dirty="0">
                <a:solidFill>
                  <a:schemeClr val="accent2"/>
                </a:solidFill>
              </a:rPr>
              <a:t>:</a:t>
            </a:r>
            <a:r>
              <a:rPr lang="en-US" sz="2000" dirty="0">
                <a:solidFill>
                  <a:schemeClr val="accent2"/>
                </a:solidFill>
              </a:rPr>
              <a:t> </a:t>
            </a:r>
            <a:r>
              <a:rPr lang="en-US" sz="2000" dirty="0"/>
              <a:t>how do Bob and Alice agree on key value?</a:t>
            </a:r>
            <a:endParaRPr lang="en-US" sz="2000" i="1" dirty="0"/>
          </a:p>
        </p:txBody>
      </p:sp>
      <p:sp>
        <p:nvSpPr>
          <p:cNvPr id="26629" name="Text Box 4"/>
          <p:cNvSpPr txBox="1">
            <a:spLocks noChangeArrowheads="1"/>
          </p:cNvSpPr>
          <p:nvPr/>
        </p:nvSpPr>
        <p:spPr bwMode="auto">
          <a:xfrm>
            <a:off x="6491288" y="2763837"/>
            <a:ext cx="1252537" cy="396875"/>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a:solidFill>
                  <a:srgbClr val="FF0000"/>
                </a:solidFill>
              </a:rPr>
              <a:t>plaintext</a:t>
            </a:r>
          </a:p>
        </p:txBody>
      </p:sp>
      <p:sp>
        <p:nvSpPr>
          <p:cNvPr id="26630" name="Text Box 5"/>
          <p:cNvSpPr txBox="1">
            <a:spLocks noChangeArrowheads="1"/>
          </p:cNvSpPr>
          <p:nvPr/>
        </p:nvSpPr>
        <p:spPr bwMode="auto">
          <a:xfrm>
            <a:off x="3462338" y="2744787"/>
            <a:ext cx="1457325" cy="396875"/>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a:solidFill>
                  <a:srgbClr val="FF0000"/>
                </a:solidFill>
              </a:rPr>
              <a:t>ciphertext</a:t>
            </a:r>
          </a:p>
        </p:txBody>
      </p:sp>
      <p:sp>
        <p:nvSpPr>
          <p:cNvPr id="26653" name="Text Box 7"/>
          <p:cNvSpPr txBox="1">
            <a:spLocks noChangeArrowheads="1"/>
          </p:cNvSpPr>
          <p:nvPr/>
        </p:nvSpPr>
        <p:spPr bwMode="auto">
          <a:xfrm>
            <a:off x="2174876" y="1847851"/>
            <a:ext cx="369888" cy="457200"/>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sz="2400">
                <a:solidFill>
                  <a:srgbClr val="FF0000"/>
                </a:solidFill>
              </a:rPr>
              <a:t>K</a:t>
            </a:r>
            <a:endParaRPr lang="en-US" sz="2400">
              <a:solidFill>
                <a:srgbClr val="FF0000"/>
              </a:solidFill>
              <a:latin typeface="Times New Roman" charset="0"/>
            </a:endParaRPr>
          </a:p>
        </p:txBody>
      </p:sp>
      <p:pic>
        <p:nvPicPr>
          <p:cNvPr id="26632" name="Picture 9" descr="Alice"/>
          <p:cNvPicPr>
            <a:picLocks noChangeAspect="1" noChangeArrowheads="1"/>
          </p:cNvPicPr>
          <p:nvPr/>
        </p:nvPicPr>
        <p:blipFill>
          <a:blip r:embed="rId3"/>
          <a:srcRect/>
          <a:stretch>
            <a:fillRect/>
          </a:stretch>
        </p:blipFill>
        <p:spPr bwMode="auto">
          <a:xfrm>
            <a:off x="1250950" y="1798637"/>
            <a:ext cx="698500" cy="862013"/>
          </a:xfrm>
          <a:prstGeom prst="rect">
            <a:avLst/>
          </a:prstGeom>
          <a:noFill/>
          <a:ln w="9525">
            <a:noFill/>
            <a:miter lim="800000"/>
            <a:headEnd/>
            <a:tailEnd/>
          </a:ln>
        </p:spPr>
      </p:pic>
      <p:sp>
        <p:nvSpPr>
          <p:cNvPr id="26633" name="Rectangle 10"/>
          <p:cNvSpPr>
            <a:spLocks noChangeArrowheads="1"/>
          </p:cNvSpPr>
          <p:nvPr/>
        </p:nvSpPr>
        <p:spPr bwMode="auto">
          <a:xfrm>
            <a:off x="1982788" y="2705100"/>
            <a:ext cx="1392237" cy="803275"/>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26634" name="Text Box 11"/>
          <p:cNvSpPr txBox="1">
            <a:spLocks noChangeArrowheads="1"/>
          </p:cNvSpPr>
          <p:nvPr/>
        </p:nvSpPr>
        <p:spPr bwMode="auto">
          <a:xfrm>
            <a:off x="1974850" y="2714625"/>
            <a:ext cx="1435100" cy="701675"/>
          </a:xfrm>
          <a:prstGeom prst="rect">
            <a:avLst/>
          </a:prstGeom>
          <a:noFill/>
          <a:ln w="9525">
            <a:noFill/>
            <a:miter lim="800000"/>
            <a:headEnd/>
            <a:tailEnd/>
          </a:ln>
        </p:spPr>
        <p:txBody>
          <a:bodyPr wrap="none">
            <a:prstTxWarp prst="textNoShape">
              <a:avLst/>
            </a:prstTxWarp>
            <a:spAutoFit/>
          </a:bodyPr>
          <a:lstStyle/>
          <a:p>
            <a:pPr algn="ctr"/>
            <a:r>
              <a:rPr lang="en-US">
                <a:solidFill>
                  <a:schemeClr val="bg1"/>
                </a:solidFill>
              </a:rPr>
              <a:t>encryption</a:t>
            </a:r>
          </a:p>
          <a:p>
            <a:pPr algn="ctr"/>
            <a:r>
              <a:rPr lang="en-US">
                <a:solidFill>
                  <a:schemeClr val="bg1"/>
                </a:solidFill>
              </a:rPr>
              <a:t>algorithm</a:t>
            </a:r>
          </a:p>
        </p:txBody>
      </p:sp>
      <p:sp>
        <p:nvSpPr>
          <p:cNvPr id="26635" name="Rectangle 12"/>
          <p:cNvSpPr>
            <a:spLocks noChangeArrowheads="1"/>
          </p:cNvSpPr>
          <p:nvPr/>
        </p:nvSpPr>
        <p:spPr bwMode="auto">
          <a:xfrm>
            <a:off x="5100638" y="2703512"/>
            <a:ext cx="1377950" cy="803275"/>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26636" name="Text Box 13"/>
          <p:cNvSpPr txBox="1">
            <a:spLocks noChangeArrowheads="1"/>
          </p:cNvSpPr>
          <p:nvPr/>
        </p:nvSpPr>
        <p:spPr bwMode="auto">
          <a:xfrm>
            <a:off x="5076825" y="2727325"/>
            <a:ext cx="1527175" cy="701675"/>
          </a:xfrm>
          <a:prstGeom prst="rect">
            <a:avLst/>
          </a:prstGeom>
          <a:noFill/>
          <a:ln w="9525">
            <a:noFill/>
            <a:miter lim="800000"/>
            <a:headEnd/>
            <a:tailEnd/>
          </a:ln>
        </p:spPr>
        <p:txBody>
          <a:bodyPr wrap="none">
            <a:prstTxWarp prst="textNoShape">
              <a:avLst/>
            </a:prstTxWarp>
            <a:spAutoFit/>
          </a:bodyPr>
          <a:lstStyle/>
          <a:p>
            <a:pPr algn="ctr"/>
            <a:r>
              <a:rPr lang="en-US">
                <a:solidFill>
                  <a:schemeClr val="bg1"/>
                </a:solidFill>
              </a:rPr>
              <a:t>decryption </a:t>
            </a:r>
          </a:p>
          <a:p>
            <a:pPr algn="ctr"/>
            <a:r>
              <a:rPr lang="en-US">
                <a:solidFill>
                  <a:schemeClr val="bg1"/>
                </a:solidFill>
              </a:rPr>
              <a:t>algorithm</a:t>
            </a:r>
          </a:p>
        </p:txBody>
      </p:sp>
      <p:sp>
        <p:nvSpPr>
          <p:cNvPr id="26637" name="Line 14"/>
          <p:cNvSpPr>
            <a:spLocks noChangeShapeType="1"/>
          </p:cNvSpPr>
          <p:nvPr/>
        </p:nvSpPr>
        <p:spPr bwMode="auto">
          <a:xfrm>
            <a:off x="3403600" y="3117850"/>
            <a:ext cx="1692275" cy="7937"/>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26638" name="Line 15"/>
          <p:cNvSpPr>
            <a:spLocks noChangeShapeType="1"/>
          </p:cNvSpPr>
          <p:nvPr/>
        </p:nvSpPr>
        <p:spPr bwMode="auto">
          <a:xfrm flipH="1">
            <a:off x="2373313" y="2325687"/>
            <a:ext cx="1587" cy="392113"/>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pic>
        <p:nvPicPr>
          <p:cNvPr id="26639" name="Picture 16" descr="Bob"/>
          <p:cNvPicPr>
            <a:picLocks noChangeAspect="1" noChangeArrowheads="1"/>
          </p:cNvPicPr>
          <p:nvPr/>
        </p:nvPicPr>
        <p:blipFill>
          <a:blip r:embed="rId4"/>
          <a:srcRect/>
          <a:stretch>
            <a:fillRect/>
          </a:stretch>
        </p:blipFill>
        <p:spPr bwMode="auto">
          <a:xfrm>
            <a:off x="6935788" y="1987550"/>
            <a:ext cx="812800" cy="830262"/>
          </a:xfrm>
          <a:prstGeom prst="rect">
            <a:avLst/>
          </a:prstGeom>
          <a:noFill/>
          <a:ln w="9525">
            <a:noFill/>
            <a:miter lim="800000"/>
            <a:headEnd/>
            <a:tailEnd/>
          </a:ln>
        </p:spPr>
      </p:pic>
      <p:sp>
        <p:nvSpPr>
          <p:cNvPr id="26640" name="Line 17"/>
          <p:cNvSpPr>
            <a:spLocks noChangeShapeType="1"/>
          </p:cNvSpPr>
          <p:nvPr/>
        </p:nvSpPr>
        <p:spPr bwMode="auto">
          <a:xfrm>
            <a:off x="1238250" y="3143250"/>
            <a:ext cx="674688" cy="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26641" name="Line 18"/>
          <p:cNvSpPr>
            <a:spLocks noChangeShapeType="1"/>
          </p:cNvSpPr>
          <p:nvPr/>
        </p:nvSpPr>
        <p:spPr bwMode="auto">
          <a:xfrm>
            <a:off x="6548438" y="3140075"/>
            <a:ext cx="674687" cy="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pic>
        <p:nvPicPr>
          <p:cNvPr id="26642" name="Picture 19" descr="BS00768_[1]"/>
          <p:cNvPicPr>
            <a:picLocks noChangeAspect="1" noChangeArrowheads="1"/>
          </p:cNvPicPr>
          <p:nvPr/>
        </p:nvPicPr>
        <p:blipFill>
          <a:blip r:embed="rId5"/>
          <a:srcRect/>
          <a:stretch>
            <a:fillRect/>
          </a:stretch>
        </p:blipFill>
        <p:spPr bwMode="auto">
          <a:xfrm flipH="1" flipV="1">
            <a:off x="2511425" y="1771650"/>
            <a:ext cx="465138" cy="241300"/>
          </a:xfrm>
          <a:prstGeom prst="rect">
            <a:avLst/>
          </a:prstGeom>
          <a:noFill/>
          <a:ln w="9525">
            <a:noFill/>
            <a:miter lim="800000"/>
            <a:headEnd/>
            <a:tailEnd/>
          </a:ln>
        </p:spPr>
      </p:pic>
      <p:sp>
        <p:nvSpPr>
          <p:cNvPr id="26651" name="Text Box 22"/>
          <p:cNvSpPr txBox="1">
            <a:spLocks noChangeArrowheads="1"/>
          </p:cNvSpPr>
          <p:nvPr/>
        </p:nvSpPr>
        <p:spPr bwMode="auto">
          <a:xfrm>
            <a:off x="5360987" y="1797051"/>
            <a:ext cx="369887" cy="457200"/>
          </a:xfrm>
          <a:prstGeom prst="rect">
            <a:avLst/>
          </a:prstGeom>
          <a:solidFill>
            <a:schemeClr val="bg1"/>
          </a:solidFill>
          <a:ln w="9525">
            <a:noFill/>
            <a:miter lim="800000"/>
            <a:headEnd/>
            <a:tailEnd/>
          </a:ln>
        </p:spPr>
        <p:txBody>
          <a:bodyPr wrap="none">
            <a:prstTxWarp prst="textNoShape">
              <a:avLst/>
            </a:prstTxWarp>
            <a:spAutoFit/>
          </a:bodyPr>
          <a:lstStyle/>
          <a:p>
            <a:pPr algn="ctr"/>
            <a:r>
              <a:rPr lang="en-US" sz="2400">
                <a:solidFill>
                  <a:srgbClr val="FF0000"/>
                </a:solidFill>
              </a:rPr>
              <a:t>K</a:t>
            </a:r>
            <a:endParaRPr lang="en-US" sz="2400">
              <a:solidFill>
                <a:srgbClr val="FF0000"/>
              </a:solidFill>
              <a:latin typeface="Times New Roman" charset="0"/>
            </a:endParaRPr>
          </a:p>
        </p:txBody>
      </p:sp>
      <p:sp>
        <p:nvSpPr>
          <p:cNvPr id="26645" name="Line 24"/>
          <p:cNvSpPr>
            <a:spLocks noChangeShapeType="1"/>
          </p:cNvSpPr>
          <p:nvPr/>
        </p:nvSpPr>
        <p:spPr bwMode="auto">
          <a:xfrm flipH="1">
            <a:off x="5559425" y="2274887"/>
            <a:ext cx="1588" cy="392113"/>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pic>
        <p:nvPicPr>
          <p:cNvPr id="26646" name="Picture 25" descr="BS00768_[1]"/>
          <p:cNvPicPr>
            <a:picLocks noChangeAspect="1" noChangeArrowheads="1"/>
          </p:cNvPicPr>
          <p:nvPr/>
        </p:nvPicPr>
        <p:blipFill>
          <a:blip r:embed="rId5"/>
          <a:srcRect/>
          <a:stretch>
            <a:fillRect/>
          </a:stretch>
        </p:blipFill>
        <p:spPr bwMode="auto">
          <a:xfrm flipH="1" flipV="1">
            <a:off x="5697538" y="1720850"/>
            <a:ext cx="465137" cy="241300"/>
          </a:xfrm>
          <a:prstGeom prst="rect">
            <a:avLst/>
          </a:prstGeom>
          <a:noFill/>
          <a:ln w="9525">
            <a:noFill/>
            <a:miter lim="800000"/>
            <a:headEnd/>
            <a:tailEnd/>
          </a:ln>
        </p:spPr>
      </p:pic>
      <p:sp>
        <p:nvSpPr>
          <p:cNvPr id="26647" name="Text Box 26"/>
          <p:cNvSpPr txBox="1">
            <a:spLocks noChangeArrowheads="1"/>
          </p:cNvSpPr>
          <p:nvPr/>
        </p:nvSpPr>
        <p:spPr bwMode="auto">
          <a:xfrm>
            <a:off x="387350" y="2774950"/>
            <a:ext cx="1516063" cy="701675"/>
          </a:xfrm>
          <a:prstGeom prst="rect">
            <a:avLst/>
          </a:prstGeom>
          <a:noFill/>
          <a:ln w="9525">
            <a:noFill/>
            <a:miter lim="800000"/>
            <a:headEnd/>
            <a:tailEnd/>
          </a:ln>
        </p:spPr>
        <p:txBody>
          <a:bodyPr wrap="none">
            <a:prstTxWarp prst="textNoShape">
              <a:avLst/>
            </a:prstTxWarp>
            <a:spAutoFit/>
          </a:bodyPr>
          <a:lstStyle/>
          <a:p>
            <a:pPr algn="ctr"/>
            <a:r>
              <a:rPr lang="en-US" dirty="0">
                <a:solidFill>
                  <a:srgbClr val="FF0000"/>
                </a:solidFill>
              </a:rPr>
              <a:t>plaintext</a:t>
            </a:r>
          </a:p>
          <a:p>
            <a:pPr algn="ctr"/>
            <a:r>
              <a:rPr lang="en-US" dirty="0">
                <a:solidFill>
                  <a:srgbClr val="FF0000"/>
                </a:solidFill>
              </a:rPr>
              <a:t>message, m</a:t>
            </a:r>
          </a:p>
        </p:txBody>
      </p:sp>
      <p:sp>
        <p:nvSpPr>
          <p:cNvPr id="26648" name="Text Box 27"/>
          <p:cNvSpPr txBox="1">
            <a:spLocks noChangeArrowheads="1"/>
          </p:cNvSpPr>
          <p:nvPr/>
        </p:nvSpPr>
        <p:spPr bwMode="auto">
          <a:xfrm>
            <a:off x="3791030" y="3281362"/>
            <a:ext cx="771365" cy="369332"/>
          </a:xfrm>
          <a:prstGeom prst="rect">
            <a:avLst/>
          </a:prstGeom>
          <a:noFill/>
          <a:ln w="9525">
            <a:noFill/>
            <a:miter lim="800000"/>
            <a:headEnd/>
            <a:tailEnd/>
          </a:ln>
        </p:spPr>
        <p:txBody>
          <a:bodyPr wrap="none">
            <a:prstTxWarp prst="textNoShape">
              <a:avLst/>
            </a:prstTxWarp>
            <a:spAutoFit/>
          </a:bodyPr>
          <a:lstStyle/>
          <a:p>
            <a:pPr algn="ctr"/>
            <a:r>
              <a:rPr lang="en-US" dirty="0">
                <a:solidFill>
                  <a:srgbClr val="FF0000"/>
                </a:solidFill>
              </a:rPr>
              <a:t>K </a:t>
            </a:r>
            <a:r>
              <a:rPr lang="en-US" dirty="0" smtClean="0">
                <a:solidFill>
                  <a:srgbClr val="FF0000"/>
                </a:solidFill>
              </a:rPr>
              <a:t>(</a:t>
            </a:r>
            <a:r>
              <a:rPr lang="en-US" dirty="0">
                <a:solidFill>
                  <a:srgbClr val="FF0000"/>
                </a:solidFill>
              </a:rPr>
              <a:t>m)</a:t>
            </a:r>
          </a:p>
        </p:txBody>
      </p:sp>
      <p:sp>
        <p:nvSpPr>
          <p:cNvPr id="26650" name="Text Box 35"/>
          <p:cNvSpPr txBox="1">
            <a:spLocks noChangeArrowheads="1"/>
          </p:cNvSpPr>
          <p:nvPr/>
        </p:nvSpPr>
        <p:spPr bwMode="auto">
          <a:xfrm>
            <a:off x="6689725" y="3273425"/>
            <a:ext cx="1497526" cy="369332"/>
          </a:xfrm>
          <a:prstGeom prst="rect">
            <a:avLst/>
          </a:prstGeom>
          <a:noFill/>
          <a:ln w="9525">
            <a:noFill/>
            <a:miter lim="800000"/>
            <a:headEnd/>
            <a:tailEnd/>
          </a:ln>
        </p:spPr>
        <p:txBody>
          <a:bodyPr wrap="none">
            <a:prstTxWarp prst="textNoShape">
              <a:avLst/>
            </a:prstTxWarp>
            <a:spAutoFit/>
          </a:bodyPr>
          <a:lstStyle/>
          <a:p>
            <a:r>
              <a:rPr lang="en-US" dirty="0">
                <a:solidFill>
                  <a:srgbClr val="FF0000"/>
                </a:solidFill>
              </a:rPr>
              <a:t>m = </a:t>
            </a:r>
            <a:r>
              <a:rPr lang="en-US" dirty="0" smtClean="0">
                <a:solidFill>
                  <a:srgbClr val="FF0000"/>
                </a:solidFill>
              </a:rPr>
              <a:t>K(K(m</a:t>
            </a:r>
            <a:r>
              <a:rPr lang="en-US" dirty="0">
                <a:solidFill>
                  <a:srgbClr val="FF0000"/>
                </a:solidFill>
              </a:rPr>
              <a:t>))</a:t>
            </a:r>
          </a:p>
        </p:txBody>
      </p:sp>
      <p:sp>
        <p:nvSpPr>
          <p:cNvPr id="2" name="Slide Number Placeholder 1"/>
          <p:cNvSpPr>
            <a:spLocks noGrp="1"/>
          </p:cNvSpPr>
          <p:nvPr>
            <p:ph type="sldNum" sz="quarter" idx="12"/>
          </p:nvPr>
        </p:nvSpPr>
        <p:spPr/>
        <p:txBody>
          <a:bodyPr/>
          <a:lstStyle/>
          <a:p>
            <a:fld id="{97150E91-196E-4D00-8354-DB118CF089B9}" type="slidenum">
              <a:rPr lang="en-US" smtClean="0"/>
              <a:t>18</a:t>
            </a:fld>
            <a:endParaRPr lang="en-US"/>
          </a:p>
        </p:txBody>
      </p:sp>
    </p:spTree>
    <p:extLst>
      <p:ext uri="{BB962C8B-B14F-4D97-AF65-F5344CB8AC3E}">
        <p14:creationId xmlns:p14="http://schemas.microsoft.com/office/powerpoint/2010/main" val="23489617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ChangeArrowheads="1"/>
          </p:cNvSpPr>
          <p:nvPr/>
        </p:nvSpPr>
        <p:spPr bwMode="auto">
          <a:xfrm>
            <a:off x="4262438" y="1722437"/>
            <a:ext cx="4291012" cy="47545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prstTxWarp prst="textNoShape">
              <a:avLst/>
            </a:prstTxWarp>
          </a:bodyPr>
          <a:lstStyle/>
          <a:p>
            <a:endParaRPr lang="en-US"/>
          </a:p>
        </p:txBody>
      </p:sp>
      <p:sp>
        <p:nvSpPr>
          <p:cNvPr id="40964" name="Rectangle 3"/>
          <p:cNvSpPr>
            <a:spLocks noGrp="1" noChangeArrowheads="1"/>
          </p:cNvSpPr>
          <p:nvPr>
            <p:ph type="title"/>
          </p:nvPr>
        </p:nvSpPr>
        <p:spPr/>
        <p:txBody>
          <a:bodyPr/>
          <a:lstStyle/>
          <a:p>
            <a:r>
              <a:rPr lang="en-US" sz="3600"/>
              <a:t>Public Key Cryptography</a:t>
            </a:r>
            <a:endParaRPr lang="en-US"/>
          </a:p>
        </p:txBody>
      </p:sp>
      <p:sp>
        <p:nvSpPr>
          <p:cNvPr id="40965" name="Rectangle 4"/>
          <p:cNvSpPr>
            <a:spLocks noGrp="1" noChangeArrowheads="1"/>
          </p:cNvSpPr>
          <p:nvPr>
            <p:ph type="body" sz="half" idx="1"/>
          </p:nvPr>
        </p:nvSpPr>
        <p:spPr>
          <a:xfrm>
            <a:off x="152400" y="1828800"/>
            <a:ext cx="3962400" cy="4648200"/>
          </a:xfrm>
        </p:spPr>
        <p:txBody>
          <a:bodyPr>
            <a:normAutofit/>
          </a:bodyPr>
          <a:lstStyle/>
          <a:p>
            <a:r>
              <a:rPr lang="en-US" sz="2000" dirty="0" smtClean="0"/>
              <a:t>Problem with symmetric keys cryptography:</a:t>
            </a:r>
          </a:p>
          <a:p>
            <a:pPr lvl="1"/>
            <a:endParaRPr lang="en-US" sz="2000" dirty="0" smtClean="0"/>
          </a:p>
          <a:p>
            <a:pPr lvl="1"/>
            <a:r>
              <a:rPr lang="en-US" sz="2000" dirty="0" smtClean="0"/>
              <a:t>requires </a:t>
            </a:r>
            <a:r>
              <a:rPr lang="en-US" sz="2000" dirty="0"/>
              <a:t>sender, receiver know shared secret </a:t>
            </a:r>
            <a:r>
              <a:rPr lang="en-US" sz="2000" dirty="0" smtClean="0"/>
              <a:t>key</a:t>
            </a:r>
          </a:p>
          <a:p>
            <a:endParaRPr lang="en-US" sz="2000" dirty="0" smtClean="0"/>
          </a:p>
          <a:p>
            <a:pPr lvl="1"/>
            <a:r>
              <a:rPr lang="en-US" sz="2000" dirty="0" smtClean="0"/>
              <a:t>Q</a:t>
            </a:r>
            <a:r>
              <a:rPr lang="en-US" sz="2000" dirty="0"/>
              <a:t>: how to agree on key in first place (particularly if never “met”)?</a:t>
            </a:r>
          </a:p>
          <a:p>
            <a:endParaRPr lang="en-US" sz="2000" dirty="0"/>
          </a:p>
        </p:txBody>
      </p:sp>
      <p:sp>
        <p:nvSpPr>
          <p:cNvPr id="40966" name="Rectangle 5"/>
          <p:cNvSpPr>
            <a:spLocks noChangeArrowheads="1"/>
          </p:cNvSpPr>
          <p:nvPr/>
        </p:nvSpPr>
        <p:spPr bwMode="auto">
          <a:xfrm>
            <a:off x="4343400" y="1828800"/>
            <a:ext cx="4038600" cy="46482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accent2"/>
              </a:buClr>
              <a:buSzPct val="85000"/>
              <a:buFont typeface="ZapfDingbats" pitchFamily="82" charset="2"/>
              <a:buNone/>
            </a:pPr>
            <a:r>
              <a:rPr lang="en-US" sz="2000" b="1" dirty="0">
                <a:solidFill>
                  <a:schemeClr val="accent2">
                    <a:lumMod val="75000"/>
                  </a:schemeClr>
                </a:solidFill>
              </a:rPr>
              <a:t>P</a:t>
            </a:r>
            <a:r>
              <a:rPr lang="en-US" sz="2000" b="1" dirty="0" smtClean="0">
                <a:solidFill>
                  <a:schemeClr val="accent2">
                    <a:lumMod val="75000"/>
                  </a:schemeClr>
                </a:solidFill>
              </a:rPr>
              <a:t>ublic </a:t>
            </a:r>
            <a:r>
              <a:rPr lang="en-US" sz="2000" b="1" dirty="0" smtClean="0">
                <a:solidFill>
                  <a:schemeClr val="accent2">
                    <a:lumMod val="75000"/>
                  </a:schemeClr>
                </a:solidFill>
              </a:rPr>
              <a:t>key cryptography</a:t>
            </a:r>
            <a:endParaRPr lang="en-US" sz="2000" b="1" dirty="0">
              <a:solidFill>
                <a:schemeClr val="accent2">
                  <a:lumMod val="75000"/>
                </a:schemeClr>
              </a:solidFill>
            </a:endParaRPr>
          </a:p>
          <a:p>
            <a:pPr marL="342900" indent="-342900">
              <a:spcBef>
                <a:spcPct val="20000"/>
              </a:spcBef>
              <a:buClr>
                <a:schemeClr val="accent2"/>
              </a:buClr>
              <a:buSzPct val="85000"/>
              <a:buFont typeface="Courier New" pitchFamily="49" charset="0"/>
              <a:buChar char="o"/>
            </a:pPr>
            <a:r>
              <a:rPr lang="en-US" sz="2000" dirty="0" smtClean="0"/>
              <a:t>radically </a:t>
            </a:r>
            <a:r>
              <a:rPr lang="en-US" sz="2000" dirty="0"/>
              <a:t>different approach [Diffie-Hellman76, RSA78]</a:t>
            </a:r>
          </a:p>
          <a:p>
            <a:pPr marL="342900" indent="-342900">
              <a:spcBef>
                <a:spcPct val="20000"/>
              </a:spcBef>
              <a:buClr>
                <a:schemeClr val="accent2"/>
              </a:buClr>
              <a:buSzPct val="85000"/>
              <a:buFont typeface="Courier New" pitchFamily="49" charset="0"/>
              <a:buChar char="o"/>
            </a:pPr>
            <a:endParaRPr lang="en-US" sz="2000" dirty="0" smtClean="0"/>
          </a:p>
          <a:p>
            <a:pPr marL="342900" indent="-342900">
              <a:spcBef>
                <a:spcPct val="20000"/>
              </a:spcBef>
              <a:buClr>
                <a:schemeClr val="accent2"/>
              </a:buClr>
              <a:buSzPct val="85000"/>
              <a:buFont typeface="Courier New" pitchFamily="49" charset="0"/>
              <a:buChar char="o"/>
            </a:pPr>
            <a:r>
              <a:rPr lang="en-US" sz="2000" dirty="0" smtClean="0"/>
              <a:t>sender</a:t>
            </a:r>
            <a:r>
              <a:rPr lang="en-US" sz="2000" dirty="0"/>
              <a:t>, receiver do </a:t>
            </a:r>
            <a:r>
              <a:rPr lang="en-US" sz="2000" i="1" dirty="0">
                <a:solidFill>
                  <a:schemeClr val="accent2"/>
                </a:solidFill>
              </a:rPr>
              <a:t>not</a:t>
            </a:r>
            <a:r>
              <a:rPr lang="en-US" sz="2000" dirty="0"/>
              <a:t> share secret key</a:t>
            </a:r>
          </a:p>
          <a:p>
            <a:pPr marL="342900" indent="-342900">
              <a:spcBef>
                <a:spcPct val="20000"/>
              </a:spcBef>
              <a:buClr>
                <a:schemeClr val="accent2"/>
              </a:buClr>
              <a:buSzPct val="85000"/>
              <a:buFont typeface="Courier New" pitchFamily="49" charset="0"/>
              <a:buChar char="o"/>
            </a:pPr>
            <a:endParaRPr lang="en-US" sz="2000" i="1" dirty="0" smtClean="0">
              <a:solidFill>
                <a:schemeClr val="accent2"/>
              </a:solidFill>
            </a:endParaRPr>
          </a:p>
          <a:p>
            <a:pPr marL="342900" indent="-342900">
              <a:spcBef>
                <a:spcPct val="20000"/>
              </a:spcBef>
              <a:buClr>
                <a:schemeClr val="accent2"/>
              </a:buClr>
              <a:buSzPct val="85000"/>
              <a:buFont typeface="Courier New" pitchFamily="49" charset="0"/>
              <a:buChar char="o"/>
            </a:pPr>
            <a:r>
              <a:rPr lang="en-US" sz="2000" i="1" dirty="0" smtClean="0">
                <a:solidFill>
                  <a:schemeClr val="accent2"/>
                </a:solidFill>
              </a:rPr>
              <a:t>public </a:t>
            </a:r>
            <a:r>
              <a:rPr lang="en-US" sz="2000" dirty="0"/>
              <a:t>encryption key </a:t>
            </a:r>
            <a:r>
              <a:rPr lang="en-US" sz="2000" i="1" dirty="0">
                <a:solidFill>
                  <a:schemeClr val="accent2"/>
                </a:solidFill>
              </a:rPr>
              <a:t> </a:t>
            </a:r>
            <a:r>
              <a:rPr lang="en-US" sz="2000" dirty="0"/>
              <a:t>known to</a:t>
            </a:r>
            <a:r>
              <a:rPr lang="en-US" sz="2000" i="1" dirty="0">
                <a:solidFill>
                  <a:schemeClr val="accent2"/>
                </a:solidFill>
              </a:rPr>
              <a:t> all</a:t>
            </a:r>
            <a:endParaRPr lang="en-US" sz="2000" i="1" dirty="0"/>
          </a:p>
          <a:p>
            <a:pPr marL="342900" indent="-342900">
              <a:spcBef>
                <a:spcPct val="20000"/>
              </a:spcBef>
              <a:buClr>
                <a:schemeClr val="accent2"/>
              </a:buClr>
              <a:buSzPct val="85000"/>
              <a:buFont typeface="Courier New" pitchFamily="49" charset="0"/>
              <a:buChar char="o"/>
            </a:pPr>
            <a:endParaRPr lang="en-US" sz="2000" i="1" dirty="0" smtClean="0">
              <a:solidFill>
                <a:schemeClr val="accent2"/>
              </a:solidFill>
            </a:endParaRPr>
          </a:p>
          <a:p>
            <a:pPr marL="342900" indent="-342900">
              <a:spcBef>
                <a:spcPct val="20000"/>
              </a:spcBef>
              <a:buClr>
                <a:schemeClr val="accent2"/>
              </a:buClr>
              <a:buSzPct val="85000"/>
              <a:buFont typeface="Courier New" pitchFamily="49" charset="0"/>
              <a:buChar char="o"/>
            </a:pPr>
            <a:r>
              <a:rPr lang="en-US" sz="2000" i="1" dirty="0" smtClean="0">
                <a:solidFill>
                  <a:schemeClr val="accent2"/>
                </a:solidFill>
              </a:rPr>
              <a:t>private</a:t>
            </a:r>
            <a:r>
              <a:rPr lang="en-US" sz="2000" dirty="0" smtClean="0"/>
              <a:t> </a:t>
            </a:r>
            <a:r>
              <a:rPr lang="en-US" sz="2000" dirty="0"/>
              <a:t>decryption key known only to receiver</a:t>
            </a:r>
          </a:p>
          <a:p>
            <a:pPr marL="342900" indent="-342900">
              <a:spcBef>
                <a:spcPct val="20000"/>
              </a:spcBef>
              <a:buClr>
                <a:schemeClr val="accent2"/>
              </a:buClr>
              <a:buSzPct val="85000"/>
              <a:buFont typeface="ZapfDingbats" pitchFamily="82" charset="2"/>
              <a:buChar char="r"/>
            </a:pPr>
            <a:endParaRPr lang="en-US" sz="2000" dirty="0"/>
          </a:p>
        </p:txBody>
      </p:sp>
      <p:pic>
        <p:nvPicPr>
          <p:cNvPr id="40967" name="Picture 6" descr="j0078625[1]"/>
          <p:cNvPicPr>
            <a:picLocks noGrp="1" noChangeAspect="1" noChangeArrowheads="1"/>
          </p:cNvPicPr>
          <p:nvPr>
            <p:ph sz="half" idx="2"/>
          </p:nvPr>
        </p:nvPicPr>
        <p:blipFill>
          <a:blip r:embed="rId3"/>
          <a:srcRect/>
          <a:stretch>
            <a:fillRect/>
          </a:stretch>
        </p:blipFill>
        <p:spPr>
          <a:xfrm>
            <a:off x="7946681" y="4502522"/>
            <a:ext cx="563562" cy="1712913"/>
          </a:xfrm>
          <a:noFill/>
        </p:spPr>
      </p:pic>
      <p:sp>
        <p:nvSpPr>
          <p:cNvPr id="2" name="Slide Number Placeholder 1"/>
          <p:cNvSpPr>
            <a:spLocks noGrp="1"/>
          </p:cNvSpPr>
          <p:nvPr>
            <p:ph type="sldNum" sz="quarter" idx="10"/>
          </p:nvPr>
        </p:nvSpPr>
        <p:spPr/>
        <p:txBody>
          <a:bodyPr/>
          <a:lstStyle/>
          <a:p>
            <a:fld id="{D71C15BC-CEC3-AD4D-ACCB-50BAD3B90FB4}" type="slidenum">
              <a:rPr lang="en-US" smtClean="0"/>
              <a:pPr/>
              <a:t>19</a:t>
            </a:fld>
            <a:endParaRPr lang="en-US"/>
          </a:p>
        </p:txBody>
      </p:sp>
    </p:spTree>
    <p:extLst>
      <p:ext uri="{BB962C8B-B14F-4D97-AF65-F5344CB8AC3E}">
        <p14:creationId xmlns:p14="http://schemas.microsoft.com/office/powerpoint/2010/main" val="1844903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network security?</a:t>
            </a:r>
            <a:endParaRPr lang="en-US" dirty="0"/>
          </a:p>
        </p:txBody>
      </p:sp>
      <p:sp>
        <p:nvSpPr>
          <p:cNvPr id="3" name="Content Placeholder 2"/>
          <p:cNvSpPr>
            <a:spLocks noGrp="1"/>
          </p:cNvSpPr>
          <p:nvPr>
            <p:ph idx="1"/>
          </p:nvPr>
        </p:nvSpPr>
        <p:spPr/>
        <p:txBody>
          <a:bodyPr>
            <a:normAutofit/>
          </a:bodyPr>
          <a:lstStyle/>
          <a:p>
            <a:r>
              <a:rPr lang="en-US" sz="2400" dirty="0">
                <a:solidFill>
                  <a:schemeClr val="accent2"/>
                </a:solidFill>
              </a:rPr>
              <a:t>The field of network security is about:</a:t>
            </a:r>
          </a:p>
          <a:p>
            <a:pPr lvl="1"/>
            <a:r>
              <a:rPr lang="en-US" sz="2000" dirty="0"/>
              <a:t>how bad guys can attack computer networks</a:t>
            </a:r>
          </a:p>
          <a:p>
            <a:pPr lvl="1"/>
            <a:r>
              <a:rPr lang="en-US" sz="2000" dirty="0"/>
              <a:t>how we can defend networks against attacks</a:t>
            </a:r>
          </a:p>
          <a:p>
            <a:pPr lvl="1"/>
            <a:r>
              <a:rPr lang="en-US" sz="2000" dirty="0"/>
              <a:t>how to design architectures that are immune to attacks</a:t>
            </a:r>
          </a:p>
          <a:p>
            <a:endParaRPr lang="en-US" sz="2400" dirty="0">
              <a:solidFill>
                <a:srgbClr val="FF3300"/>
              </a:solidFill>
            </a:endParaRPr>
          </a:p>
          <a:p>
            <a:r>
              <a:rPr lang="en-US" sz="2400" dirty="0">
                <a:solidFill>
                  <a:schemeClr val="accent2"/>
                </a:solidFill>
              </a:rPr>
              <a:t>Internet not originally designed with (much) security in mind</a:t>
            </a:r>
          </a:p>
          <a:p>
            <a:pPr lvl="1"/>
            <a:r>
              <a:rPr lang="en-US" sz="2000" i="1" dirty="0"/>
              <a:t>original vision:</a:t>
            </a:r>
            <a:r>
              <a:rPr lang="en-US" sz="2000" dirty="0"/>
              <a:t> “a group of mutually trusting users attached to a transparent network” </a:t>
            </a:r>
            <a:r>
              <a:rPr lang="en-US" sz="2000" dirty="0">
                <a:sym typeface="Wingdings" pitchFamily="2" charset="2"/>
              </a:rPr>
              <a:t></a:t>
            </a:r>
            <a:endParaRPr lang="en-US" sz="2000" dirty="0"/>
          </a:p>
          <a:p>
            <a:pPr lvl="1"/>
            <a:r>
              <a:rPr lang="en-US" sz="2000" dirty="0"/>
              <a:t>Internet protocol designers playing “catch-up”</a:t>
            </a:r>
          </a:p>
          <a:p>
            <a:pPr lvl="1"/>
            <a:r>
              <a:rPr lang="en-US" sz="2000" dirty="0"/>
              <a:t>Security considerations in all layers</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2</a:t>
            </a:fld>
            <a:endParaRPr kumimoji="0" lang="en-US"/>
          </a:p>
        </p:txBody>
      </p:sp>
    </p:spTree>
    <p:extLst>
      <p:ext uri="{BB962C8B-B14F-4D97-AF65-F5344CB8AC3E}">
        <p14:creationId xmlns:p14="http://schemas.microsoft.com/office/powerpoint/2010/main" val="2981444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signatures</a:t>
            </a:r>
            <a:endParaRPr lang="en-US" dirty="0"/>
          </a:p>
        </p:txBody>
      </p:sp>
      <p:sp>
        <p:nvSpPr>
          <p:cNvPr id="3" name="Content Placeholder 2"/>
          <p:cNvSpPr>
            <a:spLocks noGrp="1"/>
          </p:cNvSpPr>
          <p:nvPr>
            <p:ph idx="1"/>
          </p:nvPr>
        </p:nvSpPr>
        <p:spPr>
          <a:xfrm>
            <a:off x="457200" y="1752600"/>
            <a:ext cx="8305800" cy="4373563"/>
          </a:xfrm>
        </p:spPr>
        <p:txBody>
          <a:bodyPr>
            <a:normAutofit fontScale="70000" lnSpcReduction="20000"/>
          </a:bodyPr>
          <a:lstStyle/>
          <a:p>
            <a:r>
              <a:rPr lang="en-US" dirty="0" smtClean="0"/>
              <a:t>Used against </a:t>
            </a:r>
            <a:r>
              <a:rPr lang="en-US" dirty="0" smtClean="0">
                <a:solidFill>
                  <a:schemeClr val="accent2"/>
                </a:solidFill>
              </a:rPr>
              <a:t>playback attack</a:t>
            </a:r>
            <a:r>
              <a:rPr lang="en-US" dirty="0" smtClean="0"/>
              <a:t>, </a:t>
            </a:r>
            <a:r>
              <a:rPr lang="en-US" dirty="0" smtClean="0">
                <a:solidFill>
                  <a:schemeClr val="accent2"/>
                </a:solidFill>
              </a:rPr>
              <a:t>IP spoofing</a:t>
            </a:r>
            <a:r>
              <a:rPr lang="en-US" dirty="0" smtClean="0"/>
              <a:t>, …</a:t>
            </a:r>
          </a:p>
          <a:p>
            <a:endParaRPr lang="en-US" dirty="0" smtClean="0"/>
          </a:p>
          <a:p>
            <a:r>
              <a:rPr lang="en-US" dirty="0" smtClean="0"/>
              <a:t>Also, provides </a:t>
            </a:r>
            <a:r>
              <a:rPr lang="en-US" i="1" dirty="0" smtClean="0">
                <a:solidFill>
                  <a:schemeClr val="accent2"/>
                </a:solidFill>
              </a:rPr>
              <a:t>non-repudiation</a:t>
            </a:r>
          </a:p>
          <a:p>
            <a:endParaRPr lang="en-US" dirty="0" smtClean="0"/>
          </a:p>
          <a:p>
            <a:r>
              <a:rPr lang="en-US" dirty="0" smtClean="0"/>
              <a:t>Using the public key encryption scheme</a:t>
            </a:r>
          </a:p>
          <a:p>
            <a:pPr lvl="1"/>
            <a:r>
              <a:rPr lang="en-US" dirty="0" smtClean="0"/>
              <a:t>sender </a:t>
            </a:r>
            <a:r>
              <a:rPr lang="en-US" dirty="0"/>
              <a:t>(Bob) digitally signs document, </a:t>
            </a:r>
            <a:r>
              <a:rPr lang="en-US" dirty="0" smtClean="0"/>
              <a:t>using his private key</a:t>
            </a:r>
          </a:p>
          <a:p>
            <a:pPr lvl="2"/>
            <a:r>
              <a:rPr lang="en-US" dirty="0" smtClean="0"/>
              <a:t>establishing </a:t>
            </a:r>
            <a:r>
              <a:rPr lang="en-US" dirty="0"/>
              <a:t>he is document owner/creator. </a:t>
            </a:r>
            <a:endParaRPr lang="en-US" dirty="0" smtClean="0"/>
          </a:p>
          <a:p>
            <a:pPr lvl="1"/>
            <a:r>
              <a:rPr lang="en-US" dirty="0" smtClean="0"/>
              <a:t>recipient (Alice) decrypts the signature with Bob’s public key</a:t>
            </a:r>
          </a:p>
          <a:p>
            <a:pPr lvl="2"/>
            <a:r>
              <a:rPr lang="en-US" dirty="0" smtClean="0"/>
              <a:t>verifying Bob is the document owner/creator.</a:t>
            </a:r>
          </a:p>
          <a:p>
            <a:pPr lvl="2"/>
            <a:endParaRPr lang="en-US" dirty="0"/>
          </a:p>
          <a:p>
            <a:r>
              <a:rPr lang="en-US" dirty="0" smtClean="0">
                <a:solidFill>
                  <a:schemeClr val="accent2"/>
                </a:solidFill>
              </a:rPr>
              <a:t>verifiable</a:t>
            </a:r>
            <a:r>
              <a:rPr lang="en-US" dirty="0">
                <a:solidFill>
                  <a:schemeClr val="accent2"/>
                </a:solidFill>
              </a:rPr>
              <a:t>, </a:t>
            </a:r>
            <a:r>
              <a:rPr lang="en-US" dirty="0" err="1">
                <a:solidFill>
                  <a:schemeClr val="accent2"/>
                </a:solidFill>
              </a:rPr>
              <a:t>nonforgeable</a:t>
            </a:r>
            <a:r>
              <a:rPr lang="en-US" dirty="0">
                <a:solidFill>
                  <a:schemeClr val="accent2"/>
                </a:solidFill>
              </a:rPr>
              <a:t>:</a:t>
            </a:r>
            <a:r>
              <a:rPr lang="en-US" dirty="0"/>
              <a:t> recipient (Alice) can prove to someone that Bob, and no one else (including Alice), must have signed document </a:t>
            </a:r>
          </a:p>
        </p:txBody>
      </p:sp>
      <p:sp>
        <p:nvSpPr>
          <p:cNvPr id="4" name="Slide Number Placeholder 3"/>
          <p:cNvSpPr>
            <a:spLocks noGrp="1"/>
          </p:cNvSpPr>
          <p:nvPr>
            <p:ph type="sldNum" sz="quarter" idx="12"/>
          </p:nvPr>
        </p:nvSpPr>
        <p:spPr/>
        <p:txBody>
          <a:bodyPr/>
          <a:lstStyle/>
          <a:p>
            <a:fld id="{97150E91-196E-4D00-8354-DB118CF089B9}" type="slidenum">
              <a:rPr lang="en-US" smtClean="0"/>
              <a:t>20</a:t>
            </a:fld>
            <a:endParaRPr lang="en-US"/>
          </a:p>
        </p:txBody>
      </p:sp>
    </p:spTree>
    <p:extLst>
      <p:ext uri="{BB962C8B-B14F-4D97-AF65-F5344CB8AC3E}">
        <p14:creationId xmlns:p14="http://schemas.microsoft.com/office/powerpoint/2010/main" val="1677188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Curious for more?</a:t>
            </a:r>
            <a:endParaRPr lang="en-US" dirty="0"/>
          </a:p>
        </p:txBody>
      </p:sp>
      <p:sp>
        <p:nvSpPr>
          <p:cNvPr id="3" name="Content Placeholder 2"/>
          <p:cNvSpPr>
            <a:spLocks noGrp="1"/>
          </p:cNvSpPr>
          <p:nvPr>
            <p:ph idx="1"/>
          </p:nvPr>
        </p:nvSpPr>
        <p:spPr/>
        <p:txBody>
          <a:bodyPr>
            <a:noAutofit/>
          </a:bodyPr>
          <a:lstStyle/>
          <a:p>
            <a:r>
              <a:rPr lang="en-US" sz="2400" dirty="0" smtClean="0"/>
              <a:t>Take CPSC 526: </a:t>
            </a:r>
            <a:r>
              <a:rPr lang="en-US" sz="2400" b="1" dirty="0"/>
              <a:t>Network Systems Security</a:t>
            </a:r>
          </a:p>
          <a:p>
            <a:pPr lvl="1"/>
            <a:endParaRPr lang="en-US" sz="2000" dirty="0" smtClean="0"/>
          </a:p>
          <a:p>
            <a:pPr lvl="1"/>
            <a:r>
              <a:rPr lang="en-US" sz="2000" dirty="0" smtClean="0"/>
              <a:t>Course </a:t>
            </a:r>
            <a:r>
              <a:rPr lang="en-US" sz="2000" dirty="0" smtClean="0"/>
              <a:t>Description: “Attacks </a:t>
            </a:r>
            <a:r>
              <a:rPr lang="en-US" sz="2000" dirty="0"/>
              <a:t>on networked systems, tools and techniques for detection and protection against attacks including firewalls and intrusion detection and protection systems, authentication and identification in distributed systems, cryptographic protocols for IP networks, security protocols for emerging networks and technologies, privacy enhancing communication. Legal and ethical issues will be introduced</a:t>
            </a:r>
            <a:r>
              <a:rPr lang="en-US" sz="2000" dirty="0" smtClean="0"/>
              <a:t>.”</a:t>
            </a:r>
            <a:r>
              <a:rPr lang="en-US" sz="2000" dirty="0"/>
              <a:t/>
            </a:r>
            <a:br>
              <a:rPr lang="en-US" sz="2000" dirty="0"/>
            </a:br>
            <a:endParaRPr lang="en-US" sz="2000" dirty="0"/>
          </a:p>
        </p:txBody>
      </p:sp>
      <p:sp>
        <p:nvSpPr>
          <p:cNvPr id="4" name="Slide Number Placeholder 3"/>
          <p:cNvSpPr>
            <a:spLocks noGrp="1"/>
          </p:cNvSpPr>
          <p:nvPr>
            <p:ph type="sldNum" sz="quarter" idx="12"/>
          </p:nvPr>
        </p:nvSpPr>
        <p:spPr/>
        <p:txBody>
          <a:bodyPr/>
          <a:lstStyle/>
          <a:p>
            <a:fld id="{97150E91-196E-4D00-8354-DB118CF089B9}" type="slidenum">
              <a:rPr lang="en-US" smtClean="0"/>
              <a:t>21</a:t>
            </a:fld>
            <a:endParaRPr lang="en-US"/>
          </a:p>
        </p:txBody>
      </p:sp>
    </p:spTree>
    <p:extLst>
      <p:ext uri="{BB962C8B-B14F-4D97-AF65-F5344CB8AC3E}">
        <p14:creationId xmlns:p14="http://schemas.microsoft.com/office/powerpoint/2010/main" val="3380981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750849" y="1371600"/>
            <a:ext cx="7783551" cy="1828800"/>
          </a:xfrm>
          <a:prstGeom prst="rect">
            <a:avLst/>
          </a:prstGeom>
          <a:noFill/>
          <a:ln w="9525">
            <a:noFill/>
            <a:miter lim="800000"/>
            <a:headEnd/>
            <a:tailEnd/>
          </a:ln>
        </p:spPr>
        <p:txBody>
          <a:bodyPr anchor="ctr">
            <a:prstTxWarp prst="textNoShape">
              <a:avLst/>
            </a:prstTxWarp>
          </a:bodyPr>
          <a:lstStyle/>
          <a:p>
            <a:r>
              <a:rPr lang="en-US" sz="2400" dirty="0">
                <a:solidFill>
                  <a:srgbClr val="008000"/>
                </a:solidFill>
                <a:latin typeface="Gill Sans MT" charset="0"/>
                <a:ea typeface="ＭＳ Ｐゴシック" charset="0"/>
                <a:cs typeface="Arial" charset="0"/>
              </a:rPr>
              <a:t>Some of the slides are </a:t>
            </a:r>
            <a:r>
              <a:rPr lang="en-US" sz="2400" dirty="0">
                <a:solidFill>
                  <a:srgbClr val="008000"/>
                </a:solidFill>
                <a:latin typeface="Gill Sans MT" charset="0"/>
                <a:ea typeface="ＭＳ Ｐゴシック" charset="0"/>
                <a:cs typeface="Arial" charset="0"/>
              </a:rPr>
              <a:t>courtesy </a:t>
            </a:r>
            <a:r>
              <a:rPr lang="en-US" sz="2400" dirty="0" smtClean="0">
                <a:solidFill>
                  <a:srgbClr val="008000"/>
                </a:solidFill>
                <a:latin typeface="Gill Sans MT" charset="0"/>
                <a:ea typeface="ＭＳ Ｐゴシック" charset="0"/>
                <a:cs typeface="Arial" charset="0"/>
              </a:rPr>
              <a:t>of the slide supplements for:</a:t>
            </a:r>
            <a:endParaRPr lang="en-US" sz="2400" dirty="0">
              <a:solidFill>
                <a:srgbClr val="008000"/>
              </a:solidFill>
              <a:latin typeface="Gill Sans MT" charset="0"/>
              <a:ea typeface="ＭＳ Ｐゴシック" charset="0"/>
              <a:cs typeface="Arial" charset="0"/>
            </a:endParaRPr>
          </a:p>
        </p:txBody>
      </p:sp>
      <p:sp>
        <p:nvSpPr>
          <p:cNvPr id="13316" name="Rectangle 6"/>
          <p:cNvSpPr>
            <a:spLocks noChangeArrowheads="1"/>
          </p:cNvSpPr>
          <p:nvPr/>
        </p:nvSpPr>
        <p:spPr bwMode="auto">
          <a:xfrm>
            <a:off x="3810000" y="3352800"/>
            <a:ext cx="4724400" cy="2994025"/>
          </a:xfrm>
          <a:prstGeom prst="rect">
            <a:avLst/>
          </a:prstGeom>
          <a:noFill/>
          <a:ln w="9525">
            <a:noFill/>
            <a:miter lim="800000"/>
            <a:headEnd/>
            <a:tailEnd/>
          </a:ln>
        </p:spPr>
        <p:txBody>
          <a:bodyPr anchor="ctr">
            <a:prstTxWarp prst="textNoShape">
              <a:avLst/>
            </a:prstTxWarp>
          </a:bodyPr>
          <a:lstStyle/>
          <a:p>
            <a:r>
              <a:rPr lang="en-US" sz="2400" dirty="0">
                <a:solidFill>
                  <a:srgbClr val="008000"/>
                </a:solidFill>
                <a:latin typeface="Gill Sans MT" charset="0"/>
                <a:ea typeface="ＭＳ Ｐゴシック" charset="0"/>
                <a:cs typeface="Arial" charset="0"/>
              </a:rPr>
              <a:t>Computer Networking: A Top Down Approach </a:t>
            </a:r>
            <a:br>
              <a:rPr lang="en-US" sz="2400" dirty="0">
                <a:solidFill>
                  <a:srgbClr val="008000"/>
                </a:solidFill>
                <a:latin typeface="Gill Sans MT" charset="0"/>
                <a:ea typeface="ＭＳ Ｐゴシック" charset="0"/>
                <a:cs typeface="Arial" charset="0"/>
              </a:rPr>
            </a:br>
            <a:r>
              <a:rPr lang="en-US" dirty="0">
                <a:solidFill>
                  <a:srgbClr val="008000"/>
                </a:solidFill>
                <a:latin typeface="Gill Sans MT" charset="0"/>
                <a:ea typeface="ＭＳ Ｐゴシック" charset="0"/>
                <a:cs typeface="Arial" charset="0"/>
              </a:rPr>
              <a:t>6</a:t>
            </a:r>
            <a:r>
              <a:rPr lang="en-US" baseline="30000" dirty="0">
                <a:solidFill>
                  <a:srgbClr val="008000"/>
                </a:solidFill>
                <a:latin typeface="Gill Sans MT" charset="0"/>
                <a:ea typeface="ＭＳ Ｐゴシック" charset="0"/>
                <a:cs typeface="Arial" charset="0"/>
              </a:rPr>
              <a:t>th</a:t>
            </a:r>
            <a:r>
              <a:rPr lang="en-US" dirty="0">
                <a:solidFill>
                  <a:srgbClr val="008000"/>
                </a:solidFill>
                <a:latin typeface="Gill Sans MT" charset="0"/>
                <a:ea typeface="ＭＳ Ｐゴシック" charset="0"/>
                <a:cs typeface="Arial" charset="0"/>
              </a:rPr>
              <a:t> edition </a:t>
            </a:r>
            <a:br>
              <a:rPr lang="en-US" dirty="0">
                <a:solidFill>
                  <a:srgbClr val="008000"/>
                </a:solidFill>
                <a:latin typeface="Gill Sans MT" charset="0"/>
                <a:ea typeface="ＭＳ Ｐゴシック" charset="0"/>
                <a:cs typeface="Arial" charset="0"/>
              </a:rPr>
            </a:br>
            <a:r>
              <a:rPr lang="en-US" dirty="0">
                <a:solidFill>
                  <a:srgbClr val="008000"/>
                </a:solidFill>
                <a:latin typeface="Gill Sans MT" charset="0"/>
                <a:ea typeface="ＭＳ Ｐゴシック" charset="0"/>
                <a:cs typeface="Arial" charset="0"/>
              </a:rPr>
              <a:t>Jim Kurose, Keith Ross</a:t>
            </a:r>
            <a:br>
              <a:rPr lang="en-US" dirty="0">
                <a:solidFill>
                  <a:srgbClr val="008000"/>
                </a:solidFill>
                <a:latin typeface="Gill Sans MT" charset="0"/>
                <a:ea typeface="ＭＳ Ｐゴシック" charset="0"/>
                <a:cs typeface="Arial" charset="0"/>
              </a:rPr>
            </a:br>
            <a:r>
              <a:rPr lang="en-US" dirty="0">
                <a:solidFill>
                  <a:srgbClr val="008000"/>
                </a:solidFill>
                <a:latin typeface="Gill Sans MT" charset="0"/>
                <a:ea typeface="ＭＳ Ｐゴシック" charset="0"/>
                <a:cs typeface="Arial" charset="0"/>
              </a:rPr>
              <a:t>Addison-Wesley</a:t>
            </a:r>
            <a:br>
              <a:rPr lang="en-US" dirty="0">
                <a:solidFill>
                  <a:srgbClr val="008000"/>
                </a:solidFill>
                <a:latin typeface="Gill Sans MT" charset="0"/>
                <a:ea typeface="ＭＳ Ｐゴシック" charset="0"/>
                <a:cs typeface="Arial" charset="0"/>
              </a:rPr>
            </a:br>
            <a:r>
              <a:rPr lang="en-US" dirty="0">
                <a:solidFill>
                  <a:srgbClr val="008000"/>
                </a:solidFill>
                <a:latin typeface="Gill Sans MT" charset="0"/>
                <a:ea typeface="ＭＳ Ｐゴシック" charset="0"/>
                <a:cs typeface="Arial" charset="0"/>
              </a:rPr>
              <a:t>March 2012</a:t>
            </a:r>
          </a:p>
          <a:p>
            <a:endParaRPr lang="en-US" sz="1800" dirty="0">
              <a:solidFill>
                <a:schemeClr val="accent2"/>
              </a:solidFill>
            </a:endParaRPr>
          </a:p>
        </p:txBody>
      </p:sp>
      <p:sp>
        <p:nvSpPr>
          <p:cNvPr id="2" name="Slide Number Placeholder 1"/>
          <p:cNvSpPr>
            <a:spLocks noGrp="1"/>
          </p:cNvSpPr>
          <p:nvPr>
            <p:ph type="sldNum" sz="quarter" idx="12"/>
          </p:nvPr>
        </p:nvSpPr>
        <p:spPr/>
        <p:txBody>
          <a:bodyPr/>
          <a:lstStyle/>
          <a:p>
            <a:fld id="{97150E91-196E-4D00-8354-DB118CF089B9}" type="slidenum">
              <a:rPr lang="en-US" smtClean="0"/>
              <a:t>22</a:t>
            </a:fld>
            <a:endParaRPr lang="en-US"/>
          </a:p>
        </p:txBody>
      </p:sp>
      <p:pic>
        <p:nvPicPr>
          <p:cNvPr id="6" name="Picture 5" descr="6e_cover.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173569" y="3200400"/>
            <a:ext cx="2306638" cy="277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016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Malware</a:t>
            </a:r>
          </a:p>
        </p:txBody>
      </p:sp>
      <p:sp>
        <p:nvSpPr>
          <p:cNvPr id="3" name="Content Placeholder 2"/>
          <p:cNvSpPr>
            <a:spLocks noGrp="1"/>
          </p:cNvSpPr>
          <p:nvPr>
            <p:ph idx="1"/>
          </p:nvPr>
        </p:nvSpPr>
        <p:spPr/>
        <p:txBody>
          <a:bodyPr>
            <a:noAutofit/>
          </a:bodyPr>
          <a:lstStyle/>
          <a:p>
            <a:r>
              <a:rPr lang="en-US" sz="2000" dirty="0"/>
              <a:t>Malware can get in host from a </a:t>
            </a:r>
            <a:r>
              <a:rPr lang="en-US" sz="2000" dirty="0">
                <a:solidFill>
                  <a:schemeClr val="accent2"/>
                </a:solidFill>
              </a:rPr>
              <a:t>virus</a:t>
            </a:r>
            <a:r>
              <a:rPr lang="en-US" sz="2000" dirty="0"/>
              <a:t>, </a:t>
            </a:r>
            <a:r>
              <a:rPr lang="en-US" sz="2000" dirty="0">
                <a:solidFill>
                  <a:schemeClr val="accent2"/>
                </a:solidFill>
              </a:rPr>
              <a:t>worm</a:t>
            </a:r>
            <a:r>
              <a:rPr lang="en-US" sz="2000" dirty="0"/>
              <a:t>, or </a:t>
            </a:r>
            <a:r>
              <a:rPr lang="en-US" sz="2000" dirty="0" err="1" smtClean="0">
                <a:solidFill>
                  <a:schemeClr val="accent2"/>
                </a:solidFill>
              </a:rPr>
              <a:t>trojan</a:t>
            </a:r>
            <a:r>
              <a:rPr lang="en-US" sz="2000" dirty="0" smtClean="0">
                <a:solidFill>
                  <a:schemeClr val="accent2"/>
                </a:solidFill>
              </a:rPr>
              <a:t> </a:t>
            </a:r>
            <a:r>
              <a:rPr lang="en-US" sz="2000" dirty="0">
                <a:solidFill>
                  <a:schemeClr val="accent2"/>
                </a:solidFill>
              </a:rPr>
              <a:t>horse</a:t>
            </a:r>
            <a:r>
              <a:rPr lang="en-US" sz="2000" dirty="0"/>
              <a:t>.</a:t>
            </a:r>
            <a:br>
              <a:rPr lang="en-US" sz="2000" dirty="0"/>
            </a:br>
            <a:endParaRPr lang="en-US" sz="2000" dirty="0"/>
          </a:p>
          <a:p>
            <a:r>
              <a:rPr lang="en-US" sz="2000" dirty="0">
                <a:solidFill>
                  <a:schemeClr val="accent2"/>
                </a:solidFill>
              </a:rPr>
              <a:t>Spyware malware</a:t>
            </a:r>
            <a:r>
              <a:rPr lang="en-US" sz="2000" dirty="0"/>
              <a:t> can record keystrokes, web sites visited, upload info to collection site.</a:t>
            </a:r>
            <a:br>
              <a:rPr lang="en-US" sz="2000" dirty="0"/>
            </a:br>
            <a:endParaRPr lang="en-US" sz="2000" dirty="0"/>
          </a:p>
          <a:p>
            <a:r>
              <a:rPr lang="en-US" sz="2000" dirty="0"/>
              <a:t>Infected host can be enrolled in a </a:t>
            </a:r>
            <a:r>
              <a:rPr lang="en-US" sz="2000" dirty="0">
                <a:solidFill>
                  <a:schemeClr val="accent2"/>
                </a:solidFill>
              </a:rPr>
              <a:t>botnet</a:t>
            </a:r>
            <a:r>
              <a:rPr lang="en-US" sz="2000" dirty="0"/>
              <a:t>, used for spam and </a:t>
            </a:r>
            <a:r>
              <a:rPr lang="en-US" sz="2000" dirty="0" err="1"/>
              <a:t>DDoS</a:t>
            </a:r>
            <a:r>
              <a:rPr lang="en-US" sz="2000" dirty="0"/>
              <a:t> attacks.</a:t>
            </a:r>
            <a:br>
              <a:rPr lang="en-US" sz="2000" dirty="0"/>
            </a:br>
            <a:endParaRPr lang="en-US" sz="2000" dirty="0"/>
          </a:p>
          <a:p>
            <a:r>
              <a:rPr lang="en-US" sz="2000" dirty="0"/>
              <a:t>Malware is often </a:t>
            </a:r>
            <a:r>
              <a:rPr lang="en-US" sz="2000" dirty="0">
                <a:solidFill>
                  <a:schemeClr val="accent2"/>
                </a:solidFill>
              </a:rPr>
              <a:t>self-replicating</a:t>
            </a:r>
            <a:r>
              <a:rPr lang="en-US" sz="2000" dirty="0"/>
              <a:t>: from an infected host, seeks entry into other hosts</a:t>
            </a:r>
          </a:p>
          <a:p>
            <a:endParaRPr lang="en-US" sz="2000" dirty="0"/>
          </a:p>
          <a:p>
            <a:endParaRPr lang="en-US" sz="20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3</a:t>
            </a:fld>
            <a:endParaRPr kumimoji="0" lang="en-US"/>
          </a:p>
        </p:txBody>
      </p:sp>
    </p:spTree>
    <p:extLst>
      <p:ext uri="{BB962C8B-B14F-4D97-AF65-F5344CB8AC3E}">
        <p14:creationId xmlns:p14="http://schemas.microsoft.com/office/powerpoint/2010/main" val="4258847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malware</a:t>
            </a:r>
          </a:p>
        </p:txBody>
      </p:sp>
      <p:sp>
        <p:nvSpPr>
          <p:cNvPr id="4" name="Content Placeholder 3"/>
          <p:cNvSpPr>
            <a:spLocks noGrp="1"/>
          </p:cNvSpPr>
          <p:nvPr>
            <p:ph sz="half" idx="1"/>
          </p:nvPr>
        </p:nvSpPr>
        <p:spPr/>
        <p:txBody>
          <a:bodyPr>
            <a:noAutofit/>
          </a:bodyPr>
          <a:lstStyle/>
          <a:p>
            <a:r>
              <a:rPr lang="en-US" sz="2400" dirty="0">
                <a:solidFill>
                  <a:schemeClr val="accent2"/>
                </a:solidFill>
              </a:rPr>
              <a:t>Trojan horse</a:t>
            </a:r>
          </a:p>
          <a:p>
            <a:pPr lvl="1"/>
            <a:r>
              <a:rPr lang="en-US" sz="2000" dirty="0"/>
              <a:t>Hidden part of some otherwise useful software</a:t>
            </a:r>
          </a:p>
          <a:p>
            <a:pPr lvl="1"/>
            <a:r>
              <a:rPr lang="en-US" sz="2000" dirty="0"/>
              <a:t>Today often on a Web page (Active-X, plugin)</a:t>
            </a:r>
          </a:p>
          <a:p>
            <a:endParaRPr lang="en-US" sz="2400" dirty="0" smtClean="0">
              <a:solidFill>
                <a:schemeClr val="accent2"/>
              </a:solidFill>
            </a:endParaRPr>
          </a:p>
          <a:p>
            <a:r>
              <a:rPr lang="en-US" sz="2400" dirty="0" smtClean="0">
                <a:solidFill>
                  <a:schemeClr val="accent2"/>
                </a:solidFill>
              </a:rPr>
              <a:t>Virus</a:t>
            </a:r>
            <a:endParaRPr lang="en-US" sz="2400" dirty="0">
              <a:solidFill>
                <a:schemeClr val="accent2"/>
              </a:solidFill>
            </a:endParaRPr>
          </a:p>
          <a:p>
            <a:pPr lvl="1"/>
            <a:r>
              <a:rPr lang="en-US" sz="2000" dirty="0"/>
              <a:t>infection by receiving object (e.g., e-mail attachment), actively executing</a:t>
            </a:r>
          </a:p>
          <a:p>
            <a:pPr lvl="1"/>
            <a:r>
              <a:rPr lang="en-US" sz="2000" dirty="0"/>
              <a:t>self-replicating: propagate itself to other hosts, </a:t>
            </a:r>
            <a:r>
              <a:rPr lang="en-US" sz="2000" dirty="0" smtClean="0"/>
              <a:t>users</a:t>
            </a:r>
            <a:endParaRPr lang="en-US" sz="2000" dirty="0"/>
          </a:p>
        </p:txBody>
      </p:sp>
      <p:sp>
        <p:nvSpPr>
          <p:cNvPr id="5" name="Content Placeholder 4"/>
          <p:cNvSpPr>
            <a:spLocks noGrp="1"/>
          </p:cNvSpPr>
          <p:nvPr>
            <p:ph sz="half" idx="2"/>
          </p:nvPr>
        </p:nvSpPr>
        <p:spPr>
          <a:xfrm>
            <a:off x="4648200" y="1773936"/>
            <a:ext cx="4038600" cy="2456093"/>
          </a:xfrm>
        </p:spPr>
        <p:txBody>
          <a:bodyPr>
            <a:normAutofit/>
          </a:bodyPr>
          <a:lstStyle/>
          <a:p>
            <a:r>
              <a:rPr lang="en-US" sz="2200" dirty="0">
                <a:solidFill>
                  <a:schemeClr val="accent2"/>
                </a:solidFill>
              </a:rPr>
              <a:t>Worm:</a:t>
            </a:r>
          </a:p>
          <a:p>
            <a:pPr lvl="1"/>
            <a:r>
              <a:rPr lang="en-US" sz="2000" dirty="0"/>
              <a:t>infection by passively receiving object that gets itself executed</a:t>
            </a:r>
          </a:p>
          <a:p>
            <a:pPr lvl="1"/>
            <a:r>
              <a:rPr lang="en-US" sz="2000" dirty="0"/>
              <a:t>self- replicating: propagates to other hosts, </a:t>
            </a:r>
            <a:r>
              <a:rPr lang="en-US" sz="2000" dirty="0" smtClean="0"/>
              <a:t>users</a:t>
            </a:r>
            <a:endParaRPr lang="en-US" sz="2000" dirty="0"/>
          </a:p>
        </p:txBody>
      </p:sp>
      <p:sp>
        <p:nvSpPr>
          <p:cNvPr id="8" name="Slide Number Placeholder 7"/>
          <p:cNvSpPr>
            <a:spLocks noGrp="1"/>
          </p:cNvSpPr>
          <p:nvPr>
            <p:ph type="sldNum" sz="quarter" idx="12"/>
          </p:nvPr>
        </p:nvSpPr>
        <p:spPr/>
        <p:txBody>
          <a:bodyPr/>
          <a:lstStyle/>
          <a:p>
            <a:fld id="{9648F39E-9C37-485F-AC97-16BB4BDF9F49}" type="slidenum">
              <a:rPr kumimoji="0" lang="en-US" smtClean="0"/>
              <a:t>4</a:t>
            </a:fld>
            <a:endParaRPr kumimoji="0" lang="en-US"/>
          </a:p>
        </p:txBody>
      </p:sp>
    </p:spTree>
    <p:extLst>
      <p:ext uri="{BB962C8B-B14F-4D97-AF65-F5344CB8AC3E}">
        <p14:creationId xmlns:p14="http://schemas.microsoft.com/office/powerpoint/2010/main" val="4099023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Example: SQL Slammer (2003)</a:t>
            </a:r>
            <a:endParaRPr lang="en-US" dirty="0"/>
          </a:p>
        </p:txBody>
      </p:sp>
      <p:sp>
        <p:nvSpPr>
          <p:cNvPr id="6" name="Content Placeholder 5"/>
          <p:cNvSpPr>
            <a:spLocks noGrp="1"/>
          </p:cNvSpPr>
          <p:nvPr>
            <p:ph idx="1"/>
          </p:nvPr>
        </p:nvSpPr>
        <p:spPr/>
        <p:txBody>
          <a:bodyPr>
            <a:normAutofit/>
          </a:bodyPr>
          <a:lstStyle/>
          <a:p>
            <a:r>
              <a:rPr lang="en-US" sz="2000" dirty="0" smtClean="0"/>
              <a:t>Also know as </a:t>
            </a:r>
            <a:r>
              <a:rPr lang="en-US" sz="2000" dirty="0" err="1" smtClean="0"/>
              <a:t>Sapphir</a:t>
            </a:r>
            <a:r>
              <a:rPr lang="en-US" sz="2000" dirty="0" smtClean="0"/>
              <a:t> Worm</a:t>
            </a:r>
          </a:p>
          <a:p>
            <a:r>
              <a:rPr lang="en-US" sz="2000" dirty="0" smtClean="0"/>
              <a:t>Exploited </a:t>
            </a:r>
            <a:r>
              <a:rPr lang="en-US" sz="2000" dirty="0"/>
              <a:t>a buffer overflow bug in </a:t>
            </a:r>
            <a:r>
              <a:rPr lang="en-US" sz="2000" dirty="0" smtClean="0"/>
              <a:t>Microsoft SQL Server</a:t>
            </a:r>
          </a:p>
          <a:p>
            <a:r>
              <a:rPr lang="en-US" sz="2000" dirty="0" smtClean="0"/>
              <a:t>Caused </a:t>
            </a:r>
            <a:r>
              <a:rPr lang="en-US" sz="2000" dirty="0"/>
              <a:t>a </a:t>
            </a:r>
            <a:r>
              <a:rPr lang="en-US" sz="2000" dirty="0">
                <a:solidFill>
                  <a:srgbClr val="0070C0"/>
                </a:solidFill>
              </a:rPr>
              <a:t>denial of </a:t>
            </a:r>
            <a:r>
              <a:rPr lang="en-US" sz="2000" dirty="0" smtClean="0">
                <a:solidFill>
                  <a:srgbClr val="0070C0"/>
                </a:solidFill>
              </a:rPr>
              <a:t>service </a:t>
            </a:r>
            <a:r>
              <a:rPr lang="en-US" sz="2000" dirty="0" smtClean="0"/>
              <a:t>on some hosts</a:t>
            </a:r>
          </a:p>
          <a:p>
            <a:r>
              <a:rPr lang="en-US" sz="2000" dirty="0" smtClean="0"/>
              <a:t>Dramatically </a:t>
            </a:r>
            <a:r>
              <a:rPr lang="en-US" sz="2000" dirty="0"/>
              <a:t>slowed down general Internet </a:t>
            </a:r>
            <a:r>
              <a:rPr lang="en-US" sz="2000" dirty="0" smtClean="0"/>
              <a:t>traffic</a:t>
            </a:r>
          </a:p>
          <a:p>
            <a:endParaRPr lang="en-US" sz="2000" dirty="0"/>
          </a:p>
        </p:txBody>
      </p:sp>
      <p:pic>
        <p:nvPicPr>
          <p:cNvPr id="10" name="Picture 9"/>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820987" y="3441225"/>
            <a:ext cx="3502025"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10"/>
          <p:cNvSpPr>
            <a:spLocks noGrp="1"/>
          </p:cNvSpPr>
          <p:nvPr>
            <p:ph type="sldNum" sz="quarter" idx="12"/>
          </p:nvPr>
        </p:nvSpPr>
        <p:spPr/>
        <p:txBody>
          <a:bodyPr/>
          <a:lstStyle/>
          <a:p>
            <a:fld id="{9648F39E-9C37-485F-AC97-16BB4BDF9F49}" type="slidenum">
              <a:rPr kumimoji="0" lang="en-US" smtClean="0"/>
              <a:t>5</a:t>
            </a:fld>
            <a:endParaRPr kumimoji="0" lang="en-US"/>
          </a:p>
        </p:txBody>
      </p:sp>
    </p:spTree>
    <p:extLst>
      <p:ext uri="{BB962C8B-B14F-4D97-AF65-F5344CB8AC3E}">
        <p14:creationId xmlns:p14="http://schemas.microsoft.com/office/powerpoint/2010/main" val="2513099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Denial of service</a:t>
            </a:r>
          </a:p>
        </p:txBody>
      </p:sp>
      <p:sp>
        <p:nvSpPr>
          <p:cNvPr id="4" name="Content Placeholder 3"/>
          <p:cNvSpPr>
            <a:spLocks noGrp="1"/>
          </p:cNvSpPr>
          <p:nvPr>
            <p:ph idx="1"/>
          </p:nvPr>
        </p:nvSpPr>
        <p:spPr>
          <a:xfrm>
            <a:off x="457200" y="1775191"/>
            <a:ext cx="8229600" cy="1513297"/>
          </a:xfrm>
        </p:spPr>
        <p:txBody>
          <a:bodyPr>
            <a:normAutofit/>
          </a:bodyPr>
          <a:lstStyle/>
          <a:p>
            <a:r>
              <a:rPr lang="en-US" sz="2200" dirty="0"/>
              <a:t>Bad guys can attack servers and network infrastructure</a:t>
            </a:r>
          </a:p>
          <a:p>
            <a:pPr lvl="1"/>
            <a:r>
              <a:rPr lang="en-US" sz="2000" dirty="0"/>
              <a:t>Denial of service (</a:t>
            </a:r>
            <a:r>
              <a:rPr lang="en-US" sz="2000" dirty="0" err="1"/>
              <a:t>DoS</a:t>
            </a:r>
            <a:r>
              <a:rPr lang="en-US" sz="2000" dirty="0"/>
              <a:t>): attackers make resources (server, bandwidth) unavailable to legitimate traffic by overwhelming resource with bogus traffic</a:t>
            </a:r>
          </a:p>
          <a:p>
            <a:endParaRPr lang="en-US" sz="2400" dirty="0"/>
          </a:p>
        </p:txBody>
      </p:sp>
      <p:grpSp>
        <p:nvGrpSpPr>
          <p:cNvPr id="5" name="Group 4"/>
          <p:cNvGrpSpPr>
            <a:grpSpLocks/>
          </p:cNvGrpSpPr>
          <p:nvPr/>
        </p:nvGrpSpPr>
        <p:grpSpPr bwMode="auto">
          <a:xfrm>
            <a:off x="5438778" y="3182126"/>
            <a:ext cx="3641731" cy="3559178"/>
            <a:chOff x="2820" y="1549"/>
            <a:chExt cx="2294" cy="2242"/>
          </a:xfrm>
        </p:grpSpPr>
        <p:grpSp>
          <p:nvGrpSpPr>
            <p:cNvPr id="6" name="Group 5"/>
            <p:cNvGrpSpPr>
              <a:grpSpLocks/>
            </p:cNvGrpSpPr>
            <p:nvPr/>
          </p:nvGrpSpPr>
          <p:grpSpPr bwMode="auto">
            <a:xfrm>
              <a:off x="4029" y="2153"/>
              <a:ext cx="233" cy="529"/>
              <a:chOff x="5086" y="1108"/>
              <a:chExt cx="198" cy="417"/>
            </a:xfrm>
          </p:grpSpPr>
          <p:sp>
            <p:nvSpPr>
              <p:cNvPr id="42" name="AutoShape 8"/>
              <p:cNvSpPr>
                <a:spLocks noChangeArrowheads="1"/>
              </p:cNvSpPr>
              <p:nvPr/>
            </p:nvSpPr>
            <p:spPr bwMode="auto">
              <a:xfrm>
                <a:off x="5086" y="1428"/>
                <a:ext cx="198" cy="97"/>
              </a:xfrm>
              <a:prstGeom prst="parallelogram">
                <a:avLst>
                  <a:gd name="adj" fmla="val 78635"/>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 name="Rectangle 42"/>
              <p:cNvSpPr>
                <a:spLocks noChangeArrowheads="1"/>
              </p:cNvSpPr>
              <p:nvPr/>
            </p:nvSpPr>
            <p:spPr bwMode="auto">
              <a:xfrm>
                <a:off x="5186" y="1111"/>
                <a:ext cx="91" cy="320"/>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 name="Rectangle 43"/>
              <p:cNvSpPr>
                <a:spLocks noChangeArrowheads="1"/>
              </p:cNvSpPr>
              <p:nvPr/>
            </p:nvSpPr>
            <p:spPr bwMode="auto">
              <a:xfrm>
                <a:off x="5087" y="1202"/>
                <a:ext cx="126" cy="320"/>
              </a:xfrm>
              <a:prstGeom prst="rect">
                <a:avLst/>
              </a:prstGeom>
              <a:solidFill>
                <a:srgbClr val="33CCCC"/>
              </a:solidFill>
              <a:ln w="9525">
                <a:solidFill>
                  <a:schemeClr val="tx1"/>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 name="AutoShape 11"/>
              <p:cNvSpPr>
                <a:spLocks noChangeArrowheads="1"/>
              </p:cNvSpPr>
              <p:nvPr/>
            </p:nvSpPr>
            <p:spPr bwMode="auto">
              <a:xfrm>
                <a:off x="5086" y="1108"/>
                <a:ext cx="198" cy="97"/>
              </a:xfrm>
              <a:prstGeom prst="parallelogram">
                <a:avLst>
                  <a:gd name="adj" fmla="val 78635"/>
                </a:avLst>
              </a:prstGeom>
              <a:solidFill>
                <a:srgbClr val="33CCCC"/>
              </a:solidFill>
              <a:ln w="9525">
                <a:solidFill>
                  <a:schemeClr val="tx1"/>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 name="Line 12"/>
              <p:cNvSpPr>
                <a:spLocks noChangeShapeType="1"/>
              </p:cNvSpPr>
              <p:nvPr/>
            </p:nvSpPr>
            <p:spPr bwMode="auto">
              <a:xfrm>
                <a:off x="5284" y="1115"/>
                <a:ext cx="0" cy="3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 name="Line 13"/>
              <p:cNvSpPr>
                <a:spLocks noChangeShapeType="1"/>
              </p:cNvSpPr>
              <p:nvPr/>
            </p:nvSpPr>
            <p:spPr bwMode="auto">
              <a:xfrm flipH="1">
                <a:off x="5213" y="1428"/>
                <a:ext cx="71" cy="9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8" name="Rectangle 47"/>
              <p:cNvSpPr>
                <a:spLocks noChangeArrowheads="1"/>
              </p:cNvSpPr>
              <p:nvPr/>
            </p:nvSpPr>
            <p:spPr bwMode="auto">
              <a:xfrm>
                <a:off x="5104" y="1244"/>
                <a:ext cx="82" cy="184"/>
              </a:xfrm>
              <a:prstGeom prst="rect">
                <a:avLst/>
              </a:prstGeom>
              <a:solidFill>
                <a:schemeClr val="accent2"/>
              </a:solidFill>
              <a:ln w="9525">
                <a:solidFill>
                  <a:schemeClr val="tx1"/>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9" name="Rectangle 48"/>
              <p:cNvSpPr>
                <a:spLocks noChangeArrowheads="1"/>
              </p:cNvSpPr>
              <p:nvPr/>
            </p:nvSpPr>
            <p:spPr bwMode="auto">
              <a:xfrm>
                <a:off x="5115" y="1300"/>
                <a:ext cx="63" cy="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pic>
          <p:nvPicPr>
            <p:cNvPr id="7" name="Picture 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13" y="1549"/>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894" y="1633"/>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74" y="1651"/>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 name="Picture 9"/>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553" y="2069"/>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 name="Picture 10"/>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679" y="2070"/>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2" name="Picture 1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33" y="3029"/>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 name="Picture 1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820" y="2096"/>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 name="Picture 1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30" y="2558"/>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5" name="Picture 1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545" y="2951"/>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 name="Picture 1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13" y="2506"/>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7" name="Picture 1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113" y="3196"/>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8" name="Picture 1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719" y="3457"/>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9" name="Picture 1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951" y="3126"/>
              <a:ext cx="344" cy="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 name="Picture 19"/>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940" y="1668"/>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1" name="Picture 20"/>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94" y="1668"/>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2" name="Picture 2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893" y="2122"/>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3" name="Picture 2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43" y="2549"/>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4" name="Picture 2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593" y="2976"/>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5" name="Picture 2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760" y="3438"/>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6" name="Picture 2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17" y="3054"/>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7" name="Picture 26"/>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31" y="2085"/>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8" name="Picture 27"/>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987" y="3141"/>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pic>
          <p:nvPicPr>
            <p:cNvPr id="29" name="Picture 28"/>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525" y="1570"/>
              <a:ext cx="29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sp>
          <p:nvSpPr>
            <p:cNvPr id="30" name="Line 63"/>
            <p:cNvSpPr>
              <a:spLocks noChangeShapeType="1"/>
            </p:cNvSpPr>
            <p:nvPr/>
          </p:nvSpPr>
          <p:spPr bwMode="auto">
            <a:xfrm flipV="1">
              <a:off x="3570" y="2487"/>
              <a:ext cx="436" cy="166"/>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1" name="Line 64"/>
            <p:cNvSpPr>
              <a:spLocks noChangeShapeType="1"/>
            </p:cNvSpPr>
            <p:nvPr/>
          </p:nvSpPr>
          <p:spPr bwMode="auto">
            <a:xfrm flipV="1">
              <a:off x="3823" y="2696"/>
              <a:ext cx="226" cy="324"/>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2" name="Line 65"/>
            <p:cNvSpPr>
              <a:spLocks noChangeShapeType="1"/>
            </p:cNvSpPr>
            <p:nvPr/>
          </p:nvSpPr>
          <p:spPr bwMode="auto">
            <a:xfrm flipH="1" flipV="1">
              <a:off x="4267" y="2643"/>
              <a:ext cx="595" cy="456"/>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 name="Line 66"/>
            <p:cNvSpPr>
              <a:spLocks noChangeShapeType="1"/>
            </p:cNvSpPr>
            <p:nvPr/>
          </p:nvSpPr>
          <p:spPr bwMode="auto">
            <a:xfrm>
              <a:off x="4145" y="1781"/>
              <a:ext cx="16" cy="460"/>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 name="Line 67"/>
            <p:cNvSpPr>
              <a:spLocks noChangeShapeType="1"/>
            </p:cNvSpPr>
            <p:nvPr/>
          </p:nvSpPr>
          <p:spPr bwMode="auto">
            <a:xfrm flipH="1">
              <a:off x="4239" y="2237"/>
              <a:ext cx="473" cy="181"/>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 name="Line 68"/>
            <p:cNvSpPr>
              <a:spLocks noChangeShapeType="1"/>
            </p:cNvSpPr>
            <p:nvPr/>
          </p:nvSpPr>
          <p:spPr bwMode="auto">
            <a:xfrm>
              <a:off x="3148" y="2309"/>
              <a:ext cx="879" cy="111"/>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 name="Line 69"/>
            <p:cNvSpPr>
              <a:spLocks noChangeShapeType="1"/>
            </p:cNvSpPr>
            <p:nvPr/>
          </p:nvSpPr>
          <p:spPr bwMode="auto">
            <a:xfrm flipV="1">
              <a:off x="3209" y="2588"/>
              <a:ext cx="800" cy="649"/>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 name="Line 70"/>
            <p:cNvSpPr>
              <a:spLocks noChangeShapeType="1"/>
            </p:cNvSpPr>
            <p:nvPr/>
          </p:nvSpPr>
          <p:spPr bwMode="auto">
            <a:xfrm flipH="1">
              <a:off x="4262" y="1849"/>
              <a:ext cx="352" cy="398"/>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 name="Line 71"/>
            <p:cNvSpPr>
              <a:spLocks noChangeShapeType="1"/>
            </p:cNvSpPr>
            <p:nvPr/>
          </p:nvSpPr>
          <p:spPr bwMode="auto">
            <a:xfrm flipV="1">
              <a:off x="3904" y="2808"/>
              <a:ext cx="198" cy="658"/>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 name="Line 72"/>
            <p:cNvSpPr>
              <a:spLocks noChangeShapeType="1"/>
            </p:cNvSpPr>
            <p:nvPr/>
          </p:nvSpPr>
          <p:spPr bwMode="auto">
            <a:xfrm>
              <a:off x="3572" y="1964"/>
              <a:ext cx="416" cy="258"/>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 name="Line 73"/>
            <p:cNvSpPr>
              <a:spLocks noChangeShapeType="1"/>
            </p:cNvSpPr>
            <p:nvPr/>
          </p:nvSpPr>
          <p:spPr bwMode="auto">
            <a:xfrm flipH="1" flipV="1">
              <a:off x="4319" y="2514"/>
              <a:ext cx="419" cy="11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 name="Text Box 21"/>
            <p:cNvSpPr txBox="1">
              <a:spLocks noChangeArrowheads="1"/>
            </p:cNvSpPr>
            <p:nvPr/>
          </p:nvSpPr>
          <p:spPr bwMode="auto">
            <a:xfrm>
              <a:off x="4054" y="2707"/>
              <a:ext cx="61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latin typeface="Comic Sans MS" pitchFamily="66" charset="0"/>
                </a:rPr>
                <a:t>target</a:t>
              </a:r>
            </a:p>
          </p:txBody>
        </p:sp>
      </p:grpSp>
      <p:sp>
        <p:nvSpPr>
          <p:cNvPr id="50" name="Rectangle 49"/>
          <p:cNvSpPr>
            <a:spLocks noChangeArrowheads="1"/>
          </p:cNvSpPr>
          <p:nvPr/>
        </p:nvSpPr>
        <p:spPr bwMode="auto">
          <a:xfrm>
            <a:off x="594921" y="3756802"/>
            <a:ext cx="411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20000"/>
              </a:spcBef>
              <a:buClr>
                <a:schemeClr val="accent2"/>
              </a:buClr>
              <a:buSzPct val="85000"/>
            </a:pPr>
            <a:r>
              <a:rPr lang="en-US" sz="1900" dirty="0" smtClean="0">
                <a:solidFill>
                  <a:schemeClr val="tx2"/>
                </a:solidFill>
                <a:latin typeface="+mn-lt"/>
              </a:rPr>
              <a:t>1. select </a:t>
            </a:r>
            <a:r>
              <a:rPr lang="en-US" sz="1900" dirty="0">
                <a:solidFill>
                  <a:schemeClr val="tx2"/>
                </a:solidFill>
                <a:latin typeface="+mn-lt"/>
              </a:rPr>
              <a:t>target</a:t>
            </a:r>
          </a:p>
        </p:txBody>
      </p:sp>
      <p:sp>
        <p:nvSpPr>
          <p:cNvPr id="51" name="Rectangle 50"/>
          <p:cNvSpPr>
            <a:spLocks noChangeArrowheads="1"/>
          </p:cNvSpPr>
          <p:nvPr/>
        </p:nvSpPr>
        <p:spPr bwMode="auto">
          <a:xfrm>
            <a:off x="594127" y="4233051"/>
            <a:ext cx="379571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20000"/>
              </a:spcBef>
              <a:buClr>
                <a:schemeClr val="accent2"/>
              </a:buClr>
              <a:buSzPct val="85000"/>
            </a:pPr>
            <a:r>
              <a:rPr lang="en-US" sz="1900" dirty="0" smtClean="0">
                <a:solidFill>
                  <a:schemeClr val="tx2"/>
                </a:solidFill>
                <a:latin typeface="+mn-lt"/>
              </a:rPr>
              <a:t>2. break </a:t>
            </a:r>
            <a:r>
              <a:rPr lang="en-US" sz="1900" dirty="0">
                <a:solidFill>
                  <a:schemeClr val="tx2"/>
                </a:solidFill>
                <a:latin typeface="+mn-lt"/>
              </a:rPr>
              <a:t>into hosts around the network (see botnet)</a:t>
            </a:r>
          </a:p>
          <a:p>
            <a:pPr marL="457200" indent="-457200">
              <a:spcBef>
                <a:spcPct val="20000"/>
              </a:spcBef>
              <a:buClr>
                <a:schemeClr val="accent2"/>
              </a:buClr>
              <a:buSzPct val="85000"/>
              <a:buFont typeface="ZapfDingbats" pitchFamily="82" charset="2"/>
              <a:buAutoNum type="arabicPeriod" startAt="2"/>
            </a:pPr>
            <a:endParaRPr lang="en-US" dirty="0">
              <a:latin typeface="Comic Sans MS" pitchFamily="66" charset="0"/>
            </a:endParaRPr>
          </a:p>
        </p:txBody>
      </p:sp>
      <p:sp>
        <p:nvSpPr>
          <p:cNvPr id="52" name="Rectangle 51"/>
          <p:cNvSpPr>
            <a:spLocks noChangeArrowheads="1"/>
          </p:cNvSpPr>
          <p:nvPr/>
        </p:nvSpPr>
        <p:spPr bwMode="auto">
          <a:xfrm>
            <a:off x="594127" y="5071251"/>
            <a:ext cx="4114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20000"/>
              </a:spcBef>
              <a:buClr>
                <a:schemeClr val="accent2"/>
              </a:buClr>
              <a:buSzPct val="85000"/>
            </a:pPr>
            <a:r>
              <a:rPr lang="en-US" sz="1900" dirty="0" smtClean="0">
                <a:solidFill>
                  <a:schemeClr val="tx2"/>
                </a:solidFill>
                <a:latin typeface="+mn-lt"/>
              </a:rPr>
              <a:t>3. send </a:t>
            </a:r>
            <a:r>
              <a:rPr lang="en-US" sz="1900" dirty="0">
                <a:solidFill>
                  <a:schemeClr val="tx2"/>
                </a:solidFill>
                <a:latin typeface="+mn-lt"/>
              </a:rPr>
              <a:t>packets toward target from compromised hosts</a:t>
            </a:r>
          </a:p>
        </p:txBody>
      </p:sp>
      <p:sp>
        <p:nvSpPr>
          <p:cNvPr id="53" name="Slide Number Placeholder 52"/>
          <p:cNvSpPr>
            <a:spLocks noGrp="1"/>
          </p:cNvSpPr>
          <p:nvPr>
            <p:ph type="sldNum" sz="quarter" idx="12"/>
          </p:nvPr>
        </p:nvSpPr>
        <p:spPr/>
        <p:txBody>
          <a:bodyPr/>
          <a:lstStyle/>
          <a:p>
            <a:fld id="{9648F39E-9C37-485F-AC97-16BB4BDF9F49}" type="slidenum">
              <a:rPr kumimoji="0" lang="en-US" smtClean="0"/>
              <a:t>6</a:t>
            </a:fld>
            <a:endParaRPr kumimoji="0" lang="en-US"/>
          </a:p>
        </p:txBody>
      </p:sp>
    </p:spTree>
    <p:extLst>
      <p:ext uri="{BB962C8B-B14F-4D97-AF65-F5344CB8AC3E}">
        <p14:creationId xmlns:p14="http://schemas.microsoft.com/office/powerpoint/2010/main" val="85028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Packet </a:t>
            </a:r>
            <a:r>
              <a:rPr lang="en-US" dirty="0" smtClean="0"/>
              <a:t>sniffing</a:t>
            </a:r>
            <a:endParaRPr lang="en-US" dirty="0"/>
          </a:p>
        </p:txBody>
      </p:sp>
      <p:sp>
        <p:nvSpPr>
          <p:cNvPr id="3" name="Content Placeholder 2"/>
          <p:cNvSpPr>
            <a:spLocks noGrp="1"/>
          </p:cNvSpPr>
          <p:nvPr>
            <p:ph idx="1"/>
          </p:nvPr>
        </p:nvSpPr>
        <p:spPr>
          <a:xfrm>
            <a:off x="457200" y="1775191"/>
            <a:ext cx="8229600" cy="1592477"/>
          </a:xfrm>
        </p:spPr>
        <p:txBody>
          <a:bodyPr>
            <a:normAutofit/>
          </a:bodyPr>
          <a:lstStyle/>
          <a:p>
            <a:r>
              <a:rPr lang="en-US" sz="2400" dirty="0"/>
              <a:t>The bad guys can sniff packets</a:t>
            </a:r>
          </a:p>
          <a:p>
            <a:pPr lvl="1"/>
            <a:r>
              <a:rPr lang="en-US" sz="2000" dirty="0"/>
              <a:t>broadcast media (shared Ethernet, wireless)</a:t>
            </a:r>
          </a:p>
          <a:p>
            <a:pPr lvl="1"/>
            <a:r>
              <a:rPr lang="en-US" sz="2000" dirty="0"/>
              <a:t>promiscuous network interface reads/records all packets (e.g., including passwords!) passing by</a:t>
            </a:r>
          </a:p>
          <a:p>
            <a:endParaRPr lang="en-US" sz="2400" dirty="0"/>
          </a:p>
        </p:txBody>
      </p:sp>
      <p:pic>
        <p:nvPicPr>
          <p:cNvPr id="4"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260326" y="5012117"/>
            <a:ext cx="668337" cy="530225"/>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a:grpSpLocks/>
          </p:cNvGrpSpPr>
          <p:nvPr/>
        </p:nvGrpSpPr>
        <p:grpSpPr bwMode="auto">
          <a:xfrm>
            <a:off x="1870888" y="3581785"/>
            <a:ext cx="384175" cy="723902"/>
            <a:chOff x="4180" y="783"/>
            <a:chExt cx="150" cy="307"/>
          </a:xfrm>
        </p:grpSpPr>
        <p:sp>
          <p:nvSpPr>
            <p:cNvPr id="37" name="AutoShape 20"/>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 name="Rectangle 37"/>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 name="Rectangle 38"/>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 name="AutoShape 23"/>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 name="Line 24"/>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 name="Line 25"/>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 name="Rectangle 42"/>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 name="Rectangle 43"/>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6" name="Group 5"/>
          <p:cNvGrpSpPr>
            <a:grpSpLocks/>
          </p:cNvGrpSpPr>
          <p:nvPr/>
        </p:nvGrpSpPr>
        <p:grpSpPr bwMode="auto">
          <a:xfrm>
            <a:off x="2824976" y="5072441"/>
            <a:ext cx="642937" cy="328615"/>
            <a:chOff x="3600" y="219"/>
            <a:chExt cx="360" cy="175"/>
          </a:xfrm>
        </p:grpSpPr>
        <p:sp>
          <p:nvSpPr>
            <p:cNvPr id="24" name="Oval 23"/>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5" name="Line 30"/>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6" name="Line 31"/>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7" name="Rectangle 26"/>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28" name="Oval 27"/>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nvGrpSpPr>
            <p:cNvPr id="29" name="Group 28"/>
            <p:cNvGrpSpPr>
              <a:grpSpLocks/>
            </p:cNvGrpSpPr>
            <p:nvPr/>
          </p:nvGrpSpPr>
          <p:grpSpPr bwMode="auto">
            <a:xfrm>
              <a:off x="3690" y="241"/>
              <a:ext cx="176" cy="49"/>
              <a:chOff x="2866" y="1139"/>
              <a:chExt cx="140" cy="98"/>
            </a:xfrm>
          </p:grpSpPr>
          <p:sp>
            <p:nvSpPr>
              <p:cNvPr id="34" name="Line 35"/>
              <p:cNvSpPr>
                <a:spLocks noChangeShapeType="1"/>
              </p:cNvSpPr>
              <p:nvPr/>
            </p:nvSpPr>
            <p:spPr bwMode="auto">
              <a:xfrm flipV="1">
                <a:off x="2866" y="1139"/>
                <a:ext cx="50" cy="2"/>
              </a:xfrm>
              <a:prstGeom prst="line">
                <a:avLst/>
              </a:prstGeom>
              <a:noFill/>
              <a:ln w="28575">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 name="Line 36"/>
              <p:cNvSpPr>
                <a:spLocks noChangeShapeType="1"/>
              </p:cNvSpPr>
              <p:nvPr/>
            </p:nvSpPr>
            <p:spPr bwMode="auto">
              <a:xfrm>
                <a:off x="2962" y="1237"/>
                <a:ext cx="44" cy="0"/>
              </a:xfrm>
              <a:prstGeom prst="line">
                <a:avLst/>
              </a:prstGeom>
              <a:noFill/>
              <a:ln w="28575">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 name="Line 37"/>
              <p:cNvSpPr>
                <a:spLocks noChangeShapeType="1"/>
              </p:cNvSpPr>
              <p:nvPr/>
            </p:nvSpPr>
            <p:spPr bwMode="auto">
              <a:xfrm>
                <a:off x="2912" y="1141"/>
                <a:ext cx="52" cy="96"/>
              </a:xfrm>
              <a:prstGeom prst="line">
                <a:avLst/>
              </a:prstGeom>
              <a:noFill/>
              <a:ln w="28575">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30" name="Group 29"/>
            <p:cNvGrpSpPr>
              <a:grpSpLocks/>
            </p:cNvGrpSpPr>
            <p:nvPr/>
          </p:nvGrpSpPr>
          <p:grpSpPr bwMode="auto">
            <a:xfrm flipV="1">
              <a:off x="3695" y="247"/>
              <a:ext cx="173" cy="49"/>
              <a:chOff x="2877" y="1168"/>
              <a:chExt cx="138" cy="98"/>
            </a:xfrm>
          </p:grpSpPr>
          <p:sp>
            <p:nvSpPr>
              <p:cNvPr id="31" name="Line 39"/>
              <p:cNvSpPr>
                <a:spLocks noChangeShapeType="1"/>
              </p:cNvSpPr>
              <p:nvPr/>
            </p:nvSpPr>
            <p:spPr bwMode="auto">
              <a:xfrm flipV="1">
                <a:off x="2877" y="1168"/>
                <a:ext cx="50" cy="2"/>
              </a:xfrm>
              <a:prstGeom prst="line">
                <a:avLst/>
              </a:prstGeom>
              <a:noFill/>
              <a:ln w="28575">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2" name="Line 40"/>
              <p:cNvSpPr>
                <a:spLocks noChangeShapeType="1"/>
              </p:cNvSpPr>
              <p:nvPr/>
            </p:nvSpPr>
            <p:spPr bwMode="auto">
              <a:xfrm>
                <a:off x="2971" y="1266"/>
                <a:ext cx="44" cy="0"/>
              </a:xfrm>
              <a:prstGeom prst="line">
                <a:avLst/>
              </a:prstGeom>
              <a:noFill/>
              <a:ln w="28575">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 name="Line 41"/>
              <p:cNvSpPr>
                <a:spLocks noChangeShapeType="1"/>
              </p:cNvSpPr>
              <p:nvPr/>
            </p:nvSpPr>
            <p:spPr bwMode="auto">
              <a:xfrm>
                <a:off x="2921" y="1170"/>
                <a:ext cx="52" cy="96"/>
              </a:xfrm>
              <a:prstGeom prst="line">
                <a:avLst/>
              </a:prstGeom>
              <a:noFill/>
              <a:ln w="28575">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pic>
        <p:nvPicPr>
          <p:cNvPr id="7" name="Picture 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402951" y="3643692"/>
            <a:ext cx="668337" cy="530225"/>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a:spLocks/>
          </p:cNvSpPr>
          <p:nvPr/>
        </p:nvSpPr>
        <p:spPr bwMode="auto">
          <a:xfrm>
            <a:off x="1970901" y="4307267"/>
            <a:ext cx="4587875" cy="728663"/>
          </a:xfrm>
          <a:custGeom>
            <a:avLst/>
            <a:gdLst>
              <a:gd name="T0" fmla="*/ 2147483647 w 2620"/>
              <a:gd name="T1" fmla="*/ 0 h 459"/>
              <a:gd name="T2" fmla="*/ 0 w 2620"/>
              <a:gd name="T3" fmla="*/ 2147483647 h 459"/>
              <a:gd name="T4" fmla="*/ 2147483647 w 2620"/>
              <a:gd name="T5" fmla="*/ 2147483647 h 459"/>
              <a:gd name="T6" fmla="*/ 2147483647 w 2620"/>
              <a:gd name="T7" fmla="*/ 2147483647 h 459"/>
              <a:gd name="T8" fmla="*/ 0 60000 65536"/>
              <a:gd name="T9" fmla="*/ 0 60000 65536"/>
              <a:gd name="T10" fmla="*/ 0 60000 65536"/>
              <a:gd name="T11" fmla="*/ 0 60000 65536"/>
              <a:gd name="T12" fmla="*/ 0 w 2620"/>
              <a:gd name="T13" fmla="*/ 0 h 459"/>
              <a:gd name="T14" fmla="*/ 2620 w 2620"/>
              <a:gd name="T15" fmla="*/ 459 h 459"/>
            </a:gdLst>
            <a:ahLst/>
            <a:cxnLst>
              <a:cxn ang="T8">
                <a:pos x="T0" y="T1"/>
              </a:cxn>
              <a:cxn ang="T9">
                <a:pos x="T2" y="T3"/>
              </a:cxn>
              <a:cxn ang="T10">
                <a:pos x="T4" y="T5"/>
              </a:cxn>
              <a:cxn ang="T11">
                <a:pos x="T6" y="T7"/>
              </a:cxn>
            </a:cxnLst>
            <a:rect l="T12" t="T13" r="T14" b="T15"/>
            <a:pathLst>
              <a:path w="2620" h="459">
                <a:moveTo>
                  <a:pt x="2" y="0"/>
                </a:moveTo>
                <a:lnTo>
                  <a:pt x="0" y="253"/>
                </a:lnTo>
                <a:lnTo>
                  <a:pt x="2620" y="253"/>
                </a:lnTo>
                <a:lnTo>
                  <a:pt x="2620" y="459"/>
                </a:lnTo>
              </a:path>
            </a:pathLst>
          </a:custGeom>
          <a:noFill/>
          <a:ln w="1905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Freeform 8"/>
          <p:cNvSpPr>
            <a:spLocks/>
          </p:cNvSpPr>
          <p:nvPr/>
        </p:nvSpPr>
        <p:spPr bwMode="auto">
          <a:xfrm>
            <a:off x="4803001" y="4177092"/>
            <a:ext cx="4762" cy="522288"/>
          </a:xfrm>
          <a:custGeom>
            <a:avLst/>
            <a:gdLst>
              <a:gd name="T0" fmla="*/ 0 w 3"/>
              <a:gd name="T1" fmla="*/ 2147483647 h 329"/>
              <a:gd name="T2" fmla="*/ 2147483647 w 3"/>
              <a:gd name="T3" fmla="*/ 0 h 329"/>
              <a:gd name="T4" fmla="*/ 0 60000 65536"/>
              <a:gd name="T5" fmla="*/ 0 60000 65536"/>
              <a:gd name="T6" fmla="*/ 0 w 3"/>
              <a:gd name="T7" fmla="*/ 0 h 329"/>
              <a:gd name="T8" fmla="*/ 3 w 3"/>
              <a:gd name="T9" fmla="*/ 329 h 329"/>
            </a:gdLst>
            <a:ahLst/>
            <a:cxnLst>
              <a:cxn ang="T4">
                <a:pos x="T0" y="T1"/>
              </a:cxn>
              <a:cxn ang="T5">
                <a:pos x="T2" y="T3"/>
              </a:cxn>
            </a:cxnLst>
            <a:rect l="T6" t="T7" r="T8" b="T9"/>
            <a:pathLst>
              <a:path w="3" h="329">
                <a:moveTo>
                  <a:pt x="0" y="329"/>
                </a:moveTo>
                <a:lnTo>
                  <a:pt x="3" y="0"/>
                </a:lnTo>
              </a:path>
            </a:pathLst>
          </a:custGeom>
          <a:noFill/>
          <a:ln w="1905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 name="Line 45"/>
          <p:cNvSpPr>
            <a:spLocks noChangeShapeType="1"/>
          </p:cNvSpPr>
          <p:nvPr/>
        </p:nvSpPr>
        <p:spPr bwMode="auto">
          <a:xfrm flipV="1">
            <a:off x="3145651" y="4699380"/>
            <a:ext cx="0" cy="374650"/>
          </a:xfrm>
          <a:prstGeom prst="line">
            <a:avLst/>
          </a:prstGeom>
          <a:noFill/>
          <a:ln w="1905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 name="Line 46"/>
          <p:cNvSpPr>
            <a:spLocks noChangeShapeType="1"/>
          </p:cNvSpPr>
          <p:nvPr/>
        </p:nvSpPr>
        <p:spPr bwMode="auto">
          <a:xfrm flipV="1">
            <a:off x="3164701" y="5410580"/>
            <a:ext cx="0" cy="241300"/>
          </a:xfrm>
          <a:prstGeom prst="line">
            <a:avLst/>
          </a:prstGeom>
          <a:noFill/>
          <a:ln w="1905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 name="Text Box 47"/>
          <p:cNvSpPr txBox="1">
            <a:spLocks noChangeArrowheads="1"/>
          </p:cNvSpPr>
          <p:nvPr/>
        </p:nvSpPr>
        <p:spPr bwMode="auto">
          <a:xfrm>
            <a:off x="1418451" y="3596067"/>
            <a:ext cx="406400" cy="457200"/>
          </a:xfrm>
          <a:prstGeom prst="rect">
            <a:avLst/>
          </a:prstGeom>
          <a:noFill/>
          <a:ln w="9525">
            <a:noFill/>
            <a:miter lim="800000"/>
            <a:headEnd/>
            <a:tailEnd/>
          </a:ln>
        </p:spPr>
        <p:txBody>
          <a:bodyPr wrap="non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atin typeface="Comic Sans MS" charset="0"/>
              </a:rPr>
              <a:t>A</a:t>
            </a:r>
            <a:endParaRPr lang="en-US"/>
          </a:p>
        </p:txBody>
      </p:sp>
      <p:sp>
        <p:nvSpPr>
          <p:cNvPr id="13" name="Text Box 48"/>
          <p:cNvSpPr txBox="1">
            <a:spLocks noChangeArrowheads="1"/>
          </p:cNvSpPr>
          <p:nvPr/>
        </p:nvSpPr>
        <p:spPr bwMode="auto">
          <a:xfrm>
            <a:off x="6903263" y="5059742"/>
            <a:ext cx="376238" cy="457200"/>
          </a:xfrm>
          <a:prstGeom prst="rect">
            <a:avLst/>
          </a:prstGeom>
          <a:noFill/>
          <a:ln w="9525">
            <a:noFill/>
            <a:miter lim="800000"/>
            <a:headEnd/>
            <a:tailEnd/>
          </a:ln>
        </p:spPr>
        <p:txBody>
          <a:bodyPr wrap="non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atin typeface="Comic Sans MS" charset="0"/>
              </a:rPr>
              <a:t>B</a:t>
            </a:r>
            <a:endParaRPr lang="en-US"/>
          </a:p>
        </p:txBody>
      </p:sp>
      <p:sp>
        <p:nvSpPr>
          <p:cNvPr id="14" name="Text Box 49"/>
          <p:cNvSpPr txBox="1">
            <a:spLocks noChangeArrowheads="1"/>
          </p:cNvSpPr>
          <p:nvPr/>
        </p:nvSpPr>
        <p:spPr bwMode="auto">
          <a:xfrm>
            <a:off x="5012551" y="3573842"/>
            <a:ext cx="368300" cy="457200"/>
          </a:xfrm>
          <a:prstGeom prst="rect">
            <a:avLst/>
          </a:prstGeom>
          <a:noFill/>
          <a:ln w="9525">
            <a:noFill/>
            <a:miter lim="800000"/>
            <a:headEnd/>
            <a:tailEnd/>
          </a:ln>
        </p:spPr>
        <p:txBody>
          <a:bodyPr wrap="non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atin typeface="Comic Sans MS" charset="0"/>
              </a:rPr>
              <a:t>C</a:t>
            </a:r>
            <a:endParaRPr lang="en-US"/>
          </a:p>
        </p:txBody>
      </p:sp>
      <p:grpSp>
        <p:nvGrpSpPr>
          <p:cNvPr id="15" name="Group 14"/>
          <p:cNvGrpSpPr>
            <a:grpSpLocks/>
          </p:cNvGrpSpPr>
          <p:nvPr/>
        </p:nvGrpSpPr>
        <p:grpSpPr bwMode="auto">
          <a:xfrm>
            <a:off x="3799702" y="4826396"/>
            <a:ext cx="2295525" cy="336551"/>
            <a:chOff x="2418" y="3342"/>
            <a:chExt cx="1446" cy="212"/>
          </a:xfrm>
        </p:grpSpPr>
        <p:sp>
          <p:nvSpPr>
            <p:cNvPr id="19" name="Rectangle 18"/>
            <p:cNvSpPr>
              <a:spLocks noChangeArrowheads="1"/>
            </p:cNvSpPr>
            <p:nvPr/>
          </p:nvSpPr>
          <p:spPr bwMode="auto">
            <a:xfrm>
              <a:off x="2463" y="3366"/>
              <a:ext cx="1356" cy="174"/>
            </a:xfrm>
            <a:prstGeom prst="rect">
              <a:avLst/>
            </a:prstGeom>
            <a:solidFill>
              <a:srgbClr val="FFFFFF"/>
            </a:solidFill>
            <a:ln w="12700">
              <a:solidFill>
                <a:schemeClr val="tx1"/>
              </a:solidFill>
              <a:miter lim="800000"/>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0" name="Line 52"/>
            <p:cNvSpPr>
              <a:spLocks noChangeShapeType="1"/>
            </p:cNvSpPr>
            <p:nvPr/>
          </p:nvSpPr>
          <p:spPr bwMode="auto">
            <a:xfrm>
              <a:off x="2784" y="3372"/>
              <a:ext cx="0" cy="168"/>
            </a:xfrm>
            <a:prstGeom prst="line">
              <a:avLst/>
            </a:prstGeom>
            <a:noFill/>
            <a:ln w="1270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1" name="Line 53"/>
            <p:cNvSpPr>
              <a:spLocks noChangeShapeType="1"/>
            </p:cNvSpPr>
            <p:nvPr/>
          </p:nvSpPr>
          <p:spPr bwMode="auto">
            <a:xfrm>
              <a:off x="3186" y="3375"/>
              <a:ext cx="0" cy="168"/>
            </a:xfrm>
            <a:prstGeom prst="line">
              <a:avLst/>
            </a:prstGeom>
            <a:noFill/>
            <a:ln w="1270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 name="Line 54"/>
            <p:cNvSpPr>
              <a:spLocks noChangeShapeType="1"/>
            </p:cNvSpPr>
            <p:nvPr/>
          </p:nvSpPr>
          <p:spPr bwMode="auto">
            <a:xfrm>
              <a:off x="3321" y="3375"/>
              <a:ext cx="0" cy="168"/>
            </a:xfrm>
            <a:prstGeom prst="line">
              <a:avLst/>
            </a:prstGeom>
            <a:noFill/>
            <a:ln w="12700">
              <a:solidFill>
                <a:schemeClr val="tx1"/>
              </a:solidFill>
              <a:round/>
              <a:headEnd/>
              <a:tailEn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3" name="Text Box 55"/>
            <p:cNvSpPr txBox="1">
              <a:spLocks noChangeArrowheads="1"/>
            </p:cNvSpPr>
            <p:nvPr/>
          </p:nvSpPr>
          <p:spPr bwMode="auto">
            <a:xfrm>
              <a:off x="2418" y="3342"/>
              <a:ext cx="1446" cy="212"/>
            </a:xfrm>
            <a:prstGeom prst="rect">
              <a:avLst/>
            </a:prstGeom>
            <a:noFill/>
            <a:ln w="9525">
              <a:noFill/>
              <a:miter lim="800000"/>
              <a:headEnd/>
              <a:tailEnd/>
            </a:ln>
          </p:spPr>
          <p:txBody>
            <a:bodyPr>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a:latin typeface="Arial" charset="0"/>
                </a:rPr>
                <a:t>src:B dest:A     payload</a:t>
              </a:r>
              <a:endParaRPr lang="en-US" sz="1600"/>
            </a:p>
          </p:txBody>
        </p:sp>
      </p:grpSp>
      <p:sp>
        <p:nvSpPr>
          <p:cNvPr id="16" name="Freeform 15"/>
          <p:cNvSpPr>
            <a:spLocks/>
          </p:cNvSpPr>
          <p:nvPr/>
        </p:nvSpPr>
        <p:spPr bwMode="auto">
          <a:xfrm>
            <a:off x="3767951" y="4781930"/>
            <a:ext cx="2635250" cy="241300"/>
          </a:xfrm>
          <a:custGeom>
            <a:avLst/>
            <a:gdLst>
              <a:gd name="T0" fmla="*/ 2147483647 w 1660"/>
              <a:gd name="T1" fmla="*/ 2147483647 h 152"/>
              <a:gd name="T2" fmla="*/ 2147483647 w 1660"/>
              <a:gd name="T3" fmla="*/ 0 h 152"/>
              <a:gd name="T4" fmla="*/ 0 w 1660"/>
              <a:gd name="T5" fmla="*/ 2147483647 h 152"/>
              <a:gd name="T6" fmla="*/ 0 60000 65536"/>
              <a:gd name="T7" fmla="*/ 0 60000 65536"/>
              <a:gd name="T8" fmla="*/ 0 60000 65536"/>
              <a:gd name="T9" fmla="*/ 0 w 1660"/>
              <a:gd name="T10" fmla="*/ 0 h 152"/>
              <a:gd name="T11" fmla="*/ 1660 w 1660"/>
              <a:gd name="T12" fmla="*/ 152 h 152"/>
            </a:gdLst>
            <a:ahLst/>
            <a:cxnLst>
              <a:cxn ang="T6">
                <a:pos x="T0" y="T1"/>
              </a:cxn>
              <a:cxn ang="T7">
                <a:pos x="T2" y="T3"/>
              </a:cxn>
              <a:cxn ang="T8">
                <a:pos x="T4" y="T5"/>
              </a:cxn>
            </a:cxnLst>
            <a:rect l="T9" t="T10" r="T11" b="T12"/>
            <a:pathLst>
              <a:path w="1660" h="152">
                <a:moveTo>
                  <a:pt x="1660" y="152"/>
                </a:moveTo>
                <a:lnTo>
                  <a:pt x="1660" y="0"/>
                </a:lnTo>
                <a:lnTo>
                  <a:pt x="0" y="4"/>
                </a:lnTo>
              </a:path>
            </a:pathLst>
          </a:custGeom>
          <a:noFill/>
          <a:ln w="28575">
            <a:solidFill>
              <a:srgbClr val="FF0000"/>
            </a:solidFill>
            <a:round/>
            <a:headEnd/>
            <a:tailEnd type="triangle" w="med" len="me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7" name="Line 57"/>
          <p:cNvSpPr>
            <a:spLocks noChangeShapeType="1"/>
          </p:cNvSpPr>
          <p:nvPr/>
        </p:nvSpPr>
        <p:spPr bwMode="auto">
          <a:xfrm flipV="1">
            <a:off x="4910951" y="4178680"/>
            <a:ext cx="0" cy="603250"/>
          </a:xfrm>
          <a:prstGeom prst="line">
            <a:avLst/>
          </a:prstGeom>
          <a:noFill/>
          <a:ln w="28575">
            <a:solidFill>
              <a:srgbClr val="FF0000"/>
            </a:solidFill>
            <a:round/>
            <a:headEnd/>
            <a:tailEnd type="triangle" w="med" len="med"/>
          </a:ln>
        </p:spPr>
        <p:txBody>
          <a:bodyPr wrap="none" anchor="ctr">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pic>
        <p:nvPicPr>
          <p:cNvPr id="18" name="Picture 17"/>
          <p:cNvPicPr>
            <a:picLocks noChangeAspect="1" noChangeArrowheads="1"/>
          </p:cNvPicPr>
          <p:nvPr/>
        </p:nvPicPr>
        <p:blipFill>
          <a:blip r:embed="rId3"/>
          <a:srcRect/>
          <a:stretch>
            <a:fillRect/>
          </a:stretch>
        </p:blipFill>
        <p:spPr bwMode="auto">
          <a:xfrm>
            <a:off x="4502963" y="3640517"/>
            <a:ext cx="471488" cy="442913"/>
          </a:xfrm>
          <a:prstGeom prst="rect">
            <a:avLst/>
          </a:prstGeom>
          <a:noFill/>
          <a:ln w="31750">
            <a:noFill/>
            <a:miter lim="800000"/>
            <a:headEnd/>
            <a:tailEnd/>
          </a:ln>
        </p:spPr>
      </p:pic>
      <p:sp>
        <p:nvSpPr>
          <p:cNvPr id="45" name="Rectangle 59"/>
          <p:cNvSpPr>
            <a:spLocks noChangeArrowheads="1"/>
          </p:cNvSpPr>
          <p:nvPr/>
        </p:nvSpPr>
        <p:spPr bwMode="auto">
          <a:xfrm>
            <a:off x="573088" y="5943600"/>
            <a:ext cx="7772400" cy="685800"/>
          </a:xfrm>
          <a:prstGeom prst="rect">
            <a:avLst/>
          </a:prstGeom>
          <a:noFill/>
          <a:ln w="9525">
            <a:noFill/>
            <a:miter lim="800000"/>
            <a:headEnd/>
            <a:tailEnd/>
          </a:ln>
        </p:spPr>
        <p:txBody>
          <a:bodyPr>
            <a:prstTxWarp prst="textNoShape">
              <a:avLst/>
            </a:prstTxWarp>
          </a:bodyPr>
          <a:lstStyle/>
          <a:p>
            <a:pPr lvl="1" algn="ctr">
              <a:spcBef>
                <a:spcPct val="20000"/>
              </a:spcBef>
              <a:buClr>
                <a:schemeClr val="accent2"/>
              </a:buClr>
              <a:buSzPct val="75000"/>
            </a:pPr>
            <a:r>
              <a:rPr lang="en-US" dirty="0" err="1">
                <a:latin typeface="Comic Sans MS" charset="0"/>
              </a:rPr>
              <a:t>Wireshark</a:t>
            </a:r>
            <a:r>
              <a:rPr lang="en-US" dirty="0">
                <a:latin typeface="Comic Sans MS" charset="0"/>
              </a:rPr>
              <a:t> software </a:t>
            </a:r>
            <a:r>
              <a:rPr lang="en-US" dirty="0" smtClean="0">
                <a:latin typeface="Comic Sans MS" charset="0"/>
              </a:rPr>
              <a:t>is an example of a </a:t>
            </a:r>
            <a:r>
              <a:rPr lang="en-US" dirty="0">
                <a:latin typeface="Comic Sans MS" charset="0"/>
              </a:rPr>
              <a:t>packet-sniffer</a:t>
            </a:r>
          </a:p>
          <a:p>
            <a:pPr marL="742950" lvl="1" indent="-285750">
              <a:spcBef>
                <a:spcPct val="20000"/>
              </a:spcBef>
              <a:buClr>
                <a:schemeClr val="accent2"/>
              </a:buClr>
              <a:buSzPct val="75000"/>
              <a:buFont typeface="Wingdings" charset="2"/>
              <a:buNone/>
            </a:pPr>
            <a:endParaRPr lang="en-US" dirty="0">
              <a:latin typeface="Comic Sans MS" charset="0"/>
            </a:endParaRPr>
          </a:p>
        </p:txBody>
      </p:sp>
      <p:sp>
        <p:nvSpPr>
          <p:cNvPr id="48" name="Slide Number Placeholder 47"/>
          <p:cNvSpPr>
            <a:spLocks noGrp="1"/>
          </p:cNvSpPr>
          <p:nvPr>
            <p:ph type="sldNum" sz="quarter" idx="12"/>
          </p:nvPr>
        </p:nvSpPr>
        <p:spPr/>
        <p:txBody>
          <a:bodyPr/>
          <a:lstStyle/>
          <a:p>
            <a:fld id="{9648F39E-9C37-485F-AC97-16BB4BDF9F49}" type="slidenum">
              <a:rPr kumimoji="0" lang="en-US" smtClean="0"/>
              <a:t>7</a:t>
            </a:fld>
            <a:endParaRPr kumimoji="0" lang="en-US"/>
          </a:p>
        </p:txBody>
      </p:sp>
    </p:spTree>
    <p:extLst>
      <p:ext uri="{BB962C8B-B14F-4D97-AF65-F5344CB8AC3E}">
        <p14:creationId xmlns:p14="http://schemas.microsoft.com/office/powerpoint/2010/main" val="3372849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 spoofing</a:t>
            </a:r>
            <a:endParaRPr lang="en-US" dirty="0"/>
          </a:p>
        </p:txBody>
      </p:sp>
      <p:sp>
        <p:nvSpPr>
          <p:cNvPr id="4" name="Rectangle 3"/>
          <p:cNvSpPr txBox="1">
            <a:spLocks noChangeArrowheads="1"/>
          </p:cNvSpPr>
          <p:nvPr/>
        </p:nvSpPr>
        <p:spPr>
          <a:xfrm>
            <a:off x="381000" y="1905000"/>
            <a:ext cx="8077200" cy="1984375"/>
          </a:xfrm>
          <a:prstGeom prst="rect">
            <a:avLst/>
          </a:prstGeom>
          <a:noFill/>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r>
              <a:rPr lang="en-US" dirty="0">
                <a:solidFill>
                  <a:schemeClr val="tx1"/>
                </a:solidFill>
              </a:rPr>
              <a:t>The bad guys can use false source addresses</a:t>
            </a:r>
            <a:endParaRPr lang="en-US" i="1" dirty="0" smtClean="0">
              <a:solidFill>
                <a:schemeClr val="tx1"/>
              </a:solidFill>
            </a:endParaRPr>
          </a:p>
          <a:p>
            <a:pPr lvl="1"/>
            <a:r>
              <a:rPr lang="en-US" i="1" dirty="0" smtClean="0">
                <a:solidFill>
                  <a:schemeClr val="accent2"/>
                </a:solidFill>
              </a:rPr>
              <a:t>IP spoofing: </a:t>
            </a:r>
            <a:r>
              <a:rPr lang="en-US" dirty="0" smtClean="0">
                <a:solidFill>
                  <a:schemeClr val="tx1"/>
                </a:solidFill>
              </a:rPr>
              <a:t>send packet with false source address</a:t>
            </a:r>
            <a:endParaRPr lang="en-US" dirty="0">
              <a:solidFill>
                <a:schemeClr val="tx1"/>
              </a:solidFill>
            </a:endParaRPr>
          </a:p>
        </p:txBody>
      </p:sp>
      <p:graphicFrame>
        <p:nvGraphicFramePr>
          <p:cNvPr id="5" name="Object 45"/>
          <p:cNvGraphicFramePr>
            <a:graphicFrameLocks noChangeAspect="1"/>
          </p:cNvGraphicFramePr>
          <p:nvPr>
            <p:extLst/>
          </p:nvPr>
        </p:nvGraphicFramePr>
        <p:xfrm>
          <a:off x="6299200" y="4694237"/>
          <a:ext cx="668337" cy="530225"/>
        </p:xfrm>
        <a:graphic>
          <a:graphicData uri="http://schemas.openxmlformats.org/presentationml/2006/ole">
            <mc:AlternateContent xmlns:mc="http://schemas.openxmlformats.org/markup-compatibility/2006">
              <mc:Choice xmlns:v="urn:schemas-microsoft-com:vml" Requires="v">
                <p:oleObj spid="_x0000_s1060" name="ClipArt" r:id="rId4" imgW="1305000" imgH="1085760" progId="MS_ClipArt_Gallery.2">
                  <p:embed/>
                </p:oleObj>
              </mc:Choice>
              <mc:Fallback>
                <p:oleObj name="ClipArt" r:id="rId4" imgW="1305000" imgH="108576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99200" y="4694237"/>
                        <a:ext cx="668337"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 name="Group 46"/>
          <p:cNvGrpSpPr>
            <a:grpSpLocks/>
          </p:cNvGrpSpPr>
          <p:nvPr/>
        </p:nvGrpSpPr>
        <p:grpSpPr bwMode="auto">
          <a:xfrm>
            <a:off x="1909762" y="3263900"/>
            <a:ext cx="384175" cy="723900"/>
            <a:chOff x="4180" y="783"/>
            <a:chExt cx="150" cy="307"/>
          </a:xfrm>
        </p:grpSpPr>
        <p:sp>
          <p:nvSpPr>
            <p:cNvPr id="7" name="AutoShape 47"/>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8" name="Rectangle 48"/>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9" name="Rectangle 49"/>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10" name="AutoShape 50"/>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11" name="Line 51"/>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2" name="Line 52"/>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3" name="Rectangle 53"/>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4" name="Rectangle 54"/>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15" name="Group 55"/>
          <p:cNvGrpSpPr>
            <a:grpSpLocks/>
          </p:cNvGrpSpPr>
          <p:nvPr/>
        </p:nvGrpSpPr>
        <p:grpSpPr bwMode="auto">
          <a:xfrm>
            <a:off x="2863850" y="4754562"/>
            <a:ext cx="642937" cy="328613"/>
            <a:chOff x="3600" y="219"/>
            <a:chExt cx="360" cy="175"/>
          </a:xfrm>
        </p:grpSpPr>
        <p:sp>
          <p:nvSpPr>
            <p:cNvPr id="16" name="Oval 56"/>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17" name="Line 57"/>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8" name="Line 58"/>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 name="Rectangle 59"/>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en-US"/>
            </a:p>
          </p:txBody>
        </p:sp>
        <p:sp>
          <p:nvSpPr>
            <p:cNvPr id="20" name="Oval 60"/>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21" name="Group 61"/>
            <p:cNvGrpSpPr>
              <a:grpSpLocks/>
            </p:cNvGrpSpPr>
            <p:nvPr/>
          </p:nvGrpSpPr>
          <p:grpSpPr bwMode="auto">
            <a:xfrm>
              <a:off x="3686" y="244"/>
              <a:ext cx="177" cy="66"/>
              <a:chOff x="2848" y="848"/>
              <a:chExt cx="140" cy="98"/>
            </a:xfrm>
          </p:grpSpPr>
          <p:sp>
            <p:nvSpPr>
              <p:cNvPr id="26" name="Line 6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27" name="Line 6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28" name="Line 6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22" name="Group 65"/>
            <p:cNvGrpSpPr>
              <a:grpSpLocks/>
            </p:cNvGrpSpPr>
            <p:nvPr/>
          </p:nvGrpSpPr>
          <p:grpSpPr bwMode="auto">
            <a:xfrm flipV="1">
              <a:off x="3686" y="243"/>
              <a:ext cx="177" cy="66"/>
              <a:chOff x="2848" y="848"/>
              <a:chExt cx="140" cy="98"/>
            </a:xfrm>
          </p:grpSpPr>
          <p:sp>
            <p:nvSpPr>
              <p:cNvPr id="23" name="Line 6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24" name="Line 6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25" name="Line 6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aphicFrame>
        <p:nvGraphicFramePr>
          <p:cNvPr id="29" name="Object 69"/>
          <p:cNvGraphicFramePr>
            <a:graphicFrameLocks noChangeAspect="1"/>
          </p:cNvGraphicFramePr>
          <p:nvPr>
            <p:extLst/>
          </p:nvPr>
        </p:nvGraphicFramePr>
        <p:xfrm>
          <a:off x="4441825" y="3325812"/>
          <a:ext cx="668337" cy="530225"/>
        </p:xfrm>
        <a:graphic>
          <a:graphicData uri="http://schemas.openxmlformats.org/presentationml/2006/ole">
            <mc:AlternateContent xmlns:mc="http://schemas.openxmlformats.org/markup-compatibility/2006">
              <mc:Choice xmlns:v="urn:schemas-microsoft-com:vml" Requires="v">
                <p:oleObj spid="_x0000_s1061" name="ClipArt" r:id="rId6" imgW="1305000" imgH="1085760" progId="MS_ClipArt_Gallery.2">
                  <p:embed/>
                </p:oleObj>
              </mc:Choice>
              <mc:Fallback>
                <p:oleObj name="ClipArt" r:id="rId6" imgW="1305000" imgH="108576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1825" y="3325812"/>
                        <a:ext cx="668337"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Freeform 70"/>
          <p:cNvSpPr>
            <a:spLocks/>
          </p:cNvSpPr>
          <p:nvPr/>
        </p:nvSpPr>
        <p:spPr bwMode="auto">
          <a:xfrm>
            <a:off x="2009775" y="3989387"/>
            <a:ext cx="4587875" cy="728663"/>
          </a:xfrm>
          <a:custGeom>
            <a:avLst/>
            <a:gdLst>
              <a:gd name="T0" fmla="*/ 2147483647 w 2620"/>
              <a:gd name="T1" fmla="*/ 0 h 459"/>
              <a:gd name="T2" fmla="*/ 0 w 2620"/>
              <a:gd name="T3" fmla="*/ 2147483647 h 459"/>
              <a:gd name="T4" fmla="*/ 2147483647 w 2620"/>
              <a:gd name="T5" fmla="*/ 2147483647 h 459"/>
              <a:gd name="T6" fmla="*/ 2147483647 w 2620"/>
              <a:gd name="T7" fmla="*/ 2147483647 h 459"/>
              <a:gd name="T8" fmla="*/ 0 60000 65536"/>
              <a:gd name="T9" fmla="*/ 0 60000 65536"/>
              <a:gd name="T10" fmla="*/ 0 60000 65536"/>
              <a:gd name="T11" fmla="*/ 0 60000 65536"/>
              <a:gd name="T12" fmla="*/ 0 w 2620"/>
              <a:gd name="T13" fmla="*/ 0 h 459"/>
              <a:gd name="T14" fmla="*/ 2620 w 2620"/>
              <a:gd name="T15" fmla="*/ 459 h 459"/>
            </a:gdLst>
            <a:ahLst/>
            <a:cxnLst>
              <a:cxn ang="T8">
                <a:pos x="T0" y="T1"/>
              </a:cxn>
              <a:cxn ang="T9">
                <a:pos x="T2" y="T3"/>
              </a:cxn>
              <a:cxn ang="T10">
                <a:pos x="T4" y="T5"/>
              </a:cxn>
              <a:cxn ang="T11">
                <a:pos x="T6" y="T7"/>
              </a:cxn>
            </a:cxnLst>
            <a:rect l="T12" t="T13" r="T14" b="T15"/>
            <a:pathLst>
              <a:path w="2620" h="459">
                <a:moveTo>
                  <a:pt x="2" y="0"/>
                </a:moveTo>
                <a:lnTo>
                  <a:pt x="0" y="253"/>
                </a:lnTo>
                <a:lnTo>
                  <a:pt x="2620" y="253"/>
                </a:lnTo>
                <a:lnTo>
                  <a:pt x="2620" y="459"/>
                </a:lnTo>
              </a:path>
            </a:pathLst>
          </a:custGeom>
          <a:noFill/>
          <a:ln w="19050">
            <a:solidFill>
              <a:schemeClr val="tx1"/>
            </a:solidFill>
            <a:round/>
            <a:headEnd/>
            <a:tailEnd/>
          </a:ln>
        </p:spPr>
        <p:txBody>
          <a:bodyPr wrap="none" anchor="ctr">
            <a:prstTxWarp prst="textNoShape">
              <a:avLst/>
            </a:prstTxWarp>
          </a:bodyPr>
          <a:lstStyle/>
          <a:p>
            <a:endParaRPr lang="en-US"/>
          </a:p>
        </p:txBody>
      </p:sp>
      <p:sp>
        <p:nvSpPr>
          <p:cNvPr id="31" name="Freeform 71"/>
          <p:cNvSpPr>
            <a:spLocks/>
          </p:cNvSpPr>
          <p:nvPr/>
        </p:nvSpPr>
        <p:spPr bwMode="auto">
          <a:xfrm>
            <a:off x="4841875" y="3859212"/>
            <a:ext cx="4762" cy="522288"/>
          </a:xfrm>
          <a:custGeom>
            <a:avLst/>
            <a:gdLst>
              <a:gd name="T0" fmla="*/ 0 w 3"/>
              <a:gd name="T1" fmla="*/ 2147483647 h 329"/>
              <a:gd name="T2" fmla="*/ 2147483647 w 3"/>
              <a:gd name="T3" fmla="*/ 0 h 329"/>
              <a:gd name="T4" fmla="*/ 0 60000 65536"/>
              <a:gd name="T5" fmla="*/ 0 60000 65536"/>
              <a:gd name="T6" fmla="*/ 0 w 3"/>
              <a:gd name="T7" fmla="*/ 0 h 329"/>
              <a:gd name="T8" fmla="*/ 3 w 3"/>
              <a:gd name="T9" fmla="*/ 329 h 329"/>
            </a:gdLst>
            <a:ahLst/>
            <a:cxnLst>
              <a:cxn ang="T4">
                <a:pos x="T0" y="T1"/>
              </a:cxn>
              <a:cxn ang="T5">
                <a:pos x="T2" y="T3"/>
              </a:cxn>
            </a:cxnLst>
            <a:rect l="T6" t="T7" r="T8" b="T9"/>
            <a:pathLst>
              <a:path w="3" h="329">
                <a:moveTo>
                  <a:pt x="0" y="329"/>
                </a:moveTo>
                <a:lnTo>
                  <a:pt x="3" y="0"/>
                </a:lnTo>
              </a:path>
            </a:pathLst>
          </a:custGeom>
          <a:noFill/>
          <a:ln w="19050">
            <a:solidFill>
              <a:schemeClr val="tx1"/>
            </a:solidFill>
            <a:round/>
            <a:headEnd/>
            <a:tailEnd/>
          </a:ln>
        </p:spPr>
        <p:txBody>
          <a:bodyPr wrap="none" anchor="ctr">
            <a:prstTxWarp prst="textNoShape">
              <a:avLst/>
            </a:prstTxWarp>
          </a:bodyPr>
          <a:lstStyle/>
          <a:p>
            <a:endParaRPr lang="en-US"/>
          </a:p>
        </p:txBody>
      </p:sp>
      <p:sp>
        <p:nvSpPr>
          <p:cNvPr id="32" name="Line 72"/>
          <p:cNvSpPr>
            <a:spLocks noChangeShapeType="1"/>
          </p:cNvSpPr>
          <p:nvPr/>
        </p:nvSpPr>
        <p:spPr bwMode="auto">
          <a:xfrm flipV="1">
            <a:off x="3184525" y="4381500"/>
            <a:ext cx="0" cy="37465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 name="Line 73"/>
          <p:cNvSpPr>
            <a:spLocks noChangeShapeType="1"/>
          </p:cNvSpPr>
          <p:nvPr/>
        </p:nvSpPr>
        <p:spPr bwMode="auto">
          <a:xfrm flipV="1">
            <a:off x="3203575" y="5092700"/>
            <a:ext cx="0" cy="2413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4" name="Text Box 74"/>
          <p:cNvSpPr txBox="1">
            <a:spLocks noChangeArrowheads="1"/>
          </p:cNvSpPr>
          <p:nvPr/>
        </p:nvSpPr>
        <p:spPr bwMode="auto">
          <a:xfrm>
            <a:off x="1457325" y="3278187"/>
            <a:ext cx="406400" cy="457200"/>
          </a:xfrm>
          <a:prstGeom prst="rect">
            <a:avLst/>
          </a:prstGeom>
          <a:noFill/>
          <a:ln w="9525">
            <a:noFill/>
            <a:miter lim="800000"/>
            <a:headEnd/>
            <a:tailEnd/>
          </a:ln>
        </p:spPr>
        <p:txBody>
          <a:bodyPr wrap="none">
            <a:prstTxWarp prst="textNoShape">
              <a:avLst/>
            </a:prstTxWarp>
            <a:spAutoFit/>
          </a:bodyPr>
          <a:lstStyle/>
          <a:p>
            <a:pPr algn="ctr"/>
            <a:r>
              <a:rPr lang="en-US">
                <a:latin typeface="Comic Sans MS" charset="0"/>
              </a:rPr>
              <a:t>A</a:t>
            </a:r>
            <a:endParaRPr lang="en-US"/>
          </a:p>
        </p:txBody>
      </p:sp>
      <p:sp>
        <p:nvSpPr>
          <p:cNvPr id="35" name="Text Box 75"/>
          <p:cNvSpPr txBox="1">
            <a:spLocks noChangeArrowheads="1"/>
          </p:cNvSpPr>
          <p:nvPr/>
        </p:nvSpPr>
        <p:spPr bwMode="auto">
          <a:xfrm>
            <a:off x="6942137" y="4741862"/>
            <a:ext cx="376238" cy="457200"/>
          </a:xfrm>
          <a:prstGeom prst="rect">
            <a:avLst/>
          </a:prstGeom>
          <a:noFill/>
          <a:ln w="9525">
            <a:noFill/>
            <a:miter lim="800000"/>
            <a:headEnd/>
            <a:tailEnd/>
          </a:ln>
        </p:spPr>
        <p:txBody>
          <a:bodyPr wrap="none">
            <a:prstTxWarp prst="textNoShape">
              <a:avLst/>
            </a:prstTxWarp>
            <a:spAutoFit/>
          </a:bodyPr>
          <a:lstStyle/>
          <a:p>
            <a:pPr algn="ctr"/>
            <a:r>
              <a:rPr lang="en-US">
                <a:latin typeface="Comic Sans MS" charset="0"/>
              </a:rPr>
              <a:t>B</a:t>
            </a:r>
            <a:endParaRPr lang="en-US"/>
          </a:p>
        </p:txBody>
      </p:sp>
      <p:sp>
        <p:nvSpPr>
          <p:cNvPr id="36" name="Text Box 76"/>
          <p:cNvSpPr txBox="1">
            <a:spLocks noChangeArrowheads="1"/>
          </p:cNvSpPr>
          <p:nvPr/>
        </p:nvSpPr>
        <p:spPr bwMode="auto">
          <a:xfrm>
            <a:off x="5051425" y="3255962"/>
            <a:ext cx="368300" cy="457200"/>
          </a:xfrm>
          <a:prstGeom prst="rect">
            <a:avLst/>
          </a:prstGeom>
          <a:noFill/>
          <a:ln w="9525">
            <a:noFill/>
            <a:miter lim="800000"/>
            <a:headEnd/>
            <a:tailEnd/>
          </a:ln>
        </p:spPr>
        <p:txBody>
          <a:bodyPr wrap="none">
            <a:prstTxWarp prst="textNoShape">
              <a:avLst/>
            </a:prstTxWarp>
            <a:spAutoFit/>
          </a:bodyPr>
          <a:lstStyle/>
          <a:p>
            <a:pPr algn="ctr"/>
            <a:r>
              <a:rPr lang="en-US">
                <a:latin typeface="Comic Sans MS" charset="0"/>
              </a:rPr>
              <a:t>C</a:t>
            </a:r>
            <a:endParaRPr lang="en-US"/>
          </a:p>
        </p:txBody>
      </p:sp>
      <p:sp>
        <p:nvSpPr>
          <p:cNvPr id="37" name="Freeform 77"/>
          <p:cNvSpPr>
            <a:spLocks/>
          </p:cNvSpPr>
          <p:nvPr/>
        </p:nvSpPr>
        <p:spPr bwMode="auto">
          <a:xfrm>
            <a:off x="2019300" y="3836987"/>
            <a:ext cx="2967037" cy="704850"/>
          </a:xfrm>
          <a:custGeom>
            <a:avLst/>
            <a:gdLst>
              <a:gd name="T0" fmla="*/ 2147483647 w 1869"/>
              <a:gd name="T1" fmla="*/ 0 h 444"/>
              <a:gd name="T2" fmla="*/ 2147483647 w 1869"/>
              <a:gd name="T3" fmla="*/ 2147483647 h 444"/>
              <a:gd name="T4" fmla="*/ 0 w 1869"/>
              <a:gd name="T5" fmla="*/ 2147483647 h 444"/>
              <a:gd name="T6" fmla="*/ 0 60000 65536"/>
              <a:gd name="T7" fmla="*/ 0 60000 65536"/>
              <a:gd name="T8" fmla="*/ 0 60000 65536"/>
              <a:gd name="T9" fmla="*/ 0 w 1869"/>
              <a:gd name="T10" fmla="*/ 0 h 444"/>
              <a:gd name="T11" fmla="*/ 1869 w 1869"/>
              <a:gd name="T12" fmla="*/ 444 h 444"/>
            </a:gdLst>
            <a:ahLst/>
            <a:cxnLst>
              <a:cxn ang="T6">
                <a:pos x="T0" y="T1"/>
              </a:cxn>
              <a:cxn ang="T7">
                <a:pos x="T2" y="T3"/>
              </a:cxn>
              <a:cxn ang="T8">
                <a:pos x="T4" y="T5"/>
              </a:cxn>
            </a:cxnLst>
            <a:rect l="T9" t="T10" r="T11" b="T12"/>
            <a:pathLst>
              <a:path w="1869" h="444">
                <a:moveTo>
                  <a:pt x="1869" y="0"/>
                </a:moveTo>
                <a:lnTo>
                  <a:pt x="1869" y="444"/>
                </a:lnTo>
                <a:lnTo>
                  <a:pt x="0" y="444"/>
                </a:lnTo>
              </a:path>
            </a:pathLst>
          </a:custGeom>
          <a:noFill/>
          <a:ln w="28575">
            <a:solidFill>
              <a:srgbClr val="FF0000"/>
            </a:solidFill>
            <a:round/>
            <a:headEnd/>
            <a:tailEnd type="triangle" w="med" len="med"/>
          </a:ln>
        </p:spPr>
        <p:txBody>
          <a:bodyPr wrap="none" anchor="ctr">
            <a:prstTxWarp prst="textNoShape">
              <a:avLst/>
            </a:prstTxWarp>
          </a:bodyPr>
          <a:lstStyle/>
          <a:p>
            <a:endParaRPr lang="en-US"/>
          </a:p>
        </p:txBody>
      </p:sp>
      <p:grpSp>
        <p:nvGrpSpPr>
          <p:cNvPr id="38" name="Group 78"/>
          <p:cNvGrpSpPr>
            <a:grpSpLocks/>
          </p:cNvGrpSpPr>
          <p:nvPr/>
        </p:nvGrpSpPr>
        <p:grpSpPr bwMode="auto">
          <a:xfrm>
            <a:off x="2486025" y="4319587"/>
            <a:ext cx="2295525" cy="336550"/>
            <a:chOff x="2418" y="3342"/>
            <a:chExt cx="1446" cy="212"/>
          </a:xfrm>
        </p:grpSpPr>
        <p:sp>
          <p:nvSpPr>
            <p:cNvPr id="39" name="Rectangle 79"/>
            <p:cNvSpPr>
              <a:spLocks noChangeArrowheads="1"/>
            </p:cNvSpPr>
            <p:nvPr/>
          </p:nvSpPr>
          <p:spPr bwMode="auto">
            <a:xfrm>
              <a:off x="2463" y="3366"/>
              <a:ext cx="1356" cy="174"/>
            </a:xfrm>
            <a:prstGeom prst="rect">
              <a:avLst/>
            </a:prstGeom>
            <a:solidFill>
              <a:srgbClr val="FFFFFF"/>
            </a:solidFill>
            <a:ln w="12700">
              <a:solidFill>
                <a:schemeClr val="tx1"/>
              </a:solidFill>
              <a:miter lim="800000"/>
              <a:headEnd/>
              <a:tailEnd/>
            </a:ln>
          </p:spPr>
          <p:txBody>
            <a:bodyPr wrap="none" anchor="ctr">
              <a:prstTxWarp prst="textNoShape">
                <a:avLst/>
              </a:prstTxWarp>
            </a:bodyPr>
            <a:lstStyle/>
            <a:p>
              <a:endParaRPr lang="en-US"/>
            </a:p>
          </p:txBody>
        </p:sp>
        <p:sp>
          <p:nvSpPr>
            <p:cNvPr id="40" name="Line 80"/>
            <p:cNvSpPr>
              <a:spLocks noChangeShapeType="1"/>
            </p:cNvSpPr>
            <p:nvPr/>
          </p:nvSpPr>
          <p:spPr bwMode="auto">
            <a:xfrm>
              <a:off x="2784" y="3372"/>
              <a:ext cx="0" cy="16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 name="Line 81"/>
            <p:cNvSpPr>
              <a:spLocks noChangeShapeType="1"/>
            </p:cNvSpPr>
            <p:nvPr/>
          </p:nvSpPr>
          <p:spPr bwMode="auto">
            <a:xfrm>
              <a:off x="3186" y="3375"/>
              <a:ext cx="0" cy="16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2" name="Line 82"/>
            <p:cNvSpPr>
              <a:spLocks noChangeShapeType="1"/>
            </p:cNvSpPr>
            <p:nvPr/>
          </p:nvSpPr>
          <p:spPr bwMode="auto">
            <a:xfrm>
              <a:off x="3321" y="3375"/>
              <a:ext cx="0" cy="16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3" name="Text Box 83"/>
            <p:cNvSpPr txBox="1">
              <a:spLocks noChangeArrowheads="1"/>
            </p:cNvSpPr>
            <p:nvPr/>
          </p:nvSpPr>
          <p:spPr bwMode="auto">
            <a:xfrm>
              <a:off x="2418" y="3342"/>
              <a:ext cx="1446" cy="212"/>
            </a:xfrm>
            <a:prstGeom prst="rect">
              <a:avLst/>
            </a:prstGeom>
            <a:noFill/>
            <a:ln w="9525">
              <a:noFill/>
              <a:miter lim="800000"/>
              <a:headEnd/>
              <a:tailEnd/>
            </a:ln>
          </p:spPr>
          <p:txBody>
            <a:bodyPr>
              <a:prstTxWarp prst="textNoShape">
                <a:avLst/>
              </a:prstTxWarp>
              <a:spAutoFit/>
            </a:bodyPr>
            <a:lstStyle/>
            <a:p>
              <a:pPr algn="ctr"/>
              <a:r>
                <a:rPr lang="en-US" sz="1600">
                  <a:solidFill>
                    <a:srgbClr val="FF0000"/>
                  </a:solidFill>
                  <a:latin typeface="Arial" charset="0"/>
                </a:rPr>
                <a:t>src:B</a:t>
              </a:r>
              <a:r>
                <a:rPr lang="en-US" sz="1600">
                  <a:latin typeface="Arial" charset="0"/>
                </a:rPr>
                <a:t> dest:A     payload</a:t>
              </a:r>
              <a:endParaRPr lang="en-US" sz="1600"/>
            </a:p>
          </p:txBody>
        </p:sp>
      </p:grpSp>
      <p:pic>
        <p:nvPicPr>
          <p:cNvPr id="44" name="Picture 84"/>
          <p:cNvPicPr>
            <a:picLocks noChangeAspect="1" noChangeArrowheads="1"/>
          </p:cNvPicPr>
          <p:nvPr/>
        </p:nvPicPr>
        <p:blipFill>
          <a:blip r:embed="rId7"/>
          <a:srcRect/>
          <a:stretch>
            <a:fillRect/>
          </a:stretch>
        </p:blipFill>
        <p:spPr bwMode="auto">
          <a:xfrm>
            <a:off x="4618037" y="3351212"/>
            <a:ext cx="471488" cy="442913"/>
          </a:xfrm>
          <a:prstGeom prst="rect">
            <a:avLst/>
          </a:prstGeom>
          <a:noFill/>
          <a:ln w="31750">
            <a:noFill/>
            <a:miter lim="800000"/>
            <a:headEnd/>
            <a:tailEnd/>
          </a:ln>
        </p:spPr>
      </p:pic>
      <p:sp>
        <p:nvSpPr>
          <p:cNvPr id="3" name="Slide Number Placeholder 2"/>
          <p:cNvSpPr>
            <a:spLocks noGrp="1"/>
          </p:cNvSpPr>
          <p:nvPr>
            <p:ph type="sldNum" sz="quarter" idx="12"/>
          </p:nvPr>
        </p:nvSpPr>
        <p:spPr/>
        <p:txBody>
          <a:bodyPr/>
          <a:lstStyle/>
          <a:p>
            <a:fld id="{97150E91-196E-4D00-8354-DB118CF089B9}" type="slidenum">
              <a:rPr lang="en-US" smtClean="0"/>
              <a:t>8</a:t>
            </a:fld>
            <a:endParaRPr lang="en-US"/>
          </a:p>
        </p:txBody>
      </p:sp>
    </p:spTree>
    <p:extLst>
      <p:ext uri="{BB962C8B-B14F-4D97-AF65-F5344CB8AC3E}">
        <p14:creationId xmlns:p14="http://schemas.microsoft.com/office/powerpoint/2010/main" val="2920799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 and playback</a:t>
            </a:r>
            <a:endParaRPr lang="en-US" dirty="0"/>
          </a:p>
        </p:txBody>
      </p:sp>
      <p:sp>
        <p:nvSpPr>
          <p:cNvPr id="4" name="Rectangle 3"/>
          <p:cNvSpPr txBox="1">
            <a:spLocks noChangeArrowheads="1"/>
          </p:cNvSpPr>
          <p:nvPr/>
        </p:nvSpPr>
        <p:spPr>
          <a:xfrm>
            <a:off x="493713" y="1731963"/>
            <a:ext cx="8077200" cy="1484312"/>
          </a:xfrm>
          <a:prstGeom prst="rect">
            <a:avLst/>
          </a:prstGeom>
          <a:noFill/>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r>
              <a:rPr lang="en-US" dirty="0">
                <a:solidFill>
                  <a:schemeClr val="tx1"/>
                </a:solidFill>
              </a:rPr>
              <a:t>The bad guys can record and playback</a:t>
            </a:r>
            <a:endParaRPr lang="en-US" dirty="0" smtClean="0">
              <a:solidFill>
                <a:schemeClr val="tx1"/>
              </a:solidFill>
            </a:endParaRPr>
          </a:p>
          <a:p>
            <a:pPr lvl="1"/>
            <a:r>
              <a:rPr lang="en-US" dirty="0" smtClean="0">
                <a:solidFill>
                  <a:schemeClr val="tx1"/>
                </a:solidFill>
              </a:rPr>
              <a:t>sniff sensitive info (e.g., password), and use later</a:t>
            </a:r>
          </a:p>
          <a:p>
            <a:pPr lvl="2"/>
            <a:r>
              <a:rPr lang="en-US" dirty="0" smtClean="0">
                <a:solidFill>
                  <a:schemeClr val="tx1"/>
                </a:solidFill>
              </a:rPr>
              <a:t>password holder </a:t>
            </a:r>
            <a:r>
              <a:rPr lang="en-US" i="1" dirty="0" smtClean="0">
                <a:solidFill>
                  <a:schemeClr val="tx1"/>
                </a:solidFill>
              </a:rPr>
              <a:t>is </a:t>
            </a:r>
            <a:r>
              <a:rPr lang="en-US" dirty="0" smtClean="0">
                <a:solidFill>
                  <a:schemeClr val="tx1"/>
                </a:solidFill>
              </a:rPr>
              <a:t>the legit user from system point of view</a:t>
            </a:r>
            <a:endParaRPr lang="en-US" dirty="0">
              <a:solidFill>
                <a:schemeClr val="tx1"/>
              </a:solidFill>
            </a:endParaRPr>
          </a:p>
        </p:txBody>
      </p:sp>
      <p:graphicFrame>
        <p:nvGraphicFramePr>
          <p:cNvPr id="5" name="Object 43"/>
          <p:cNvGraphicFramePr>
            <a:graphicFrameLocks noChangeAspect="1"/>
          </p:cNvGraphicFramePr>
          <p:nvPr>
            <p:extLst/>
          </p:nvPr>
        </p:nvGraphicFramePr>
        <p:xfrm>
          <a:off x="6099175" y="5414963"/>
          <a:ext cx="668338" cy="530225"/>
        </p:xfrm>
        <a:graphic>
          <a:graphicData uri="http://schemas.openxmlformats.org/presentationml/2006/ole">
            <mc:AlternateContent xmlns:mc="http://schemas.openxmlformats.org/markup-compatibility/2006">
              <mc:Choice xmlns:v="urn:schemas-microsoft-com:vml" Requires="v">
                <p:oleObj spid="_x0000_s2084" name="ClipArt" r:id="rId4" imgW="1305000" imgH="1085760" progId="MS_ClipArt_Gallery.2">
                  <p:embed/>
                </p:oleObj>
              </mc:Choice>
              <mc:Fallback>
                <p:oleObj name="ClipArt" r:id="rId4" imgW="1305000" imgH="108576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9175" y="5414963"/>
                        <a:ext cx="668338"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 name="Group 44"/>
          <p:cNvGrpSpPr>
            <a:grpSpLocks/>
          </p:cNvGrpSpPr>
          <p:nvPr/>
        </p:nvGrpSpPr>
        <p:grpSpPr bwMode="auto">
          <a:xfrm>
            <a:off x="1709738" y="3984625"/>
            <a:ext cx="384175" cy="723900"/>
            <a:chOff x="4180" y="783"/>
            <a:chExt cx="150" cy="307"/>
          </a:xfrm>
        </p:grpSpPr>
        <p:sp>
          <p:nvSpPr>
            <p:cNvPr id="7" name="AutoShape 45"/>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8" name="Rectangle 46"/>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9" name="Rectangle 47"/>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10" name="AutoShape 48"/>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11" name="Line 49"/>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2" name="Line 50"/>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3" name="Rectangle 51"/>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4" name="Rectangle 52"/>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15" name="Group 53"/>
          <p:cNvGrpSpPr>
            <a:grpSpLocks/>
          </p:cNvGrpSpPr>
          <p:nvPr/>
        </p:nvGrpSpPr>
        <p:grpSpPr bwMode="auto">
          <a:xfrm>
            <a:off x="2663825" y="5475288"/>
            <a:ext cx="642938" cy="328612"/>
            <a:chOff x="3600" y="219"/>
            <a:chExt cx="360" cy="175"/>
          </a:xfrm>
        </p:grpSpPr>
        <p:sp>
          <p:nvSpPr>
            <p:cNvPr id="16" name="Oval 54"/>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17" name="Line 55"/>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8" name="Line 56"/>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19" name="Rectangle 57"/>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en-US"/>
            </a:p>
          </p:txBody>
        </p:sp>
        <p:sp>
          <p:nvSpPr>
            <p:cNvPr id="20" name="Oval 58"/>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21" name="Group 59"/>
            <p:cNvGrpSpPr>
              <a:grpSpLocks/>
            </p:cNvGrpSpPr>
            <p:nvPr/>
          </p:nvGrpSpPr>
          <p:grpSpPr bwMode="auto">
            <a:xfrm>
              <a:off x="3686" y="244"/>
              <a:ext cx="177" cy="66"/>
              <a:chOff x="2848" y="848"/>
              <a:chExt cx="140" cy="98"/>
            </a:xfrm>
          </p:grpSpPr>
          <p:sp>
            <p:nvSpPr>
              <p:cNvPr id="26" name="Line 6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27" name="Line 6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28" name="Line 6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22" name="Group 63"/>
            <p:cNvGrpSpPr>
              <a:grpSpLocks/>
            </p:cNvGrpSpPr>
            <p:nvPr/>
          </p:nvGrpSpPr>
          <p:grpSpPr bwMode="auto">
            <a:xfrm flipV="1">
              <a:off x="3686" y="243"/>
              <a:ext cx="177" cy="66"/>
              <a:chOff x="2848" y="848"/>
              <a:chExt cx="140" cy="98"/>
            </a:xfrm>
          </p:grpSpPr>
          <p:sp>
            <p:nvSpPr>
              <p:cNvPr id="23" name="Line 64"/>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24" name="Line 65"/>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25" name="Line 66"/>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aphicFrame>
        <p:nvGraphicFramePr>
          <p:cNvPr id="29" name="Object 67"/>
          <p:cNvGraphicFramePr>
            <a:graphicFrameLocks noChangeAspect="1"/>
          </p:cNvGraphicFramePr>
          <p:nvPr>
            <p:extLst/>
          </p:nvPr>
        </p:nvGraphicFramePr>
        <p:xfrm>
          <a:off x="4241800" y="4046538"/>
          <a:ext cx="668338" cy="530225"/>
        </p:xfrm>
        <a:graphic>
          <a:graphicData uri="http://schemas.openxmlformats.org/presentationml/2006/ole">
            <mc:AlternateContent xmlns:mc="http://schemas.openxmlformats.org/markup-compatibility/2006">
              <mc:Choice xmlns:v="urn:schemas-microsoft-com:vml" Requires="v">
                <p:oleObj spid="_x0000_s2085" name="ClipArt" r:id="rId6" imgW="1305000" imgH="1085760" progId="MS_ClipArt_Gallery.2">
                  <p:embed/>
                </p:oleObj>
              </mc:Choice>
              <mc:Fallback>
                <p:oleObj name="ClipArt" r:id="rId6" imgW="1305000" imgH="108576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41800" y="4046538"/>
                        <a:ext cx="668338"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Freeform 68"/>
          <p:cNvSpPr>
            <a:spLocks/>
          </p:cNvSpPr>
          <p:nvPr/>
        </p:nvSpPr>
        <p:spPr bwMode="auto">
          <a:xfrm>
            <a:off x="1809750" y="4710113"/>
            <a:ext cx="4587875" cy="728662"/>
          </a:xfrm>
          <a:custGeom>
            <a:avLst/>
            <a:gdLst>
              <a:gd name="T0" fmla="*/ 2147483647 w 2620"/>
              <a:gd name="T1" fmla="*/ 0 h 459"/>
              <a:gd name="T2" fmla="*/ 0 w 2620"/>
              <a:gd name="T3" fmla="*/ 2147483647 h 459"/>
              <a:gd name="T4" fmla="*/ 2147483647 w 2620"/>
              <a:gd name="T5" fmla="*/ 2147483647 h 459"/>
              <a:gd name="T6" fmla="*/ 2147483647 w 2620"/>
              <a:gd name="T7" fmla="*/ 2147483647 h 459"/>
              <a:gd name="T8" fmla="*/ 0 60000 65536"/>
              <a:gd name="T9" fmla="*/ 0 60000 65536"/>
              <a:gd name="T10" fmla="*/ 0 60000 65536"/>
              <a:gd name="T11" fmla="*/ 0 60000 65536"/>
              <a:gd name="T12" fmla="*/ 0 w 2620"/>
              <a:gd name="T13" fmla="*/ 0 h 459"/>
              <a:gd name="T14" fmla="*/ 2620 w 2620"/>
              <a:gd name="T15" fmla="*/ 459 h 459"/>
            </a:gdLst>
            <a:ahLst/>
            <a:cxnLst>
              <a:cxn ang="T8">
                <a:pos x="T0" y="T1"/>
              </a:cxn>
              <a:cxn ang="T9">
                <a:pos x="T2" y="T3"/>
              </a:cxn>
              <a:cxn ang="T10">
                <a:pos x="T4" y="T5"/>
              </a:cxn>
              <a:cxn ang="T11">
                <a:pos x="T6" y="T7"/>
              </a:cxn>
            </a:cxnLst>
            <a:rect l="T12" t="T13" r="T14" b="T15"/>
            <a:pathLst>
              <a:path w="2620" h="459">
                <a:moveTo>
                  <a:pt x="2" y="0"/>
                </a:moveTo>
                <a:lnTo>
                  <a:pt x="0" y="253"/>
                </a:lnTo>
                <a:lnTo>
                  <a:pt x="2620" y="253"/>
                </a:lnTo>
                <a:lnTo>
                  <a:pt x="2620" y="459"/>
                </a:lnTo>
              </a:path>
            </a:pathLst>
          </a:custGeom>
          <a:noFill/>
          <a:ln w="19050">
            <a:solidFill>
              <a:schemeClr val="tx1"/>
            </a:solidFill>
            <a:round/>
            <a:headEnd/>
            <a:tailEnd/>
          </a:ln>
        </p:spPr>
        <p:txBody>
          <a:bodyPr wrap="none" anchor="ctr">
            <a:prstTxWarp prst="textNoShape">
              <a:avLst/>
            </a:prstTxWarp>
          </a:bodyPr>
          <a:lstStyle/>
          <a:p>
            <a:endParaRPr lang="en-US"/>
          </a:p>
        </p:txBody>
      </p:sp>
      <p:sp>
        <p:nvSpPr>
          <p:cNvPr id="31" name="Freeform 69"/>
          <p:cNvSpPr>
            <a:spLocks/>
          </p:cNvSpPr>
          <p:nvPr/>
        </p:nvSpPr>
        <p:spPr bwMode="auto">
          <a:xfrm>
            <a:off x="4641850" y="4579938"/>
            <a:ext cx="4763" cy="522287"/>
          </a:xfrm>
          <a:custGeom>
            <a:avLst/>
            <a:gdLst>
              <a:gd name="T0" fmla="*/ 0 w 3"/>
              <a:gd name="T1" fmla="*/ 2147483647 h 329"/>
              <a:gd name="T2" fmla="*/ 2147483647 w 3"/>
              <a:gd name="T3" fmla="*/ 0 h 329"/>
              <a:gd name="T4" fmla="*/ 0 60000 65536"/>
              <a:gd name="T5" fmla="*/ 0 60000 65536"/>
              <a:gd name="T6" fmla="*/ 0 w 3"/>
              <a:gd name="T7" fmla="*/ 0 h 329"/>
              <a:gd name="T8" fmla="*/ 3 w 3"/>
              <a:gd name="T9" fmla="*/ 329 h 329"/>
            </a:gdLst>
            <a:ahLst/>
            <a:cxnLst>
              <a:cxn ang="T4">
                <a:pos x="T0" y="T1"/>
              </a:cxn>
              <a:cxn ang="T5">
                <a:pos x="T2" y="T3"/>
              </a:cxn>
            </a:cxnLst>
            <a:rect l="T6" t="T7" r="T8" b="T9"/>
            <a:pathLst>
              <a:path w="3" h="329">
                <a:moveTo>
                  <a:pt x="0" y="329"/>
                </a:moveTo>
                <a:lnTo>
                  <a:pt x="3" y="0"/>
                </a:lnTo>
              </a:path>
            </a:pathLst>
          </a:custGeom>
          <a:noFill/>
          <a:ln w="19050">
            <a:solidFill>
              <a:schemeClr val="tx1"/>
            </a:solidFill>
            <a:round/>
            <a:headEnd/>
            <a:tailEnd/>
          </a:ln>
        </p:spPr>
        <p:txBody>
          <a:bodyPr wrap="none" anchor="ctr">
            <a:prstTxWarp prst="textNoShape">
              <a:avLst/>
            </a:prstTxWarp>
          </a:bodyPr>
          <a:lstStyle/>
          <a:p>
            <a:endParaRPr lang="en-US"/>
          </a:p>
        </p:txBody>
      </p:sp>
      <p:sp>
        <p:nvSpPr>
          <p:cNvPr id="32" name="Line 70"/>
          <p:cNvSpPr>
            <a:spLocks noChangeShapeType="1"/>
          </p:cNvSpPr>
          <p:nvPr/>
        </p:nvSpPr>
        <p:spPr bwMode="auto">
          <a:xfrm flipV="1">
            <a:off x="2984500" y="5102225"/>
            <a:ext cx="0" cy="37465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3" name="Line 71"/>
          <p:cNvSpPr>
            <a:spLocks noChangeShapeType="1"/>
          </p:cNvSpPr>
          <p:nvPr/>
        </p:nvSpPr>
        <p:spPr bwMode="auto">
          <a:xfrm flipV="1">
            <a:off x="3003550" y="5813425"/>
            <a:ext cx="0" cy="2413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34" name="Text Box 72"/>
          <p:cNvSpPr txBox="1">
            <a:spLocks noChangeArrowheads="1"/>
          </p:cNvSpPr>
          <p:nvPr/>
        </p:nvSpPr>
        <p:spPr bwMode="auto">
          <a:xfrm>
            <a:off x="1257300" y="3998913"/>
            <a:ext cx="406400" cy="457200"/>
          </a:xfrm>
          <a:prstGeom prst="rect">
            <a:avLst/>
          </a:prstGeom>
          <a:noFill/>
          <a:ln w="9525">
            <a:noFill/>
            <a:miter lim="800000"/>
            <a:headEnd/>
            <a:tailEnd/>
          </a:ln>
        </p:spPr>
        <p:txBody>
          <a:bodyPr wrap="none">
            <a:prstTxWarp prst="textNoShape">
              <a:avLst/>
            </a:prstTxWarp>
            <a:spAutoFit/>
          </a:bodyPr>
          <a:lstStyle/>
          <a:p>
            <a:pPr algn="ctr"/>
            <a:r>
              <a:rPr lang="en-US">
                <a:latin typeface="Comic Sans MS" charset="0"/>
              </a:rPr>
              <a:t>A</a:t>
            </a:r>
            <a:endParaRPr lang="en-US"/>
          </a:p>
        </p:txBody>
      </p:sp>
      <p:sp>
        <p:nvSpPr>
          <p:cNvPr id="35" name="Text Box 73"/>
          <p:cNvSpPr txBox="1">
            <a:spLocks noChangeArrowheads="1"/>
          </p:cNvSpPr>
          <p:nvPr/>
        </p:nvSpPr>
        <p:spPr bwMode="auto">
          <a:xfrm>
            <a:off x="6742113" y="5462588"/>
            <a:ext cx="376237" cy="457200"/>
          </a:xfrm>
          <a:prstGeom prst="rect">
            <a:avLst/>
          </a:prstGeom>
          <a:noFill/>
          <a:ln w="9525">
            <a:noFill/>
            <a:miter lim="800000"/>
            <a:headEnd/>
            <a:tailEnd/>
          </a:ln>
        </p:spPr>
        <p:txBody>
          <a:bodyPr wrap="none">
            <a:prstTxWarp prst="textNoShape">
              <a:avLst/>
            </a:prstTxWarp>
            <a:spAutoFit/>
          </a:bodyPr>
          <a:lstStyle/>
          <a:p>
            <a:pPr algn="ctr"/>
            <a:r>
              <a:rPr lang="en-US">
                <a:latin typeface="Comic Sans MS" charset="0"/>
              </a:rPr>
              <a:t>B</a:t>
            </a:r>
            <a:endParaRPr lang="en-US"/>
          </a:p>
        </p:txBody>
      </p:sp>
      <p:sp>
        <p:nvSpPr>
          <p:cNvPr id="36" name="Text Box 74"/>
          <p:cNvSpPr txBox="1">
            <a:spLocks noChangeArrowheads="1"/>
          </p:cNvSpPr>
          <p:nvPr/>
        </p:nvSpPr>
        <p:spPr bwMode="auto">
          <a:xfrm>
            <a:off x="4365625" y="3616325"/>
            <a:ext cx="368300" cy="457200"/>
          </a:xfrm>
          <a:prstGeom prst="rect">
            <a:avLst/>
          </a:prstGeom>
          <a:noFill/>
          <a:ln w="9525">
            <a:noFill/>
            <a:miter lim="800000"/>
            <a:headEnd/>
            <a:tailEnd/>
          </a:ln>
        </p:spPr>
        <p:txBody>
          <a:bodyPr wrap="none">
            <a:prstTxWarp prst="textNoShape">
              <a:avLst/>
            </a:prstTxWarp>
            <a:spAutoFit/>
          </a:bodyPr>
          <a:lstStyle/>
          <a:p>
            <a:pPr algn="ctr"/>
            <a:r>
              <a:rPr lang="en-US">
                <a:latin typeface="Comic Sans MS" charset="0"/>
              </a:rPr>
              <a:t>C</a:t>
            </a:r>
            <a:endParaRPr lang="en-US"/>
          </a:p>
        </p:txBody>
      </p:sp>
      <p:grpSp>
        <p:nvGrpSpPr>
          <p:cNvPr id="37" name="Group 84"/>
          <p:cNvGrpSpPr>
            <a:grpSpLocks/>
          </p:cNvGrpSpPr>
          <p:nvPr/>
        </p:nvGrpSpPr>
        <p:grpSpPr bwMode="auto">
          <a:xfrm>
            <a:off x="4800600" y="4795838"/>
            <a:ext cx="3538538" cy="290512"/>
            <a:chOff x="3114" y="3021"/>
            <a:chExt cx="2229" cy="183"/>
          </a:xfrm>
        </p:grpSpPr>
        <p:sp>
          <p:nvSpPr>
            <p:cNvPr id="38" name="Rectangle 76"/>
            <p:cNvSpPr>
              <a:spLocks noChangeArrowheads="1"/>
            </p:cNvSpPr>
            <p:nvPr/>
          </p:nvSpPr>
          <p:spPr bwMode="auto">
            <a:xfrm>
              <a:off x="3114" y="3021"/>
              <a:ext cx="2229" cy="183"/>
            </a:xfrm>
            <a:prstGeom prst="rect">
              <a:avLst/>
            </a:prstGeom>
            <a:solidFill>
              <a:srgbClr val="FFFFFF"/>
            </a:solidFill>
            <a:ln w="12700">
              <a:solidFill>
                <a:schemeClr val="tx1"/>
              </a:solidFill>
              <a:miter lim="800000"/>
              <a:headEnd/>
              <a:tailEnd/>
            </a:ln>
          </p:spPr>
          <p:txBody>
            <a:bodyPr wrap="none" anchor="ctr">
              <a:prstTxWarp prst="textNoShape">
                <a:avLst/>
              </a:prstTxWarp>
            </a:bodyPr>
            <a:lstStyle/>
            <a:p>
              <a:endParaRPr lang="en-US"/>
            </a:p>
          </p:txBody>
        </p:sp>
        <p:sp>
          <p:nvSpPr>
            <p:cNvPr id="39" name="Line 77"/>
            <p:cNvSpPr>
              <a:spLocks noChangeShapeType="1"/>
            </p:cNvSpPr>
            <p:nvPr/>
          </p:nvSpPr>
          <p:spPr bwMode="auto">
            <a:xfrm>
              <a:off x="3435" y="3027"/>
              <a:ext cx="0" cy="16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0" name="Line 78"/>
            <p:cNvSpPr>
              <a:spLocks noChangeShapeType="1"/>
            </p:cNvSpPr>
            <p:nvPr/>
          </p:nvSpPr>
          <p:spPr bwMode="auto">
            <a:xfrm>
              <a:off x="3837" y="3030"/>
              <a:ext cx="0" cy="16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41" name="Line 79"/>
            <p:cNvSpPr>
              <a:spLocks noChangeShapeType="1"/>
            </p:cNvSpPr>
            <p:nvPr/>
          </p:nvSpPr>
          <p:spPr bwMode="auto">
            <a:xfrm>
              <a:off x="3972" y="3030"/>
              <a:ext cx="0" cy="16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42" name="Text Box 80"/>
          <p:cNvSpPr txBox="1">
            <a:spLocks noChangeArrowheads="1"/>
          </p:cNvSpPr>
          <p:nvPr/>
        </p:nvSpPr>
        <p:spPr bwMode="auto">
          <a:xfrm>
            <a:off x="4727575" y="4772025"/>
            <a:ext cx="3860800" cy="336550"/>
          </a:xfrm>
          <a:prstGeom prst="rect">
            <a:avLst/>
          </a:prstGeom>
          <a:noFill/>
          <a:ln w="9525">
            <a:noFill/>
            <a:miter lim="800000"/>
            <a:headEnd/>
            <a:tailEnd/>
          </a:ln>
        </p:spPr>
        <p:txBody>
          <a:bodyPr>
            <a:prstTxWarp prst="textNoShape">
              <a:avLst/>
            </a:prstTxWarp>
            <a:spAutoFit/>
          </a:bodyPr>
          <a:lstStyle/>
          <a:p>
            <a:r>
              <a:rPr lang="en-US" sz="1600">
                <a:latin typeface="Arial" charset="0"/>
              </a:rPr>
              <a:t>src:B dest:A     user: B; password: foo</a:t>
            </a:r>
            <a:endParaRPr lang="en-US" sz="1600"/>
          </a:p>
        </p:txBody>
      </p:sp>
      <p:sp>
        <p:nvSpPr>
          <p:cNvPr id="43" name="Freeform 81"/>
          <p:cNvSpPr>
            <a:spLocks/>
          </p:cNvSpPr>
          <p:nvPr/>
        </p:nvSpPr>
        <p:spPr bwMode="auto">
          <a:xfrm>
            <a:off x="1731963" y="4751388"/>
            <a:ext cx="4510087" cy="674687"/>
          </a:xfrm>
          <a:custGeom>
            <a:avLst/>
            <a:gdLst>
              <a:gd name="T0" fmla="*/ 2147483647 w 2841"/>
              <a:gd name="T1" fmla="*/ 2147483647 h 425"/>
              <a:gd name="T2" fmla="*/ 2147483647 w 2841"/>
              <a:gd name="T3" fmla="*/ 2147483647 h 425"/>
              <a:gd name="T4" fmla="*/ 0 w 2841"/>
              <a:gd name="T5" fmla="*/ 2147483647 h 425"/>
              <a:gd name="T6" fmla="*/ 0 w 2841"/>
              <a:gd name="T7" fmla="*/ 0 h 425"/>
              <a:gd name="T8" fmla="*/ 0 60000 65536"/>
              <a:gd name="T9" fmla="*/ 0 60000 65536"/>
              <a:gd name="T10" fmla="*/ 0 60000 65536"/>
              <a:gd name="T11" fmla="*/ 0 60000 65536"/>
              <a:gd name="T12" fmla="*/ 0 w 2841"/>
              <a:gd name="T13" fmla="*/ 0 h 425"/>
              <a:gd name="T14" fmla="*/ 2841 w 2841"/>
              <a:gd name="T15" fmla="*/ 425 h 425"/>
            </a:gdLst>
            <a:ahLst/>
            <a:cxnLst>
              <a:cxn ang="T8">
                <a:pos x="T0" y="T1"/>
              </a:cxn>
              <a:cxn ang="T9">
                <a:pos x="T2" y="T3"/>
              </a:cxn>
              <a:cxn ang="T10">
                <a:pos x="T4" y="T5"/>
              </a:cxn>
              <a:cxn ang="T11">
                <a:pos x="T6" y="T7"/>
              </a:cxn>
            </a:cxnLst>
            <a:rect l="T12" t="T13" r="T14" b="T15"/>
            <a:pathLst>
              <a:path w="2841" h="425">
                <a:moveTo>
                  <a:pt x="2841" y="425"/>
                </a:moveTo>
                <a:lnTo>
                  <a:pt x="2841" y="273"/>
                </a:lnTo>
                <a:lnTo>
                  <a:pt x="0" y="271"/>
                </a:lnTo>
                <a:lnTo>
                  <a:pt x="0" y="0"/>
                </a:lnTo>
              </a:path>
            </a:pathLst>
          </a:custGeom>
          <a:noFill/>
          <a:ln w="28575">
            <a:solidFill>
              <a:srgbClr val="FF0000"/>
            </a:solidFill>
            <a:round/>
            <a:headEnd/>
            <a:tailEnd type="triangle" w="med" len="med"/>
          </a:ln>
        </p:spPr>
        <p:txBody>
          <a:bodyPr wrap="none" anchor="ctr">
            <a:prstTxWarp prst="textNoShape">
              <a:avLst/>
            </a:prstTxWarp>
          </a:bodyPr>
          <a:lstStyle/>
          <a:p>
            <a:endParaRPr lang="en-US"/>
          </a:p>
        </p:txBody>
      </p:sp>
      <p:sp>
        <p:nvSpPr>
          <p:cNvPr id="44" name="Line 82"/>
          <p:cNvSpPr>
            <a:spLocks noChangeShapeType="1"/>
          </p:cNvSpPr>
          <p:nvPr/>
        </p:nvSpPr>
        <p:spPr bwMode="auto">
          <a:xfrm flipV="1">
            <a:off x="4749800" y="4581525"/>
            <a:ext cx="0" cy="603250"/>
          </a:xfrm>
          <a:prstGeom prst="line">
            <a:avLst/>
          </a:prstGeom>
          <a:noFill/>
          <a:ln w="28575">
            <a:solidFill>
              <a:srgbClr val="FF0000"/>
            </a:solidFill>
            <a:round/>
            <a:headEnd/>
            <a:tailEnd type="triangle" w="med" len="med"/>
          </a:ln>
        </p:spPr>
        <p:txBody>
          <a:bodyPr wrap="none" anchor="ctr">
            <a:prstTxWarp prst="textNoShape">
              <a:avLst/>
            </a:prstTxWarp>
          </a:bodyPr>
          <a:lstStyle/>
          <a:p>
            <a:endParaRPr lang="en-US"/>
          </a:p>
        </p:txBody>
      </p:sp>
      <p:pic>
        <p:nvPicPr>
          <p:cNvPr id="45" name="Picture 83"/>
          <p:cNvPicPr>
            <a:picLocks noChangeAspect="1" noChangeArrowheads="1"/>
          </p:cNvPicPr>
          <p:nvPr/>
        </p:nvPicPr>
        <p:blipFill>
          <a:blip r:embed="rId7"/>
          <a:srcRect/>
          <a:stretch>
            <a:fillRect/>
          </a:stretch>
        </p:blipFill>
        <p:spPr bwMode="auto">
          <a:xfrm>
            <a:off x="4356100" y="4029075"/>
            <a:ext cx="471488" cy="442913"/>
          </a:xfrm>
          <a:prstGeom prst="rect">
            <a:avLst/>
          </a:prstGeom>
          <a:noFill/>
          <a:ln w="31750">
            <a:noFill/>
            <a:miter lim="800000"/>
            <a:headEnd/>
            <a:tailEnd/>
          </a:ln>
        </p:spPr>
      </p:pic>
      <p:pic>
        <p:nvPicPr>
          <p:cNvPr id="46" name="Picture 85" descr="EN00179_[1]"/>
          <p:cNvPicPr>
            <a:picLocks noChangeAspect="1" noChangeArrowheads="1"/>
          </p:cNvPicPr>
          <p:nvPr/>
        </p:nvPicPr>
        <p:blipFill>
          <a:blip r:embed="rId8"/>
          <a:srcRect/>
          <a:stretch>
            <a:fillRect/>
          </a:stretch>
        </p:blipFill>
        <p:spPr bwMode="auto">
          <a:xfrm>
            <a:off x="4637088" y="4284663"/>
            <a:ext cx="681037" cy="528637"/>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97150E91-196E-4D00-8354-DB118CF089B9}" type="slidenum">
              <a:rPr lang="en-US" smtClean="0"/>
              <a:t>9</a:t>
            </a:fld>
            <a:endParaRPr lang="en-US"/>
          </a:p>
        </p:txBody>
      </p:sp>
    </p:spTree>
    <p:extLst>
      <p:ext uri="{BB962C8B-B14F-4D97-AF65-F5344CB8AC3E}">
        <p14:creationId xmlns:p14="http://schemas.microsoft.com/office/powerpoint/2010/main" val="14113368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Template>
  <TotalTime>41</TotalTime>
  <Words>1129</Words>
  <Application>Microsoft Office PowerPoint</Application>
  <PresentationFormat>On-screen Show (4:3)</PresentationFormat>
  <Paragraphs>259</Paragraphs>
  <Slides>22</Slides>
  <Notes>18</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6" baseType="lpstr">
      <vt:lpstr>ＭＳ Ｐゴシック</vt:lpstr>
      <vt:lpstr>Arial</vt:lpstr>
      <vt:lpstr>Calibri</vt:lpstr>
      <vt:lpstr>Century Gothic</vt:lpstr>
      <vt:lpstr>Comic Sans MS</vt:lpstr>
      <vt:lpstr>Courier New</vt:lpstr>
      <vt:lpstr>Gill Sans MT</vt:lpstr>
      <vt:lpstr>Times New Roman</vt:lpstr>
      <vt:lpstr>Wingdings</vt:lpstr>
      <vt:lpstr>Wingdings 2</vt:lpstr>
      <vt:lpstr>Wingdings 3</vt:lpstr>
      <vt:lpstr>ZapfDingbats</vt:lpstr>
      <vt:lpstr>Module</vt:lpstr>
      <vt:lpstr>ClipArt</vt:lpstr>
      <vt:lpstr>Network Security</vt:lpstr>
      <vt:lpstr>Why network security?</vt:lpstr>
      <vt:lpstr>Malware</vt:lpstr>
      <vt:lpstr>Types of malware</vt:lpstr>
      <vt:lpstr>Example: SQL Slammer (2003)</vt:lpstr>
      <vt:lpstr>Denial of service</vt:lpstr>
      <vt:lpstr>Packet sniffing</vt:lpstr>
      <vt:lpstr>IP spoofing</vt:lpstr>
      <vt:lpstr>Record and playback</vt:lpstr>
      <vt:lpstr>Secure communication</vt:lpstr>
      <vt:lpstr>Cryptography</vt:lpstr>
      <vt:lpstr>The language of cryptography</vt:lpstr>
      <vt:lpstr>Simple encryption scheme</vt:lpstr>
      <vt:lpstr>Breaking an encryption scheme</vt:lpstr>
      <vt:lpstr>Types of Cryptography</vt:lpstr>
      <vt:lpstr>Message Integrity</vt:lpstr>
      <vt:lpstr>Message Digests</vt:lpstr>
      <vt:lpstr>Symmetric key cryptography</vt:lpstr>
      <vt:lpstr>Public Key Cryptography</vt:lpstr>
      <vt:lpstr>Digital signatures</vt:lpstr>
      <vt:lpstr>Curious for more?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Maryam Elahi</dc:creator>
  <cp:lastModifiedBy>Maryam Elahi</cp:lastModifiedBy>
  <cp:revision>24</cp:revision>
  <dcterms:created xsi:type="dcterms:W3CDTF">2014-04-01T00:02:30Z</dcterms:created>
  <dcterms:modified xsi:type="dcterms:W3CDTF">2014-04-01T00:44:09Z</dcterms:modified>
</cp:coreProperties>
</file>