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0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A0985-9A3E-AD49-89FE-EA8BCBF6B21B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58013-4078-E447-890F-5B367A36B4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6738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A47F5-64DA-4843-AB44-93C583676F02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9CFF4-94E6-AC45-8130-A796F26EAD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593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C, there are two different namespaces of types: a namespace of </a:t>
            </a:r>
            <a:r>
              <a:rPr lang="en-US" dirty="0" err="1" smtClean="0"/>
              <a:t>struct</a:t>
            </a:r>
            <a:r>
              <a:rPr lang="en-US" dirty="0" smtClean="0"/>
              <a:t>/union/</a:t>
            </a:r>
            <a:r>
              <a:rPr lang="en-US" dirty="0" err="1" smtClean="0"/>
              <a:t>enum</a:t>
            </a:r>
            <a:r>
              <a:rPr lang="en-US" dirty="0" smtClean="0"/>
              <a:t> tag names and a namespace of </a:t>
            </a:r>
            <a:r>
              <a:rPr lang="en-US" dirty="0" err="1" smtClean="0"/>
              <a:t>typedef</a:t>
            </a:r>
            <a:r>
              <a:rPr lang="en-US" dirty="0" smtClean="0"/>
              <a:t> names. In C++, all </a:t>
            </a:r>
            <a:r>
              <a:rPr lang="en-US" dirty="0" err="1" smtClean="0"/>
              <a:t>struct</a:t>
            </a:r>
            <a:r>
              <a:rPr lang="en-US" dirty="0" smtClean="0"/>
              <a:t>/union/</a:t>
            </a:r>
            <a:r>
              <a:rPr lang="en-US" dirty="0" err="1" smtClean="0"/>
              <a:t>enum</a:t>
            </a:r>
            <a:r>
              <a:rPr lang="en-US" dirty="0" smtClean="0"/>
              <a:t>/class declarations act like they are implicitly </a:t>
            </a:r>
            <a:r>
              <a:rPr lang="en-US" dirty="0" err="1" smtClean="0"/>
              <a:t>typedef'ed</a:t>
            </a:r>
            <a:r>
              <a:rPr lang="en-US" dirty="0" smtClean="0"/>
              <a:t>, as long as the name is not hidden by another declaration with the same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9CFF4-94E6-AC45-8130-A796F26EADA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42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r>
              <a:rPr lang="en-US" baseline="0" dirty="0" smtClean="0"/>
              <a:t> Operator: &amp;</a:t>
            </a:r>
          </a:p>
          <a:p>
            <a:r>
              <a:rPr lang="en-US" baseline="0" dirty="0" smtClean="0"/>
              <a:t>Dereference Operator: 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9CFF4-94E6-AC45-8130-A796F26EADA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151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r>
              <a:rPr lang="en-US" baseline="0" dirty="0" smtClean="0"/>
              <a:t> Operator: &amp;</a:t>
            </a:r>
          </a:p>
          <a:p>
            <a:r>
              <a:rPr lang="en-US" baseline="0" dirty="0" smtClean="0"/>
              <a:t>Dereference Operator: *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9CFF4-94E6-AC45-8130-A796F26EADA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3838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42B-C182-3F4C-94A6-74B1247329BD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B0D3-F0EC-A948-BCCF-E4E778C0F127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08A-3FC7-C945-B6EB-562F8189D183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43E8-6654-394D-8CFE-8E702FEF456A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1C6-4A53-CB47-8DC2-1CACF39A1869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8544-C919-2B46-AF92-2A936A16D777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ED3C-C2ED-9A41-AA4B-73E47A817DE6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3786-AF78-A74D-9E08-9C6C98F34C06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556F-0E0B-BA4A-8707-CB116AB74571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1592-6430-894F-90A7-2CABA12D4CE6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CA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6FE398B-3014-FF43-A529-C5D3BF93085E}" type="datetime1">
              <a:rPr lang="en-CA" smtClean="0"/>
              <a:pPr/>
              <a:t>15/01/2014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4AB8AED-06F6-3B44-AFAC-C44D9BF2E616}" type="datetime1">
              <a:rPr lang="en-CA" smtClean="0"/>
              <a:pPr/>
              <a:t>15/01/2014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rogramming.com/tutorial/c-tutorial.html" TargetMode="External"/><Relationship Id="rId2" Type="http://schemas.openxmlformats.org/officeDocument/2006/relationships/hyperlink" Target="http://faculty.ksu.edu.sa/jebari_chaker/papers/C_for_Java_Programmer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eej.us/guide/bgnet/output/html/multipage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Calgary – CPSC 441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302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Typecasting Example</a:t>
            </a:r>
            <a:endParaRPr lang="en-US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" y="1564926"/>
            <a:ext cx="805815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" y="5182647"/>
            <a:ext cx="80581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665310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Array </a:t>
            </a:r>
            <a:r>
              <a:rPr lang="en-US" dirty="0" smtClean="0"/>
              <a:t>declaration (on the stack):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a[];</a:t>
            </a:r>
          </a:p>
          <a:p>
            <a:endParaRPr lang="en-US" dirty="0"/>
          </a:p>
          <a:p>
            <a:r>
              <a:rPr lang="en-US" dirty="0"/>
              <a:t>C/C++ arrays have no length attribute!</a:t>
            </a:r>
          </a:p>
          <a:p>
            <a:pPr lvl="1"/>
            <a:r>
              <a:rPr lang="en-US" dirty="0"/>
              <a:t>Note: when passing an array to a function, typically you have to pass the array size as a separate argument as well.</a:t>
            </a:r>
          </a:p>
          <a:p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have to take care of array bounds yourself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code could compile and run, but most likely, you’ll see unexpected behavior or crash your program.</a:t>
            </a:r>
          </a:p>
          <a:p>
            <a:endParaRPr lang="en-US" dirty="0"/>
          </a:p>
          <a:p>
            <a:r>
              <a:rPr lang="en-US" dirty="0"/>
              <a:t>Array’s name is a pointer to its first element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9577" y="3864624"/>
            <a:ext cx="4124847" cy="83099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input[10]; 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input[10] = 20; // out of bound!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input[-1] = 5;  // out of bound!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909552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2305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 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dirty="0"/>
              <a:t> is a way to logically group related types</a:t>
            </a:r>
          </a:p>
          <a:p>
            <a:pPr lvl="1"/>
            <a:r>
              <a:rPr lang="en-US" dirty="0"/>
              <a:t>Is very similar to (but not same as) C++/java classes</a:t>
            </a:r>
          </a:p>
          <a:p>
            <a:pPr lvl="1"/>
            <a:r>
              <a:rPr lang="en-US" dirty="0"/>
              <a:t>Is somehow a class without methods</a:t>
            </a:r>
          </a:p>
          <a:p>
            <a:pPr lvl="1"/>
            <a:r>
              <a:rPr lang="en-US" dirty="0"/>
              <a:t>Members are always public (no encapsulation concept in c)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dirty="0"/>
              <a:t> </a:t>
            </a:r>
            <a:r>
              <a:rPr lang="en-US" dirty="0" smtClean="0"/>
              <a:t>component can be of </a:t>
            </a:r>
            <a:r>
              <a:rPr lang="en-US" dirty="0"/>
              <a:t>any type (including other 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dirty="0"/>
              <a:t> types), but cannot be </a:t>
            </a:r>
            <a:r>
              <a:rPr lang="en-US" dirty="0" smtClean="0"/>
              <a:t>recursive, unless it is a pointer to itself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56314" y="4005716"/>
            <a:ext cx="2277887" cy="132343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address {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 char* street;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 char* city;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 char* zip;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}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;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13955" y="4005716"/>
            <a:ext cx="3509194" cy="132343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{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 char* name;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 unsigned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ID;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address Address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student_item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;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8011" y="5405533"/>
            <a:ext cx="4247978" cy="132343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link_list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student_item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student_info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;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link_list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*next;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};</a:t>
            </a:r>
          </a:p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typedef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link_list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student;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6652395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255273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pointer is just an address to some memory location. </a:t>
            </a:r>
          </a:p>
          <a:p>
            <a:pPr lvl="1"/>
            <a:r>
              <a:rPr lang="en-US" dirty="0"/>
              <a:t>Another variable</a:t>
            </a:r>
          </a:p>
          <a:p>
            <a:pPr lvl="1"/>
            <a:r>
              <a:rPr lang="en-US" dirty="0"/>
              <a:t>Some dynamically allocated memory</a:t>
            </a:r>
          </a:p>
          <a:p>
            <a:pPr lvl="1"/>
            <a:r>
              <a:rPr lang="en-US" dirty="0"/>
              <a:t>Some function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NULL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13427" y="4353882"/>
            <a:ext cx="2057399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&amp;</a:t>
            </a:r>
            <a:r>
              <a:rPr lang="en-US" sz="1600" dirty="0" err="1" smtClean="0"/>
              <a:t>x</a:t>
            </a:r>
            <a:r>
              <a:rPr lang="en-US" sz="1600" dirty="0" smtClean="0"/>
              <a:t> (address of </a:t>
            </a:r>
            <a:r>
              <a:rPr lang="en-US" sz="1600" dirty="0" err="1" smtClean="0"/>
              <a:t>x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87358" y="4347211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270827" y="4613911"/>
            <a:ext cx="100806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322643" y="3958595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*p = &amp;x;</a:t>
            </a:r>
            <a:endParaRPr lang="en-US" b="1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112128" y="3947101"/>
            <a:ext cx="1723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x = 4;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13425" y="5942588"/>
            <a:ext cx="2057399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Address of allocated </a:t>
            </a:r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322643" y="5547301"/>
            <a:ext cx="41825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*p = </a:t>
            </a:r>
            <a:r>
              <a:rPr lang="en-US" b="1" dirty="0" err="1" smtClean="0">
                <a:latin typeface="Courier New" charset="0"/>
              </a:rPr>
              <a:t>malloc</a:t>
            </a:r>
            <a:r>
              <a:rPr lang="en-US" b="1" dirty="0" smtClean="0">
                <a:latin typeface="Courier New" charset="0"/>
              </a:rPr>
              <a:t> (</a:t>
            </a:r>
            <a:r>
              <a:rPr lang="en-US" b="1" dirty="0" err="1" smtClean="0">
                <a:latin typeface="Courier New" charset="0"/>
              </a:rPr>
              <a:t>sizeof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);</a:t>
            </a:r>
            <a:endParaRPr lang="en-US" b="1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7358" y="6018788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5270827" y="6285488"/>
            <a:ext cx="100806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64855" y="6018788"/>
            <a:ext cx="10855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allocated </a:t>
            </a:r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35880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Declaration:  using “</a:t>
            </a:r>
            <a:r>
              <a:rPr lang="en-US" b="1" dirty="0">
                <a:latin typeface="Courier New"/>
                <a:cs typeface="Courier New"/>
              </a:rPr>
              <a:t>*</a:t>
            </a:r>
            <a:r>
              <a:rPr lang="en-US" dirty="0"/>
              <a:t>” symbol before variable </a:t>
            </a:r>
            <a:r>
              <a:rPr lang="en-US" dirty="0" smtClean="0"/>
              <a:t>name.</a:t>
            </a:r>
          </a:p>
          <a:p>
            <a:pPr marL="457200" lvl="1" indent="0">
              <a:buNone/>
            </a:pPr>
            <a:r>
              <a:rPr lang="en-US" sz="2300" b="1" dirty="0" err="1" smtClean="0">
                <a:latin typeface="Courier New"/>
                <a:cs typeface="Courier New"/>
              </a:rPr>
              <a:t>int</a:t>
            </a:r>
            <a:r>
              <a:rPr lang="en-US" sz="2300" b="1" dirty="0" smtClean="0">
                <a:latin typeface="Courier New"/>
                <a:cs typeface="Courier New"/>
              </a:rPr>
              <a:t> </a:t>
            </a:r>
            <a:r>
              <a:rPr lang="en-US" sz="2300" b="1" dirty="0">
                <a:latin typeface="Courier New"/>
                <a:cs typeface="Courier New"/>
              </a:rPr>
              <a:t>* </a:t>
            </a:r>
            <a:r>
              <a:rPr lang="en-US" sz="2300" b="1" dirty="0" err="1">
                <a:latin typeface="Courier New"/>
                <a:cs typeface="Courier New"/>
              </a:rPr>
              <a:t>ptr</a:t>
            </a:r>
            <a:r>
              <a:rPr lang="en-US" sz="2300" b="1" dirty="0">
                <a:latin typeface="Courier New"/>
                <a:cs typeface="Courier New"/>
              </a:rPr>
              <a:t> = NULL; //creates pointer </a:t>
            </a:r>
            <a:r>
              <a:rPr lang="en-US" sz="2300" b="1" dirty="0" smtClean="0">
                <a:latin typeface="Courier New"/>
                <a:cs typeface="Courier New"/>
              </a:rPr>
              <a:t>for </a:t>
            </a:r>
            <a:r>
              <a:rPr lang="en-US" sz="2300" b="1" dirty="0">
                <a:latin typeface="Courier New"/>
                <a:cs typeface="Courier New"/>
              </a:rPr>
              <a:t>integer</a:t>
            </a:r>
          </a:p>
          <a:p>
            <a:endParaRPr lang="en-US" dirty="0"/>
          </a:p>
          <a:p>
            <a:r>
              <a:rPr lang="en-US" dirty="0" smtClean="0"/>
              <a:t>Allocation: allocate </a:t>
            </a:r>
            <a:r>
              <a:rPr lang="en-US" dirty="0"/>
              <a:t>new memory to a pointer using the keyword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in C (</a:t>
            </a:r>
            <a:r>
              <a:rPr lang="en-US" b="1" dirty="0">
                <a:latin typeface="Courier New"/>
                <a:cs typeface="Courier New"/>
              </a:rPr>
              <a:t>new</a:t>
            </a:r>
            <a:r>
              <a:rPr lang="en-US" dirty="0"/>
              <a:t> in C++)</a:t>
            </a:r>
          </a:p>
          <a:p>
            <a:pPr marL="457200" lvl="1" indent="0">
              <a:buNone/>
            </a:pPr>
            <a:r>
              <a:rPr lang="en-US" sz="2300" b="1" dirty="0" err="1">
                <a:latin typeface="Courier New"/>
                <a:cs typeface="Courier New"/>
              </a:rPr>
              <a:t>int</a:t>
            </a:r>
            <a:r>
              <a:rPr lang="en-US" sz="2300" b="1" dirty="0">
                <a:latin typeface="Courier New"/>
                <a:cs typeface="Courier New"/>
              </a:rPr>
              <a:t> *p = </a:t>
            </a:r>
            <a:r>
              <a:rPr lang="en-US" sz="2300" b="1" dirty="0" err="1">
                <a:latin typeface="Courier New"/>
                <a:cs typeface="Courier New"/>
              </a:rPr>
              <a:t>malloc</a:t>
            </a:r>
            <a:r>
              <a:rPr lang="en-US" sz="2300" b="1" dirty="0">
                <a:latin typeface="Courier New"/>
                <a:cs typeface="Courier New"/>
              </a:rPr>
              <a:t>(</a:t>
            </a:r>
            <a:r>
              <a:rPr lang="en-US" sz="2300" b="1" dirty="0" err="1">
                <a:latin typeface="Courier New"/>
                <a:cs typeface="Courier New"/>
              </a:rPr>
              <a:t>sizeof</a:t>
            </a:r>
            <a:r>
              <a:rPr lang="en-US" sz="2300" b="1" dirty="0">
                <a:latin typeface="Courier New"/>
                <a:cs typeface="Courier New"/>
              </a:rPr>
              <a:t>(</a:t>
            </a:r>
            <a:r>
              <a:rPr lang="en-US" sz="2300" b="1" dirty="0" err="1">
                <a:latin typeface="Courier New"/>
                <a:cs typeface="Courier New"/>
              </a:rPr>
              <a:t>int</a:t>
            </a:r>
            <a:r>
              <a:rPr lang="en-US" sz="2300" b="1" dirty="0">
                <a:latin typeface="Courier New"/>
                <a:cs typeface="Courier New"/>
              </a:rPr>
              <a:t>));</a:t>
            </a:r>
          </a:p>
          <a:p>
            <a:pPr marL="457200" lvl="1" indent="0">
              <a:buNone/>
            </a:pPr>
            <a:r>
              <a:rPr lang="en-US" sz="2300" b="1" dirty="0" err="1">
                <a:latin typeface="Courier New"/>
                <a:cs typeface="Courier New"/>
              </a:rPr>
              <a:t>int</a:t>
            </a:r>
            <a:r>
              <a:rPr lang="en-US" sz="2300" b="1" dirty="0">
                <a:latin typeface="Courier New"/>
                <a:cs typeface="Courier New"/>
              </a:rPr>
              <a:t> *p = (</a:t>
            </a:r>
            <a:r>
              <a:rPr lang="en-US" sz="2300" b="1" dirty="0" err="1">
                <a:latin typeface="Courier New"/>
                <a:cs typeface="Courier New"/>
              </a:rPr>
              <a:t>int</a:t>
            </a:r>
            <a:r>
              <a:rPr lang="en-US" sz="2300" b="1" dirty="0">
                <a:latin typeface="Courier New"/>
                <a:cs typeface="Courier New"/>
              </a:rPr>
              <a:t> *) </a:t>
            </a:r>
            <a:r>
              <a:rPr lang="en-US" sz="2300" b="1" dirty="0" err="1">
                <a:latin typeface="Courier New"/>
                <a:cs typeface="Courier New"/>
              </a:rPr>
              <a:t>malloc</a:t>
            </a:r>
            <a:r>
              <a:rPr lang="en-US" sz="2300" b="1" dirty="0">
                <a:latin typeface="Courier New"/>
                <a:cs typeface="Courier New"/>
              </a:rPr>
              <a:t>(10 * </a:t>
            </a:r>
            <a:r>
              <a:rPr lang="en-US" sz="2300" b="1" dirty="0" err="1">
                <a:latin typeface="Courier New"/>
                <a:cs typeface="Courier New"/>
              </a:rPr>
              <a:t>sizeof</a:t>
            </a:r>
            <a:r>
              <a:rPr lang="en-US" sz="2300" b="1" dirty="0">
                <a:latin typeface="Courier New"/>
                <a:cs typeface="Courier New"/>
              </a:rPr>
              <a:t> (</a:t>
            </a:r>
            <a:r>
              <a:rPr lang="en-US" sz="2300" b="1" dirty="0" err="1">
                <a:latin typeface="Courier New"/>
                <a:cs typeface="Courier New"/>
              </a:rPr>
              <a:t>int</a:t>
            </a:r>
            <a:r>
              <a:rPr lang="en-US" sz="2300" b="1" dirty="0">
                <a:latin typeface="Courier New"/>
                <a:cs typeface="Courier New"/>
              </a:rPr>
              <a:t>))</a:t>
            </a:r>
            <a:r>
              <a:rPr lang="en-US" sz="2300" b="1" dirty="0" smtClean="0">
                <a:latin typeface="Courier New"/>
                <a:cs typeface="Courier New"/>
              </a:rPr>
              <a:t>; /</a:t>
            </a:r>
            <a:r>
              <a:rPr lang="en-US" sz="2300" b="1" dirty="0">
                <a:latin typeface="Courier New"/>
                <a:cs typeface="Courier New"/>
              </a:rPr>
              <a:t>/ array of </a:t>
            </a:r>
            <a:r>
              <a:rPr lang="en-US" sz="2300" b="1" dirty="0" err="1" smtClean="0">
                <a:latin typeface="Courier New"/>
                <a:cs typeface="Courier New"/>
              </a:rPr>
              <a:t>int</a:t>
            </a:r>
            <a:endParaRPr lang="en-US" sz="2300" b="1" dirty="0" smtClean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 err="1"/>
              <a:t>Deallocation</a:t>
            </a:r>
            <a:r>
              <a:rPr lang="en-US" dirty="0"/>
              <a:t>: clear the allocated memory when you are done using it.  Otherwise, </a:t>
            </a:r>
            <a:r>
              <a:rPr lang="en-US" dirty="0" smtClean="0"/>
              <a:t>you have memory leak</a:t>
            </a:r>
            <a:r>
              <a:rPr lang="en-US" dirty="0"/>
              <a:t>!!!  </a:t>
            </a:r>
          </a:p>
          <a:p>
            <a:pPr marL="457200" lvl="1" indent="0">
              <a:buNone/>
            </a:pPr>
            <a:r>
              <a:rPr lang="en-US" sz="2300" b="1" dirty="0" smtClean="0">
                <a:latin typeface="Courier New"/>
                <a:cs typeface="Courier New"/>
              </a:rPr>
              <a:t>free</a:t>
            </a:r>
            <a:r>
              <a:rPr lang="en-US" sz="2300" b="1" dirty="0">
                <a:latin typeface="Courier New"/>
                <a:cs typeface="Courier New"/>
              </a:rPr>
              <a:t>(p);</a:t>
            </a:r>
          </a:p>
          <a:p>
            <a:endParaRPr lang="en-US" dirty="0"/>
          </a:p>
          <a:p>
            <a:r>
              <a:rPr lang="en-US" dirty="0"/>
              <a:t>Dereferencing: accessing data from the </a:t>
            </a:r>
            <a:r>
              <a:rPr lang="en-US" dirty="0" smtClean="0"/>
              <a:t>pointer</a:t>
            </a:r>
          </a:p>
          <a:p>
            <a:pPr marL="457200" lvl="1" indent="0">
              <a:buNone/>
            </a:pPr>
            <a:r>
              <a:rPr lang="en-US" sz="2300" b="1" dirty="0" smtClean="0">
                <a:latin typeface="Courier New"/>
                <a:cs typeface="Courier New"/>
              </a:rPr>
              <a:t>x </a:t>
            </a:r>
            <a:r>
              <a:rPr lang="en-US" sz="2300" b="1" dirty="0">
                <a:latin typeface="Courier New"/>
                <a:cs typeface="Courier New"/>
              </a:rPr>
              <a:t>= *p</a:t>
            </a:r>
            <a:r>
              <a:rPr lang="en-US" sz="2300" b="1" dirty="0" smtClean="0">
                <a:latin typeface="Courier New"/>
                <a:cs typeface="Courier New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Referencing: getting the memory location for the data</a:t>
            </a:r>
          </a:p>
          <a:p>
            <a:pPr marL="457200" lvl="1" indent="0">
              <a:buNone/>
            </a:pPr>
            <a:r>
              <a:rPr lang="en-US" sz="2600" b="1" dirty="0" smtClean="0">
                <a:latin typeface="Courier New"/>
                <a:cs typeface="Courier New"/>
              </a:rPr>
              <a:t>p = &amp;x;</a:t>
            </a:r>
            <a:endParaRPr lang="en-US" sz="2600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435647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3934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C, </a:t>
            </a:r>
            <a:r>
              <a:rPr lang="en-US" dirty="0" smtClean="0"/>
              <a:t>a string </a:t>
            </a:r>
            <a:r>
              <a:rPr lang="en-US" dirty="0"/>
              <a:t>is an array of char terminated with “\0” (a null terminator: ‘\0’)</a:t>
            </a:r>
          </a:p>
          <a:p>
            <a:pPr lvl="1"/>
            <a:r>
              <a:rPr lang="en-US" dirty="0"/>
              <a:t>“hello” </a:t>
            </a:r>
            <a:r>
              <a:rPr lang="en-US" dirty="0" smtClean="0"/>
              <a:t>is </a:t>
            </a:r>
            <a:r>
              <a:rPr lang="en-US" dirty="0"/>
              <a:t>hello\0 </a:t>
            </a:r>
          </a:p>
          <a:p>
            <a:endParaRPr lang="en-US" dirty="0"/>
          </a:p>
          <a:p>
            <a:r>
              <a:rPr lang="en-US" dirty="0"/>
              <a:t>Declaring and </a:t>
            </a:r>
            <a:r>
              <a:rPr lang="en-US" dirty="0" smtClean="0"/>
              <a:t>initializing </a:t>
            </a:r>
            <a:r>
              <a:rPr lang="en-US" dirty="0"/>
              <a:t>a </a:t>
            </a:r>
            <a:r>
              <a:rPr lang="en-US" dirty="0" smtClean="0"/>
              <a:t>string: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15</a:t>
            </a:fld>
            <a:endParaRPr kumimoji="0" lang="en-US"/>
          </a:p>
        </p:txBody>
      </p:sp>
      <p:sp>
        <p:nvSpPr>
          <p:cNvPr id="5" name="TextBox 4"/>
          <p:cNvSpPr txBox="1"/>
          <p:nvPr/>
        </p:nvSpPr>
        <p:spPr>
          <a:xfrm>
            <a:off x="785747" y="4168675"/>
            <a:ext cx="7572506" cy="230832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// strings in stack space</a:t>
            </a: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 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str1[10];          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 /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/ a string of 10 characters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char str2[10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] = {"hello"}; // initialized 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string </a:t>
            </a:r>
          </a:p>
          <a:p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char *strp1; 		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  /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/ a char pointer</a:t>
            </a:r>
          </a:p>
          <a:p>
            <a:endParaRPr lang="en-US" sz="16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// string in heap space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// a char pointer initialized to point to a chunk of memory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.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char *strp2 =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malloc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sizeof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(char)*10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);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567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1800" dirty="0">
                <a:latin typeface="Lucida Console" charset="0"/>
              </a:rPr>
              <a:t>#include &lt;</a:t>
            </a:r>
            <a:r>
              <a:rPr lang="en-US" sz="1800" dirty="0" err="1">
                <a:latin typeface="Lucida Console" charset="0"/>
              </a:rPr>
              <a:t>string.h</a:t>
            </a:r>
            <a:r>
              <a:rPr lang="en-US" sz="1800" dirty="0">
                <a:latin typeface="Lucida Console" charset="0"/>
              </a:rPr>
              <a:t>&gt;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Functions:</a:t>
            </a:r>
          </a:p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char *source)</a:t>
            </a:r>
          </a:p>
          <a:p>
            <a:pPr lvl="1"/>
            <a:r>
              <a:rPr lang="en-US" sz="1800" dirty="0"/>
              <a:t>copies chars from source array into </a:t>
            </a:r>
            <a:r>
              <a:rPr lang="en-US" sz="1800" dirty="0" err="1"/>
              <a:t>dest</a:t>
            </a:r>
            <a:r>
              <a:rPr lang="en-US" sz="1800" dirty="0"/>
              <a:t> array up to </a:t>
            </a:r>
            <a:r>
              <a:rPr lang="en-US" sz="1800" dirty="0" smtClean="0"/>
              <a:t>NULL</a:t>
            </a:r>
            <a:endParaRPr lang="en-US" sz="1800" dirty="0"/>
          </a:p>
          <a:p>
            <a:endParaRPr lang="en-US" sz="1800" dirty="0">
              <a:latin typeface="Lucida Console" charset="0"/>
            </a:endParaRPr>
          </a:p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char *source,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sz="1800" dirty="0"/>
              <a:t>copies chars; stops after </a:t>
            </a:r>
            <a:r>
              <a:rPr lang="en-US" sz="1800" dirty="0" err="1"/>
              <a:t>num</a:t>
            </a:r>
            <a:r>
              <a:rPr lang="en-US" sz="1800" dirty="0"/>
              <a:t> chars if no </a:t>
            </a:r>
            <a:r>
              <a:rPr lang="en-US" sz="1800" dirty="0" smtClean="0"/>
              <a:t>NULL </a:t>
            </a:r>
            <a:r>
              <a:rPr lang="en-US" sz="1800" dirty="0"/>
              <a:t>before that; appends </a:t>
            </a:r>
            <a:r>
              <a:rPr lang="en-US" sz="1800" dirty="0" smtClean="0"/>
              <a:t>NULL</a:t>
            </a:r>
            <a:endParaRPr lang="en-US" sz="1800" dirty="0"/>
          </a:p>
          <a:p>
            <a:endParaRPr lang="en-US" sz="1800" dirty="0">
              <a:latin typeface="Lucida Console" charset="0"/>
            </a:endParaRPr>
          </a:p>
          <a:p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*source)</a:t>
            </a:r>
          </a:p>
          <a:p>
            <a:pPr lvl="1"/>
            <a:r>
              <a:rPr lang="en-US" sz="1800" dirty="0"/>
              <a:t>returns number of chars, excluding </a:t>
            </a:r>
            <a:r>
              <a:rPr lang="en-US" sz="1800" dirty="0" smtClean="0"/>
              <a:t>NULL</a:t>
            </a:r>
            <a:endParaRPr lang="en-US" sz="1800" dirty="0"/>
          </a:p>
          <a:p>
            <a:endParaRPr lang="en-US" sz="1800" dirty="0">
              <a:latin typeface="Lucida Console" charset="0"/>
            </a:endParaRPr>
          </a:p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strchr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*source,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sz="1800" dirty="0"/>
              <a:t>returns pointer to first occurrence of </a:t>
            </a:r>
            <a:r>
              <a:rPr lang="en-US" sz="1800" dirty="0" err="1"/>
              <a:t>ch</a:t>
            </a:r>
            <a:r>
              <a:rPr lang="en-US" sz="1800" dirty="0"/>
              <a:t> in source; </a:t>
            </a:r>
            <a:r>
              <a:rPr lang="en-US" sz="1800" dirty="0" smtClean="0"/>
              <a:t>NULL </a:t>
            </a:r>
            <a:r>
              <a:rPr lang="en-US" sz="1800" dirty="0"/>
              <a:t>if none</a:t>
            </a:r>
          </a:p>
          <a:p>
            <a:endParaRPr lang="en-US" sz="1800" dirty="0">
              <a:latin typeface="Lucida Console" charset="0"/>
            </a:endParaRPr>
          </a:p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*source,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*search)</a:t>
            </a:r>
          </a:p>
          <a:p>
            <a:pPr lvl="1"/>
            <a:r>
              <a:rPr lang="en-US" sz="1800" dirty="0"/>
              <a:t>return pointer to first occurrence of search in </a:t>
            </a:r>
            <a:r>
              <a:rPr lang="en-US" sz="1800" dirty="0" smtClean="0"/>
              <a:t>source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987473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>
                <a:latin typeface="Lucida Console" charset="0"/>
              </a:rPr>
              <a:t>int</a:t>
            </a:r>
            <a:r>
              <a:rPr lang="en-US" sz="2000" dirty="0">
                <a:latin typeface="Lucida Console" charset="0"/>
              </a:rPr>
              <a:t> </a:t>
            </a:r>
            <a:r>
              <a:rPr lang="en-US" sz="2000" dirty="0" err="1">
                <a:latin typeface="Lucida Console" charset="0"/>
              </a:rPr>
              <a:t>sscanf</a:t>
            </a:r>
            <a:r>
              <a:rPr lang="en-US" sz="2000" dirty="0">
                <a:latin typeface="Lucida Console" charset="0"/>
              </a:rPr>
              <a:t>(char *string, char *format, ...)</a:t>
            </a:r>
          </a:p>
          <a:p>
            <a:pPr lvl="1"/>
            <a:r>
              <a:rPr lang="en-US" dirty="0"/>
              <a:t>parse the contents of string according to format</a:t>
            </a:r>
          </a:p>
          <a:p>
            <a:pPr lvl="1"/>
            <a:r>
              <a:rPr lang="en-US" dirty="0"/>
              <a:t>return the number of successful conversions</a:t>
            </a:r>
          </a:p>
          <a:p>
            <a:endParaRPr lang="en-US" sz="2000" dirty="0">
              <a:latin typeface="Lucida Console" charset="0"/>
            </a:endParaRPr>
          </a:p>
          <a:p>
            <a:r>
              <a:rPr lang="en-US" sz="2000" dirty="0" err="1">
                <a:latin typeface="Lucida Console" charset="0"/>
              </a:rPr>
              <a:t>int</a:t>
            </a:r>
            <a:r>
              <a:rPr lang="en-US" sz="2000" dirty="0">
                <a:latin typeface="Lucida Console" charset="0"/>
              </a:rPr>
              <a:t> </a:t>
            </a:r>
            <a:r>
              <a:rPr lang="en-US" sz="2000" dirty="0" err="1">
                <a:latin typeface="Lucida Console" charset="0"/>
              </a:rPr>
              <a:t>sprintf</a:t>
            </a:r>
            <a:r>
              <a:rPr lang="en-US" sz="2000" dirty="0">
                <a:latin typeface="Lucida Console" charset="0"/>
              </a:rPr>
              <a:t>(char *buffer, char *format, ...)</a:t>
            </a:r>
          </a:p>
          <a:p>
            <a:pPr lvl="1"/>
            <a:r>
              <a:rPr lang="en-US" dirty="0"/>
              <a:t>produce a string formatted according to format directives and place this string into the buffer</a:t>
            </a:r>
          </a:p>
          <a:p>
            <a:pPr lvl="1"/>
            <a:r>
              <a:rPr lang="en-US" dirty="0"/>
              <a:t>return number of successful </a:t>
            </a:r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099535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Codes for </a:t>
            </a:r>
            <a:r>
              <a:rPr lang="en-US" dirty="0" err="1" smtClean="0">
                <a:latin typeface="Courier New"/>
                <a:cs typeface="Courier New"/>
              </a:rPr>
              <a:t>sscanf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2871563"/>
              </p:ext>
            </p:extLst>
          </p:nvPr>
        </p:nvGraphicFramePr>
        <p:xfrm>
          <a:off x="1424721" y="2598649"/>
          <a:ext cx="629455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792"/>
                <a:gridCol w="4301029"/>
                <a:gridCol w="11247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%c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 a single character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char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%d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 an integer in decimal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/>
                          <a:cs typeface="Courier New"/>
                        </a:rPr>
                        <a:t>int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%f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 a real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float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%s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 a string up to a white 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char *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%[^c]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 a string up to next c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char *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18</a:t>
            </a:fld>
            <a:endParaRPr kumimoji="0"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5830668"/>
            <a:ext cx="8229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For many more formatting options</a:t>
            </a:r>
            <a:r>
              <a:rPr lang="en-US" dirty="0">
                <a:solidFill>
                  <a:schemeClr val="accent1"/>
                </a:solidFill>
              </a:rPr>
              <a:t>, refer to: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http://</a:t>
            </a:r>
            <a:r>
              <a:rPr lang="en-US" dirty="0" err="1">
                <a:solidFill>
                  <a:schemeClr val="accent1"/>
                </a:solidFill>
              </a:rPr>
              <a:t>www.cplusplus.com</a:t>
            </a:r>
            <a:r>
              <a:rPr lang="en-US" dirty="0">
                <a:solidFill>
                  <a:schemeClr val="accent1"/>
                </a:solidFill>
              </a:rPr>
              <a:t>/reference/</a:t>
            </a:r>
            <a:r>
              <a:rPr lang="en-US" dirty="0" err="1">
                <a:solidFill>
                  <a:schemeClr val="accent1"/>
                </a:solidFill>
              </a:rPr>
              <a:t>cstdio</a:t>
            </a:r>
            <a:r>
              <a:rPr lang="en-US" dirty="0">
                <a:solidFill>
                  <a:schemeClr val="accent1"/>
                </a:solidFill>
              </a:rPr>
              <a:t>/</a:t>
            </a:r>
            <a:r>
              <a:rPr lang="en-US" dirty="0" err="1">
                <a:solidFill>
                  <a:schemeClr val="accent1"/>
                </a:solidFill>
              </a:rPr>
              <a:t>scanf</a:t>
            </a:r>
            <a:r>
              <a:rPr lang="en-US" dirty="0">
                <a:solidFill>
                  <a:schemeClr val="accent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xmlns="" val="3052883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Formatting Codes for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949151"/>
              </p:ext>
            </p:extLst>
          </p:nvPr>
        </p:nvGraphicFramePr>
        <p:xfrm>
          <a:off x="1119437" y="2713064"/>
          <a:ext cx="690512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792"/>
                <a:gridCol w="4070085"/>
                <a:gridCol w="19662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0" dirty="0" err="1" smtClean="0">
                          <a:latin typeface="Courier New"/>
                          <a:cs typeface="Courier New"/>
                        </a:rPr>
                        <a:t>n</a:t>
                      </a:r>
                      <a:r>
                        <a:rPr lang="en-US" b="1" dirty="0" err="1" smtClean="0">
                          <a:latin typeface="Courier New"/>
                          <a:cs typeface="Courier New"/>
                        </a:rPr>
                        <a:t>c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in field of n spaces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char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0" dirty="0" err="1" smtClean="0">
                          <a:latin typeface="Courier New"/>
                          <a:cs typeface="Courier New"/>
                        </a:rPr>
                        <a:t>n</a:t>
                      </a:r>
                      <a:r>
                        <a:rPr lang="en-US" b="1" dirty="0" err="1" smtClean="0">
                          <a:latin typeface="Courier New"/>
                          <a:cs typeface="Courier New"/>
                        </a:rPr>
                        <a:t>d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Integer in field of n spaces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/>
                          <a:cs typeface="Courier New"/>
                        </a:rPr>
                        <a:t>int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0" dirty="0" err="1" smtClean="0">
                          <a:latin typeface="Courier New"/>
                          <a:cs typeface="Courier New"/>
                        </a:rPr>
                        <a:t>n.m</a:t>
                      </a:r>
                      <a:r>
                        <a:rPr lang="en-US" b="1" dirty="0" err="1" smtClean="0">
                          <a:latin typeface="Courier New"/>
                          <a:cs typeface="Courier New"/>
                        </a:rPr>
                        <a:t>f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number in width </a:t>
                      </a:r>
                      <a:r>
                        <a:rPr lang="en-US" dirty="0" err="1" smtClean="0"/>
                        <a:t>n.m</a:t>
                      </a:r>
                      <a:r>
                        <a:rPr lang="en-US" dirty="0" smtClean="0"/>
                        <a:t> decimals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float,</a:t>
                      </a:r>
                      <a:r>
                        <a:rPr lang="en-US" b="1" baseline="0" dirty="0" smtClean="0">
                          <a:latin typeface="Courier New"/>
                          <a:cs typeface="Courier New"/>
                        </a:rPr>
                        <a:t> double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0" dirty="0" err="1" smtClean="0">
                          <a:latin typeface="Courier New"/>
                          <a:cs typeface="Courier New"/>
                        </a:rPr>
                        <a:t>n.m</a:t>
                      </a:r>
                      <a:r>
                        <a:rPr lang="en-US" b="1" dirty="0" err="1" smtClean="0">
                          <a:latin typeface="Courier New"/>
                          <a:cs typeface="Courier New"/>
                        </a:rPr>
                        <a:t>s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</a:t>
                      </a:r>
                      <a:r>
                        <a:rPr lang="en-US" baseline="0" dirty="0" smtClean="0"/>
                        <a:t> m chars from string in width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char *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/>
                          <a:cs typeface="Courier New"/>
                        </a:rPr>
                        <a:t>%%</a:t>
                      </a:r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Writes a single % to the stream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19</a:t>
            </a:fld>
            <a:endParaRPr kumimoji="0"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5825957"/>
            <a:ext cx="8229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For many more formatting options</a:t>
            </a:r>
            <a:r>
              <a:rPr lang="en-US" dirty="0">
                <a:solidFill>
                  <a:schemeClr val="accent1"/>
                </a:solidFill>
              </a:rPr>
              <a:t>, refer to: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http://</a:t>
            </a:r>
            <a:r>
              <a:rPr lang="en-US" dirty="0" err="1">
                <a:solidFill>
                  <a:schemeClr val="accent1"/>
                </a:solidFill>
              </a:rPr>
              <a:t>www.cplusplus.com</a:t>
            </a:r>
            <a:r>
              <a:rPr lang="en-US" dirty="0">
                <a:solidFill>
                  <a:schemeClr val="accent1"/>
                </a:solidFill>
              </a:rPr>
              <a:t>/reference/</a:t>
            </a:r>
            <a:r>
              <a:rPr lang="en-US" dirty="0" err="1">
                <a:solidFill>
                  <a:schemeClr val="accent1"/>
                </a:solidFill>
              </a:rPr>
              <a:t>cstdio</a:t>
            </a:r>
            <a:r>
              <a:rPr lang="en-US" dirty="0">
                <a:solidFill>
                  <a:schemeClr val="accent1"/>
                </a:solidFill>
              </a:rPr>
              <a:t>/</a:t>
            </a:r>
            <a:r>
              <a:rPr lang="en-US" dirty="0" err="1">
                <a:solidFill>
                  <a:schemeClr val="accent1"/>
                </a:solidFill>
              </a:rPr>
              <a:t>printf</a:t>
            </a:r>
            <a:r>
              <a:rPr lang="en-US" dirty="0">
                <a:solidFill>
                  <a:schemeClr val="accent1"/>
                </a:solidFill>
              </a:rPr>
              <a:t>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315085"/>
            <a:ext cx="8229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Values normally right-justified; use negative field width to get left-justified</a:t>
            </a:r>
          </a:p>
        </p:txBody>
      </p:sp>
    </p:spTree>
    <p:extLst>
      <p:ext uri="{BB962C8B-B14F-4D97-AF65-F5344CB8AC3E}">
        <p14:creationId xmlns:p14="http://schemas.microsoft.com/office/powerpoint/2010/main" xmlns="" val="2000422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</a:t>
            </a:r>
            <a:r>
              <a:rPr lang="en-US" dirty="0" smtClean="0"/>
              <a:t>verses Java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31721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Collection of functions</a:t>
            </a:r>
          </a:p>
          <a:p>
            <a:endParaRPr lang="en-US" dirty="0" smtClean="0"/>
          </a:p>
          <a:p>
            <a:r>
              <a:rPr lang="en-US" dirty="0"/>
              <a:t>One function “main()” is called by the operating system as the starting function</a:t>
            </a:r>
          </a:p>
          <a:p>
            <a:endParaRPr lang="en-US" dirty="0"/>
          </a:p>
          <a:p>
            <a:r>
              <a:rPr lang="en-US" dirty="0"/>
              <a:t>Compile output: executable file. Running the executable (default name </a:t>
            </a:r>
            <a:r>
              <a:rPr lang="en-US" dirty="0" err="1"/>
              <a:t>a.out</a:t>
            </a:r>
            <a:r>
              <a:rPr lang="en-US" dirty="0"/>
              <a:t>) starts main function</a:t>
            </a:r>
          </a:p>
          <a:p>
            <a:endParaRPr lang="en-US" dirty="0"/>
          </a:p>
          <a:p>
            <a:r>
              <a:rPr lang="en-US" dirty="0"/>
              <a:t>Typically, single program with all user code linked in – but can be dynamic libraries (.</a:t>
            </a:r>
            <a:r>
              <a:rPr lang="en-US" dirty="0" err="1"/>
              <a:t>dll</a:t>
            </a:r>
            <a:r>
              <a:rPr lang="en-US" dirty="0"/>
              <a:t>, .so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Java program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3172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Collection of classes</a:t>
            </a:r>
          </a:p>
          <a:p>
            <a:endParaRPr lang="en-US" dirty="0"/>
          </a:p>
          <a:p>
            <a:r>
              <a:rPr lang="en-US" dirty="0"/>
              <a:t>Class containing main method is starting class</a:t>
            </a:r>
          </a:p>
          <a:p>
            <a:endParaRPr lang="en-US" dirty="0"/>
          </a:p>
          <a:p>
            <a:r>
              <a:rPr lang="en-US" dirty="0"/>
              <a:t>Compile output: jar file. Running “java </a:t>
            </a:r>
            <a:r>
              <a:rPr lang="en-US" dirty="0" err="1"/>
              <a:t>StartClass</a:t>
            </a:r>
            <a:r>
              <a:rPr lang="en-US" dirty="0"/>
              <a:t>” invokes </a:t>
            </a:r>
            <a:r>
              <a:rPr lang="en-US" dirty="0" err="1"/>
              <a:t>StartClass.main</a:t>
            </a:r>
            <a:r>
              <a:rPr lang="en-US" dirty="0"/>
              <a:t> method</a:t>
            </a:r>
          </a:p>
          <a:p>
            <a:endParaRPr lang="en-US" dirty="0"/>
          </a:p>
          <a:p>
            <a:r>
              <a:rPr lang="en-US" dirty="0"/>
              <a:t>JVM loads other classes as required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132868"/>
            <a:ext cx="8229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C++ is C extended with object oriented functionality (and more!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830494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b="1" dirty="0">
                <a:latin typeface="Lucida Console" charset="0"/>
              </a:rPr>
              <a:t>#include &lt;</a:t>
            </a:r>
            <a:r>
              <a:rPr lang="en-US" sz="2000" b="1" dirty="0" err="1">
                <a:latin typeface="Lucida Console" charset="0"/>
              </a:rPr>
              <a:t>stdio.h</a:t>
            </a:r>
            <a:r>
              <a:rPr lang="en-US" sz="2000" b="1" dirty="0" smtClean="0">
                <a:latin typeface="Lucida Console" charset="0"/>
              </a:rPr>
              <a:t>&gt;</a:t>
            </a:r>
          </a:p>
          <a:p>
            <a:pPr marL="114300" indent="0">
              <a:lnSpc>
                <a:spcPct val="90000"/>
              </a:lnSpc>
              <a:buNone/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dirty="0"/>
              <a:t>Formatted I/</a:t>
            </a:r>
            <a:r>
              <a:rPr lang="en-US" sz="2000" dirty="0" smtClean="0"/>
              <a:t>O</a:t>
            </a:r>
            <a:endParaRPr lang="en-US" sz="2000" dirty="0">
              <a:latin typeface="Lucida Console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*format, ...)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read from standard input and store according to format.</a:t>
            </a:r>
          </a:p>
          <a:p>
            <a:pPr marL="411480" lvl="1" indent="0">
              <a:lnSpc>
                <a:spcPct val="90000"/>
              </a:lnSpc>
              <a:buNone/>
            </a:pPr>
            <a:endParaRPr lang="en-US" sz="2000" dirty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*format, ...)</a:t>
            </a:r>
          </a:p>
          <a:p>
            <a:pPr lvl="1"/>
            <a:r>
              <a:rPr lang="en-US" sz="2000" dirty="0"/>
              <a:t>write to standard output according to </a:t>
            </a:r>
            <a:r>
              <a:rPr lang="en-US" sz="2000" dirty="0" smtClean="0"/>
              <a:t>format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File </a:t>
            </a:r>
            <a:r>
              <a:rPr lang="en-US" sz="2000" dirty="0"/>
              <a:t>I/O:  </a:t>
            </a:r>
            <a:r>
              <a:rPr lang="en-US" sz="2000" b="1" dirty="0">
                <a:latin typeface="Courier New" charset="0"/>
              </a:rPr>
              <a:t>FILE </a:t>
            </a:r>
            <a:r>
              <a:rPr lang="en-US" sz="2000" b="1" dirty="0" smtClean="0">
                <a:latin typeface="Courier New" charset="0"/>
              </a:rPr>
              <a:t>*</a:t>
            </a:r>
            <a:endParaRPr lang="en-US" sz="2000" b="1" dirty="0">
              <a:latin typeface="Courier New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FILE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*mode)</a:t>
            </a:r>
          </a:p>
          <a:p>
            <a:pPr lvl="1"/>
            <a:r>
              <a:rPr lang="en-US" sz="2000" dirty="0"/>
              <a:t>open a file and return the file descriptor</a:t>
            </a:r>
          </a:p>
          <a:p>
            <a:pPr marL="411480" lvl="1" indent="0">
              <a:buNone/>
            </a:pPr>
            <a:endParaRPr lang="en-US" sz="2000" b="1" dirty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(FILE *stream)</a:t>
            </a:r>
          </a:p>
          <a:p>
            <a:pPr lvl="1"/>
            <a:r>
              <a:rPr lang="en-US" sz="2000" dirty="0"/>
              <a:t>close the file; return 0 if successful, EOF if </a:t>
            </a:r>
            <a:r>
              <a:rPr lang="en-US" sz="2000" dirty="0" smtClean="0"/>
              <a:t>not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963090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400" b="1" dirty="0">
                <a:latin typeface="Lucida Console" charset="0"/>
              </a:rPr>
              <a:t>#include &lt;</a:t>
            </a:r>
            <a:r>
              <a:rPr lang="en-US" sz="2400" b="1" dirty="0" err="1">
                <a:latin typeface="Lucida Console" charset="0"/>
              </a:rPr>
              <a:t>stdio.h</a:t>
            </a:r>
            <a:r>
              <a:rPr lang="en-US" sz="2400" b="1" dirty="0">
                <a:latin typeface="Lucida Console" charset="0"/>
              </a:rPr>
              <a:t>&gt;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dirty="0"/>
              <a:t>Other I/O operations</a:t>
            </a:r>
            <a:r>
              <a:rPr lang="en-US" sz="2400" dirty="0" smtClean="0"/>
              <a:t>: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sz="2400" dirty="0"/>
              <a:t>read the next character from </a:t>
            </a:r>
            <a:r>
              <a:rPr lang="en-US" sz="2400" dirty="0" err="1"/>
              <a:t>stdin</a:t>
            </a:r>
            <a:r>
              <a:rPr lang="en-US" sz="2400" dirty="0"/>
              <a:t>;  returns EOF if none</a:t>
            </a:r>
          </a:p>
          <a:p>
            <a:pPr marL="411480" lvl="1" indent="0">
              <a:buNone/>
            </a:pPr>
            <a:endParaRPr lang="en-US" sz="2400" dirty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size, FILE *in)</a:t>
            </a:r>
          </a:p>
          <a:p>
            <a:pPr lvl="1"/>
            <a:r>
              <a:rPr lang="en-US" sz="2400" dirty="0"/>
              <a:t>read the next line from a file into </a:t>
            </a:r>
            <a:r>
              <a:rPr lang="en-US" sz="2400" dirty="0" err="1"/>
              <a:t>buf</a:t>
            </a:r>
            <a:endParaRPr lang="en-US" sz="2400" dirty="0"/>
          </a:p>
          <a:p>
            <a:pPr lvl="1"/>
            <a:endParaRPr lang="en-US" sz="2400" dirty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FILE *out)</a:t>
            </a:r>
          </a:p>
          <a:p>
            <a:pPr lvl="1"/>
            <a:r>
              <a:rPr lang="en-US" sz="2400" dirty="0"/>
              <a:t>output the string to a file, stopping at ‘\0’</a:t>
            </a:r>
          </a:p>
          <a:p>
            <a:pPr lvl="1"/>
            <a:r>
              <a:rPr lang="en-US" sz="2400" dirty="0"/>
              <a:t>returns number of characters written or </a:t>
            </a:r>
            <a:r>
              <a:rPr lang="en-US" sz="2400" dirty="0" smtClean="0"/>
              <a:t>EOF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481828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C program: </a:t>
            </a:r>
          </a:p>
          <a:p>
            <a:pPr lvl="1"/>
            <a:r>
              <a:rPr lang="en-US" dirty="0"/>
              <a:t>Input: list of grades of student </a:t>
            </a:r>
            <a:r>
              <a:rPr lang="en-US" dirty="0" smtClean="0"/>
              <a:t>homework</a:t>
            </a:r>
            <a:endParaRPr lang="en-US" dirty="0"/>
          </a:p>
          <a:p>
            <a:pPr lvl="1"/>
            <a:r>
              <a:rPr lang="en-US" dirty="0"/>
              <a:t>Output: The computed final </a:t>
            </a:r>
            <a:r>
              <a:rPr lang="en-US" dirty="0" smtClean="0"/>
              <a:t>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924380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 for Java </a:t>
            </a:r>
            <a:r>
              <a:rPr lang="en-US" sz="2000" dirty="0" smtClean="0"/>
              <a:t>programmers:</a:t>
            </a:r>
          </a:p>
          <a:p>
            <a:pPr marL="457200" lvl="1" indent="0">
              <a:buNone/>
            </a:pPr>
            <a:r>
              <a:rPr lang="en-US" sz="1500" dirty="0" smtClean="0">
                <a:hlinkClick r:id="rId2"/>
              </a:rPr>
              <a:t>http</a:t>
            </a:r>
            <a:r>
              <a:rPr lang="en-US" sz="1500" dirty="0">
                <a:hlinkClick r:id="rId2"/>
              </a:rPr>
              <a:t>://faculty.ksu.edu.sa/jebari_chaker/papers/C_for_Java_Programmers.pdf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>
                <a:hlinkClick r:id="rId2"/>
              </a:rPr>
              <a:t>http://www.cs.columbia.edu/~hgs/teaching/ap/slides/</a:t>
            </a:r>
            <a:r>
              <a:rPr lang="en-US" sz="1500" dirty="0" smtClean="0">
                <a:hlinkClick r:id="rId2"/>
              </a:rPr>
              <a:t>CforJavaProgrammers.ppt</a:t>
            </a:r>
            <a:endParaRPr lang="en-US" sz="1500" dirty="0">
              <a:hlinkClick r:id="rId2"/>
            </a:endParaRPr>
          </a:p>
          <a:p>
            <a:endParaRPr lang="en-US" sz="2000" dirty="0"/>
          </a:p>
          <a:p>
            <a:r>
              <a:rPr lang="en-US" sz="2000" dirty="0"/>
              <a:t>C </a:t>
            </a:r>
            <a:r>
              <a:rPr lang="en-US" sz="2000" dirty="0" smtClean="0"/>
              <a:t>tutorial:</a:t>
            </a:r>
          </a:p>
          <a:p>
            <a:pPr marL="457200" lvl="1" indent="0">
              <a:buNone/>
            </a:pPr>
            <a:r>
              <a:rPr lang="en-US" sz="1500" dirty="0" smtClean="0">
                <a:hlinkClick r:id="rId3"/>
              </a:rPr>
              <a:t>http</a:t>
            </a:r>
            <a:r>
              <a:rPr lang="en-US" sz="1500" dirty="0">
                <a:hlinkClick r:id="rId3"/>
              </a:rPr>
              <a:t>://www.cprogramming.com/tutorial/c-tutorial.html</a:t>
            </a:r>
            <a:r>
              <a:rPr lang="en-US" sz="1500" dirty="0"/>
              <a:t/>
            </a:r>
            <a:br>
              <a:rPr lang="en-US" sz="1500" dirty="0"/>
            </a:br>
            <a:endParaRPr lang="en-US" sz="1500" dirty="0"/>
          </a:p>
          <a:p>
            <a:r>
              <a:rPr lang="en-US" sz="2000" dirty="0"/>
              <a:t>Socket programming with C: (for next session)</a:t>
            </a:r>
          </a:p>
          <a:p>
            <a:pPr lvl="1"/>
            <a:r>
              <a:rPr lang="en-US" sz="1600" dirty="0" err="1"/>
              <a:t>Beej's</a:t>
            </a:r>
            <a:r>
              <a:rPr lang="en-US" sz="1600" dirty="0"/>
              <a:t> Guide to Network Programming Using Internet Sockets </a:t>
            </a:r>
            <a:r>
              <a:rPr lang="en-US" sz="1500" dirty="0">
                <a:hlinkClick r:id="rId4"/>
              </a:rPr>
              <a:t>http://beej.us/guide/bgnet/output/html/multipage/</a:t>
            </a:r>
            <a:r>
              <a:rPr lang="en-US" sz="1500" dirty="0" smtClean="0">
                <a:hlinkClick r:id="rId4"/>
              </a:rPr>
              <a:t>index.html</a:t>
            </a: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992082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C/C++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48011" y="1794220"/>
            <a:ext cx="4247978" cy="2062103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// C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#include &lt;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stdio.h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&gt;</a:t>
            </a:r>
          </a:p>
          <a:p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main(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argc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, char *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argv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[])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{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printf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("Hello world!\n");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return 0;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8011" y="4040998"/>
            <a:ext cx="4247978" cy="255454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// C++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#include &lt;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iostream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&gt;</a:t>
            </a:r>
          </a:p>
          <a:p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using namespace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std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main(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argc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, char *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argv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[]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{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cout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&lt;&lt; "Hello world!" &lt;&lt;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endl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; 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 return 0;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190286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C/C++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2622394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gcc</a:t>
            </a:r>
            <a:r>
              <a:rPr lang="en-US" dirty="0" smtClean="0"/>
              <a:t> is a driver which calls the preprocessor, compiler (cc1 or cc1plus), assembler, and linker as needed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502126"/>
            <a:ext cx="8229600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$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gcc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hello.c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$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a.out</a:t>
            </a:r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Hello, World!</a:t>
            </a:r>
          </a:p>
          <a:p>
            <a:endParaRPr lang="en-US" sz="1600" b="1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$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gcc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hello.c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 –o hello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$ ./hello</a:t>
            </a: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Hello, World!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808897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en-US" dirty="0"/>
              <a:t>Some useful command line options:</a:t>
            </a:r>
          </a:p>
          <a:p>
            <a:r>
              <a:rPr lang="en-US" dirty="0"/>
              <a:t>[-o file]: specifies the output file for object or </a:t>
            </a:r>
            <a:r>
              <a:rPr lang="en-US" dirty="0" smtClean="0"/>
              <a:t>executable</a:t>
            </a:r>
          </a:p>
          <a:p>
            <a:endParaRPr lang="en-US" dirty="0" smtClean="0"/>
          </a:p>
          <a:p>
            <a:r>
              <a:rPr lang="en-US" dirty="0"/>
              <a:t>[-Wall]: show all warnings (highly recommended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/>
              <a:t>[-l </a:t>
            </a:r>
            <a:r>
              <a:rPr lang="en-US" dirty="0" err="1"/>
              <a:t>libnam</a:t>
            </a:r>
            <a:r>
              <a:rPr lang="en-US" dirty="0"/>
              <a:t>]: Links the library </a:t>
            </a:r>
            <a:r>
              <a:rPr lang="en-US" dirty="0" err="1" smtClean="0"/>
              <a:t>libname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e.g</a:t>
            </a:r>
            <a:r>
              <a:rPr lang="en-US" dirty="0"/>
              <a:t>., -</a:t>
            </a:r>
            <a:r>
              <a:rPr lang="en-US" dirty="0" err="1" smtClean="0"/>
              <a:t>lsocket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get errors saying the library cannot be found, make sure the path is correctly set, and you do have the libraries you need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4158686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Write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Compile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Run</a:t>
            </a:r>
            <a:endParaRPr lang="en-US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5225" y="1963323"/>
            <a:ext cx="498157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5225" y="3952875"/>
            <a:ext cx="49815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2897800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main(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argc</a:t>
            </a:r>
            <a:r>
              <a:rPr lang="en-US" b="1" dirty="0">
                <a:latin typeface="Courier New"/>
                <a:cs typeface="Courier New"/>
              </a:rPr>
              <a:t>, char *</a:t>
            </a:r>
            <a:r>
              <a:rPr lang="en-US" b="1" dirty="0" err="1">
                <a:latin typeface="Courier New"/>
                <a:cs typeface="Courier New"/>
              </a:rPr>
              <a:t>argv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endParaRPr lang="en-US" dirty="0"/>
          </a:p>
          <a:p>
            <a:r>
              <a:rPr lang="en-US" b="1" dirty="0" err="1">
                <a:latin typeface="Courier New"/>
                <a:cs typeface="Courier New"/>
              </a:rPr>
              <a:t>argc</a:t>
            </a:r>
            <a:r>
              <a:rPr lang="en-US" dirty="0"/>
              <a:t>: number of arguments passed to the program</a:t>
            </a:r>
          </a:p>
          <a:p>
            <a:endParaRPr lang="en-US" dirty="0"/>
          </a:p>
          <a:p>
            <a:r>
              <a:rPr lang="en-US" b="1" dirty="0" err="1">
                <a:latin typeface="Courier New"/>
                <a:cs typeface="Courier New"/>
              </a:rPr>
              <a:t>argv</a:t>
            </a:r>
            <a:r>
              <a:rPr lang="en-US" dirty="0"/>
              <a:t>: array of strings showing command line arguments</a:t>
            </a:r>
          </a:p>
          <a:p>
            <a:pPr lvl="1"/>
            <a:r>
              <a:rPr lang="en-US" dirty="0"/>
              <a:t>Name of executable + space-separated arguments</a:t>
            </a:r>
          </a:p>
          <a:p>
            <a:pPr lvl="1"/>
            <a:r>
              <a:rPr lang="en-US" dirty="0"/>
              <a:t>Name of executable is stored in </a:t>
            </a:r>
            <a:r>
              <a:rPr lang="en-US" b="1" dirty="0" err="1">
                <a:latin typeface="Courier New"/>
                <a:cs typeface="Courier New"/>
              </a:rPr>
              <a:t>argv</a:t>
            </a:r>
            <a:r>
              <a:rPr lang="en-US" b="1" dirty="0">
                <a:latin typeface="Courier New"/>
                <a:cs typeface="Courier New"/>
              </a:rPr>
              <a:t>[0]</a:t>
            </a:r>
          </a:p>
          <a:p>
            <a:endParaRPr lang="en-US" dirty="0"/>
          </a:p>
          <a:p>
            <a:r>
              <a:rPr lang="en-US" dirty="0"/>
              <a:t>The return value is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dirty="0"/>
              <a:t>convention: 0 means success, &gt; 0 some </a:t>
            </a:r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645898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Arguments Example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504018"/>
            <a:ext cx="56769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3550" y="4402190"/>
            <a:ext cx="56769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483547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Data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9457446"/>
              </p:ext>
            </p:extLst>
          </p:nvPr>
        </p:nvGraphicFramePr>
        <p:xfrm>
          <a:off x="457200" y="1774826"/>
          <a:ext cx="8229601" cy="4746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490"/>
                <a:gridCol w="2566957"/>
                <a:gridCol w="1595738"/>
                <a:gridCol w="2618416"/>
              </a:tblGrid>
              <a:tr h="3065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Size (Bytes)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385051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char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Character or small integer.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Typically 1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-128 to 127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255</a:t>
                      </a:r>
                    </a:p>
                  </a:txBody>
                  <a:tcPr marL="39050" marR="39050" marT="19525" marB="19525" anchor="ctr"/>
                </a:tc>
              </a:tr>
              <a:tr h="561436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short </a:t>
                      </a:r>
                      <a:r>
                        <a:rPr lang="en-US" sz="1400" b="1" dirty="0" err="1">
                          <a:effectLst/>
                        </a:rPr>
                        <a:t>int</a:t>
                      </a:r>
                      <a:r>
                        <a:rPr lang="en-US" sz="1400" b="1" dirty="0">
                          <a:effectLst/>
                        </a:rPr>
                        <a:t> (short)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Short Integer.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&gt;=2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-32768 to 32767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65535</a:t>
                      </a:r>
                    </a:p>
                  </a:txBody>
                  <a:tcPr marL="39050" marR="39050" marT="19525" marB="19525" anchor="ctr"/>
                </a:tc>
              </a:tr>
              <a:tr h="73782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effectLst/>
                        </a:rPr>
                        <a:t>int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Integer</a:t>
                      </a:r>
                      <a:r>
                        <a:rPr lang="en-US" sz="1400" dirty="0" smtClean="0">
                          <a:effectLst/>
                        </a:rPr>
                        <a:t>. </a:t>
                      </a:r>
                      <a:r>
                        <a:rPr lang="en-US" sz="1400" b="1" dirty="0" smtClean="0">
                          <a:effectLst/>
                        </a:rPr>
                        <a:t>Most efficient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&gt;=2</a:t>
                      </a:r>
                      <a:r>
                        <a:rPr lang="en-US" sz="1400" baseline="0" dirty="0" smtClean="0">
                          <a:effectLst/>
                        </a:rPr>
                        <a:t>; Typically 4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-2147483648 to 2147483647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4294967295</a:t>
                      </a:r>
                    </a:p>
                  </a:txBody>
                  <a:tcPr marL="39050" marR="39050" marT="19525" marB="19525" anchor="ctr"/>
                </a:tc>
              </a:tr>
              <a:tr h="737820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long </a:t>
                      </a:r>
                      <a:r>
                        <a:rPr lang="en-US" sz="1400" b="1" dirty="0" err="1">
                          <a:effectLst/>
                        </a:rPr>
                        <a:t>int</a:t>
                      </a:r>
                      <a:r>
                        <a:rPr lang="en-US" sz="1400" b="1" dirty="0">
                          <a:effectLst/>
                        </a:rPr>
                        <a:t> (long)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Long integer.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&gt;=4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-2147483648 to 2147483647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4294967295</a:t>
                      </a:r>
                    </a:p>
                  </a:txBody>
                  <a:tcPr marL="39050" marR="39050" marT="19525" marB="19525" anchor="ctr"/>
                </a:tc>
              </a:tr>
              <a:tr h="56143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effectLst/>
                        </a:rPr>
                        <a:t>long long </a:t>
                      </a:r>
                      <a:r>
                        <a:rPr lang="en-US" sz="1400" b="1" dirty="0" err="1" smtClean="0">
                          <a:effectLst/>
                        </a:rPr>
                        <a:t>int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long long integer.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&gt;=8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signed: -9.2e18 to 9.2e18</a:t>
                      </a:r>
                    </a:p>
                    <a:p>
                      <a:r>
                        <a:rPr lang="en-US" sz="1400" dirty="0" smtClean="0">
                          <a:effectLst/>
                        </a:rPr>
                        <a:t>unsigned: -1.8e19 to 1.8e19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</a:tr>
              <a:tr h="385051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float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Floating point number.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4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+/- 3.4e +/- 38 (~7 digits)</a:t>
                      </a:r>
                    </a:p>
                  </a:txBody>
                  <a:tcPr marL="39050" marR="39050" marT="19525" marB="19525" anchor="ctr"/>
                </a:tc>
              </a:tr>
              <a:tr h="385051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double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Double precision floating point number.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8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</a:t>
                      </a:r>
                      <a:r>
                        <a:rPr lang="en-US" sz="1400" dirty="0" smtClean="0">
                          <a:effectLst/>
                        </a:rPr>
                        <a:t>1.8e </a:t>
                      </a:r>
                      <a:r>
                        <a:rPr lang="en-US" sz="1400" dirty="0">
                          <a:effectLst/>
                        </a:rPr>
                        <a:t>+/- 308 (~15 digits)</a:t>
                      </a:r>
                    </a:p>
                  </a:txBody>
                  <a:tcPr marL="39050" marR="39050" marT="19525" marB="19525" anchor="ctr"/>
                </a:tc>
              </a:tr>
              <a:tr h="385051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long double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Long double precision floating point number.</a:t>
                      </a: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&gt;=8; Typically 16</a:t>
                      </a:r>
                      <a:endParaRPr lang="en-US" sz="1400" dirty="0">
                        <a:effectLst/>
                      </a:endParaRPr>
                    </a:p>
                  </a:txBody>
                  <a:tcPr marL="39050" marR="39050" marT="19525" marB="19525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</a:t>
                      </a:r>
                      <a:r>
                        <a:rPr lang="en-US" sz="1400" dirty="0" smtClean="0">
                          <a:effectLst/>
                        </a:rPr>
                        <a:t>1.2e </a:t>
                      </a:r>
                      <a:r>
                        <a:rPr lang="en-US" sz="1400" dirty="0">
                          <a:effectLst/>
                        </a:rPr>
                        <a:t>+/- </a:t>
                      </a:r>
                      <a:r>
                        <a:rPr lang="en-US" sz="1400" dirty="0" smtClean="0">
                          <a:effectLst/>
                        </a:rPr>
                        <a:t>4932 </a:t>
                      </a:r>
                      <a:r>
                        <a:rPr lang="en-US" sz="1400" dirty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~34 </a:t>
                      </a:r>
                      <a:r>
                        <a:rPr lang="en-US" sz="1400" dirty="0">
                          <a:effectLst/>
                        </a:rPr>
                        <a:t>digits)</a:t>
                      </a:r>
                    </a:p>
                  </a:txBody>
                  <a:tcPr marL="39050" marR="39050" marT="19525" marB="19525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080245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Template.potx</Template>
  <TotalTime>371</TotalTime>
  <Words>1539</Words>
  <Application>Microsoft Macintosh PowerPoint</Application>
  <PresentationFormat>On-screen Show (4:3)</PresentationFormat>
  <Paragraphs>335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Template</vt:lpstr>
      <vt:lpstr>Introduction to C</vt:lpstr>
      <vt:lpstr>C verses Java</vt:lpstr>
      <vt:lpstr>Simple C/C++ Example</vt:lpstr>
      <vt:lpstr>Compiling C/C++</vt:lpstr>
      <vt:lpstr>Compiler Options</vt:lpstr>
      <vt:lpstr>Hands On</vt:lpstr>
      <vt:lpstr>Main Arguments</vt:lpstr>
      <vt:lpstr>Passing Arguments Example</vt:lpstr>
      <vt:lpstr>Primitive Data Types</vt:lpstr>
      <vt:lpstr>Typecasting Example</vt:lpstr>
      <vt:lpstr>Arrays</vt:lpstr>
      <vt:lpstr>Structures</vt:lpstr>
      <vt:lpstr>Pointers</vt:lpstr>
      <vt:lpstr>Pointers in C</vt:lpstr>
      <vt:lpstr>Strings</vt:lpstr>
      <vt:lpstr>String Library</vt:lpstr>
      <vt:lpstr>Formatting Strings</vt:lpstr>
      <vt:lpstr>Formatting Codes for sscanf</vt:lpstr>
      <vt:lpstr>Formatting Codes for sprintf</vt:lpstr>
      <vt:lpstr>Standard C Library</vt:lpstr>
      <vt:lpstr>Standard C Library</vt:lpstr>
      <vt:lpstr>Code Sample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Arsham Skrenes</dc:creator>
  <cp:lastModifiedBy>Department of Computer Science</cp:lastModifiedBy>
  <cp:revision>58</cp:revision>
  <dcterms:created xsi:type="dcterms:W3CDTF">2014-01-12T22:54:17Z</dcterms:created>
  <dcterms:modified xsi:type="dcterms:W3CDTF">2014-01-15T14:50:21Z</dcterms:modified>
</cp:coreProperties>
</file>