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embeddings/oleObject3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7" r:id="rId3"/>
    <p:sldId id="258" r:id="rId4"/>
    <p:sldId id="278" r:id="rId5"/>
    <p:sldId id="279" r:id="rId6"/>
    <p:sldId id="280" r:id="rId7"/>
    <p:sldId id="281" r:id="rId8"/>
    <p:sldId id="282" r:id="rId9"/>
    <p:sldId id="283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5" r:id="rId20"/>
    <p:sldId id="296" r:id="rId21"/>
    <p:sldId id="297" r:id="rId22"/>
    <p:sldId id="298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BF4BF-123C-F44A-B27C-15B062F434CE}" type="datetimeFigureOut">
              <a:rPr lang="en-US" smtClean="0"/>
              <a:t>2014-03-03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F54D5-259E-694E-A0D3-DB64C760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785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94C5A-835B-4E42-8585-8986A1C81CBB}" type="datetimeFigureOut">
              <a:rPr lang="en-US" smtClean="0"/>
              <a:t>2014-03-03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2A7F7-3707-2548-9B1E-C9495090A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816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AE54E-DE7C-4763-B74E-46B05DFB89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81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2A7F7-3707-2548-9B1E-C9495090A7E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42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2A7F7-3707-2548-9B1E-C9495090A7E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Fragment</a:t>
            </a:r>
            <a:r>
              <a:rPr lang="en-US" baseline="0" dirty="0" smtClean="0"/>
              <a:t> offset is in units of 8 bytes to make up for 3 bits less compared to Total Length.</a:t>
            </a:r>
          </a:p>
          <a:p>
            <a:r>
              <a:rPr lang="en-US" baseline="0" dirty="0" smtClean="0"/>
              <a:t>The program </a:t>
            </a:r>
            <a:r>
              <a:rPr lang="en-US" baseline="0" dirty="0" err="1" smtClean="0"/>
              <a:t>traceroute</a:t>
            </a:r>
            <a:r>
              <a:rPr lang="en-US" baseline="0" dirty="0" smtClean="0"/>
              <a:t> uses these ICMP Time Exceeded messages to print the routers used by packets to go from the source to the destination.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2A7F7-3707-2548-9B1E-C9495090A7E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2A7F7-3707-2548-9B1E-C9495090A7E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33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F8BC2-1A3E-4B31-9FAE-3DF872B1837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6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8E621-D8DC-D441-904E-FA56392CCC06}" type="datetime1">
              <a:rPr lang="en-CA" smtClean="0"/>
              <a:t>2014-03-03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48182-27C6-C047-AA01-1EF745DC8F23}" type="datetime1">
              <a:rPr lang="en-CA" smtClean="0"/>
              <a:t>2014-03-03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003F-2F70-8D46-87AF-490331A82E5B}" type="datetime1">
              <a:rPr lang="en-CA" smtClean="0"/>
              <a:t>2014-03-03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C5A8F-1336-3640-A8E9-AF79C7B613AF}" type="datetime1">
              <a:rPr lang="en-CA" smtClean="0"/>
              <a:t>2014-03-03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320-7D58-FD4F-9B53-21E5672B6D19}" type="datetime1">
              <a:rPr lang="en-CA" smtClean="0"/>
              <a:t>2014-03-03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AFC3-A885-EB48-9C36-656E70DB9079}" type="datetime1">
              <a:rPr lang="en-CA" smtClean="0"/>
              <a:t>2014-03-03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C1BBB-5D86-BD4B-BFB6-B6792EC7D9AD}" type="datetime1">
              <a:rPr lang="en-CA" smtClean="0"/>
              <a:t>2014-03-03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E6E99-6DBF-D348-94C3-9EDEF5D60229}" type="datetime1">
              <a:rPr lang="en-CA" smtClean="0"/>
              <a:t>2014-03-03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C9B48-827A-0F49-BD81-18E558ACCF2D}" type="datetime1">
              <a:rPr lang="en-CA" smtClean="0"/>
              <a:t>2014-03-03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3D3-B7FE-754A-9079-E569C22FCFDE}" type="datetime1">
              <a:rPr lang="en-CA" smtClean="0"/>
              <a:t>2014-03-03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CA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1210286-A2FE-B443-A5FE-0900794097C7}" type="datetime1">
              <a:rPr lang="en-CA" smtClean="0"/>
              <a:t>2014-03-03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1CD171D-B253-D94E-8E59-C34DC2DAA804}" type="datetime1">
              <a:rPr lang="en-CA" smtClean="0"/>
              <a:t>2014-03-03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pdf/rfc791.pdf" TargetMode="External"/><Relationship Id="rId4" Type="http://schemas.openxmlformats.org/officeDocument/2006/relationships/hyperlink" Target="http://en.wikipedia.org/wiki/IPv4" TargetMode="External"/><Relationship Id="rId5" Type="http://schemas.openxmlformats.org/officeDocument/2006/relationships/hyperlink" Target="http://en.wikipedia.org/wiki/IPv6" TargetMode="External"/><Relationship Id="rId6" Type="http://schemas.openxmlformats.org/officeDocument/2006/relationships/hyperlink" Target="http://en.wikipedia.org/wiki/IPv6_packet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Internet Protocol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</a:t>
            </a:r>
            <a:r>
              <a:rPr lang="en-US" dirty="0" smtClean="0"/>
              <a:t>of Calgary – CPSC 441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02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Datagram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3202"/>
            <a:ext cx="8229600" cy="288759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Version (4 bits): For IPv4, this has a value of 4 (hence the name IPv4)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/>
              <a:t>Header Length (4 bits):</a:t>
            </a:r>
          </a:p>
          <a:p>
            <a:pPr lvl="1"/>
            <a:r>
              <a:rPr lang="en-US" dirty="0"/>
              <a:t>Number in 32-bit words (4 bits) of the header</a:t>
            </a:r>
          </a:p>
          <a:p>
            <a:pPr lvl="1"/>
            <a:r>
              <a:rPr lang="en-US" dirty="0"/>
              <a:t>This can also be interpreted as the payload offset</a:t>
            </a:r>
          </a:p>
          <a:p>
            <a:pPr lvl="1"/>
            <a:r>
              <a:rPr lang="en-US" dirty="0"/>
              <a:t>IP header can have a variable number of options</a:t>
            </a:r>
          </a:p>
          <a:p>
            <a:pPr lvl="1"/>
            <a:r>
              <a:rPr lang="en-US" dirty="0"/>
              <a:t>The minimum value for this field is 5 (RFC 791) or 20 bytes; the maximum length is 15 words = 60 </a:t>
            </a:r>
            <a:r>
              <a:rPr lang="en-US" dirty="0" smtClean="0"/>
              <a:t>bytes</a:t>
            </a:r>
          </a:p>
          <a:p>
            <a:endParaRPr lang="en-US" dirty="0" smtClean="0"/>
          </a:p>
          <a:p>
            <a:r>
              <a:rPr lang="en-US" dirty="0" smtClean="0"/>
              <a:t>Differentiated </a:t>
            </a:r>
            <a:r>
              <a:rPr lang="en-US" dirty="0"/>
              <a:t>Services Code Point (6 bits): Recently redefined by RFC 2474 for Differentiated services (</a:t>
            </a:r>
            <a:r>
              <a:rPr lang="en-US" dirty="0" err="1"/>
              <a:t>DiffServ</a:t>
            </a:r>
            <a:r>
              <a:rPr lang="en-US" dirty="0"/>
              <a:t>). Used for real-time data streaming like </a:t>
            </a:r>
            <a:r>
              <a:rPr lang="en-US" dirty="0" smtClean="0"/>
              <a:t>VoIP.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330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Datagram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3202"/>
            <a:ext cx="8229600" cy="288759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Explicit </a:t>
            </a:r>
            <a:r>
              <a:rPr lang="en-US" dirty="0"/>
              <a:t>Congestion Notification (2 bits): An optional feature that is defined by RFC 3168 for notification of network congestion without dropping packets.</a:t>
            </a:r>
          </a:p>
          <a:p>
            <a:pPr lvl="1"/>
            <a:r>
              <a:rPr lang="en-US" dirty="0"/>
              <a:t>Both endpoints must support it and be willing to use it</a:t>
            </a:r>
          </a:p>
          <a:p>
            <a:pPr lvl="1"/>
            <a:r>
              <a:rPr lang="en-US" dirty="0"/>
              <a:t>Only effective when supported by the underlying network</a:t>
            </a:r>
          </a:p>
          <a:p>
            <a:endParaRPr lang="en-US" dirty="0"/>
          </a:p>
          <a:p>
            <a:r>
              <a:rPr lang="en-US" dirty="0"/>
              <a:t>Total Length (16 bits): The entire IP datagram size, including the header and payload.</a:t>
            </a:r>
          </a:p>
          <a:p>
            <a:pPr lvl="1"/>
            <a:r>
              <a:rPr lang="en-US" dirty="0"/>
              <a:t>Minimum-length is 20 bytes </a:t>
            </a:r>
            <a:r>
              <a:rPr lang="en-US" dirty="0" smtClean="0"/>
              <a:t>(minimal </a:t>
            </a:r>
            <a:r>
              <a:rPr lang="en-US" dirty="0"/>
              <a:t>header with no payload)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888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Datagram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3202"/>
            <a:ext cx="8229600" cy="288759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Identification (16 bits): </a:t>
            </a:r>
            <a:r>
              <a:rPr lang="en-US" dirty="0" smtClean="0"/>
              <a:t>Used primarily for uniquely identifying the group of fragments of a single IP datagram</a:t>
            </a:r>
          </a:p>
          <a:p>
            <a:pPr lvl="1"/>
            <a:r>
              <a:rPr lang="en-US" dirty="0"/>
              <a:t>Unique identification of a datagram from a </a:t>
            </a:r>
            <a:r>
              <a:rPr lang="en-US" dirty="0" smtClean="0"/>
              <a:t>host.</a:t>
            </a:r>
          </a:p>
          <a:p>
            <a:pPr lvl="1"/>
            <a:r>
              <a:rPr lang="en-US" dirty="0" smtClean="0"/>
              <a:t>Incremented </a:t>
            </a:r>
            <a:r>
              <a:rPr lang="en-US" dirty="0"/>
              <a:t>whenever a datagram is transmitted</a:t>
            </a:r>
          </a:p>
          <a:p>
            <a:endParaRPr lang="en-US" dirty="0"/>
          </a:p>
          <a:p>
            <a:r>
              <a:rPr lang="en-US" dirty="0" smtClean="0"/>
              <a:t>Flags (3 bits): Bit field used to control or identify fragments</a:t>
            </a:r>
          </a:p>
          <a:p>
            <a:pPr lvl="1"/>
            <a:r>
              <a:rPr lang="en-US" dirty="0" smtClean="0"/>
              <a:t>Bit 0: Reserved; must be zero</a:t>
            </a:r>
          </a:p>
          <a:p>
            <a:pPr lvl="1"/>
            <a:r>
              <a:rPr lang="en-US" dirty="0" smtClean="0"/>
              <a:t>Bit 1: Don’t fragment (DF)</a:t>
            </a:r>
          </a:p>
          <a:p>
            <a:pPr lvl="2"/>
            <a:r>
              <a:rPr lang="en-US" dirty="0" smtClean="0"/>
              <a:t>If set, packets are dropped if they need to be fragmented</a:t>
            </a:r>
          </a:p>
          <a:p>
            <a:pPr lvl="1"/>
            <a:r>
              <a:rPr lang="en-US" dirty="0" smtClean="0"/>
              <a:t>Bit 2: More fragments (MF)</a:t>
            </a:r>
          </a:p>
          <a:p>
            <a:pPr lvl="2"/>
            <a:r>
              <a:rPr lang="en-US" dirty="0" smtClean="0"/>
              <a:t>Zero for non-fragmented packets; for fragmented packets, all but the last packet has this flag set; the last packet will have a non-zero “Fragment Offset” 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72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Datagram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3202"/>
            <a:ext cx="8229600" cy="288759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Fragment Offset (13 bits): Measured in units of 64-bit words (8</a:t>
            </a:r>
            <a:r>
              <a:rPr lang="en-US" dirty="0"/>
              <a:t> </a:t>
            </a:r>
            <a:r>
              <a:rPr lang="en-US" dirty="0" smtClean="0"/>
              <a:t>byte)</a:t>
            </a:r>
          </a:p>
          <a:p>
            <a:endParaRPr lang="en-US" dirty="0"/>
          </a:p>
          <a:p>
            <a:r>
              <a:rPr lang="en-US" dirty="0" smtClean="0"/>
              <a:t>Time To Live (8 bits): Limits a datagram’s lifetime to break routing circles</a:t>
            </a:r>
          </a:p>
          <a:p>
            <a:pPr lvl="1"/>
            <a:r>
              <a:rPr lang="en-US" dirty="0" smtClean="0"/>
              <a:t>Specified in seconds but in practice is used as a hop count (decrement by 1 at each router) and set to 64 at the start</a:t>
            </a:r>
          </a:p>
          <a:p>
            <a:pPr lvl="1"/>
            <a:r>
              <a:rPr lang="en-US" dirty="0" smtClean="0"/>
              <a:t>When TTL is zero, the router should discard the packet; typically an ICMP Time Exceeded message is sent to the sender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13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259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Datagram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3201"/>
            <a:ext cx="8229600" cy="308317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Protocol (8 bits): Defines the protocol used in the payload</a:t>
            </a:r>
          </a:p>
          <a:p>
            <a:pPr lvl="1"/>
            <a:r>
              <a:rPr lang="en-US" dirty="0" smtClean="0"/>
              <a:t>There are over 140 protocols defined (TCP is 0x06; UDP is 0x11)</a:t>
            </a:r>
          </a:p>
          <a:p>
            <a:endParaRPr lang="en-US" dirty="0"/>
          </a:p>
          <a:p>
            <a:r>
              <a:rPr lang="en-US" dirty="0"/>
              <a:t>Header Checksum: the 16-bit one's complement of the one's complement sum of all 16-bit words in the </a:t>
            </a:r>
            <a:r>
              <a:rPr lang="en-US" b="1" u="sng" dirty="0" smtClean="0"/>
              <a:t>header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For computing </a:t>
            </a:r>
            <a:r>
              <a:rPr lang="en-US" dirty="0"/>
              <a:t>the checksum, the value of the checksum field is zero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Options: not often used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sed to control fragmenting, routing, debugging, security, etc.</a:t>
            </a:r>
          </a:p>
          <a:p>
            <a:pPr lvl="1"/>
            <a:r>
              <a:rPr lang="en-US" dirty="0"/>
              <a:t>Must be padded so that the header is divisible by 32 bits (4 bytes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14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38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Transmission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Maximum size of IP datagram is 65535, but the data link layer protocol generally imposes a limit that is much smaller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Ethernet frames have a maximum payload of 1500 </a:t>
            </a:r>
            <a:r>
              <a:rPr lang="en-US" dirty="0" smtClean="0"/>
              <a:t>bytes</a:t>
            </a:r>
          </a:p>
          <a:p>
            <a:pPr lvl="1"/>
            <a:r>
              <a:rPr lang="en-US" dirty="0" smtClean="0"/>
              <a:t>IP </a:t>
            </a:r>
            <a:r>
              <a:rPr lang="en-US" dirty="0"/>
              <a:t>datagrams encapsulated in Ethernet frame cannot be longer than 1500 bytes</a:t>
            </a:r>
          </a:p>
          <a:p>
            <a:endParaRPr lang="en-US" dirty="0"/>
          </a:p>
          <a:p>
            <a:r>
              <a:rPr lang="en-US" dirty="0"/>
              <a:t>The limit on the maximum IP datagram size, imposed by the data link protocol is called maximum transmission unit </a:t>
            </a:r>
            <a:r>
              <a:rPr lang="en-US" dirty="0" smtClean="0"/>
              <a:t>(</a:t>
            </a:r>
            <a:r>
              <a:rPr lang="en-US" b="1" dirty="0"/>
              <a:t>MTU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MTUs for various data link protocols:</a:t>
            </a:r>
            <a:br>
              <a:rPr lang="en-US" dirty="0"/>
            </a:br>
            <a:r>
              <a:rPr lang="en-US" dirty="0" smtClean="0"/>
              <a:t>Ethernet:	1500</a:t>
            </a:r>
            <a:r>
              <a:rPr lang="en-US" dirty="0"/>
              <a:t>		</a:t>
            </a:r>
            <a:r>
              <a:rPr lang="en-US" dirty="0" smtClean="0"/>
              <a:t>FDDI:		4352</a:t>
            </a:r>
            <a:br>
              <a:rPr lang="en-US" dirty="0" smtClean="0"/>
            </a:br>
            <a:r>
              <a:rPr lang="en-US" dirty="0" smtClean="0"/>
              <a:t>802.3:	1492		ATM </a:t>
            </a:r>
            <a:r>
              <a:rPr lang="en-US" dirty="0"/>
              <a:t>AAL5</a:t>
            </a:r>
            <a:r>
              <a:rPr lang="en-US" dirty="0" smtClean="0"/>
              <a:t>:	9180</a:t>
            </a:r>
            <a:br>
              <a:rPr lang="en-US" dirty="0" smtClean="0"/>
            </a:br>
            <a:r>
              <a:rPr lang="en-US" dirty="0" smtClean="0"/>
              <a:t>802.5:	4464		802.11</a:t>
            </a:r>
            <a:r>
              <a:rPr lang="en-US" dirty="0"/>
              <a:t>(WLAN)</a:t>
            </a:r>
            <a:r>
              <a:rPr lang="en-US" dirty="0" smtClean="0"/>
              <a:t>:	2272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3991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What if the size of  an IP datagram exceeds the MTU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IP </a:t>
            </a:r>
            <a:r>
              <a:rPr lang="en-US" dirty="0"/>
              <a:t>datagram is fragmented into smaller </a:t>
            </a:r>
            <a:r>
              <a:rPr lang="en-US" dirty="0" smtClean="0"/>
              <a:t>units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What if the route contains networks with different MTUs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 smtClean="0"/>
              <a:t>MTUs:     </a:t>
            </a:r>
            <a:r>
              <a:rPr lang="en-US" b="1" dirty="0" smtClean="0"/>
              <a:t>FDDI</a:t>
            </a:r>
            <a:r>
              <a:rPr lang="en-US" b="1" dirty="0"/>
              <a:t>: </a:t>
            </a:r>
            <a:r>
              <a:rPr lang="en-US" b="1" dirty="0" smtClean="0"/>
              <a:t>4352</a:t>
            </a:r>
            <a:r>
              <a:rPr lang="en-US" b="1" dirty="0"/>
              <a:t> </a:t>
            </a:r>
            <a:r>
              <a:rPr lang="en-US" b="1" dirty="0" smtClean="0"/>
              <a:t>                            Ethernet</a:t>
            </a:r>
            <a:r>
              <a:rPr lang="en-US" b="1" dirty="0"/>
              <a:t>: 1500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Fragmentation:</a:t>
            </a:r>
          </a:p>
          <a:p>
            <a:pPr lvl="1"/>
            <a:r>
              <a:rPr lang="en-US" dirty="0" smtClean="0"/>
              <a:t>IP </a:t>
            </a:r>
            <a:r>
              <a:rPr lang="en-US" dirty="0"/>
              <a:t>router splits the datagram into several </a:t>
            </a:r>
            <a:r>
              <a:rPr lang="en-US" dirty="0" smtClean="0"/>
              <a:t>datagram</a:t>
            </a:r>
          </a:p>
          <a:p>
            <a:pPr lvl="1"/>
            <a:r>
              <a:rPr lang="en-US" dirty="0" smtClean="0"/>
              <a:t>Fragments </a:t>
            </a:r>
            <a:r>
              <a:rPr lang="en-US" dirty="0"/>
              <a:t>are reassembled at </a:t>
            </a:r>
            <a:r>
              <a:rPr lang="en-US" dirty="0" smtClean="0"/>
              <a:t>receiver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16</a:t>
            </a:fld>
            <a:endParaRPr kumimoji="0"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25" y="3391326"/>
            <a:ext cx="803275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032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Fragmentation / Reassembly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71120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Fragmentation </a:t>
            </a:r>
            <a:r>
              <a:rPr lang="en-US" dirty="0"/>
              <a:t>can be done at the sender or at intermediate routers</a:t>
            </a:r>
          </a:p>
          <a:p>
            <a:endParaRPr lang="en-US" dirty="0"/>
          </a:p>
          <a:p>
            <a:r>
              <a:rPr lang="en-US" dirty="0"/>
              <a:t>The same datagram can be fragmented several times.</a:t>
            </a:r>
          </a:p>
          <a:p>
            <a:endParaRPr lang="en-US" dirty="0"/>
          </a:p>
          <a:p>
            <a:r>
              <a:rPr lang="en-US" dirty="0"/>
              <a:t>Reassembly of original datagram is only done at destination hosts !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17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486399"/>
            <a:ext cx="80772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14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64701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A datagram of </a:t>
            </a:r>
            <a:r>
              <a:rPr lang="en-US" dirty="0" smtClean="0"/>
              <a:t>4000 bytes </a:t>
            </a:r>
            <a:r>
              <a:rPr lang="en-US" dirty="0"/>
              <a:t>from a network </a:t>
            </a:r>
            <a:r>
              <a:rPr lang="en-US" dirty="0" smtClean="0"/>
              <a:t>with MTU 4000 to 1500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18</a:t>
            </a:fld>
            <a:endParaRPr kumimoji="0"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159704" y="2437784"/>
            <a:ext cx="4248150" cy="660400"/>
            <a:chOff x="3006" y="1208"/>
            <a:chExt cx="2676" cy="416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734" y="1208"/>
              <a:ext cx="29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ID</a:t>
              </a:r>
            </a:p>
            <a:p>
              <a:pPr algn="l"/>
              <a:r>
                <a:rPr lang="en-US" sz="1800"/>
                <a:t>=x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4605" y="1220"/>
              <a:ext cx="5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offset</a:t>
              </a:r>
            </a:p>
            <a:p>
              <a:r>
                <a:rPr lang="en-US" sz="1800"/>
                <a:t>=0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3980" y="1220"/>
              <a:ext cx="67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fragflag</a:t>
              </a:r>
            </a:p>
            <a:p>
              <a:r>
                <a:rPr lang="en-US" sz="1800"/>
                <a:t>=0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230" y="1208"/>
              <a:ext cx="541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length</a:t>
              </a:r>
            </a:p>
            <a:p>
              <a:pPr algn="l"/>
              <a:r>
                <a:rPr lang="en-US" sz="1800"/>
                <a:t>=4000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2712154" y="4190384"/>
            <a:ext cx="4248150" cy="660400"/>
            <a:chOff x="3006" y="1208"/>
            <a:chExt cx="2676" cy="416"/>
          </a:xfrm>
        </p:grpSpPr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734" y="1208"/>
              <a:ext cx="29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ID</a:t>
              </a:r>
            </a:p>
            <a:p>
              <a:pPr algn="l"/>
              <a:r>
                <a:rPr lang="en-US" sz="1800" dirty="0"/>
                <a:t>=x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05" y="1220"/>
              <a:ext cx="5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offset</a:t>
              </a:r>
            </a:p>
            <a:p>
              <a:r>
                <a:rPr lang="en-US" sz="1800"/>
                <a:t>=0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3980" y="1220"/>
              <a:ext cx="67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fragflag</a:t>
              </a:r>
            </a:p>
            <a:p>
              <a:r>
                <a:rPr lang="en-US" sz="1800"/>
                <a:t>=1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230" y="1208"/>
              <a:ext cx="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length</a:t>
              </a:r>
            </a:p>
            <a:p>
              <a:pPr algn="l"/>
              <a:r>
                <a:rPr lang="en-US" sz="1800"/>
                <a:t>=1500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" name="Group 29"/>
          <p:cNvGrpSpPr>
            <a:grpSpLocks/>
          </p:cNvGrpSpPr>
          <p:nvPr/>
        </p:nvGrpSpPr>
        <p:grpSpPr bwMode="auto">
          <a:xfrm>
            <a:off x="2712154" y="4990484"/>
            <a:ext cx="4248150" cy="660400"/>
            <a:chOff x="3006" y="1208"/>
            <a:chExt cx="2676" cy="416"/>
          </a:xfrm>
        </p:grpSpPr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3734" y="1208"/>
              <a:ext cx="29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ID</a:t>
              </a:r>
            </a:p>
            <a:p>
              <a:pPr algn="l"/>
              <a:r>
                <a:rPr lang="en-US" sz="1800"/>
                <a:t>=x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4605" y="1220"/>
              <a:ext cx="5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offset</a:t>
              </a:r>
            </a:p>
            <a:p>
              <a:r>
                <a:rPr lang="en-US" sz="1800"/>
                <a:t>=1480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3980" y="1220"/>
              <a:ext cx="67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fragflag</a:t>
              </a:r>
            </a:p>
            <a:p>
              <a:r>
                <a:rPr lang="en-US" sz="1800"/>
                <a:t>=1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3230" y="1208"/>
              <a:ext cx="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length</a:t>
              </a:r>
            </a:p>
            <a:p>
              <a:pPr algn="l"/>
              <a:r>
                <a:rPr lang="en-US" sz="1800"/>
                <a:t>=1500</a:t>
              </a: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" name="Group 42"/>
          <p:cNvGrpSpPr>
            <a:grpSpLocks/>
          </p:cNvGrpSpPr>
          <p:nvPr/>
        </p:nvGrpSpPr>
        <p:grpSpPr bwMode="auto">
          <a:xfrm>
            <a:off x="2702629" y="5819159"/>
            <a:ext cx="4248150" cy="660400"/>
            <a:chOff x="3006" y="1208"/>
            <a:chExt cx="2676" cy="416"/>
          </a:xfrm>
        </p:grpSpPr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3734" y="1208"/>
              <a:ext cx="29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ID</a:t>
              </a:r>
            </a:p>
            <a:p>
              <a:pPr algn="l"/>
              <a:r>
                <a:rPr lang="en-US" sz="1800"/>
                <a:t>=x</a:t>
              </a:r>
            </a:p>
          </p:txBody>
        </p:sp>
        <p:sp>
          <p:nvSpPr>
            <p:cNvPr id="48" name="Text Box 46"/>
            <p:cNvSpPr txBox="1">
              <a:spLocks noChangeArrowheads="1"/>
            </p:cNvSpPr>
            <p:nvPr/>
          </p:nvSpPr>
          <p:spPr bwMode="auto">
            <a:xfrm>
              <a:off x="4605" y="1220"/>
              <a:ext cx="5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offset</a:t>
              </a:r>
            </a:p>
            <a:p>
              <a:r>
                <a:rPr lang="en-US" sz="1800"/>
                <a:t>=2960</a:t>
              </a:r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3980" y="1220"/>
              <a:ext cx="67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fragflag</a:t>
              </a:r>
            </a:p>
            <a:p>
              <a:r>
                <a:rPr lang="en-US" sz="1800"/>
                <a:t>=0</a:t>
              </a:r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3230" y="1208"/>
              <a:ext cx="53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length</a:t>
              </a:r>
            </a:p>
            <a:p>
              <a:pPr algn="l"/>
              <a:r>
                <a:rPr lang="en-US" sz="1800"/>
                <a:t>=1040</a:t>
              </a:r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" name="Freeform 55"/>
          <p:cNvSpPr>
            <a:spLocks/>
          </p:cNvSpPr>
          <p:nvPr/>
        </p:nvSpPr>
        <p:spPr bwMode="auto">
          <a:xfrm>
            <a:off x="2274004" y="3196609"/>
            <a:ext cx="333375" cy="2162175"/>
          </a:xfrm>
          <a:custGeom>
            <a:avLst/>
            <a:gdLst>
              <a:gd name="T0" fmla="*/ 0 w 210"/>
              <a:gd name="T1" fmla="*/ 0 h 1362"/>
              <a:gd name="T2" fmla="*/ 0 w 210"/>
              <a:gd name="T3" fmla="*/ 1362 h 1362"/>
              <a:gd name="T4" fmla="*/ 210 w 210"/>
              <a:gd name="T5" fmla="*/ 858 h 1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" h="1362">
                <a:moveTo>
                  <a:pt x="0" y="0"/>
                </a:moveTo>
                <a:lnTo>
                  <a:pt x="0" y="1362"/>
                </a:lnTo>
                <a:lnTo>
                  <a:pt x="210" y="85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274004" y="5330209"/>
            <a:ext cx="36195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2283529" y="5339734"/>
            <a:ext cx="333375" cy="7905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2248604" y="3275984"/>
            <a:ext cx="3267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</a:rPr>
              <a:t>One large datagram becomes</a:t>
            </a:r>
          </a:p>
          <a:p>
            <a:pPr algn="l"/>
            <a:r>
              <a:rPr lang="en-US" sz="1800">
                <a:solidFill>
                  <a:srgbClr val="FF0000"/>
                </a:solidFill>
              </a:rPr>
              <a:t>several smaller datagrams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7482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</a:t>
            </a:r>
            <a:r>
              <a:rPr lang="en-US" dirty="0"/>
              <a:t>Datagram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0515"/>
            <a:ext cx="8229600" cy="204028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Version (4 bits): For </a:t>
            </a:r>
            <a:r>
              <a:rPr lang="en-US" dirty="0" smtClean="0"/>
              <a:t>IPv6, </a:t>
            </a:r>
            <a:r>
              <a:rPr lang="en-US" dirty="0"/>
              <a:t>this has a value of </a:t>
            </a:r>
            <a:r>
              <a:rPr lang="en-US" dirty="0" smtClean="0"/>
              <a:t>6 (0110)</a:t>
            </a:r>
            <a:endParaRPr lang="en-US" dirty="0"/>
          </a:p>
          <a:p>
            <a:pPr marL="118872" indent="0">
              <a:buNone/>
            </a:pPr>
            <a:endParaRPr lang="en-US" dirty="0"/>
          </a:p>
          <a:p>
            <a:r>
              <a:rPr lang="en-US" dirty="0" smtClean="0"/>
              <a:t>Traffic Class (8 bits): </a:t>
            </a:r>
            <a:r>
              <a:rPr lang="en-US" dirty="0"/>
              <a:t>The same as the redefined IPv4 </a:t>
            </a:r>
            <a:r>
              <a:rPr lang="en-US" dirty="0" smtClean="0"/>
              <a:t>fields:</a:t>
            </a:r>
          </a:p>
          <a:p>
            <a:pPr lvl="1"/>
            <a:r>
              <a:rPr lang="en-US" dirty="0" smtClean="0"/>
              <a:t>The first 6 bits are differentiated services for real-time data streaming</a:t>
            </a:r>
          </a:p>
          <a:p>
            <a:pPr lvl="1"/>
            <a:r>
              <a:rPr lang="en-US" dirty="0" smtClean="0"/>
              <a:t>The last 2 bits are </a:t>
            </a:r>
            <a:r>
              <a:rPr lang="en-US" dirty="0"/>
              <a:t>for ECN (Explicit Congestion </a:t>
            </a:r>
            <a:r>
              <a:rPr lang="en-US" dirty="0" smtClean="0"/>
              <a:t>Notification).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19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552025"/>
            <a:ext cx="7747196" cy="28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86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Network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91365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IP (Internet Protocol) is a Network Layer Protocol.</a:t>
            </a:r>
          </a:p>
          <a:p>
            <a:r>
              <a:rPr lang="en-US" dirty="0"/>
              <a:t>RFC 791 provides the specification for IP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5334000" y="5894028"/>
            <a:ext cx="28956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Network Layer</a:t>
            </a:r>
            <a:endParaRPr lang="en-US" sz="1800" b="1" dirty="0">
              <a:latin typeface="Times New Roman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rot="5400000" flipV="1">
            <a:off x="2630488" y="4314465"/>
            <a:ext cx="6350" cy="157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91"/>
          <p:cNvGrpSpPr>
            <a:grpSpLocks/>
          </p:cNvGrpSpPr>
          <p:nvPr/>
        </p:nvGrpSpPr>
        <p:grpSpPr bwMode="auto">
          <a:xfrm>
            <a:off x="228600" y="3082566"/>
            <a:ext cx="1741488" cy="2139950"/>
            <a:chOff x="2366" y="833"/>
            <a:chExt cx="987" cy="1348"/>
          </a:xfrm>
        </p:grpSpPr>
        <p:graphicFrame>
          <p:nvGraphicFramePr>
            <p:cNvPr id="8" name="Object 9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53882165"/>
                </p:ext>
              </p:extLst>
            </p:nvPr>
          </p:nvGraphicFramePr>
          <p:xfrm>
            <a:off x="2741" y="833"/>
            <a:ext cx="333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53" name="Clip" r:id="rId3" imgW="1307263" imgH="1084139" progId="">
                    <p:embed/>
                  </p:oleObj>
                </mc:Choice>
                <mc:Fallback>
                  <p:oleObj name="Clip" r:id="rId3" imgW="1307263" imgH="1084139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1" y="833"/>
                          <a:ext cx="333" cy="2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" name="Group 93"/>
            <p:cNvGrpSpPr>
              <a:grpSpLocks/>
            </p:cNvGrpSpPr>
            <p:nvPr/>
          </p:nvGrpSpPr>
          <p:grpSpPr bwMode="auto">
            <a:xfrm>
              <a:off x="2366" y="1145"/>
              <a:ext cx="987" cy="1036"/>
              <a:chOff x="2956" y="969"/>
              <a:chExt cx="513" cy="529"/>
            </a:xfrm>
          </p:grpSpPr>
          <p:sp>
            <p:nvSpPr>
              <p:cNvPr id="10" name="Rectangle 94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95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96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Text Box 97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/>
                  <a:t>application</a:t>
                </a:r>
              </a:p>
              <a:p>
                <a:pPr algn="ctr"/>
                <a:r>
                  <a:rPr lang="en-US" sz="2000"/>
                  <a:t>transport</a:t>
                </a:r>
              </a:p>
              <a:p>
                <a:pPr algn="ctr"/>
                <a:r>
                  <a:rPr lang="en-US" sz="2000">
                    <a:solidFill>
                      <a:schemeClr val="bg1"/>
                    </a:solidFill>
                  </a:rPr>
                  <a:t>network</a:t>
                </a:r>
                <a:endParaRPr lang="en-US" sz="2000"/>
              </a:p>
              <a:p>
                <a:pPr algn="ctr"/>
                <a:r>
                  <a:rPr lang="en-US" sz="2000"/>
                  <a:t>data link</a:t>
                </a:r>
              </a:p>
              <a:p>
                <a:pPr algn="ctr"/>
                <a:r>
                  <a:rPr lang="en-US" sz="2000"/>
                  <a:t>physical</a:t>
                </a:r>
                <a:endParaRPr lang="en-US" sz="2000">
                  <a:latin typeface="Times New Roman" charset="0"/>
                </a:endParaRPr>
              </a:p>
            </p:txBody>
          </p:sp>
          <p:sp>
            <p:nvSpPr>
              <p:cNvPr id="14" name="Line 98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99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00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01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8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987615"/>
              </p:ext>
            </p:extLst>
          </p:nvPr>
        </p:nvGraphicFramePr>
        <p:xfrm>
          <a:off x="7856538" y="3234966"/>
          <a:ext cx="5286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4" name="Clip" r:id="rId5" imgW="1307263" imgH="1084139" progId="">
                  <p:embed/>
                </p:oleObj>
              </mc:Choice>
              <mc:Fallback>
                <p:oleObj name="Clip" r:id="rId5" imgW="1307263" imgH="108413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538" y="3234966"/>
                        <a:ext cx="5286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10"/>
          <p:cNvGrpSpPr>
            <a:grpSpLocks/>
          </p:cNvGrpSpPr>
          <p:nvPr/>
        </p:nvGrpSpPr>
        <p:grpSpPr bwMode="auto">
          <a:xfrm>
            <a:off x="7261223" y="3749316"/>
            <a:ext cx="1729913" cy="1644650"/>
            <a:chOff x="2956" y="969"/>
            <a:chExt cx="519" cy="529"/>
          </a:xfrm>
        </p:grpSpPr>
        <p:sp>
          <p:nvSpPr>
            <p:cNvPr id="20" name="Rectangle 111"/>
            <p:cNvSpPr>
              <a:spLocks noChangeArrowheads="1"/>
            </p:cNvSpPr>
            <p:nvPr/>
          </p:nvSpPr>
          <p:spPr bwMode="auto">
            <a:xfrm>
              <a:off x="3018" y="969"/>
              <a:ext cx="426" cy="4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12"/>
            <p:cNvSpPr>
              <a:spLocks noChangeArrowheads="1"/>
            </p:cNvSpPr>
            <p:nvPr/>
          </p:nvSpPr>
          <p:spPr bwMode="auto">
            <a:xfrm>
              <a:off x="2997" y="984"/>
              <a:ext cx="435" cy="50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113"/>
            <p:cNvSpPr>
              <a:spLocks noChangeArrowheads="1"/>
            </p:cNvSpPr>
            <p:nvPr/>
          </p:nvSpPr>
          <p:spPr bwMode="auto">
            <a:xfrm>
              <a:off x="3000" y="1185"/>
              <a:ext cx="432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114"/>
            <p:cNvSpPr txBox="1">
              <a:spLocks noChangeArrowheads="1"/>
            </p:cNvSpPr>
            <p:nvPr/>
          </p:nvSpPr>
          <p:spPr bwMode="auto">
            <a:xfrm>
              <a:off x="2956" y="978"/>
              <a:ext cx="519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/>
                <a:t>application</a:t>
              </a:r>
            </a:p>
            <a:p>
              <a:pPr algn="ctr"/>
              <a:r>
                <a:rPr lang="en-US" sz="2000" dirty="0"/>
                <a:t>transport</a:t>
              </a:r>
            </a:p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network</a:t>
              </a:r>
              <a:endParaRPr lang="en-US" sz="2000" dirty="0"/>
            </a:p>
            <a:p>
              <a:pPr algn="ctr"/>
              <a:r>
                <a:rPr lang="en-US" sz="2000" dirty="0"/>
                <a:t>data link</a:t>
              </a:r>
            </a:p>
            <a:p>
              <a:pPr algn="ctr"/>
              <a:r>
                <a:rPr lang="en-US" sz="2000" dirty="0"/>
                <a:t>physical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24" name="Line 115"/>
            <p:cNvSpPr>
              <a:spLocks noChangeShapeType="1"/>
            </p:cNvSpPr>
            <p:nvPr/>
          </p:nvSpPr>
          <p:spPr bwMode="auto">
            <a:xfrm>
              <a:off x="2997" y="1194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16"/>
            <p:cNvSpPr>
              <a:spLocks noChangeShapeType="1"/>
            </p:cNvSpPr>
            <p:nvPr/>
          </p:nvSpPr>
          <p:spPr bwMode="auto">
            <a:xfrm>
              <a:off x="3003" y="1290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17"/>
            <p:cNvSpPr>
              <a:spLocks noChangeShapeType="1"/>
            </p:cNvSpPr>
            <p:nvPr/>
          </p:nvSpPr>
          <p:spPr bwMode="auto">
            <a:xfrm>
              <a:off x="3003" y="1374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18"/>
            <p:cNvSpPr>
              <a:spLocks noChangeShapeType="1"/>
            </p:cNvSpPr>
            <p:nvPr/>
          </p:nvSpPr>
          <p:spPr bwMode="auto">
            <a:xfrm>
              <a:off x="3003" y="1092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Line 119"/>
          <p:cNvSpPr>
            <a:spLocks noChangeShapeType="1"/>
          </p:cNvSpPr>
          <p:nvPr/>
        </p:nvSpPr>
        <p:spPr bwMode="auto">
          <a:xfrm rot="16200000" flipH="1" flipV="1">
            <a:off x="6626225" y="4497028"/>
            <a:ext cx="6350" cy="1403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120"/>
          <p:cNvSpPr txBox="1">
            <a:spLocks noChangeArrowheads="1"/>
          </p:cNvSpPr>
          <p:nvPr/>
        </p:nvSpPr>
        <p:spPr bwMode="auto">
          <a:xfrm>
            <a:off x="1931988" y="4301766"/>
            <a:ext cx="1497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1. Send data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30" name="Text Box 122"/>
          <p:cNvSpPr txBox="1">
            <a:spLocks noChangeArrowheads="1"/>
          </p:cNvSpPr>
          <p:nvPr/>
        </p:nvSpPr>
        <p:spPr bwMode="auto">
          <a:xfrm>
            <a:off x="5541963" y="4377966"/>
            <a:ext cx="1806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2. Receive data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31" name="Freeform 172"/>
          <p:cNvSpPr>
            <a:spLocks/>
          </p:cNvSpPr>
          <p:nvPr/>
        </p:nvSpPr>
        <p:spPr bwMode="auto">
          <a:xfrm>
            <a:off x="1952625" y="4408128"/>
            <a:ext cx="304800" cy="657225"/>
          </a:xfrm>
          <a:custGeom>
            <a:avLst/>
            <a:gdLst>
              <a:gd name="T0" fmla="*/ 0 w 192"/>
              <a:gd name="T1" fmla="*/ 0 h 414"/>
              <a:gd name="T2" fmla="*/ 0 w 192"/>
              <a:gd name="T3" fmla="*/ 414 h 414"/>
              <a:gd name="T4" fmla="*/ 192 w 192"/>
              <a:gd name="T5" fmla="*/ 408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" h="414">
                <a:moveTo>
                  <a:pt x="0" y="0"/>
                </a:moveTo>
                <a:lnTo>
                  <a:pt x="0" y="414"/>
                </a:lnTo>
                <a:lnTo>
                  <a:pt x="192" y="408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73"/>
          <p:cNvSpPr>
            <a:spLocks/>
          </p:cNvSpPr>
          <p:nvPr/>
        </p:nvSpPr>
        <p:spPr bwMode="auto">
          <a:xfrm>
            <a:off x="6586538" y="4851041"/>
            <a:ext cx="609600" cy="295275"/>
          </a:xfrm>
          <a:custGeom>
            <a:avLst/>
            <a:gdLst>
              <a:gd name="T0" fmla="*/ 0 w 384"/>
              <a:gd name="T1" fmla="*/ 186 h 186"/>
              <a:gd name="T2" fmla="*/ 384 w 384"/>
              <a:gd name="T3" fmla="*/ 186 h 186"/>
              <a:gd name="T4" fmla="*/ 384 w 384"/>
              <a:gd name="T5" fmla="*/ 0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186">
                <a:moveTo>
                  <a:pt x="0" y="186"/>
                </a:moveTo>
                <a:lnTo>
                  <a:pt x="384" y="186"/>
                </a:lnTo>
                <a:lnTo>
                  <a:pt x="384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" name="Group 177"/>
          <p:cNvGrpSpPr>
            <a:grpSpLocks/>
          </p:cNvGrpSpPr>
          <p:nvPr/>
        </p:nvGrpSpPr>
        <p:grpSpPr bwMode="auto">
          <a:xfrm>
            <a:off x="2309813" y="4846278"/>
            <a:ext cx="361950" cy="261938"/>
            <a:chOff x="1548" y="3723"/>
            <a:chExt cx="228" cy="165"/>
          </a:xfrm>
        </p:grpSpPr>
        <p:sp>
          <p:nvSpPr>
            <p:cNvPr id="34" name="Rectangle 175"/>
            <p:cNvSpPr>
              <a:spLocks noChangeArrowheads="1"/>
            </p:cNvSpPr>
            <p:nvPr/>
          </p:nvSpPr>
          <p:spPr bwMode="auto">
            <a:xfrm>
              <a:off x="1563" y="3723"/>
              <a:ext cx="102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174"/>
            <p:cNvSpPr>
              <a:spLocks noChangeArrowheads="1"/>
            </p:cNvSpPr>
            <p:nvPr/>
          </p:nvSpPr>
          <p:spPr bwMode="auto">
            <a:xfrm>
              <a:off x="1548" y="3738"/>
              <a:ext cx="102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76"/>
            <p:cNvSpPr>
              <a:spLocks noChangeShapeType="1"/>
            </p:cNvSpPr>
            <p:nvPr/>
          </p:nvSpPr>
          <p:spPr bwMode="auto">
            <a:xfrm>
              <a:off x="1650" y="3816"/>
              <a:ext cx="12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198"/>
          <p:cNvGrpSpPr>
            <a:grpSpLocks/>
          </p:cNvGrpSpPr>
          <p:nvPr/>
        </p:nvGrpSpPr>
        <p:grpSpPr bwMode="auto">
          <a:xfrm>
            <a:off x="3100388" y="4571641"/>
            <a:ext cx="3024187" cy="1481137"/>
            <a:chOff x="2001" y="3199"/>
            <a:chExt cx="1905" cy="933"/>
          </a:xfrm>
        </p:grpSpPr>
        <p:sp>
          <p:nvSpPr>
            <p:cNvPr id="38" name="Freeform 4"/>
            <p:cNvSpPr>
              <a:spLocks/>
            </p:cNvSpPr>
            <p:nvPr/>
          </p:nvSpPr>
          <p:spPr bwMode="auto">
            <a:xfrm>
              <a:off x="2112" y="3199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6"/>
            <p:cNvSpPr>
              <a:spLocks/>
            </p:cNvSpPr>
            <p:nvPr/>
          </p:nvSpPr>
          <p:spPr bwMode="auto">
            <a:xfrm>
              <a:off x="2514" y="3384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0" name="Group 7"/>
            <p:cNvGrpSpPr>
              <a:grpSpLocks/>
            </p:cNvGrpSpPr>
            <p:nvPr/>
          </p:nvGrpSpPr>
          <p:grpSpPr bwMode="auto">
            <a:xfrm>
              <a:off x="2203" y="3494"/>
              <a:ext cx="316" cy="147"/>
              <a:chOff x="3600" y="219"/>
              <a:chExt cx="360" cy="175"/>
            </a:xfrm>
          </p:grpSpPr>
          <p:sp>
            <p:nvSpPr>
              <p:cNvPr id="133" name="Oval 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Line 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Rectangle 1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7" name="Oval 1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8" name="Group 1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4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9" name="Group 1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4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2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" name="Group 21"/>
            <p:cNvGrpSpPr>
              <a:grpSpLocks/>
            </p:cNvGrpSpPr>
            <p:nvPr/>
          </p:nvGrpSpPr>
          <p:grpSpPr bwMode="auto">
            <a:xfrm>
              <a:off x="2425" y="3896"/>
              <a:ext cx="316" cy="147"/>
              <a:chOff x="3600" y="219"/>
              <a:chExt cx="360" cy="175"/>
            </a:xfrm>
          </p:grpSpPr>
          <p:sp>
            <p:nvSpPr>
              <p:cNvPr id="120" name="Oval 22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24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5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30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6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7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" name="Group 35"/>
            <p:cNvGrpSpPr>
              <a:grpSpLocks/>
            </p:cNvGrpSpPr>
            <p:nvPr/>
          </p:nvGrpSpPr>
          <p:grpSpPr bwMode="auto">
            <a:xfrm>
              <a:off x="2850" y="3302"/>
              <a:ext cx="316" cy="147"/>
              <a:chOff x="3600" y="219"/>
              <a:chExt cx="360" cy="175"/>
            </a:xfrm>
          </p:grpSpPr>
          <p:sp>
            <p:nvSpPr>
              <p:cNvPr id="107" name="Oval 3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Line 3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3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11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2" name="Group 4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17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3" name="Group 4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14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3" name="Group 49"/>
            <p:cNvGrpSpPr>
              <a:grpSpLocks/>
            </p:cNvGrpSpPr>
            <p:nvPr/>
          </p:nvGrpSpPr>
          <p:grpSpPr bwMode="auto">
            <a:xfrm>
              <a:off x="2801" y="3721"/>
              <a:ext cx="315" cy="147"/>
              <a:chOff x="3600" y="219"/>
              <a:chExt cx="360" cy="175"/>
            </a:xfrm>
          </p:grpSpPr>
          <p:sp>
            <p:nvSpPr>
              <p:cNvPr id="94" name="Oval 50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5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5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5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8" name="Oval 5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9" name="Group 5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04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5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Line 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0" name="Group 5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01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4" name="Group 63"/>
            <p:cNvGrpSpPr>
              <a:grpSpLocks/>
            </p:cNvGrpSpPr>
            <p:nvPr/>
          </p:nvGrpSpPr>
          <p:grpSpPr bwMode="auto">
            <a:xfrm>
              <a:off x="3201" y="3908"/>
              <a:ext cx="316" cy="147"/>
              <a:chOff x="3600" y="219"/>
              <a:chExt cx="360" cy="175"/>
            </a:xfrm>
          </p:grpSpPr>
          <p:sp>
            <p:nvSpPr>
              <p:cNvPr id="81" name="Oval 64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6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6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6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85" name="Oval 6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6" name="Group 6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" name="Group 7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Line 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Line 7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5" name="Group 77"/>
            <p:cNvGrpSpPr>
              <a:grpSpLocks/>
            </p:cNvGrpSpPr>
            <p:nvPr/>
          </p:nvGrpSpPr>
          <p:grpSpPr bwMode="auto">
            <a:xfrm>
              <a:off x="3481" y="3495"/>
              <a:ext cx="316" cy="147"/>
              <a:chOff x="3600" y="219"/>
              <a:chExt cx="360" cy="175"/>
            </a:xfrm>
          </p:grpSpPr>
          <p:sp>
            <p:nvSpPr>
              <p:cNvPr id="68" name="Oval 7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7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8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Rectangle 8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2" name="Oval 8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3" name="Group 8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78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" name="Group 8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75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Line 9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6" name="Freeform 102"/>
            <p:cNvSpPr>
              <a:spLocks/>
            </p:cNvSpPr>
            <p:nvPr/>
          </p:nvSpPr>
          <p:spPr bwMode="auto">
            <a:xfrm>
              <a:off x="3170" y="3380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103"/>
            <p:cNvSpPr>
              <a:spLocks/>
            </p:cNvSpPr>
            <p:nvPr/>
          </p:nvSpPr>
          <p:spPr bwMode="auto">
            <a:xfrm>
              <a:off x="2499" y="3627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294 w 294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104"/>
            <p:cNvSpPr>
              <a:spLocks/>
            </p:cNvSpPr>
            <p:nvPr/>
          </p:nvSpPr>
          <p:spPr bwMode="auto">
            <a:xfrm>
              <a:off x="3096" y="3612"/>
              <a:ext cx="396" cy="156"/>
            </a:xfrm>
            <a:custGeom>
              <a:avLst/>
              <a:gdLst>
                <a:gd name="T0" fmla="*/ 0 w 378"/>
                <a:gd name="T1" fmla="*/ 174 h 174"/>
                <a:gd name="T2" fmla="*/ 378 w 378"/>
                <a:gd name="T3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105"/>
            <p:cNvSpPr>
              <a:spLocks/>
            </p:cNvSpPr>
            <p:nvPr/>
          </p:nvSpPr>
          <p:spPr bwMode="auto">
            <a:xfrm>
              <a:off x="3516" y="3646"/>
              <a:ext cx="130" cy="320"/>
            </a:xfrm>
            <a:custGeom>
              <a:avLst/>
              <a:gdLst>
                <a:gd name="T0" fmla="*/ 0 w 118"/>
                <a:gd name="T1" fmla="*/ 500 h 500"/>
                <a:gd name="T2" fmla="*/ 118 w 118"/>
                <a:gd name="T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106"/>
            <p:cNvSpPr>
              <a:spLocks/>
            </p:cNvSpPr>
            <p:nvPr/>
          </p:nvSpPr>
          <p:spPr bwMode="auto">
            <a:xfrm>
              <a:off x="2738" y="3982"/>
              <a:ext cx="464" cy="47"/>
            </a:xfrm>
            <a:custGeom>
              <a:avLst/>
              <a:gdLst>
                <a:gd name="T0" fmla="*/ 370 w 370"/>
                <a:gd name="T1" fmla="*/ 32 h 32"/>
                <a:gd name="T2" fmla="*/ 0 w 370"/>
                <a:gd name="T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107"/>
            <p:cNvSpPr>
              <a:spLocks/>
            </p:cNvSpPr>
            <p:nvPr/>
          </p:nvSpPr>
          <p:spPr bwMode="auto">
            <a:xfrm>
              <a:off x="2400" y="3642"/>
              <a:ext cx="122" cy="268"/>
            </a:xfrm>
            <a:custGeom>
              <a:avLst/>
              <a:gdLst>
                <a:gd name="T0" fmla="*/ 162 w 176"/>
                <a:gd name="T1" fmla="*/ 408 h 412"/>
                <a:gd name="T2" fmla="*/ 176 w 176"/>
                <a:gd name="T3" fmla="*/ 412 h 412"/>
                <a:gd name="T4" fmla="*/ 0 w 176"/>
                <a:gd name="T5" fmla="*/ 0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" name="Group 178"/>
            <p:cNvGrpSpPr>
              <a:grpSpLocks/>
            </p:cNvGrpSpPr>
            <p:nvPr/>
          </p:nvGrpSpPr>
          <p:grpSpPr bwMode="auto">
            <a:xfrm>
              <a:off x="2001" y="3375"/>
              <a:ext cx="228" cy="165"/>
              <a:chOff x="1548" y="3723"/>
              <a:chExt cx="228" cy="165"/>
            </a:xfrm>
          </p:grpSpPr>
          <p:sp>
            <p:nvSpPr>
              <p:cNvPr id="65" name="Rectangle 179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180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181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" name="Group 182"/>
            <p:cNvGrpSpPr>
              <a:grpSpLocks/>
            </p:cNvGrpSpPr>
            <p:nvPr/>
          </p:nvGrpSpPr>
          <p:grpSpPr bwMode="auto">
            <a:xfrm>
              <a:off x="3180" y="3306"/>
              <a:ext cx="228" cy="165"/>
              <a:chOff x="1548" y="3723"/>
              <a:chExt cx="228" cy="165"/>
            </a:xfrm>
          </p:grpSpPr>
          <p:sp>
            <p:nvSpPr>
              <p:cNvPr id="62" name="Rectangle 183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184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185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" name="Group 186"/>
            <p:cNvGrpSpPr>
              <a:grpSpLocks/>
            </p:cNvGrpSpPr>
            <p:nvPr/>
          </p:nvGrpSpPr>
          <p:grpSpPr bwMode="auto">
            <a:xfrm>
              <a:off x="2850" y="3897"/>
              <a:ext cx="228" cy="165"/>
              <a:chOff x="1548" y="3723"/>
              <a:chExt cx="228" cy="165"/>
            </a:xfrm>
          </p:grpSpPr>
          <p:sp>
            <p:nvSpPr>
              <p:cNvPr id="59" name="Rectangle 187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188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189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5" name="Group 190"/>
            <p:cNvGrpSpPr>
              <a:grpSpLocks/>
            </p:cNvGrpSpPr>
            <p:nvPr/>
          </p:nvGrpSpPr>
          <p:grpSpPr bwMode="auto">
            <a:xfrm>
              <a:off x="2586" y="3597"/>
              <a:ext cx="228" cy="165"/>
              <a:chOff x="1548" y="3723"/>
              <a:chExt cx="228" cy="165"/>
            </a:xfrm>
          </p:grpSpPr>
          <p:sp>
            <p:nvSpPr>
              <p:cNvPr id="56" name="Rectangle 191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192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193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6" name="Group 194"/>
          <p:cNvGrpSpPr>
            <a:grpSpLocks/>
          </p:cNvGrpSpPr>
          <p:nvPr/>
        </p:nvGrpSpPr>
        <p:grpSpPr bwMode="auto">
          <a:xfrm>
            <a:off x="6381750" y="4927241"/>
            <a:ext cx="361950" cy="261937"/>
            <a:chOff x="1548" y="3723"/>
            <a:chExt cx="228" cy="165"/>
          </a:xfrm>
        </p:grpSpPr>
        <p:sp>
          <p:nvSpPr>
            <p:cNvPr id="147" name="Rectangle 195"/>
            <p:cNvSpPr>
              <a:spLocks noChangeArrowheads="1"/>
            </p:cNvSpPr>
            <p:nvPr/>
          </p:nvSpPr>
          <p:spPr bwMode="auto">
            <a:xfrm>
              <a:off x="1563" y="3723"/>
              <a:ext cx="102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196"/>
            <p:cNvSpPr>
              <a:spLocks noChangeArrowheads="1"/>
            </p:cNvSpPr>
            <p:nvPr/>
          </p:nvSpPr>
          <p:spPr bwMode="auto">
            <a:xfrm>
              <a:off x="1548" y="3738"/>
              <a:ext cx="102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Line 197"/>
            <p:cNvSpPr>
              <a:spLocks noChangeShapeType="1"/>
            </p:cNvSpPr>
            <p:nvPr/>
          </p:nvSpPr>
          <p:spPr bwMode="auto">
            <a:xfrm>
              <a:off x="1650" y="3816"/>
              <a:ext cx="12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659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utoUpdateAnimBg="0"/>
      <p:bldP spid="3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</a:t>
            </a:r>
            <a:r>
              <a:rPr lang="en-US" dirty="0"/>
              <a:t>Datagram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0515"/>
            <a:ext cx="8229600" cy="204028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Flow Label (20 bits): Originally created for giving real-time applications special </a:t>
            </a:r>
            <a:r>
              <a:rPr lang="en-US" dirty="0" smtClean="0"/>
              <a:t>service.</a:t>
            </a:r>
          </a:p>
          <a:p>
            <a:pPr lvl="1"/>
            <a:r>
              <a:rPr lang="en-US" dirty="0" smtClean="0"/>
              <a:t>When set </a:t>
            </a:r>
            <a:r>
              <a:rPr lang="en-US" dirty="0"/>
              <a:t>to a non-zero </a:t>
            </a:r>
            <a:r>
              <a:rPr lang="en-US" dirty="0" smtClean="0"/>
              <a:t>value, it serves </a:t>
            </a:r>
            <a:r>
              <a:rPr lang="en-US" dirty="0"/>
              <a:t>as a hint to routers and switches with multiple outbound paths that these packets should stay on the same path so that they will not be </a:t>
            </a:r>
            <a:r>
              <a:rPr lang="en-US" dirty="0" smtClean="0"/>
              <a:t>reordered.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has further been suggested that the flow label be used to help detect spoofed packets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20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552025"/>
            <a:ext cx="7747196" cy="28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41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</a:t>
            </a:r>
            <a:r>
              <a:rPr lang="en-US" dirty="0"/>
              <a:t>Datagram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0515"/>
            <a:ext cx="8229600" cy="2040285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Payload Length (16 bits): The size of the payload in octets, including any extension headers.</a:t>
            </a:r>
          </a:p>
          <a:p>
            <a:pPr lvl="1"/>
            <a:r>
              <a:rPr lang="en-US" dirty="0"/>
              <a:t>This is different from IPv4 as it does not include the fixed IPv6 header</a:t>
            </a:r>
          </a:p>
          <a:p>
            <a:pPr lvl="1"/>
            <a:r>
              <a:rPr lang="en-US" dirty="0"/>
              <a:t>The length is set to zero when a Hop-by-Hop extension header carries a Jumbo Payload option</a:t>
            </a:r>
          </a:p>
          <a:p>
            <a:pPr lvl="1"/>
            <a:r>
              <a:rPr lang="en-US" dirty="0"/>
              <a:t>A Jumbo Payload has a 32 bit length in the Hop-By-Hop Options extension header allowing packets up to 4GB in size!</a:t>
            </a:r>
          </a:p>
          <a:p>
            <a:endParaRPr lang="en-US" dirty="0" smtClean="0"/>
          </a:p>
          <a:p>
            <a:r>
              <a:rPr lang="en-US" dirty="0" smtClean="0"/>
              <a:t>Next Header (8 bits): The same as the IPv4 Protocol field</a:t>
            </a:r>
          </a:p>
          <a:p>
            <a:pPr lvl="1"/>
            <a:r>
              <a:rPr lang="en-US" dirty="0" smtClean="0"/>
              <a:t>The extension headers are described here as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21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552025"/>
            <a:ext cx="7747196" cy="28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325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</a:t>
            </a:r>
            <a:r>
              <a:rPr lang="en-US" dirty="0"/>
              <a:t>Datagram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60515"/>
            <a:ext cx="8229600" cy="2040285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Hop Limit (8 bits)</a:t>
            </a:r>
            <a:r>
              <a:rPr lang="en-US" dirty="0"/>
              <a:t>: Replaces the time to live field of </a:t>
            </a:r>
            <a:r>
              <a:rPr lang="en-US" dirty="0" smtClean="0"/>
              <a:t>IPv4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value is decremented by one at each intermediate node visited by the </a:t>
            </a:r>
            <a:r>
              <a:rPr lang="en-US" dirty="0" smtClean="0"/>
              <a:t>packet.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the counter reaches 0 the packet is discarded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Fragmented Packets</a:t>
            </a:r>
          </a:p>
          <a:p>
            <a:pPr lvl="1"/>
            <a:r>
              <a:rPr lang="en-US" dirty="0" smtClean="0"/>
              <a:t>Notice there is no fragmentation fields, so routers cannot </a:t>
            </a:r>
            <a:r>
              <a:rPr lang="en-US" dirty="0"/>
              <a:t>fragment IPv6 </a:t>
            </a:r>
            <a:r>
              <a:rPr lang="en-US" dirty="0" smtClean="0"/>
              <a:t>packets </a:t>
            </a:r>
            <a:r>
              <a:rPr lang="en-US" dirty="0"/>
              <a:t>as they do for </a:t>
            </a:r>
            <a:r>
              <a:rPr lang="en-US" dirty="0" smtClean="0"/>
              <a:t>IPv4.</a:t>
            </a:r>
          </a:p>
          <a:p>
            <a:pPr lvl="1"/>
            <a:r>
              <a:rPr lang="en-US" dirty="0" smtClean="0"/>
              <a:t>Hosts may use the fragmentation extension to send packets larger than an MTU</a:t>
            </a:r>
          </a:p>
          <a:p>
            <a:endParaRPr lang="en-US" dirty="0"/>
          </a:p>
          <a:p>
            <a:r>
              <a:rPr lang="en-US" dirty="0" smtClean="0"/>
              <a:t>IPv6 also does not have a checksum field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22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02" y="1552025"/>
            <a:ext cx="7747196" cy="28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830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Slides from the book: “Mastering </a:t>
            </a:r>
            <a:r>
              <a:rPr lang="en-US" sz="2000" dirty="0"/>
              <a:t>Computer Networks: An Internet Lab Manual”, J. </a:t>
            </a:r>
            <a:r>
              <a:rPr lang="en-US" sz="2000" dirty="0" err="1"/>
              <a:t>Liebeherr</a:t>
            </a:r>
            <a:r>
              <a:rPr lang="en-US" sz="2000" dirty="0"/>
              <a:t>, M. El </a:t>
            </a:r>
            <a:r>
              <a:rPr lang="en-US" sz="2000" dirty="0" err="1"/>
              <a:t>Zarki</a:t>
            </a:r>
            <a:r>
              <a:rPr lang="en-US" sz="2000" dirty="0"/>
              <a:t>, Addison-Wesley, 2003.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Slides from the book: “Computer </a:t>
            </a:r>
            <a:r>
              <a:rPr lang="en-US" sz="2000" dirty="0"/>
              <a:t>Networking: A Top Down </a:t>
            </a:r>
            <a:r>
              <a:rPr lang="en-US" sz="2000" dirty="0" smtClean="0"/>
              <a:t>Approach”, 5th </a:t>
            </a:r>
            <a:r>
              <a:rPr lang="en-US" sz="2000" dirty="0"/>
              <a:t>edition. </a:t>
            </a:r>
            <a:r>
              <a:rPr lang="en-US" sz="2000" dirty="0" smtClean="0"/>
              <a:t> Jim </a:t>
            </a:r>
            <a:r>
              <a:rPr lang="en-US" sz="2000" dirty="0"/>
              <a:t>Kurose, Keith </a:t>
            </a:r>
            <a:r>
              <a:rPr lang="en-US" sz="2000" dirty="0" smtClean="0"/>
              <a:t>Ross Addison-Wesley</a:t>
            </a:r>
            <a:r>
              <a:rPr lang="en-US" sz="2000" dirty="0"/>
              <a:t>, </a:t>
            </a:r>
            <a:r>
              <a:rPr lang="en-US" sz="2000" dirty="0" smtClean="0"/>
              <a:t>2009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RFC 791: 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tools.ietf.org/pdf/rfc791.pdf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Wikipedia</a:t>
            </a:r>
          </a:p>
          <a:p>
            <a:pPr lvl="1"/>
            <a:r>
              <a:rPr lang="en-US" sz="1400" dirty="0" smtClean="0">
                <a:hlinkClick r:id="rId4"/>
              </a:rPr>
              <a:t>http</a:t>
            </a:r>
            <a:r>
              <a:rPr lang="en-US" sz="1400" dirty="0">
                <a:hlinkClick r:id="rId4"/>
              </a:rPr>
              <a:t>://en.wikipedia.org/wiki/</a:t>
            </a:r>
            <a:r>
              <a:rPr lang="en-US" sz="1400" dirty="0" smtClean="0">
                <a:hlinkClick r:id="rId4"/>
              </a:rPr>
              <a:t>IPv4</a:t>
            </a:r>
            <a:endParaRPr lang="en-US" sz="1400" dirty="0" smtClean="0"/>
          </a:p>
          <a:p>
            <a:pPr lvl="1"/>
            <a:r>
              <a:rPr lang="en-US" sz="1400" dirty="0">
                <a:hlinkClick r:id="rId5"/>
              </a:rPr>
              <a:t>http://en.wikipedia.org/wiki/</a:t>
            </a:r>
            <a:r>
              <a:rPr lang="en-US" sz="1400" dirty="0" smtClean="0">
                <a:hlinkClick r:id="rId5"/>
              </a:rPr>
              <a:t>IPv6</a:t>
            </a:r>
            <a:endParaRPr lang="en-US" sz="1400" dirty="0" smtClean="0"/>
          </a:p>
          <a:p>
            <a:pPr lvl="1"/>
            <a:r>
              <a:rPr lang="en-US" sz="1400" dirty="0">
                <a:hlinkClick r:id="rId6"/>
              </a:rPr>
              <a:t>http://en.wikipedia.org/wiki/</a:t>
            </a:r>
            <a:r>
              <a:rPr lang="en-US" sz="1400" dirty="0" smtClean="0">
                <a:hlinkClick r:id="rId6"/>
              </a:rPr>
              <a:t>IPv6_packet</a:t>
            </a:r>
            <a:endParaRPr lang="en-US" sz="1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4165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IP: The </a:t>
            </a:r>
            <a:r>
              <a:rPr lang="en-US" dirty="0" smtClean="0"/>
              <a:t>Waist </a:t>
            </a:r>
            <a:r>
              <a:rPr lang="en-US" dirty="0"/>
              <a:t>of the H</a:t>
            </a:r>
            <a:r>
              <a:rPr lang="en-US" dirty="0" smtClean="0"/>
              <a:t>ourglass 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4419600" cy="4419600"/>
          </a:xfrm>
        </p:spPr>
        <p:txBody>
          <a:bodyPr>
            <a:normAutofit/>
          </a:bodyPr>
          <a:lstStyle/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 sz="2000" dirty="0"/>
              <a:t>IP is the waist of the hourglass of the Internet protocol </a:t>
            </a:r>
            <a:r>
              <a:rPr lang="en-US" sz="2000" dirty="0" smtClean="0"/>
              <a:t>stack.</a:t>
            </a:r>
            <a:endParaRPr lang="en-US" sz="2000" dirty="0"/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endParaRPr lang="en-US" sz="2000" dirty="0"/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 sz="2000" dirty="0"/>
              <a:t>Multiple higher-layer </a:t>
            </a:r>
            <a:r>
              <a:rPr lang="en-US" sz="2000" dirty="0" smtClean="0"/>
              <a:t>protocols</a:t>
            </a: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endParaRPr lang="en-US" sz="2000" dirty="0"/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 sz="2000" dirty="0"/>
              <a:t>Multiple lower-layer protocols</a:t>
            </a: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endParaRPr lang="en-US" sz="2000" dirty="0"/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 sz="2000" dirty="0" smtClean="0"/>
              <a:t>One common protocol </a:t>
            </a:r>
            <a:r>
              <a:rPr lang="en-US" sz="2000" dirty="0"/>
              <a:t>at the network </a:t>
            </a:r>
            <a:r>
              <a:rPr lang="en-US" sz="2000" dirty="0" smtClean="0"/>
              <a:t>layer for data transmission.</a:t>
            </a:r>
            <a:endParaRPr lang="en-US" sz="2000" dirty="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192860"/>
              </p:ext>
            </p:extLst>
          </p:nvPr>
        </p:nvGraphicFramePr>
        <p:xfrm>
          <a:off x="4652963" y="1733550"/>
          <a:ext cx="3957637" cy="474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Picture" r:id="rId4" imgW="3067200" imgH="3666960" progId="Word.Picture.8">
                  <p:embed/>
                </p:oleObj>
              </mc:Choice>
              <mc:Fallback>
                <p:oleObj name="Picture" r:id="rId4" imgW="3067200" imgH="366696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1733550"/>
                        <a:ext cx="3957637" cy="474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54451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1165382"/>
          </a:xfrm>
        </p:spPr>
        <p:txBody>
          <a:bodyPr>
            <a:normAutofit fontScale="92500"/>
          </a:bodyPr>
          <a:lstStyle/>
          <a:p>
            <a:r>
              <a:rPr lang="en-US" dirty="0"/>
              <a:t>IP is the highest layer protocol which is implemented at both routers and </a:t>
            </a:r>
            <a:r>
              <a:rPr lang="en-US" dirty="0" smtClean="0"/>
              <a:t>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523" y="3215179"/>
            <a:ext cx="8382954" cy="291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4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Effort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IP provides an </a:t>
            </a:r>
            <a:r>
              <a:rPr lang="en-US" dirty="0" smtClean="0"/>
              <a:t>unreliable, connectionless, </a:t>
            </a:r>
            <a:r>
              <a:rPr lang="en-US" dirty="0"/>
              <a:t>best effort service (also called: “datagram service”)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lvl="1"/>
            <a:r>
              <a:rPr lang="en-US" dirty="0" smtClean="0"/>
              <a:t>Unreliable</a:t>
            </a:r>
            <a:r>
              <a:rPr lang="en-US" dirty="0"/>
              <a:t>: no guarantee for delivery of </a:t>
            </a:r>
            <a:r>
              <a:rPr lang="en-US" dirty="0" smtClean="0"/>
              <a:t>packets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Connectionless</a:t>
            </a:r>
            <a:r>
              <a:rPr lang="en-US" dirty="0"/>
              <a:t>: Each packet (“datagram”) is handled independently. IP is not aware that packets between hosts may be sent in a logical </a:t>
            </a:r>
            <a:r>
              <a:rPr lang="en-US" dirty="0" smtClean="0"/>
              <a:t>sequence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Best </a:t>
            </a:r>
            <a:r>
              <a:rPr lang="en-US" dirty="0"/>
              <a:t>effort: IP does not make guarantees on the service (no throughput guarantee, no delay guarantee, etc.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Consequences: Higher layer protocols have to take care of delivery guarantees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2644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&amp; IPv6 Datagram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402" y="1637341"/>
            <a:ext cx="7747196" cy="18758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402" y="3668509"/>
            <a:ext cx="7747196" cy="280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4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first publicly used version of the Internet Protocol was version 4 (IPv4)</a:t>
            </a:r>
          </a:p>
          <a:p>
            <a:pPr lvl="1"/>
            <a:r>
              <a:rPr lang="en-US" dirty="0"/>
              <a:t>Address space: 32 </a:t>
            </a:r>
            <a:r>
              <a:rPr lang="en-US" dirty="0" smtClean="0"/>
              <a:t>bits</a:t>
            </a:r>
            <a:r>
              <a:rPr lang="en-US" dirty="0"/>
              <a:t> </a:t>
            </a:r>
            <a:r>
              <a:rPr lang="en-US" dirty="0" smtClean="0"/>
              <a:t>(~4.3 </a:t>
            </a:r>
            <a:r>
              <a:rPr lang="en-US" dirty="0"/>
              <a:t>billion addresses)</a:t>
            </a:r>
          </a:p>
          <a:p>
            <a:pPr lvl="1"/>
            <a:r>
              <a:rPr lang="en-US" dirty="0"/>
              <a:t>Initially it was thought to be enough!</a:t>
            </a:r>
          </a:p>
          <a:p>
            <a:endParaRPr lang="en-US" dirty="0"/>
          </a:p>
          <a:p>
            <a:r>
              <a:rPr lang="en-US" dirty="0"/>
              <a:t>Address exhaustion</a:t>
            </a:r>
          </a:p>
          <a:p>
            <a:pPr lvl="1"/>
            <a:r>
              <a:rPr lang="en-US" dirty="0"/>
              <a:t>On February 3, 2011, the Internet Assigned Numbers Authority (IANA) officially depleted the global pool of completely fresh blocks of addresses.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ddress </a:t>
            </a:r>
            <a:r>
              <a:rPr lang="en-US" dirty="0"/>
              <a:t>exhaustion was a concern as early as </a:t>
            </a:r>
            <a:r>
              <a:rPr lang="en-US" dirty="0" smtClean="0"/>
              <a:t>the 1990s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IPv6 is the next generation IP that tries to address the shortcomings of IPv4</a:t>
            </a:r>
          </a:p>
          <a:p>
            <a:pPr lvl="1"/>
            <a:r>
              <a:rPr lang="en-US" dirty="0" smtClean="0"/>
              <a:t>Address space: </a:t>
            </a:r>
            <a:r>
              <a:rPr lang="en-US" dirty="0"/>
              <a:t>128 </a:t>
            </a:r>
            <a:r>
              <a:rPr lang="en-US" dirty="0" smtClean="0"/>
              <a:t>bits (~79 octillion times more than IPv4)</a:t>
            </a:r>
            <a:endParaRPr lang="en-US" dirty="0"/>
          </a:p>
          <a:p>
            <a:pPr lvl="1"/>
            <a:r>
              <a:rPr lang="en-US" dirty="0"/>
              <a:t>Designed to live alongside </a:t>
            </a:r>
            <a:r>
              <a:rPr lang="en-US" dirty="0" smtClean="0"/>
              <a:t>IPv4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07509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Version 5?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It </a:t>
            </a:r>
            <a:r>
              <a:rPr lang="en-US" dirty="0" smtClean="0"/>
              <a:t>does </a:t>
            </a:r>
            <a:r>
              <a:rPr lang="en-US" b="1" u="sng" dirty="0" smtClean="0"/>
              <a:t>not</a:t>
            </a:r>
            <a:r>
              <a:rPr lang="en-US" dirty="0" smtClean="0"/>
              <a:t> </a:t>
            </a:r>
            <a:r>
              <a:rPr lang="en-US" dirty="0"/>
              <a:t>exist. It </a:t>
            </a:r>
            <a:r>
              <a:rPr lang="en-US" dirty="0" smtClean="0"/>
              <a:t>is in </a:t>
            </a:r>
            <a:r>
              <a:rPr lang="en-US" dirty="0"/>
              <a:t>fact intentionally skipped to avoid confusion, or at least to rectify it. </a:t>
            </a:r>
          </a:p>
          <a:p>
            <a:pPr lvl="1"/>
            <a:r>
              <a:rPr lang="en-US" dirty="0"/>
              <a:t>IP version 5 relates to an experimental TCP/IP protocol called the Internet Stream Protocol, Version 2, originally defined in RFC 1190.</a:t>
            </a:r>
          </a:p>
          <a:p>
            <a:pPr lvl="1"/>
            <a:r>
              <a:rPr lang="en-US" dirty="0"/>
              <a:t>This protocol was originally seen by some as being a peer of IP at the Internet Layer in the TCP/IP architecture, and in its standard, these packets were assigned IP version 5 to differentiate them from “normal” IP packets (version 4).</a:t>
            </a:r>
          </a:p>
          <a:p>
            <a:pPr lvl="1"/>
            <a:r>
              <a:rPr lang="en-US" dirty="0"/>
              <a:t>This protocol apparently never went anywhere, but to be absolutely sure that there would be no confusion, version 5 was skipped over in favor of version 6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5167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18872" indent="0">
              <a:buNone/>
            </a:pPr>
            <a:r>
              <a:rPr lang="en-US" dirty="0" smtClean="0"/>
              <a:t>“</a:t>
            </a:r>
            <a:r>
              <a:rPr lang="en-US" dirty="0"/>
              <a:t>The decision to put a 32-bit address space on there was the result of a year's battle among a bunch of engineers who couldn't make up their minds about 32, 128, or variable-length. And after a year of fighting, I said--I'm now at ARPA, I'm running the program, I'm paying for this stuff, I'm using American tax dollars, and I wanted some progress because we didn't know if this was going to work. So I said: OK, it's 32-bits. That's enough for an experiment; it's 4.3 billion terminations. Even the Defense Department doesn't need 4.3 billion of everything and couldn't afford to buy 4.3 billion edge devices to do a test anyway. So at the time I thought we were doing an experiment to prove the technology and that if it worked we'd have opportunity to do a production version of it. Well, it just escaped! It got out and people started to use it, and then it became a commercial thing. So this [IPv6] is the production attempt at making the network scalable.</a:t>
            </a:r>
            <a:r>
              <a:rPr lang="en-US" dirty="0" smtClean="0"/>
              <a:t>”</a:t>
            </a:r>
            <a:endParaRPr lang="en-US" dirty="0"/>
          </a:p>
          <a:p>
            <a:pPr marL="118872" indent="0" algn="r">
              <a:buNone/>
            </a:pPr>
            <a:r>
              <a:rPr lang="en-US" sz="2600" dirty="0" smtClean="0"/>
              <a:t>- </a:t>
            </a:r>
            <a:r>
              <a:rPr lang="en-US" sz="2600" dirty="0" err="1" smtClean="0"/>
              <a:t>Vint</a:t>
            </a:r>
            <a:r>
              <a:rPr lang="en-US" sz="2600" dirty="0" smtClean="0"/>
              <a:t> Cerf, one of the “fathers of the Internet”</a:t>
            </a:r>
            <a:br>
              <a:rPr lang="en-US" sz="2600" dirty="0" smtClean="0"/>
            </a:br>
            <a:r>
              <a:rPr lang="en-US" sz="1900" dirty="0" smtClean="0"/>
              <a:t>From: Google IPv6 Conference 2008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4187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Template.potx</Template>
  <TotalTime>317</TotalTime>
  <Words>1749</Words>
  <Application>Microsoft Macintosh PowerPoint</Application>
  <PresentationFormat>On-screen Show (4:3)</PresentationFormat>
  <Paragraphs>241</Paragraphs>
  <Slides>23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Template</vt:lpstr>
      <vt:lpstr>Clip</vt:lpstr>
      <vt:lpstr>Picture</vt:lpstr>
      <vt:lpstr>The Internet Protocol</vt:lpstr>
      <vt:lpstr>The Network Layer</vt:lpstr>
      <vt:lpstr>IP: The Waist of the Hourglass </vt:lpstr>
      <vt:lpstr>Routers</vt:lpstr>
      <vt:lpstr>Best Effort Protocol</vt:lpstr>
      <vt:lpstr>IPv4 &amp; IPv6 Datagram</vt:lpstr>
      <vt:lpstr>IP Versions</vt:lpstr>
      <vt:lpstr>What About Version 5?</vt:lpstr>
      <vt:lpstr>A Bit of History</vt:lpstr>
      <vt:lpstr>IPv4 Datagram Fields</vt:lpstr>
      <vt:lpstr>IPv4 Datagram Fields</vt:lpstr>
      <vt:lpstr>IPv4 Datagram Fields</vt:lpstr>
      <vt:lpstr>IPv4 Datagram Fields</vt:lpstr>
      <vt:lpstr>IPv4 Datagram Fields</vt:lpstr>
      <vt:lpstr>Maximum Transmission Unit</vt:lpstr>
      <vt:lpstr>IP Fragmentation</vt:lpstr>
      <vt:lpstr>Fragmentation / Reassembly</vt:lpstr>
      <vt:lpstr>Example of Fragmentation</vt:lpstr>
      <vt:lpstr>IPv6 Datagram Fields</vt:lpstr>
      <vt:lpstr>IPv6 Datagram Fields</vt:lpstr>
      <vt:lpstr>IPv6 Datagram Fields</vt:lpstr>
      <vt:lpstr>IPv6 Datagram Fields</vt:lpstr>
      <vt:lpstr>Resources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Arsham Skrenes</dc:creator>
  <cp:lastModifiedBy>Arsham Skrenes</cp:lastModifiedBy>
  <cp:revision>75</cp:revision>
  <dcterms:created xsi:type="dcterms:W3CDTF">2014-01-12T22:54:17Z</dcterms:created>
  <dcterms:modified xsi:type="dcterms:W3CDTF">2014-03-04T05:44:16Z</dcterms:modified>
</cp:coreProperties>
</file>