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57" r:id="rId19"/>
    <p:sldId id="25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5" d="100"/>
          <a:sy n="125" d="100"/>
        </p:scale>
        <p:origin x="11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30BD4A-ED09-4EB9-8AFF-F8540E01B06F}" type="datetimeFigureOut">
              <a:rPr lang="en-CA" smtClean="0"/>
              <a:t>2014-01-20</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805F12-6747-458C-8654-EC4792F19836}" type="slidenum">
              <a:rPr lang="en-CA" smtClean="0"/>
              <a:t>‹#›</a:t>
            </a:fld>
            <a:endParaRPr lang="en-CA"/>
          </a:p>
        </p:txBody>
      </p:sp>
    </p:spTree>
    <p:extLst>
      <p:ext uri="{BB962C8B-B14F-4D97-AF65-F5344CB8AC3E}">
        <p14:creationId xmlns:p14="http://schemas.microsoft.com/office/powerpoint/2010/main" val="2753243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smtClean="0">
                <a:solidFill>
                  <a:schemeClr val="tx1"/>
                </a:solidFill>
                <a:effectLst/>
                <a:latin typeface="+mn-lt"/>
                <a:ea typeface="+mn-ea"/>
                <a:cs typeface="+mn-cs"/>
              </a:rPr>
              <a:t>Chunked transfer encoding is a data transfer mechanism in version 1.1 of the Hypertext Transfer Protocol (HTTP) in which data is sent in a series of "chunks". It uses the Transfer-Encoding HTTP header in place of the Content-Length header, which the earlier version of the protocol would otherwise require.[1] Because the Content-Length header is not used, the sender does not need to know the length of the content before it starts transmitting a response to the receiver. Senders can begin transmitting dynamically-generated content before knowing the total size of that content.</a:t>
            </a:r>
          </a:p>
          <a:p>
            <a:r>
              <a:rPr lang="en-CA" sz="1200" b="0" i="0" kern="1200" dirty="0" smtClean="0">
                <a:solidFill>
                  <a:schemeClr val="tx1"/>
                </a:solidFill>
                <a:effectLst/>
                <a:latin typeface="+mn-lt"/>
                <a:ea typeface="+mn-ea"/>
                <a:cs typeface="+mn-cs"/>
              </a:rPr>
              <a:t>The size of each chunk is sent right before the chunk itself so that the receiver can tell when it has finished receiving data for that chunk. The data transfer is terminated by a final chunk of length zero.</a:t>
            </a:r>
          </a:p>
          <a:p>
            <a:endParaRPr lang="en-CA" sz="1200" b="0" i="0" kern="1200" dirty="0" smtClean="0">
              <a:solidFill>
                <a:schemeClr val="tx1"/>
              </a:solidFill>
              <a:effectLst/>
              <a:latin typeface="+mn-lt"/>
              <a:ea typeface="+mn-ea"/>
              <a:cs typeface="+mn-cs"/>
            </a:endParaRPr>
          </a:p>
          <a:p>
            <a:endParaRPr lang="en-CA"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860936E-13CE-4037-933B-EB3F69AAA422}" type="slidenum">
              <a:rPr lang="en-CA" smtClean="0"/>
              <a:t>18</a:t>
            </a:fld>
            <a:endParaRPr lang="en-CA"/>
          </a:p>
        </p:txBody>
      </p:sp>
    </p:spTree>
    <p:extLst>
      <p:ext uri="{BB962C8B-B14F-4D97-AF65-F5344CB8AC3E}">
        <p14:creationId xmlns:p14="http://schemas.microsoft.com/office/powerpoint/2010/main" val="595100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1/20/2014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1/20/2014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1/20/2014</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1/20/2014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t>1/20/2014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t>1/20/2014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t>1/20/2014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C3A134-F1C3-464B-BF47-54DC2DE08F52}" type="datetimeFigureOut">
              <a:rPr lang="en-US" smtClean="0"/>
              <a:t>1/20/2014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t>1/20/2014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t>1/20/2014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t>1/20/2014</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t>1/20/2014</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t>‹#›</a:t>
            </a:fld>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tools.ietf.org/pdf/rfc2616.pdf" TargetMode="External"/><Relationship Id="rId2" Type="http://schemas.openxmlformats.org/officeDocument/2006/relationships/hyperlink" Target="http://www.jmarshall.com/easy/htt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a:t>HTTP Protocol Specification</a:t>
            </a:r>
            <a:endParaRPr lang="en-US" dirty="0"/>
          </a:p>
        </p:txBody>
      </p:sp>
      <p:sp>
        <p:nvSpPr>
          <p:cNvPr id="3" name="Subtitle 2"/>
          <p:cNvSpPr>
            <a:spLocks noGrp="1"/>
          </p:cNvSpPr>
          <p:nvPr>
            <p:ph type="subTitle" idx="1"/>
          </p:nvPr>
        </p:nvSpPr>
        <p:spPr/>
        <p:txBody>
          <a:bodyPr/>
          <a:lstStyle/>
          <a:p>
            <a:r>
              <a:rPr lang="en-US" dirty="0" smtClean="0"/>
              <a:t>Maryam Elahi</a:t>
            </a:r>
          </a:p>
          <a:p>
            <a:r>
              <a:rPr lang="en-US" dirty="0" smtClean="0"/>
              <a:t>University of Calgary – CPSC 441</a:t>
            </a:r>
            <a:endParaRPr lang="en-US" dirty="0"/>
          </a:p>
        </p:txBody>
      </p:sp>
    </p:spTree>
    <p:extLst>
      <p:ext uri="{BB962C8B-B14F-4D97-AF65-F5344CB8AC3E}">
        <p14:creationId xmlns:p14="http://schemas.microsoft.com/office/powerpoint/2010/main" val="2731302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POST Method</a:t>
            </a:r>
            <a:endParaRPr lang="en-CA" dirty="0"/>
          </a:p>
        </p:txBody>
      </p:sp>
      <p:sp>
        <p:nvSpPr>
          <p:cNvPr id="3" name="Content Placeholder 2"/>
          <p:cNvSpPr>
            <a:spLocks noGrp="1"/>
          </p:cNvSpPr>
          <p:nvPr>
            <p:ph idx="1"/>
          </p:nvPr>
        </p:nvSpPr>
        <p:spPr/>
        <p:txBody>
          <a:bodyPr>
            <a:noAutofit/>
          </a:bodyPr>
          <a:lstStyle/>
          <a:p>
            <a:r>
              <a:rPr lang="en-US" sz="2000" dirty="0"/>
              <a:t>A POST </a:t>
            </a:r>
            <a:r>
              <a:rPr lang="en-US" sz="2000" dirty="0" smtClean="0"/>
              <a:t>method </a:t>
            </a:r>
            <a:r>
              <a:rPr lang="en-US" sz="2000" dirty="0"/>
              <a:t>is used to send data to the server</a:t>
            </a:r>
          </a:p>
          <a:p>
            <a:pPr lvl="1"/>
            <a:endParaRPr lang="en-US" sz="1800" dirty="0"/>
          </a:p>
          <a:p>
            <a:r>
              <a:rPr lang="en-US" sz="2000" dirty="0"/>
              <a:t>A POST request is different from a GET </a:t>
            </a:r>
            <a:r>
              <a:rPr lang="en-US" sz="2000" dirty="0" smtClean="0"/>
              <a:t>request:</a:t>
            </a:r>
            <a:endParaRPr lang="en-US" sz="2000" dirty="0"/>
          </a:p>
          <a:p>
            <a:pPr lvl="1"/>
            <a:r>
              <a:rPr lang="en-US" sz="1800" dirty="0" smtClean="0"/>
              <a:t>Data is </a:t>
            </a:r>
            <a:r>
              <a:rPr lang="en-US" sz="1800" dirty="0"/>
              <a:t>sent with the request, in the message body. </a:t>
            </a:r>
          </a:p>
          <a:p>
            <a:pPr lvl="1"/>
            <a:r>
              <a:rPr lang="en-US" sz="1800" dirty="0"/>
              <a:t>There are usually extra headers to describe this message body, e.g., </a:t>
            </a:r>
            <a:r>
              <a:rPr lang="en-US" sz="1800" b="1" dirty="0"/>
              <a:t>Content-Type:</a:t>
            </a:r>
            <a:r>
              <a:rPr lang="en-US" sz="1800" dirty="0"/>
              <a:t> and </a:t>
            </a:r>
            <a:r>
              <a:rPr lang="en-US" sz="1800" b="1" dirty="0"/>
              <a:t>Content-Length:</a:t>
            </a:r>
            <a:r>
              <a:rPr lang="en-US" sz="1800" dirty="0"/>
              <a:t>.</a:t>
            </a:r>
          </a:p>
          <a:p>
            <a:pPr lvl="1"/>
            <a:r>
              <a:rPr lang="en-US" sz="1800" dirty="0"/>
              <a:t>The </a:t>
            </a:r>
            <a:r>
              <a:rPr lang="en-US" sz="1800" i="1" dirty="0"/>
              <a:t>request URI</a:t>
            </a:r>
            <a:r>
              <a:rPr lang="en-US" sz="1800" dirty="0"/>
              <a:t> is not a resource to retrieve; it's usually a program to handle the data you're sending.</a:t>
            </a:r>
          </a:p>
          <a:p>
            <a:pPr lvl="1"/>
            <a:r>
              <a:rPr lang="en-US" sz="1800" dirty="0"/>
              <a:t>The HTTP response is normally program output, not a static file.</a:t>
            </a:r>
          </a:p>
          <a:p>
            <a:endParaRPr lang="en-US" sz="2000" dirty="0"/>
          </a:p>
          <a:p>
            <a:r>
              <a:rPr lang="en-US" sz="2000" dirty="0" smtClean="0"/>
              <a:t>Example</a:t>
            </a:r>
            <a:r>
              <a:rPr lang="en-US" sz="2000" smtClean="0"/>
              <a:t>: </a:t>
            </a:r>
            <a:r>
              <a:rPr lang="en-US" sz="2000" smtClean="0"/>
              <a:t>Submitting </a:t>
            </a:r>
            <a:r>
              <a:rPr lang="en-US" sz="2000" dirty="0"/>
              <a:t>HTML form data to CGI scripts. </a:t>
            </a:r>
          </a:p>
          <a:p>
            <a:pPr lvl="1"/>
            <a:r>
              <a:rPr lang="en-US" sz="1800" dirty="0"/>
              <a:t>The </a:t>
            </a:r>
            <a:r>
              <a:rPr lang="en-US" sz="1800" b="1" dirty="0"/>
              <a:t>Content-Type:</a:t>
            </a:r>
            <a:r>
              <a:rPr lang="en-US" sz="1800" dirty="0"/>
              <a:t> header is usually </a:t>
            </a:r>
            <a:r>
              <a:rPr lang="en-US" sz="1800" b="1" dirty="0"/>
              <a:t>application/x-www-form-</a:t>
            </a:r>
            <a:r>
              <a:rPr lang="en-US" sz="1800" b="1" dirty="0" err="1"/>
              <a:t>urlencoded</a:t>
            </a:r>
            <a:r>
              <a:rPr lang="en-US" sz="1800" dirty="0"/>
              <a:t>, </a:t>
            </a:r>
          </a:p>
          <a:p>
            <a:pPr lvl="1"/>
            <a:r>
              <a:rPr lang="en-US" sz="1800" dirty="0"/>
              <a:t>The </a:t>
            </a:r>
            <a:r>
              <a:rPr lang="en-US" sz="1800" b="1" dirty="0"/>
              <a:t>Content-Length:</a:t>
            </a:r>
            <a:r>
              <a:rPr lang="en-US" sz="1800" dirty="0"/>
              <a:t> header gives the length of the URL-encoded form data</a:t>
            </a:r>
            <a:r>
              <a:rPr lang="en-US" sz="1800" dirty="0" smtClean="0"/>
              <a:t>.</a:t>
            </a:r>
            <a:endParaRPr lang="en-US" sz="1800" dirty="0"/>
          </a:p>
        </p:txBody>
      </p:sp>
    </p:spTree>
    <p:extLst>
      <p:ext uri="{BB962C8B-B14F-4D97-AF65-F5344CB8AC3E}">
        <p14:creationId xmlns:p14="http://schemas.microsoft.com/office/powerpoint/2010/main" val="2635307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POST Method Example</a:t>
            </a:r>
            <a:endParaRPr lang="en-CA" dirty="0"/>
          </a:p>
        </p:txBody>
      </p:sp>
      <p:sp>
        <p:nvSpPr>
          <p:cNvPr id="8" name="Content Placeholder 7"/>
          <p:cNvSpPr>
            <a:spLocks noGrp="1"/>
          </p:cNvSpPr>
          <p:nvPr>
            <p:ph sz="half" idx="1"/>
          </p:nvPr>
        </p:nvSpPr>
        <p:spPr/>
        <p:txBody>
          <a:bodyPr>
            <a:normAutofit fontScale="70000" lnSpcReduction="20000"/>
          </a:bodyPr>
          <a:lstStyle/>
          <a:p>
            <a:r>
              <a:rPr lang="en-US" dirty="0"/>
              <a:t>Here's a typical form submission, using POST:</a:t>
            </a:r>
          </a:p>
          <a:p>
            <a:pPr marL="114300" indent="0">
              <a:buNone/>
            </a:pPr>
            <a:endParaRPr lang="en-US" dirty="0"/>
          </a:p>
          <a:p>
            <a:pPr marL="114300" indent="0">
              <a:buNone/>
            </a:pPr>
            <a:r>
              <a:rPr lang="en-US" dirty="0"/>
              <a:t>	</a:t>
            </a:r>
          </a:p>
          <a:p>
            <a:r>
              <a:rPr lang="en-US" dirty="0"/>
              <a:t>You can use a POST request to send whatever data you want, not just form submissions. Just make sure the sender and the receiving program agree on the format.</a:t>
            </a:r>
          </a:p>
          <a:p>
            <a:endParaRPr lang="en-US" dirty="0"/>
          </a:p>
          <a:p>
            <a:r>
              <a:rPr lang="en-US" dirty="0"/>
              <a:t>The GET method can also be used to submit forms. The form data is URL-encoded and appended to the request URI. </a:t>
            </a:r>
          </a:p>
        </p:txBody>
      </p:sp>
      <p:sp>
        <p:nvSpPr>
          <p:cNvPr id="9" name="Content Placeholder 8"/>
          <p:cNvSpPr>
            <a:spLocks noGrp="1"/>
          </p:cNvSpPr>
          <p:nvPr>
            <p:ph sz="half" idx="2"/>
          </p:nvPr>
        </p:nvSpPr>
        <p:spPr/>
        <p:txBody>
          <a:bodyPr>
            <a:normAutofit fontScale="70000" lnSpcReduction="20000"/>
          </a:bodyPr>
          <a:lstStyle/>
          <a:p>
            <a:endParaRPr lang="en-CA" dirty="0"/>
          </a:p>
        </p:txBody>
      </p:sp>
      <p:sp>
        <p:nvSpPr>
          <p:cNvPr id="10" name="Rectangle 9"/>
          <p:cNvSpPr/>
          <p:nvPr/>
        </p:nvSpPr>
        <p:spPr>
          <a:xfrm>
            <a:off x="4648200" y="1773936"/>
            <a:ext cx="4181476" cy="4623816"/>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pPr marL="114300" indent="0">
              <a:buNone/>
            </a:pPr>
            <a:endParaRPr lang="en-US" b="1" dirty="0">
              <a:latin typeface="Courier New" panose="02070309020205020404" pitchFamily="49" charset="0"/>
              <a:cs typeface="Courier New" panose="02070309020205020404" pitchFamily="49" charset="0"/>
            </a:endParaRPr>
          </a:p>
          <a:p>
            <a:pPr marL="114300" indent="0">
              <a:buNone/>
            </a:pPr>
            <a:r>
              <a:rPr lang="en-US" b="1" dirty="0">
                <a:latin typeface="Courier New" panose="02070309020205020404" pitchFamily="49" charset="0"/>
                <a:cs typeface="Courier New" panose="02070309020205020404" pitchFamily="49" charset="0"/>
              </a:rPr>
              <a:t>POST /</a:t>
            </a:r>
            <a:r>
              <a:rPr lang="en-US" b="1" dirty="0" err="1">
                <a:latin typeface="Courier New" panose="02070309020205020404" pitchFamily="49" charset="0"/>
                <a:cs typeface="Courier New" panose="02070309020205020404" pitchFamily="49" charset="0"/>
              </a:rPr>
              <a:t>login.jsp</a:t>
            </a:r>
            <a:r>
              <a:rPr lang="en-US" b="1" dirty="0">
                <a:latin typeface="Courier New" panose="02070309020205020404" pitchFamily="49" charset="0"/>
                <a:cs typeface="Courier New" panose="02070309020205020404" pitchFamily="49" charset="0"/>
              </a:rPr>
              <a:t> HTTP/1.1</a:t>
            </a:r>
          </a:p>
          <a:p>
            <a:pPr marL="114300" indent="0">
              <a:buNone/>
            </a:pPr>
            <a:r>
              <a:rPr lang="en-US" b="1" dirty="0">
                <a:latin typeface="Courier New" panose="02070309020205020404" pitchFamily="49" charset="0"/>
                <a:cs typeface="Courier New" panose="02070309020205020404" pitchFamily="49" charset="0"/>
              </a:rPr>
              <a:t>Host: www.mysite.com</a:t>
            </a:r>
          </a:p>
          <a:p>
            <a:pPr marL="114300" indent="0">
              <a:buNone/>
            </a:pPr>
            <a:r>
              <a:rPr lang="en-US" b="1" dirty="0">
                <a:latin typeface="Courier New" panose="02070309020205020404" pitchFamily="49" charset="0"/>
                <a:cs typeface="Courier New" panose="02070309020205020404" pitchFamily="49" charset="0"/>
              </a:rPr>
              <a:t>User-Agent: Mozilla/4.0</a:t>
            </a:r>
          </a:p>
          <a:p>
            <a:pPr marL="114300" indent="0">
              <a:buNone/>
            </a:pPr>
            <a:r>
              <a:rPr lang="en-US" b="1" dirty="0">
                <a:latin typeface="Courier New" panose="02070309020205020404" pitchFamily="49" charset="0"/>
                <a:cs typeface="Courier New" panose="02070309020205020404" pitchFamily="49" charset="0"/>
              </a:rPr>
              <a:t>Content-Length: 27</a:t>
            </a:r>
          </a:p>
          <a:p>
            <a:pPr marL="114300" indent="0">
              <a:buNone/>
            </a:pPr>
            <a:r>
              <a:rPr lang="en-US" b="1" dirty="0">
                <a:latin typeface="Courier New" panose="02070309020205020404" pitchFamily="49" charset="0"/>
                <a:cs typeface="Courier New" panose="02070309020205020404" pitchFamily="49" charset="0"/>
              </a:rPr>
              <a:t>Content-Type: </a:t>
            </a:r>
            <a:r>
              <a:rPr lang="en-US" b="1" dirty="0" smtClean="0">
                <a:latin typeface="Courier New" panose="02070309020205020404" pitchFamily="49" charset="0"/>
                <a:cs typeface="Courier New" panose="02070309020205020404" pitchFamily="49" charset="0"/>
              </a:rPr>
              <a:t>application/x-	www-form-</a:t>
            </a:r>
            <a:r>
              <a:rPr lang="en-US" b="1" dirty="0" err="1" smtClean="0">
                <a:latin typeface="Courier New" panose="02070309020205020404" pitchFamily="49" charset="0"/>
                <a:cs typeface="Courier New" panose="02070309020205020404" pitchFamily="49" charset="0"/>
              </a:rPr>
              <a:t>urlencoded</a:t>
            </a:r>
            <a:endParaRPr lang="en-US" b="1" dirty="0">
              <a:latin typeface="Courier New" panose="02070309020205020404" pitchFamily="49" charset="0"/>
              <a:cs typeface="Courier New" panose="02070309020205020404" pitchFamily="49" charset="0"/>
            </a:endParaRPr>
          </a:p>
          <a:p>
            <a:pPr marL="114300" indent="0">
              <a:buNone/>
            </a:pPr>
            <a:endParaRPr lang="en-US" b="1" dirty="0">
              <a:latin typeface="Courier New" panose="02070309020205020404" pitchFamily="49" charset="0"/>
              <a:cs typeface="Courier New" panose="02070309020205020404" pitchFamily="49" charset="0"/>
            </a:endParaRPr>
          </a:p>
          <a:p>
            <a:pPr marL="114300" indent="0">
              <a:buNone/>
            </a:pPr>
            <a:r>
              <a:rPr lang="en-US" b="1" dirty="0" err="1" smtClean="0">
                <a:latin typeface="Courier New" panose="02070309020205020404" pitchFamily="49" charset="0"/>
                <a:cs typeface="Courier New" panose="02070309020205020404" pitchFamily="49" charset="0"/>
              </a:rPr>
              <a:t>userid</a:t>
            </a:r>
            <a:r>
              <a:rPr lang="en-US" b="1" dirty="0" smtClean="0">
                <a:latin typeface="Courier New" panose="02070309020205020404" pitchFamily="49" charset="0"/>
                <a:cs typeface="Courier New" panose="02070309020205020404" pitchFamily="49" charset="0"/>
              </a:rPr>
              <a:t>=</a:t>
            </a:r>
            <a:r>
              <a:rPr lang="en-US" b="1" dirty="0" err="1" smtClean="0">
                <a:latin typeface="Courier New" panose="02070309020205020404" pitchFamily="49" charset="0"/>
                <a:cs typeface="Courier New" panose="02070309020205020404" pitchFamily="49" charset="0"/>
              </a:rPr>
              <a:t>me&amp;password</a:t>
            </a:r>
            <a:r>
              <a:rPr lang="en-US" b="1" dirty="0" smtClean="0">
                <a:latin typeface="Courier New" panose="02070309020205020404" pitchFamily="49" charset="0"/>
                <a:cs typeface="Courier New" panose="02070309020205020404" pitchFamily="49" charset="0"/>
              </a:rPr>
              <a:t>=</a:t>
            </a:r>
            <a:r>
              <a:rPr lang="en-US" b="1" dirty="0" err="1" smtClean="0">
                <a:latin typeface="Courier New" panose="02070309020205020404" pitchFamily="49" charset="0"/>
                <a:cs typeface="Courier New" panose="02070309020205020404" pitchFamily="49" charset="0"/>
              </a:rPr>
              <a:t>guessme</a:t>
            </a:r>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041122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Persistent Connections</a:t>
            </a:r>
            <a:endParaRPr lang="en-CA" dirty="0"/>
          </a:p>
        </p:txBody>
      </p:sp>
      <p:sp>
        <p:nvSpPr>
          <p:cNvPr id="5" name="Content Placeholder 4"/>
          <p:cNvSpPr>
            <a:spLocks noGrp="1"/>
          </p:cNvSpPr>
          <p:nvPr>
            <p:ph idx="1"/>
          </p:nvPr>
        </p:nvSpPr>
        <p:spPr/>
        <p:txBody>
          <a:bodyPr>
            <a:normAutofit/>
          </a:bodyPr>
          <a:lstStyle/>
          <a:p>
            <a:r>
              <a:rPr lang="en-US" sz="2000" dirty="0"/>
              <a:t>Persistent HTTP connection:</a:t>
            </a:r>
          </a:p>
          <a:p>
            <a:pPr lvl="1"/>
            <a:r>
              <a:rPr lang="en-US" sz="1800" dirty="0"/>
              <a:t>To increase performance, some servers allow persistent HTTP connections</a:t>
            </a:r>
          </a:p>
          <a:p>
            <a:pPr lvl="1"/>
            <a:endParaRPr lang="en-US" sz="1800" dirty="0"/>
          </a:p>
          <a:p>
            <a:pPr lvl="1"/>
            <a:r>
              <a:rPr lang="en-US" sz="1800" dirty="0"/>
              <a:t>The server does not immediately close the connection after sending the response</a:t>
            </a:r>
          </a:p>
          <a:p>
            <a:pPr lvl="1"/>
            <a:endParaRPr lang="en-US" sz="1800" dirty="0"/>
          </a:p>
          <a:p>
            <a:pPr lvl="1"/>
            <a:r>
              <a:rPr lang="en-US" sz="1800" dirty="0"/>
              <a:t>The responses should be sent back in the same order as requests</a:t>
            </a:r>
          </a:p>
          <a:p>
            <a:pPr lvl="1"/>
            <a:endParaRPr lang="en-US" sz="1800" dirty="0"/>
          </a:p>
          <a:p>
            <a:pPr lvl="1"/>
            <a:r>
              <a:rPr lang="en-US" sz="1800" dirty="0"/>
              <a:t>The "</a:t>
            </a:r>
            <a:r>
              <a:rPr lang="en-US" sz="1800" b="1" dirty="0"/>
              <a:t>Connection: close</a:t>
            </a:r>
            <a:r>
              <a:rPr lang="en-US" sz="1800" dirty="0"/>
              <a:t>" header in a request </a:t>
            </a:r>
            <a:r>
              <a:rPr lang="en-US" sz="1800" dirty="0" smtClean="0"/>
              <a:t>indicating the </a:t>
            </a:r>
            <a:r>
              <a:rPr lang="en-US" sz="1800" dirty="0"/>
              <a:t>final request for the connection. The server should close the connection after sending the response. Also, the server should close an idle connection after some timeout period</a:t>
            </a:r>
            <a:r>
              <a:rPr lang="en-US" sz="1800" dirty="0" smtClean="0"/>
              <a:t>.</a:t>
            </a:r>
            <a:endParaRPr lang="en-US" sz="1800" dirty="0"/>
          </a:p>
        </p:txBody>
      </p:sp>
    </p:spTree>
    <p:extLst>
      <p:ext uri="{BB962C8B-B14F-4D97-AF65-F5344CB8AC3E}">
        <p14:creationId xmlns:p14="http://schemas.microsoft.com/office/powerpoint/2010/main" val="2965573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Caching</a:t>
            </a:r>
            <a:endParaRPr lang="en-CA" dirty="0"/>
          </a:p>
        </p:txBody>
      </p:sp>
      <p:sp>
        <p:nvSpPr>
          <p:cNvPr id="3" name="Content Placeholder 2"/>
          <p:cNvSpPr>
            <a:spLocks noGrp="1"/>
          </p:cNvSpPr>
          <p:nvPr>
            <p:ph idx="1"/>
          </p:nvPr>
        </p:nvSpPr>
        <p:spPr/>
        <p:txBody>
          <a:bodyPr>
            <a:noAutofit/>
          </a:bodyPr>
          <a:lstStyle/>
          <a:p>
            <a:r>
              <a:rPr lang="en-US" sz="2000" dirty="0" smtClean="0"/>
              <a:t>Saves bandwidth and improves efficiency</a:t>
            </a:r>
          </a:p>
          <a:p>
            <a:endParaRPr lang="en-US" sz="2000" dirty="0" smtClean="0"/>
          </a:p>
          <a:p>
            <a:r>
              <a:rPr lang="en-US" sz="2000" dirty="0" smtClean="0"/>
              <a:t>Proxy </a:t>
            </a:r>
            <a:r>
              <a:rPr lang="en-US" sz="2000" dirty="0"/>
              <a:t>or web browser avoids </a:t>
            </a:r>
            <a:r>
              <a:rPr lang="en-US" sz="2000" dirty="0" smtClean="0"/>
              <a:t>transferring </a:t>
            </a:r>
            <a:r>
              <a:rPr lang="en-US" sz="2000" dirty="0"/>
              <a:t>resources for which a local up-to-date copy </a:t>
            </a:r>
            <a:r>
              <a:rPr lang="en-US" sz="2000" dirty="0" smtClean="0"/>
              <a:t>exists</a:t>
            </a:r>
            <a:endParaRPr lang="en-US" sz="2000" dirty="0"/>
          </a:p>
          <a:p>
            <a:pPr lvl="1"/>
            <a:r>
              <a:rPr lang="en-US" sz="1800" dirty="0"/>
              <a:t>A copy of the previous content is saved in the cache</a:t>
            </a:r>
          </a:p>
          <a:p>
            <a:pPr lvl="1"/>
            <a:r>
              <a:rPr lang="en-US" sz="1800" dirty="0"/>
              <a:t>Upon a new request, first the cache is </a:t>
            </a:r>
            <a:r>
              <a:rPr lang="en-US" sz="1800" dirty="0" smtClean="0"/>
              <a:t>searched</a:t>
            </a:r>
            <a:endParaRPr lang="en-US" sz="1800" dirty="0"/>
          </a:p>
          <a:p>
            <a:pPr lvl="1"/>
            <a:r>
              <a:rPr lang="en-US" sz="1800" dirty="0"/>
              <a:t>If found in cache, return the content from cache</a:t>
            </a:r>
          </a:p>
          <a:p>
            <a:pPr lvl="1"/>
            <a:r>
              <a:rPr lang="en-US" sz="1800" dirty="0"/>
              <a:t>If not in cache, send request to the server</a:t>
            </a:r>
          </a:p>
          <a:p>
            <a:endParaRPr lang="en-US" sz="2000" dirty="0"/>
          </a:p>
          <a:p>
            <a:r>
              <a:rPr lang="en-US" sz="2000" dirty="0"/>
              <a:t>But what if the content is out of date? </a:t>
            </a:r>
          </a:p>
          <a:p>
            <a:pPr lvl="1"/>
            <a:r>
              <a:rPr lang="en-US" sz="1800" dirty="0"/>
              <a:t>We need to check if the content is modified since last </a:t>
            </a:r>
            <a:r>
              <a:rPr lang="en-US" sz="1800" dirty="0" smtClean="0"/>
              <a:t>access</a:t>
            </a:r>
          </a:p>
          <a:p>
            <a:pPr marL="457200" lvl="1" indent="0">
              <a:buNone/>
            </a:pPr>
            <a:endParaRPr lang="en-US" sz="2000" dirty="0"/>
          </a:p>
        </p:txBody>
      </p:sp>
    </p:spTree>
    <p:extLst>
      <p:ext uri="{BB962C8B-B14F-4D97-AF65-F5344CB8AC3E}">
        <p14:creationId xmlns:p14="http://schemas.microsoft.com/office/powerpoint/2010/main" val="2074568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Date: Header</a:t>
            </a:r>
            <a:endParaRPr lang="en-CA" dirty="0"/>
          </a:p>
        </p:txBody>
      </p:sp>
      <p:sp>
        <p:nvSpPr>
          <p:cNvPr id="3" name="Content Placeholder 2"/>
          <p:cNvSpPr>
            <a:spLocks noGrp="1"/>
          </p:cNvSpPr>
          <p:nvPr>
            <p:ph idx="1"/>
          </p:nvPr>
        </p:nvSpPr>
        <p:spPr/>
        <p:txBody>
          <a:bodyPr>
            <a:normAutofit/>
          </a:bodyPr>
          <a:lstStyle/>
          <a:p>
            <a:r>
              <a:rPr lang="en-US" sz="2000" dirty="0"/>
              <a:t>We need </a:t>
            </a:r>
            <a:r>
              <a:rPr lang="en-US" sz="2000" dirty="0" smtClean="0"/>
              <a:t>time-stamped </a:t>
            </a:r>
            <a:r>
              <a:rPr lang="en-US" sz="2000" dirty="0"/>
              <a:t>responses for caching. </a:t>
            </a:r>
          </a:p>
          <a:p>
            <a:endParaRPr lang="en-US" sz="2000" dirty="0"/>
          </a:p>
          <a:p>
            <a:r>
              <a:rPr lang="en-US" sz="2000" dirty="0"/>
              <a:t>Servers must timestamp every response with a </a:t>
            </a:r>
            <a:r>
              <a:rPr lang="en-US" sz="2000" b="1" dirty="0"/>
              <a:t>Date:</a:t>
            </a:r>
            <a:r>
              <a:rPr lang="en-US" sz="2000" dirty="0"/>
              <a:t> header containing the current time e.g., </a:t>
            </a:r>
          </a:p>
          <a:p>
            <a:pPr marL="114300" indent="0">
              <a:buNone/>
            </a:pPr>
            <a:r>
              <a:rPr lang="en-US" sz="2000" dirty="0"/>
              <a:t>	</a:t>
            </a:r>
          </a:p>
          <a:p>
            <a:pPr marL="114300" indent="0">
              <a:buNone/>
            </a:pPr>
            <a:r>
              <a:rPr lang="en-US" sz="2000" b="1" dirty="0"/>
              <a:t>	</a:t>
            </a:r>
            <a:r>
              <a:rPr lang="en-US" sz="2000" dirty="0">
                <a:solidFill>
                  <a:schemeClr val="accent2"/>
                </a:solidFill>
              </a:rPr>
              <a:t>Date: Fri, 31 Dec 1999 23:59:59 GMT </a:t>
            </a:r>
          </a:p>
          <a:p>
            <a:endParaRPr lang="en-US" sz="2000" dirty="0"/>
          </a:p>
          <a:p>
            <a:r>
              <a:rPr lang="en-US" sz="2000" dirty="0"/>
              <a:t>All responses except those with 100-level status (but including error responses) must include the </a:t>
            </a:r>
            <a:r>
              <a:rPr lang="en-US" sz="2000" b="1" dirty="0"/>
              <a:t>Date:</a:t>
            </a:r>
            <a:r>
              <a:rPr lang="en-US" sz="2000" dirty="0"/>
              <a:t> header.</a:t>
            </a:r>
          </a:p>
          <a:p>
            <a:endParaRPr lang="en-US" sz="2000" dirty="0"/>
          </a:p>
          <a:p>
            <a:r>
              <a:rPr lang="en-US" sz="2000" dirty="0"/>
              <a:t>All time values in HTTP use Greenwich Mean Time</a:t>
            </a:r>
            <a:r>
              <a:rPr lang="en-US" sz="2000" dirty="0" smtClean="0"/>
              <a:t>.</a:t>
            </a:r>
            <a:endParaRPr lang="en-CA" sz="2000" dirty="0"/>
          </a:p>
        </p:txBody>
      </p:sp>
    </p:spTree>
    <p:extLst>
      <p:ext uri="{BB962C8B-B14F-4D97-AF65-F5344CB8AC3E}">
        <p14:creationId xmlns:p14="http://schemas.microsoft.com/office/powerpoint/2010/main" val="2947753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Conditional Get Example</a:t>
            </a:r>
            <a:endParaRPr lang="en-CA" dirty="0"/>
          </a:p>
        </p:txBody>
      </p:sp>
      <p:sp>
        <p:nvSpPr>
          <p:cNvPr id="8" name="Text Placeholder 7"/>
          <p:cNvSpPr>
            <a:spLocks noGrp="1"/>
          </p:cNvSpPr>
          <p:nvPr>
            <p:ph type="body" idx="1"/>
          </p:nvPr>
        </p:nvSpPr>
        <p:spPr/>
        <p:txBody>
          <a:bodyPr/>
          <a:lstStyle/>
          <a:p>
            <a:r>
              <a:rPr lang="en-US" dirty="0" smtClean="0"/>
              <a:t>Request</a:t>
            </a:r>
            <a:endParaRPr lang="en-US" dirty="0"/>
          </a:p>
        </p:txBody>
      </p:sp>
      <p:sp>
        <p:nvSpPr>
          <p:cNvPr id="9" name="Content Placeholder 8"/>
          <p:cNvSpPr>
            <a:spLocks noGrp="1"/>
          </p:cNvSpPr>
          <p:nvPr>
            <p:ph sz="half" idx="2"/>
          </p:nvPr>
        </p:nvSpPr>
        <p:spPr/>
        <p:txBody>
          <a:bodyPr/>
          <a:lstStyle/>
          <a:p>
            <a:endParaRPr lang="en-CA" dirty="0"/>
          </a:p>
        </p:txBody>
      </p:sp>
      <p:sp>
        <p:nvSpPr>
          <p:cNvPr id="10" name="Text Placeholder 9"/>
          <p:cNvSpPr>
            <a:spLocks noGrp="1"/>
          </p:cNvSpPr>
          <p:nvPr>
            <p:ph type="body" sz="quarter" idx="3"/>
          </p:nvPr>
        </p:nvSpPr>
        <p:spPr/>
        <p:txBody>
          <a:bodyPr/>
          <a:lstStyle/>
          <a:p>
            <a:r>
              <a:rPr lang="en-US" dirty="0"/>
              <a:t>Response</a:t>
            </a:r>
            <a:endParaRPr lang="en-CA" dirty="0"/>
          </a:p>
        </p:txBody>
      </p:sp>
      <p:sp>
        <p:nvSpPr>
          <p:cNvPr id="11" name="Content Placeholder 10"/>
          <p:cNvSpPr>
            <a:spLocks noGrp="1"/>
          </p:cNvSpPr>
          <p:nvPr>
            <p:ph sz="quarter" idx="4"/>
          </p:nvPr>
        </p:nvSpPr>
        <p:spPr/>
        <p:txBody>
          <a:bodyPr/>
          <a:lstStyle/>
          <a:p>
            <a:endParaRPr lang="en-CA"/>
          </a:p>
        </p:txBody>
      </p:sp>
      <p:sp>
        <p:nvSpPr>
          <p:cNvPr id="12" name="Rectangle 11"/>
          <p:cNvSpPr/>
          <p:nvPr/>
        </p:nvSpPr>
        <p:spPr>
          <a:xfrm>
            <a:off x="457200" y="2449512"/>
            <a:ext cx="4040188" cy="3951288"/>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pPr marL="114300" indent="0">
              <a:buNone/>
            </a:pPr>
            <a:r>
              <a:rPr lang="en-US" b="1" dirty="0">
                <a:latin typeface="Courier New" panose="02070309020205020404" pitchFamily="49" charset="0"/>
                <a:cs typeface="Courier New" panose="02070309020205020404" pitchFamily="49" charset="0"/>
              </a:rPr>
              <a:t>GET /sample.html HTTP/1.1</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Host: example.com</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If-Modified-Since: Wed, 01 </a:t>
            </a:r>
            <a:r>
              <a:rPr lang="en-US" b="1" dirty="0" smtClean="0">
                <a:latin typeface="Courier New" panose="02070309020205020404" pitchFamily="49" charset="0"/>
                <a:cs typeface="Courier New" panose="02070309020205020404" pitchFamily="49" charset="0"/>
              </a:rPr>
              <a:t>	Sep 2004 </a:t>
            </a:r>
            <a:r>
              <a:rPr lang="en-US" b="1" dirty="0">
                <a:latin typeface="Courier New" panose="02070309020205020404" pitchFamily="49" charset="0"/>
                <a:cs typeface="Courier New" panose="02070309020205020404" pitchFamily="49" charset="0"/>
              </a:rPr>
              <a:t>13:24:52 GMT</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If-None-Match: “4135cda4″</a:t>
            </a:r>
          </a:p>
        </p:txBody>
      </p:sp>
      <p:sp>
        <p:nvSpPr>
          <p:cNvPr id="13" name="Rectangle 12"/>
          <p:cNvSpPr/>
          <p:nvPr/>
        </p:nvSpPr>
        <p:spPr>
          <a:xfrm>
            <a:off x="4645025" y="2449512"/>
            <a:ext cx="4041775" cy="3951288"/>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14300"/>
            <a:r>
              <a:rPr lang="en-US" b="1" dirty="0">
                <a:latin typeface="Courier New" panose="02070309020205020404" pitchFamily="49" charset="0"/>
                <a:cs typeface="Courier New" panose="02070309020205020404" pitchFamily="49" charset="0"/>
              </a:rPr>
              <a:t>HTTP/1.1 304 Not Modified</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Expires: Tue, 27 Dec 2005 </a:t>
            </a:r>
            <a:r>
              <a:rPr lang="en-US" b="1" dirty="0" smtClean="0">
                <a:latin typeface="Courier New" panose="02070309020205020404" pitchFamily="49" charset="0"/>
                <a:cs typeface="Courier New" panose="02070309020205020404" pitchFamily="49" charset="0"/>
              </a:rPr>
              <a:t>	11:25:19 GMT</a:t>
            </a:r>
            <a:r>
              <a:rPr lang="en-US" b="1" dirty="0">
                <a:latin typeface="Courier New" panose="02070309020205020404" pitchFamily="49" charset="0"/>
                <a:cs typeface="Courier New" panose="02070309020205020404" pitchFamily="49" charset="0"/>
              </a:rPr>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Date: Tue, 27 Dec 2005 </a:t>
            </a:r>
            <a:r>
              <a:rPr lang="en-US" b="1" dirty="0" smtClean="0">
                <a:latin typeface="Courier New" panose="02070309020205020404" pitchFamily="49" charset="0"/>
                <a:cs typeface="Courier New" panose="02070309020205020404" pitchFamily="49" charset="0"/>
              </a:rPr>
              <a:t>	05:25:19 </a:t>
            </a:r>
            <a:r>
              <a:rPr lang="en-US" b="1" dirty="0">
                <a:latin typeface="Courier New" panose="02070309020205020404" pitchFamily="49" charset="0"/>
                <a:cs typeface="Courier New" panose="02070309020205020404" pitchFamily="49" charset="0"/>
              </a:rPr>
              <a:t>GMT</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Server: Apache/1.3.33 </a:t>
            </a:r>
            <a:r>
              <a:rPr lang="en-US" b="1" dirty="0" smtClean="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Unix) </a:t>
            </a:r>
            <a:r>
              <a:rPr lang="en-US" b="1" dirty="0" smtClean="0">
                <a:latin typeface="Courier New" panose="02070309020205020404" pitchFamily="49" charset="0"/>
                <a:cs typeface="Courier New" panose="02070309020205020404" pitchFamily="49" charset="0"/>
              </a:rPr>
              <a:t>PHP/4.3.10</a:t>
            </a:r>
            <a:r>
              <a:rPr lang="en-US" b="1" dirty="0">
                <a:latin typeface="Courier New" panose="02070309020205020404" pitchFamily="49" charset="0"/>
                <a:cs typeface="Courier New" panose="02070309020205020404" pitchFamily="49" charset="0"/>
              </a:rPr>
              <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617199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Redirection </a:t>
            </a:r>
            <a:r>
              <a:rPr lang="en-US" dirty="0" smtClean="0"/>
              <a:t>Example (1 of 2)</a:t>
            </a:r>
            <a:endParaRPr lang="en-CA" dirty="0"/>
          </a:p>
        </p:txBody>
      </p:sp>
      <p:sp>
        <p:nvSpPr>
          <p:cNvPr id="12" name="Text Placeholder 11"/>
          <p:cNvSpPr>
            <a:spLocks noGrp="1"/>
          </p:cNvSpPr>
          <p:nvPr>
            <p:ph type="body" idx="1"/>
          </p:nvPr>
        </p:nvSpPr>
        <p:spPr/>
        <p:txBody>
          <a:bodyPr/>
          <a:lstStyle/>
          <a:p>
            <a:r>
              <a:rPr lang="en-US" dirty="0" smtClean="0"/>
              <a:t>Request 1</a:t>
            </a:r>
            <a:endParaRPr lang="en-CA" dirty="0"/>
          </a:p>
        </p:txBody>
      </p:sp>
      <p:sp>
        <p:nvSpPr>
          <p:cNvPr id="13" name="Content Placeholder 12"/>
          <p:cNvSpPr>
            <a:spLocks noGrp="1"/>
          </p:cNvSpPr>
          <p:nvPr>
            <p:ph sz="half" idx="2"/>
          </p:nvPr>
        </p:nvSpPr>
        <p:spPr/>
        <p:txBody>
          <a:bodyPr/>
          <a:lstStyle/>
          <a:p>
            <a:endParaRPr lang="en-CA" dirty="0"/>
          </a:p>
        </p:txBody>
      </p:sp>
      <p:sp>
        <p:nvSpPr>
          <p:cNvPr id="14" name="Text Placeholder 13"/>
          <p:cNvSpPr>
            <a:spLocks noGrp="1"/>
          </p:cNvSpPr>
          <p:nvPr>
            <p:ph type="body" sz="quarter" idx="3"/>
          </p:nvPr>
        </p:nvSpPr>
        <p:spPr/>
        <p:txBody>
          <a:bodyPr/>
          <a:lstStyle/>
          <a:p>
            <a:r>
              <a:rPr lang="en-US" dirty="0" smtClean="0"/>
              <a:t>Response 1</a:t>
            </a:r>
            <a:endParaRPr lang="en-CA" dirty="0"/>
          </a:p>
        </p:txBody>
      </p:sp>
      <p:sp>
        <p:nvSpPr>
          <p:cNvPr id="15" name="Content Placeholder 14"/>
          <p:cNvSpPr>
            <a:spLocks noGrp="1"/>
          </p:cNvSpPr>
          <p:nvPr>
            <p:ph sz="quarter" idx="4"/>
          </p:nvPr>
        </p:nvSpPr>
        <p:spPr/>
        <p:txBody>
          <a:bodyPr/>
          <a:lstStyle/>
          <a:p>
            <a:endParaRPr lang="en-CA"/>
          </a:p>
        </p:txBody>
      </p:sp>
      <p:sp>
        <p:nvSpPr>
          <p:cNvPr id="16" name="Rectangle 15"/>
          <p:cNvSpPr/>
          <p:nvPr/>
        </p:nvSpPr>
        <p:spPr>
          <a:xfrm>
            <a:off x="457200" y="2449512"/>
            <a:ext cx="4040188" cy="3951288"/>
          </a:xfrm>
          <a:prstGeom prst="rect">
            <a:avLst/>
          </a:prstGeom>
        </p:spPr>
        <p:style>
          <a:lnRef idx="1">
            <a:schemeClr val="accent1"/>
          </a:lnRef>
          <a:fillRef idx="3">
            <a:schemeClr val="accent1"/>
          </a:fillRef>
          <a:effectRef idx="2">
            <a:schemeClr val="accent1"/>
          </a:effectRef>
          <a:fontRef idx="minor">
            <a:schemeClr val="lt1"/>
          </a:fontRef>
        </p:style>
        <p:txBody>
          <a:bodyPr lIns="36000" rIns="36000" rtlCol="0" anchor="t"/>
          <a:lstStyle/>
          <a:p>
            <a:pPr marL="114300"/>
            <a:r>
              <a:rPr lang="en-US" dirty="0"/>
              <a:t>GET /~</a:t>
            </a:r>
            <a:r>
              <a:rPr lang="en-US" dirty="0" err="1"/>
              <a:t>carey</a:t>
            </a:r>
            <a:r>
              <a:rPr lang="en-US" dirty="0"/>
              <a:t>/index.html HTTP/1.1</a:t>
            </a:r>
          </a:p>
          <a:p>
            <a:pPr marL="114300"/>
            <a:r>
              <a:rPr lang="en-US" dirty="0"/>
              <a:t>Host: www.cpsc.ucalgary.ca</a:t>
            </a:r>
          </a:p>
          <a:p>
            <a:pPr marL="114300"/>
            <a:r>
              <a:rPr lang="en-US" dirty="0"/>
              <a:t>Connection: keep-alive</a:t>
            </a:r>
          </a:p>
          <a:p>
            <a:pPr marL="114300"/>
            <a:r>
              <a:rPr lang="en-US" dirty="0"/>
              <a:t>User-Agent: Mozilla/5.0  […]</a:t>
            </a:r>
          </a:p>
          <a:p>
            <a:pPr marL="114300"/>
            <a:r>
              <a:rPr lang="en-US" dirty="0"/>
              <a:t>Accept: text/</a:t>
            </a:r>
            <a:r>
              <a:rPr lang="en-US" dirty="0" err="1"/>
              <a:t>html,application</a:t>
            </a:r>
            <a:r>
              <a:rPr lang="en-US" dirty="0"/>
              <a:t>/ […]</a:t>
            </a:r>
          </a:p>
          <a:p>
            <a:pPr marL="114300"/>
            <a:r>
              <a:rPr lang="en-US" dirty="0"/>
              <a:t>Accept-Encoding: </a:t>
            </a:r>
            <a:r>
              <a:rPr lang="en-US" dirty="0" err="1"/>
              <a:t>gzip,deflate,sdch</a:t>
            </a:r>
            <a:endParaRPr lang="en-US" dirty="0"/>
          </a:p>
          <a:p>
            <a:pPr marL="114300"/>
            <a:r>
              <a:rPr lang="en-US" dirty="0"/>
              <a:t>[…]</a:t>
            </a:r>
          </a:p>
          <a:p>
            <a:pPr marL="114300"/>
            <a:r>
              <a:rPr lang="en-US" dirty="0"/>
              <a:t>\r\n</a:t>
            </a:r>
          </a:p>
          <a:p>
            <a:pPr marL="114300"/>
            <a:endParaRPr lang="en-US" dirty="0"/>
          </a:p>
        </p:txBody>
      </p:sp>
      <p:sp>
        <p:nvSpPr>
          <p:cNvPr id="17" name="Rectangle 16"/>
          <p:cNvSpPr/>
          <p:nvPr/>
        </p:nvSpPr>
        <p:spPr>
          <a:xfrm>
            <a:off x="4645025" y="2449512"/>
            <a:ext cx="4203700" cy="3951288"/>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t" anchorCtr="0" forceAA="0" compatLnSpc="1">
            <a:prstTxWarp prst="textNoShape">
              <a:avLst/>
            </a:prstTxWarp>
            <a:noAutofit/>
          </a:bodyPr>
          <a:lstStyle/>
          <a:p>
            <a:pPr marL="114300"/>
            <a:r>
              <a:rPr lang="en-US" dirty="0"/>
              <a:t>HTTP/1.1 302 Found</a:t>
            </a:r>
          </a:p>
          <a:p>
            <a:pPr marL="114300"/>
            <a:r>
              <a:rPr lang="en-US" dirty="0"/>
              <a:t>Date: Sat, 21 Jan 2012 </a:t>
            </a:r>
            <a:r>
              <a:rPr lang="en-US" dirty="0" smtClean="0"/>
              <a:t>01:10:43 </a:t>
            </a:r>
            <a:r>
              <a:rPr lang="en-US" dirty="0"/>
              <a:t>GMT</a:t>
            </a:r>
          </a:p>
          <a:p>
            <a:pPr marL="114300"/>
            <a:r>
              <a:rPr lang="en-US" dirty="0"/>
              <a:t>Server: Apache/2.2.4 (Unix) 	</a:t>
            </a:r>
            <a:r>
              <a:rPr lang="en-US" dirty="0" err="1"/>
              <a:t>mod_ssl</a:t>
            </a:r>
            <a:r>
              <a:rPr lang="en-US" dirty="0"/>
              <a:t>/2.2.4OpenSSL/0.	9.7a </a:t>
            </a:r>
            <a:r>
              <a:rPr lang="en-US" dirty="0" smtClean="0"/>
              <a:t>	PHP/5.2.9 </a:t>
            </a:r>
            <a:r>
              <a:rPr lang="en-US" dirty="0" err="1" smtClean="0"/>
              <a:t>mod_jk</a:t>
            </a:r>
            <a:r>
              <a:rPr lang="en-US" dirty="0" smtClean="0"/>
              <a:t>/1.2.25</a:t>
            </a:r>
            <a:endParaRPr lang="en-US" dirty="0"/>
          </a:p>
          <a:p>
            <a:pPr marL="114300"/>
            <a:r>
              <a:rPr lang="en-US" dirty="0" smtClean="0"/>
              <a:t>Location: 	http</a:t>
            </a:r>
            <a:r>
              <a:rPr lang="en-US" dirty="0"/>
              <a:t>://pages.cpsc.ucalgary	.ca/~carey/index.html</a:t>
            </a:r>
          </a:p>
          <a:p>
            <a:pPr marL="114300"/>
            <a:r>
              <a:rPr lang="en-US" dirty="0"/>
              <a:t>\r\n</a:t>
            </a:r>
          </a:p>
        </p:txBody>
      </p:sp>
    </p:spTree>
    <p:extLst>
      <p:ext uri="{BB962C8B-B14F-4D97-AF65-F5344CB8AC3E}">
        <p14:creationId xmlns:p14="http://schemas.microsoft.com/office/powerpoint/2010/main" val="35487129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4645025" y="1603737"/>
            <a:ext cx="4203700" cy="4797063"/>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36000" bIns="45720" numCol="1" spcCol="0" rtlCol="0" fromWordArt="0" anchor="t" anchorCtr="0" forceAA="0" compatLnSpc="1">
            <a:prstTxWarp prst="textNoShape">
              <a:avLst/>
            </a:prstTxWarp>
            <a:noAutofit/>
          </a:bodyPr>
          <a:lstStyle/>
          <a:p>
            <a:pPr marL="114300"/>
            <a:r>
              <a:rPr lang="en-US" dirty="0"/>
              <a:t>HTTP/1.1 200 OK</a:t>
            </a:r>
          </a:p>
          <a:p>
            <a:pPr marL="114300"/>
            <a:r>
              <a:rPr lang="en-US" dirty="0"/>
              <a:t>Date: Sat, 21 Jan 2012 01:11:49 GMT</a:t>
            </a:r>
          </a:p>
          <a:p>
            <a:pPr marL="114300"/>
            <a:r>
              <a:rPr lang="en-US" dirty="0"/>
              <a:t>Server: Apache/2.2.4 (Unix) […]</a:t>
            </a:r>
          </a:p>
          <a:p>
            <a:pPr marL="114300"/>
            <a:r>
              <a:rPr lang="en-US" dirty="0"/>
              <a:t>Last-Modified: Mon, 16 Jan 2012 </a:t>
            </a:r>
            <a:r>
              <a:rPr lang="en-US" dirty="0" smtClean="0"/>
              <a:t>	05:40:45 </a:t>
            </a:r>
            <a:r>
              <a:rPr lang="en-US" dirty="0"/>
              <a:t>GMT</a:t>
            </a:r>
          </a:p>
          <a:p>
            <a:pPr marL="114300"/>
            <a:r>
              <a:rPr lang="en-US" dirty="0"/>
              <a:t>Content-Length: 3157</a:t>
            </a:r>
          </a:p>
          <a:p>
            <a:pPr marL="114300"/>
            <a:r>
              <a:rPr lang="en-US" dirty="0"/>
              <a:t>Keep-Alive: timeout=5</a:t>
            </a:r>
          </a:p>
          <a:p>
            <a:pPr marL="114300"/>
            <a:r>
              <a:rPr lang="en-US" dirty="0"/>
              <a:t>Connection: Keep-Alive</a:t>
            </a:r>
          </a:p>
          <a:p>
            <a:pPr marL="114300"/>
            <a:r>
              <a:rPr lang="en-US" dirty="0"/>
              <a:t>Content-Type: text/html</a:t>
            </a:r>
          </a:p>
          <a:p>
            <a:pPr marL="114300"/>
            <a:r>
              <a:rPr lang="en-US" dirty="0"/>
              <a:t>\r\n</a:t>
            </a:r>
          </a:p>
          <a:p>
            <a:pPr marL="114300"/>
            <a:r>
              <a:rPr lang="en-US" dirty="0"/>
              <a:t>&lt;!DOCTYPE HTML PUBLIC "-//W3C//DTD HTML 4.0 Transitional//EN"&gt;</a:t>
            </a:r>
          </a:p>
          <a:p>
            <a:pPr marL="114300"/>
            <a:r>
              <a:rPr lang="en-US" dirty="0"/>
              <a:t>&lt;html&gt;</a:t>
            </a:r>
          </a:p>
          <a:p>
            <a:pPr marL="114300"/>
            <a:r>
              <a:rPr lang="en-US" dirty="0"/>
              <a:t>[…]</a:t>
            </a:r>
          </a:p>
          <a:p>
            <a:pPr marL="114300"/>
            <a:r>
              <a:rPr lang="en-US" dirty="0"/>
              <a:t>&lt;/html&gt;</a:t>
            </a:r>
          </a:p>
          <a:p>
            <a:pPr marL="114300"/>
            <a:r>
              <a:rPr lang="en-US" dirty="0"/>
              <a:t>\r\n</a:t>
            </a:r>
          </a:p>
          <a:p>
            <a:pPr marL="114300"/>
            <a:endParaRPr lang="en-US" dirty="0"/>
          </a:p>
        </p:txBody>
      </p:sp>
      <p:sp>
        <p:nvSpPr>
          <p:cNvPr id="2" name="Title 1"/>
          <p:cNvSpPr>
            <a:spLocks noGrp="1"/>
          </p:cNvSpPr>
          <p:nvPr>
            <p:ph type="title"/>
          </p:nvPr>
        </p:nvSpPr>
        <p:spPr/>
        <p:txBody>
          <a:bodyPr/>
          <a:lstStyle/>
          <a:p>
            <a:r>
              <a:rPr lang="en-US" dirty="0"/>
              <a:t>Redirection </a:t>
            </a:r>
            <a:r>
              <a:rPr lang="en-US" dirty="0" smtClean="0"/>
              <a:t>Example (2 of 2)</a:t>
            </a:r>
            <a:endParaRPr lang="en-CA" dirty="0"/>
          </a:p>
        </p:txBody>
      </p:sp>
      <p:sp>
        <p:nvSpPr>
          <p:cNvPr id="12" name="Text Placeholder 11"/>
          <p:cNvSpPr>
            <a:spLocks noGrp="1"/>
          </p:cNvSpPr>
          <p:nvPr>
            <p:ph type="body" idx="1"/>
          </p:nvPr>
        </p:nvSpPr>
        <p:spPr/>
        <p:txBody>
          <a:bodyPr/>
          <a:lstStyle/>
          <a:p>
            <a:r>
              <a:rPr lang="en-US" dirty="0" smtClean="0"/>
              <a:t>↓ Request 2 </a:t>
            </a:r>
            <a:endParaRPr lang="en-CA" dirty="0"/>
          </a:p>
        </p:txBody>
      </p:sp>
      <p:sp>
        <p:nvSpPr>
          <p:cNvPr id="13" name="Content Placeholder 12"/>
          <p:cNvSpPr>
            <a:spLocks noGrp="1"/>
          </p:cNvSpPr>
          <p:nvPr>
            <p:ph sz="half" idx="2"/>
          </p:nvPr>
        </p:nvSpPr>
        <p:spPr/>
        <p:txBody>
          <a:bodyPr/>
          <a:lstStyle/>
          <a:p>
            <a:endParaRPr lang="en-CA" dirty="0"/>
          </a:p>
        </p:txBody>
      </p:sp>
      <p:sp>
        <p:nvSpPr>
          <p:cNvPr id="14" name="Text Placeholder 13"/>
          <p:cNvSpPr>
            <a:spLocks noGrp="1"/>
          </p:cNvSpPr>
          <p:nvPr>
            <p:ph type="body" sz="quarter" idx="3"/>
          </p:nvPr>
        </p:nvSpPr>
        <p:spPr>
          <a:xfrm>
            <a:off x="2397125" y="1679937"/>
            <a:ext cx="4041775" cy="715355"/>
          </a:xfrm>
        </p:spPr>
        <p:txBody>
          <a:bodyPr/>
          <a:lstStyle/>
          <a:p>
            <a:r>
              <a:rPr lang="en-US" dirty="0" smtClean="0"/>
              <a:t>Response 2 →</a:t>
            </a:r>
            <a:endParaRPr lang="en-CA" dirty="0"/>
          </a:p>
        </p:txBody>
      </p:sp>
      <p:sp>
        <p:nvSpPr>
          <p:cNvPr id="16" name="Rectangle 15"/>
          <p:cNvSpPr/>
          <p:nvPr/>
        </p:nvSpPr>
        <p:spPr>
          <a:xfrm>
            <a:off x="457200" y="2449512"/>
            <a:ext cx="4040188" cy="3951288"/>
          </a:xfrm>
          <a:prstGeom prst="rect">
            <a:avLst/>
          </a:prstGeom>
        </p:spPr>
        <p:style>
          <a:lnRef idx="1">
            <a:schemeClr val="accent1"/>
          </a:lnRef>
          <a:fillRef idx="3">
            <a:schemeClr val="accent1"/>
          </a:fillRef>
          <a:effectRef idx="2">
            <a:schemeClr val="accent1"/>
          </a:effectRef>
          <a:fontRef idx="minor">
            <a:schemeClr val="lt1"/>
          </a:fontRef>
        </p:style>
        <p:txBody>
          <a:bodyPr lIns="36000" rIns="36000" rtlCol="0" anchor="t"/>
          <a:lstStyle/>
          <a:p>
            <a:pPr marL="114300" indent="0">
              <a:spcBef>
                <a:spcPts val="0"/>
              </a:spcBef>
              <a:buNone/>
            </a:pPr>
            <a:r>
              <a:rPr lang="en-US" dirty="0"/>
              <a:t>GET /~</a:t>
            </a:r>
            <a:r>
              <a:rPr lang="en-US" dirty="0" err="1"/>
              <a:t>carey</a:t>
            </a:r>
            <a:r>
              <a:rPr lang="en-US" dirty="0"/>
              <a:t>/index.html HTTP/1.1</a:t>
            </a:r>
          </a:p>
          <a:p>
            <a:pPr marL="114300" indent="0">
              <a:spcBef>
                <a:spcPts val="0"/>
              </a:spcBef>
              <a:buNone/>
            </a:pPr>
            <a:r>
              <a:rPr lang="en-US" dirty="0"/>
              <a:t>Host:</a:t>
            </a:r>
            <a:r>
              <a:rPr lang="en-US" dirty="0">
                <a:solidFill>
                  <a:schemeClr val="bg1"/>
                </a:solidFill>
              </a:rPr>
              <a:t> pages.cpsc.ucalgary.ca</a:t>
            </a:r>
          </a:p>
          <a:p>
            <a:pPr marL="114300" indent="0">
              <a:spcBef>
                <a:spcPts val="0"/>
              </a:spcBef>
              <a:buNone/>
            </a:pPr>
            <a:r>
              <a:rPr lang="en-US" dirty="0"/>
              <a:t>Connection: keep-alive</a:t>
            </a:r>
          </a:p>
          <a:p>
            <a:pPr marL="114300" indent="0">
              <a:spcBef>
                <a:spcPts val="0"/>
              </a:spcBef>
              <a:buNone/>
            </a:pPr>
            <a:r>
              <a:rPr lang="en-US" dirty="0"/>
              <a:t>User-Agent: Mozilla/5.0  </a:t>
            </a:r>
            <a:r>
              <a:rPr lang="en-US" dirty="0">
                <a:solidFill>
                  <a:srgbClr val="FF0000"/>
                </a:solidFill>
              </a:rPr>
              <a:t>[…]</a:t>
            </a:r>
            <a:endParaRPr lang="en-US" dirty="0"/>
          </a:p>
          <a:p>
            <a:pPr marL="114300" indent="0">
              <a:spcBef>
                <a:spcPts val="0"/>
              </a:spcBef>
              <a:buNone/>
            </a:pPr>
            <a:r>
              <a:rPr lang="en-US" dirty="0"/>
              <a:t>Accept: text/</a:t>
            </a:r>
            <a:r>
              <a:rPr lang="en-US" dirty="0" err="1"/>
              <a:t>html,application</a:t>
            </a:r>
            <a:r>
              <a:rPr lang="en-US" dirty="0"/>
              <a:t>/ </a:t>
            </a:r>
            <a:r>
              <a:rPr lang="en-US" dirty="0">
                <a:solidFill>
                  <a:srgbClr val="FF0000"/>
                </a:solidFill>
              </a:rPr>
              <a:t>[…]</a:t>
            </a:r>
            <a:endParaRPr lang="en-US" dirty="0"/>
          </a:p>
          <a:p>
            <a:pPr marL="114300" indent="0">
              <a:spcBef>
                <a:spcPts val="0"/>
              </a:spcBef>
              <a:buNone/>
            </a:pPr>
            <a:r>
              <a:rPr lang="en-US" dirty="0" err="1" smtClean="0"/>
              <a:t>Accept-Encoding:gzip,deflate</a:t>
            </a:r>
            <a:endParaRPr lang="en-US" dirty="0"/>
          </a:p>
          <a:p>
            <a:pPr marL="114300" indent="0">
              <a:spcBef>
                <a:spcPts val="0"/>
              </a:spcBef>
              <a:buNone/>
            </a:pPr>
            <a:r>
              <a:rPr lang="en-US" dirty="0">
                <a:solidFill>
                  <a:srgbClr val="FF0000"/>
                </a:solidFill>
              </a:rPr>
              <a:t>[…]</a:t>
            </a:r>
          </a:p>
          <a:p>
            <a:pPr marL="114300" indent="0">
              <a:spcBef>
                <a:spcPts val="0"/>
              </a:spcBef>
              <a:buNone/>
            </a:pPr>
            <a:r>
              <a:rPr lang="en-US" dirty="0"/>
              <a:t>\r\n</a:t>
            </a:r>
          </a:p>
          <a:p>
            <a:pPr marL="114300" indent="0">
              <a:buNone/>
            </a:pP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9917806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HTTP 1.0 vs HTTP 1.1</a:t>
            </a:r>
            <a:endParaRPr lang="en-CA" dirty="0"/>
          </a:p>
        </p:txBody>
      </p:sp>
      <p:sp>
        <p:nvSpPr>
          <p:cNvPr id="3" name="Content Placeholder 2"/>
          <p:cNvSpPr>
            <a:spLocks noGrp="1"/>
          </p:cNvSpPr>
          <p:nvPr>
            <p:ph idx="1"/>
          </p:nvPr>
        </p:nvSpPr>
        <p:spPr/>
        <p:txBody>
          <a:bodyPr>
            <a:noAutofit/>
          </a:bodyPr>
          <a:lstStyle/>
          <a:p>
            <a:r>
              <a:rPr lang="en-US" sz="1800" b="1" dirty="0" smtClean="0"/>
              <a:t>Host header:</a:t>
            </a:r>
            <a:r>
              <a:rPr lang="en-US" sz="1800" dirty="0" smtClean="0"/>
              <a:t> HTTP 1.1 has a required host header</a:t>
            </a:r>
          </a:p>
          <a:p>
            <a:r>
              <a:rPr lang="en-CA" sz="1800" b="1" i="1" dirty="0" smtClean="0"/>
              <a:t>Persistent connections:</a:t>
            </a:r>
            <a:r>
              <a:rPr lang="en-CA" sz="1800" i="1" dirty="0" smtClean="0"/>
              <a:t> </a:t>
            </a:r>
            <a:r>
              <a:rPr lang="en-CA" sz="1800" dirty="0" smtClean="0"/>
              <a:t>By default, connections are assumed to be </a:t>
            </a:r>
            <a:r>
              <a:rPr lang="en-CA" sz="1800" dirty="0"/>
              <a:t>kept open after the </a:t>
            </a:r>
            <a:r>
              <a:rPr lang="en-CA" sz="1800" dirty="0" smtClean="0"/>
              <a:t>transmission of </a:t>
            </a:r>
            <a:r>
              <a:rPr lang="en-CA" sz="1800" dirty="0"/>
              <a:t>a request and its response</a:t>
            </a:r>
            <a:r>
              <a:rPr lang="en-CA" sz="1800" dirty="0" smtClean="0"/>
              <a:t>. The protocol </a:t>
            </a:r>
            <a:r>
              <a:rPr lang="en-CA" sz="1800" dirty="0"/>
              <a:t>permits </a:t>
            </a:r>
            <a:r>
              <a:rPr lang="en-CA" sz="1800" dirty="0" smtClean="0"/>
              <a:t>closing of connections at any point. Connection</a:t>
            </a:r>
            <a:r>
              <a:rPr lang="en-CA" sz="1800" dirty="0"/>
              <a:t>: </a:t>
            </a:r>
            <a:r>
              <a:rPr lang="en-CA" sz="1800" dirty="0" smtClean="0"/>
              <a:t>close header is used to </a:t>
            </a:r>
            <a:r>
              <a:rPr lang="en-CA" sz="1800" dirty="0"/>
              <a:t>inform the recipient that the </a:t>
            </a:r>
            <a:r>
              <a:rPr lang="en-CA" sz="1800" dirty="0" smtClean="0"/>
              <a:t>connection will </a:t>
            </a:r>
            <a:r>
              <a:rPr lang="en-CA" sz="1800" dirty="0"/>
              <a:t>not be reused.</a:t>
            </a:r>
            <a:endParaRPr lang="en-CA" sz="1800" i="1" dirty="0" smtClean="0"/>
          </a:p>
          <a:p>
            <a:r>
              <a:rPr lang="en-US" sz="1800" b="1" i="1" dirty="0" smtClean="0"/>
              <a:t>Pipelining:</a:t>
            </a:r>
            <a:r>
              <a:rPr lang="en-US" sz="1800" i="1" dirty="0" smtClean="0"/>
              <a:t> </a:t>
            </a:r>
            <a:r>
              <a:rPr lang="en-CA" sz="1800" dirty="0" smtClean="0"/>
              <a:t>A </a:t>
            </a:r>
            <a:r>
              <a:rPr lang="en-CA" sz="1800" dirty="0"/>
              <a:t>client need </a:t>
            </a:r>
            <a:r>
              <a:rPr lang="en-CA" sz="1800" dirty="0" smtClean="0"/>
              <a:t>not wait </a:t>
            </a:r>
            <a:r>
              <a:rPr lang="en-CA" sz="1800" dirty="0"/>
              <a:t>to receive the response for one request </a:t>
            </a:r>
            <a:r>
              <a:rPr lang="en-CA" sz="1800" dirty="0" smtClean="0"/>
              <a:t>before sending </a:t>
            </a:r>
            <a:r>
              <a:rPr lang="en-CA" sz="1800" dirty="0"/>
              <a:t>another request on the same connection</a:t>
            </a:r>
            <a:endParaRPr lang="en-CA" sz="1800" i="1" dirty="0" smtClean="0"/>
          </a:p>
          <a:p>
            <a:r>
              <a:rPr lang="en-CA" sz="1800" b="1" i="1" dirty="0" smtClean="0"/>
              <a:t>Stronger Cache Support</a:t>
            </a:r>
          </a:p>
          <a:p>
            <a:r>
              <a:rPr lang="en-CA" sz="1800" b="1" i="1" dirty="0" smtClean="0"/>
              <a:t>Chunked transfer-encoding</a:t>
            </a:r>
          </a:p>
          <a:p>
            <a:r>
              <a:rPr lang="en-US" sz="1800" b="1" i="1" dirty="0" smtClean="0"/>
              <a:t>Options Method:</a:t>
            </a:r>
            <a:r>
              <a:rPr lang="en-US" sz="1800" dirty="0" smtClean="0"/>
              <a:t> </a:t>
            </a:r>
            <a:r>
              <a:rPr lang="en-CA" sz="1800" dirty="0" smtClean="0"/>
              <a:t>A way </a:t>
            </a:r>
            <a:r>
              <a:rPr lang="en-CA" sz="1800" dirty="0"/>
              <a:t>for a client to learn about the capabilities </a:t>
            </a:r>
            <a:r>
              <a:rPr lang="en-CA" sz="1800" dirty="0" smtClean="0"/>
              <a:t>of a </a:t>
            </a:r>
            <a:r>
              <a:rPr lang="en-CA" sz="1800" dirty="0"/>
              <a:t>server without actually requesting a resource.</a:t>
            </a:r>
          </a:p>
          <a:p>
            <a:endParaRPr lang="en-US" sz="1800" dirty="0" smtClean="0"/>
          </a:p>
          <a:p>
            <a:r>
              <a:rPr lang="en-US" sz="1800" dirty="0" smtClean="0"/>
              <a:t>There are more, take a look at this WWW conference paper for detailed discussion of differences: </a:t>
            </a:r>
            <a:r>
              <a:rPr lang="en-CA" sz="1800" dirty="0" smtClean="0"/>
              <a:t>www.id.uzh.ch/home/mazzo/reports/www8conf/2136/pdf/pd1.pdf</a:t>
            </a:r>
            <a:endParaRPr lang="en-US" sz="1800" dirty="0" smtClean="0"/>
          </a:p>
        </p:txBody>
      </p:sp>
    </p:spTree>
    <p:extLst>
      <p:ext uri="{BB962C8B-B14F-4D97-AF65-F5344CB8AC3E}">
        <p14:creationId xmlns:p14="http://schemas.microsoft.com/office/powerpoint/2010/main" val="13172207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CA" dirty="0"/>
          </a:p>
        </p:txBody>
      </p:sp>
      <p:sp>
        <p:nvSpPr>
          <p:cNvPr id="3" name="Content Placeholder 2"/>
          <p:cNvSpPr>
            <a:spLocks noGrp="1"/>
          </p:cNvSpPr>
          <p:nvPr>
            <p:ph idx="1"/>
          </p:nvPr>
        </p:nvSpPr>
        <p:spPr/>
        <p:txBody>
          <a:bodyPr>
            <a:normAutofit/>
          </a:bodyPr>
          <a:lstStyle/>
          <a:p>
            <a:r>
              <a:rPr lang="en-US" sz="2000" dirty="0"/>
              <a:t>The content of these slides are taken from the online tutorial “HTTP Made Really Easy, A Practical Guide to Writing Clients and Servers” by James </a:t>
            </a:r>
            <a:r>
              <a:rPr lang="en-US" sz="2000" dirty="0" smtClean="0"/>
              <a:t>Marshall (Extended </a:t>
            </a:r>
            <a:r>
              <a:rPr lang="en-US" sz="2000" dirty="0"/>
              <a:t>and partially </a:t>
            </a:r>
            <a:r>
              <a:rPr lang="en-US" sz="2000" dirty="0" smtClean="0"/>
              <a:t>modified) </a:t>
            </a:r>
            <a:r>
              <a:rPr lang="en-US" sz="2000" dirty="0" smtClean="0">
                <a:hlinkClick r:id="rId2"/>
              </a:rPr>
              <a:t>http</a:t>
            </a:r>
            <a:r>
              <a:rPr lang="en-US" sz="2000" dirty="0">
                <a:hlinkClick r:id="rId2"/>
              </a:rPr>
              <a:t>://www.jmarshall.com/easy/http</a:t>
            </a:r>
            <a:r>
              <a:rPr lang="en-US" sz="2000" dirty="0" smtClean="0">
                <a:hlinkClick r:id="rId2"/>
              </a:rPr>
              <a:t>/</a:t>
            </a:r>
            <a:endParaRPr lang="en-US" sz="2000" dirty="0" smtClean="0"/>
          </a:p>
          <a:p>
            <a:endParaRPr lang="en-US" sz="2000" b="1" dirty="0"/>
          </a:p>
          <a:p>
            <a:r>
              <a:rPr lang="en-US" sz="2000" dirty="0"/>
              <a:t>RFC </a:t>
            </a:r>
            <a:r>
              <a:rPr lang="en-US" sz="2000" dirty="0" smtClean="0"/>
              <a:t>2616 </a:t>
            </a:r>
            <a:r>
              <a:rPr lang="en-US" sz="1800" dirty="0" smtClean="0">
                <a:hlinkClick r:id="rId3"/>
              </a:rPr>
              <a:t>http</a:t>
            </a:r>
            <a:r>
              <a:rPr lang="en-US" sz="1800" dirty="0">
                <a:hlinkClick r:id="rId3"/>
              </a:rPr>
              <a:t>://tools.ietf.org/pdf/rfc2616.pdf</a:t>
            </a:r>
            <a:endParaRPr lang="en-US" sz="1800" dirty="0"/>
          </a:p>
          <a:p>
            <a:endParaRPr lang="en-US" sz="2000" b="1" dirty="0"/>
          </a:p>
          <a:p>
            <a:endParaRPr lang="en-CA" sz="2000" dirty="0"/>
          </a:p>
        </p:txBody>
      </p:sp>
    </p:spTree>
    <p:extLst>
      <p:ext uri="{BB962C8B-B14F-4D97-AF65-F5344CB8AC3E}">
        <p14:creationId xmlns:p14="http://schemas.microsoft.com/office/powerpoint/2010/main" val="281558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HTTP?</a:t>
            </a:r>
            <a:endParaRPr lang="en-CA" dirty="0"/>
          </a:p>
        </p:txBody>
      </p:sp>
      <p:sp>
        <p:nvSpPr>
          <p:cNvPr id="3" name="Content Placeholder 2"/>
          <p:cNvSpPr>
            <a:spLocks noGrp="1"/>
          </p:cNvSpPr>
          <p:nvPr>
            <p:ph idx="1"/>
          </p:nvPr>
        </p:nvSpPr>
        <p:spPr/>
        <p:txBody>
          <a:bodyPr>
            <a:normAutofit/>
          </a:bodyPr>
          <a:lstStyle/>
          <a:p>
            <a:r>
              <a:rPr lang="en-US" sz="2000" dirty="0"/>
              <a:t>HTTP stands for </a:t>
            </a:r>
            <a:r>
              <a:rPr lang="en-US" sz="2000" b="1" dirty="0">
                <a:solidFill>
                  <a:schemeClr val="accent2">
                    <a:lumMod val="50000"/>
                  </a:schemeClr>
                </a:solidFill>
              </a:rPr>
              <a:t>Hypertext Transfer Protocol</a:t>
            </a:r>
            <a:r>
              <a:rPr lang="en-US" sz="2000" dirty="0"/>
              <a:t>. </a:t>
            </a:r>
          </a:p>
          <a:p>
            <a:pPr lvl="1"/>
            <a:r>
              <a:rPr lang="en-US" sz="1800" dirty="0"/>
              <a:t>Used to deliver virtually all files and other data (collectively called </a:t>
            </a:r>
            <a:r>
              <a:rPr lang="en-US" sz="1800" b="1" u="sng" dirty="0"/>
              <a:t>resources</a:t>
            </a:r>
            <a:r>
              <a:rPr lang="en-US" sz="1800" dirty="0"/>
              <a:t>) on the World Wide Web</a:t>
            </a:r>
          </a:p>
          <a:p>
            <a:pPr lvl="1"/>
            <a:r>
              <a:rPr lang="en-US" sz="1800" dirty="0"/>
              <a:t>Usually, HTTP takes place through TCP/IP sockets.</a:t>
            </a:r>
          </a:p>
          <a:p>
            <a:pPr lvl="1"/>
            <a:endParaRPr lang="en-US" sz="2000" dirty="0"/>
          </a:p>
          <a:p>
            <a:r>
              <a:rPr lang="en-US" sz="2000" dirty="0"/>
              <a:t>A </a:t>
            </a:r>
            <a:r>
              <a:rPr lang="en-US" sz="2000" dirty="0">
                <a:solidFill>
                  <a:schemeClr val="accent2"/>
                </a:solidFill>
              </a:rPr>
              <a:t>browser</a:t>
            </a:r>
            <a:r>
              <a:rPr lang="en-US" sz="2000" dirty="0">
                <a:solidFill>
                  <a:schemeClr val="accent5">
                    <a:lumMod val="75000"/>
                  </a:schemeClr>
                </a:solidFill>
              </a:rPr>
              <a:t> </a:t>
            </a:r>
            <a:r>
              <a:rPr lang="en-US" sz="2000" dirty="0"/>
              <a:t>is an </a:t>
            </a:r>
            <a:r>
              <a:rPr lang="en-US" sz="2000" i="1" dirty="0">
                <a:solidFill>
                  <a:schemeClr val="accent2"/>
                </a:solidFill>
              </a:rPr>
              <a:t>HTTP client</a:t>
            </a:r>
            <a:endParaRPr lang="en-US" sz="2000" dirty="0"/>
          </a:p>
          <a:p>
            <a:pPr lvl="1"/>
            <a:r>
              <a:rPr lang="en-US" sz="1800" dirty="0"/>
              <a:t>It sends requests to an </a:t>
            </a:r>
            <a:r>
              <a:rPr lang="en-US" sz="1800" i="1" dirty="0">
                <a:solidFill>
                  <a:schemeClr val="accent5">
                    <a:lumMod val="75000"/>
                  </a:schemeClr>
                </a:solidFill>
              </a:rPr>
              <a:t>HTTP server</a:t>
            </a:r>
            <a:r>
              <a:rPr lang="en-US" sz="1800" dirty="0"/>
              <a:t> (</a:t>
            </a:r>
            <a:r>
              <a:rPr lang="en-US" sz="1800" dirty="0">
                <a:solidFill>
                  <a:schemeClr val="accent5">
                    <a:lumMod val="75000"/>
                  </a:schemeClr>
                </a:solidFill>
              </a:rPr>
              <a:t>Web server</a:t>
            </a:r>
            <a:r>
              <a:rPr lang="en-US" sz="1800" dirty="0"/>
              <a:t>)</a:t>
            </a:r>
          </a:p>
          <a:p>
            <a:pPr lvl="1"/>
            <a:r>
              <a:rPr lang="en-US" sz="1800" dirty="0"/>
              <a:t>The standard/default port for HTTP servers to listen on is 80</a:t>
            </a:r>
          </a:p>
          <a:p>
            <a:pPr lvl="1"/>
            <a:endParaRPr lang="en-US" sz="2000" dirty="0"/>
          </a:p>
          <a:p>
            <a:r>
              <a:rPr lang="en-US" sz="2000" dirty="0"/>
              <a:t>A </a:t>
            </a:r>
            <a:r>
              <a:rPr lang="en-US" sz="2000" b="1" u="sng" dirty="0"/>
              <a:t>resource</a:t>
            </a:r>
            <a:r>
              <a:rPr lang="en-US" sz="2000" dirty="0"/>
              <a:t> is some chunk of data that is referred to by a URL </a:t>
            </a:r>
          </a:p>
          <a:p>
            <a:pPr lvl="1"/>
            <a:r>
              <a:rPr lang="en-US" sz="1800" dirty="0"/>
              <a:t>The most common kind of resource is a file</a:t>
            </a:r>
          </a:p>
          <a:p>
            <a:pPr lvl="1"/>
            <a:r>
              <a:rPr lang="en-US" sz="1800" dirty="0"/>
              <a:t>A resource may also be a dynamically-generated content, e.g., query result, CGI scrip output, etc</a:t>
            </a:r>
            <a:r>
              <a:rPr lang="en-US" sz="1800" dirty="0" smtClean="0"/>
              <a:t>.</a:t>
            </a:r>
            <a:endParaRPr lang="en-US" sz="1800" dirty="0"/>
          </a:p>
        </p:txBody>
      </p:sp>
    </p:spTree>
    <p:extLst>
      <p:ext uri="{BB962C8B-B14F-4D97-AF65-F5344CB8AC3E}">
        <p14:creationId xmlns:p14="http://schemas.microsoft.com/office/powerpoint/2010/main" val="3637546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 of HTTP Transactions</a:t>
            </a:r>
            <a:endParaRPr lang="en-CA" dirty="0"/>
          </a:p>
        </p:txBody>
      </p:sp>
      <p:sp>
        <p:nvSpPr>
          <p:cNvPr id="3" name="Content Placeholder 2"/>
          <p:cNvSpPr>
            <a:spLocks noGrp="1"/>
          </p:cNvSpPr>
          <p:nvPr>
            <p:ph idx="1"/>
          </p:nvPr>
        </p:nvSpPr>
        <p:spPr/>
        <p:txBody>
          <a:bodyPr>
            <a:noAutofit/>
          </a:bodyPr>
          <a:lstStyle/>
          <a:p>
            <a:r>
              <a:rPr lang="en-US" sz="2000" dirty="0"/>
              <a:t>HTTP uses the client-server model: </a:t>
            </a:r>
          </a:p>
          <a:p>
            <a:pPr lvl="1"/>
            <a:r>
              <a:rPr lang="en-US" sz="1800" dirty="0"/>
              <a:t>An </a:t>
            </a:r>
            <a:r>
              <a:rPr lang="en-US" sz="1800" i="1" dirty="0"/>
              <a:t>HTTP client</a:t>
            </a:r>
            <a:r>
              <a:rPr lang="en-US" sz="1800" dirty="0"/>
              <a:t> opens a connection and sends a </a:t>
            </a:r>
            <a:r>
              <a:rPr lang="en-US" sz="1800" i="1" dirty="0"/>
              <a:t>request message</a:t>
            </a:r>
            <a:r>
              <a:rPr lang="en-US" sz="1800" dirty="0"/>
              <a:t> to an </a:t>
            </a:r>
            <a:r>
              <a:rPr lang="en-US" sz="1800" i="1" dirty="0"/>
              <a:t>HTTP server</a:t>
            </a:r>
            <a:r>
              <a:rPr lang="en-US" sz="1800" dirty="0"/>
              <a:t>; </a:t>
            </a:r>
          </a:p>
          <a:p>
            <a:pPr lvl="1"/>
            <a:r>
              <a:rPr lang="en-US" sz="1800" dirty="0"/>
              <a:t>The server then returns a </a:t>
            </a:r>
            <a:r>
              <a:rPr lang="en-US" sz="1800" i="1" dirty="0"/>
              <a:t>response message</a:t>
            </a:r>
            <a:r>
              <a:rPr lang="en-US" sz="1800" dirty="0"/>
              <a:t>, usually containing the resource that was requested. </a:t>
            </a:r>
          </a:p>
          <a:p>
            <a:pPr lvl="1"/>
            <a:r>
              <a:rPr lang="en-US" sz="1800" dirty="0"/>
              <a:t>After delivering the response, the server closes the connection </a:t>
            </a:r>
            <a:r>
              <a:rPr lang="en-US" sz="1800" dirty="0" smtClean="0"/>
              <a:t>(except for persistent connections).</a:t>
            </a:r>
            <a:endParaRPr lang="en-US" sz="1800" dirty="0"/>
          </a:p>
          <a:p>
            <a:pPr marL="114300" indent="0">
              <a:buNone/>
            </a:pPr>
            <a:endParaRPr lang="en-US" sz="1200" dirty="0"/>
          </a:p>
          <a:p>
            <a:r>
              <a:rPr lang="en-US" sz="2000" dirty="0" smtClean="0"/>
              <a:t>Format of the HTTP request and response messages:</a:t>
            </a:r>
          </a:p>
          <a:p>
            <a:pPr lvl="1"/>
            <a:r>
              <a:rPr lang="en-US" sz="1800" dirty="0" smtClean="0"/>
              <a:t>Almost the same, human readable (English-oriented)</a:t>
            </a:r>
          </a:p>
          <a:p>
            <a:pPr lvl="1"/>
            <a:r>
              <a:rPr lang="en-US" sz="1800" dirty="0" smtClean="0"/>
              <a:t>An initial line specifying the method,</a:t>
            </a:r>
          </a:p>
          <a:p>
            <a:pPr lvl="1"/>
            <a:r>
              <a:rPr lang="en-US" sz="1800" dirty="0" smtClean="0"/>
              <a:t>zero or more header lines,</a:t>
            </a:r>
          </a:p>
          <a:p>
            <a:pPr lvl="1"/>
            <a:r>
              <a:rPr lang="en-US" sz="1800" dirty="0" smtClean="0"/>
              <a:t>a blank line (i.e. a CRLF by itself), and</a:t>
            </a:r>
          </a:p>
          <a:p>
            <a:pPr lvl="1"/>
            <a:r>
              <a:rPr lang="en-US" sz="1800" dirty="0" smtClean="0"/>
              <a:t>an optional message body (e.g. a file, or query data, or query output).</a:t>
            </a:r>
          </a:p>
          <a:p>
            <a:pPr lvl="1"/>
            <a:endParaRPr lang="en-US" sz="1800" dirty="0" smtClean="0"/>
          </a:p>
        </p:txBody>
      </p:sp>
    </p:spTree>
    <p:extLst>
      <p:ext uri="{BB962C8B-B14F-4D97-AF65-F5344CB8AC3E}">
        <p14:creationId xmlns:p14="http://schemas.microsoft.com/office/powerpoint/2010/main" val="2716371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Generic HTTP Header Format</a:t>
            </a:r>
            <a:endParaRPr lang="en-CA" dirty="0"/>
          </a:p>
        </p:txBody>
      </p:sp>
      <p:sp>
        <p:nvSpPr>
          <p:cNvPr id="3" name="Content Placeholder 2"/>
          <p:cNvSpPr>
            <a:spLocks noGrp="1"/>
          </p:cNvSpPr>
          <p:nvPr>
            <p:ph idx="1"/>
          </p:nvPr>
        </p:nvSpPr>
        <p:spPr/>
        <p:txBody>
          <a:bodyPr/>
          <a:lstStyle/>
          <a:p>
            <a:endParaRPr lang="en-CA" dirty="0"/>
          </a:p>
        </p:txBody>
      </p:sp>
      <p:sp>
        <p:nvSpPr>
          <p:cNvPr id="4" name="Rectangle 3"/>
          <p:cNvSpPr/>
          <p:nvPr/>
        </p:nvSpPr>
        <p:spPr>
          <a:xfrm>
            <a:off x="457200" y="1775190"/>
            <a:ext cx="8229600" cy="462560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411480" lvl="1" indent="0">
              <a:buNone/>
            </a:pPr>
            <a:r>
              <a:rPr lang="en-US" sz="2200" b="1" dirty="0">
                <a:solidFill>
                  <a:schemeClr val="bg1"/>
                </a:solidFill>
                <a:latin typeface="Courier New" panose="02070309020205020404" pitchFamily="49" charset="0"/>
                <a:cs typeface="Courier New" panose="02070309020205020404" pitchFamily="49" charset="0"/>
              </a:rPr>
              <a:t>&lt;initial line, different for request vs. response&gt; </a:t>
            </a:r>
          </a:p>
          <a:p>
            <a:pPr marL="411480" lvl="1" indent="0">
              <a:buNone/>
            </a:pPr>
            <a:r>
              <a:rPr lang="en-US" sz="2200" b="1" dirty="0">
                <a:solidFill>
                  <a:schemeClr val="bg1"/>
                </a:solidFill>
                <a:latin typeface="Courier New" panose="02070309020205020404" pitchFamily="49" charset="0"/>
                <a:cs typeface="Courier New" panose="02070309020205020404" pitchFamily="49" charset="0"/>
              </a:rPr>
              <a:t>Header1: value1 </a:t>
            </a:r>
          </a:p>
          <a:p>
            <a:pPr marL="411480" lvl="1" indent="0">
              <a:buNone/>
            </a:pPr>
            <a:r>
              <a:rPr lang="en-US" sz="2200" b="1" dirty="0">
                <a:solidFill>
                  <a:schemeClr val="bg1"/>
                </a:solidFill>
                <a:latin typeface="Courier New" panose="02070309020205020404" pitchFamily="49" charset="0"/>
                <a:cs typeface="Courier New" panose="02070309020205020404" pitchFamily="49" charset="0"/>
              </a:rPr>
              <a:t>Header2: value2 </a:t>
            </a:r>
          </a:p>
          <a:p>
            <a:pPr marL="411480" lvl="1" indent="0">
              <a:buNone/>
            </a:pPr>
            <a:r>
              <a:rPr lang="en-US" sz="2200" b="1" dirty="0">
                <a:solidFill>
                  <a:schemeClr val="bg1"/>
                </a:solidFill>
                <a:latin typeface="Courier New" panose="02070309020205020404" pitchFamily="49" charset="0"/>
                <a:cs typeface="Courier New" panose="02070309020205020404" pitchFamily="49" charset="0"/>
              </a:rPr>
              <a:t>Header3: value3 </a:t>
            </a:r>
          </a:p>
          <a:p>
            <a:pPr marL="411480" lvl="1" indent="0">
              <a:buNone/>
            </a:pPr>
            <a:endParaRPr lang="en-US" sz="2200" b="1" dirty="0">
              <a:solidFill>
                <a:schemeClr val="bg1"/>
              </a:solidFill>
              <a:latin typeface="Courier New" panose="02070309020205020404" pitchFamily="49" charset="0"/>
              <a:cs typeface="Courier New" panose="02070309020205020404" pitchFamily="49" charset="0"/>
            </a:endParaRPr>
          </a:p>
          <a:p>
            <a:pPr marL="411480" lvl="1" indent="0">
              <a:buNone/>
            </a:pPr>
            <a:r>
              <a:rPr lang="en-US" sz="2200" b="1" dirty="0">
                <a:solidFill>
                  <a:schemeClr val="bg1"/>
                </a:solidFill>
                <a:latin typeface="Courier New" panose="02070309020205020404" pitchFamily="49" charset="0"/>
                <a:cs typeface="Courier New" panose="02070309020205020404" pitchFamily="49" charset="0"/>
              </a:rPr>
              <a:t>&lt;optional message body, like file or query data; may be many lines, may be binary $&amp;*%@!^$@&gt; </a:t>
            </a:r>
          </a:p>
          <a:p>
            <a:endParaRPr lang="en-CA" sz="2200" b="1"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85421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Request Line</a:t>
            </a:r>
            <a:endParaRPr lang="en-CA" dirty="0"/>
          </a:p>
        </p:txBody>
      </p:sp>
      <p:sp>
        <p:nvSpPr>
          <p:cNvPr id="3" name="Content Placeholder 2"/>
          <p:cNvSpPr>
            <a:spLocks noGrp="1"/>
          </p:cNvSpPr>
          <p:nvPr>
            <p:ph idx="1"/>
          </p:nvPr>
        </p:nvSpPr>
        <p:spPr/>
        <p:txBody>
          <a:bodyPr>
            <a:noAutofit/>
          </a:bodyPr>
          <a:lstStyle/>
          <a:p>
            <a:r>
              <a:rPr lang="en-US" sz="2000" dirty="0" smtClean="0"/>
              <a:t>A </a:t>
            </a:r>
            <a:r>
              <a:rPr lang="en-US" sz="2000" dirty="0">
                <a:solidFill>
                  <a:schemeClr val="accent2"/>
                </a:solidFill>
              </a:rPr>
              <a:t>request</a:t>
            </a:r>
            <a:r>
              <a:rPr lang="en-US" sz="2000" dirty="0"/>
              <a:t> line has three parts, separated by spaces:</a:t>
            </a:r>
          </a:p>
          <a:p>
            <a:pPr lvl="1"/>
            <a:r>
              <a:rPr lang="en-US" sz="1800" dirty="0"/>
              <a:t>a </a:t>
            </a:r>
            <a:r>
              <a:rPr lang="en-US" sz="1800" b="1" i="1" dirty="0"/>
              <a:t>method</a:t>
            </a:r>
            <a:r>
              <a:rPr lang="en-US" sz="1800" dirty="0"/>
              <a:t> name, </a:t>
            </a:r>
          </a:p>
          <a:p>
            <a:pPr lvl="1"/>
            <a:r>
              <a:rPr lang="en-US" sz="1800" dirty="0"/>
              <a:t>the local </a:t>
            </a:r>
            <a:r>
              <a:rPr lang="en-US" sz="1800" b="1" dirty="0"/>
              <a:t>path</a:t>
            </a:r>
            <a:r>
              <a:rPr lang="en-US" sz="1800" dirty="0"/>
              <a:t> of the requested resource, </a:t>
            </a:r>
          </a:p>
          <a:p>
            <a:pPr lvl="1"/>
            <a:r>
              <a:rPr lang="en-US" sz="1800" dirty="0"/>
              <a:t>and the version of HTTP being used. </a:t>
            </a:r>
            <a:endParaRPr lang="en-US" sz="1800" dirty="0" smtClean="0"/>
          </a:p>
          <a:p>
            <a:pPr lvl="1"/>
            <a:r>
              <a:rPr lang="en-US" sz="1800" dirty="0" smtClean="0"/>
              <a:t>Example: </a:t>
            </a:r>
            <a:r>
              <a:rPr lang="en-US" sz="1800" dirty="0" smtClean="0">
                <a:solidFill>
                  <a:schemeClr val="accent2"/>
                </a:solidFill>
              </a:rPr>
              <a:t>GET </a:t>
            </a:r>
            <a:r>
              <a:rPr lang="en-US" sz="1800" dirty="0">
                <a:solidFill>
                  <a:schemeClr val="accent2"/>
                </a:solidFill>
              </a:rPr>
              <a:t>/path/to/file/index.html HTTP/1.1</a:t>
            </a:r>
          </a:p>
          <a:p>
            <a:pPr marL="114300" indent="0">
              <a:buNone/>
            </a:pPr>
            <a:r>
              <a:rPr lang="en-US" sz="2000" dirty="0">
                <a:solidFill>
                  <a:schemeClr val="accent2"/>
                </a:solidFill>
              </a:rPr>
              <a:t>	</a:t>
            </a:r>
            <a:endParaRPr lang="en-US" sz="2000" b="1" dirty="0"/>
          </a:p>
          <a:p>
            <a:r>
              <a:rPr lang="en-US" sz="2000" b="1" dirty="0" smtClean="0"/>
              <a:t>GET:</a:t>
            </a:r>
            <a:r>
              <a:rPr lang="en-US" sz="2000" dirty="0"/>
              <a:t> </a:t>
            </a:r>
            <a:r>
              <a:rPr lang="en-US" sz="2000" dirty="0" smtClean="0"/>
              <a:t>most </a:t>
            </a:r>
            <a:r>
              <a:rPr lang="en-US" sz="2000" dirty="0"/>
              <a:t>common HTTP </a:t>
            </a:r>
            <a:r>
              <a:rPr lang="en-US" sz="2000" dirty="0" smtClean="0"/>
              <a:t>request. Says: "give </a:t>
            </a:r>
            <a:r>
              <a:rPr lang="en-US" sz="2000" dirty="0"/>
              <a:t>me this resource". </a:t>
            </a:r>
          </a:p>
          <a:p>
            <a:r>
              <a:rPr lang="en-US" sz="2000" dirty="0"/>
              <a:t>Other methods include </a:t>
            </a:r>
            <a:r>
              <a:rPr lang="en-US" sz="2000" b="1" dirty="0"/>
              <a:t>POST</a:t>
            </a:r>
            <a:r>
              <a:rPr lang="en-US" sz="2000" dirty="0"/>
              <a:t> and </a:t>
            </a:r>
            <a:r>
              <a:rPr lang="en-US" sz="2000" b="1" dirty="0"/>
              <a:t>HEAD</a:t>
            </a:r>
            <a:r>
              <a:rPr lang="en-US" sz="2000" dirty="0"/>
              <a:t>, etc. </a:t>
            </a:r>
          </a:p>
          <a:p>
            <a:r>
              <a:rPr lang="en-US" sz="2000" dirty="0"/>
              <a:t>Method names are always uppercase.</a:t>
            </a:r>
          </a:p>
          <a:p>
            <a:r>
              <a:rPr lang="en-US" sz="2000" dirty="0"/>
              <a:t>The path is the part of the URL after the host name, also called the </a:t>
            </a:r>
            <a:r>
              <a:rPr lang="en-US" sz="2000" i="1" dirty="0"/>
              <a:t>request URI</a:t>
            </a:r>
            <a:r>
              <a:rPr lang="en-US" sz="2000" dirty="0"/>
              <a:t> (a URI is like a URL, but more general).</a:t>
            </a:r>
          </a:p>
          <a:p>
            <a:r>
              <a:rPr lang="en-US" sz="2000" dirty="0"/>
              <a:t>The HTTP version always takes the form "</a:t>
            </a:r>
            <a:r>
              <a:rPr lang="en-US" sz="2000" b="1" dirty="0"/>
              <a:t>HTTP/</a:t>
            </a:r>
            <a:r>
              <a:rPr lang="en-US" sz="2000" b="1" dirty="0" err="1"/>
              <a:t>x.x</a:t>
            </a:r>
            <a:r>
              <a:rPr lang="en-US" sz="2000" dirty="0"/>
              <a:t>", uppercase</a:t>
            </a:r>
            <a:r>
              <a:rPr lang="en-US" sz="2000" dirty="0" smtClean="0"/>
              <a:t>.</a:t>
            </a:r>
            <a:endParaRPr lang="en-US" sz="2000" dirty="0"/>
          </a:p>
        </p:txBody>
      </p:sp>
    </p:spTree>
    <p:extLst>
      <p:ext uri="{BB962C8B-B14F-4D97-AF65-F5344CB8AC3E}">
        <p14:creationId xmlns:p14="http://schemas.microsoft.com/office/powerpoint/2010/main" val="860250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Response Line</a:t>
            </a:r>
            <a:endParaRPr lang="en-CA" dirty="0"/>
          </a:p>
        </p:txBody>
      </p:sp>
      <p:sp>
        <p:nvSpPr>
          <p:cNvPr id="4" name="Content Placeholder 3"/>
          <p:cNvSpPr>
            <a:spLocks noGrp="1"/>
          </p:cNvSpPr>
          <p:nvPr>
            <p:ph sz="half" idx="1"/>
          </p:nvPr>
        </p:nvSpPr>
        <p:spPr>
          <a:xfrm>
            <a:off x="457199" y="1773936"/>
            <a:ext cx="4391026" cy="4623816"/>
          </a:xfrm>
        </p:spPr>
        <p:txBody>
          <a:bodyPr>
            <a:normAutofit lnSpcReduction="10000"/>
          </a:bodyPr>
          <a:lstStyle/>
          <a:p>
            <a:r>
              <a:rPr lang="en-US" sz="2000" dirty="0"/>
              <a:t>Status line:</a:t>
            </a:r>
          </a:p>
          <a:p>
            <a:pPr lvl="1"/>
            <a:r>
              <a:rPr lang="en-US" sz="1800" dirty="0"/>
              <a:t>The HTTP </a:t>
            </a:r>
            <a:r>
              <a:rPr lang="en-US" sz="1800" dirty="0" smtClean="0"/>
              <a:t>version </a:t>
            </a:r>
            <a:endParaRPr lang="en-US" sz="1800" dirty="0"/>
          </a:p>
          <a:p>
            <a:pPr lvl="1"/>
            <a:r>
              <a:rPr lang="en-US" sz="1800" dirty="0"/>
              <a:t>A </a:t>
            </a:r>
            <a:r>
              <a:rPr lang="en-US" sz="1800" i="1" dirty="0"/>
              <a:t>response status </a:t>
            </a:r>
            <a:r>
              <a:rPr lang="en-US" sz="1800" i="1" dirty="0" smtClean="0"/>
              <a:t>code</a:t>
            </a:r>
            <a:r>
              <a:rPr lang="en-US" sz="1800" dirty="0" smtClean="0"/>
              <a:t>: result </a:t>
            </a:r>
            <a:r>
              <a:rPr lang="en-US" sz="1800" dirty="0"/>
              <a:t>of the </a:t>
            </a:r>
            <a:r>
              <a:rPr lang="en-US" sz="1800" dirty="0" smtClean="0"/>
              <a:t>request </a:t>
            </a:r>
            <a:endParaRPr lang="en-US" sz="1800" dirty="0"/>
          </a:p>
          <a:p>
            <a:pPr lvl="1"/>
            <a:r>
              <a:rPr lang="en-US" sz="1800" dirty="0" smtClean="0"/>
              <a:t>A</a:t>
            </a:r>
            <a:r>
              <a:rPr lang="en-US" sz="1800" dirty="0"/>
              <a:t> </a:t>
            </a:r>
            <a:r>
              <a:rPr lang="en-US" sz="1800" i="1" dirty="0"/>
              <a:t>reason phrase</a:t>
            </a:r>
            <a:r>
              <a:rPr lang="en-US" sz="1800" dirty="0"/>
              <a:t> describing the status code.</a:t>
            </a:r>
            <a:r>
              <a:rPr lang="en-US" sz="1600" dirty="0"/>
              <a:t> </a:t>
            </a:r>
            <a:endParaRPr lang="en-US" sz="1600" dirty="0" smtClean="0"/>
          </a:p>
          <a:p>
            <a:pPr lvl="1"/>
            <a:endParaRPr lang="en-US" sz="1600" dirty="0"/>
          </a:p>
          <a:p>
            <a:r>
              <a:rPr lang="en-US" sz="2000" dirty="0"/>
              <a:t>Response categories:</a:t>
            </a:r>
          </a:p>
          <a:p>
            <a:pPr lvl="1"/>
            <a:r>
              <a:rPr lang="en-US" sz="1800" b="1" dirty="0"/>
              <a:t>1xx</a:t>
            </a:r>
            <a:r>
              <a:rPr lang="en-US" sz="1800" dirty="0"/>
              <a:t>  an informational </a:t>
            </a:r>
            <a:r>
              <a:rPr lang="en-US" sz="1800" dirty="0" smtClean="0"/>
              <a:t>message</a:t>
            </a:r>
            <a:endParaRPr lang="en-US" sz="1800" dirty="0"/>
          </a:p>
          <a:p>
            <a:pPr lvl="1"/>
            <a:r>
              <a:rPr lang="en-US" sz="1800" b="1" dirty="0"/>
              <a:t>2xx</a:t>
            </a:r>
            <a:r>
              <a:rPr lang="en-US" sz="1800" dirty="0"/>
              <a:t>  success of some kind</a:t>
            </a:r>
          </a:p>
          <a:p>
            <a:pPr lvl="1"/>
            <a:r>
              <a:rPr lang="en-US" sz="1800" b="1" dirty="0"/>
              <a:t>3xx</a:t>
            </a:r>
            <a:r>
              <a:rPr lang="en-US" sz="1800" dirty="0"/>
              <a:t> </a:t>
            </a:r>
            <a:r>
              <a:rPr lang="en-US" sz="1800" dirty="0" smtClean="0"/>
              <a:t>redirections</a:t>
            </a:r>
            <a:endParaRPr lang="en-US" sz="1800" dirty="0"/>
          </a:p>
          <a:p>
            <a:pPr lvl="1"/>
            <a:r>
              <a:rPr lang="en-US" sz="1800" b="1" dirty="0"/>
              <a:t>4xx</a:t>
            </a:r>
            <a:r>
              <a:rPr lang="en-US" sz="1800" dirty="0"/>
              <a:t> an error on the client's part</a:t>
            </a:r>
          </a:p>
          <a:p>
            <a:pPr lvl="1"/>
            <a:r>
              <a:rPr lang="en-US" sz="1800" b="1" dirty="0"/>
              <a:t>5xx</a:t>
            </a:r>
            <a:r>
              <a:rPr lang="en-US" sz="1800" dirty="0"/>
              <a:t> an error on the server's part</a:t>
            </a:r>
          </a:p>
          <a:p>
            <a:endParaRPr lang="en-CA" dirty="0"/>
          </a:p>
        </p:txBody>
      </p:sp>
      <p:sp>
        <p:nvSpPr>
          <p:cNvPr id="5" name="Content Placeholder 4"/>
          <p:cNvSpPr>
            <a:spLocks noGrp="1"/>
          </p:cNvSpPr>
          <p:nvPr>
            <p:ph sz="half" idx="2"/>
          </p:nvPr>
        </p:nvSpPr>
        <p:spPr/>
        <p:txBody>
          <a:bodyPr>
            <a:normAutofit lnSpcReduction="10000"/>
          </a:bodyPr>
          <a:lstStyle/>
          <a:p>
            <a:r>
              <a:rPr lang="en-US" sz="2000" dirty="0"/>
              <a:t>The most common status codes are:</a:t>
            </a:r>
          </a:p>
          <a:p>
            <a:pPr lvl="1"/>
            <a:r>
              <a:rPr lang="en-US" sz="1800" b="1" dirty="0"/>
              <a:t>200 OK </a:t>
            </a:r>
            <a:r>
              <a:rPr lang="en-US" sz="1800" dirty="0"/>
              <a:t>The request succeeded, and the resulting resource is returned in the message body.</a:t>
            </a:r>
          </a:p>
          <a:p>
            <a:pPr lvl="1"/>
            <a:r>
              <a:rPr lang="en-US" sz="1800" b="1" dirty="0"/>
              <a:t>404 Not Found </a:t>
            </a:r>
          </a:p>
          <a:p>
            <a:pPr lvl="1"/>
            <a:r>
              <a:rPr lang="en-US" sz="1800" b="1" dirty="0"/>
              <a:t>301 Moved Permanently </a:t>
            </a:r>
          </a:p>
          <a:p>
            <a:pPr lvl="1"/>
            <a:r>
              <a:rPr lang="en-US" sz="1800" b="1" dirty="0"/>
              <a:t>302 Moved Temporarily </a:t>
            </a:r>
          </a:p>
          <a:p>
            <a:pPr lvl="1"/>
            <a:r>
              <a:rPr lang="en-US" sz="1800" b="1" dirty="0"/>
              <a:t>303 See Other</a:t>
            </a:r>
            <a:r>
              <a:rPr lang="en-US" sz="1800" dirty="0"/>
              <a:t> </a:t>
            </a:r>
            <a:r>
              <a:rPr lang="en-US" sz="1800" i="1" dirty="0"/>
              <a:t>(HTTP 1.1 only)</a:t>
            </a:r>
            <a:r>
              <a:rPr lang="en-US" sz="1800" dirty="0"/>
              <a:t>The resource has moved to another URL </a:t>
            </a:r>
          </a:p>
          <a:p>
            <a:pPr lvl="1"/>
            <a:endParaRPr lang="en-US" sz="1800" dirty="0"/>
          </a:p>
          <a:p>
            <a:pPr lvl="1"/>
            <a:r>
              <a:rPr lang="en-US" sz="1800" dirty="0"/>
              <a:t>Check RFC 2616 for the complete </a:t>
            </a:r>
            <a:r>
              <a:rPr lang="en-US" sz="1800" dirty="0" smtClean="0"/>
              <a:t>list</a:t>
            </a:r>
            <a:endParaRPr lang="en-US" sz="1800" dirty="0"/>
          </a:p>
        </p:txBody>
      </p:sp>
    </p:spTree>
    <p:extLst>
      <p:ext uri="{BB962C8B-B14F-4D97-AF65-F5344CB8AC3E}">
        <p14:creationId xmlns:p14="http://schemas.microsoft.com/office/powerpoint/2010/main" val="3403348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The Message Body</a:t>
            </a:r>
            <a:endParaRPr lang="en-CA" dirty="0"/>
          </a:p>
        </p:txBody>
      </p:sp>
      <p:sp>
        <p:nvSpPr>
          <p:cNvPr id="6" name="Content Placeholder 5"/>
          <p:cNvSpPr>
            <a:spLocks noGrp="1"/>
          </p:cNvSpPr>
          <p:nvPr>
            <p:ph idx="1"/>
          </p:nvPr>
        </p:nvSpPr>
        <p:spPr/>
        <p:txBody>
          <a:bodyPr>
            <a:noAutofit/>
          </a:bodyPr>
          <a:lstStyle/>
          <a:p>
            <a:r>
              <a:rPr lang="en-US" sz="2000" dirty="0"/>
              <a:t>After headers, there may be a body of data</a:t>
            </a:r>
          </a:p>
          <a:p>
            <a:r>
              <a:rPr lang="en-US" sz="2000" dirty="0" smtClean="0"/>
              <a:t>In </a:t>
            </a:r>
            <a:r>
              <a:rPr lang="en-US" sz="2000" dirty="0"/>
              <a:t>a response this may be: </a:t>
            </a:r>
          </a:p>
          <a:p>
            <a:pPr lvl="1"/>
            <a:r>
              <a:rPr lang="en-US" sz="1800" dirty="0"/>
              <a:t>the requested resource</a:t>
            </a:r>
          </a:p>
          <a:p>
            <a:pPr lvl="1"/>
            <a:r>
              <a:rPr lang="en-US" sz="1800" dirty="0"/>
              <a:t>or perhaps explanatory text if there's an error. </a:t>
            </a:r>
          </a:p>
          <a:p>
            <a:endParaRPr lang="en-US" sz="2000" dirty="0"/>
          </a:p>
          <a:p>
            <a:r>
              <a:rPr lang="en-US" sz="2000" dirty="0"/>
              <a:t>In a request this may be: </a:t>
            </a:r>
          </a:p>
          <a:p>
            <a:pPr lvl="1"/>
            <a:r>
              <a:rPr lang="en-US" sz="1800" dirty="0"/>
              <a:t>the user-entered data</a:t>
            </a:r>
          </a:p>
          <a:p>
            <a:pPr lvl="1"/>
            <a:r>
              <a:rPr lang="en-US" sz="1800" dirty="0"/>
              <a:t>or uploaded files</a:t>
            </a:r>
          </a:p>
          <a:p>
            <a:endParaRPr lang="en-US" sz="2000" dirty="0"/>
          </a:p>
          <a:p>
            <a:r>
              <a:rPr lang="en-US" sz="2000" dirty="0"/>
              <a:t>If an HTTP message includes a body, there are usually header lines in the message that describe the body. </a:t>
            </a:r>
          </a:p>
          <a:p>
            <a:pPr lvl="1"/>
            <a:r>
              <a:rPr lang="en-US" sz="1800" dirty="0"/>
              <a:t>The </a:t>
            </a:r>
            <a:r>
              <a:rPr lang="en-US" sz="1800" b="1" dirty="0"/>
              <a:t>Content-Type:</a:t>
            </a:r>
            <a:r>
              <a:rPr lang="en-US" sz="1800" dirty="0"/>
              <a:t> </a:t>
            </a:r>
            <a:r>
              <a:rPr lang="en-US" sz="1800" dirty="0" smtClean="0"/>
              <a:t>the </a:t>
            </a:r>
            <a:r>
              <a:rPr lang="en-US" sz="1800" dirty="0"/>
              <a:t>MIME-type of the data e.g.,  </a:t>
            </a:r>
            <a:r>
              <a:rPr lang="en-US" sz="1800" b="1" dirty="0"/>
              <a:t>text/html</a:t>
            </a:r>
            <a:r>
              <a:rPr lang="en-US" sz="1800" dirty="0"/>
              <a:t> or </a:t>
            </a:r>
            <a:r>
              <a:rPr lang="en-US" sz="1800" b="1" dirty="0"/>
              <a:t>image/gif</a:t>
            </a:r>
            <a:r>
              <a:rPr lang="en-US" sz="1800" dirty="0"/>
              <a:t>.</a:t>
            </a:r>
          </a:p>
          <a:p>
            <a:pPr lvl="1"/>
            <a:r>
              <a:rPr lang="en-US" sz="1800" dirty="0"/>
              <a:t>The </a:t>
            </a:r>
            <a:r>
              <a:rPr lang="en-US" sz="1800" b="1" dirty="0"/>
              <a:t>Content-Length:</a:t>
            </a:r>
            <a:r>
              <a:rPr lang="en-US" sz="1800" dirty="0"/>
              <a:t> </a:t>
            </a:r>
            <a:r>
              <a:rPr lang="en-US" sz="1800" dirty="0" smtClean="0"/>
              <a:t>the </a:t>
            </a:r>
            <a:r>
              <a:rPr lang="en-US" sz="1800" dirty="0"/>
              <a:t>number of bytes in the body</a:t>
            </a:r>
            <a:r>
              <a:rPr lang="en-US" sz="1800" dirty="0" smtClean="0"/>
              <a:t>.</a:t>
            </a:r>
            <a:endParaRPr lang="en-US" sz="1800" dirty="0"/>
          </a:p>
        </p:txBody>
      </p:sp>
    </p:spTree>
    <p:extLst>
      <p:ext uri="{BB962C8B-B14F-4D97-AF65-F5344CB8AC3E}">
        <p14:creationId xmlns:p14="http://schemas.microsoft.com/office/powerpoint/2010/main" val="178701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HTTP Exchange</a:t>
            </a:r>
            <a:endParaRPr lang="en-CA" dirty="0"/>
          </a:p>
        </p:txBody>
      </p:sp>
      <p:sp>
        <p:nvSpPr>
          <p:cNvPr id="4" name="Text Placeholder 3"/>
          <p:cNvSpPr>
            <a:spLocks noGrp="1"/>
          </p:cNvSpPr>
          <p:nvPr>
            <p:ph type="body" idx="1"/>
          </p:nvPr>
        </p:nvSpPr>
        <p:spPr/>
        <p:txBody>
          <a:bodyPr/>
          <a:lstStyle/>
          <a:p>
            <a:r>
              <a:rPr lang="en-US" dirty="0"/>
              <a:t>HTTP </a:t>
            </a:r>
            <a:r>
              <a:rPr lang="en-US" dirty="0" smtClean="0"/>
              <a:t>Request</a:t>
            </a:r>
            <a:endParaRPr lang="en-US" dirty="0"/>
          </a:p>
        </p:txBody>
      </p:sp>
      <p:sp>
        <p:nvSpPr>
          <p:cNvPr id="5" name="Content Placeholder 4"/>
          <p:cNvSpPr>
            <a:spLocks noGrp="1"/>
          </p:cNvSpPr>
          <p:nvPr>
            <p:ph sz="half" idx="2"/>
          </p:nvPr>
        </p:nvSpPr>
        <p:spPr/>
        <p:txBody>
          <a:bodyPr/>
          <a:lstStyle/>
          <a:p>
            <a:endParaRPr lang="en-CA" dirty="0"/>
          </a:p>
        </p:txBody>
      </p:sp>
      <p:sp>
        <p:nvSpPr>
          <p:cNvPr id="6" name="Text Placeholder 5"/>
          <p:cNvSpPr>
            <a:spLocks noGrp="1"/>
          </p:cNvSpPr>
          <p:nvPr>
            <p:ph type="body" sz="quarter" idx="3"/>
          </p:nvPr>
        </p:nvSpPr>
        <p:spPr/>
        <p:txBody>
          <a:bodyPr/>
          <a:lstStyle/>
          <a:p>
            <a:r>
              <a:rPr lang="en-US" dirty="0"/>
              <a:t>HTTP </a:t>
            </a:r>
            <a:r>
              <a:rPr lang="en-US" dirty="0" smtClean="0"/>
              <a:t>Response</a:t>
            </a:r>
            <a:endParaRPr lang="en-US" dirty="0"/>
          </a:p>
        </p:txBody>
      </p:sp>
      <p:sp>
        <p:nvSpPr>
          <p:cNvPr id="7" name="Content Placeholder 6"/>
          <p:cNvSpPr>
            <a:spLocks noGrp="1"/>
          </p:cNvSpPr>
          <p:nvPr>
            <p:ph sz="quarter" idx="4"/>
          </p:nvPr>
        </p:nvSpPr>
        <p:spPr/>
        <p:txBody>
          <a:bodyPr/>
          <a:lstStyle/>
          <a:p>
            <a:endParaRPr lang="en-CA" dirty="0"/>
          </a:p>
        </p:txBody>
      </p:sp>
      <p:sp>
        <p:nvSpPr>
          <p:cNvPr id="8" name="Rectangle 7"/>
          <p:cNvSpPr/>
          <p:nvPr/>
        </p:nvSpPr>
        <p:spPr>
          <a:xfrm>
            <a:off x="457200" y="2449512"/>
            <a:ext cx="4040188" cy="3951288"/>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pPr marL="114300" indent="0">
              <a:buNone/>
            </a:pPr>
            <a:r>
              <a:rPr lang="en-US" sz="2000" b="1" dirty="0">
                <a:latin typeface="Courier New" panose="02070309020205020404" pitchFamily="49" charset="0"/>
                <a:cs typeface="Courier New" panose="02070309020205020404" pitchFamily="49" charset="0"/>
              </a:rPr>
              <a:t>GET /</a:t>
            </a:r>
            <a:r>
              <a:rPr lang="en-US" sz="2000" b="1" dirty="0" smtClean="0">
                <a:latin typeface="Courier New" panose="02070309020205020404" pitchFamily="49" charset="0"/>
                <a:cs typeface="Courier New" panose="02070309020205020404" pitchFamily="49" charset="0"/>
              </a:rPr>
              <a:t>path/f.htm HTTP/1.1</a:t>
            </a:r>
            <a:endParaRPr lang="en-US" sz="2000" b="1" dirty="0">
              <a:latin typeface="Courier New" panose="02070309020205020404" pitchFamily="49" charset="0"/>
              <a:cs typeface="Courier New" panose="02070309020205020404" pitchFamily="49" charset="0"/>
            </a:endParaRPr>
          </a:p>
          <a:p>
            <a:pPr marL="114300" indent="0">
              <a:buNone/>
            </a:pPr>
            <a:r>
              <a:rPr lang="en-US" sz="2000" b="1" dirty="0">
                <a:latin typeface="Courier New" panose="02070309020205020404" pitchFamily="49" charset="0"/>
                <a:cs typeface="Courier New" panose="02070309020205020404" pitchFamily="49" charset="0"/>
              </a:rPr>
              <a:t>Host: www.host1.com:80</a:t>
            </a:r>
          </a:p>
          <a:p>
            <a:pPr marL="114300" indent="0">
              <a:buNone/>
            </a:pPr>
            <a:r>
              <a:rPr lang="en-US" sz="2000" b="1" dirty="0">
                <a:latin typeface="Courier New" panose="02070309020205020404" pitchFamily="49" charset="0"/>
                <a:cs typeface="Courier New" panose="02070309020205020404" pitchFamily="49" charset="0"/>
              </a:rPr>
              <a:t>User-Agent: </a:t>
            </a:r>
            <a:r>
              <a:rPr lang="en-US" sz="2000" b="1" dirty="0" err="1">
                <a:latin typeface="Courier New" panose="02070309020205020404" pitchFamily="49" charset="0"/>
                <a:cs typeface="Courier New" panose="02070309020205020404" pitchFamily="49" charset="0"/>
              </a:rPr>
              <a:t>HTTPTool</a:t>
            </a:r>
            <a:r>
              <a:rPr lang="en-US" sz="2000" b="1" dirty="0">
                <a:latin typeface="Courier New" panose="02070309020205020404" pitchFamily="49" charset="0"/>
                <a:cs typeface="Courier New" panose="02070309020205020404" pitchFamily="49" charset="0"/>
              </a:rPr>
              <a:t>/1.0 </a:t>
            </a:r>
          </a:p>
          <a:p>
            <a:pPr marL="114300" indent="0">
              <a:buNone/>
            </a:pPr>
            <a:r>
              <a:rPr lang="en-US" sz="2000" b="1" dirty="0">
                <a:latin typeface="Courier New" panose="02070309020205020404" pitchFamily="49" charset="0"/>
                <a:cs typeface="Courier New" panose="02070309020205020404" pitchFamily="49" charset="0"/>
              </a:rPr>
              <a:t>[blank line here]</a:t>
            </a:r>
          </a:p>
          <a:p>
            <a:endParaRPr lang="en-CA" sz="2000" b="1" dirty="0">
              <a:latin typeface="Courier New" panose="02070309020205020404" pitchFamily="49" charset="0"/>
              <a:cs typeface="Courier New" panose="02070309020205020404" pitchFamily="49" charset="0"/>
            </a:endParaRPr>
          </a:p>
        </p:txBody>
      </p:sp>
      <p:sp>
        <p:nvSpPr>
          <p:cNvPr id="9" name="Rectangle 8"/>
          <p:cNvSpPr/>
          <p:nvPr/>
        </p:nvSpPr>
        <p:spPr>
          <a:xfrm>
            <a:off x="4645025" y="2449512"/>
            <a:ext cx="4040188" cy="395128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CA" sz="2000" b="1" dirty="0">
                <a:latin typeface="Courier New" panose="02070309020205020404" pitchFamily="49" charset="0"/>
                <a:cs typeface="Courier New" panose="02070309020205020404" pitchFamily="49" charset="0"/>
              </a:rPr>
              <a:t>HTTP/1.1 200 OK </a:t>
            </a:r>
          </a:p>
          <a:p>
            <a:r>
              <a:rPr lang="en-CA" sz="2000" b="1" dirty="0">
                <a:latin typeface="Courier New" panose="02070309020205020404" pitchFamily="49" charset="0"/>
                <a:cs typeface="Courier New" panose="02070309020205020404" pitchFamily="49" charset="0"/>
              </a:rPr>
              <a:t>Date: Fri, 31 Dec 1999 </a:t>
            </a:r>
            <a:r>
              <a:rPr lang="en-CA" sz="2000" b="1" dirty="0" smtClean="0">
                <a:latin typeface="Courier New" panose="02070309020205020404" pitchFamily="49" charset="0"/>
                <a:cs typeface="Courier New" panose="02070309020205020404" pitchFamily="49" charset="0"/>
              </a:rPr>
              <a:t>	23:59:59 </a:t>
            </a:r>
            <a:r>
              <a:rPr lang="en-CA" sz="2000" b="1" dirty="0">
                <a:latin typeface="Courier New" panose="02070309020205020404" pitchFamily="49" charset="0"/>
                <a:cs typeface="Courier New" panose="02070309020205020404" pitchFamily="49" charset="0"/>
              </a:rPr>
              <a:t>GMT </a:t>
            </a:r>
          </a:p>
          <a:p>
            <a:r>
              <a:rPr lang="en-CA" sz="2000" b="1" dirty="0">
                <a:latin typeface="Courier New" panose="02070309020205020404" pitchFamily="49" charset="0"/>
                <a:cs typeface="Courier New" panose="02070309020205020404" pitchFamily="49" charset="0"/>
              </a:rPr>
              <a:t>Content-Type: text/html </a:t>
            </a:r>
          </a:p>
          <a:p>
            <a:r>
              <a:rPr lang="en-CA" sz="2000" b="1" dirty="0">
                <a:latin typeface="Courier New" panose="02070309020205020404" pitchFamily="49" charset="0"/>
                <a:cs typeface="Courier New" panose="02070309020205020404" pitchFamily="49" charset="0"/>
              </a:rPr>
              <a:t>Content-Length: 1354 </a:t>
            </a:r>
          </a:p>
          <a:p>
            <a:endParaRPr lang="en-CA" sz="2000" b="1" dirty="0">
              <a:latin typeface="Courier New" panose="02070309020205020404" pitchFamily="49" charset="0"/>
              <a:cs typeface="Courier New" panose="02070309020205020404" pitchFamily="49" charset="0"/>
            </a:endParaRPr>
          </a:p>
          <a:p>
            <a:r>
              <a:rPr lang="en-CA" sz="2000" b="1" dirty="0">
                <a:latin typeface="Courier New" panose="02070309020205020404" pitchFamily="49" charset="0"/>
                <a:cs typeface="Courier New" panose="02070309020205020404" pitchFamily="49" charset="0"/>
              </a:rPr>
              <a:t>&lt;html&gt; </a:t>
            </a:r>
          </a:p>
          <a:p>
            <a:r>
              <a:rPr lang="en-CA" sz="2000" b="1" dirty="0">
                <a:latin typeface="Courier New" panose="02070309020205020404" pitchFamily="49" charset="0"/>
                <a:cs typeface="Courier New" panose="02070309020205020404" pitchFamily="49" charset="0"/>
              </a:rPr>
              <a:t>&lt;body&gt; </a:t>
            </a:r>
          </a:p>
          <a:p>
            <a:r>
              <a:rPr lang="en-CA" sz="2000" b="1" dirty="0">
                <a:latin typeface="Courier New" panose="02070309020205020404" pitchFamily="49" charset="0"/>
                <a:cs typeface="Courier New" panose="02070309020205020404" pitchFamily="49" charset="0"/>
              </a:rPr>
              <a:t>&lt;h1&gt;Happy New Millennium!&lt;/h1&gt; </a:t>
            </a:r>
          </a:p>
          <a:p>
            <a:r>
              <a:rPr lang="en-CA" sz="2000" b="1" dirty="0">
                <a:latin typeface="Courier New" panose="02070309020205020404" pitchFamily="49" charset="0"/>
                <a:cs typeface="Courier New" panose="02070309020205020404" pitchFamily="49" charset="0"/>
              </a:rPr>
              <a:t>(more file contents) . . . &lt;/body&gt; </a:t>
            </a:r>
          </a:p>
          <a:p>
            <a:r>
              <a:rPr lang="en-CA" sz="2000" b="1" dirty="0">
                <a:latin typeface="Courier New" panose="02070309020205020404" pitchFamily="49" charset="0"/>
                <a:cs typeface="Courier New" panose="02070309020205020404" pitchFamily="49" charset="0"/>
              </a:rPr>
              <a:t>&lt;/html</a:t>
            </a:r>
            <a:r>
              <a:rPr lang="en-CA" sz="2000" b="1" dirty="0" smtClean="0">
                <a:latin typeface="Courier New" panose="02070309020205020404" pitchFamily="49" charset="0"/>
                <a:cs typeface="Courier New" panose="02070309020205020404" pitchFamily="49" charset="0"/>
              </a:rPr>
              <a:t>&gt;</a:t>
            </a:r>
            <a:endParaRPr lang="en-CA" sz="2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75366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HEAD Method</a:t>
            </a:r>
            <a:endParaRPr lang="en-CA" dirty="0"/>
          </a:p>
        </p:txBody>
      </p:sp>
      <p:sp>
        <p:nvSpPr>
          <p:cNvPr id="7" name="Content Placeholder 6"/>
          <p:cNvSpPr>
            <a:spLocks noGrp="1"/>
          </p:cNvSpPr>
          <p:nvPr>
            <p:ph idx="1"/>
          </p:nvPr>
        </p:nvSpPr>
        <p:spPr/>
        <p:txBody>
          <a:bodyPr>
            <a:normAutofit/>
          </a:bodyPr>
          <a:lstStyle/>
          <a:p>
            <a:r>
              <a:rPr lang="en-US" sz="2000" dirty="0"/>
              <a:t>A HEAD request is just like a GET request, except:</a:t>
            </a:r>
          </a:p>
          <a:p>
            <a:pPr lvl="1"/>
            <a:r>
              <a:rPr lang="en-US" sz="1800" dirty="0"/>
              <a:t>It asks the server to return the response headers only, not the actual resource. (i.e. no message body)</a:t>
            </a:r>
          </a:p>
          <a:p>
            <a:pPr lvl="1"/>
            <a:r>
              <a:rPr lang="en-US" sz="1800" dirty="0"/>
              <a:t>This is used to check characteristics of a resource without actually downloading it</a:t>
            </a:r>
          </a:p>
          <a:p>
            <a:pPr lvl="1"/>
            <a:r>
              <a:rPr lang="en-US" sz="1800" dirty="0"/>
              <a:t>HEAD is used when you don't actually need a file's contents.</a:t>
            </a:r>
          </a:p>
          <a:p>
            <a:endParaRPr lang="en-US" sz="2000" dirty="0"/>
          </a:p>
          <a:p>
            <a:r>
              <a:rPr lang="en-US" sz="2000" dirty="0"/>
              <a:t>The response to a HEAD request must </a:t>
            </a:r>
            <a:r>
              <a:rPr lang="en-US" sz="2000" i="1" dirty="0"/>
              <a:t>never</a:t>
            </a:r>
            <a:r>
              <a:rPr lang="en-US" sz="2000" dirty="0"/>
              <a:t> contain a message body, just the status line and headers</a:t>
            </a:r>
            <a:r>
              <a:rPr lang="en-US" sz="2000" dirty="0" smtClean="0"/>
              <a:t>.</a:t>
            </a:r>
            <a:endParaRPr lang="en-US" sz="2000" dirty="0"/>
          </a:p>
        </p:txBody>
      </p:sp>
    </p:spTree>
    <p:extLst>
      <p:ext uri="{BB962C8B-B14F-4D97-AF65-F5344CB8AC3E}">
        <p14:creationId xmlns:p14="http://schemas.microsoft.com/office/powerpoint/2010/main" val="5234349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78</TotalTime>
  <Words>832</Words>
  <Application>Microsoft Office PowerPoint</Application>
  <PresentationFormat>On-screen Show (4:3)</PresentationFormat>
  <Paragraphs>222</Paragraphs>
  <Slides>19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Century Gothic</vt:lpstr>
      <vt:lpstr>Courier New</vt:lpstr>
      <vt:lpstr>Wingdings</vt:lpstr>
      <vt:lpstr>Wingdings 2</vt:lpstr>
      <vt:lpstr>Wingdings 3</vt:lpstr>
      <vt:lpstr>Template</vt:lpstr>
      <vt:lpstr>HTTP Protocol Specification</vt:lpstr>
      <vt:lpstr>What is HTTP?</vt:lpstr>
      <vt:lpstr>Structure of HTTP Transactions</vt:lpstr>
      <vt:lpstr>Generic HTTP Header Format</vt:lpstr>
      <vt:lpstr>Initial Request Line</vt:lpstr>
      <vt:lpstr>Initial Response Line</vt:lpstr>
      <vt:lpstr>The Message Body</vt:lpstr>
      <vt:lpstr>Sample HTTP Exchange</vt:lpstr>
      <vt:lpstr>The HEAD Method</vt:lpstr>
      <vt:lpstr>The POST Method</vt:lpstr>
      <vt:lpstr>The POST Method Example</vt:lpstr>
      <vt:lpstr>Persistent Connections</vt:lpstr>
      <vt:lpstr>Caching</vt:lpstr>
      <vt:lpstr>The Date: Header</vt:lpstr>
      <vt:lpstr>Conditional Get Example</vt:lpstr>
      <vt:lpstr>Redirection Example (1 of 2)</vt:lpstr>
      <vt:lpstr>Redirection Example (2 of 2)</vt:lpstr>
      <vt:lpstr>HTTP 1.0 vs HTTP 1.1</vt:lpstr>
      <vt:lpstr>References</vt:lpstr>
    </vt:vector>
  </TitlesOfParts>
  <Company>University of Calgary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Maryam Elahi</dc:creator>
  <cp:lastModifiedBy>Maryam Elahi</cp:lastModifiedBy>
  <cp:revision>97</cp:revision>
  <dcterms:created xsi:type="dcterms:W3CDTF">2014-01-19T08:00:59Z</dcterms:created>
  <dcterms:modified xsi:type="dcterms:W3CDTF">2014-01-20T20:21:00Z</dcterms:modified>
</cp:coreProperties>
</file>