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9" r:id="rId4"/>
    <p:sldId id="260" r:id="rId5"/>
    <p:sldId id="261" r:id="rId6"/>
    <p:sldId id="264" r:id="rId7"/>
    <p:sldId id="263" r:id="rId8"/>
    <p:sldId id="265" r:id="rId9"/>
    <p:sldId id="266" r:id="rId10"/>
    <p:sldId id="267" r:id="rId11"/>
    <p:sldId id="268" r:id="rId12"/>
    <p:sldId id="269" r:id="rId13"/>
    <p:sldId id="271" r:id="rId14"/>
    <p:sldId id="273" r:id="rId15"/>
    <p:sldId id="262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5" d="100"/>
          <a:sy n="125" d="100"/>
        </p:scale>
        <p:origin x="11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52C0D3-5C0C-40F1-939C-3135A3F9392F}" type="datetimeFigureOut">
              <a:rPr lang="en-CA" smtClean="0"/>
              <a:t>2014-01-20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0936E-13CE-4037-933B-EB3F69AAA4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40081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D3703-6B45-B642-9F86-7316587D7A9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947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7C3A134-F1C3-464B-BF47-54DC2DE08F52}" type="datetimeFigureOut">
              <a:rPr lang="en-US" smtClean="0"/>
              <a:t>1/20/2014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C3A134-F1C3-464B-BF47-54DC2DE08F52}" type="datetimeFigureOut">
              <a:rPr lang="en-US" smtClean="0"/>
              <a:t>1/20/2014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48F39E-9C37-485F-AC97-16BB4BDF9F49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0" dirty="0"/>
              <a:t>HTTP Servers and Proxies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University </a:t>
            </a:r>
            <a:r>
              <a:rPr lang="en-US" dirty="0" smtClean="0"/>
              <a:t>of Calgary – CPSC 441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28674" y="6542841"/>
            <a:ext cx="74390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400" smtClean="0"/>
              <a:t>Parts </a:t>
            </a:r>
            <a:r>
              <a:rPr lang="en-CA" sz="1400" dirty="0" smtClean="0"/>
              <a:t>of these slides are courtesy </a:t>
            </a:r>
            <a:r>
              <a:rPr lang="en-CA" sz="1400" dirty="0"/>
              <a:t>of Erich Nahum (IBM </a:t>
            </a:r>
            <a:r>
              <a:rPr lang="en-CA" sz="1400" dirty="0" smtClean="0"/>
              <a:t>Research)</a:t>
            </a:r>
            <a:endParaRPr lang="en-CA" sz="1400" dirty="0"/>
          </a:p>
        </p:txBody>
      </p:sp>
    </p:spTree>
    <p:extLst>
      <p:ext uri="{BB962C8B-B14F-4D97-AF65-F5344CB8AC3E}">
        <p14:creationId xmlns:p14="http://schemas.microsoft.com/office/powerpoint/2010/main" val="273130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HTTP Server in a Nutshell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en-US" altLang="en-US" b="1" dirty="0" smtClean="0">
                <a:latin typeface="Courier New" pitchFamily="49" charset="0"/>
              </a:rPr>
              <a:t>Initialize;</a:t>
            </a:r>
          </a:p>
          <a:p>
            <a:pPr marL="118872" indent="0">
              <a:buNone/>
            </a:pPr>
            <a:endParaRPr lang="en-US" altLang="en-US" b="1" dirty="0" smtClean="0">
              <a:latin typeface="Courier New" pitchFamily="49" charset="0"/>
            </a:endParaRPr>
          </a:p>
          <a:p>
            <a:pPr marL="118872" indent="0">
              <a:buNone/>
            </a:pPr>
            <a:r>
              <a:rPr lang="en-US" altLang="en-US" b="1" dirty="0" smtClean="0">
                <a:latin typeface="Courier New" pitchFamily="49" charset="0"/>
              </a:rPr>
              <a:t>Setup the listening socket;</a:t>
            </a:r>
            <a:endParaRPr lang="en-US" altLang="en-US" b="1" dirty="0">
              <a:latin typeface="Courier New" pitchFamily="49" charset="0"/>
            </a:endParaRPr>
          </a:p>
          <a:p>
            <a:pPr marL="118872" indent="0">
              <a:buNone/>
            </a:pPr>
            <a:endParaRPr lang="en-US" altLang="en-US" b="1" dirty="0" smtClean="0">
              <a:latin typeface="Courier New" pitchFamily="49" charset="0"/>
            </a:endParaRPr>
          </a:p>
          <a:p>
            <a:pPr marL="118872" indent="0">
              <a:buNone/>
            </a:pPr>
            <a:r>
              <a:rPr lang="en-US" altLang="en-US" b="1" dirty="0" smtClean="0">
                <a:latin typeface="Courier New" pitchFamily="49" charset="0"/>
              </a:rPr>
              <a:t>forever </a:t>
            </a:r>
            <a:r>
              <a:rPr lang="en-US" altLang="en-US" b="1" dirty="0">
                <a:latin typeface="Courier New" pitchFamily="49" charset="0"/>
              </a:rPr>
              <a:t>do {</a:t>
            </a:r>
          </a:p>
          <a:p>
            <a:pPr marL="118872" indent="0">
              <a:buNone/>
            </a:pPr>
            <a:r>
              <a:rPr lang="en-US" altLang="en-US" b="1" dirty="0">
                <a:latin typeface="Courier New" pitchFamily="49" charset="0"/>
              </a:rPr>
              <a:t>  get request;</a:t>
            </a:r>
          </a:p>
          <a:p>
            <a:pPr marL="118872" indent="0">
              <a:buNone/>
            </a:pPr>
            <a:r>
              <a:rPr lang="en-US" altLang="en-US" b="1" dirty="0">
                <a:latin typeface="Courier New" pitchFamily="49" charset="0"/>
              </a:rPr>
              <a:t>  </a:t>
            </a:r>
            <a:r>
              <a:rPr lang="en-US" altLang="en-US" b="1" dirty="0" smtClean="0">
                <a:latin typeface="Courier New" pitchFamily="49" charset="0"/>
              </a:rPr>
              <a:t>process;</a:t>
            </a:r>
            <a:endParaRPr lang="en-US" altLang="en-US" b="1" dirty="0">
              <a:latin typeface="Courier New" pitchFamily="49" charset="0"/>
            </a:endParaRPr>
          </a:p>
          <a:p>
            <a:pPr marL="118872" indent="0">
              <a:buNone/>
            </a:pPr>
            <a:r>
              <a:rPr lang="en-US" altLang="en-US" b="1" dirty="0">
                <a:latin typeface="Courier New" pitchFamily="49" charset="0"/>
              </a:rPr>
              <a:t>  send response;</a:t>
            </a:r>
          </a:p>
          <a:p>
            <a:pPr marL="118872" indent="0">
              <a:buNone/>
            </a:pPr>
            <a:r>
              <a:rPr lang="en-US" altLang="en-US" b="1" dirty="0">
                <a:latin typeface="Courier New" pitchFamily="49" charset="0"/>
              </a:rPr>
              <a:t>  log </a:t>
            </a:r>
            <a:r>
              <a:rPr lang="en-US" altLang="en-US" b="1" dirty="0" smtClean="0">
                <a:latin typeface="Courier New" pitchFamily="49" charset="0"/>
              </a:rPr>
              <a:t>request (optional);</a:t>
            </a:r>
            <a:endParaRPr lang="en-US" altLang="en-US" b="1" dirty="0">
              <a:latin typeface="Courier New" pitchFamily="49" charset="0"/>
            </a:endParaRPr>
          </a:p>
          <a:p>
            <a:pPr marL="118872" indent="0">
              <a:buNone/>
            </a:pPr>
            <a:r>
              <a:rPr lang="en-US" altLang="en-US" b="1" dirty="0">
                <a:latin typeface="Courier New" pitchFamily="49" charset="0"/>
              </a:rPr>
              <a:t>}</a:t>
            </a:r>
          </a:p>
          <a:p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268909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Initializing a Server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29001"/>
            <a:ext cx="8229600" cy="3162300"/>
          </a:xfrm>
        </p:spPr>
        <p:txBody>
          <a:bodyPr>
            <a:normAutofit fontScale="70000" lnSpcReduction="20000"/>
          </a:bodyPr>
          <a:lstStyle/>
          <a:p>
            <a:r>
              <a:rPr lang="en-CA" dirty="0" smtClean="0"/>
              <a:t>First allocate </a:t>
            </a:r>
            <a:r>
              <a:rPr lang="en-CA" dirty="0"/>
              <a:t>a socket and bind</a:t>
            </a:r>
            <a:r>
              <a:rPr lang="en-CA" dirty="0" smtClean="0"/>
              <a:t>() </a:t>
            </a:r>
            <a:r>
              <a:rPr lang="en-CA" dirty="0"/>
              <a:t>it to the </a:t>
            </a:r>
            <a:r>
              <a:rPr lang="en-CA" dirty="0" smtClean="0"/>
              <a:t>address</a:t>
            </a:r>
            <a:endParaRPr lang="en-CA" dirty="0"/>
          </a:p>
          <a:p>
            <a:pPr lvl="1"/>
            <a:r>
              <a:rPr lang="en-CA" dirty="0" smtClean="0"/>
              <a:t>HTTP requests are usually sent on </a:t>
            </a:r>
            <a:r>
              <a:rPr lang="en-CA" dirty="0"/>
              <a:t>TCP </a:t>
            </a:r>
            <a:r>
              <a:rPr lang="en-CA" dirty="0" smtClean="0"/>
              <a:t>to port </a:t>
            </a:r>
            <a:r>
              <a:rPr lang="en-CA" dirty="0"/>
              <a:t>80. </a:t>
            </a:r>
          </a:p>
          <a:p>
            <a:pPr lvl="1"/>
            <a:r>
              <a:rPr lang="en-CA" dirty="0"/>
              <a:t>Other services use different ports (e.g., SSL is on 443) </a:t>
            </a:r>
          </a:p>
          <a:p>
            <a:pPr marL="118872" indent="0">
              <a:buNone/>
            </a:pPr>
            <a:r>
              <a:rPr lang="en-CA" dirty="0" smtClean="0"/>
              <a:t> </a:t>
            </a:r>
            <a:endParaRPr lang="en-CA" dirty="0"/>
          </a:p>
          <a:p>
            <a:r>
              <a:rPr lang="en-CA" dirty="0" smtClean="0"/>
              <a:t>Call </a:t>
            </a:r>
            <a:r>
              <a:rPr lang="en-CA" dirty="0"/>
              <a:t>listen() on the socket </a:t>
            </a:r>
            <a:r>
              <a:rPr lang="en-CA" dirty="0" smtClean="0"/>
              <a:t>to indicate </a:t>
            </a:r>
            <a:r>
              <a:rPr lang="en-CA" dirty="0"/>
              <a:t>willingness to </a:t>
            </a:r>
            <a:r>
              <a:rPr lang="en-CA" dirty="0" smtClean="0"/>
              <a:t>receive requests</a:t>
            </a:r>
          </a:p>
          <a:p>
            <a:endParaRPr lang="en-CA" dirty="0"/>
          </a:p>
          <a:p>
            <a:r>
              <a:rPr lang="en-CA" dirty="0" smtClean="0"/>
              <a:t>Call </a:t>
            </a:r>
            <a:r>
              <a:rPr lang="en-CA" dirty="0"/>
              <a:t>accept() to wait for a request to come in </a:t>
            </a:r>
            <a:r>
              <a:rPr lang="en-CA" dirty="0" smtClean="0"/>
              <a:t>(blocking) </a:t>
            </a:r>
            <a:endParaRPr lang="en-CA" dirty="0"/>
          </a:p>
          <a:p>
            <a:pPr lvl="1"/>
            <a:r>
              <a:rPr lang="en-CA" dirty="0" smtClean="0"/>
              <a:t>When </a:t>
            </a:r>
            <a:r>
              <a:rPr lang="en-CA" dirty="0"/>
              <a:t>the accept() returns, we have a new socket </a:t>
            </a:r>
            <a:r>
              <a:rPr lang="en-CA" dirty="0" smtClean="0"/>
              <a:t>which represents </a:t>
            </a:r>
            <a:r>
              <a:rPr lang="en-CA" dirty="0"/>
              <a:t>a new connection to a client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1543050"/>
            <a:ext cx="8229600" cy="17811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s = socket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 	/* 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allocate listen socket */ </a:t>
            </a:r>
          </a:p>
          <a:p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bind(s, 80); 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/* 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bind to TCP port 80 */ </a:t>
            </a:r>
          </a:p>
          <a:p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listen(s); 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/* 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indicate willingness to accept */ </a:t>
            </a:r>
          </a:p>
          <a:p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 (1) { </a:t>
            </a:r>
          </a:p>
          <a:p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CA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newconn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= accept(s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	/* 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accept new connection 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</a:p>
          <a:p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 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CA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48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Processing </a:t>
            </a:r>
            <a:r>
              <a:rPr lang="en-CA" dirty="0"/>
              <a:t>a Request (1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57575"/>
            <a:ext cx="8229600" cy="2943225"/>
          </a:xfrm>
        </p:spPr>
        <p:txBody>
          <a:bodyPr>
            <a:normAutofit fontScale="70000" lnSpcReduction="20000"/>
          </a:bodyPr>
          <a:lstStyle/>
          <a:p>
            <a:r>
              <a:rPr lang="en-CA" dirty="0"/>
              <a:t>read() is called on new socket to retrieve request </a:t>
            </a:r>
          </a:p>
          <a:p>
            <a:endParaRPr lang="en-CA" dirty="0" smtClean="0"/>
          </a:p>
          <a:p>
            <a:r>
              <a:rPr lang="en-CA" dirty="0" smtClean="0"/>
              <a:t>Type of request </a:t>
            </a:r>
            <a:r>
              <a:rPr lang="en-CA" dirty="0"/>
              <a:t>is determined by parsing the </a:t>
            </a:r>
            <a:r>
              <a:rPr lang="en-CA" dirty="0" smtClean="0"/>
              <a:t>read data </a:t>
            </a:r>
            <a:endParaRPr lang="en-CA" dirty="0"/>
          </a:p>
          <a:p>
            <a:endParaRPr lang="en-CA" dirty="0" smtClean="0"/>
          </a:p>
          <a:p>
            <a:r>
              <a:rPr lang="en-CA" dirty="0" smtClean="0"/>
              <a:t>For </a:t>
            </a:r>
            <a:r>
              <a:rPr lang="en-CA" dirty="0"/>
              <a:t>logging </a:t>
            </a:r>
            <a:r>
              <a:rPr lang="en-CA" dirty="0" smtClean="0"/>
              <a:t>purposes (</a:t>
            </a:r>
            <a:r>
              <a:rPr lang="en-CA" dirty="0"/>
              <a:t>optional, but done by most</a:t>
            </a:r>
            <a:r>
              <a:rPr lang="en-CA" dirty="0" smtClean="0"/>
              <a:t>): </a:t>
            </a:r>
            <a:endParaRPr lang="en-CA" dirty="0"/>
          </a:p>
          <a:p>
            <a:pPr lvl="1"/>
            <a:r>
              <a:rPr lang="en-CA" dirty="0" smtClean="0"/>
              <a:t>figure out </a:t>
            </a:r>
            <a:r>
              <a:rPr lang="en-CA" dirty="0"/>
              <a:t>the remote host </a:t>
            </a:r>
            <a:r>
              <a:rPr lang="en-CA" dirty="0" smtClean="0"/>
              <a:t>name</a:t>
            </a:r>
            <a:endParaRPr lang="en-CA" dirty="0"/>
          </a:p>
          <a:p>
            <a:pPr lvl="1"/>
            <a:r>
              <a:rPr lang="en-CA" dirty="0" smtClean="0"/>
              <a:t>figure out the name </a:t>
            </a:r>
            <a:r>
              <a:rPr lang="en-CA" dirty="0"/>
              <a:t>of </a:t>
            </a:r>
            <a:r>
              <a:rPr lang="en-CA" dirty="0" smtClean="0"/>
              <a:t>other end</a:t>
            </a:r>
          </a:p>
          <a:p>
            <a:pPr lvl="1"/>
            <a:r>
              <a:rPr lang="en-CA" dirty="0" smtClean="0"/>
              <a:t>get </a:t>
            </a:r>
            <a:r>
              <a:rPr lang="en-CA" dirty="0"/>
              <a:t>time of </a:t>
            </a:r>
            <a:r>
              <a:rPr lang="en-CA" dirty="0" smtClean="0"/>
              <a:t>request</a:t>
            </a:r>
            <a:endParaRPr lang="en-CA" dirty="0"/>
          </a:p>
          <a:p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457200" y="1543050"/>
            <a:ext cx="8229600" cy="17811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remoteIP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getsockname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newconn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remoteHost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gethostbyname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remoteIP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gettimeofday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currentTime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read(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newconn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reqBuffer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reqBuffer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reqInfo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serverParse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reqBuffer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</p:txBody>
      </p:sp>
    </p:spTree>
    <p:extLst>
      <p:ext uri="{BB962C8B-B14F-4D97-AF65-F5344CB8AC3E}">
        <p14:creationId xmlns:p14="http://schemas.microsoft.com/office/powerpoint/2010/main" val="184379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Processing a Request </a:t>
            </a:r>
            <a:r>
              <a:rPr lang="en-CA" dirty="0" smtClean="0"/>
              <a:t>(2 </a:t>
            </a:r>
            <a:r>
              <a:rPr lang="en-CA" dirty="0"/>
              <a:t>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3457575"/>
            <a:ext cx="8317149" cy="294322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Assuming the request is for a file (e.g., penguin.gif)</a:t>
            </a:r>
          </a:p>
          <a:p>
            <a:endParaRPr lang="en-US" dirty="0" smtClean="0"/>
          </a:p>
          <a:p>
            <a:r>
              <a:rPr lang="en-US" dirty="0" smtClean="0"/>
              <a:t>Test file path and meta-data </a:t>
            </a:r>
            <a:endParaRPr lang="en-CA" dirty="0" smtClean="0"/>
          </a:p>
          <a:p>
            <a:pPr lvl="1"/>
            <a:r>
              <a:rPr lang="en-CA" dirty="0" smtClean="0"/>
              <a:t>See </a:t>
            </a:r>
            <a:r>
              <a:rPr lang="en-CA" dirty="0"/>
              <a:t>if file exists/is accessible </a:t>
            </a:r>
            <a:endParaRPr lang="en-CA" dirty="0" smtClean="0"/>
          </a:p>
          <a:p>
            <a:pPr lvl="1"/>
            <a:r>
              <a:rPr lang="en-CA" dirty="0" smtClean="0"/>
              <a:t>Check permissions</a:t>
            </a:r>
          </a:p>
          <a:p>
            <a:pPr lvl="1"/>
            <a:r>
              <a:rPr lang="en-US" dirty="0" smtClean="0"/>
              <a:t>Check meta data: </a:t>
            </a:r>
            <a:r>
              <a:rPr lang="en-CA" dirty="0" smtClean="0"/>
              <a:t>e.g</a:t>
            </a:r>
            <a:r>
              <a:rPr lang="en-CA" dirty="0"/>
              <a:t>., size of file, last modified time </a:t>
            </a:r>
          </a:p>
          <a:p>
            <a:pPr lvl="1"/>
            <a:endParaRPr lang="en-CA" dirty="0" smtClean="0"/>
          </a:p>
          <a:p>
            <a:r>
              <a:rPr lang="en-CA" dirty="0" smtClean="0"/>
              <a:t>Assuming </a:t>
            </a:r>
            <a:r>
              <a:rPr lang="en-CA" dirty="0"/>
              <a:t>all is </a:t>
            </a:r>
            <a:r>
              <a:rPr lang="en-CA" dirty="0" smtClean="0"/>
              <a:t>OK: </a:t>
            </a:r>
          </a:p>
          <a:p>
            <a:pPr lvl="1"/>
            <a:r>
              <a:rPr lang="en-CA" dirty="0" smtClean="0"/>
              <a:t>open </a:t>
            </a:r>
            <a:r>
              <a:rPr lang="en-CA" dirty="0"/>
              <a:t>the file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1543050"/>
            <a:ext cx="8229600" cy="17811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fileName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parseOutFileName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requestBuffer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fileAttr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stat(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fileName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serverCheckFileStuff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fileName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fileAttr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open(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fileName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66080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Responding to a Request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3243"/>
            <a:ext cx="8229600" cy="2587557"/>
          </a:xfrm>
        </p:spPr>
        <p:txBody>
          <a:bodyPr>
            <a:normAutofit/>
          </a:bodyPr>
          <a:lstStyle/>
          <a:p>
            <a:r>
              <a:rPr lang="en-US" altLang="en-US" sz="2000" dirty="0" smtClean="0"/>
              <a:t>Read </a:t>
            </a:r>
            <a:r>
              <a:rPr lang="en-US" altLang="en-US" sz="2000" dirty="0"/>
              <a:t>the file into user space</a:t>
            </a:r>
            <a:endParaRPr lang="en-US" altLang="en-US" sz="1800" dirty="0"/>
          </a:p>
          <a:p>
            <a:r>
              <a:rPr lang="en-US" altLang="en-US" sz="2000" dirty="0" smtClean="0"/>
              <a:t>Send </a:t>
            </a:r>
            <a:r>
              <a:rPr lang="en-US" altLang="en-US" sz="2000" dirty="0"/>
              <a:t>HTTP headers on socket </a:t>
            </a:r>
          </a:p>
          <a:p>
            <a:r>
              <a:rPr lang="en-US" altLang="en-US" sz="2000" dirty="0" smtClean="0"/>
              <a:t>Write </a:t>
            </a:r>
            <a:r>
              <a:rPr lang="en-US" altLang="en-US" sz="2000" dirty="0"/>
              <a:t>the file on the </a:t>
            </a:r>
            <a:r>
              <a:rPr lang="en-US" altLang="en-US" sz="2000" dirty="0" smtClean="0"/>
              <a:t>socket</a:t>
            </a:r>
          </a:p>
          <a:p>
            <a:r>
              <a:rPr lang="en-US" altLang="en-US" sz="2000" dirty="0" smtClean="0"/>
              <a:t>If connection is not persistent, close </a:t>
            </a:r>
            <a:r>
              <a:rPr lang="en-US" altLang="en-US" sz="2000" dirty="0"/>
              <a:t>the socket</a:t>
            </a:r>
          </a:p>
          <a:p>
            <a:r>
              <a:rPr lang="en-US" altLang="en-US" sz="2000" dirty="0" smtClean="0"/>
              <a:t>Close </a:t>
            </a:r>
            <a:r>
              <a:rPr lang="en-US" altLang="en-US" sz="2000" dirty="0"/>
              <a:t>the open file descriptor</a:t>
            </a:r>
          </a:p>
          <a:p>
            <a:r>
              <a:rPr lang="en-US" altLang="en-US" sz="2000" dirty="0" smtClean="0"/>
              <a:t>Write on </a:t>
            </a:r>
            <a:r>
              <a:rPr lang="en-US" altLang="en-US" sz="2000" dirty="0"/>
              <a:t>the log file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1543049"/>
            <a:ext cx="8229600" cy="214373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b="1" dirty="0">
                <a:latin typeface="Courier New" pitchFamily="49" charset="0"/>
              </a:rPr>
              <a:t>read(</a:t>
            </a:r>
            <a:r>
              <a:rPr lang="en-US" altLang="en-US" b="1" dirty="0" err="1">
                <a:latin typeface="Courier New" pitchFamily="49" charset="0"/>
              </a:rPr>
              <a:t>fileName</a:t>
            </a:r>
            <a:r>
              <a:rPr lang="en-US" altLang="en-US" b="1" dirty="0">
                <a:latin typeface="Courier New" pitchFamily="49" charset="0"/>
              </a:rPr>
              <a:t>, </a:t>
            </a:r>
            <a:r>
              <a:rPr lang="en-US" altLang="en-US" b="1" dirty="0" err="1">
                <a:latin typeface="Courier New" pitchFamily="49" charset="0"/>
              </a:rPr>
              <a:t>fileBuffer</a:t>
            </a:r>
            <a:r>
              <a:rPr lang="en-US" altLang="en-US" b="1" dirty="0">
                <a:latin typeface="Courier New" pitchFamily="49" charset="0"/>
              </a:rPr>
              <a:t>);</a:t>
            </a:r>
          </a:p>
          <a:p>
            <a:r>
              <a:rPr lang="en-US" altLang="en-US" b="1" dirty="0" err="1">
                <a:latin typeface="Courier New" pitchFamily="49" charset="0"/>
              </a:rPr>
              <a:t>headerBuffer</a:t>
            </a:r>
            <a:r>
              <a:rPr lang="en-US" altLang="en-US" b="1" dirty="0">
                <a:latin typeface="Courier New" pitchFamily="49" charset="0"/>
              </a:rPr>
              <a:t> = </a:t>
            </a:r>
            <a:r>
              <a:rPr lang="en-US" altLang="en-US" b="1" dirty="0" err="1">
                <a:latin typeface="Courier New" pitchFamily="49" charset="0"/>
              </a:rPr>
              <a:t>serverFigureHeaders</a:t>
            </a:r>
            <a:r>
              <a:rPr lang="en-US" altLang="en-US" b="1" dirty="0">
                <a:latin typeface="Courier New" pitchFamily="49" charset="0"/>
              </a:rPr>
              <a:t>(</a:t>
            </a:r>
            <a:r>
              <a:rPr lang="en-US" altLang="en-US" b="1" dirty="0" err="1">
                <a:latin typeface="Courier New" pitchFamily="49" charset="0"/>
              </a:rPr>
              <a:t>fileName</a:t>
            </a:r>
            <a:r>
              <a:rPr lang="en-US" altLang="en-US" b="1" dirty="0">
                <a:latin typeface="Courier New" pitchFamily="49" charset="0"/>
              </a:rPr>
              <a:t>, </a:t>
            </a:r>
            <a:r>
              <a:rPr lang="en-US" altLang="en-US" b="1" dirty="0" err="1">
                <a:latin typeface="Courier New" pitchFamily="49" charset="0"/>
              </a:rPr>
              <a:t>reqInfo</a:t>
            </a:r>
            <a:r>
              <a:rPr lang="en-US" altLang="en-US" b="1" dirty="0">
                <a:latin typeface="Courier New" pitchFamily="49" charset="0"/>
              </a:rPr>
              <a:t>);</a:t>
            </a:r>
          </a:p>
          <a:p>
            <a:r>
              <a:rPr lang="en-US" altLang="en-US" b="1" dirty="0">
                <a:latin typeface="Courier New" pitchFamily="49" charset="0"/>
              </a:rPr>
              <a:t>write(</a:t>
            </a:r>
            <a:r>
              <a:rPr lang="en-US" altLang="en-US" b="1" dirty="0" err="1">
                <a:latin typeface="Courier New" pitchFamily="49" charset="0"/>
              </a:rPr>
              <a:t>newSock</a:t>
            </a:r>
            <a:r>
              <a:rPr lang="en-US" altLang="en-US" b="1" dirty="0">
                <a:latin typeface="Courier New" pitchFamily="49" charset="0"/>
              </a:rPr>
              <a:t>, </a:t>
            </a:r>
            <a:r>
              <a:rPr lang="en-US" altLang="en-US" b="1" dirty="0" err="1">
                <a:latin typeface="Courier New" pitchFamily="49" charset="0"/>
              </a:rPr>
              <a:t>headerBuffer</a:t>
            </a:r>
            <a:r>
              <a:rPr lang="en-US" altLang="en-US" b="1" dirty="0">
                <a:latin typeface="Courier New" pitchFamily="49" charset="0"/>
              </a:rPr>
              <a:t>);</a:t>
            </a:r>
          </a:p>
          <a:p>
            <a:r>
              <a:rPr lang="en-US" altLang="en-US" b="1" dirty="0">
                <a:latin typeface="Courier New" pitchFamily="49" charset="0"/>
              </a:rPr>
              <a:t>write(</a:t>
            </a:r>
            <a:r>
              <a:rPr lang="en-US" altLang="en-US" b="1" dirty="0" err="1">
                <a:latin typeface="Courier New" pitchFamily="49" charset="0"/>
              </a:rPr>
              <a:t>newSock</a:t>
            </a:r>
            <a:r>
              <a:rPr lang="en-US" altLang="en-US" b="1" dirty="0">
                <a:latin typeface="Courier New" pitchFamily="49" charset="0"/>
              </a:rPr>
              <a:t>, </a:t>
            </a:r>
            <a:r>
              <a:rPr lang="en-US" altLang="en-US" b="1" dirty="0" err="1">
                <a:latin typeface="Courier New" pitchFamily="49" charset="0"/>
              </a:rPr>
              <a:t>fileBuffer</a:t>
            </a:r>
            <a:r>
              <a:rPr lang="en-US" altLang="en-US" b="1" dirty="0">
                <a:latin typeface="Courier New" pitchFamily="49" charset="0"/>
              </a:rPr>
              <a:t>);</a:t>
            </a:r>
          </a:p>
          <a:p>
            <a:r>
              <a:rPr lang="en-US" altLang="en-US" b="1" dirty="0">
                <a:latin typeface="Courier New" pitchFamily="49" charset="0"/>
              </a:rPr>
              <a:t>close(</a:t>
            </a:r>
            <a:r>
              <a:rPr lang="en-US" altLang="en-US" b="1" dirty="0" err="1">
                <a:latin typeface="Courier New" pitchFamily="49" charset="0"/>
              </a:rPr>
              <a:t>newSock</a:t>
            </a:r>
            <a:r>
              <a:rPr lang="en-US" altLang="en-US" b="1" dirty="0">
                <a:latin typeface="Courier New" pitchFamily="49" charset="0"/>
              </a:rPr>
              <a:t>);</a:t>
            </a:r>
          </a:p>
          <a:p>
            <a:r>
              <a:rPr lang="en-US" altLang="en-US" b="1" dirty="0">
                <a:latin typeface="Courier New" pitchFamily="49" charset="0"/>
              </a:rPr>
              <a:t>close(</a:t>
            </a:r>
            <a:r>
              <a:rPr lang="en-US" altLang="en-US" b="1" dirty="0" err="1">
                <a:latin typeface="Courier New" pitchFamily="49" charset="0"/>
              </a:rPr>
              <a:t>fileName</a:t>
            </a:r>
            <a:r>
              <a:rPr lang="en-US" altLang="en-US" b="1" dirty="0">
                <a:latin typeface="Courier New" pitchFamily="49" charset="0"/>
              </a:rPr>
              <a:t>);</a:t>
            </a:r>
          </a:p>
          <a:p>
            <a:r>
              <a:rPr lang="en-US" altLang="en-US" b="1" dirty="0">
                <a:latin typeface="Courier New" pitchFamily="49" charset="0"/>
              </a:rPr>
              <a:t>write(</a:t>
            </a:r>
            <a:r>
              <a:rPr lang="en-US" altLang="en-US" b="1" dirty="0" err="1">
                <a:latin typeface="Courier New" pitchFamily="49" charset="0"/>
              </a:rPr>
              <a:t>logFile</a:t>
            </a:r>
            <a:r>
              <a:rPr lang="en-US" altLang="en-US" b="1" dirty="0">
                <a:latin typeface="Courier New" pitchFamily="49" charset="0"/>
              </a:rPr>
              <a:t>, </a:t>
            </a:r>
            <a:r>
              <a:rPr lang="en-US" altLang="en-US" b="1" dirty="0" err="1">
                <a:latin typeface="Courier New" pitchFamily="49" charset="0"/>
              </a:rPr>
              <a:t>requestInfo</a:t>
            </a:r>
            <a:r>
              <a:rPr lang="en-US" altLang="en-US" b="1" dirty="0" smtClean="0">
                <a:latin typeface="Courier New" pitchFamily="49" charset="0"/>
              </a:rPr>
              <a:t>);</a:t>
            </a:r>
            <a:endParaRPr lang="en-US" altLang="en-US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91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Proxy Server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Plays two roles, acts as:</a:t>
            </a:r>
          </a:p>
          <a:p>
            <a:pPr lvl="1"/>
            <a:r>
              <a:rPr lang="en-US" dirty="0" smtClean="0"/>
              <a:t>A server for the client browser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client for the target web server</a:t>
            </a:r>
          </a:p>
          <a:p>
            <a:endParaRPr lang="en-US" dirty="0" smtClean="0"/>
          </a:p>
          <a:p>
            <a:r>
              <a:rPr lang="en-US" dirty="0" smtClean="0"/>
              <a:t>For each HTTP request from the browser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Accepts HTTP requests from the browser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Gets the data from the target web server (or from its cache), modifies the response if need be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Sends HTTP respond with the data</a:t>
            </a:r>
          </a:p>
          <a:p>
            <a:pPr marL="164592" indent="0">
              <a:buNone/>
            </a:pPr>
            <a:endParaRPr lang="en-US" dirty="0" smtClean="0"/>
          </a:p>
          <a:p>
            <a:pPr marL="678942" indent="-514350"/>
            <a:r>
              <a:rPr lang="en-US" dirty="0" smtClean="0"/>
              <a:t>Must handle concurrent browser requests</a:t>
            </a:r>
          </a:p>
          <a:p>
            <a:pPr marL="678942" indent="-514350"/>
            <a:endParaRPr lang="en-US" dirty="0"/>
          </a:p>
          <a:p>
            <a:pPr marL="678942" indent="-514350"/>
            <a:r>
              <a:rPr lang="en-US" dirty="0" smtClean="0"/>
              <a:t>May be designed for different purposes (Caching, </a:t>
            </a:r>
            <a:r>
              <a:rPr lang="en-US" dirty="0"/>
              <a:t>a</a:t>
            </a:r>
            <a:r>
              <a:rPr lang="en-US" dirty="0" smtClean="0"/>
              <a:t>ccess control, etc.)</a:t>
            </a:r>
          </a:p>
        </p:txBody>
      </p:sp>
    </p:spTree>
    <p:extLst>
      <p:ext uri="{BB962C8B-B14F-4D97-AF65-F5344CB8AC3E}">
        <p14:creationId xmlns:p14="http://schemas.microsoft.com/office/powerpoint/2010/main" val="44192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for Assignment 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16</a:t>
            </a:fld>
            <a:endParaRPr kumimoji="0" lang="en-US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485493" y="1901106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socket()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485493" y="2434506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bind()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485493" y="2967906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listen()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3485493" y="3501306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accept()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3485493" y="5101506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write()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3485493" y="4415706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read()</a:t>
            </a: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3939518" y="1367706"/>
            <a:ext cx="19764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altLang="en-US" b="1">
                <a:solidFill>
                  <a:srgbClr val="00B050"/>
                </a:solidFill>
                <a:latin typeface="Arial" charset="0"/>
              </a:rPr>
              <a:t>Proxy</a:t>
            </a: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3510893" y="6049244"/>
            <a:ext cx="1425575" cy="3476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close()</a:t>
            </a:r>
          </a:p>
        </p:txBody>
      </p: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153331" y="3425106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socket()</a:t>
            </a:r>
          </a:p>
        </p:txBody>
      </p:sp>
      <p:sp>
        <p:nvSpPr>
          <p:cNvPr id="13" name="Line 18"/>
          <p:cNvSpPr>
            <a:spLocks noChangeShapeType="1"/>
          </p:cNvSpPr>
          <p:nvPr/>
        </p:nvSpPr>
        <p:spPr bwMode="auto">
          <a:xfrm>
            <a:off x="839131" y="3729906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129518" y="2967906"/>
            <a:ext cx="1468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altLang="en-US" sz="2000" b="1" dirty="0">
                <a:latin typeface="Arial" charset="0"/>
              </a:rPr>
              <a:t>TCP Client</a:t>
            </a:r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153331" y="3914056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connect()</a:t>
            </a:r>
          </a:p>
        </p:txBody>
      </p:sp>
      <p:sp>
        <p:nvSpPr>
          <p:cNvPr id="16" name="Text Box 21"/>
          <p:cNvSpPr txBox="1">
            <a:spLocks noChangeArrowheads="1"/>
          </p:cNvSpPr>
          <p:nvPr/>
        </p:nvSpPr>
        <p:spPr bwMode="auto">
          <a:xfrm>
            <a:off x="153331" y="4523656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write()</a:t>
            </a: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153331" y="5361856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read()</a:t>
            </a:r>
          </a:p>
        </p:txBody>
      </p:sp>
      <p:sp>
        <p:nvSpPr>
          <p:cNvPr id="18" name="Text Box 23"/>
          <p:cNvSpPr txBox="1">
            <a:spLocks noChangeArrowheads="1"/>
          </p:cNvSpPr>
          <p:nvPr/>
        </p:nvSpPr>
        <p:spPr bwMode="auto">
          <a:xfrm>
            <a:off x="153331" y="6125444"/>
            <a:ext cx="1425575" cy="3476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close()</a:t>
            </a:r>
          </a:p>
        </p:txBody>
      </p:sp>
      <p:sp>
        <p:nvSpPr>
          <p:cNvPr id="19" name="Line 24"/>
          <p:cNvSpPr>
            <a:spLocks noChangeShapeType="1"/>
          </p:cNvSpPr>
          <p:nvPr/>
        </p:nvSpPr>
        <p:spPr bwMode="auto">
          <a:xfrm flipV="1">
            <a:off x="1597956" y="4087094"/>
            <a:ext cx="2600325" cy="238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25"/>
          <p:cNvSpPr>
            <a:spLocks noChangeShapeType="1"/>
          </p:cNvSpPr>
          <p:nvPr/>
        </p:nvSpPr>
        <p:spPr bwMode="auto">
          <a:xfrm flipV="1">
            <a:off x="1597956" y="4588744"/>
            <a:ext cx="1887537" cy="119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Line 26"/>
          <p:cNvSpPr>
            <a:spLocks noChangeShapeType="1"/>
          </p:cNvSpPr>
          <p:nvPr/>
        </p:nvSpPr>
        <p:spPr bwMode="auto">
          <a:xfrm flipH="1">
            <a:off x="1597956" y="5274544"/>
            <a:ext cx="1912937" cy="284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27"/>
          <p:cNvSpPr>
            <a:spLocks noChangeShapeType="1"/>
          </p:cNvSpPr>
          <p:nvPr/>
        </p:nvSpPr>
        <p:spPr bwMode="auto">
          <a:xfrm flipV="1">
            <a:off x="1609068" y="5785719"/>
            <a:ext cx="2635250" cy="255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Text Box 29"/>
          <p:cNvSpPr txBox="1">
            <a:spLocks noChangeArrowheads="1"/>
          </p:cNvSpPr>
          <p:nvPr/>
        </p:nvSpPr>
        <p:spPr bwMode="auto">
          <a:xfrm>
            <a:off x="1753531" y="4263306"/>
            <a:ext cx="1516062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800" dirty="0" smtClean="0">
                <a:latin typeface="+mn-lt"/>
              </a:rPr>
              <a:t>Get </a:t>
            </a:r>
            <a:r>
              <a:rPr lang="en-US" sz="1800" dirty="0">
                <a:latin typeface="+mn-lt"/>
              </a:rPr>
              <a:t>request</a:t>
            </a:r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 rot="21370350">
            <a:off x="1810681" y="5025306"/>
            <a:ext cx="136683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800" dirty="0" smtClean="0">
                <a:latin typeface="+mn-lt"/>
              </a:rPr>
              <a:t>Send data</a:t>
            </a:r>
            <a:endParaRPr lang="en-US" sz="1800" dirty="0">
              <a:latin typeface="+mn-lt"/>
            </a:endParaRPr>
          </a:p>
        </p:txBody>
      </p:sp>
      <p:sp>
        <p:nvSpPr>
          <p:cNvPr id="25" name="Line 32"/>
          <p:cNvSpPr>
            <a:spLocks noChangeShapeType="1"/>
          </p:cNvSpPr>
          <p:nvPr/>
        </p:nvSpPr>
        <p:spPr bwMode="auto">
          <a:xfrm>
            <a:off x="4244318" y="2205906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Line 33"/>
          <p:cNvSpPr>
            <a:spLocks noChangeShapeType="1"/>
          </p:cNvSpPr>
          <p:nvPr/>
        </p:nvSpPr>
        <p:spPr bwMode="auto">
          <a:xfrm>
            <a:off x="4244318" y="2739306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Line 35"/>
          <p:cNvSpPr>
            <a:spLocks noChangeShapeType="1"/>
          </p:cNvSpPr>
          <p:nvPr/>
        </p:nvSpPr>
        <p:spPr bwMode="auto">
          <a:xfrm>
            <a:off x="4244318" y="3882306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Line 36"/>
          <p:cNvSpPr>
            <a:spLocks noChangeShapeType="1"/>
          </p:cNvSpPr>
          <p:nvPr/>
        </p:nvSpPr>
        <p:spPr bwMode="auto">
          <a:xfrm flipH="1">
            <a:off x="4244318" y="5785719"/>
            <a:ext cx="0" cy="263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Line 38"/>
          <p:cNvSpPr>
            <a:spLocks noChangeShapeType="1"/>
          </p:cNvSpPr>
          <p:nvPr/>
        </p:nvSpPr>
        <p:spPr bwMode="auto">
          <a:xfrm>
            <a:off x="4244318" y="4796706"/>
            <a:ext cx="625475" cy="1508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Line 39"/>
          <p:cNvSpPr>
            <a:spLocks noChangeShapeType="1"/>
          </p:cNvSpPr>
          <p:nvPr/>
        </p:nvSpPr>
        <p:spPr bwMode="auto">
          <a:xfrm>
            <a:off x="839131" y="4263306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Line 41"/>
          <p:cNvSpPr>
            <a:spLocks noChangeShapeType="1"/>
          </p:cNvSpPr>
          <p:nvPr/>
        </p:nvSpPr>
        <p:spPr bwMode="auto">
          <a:xfrm>
            <a:off x="839131" y="4872906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Line 33"/>
          <p:cNvSpPr>
            <a:spLocks noChangeShapeType="1"/>
          </p:cNvSpPr>
          <p:nvPr/>
        </p:nvSpPr>
        <p:spPr bwMode="auto">
          <a:xfrm>
            <a:off x="4244318" y="3272706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7608231" y="1901106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socket()</a:t>
            </a:r>
          </a:p>
        </p:txBody>
      </p:sp>
      <p:sp>
        <p:nvSpPr>
          <p:cNvPr id="34" name="Text Box 6"/>
          <p:cNvSpPr txBox="1">
            <a:spLocks noChangeArrowheads="1"/>
          </p:cNvSpPr>
          <p:nvPr/>
        </p:nvSpPr>
        <p:spPr bwMode="auto">
          <a:xfrm>
            <a:off x="7608231" y="2434506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bind()</a:t>
            </a: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7608231" y="2967906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listen()</a:t>
            </a:r>
          </a:p>
        </p:txBody>
      </p:sp>
      <p:sp>
        <p:nvSpPr>
          <p:cNvPr id="36" name="Text Box 8"/>
          <p:cNvSpPr txBox="1">
            <a:spLocks noChangeArrowheads="1"/>
          </p:cNvSpPr>
          <p:nvPr/>
        </p:nvSpPr>
        <p:spPr bwMode="auto">
          <a:xfrm>
            <a:off x="7608231" y="3501306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accept()</a:t>
            </a:r>
          </a:p>
        </p:txBody>
      </p: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7608231" y="5101506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write()</a:t>
            </a:r>
          </a:p>
        </p:txBody>
      </p:sp>
      <p:sp>
        <p:nvSpPr>
          <p:cNvPr id="38" name="Text Box 10"/>
          <p:cNvSpPr txBox="1">
            <a:spLocks noChangeArrowheads="1"/>
          </p:cNvSpPr>
          <p:nvPr/>
        </p:nvSpPr>
        <p:spPr bwMode="auto">
          <a:xfrm>
            <a:off x="7608231" y="4415706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read()</a:t>
            </a:r>
          </a:p>
        </p:txBody>
      </p:sp>
      <p:sp>
        <p:nvSpPr>
          <p:cNvPr id="39" name="Text Box 11"/>
          <p:cNvSpPr txBox="1">
            <a:spLocks noChangeArrowheads="1"/>
          </p:cNvSpPr>
          <p:nvPr/>
        </p:nvSpPr>
        <p:spPr bwMode="auto">
          <a:xfrm>
            <a:off x="7608231" y="5711106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read()</a:t>
            </a:r>
          </a:p>
        </p:txBody>
      </p:sp>
      <p:sp>
        <p:nvSpPr>
          <p:cNvPr id="40" name="Text Box 12"/>
          <p:cNvSpPr txBox="1">
            <a:spLocks noChangeArrowheads="1"/>
          </p:cNvSpPr>
          <p:nvPr/>
        </p:nvSpPr>
        <p:spPr bwMode="auto">
          <a:xfrm>
            <a:off x="7548693" y="1518489"/>
            <a:ext cx="159069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2000" b="1" dirty="0" smtClean="0">
                <a:latin typeface="Arial" charset="0"/>
              </a:rPr>
              <a:t>Web Server</a:t>
            </a:r>
            <a:endParaRPr lang="en-US" sz="2000" b="1" dirty="0">
              <a:latin typeface="Arial" charset="0"/>
            </a:endParaRPr>
          </a:p>
        </p:txBody>
      </p:sp>
      <p:sp>
        <p:nvSpPr>
          <p:cNvPr id="41" name="Text Box 16"/>
          <p:cNvSpPr txBox="1">
            <a:spLocks noChangeArrowheads="1"/>
          </p:cNvSpPr>
          <p:nvPr/>
        </p:nvSpPr>
        <p:spPr bwMode="auto">
          <a:xfrm>
            <a:off x="7633631" y="6277844"/>
            <a:ext cx="1425575" cy="3476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close()</a:t>
            </a:r>
          </a:p>
        </p:txBody>
      </p:sp>
      <p:sp>
        <p:nvSpPr>
          <p:cNvPr id="42" name="Line 32"/>
          <p:cNvSpPr>
            <a:spLocks noChangeShapeType="1"/>
          </p:cNvSpPr>
          <p:nvPr/>
        </p:nvSpPr>
        <p:spPr bwMode="auto">
          <a:xfrm>
            <a:off x="8367056" y="2205906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Line 33"/>
          <p:cNvSpPr>
            <a:spLocks noChangeShapeType="1"/>
          </p:cNvSpPr>
          <p:nvPr/>
        </p:nvSpPr>
        <p:spPr bwMode="auto">
          <a:xfrm>
            <a:off x="8367056" y="2739306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Line 35"/>
          <p:cNvSpPr>
            <a:spLocks noChangeShapeType="1"/>
          </p:cNvSpPr>
          <p:nvPr/>
        </p:nvSpPr>
        <p:spPr bwMode="auto">
          <a:xfrm>
            <a:off x="8367056" y="3882306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Line 36"/>
          <p:cNvSpPr>
            <a:spLocks noChangeShapeType="1"/>
          </p:cNvSpPr>
          <p:nvPr/>
        </p:nvSpPr>
        <p:spPr bwMode="auto">
          <a:xfrm>
            <a:off x="8367056" y="5406306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Line 37"/>
          <p:cNvSpPr>
            <a:spLocks noChangeShapeType="1"/>
          </p:cNvSpPr>
          <p:nvPr/>
        </p:nvSpPr>
        <p:spPr bwMode="auto">
          <a:xfrm>
            <a:off x="8367056" y="6058769"/>
            <a:ext cx="0" cy="261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Line 38"/>
          <p:cNvSpPr>
            <a:spLocks noChangeShapeType="1"/>
          </p:cNvSpPr>
          <p:nvPr/>
        </p:nvSpPr>
        <p:spPr bwMode="auto">
          <a:xfrm>
            <a:off x="8367056" y="4796706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33"/>
          <p:cNvSpPr>
            <a:spLocks noChangeShapeType="1"/>
          </p:cNvSpPr>
          <p:nvPr/>
        </p:nvSpPr>
        <p:spPr bwMode="auto">
          <a:xfrm>
            <a:off x="8367056" y="3272706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Left Brace 48"/>
          <p:cNvSpPr/>
          <p:nvPr/>
        </p:nvSpPr>
        <p:spPr>
          <a:xfrm>
            <a:off x="4869793" y="3369544"/>
            <a:ext cx="365125" cy="3103562"/>
          </a:xfrm>
          <a:prstGeom prst="leftBrace">
            <a:avLst>
              <a:gd name="adj1" fmla="val 0"/>
              <a:gd name="adj2" fmla="val 50000"/>
            </a:avLst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0" name="Text Box 17"/>
          <p:cNvSpPr txBox="1">
            <a:spLocks noChangeArrowheads="1"/>
          </p:cNvSpPr>
          <p:nvPr/>
        </p:nvSpPr>
        <p:spPr bwMode="auto">
          <a:xfrm>
            <a:off x="5230156" y="3501306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socket()</a:t>
            </a:r>
          </a:p>
        </p:txBody>
      </p:sp>
      <p:sp>
        <p:nvSpPr>
          <p:cNvPr id="51" name="Line 18"/>
          <p:cNvSpPr>
            <a:spLocks noChangeShapeType="1"/>
          </p:cNvSpPr>
          <p:nvPr/>
        </p:nvSpPr>
        <p:spPr bwMode="auto">
          <a:xfrm>
            <a:off x="5915956" y="3806106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Text Box 20"/>
          <p:cNvSpPr txBox="1">
            <a:spLocks noChangeArrowheads="1"/>
          </p:cNvSpPr>
          <p:nvPr/>
        </p:nvSpPr>
        <p:spPr bwMode="auto">
          <a:xfrm>
            <a:off x="5230156" y="3990256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connect()</a:t>
            </a:r>
          </a:p>
        </p:txBody>
      </p:sp>
      <p:sp>
        <p:nvSpPr>
          <p:cNvPr id="53" name="Text Box 21"/>
          <p:cNvSpPr txBox="1">
            <a:spLocks noChangeArrowheads="1"/>
          </p:cNvSpPr>
          <p:nvPr/>
        </p:nvSpPr>
        <p:spPr bwMode="auto">
          <a:xfrm>
            <a:off x="5230156" y="4599856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write()</a:t>
            </a:r>
          </a:p>
        </p:txBody>
      </p:sp>
      <p:sp>
        <p:nvSpPr>
          <p:cNvPr id="54" name="Text Box 22"/>
          <p:cNvSpPr txBox="1">
            <a:spLocks noChangeArrowheads="1"/>
          </p:cNvSpPr>
          <p:nvPr/>
        </p:nvSpPr>
        <p:spPr bwMode="auto">
          <a:xfrm>
            <a:off x="5230156" y="5438056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read()</a:t>
            </a:r>
          </a:p>
        </p:txBody>
      </p:sp>
      <p:sp>
        <p:nvSpPr>
          <p:cNvPr id="55" name="Text Box 23"/>
          <p:cNvSpPr txBox="1">
            <a:spLocks noChangeArrowheads="1"/>
          </p:cNvSpPr>
          <p:nvPr/>
        </p:nvSpPr>
        <p:spPr bwMode="auto">
          <a:xfrm>
            <a:off x="5230156" y="5973044"/>
            <a:ext cx="1425575" cy="3476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close()</a:t>
            </a:r>
          </a:p>
        </p:txBody>
      </p:sp>
      <p:sp>
        <p:nvSpPr>
          <p:cNvPr id="56" name="Line 25"/>
          <p:cNvSpPr>
            <a:spLocks noChangeShapeType="1"/>
          </p:cNvSpPr>
          <p:nvPr/>
        </p:nvSpPr>
        <p:spPr bwMode="auto">
          <a:xfrm flipV="1">
            <a:off x="6674781" y="4725269"/>
            <a:ext cx="896937" cy="587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Line 26"/>
          <p:cNvSpPr>
            <a:spLocks noChangeShapeType="1"/>
          </p:cNvSpPr>
          <p:nvPr/>
        </p:nvSpPr>
        <p:spPr bwMode="auto">
          <a:xfrm flipH="1">
            <a:off x="6674781" y="5449169"/>
            <a:ext cx="955675" cy="1857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Text Box 29"/>
          <p:cNvSpPr txBox="1">
            <a:spLocks noChangeArrowheads="1"/>
          </p:cNvSpPr>
          <p:nvPr/>
        </p:nvSpPr>
        <p:spPr bwMode="auto">
          <a:xfrm>
            <a:off x="6906556" y="4355381"/>
            <a:ext cx="6159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800" dirty="0" smtClean="0">
                <a:latin typeface="+mn-lt"/>
              </a:rPr>
              <a:t>Get</a:t>
            </a:r>
            <a:endParaRPr lang="en-US" sz="1800" dirty="0">
              <a:latin typeface="+mn-lt"/>
            </a:endParaRPr>
          </a:p>
        </p:txBody>
      </p:sp>
      <p:sp>
        <p:nvSpPr>
          <p:cNvPr id="59" name="Text Box 31"/>
          <p:cNvSpPr txBox="1">
            <a:spLocks noChangeArrowheads="1"/>
          </p:cNvSpPr>
          <p:nvPr/>
        </p:nvSpPr>
        <p:spPr bwMode="auto">
          <a:xfrm>
            <a:off x="6812893" y="5139606"/>
            <a:ext cx="73501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800" dirty="0" smtClean="0">
                <a:latin typeface="+mn-lt"/>
              </a:rPr>
              <a:t>data</a:t>
            </a:r>
            <a:endParaRPr lang="en-US" sz="1800" dirty="0">
              <a:latin typeface="+mn-lt"/>
            </a:endParaRPr>
          </a:p>
        </p:txBody>
      </p:sp>
      <p:sp>
        <p:nvSpPr>
          <p:cNvPr id="60" name="Line 39"/>
          <p:cNvSpPr>
            <a:spLocks noChangeShapeType="1"/>
          </p:cNvSpPr>
          <p:nvPr/>
        </p:nvSpPr>
        <p:spPr bwMode="auto">
          <a:xfrm>
            <a:off x="5915956" y="4339506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Line 40"/>
          <p:cNvSpPr>
            <a:spLocks noChangeShapeType="1"/>
          </p:cNvSpPr>
          <p:nvPr/>
        </p:nvSpPr>
        <p:spPr bwMode="auto">
          <a:xfrm>
            <a:off x="5915956" y="5787306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Line 41"/>
          <p:cNvSpPr>
            <a:spLocks noChangeShapeType="1"/>
          </p:cNvSpPr>
          <p:nvPr/>
        </p:nvSpPr>
        <p:spPr bwMode="auto">
          <a:xfrm>
            <a:off x="5915956" y="4949106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Line 38"/>
          <p:cNvSpPr>
            <a:spLocks noChangeShapeType="1"/>
          </p:cNvSpPr>
          <p:nvPr/>
        </p:nvSpPr>
        <p:spPr bwMode="auto">
          <a:xfrm flipH="1">
            <a:off x="4223681" y="4947519"/>
            <a:ext cx="646112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Line 24"/>
          <p:cNvSpPr>
            <a:spLocks noChangeShapeType="1"/>
          </p:cNvSpPr>
          <p:nvPr/>
        </p:nvSpPr>
        <p:spPr bwMode="auto">
          <a:xfrm>
            <a:off x="6674781" y="4087094"/>
            <a:ext cx="1692275" cy="12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Text Box 29"/>
          <p:cNvSpPr txBox="1">
            <a:spLocks noChangeArrowheads="1"/>
          </p:cNvSpPr>
          <p:nvPr/>
        </p:nvSpPr>
        <p:spPr bwMode="auto">
          <a:xfrm>
            <a:off x="3406118" y="4731619"/>
            <a:ext cx="9525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800" dirty="0" smtClean="0">
                <a:latin typeface="+mn-lt"/>
              </a:rPr>
              <a:t>modify</a:t>
            </a:r>
            <a:endParaRPr lang="en-US" sz="1800" dirty="0">
              <a:latin typeface="+mn-lt"/>
            </a:endParaRPr>
          </a:p>
        </p:txBody>
      </p:sp>
      <p:sp>
        <p:nvSpPr>
          <p:cNvPr id="66" name="Circular Arrow 65"/>
          <p:cNvSpPr/>
          <p:nvPr/>
        </p:nvSpPr>
        <p:spPr>
          <a:xfrm>
            <a:off x="4049056" y="5404719"/>
            <a:ext cx="390525" cy="376237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3320758"/>
              <a:gd name="adj5" fmla="val 20932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67" name="Circular Arrow 66"/>
          <p:cNvSpPr/>
          <p:nvPr/>
        </p:nvSpPr>
        <p:spPr>
          <a:xfrm>
            <a:off x="643868" y="5696819"/>
            <a:ext cx="390525" cy="376237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3320758"/>
              <a:gd name="adj5" fmla="val 20932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68" name="Right Brace 67"/>
          <p:cNvSpPr/>
          <p:nvPr/>
        </p:nvSpPr>
        <p:spPr>
          <a:xfrm rot="16200000">
            <a:off x="4920234" y="59965"/>
            <a:ext cx="242019" cy="3543299"/>
          </a:xfrm>
          <a:prstGeom prst="rightBrac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9" name="Text Box 19"/>
          <p:cNvSpPr txBox="1">
            <a:spLocks noChangeArrowheads="1"/>
          </p:cNvSpPr>
          <p:nvPr/>
        </p:nvSpPr>
        <p:spPr bwMode="auto">
          <a:xfrm>
            <a:off x="3444670" y="6481013"/>
            <a:ext cx="151515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altLang="en-US" sz="1800" b="1" dirty="0">
                <a:solidFill>
                  <a:srgbClr val="7030A0"/>
                </a:solidFill>
                <a:latin typeface="Arial" charset="0"/>
              </a:rPr>
              <a:t>Server</a:t>
            </a:r>
            <a:r>
              <a:rPr lang="en-US" altLang="en-US" sz="2000" b="1" dirty="0" smtClean="0">
                <a:solidFill>
                  <a:srgbClr val="7030A0"/>
                </a:solidFill>
                <a:latin typeface="Arial" charset="0"/>
              </a:rPr>
              <a:t> </a:t>
            </a:r>
            <a:r>
              <a:rPr lang="en-US" altLang="en-US" sz="1800" b="1" dirty="0">
                <a:solidFill>
                  <a:srgbClr val="7030A0"/>
                </a:solidFill>
                <a:latin typeface="Arial" charset="0"/>
              </a:rPr>
              <a:t>Side</a:t>
            </a:r>
          </a:p>
        </p:txBody>
      </p:sp>
      <p:sp>
        <p:nvSpPr>
          <p:cNvPr id="70" name="Text Box 19"/>
          <p:cNvSpPr txBox="1">
            <a:spLocks noChangeArrowheads="1"/>
          </p:cNvSpPr>
          <p:nvPr/>
        </p:nvSpPr>
        <p:spPr bwMode="auto">
          <a:xfrm>
            <a:off x="5332874" y="6534502"/>
            <a:ext cx="1377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altLang="en-US" sz="1800" b="1" dirty="0" smtClean="0">
                <a:solidFill>
                  <a:schemeClr val="accent2"/>
                </a:solidFill>
                <a:latin typeface="Arial" charset="0"/>
              </a:rPr>
              <a:t>Client Side</a:t>
            </a:r>
            <a:endParaRPr lang="en-US" altLang="en-US" sz="18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5009429" y="3166343"/>
            <a:ext cx="1812989" cy="3386857"/>
          </a:xfrm>
          <a:prstGeom prst="rect">
            <a:avLst/>
          </a:prstGeom>
          <a:noFill/>
          <a:ln w="28575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CA" dirty="0"/>
          </a:p>
        </p:txBody>
      </p:sp>
      <p:sp>
        <p:nvSpPr>
          <p:cNvPr id="72" name="Rectangle 71"/>
          <p:cNvSpPr/>
          <p:nvPr/>
        </p:nvSpPr>
        <p:spPr>
          <a:xfrm>
            <a:off x="3406118" y="1748705"/>
            <a:ext cx="1539875" cy="4804495"/>
          </a:xfrm>
          <a:prstGeom prst="rect">
            <a:avLst/>
          </a:prstGeom>
          <a:noFill/>
          <a:ln w="285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720345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Introduction to HTTP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43262"/>
            <a:ext cx="8229600" cy="3157538"/>
          </a:xfrm>
        </p:spPr>
        <p:txBody>
          <a:bodyPr/>
          <a:lstStyle/>
          <a:p>
            <a:r>
              <a:rPr lang="en-US" altLang="en-US" sz="2000" dirty="0"/>
              <a:t>HTTP: </a:t>
            </a:r>
            <a:r>
              <a:rPr lang="en-US" altLang="en-US" sz="2000" dirty="0" err="1"/>
              <a:t>HyperText</a:t>
            </a:r>
            <a:r>
              <a:rPr lang="en-US" altLang="en-US" sz="2000" dirty="0"/>
              <a:t> Transfer Protocol</a:t>
            </a:r>
          </a:p>
          <a:p>
            <a:pPr lvl="1"/>
            <a:r>
              <a:rPr lang="en-US" altLang="en-US" sz="1800" dirty="0"/>
              <a:t>Communication protocol between clients and servers</a:t>
            </a:r>
          </a:p>
          <a:p>
            <a:pPr lvl="1"/>
            <a:r>
              <a:rPr lang="en-US" altLang="en-US" sz="1800" dirty="0"/>
              <a:t>Application layer protocol for WWW</a:t>
            </a:r>
          </a:p>
          <a:p>
            <a:r>
              <a:rPr lang="en-US" altLang="en-US" sz="2000" dirty="0"/>
              <a:t>Client/Server model:</a:t>
            </a:r>
          </a:p>
          <a:p>
            <a:pPr lvl="1"/>
            <a:r>
              <a:rPr lang="en-US" altLang="en-US" sz="1800" dirty="0"/>
              <a:t>Client: browser that requests, receives, displays object</a:t>
            </a:r>
          </a:p>
          <a:p>
            <a:pPr lvl="1"/>
            <a:r>
              <a:rPr lang="en-US" altLang="en-US" sz="1800" dirty="0"/>
              <a:t>Server: receives requests and responds to them</a:t>
            </a:r>
          </a:p>
          <a:p>
            <a:r>
              <a:rPr lang="en-US" altLang="en-US" sz="2000" dirty="0"/>
              <a:t>Protocol consists of various operations</a:t>
            </a:r>
          </a:p>
          <a:p>
            <a:pPr lvl="1"/>
            <a:r>
              <a:rPr lang="en-US" altLang="en-US" sz="1800" dirty="0"/>
              <a:t>Few for HTTP 1.0 (RFC 1945, 1996)</a:t>
            </a:r>
          </a:p>
          <a:p>
            <a:pPr lvl="1"/>
            <a:r>
              <a:rPr lang="en-US" altLang="en-US" sz="1800" dirty="0"/>
              <a:t>Many more in HTTP 1.1 (RFC 2616, 1999</a:t>
            </a:r>
            <a:r>
              <a:rPr lang="en-US" altLang="en-US" sz="1800" dirty="0" smtClean="0"/>
              <a:t>)</a:t>
            </a:r>
            <a:endParaRPr lang="en-US" altLang="en-US" sz="1800" dirty="0"/>
          </a:p>
        </p:txBody>
      </p:sp>
      <p:pic>
        <p:nvPicPr>
          <p:cNvPr id="4" name="Picture 3" descr="tower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175" y="1595437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laptop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1509712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desktop1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5175" y="1519237"/>
            <a:ext cx="10668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2162175" y="2128837"/>
            <a:ext cx="1295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CA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H="1">
            <a:off x="2009775" y="2357437"/>
            <a:ext cx="1371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CA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H="1">
            <a:off x="5286375" y="2128837"/>
            <a:ext cx="1371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CA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5362575" y="2357437"/>
            <a:ext cx="1371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CA"/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504825" y="2405062"/>
            <a:ext cx="1123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kumimoji="0" lang="en-US" altLang="en-US" dirty="0">
                <a:latin typeface="Comic Sans MS" pitchFamily="66" charset="0"/>
              </a:rPr>
              <a:t>Laptop w/</a:t>
            </a:r>
          </a:p>
          <a:p>
            <a:r>
              <a:rPr kumimoji="0" lang="en-US" altLang="en-US" dirty="0">
                <a:latin typeface="Comic Sans MS" pitchFamily="66" charset="0"/>
              </a:rPr>
              <a:t>Netscape</a:t>
            </a:r>
            <a:endParaRPr kumimoji="0" lang="en-US" altLang="en-US" sz="2400" dirty="0">
              <a:latin typeface="Times New Roman" pitchFamily="18" charset="0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3381375" y="2859087"/>
            <a:ext cx="19034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kumimoji="0" lang="en-US" altLang="en-US">
                <a:latin typeface="Comic Sans MS" pitchFamily="66" charset="0"/>
              </a:rPr>
              <a:t>Server w/ Apache</a:t>
            </a:r>
            <a:endParaRPr kumimoji="0" lang="en-US" altLang="en-US" sz="2400">
              <a:latin typeface="Times New Roman" pitchFamily="18" charset="0"/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7010400" y="2662237"/>
            <a:ext cx="13239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kumimoji="0" lang="en-US" altLang="en-US">
                <a:latin typeface="Comic Sans MS" pitchFamily="66" charset="0"/>
              </a:rPr>
              <a:t>Desktop w/ </a:t>
            </a:r>
          </a:p>
          <a:p>
            <a:r>
              <a:rPr kumimoji="0" lang="en-US" altLang="en-US">
                <a:latin typeface="Comic Sans MS" pitchFamily="66" charset="0"/>
              </a:rPr>
              <a:t>Explorer</a:t>
            </a:r>
            <a:endParaRPr kumimoji="0" lang="en-US" altLang="en-US" sz="2800">
              <a:latin typeface="Times New Roman" pitchFamily="18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2085975" y="1792287"/>
            <a:ext cx="1387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kumimoji="0" lang="en-US" altLang="en-US">
                <a:latin typeface="Comic Sans MS" pitchFamily="66" charset="0"/>
              </a:rPr>
              <a:t>http request</a:t>
            </a:r>
            <a:endParaRPr kumimoji="0" lang="en-US" altLang="en-US" sz="2400">
              <a:latin typeface="Times New Roman" pitchFamily="18" charset="0"/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5346700" y="1792287"/>
            <a:ext cx="1387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kumimoji="0" lang="en-US" altLang="en-US">
                <a:latin typeface="Comic Sans MS" pitchFamily="66" charset="0"/>
              </a:rPr>
              <a:t>http request</a:t>
            </a:r>
            <a:endParaRPr kumimoji="0" lang="en-US" altLang="en-US" sz="2400">
              <a:latin typeface="Times New Roman" pitchFamily="18" charset="0"/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2009775" y="2325687"/>
            <a:ext cx="1498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kumimoji="0" lang="en-US" altLang="en-US">
                <a:latin typeface="Comic Sans MS" pitchFamily="66" charset="0"/>
              </a:rPr>
              <a:t>http response</a:t>
            </a:r>
            <a:endParaRPr kumimoji="0" lang="en-US" altLang="en-US" sz="2400">
              <a:latin typeface="Times New Roman" pitchFamily="18" charset="0"/>
            </a:endParaRP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5210175" y="2325687"/>
            <a:ext cx="1498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kumimoji="0" lang="en-US" altLang="en-US">
                <a:latin typeface="Comic Sans MS" pitchFamily="66" charset="0"/>
              </a:rPr>
              <a:t>http response</a:t>
            </a:r>
            <a:endParaRPr kumimoji="0" lang="en-US" altLang="en-US" sz="2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15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HTTP Request Generation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altLang="en-US" sz="2400" dirty="0"/>
              <a:t>User clicks on something </a:t>
            </a:r>
            <a:endParaRPr lang="en-CA" altLang="en-US" sz="2400" dirty="0" smtClean="0"/>
          </a:p>
          <a:p>
            <a:r>
              <a:rPr lang="en-CA" altLang="en-US" sz="2400" dirty="0" smtClean="0"/>
              <a:t>Uniform </a:t>
            </a:r>
            <a:r>
              <a:rPr lang="en-CA" altLang="en-US" sz="2400" dirty="0"/>
              <a:t>Resource Locator (URL</a:t>
            </a:r>
            <a:r>
              <a:rPr lang="en-CA" altLang="en-US" sz="2400" dirty="0" smtClean="0"/>
              <a:t>): </a:t>
            </a:r>
          </a:p>
          <a:p>
            <a:pPr marL="118872" indent="0" algn="ctr">
              <a:buNone/>
            </a:pPr>
            <a:r>
              <a:rPr lang="en-CA" altLang="en-US" sz="2000" dirty="0" smtClean="0"/>
              <a:t>scheme://domain:portnumber/the </a:t>
            </a:r>
            <a:r>
              <a:rPr lang="en-CA" altLang="en-US" sz="2000" dirty="0"/>
              <a:t>path of the </a:t>
            </a:r>
            <a:r>
              <a:rPr lang="en-CA" altLang="en-US" sz="2000" dirty="0" smtClean="0"/>
              <a:t>resource</a:t>
            </a:r>
            <a:endParaRPr lang="en-CA" altLang="en-US" sz="2400" dirty="0"/>
          </a:p>
          <a:p>
            <a:pPr lvl="1"/>
            <a:r>
              <a:rPr lang="en-CA" altLang="en-US" sz="2000" dirty="0" smtClean="0"/>
              <a:t>http</a:t>
            </a:r>
            <a:r>
              <a:rPr lang="en-CA" altLang="en-US" sz="2000" dirty="0"/>
              <a:t>://www.cnn.com</a:t>
            </a:r>
          </a:p>
          <a:p>
            <a:pPr lvl="1"/>
            <a:r>
              <a:rPr lang="en-CA" altLang="en-US" sz="2000" dirty="0"/>
              <a:t>http://</a:t>
            </a:r>
            <a:r>
              <a:rPr lang="en-CA" altLang="en-US" sz="2000" dirty="0" smtClean="0"/>
              <a:t>www.cpsc.ucalgary.ca:80/~carey</a:t>
            </a:r>
            <a:endParaRPr lang="en-CA" altLang="en-US" sz="2000" dirty="0"/>
          </a:p>
          <a:p>
            <a:pPr lvl="1"/>
            <a:r>
              <a:rPr lang="en-CA" altLang="en-US" sz="2000" dirty="0"/>
              <a:t>https://www.paymybills.com</a:t>
            </a:r>
          </a:p>
          <a:p>
            <a:pPr lvl="1"/>
            <a:r>
              <a:rPr lang="en-CA" altLang="en-US" sz="2000" dirty="0"/>
              <a:t>ftp://</a:t>
            </a:r>
            <a:r>
              <a:rPr lang="en-CA" altLang="en-US" sz="2000" dirty="0" smtClean="0"/>
              <a:t>ftp.kernel.org</a:t>
            </a:r>
          </a:p>
          <a:p>
            <a:pPr marL="118872" indent="0">
              <a:buNone/>
            </a:pPr>
            <a:r>
              <a:rPr lang="en-CA" altLang="en-US" sz="2400" dirty="0" smtClean="0"/>
              <a:t>Different </a:t>
            </a:r>
            <a:r>
              <a:rPr lang="en-CA" altLang="en-US" sz="2400" dirty="0"/>
              <a:t>URL schemes map to different </a:t>
            </a:r>
            <a:r>
              <a:rPr lang="en-CA" altLang="en-US" sz="2400" dirty="0" smtClean="0"/>
              <a:t>services</a:t>
            </a:r>
          </a:p>
          <a:p>
            <a:endParaRPr lang="en-CA" altLang="en-US" sz="2400" dirty="0"/>
          </a:p>
          <a:p>
            <a:r>
              <a:rPr lang="en-CA" altLang="en-US" sz="2400" dirty="0" smtClean="0"/>
              <a:t>Hostname </a:t>
            </a:r>
            <a:r>
              <a:rPr lang="en-CA" altLang="en-US" sz="2400" dirty="0"/>
              <a:t>is converted from a name to a 32-bit IP address (DNS </a:t>
            </a:r>
            <a:r>
              <a:rPr lang="en-CA" altLang="en-US" sz="2400" dirty="0" smtClean="0"/>
              <a:t>lookup)</a:t>
            </a:r>
            <a:endParaRPr lang="en-CA" altLang="en-US" sz="2400" dirty="0"/>
          </a:p>
          <a:p>
            <a:r>
              <a:rPr lang="en-CA" altLang="en-US" sz="2400" dirty="0"/>
              <a:t>Connection is established to server (TCP)</a:t>
            </a:r>
          </a:p>
          <a:p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25124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What Happens Next?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6010275" cy="4625609"/>
          </a:xfrm>
        </p:spPr>
        <p:txBody>
          <a:bodyPr>
            <a:normAutofit fontScale="92500"/>
          </a:bodyPr>
          <a:lstStyle/>
          <a:p>
            <a:r>
              <a:rPr lang="en-CA" sz="2800" dirty="0"/>
              <a:t>Client downloads HTML </a:t>
            </a:r>
            <a:r>
              <a:rPr lang="en-CA" sz="2800" dirty="0" smtClean="0"/>
              <a:t>page </a:t>
            </a:r>
          </a:p>
          <a:p>
            <a:pPr lvl="1"/>
            <a:r>
              <a:rPr lang="en-CA" sz="2400" dirty="0" smtClean="0"/>
              <a:t>Typically </a:t>
            </a:r>
            <a:r>
              <a:rPr lang="en-CA" sz="2400" dirty="0"/>
              <a:t>in text format (ASCII) </a:t>
            </a:r>
          </a:p>
          <a:p>
            <a:pPr lvl="1"/>
            <a:r>
              <a:rPr lang="en-CA" sz="2400" dirty="0"/>
              <a:t>Contains instructions for rendering  (e.g., background color, frames)</a:t>
            </a:r>
          </a:p>
          <a:p>
            <a:pPr marL="457200" lvl="1" indent="0">
              <a:buNone/>
            </a:pPr>
            <a:endParaRPr lang="en-CA" dirty="0" smtClean="0"/>
          </a:p>
          <a:p>
            <a:r>
              <a:rPr lang="en-CA" sz="2800" dirty="0"/>
              <a:t>Many have embedded </a:t>
            </a:r>
            <a:r>
              <a:rPr lang="en-CA" sz="2800" dirty="0" smtClean="0"/>
              <a:t>objects</a:t>
            </a:r>
            <a:endParaRPr lang="en-CA" sz="2800" dirty="0"/>
          </a:p>
          <a:p>
            <a:pPr lvl="1"/>
            <a:r>
              <a:rPr lang="en-CA" sz="2400" dirty="0"/>
              <a:t>Images: GIF, JPG (logos, banner </a:t>
            </a:r>
            <a:r>
              <a:rPr lang="en-CA" sz="2400" dirty="0" smtClean="0"/>
              <a:t>ads)</a:t>
            </a:r>
          </a:p>
          <a:p>
            <a:pPr lvl="1"/>
            <a:r>
              <a:rPr lang="en-CA" sz="2400" dirty="0" smtClean="0"/>
              <a:t>Usually </a:t>
            </a:r>
            <a:r>
              <a:rPr lang="en-CA" sz="2400" dirty="0"/>
              <a:t>automatically retrieved  </a:t>
            </a:r>
          </a:p>
          <a:p>
            <a:pPr lvl="2"/>
            <a:r>
              <a:rPr lang="en-CA" sz="2000" dirty="0"/>
              <a:t>I.e., without user involvement </a:t>
            </a:r>
          </a:p>
          <a:p>
            <a:pPr lvl="2"/>
            <a:r>
              <a:rPr lang="en-CA" sz="2000" dirty="0"/>
              <a:t>User may be able to change setting for automatic retrievals</a:t>
            </a:r>
          </a:p>
        </p:txBody>
      </p:sp>
      <p:sp>
        <p:nvSpPr>
          <p:cNvPr id="5" name="Rectangle 4"/>
          <p:cNvSpPr/>
          <p:nvPr/>
        </p:nvSpPr>
        <p:spPr>
          <a:xfrm>
            <a:off x="6391276" y="1533525"/>
            <a:ext cx="2600324" cy="50673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1400" b="1" dirty="0"/>
              <a:t>&lt;html&gt; </a:t>
            </a:r>
          </a:p>
          <a:p>
            <a:r>
              <a:rPr lang="en-CA" sz="1400" b="1" dirty="0"/>
              <a:t>&lt;head&gt; </a:t>
            </a:r>
          </a:p>
          <a:p>
            <a:r>
              <a:rPr lang="en-CA" sz="1400" b="1" dirty="0"/>
              <a:t>&lt;meta </a:t>
            </a:r>
          </a:p>
          <a:p>
            <a:r>
              <a:rPr lang="en-CA" sz="1400" b="1" dirty="0"/>
              <a:t>name=“Author” </a:t>
            </a:r>
          </a:p>
          <a:p>
            <a:r>
              <a:rPr lang="en-CA" sz="1400" b="1" dirty="0"/>
              <a:t>content=“Erich Nahum”&gt; </a:t>
            </a:r>
          </a:p>
          <a:p>
            <a:r>
              <a:rPr lang="en-CA" sz="1400" b="1" dirty="0"/>
              <a:t>&lt;title&gt; </a:t>
            </a:r>
            <a:r>
              <a:rPr lang="en-CA" sz="1400" b="1" dirty="0" smtClean="0"/>
              <a:t>Sample HTML Page</a:t>
            </a:r>
            <a:endParaRPr lang="en-CA" sz="1400" b="1" dirty="0"/>
          </a:p>
          <a:p>
            <a:r>
              <a:rPr lang="en-CA" sz="1400" b="1" dirty="0"/>
              <a:t>&lt;/title&gt; </a:t>
            </a:r>
          </a:p>
          <a:p>
            <a:r>
              <a:rPr lang="en-CA" sz="1400" b="1" dirty="0"/>
              <a:t>&lt;/head&gt; </a:t>
            </a:r>
          </a:p>
          <a:p>
            <a:r>
              <a:rPr lang="en-CA" sz="1400" b="1" dirty="0"/>
              <a:t>&lt;body text=“#00000”&gt; </a:t>
            </a:r>
          </a:p>
          <a:p>
            <a:r>
              <a:rPr lang="en-CA" sz="1400" b="1" dirty="0"/>
              <a:t>&lt;</a:t>
            </a:r>
            <a:r>
              <a:rPr lang="en-CA" sz="1400" b="1" dirty="0" err="1"/>
              <a:t>img</a:t>
            </a:r>
            <a:r>
              <a:rPr lang="en-CA" sz="1400" b="1" dirty="0"/>
              <a:t> </a:t>
            </a:r>
            <a:r>
              <a:rPr lang="en-CA" sz="1400" b="1" dirty="0" smtClean="0"/>
              <a:t>width=31 </a:t>
            </a:r>
          </a:p>
          <a:p>
            <a:r>
              <a:rPr lang="en-CA" sz="1400" b="1" dirty="0" smtClean="0"/>
              <a:t>height=11 </a:t>
            </a:r>
          </a:p>
          <a:p>
            <a:r>
              <a:rPr lang="en-CA" sz="1400" b="1" dirty="0" err="1" smtClean="0"/>
              <a:t>src</a:t>
            </a:r>
            <a:r>
              <a:rPr lang="en-CA" sz="1400" b="1" dirty="0"/>
              <a:t>=“ibmlogo.gif”&gt; </a:t>
            </a:r>
          </a:p>
          <a:p>
            <a:r>
              <a:rPr lang="en-CA" sz="1400" b="1" dirty="0"/>
              <a:t>&lt;</a:t>
            </a:r>
            <a:r>
              <a:rPr lang="en-CA" sz="1400" b="1" dirty="0" err="1"/>
              <a:t>img</a:t>
            </a:r>
            <a:r>
              <a:rPr lang="en-CA" sz="1400" b="1" dirty="0"/>
              <a:t> </a:t>
            </a:r>
          </a:p>
          <a:p>
            <a:r>
              <a:rPr lang="en-CA" sz="1400" b="1" dirty="0" err="1"/>
              <a:t>src</a:t>
            </a:r>
            <a:r>
              <a:rPr lang="en-CA" sz="1400" b="1" dirty="0"/>
              <a:t>=“images/new.gif&gt; </a:t>
            </a:r>
          </a:p>
          <a:p>
            <a:r>
              <a:rPr lang="en-CA" sz="1400" b="1" dirty="0"/>
              <a:t>&lt;h1&gt;Hi There!&lt;/h1&gt; </a:t>
            </a:r>
          </a:p>
          <a:p>
            <a:r>
              <a:rPr lang="en-CA" sz="1400" b="1" dirty="0"/>
              <a:t>Here’s lots of cool </a:t>
            </a:r>
          </a:p>
          <a:p>
            <a:r>
              <a:rPr lang="en-CA" sz="1400" b="1" dirty="0" err="1"/>
              <a:t>linux</a:t>
            </a:r>
            <a:r>
              <a:rPr lang="en-CA" sz="1400" b="1" dirty="0"/>
              <a:t> stuff! </a:t>
            </a:r>
          </a:p>
          <a:p>
            <a:r>
              <a:rPr lang="en-CA" sz="1400" b="1" dirty="0"/>
              <a:t>&lt;a </a:t>
            </a:r>
            <a:r>
              <a:rPr lang="en-CA" sz="1400" b="1" dirty="0" err="1"/>
              <a:t>href</a:t>
            </a:r>
            <a:r>
              <a:rPr lang="en-CA" sz="1400" b="1" dirty="0"/>
              <a:t>=“more.html”&gt; </a:t>
            </a:r>
          </a:p>
          <a:p>
            <a:r>
              <a:rPr lang="en-CA" sz="1400" b="1" dirty="0"/>
              <a:t>Click here&lt;/a&gt; </a:t>
            </a:r>
          </a:p>
          <a:p>
            <a:r>
              <a:rPr lang="en-CA" sz="1400" b="1" dirty="0"/>
              <a:t>for more! </a:t>
            </a:r>
          </a:p>
          <a:p>
            <a:r>
              <a:rPr lang="en-CA" sz="1400" b="1" dirty="0"/>
              <a:t>&lt;/body&gt; </a:t>
            </a:r>
          </a:p>
          <a:p>
            <a:r>
              <a:rPr lang="en-CA" sz="1400" b="1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48717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Web Server Role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Respond to client requests, typically a browser</a:t>
            </a:r>
          </a:p>
          <a:p>
            <a:pPr lvl="1"/>
            <a:r>
              <a:rPr lang="en-US" altLang="en-US" sz="2000" dirty="0"/>
              <a:t>Can be a </a:t>
            </a:r>
            <a:r>
              <a:rPr lang="en-US" altLang="en-US" sz="2000" dirty="0" smtClean="0">
                <a:solidFill>
                  <a:srgbClr val="CC0000"/>
                </a:solidFill>
              </a:rPr>
              <a:t>proxy</a:t>
            </a:r>
            <a:r>
              <a:rPr lang="en-US" altLang="en-US" sz="2000" dirty="0"/>
              <a:t>, which forwards user requests</a:t>
            </a:r>
          </a:p>
          <a:p>
            <a:pPr lvl="1"/>
            <a:r>
              <a:rPr lang="en-US" altLang="en-US" sz="2000" dirty="0"/>
              <a:t>Could be search engine spider or robot (e.g., </a:t>
            </a:r>
            <a:r>
              <a:rPr lang="en-US" altLang="en-US" sz="2000" dirty="0" smtClean="0"/>
              <a:t>google)</a:t>
            </a:r>
          </a:p>
          <a:p>
            <a:pPr lvl="1"/>
            <a:endParaRPr lang="en-US" altLang="en-US" sz="2000" dirty="0"/>
          </a:p>
          <a:p>
            <a:r>
              <a:rPr lang="en-US" altLang="en-US" sz="2400" dirty="0"/>
              <a:t>May have work to do on client’s behalf:</a:t>
            </a:r>
          </a:p>
          <a:p>
            <a:pPr lvl="1"/>
            <a:r>
              <a:rPr lang="en-US" altLang="en-US" sz="2000" dirty="0"/>
              <a:t>Is the client’s cached copy still good?</a:t>
            </a:r>
          </a:p>
          <a:p>
            <a:pPr lvl="1"/>
            <a:r>
              <a:rPr lang="en-US" altLang="en-US" sz="2000" dirty="0"/>
              <a:t>Is client authorized to get this document</a:t>
            </a:r>
            <a:r>
              <a:rPr lang="en-US" altLang="en-US" sz="2000" dirty="0" smtClean="0"/>
              <a:t>?</a:t>
            </a:r>
          </a:p>
          <a:p>
            <a:pPr lvl="1"/>
            <a:endParaRPr lang="en-US" altLang="en-US" sz="2000" dirty="0"/>
          </a:p>
          <a:p>
            <a:r>
              <a:rPr lang="en-US" altLang="en-US" sz="2400" dirty="0"/>
              <a:t>Hundreds or thousands of simultaneous clients</a:t>
            </a:r>
          </a:p>
          <a:p>
            <a:pPr lvl="1"/>
            <a:r>
              <a:rPr lang="en-US" altLang="en-US" sz="2000" dirty="0"/>
              <a:t>Hard to predict how many will show up on some day   (e.g., “flash crowds”, diurnal cycle, global presence)</a:t>
            </a:r>
          </a:p>
          <a:p>
            <a:pPr lvl="1"/>
            <a:r>
              <a:rPr lang="en-US" altLang="en-US" sz="2000" dirty="0"/>
              <a:t>Many requests are in progress concurrently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3207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HTTP Request Types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Called </a:t>
            </a:r>
            <a:r>
              <a:rPr lang="en-US" altLang="en-US" dirty="0">
                <a:solidFill>
                  <a:srgbClr val="CC0000"/>
                </a:solidFill>
              </a:rPr>
              <a:t>Methods</a:t>
            </a:r>
            <a:r>
              <a:rPr lang="en-US" altLang="en-US" dirty="0"/>
              <a:t>:</a:t>
            </a:r>
          </a:p>
          <a:p>
            <a:pPr>
              <a:lnSpc>
                <a:spcPct val="90000"/>
              </a:lnSpc>
            </a:pP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GET</a:t>
            </a:r>
            <a:r>
              <a:rPr lang="en-US" altLang="en-US" dirty="0"/>
              <a:t>: retrieve a file (95% of requests)</a:t>
            </a:r>
          </a:p>
          <a:p>
            <a:pPr>
              <a:lnSpc>
                <a:spcPct val="90000"/>
              </a:lnSpc>
            </a:pP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HEAD</a:t>
            </a:r>
            <a:r>
              <a:rPr lang="en-US" altLang="en-US" dirty="0"/>
              <a:t>: just get meta-data (e.g., </a:t>
            </a:r>
            <a:r>
              <a:rPr lang="en-US" altLang="en-US" dirty="0" smtClean="0"/>
              <a:t>modified time)</a:t>
            </a:r>
          </a:p>
          <a:p>
            <a:pPr lvl="1">
              <a:lnSpc>
                <a:spcPct val="90000"/>
              </a:lnSpc>
            </a:pPr>
            <a:r>
              <a:rPr lang="en-CA" altLang="en-US" dirty="0" smtClean="0"/>
              <a:t>Asks </a:t>
            </a:r>
            <a:r>
              <a:rPr lang="en-CA" altLang="en-US" dirty="0"/>
              <a:t>the server to return the response headers only </a:t>
            </a:r>
            <a:endParaRPr lang="en-CA" altLang="en-US" dirty="0" smtClean="0"/>
          </a:p>
          <a:p>
            <a:pPr>
              <a:lnSpc>
                <a:spcPct val="90000"/>
              </a:lnSpc>
            </a:pP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POST</a:t>
            </a:r>
            <a:r>
              <a:rPr lang="en-US" altLang="en-US" dirty="0"/>
              <a:t>: submitting a </a:t>
            </a:r>
            <a:r>
              <a:rPr lang="en-US" altLang="en-US" dirty="0" smtClean="0"/>
              <a:t>form/file </a:t>
            </a:r>
            <a:r>
              <a:rPr lang="en-US" altLang="en-US" dirty="0"/>
              <a:t>to a </a:t>
            </a:r>
            <a:r>
              <a:rPr lang="en-US" altLang="en-US" dirty="0" smtClean="0"/>
              <a:t>server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And a few others: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PUT</a:t>
            </a:r>
            <a:r>
              <a:rPr lang="en-US" altLang="en-US" dirty="0"/>
              <a:t>: store enclosed document as </a:t>
            </a:r>
            <a:r>
              <a:rPr lang="en-US" altLang="en-US" dirty="0" smtClean="0"/>
              <a:t>URI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DELETE</a:t>
            </a:r>
            <a:r>
              <a:rPr lang="en-US" altLang="en-US" dirty="0"/>
              <a:t>: removed named </a:t>
            </a:r>
            <a:r>
              <a:rPr lang="en-US" altLang="en-US" dirty="0" smtClean="0"/>
              <a:t>resource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LINK/UNLINK</a:t>
            </a:r>
            <a:r>
              <a:rPr lang="en-US" altLang="en-US" dirty="0"/>
              <a:t>: in 1.0, gone in </a:t>
            </a:r>
            <a:r>
              <a:rPr lang="en-US" altLang="en-US" dirty="0" smtClean="0"/>
              <a:t>1.1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TRACE</a:t>
            </a:r>
            <a:r>
              <a:rPr lang="en-US" altLang="en-US" dirty="0"/>
              <a:t>: http “echo” for debugging (added in 1.1</a:t>
            </a:r>
            <a:r>
              <a:rPr lang="en-US" altLang="en-US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CONNECT</a:t>
            </a:r>
            <a:r>
              <a:rPr lang="en-US" altLang="en-US" dirty="0"/>
              <a:t>: used by proxies for tunneling (1.1</a:t>
            </a:r>
            <a:r>
              <a:rPr lang="en-US" altLang="en-US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OPTIONS</a:t>
            </a:r>
            <a:r>
              <a:rPr lang="en-US" altLang="en-US" dirty="0"/>
              <a:t>: request for server/proxy options (1.1</a:t>
            </a:r>
            <a:r>
              <a:rPr lang="en-US" altLang="en-US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…</a:t>
            </a:r>
            <a:endParaRPr lang="en-US" alt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8036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HTTP Request Format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00525"/>
            <a:ext cx="8229600" cy="2200275"/>
          </a:xfrm>
        </p:spPr>
        <p:txBody>
          <a:bodyPr>
            <a:normAutofit fontScale="70000" lnSpcReduction="20000"/>
          </a:bodyPr>
          <a:lstStyle/>
          <a:p>
            <a:r>
              <a:rPr lang="en-CA" dirty="0"/>
              <a:t>Messages are in ASCII (</a:t>
            </a:r>
            <a:r>
              <a:rPr lang="en-CA" dirty="0" smtClean="0"/>
              <a:t>human-readable)</a:t>
            </a:r>
          </a:p>
          <a:p>
            <a:endParaRPr lang="en-CA" dirty="0" smtClean="0"/>
          </a:p>
          <a:p>
            <a:r>
              <a:rPr lang="en-CA" dirty="0"/>
              <a:t>Carriage-return </a:t>
            </a:r>
            <a:r>
              <a:rPr lang="en-CA" dirty="0" smtClean="0"/>
              <a:t>&lt;</a:t>
            </a:r>
            <a:r>
              <a:rPr lang="en-CA" dirty="0" err="1" smtClean="0"/>
              <a:t>cr</a:t>
            </a:r>
            <a:r>
              <a:rPr lang="en-CA" dirty="0" smtClean="0"/>
              <a:t>&gt; and </a:t>
            </a:r>
            <a:r>
              <a:rPr lang="en-CA" dirty="0"/>
              <a:t>line-feed </a:t>
            </a:r>
            <a:r>
              <a:rPr lang="en-CA" dirty="0" smtClean="0"/>
              <a:t>&lt;lf&gt; indicate </a:t>
            </a:r>
            <a:r>
              <a:rPr lang="en-CA" dirty="0"/>
              <a:t>end of </a:t>
            </a:r>
            <a:r>
              <a:rPr lang="en-CA" dirty="0" smtClean="0"/>
              <a:t>headers</a:t>
            </a:r>
          </a:p>
          <a:p>
            <a:endParaRPr lang="en-CA" dirty="0"/>
          </a:p>
          <a:p>
            <a:r>
              <a:rPr lang="en-CA" dirty="0" smtClean="0"/>
              <a:t>Headers </a:t>
            </a:r>
            <a:r>
              <a:rPr lang="en-CA" dirty="0"/>
              <a:t>may communicate private information </a:t>
            </a:r>
          </a:p>
          <a:p>
            <a:pPr lvl="1"/>
            <a:r>
              <a:rPr lang="en-CA" dirty="0"/>
              <a:t>(browser, OS, cookie information, etc.)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03115" y="1575881"/>
            <a:ext cx="8083685" cy="25389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GET /images/penguin.gif HTTP/1.0 </a:t>
            </a:r>
          </a:p>
          <a:p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Host: www.kernel.org</a:t>
            </a:r>
            <a:endParaRPr lang="en-CA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User-Agent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: Mozilla/0.9.4 (Linux 2.2.19) </a:t>
            </a:r>
          </a:p>
          <a:p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Accept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: text/html, image/gif, image/jpeg </a:t>
            </a:r>
          </a:p>
          <a:p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Accept-Encoding: 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gzip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Accept-Language: en </a:t>
            </a:r>
          </a:p>
          <a:p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Accept-Charset: iso-8859-1,*,utf-8 </a:t>
            </a:r>
          </a:p>
          <a:p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Cookie: B=xh203jfsf; Y=3sdkfjej </a:t>
            </a:r>
          </a:p>
          <a:p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&gt;&lt;lf&gt; </a:t>
            </a:r>
          </a:p>
        </p:txBody>
      </p:sp>
    </p:spTree>
    <p:extLst>
      <p:ext uri="{BB962C8B-B14F-4D97-AF65-F5344CB8AC3E}">
        <p14:creationId xmlns:p14="http://schemas.microsoft.com/office/powerpoint/2010/main" val="232923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Response Format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2"/>
            <a:ext cx="8229600" cy="386984"/>
          </a:xfrm>
        </p:spPr>
        <p:txBody>
          <a:bodyPr>
            <a:normAutofit fontScale="62500" lnSpcReduction="20000"/>
          </a:bodyPr>
          <a:lstStyle/>
          <a:p>
            <a:r>
              <a:rPr lang="en-CA" dirty="0"/>
              <a:t>Similar format to requests (i.e., ASCII)</a:t>
            </a:r>
          </a:p>
          <a:p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676275" y="2162176"/>
            <a:ext cx="7934325" cy="436244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HTTP/1.0 200 OK</a:t>
            </a:r>
          </a:p>
          <a:p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Server: Tux 2.0</a:t>
            </a:r>
          </a:p>
          <a:p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Content-Type: image/gif</a:t>
            </a:r>
          </a:p>
          <a:p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Content-Length: 43</a:t>
            </a:r>
          </a:p>
          <a:p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Last-Modified: Fri, 15 Apr 1994 02:36:21 GMT</a:t>
            </a:r>
          </a:p>
          <a:p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Expires: Wed, 20 Feb 2002 18:54:46 GMT</a:t>
            </a:r>
          </a:p>
          <a:p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Date: Mon, 12 Nov 2001 14:29:48 GMT</a:t>
            </a:r>
          </a:p>
          <a:p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Cache-Control: no-cache</a:t>
            </a:r>
          </a:p>
          <a:p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Pragma: no-cache</a:t>
            </a:r>
          </a:p>
          <a:p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Connection: close</a:t>
            </a:r>
          </a:p>
          <a:p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Set-Cookie: PA=wefj2we0-jfjf</a:t>
            </a:r>
          </a:p>
          <a:p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&gt;&lt;lf&gt;</a:t>
            </a:r>
          </a:p>
          <a:p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data 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follows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…]</a:t>
            </a:r>
            <a:endParaRPr lang="en-US" alt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8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HTTP Response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CA" dirty="0" smtClean="0"/>
              <a:t>1XX</a:t>
            </a:r>
            <a:r>
              <a:rPr lang="en-CA" dirty="0"/>
              <a:t>: </a:t>
            </a:r>
            <a:r>
              <a:rPr lang="en-CA" dirty="0" smtClean="0"/>
              <a:t>Informational</a:t>
            </a:r>
            <a:endParaRPr lang="en-CA" dirty="0"/>
          </a:p>
          <a:p>
            <a:pPr lvl="1"/>
            <a:r>
              <a:rPr lang="en-CA" dirty="0" smtClean="0"/>
              <a:t>100 </a:t>
            </a:r>
            <a:r>
              <a:rPr lang="en-CA" dirty="0"/>
              <a:t>Continue, 101 Switching Protocols </a:t>
            </a:r>
            <a:endParaRPr lang="en-CA" dirty="0" smtClean="0"/>
          </a:p>
          <a:p>
            <a:pPr lvl="1"/>
            <a:endParaRPr lang="en-CA" dirty="0"/>
          </a:p>
          <a:p>
            <a:r>
              <a:rPr lang="en-CA" dirty="0" smtClean="0"/>
              <a:t>2XX</a:t>
            </a:r>
            <a:r>
              <a:rPr lang="en-CA" dirty="0"/>
              <a:t>: Success </a:t>
            </a:r>
          </a:p>
          <a:p>
            <a:pPr lvl="1"/>
            <a:r>
              <a:rPr lang="en-CA" dirty="0"/>
              <a:t>200 OK, 206 Partial Content </a:t>
            </a:r>
          </a:p>
          <a:p>
            <a:endParaRPr lang="en-CA" dirty="0" smtClean="0"/>
          </a:p>
          <a:p>
            <a:r>
              <a:rPr lang="en-CA" dirty="0" smtClean="0"/>
              <a:t>3XX</a:t>
            </a:r>
            <a:r>
              <a:rPr lang="en-CA" dirty="0"/>
              <a:t>: Redirection </a:t>
            </a:r>
          </a:p>
          <a:p>
            <a:pPr lvl="1"/>
            <a:r>
              <a:rPr lang="en-CA" dirty="0"/>
              <a:t>301 Moved Permanently, 304 Not Modified </a:t>
            </a:r>
          </a:p>
          <a:p>
            <a:endParaRPr lang="en-CA" dirty="0" smtClean="0"/>
          </a:p>
          <a:p>
            <a:r>
              <a:rPr lang="en-CA" dirty="0" smtClean="0"/>
              <a:t>4XX</a:t>
            </a:r>
            <a:r>
              <a:rPr lang="en-CA" dirty="0"/>
              <a:t>: Client error </a:t>
            </a:r>
          </a:p>
          <a:p>
            <a:pPr lvl="1"/>
            <a:r>
              <a:rPr lang="en-CA" dirty="0"/>
              <a:t>400 Bad Request, 403 Forbidden, 404 Not Found </a:t>
            </a:r>
          </a:p>
          <a:p>
            <a:endParaRPr lang="en-CA" dirty="0" smtClean="0"/>
          </a:p>
          <a:p>
            <a:r>
              <a:rPr lang="en-CA" dirty="0" smtClean="0"/>
              <a:t>5XX</a:t>
            </a:r>
            <a:r>
              <a:rPr lang="en-CA" dirty="0"/>
              <a:t>: Server error </a:t>
            </a:r>
          </a:p>
          <a:p>
            <a:pPr lvl="1"/>
            <a:r>
              <a:rPr lang="en-CA" dirty="0" smtClean="0"/>
              <a:t>500 </a:t>
            </a:r>
            <a:r>
              <a:rPr lang="en-CA" dirty="0"/>
              <a:t>Internal Server Error, 503 Service </a:t>
            </a:r>
            <a:r>
              <a:rPr lang="en-CA" dirty="0" smtClean="0"/>
              <a:t>Unavailable</a:t>
            </a:r>
            <a:r>
              <a:rPr lang="en-CA" dirty="0"/>
              <a:t>, 505 HTTP Version Not Supported</a:t>
            </a:r>
          </a:p>
        </p:txBody>
      </p:sp>
    </p:spTree>
    <p:extLst>
      <p:ext uri="{BB962C8B-B14F-4D97-AF65-F5344CB8AC3E}">
        <p14:creationId xmlns:p14="http://schemas.microsoft.com/office/powerpoint/2010/main" val="158007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03 - HTTP Servers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03 - HTTP Servers</Template>
  <TotalTime>794</TotalTime>
  <Words>1210</Words>
  <Application>Microsoft Office PowerPoint</Application>
  <PresentationFormat>On-screen Show (4:3)</PresentationFormat>
  <Paragraphs>263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Arial</vt:lpstr>
      <vt:lpstr>Calibri</vt:lpstr>
      <vt:lpstr>Century Gothic</vt:lpstr>
      <vt:lpstr>Comic Sans MS</vt:lpstr>
      <vt:lpstr>Courier New</vt:lpstr>
      <vt:lpstr>Times New Roman</vt:lpstr>
      <vt:lpstr>Wingdings</vt:lpstr>
      <vt:lpstr>Wingdings 2</vt:lpstr>
      <vt:lpstr>Wingdings 3</vt:lpstr>
      <vt:lpstr>03 - HTTP Servers</vt:lpstr>
      <vt:lpstr>HTTP Servers and Proxies</vt:lpstr>
      <vt:lpstr>Introduction to HTTP</vt:lpstr>
      <vt:lpstr>HTTP Request Generation</vt:lpstr>
      <vt:lpstr>What Happens Next?</vt:lpstr>
      <vt:lpstr>Web Server Role </vt:lpstr>
      <vt:lpstr>HTTP Request Types</vt:lpstr>
      <vt:lpstr>HTTP Request Format</vt:lpstr>
      <vt:lpstr>Response Format</vt:lpstr>
      <vt:lpstr>HTTP Response Types</vt:lpstr>
      <vt:lpstr>HTTP Server in a Nutshell</vt:lpstr>
      <vt:lpstr>Initializing a Server</vt:lpstr>
      <vt:lpstr>Processing a Request (1 of 2)</vt:lpstr>
      <vt:lpstr>Processing a Request (2 of 2)</vt:lpstr>
      <vt:lpstr>Responding to a Request </vt:lpstr>
      <vt:lpstr>Proxy Server</vt:lpstr>
      <vt:lpstr>Tips for Assignment 1</vt:lpstr>
    </vt:vector>
  </TitlesOfParts>
  <Company>University of Calgary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 Servers and Proxies</dc:title>
  <dc:creator>Maryam Elahi</dc:creator>
  <cp:lastModifiedBy>Maryam Elahi</cp:lastModifiedBy>
  <cp:revision>80</cp:revision>
  <dcterms:created xsi:type="dcterms:W3CDTF">2014-01-18T20:37:36Z</dcterms:created>
  <dcterms:modified xsi:type="dcterms:W3CDTF">2014-01-20T21:35:51Z</dcterms:modified>
</cp:coreProperties>
</file>