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76" r:id="rId4"/>
    <p:sldId id="261" r:id="rId5"/>
    <p:sldId id="262" r:id="rId6"/>
    <p:sldId id="269" r:id="rId7"/>
    <p:sldId id="264" r:id="rId8"/>
    <p:sldId id="270" r:id="rId9"/>
    <p:sldId id="257" r:id="rId10"/>
    <p:sldId id="266" r:id="rId11"/>
    <p:sldId id="267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866" autoAdjust="0"/>
  </p:normalViewPr>
  <p:slideViewPr>
    <p:cSldViewPr snapToGrid="0" snapToObjects="1">
      <p:cViewPr varScale="1">
        <p:scale>
          <a:sx n="125" d="100"/>
          <a:sy n="125" d="100"/>
        </p:scale>
        <p:origin x="9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9F2CF-E940-44A0-8ADE-96877B691687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FA97B-FDD1-43F4-A844-455ED887F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Interconnecting media</a:t>
            </a:r>
            <a:r>
              <a:rPr lang="en-US" sz="2000" dirty="0" smtClean="0"/>
              <a:t>: cable determine the speed at which the data may be transmitted.</a:t>
            </a:r>
          </a:p>
          <a:p>
            <a:pPr lvl="1"/>
            <a:r>
              <a:rPr lang="en-US" sz="1800" dirty="0" smtClean="0"/>
              <a:t>Coaxial cable, twisted Pair Cables</a:t>
            </a:r>
          </a:p>
          <a:p>
            <a:pPr lvl="1"/>
            <a:r>
              <a:rPr lang="en-US" sz="1800" dirty="0" err="1" smtClean="0"/>
              <a:t>Fibre</a:t>
            </a:r>
            <a:r>
              <a:rPr lang="en-US" sz="1800" dirty="0" smtClean="0"/>
              <a:t> optic cable: it provides very high immunity to pickup and radiation as well as allowing very high data rates to be communicated.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FA97B-FDD1-43F4-A844-455ED887F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48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Hub: a physical-layer device that acts on individual bits rather than frames. When a bit arrives from one interface, the hub simply re-creates the bit, boost its energy strength, and transmit the bit onto all other interface </a:t>
            </a:r>
          </a:p>
          <a:p>
            <a:pPr marL="118872" indent="0">
              <a:buNone/>
            </a:pPr>
            <a:r>
              <a:rPr lang="en-US" sz="1200" dirty="0" smtClean="0"/>
              <a:t> </a:t>
            </a:r>
          </a:p>
          <a:p>
            <a:r>
              <a:rPr lang="en-US" sz="1200" dirty="0" smtClean="0"/>
              <a:t>Hub-based star network: Hub sends a copy out on all of its other interfaces for whatever it receives.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FA97B-FDD1-43F4-A844-455ED887F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66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5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43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07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9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3/15/2014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3/15/2014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barn.com/collections/diagrams/ethernet-original/composit-ethernet-sketch.jpg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Ethernet 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University of Calgary – CPSC 441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Ethernet IEEE 802.3 Frame Format /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altLang="he-IL" dirty="0" smtClean="0"/>
              <a:t>Frame structures are developed within the MAC layer of the protocol stack.</a:t>
            </a:r>
          </a:p>
          <a:p>
            <a:endParaRPr lang="en-US" altLang="he-IL" b="1" dirty="0" smtClean="0"/>
          </a:p>
          <a:p>
            <a:r>
              <a:rPr lang="en-US" altLang="he-IL" b="1" dirty="0" smtClean="0"/>
              <a:t>10 </a:t>
            </a:r>
            <a:r>
              <a:rPr lang="en-US" altLang="he-IL" b="1" dirty="0" smtClean="0"/>
              <a:t>/ 100 Mbps Ethernet MAC data frame format</a:t>
            </a:r>
          </a:p>
          <a:p>
            <a:endParaRPr lang="en-US" altLang="he-IL" b="1" dirty="0" smtClean="0"/>
          </a:p>
          <a:p>
            <a:endParaRPr lang="en-US" altLang="he-IL" b="1" dirty="0" smtClean="0"/>
          </a:p>
          <a:p>
            <a:endParaRPr lang="en-US" altLang="he-IL" b="1" dirty="0" smtClean="0"/>
          </a:p>
          <a:p>
            <a:pPr lvl="1"/>
            <a:endParaRPr lang="en-US" altLang="he-IL" b="1" dirty="0" smtClean="0"/>
          </a:p>
          <a:p>
            <a:pPr lvl="1"/>
            <a:r>
              <a:rPr lang="en-US" altLang="he-IL" b="1" dirty="0" smtClean="0"/>
              <a:t>Header</a:t>
            </a:r>
            <a:r>
              <a:rPr lang="en-US" altLang="he-IL" dirty="0" smtClean="0"/>
              <a:t> </a:t>
            </a:r>
            <a:endParaRPr lang="en-US" altLang="he-IL" dirty="0" smtClean="0"/>
          </a:p>
          <a:p>
            <a:pPr lvl="2"/>
            <a:r>
              <a:rPr lang="en-US" altLang="he-IL" dirty="0" smtClean="0">
                <a:solidFill>
                  <a:srgbClr val="A23A28"/>
                </a:solidFill>
              </a:rPr>
              <a:t>Preamble (PRE) </a:t>
            </a:r>
            <a:r>
              <a:rPr lang="en-US" altLang="he-IL" dirty="0" smtClean="0"/>
              <a:t>- informs the receiving stations that a frame is starting as well as enabling </a:t>
            </a:r>
            <a:r>
              <a:rPr lang="en-US" altLang="he-IL" dirty="0" smtClean="0"/>
              <a:t>synchronization. </a:t>
            </a:r>
            <a:endParaRPr lang="en-US" altLang="he-IL" dirty="0" smtClean="0"/>
          </a:p>
          <a:p>
            <a:pPr lvl="2"/>
            <a:r>
              <a:rPr lang="en-US" altLang="he-IL" dirty="0" smtClean="0">
                <a:solidFill>
                  <a:srgbClr val="A23A28"/>
                </a:solidFill>
              </a:rPr>
              <a:t>Start Of Frame delimiter (SOF)</a:t>
            </a:r>
            <a:endParaRPr lang="en-US" altLang="he-IL" dirty="0" smtClean="0"/>
          </a:p>
          <a:p>
            <a:pPr lvl="2"/>
            <a:r>
              <a:rPr lang="en-US" altLang="he-IL" dirty="0" smtClean="0">
                <a:solidFill>
                  <a:srgbClr val="A23A28"/>
                </a:solidFill>
              </a:rPr>
              <a:t>Destination Address (DA)</a:t>
            </a:r>
            <a:r>
              <a:rPr lang="en-US" altLang="he-IL" dirty="0" smtClean="0"/>
              <a:t> – first bit: 0-an individual address, 1-a group address. The next bit into the DA indicates whether the address is globally administered (0), or local(1). 46 remaining bits-destination address.</a:t>
            </a:r>
          </a:p>
          <a:p>
            <a:pPr lvl="2"/>
            <a:r>
              <a:rPr lang="en-US" altLang="he-IL" dirty="0" smtClean="0">
                <a:solidFill>
                  <a:srgbClr val="A23A28"/>
                </a:solidFill>
              </a:rPr>
              <a:t>Source Address (SA) </a:t>
            </a:r>
            <a:r>
              <a:rPr lang="en-US" altLang="he-IL" dirty="0" smtClean="0"/>
              <a:t>- always an individual address the left most bit is always a zero</a:t>
            </a:r>
          </a:p>
          <a:p>
            <a:pPr lvl="2"/>
            <a:r>
              <a:rPr lang="en-US" altLang="he-IL" dirty="0" smtClean="0">
                <a:solidFill>
                  <a:srgbClr val="A23A28"/>
                </a:solidFill>
              </a:rPr>
              <a:t>Length / Type </a:t>
            </a:r>
            <a:r>
              <a:rPr lang="en-US" altLang="he-IL" dirty="0" smtClean="0"/>
              <a:t>- It provides MAC information and indicates the number of client data types that are contained in the data field of the frame.</a:t>
            </a:r>
          </a:p>
          <a:p>
            <a:pPr lvl="1"/>
            <a:endParaRPr lang="en-US" altLang="he-IL" b="1" dirty="0" smtClean="0"/>
          </a:p>
          <a:p>
            <a:pPr lvl="1"/>
            <a:r>
              <a:rPr lang="en-US" altLang="he-IL" b="1" dirty="0" smtClean="0"/>
              <a:t>Payload</a:t>
            </a:r>
            <a:r>
              <a:rPr lang="en-US" altLang="he-IL" dirty="0" smtClean="0"/>
              <a:t>: </a:t>
            </a:r>
            <a:r>
              <a:rPr lang="en-US" altLang="he-IL" dirty="0" smtClean="0">
                <a:solidFill>
                  <a:schemeClr val="accent2">
                    <a:lumMod val="75000"/>
                  </a:schemeClr>
                </a:solidFill>
              </a:rPr>
              <a:t>Data</a:t>
            </a:r>
            <a:r>
              <a:rPr lang="en-US" altLang="he-IL" dirty="0" smtClean="0"/>
              <a:t> - minimum of 46 bytes, up to 1500 bytes long</a:t>
            </a:r>
          </a:p>
          <a:p>
            <a:pPr lvl="1"/>
            <a:r>
              <a:rPr lang="en-US" altLang="he-IL" b="1" dirty="0" smtClean="0"/>
              <a:t>Trailer</a:t>
            </a:r>
            <a:r>
              <a:rPr lang="en-US" altLang="he-IL" dirty="0" smtClean="0"/>
              <a:t>: </a:t>
            </a:r>
            <a:r>
              <a:rPr lang="en-US" altLang="he-IL" dirty="0" smtClean="0">
                <a:solidFill>
                  <a:srgbClr val="A23A28"/>
                </a:solidFill>
              </a:rPr>
              <a:t>Frame Check Sequence (FCS) </a:t>
            </a:r>
            <a:r>
              <a:rPr lang="en-US" altLang="he-IL" dirty="0" smtClean="0"/>
              <a:t>- This field is four bytes long. It contains a 32 bit Cyclic Redundancy Check (CRC).</a:t>
            </a:r>
            <a:endParaRPr lang="en-US" dirty="0" smtClean="0"/>
          </a:p>
          <a:p>
            <a:endParaRPr lang="en-US" altLang="he-IL" dirty="0" smtClean="0"/>
          </a:p>
          <a:p>
            <a:endParaRPr lang="en-US" alt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ethernet-fram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31440" y="2810002"/>
            <a:ext cx="4843780" cy="88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Ethernet IEEE 802.3 Frame Format /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/>
          </a:bodyPr>
          <a:lstStyle/>
          <a:p>
            <a:r>
              <a:rPr lang="en-US" altLang="he-IL" sz="2162" b="1" dirty="0" smtClean="0"/>
              <a:t>1000 Mbps Ethernet MAC data frame format </a:t>
            </a:r>
          </a:p>
          <a:p>
            <a:pPr lvl="1"/>
            <a:r>
              <a:rPr lang="en-US" altLang="he-IL" sz="1946" dirty="0" smtClean="0"/>
              <a:t>Extension: When using the 1000Base-X standard, there is a minimum frame size of 416bytes, and for 1000Base-T there is a minimum frame size of 520bytes. </a:t>
            </a:r>
            <a:endParaRPr lang="en-US" altLang="he-IL" sz="1946" b="1" dirty="0" smtClean="0"/>
          </a:p>
          <a:p>
            <a:endParaRPr lang="en-US" altLang="he-IL" b="1" dirty="0" smtClean="0"/>
          </a:p>
          <a:p>
            <a:endParaRPr lang="en-US" altLang="he-IL" b="1" dirty="0" smtClean="0"/>
          </a:p>
          <a:p>
            <a:endParaRPr lang="en-US" altLang="he-IL" sz="2162" b="1" dirty="0" smtClean="0"/>
          </a:p>
          <a:p>
            <a:endParaRPr lang="en-US" altLang="he-IL" sz="2162" b="1" dirty="0" smtClean="0"/>
          </a:p>
          <a:p>
            <a:endParaRPr lang="en-US" alt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 descr="1ge-ethernet-fram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3250" y="3741420"/>
            <a:ext cx="53975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zh-CN" b="1" dirty="0" smtClean="0"/>
              <a:t>Ethernet </a:t>
            </a:r>
            <a:r>
              <a:rPr lang="en-CA" altLang="zh-CN" dirty="0" smtClean="0"/>
              <a:t>Media Ac</a:t>
            </a:r>
            <a:r>
              <a:rPr lang="en-CA" altLang="zh-CN" b="1" dirty="0" smtClean="0"/>
              <a:t>cess Control Method</a:t>
            </a:r>
            <a:endParaRPr lang="en-US" b="1" dirty="0"/>
          </a:p>
        </p:txBody>
      </p:sp>
      <p:pic>
        <p:nvPicPr>
          <p:cNvPr id="5" name="Content Placeholder 4" descr="0054_csm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02441" y="3550919"/>
            <a:ext cx="4535819" cy="3200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512" y="1638300"/>
            <a:ext cx="8229600" cy="5032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dirty="0"/>
              <a:t>Ethernet uses CSMA/CD: </a:t>
            </a:r>
            <a:endParaRPr lang="en-US" dirty="0" smtClean="0"/>
          </a:p>
          <a:p>
            <a:pPr marL="118872">
              <a:buClr>
                <a:schemeClr val="accent1"/>
              </a:buClr>
              <a:buSzPct val="80000"/>
              <a:defRPr/>
            </a:pPr>
            <a:r>
              <a:rPr lang="en-US" b="1" dirty="0">
                <a:solidFill>
                  <a:srgbClr val="0070C0"/>
                </a:solidFill>
              </a:rPr>
              <a:t>	</a:t>
            </a:r>
            <a:r>
              <a:rPr lang="en-US" b="1" dirty="0" smtClean="0">
                <a:solidFill>
                  <a:srgbClr val="0070C0"/>
                </a:solidFill>
              </a:rPr>
              <a:t>Carrier </a:t>
            </a:r>
            <a:r>
              <a:rPr lang="en-US" b="1" dirty="0">
                <a:solidFill>
                  <a:srgbClr val="0070C0"/>
                </a:solidFill>
              </a:rPr>
              <a:t>Sense Multiple Access / Collision </a:t>
            </a:r>
            <a:r>
              <a:rPr lang="en-US" b="1" dirty="0" smtClean="0">
                <a:solidFill>
                  <a:srgbClr val="0070C0"/>
                </a:solidFill>
              </a:rPr>
              <a:t>Detection	</a:t>
            </a:r>
            <a:endParaRPr lang="en-US" b="1" dirty="0">
              <a:solidFill>
                <a:srgbClr val="0070C0"/>
              </a:solidFill>
            </a:endParaRPr>
          </a:p>
          <a:p>
            <a:pPr marL="4389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 smtClean="0"/>
          </a:p>
          <a:p>
            <a:pPr marL="4389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Carrier </a:t>
            </a:r>
            <a:r>
              <a:rPr lang="en-US" dirty="0"/>
              <a:t>Sense: each station listens on the network for traffic and it can detect when the network is quiet. </a:t>
            </a:r>
          </a:p>
          <a:p>
            <a:pPr marL="4389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 smtClean="0"/>
          </a:p>
          <a:p>
            <a:pPr marL="4389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Multiple </a:t>
            </a:r>
            <a:r>
              <a:rPr lang="en-US" dirty="0"/>
              <a:t>Access: the stations are able to determine for themselves whether they </a:t>
            </a:r>
            <a:r>
              <a:rPr lang="en-US" dirty="0" smtClean="0"/>
              <a:t>should </a:t>
            </a:r>
            <a:r>
              <a:rPr lang="en-US" dirty="0"/>
              <a:t>transmit.</a:t>
            </a:r>
          </a:p>
          <a:p>
            <a:pPr marL="4389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 smtClean="0"/>
          </a:p>
          <a:p>
            <a:pPr marL="4389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Collision </a:t>
            </a:r>
            <a:r>
              <a:rPr lang="en-US" dirty="0"/>
              <a:t>Detect</a:t>
            </a:r>
            <a:r>
              <a:rPr lang="en-US" dirty="0" smtClean="0"/>
              <a:t>: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 smtClean="0"/>
              <a:t>	it is still possible that two 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stations will start to transmit 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at virtually the same time. 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If this occurs then the stations 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</a:t>
            </a:r>
            <a:r>
              <a:rPr lang="en-US" sz="1600" dirty="0" smtClean="0"/>
              <a:t>detect collision </a:t>
            </a:r>
            <a:r>
              <a:rPr lang="en-US" sz="1600" dirty="0"/>
              <a:t>and </a:t>
            </a:r>
            <a:r>
              <a:rPr lang="en-US" sz="1600" dirty="0" smtClean="0"/>
              <a:t>will </a:t>
            </a:r>
            <a:endParaRPr lang="en-US" sz="1600" dirty="0"/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stop transmitting. They then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back off a random amount of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time before attempting a </a:t>
            </a:r>
          </a:p>
          <a:p>
            <a:pPr marL="118872" lvl="1">
              <a:buClr>
                <a:schemeClr val="accent1"/>
              </a:buClr>
              <a:buSzPct val="80000"/>
            </a:pPr>
            <a:r>
              <a:rPr lang="en-US" sz="1600" dirty="0"/>
              <a:t>	retransmission. </a:t>
            </a:r>
          </a:p>
          <a:p>
            <a:pPr marL="438912" marR="0" lvl="0" indent="-320040" defTabSz="914400" fontAlgn="auto"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8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sz="4000" dirty="0" smtClean="0"/>
              <a:t>CSMA/CD Algorithm</a:t>
            </a:r>
            <a:endParaRPr lang="zh-CN" altLang="en-US" sz="4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 descr="http://soultrav.files.wordpress.com/2010/11/csma-c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5560" y="1700808"/>
            <a:ext cx="4680520" cy="4968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6730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Gigabit Ethernet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1800" dirty="0" smtClean="0"/>
              <a:t>The next development of the Ethernet standard beyond the popular 100Base-T version.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Provides </a:t>
            </a:r>
            <a:r>
              <a:rPr lang="en-US" altLang="zh-CN" sz="1800" dirty="0"/>
              <a:t>for half and full duplex operation at speeds of 1000 Mbps.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It is particularly easy to install because the 1000Base-T variant is designed to run over Cat 5 UTP (unshielded twisted pair) that is widely and cheaply available.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Uses </a:t>
            </a:r>
            <a:r>
              <a:rPr lang="en-US" altLang="zh-CN" sz="1800" dirty="0"/>
              <a:t>the 802.3 Ethernet frame formats.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Uses </a:t>
            </a:r>
            <a:r>
              <a:rPr lang="en-US" altLang="zh-CN" sz="1800" dirty="0"/>
              <a:t>the CSMA/CD access method with support for one repeater per collision domain.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Provides </a:t>
            </a:r>
            <a:r>
              <a:rPr lang="en-US" altLang="zh-CN" sz="1800" dirty="0"/>
              <a:t>backward compatibility with 10BASE-T and 100BASE-T technologies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96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Gigabit Ethernet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800" dirty="0" smtClean="0"/>
              <a:t>Provide for half and full duplex operation at speeds of 1000 Mbps.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Use the 802.3 Ethernet frame formats.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Use the CSMA/CD access method with support for one repeater per collision domain.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Provide backward compatibility with 10BASE-T and 100BASE-T technologies.</a:t>
            </a:r>
          </a:p>
          <a:p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66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Reference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sz="1800" dirty="0" smtClean="0"/>
              <a:t>http://www.radio-electronics.com/info/telecommunications_networks/ethernet/100-mbps-ieee-802-3u-base-t.php</a:t>
            </a:r>
          </a:p>
          <a:p>
            <a:endParaRPr lang="en-CA" altLang="zh-CN" sz="1800" dirty="0" smtClean="0"/>
          </a:p>
          <a:p>
            <a:r>
              <a:rPr lang="en-CA" altLang="zh-CN" sz="1800" dirty="0" smtClean="0"/>
              <a:t>http</a:t>
            </a:r>
            <a:r>
              <a:rPr lang="en-CA" altLang="zh-CN" sz="1800" dirty="0" smtClean="0"/>
              <a:t>://www.fujitsu.com/downloads/TEL/fnc/pdfservices/ethernet-prerequisite.pdf</a:t>
            </a:r>
          </a:p>
          <a:p>
            <a:endParaRPr lang="en-CA" altLang="zh-CN" sz="1800" dirty="0" smtClean="0"/>
          </a:p>
          <a:p>
            <a:r>
              <a:rPr lang="en-CA" altLang="zh-CN" sz="1800" dirty="0"/>
              <a:t>http://www.eie.polyu.edu.hk/~em/it0607pdf/7%20Ethernet.ppt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5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Ethernet</a:t>
            </a:r>
            <a:r>
              <a:rPr lang="en-US" sz="2000" dirty="0"/>
              <a:t>, defined under </a:t>
            </a:r>
            <a:r>
              <a:rPr lang="en-US" sz="2000" dirty="0">
                <a:solidFill>
                  <a:srgbClr val="C00000"/>
                </a:solidFill>
              </a:rPr>
              <a:t>IEEE 802.3</a:t>
            </a:r>
            <a:r>
              <a:rPr lang="en-US" sz="2000" dirty="0"/>
              <a:t>, is one of today's </a:t>
            </a:r>
            <a:r>
              <a:rPr lang="en-US" sz="2000" dirty="0" smtClean="0"/>
              <a:t>most </a:t>
            </a:r>
            <a:r>
              <a:rPr lang="en-US" sz="2000" dirty="0"/>
              <a:t>widely used data communications standards </a:t>
            </a:r>
            <a:endParaRPr lang="en-US" sz="2000" dirty="0" smtClean="0"/>
          </a:p>
          <a:p>
            <a:pPr lvl="1"/>
            <a:r>
              <a:rPr lang="en-US" sz="1800" dirty="0" smtClean="0"/>
              <a:t>It </a:t>
            </a:r>
            <a:r>
              <a:rPr lang="en-US" sz="1800" dirty="0"/>
              <a:t>finds its major use in Local Area </a:t>
            </a:r>
            <a:r>
              <a:rPr lang="en-US" sz="1800" dirty="0" smtClean="0"/>
              <a:t>Networks </a:t>
            </a:r>
            <a:r>
              <a:rPr lang="en-US" sz="1800" dirty="0"/>
              <a:t>(LAN) </a:t>
            </a:r>
            <a:endParaRPr lang="en-US" sz="1800" dirty="0" smtClean="0"/>
          </a:p>
          <a:p>
            <a:pPr lvl="1"/>
            <a:r>
              <a:rPr lang="en-US" sz="1800" dirty="0" smtClean="0"/>
              <a:t>It </a:t>
            </a:r>
            <a:r>
              <a:rPr lang="en-US" sz="1800" dirty="0"/>
              <a:t>has largely replaced competing wired LAN technologies </a:t>
            </a:r>
          </a:p>
          <a:p>
            <a:endParaRPr lang="en-US" sz="2000" dirty="0" smtClean="0"/>
          </a:p>
          <a:p>
            <a:r>
              <a:rPr lang="en-US" sz="2000" dirty="0" smtClean="0"/>
              <a:t>Founded </a:t>
            </a:r>
            <a:r>
              <a:rPr lang="en-US" sz="2000" dirty="0"/>
              <a:t>by Xerox Palo Alto Research Center </a:t>
            </a:r>
            <a:r>
              <a:rPr lang="en-US" sz="2000" dirty="0" smtClean="0"/>
              <a:t>in 1975 </a:t>
            </a:r>
            <a:endParaRPr lang="en-US" sz="2000" dirty="0"/>
          </a:p>
          <a:p>
            <a:pPr marL="118872" indent="0">
              <a:buNone/>
            </a:pPr>
            <a:r>
              <a:rPr lang="en-US" sz="2000" dirty="0"/>
              <a:t> </a:t>
            </a:r>
          </a:p>
          <a:p>
            <a:r>
              <a:rPr lang="en-US" sz="2000" dirty="0" smtClean="0"/>
              <a:t>Originally </a:t>
            </a:r>
            <a:r>
              <a:rPr lang="en-US" sz="2000" dirty="0"/>
              <a:t>designed as a 2.94 Mbps system to connect </a:t>
            </a:r>
            <a:r>
              <a:rPr lang="en-US" sz="2000" dirty="0" smtClean="0"/>
              <a:t>100 </a:t>
            </a:r>
            <a:r>
              <a:rPr lang="en-US" sz="2000" dirty="0"/>
              <a:t>computers on a 1 km cable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Later</a:t>
            </a:r>
            <a:r>
              <a:rPr lang="en-US" sz="2000" dirty="0"/>
              <a:t>, Xerox, Intel and DEC drew up a standard </a:t>
            </a:r>
            <a:r>
              <a:rPr lang="en-US" sz="2000" dirty="0" smtClean="0"/>
              <a:t>to support 10 Mbps, which was later basis </a:t>
            </a:r>
            <a:r>
              <a:rPr lang="en-US" sz="2000" dirty="0"/>
              <a:t>for the IEEE’s 802.3 specification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ETHER-net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837" y="2166620"/>
            <a:ext cx="3514725" cy="1800225"/>
          </a:xfrm>
        </p:spPr>
      </p:pic>
      <p:sp>
        <p:nvSpPr>
          <p:cNvPr id="7" name="TextBox 6"/>
          <p:cNvSpPr txBox="1"/>
          <p:nvPr/>
        </p:nvSpPr>
        <p:spPr>
          <a:xfrm>
            <a:off x="533400" y="4725289"/>
            <a:ext cx="82296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dirty="0"/>
              <a:t>An original drawing describing Ethernet by Bob </a:t>
            </a:r>
            <a:r>
              <a:rPr lang="en-US" dirty="0" smtClean="0"/>
              <a:t>Metcalfe</a:t>
            </a:r>
          </a:p>
          <a:p>
            <a:pPr marL="0" lvl="1" algn="ctr"/>
            <a:endParaRPr lang="en-US" sz="1050" dirty="0" smtClean="0"/>
          </a:p>
          <a:p>
            <a:pPr marL="0" lvl="1" algn="ctr"/>
            <a:r>
              <a:rPr lang="en-US" sz="1050" dirty="0" smtClean="0"/>
              <a:t>A more detailed drawing</a:t>
            </a:r>
            <a:r>
              <a:rPr lang="en-US" sz="1050" dirty="0"/>
              <a:t>: </a:t>
            </a:r>
            <a:r>
              <a:rPr lang="en-US" sz="1050" dirty="0">
                <a:hlinkClick r:id="rId3"/>
              </a:rPr>
              <a:t>http://</a:t>
            </a:r>
            <a:r>
              <a:rPr lang="en-US" sz="1050" dirty="0" smtClean="0">
                <a:hlinkClick r:id="rId3"/>
              </a:rPr>
              <a:t>www.digibarn.com/collections/diagrams/ethernet-original/composit-ethernet-sketch.jpg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0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Two Main Elements of Ethernet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The </a:t>
            </a:r>
            <a:r>
              <a:rPr lang="en-US" sz="2000" b="1" dirty="0" smtClean="0">
                <a:solidFill>
                  <a:srgbClr val="C00000"/>
                </a:solidFill>
              </a:rPr>
              <a:t>network nodes</a:t>
            </a:r>
            <a:r>
              <a:rPr lang="en-US" sz="2000" dirty="0" smtClean="0"/>
              <a:t>: </a:t>
            </a:r>
            <a:r>
              <a:rPr lang="en-US" sz="2000" dirty="0" smtClean="0"/>
              <a:t>The </a:t>
            </a:r>
            <a:r>
              <a:rPr lang="en-US" sz="2000" dirty="0" smtClean="0"/>
              <a:t>points to and from which </a:t>
            </a:r>
            <a:r>
              <a:rPr lang="en-US" sz="2000" dirty="0" smtClean="0"/>
              <a:t>the communication </a:t>
            </a:r>
            <a:r>
              <a:rPr lang="en-US" sz="2000" dirty="0" smtClean="0"/>
              <a:t>takes place. </a:t>
            </a:r>
          </a:p>
          <a:p>
            <a:pPr lvl="1"/>
            <a:r>
              <a:rPr lang="en-US" sz="1800" dirty="0" smtClean="0"/>
              <a:t>Data Terminal Equipment: devices such as PCs, file servers, print servers.</a:t>
            </a:r>
          </a:p>
          <a:p>
            <a:pPr lvl="1"/>
            <a:r>
              <a:rPr lang="en-US" sz="1800" dirty="0" smtClean="0"/>
              <a:t>Data Communications Equipment: </a:t>
            </a:r>
            <a:r>
              <a:rPr lang="en-US" sz="1800" dirty="0" smtClean="0"/>
              <a:t>devices that </a:t>
            </a:r>
            <a:r>
              <a:rPr lang="en-US" sz="1800" dirty="0" smtClean="0"/>
              <a:t>receive and forward the data frames across the network, </a:t>
            </a:r>
            <a:r>
              <a:rPr lang="en-US" sz="1800" dirty="0" smtClean="0"/>
              <a:t>e.g</a:t>
            </a:r>
            <a:r>
              <a:rPr lang="en-US" sz="1800" dirty="0" smtClean="0"/>
              <a:t>.,</a:t>
            </a:r>
            <a:r>
              <a:rPr lang="en-US" sz="1800" dirty="0" smtClean="0"/>
              <a:t> repeaters, switches, routers.</a:t>
            </a:r>
          </a:p>
          <a:p>
            <a:pPr lvl="1"/>
            <a:endParaRPr lang="en-US" sz="1800" dirty="0" smtClean="0"/>
          </a:p>
          <a:p>
            <a:r>
              <a:rPr lang="en-US" sz="2000" b="1" dirty="0">
                <a:solidFill>
                  <a:srgbClr val="C00000"/>
                </a:solidFill>
              </a:rPr>
              <a:t>Interconnecting media</a:t>
            </a:r>
            <a:r>
              <a:rPr lang="en-US" sz="2000" dirty="0"/>
              <a:t>: </a:t>
            </a:r>
            <a:r>
              <a:rPr lang="en-US" sz="2000" dirty="0" smtClean="0"/>
              <a:t>The cable that connects the network nodes, the type determines </a:t>
            </a:r>
            <a:r>
              <a:rPr lang="en-US" sz="2000" dirty="0"/>
              <a:t>the speed at which the data may be transmitted.</a:t>
            </a:r>
          </a:p>
          <a:p>
            <a:pPr lvl="1"/>
            <a:r>
              <a:rPr lang="en-US" sz="1800" dirty="0"/>
              <a:t>Coaxial </a:t>
            </a:r>
            <a:r>
              <a:rPr lang="en-US" sz="1800" dirty="0" smtClean="0"/>
              <a:t>Cable, Twisted </a:t>
            </a:r>
            <a:r>
              <a:rPr lang="en-US" sz="1800" dirty="0"/>
              <a:t>Pair </a:t>
            </a:r>
            <a:r>
              <a:rPr lang="en-US" sz="1800" dirty="0" smtClean="0"/>
              <a:t>Cables, Fiber Optic Cables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Ethernet network topologies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" y="1752601"/>
            <a:ext cx="8229600" cy="76199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Point to point</a:t>
            </a:r>
            <a:r>
              <a:rPr lang="en-US" sz="2000" dirty="0" smtClean="0"/>
              <a:t>: </a:t>
            </a:r>
            <a:r>
              <a:rPr lang="en-US" sz="1800" dirty="0" smtClean="0"/>
              <a:t>This is the simplest configuration as only </a:t>
            </a:r>
            <a:r>
              <a:rPr lang="en-US" sz="1800" dirty="0" smtClean="0">
                <a:solidFill>
                  <a:srgbClr val="A23A28"/>
                </a:solidFill>
              </a:rPr>
              <a:t>two </a:t>
            </a:r>
            <a:r>
              <a:rPr lang="en-US" sz="1800" dirty="0" smtClean="0"/>
              <a:t>network hosts </a:t>
            </a:r>
            <a:r>
              <a:rPr lang="en-US" sz="1800" dirty="0" smtClean="0"/>
              <a:t>are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217-Ethernet-media-and-top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2514600"/>
            <a:ext cx="3761187" cy="37338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499359"/>
            <a:ext cx="44196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lvl="0" indent="-3429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b="1" dirty="0"/>
              <a:t>Coaxial bus:  </a:t>
            </a:r>
            <a:r>
              <a:rPr lang="en-US" dirty="0"/>
              <a:t>Broadcast </a:t>
            </a:r>
            <a:r>
              <a:rPr lang="en-US" dirty="0" smtClean="0"/>
              <a:t>LAN -    all </a:t>
            </a:r>
            <a:r>
              <a:rPr lang="en-US" dirty="0"/>
              <a:t>transmitted frames travel to </a:t>
            </a:r>
            <a:r>
              <a:rPr lang="en-US" dirty="0" smtClean="0"/>
              <a:t>and </a:t>
            </a:r>
            <a:r>
              <a:rPr lang="en-US" dirty="0"/>
              <a:t>are processed by all </a:t>
            </a:r>
            <a:r>
              <a:rPr lang="en-US" dirty="0" smtClean="0"/>
              <a:t>adapters </a:t>
            </a:r>
            <a:r>
              <a:rPr lang="en-US" dirty="0"/>
              <a:t>connected to bus. </a:t>
            </a:r>
            <a:endParaRPr lang="en-US" dirty="0" smtClean="0"/>
          </a:p>
          <a:p>
            <a:pPr marL="457200" indent="-3429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b="1" dirty="0" smtClean="0"/>
              <a:t>Hub-based star </a:t>
            </a:r>
            <a:r>
              <a:rPr lang="en-US" b="1" dirty="0"/>
              <a:t>network:</a:t>
            </a:r>
            <a:r>
              <a:rPr lang="en-US" dirty="0"/>
              <a:t> Also </a:t>
            </a:r>
            <a:r>
              <a:rPr lang="en-US" dirty="0" smtClean="0"/>
              <a:t>broadcast </a:t>
            </a:r>
            <a:r>
              <a:rPr lang="en-US" dirty="0"/>
              <a:t>LAN – hosts are </a:t>
            </a:r>
            <a:r>
              <a:rPr lang="en-US" dirty="0" smtClean="0"/>
              <a:t>directly </a:t>
            </a:r>
            <a:r>
              <a:rPr lang="en-US" dirty="0"/>
              <a:t>connected to a hub with </a:t>
            </a:r>
            <a:r>
              <a:rPr lang="en-US" dirty="0" smtClean="0"/>
              <a:t>twisted-pair </a:t>
            </a:r>
            <a:r>
              <a:rPr lang="en-US" dirty="0"/>
              <a:t>copper wire</a:t>
            </a:r>
            <a:r>
              <a:rPr lang="en-US" dirty="0" smtClean="0"/>
              <a:t>. </a:t>
            </a:r>
            <a:r>
              <a:rPr lang="en-US" dirty="0"/>
              <a:t>Hub sends a copy out on all of its other </a:t>
            </a:r>
            <a:r>
              <a:rPr lang="en-US" dirty="0" smtClean="0"/>
              <a:t>interfaces.</a:t>
            </a:r>
          </a:p>
          <a:p>
            <a:pPr marL="457200" indent="-3429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b="1" dirty="0" smtClean="0"/>
              <a:t>Switch-based star network: </a:t>
            </a:r>
            <a:r>
              <a:rPr lang="en-US" dirty="0" smtClean="0"/>
              <a:t>Hub is replaced by switch, which sends a copy to the target host.</a:t>
            </a:r>
          </a:p>
        </p:txBody>
      </p:sp>
    </p:spTree>
    <p:extLst>
      <p:ext uri="{BB962C8B-B14F-4D97-AF65-F5344CB8AC3E}">
        <p14:creationId xmlns:p14="http://schemas.microsoft.com/office/powerpoint/2010/main" val="18809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Ethernet IEEE 802.3 Standards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5907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802.3 standard defines both MAC </a:t>
            </a:r>
            <a:r>
              <a:rPr lang="en-US" sz="2000" i="1" dirty="0" smtClean="0"/>
              <a:t>and</a:t>
            </a:r>
            <a:r>
              <a:rPr lang="en-US" sz="2000" dirty="0" smtClean="0"/>
              <a:t> physical layer details</a:t>
            </a:r>
          </a:p>
          <a:p>
            <a:endParaRPr lang="en-US" altLang="he-IL" sz="2000" dirty="0" smtClean="0">
              <a:solidFill>
                <a:schemeClr val="accent2"/>
              </a:solidFill>
            </a:endParaRPr>
          </a:p>
          <a:p>
            <a:endParaRPr lang="en-US" altLang="he-IL" sz="2000" dirty="0"/>
          </a:p>
          <a:p>
            <a:endParaRPr lang="en-US" alt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" name="Picture 29" descr="4EDECD37-BB9D-4F24-8173-4CE5B95639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895600"/>
            <a:ext cx="5124947" cy="3498850"/>
          </a:xfrm>
          <a:prstGeom prst="rect">
            <a:avLst/>
          </a:prstGeom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209800"/>
            <a:ext cx="428385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38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Ethernet IEEE 802.3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Ethernet </a:t>
            </a:r>
            <a:r>
              <a:rPr lang="en-US" sz="2000" dirty="0" smtClean="0"/>
              <a:t>Naming</a:t>
            </a:r>
            <a:r>
              <a:rPr lang="en-US" sz="2000" dirty="0" smtClean="0"/>
              <a:t>: three parts, e.g.,</a:t>
            </a:r>
          </a:p>
          <a:p>
            <a:pPr marL="118872" indent="0">
              <a:buNone/>
            </a:pPr>
            <a:endParaRPr lang="en-US" sz="2000" dirty="0" smtClean="0"/>
          </a:p>
          <a:p>
            <a:pPr marL="118872" indent="0" algn="ctr">
              <a:buNone/>
            </a:pPr>
            <a:r>
              <a:rPr lang="en-US" sz="2000" dirty="0" smtClean="0"/>
              <a:t>Example:</a:t>
            </a:r>
            <a:r>
              <a:rPr lang="en-US" sz="2000" dirty="0" smtClean="0">
                <a:solidFill>
                  <a:srgbClr val="0070C0"/>
                </a:solidFill>
              </a:rPr>
              <a:t>10Base-T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0070C0"/>
                </a:solidFill>
              </a:rPr>
              <a:t>100Base-T</a:t>
            </a:r>
          </a:p>
          <a:p>
            <a:pPr marL="118872" indent="0">
              <a:buNone/>
            </a:pPr>
            <a:endParaRPr lang="en-US" sz="2000" dirty="0" smtClean="0"/>
          </a:p>
          <a:p>
            <a:r>
              <a:rPr lang="en-US" sz="2000" dirty="0" smtClean="0"/>
              <a:t>The first number (typically one of 10, 100, or 1000) indicates the </a:t>
            </a:r>
            <a:r>
              <a:rPr lang="en-US" sz="2000" dirty="0" smtClean="0">
                <a:solidFill>
                  <a:srgbClr val="C00000"/>
                </a:solidFill>
              </a:rPr>
              <a:t>transmission speed</a:t>
            </a:r>
            <a:r>
              <a:rPr lang="en-US" sz="2000" dirty="0" smtClean="0"/>
              <a:t> in megabits per second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The second term indicates </a:t>
            </a:r>
            <a:r>
              <a:rPr lang="en-US" sz="2000" dirty="0">
                <a:solidFill>
                  <a:srgbClr val="C00000"/>
                </a:solidFill>
              </a:rPr>
              <a:t>transmission type</a:t>
            </a:r>
            <a:r>
              <a:rPr lang="en-US" sz="2000" dirty="0" smtClean="0"/>
              <a:t>: </a:t>
            </a:r>
            <a:endParaRPr lang="en-US" sz="2000" dirty="0" smtClean="0"/>
          </a:p>
          <a:p>
            <a:pPr lvl="1"/>
            <a:r>
              <a:rPr lang="en-US" sz="1800" dirty="0" smtClean="0"/>
              <a:t>BASE </a:t>
            </a:r>
            <a:r>
              <a:rPr lang="en-US" sz="1800" dirty="0" smtClean="0"/>
              <a:t>= </a:t>
            </a:r>
            <a:r>
              <a:rPr lang="en-US" sz="1800" dirty="0" smtClean="0"/>
              <a:t>baseband </a:t>
            </a:r>
          </a:p>
          <a:p>
            <a:pPr lvl="1"/>
            <a:r>
              <a:rPr lang="en-US" sz="1800" dirty="0" smtClean="0"/>
              <a:t>BROAD </a:t>
            </a:r>
            <a:r>
              <a:rPr lang="en-US" sz="1800" dirty="0" smtClean="0"/>
              <a:t>= broadband.</a:t>
            </a:r>
          </a:p>
          <a:p>
            <a:endParaRPr lang="en-US" sz="2000" dirty="0" smtClean="0"/>
          </a:p>
          <a:p>
            <a:r>
              <a:rPr lang="en-US" sz="2000" dirty="0"/>
              <a:t>The final part refers to the physical media itself </a:t>
            </a:r>
            <a:endParaRPr lang="en-US" sz="2000" dirty="0" smtClean="0"/>
          </a:p>
          <a:p>
            <a:pPr lvl="1"/>
            <a:r>
              <a:rPr lang="en-US" sz="1600" dirty="0" smtClean="0"/>
              <a:t>T</a:t>
            </a:r>
            <a:r>
              <a:rPr lang="en-US" sz="1600" dirty="0" smtClean="0"/>
              <a:t>: means unshielded twisted-pair cables. Further numbers indicate the number of twisted pairs available. For example in 100BASE-T4, the T4 indicates four twisted pairs</a:t>
            </a:r>
            <a:r>
              <a:rPr lang="en-US" sz="1600" dirty="0" smtClean="0"/>
              <a:t>.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3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100BaseT Ethernet (Fast Ethernet) is defined under the 802.3 family </a:t>
            </a:r>
            <a:r>
              <a:rPr lang="en-US" sz="1800" dirty="0" smtClean="0"/>
              <a:t>of </a:t>
            </a:r>
            <a:r>
              <a:rPr lang="en-US" sz="1800" dirty="0"/>
              <a:t>standards under 802.3u. </a:t>
            </a:r>
          </a:p>
          <a:p>
            <a:pPr marL="118872" indent="0">
              <a:buNone/>
            </a:pPr>
            <a:r>
              <a:rPr lang="en-US" sz="1800" dirty="0"/>
              <a:t> </a:t>
            </a:r>
          </a:p>
          <a:p>
            <a:r>
              <a:rPr lang="en-US" sz="1800" dirty="0" smtClean="0"/>
              <a:t>One </a:t>
            </a:r>
            <a:r>
              <a:rPr lang="en-US" sz="1800" dirty="0"/>
              <a:t>of the most widely used forms of Ethernet. </a:t>
            </a:r>
          </a:p>
          <a:p>
            <a:pPr marL="118872" indent="0">
              <a:buNone/>
            </a:pPr>
            <a:r>
              <a:rPr lang="en-US" sz="1800" dirty="0"/>
              <a:t> </a:t>
            </a:r>
          </a:p>
          <a:p>
            <a:r>
              <a:rPr lang="en-US" sz="1800" dirty="0" smtClean="0"/>
              <a:t>All </a:t>
            </a:r>
            <a:r>
              <a:rPr lang="en-US" sz="1800" dirty="0"/>
              <a:t>the nodes within the network share the 100 Mbps bandwidth. </a:t>
            </a:r>
          </a:p>
          <a:p>
            <a:endParaRPr lang="en-US" sz="1800" dirty="0"/>
          </a:p>
          <a:p>
            <a:r>
              <a:rPr lang="en-US" sz="1800" dirty="0" smtClean="0"/>
              <a:t>It </a:t>
            </a:r>
            <a:r>
              <a:rPr lang="en-US" sz="1800" dirty="0"/>
              <a:t>uses the CSMA/CD access method, but there are some minor </a:t>
            </a:r>
            <a:r>
              <a:rPr lang="en-US" sz="1800" dirty="0" smtClean="0"/>
              <a:t>differences </a:t>
            </a:r>
            <a:r>
              <a:rPr lang="en-US" sz="1800" dirty="0"/>
              <a:t>in the way the overall system operates. </a:t>
            </a:r>
          </a:p>
          <a:p>
            <a:pPr marL="118872" indent="0">
              <a:buNone/>
            </a:pPr>
            <a:r>
              <a:rPr lang="en-US" sz="1800" dirty="0"/>
              <a:t> </a:t>
            </a:r>
          </a:p>
          <a:p>
            <a:r>
              <a:rPr lang="en-US" sz="1800" dirty="0" smtClean="0"/>
              <a:t>It </a:t>
            </a:r>
            <a:r>
              <a:rPr lang="en-US" sz="1800" dirty="0"/>
              <a:t>runs on UTP or optical fiber cable and uses a star topology.</a:t>
            </a:r>
          </a:p>
        </p:txBody>
      </p:sp>
    </p:spTree>
    <p:extLst>
      <p:ext uri="{BB962C8B-B14F-4D97-AF65-F5344CB8AC3E}">
        <p14:creationId xmlns:p14="http://schemas.microsoft.com/office/powerpoint/2010/main" val="298765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M</a:t>
            </a:r>
            <a:r>
              <a:rPr lang="en-US" sz="2000" dirty="0" smtClean="0"/>
              <a:t>edia </a:t>
            </a:r>
            <a:r>
              <a:rPr lang="en-US" sz="2000" b="1" dirty="0" smtClean="0"/>
              <a:t>A</a:t>
            </a:r>
            <a:r>
              <a:rPr lang="en-US" sz="2000" dirty="0" smtClean="0"/>
              <a:t>ccess </a:t>
            </a:r>
            <a:r>
              <a:rPr lang="en-US" sz="2000" b="1" dirty="0" smtClean="0"/>
              <a:t>C</a:t>
            </a:r>
            <a:r>
              <a:rPr lang="en-US" sz="2000" dirty="0" smtClean="0"/>
              <a:t>ontrol Address:</a:t>
            </a:r>
          </a:p>
          <a:p>
            <a:pPr lvl="1"/>
            <a:r>
              <a:rPr lang="en-US" sz="1800" dirty="0" smtClean="0"/>
              <a:t>A unique </a:t>
            </a:r>
            <a:r>
              <a:rPr lang="en-US" sz="1800" dirty="0"/>
              <a:t>identifier assigned to network </a:t>
            </a:r>
            <a:r>
              <a:rPr lang="en-US" sz="1800" dirty="0" smtClean="0"/>
              <a:t>interfaces</a:t>
            </a:r>
          </a:p>
          <a:p>
            <a:pPr lvl="1"/>
            <a:r>
              <a:rPr lang="en-US" sz="1800" dirty="0" smtClean="0"/>
              <a:t>Assigned by the manufacturer, stored in the hardware</a:t>
            </a:r>
          </a:p>
          <a:p>
            <a:pPr lvl="1"/>
            <a:r>
              <a:rPr lang="en-US" sz="1800" dirty="0" smtClean="0"/>
              <a:t>Usually </a:t>
            </a:r>
            <a:r>
              <a:rPr lang="en-US" sz="1800" dirty="0"/>
              <a:t>permanent, no </a:t>
            </a:r>
            <a:r>
              <a:rPr lang="en-US" sz="1800" dirty="0" smtClean="0"/>
              <a:t>duplication</a:t>
            </a:r>
            <a:endParaRPr lang="en-US" sz="2400" dirty="0" smtClean="0"/>
          </a:p>
          <a:p>
            <a:pPr lvl="1"/>
            <a:r>
              <a:rPr lang="en-US" sz="1800" dirty="0"/>
              <a:t>6-byte address expressed in 12-digit hexadecimal numbers </a:t>
            </a:r>
            <a:endParaRPr lang="en-US" sz="1800" dirty="0" smtClean="0"/>
          </a:p>
          <a:p>
            <a:pPr lvl="2"/>
            <a:r>
              <a:rPr lang="en-US" sz="1400" dirty="0" smtClean="0"/>
              <a:t>The </a:t>
            </a:r>
            <a:r>
              <a:rPr lang="en-US" sz="1400" dirty="0"/>
              <a:t>first 24 bits identify the </a:t>
            </a:r>
            <a:r>
              <a:rPr lang="en-US" sz="1400" dirty="0" smtClean="0"/>
              <a:t>manufacturer</a:t>
            </a:r>
          </a:p>
          <a:p>
            <a:pPr lvl="2"/>
            <a:r>
              <a:rPr lang="en-US" sz="1400" dirty="0" smtClean="0"/>
              <a:t>The second half of the address is known as the extension of board ID. </a:t>
            </a:r>
          </a:p>
          <a:p>
            <a:pPr lvl="1"/>
            <a:r>
              <a:rPr lang="en-US" sz="1800" dirty="0" smtClean="0"/>
              <a:t>e.g., broadcast </a:t>
            </a:r>
            <a:r>
              <a:rPr lang="en-US" sz="1800" dirty="0"/>
              <a:t>address FF-FF-FF-FF-FF-FF 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Link-layer addressing scheme, used </a:t>
            </a:r>
            <a:r>
              <a:rPr lang="en-US" sz="2000" dirty="0"/>
              <a:t>as a network address for most IEEE 802 network technologies, including </a:t>
            </a:r>
            <a:r>
              <a:rPr lang="en-US" sz="2000" b="1" dirty="0">
                <a:solidFill>
                  <a:srgbClr val="0070C0"/>
                </a:solidFill>
              </a:rPr>
              <a:t>Ethernet</a:t>
            </a:r>
            <a:r>
              <a:rPr lang="en-US" sz="2000" dirty="0"/>
              <a:t>. 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Mac </a:t>
            </a:r>
            <a:r>
              <a:rPr lang="en-US" sz="2000" dirty="0"/>
              <a:t>address is analogous to a person’s SIN number, while IP address is analogous to postal address.</a:t>
            </a:r>
            <a:endParaRPr lang="en-US" sz="2000" dirty="0" smtClean="0"/>
          </a:p>
          <a:p>
            <a:pPr lvl="1"/>
            <a:endParaRPr lang="en-US" sz="18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28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119</TotalTime>
  <Words>1092</Words>
  <Application>Microsoft Office PowerPoint</Application>
  <PresentationFormat>On-screen Show (4:3)</PresentationFormat>
  <Paragraphs>162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微软雅黑</vt:lpstr>
      <vt:lpstr>宋体</vt:lpstr>
      <vt:lpstr>Arial</vt:lpstr>
      <vt:lpstr>Calibri</vt:lpstr>
      <vt:lpstr>Century Gothic</vt:lpstr>
      <vt:lpstr>Gisha</vt:lpstr>
      <vt:lpstr>Wingdings</vt:lpstr>
      <vt:lpstr>Wingdings 2</vt:lpstr>
      <vt:lpstr>Wingdings 3</vt:lpstr>
      <vt:lpstr>Module</vt:lpstr>
      <vt:lpstr>Ethernet LANs</vt:lpstr>
      <vt:lpstr>Introduction of Ethernet</vt:lpstr>
      <vt:lpstr>The ETHER-net</vt:lpstr>
      <vt:lpstr>Two Main Elements of Ethernet</vt:lpstr>
      <vt:lpstr>Ethernet network topologies</vt:lpstr>
      <vt:lpstr>Ethernet IEEE 802.3 Standards</vt:lpstr>
      <vt:lpstr>Ethernet IEEE 802.3 Standards</vt:lpstr>
      <vt:lpstr>Fast Ethernet</vt:lpstr>
      <vt:lpstr>MAC Addresses</vt:lpstr>
      <vt:lpstr>Ethernet IEEE 802.3 Frame Format / Structure</vt:lpstr>
      <vt:lpstr>Ethernet IEEE 802.3 Frame Format / Structure</vt:lpstr>
      <vt:lpstr>Ethernet Media Access Control Method</vt:lpstr>
      <vt:lpstr>CSMA/CD Algorithm</vt:lpstr>
      <vt:lpstr>Gigabit Ethernet</vt:lpstr>
      <vt:lpstr>Gigabit Ethernet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Ethernet LANs</dc:title>
  <dc:creator>Maryam Elahi</dc:creator>
  <cp:lastModifiedBy>Maryam Elahi</cp:lastModifiedBy>
  <cp:revision>35</cp:revision>
  <dcterms:created xsi:type="dcterms:W3CDTF">2014-03-16T01:01:45Z</dcterms:created>
  <dcterms:modified xsi:type="dcterms:W3CDTF">2014-03-16T03:01:39Z</dcterms:modified>
</cp:coreProperties>
</file>