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77" r:id="rId2"/>
    <p:sldId id="258" r:id="rId3"/>
    <p:sldId id="313" r:id="rId4"/>
    <p:sldId id="306" r:id="rId5"/>
    <p:sldId id="307" r:id="rId6"/>
    <p:sldId id="314" r:id="rId7"/>
    <p:sldId id="315" r:id="rId8"/>
    <p:sldId id="316" r:id="rId9"/>
    <p:sldId id="317" r:id="rId10"/>
    <p:sldId id="318" r:id="rId11"/>
    <p:sldId id="319" r:id="rId12"/>
    <p:sldId id="320" r:id="rId13"/>
    <p:sldId id="321" r:id="rId14"/>
    <p:sldId id="31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48" autoAdjust="0"/>
    <p:restoredTop sz="89825" autoAdjust="0"/>
  </p:normalViewPr>
  <p:slideViewPr>
    <p:cSldViewPr>
      <p:cViewPr>
        <p:scale>
          <a:sx n="95" d="100"/>
          <a:sy n="95" d="100"/>
        </p:scale>
        <p:origin x="-756" y="792"/>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1/14/2013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04070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1/14/2013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1/14/2013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1/14/2013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1/14/2013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1/14/2013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1/14/2013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1/14/2013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tags" Target="../tags/tag12.xml"/><Relationship Id="rId5" Type="http://schemas.openxmlformats.org/officeDocument/2006/relationships/hyperlink" Target="http://www.zakon.org/robert/internet/timeline/" TargetMode="External"/><Relationship Id="rId4" Type="http://schemas.openxmlformats.org/officeDocument/2006/relationships/hyperlink" Target="https://ieeetv.ieee.org/player/html/viewer?dl="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4.xml"/><Relationship Id="rId7"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1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 Id="rId4" Type="http://schemas.openxmlformats.org/officeDocument/2006/relationships/hyperlink" Target="mailto:zhengxifan0403@gmail.com"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2.xml"/><Relationship Id="rId4" Type="http://schemas.openxmlformats.org/officeDocument/2006/relationships/hyperlink" Target="http://pages.cpsc.ucalgary.ca/~carey/CPSC441"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4.xml"/><Relationship Id="rId4" Type="http://schemas.openxmlformats.org/officeDocument/2006/relationships/hyperlink" Target="http://www.youtube.com/watch?v=9hIQjrMHTv4"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TA: </a:t>
            </a:r>
            <a:r>
              <a:rPr lang="en-US" dirty="0" err="1" smtClean="0"/>
              <a:t>Xifan</a:t>
            </a:r>
            <a:r>
              <a:rPr lang="en-US" dirty="0" smtClean="0"/>
              <a:t> </a:t>
            </a:r>
            <a:r>
              <a:rPr lang="en-US" dirty="0" err="1" smtClean="0"/>
              <a:t>Zheng</a:t>
            </a:r>
            <a:endParaRPr lang="en-US" dirty="0" smtClean="0"/>
          </a:p>
          <a:p>
            <a:r>
              <a:rPr lang="en-US" dirty="0" smtClean="0"/>
              <a:t>Email: zhengxifan0403@gmail.com</a:t>
            </a:r>
          </a:p>
        </p:txBody>
      </p:sp>
      <p:sp>
        <p:nvSpPr>
          <p:cNvPr id="5" name="Title 4"/>
          <p:cNvSpPr>
            <a:spLocks noGrp="1"/>
          </p:cNvSpPr>
          <p:nvPr>
            <p:ph type="title"/>
          </p:nvPr>
        </p:nvSpPr>
        <p:spPr>
          <a:xfrm>
            <a:off x="228600" y="3048000"/>
            <a:ext cx="7239000" cy="1828800"/>
          </a:xfrm>
        </p:spPr>
        <p:txBody>
          <a:bodyPr>
            <a:normAutofit fontScale="90000"/>
          </a:bodyPr>
          <a:lstStyle/>
          <a:p>
            <a:r>
              <a:rPr lang="en-US" sz="7200" b="0" dirty="0" smtClean="0">
                <a:solidFill>
                  <a:prstClr val="white"/>
                </a:solidFill>
              </a:rPr>
              <a:t>Welcome</a:t>
            </a:r>
            <a:r>
              <a:rPr lang="en-US" sz="7200" b="0" dirty="0">
                <a:solidFill>
                  <a:prstClr val="white"/>
                </a:solidFill>
              </a:rPr>
              <a:t> </a:t>
            </a:r>
            <a:r>
              <a:rPr lang="en-US" sz="7200" b="0" dirty="0" smtClean="0">
                <a:solidFill>
                  <a:prstClr val="white"/>
                </a:solidFill>
              </a:rPr>
              <a:t>to </a:t>
            </a:r>
            <a:br>
              <a:rPr lang="en-US" sz="7200" b="0" dirty="0" smtClean="0">
                <a:solidFill>
                  <a:prstClr val="white"/>
                </a:solidFill>
              </a:rPr>
            </a:br>
            <a:r>
              <a:rPr lang="en-US" sz="7200" b="0" dirty="0" smtClean="0">
                <a:solidFill>
                  <a:prstClr val="white"/>
                </a:solidFill>
              </a:rPr>
              <a:t>CPSC 441!</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History of the Internet - 3</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10" name="Rectangle 3"/>
          <p:cNvSpPr txBox="1">
            <a:spLocks noChangeArrowheads="1"/>
          </p:cNvSpPr>
          <p:nvPr/>
        </p:nvSpPr>
        <p:spPr>
          <a:xfrm>
            <a:off x="533400" y="1790700"/>
            <a:ext cx="3810000" cy="4457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smtClean="0">
                <a:solidFill>
                  <a:schemeClr val="accent2"/>
                </a:solidFill>
              </a:rPr>
              <a:t>1983:</a:t>
            </a:r>
            <a:r>
              <a:rPr lang="en-US" sz="2400" smtClean="0"/>
              <a:t> deployment of TCP/IP</a:t>
            </a:r>
          </a:p>
          <a:p>
            <a:r>
              <a:rPr lang="en-US" sz="2400" smtClean="0">
                <a:solidFill>
                  <a:schemeClr val="accent2"/>
                </a:solidFill>
              </a:rPr>
              <a:t>1982:</a:t>
            </a:r>
            <a:r>
              <a:rPr lang="en-US" sz="2400" smtClean="0"/>
              <a:t> smtp e-mail protocol defined </a:t>
            </a:r>
          </a:p>
          <a:p>
            <a:r>
              <a:rPr lang="en-US" sz="2400" smtClean="0">
                <a:solidFill>
                  <a:schemeClr val="accent2"/>
                </a:solidFill>
              </a:rPr>
              <a:t>1983:</a:t>
            </a:r>
            <a:r>
              <a:rPr lang="en-US" sz="2400" smtClean="0"/>
              <a:t> DNS defined for name-to-IP-address translation</a:t>
            </a:r>
          </a:p>
          <a:p>
            <a:r>
              <a:rPr lang="en-US" sz="2400" smtClean="0">
                <a:solidFill>
                  <a:schemeClr val="accent2"/>
                </a:solidFill>
              </a:rPr>
              <a:t>1985:</a:t>
            </a:r>
            <a:r>
              <a:rPr lang="en-US" sz="2400" smtClean="0"/>
              <a:t> ftp protocol defined</a:t>
            </a:r>
          </a:p>
          <a:p>
            <a:r>
              <a:rPr lang="en-US" sz="2400" smtClean="0">
                <a:solidFill>
                  <a:schemeClr val="accent2"/>
                </a:solidFill>
              </a:rPr>
              <a:t>1988:</a:t>
            </a:r>
            <a:r>
              <a:rPr lang="en-US" sz="2400" smtClean="0"/>
              <a:t> TCP congestion control</a:t>
            </a:r>
            <a:endParaRPr lang="en-US" sz="2400" dirty="0" smtClean="0"/>
          </a:p>
        </p:txBody>
      </p:sp>
      <p:sp>
        <p:nvSpPr>
          <p:cNvPr id="13" name="Rectangle 4"/>
          <p:cNvSpPr txBox="1">
            <a:spLocks noChangeArrowheads="1"/>
          </p:cNvSpPr>
          <p:nvPr/>
        </p:nvSpPr>
        <p:spPr>
          <a:xfrm>
            <a:off x="4495800" y="1800225"/>
            <a:ext cx="3810000" cy="44481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smtClean="0"/>
              <a:t>new national networks: Csnet, BITnet, NSFnet, Minitel</a:t>
            </a:r>
          </a:p>
          <a:p>
            <a:r>
              <a:rPr lang="en-US" sz="2400" smtClean="0"/>
              <a:t>100,000 hosts connected to confederation of networks</a:t>
            </a:r>
          </a:p>
          <a:p>
            <a:endParaRPr lang="en-US" sz="2400" smtClean="0"/>
          </a:p>
        </p:txBody>
      </p:sp>
      <p:sp>
        <p:nvSpPr>
          <p:cNvPr id="14" name="Rectangle 5"/>
          <p:cNvSpPr>
            <a:spLocks noChangeArrowheads="1"/>
          </p:cNvSpPr>
          <p:nvPr/>
        </p:nvSpPr>
        <p:spPr bwMode="auto">
          <a:xfrm>
            <a:off x="523875" y="1028700"/>
            <a:ext cx="7962900" cy="647700"/>
          </a:xfrm>
          <a:prstGeom prst="rect">
            <a:avLst/>
          </a:prstGeom>
          <a:noFill/>
          <a:ln w="9525">
            <a:noFill/>
            <a:miter lim="800000"/>
            <a:headEnd/>
            <a:tailEnd/>
          </a:ln>
        </p:spPr>
        <p:txBody>
          <a:bodyPr anchor="ctr"/>
          <a:lstStyle/>
          <a:p>
            <a:r>
              <a:rPr lang="en-US" i="1" dirty="0">
                <a:solidFill>
                  <a:srgbClr val="FF0000"/>
                </a:solidFill>
                <a:latin typeface="Comic Sans MS" pitchFamily="66" charset="0"/>
              </a:rPr>
              <a:t>1980-1990: new protocols, a proliferation of networks</a:t>
            </a:r>
            <a:endParaRPr lang="en-US" sz="4000" u="sng" dirty="0">
              <a:solidFill>
                <a:schemeClr val="accent2"/>
              </a:solidFill>
              <a:latin typeface="Comic Sans MS" pitchFamily="66" charset="0"/>
            </a:endParaRPr>
          </a:p>
        </p:txBody>
      </p:sp>
    </p:spTree>
    <p:custDataLst>
      <p:tags r:id="rId1"/>
    </p:custDataLst>
    <p:extLst>
      <p:ext uri="{BB962C8B-B14F-4D97-AF65-F5344CB8AC3E}">
        <p14:creationId xmlns:p14="http://schemas.microsoft.com/office/powerpoint/2010/main" val="451352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History of the Internet - 4</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10" name="Rectangle 3"/>
          <p:cNvSpPr txBox="1">
            <a:spLocks noChangeArrowheads="1"/>
          </p:cNvSpPr>
          <p:nvPr/>
        </p:nvSpPr>
        <p:spPr>
          <a:xfrm>
            <a:off x="419100" y="1790700"/>
            <a:ext cx="4470400" cy="4457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smtClean="0">
                <a:solidFill>
                  <a:schemeClr val="accent2"/>
                </a:solidFill>
              </a:rPr>
              <a:t>Early 1990’s: </a:t>
            </a:r>
            <a:r>
              <a:rPr lang="en-US" sz="2000" smtClean="0"/>
              <a:t>ARPAnet decommissioned</a:t>
            </a:r>
          </a:p>
          <a:p>
            <a:r>
              <a:rPr lang="en-US" sz="2000" smtClean="0">
                <a:solidFill>
                  <a:schemeClr val="accent2"/>
                </a:solidFill>
              </a:rPr>
              <a:t>1991: </a:t>
            </a:r>
            <a:r>
              <a:rPr lang="en-US" sz="2000" smtClean="0"/>
              <a:t>NSF lifts restrictions on commercial use of NSFnet (decommissioned, 1995)</a:t>
            </a:r>
          </a:p>
          <a:p>
            <a:r>
              <a:rPr lang="en-US" sz="2000" smtClean="0">
                <a:solidFill>
                  <a:schemeClr val="accent2"/>
                </a:solidFill>
              </a:rPr>
              <a:t>early 1990s:</a:t>
            </a:r>
            <a:r>
              <a:rPr lang="en-US" sz="2000" smtClean="0"/>
              <a:t> Web</a:t>
            </a:r>
          </a:p>
          <a:p>
            <a:pPr lvl="1"/>
            <a:r>
              <a:rPr lang="en-US" sz="2000" smtClean="0"/>
              <a:t>hypertext [Bush 1945, Nelson 1960’s]</a:t>
            </a:r>
          </a:p>
          <a:p>
            <a:pPr lvl="1"/>
            <a:r>
              <a:rPr lang="en-US" sz="2000" smtClean="0"/>
              <a:t>HTML, HTTP: Berners-Lee</a:t>
            </a:r>
          </a:p>
          <a:p>
            <a:pPr lvl="1"/>
            <a:r>
              <a:rPr lang="en-US" sz="2000" smtClean="0"/>
              <a:t>1994: Mosaic, later Netscape</a:t>
            </a:r>
          </a:p>
          <a:p>
            <a:pPr lvl="1"/>
            <a:r>
              <a:rPr lang="en-US" sz="2000" smtClean="0"/>
              <a:t>late 1990’s: commercialization</a:t>
            </a:r>
            <a:r>
              <a:rPr lang="en-US" sz="1800" smtClean="0"/>
              <a:t> of the Web</a:t>
            </a:r>
          </a:p>
          <a:p>
            <a:endParaRPr lang="en-US" sz="2000" smtClean="0"/>
          </a:p>
          <a:p>
            <a:endParaRPr lang="en-US" sz="2000" dirty="0" smtClean="0"/>
          </a:p>
        </p:txBody>
      </p:sp>
      <p:sp>
        <p:nvSpPr>
          <p:cNvPr id="13" name="Rectangle 4"/>
          <p:cNvSpPr txBox="1">
            <a:spLocks noChangeArrowheads="1"/>
          </p:cNvSpPr>
          <p:nvPr/>
        </p:nvSpPr>
        <p:spPr>
          <a:xfrm>
            <a:off x="4876800" y="1800225"/>
            <a:ext cx="3965575" cy="44481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None/>
            </a:pPr>
            <a:r>
              <a:rPr lang="en-US" sz="2400" smtClean="0">
                <a:solidFill>
                  <a:schemeClr val="accent2"/>
                </a:solidFill>
              </a:rPr>
              <a:t>Late 1990’s – 2000’s:</a:t>
            </a:r>
            <a:endParaRPr lang="en-US" sz="2400" smtClean="0">
              <a:solidFill>
                <a:srgbClr val="FF0000"/>
              </a:solidFill>
            </a:endParaRPr>
          </a:p>
          <a:p>
            <a:r>
              <a:rPr lang="en-US" sz="2000" smtClean="0"/>
              <a:t>more killer apps: instant messaging, P2P file sharing</a:t>
            </a:r>
          </a:p>
          <a:p>
            <a:r>
              <a:rPr lang="en-US" sz="2000" smtClean="0"/>
              <a:t>network security to forefront</a:t>
            </a:r>
          </a:p>
          <a:p>
            <a:r>
              <a:rPr lang="en-US" sz="2000" smtClean="0"/>
              <a:t>est. 50 million host, 100 million+ users</a:t>
            </a:r>
          </a:p>
          <a:p>
            <a:r>
              <a:rPr lang="en-US" sz="2000" smtClean="0"/>
              <a:t>backbone links running at Gbps</a:t>
            </a:r>
          </a:p>
          <a:p>
            <a:endParaRPr lang="en-US" sz="2000" smtClean="0"/>
          </a:p>
        </p:txBody>
      </p:sp>
      <p:sp>
        <p:nvSpPr>
          <p:cNvPr id="14" name="Rectangle 5"/>
          <p:cNvSpPr>
            <a:spLocks noChangeArrowheads="1"/>
          </p:cNvSpPr>
          <p:nvPr/>
        </p:nvSpPr>
        <p:spPr bwMode="auto">
          <a:xfrm>
            <a:off x="523875" y="1028700"/>
            <a:ext cx="7962900" cy="647700"/>
          </a:xfrm>
          <a:prstGeom prst="rect">
            <a:avLst/>
          </a:prstGeom>
          <a:noFill/>
          <a:ln w="9525">
            <a:noFill/>
            <a:miter lim="800000"/>
            <a:headEnd/>
            <a:tailEnd/>
          </a:ln>
        </p:spPr>
        <p:txBody>
          <a:bodyPr anchor="ctr"/>
          <a:lstStyle/>
          <a:p>
            <a:r>
              <a:rPr lang="en-US" i="1" dirty="0">
                <a:solidFill>
                  <a:srgbClr val="FF0000"/>
                </a:solidFill>
                <a:latin typeface="Comic Sans MS" pitchFamily="66" charset="0"/>
              </a:rPr>
              <a:t>1990, 2000’s: commercialization, the Web, new apps</a:t>
            </a:r>
            <a:endParaRPr lang="en-US" sz="4000" u="sng" dirty="0">
              <a:solidFill>
                <a:schemeClr val="accent2"/>
              </a:solidFill>
              <a:latin typeface="Comic Sans MS" pitchFamily="66" charset="0"/>
            </a:endParaRPr>
          </a:p>
        </p:txBody>
      </p:sp>
    </p:spTree>
    <p:custDataLst>
      <p:tags r:id="rId1"/>
    </p:custDataLst>
    <p:extLst>
      <p:ext uri="{BB962C8B-B14F-4D97-AF65-F5344CB8AC3E}">
        <p14:creationId xmlns:p14="http://schemas.microsoft.com/office/powerpoint/2010/main" val="451352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19139"/>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History of the Internet - 5</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15" name="Rectangle 5"/>
          <p:cNvSpPr>
            <a:spLocks noChangeArrowheads="1"/>
          </p:cNvSpPr>
          <p:nvPr/>
        </p:nvSpPr>
        <p:spPr bwMode="auto">
          <a:xfrm>
            <a:off x="623143" y="908720"/>
            <a:ext cx="7972425" cy="647700"/>
          </a:xfrm>
          <a:prstGeom prst="rect">
            <a:avLst/>
          </a:prstGeom>
          <a:noFill/>
          <a:ln w="9525">
            <a:noFill/>
            <a:miter lim="800000"/>
            <a:headEnd/>
            <a:tailEnd/>
          </a:ln>
        </p:spPr>
        <p:txBody>
          <a:bodyPr anchor="ctr"/>
          <a:lstStyle/>
          <a:p>
            <a:r>
              <a:rPr lang="en-US" i="1" dirty="0" smtClean="0">
                <a:solidFill>
                  <a:srgbClr val="FF0000"/>
                </a:solidFill>
                <a:latin typeface="Comic Sans MS" pitchFamily="66" charset="0"/>
              </a:rPr>
              <a:t>Nowadays</a:t>
            </a:r>
            <a:endParaRPr lang="en-US" sz="4000" u="sng" dirty="0">
              <a:solidFill>
                <a:schemeClr val="accent2"/>
              </a:solidFill>
              <a:latin typeface="Comic Sans MS" pitchFamily="66" charset="0"/>
            </a:endParaRPr>
          </a:p>
        </p:txBody>
      </p:sp>
      <p:sp>
        <p:nvSpPr>
          <p:cNvPr id="10" name="Rectangle 3"/>
          <p:cNvSpPr txBox="1">
            <a:spLocks noChangeArrowheads="1"/>
          </p:cNvSpPr>
          <p:nvPr/>
        </p:nvSpPr>
        <p:spPr>
          <a:xfrm>
            <a:off x="571500" y="1473200"/>
            <a:ext cx="4789488" cy="4457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None/>
            </a:pPr>
            <a:r>
              <a:rPr lang="en-US" sz="2400" dirty="0" smtClean="0">
                <a:solidFill>
                  <a:schemeClr val="accent2"/>
                </a:solidFill>
              </a:rPr>
              <a:t>2007:</a:t>
            </a:r>
          </a:p>
          <a:p>
            <a:r>
              <a:rPr lang="en-US" sz="2400" dirty="0" smtClean="0"/>
              <a:t>~500 million hosts</a:t>
            </a:r>
          </a:p>
          <a:p>
            <a:r>
              <a:rPr lang="en-US" sz="2400" dirty="0" smtClean="0"/>
              <a:t>Voice, Video over IP</a:t>
            </a:r>
          </a:p>
          <a:p>
            <a:r>
              <a:rPr lang="en-US" sz="2400" dirty="0" smtClean="0"/>
              <a:t>P2P applications: BitTorrent (file sharing) Skype (VoIP), </a:t>
            </a:r>
            <a:r>
              <a:rPr lang="en-US" sz="2400" dirty="0" err="1" smtClean="0"/>
              <a:t>PPLive</a:t>
            </a:r>
            <a:r>
              <a:rPr lang="en-US" sz="2400" dirty="0" smtClean="0"/>
              <a:t> (video)</a:t>
            </a:r>
          </a:p>
          <a:p>
            <a:r>
              <a:rPr lang="en-US" sz="2400" dirty="0" smtClean="0"/>
              <a:t>more applications: YouTube, gaming</a:t>
            </a:r>
          </a:p>
          <a:p>
            <a:r>
              <a:rPr lang="en-US" sz="2400" dirty="0" smtClean="0"/>
              <a:t>wireless, mobility</a:t>
            </a:r>
          </a:p>
          <a:p>
            <a:endParaRPr lang="en-US" sz="2400" dirty="0" smtClean="0"/>
          </a:p>
        </p:txBody>
      </p:sp>
    </p:spTree>
    <p:custDataLst>
      <p:tags r:id="rId1"/>
    </p:custDataLst>
    <p:extLst>
      <p:ext uri="{BB962C8B-B14F-4D97-AF65-F5344CB8AC3E}">
        <p14:creationId xmlns:p14="http://schemas.microsoft.com/office/powerpoint/2010/main" val="451352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19139"/>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More information</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TextBox 8"/>
          <p:cNvSpPr txBox="1"/>
          <p:nvPr/>
        </p:nvSpPr>
        <p:spPr>
          <a:xfrm>
            <a:off x="750711" y="1196752"/>
            <a:ext cx="7351288" cy="2554545"/>
          </a:xfrm>
          <a:prstGeom prst="rect">
            <a:avLst/>
          </a:prstGeom>
          <a:noFill/>
        </p:spPr>
        <p:txBody>
          <a:bodyPr wrap="square" rtlCol="0">
            <a:spAutoFit/>
          </a:bodyPr>
          <a:lstStyle/>
          <a:p>
            <a:pPr marL="457200" indent="-457200">
              <a:buFont typeface="Arial" pitchFamily="34" charset="0"/>
              <a:buChar char="•"/>
            </a:pPr>
            <a:r>
              <a:rPr lang="en-CA" sz="3200" dirty="0"/>
              <a:t>Interview with </a:t>
            </a:r>
            <a:r>
              <a:rPr lang="en-CA" sz="3200" dirty="0" err="1"/>
              <a:t>Vint</a:t>
            </a:r>
            <a:r>
              <a:rPr lang="en-CA" sz="3200" dirty="0"/>
              <a:t> Cerf about the early days of the Internet and TCP/IP (by IEEE </a:t>
            </a:r>
            <a:r>
              <a:rPr lang="en-CA" sz="3200" dirty="0" err="1" smtClean="0"/>
              <a:t>tv</a:t>
            </a:r>
            <a:r>
              <a:rPr lang="en-CA" sz="3200" dirty="0" smtClean="0"/>
              <a:t>) </a:t>
            </a:r>
            <a:r>
              <a:rPr lang="en-CA" sz="3200" dirty="0" smtClean="0">
                <a:hlinkClick r:id="rId4"/>
              </a:rPr>
              <a:t>https</a:t>
            </a:r>
            <a:r>
              <a:rPr lang="en-CA" sz="3200" dirty="0">
                <a:hlinkClick r:id="rId4"/>
              </a:rPr>
              <a:t>://ieeetv.ieee.org/player/html/viewer?dl=</a:t>
            </a:r>
            <a:endParaRPr lang="en-CA" sz="3200" b="1" dirty="0" smtClean="0"/>
          </a:p>
        </p:txBody>
      </p:sp>
      <p:sp>
        <p:nvSpPr>
          <p:cNvPr id="13" name="TextBox 12"/>
          <p:cNvSpPr txBox="1"/>
          <p:nvPr/>
        </p:nvSpPr>
        <p:spPr>
          <a:xfrm>
            <a:off x="740850" y="4007213"/>
            <a:ext cx="7351288" cy="1569660"/>
          </a:xfrm>
          <a:prstGeom prst="rect">
            <a:avLst/>
          </a:prstGeom>
          <a:noFill/>
        </p:spPr>
        <p:txBody>
          <a:bodyPr wrap="square" rtlCol="0">
            <a:spAutoFit/>
          </a:bodyPr>
          <a:lstStyle/>
          <a:p>
            <a:pPr marL="457200" indent="-457200">
              <a:buFont typeface="Arial" pitchFamily="34" charset="0"/>
              <a:buChar char="•"/>
            </a:pPr>
            <a:r>
              <a:rPr lang="en-CA" sz="3200" dirty="0"/>
              <a:t>Hobbes Internet </a:t>
            </a:r>
            <a:r>
              <a:rPr lang="en-CA" sz="3200" dirty="0" smtClean="0"/>
              <a:t>Timeline </a:t>
            </a:r>
            <a:r>
              <a:rPr lang="en-CA" sz="3200" dirty="0">
                <a:hlinkClick r:id="rId5"/>
              </a:rPr>
              <a:t>http://www.zakon.org/robert/internet/timeline/</a:t>
            </a:r>
            <a:endParaRPr lang="en-CA" sz="3200" b="1" dirty="0" smtClean="0"/>
          </a:p>
        </p:txBody>
      </p:sp>
    </p:spTree>
    <p:custDataLst>
      <p:tags r:id="rId1"/>
    </p:custDataLst>
    <p:extLst>
      <p:ext uri="{BB962C8B-B14F-4D97-AF65-F5344CB8AC3E}">
        <p14:creationId xmlns:p14="http://schemas.microsoft.com/office/powerpoint/2010/main" val="501691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p:cNvSpPr txBox="1">
            <a:spLocks/>
          </p:cNvSpPr>
          <p:nvPr/>
        </p:nvSpPr>
        <p:spPr>
          <a:xfrm>
            <a:off x="228600" y="3703704"/>
            <a:ext cx="7315200" cy="1325496"/>
          </a:xfrm>
          <a:prstGeom prst="rect">
            <a:avLst/>
          </a:prstGeom>
          <a:noFill/>
          <a:ln>
            <a:noFill/>
          </a:ln>
        </p:spPr>
        <p:txBody>
          <a:bodyPr vert="horz" lIns="91440" tIns="45720" rIns="91440" bIns="45720" rtlCol="0" anchor="ctr">
            <a:normAutofit lnSpcReduction="10000"/>
            <a:scene3d>
              <a:camera prst="orthographicFront"/>
              <a:lightRig rig="soft" dir="t">
                <a:rot lat="0" lon="0" rev="17220000"/>
              </a:lightRig>
            </a:scene3d>
            <a:sp3d prstMaterial="softEdge"/>
          </a:bodyPr>
          <a:lstStyle/>
          <a:p>
            <a:pPr>
              <a:lnSpc>
                <a:spcPct val="87000"/>
              </a:lnSpc>
              <a:spcBef>
                <a:spcPct val="0"/>
              </a:spcBef>
              <a:defRPr/>
            </a:pPr>
            <a:r>
              <a:rPr lang="en-US" sz="4400" dirty="0" smtClean="0">
                <a:solidFill>
                  <a:srgbClr val="92D050"/>
                </a:solidFill>
              </a:rPr>
              <a:t/>
            </a:r>
            <a:br>
              <a:rPr lang="en-US" sz="4400" dirty="0" smtClean="0">
                <a:solidFill>
                  <a:srgbClr val="92D050"/>
                </a:solidFill>
              </a:rPr>
            </a:br>
            <a:r>
              <a:rPr lang="en-US" sz="5600" b="1" dirty="0" smtClean="0">
                <a:solidFill>
                  <a:srgbClr val="92D050"/>
                </a:solidFill>
                <a:latin typeface="Arial" pitchFamily="34" charset="0"/>
                <a:cs typeface="Arial" pitchFamily="34" charset="0"/>
              </a:rPr>
              <a:t>Questions?</a:t>
            </a:r>
            <a:endParaRPr lang="en-US" sz="5600" b="1" dirty="0">
              <a:solidFill>
                <a:srgbClr val="92D050"/>
              </a:solidFill>
              <a:latin typeface="Arial" pitchFamily="34" charset="0"/>
              <a:cs typeface="Arial" pitchFamily="34" charset="0"/>
            </a:endParaRPr>
          </a:p>
        </p:txBody>
      </p:sp>
      <p:pic>
        <p:nvPicPr>
          <p:cNvPr id="7" name="Picture 6"/>
          <p:cNvPicPr>
            <a:picLocks noChangeAspect="1"/>
          </p:cNvPicPr>
          <p:nvPr/>
        </p:nvPicPr>
        <p:blipFill>
          <a:blip r:embed="rId4" cstate="print"/>
          <a:stretch>
            <a:fillRect/>
          </a:stretch>
        </p:blipFill>
        <p:spPr>
          <a:xfrm>
            <a:off x="20548" y="20547"/>
            <a:ext cx="3498527" cy="2825393"/>
          </a:xfrm>
          <a:prstGeom prst="rect">
            <a:avLst/>
          </a:prstGeom>
        </p:spPr>
      </p:pic>
      <p:pic>
        <p:nvPicPr>
          <p:cNvPr id="8" name="Picture 7"/>
          <p:cNvPicPr>
            <a:picLocks noChangeAspect="1"/>
          </p:cNvPicPr>
          <p:nvPr/>
        </p:nvPicPr>
        <p:blipFill>
          <a:blip r:embed="rId5" cstate="print"/>
          <a:stretch>
            <a:fillRect/>
          </a:stretch>
        </p:blipFill>
        <p:spPr>
          <a:xfrm>
            <a:off x="3503486" y="20548"/>
            <a:ext cx="5624418" cy="2825496"/>
          </a:xfrm>
          <a:prstGeom prst="rect">
            <a:avLst/>
          </a:prstGeom>
        </p:spPr>
      </p:pic>
      <p:pic>
        <p:nvPicPr>
          <p:cNvPr id="9" name="Picture 8"/>
          <p:cNvPicPr>
            <a:picLocks noChangeAspect="1"/>
          </p:cNvPicPr>
          <p:nvPr/>
        </p:nvPicPr>
        <p:blipFill>
          <a:blip r:embed="rId6" cstate="print"/>
          <a:stretch>
            <a:fillRect/>
          </a:stretch>
        </p:blipFill>
        <p:spPr>
          <a:xfrm>
            <a:off x="24064" y="2785541"/>
            <a:ext cx="7668994" cy="2296266"/>
          </a:xfrm>
          <a:prstGeom prst="rect">
            <a:avLst/>
          </a:prstGeom>
        </p:spPr>
      </p:pic>
      <p:pic>
        <p:nvPicPr>
          <p:cNvPr id="10" name="Picture 9"/>
          <p:cNvPicPr>
            <a:picLocks noChangeAspect="1"/>
          </p:cNvPicPr>
          <p:nvPr/>
        </p:nvPicPr>
        <p:blipFill>
          <a:blip r:embed="rId7" cstate="print"/>
          <a:stretch>
            <a:fillRect/>
          </a:stretch>
        </p:blipFill>
        <p:spPr>
          <a:xfrm>
            <a:off x="7662119" y="2819400"/>
            <a:ext cx="1461333" cy="2293850"/>
          </a:xfrm>
          <a:prstGeom prst="rect">
            <a:avLst/>
          </a:prstGeom>
        </p:spPr>
      </p:pic>
      <p:sp>
        <p:nvSpPr>
          <p:cNvPr id="6" name="Rectangle 5"/>
          <p:cNvSpPr/>
          <p:nvPr/>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grpSp>
        <p:nvGrpSpPr>
          <p:cNvPr id="20" name="Group 19"/>
          <p:cNvGrpSpPr/>
          <p:nvPr/>
        </p:nvGrpSpPr>
        <p:grpSpPr>
          <a:xfrm>
            <a:off x="0" y="5089818"/>
            <a:ext cx="9144000" cy="1768182"/>
            <a:chOff x="0" y="5089818"/>
            <a:chExt cx="9144000" cy="1768182"/>
          </a:xfrm>
        </p:grpSpPr>
        <p:pic>
          <p:nvPicPr>
            <p:cNvPr id="11" name="Picture 10"/>
            <p:cNvPicPr>
              <a:picLocks/>
            </p:cNvPicPr>
            <p:nvPr/>
          </p:nvPicPr>
          <p:blipFill>
            <a:blip r:embed="rId8"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107504" y="3429000"/>
            <a:ext cx="7727776" cy="1325563"/>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5600" dirty="0" smtClean="0"/>
              <a:t/>
            </a:r>
            <a:br>
              <a:rPr lang="en-US" sz="5600" dirty="0" smtClean="0"/>
            </a:br>
            <a:r>
              <a:rPr lang="en-US" sz="5600" b="1" dirty="0" smtClean="0">
                <a:solidFill>
                  <a:schemeClr val="bg1"/>
                </a:solidFill>
                <a:latin typeface="Arial" pitchFamily="34" charset="0"/>
                <a:cs typeface="Arial" pitchFamily="34" charset="0"/>
              </a:rPr>
              <a:t>Thanks for attending!</a:t>
            </a:r>
          </a:p>
          <a:p>
            <a:pPr algn="l">
              <a:lnSpc>
                <a:spcPct val="87000"/>
              </a:lnSpc>
            </a:pPr>
            <a:endParaRPr lang="en-US" sz="5600" b="1" dirty="0">
              <a:solidFill>
                <a:schemeClr val="bg1"/>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095831642"/>
      </p:ext>
    </p:ext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250"/>
                                        <p:tgtEl>
                                          <p:spTgt spid="14"/>
                                        </p:tgtEl>
                                      </p:cBhvr>
                                    </p:animEffect>
                                    <p:set>
                                      <p:cBhvr>
                                        <p:cTn id="26"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1. Something</a:t>
            </a:r>
            <a:r>
              <a:rPr lang="en-US" sz="4000" dirty="0" smtClean="0">
                <a:latin typeface="+mj-lt"/>
              </a:rPr>
              <a:t> </a:t>
            </a:r>
            <a:r>
              <a:rPr lang="en-US" sz="4000" dirty="0" smtClean="0">
                <a:solidFill>
                  <a:schemeClr val="tx1">
                    <a:lumMod val="50000"/>
                    <a:lumOff val="50000"/>
                  </a:schemeClr>
                </a:solidFill>
                <a:latin typeface="+mj-lt"/>
              </a:rPr>
              <a:t>about me</a:t>
            </a:r>
            <a:endParaRPr lang="en-US" sz="4000" dirty="0">
              <a:solidFill>
                <a:schemeClr val="tx1">
                  <a:lumMod val="50000"/>
                  <a:lumOff val="50000"/>
                </a:schemeClr>
              </a:solidFill>
              <a:latin typeface="+mj-lt"/>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3" name="TextBox 2"/>
          <p:cNvSpPr txBox="1"/>
          <p:nvPr/>
        </p:nvSpPr>
        <p:spPr>
          <a:xfrm>
            <a:off x="809064" y="1500052"/>
            <a:ext cx="7545014" cy="584775"/>
          </a:xfrm>
          <a:prstGeom prst="rect">
            <a:avLst/>
          </a:prstGeom>
          <a:noFill/>
        </p:spPr>
        <p:txBody>
          <a:bodyPr wrap="none" rtlCol="0">
            <a:spAutoFit/>
          </a:bodyPr>
          <a:lstStyle/>
          <a:p>
            <a:pPr marL="285750" indent="-285750">
              <a:buFont typeface="Arial" pitchFamily="34" charset="0"/>
              <a:buChar char="•"/>
            </a:pPr>
            <a:r>
              <a:rPr lang="en-CA" sz="3200" b="1" dirty="0" err="1" smtClean="0"/>
              <a:t>Xifan</a:t>
            </a:r>
            <a:r>
              <a:rPr lang="en-CA" sz="3200" b="1" dirty="0" smtClean="0"/>
              <a:t> </a:t>
            </a:r>
            <a:r>
              <a:rPr lang="en-CA" sz="3200" b="1" dirty="0" err="1" smtClean="0"/>
              <a:t>Zheng</a:t>
            </a:r>
            <a:r>
              <a:rPr lang="en-CA" sz="3200" b="1" dirty="0" smtClean="0"/>
              <a:t>, 1</a:t>
            </a:r>
            <a:r>
              <a:rPr lang="en-CA" sz="3200" b="1" baseline="30000" dirty="0" smtClean="0"/>
              <a:t>st</a:t>
            </a:r>
            <a:r>
              <a:rPr lang="en-CA" sz="3200" b="1" dirty="0" smtClean="0"/>
              <a:t> year Master student in CS</a:t>
            </a:r>
          </a:p>
        </p:txBody>
      </p:sp>
      <p:sp>
        <p:nvSpPr>
          <p:cNvPr id="22" name="TextBox 21"/>
          <p:cNvSpPr txBox="1"/>
          <p:nvPr/>
        </p:nvSpPr>
        <p:spPr>
          <a:xfrm>
            <a:off x="809064" y="2276872"/>
            <a:ext cx="5278433" cy="1077218"/>
          </a:xfrm>
          <a:prstGeom prst="rect">
            <a:avLst/>
          </a:prstGeom>
          <a:noFill/>
        </p:spPr>
        <p:txBody>
          <a:bodyPr wrap="none" rtlCol="0">
            <a:spAutoFit/>
          </a:bodyPr>
          <a:lstStyle/>
          <a:p>
            <a:pPr marL="285750" indent="-285750">
              <a:buFont typeface="Arial" pitchFamily="34" charset="0"/>
              <a:buChar char="•"/>
            </a:pPr>
            <a:r>
              <a:rPr lang="en-CA" sz="3200" b="1" dirty="0" smtClean="0">
                <a:hlinkClick r:id="rId4"/>
              </a:rPr>
              <a:t>zhengxifan0403@gmail.com</a:t>
            </a:r>
            <a:endParaRPr lang="en-CA" sz="3200" b="1" dirty="0" smtClean="0"/>
          </a:p>
          <a:p>
            <a:r>
              <a:rPr lang="en-CA" sz="3200" b="1" dirty="0" smtClean="0"/>
              <a:t>   9:00am-5:00pm, Mon-Fri</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a:solidFill>
                  <a:schemeClr val="tx1">
                    <a:lumMod val="85000"/>
                    <a:lumOff val="15000"/>
                  </a:schemeClr>
                </a:solidFill>
                <a:latin typeface="+mj-lt"/>
              </a:rPr>
              <a:t>2</a:t>
            </a:r>
            <a:r>
              <a:rPr lang="en-US" sz="4000" b="1" dirty="0" smtClean="0">
                <a:solidFill>
                  <a:schemeClr val="tx1">
                    <a:lumMod val="85000"/>
                    <a:lumOff val="15000"/>
                  </a:schemeClr>
                </a:solidFill>
                <a:latin typeface="+mj-lt"/>
              </a:rPr>
              <a:t>. Something </a:t>
            </a:r>
            <a:r>
              <a:rPr lang="en-US" sz="4000" dirty="0">
                <a:solidFill>
                  <a:schemeClr val="tx1">
                    <a:lumMod val="50000"/>
                    <a:lumOff val="50000"/>
                  </a:schemeClr>
                </a:solidFill>
                <a:latin typeface="+mj-lt"/>
              </a:rPr>
              <a:t>about tutorial</a:t>
            </a: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3" name="TextBox 2"/>
          <p:cNvSpPr txBox="1"/>
          <p:nvPr/>
        </p:nvSpPr>
        <p:spPr>
          <a:xfrm>
            <a:off x="809064" y="1500052"/>
            <a:ext cx="5370381" cy="584775"/>
          </a:xfrm>
          <a:prstGeom prst="rect">
            <a:avLst/>
          </a:prstGeom>
          <a:noFill/>
        </p:spPr>
        <p:txBody>
          <a:bodyPr wrap="none" rtlCol="0">
            <a:spAutoFit/>
          </a:bodyPr>
          <a:lstStyle/>
          <a:p>
            <a:pPr marL="285750" indent="-285750">
              <a:buFont typeface="Arial" pitchFamily="34" charset="0"/>
              <a:buChar char="•"/>
            </a:pPr>
            <a:r>
              <a:rPr lang="en-CA" sz="3200" b="1" dirty="0" smtClean="0"/>
              <a:t>T02, MW 11:00 AM, ENC 127</a:t>
            </a:r>
          </a:p>
        </p:txBody>
      </p:sp>
      <p:sp>
        <p:nvSpPr>
          <p:cNvPr id="22" name="TextBox 21"/>
          <p:cNvSpPr txBox="1"/>
          <p:nvPr/>
        </p:nvSpPr>
        <p:spPr>
          <a:xfrm>
            <a:off x="794134" y="2348880"/>
            <a:ext cx="7725336" cy="1077218"/>
          </a:xfrm>
          <a:prstGeom prst="rect">
            <a:avLst/>
          </a:prstGeom>
          <a:noFill/>
        </p:spPr>
        <p:txBody>
          <a:bodyPr wrap="square" rtlCol="0">
            <a:spAutoFit/>
          </a:bodyPr>
          <a:lstStyle/>
          <a:p>
            <a:pPr marL="285750" indent="-285750">
              <a:buFont typeface="Arial" pitchFamily="34" charset="0"/>
              <a:buChar char="•"/>
            </a:pPr>
            <a:r>
              <a:rPr lang="en-CA" sz="3200" b="1" dirty="0" smtClean="0"/>
              <a:t>Four assignments, due on </a:t>
            </a:r>
            <a:r>
              <a:rPr lang="en-CA" sz="3200" b="1" dirty="0" smtClean="0">
                <a:solidFill>
                  <a:srgbClr val="FF0000"/>
                </a:solidFill>
              </a:rPr>
              <a:t>Feb.5</a:t>
            </a:r>
            <a:r>
              <a:rPr lang="en-CA" sz="3200" b="1" dirty="0" smtClean="0"/>
              <a:t>, Mar.5, Mar.26, Apr.9</a:t>
            </a:r>
          </a:p>
        </p:txBody>
      </p:sp>
      <p:sp>
        <p:nvSpPr>
          <p:cNvPr id="25" name="TextBox 24"/>
          <p:cNvSpPr txBox="1"/>
          <p:nvPr/>
        </p:nvSpPr>
        <p:spPr>
          <a:xfrm>
            <a:off x="800874" y="3717032"/>
            <a:ext cx="7923772" cy="1077218"/>
          </a:xfrm>
          <a:prstGeom prst="rect">
            <a:avLst/>
          </a:prstGeom>
          <a:noFill/>
        </p:spPr>
        <p:txBody>
          <a:bodyPr wrap="none" rtlCol="0">
            <a:spAutoFit/>
          </a:bodyPr>
          <a:lstStyle/>
          <a:p>
            <a:pPr marL="285750" indent="-285750">
              <a:buFont typeface="Arial" pitchFamily="34" charset="0"/>
              <a:buChar char="•"/>
            </a:pPr>
            <a:r>
              <a:rPr lang="en-CA" sz="3200" b="1" dirty="0" smtClean="0"/>
              <a:t>All details in course webpage </a:t>
            </a:r>
          </a:p>
          <a:p>
            <a:r>
              <a:rPr lang="en-CA" sz="3200" dirty="0">
                <a:hlinkClick r:id="rId4"/>
              </a:rPr>
              <a:t>http://pages.cpsc.ucalgary.ca/~</a:t>
            </a:r>
            <a:r>
              <a:rPr lang="en-CA" sz="3200" dirty="0" smtClean="0">
                <a:hlinkClick r:id="rId4"/>
              </a:rPr>
              <a:t>carey/CPSC441</a:t>
            </a:r>
            <a:endParaRPr lang="en-CA" sz="3200" b="1" dirty="0" smtClean="0"/>
          </a:p>
        </p:txBody>
      </p:sp>
    </p:spTree>
    <p:custDataLst>
      <p:tags r:id="rId1"/>
    </p:custDataLst>
    <p:extLst>
      <p:ext uri="{BB962C8B-B14F-4D97-AF65-F5344CB8AC3E}">
        <p14:creationId xmlns:p14="http://schemas.microsoft.com/office/powerpoint/2010/main" val="2746464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2"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a:solidFill>
                  <a:schemeClr val="tx1">
                    <a:lumMod val="85000"/>
                    <a:lumOff val="15000"/>
                  </a:schemeClr>
                </a:solidFill>
                <a:latin typeface="+mj-lt"/>
              </a:rPr>
              <a:t>3</a:t>
            </a:r>
            <a:r>
              <a:rPr lang="en-US" sz="4000" b="1" dirty="0" smtClean="0">
                <a:solidFill>
                  <a:schemeClr val="tx1">
                    <a:lumMod val="85000"/>
                    <a:lumOff val="15000"/>
                  </a:schemeClr>
                </a:solidFill>
                <a:latin typeface="+mj-lt"/>
              </a:rPr>
              <a:t>. Something</a:t>
            </a:r>
            <a:r>
              <a:rPr lang="en-US" sz="4000" dirty="0" smtClean="0">
                <a:latin typeface="+mj-lt"/>
              </a:rPr>
              <a:t> </a:t>
            </a:r>
            <a:r>
              <a:rPr lang="en-US" sz="4000" dirty="0" smtClean="0">
                <a:solidFill>
                  <a:schemeClr val="tx1">
                    <a:lumMod val="50000"/>
                    <a:lumOff val="50000"/>
                  </a:schemeClr>
                </a:solidFill>
                <a:latin typeface="+mj-lt"/>
              </a:rPr>
              <a:t>about assignment</a:t>
            </a:r>
            <a:endParaRPr lang="en-US" sz="4000" dirty="0">
              <a:solidFill>
                <a:schemeClr val="tx1">
                  <a:lumMod val="50000"/>
                  <a:lumOff val="50000"/>
                </a:schemeClr>
              </a:solidFill>
              <a:latin typeface="+mj-lt"/>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3" name="TextBox 2"/>
          <p:cNvSpPr txBox="1"/>
          <p:nvPr/>
        </p:nvSpPr>
        <p:spPr>
          <a:xfrm>
            <a:off x="809064" y="1500052"/>
            <a:ext cx="7507352" cy="1077218"/>
          </a:xfrm>
          <a:prstGeom prst="rect">
            <a:avLst/>
          </a:prstGeom>
          <a:noFill/>
        </p:spPr>
        <p:txBody>
          <a:bodyPr wrap="square" rtlCol="0">
            <a:spAutoFit/>
          </a:bodyPr>
          <a:lstStyle/>
          <a:p>
            <a:pPr marL="285750" indent="-285750">
              <a:buFont typeface="Arial" pitchFamily="34" charset="0"/>
              <a:buChar char="•"/>
            </a:pPr>
            <a:r>
              <a:rPr lang="en-CA" sz="3200" b="1" dirty="0" smtClean="0"/>
              <a:t>Individual assignment (mostly programming assignment)</a:t>
            </a:r>
          </a:p>
        </p:txBody>
      </p:sp>
      <p:sp>
        <p:nvSpPr>
          <p:cNvPr id="22" name="TextBox 21"/>
          <p:cNvSpPr txBox="1"/>
          <p:nvPr/>
        </p:nvSpPr>
        <p:spPr>
          <a:xfrm>
            <a:off x="799171" y="2708920"/>
            <a:ext cx="6578276" cy="3046988"/>
          </a:xfrm>
          <a:prstGeom prst="rect">
            <a:avLst/>
          </a:prstGeom>
          <a:noFill/>
        </p:spPr>
        <p:txBody>
          <a:bodyPr wrap="none" rtlCol="0">
            <a:spAutoFit/>
          </a:bodyPr>
          <a:lstStyle/>
          <a:p>
            <a:pPr marL="285750" indent="-285750">
              <a:buFont typeface="Arial" pitchFamily="34" charset="0"/>
              <a:buChar char="•"/>
            </a:pPr>
            <a:r>
              <a:rPr lang="en-CA" sz="3200" b="1" dirty="0" smtClean="0"/>
              <a:t>Tentative assignment topic</a:t>
            </a:r>
          </a:p>
          <a:p>
            <a:pPr marL="1200150" lvl="2" indent="-285750">
              <a:buFont typeface="Arial" pitchFamily="34" charset="0"/>
              <a:buChar char="•"/>
            </a:pPr>
            <a:r>
              <a:rPr lang="en-CA" sz="3200" b="1" dirty="0" smtClean="0"/>
              <a:t>Web Proxy</a:t>
            </a:r>
          </a:p>
          <a:p>
            <a:pPr marL="1200150" lvl="2" indent="-285750">
              <a:buFont typeface="Arial" pitchFamily="34" charset="0"/>
              <a:buChar char="•"/>
            </a:pPr>
            <a:r>
              <a:rPr lang="en-CA" sz="3200" b="1" dirty="0" smtClean="0"/>
              <a:t>TCP</a:t>
            </a:r>
          </a:p>
          <a:p>
            <a:pPr marL="1200150" lvl="2" indent="-285750">
              <a:buFont typeface="Arial" pitchFamily="34" charset="0"/>
              <a:buChar char="•"/>
            </a:pPr>
            <a:r>
              <a:rPr lang="en-CA" sz="3200" b="1" dirty="0" smtClean="0"/>
              <a:t>Routing</a:t>
            </a:r>
          </a:p>
          <a:p>
            <a:pPr marL="1200150" lvl="2" indent="-285750">
              <a:buFont typeface="Arial" pitchFamily="34" charset="0"/>
              <a:buChar char="•"/>
            </a:pPr>
            <a:r>
              <a:rPr lang="en-CA" sz="3200" b="1" dirty="0" smtClean="0"/>
              <a:t>Medium Access Control (MAC)</a:t>
            </a:r>
          </a:p>
          <a:p>
            <a:pPr marL="742950" lvl="1" indent="-285750"/>
            <a:endParaRPr lang="en-CA" sz="3200" b="1" dirty="0" smtClean="0"/>
          </a:p>
        </p:txBody>
      </p:sp>
    </p:spTree>
    <p:custDataLst>
      <p:tags r:id="rId1"/>
    </p:custDataLst>
    <p:extLst>
      <p:ext uri="{BB962C8B-B14F-4D97-AF65-F5344CB8AC3E}">
        <p14:creationId xmlns:p14="http://schemas.microsoft.com/office/powerpoint/2010/main" val="2224637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a:solidFill>
                  <a:schemeClr val="tx1">
                    <a:lumMod val="85000"/>
                    <a:lumOff val="15000"/>
                  </a:schemeClr>
                </a:solidFill>
                <a:latin typeface="+mj-lt"/>
              </a:rPr>
              <a:t>4</a:t>
            </a:r>
            <a:r>
              <a:rPr lang="en-US" sz="4000" b="1" dirty="0" smtClean="0">
                <a:solidFill>
                  <a:schemeClr val="tx1">
                    <a:lumMod val="85000"/>
                    <a:lumOff val="15000"/>
                  </a:schemeClr>
                </a:solidFill>
                <a:latin typeface="+mj-lt"/>
              </a:rPr>
              <a:t>. Today’s Tutorial</a:t>
            </a:r>
            <a:endParaRPr lang="en-US" sz="4000" dirty="0">
              <a:solidFill>
                <a:schemeClr val="tx1">
                  <a:lumMod val="50000"/>
                  <a:lumOff val="50000"/>
                </a:schemeClr>
              </a:solidFill>
              <a:latin typeface="+mj-lt"/>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3" name="TextBox 2"/>
          <p:cNvSpPr txBox="1"/>
          <p:nvPr/>
        </p:nvSpPr>
        <p:spPr>
          <a:xfrm>
            <a:off x="809064" y="1500052"/>
            <a:ext cx="7705186" cy="1015663"/>
          </a:xfrm>
          <a:prstGeom prst="rect">
            <a:avLst/>
          </a:prstGeom>
          <a:noFill/>
        </p:spPr>
        <p:txBody>
          <a:bodyPr wrap="none" rtlCol="0">
            <a:spAutoFit/>
          </a:bodyPr>
          <a:lstStyle/>
          <a:p>
            <a:pPr marL="285750" indent="-285750">
              <a:buFont typeface="Arial" pitchFamily="34" charset="0"/>
              <a:buChar char="•"/>
            </a:pPr>
            <a:r>
              <a:rPr lang="en-CA" sz="3200" b="1" dirty="0" smtClean="0"/>
              <a:t>History of the </a:t>
            </a:r>
            <a:r>
              <a:rPr lang="en-CA" sz="3200" b="1" dirty="0" smtClean="0"/>
              <a:t>Internet</a:t>
            </a:r>
          </a:p>
          <a:p>
            <a:r>
              <a:rPr lang="en-CA" sz="2800" dirty="0" smtClean="0">
                <a:hlinkClick r:id="rId4"/>
              </a:rPr>
              <a:t>http</a:t>
            </a:r>
            <a:r>
              <a:rPr lang="en-CA" sz="2800" dirty="0">
                <a:hlinkClick r:id="rId4"/>
              </a:rPr>
              <a:t>://www.youtube.com/watch?v=9hIQjrMHTv4</a:t>
            </a:r>
            <a:endParaRPr lang="en-CA" sz="2800" b="1" dirty="0" smtClean="0"/>
          </a:p>
        </p:txBody>
      </p:sp>
    </p:spTree>
    <p:custDataLst>
      <p:tags r:id="rId1"/>
    </p:custDataLst>
    <p:extLst>
      <p:ext uri="{BB962C8B-B14F-4D97-AF65-F5344CB8AC3E}">
        <p14:creationId xmlns:p14="http://schemas.microsoft.com/office/powerpoint/2010/main" val="965904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Milestones</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3" name="TextBox 2"/>
          <p:cNvSpPr txBox="1"/>
          <p:nvPr/>
        </p:nvSpPr>
        <p:spPr>
          <a:xfrm>
            <a:off x="809064" y="1500052"/>
            <a:ext cx="3089115" cy="584775"/>
          </a:xfrm>
          <a:prstGeom prst="rect">
            <a:avLst/>
          </a:prstGeom>
          <a:noFill/>
        </p:spPr>
        <p:txBody>
          <a:bodyPr wrap="none" rtlCol="0">
            <a:spAutoFit/>
          </a:bodyPr>
          <a:lstStyle/>
          <a:p>
            <a:pPr marL="285750" indent="-285750">
              <a:buFont typeface="Arial" pitchFamily="34" charset="0"/>
              <a:buChar char="•"/>
            </a:pPr>
            <a:r>
              <a:rPr lang="en-CA" sz="3200" b="1" dirty="0" smtClean="0"/>
              <a:t>ARPANET: 1969</a:t>
            </a:r>
          </a:p>
        </p:txBody>
      </p:sp>
      <p:sp>
        <p:nvSpPr>
          <p:cNvPr id="22" name="TextBox 21"/>
          <p:cNvSpPr txBox="1"/>
          <p:nvPr/>
        </p:nvSpPr>
        <p:spPr>
          <a:xfrm>
            <a:off x="809064" y="2276872"/>
            <a:ext cx="5261761" cy="584775"/>
          </a:xfrm>
          <a:prstGeom prst="rect">
            <a:avLst/>
          </a:prstGeom>
          <a:noFill/>
        </p:spPr>
        <p:txBody>
          <a:bodyPr wrap="none" rtlCol="0">
            <a:spAutoFit/>
          </a:bodyPr>
          <a:lstStyle/>
          <a:p>
            <a:pPr marL="285750" indent="-285750">
              <a:buFont typeface="Arial" pitchFamily="34" charset="0"/>
              <a:buChar char="•"/>
            </a:pPr>
            <a:r>
              <a:rPr lang="en-CA" sz="3200" b="1" dirty="0" smtClean="0"/>
              <a:t>Email: 1972 (Ray Tomlinson)</a:t>
            </a:r>
          </a:p>
        </p:txBody>
      </p:sp>
      <p:sp>
        <p:nvSpPr>
          <p:cNvPr id="25" name="TextBox 24"/>
          <p:cNvSpPr txBox="1"/>
          <p:nvPr/>
        </p:nvSpPr>
        <p:spPr>
          <a:xfrm>
            <a:off x="809064" y="3865851"/>
            <a:ext cx="2630400" cy="584775"/>
          </a:xfrm>
          <a:prstGeom prst="rect">
            <a:avLst/>
          </a:prstGeom>
          <a:noFill/>
        </p:spPr>
        <p:txBody>
          <a:bodyPr wrap="none" rtlCol="0">
            <a:spAutoFit/>
          </a:bodyPr>
          <a:lstStyle/>
          <a:p>
            <a:pPr marL="285750" indent="-285750">
              <a:buFont typeface="Arial" pitchFamily="34" charset="0"/>
              <a:buChar char="•"/>
            </a:pPr>
            <a:r>
              <a:rPr lang="en-CA" sz="3200" b="1" dirty="0" smtClean="0"/>
              <a:t>TCP/IP: 1982</a:t>
            </a:r>
          </a:p>
        </p:txBody>
      </p:sp>
      <p:sp>
        <p:nvSpPr>
          <p:cNvPr id="8" name="TextBox 7"/>
          <p:cNvSpPr txBox="1"/>
          <p:nvPr/>
        </p:nvSpPr>
        <p:spPr>
          <a:xfrm>
            <a:off x="809064" y="3068960"/>
            <a:ext cx="6440802" cy="584775"/>
          </a:xfrm>
          <a:prstGeom prst="rect">
            <a:avLst/>
          </a:prstGeom>
          <a:noFill/>
        </p:spPr>
        <p:txBody>
          <a:bodyPr wrap="none" rtlCol="0">
            <a:spAutoFit/>
          </a:bodyPr>
          <a:lstStyle/>
          <a:p>
            <a:pPr marL="285750" indent="-285750">
              <a:buFont typeface="Arial" pitchFamily="34" charset="0"/>
              <a:buChar char="•"/>
            </a:pPr>
            <a:r>
              <a:rPr lang="en-CA" sz="3200" b="1" dirty="0" smtClean="0"/>
              <a:t>TCP: 1974 (</a:t>
            </a:r>
            <a:r>
              <a:rPr lang="en-CA" sz="3200" b="1" dirty="0" err="1" smtClean="0"/>
              <a:t>Vint</a:t>
            </a:r>
            <a:r>
              <a:rPr lang="en-CA" sz="3200" b="1" dirty="0" smtClean="0"/>
              <a:t> Cerf and Bob Kahn)</a:t>
            </a:r>
          </a:p>
        </p:txBody>
      </p:sp>
      <p:sp>
        <p:nvSpPr>
          <p:cNvPr id="9" name="Rectangle 8"/>
          <p:cNvSpPr/>
          <p:nvPr/>
        </p:nvSpPr>
        <p:spPr>
          <a:xfrm>
            <a:off x="179512" y="5301208"/>
            <a:ext cx="5544616" cy="646331"/>
          </a:xfrm>
          <a:prstGeom prst="rect">
            <a:avLst/>
          </a:prstGeom>
        </p:spPr>
        <p:txBody>
          <a:bodyPr wrap="square">
            <a:spAutoFit/>
          </a:bodyPr>
          <a:lstStyle/>
          <a:p>
            <a:r>
              <a:rPr lang="en-CA" dirty="0" smtClean="0"/>
              <a:t>Reference:</a:t>
            </a:r>
          </a:p>
          <a:p>
            <a:r>
              <a:rPr lang="en-CA" dirty="0" smtClean="0"/>
              <a:t>http://www.zakon.org/robert/internet/timeline/</a:t>
            </a:r>
            <a:endParaRPr lang="en-CA" dirty="0"/>
          </a:p>
        </p:txBody>
      </p:sp>
    </p:spTree>
    <p:custDataLst>
      <p:tags r:id="rId1"/>
    </p:custDataLst>
    <p:extLst>
      <p:ext uri="{BB962C8B-B14F-4D97-AF65-F5344CB8AC3E}">
        <p14:creationId xmlns:p14="http://schemas.microsoft.com/office/powerpoint/2010/main" val="1091918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2" grpId="0"/>
      <p:bldP spid="2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a:solidFill>
                  <a:schemeClr val="tx1">
                    <a:lumMod val="85000"/>
                    <a:lumOff val="15000"/>
                  </a:schemeClr>
                </a:solidFill>
              </a:rPr>
              <a:t>Milestones</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3" name="TextBox 2"/>
          <p:cNvSpPr txBox="1"/>
          <p:nvPr/>
        </p:nvSpPr>
        <p:spPr>
          <a:xfrm>
            <a:off x="809064" y="1500052"/>
            <a:ext cx="5289846" cy="584775"/>
          </a:xfrm>
          <a:prstGeom prst="rect">
            <a:avLst/>
          </a:prstGeom>
          <a:noFill/>
        </p:spPr>
        <p:txBody>
          <a:bodyPr wrap="none" rtlCol="0">
            <a:spAutoFit/>
          </a:bodyPr>
          <a:lstStyle/>
          <a:p>
            <a:pPr marL="285750" indent="-285750">
              <a:buFont typeface="Arial" pitchFamily="34" charset="0"/>
              <a:buChar char="•"/>
            </a:pPr>
            <a:r>
              <a:rPr lang="en-CA" sz="3200" b="1" dirty="0" smtClean="0"/>
              <a:t>Web 1989 (Tim Berners-Lee)</a:t>
            </a:r>
          </a:p>
        </p:txBody>
      </p:sp>
      <p:sp>
        <p:nvSpPr>
          <p:cNvPr id="22" name="TextBox 21"/>
          <p:cNvSpPr txBox="1"/>
          <p:nvPr/>
        </p:nvSpPr>
        <p:spPr>
          <a:xfrm>
            <a:off x="809064" y="2276872"/>
            <a:ext cx="2861681" cy="584775"/>
          </a:xfrm>
          <a:prstGeom prst="rect">
            <a:avLst/>
          </a:prstGeom>
          <a:noFill/>
        </p:spPr>
        <p:txBody>
          <a:bodyPr wrap="none" rtlCol="0">
            <a:spAutoFit/>
          </a:bodyPr>
          <a:lstStyle/>
          <a:p>
            <a:pPr marL="285750" indent="-285750">
              <a:buFont typeface="Arial" pitchFamily="34" charset="0"/>
              <a:buChar char="•"/>
            </a:pPr>
            <a:r>
              <a:rPr lang="en-CA" sz="3200" b="1" dirty="0" smtClean="0"/>
              <a:t>Google (1998)</a:t>
            </a:r>
          </a:p>
        </p:txBody>
      </p:sp>
      <p:sp>
        <p:nvSpPr>
          <p:cNvPr id="25" name="TextBox 24"/>
          <p:cNvSpPr txBox="1"/>
          <p:nvPr/>
        </p:nvSpPr>
        <p:spPr>
          <a:xfrm>
            <a:off x="809064" y="3865851"/>
            <a:ext cx="2963055" cy="584775"/>
          </a:xfrm>
          <a:prstGeom prst="rect">
            <a:avLst/>
          </a:prstGeom>
          <a:noFill/>
        </p:spPr>
        <p:txBody>
          <a:bodyPr wrap="none" rtlCol="0">
            <a:spAutoFit/>
          </a:bodyPr>
          <a:lstStyle/>
          <a:p>
            <a:pPr marL="285750" indent="-285750">
              <a:buFont typeface="Arial" pitchFamily="34" charset="0"/>
              <a:buChar char="•"/>
            </a:pPr>
            <a:r>
              <a:rPr lang="en-CA" sz="3200" b="1" dirty="0" smtClean="0"/>
              <a:t>YouTube: 2005</a:t>
            </a:r>
          </a:p>
        </p:txBody>
      </p:sp>
      <p:sp>
        <p:nvSpPr>
          <p:cNvPr id="8" name="TextBox 7"/>
          <p:cNvSpPr txBox="1"/>
          <p:nvPr/>
        </p:nvSpPr>
        <p:spPr>
          <a:xfrm>
            <a:off x="809064" y="3068960"/>
            <a:ext cx="3130985" cy="584775"/>
          </a:xfrm>
          <a:prstGeom prst="rect">
            <a:avLst/>
          </a:prstGeom>
          <a:noFill/>
        </p:spPr>
        <p:txBody>
          <a:bodyPr wrap="none" rtlCol="0">
            <a:spAutoFit/>
          </a:bodyPr>
          <a:lstStyle/>
          <a:p>
            <a:pPr marL="285750" indent="-285750">
              <a:buFont typeface="Arial" pitchFamily="34" charset="0"/>
              <a:buChar char="•"/>
            </a:pPr>
            <a:r>
              <a:rPr lang="en-CA" sz="3200" b="1" dirty="0" err="1" smtClean="0"/>
              <a:t>Facebook</a:t>
            </a:r>
            <a:r>
              <a:rPr lang="en-CA" sz="3200" b="1" dirty="0" smtClean="0"/>
              <a:t>: 2004</a:t>
            </a:r>
          </a:p>
        </p:txBody>
      </p:sp>
      <p:sp>
        <p:nvSpPr>
          <p:cNvPr id="9" name="Rectangle 8"/>
          <p:cNvSpPr/>
          <p:nvPr/>
        </p:nvSpPr>
        <p:spPr>
          <a:xfrm>
            <a:off x="179512" y="5301208"/>
            <a:ext cx="5544616" cy="646331"/>
          </a:xfrm>
          <a:prstGeom prst="rect">
            <a:avLst/>
          </a:prstGeom>
        </p:spPr>
        <p:txBody>
          <a:bodyPr wrap="square">
            <a:spAutoFit/>
          </a:bodyPr>
          <a:lstStyle/>
          <a:p>
            <a:r>
              <a:rPr lang="en-CA" dirty="0" smtClean="0"/>
              <a:t>Reference:</a:t>
            </a:r>
          </a:p>
          <a:p>
            <a:r>
              <a:rPr lang="en-CA" dirty="0" smtClean="0"/>
              <a:t>http://www.zakon.org/robert/internet/timeline/</a:t>
            </a:r>
            <a:endParaRPr lang="en-CA" dirty="0"/>
          </a:p>
        </p:txBody>
      </p:sp>
    </p:spTree>
    <p:custDataLst>
      <p:tags r:id="rId1"/>
    </p:custDataLst>
    <p:extLst>
      <p:ext uri="{BB962C8B-B14F-4D97-AF65-F5344CB8AC3E}">
        <p14:creationId xmlns:p14="http://schemas.microsoft.com/office/powerpoint/2010/main" val="1091918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2" grpId="0"/>
      <p:bldP spid="2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History of the Internet - 1</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10" name="Rectangle 3"/>
          <p:cNvSpPr txBox="1">
            <a:spLocks noChangeArrowheads="1"/>
          </p:cNvSpPr>
          <p:nvPr/>
        </p:nvSpPr>
        <p:spPr>
          <a:xfrm>
            <a:off x="533400" y="1790700"/>
            <a:ext cx="3695700" cy="4457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accent2"/>
                </a:solidFill>
              </a:rPr>
              <a:t>1961:</a:t>
            </a:r>
            <a:r>
              <a:rPr lang="en-US" sz="2000" dirty="0" smtClean="0"/>
              <a:t> </a:t>
            </a:r>
            <a:r>
              <a:rPr lang="en-US" sz="2000" dirty="0" err="1" smtClean="0"/>
              <a:t>Kleinrock</a:t>
            </a:r>
            <a:r>
              <a:rPr lang="en-US" sz="2000" dirty="0" smtClean="0"/>
              <a:t> - </a:t>
            </a:r>
            <a:r>
              <a:rPr lang="en-US" sz="2000" dirty="0" err="1" smtClean="0"/>
              <a:t>queueing</a:t>
            </a:r>
            <a:r>
              <a:rPr lang="en-US" sz="2000" dirty="0" smtClean="0"/>
              <a:t> theory shows effectiveness of packet-switching</a:t>
            </a:r>
          </a:p>
          <a:p>
            <a:r>
              <a:rPr lang="en-US" sz="2000" dirty="0" smtClean="0">
                <a:solidFill>
                  <a:schemeClr val="accent2"/>
                </a:solidFill>
              </a:rPr>
              <a:t>1964:</a:t>
            </a:r>
            <a:r>
              <a:rPr lang="en-US" sz="2000" dirty="0" smtClean="0"/>
              <a:t> </a:t>
            </a:r>
            <a:r>
              <a:rPr lang="en-US" sz="2000" dirty="0" err="1" smtClean="0"/>
              <a:t>Baran</a:t>
            </a:r>
            <a:r>
              <a:rPr lang="en-US" sz="2000" dirty="0" smtClean="0"/>
              <a:t> - packet-switching in military nets</a:t>
            </a:r>
          </a:p>
          <a:p>
            <a:r>
              <a:rPr lang="en-US" sz="2000" dirty="0" smtClean="0">
                <a:solidFill>
                  <a:schemeClr val="accent2"/>
                </a:solidFill>
              </a:rPr>
              <a:t>1967:</a:t>
            </a:r>
            <a:r>
              <a:rPr lang="en-US" sz="2000" dirty="0" smtClean="0"/>
              <a:t> </a:t>
            </a:r>
            <a:r>
              <a:rPr lang="en-US" sz="2000" dirty="0" err="1" smtClean="0"/>
              <a:t>ARPAnet</a:t>
            </a:r>
            <a:r>
              <a:rPr lang="en-US" sz="2000" dirty="0" smtClean="0"/>
              <a:t> conceived by Advanced Research Projects Agency</a:t>
            </a:r>
          </a:p>
          <a:p>
            <a:r>
              <a:rPr lang="en-US" sz="2000" dirty="0" smtClean="0">
                <a:solidFill>
                  <a:schemeClr val="accent2"/>
                </a:solidFill>
              </a:rPr>
              <a:t>1969:</a:t>
            </a:r>
            <a:r>
              <a:rPr lang="en-US" sz="2000" dirty="0" smtClean="0"/>
              <a:t> first </a:t>
            </a:r>
            <a:r>
              <a:rPr lang="en-US" sz="2000" dirty="0" err="1" smtClean="0"/>
              <a:t>ARPAnet</a:t>
            </a:r>
            <a:r>
              <a:rPr lang="en-US" sz="2000" dirty="0" smtClean="0"/>
              <a:t> node operational</a:t>
            </a:r>
          </a:p>
          <a:p>
            <a:endParaRPr lang="en-US" sz="2000" dirty="0" smtClean="0"/>
          </a:p>
        </p:txBody>
      </p:sp>
      <p:sp>
        <p:nvSpPr>
          <p:cNvPr id="13" name="Rectangle 4"/>
          <p:cNvSpPr txBox="1">
            <a:spLocks noChangeArrowheads="1"/>
          </p:cNvSpPr>
          <p:nvPr/>
        </p:nvSpPr>
        <p:spPr>
          <a:xfrm>
            <a:off x="4229100" y="1790700"/>
            <a:ext cx="4786312" cy="44481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solidFill>
                  <a:schemeClr val="accent2"/>
                </a:solidFill>
              </a:rPr>
              <a:t>1972:</a:t>
            </a:r>
            <a:r>
              <a:rPr lang="en-US" sz="2000" dirty="0" smtClean="0"/>
              <a:t> </a:t>
            </a:r>
          </a:p>
          <a:p>
            <a:pPr lvl="1"/>
            <a:r>
              <a:rPr lang="en-US" sz="2000" dirty="0" err="1" smtClean="0"/>
              <a:t>ARPAnet</a:t>
            </a:r>
            <a:r>
              <a:rPr lang="en-US" sz="2000" dirty="0" smtClean="0"/>
              <a:t> public demonstration</a:t>
            </a:r>
          </a:p>
          <a:p>
            <a:pPr lvl="1"/>
            <a:r>
              <a:rPr lang="en-US" sz="2000" dirty="0" smtClean="0"/>
              <a:t>NCP (Network Control Protocol) first host-host protocol </a:t>
            </a:r>
          </a:p>
          <a:p>
            <a:pPr lvl="1"/>
            <a:r>
              <a:rPr lang="en-US" sz="2000" dirty="0" smtClean="0"/>
              <a:t>first e-mail program</a:t>
            </a:r>
          </a:p>
          <a:p>
            <a:pPr lvl="1"/>
            <a:r>
              <a:rPr lang="en-US" sz="2000" dirty="0" err="1" smtClean="0"/>
              <a:t>ARPAnet</a:t>
            </a:r>
            <a:r>
              <a:rPr lang="en-US" sz="2000" dirty="0" smtClean="0"/>
              <a:t> has 15 nodes</a:t>
            </a:r>
          </a:p>
        </p:txBody>
      </p:sp>
      <p:sp>
        <p:nvSpPr>
          <p:cNvPr id="14" name="Rectangle 5"/>
          <p:cNvSpPr>
            <a:spLocks noChangeArrowheads="1"/>
          </p:cNvSpPr>
          <p:nvPr/>
        </p:nvSpPr>
        <p:spPr bwMode="auto">
          <a:xfrm>
            <a:off x="523875" y="1028700"/>
            <a:ext cx="7772400" cy="647700"/>
          </a:xfrm>
          <a:prstGeom prst="rect">
            <a:avLst/>
          </a:prstGeom>
          <a:noFill/>
          <a:ln w="9525">
            <a:noFill/>
            <a:miter lim="800000"/>
            <a:headEnd/>
            <a:tailEnd/>
          </a:ln>
        </p:spPr>
        <p:txBody>
          <a:bodyPr anchor="ctr"/>
          <a:lstStyle/>
          <a:p>
            <a:r>
              <a:rPr lang="en-US" i="1" dirty="0">
                <a:solidFill>
                  <a:srgbClr val="FF0000"/>
                </a:solidFill>
                <a:latin typeface="Comic Sans MS" pitchFamily="66" charset="0"/>
              </a:rPr>
              <a:t>1961-1972: Early packet-switching principles</a:t>
            </a:r>
            <a:endParaRPr lang="en-US" sz="4000" u="sng" dirty="0">
              <a:solidFill>
                <a:schemeClr val="accent2"/>
              </a:solidFill>
              <a:latin typeface="Comic Sans MS" pitchFamily="66" charset="0"/>
            </a:endParaRPr>
          </a:p>
        </p:txBody>
      </p:sp>
    </p:spTree>
    <p:custDataLst>
      <p:tags r:id="rId1"/>
    </p:custDataLst>
    <p:extLst>
      <p:ext uri="{BB962C8B-B14F-4D97-AF65-F5344CB8AC3E}">
        <p14:creationId xmlns:p14="http://schemas.microsoft.com/office/powerpoint/2010/main" val="21589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rPr>
              <a:t>History of the Internet - 2</a:t>
            </a:r>
            <a:endParaRPr lang="en-US" sz="4000" dirty="0">
              <a:solidFill>
                <a:schemeClr val="tx1">
                  <a:lumMod val="50000"/>
                  <a:lumOff val="50000"/>
                </a:schemeClr>
              </a:solidFill>
              <a:cs typeface="Arial" pitchFamily="34" charset="0"/>
            </a:endParaRPr>
          </a:p>
        </p:txBody>
      </p:sp>
      <p:sp>
        <p:nvSpPr>
          <p:cNvPr id="11" name="TextBox 10"/>
          <p:cNvSpPr txBox="1"/>
          <p:nvPr/>
        </p:nvSpPr>
        <p:spPr>
          <a:xfrm>
            <a:off x="750711" y="5181103"/>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Welcome to CPSC 441</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8" name="Rectangle 3"/>
          <p:cNvSpPr txBox="1">
            <a:spLocks noChangeArrowheads="1"/>
          </p:cNvSpPr>
          <p:nvPr/>
        </p:nvSpPr>
        <p:spPr>
          <a:xfrm>
            <a:off x="228600" y="1695450"/>
            <a:ext cx="4152900" cy="44577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US" sz="2000" smtClean="0">
                <a:solidFill>
                  <a:schemeClr val="accent2"/>
                </a:solidFill>
              </a:rPr>
              <a:t>1970:</a:t>
            </a:r>
            <a:r>
              <a:rPr lang="en-US" sz="2000" smtClean="0"/>
              <a:t> ALOHAnet satellite network in Hawaii</a:t>
            </a:r>
          </a:p>
          <a:p>
            <a:pPr>
              <a:lnSpc>
                <a:spcPct val="90000"/>
              </a:lnSpc>
            </a:pPr>
            <a:r>
              <a:rPr lang="en-US" sz="2000" smtClean="0">
                <a:solidFill>
                  <a:schemeClr val="accent2"/>
                </a:solidFill>
              </a:rPr>
              <a:t>1974:</a:t>
            </a:r>
            <a:r>
              <a:rPr lang="en-US" sz="2000" smtClean="0"/>
              <a:t> Cerf and Kahn - architecture for interconnecting networks</a:t>
            </a:r>
          </a:p>
          <a:p>
            <a:pPr>
              <a:lnSpc>
                <a:spcPct val="90000"/>
              </a:lnSpc>
            </a:pPr>
            <a:r>
              <a:rPr lang="en-US" sz="2000" smtClean="0">
                <a:solidFill>
                  <a:schemeClr val="accent2"/>
                </a:solidFill>
              </a:rPr>
              <a:t>1976:</a:t>
            </a:r>
            <a:r>
              <a:rPr lang="en-US" sz="2000" smtClean="0"/>
              <a:t> Ethernet at Xerox PARC</a:t>
            </a:r>
          </a:p>
          <a:p>
            <a:pPr>
              <a:lnSpc>
                <a:spcPct val="90000"/>
              </a:lnSpc>
            </a:pPr>
            <a:r>
              <a:rPr lang="en-US" sz="2000" smtClean="0">
                <a:solidFill>
                  <a:schemeClr val="accent2"/>
                </a:solidFill>
              </a:rPr>
              <a:t>ate70’s:</a:t>
            </a:r>
            <a:r>
              <a:rPr lang="en-US" sz="2000" smtClean="0"/>
              <a:t> proprietary architectures: DECnet, SNA, XNA</a:t>
            </a:r>
          </a:p>
          <a:p>
            <a:pPr>
              <a:lnSpc>
                <a:spcPct val="90000"/>
              </a:lnSpc>
            </a:pPr>
            <a:r>
              <a:rPr lang="en-US" sz="2000" smtClean="0">
                <a:solidFill>
                  <a:schemeClr val="accent2"/>
                </a:solidFill>
              </a:rPr>
              <a:t>late 70’s:</a:t>
            </a:r>
            <a:r>
              <a:rPr lang="en-US" sz="2000" smtClean="0"/>
              <a:t> switching fixed length packets (ATM precursor)</a:t>
            </a:r>
          </a:p>
          <a:p>
            <a:pPr>
              <a:lnSpc>
                <a:spcPct val="90000"/>
              </a:lnSpc>
            </a:pPr>
            <a:r>
              <a:rPr lang="en-US" sz="2000" smtClean="0">
                <a:solidFill>
                  <a:schemeClr val="accent2"/>
                </a:solidFill>
              </a:rPr>
              <a:t>1979:</a:t>
            </a:r>
            <a:r>
              <a:rPr lang="en-US" sz="2000" smtClean="0"/>
              <a:t> ARPAnet has 200 nodes</a:t>
            </a:r>
            <a:endParaRPr lang="en-US" sz="2000" dirty="0" smtClean="0"/>
          </a:p>
        </p:txBody>
      </p:sp>
      <p:sp>
        <p:nvSpPr>
          <p:cNvPr id="9" name="Rectangle 4"/>
          <p:cNvSpPr txBox="1">
            <a:spLocks noChangeArrowheads="1"/>
          </p:cNvSpPr>
          <p:nvPr/>
        </p:nvSpPr>
        <p:spPr>
          <a:xfrm>
            <a:off x="4495800" y="1800225"/>
            <a:ext cx="3810000" cy="444817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buFont typeface="Wingdings" pitchFamily="2" charset="2"/>
              <a:buNone/>
            </a:pPr>
            <a:r>
              <a:rPr lang="en-US" sz="1800" smtClean="0">
                <a:solidFill>
                  <a:srgbClr val="FF0000"/>
                </a:solidFill>
              </a:rPr>
              <a:t>Cerf and Kahn’s internetworking principles:</a:t>
            </a:r>
          </a:p>
          <a:p>
            <a:pPr lvl="1">
              <a:lnSpc>
                <a:spcPct val="90000"/>
              </a:lnSpc>
            </a:pPr>
            <a:r>
              <a:rPr lang="en-US" sz="1800" smtClean="0"/>
              <a:t>minimalism, autonomy - no internal changes required to interconnect networks</a:t>
            </a:r>
          </a:p>
          <a:p>
            <a:pPr lvl="1">
              <a:lnSpc>
                <a:spcPct val="90000"/>
              </a:lnSpc>
            </a:pPr>
            <a:r>
              <a:rPr lang="en-US" sz="1800" smtClean="0"/>
              <a:t>best effort service model</a:t>
            </a:r>
          </a:p>
          <a:p>
            <a:pPr lvl="1">
              <a:lnSpc>
                <a:spcPct val="90000"/>
              </a:lnSpc>
            </a:pPr>
            <a:r>
              <a:rPr lang="en-US" sz="1800" smtClean="0"/>
              <a:t>stateless routers</a:t>
            </a:r>
          </a:p>
          <a:p>
            <a:pPr lvl="1">
              <a:lnSpc>
                <a:spcPct val="90000"/>
              </a:lnSpc>
            </a:pPr>
            <a:r>
              <a:rPr lang="en-US" sz="1800" smtClean="0"/>
              <a:t>decentralized control</a:t>
            </a:r>
          </a:p>
          <a:p>
            <a:pPr>
              <a:lnSpc>
                <a:spcPct val="90000"/>
              </a:lnSpc>
              <a:buFont typeface="Wingdings" pitchFamily="2" charset="2"/>
              <a:buNone/>
            </a:pPr>
            <a:r>
              <a:rPr lang="en-US" sz="1800" smtClean="0">
                <a:solidFill>
                  <a:srgbClr val="FF0000"/>
                </a:solidFill>
              </a:rPr>
              <a:t>define today’s Internet architecture</a:t>
            </a:r>
            <a:endParaRPr lang="en-US" sz="2000" dirty="0" smtClean="0"/>
          </a:p>
        </p:txBody>
      </p:sp>
      <p:sp>
        <p:nvSpPr>
          <p:cNvPr id="15" name="Rectangle 5"/>
          <p:cNvSpPr>
            <a:spLocks noChangeArrowheads="1"/>
          </p:cNvSpPr>
          <p:nvPr/>
        </p:nvSpPr>
        <p:spPr bwMode="auto">
          <a:xfrm>
            <a:off x="523875" y="1028700"/>
            <a:ext cx="7972425" cy="647700"/>
          </a:xfrm>
          <a:prstGeom prst="rect">
            <a:avLst/>
          </a:prstGeom>
          <a:noFill/>
          <a:ln w="9525">
            <a:noFill/>
            <a:miter lim="800000"/>
            <a:headEnd/>
            <a:tailEnd/>
          </a:ln>
        </p:spPr>
        <p:txBody>
          <a:bodyPr anchor="ctr"/>
          <a:lstStyle/>
          <a:p>
            <a:r>
              <a:rPr lang="en-US" i="1" dirty="0">
                <a:solidFill>
                  <a:srgbClr val="FF0000"/>
                </a:solidFill>
                <a:latin typeface="Comic Sans MS" pitchFamily="66" charset="0"/>
              </a:rPr>
              <a:t>1972-1980: Internetworking, new and proprietary nets</a:t>
            </a:r>
            <a:endParaRPr lang="en-US" sz="4000" u="sng" dirty="0">
              <a:solidFill>
                <a:schemeClr val="accent2"/>
              </a:solidFill>
              <a:latin typeface="Comic Sans MS" pitchFamily="66" charset="0"/>
            </a:endParaRPr>
          </a:p>
        </p:txBody>
      </p:sp>
    </p:spTree>
    <p:custDataLst>
      <p:tags r:id="rId1"/>
    </p:custDataLst>
    <p:extLst>
      <p:ext uri="{BB962C8B-B14F-4D97-AF65-F5344CB8AC3E}">
        <p14:creationId xmlns:p14="http://schemas.microsoft.com/office/powerpoint/2010/main" val="423579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10.xml><?xml version="1.0" encoding="utf-8"?>
<p:tagLst xmlns:a="http://schemas.openxmlformats.org/drawingml/2006/main" xmlns:r="http://schemas.openxmlformats.org/officeDocument/2006/relationships" xmlns:p="http://schemas.openxmlformats.org/presentationml/2006/main">
  <p:tag name="TIMING" val="|12"/>
</p:tagLst>
</file>

<file path=ppt/tags/tag11.xml><?xml version="1.0" encoding="utf-8"?>
<p:tagLst xmlns:a="http://schemas.openxmlformats.org/drawingml/2006/main" xmlns:r="http://schemas.openxmlformats.org/officeDocument/2006/relationships" xmlns:p="http://schemas.openxmlformats.org/presentationml/2006/main">
  <p:tag name="TIMING" val="|12"/>
</p:tagLst>
</file>

<file path=ppt/tags/tag12.xml><?xml version="1.0" encoding="utf-8"?>
<p:tagLst xmlns:a="http://schemas.openxmlformats.org/drawingml/2006/main" xmlns:r="http://schemas.openxmlformats.org/officeDocument/2006/relationships" xmlns:p="http://schemas.openxmlformats.org/presentationml/2006/main">
  <p:tag name="TIMING" val="|12"/>
</p:tagLst>
</file>

<file path=ppt/tags/tag13.xml><?xml version="1.0" encoding="utf-8"?>
<p:tagLst xmlns:a="http://schemas.openxmlformats.org/drawingml/2006/main" xmlns:r="http://schemas.openxmlformats.org/officeDocument/2006/relationships" xmlns:p="http://schemas.openxmlformats.org/presentationml/2006/main">
  <p:tag name="TIMING" val="|1.6"/>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ags/tag5.xml><?xml version="1.0" encoding="utf-8"?>
<p:tagLst xmlns:a="http://schemas.openxmlformats.org/drawingml/2006/main" xmlns:r="http://schemas.openxmlformats.org/officeDocument/2006/relationships" xmlns:p="http://schemas.openxmlformats.org/presentationml/2006/main">
  <p:tag name="TIMING" val="|12"/>
</p:tagLst>
</file>

<file path=ppt/tags/tag6.xml><?xml version="1.0" encoding="utf-8"?>
<p:tagLst xmlns:a="http://schemas.openxmlformats.org/drawingml/2006/main" xmlns:r="http://schemas.openxmlformats.org/officeDocument/2006/relationships" xmlns:p="http://schemas.openxmlformats.org/presentationml/2006/main">
  <p:tag name="TIMING" val="|12"/>
</p:tagLst>
</file>

<file path=ppt/tags/tag7.xml><?xml version="1.0" encoding="utf-8"?>
<p:tagLst xmlns:a="http://schemas.openxmlformats.org/drawingml/2006/main" xmlns:r="http://schemas.openxmlformats.org/officeDocument/2006/relationships" xmlns:p="http://schemas.openxmlformats.org/presentationml/2006/main">
  <p:tag name="TIMING" val="|12"/>
</p:tagLst>
</file>

<file path=ppt/tags/tag8.xml><?xml version="1.0" encoding="utf-8"?>
<p:tagLst xmlns:a="http://schemas.openxmlformats.org/drawingml/2006/main" xmlns:r="http://schemas.openxmlformats.org/officeDocument/2006/relationships" xmlns:p="http://schemas.openxmlformats.org/presentationml/2006/main">
  <p:tag name="TIMING" val="|12"/>
</p:tagLst>
</file>

<file path=ppt/tags/tag9.xml><?xml version="1.0" encoding="utf-8"?>
<p:tagLst xmlns:a="http://schemas.openxmlformats.org/drawingml/2006/main" xmlns:r="http://schemas.openxmlformats.org/officeDocument/2006/relationships" xmlns:p="http://schemas.openxmlformats.org/presentationml/2006/main">
  <p:tag name="TIMING" val="|12"/>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676</Words>
  <Application>Microsoft Office PowerPoint</Application>
  <PresentationFormat>On-screen Show (4:3)</PresentationFormat>
  <Paragraphs>138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Introducing PowerPoint 2010</vt:lpstr>
      <vt:lpstr>Welcome to  CPSC 441!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2012-09-18T21:23:21Z</dcterms:created>
  <dcterms:modified xsi:type="dcterms:W3CDTF">2013-01-14T17:55:04Z</dcterms:modified>
</cp:coreProperties>
</file>