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77" r:id="rId2"/>
    <p:sldId id="258" r:id="rId3"/>
    <p:sldId id="313" r:id="rId4"/>
    <p:sldId id="306" r:id="rId5"/>
    <p:sldId id="307" r:id="rId6"/>
    <p:sldId id="314" r:id="rId7"/>
    <p:sldId id="315" r:id="rId8"/>
    <p:sldId id="316" r:id="rId9"/>
    <p:sldId id="317" r:id="rId10"/>
    <p:sldId id="318" r:id="rId11"/>
    <p:sldId id="319" r:id="rId12"/>
    <p:sldId id="320" r:id="rId13"/>
    <p:sldId id="321" r:id="rId14"/>
    <p:sldId id="31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48" autoAdjust="0"/>
    <p:restoredTop sz="89825" autoAdjust="0"/>
  </p:normalViewPr>
  <p:slideViewPr>
    <p:cSldViewPr>
      <p:cViewPr>
        <p:scale>
          <a:sx n="95" d="100"/>
          <a:sy n="95" d="100"/>
        </p:scale>
        <p:origin x="-756" y="792"/>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1/14/2013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3040705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This </a:t>
            </a:r>
            <a:r>
              <a:rPr lang="en-US" dirty="0" smtClean="0"/>
              <a:t>presentation demonstrates the new capabilities of PowerPoint and it is best viewed in Slide Show. These slides are designed to give you great ideas for the presentations you’ll create in PowerPoint 2010!</a:t>
            </a:r>
          </a:p>
          <a:p>
            <a:endParaRPr lang="en-US" dirty="0" smtClean="0"/>
          </a:p>
          <a:p>
            <a:r>
              <a:rPr lang="en-US" dirty="0" smtClean="0"/>
              <a:t>For more sample templates, click the File tab, and then on the New tab, click Sample Templates.</a:t>
            </a:r>
          </a:p>
        </p:txBody>
      </p:sp>
      <p:sp>
        <p:nvSpPr>
          <p:cNvPr id="4" name="Slide Number Placeholder 3"/>
          <p:cNvSpPr>
            <a:spLocks noGrp="1"/>
          </p:cNvSpPr>
          <p:nvPr>
            <p:ph type="sldNum" sz="quarter" idx="10"/>
          </p:nvPr>
        </p:nvSpPr>
        <p:spPr/>
        <p:txBody>
          <a:bodyPr/>
          <a:lstStyle/>
          <a:p>
            <a:fld id="{58CC9574-A819-4FE4-99A7-1E27AD09ADC2}"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14</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1/14/2013</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US"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1/14/2013</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US"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1/14/2013</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1/14/2013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Blank">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
        <p:nvSpPr>
          <p:cNvPr id="2" name="Date Placeholder 1"/>
          <p:cNvSpPr>
            <a:spLocks noGrp="1"/>
          </p:cNvSpPr>
          <p:nvPr>
            <p:ph type="dt" sz="half" idx="10"/>
          </p:nvPr>
        </p:nvSpPr>
        <p:spPr/>
        <p:txBody>
          <a:bodyPr/>
          <a:lstStyle/>
          <a:p>
            <a:fld id="{2FF934E2-BBB6-4D34-BB01-078E9AA25260}" type="datetimeFigureOut">
              <a:rPr lang="en-US" smtClean="0"/>
              <a:pPr/>
              <a:t>1/14/2013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820FCD-5F4C-4989-BE05-0A8208BCBC2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1/14/2013</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1/14/2013</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1/14/2013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1/14/2013</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1/14/2013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1/14/2013</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1/14/2013</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1/14/2013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 id="2147483663" r:id="rId1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4.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4.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4.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4.xml"/><Relationship Id="rId1" Type="http://schemas.openxmlformats.org/officeDocument/2006/relationships/tags" Target="../tags/tag12.xml"/><Relationship Id="rId5" Type="http://schemas.openxmlformats.org/officeDocument/2006/relationships/hyperlink" Target="http://www.zakon.org/robert/internet/timeline/" TargetMode="External"/><Relationship Id="rId4" Type="http://schemas.openxmlformats.org/officeDocument/2006/relationships/hyperlink" Target="https://ieeetv.ieee.org/player/html/viewer?dl="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notesSlide" Target="../notesSlides/notesSlide14.xml"/><Relationship Id="rId7" Type="http://schemas.openxmlformats.org/officeDocument/2006/relationships/image" Target="../media/image5.jpeg"/><Relationship Id="rId2" Type="http://schemas.openxmlformats.org/officeDocument/2006/relationships/slideLayout" Target="../slideLayouts/slideLayout14.xml"/><Relationship Id="rId1" Type="http://schemas.openxmlformats.org/officeDocument/2006/relationships/tags" Target="../tags/tag13.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1.xml"/><Relationship Id="rId4" Type="http://schemas.openxmlformats.org/officeDocument/2006/relationships/hyperlink" Target="mailto:zhengxifan0403@gmail.com"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4.xml"/><Relationship Id="rId1" Type="http://schemas.openxmlformats.org/officeDocument/2006/relationships/tags" Target="../tags/tag2.xml"/><Relationship Id="rId4" Type="http://schemas.openxmlformats.org/officeDocument/2006/relationships/hyperlink" Target="http://pages.cpsc.ucalgary.ca/~carey/CPSC441"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tags" Target="../tags/tag4.xml"/><Relationship Id="rId4" Type="http://schemas.openxmlformats.org/officeDocument/2006/relationships/hyperlink" Target="http://www.youtube.com/watch?v=9hIQjrMHTv4"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4.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4.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4.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3733800" y="1316420"/>
            <a:ext cx="4953000" cy="1416269"/>
          </a:xfrm>
        </p:spPr>
        <p:txBody>
          <a:bodyPr>
            <a:normAutofit/>
          </a:bodyPr>
          <a:lstStyle/>
          <a:p>
            <a:r>
              <a:rPr lang="en-US" dirty="0" smtClean="0"/>
              <a:t>TA: </a:t>
            </a:r>
            <a:r>
              <a:rPr lang="en-US" dirty="0" err="1" smtClean="0"/>
              <a:t>Xifan</a:t>
            </a:r>
            <a:r>
              <a:rPr lang="en-US" dirty="0" smtClean="0"/>
              <a:t> </a:t>
            </a:r>
            <a:r>
              <a:rPr lang="en-US" dirty="0" err="1" smtClean="0"/>
              <a:t>Zheng</a:t>
            </a:r>
            <a:endParaRPr lang="en-US" dirty="0" smtClean="0"/>
          </a:p>
          <a:p>
            <a:r>
              <a:rPr lang="en-US" dirty="0" smtClean="0"/>
              <a:t>Email: zhengxifan0403@gmail.com</a:t>
            </a:r>
          </a:p>
        </p:txBody>
      </p:sp>
      <p:sp>
        <p:nvSpPr>
          <p:cNvPr id="5" name="Title 4"/>
          <p:cNvSpPr>
            <a:spLocks noGrp="1"/>
          </p:cNvSpPr>
          <p:nvPr>
            <p:ph type="title"/>
          </p:nvPr>
        </p:nvSpPr>
        <p:spPr>
          <a:xfrm>
            <a:off x="228600" y="3048000"/>
            <a:ext cx="7239000" cy="1828800"/>
          </a:xfrm>
        </p:spPr>
        <p:txBody>
          <a:bodyPr>
            <a:normAutofit fontScale="90000"/>
          </a:bodyPr>
          <a:lstStyle/>
          <a:p>
            <a:r>
              <a:rPr lang="en-US" sz="7200" b="0" dirty="0" smtClean="0">
                <a:solidFill>
                  <a:prstClr val="white"/>
                </a:solidFill>
              </a:rPr>
              <a:t>Welcome</a:t>
            </a:r>
            <a:r>
              <a:rPr lang="en-US" sz="7200" b="0" dirty="0">
                <a:solidFill>
                  <a:prstClr val="white"/>
                </a:solidFill>
              </a:rPr>
              <a:t> </a:t>
            </a:r>
            <a:r>
              <a:rPr lang="en-US" sz="7200" b="0" dirty="0" smtClean="0">
                <a:solidFill>
                  <a:prstClr val="white"/>
                </a:solidFill>
              </a:rPr>
              <a:t>to </a:t>
            </a:r>
            <a:br>
              <a:rPr lang="en-US" sz="7200" b="0" dirty="0" smtClean="0">
                <a:solidFill>
                  <a:prstClr val="white"/>
                </a:solidFill>
              </a:rPr>
            </a:br>
            <a:r>
              <a:rPr lang="en-US" sz="7200" b="0" dirty="0" smtClean="0">
                <a:solidFill>
                  <a:prstClr val="white"/>
                </a:solidFill>
              </a:rPr>
              <a:t>CPSC 441!</a:t>
            </a:r>
            <a:endParaRPr lang="en-US" sz="5600" b="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smtClean="0">
                <a:solidFill>
                  <a:schemeClr val="tx1">
                    <a:lumMod val="85000"/>
                    <a:lumOff val="15000"/>
                  </a:schemeClr>
                </a:solidFill>
              </a:rPr>
              <a:t>History of the Internet - 3</a:t>
            </a:r>
            <a:endParaRPr lang="en-US" sz="4000" dirty="0">
              <a:solidFill>
                <a:schemeClr val="tx1">
                  <a:lumMod val="50000"/>
                  <a:lumOff val="50000"/>
                </a:schemeClr>
              </a:solidFill>
              <a:cs typeface="Arial" pitchFamily="34" charset="0"/>
            </a:endParaRPr>
          </a:p>
        </p:txBody>
      </p:sp>
      <p:sp>
        <p:nvSpPr>
          <p:cNvPr id="11" name="TextBox 10"/>
          <p:cNvSpPr txBox="1"/>
          <p:nvPr/>
        </p:nvSpPr>
        <p:spPr>
          <a:xfrm>
            <a:off x="750711" y="5181103"/>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Welcome to CPSC 441</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10" name="Rectangle 3"/>
          <p:cNvSpPr txBox="1">
            <a:spLocks noChangeArrowheads="1"/>
          </p:cNvSpPr>
          <p:nvPr/>
        </p:nvSpPr>
        <p:spPr>
          <a:xfrm>
            <a:off x="533400" y="1790700"/>
            <a:ext cx="3810000" cy="44577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smtClean="0">
                <a:solidFill>
                  <a:schemeClr val="accent2"/>
                </a:solidFill>
              </a:rPr>
              <a:t>1983:</a:t>
            </a:r>
            <a:r>
              <a:rPr lang="en-US" sz="2400" smtClean="0"/>
              <a:t> deployment of TCP/IP</a:t>
            </a:r>
          </a:p>
          <a:p>
            <a:r>
              <a:rPr lang="en-US" sz="2400" smtClean="0">
                <a:solidFill>
                  <a:schemeClr val="accent2"/>
                </a:solidFill>
              </a:rPr>
              <a:t>1982:</a:t>
            </a:r>
            <a:r>
              <a:rPr lang="en-US" sz="2400" smtClean="0"/>
              <a:t> smtp e-mail protocol defined </a:t>
            </a:r>
          </a:p>
          <a:p>
            <a:r>
              <a:rPr lang="en-US" sz="2400" smtClean="0">
                <a:solidFill>
                  <a:schemeClr val="accent2"/>
                </a:solidFill>
              </a:rPr>
              <a:t>1983:</a:t>
            </a:r>
            <a:r>
              <a:rPr lang="en-US" sz="2400" smtClean="0"/>
              <a:t> DNS defined for name-to-IP-address translation</a:t>
            </a:r>
          </a:p>
          <a:p>
            <a:r>
              <a:rPr lang="en-US" sz="2400" smtClean="0">
                <a:solidFill>
                  <a:schemeClr val="accent2"/>
                </a:solidFill>
              </a:rPr>
              <a:t>1985:</a:t>
            </a:r>
            <a:r>
              <a:rPr lang="en-US" sz="2400" smtClean="0"/>
              <a:t> ftp protocol defined</a:t>
            </a:r>
          </a:p>
          <a:p>
            <a:r>
              <a:rPr lang="en-US" sz="2400" smtClean="0">
                <a:solidFill>
                  <a:schemeClr val="accent2"/>
                </a:solidFill>
              </a:rPr>
              <a:t>1988:</a:t>
            </a:r>
            <a:r>
              <a:rPr lang="en-US" sz="2400" smtClean="0"/>
              <a:t> TCP congestion control</a:t>
            </a:r>
            <a:endParaRPr lang="en-US" sz="2400" dirty="0" smtClean="0"/>
          </a:p>
        </p:txBody>
      </p:sp>
      <p:sp>
        <p:nvSpPr>
          <p:cNvPr id="13" name="Rectangle 4"/>
          <p:cNvSpPr txBox="1">
            <a:spLocks noChangeArrowheads="1"/>
          </p:cNvSpPr>
          <p:nvPr/>
        </p:nvSpPr>
        <p:spPr>
          <a:xfrm>
            <a:off x="4495800" y="1800225"/>
            <a:ext cx="3810000" cy="44481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smtClean="0"/>
              <a:t>new national networks: Csnet, BITnet, NSFnet, Minitel</a:t>
            </a:r>
          </a:p>
          <a:p>
            <a:r>
              <a:rPr lang="en-US" sz="2400" smtClean="0"/>
              <a:t>100,000 hosts connected to confederation of networks</a:t>
            </a:r>
          </a:p>
          <a:p>
            <a:endParaRPr lang="en-US" sz="2400" smtClean="0"/>
          </a:p>
        </p:txBody>
      </p:sp>
      <p:sp>
        <p:nvSpPr>
          <p:cNvPr id="14" name="Rectangle 5"/>
          <p:cNvSpPr>
            <a:spLocks noChangeArrowheads="1"/>
          </p:cNvSpPr>
          <p:nvPr/>
        </p:nvSpPr>
        <p:spPr bwMode="auto">
          <a:xfrm>
            <a:off x="523875" y="1028700"/>
            <a:ext cx="7962900" cy="647700"/>
          </a:xfrm>
          <a:prstGeom prst="rect">
            <a:avLst/>
          </a:prstGeom>
          <a:noFill/>
          <a:ln w="9525">
            <a:noFill/>
            <a:miter lim="800000"/>
            <a:headEnd/>
            <a:tailEnd/>
          </a:ln>
        </p:spPr>
        <p:txBody>
          <a:bodyPr anchor="ctr"/>
          <a:lstStyle/>
          <a:p>
            <a:r>
              <a:rPr lang="en-US" i="1" dirty="0">
                <a:solidFill>
                  <a:srgbClr val="FF0000"/>
                </a:solidFill>
                <a:latin typeface="Comic Sans MS" pitchFamily="66" charset="0"/>
              </a:rPr>
              <a:t>1980-1990: new protocols, a proliferation of networks</a:t>
            </a:r>
            <a:endParaRPr lang="en-US" sz="4000" u="sng" dirty="0">
              <a:solidFill>
                <a:schemeClr val="accent2"/>
              </a:solidFill>
              <a:latin typeface="Comic Sans MS" pitchFamily="66" charset="0"/>
            </a:endParaRPr>
          </a:p>
        </p:txBody>
      </p:sp>
    </p:spTree>
    <p:custDataLst>
      <p:tags r:id="rId1"/>
    </p:custDataLst>
    <p:extLst>
      <p:ext uri="{BB962C8B-B14F-4D97-AF65-F5344CB8AC3E}">
        <p14:creationId xmlns:p14="http://schemas.microsoft.com/office/powerpoint/2010/main" val="451352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smtClean="0">
                <a:solidFill>
                  <a:schemeClr val="tx1">
                    <a:lumMod val="85000"/>
                    <a:lumOff val="15000"/>
                  </a:schemeClr>
                </a:solidFill>
              </a:rPr>
              <a:t>History of the Internet - 4</a:t>
            </a:r>
            <a:endParaRPr lang="en-US" sz="4000" dirty="0">
              <a:solidFill>
                <a:schemeClr val="tx1">
                  <a:lumMod val="50000"/>
                  <a:lumOff val="50000"/>
                </a:schemeClr>
              </a:solidFill>
              <a:cs typeface="Arial" pitchFamily="34" charset="0"/>
            </a:endParaRPr>
          </a:p>
        </p:txBody>
      </p:sp>
      <p:sp>
        <p:nvSpPr>
          <p:cNvPr id="11" name="TextBox 10"/>
          <p:cNvSpPr txBox="1"/>
          <p:nvPr/>
        </p:nvSpPr>
        <p:spPr>
          <a:xfrm>
            <a:off x="750711" y="5181103"/>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Welcome to CPSC 441</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10" name="Rectangle 3"/>
          <p:cNvSpPr txBox="1">
            <a:spLocks noChangeArrowheads="1"/>
          </p:cNvSpPr>
          <p:nvPr/>
        </p:nvSpPr>
        <p:spPr>
          <a:xfrm>
            <a:off x="419100" y="1790700"/>
            <a:ext cx="4470400" cy="44577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smtClean="0">
                <a:solidFill>
                  <a:schemeClr val="accent2"/>
                </a:solidFill>
              </a:rPr>
              <a:t>Early 1990’s: </a:t>
            </a:r>
            <a:r>
              <a:rPr lang="en-US" sz="2000" smtClean="0"/>
              <a:t>ARPAnet decommissioned</a:t>
            </a:r>
          </a:p>
          <a:p>
            <a:r>
              <a:rPr lang="en-US" sz="2000" smtClean="0">
                <a:solidFill>
                  <a:schemeClr val="accent2"/>
                </a:solidFill>
              </a:rPr>
              <a:t>1991: </a:t>
            </a:r>
            <a:r>
              <a:rPr lang="en-US" sz="2000" smtClean="0"/>
              <a:t>NSF lifts restrictions on commercial use of NSFnet (decommissioned, 1995)</a:t>
            </a:r>
          </a:p>
          <a:p>
            <a:r>
              <a:rPr lang="en-US" sz="2000" smtClean="0">
                <a:solidFill>
                  <a:schemeClr val="accent2"/>
                </a:solidFill>
              </a:rPr>
              <a:t>early 1990s:</a:t>
            </a:r>
            <a:r>
              <a:rPr lang="en-US" sz="2000" smtClean="0"/>
              <a:t> Web</a:t>
            </a:r>
          </a:p>
          <a:p>
            <a:pPr lvl="1"/>
            <a:r>
              <a:rPr lang="en-US" sz="2000" smtClean="0"/>
              <a:t>hypertext [Bush 1945, Nelson 1960’s]</a:t>
            </a:r>
          </a:p>
          <a:p>
            <a:pPr lvl="1"/>
            <a:r>
              <a:rPr lang="en-US" sz="2000" smtClean="0"/>
              <a:t>HTML, HTTP: Berners-Lee</a:t>
            </a:r>
          </a:p>
          <a:p>
            <a:pPr lvl="1"/>
            <a:r>
              <a:rPr lang="en-US" sz="2000" smtClean="0"/>
              <a:t>1994: Mosaic, later Netscape</a:t>
            </a:r>
          </a:p>
          <a:p>
            <a:pPr lvl="1"/>
            <a:r>
              <a:rPr lang="en-US" sz="2000" smtClean="0"/>
              <a:t>late 1990’s: commercialization</a:t>
            </a:r>
            <a:r>
              <a:rPr lang="en-US" sz="1800" smtClean="0"/>
              <a:t> of the Web</a:t>
            </a:r>
          </a:p>
          <a:p>
            <a:endParaRPr lang="en-US" sz="2000" smtClean="0"/>
          </a:p>
          <a:p>
            <a:endParaRPr lang="en-US" sz="2000" dirty="0" smtClean="0"/>
          </a:p>
        </p:txBody>
      </p:sp>
      <p:sp>
        <p:nvSpPr>
          <p:cNvPr id="13" name="Rectangle 4"/>
          <p:cNvSpPr txBox="1">
            <a:spLocks noChangeArrowheads="1"/>
          </p:cNvSpPr>
          <p:nvPr/>
        </p:nvSpPr>
        <p:spPr>
          <a:xfrm>
            <a:off x="4876800" y="1800225"/>
            <a:ext cx="3965575" cy="44481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None/>
            </a:pPr>
            <a:r>
              <a:rPr lang="en-US" sz="2400" smtClean="0">
                <a:solidFill>
                  <a:schemeClr val="accent2"/>
                </a:solidFill>
              </a:rPr>
              <a:t>Late 1990’s – 2000’s:</a:t>
            </a:r>
            <a:endParaRPr lang="en-US" sz="2400" smtClean="0">
              <a:solidFill>
                <a:srgbClr val="FF0000"/>
              </a:solidFill>
            </a:endParaRPr>
          </a:p>
          <a:p>
            <a:r>
              <a:rPr lang="en-US" sz="2000" smtClean="0"/>
              <a:t>more killer apps: instant messaging, P2P file sharing</a:t>
            </a:r>
          </a:p>
          <a:p>
            <a:r>
              <a:rPr lang="en-US" sz="2000" smtClean="0"/>
              <a:t>network security to forefront</a:t>
            </a:r>
          </a:p>
          <a:p>
            <a:r>
              <a:rPr lang="en-US" sz="2000" smtClean="0"/>
              <a:t>est. 50 million host, 100 million+ users</a:t>
            </a:r>
          </a:p>
          <a:p>
            <a:r>
              <a:rPr lang="en-US" sz="2000" smtClean="0"/>
              <a:t>backbone links running at Gbps</a:t>
            </a:r>
          </a:p>
          <a:p>
            <a:endParaRPr lang="en-US" sz="2000" smtClean="0"/>
          </a:p>
        </p:txBody>
      </p:sp>
      <p:sp>
        <p:nvSpPr>
          <p:cNvPr id="14" name="Rectangle 5"/>
          <p:cNvSpPr>
            <a:spLocks noChangeArrowheads="1"/>
          </p:cNvSpPr>
          <p:nvPr/>
        </p:nvSpPr>
        <p:spPr bwMode="auto">
          <a:xfrm>
            <a:off x="523875" y="1028700"/>
            <a:ext cx="7962900" cy="647700"/>
          </a:xfrm>
          <a:prstGeom prst="rect">
            <a:avLst/>
          </a:prstGeom>
          <a:noFill/>
          <a:ln w="9525">
            <a:noFill/>
            <a:miter lim="800000"/>
            <a:headEnd/>
            <a:tailEnd/>
          </a:ln>
        </p:spPr>
        <p:txBody>
          <a:bodyPr anchor="ctr"/>
          <a:lstStyle/>
          <a:p>
            <a:r>
              <a:rPr lang="en-US" i="1" dirty="0">
                <a:solidFill>
                  <a:srgbClr val="FF0000"/>
                </a:solidFill>
                <a:latin typeface="Comic Sans MS" pitchFamily="66" charset="0"/>
              </a:rPr>
              <a:t>1990, 2000’s: commercialization, the Web, new apps</a:t>
            </a:r>
            <a:endParaRPr lang="en-US" sz="4000" u="sng" dirty="0">
              <a:solidFill>
                <a:schemeClr val="accent2"/>
              </a:solidFill>
              <a:latin typeface="Comic Sans MS" pitchFamily="66" charset="0"/>
            </a:endParaRPr>
          </a:p>
        </p:txBody>
      </p:sp>
    </p:spTree>
    <p:custDataLst>
      <p:tags r:id="rId1"/>
    </p:custDataLst>
    <p:extLst>
      <p:ext uri="{BB962C8B-B14F-4D97-AF65-F5344CB8AC3E}">
        <p14:creationId xmlns:p14="http://schemas.microsoft.com/office/powerpoint/2010/main" val="451352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19139"/>
            <a:ext cx="7924800" cy="707886"/>
          </a:xfrm>
          <a:prstGeom prst="rect">
            <a:avLst/>
          </a:prstGeom>
          <a:noFill/>
        </p:spPr>
        <p:txBody>
          <a:bodyPr wrap="square" rtlCol="0">
            <a:normAutofit/>
          </a:bodyPr>
          <a:lstStyle/>
          <a:p>
            <a:r>
              <a:rPr lang="en-US" sz="4000" b="1" dirty="0" smtClean="0">
                <a:solidFill>
                  <a:schemeClr val="tx1">
                    <a:lumMod val="85000"/>
                    <a:lumOff val="15000"/>
                  </a:schemeClr>
                </a:solidFill>
              </a:rPr>
              <a:t>History of the Internet - 5</a:t>
            </a:r>
            <a:endParaRPr lang="en-US" sz="4000" dirty="0">
              <a:solidFill>
                <a:schemeClr val="tx1">
                  <a:lumMod val="50000"/>
                  <a:lumOff val="50000"/>
                </a:schemeClr>
              </a:solidFill>
              <a:cs typeface="Arial" pitchFamily="34" charset="0"/>
            </a:endParaRPr>
          </a:p>
        </p:txBody>
      </p:sp>
      <p:sp>
        <p:nvSpPr>
          <p:cNvPr id="11" name="TextBox 10"/>
          <p:cNvSpPr txBox="1"/>
          <p:nvPr/>
        </p:nvSpPr>
        <p:spPr>
          <a:xfrm>
            <a:off x="750711" y="5181103"/>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Welcome to CPSC 441</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15" name="Rectangle 5"/>
          <p:cNvSpPr>
            <a:spLocks noChangeArrowheads="1"/>
          </p:cNvSpPr>
          <p:nvPr/>
        </p:nvSpPr>
        <p:spPr bwMode="auto">
          <a:xfrm>
            <a:off x="623143" y="908720"/>
            <a:ext cx="7972425" cy="647700"/>
          </a:xfrm>
          <a:prstGeom prst="rect">
            <a:avLst/>
          </a:prstGeom>
          <a:noFill/>
          <a:ln w="9525">
            <a:noFill/>
            <a:miter lim="800000"/>
            <a:headEnd/>
            <a:tailEnd/>
          </a:ln>
        </p:spPr>
        <p:txBody>
          <a:bodyPr anchor="ctr"/>
          <a:lstStyle/>
          <a:p>
            <a:r>
              <a:rPr lang="en-US" i="1" dirty="0" smtClean="0">
                <a:solidFill>
                  <a:srgbClr val="FF0000"/>
                </a:solidFill>
                <a:latin typeface="Comic Sans MS" pitchFamily="66" charset="0"/>
              </a:rPr>
              <a:t>Nowadays</a:t>
            </a:r>
            <a:endParaRPr lang="en-US" sz="4000" u="sng" dirty="0">
              <a:solidFill>
                <a:schemeClr val="accent2"/>
              </a:solidFill>
              <a:latin typeface="Comic Sans MS" pitchFamily="66" charset="0"/>
            </a:endParaRPr>
          </a:p>
        </p:txBody>
      </p:sp>
      <p:sp>
        <p:nvSpPr>
          <p:cNvPr id="10" name="Rectangle 3"/>
          <p:cNvSpPr txBox="1">
            <a:spLocks noChangeArrowheads="1"/>
          </p:cNvSpPr>
          <p:nvPr/>
        </p:nvSpPr>
        <p:spPr>
          <a:xfrm>
            <a:off x="571500" y="1473200"/>
            <a:ext cx="4789488" cy="44577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None/>
            </a:pPr>
            <a:r>
              <a:rPr lang="en-US" sz="2400" dirty="0" smtClean="0">
                <a:solidFill>
                  <a:schemeClr val="accent2"/>
                </a:solidFill>
              </a:rPr>
              <a:t>2007:</a:t>
            </a:r>
          </a:p>
          <a:p>
            <a:r>
              <a:rPr lang="en-US" sz="2400" dirty="0" smtClean="0"/>
              <a:t>~500 million hosts</a:t>
            </a:r>
          </a:p>
          <a:p>
            <a:r>
              <a:rPr lang="en-US" sz="2400" dirty="0" smtClean="0"/>
              <a:t>Voice, Video over IP</a:t>
            </a:r>
          </a:p>
          <a:p>
            <a:r>
              <a:rPr lang="en-US" sz="2400" dirty="0" smtClean="0"/>
              <a:t>P2P applications: BitTorrent (file sharing) Skype (VoIP), </a:t>
            </a:r>
            <a:r>
              <a:rPr lang="en-US" sz="2400" dirty="0" err="1" smtClean="0"/>
              <a:t>PPLive</a:t>
            </a:r>
            <a:r>
              <a:rPr lang="en-US" sz="2400" dirty="0" smtClean="0"/>
              <a:t> (video)</a:t>
            </a:r>
          </a:p>
          <a:p>
            <a:r>
              <a:rPr lang="en-US" sz="2400" dirty="0" smtClean="0"/>
              <a:t>more applications: YouTube, gaming</a:t>
            </a:r>
          </a:p>
          <a:p>
            <a:r>
              <a:rPr lang="en-US" sz="2400" dirty="0" smtClean="0"/>
              <a:t>wireless, mobility</a:t>
            </a:r>
          </a:p>
          <a:p>
            <a:endParaRPr lang="en-US" sz="2400" dirty="0" smtClean="0"/>
          </a:p>
        </p:txBody>
      </p:sp>
    </p:spTree>
    <p:custDataLst>
      <p:tags r:id="rId1"/>
    </p:custDataLst>
    <p:extLst>
      <p:ext uri="{BB962C8B-B14F-4D97-AF65-F5344CB8AC3E}">
        <p14:creationId xmlns:p14="http://schemas.microsoft.com/office/powerpoint/2010/main" val="451352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19139"/>
            <a:ext cx="7924800" cy="707886"/>
          </a:xfrm>
          <a:prstGeom prst="rect">
            <a:avLst/>
          </a:prstGeom>
          <a:noFill/>
        </p:spPr>
        <p:txBody>
          <a:bodyPr wrap="square" rtlCol="0">
            <a:normAutofit/>
          </a:bodyPr>
          <a:lstStyle/>
          <a:p>
            <a:r>
              <a:rPr lang="en-US" sz="4000" b="1" dirty="0" smtClean="0">
                <a:solidFill>
                  <a:schemeClr val="tx1">
                    <a:lumMod val="85000"/>
                    <a:lumOff val="15000"/>
                  </a:schemeClr>
                </a:solidFill>
              </a:rPr>
              <a:t>More information</a:t>
            </a:r>
            <a:endParaRPr lang="en-US" sz="4000" dirty="0">
              <a:solidFill>
                <a:schemeClr val="tx1">
                  <a:lumMod val="50000"/>
                  <a:lumOff val="50000"/>
                </a:schemeClr>
              </a:solidFill>
              <a:cs typeface="Arial" pitchFamily="34" charset="0"/>
            </a:endParaRPr>
          </a:p>
        </p:txBody>
      </p:sp>
      <p:sp>
        <p:nvSpPr>
          <p:cNvPr id="11" name="TextBox 10"/>
          <p:cNvSpPr txBox="1"/>
          <p:nvPr/>
        </p:nvSpPr>
        <p:spPr>
          <a:xfrm>
            <a:off x="750711" y="5181103"/>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Welcome to CPSC 441</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TextBox 8"/>
          <p:cNvSpPr txBox="1"/>
          <p:nvPr/>
        </p:nvSpPr>
        <p:spPr>
          <a:xfrm>
            <a:off x="750711" y="1196752"/>
            <a:ext cx="7351288" cy="2554545"/>
          </a:xfrm>
          <a:prstGeom prst="rect">
            <a:avLst/>
          </a:prstGeom>
          <a:noFill/>
        </p:spPr>
        <p:txBody>
          <a:bodyPr wrap="square" rtlCol="0">
            <a:spAutoFit/>
          </a:bodyPr>
          <a:lstStyle/>
          <a:p>
            <a:pPr marL="457200" indent="-457200">
              <a:buFont typeface="Arial" pitchFamily="34" charset="0"/>
              <a:buChar char="•"/>
            </a:pPr>
            <a:r>
              <a:rPr lang="en-CA" sz="3200" dirty="0"/>
              <a:t>Interview with </a:t>
            </a:r>
            <a:r>
              <a:rPr lang="en-CA" sz="3200" dirty="0" err="1"/>
              <a:t>Vint</a:t>
            </a:r>
            <a:r>
              <a:rPr lang="en-CA" sz="3200" dirty="0"/>
              <a:t> Cerf about the early days of the Internet and TCP/IP (by IEEE </a:t>
            </a:r>
            <a:r>
              <a:rPr lang="en-CA" sz="3200" dirty="0" err="1" smtClean="0"/>
              <a:t>tv</a:t>
            </a:r>
            <a:r>
              <a:rPr lang="en-CA" sz="3200" dirty="0" smtClean="0"/>
              <a:t>) </a:t>
            </a:r>
            <a:r>
              <a:rPr lang="en-CA" sz="3200" dirty="0" smtClean="0">
                <a:hlinkClick r:id="rId4"/>
              </a:rPr>
              <a:t>https</a:t>
            </a:r>
            <a:r>
              <a:rPr lang="en-CA" sz="3200" dirty="0">
                <a:hlinkClick r:id="rId4"/>
              </a:rPr>
              <a:t>://ieeetv.ieee.org/player/html/viewer?dl=</a:t>
            </a:r>
            <a:endParaRPr lang="en-CA" sz="3200" b="1" dirty="0" smtClean="0"/>
          </a:p>
        </p:txBody>
      </p:sp>
      <p:sp>
        <p:nvSpPr>
          <p:cNvPr id="13" name="TextBox 12"/>
          <p:cNvSpPr txBox="1"/>
          <p:nvPr/>
        </p:nvSpPr>
        <p:spPr>
          <a:xfrm>
            <a:off x="740850" y="4007213"/>
            <a:ext cx="7351288" cy="1569660"/>
          </a:xfrm>
          <a:prstGeom prst="rect">
            <a:avLst/>
          </a:prstGeom>
          <a:noFill/>
        </p:spPr>
        <p:txBody>
          <a:bodyPr wrap="square" rtlCol="0">
            <a:spAutoFit/>
          </a:bodyPr>
          <a:lstStyle/>
          <a:p>
            <a:pPr marL="457200" indent="-457200">
              <a:buFont typeface="Arial" pitchFamily="34" charset="0"/>
              <a:buChar char="•"/>
            </a:pPr>
            <a:r>
              <a:rPr lang="en-CA" sz="3200" dirty="0"/>
              <a:t>Hobbes Internet </a:t>
            </a:r>
            <a:r>
              <a:rPr lang="en-CA" sz="3200" dirty="0" smtClean="0"/>
              <a:t>Timeline </a:t>
            </a:r>
            <a:r>
              <a:rPr lang="en-CA" sz="3200" dirty="0">
                <a:hlinkClick r:id="rId5"/>
              </a:rPr>
              <a:t>http://www.zakon.org/robert/internet/timeline/</a:t>
            </a:r>
            <a:endParaRPr lang="en-CA" sz="3200" b="1" dirty="0" smtClean="0"/>
          </a:p>
        </p:txBody>
      </p:sp>
    </p:spTree>
    <p:custDataLst>
      <p:tags r:id="rId1"/>
    </p:custDataLst>
    <p:extLst>
      <p:ext uri="{BB962C8B-B14F-4D97-AF65-F5344CB8AC3E}">
        <p14:creationId xmlns:p14="http://schemas.microsoft.com/office/powerpoint/2010/main" val="501691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p:cNvSpPr txBox="1">
            <a:spLocks/>
          </p:cNvSpPr>
          <p:nvPr/>
        </p:nvSpPr>
        <p:spPr>
          <a:xfrm>
            <a:off x="228600" y="3703704"/>
            <a:ext cx="7315200" cy="1325496"/>
          </a:xfrm>
          <a:prstGeom prst="rect">
            <a:avLst/>
          </a:prstGeom>
          <a:noFill/>
          <a:ln>
            <a:noFill/>
          </a:ln>
        </p:spPr>
        <p:txBody>
          <a:bodyPr vert="horz" lIns="91440" tIns="45720" rIns="91440" bIns="45720" rtlCol="0" anchor="ctr">
            <a:normAutofit lnSpcReduction="10000"/>
            <a:scene3d>
              <a:camera prst="orthographicFront"/>
              <a:lightRig rig="soft" dir="t">
                <a:rot lat="0" lon="0" rev="17220000"/>
              </a:lightRig>
            </a:scene3d>
            <a:sp3d prstMaterial="softEdge"/>
          </a:bodyPr>
          <a:lstStyle/>
          <a:p>
            <a:pPr>
              <a:lnSpc>
                <a:spcPct val="87000"/>
              </a:lnSpc>
              <a:spcBef>
                <a:spcPct val="0"/>
              </a:spcBef>
              <a:defRPr/>
            </a:pPr>
            <a:r>
              <a:rPr lang="en-US" sz="4400" dirty="0" smtClean="0">
                <a:solidFill>
                  <a:srgbClr val="92D050"/>
                </a:solidFill>
              </a:rPr>
              <a:t/>
            </a:r>
            <a:br>
              <a:rPr lang="en-US" sz="4400" dirty="0" smtClean="0">
                <a:solidFill>
                  <a:srgbClr val="92D050"/>
                </a:solidFill>
              </a:rPr>
            </a:br>
            <a:r>
              <a:rPr lang="en-US" sz="5600" b="1" dirty="0" smtClean="0">
                <a:solidFill>
                  <a:srgbClr val="92D050"/>
                </a:solidFill>
                <a:latin typeface="Arial" pitchFamily="34" charset="0"/>
                <a:cs typeface="Arial" pitchFamily="34" charset="0"/>
              </a:rPr>
              <a:t>Questions?</a:t>
            </a:r>
            <a:endParaRPr lang="en-US" sz="5600" b="1" dirty="0">
              <a:solidFill>
                <a:srgbClr val="92D050"/>
              </a:solidFill>
              <a:latin typeface="Arial" pitchFamily="34" charset="0"/>
              <a:cs typeface="Arial" pitchFamily="34" charset="0"/>
            </a:endParaRPr>
          </a:p>
        </p:txBody>
      </p:sp>
      <p:pic>
        <p:nvPicPr>
          <p:cNvPr id="7" name="Picture 6"/>
          <p:cNvPicPr>
            <a:picLocks noChangeAspect="1"/>
          </p:cNvPicPr>
          <p:nvPr/>
        </p:nvPicPr>
        <p:blipFill>
          <a:blip r:embed="rId4" cstate="print"/>
          <a:stretch>
            <a:fillRect/>
          </a:stretch>
        </p:blipFill>
        <p:spPr>
          <a:xfrm>
            <a:off x="20548" y="20547"/>
            <a:ext cx="3498527" cy="2825393"/>
          </a:xfrm>
          <a:prstGeom prst="rect">
            <a:avLst/>
          </a:prstGeom>
        </p:spPr>
      </p:pic>
      <p:pic>
        <p:nvPicPr>
          <p:cNvPr id="8" name="Picture 7"/>
          <p:cNvPicPr>
            <a:picLocks noChangeAspect="1"/>
          </p:cNvPicPr>
          <p:nvPr/>
        </p:nvPicPr>
        <p:blipFill>
          <a:blip r:embed="rId5" cstate="print"/>
          <a:stretch>
            <a:fillRect/>
          </a:stretch>
        </p:blipFill>
        <p:spPr>
          <a:xfrm>
            <a:off x="3503486" y="20548"/>
            <a:ext cx="5624418" cy="2825496"/>
          </a:xfrm>
          <a:prstGeom prst="rect">
            <a:avLst/>
          </a:prstGeom>
        </p:spPr>
      </p:pic>
      <p:pic>
        <p:nvPicPr>
          <p:cNvPr id="9" name="Picture 8"/>
          <p:cNvPicPr>
            <a:picLocks noChangeAspect="1"/>
          </p:cNvPicPr>
          <p:nvPr/>
        </p:nvPicPr>
        <p:blipFill>
          <a:blip r:embed="rId6" cstate="print"/>
          <a:stretch>
            <a:fillRect/>
          </a:stretch>
        </p:blipFill>
        <p:spPr>
          <a:xfrm>
            <a:off x="24064" y="2785541"/>
            <a:ext cx="7668994" cy="2296266"/>
          </a:xfrm>
          <a:prstGeom prst="rect">
            <a:avLst/>
          </a:prstGeom>
        </p:spPr>
      </p:pic>
      <p:pic>
        <p:nvPicPr>
          <p:cNvPr id="10" name="Picture 9"/>
          <p:cNvPicPr>
            <a:picLocks noChangeAspect="1"/>
          </p:cNvPicPr>
          <p:nvPr/>
        </p:nvPicPr>
        <p:blipFill>
          <a:blip r:embed="rId7" cstate="print"/>
          <a:stretch>
            <a:fillRect/>
          </a:stretch>
        </p:blipFill>
        <p:spPr>
          <a:xfrm>
            <a:off x="7662119" y="2819400"/>
            <a:ext cx="1461333" cy="2293850"/>
          </a:xfrm>
          <a:prstGeom prst="rect">
            <a:avLst/>
          </a:prstGeom>
        </p:spPr>
      </p:pic>
      <p:sp>
        <p:nvSpPr>
          <p:cNvPr id="6" name="Rectangle 5"/>
          <p:cNvSpPr/>
          <p:nvPr/>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grpSp>
        <p:nvGrpSpPr>
          <p:cNvPr id="20" name="Group 19"/>
          <p:cNvGrpSpPr/>
          <p:nvPr/>
        </p:nvGrpSpPr>
        <p:grpSpPr>
          <a:xfrm>
            <a:off x="0" y="5089818"/>
            <a:ext cx="9144000" cy="1768182"/>
            <a:chOff x="0" y="5089818"/>
            <a:chExt cx="9144000" cy="1768182"/>
          </a:xfrm>
        </p:grpSpPr>
        <p:pic>
          <p:nvPicPr>
            <p:cNvPr id="11" name="Picture 10"/>
            <p:cNvPicPr>
              <a:picLocks/>
            </p:cNvPicPr>
            <p:nvPr/>
          </p:nvPicPr>
          <p:blipFill>
            <a:blip r:embed="rId8" cstate="print"/>
            <a:stretch>
              <a:fillRect/>
            </a:stretch>
          </p:blipFill>
          <p:spPr>
            <a:xfrm>
              <a:off x="24064" y="5089818"/>
              <a:ext cx="9098280" cy="1737360"/>
            </a:xfrm>
            <a:prstGeom prst="rect">
              <a:avLst/>
            </a:prstGeom>
          </p:spPr>
        </p:pic>
        <p:sp>
          <p:nvSpPr>
            <p:cNvPr id="16" name="Rectangle 15"/>
            <p:cNvSpPr/>
            <p:nvPr/>
          </p:nvSpPr>
          <p:spPr>
            <a:xfrm>
              <a:off x="0" y="5181600"/>
              <a:ext cx="45719"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5400000">
              <a:off x="4537710" y="2251710"/>
              <a:ext cx="68580" cy="914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9098281" y="5158740"/>
              <a:ext cx="45719"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Title 3"/>
          <p:cNvSpPr txBox="1">
            <a:spLocks/>
          </p:cNvSpPr>
          <p:nvPr/>
        </p:nvSpPr>
        <p:spPr>
          <a:xfrm>
            <a:off x="107504" y="3429000"/>
            <a:ext cx="7727776" cy="1325563"/>
          </a:xfrm>
          <a:prstGeom prst="rect">
            <a:avLst/>
          </a:prstGeom>
          <a:noFill/>
          <a:ln>
            <a:noFill/>
          </a:ln>
        </p:spPr>
        <p:txBody>
          <a:bodyPr vert="horz" lIns="91440" tIns="45720" rIns="91440" bIns="45720" rtlCol="0" anchor="ctr">
            <a:noAutofit/>
            <a:scene3d>
              <a:camera prst="orthographicFront"/>
              <a:lightRig rig="soft" dir="t">
                <a:rot lat="0" lon="0" rev="17220000"/>
              </a:lightRig>
            </a:scene3d>
            <a:sp3d prstMaterial="softEdge"/>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87000"/>
              </a:lnSpc>
            </a:pPr>
            <a:r>
              <a:rPr lang="en-US" sz="5600" dirty="0" smtClean="0"/>
              <a:t/>
            </a:r>
            <a:br>
              <a:rPr lang="en-US" sz="5600" dirty="0" smtClean="0"/>
            </a:br>
            <a:r>
              <a:rPr lang="en-US" sz="5600" b="1" dirty="0" smtClean="0">
                <a:solidFill>
                  <a:schemeClr val="bg1"/>
                </a:solidFill>
                <a:latin typeface="Arial" pitchFamily="34" charset="0"/>
                <a:cs typeface="Arial" pitchFamily="34" charset="0"/>
              </a:rPr>
              <a:t>Thanks for attending!</a:t>
            </a:r>
          </a:p>
          <a:p>
            <a:pPr algn="l">
              <a:lnSpc>
                <a:spcPct val="87000"/>
              </a:lnSpc>
            </a:pPr>
            <a:endParaRPr lang="en-US" sz="5600" b="1" dirty="0">
              <a:solidFill>
                <a:schemeClr val="bg1"/>
              </a:solidFill>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3095831642"/>
      </p:ext>
    </p:extLst>
  </p:cSld>
  <p:clrMapOvr>
    <a:masterClrMapping/>
  </p:clrMapOvr>
  <mc:AlternateContent xmlns:mc="http://schemas.openxmlformats.org/markup-compatibility/2006" xmlns:p14="http://schemas.microsoft.com/office/powerpoint/2010/main">
    <mc:Choice Requires="p14">
      <p:transition spd="slow" p14:dur="20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0"/>
                                  </p:stCondLst>
                                  <p:childTnLst>
                                    <p:animEffect transition="out" filter="fade">
                                      <p:cBhvr>
                                        <p:cTn id="6" dur="10"/>
                                        <p:tgtEl>
                                          <p:spTgt spid="6"/>
                                        </p:tgtEl>
                                      </p:cBhvr>
                                    </p:animEffect>
                                    <p:set>
                                      <p:cBhvr>
                                        <p:cTn id="7" dur="1" fill="hold">
                                          <p:stCondLst>
                                            <p:cond delay="9"/>
                                          </p:stCondLst>
                                        </p:cTn>
                                        <p:tgtEl>
                                          <p:spTgt spid="6"/>
                                        </p:tgtEl>
                                        <p:attrNameLst>
                                          <p:attrName>style.visibility</p:attrName>
                                        </p:attrNameLst>
                                      </p:cBhvr>
                                      <p:to>
                                        <p:strVal val="hidden"/>
                                      </p:to>
                                    </p:set>
                                  </p:childTnLst>
                                </p:cTn>
                              </p:par>
                              <p:par>
                                <p:cTn id="8" presetID="2" presetClass="exit" presetSubtype="9" fill="hold" nodeType="withEffect">
                                  <p:stCondLst>
                                    <p:cond delay="0"/>
                                  </p:stCondLst>
                                  <p:childTnLst>
                                    <p:anim calcmode="lin" valueType="num">
                                      <p:cBhvr additive="base">
                                        <p:cTn id="9" dur="750"/>
                                        <p:tgtEl>
                                          <p:spTgt spid="7"/>
                                        </p:tgtEl>
                                        <p:attrNameLst>
                                          <p:attrName>ppt_x</p:attrName>
                                        </p:attrNameLst>
                                      </p:cBhvr>
                                      <p:tavLst>
                                        <p:tav tm="0">
                                          <p:val>
                                            <p:strVal val="ppt_x"/>
                                          </p:val>
                                        </p:tav>
                                        <p:tav tm="100000">
                                          <p:val>
                                            <p:strVal val="0-ppt_w/2"/>
                                          </p:val>
                                        </p:tav>
                                      </p:tavLst>
                                    </p:anim>
                                    <p:anim calcmode="lin" valueType="num">
                                      <p:cBhvr additive="base">
                                        <p:cTn id="10" dur="750"/>
                                        <p:tgtEl>
                                          <p:spTgt spid="7"/>
                                        </p:tgtEl>
                                        <p:attrNameLst>
                                          <p:attrName>ppt_y</p:attrName>
                                        </p:attrNameLst>
                                      </p:cBhvr>
                                      <p:tavLst>
                                        <p:tav tm="0">
                                          <p:val>
                                            <p:strVal val="ppt_y"/>
                                          </p:val>
                                        </p:tav>
                                        <p:tav tm="100000">
                                          <p:val>
                                            <p:strVal val="0-ppt_h/2"/>
                                          </p:val>
                                        </p:tav>
                                      </p:tavLst>
                                    </p:anim>
                                    <p:set>
                                      <p:cBhvr>
                                        <p:cTn id="11" dur="1" fill="hold">
                                          <p:stCondLst>
                                            <p:cond delay="749"/>
                                          </p:stCondLst>
                                        </p:cTn>
                                        <p:tgtEl>
                                          <p:spTgt spid="7"/>
                                        </p:tgtEl>
                                        <p:attrNameLst>
                                          <p:attrName>style.visibility</p:attrName>
                                        </p:attrNameLst>
                                      </p:cBhvr>
                                      <p:to>
                                        <p:strVal val="hidden"/>
                                      </p:to>
                                    </p:set>
                                  </p:childTnLst>
                                </p:cTn>
                              </p:par>
                              <p:par>
                                <p:cTn id="12" presetID="2" presetClass="exit" presetSubtype="3" fill="hold" nodeType="withEffect">
                                  <p:stCondLst>
                                    <p:cond delay="0"/>
                                  </p:stCondLst>
                                  <p:childTnLst>
                                    <p:anim calcmode="lin" valueType="num">
                                      <p:cBhvr additive="base">
                                        <p:cTn id="13" dur="750"/>
                                        <p:tgtEl>
                                          <p:spTgt spid="8"/>
                                        </p:tgtEl>
                                        <p:attrNameLst>
                                          <p:attrName>ppt_x</p:attrName>
                                        </p:attrNameLst>
                                      </p:cBhvr>
                                      <p:tavLst>
                                        <p:tav tm="0">
                                          <p:val>
                                            <p:strVal val="ppt_x"/>
                                          </p:val>
                                        </p:tav>
                                        <p:tav tm="100000">
                                          <p:val>
                                            <p:strVal val="1+ppt_w/2"/>
                                          </p:val>
                                        </p:tav>
                                      </p:tavLst>
                                    </p:anim>
                                    <p:anim calcmode="lin" valueType="num">
                                      <p:cBhvr additive="base">
                                        <p:cTn id="14" dur="750"/>
                                        <p:tgtEl>
                                          <p:spTgt spid="8"/>
                                        </p:tgtEl>
                                        <p:attrNameLst>
                                          <p:attrName>ppt_y</p:attrName>
                                        </p:attrNameLst>
                                      </p:cBhvr>
                                      <p:tavLst>
                                        <p:tav tm="0">
                                          <p:val>
                                            <p:strVal val="ppt_y"/>
                                          </p:val>
                                        </p:tav>
                                        <p:tav tm="100000">
                                          <p:val>
                                            <p:strVal val="0-ppt_h/2"/>
                                          </p:val>
                                        </p:tav>
                                      </p:tavLst>
                                    </p:anim>
                                    <p:set>
                                      <p:cBhvr>
                                        <p:cTn id="15" dur="1" fill="hold">
                                          <p:stCondLst>
                                            <p:cond delay="749"/>
                                          </p:stCondLst>
                                        </p:cTn>
                                        <p:tgtEl>
                                          <p:spTgt spid="8"/>
                                        </p:tgtEl>
                                        <p:attrNameLst>
                                          <p:attrName>style.visibility</p:attrName>
                                        </p:attrNameLst>
                                      </p:cBhvr>
                                      <p:to>
                                        <p:strVal val="hidden"/>
                                      </p:to>
                                    </p:set>
                                  </p:childTnLst>
                                </p:cTn>
                              </p:par>
                              <p:par>
                                <p:cTn id="16" presetID="2" presetClass="exit" presetSubtype="8" fill="hold" nodeType="withEffect">
                                  <p:stCondLst>
                                    <p:cond delay="0"/>
                                  </p:stCondLst>
                                  <p:childTnLst>
                                    <p:anim calcmode="lin" valueType="num">
                                      <p:cBhvr additive="base">
                                        <p:cTn id="17" dur="750"/>
                                        <p:tgtEl>
                                          <p:spTgt spid="9"/>
                                        </p:tgtEl>
                                        <p:attrNameLst>
                                          <p:attrName>ppt_x</p:attrName>
                                        </p:attrNameLst>
                                      </p:cBhvr>
                                      <p:tavLst>
                                        <p:tav tm="0">
                                          <p:val>
                                            <p:strVal val="ppt_x"/>
                                          </p:val>
                                        </p:tav>
                                        <p:tav tm="100000">
                                          <p:val>
                                            <p:strVal val="0-ppt_w/2"/>
                                          </p:val>
                                        </p:tav>
                                      </p:tavLst>
                                    </p:anim>
                                    <p:anim calcmode="lin" valueType="num">
                                      <p:cBhvr additive="base">
                                        <p:cTn id="18" dur="750"/>
                                        <p:tgtEl>
                                          <p:spTgt spid="9"/>
                                        </p:tgtEl>
                                        <p:attrNameLst>
                                          <p:attrName>ppt_y</p:attrName>
                                        </p:attrNameLst>
                                      </p:cBhvr>
                                      <p:tavLst>
                                        <p:tav tm="0">
                                          <p:val>
                                            <p:strVal val="ppt_y"/>
                                          </p:val>
                                        </p:tav>
                                        <p:tav tm="100000">
                                          <p:val>
                                            <p:strVal val="ppt_y"/>
                                          </p:val>
                                        </p:tav>
                                      </p:tavLst>
                                    </p:anim>
                                    <p:set>
                                      <p:cBhvr>
                                        <p:cTn id="19" dur="1" fill="hold">
                                          <p:stCondLst>
                                            <p:cond delay="749"/>
                                          </p:stCondLst>
                                        </p:cTn>
                                        <p:tgtEl>
                                          <p:spTgt spid="9"/>
                                        </p:tgtEl>
                                        <p:attrNameLst>
                                          <p:attrName>style.visibility</p:attrName>
                                        </p:attrNameLst>
                                      </p:cBhvr>
                                      <p:to>
                                        <p:strVal val="hidden"/>
                                      </p:to>
                                    </p:set>
                                  </p:childTnLst>
                                </p:cTn>
                              </p:par>
                              <p:par>
                                <p:cTn id="20" presetID="2" presetClass="exit" presetSubtype="2" fill="hold" nodeType="withEffect">
                                  <p:stCondLst>
                                    <p:cond delay="0"/>
                                  </p:stCondLst>
                                  <p:childTnLst>
                                    <p:anim calcmode="lin" valueType="num">
                                      <p:cBhvr additive="base">
                                        <p:cTn id="21" dur="750"/>
                                        <p:tgtEl>
                                          <p:spTgt spid="10"/>
                                        </p:tgtEl>
                                        <p:attrNameLst>
                                          <p:attrName>ppt_x</p:attrName>
                                        </p:attrNameLst>
                                      </p:cBhvr>
                                      <p:tavLst>
                                        <p:tav tm="0">
                                          <p:val>
                                            <p:strVal val="ppt_x"/>
                                          </p:val>
                                        </p:tav>
                                        <p:tav tm="100000">
                                          <p:val>
                                            <p:strVal val="1+ppt_w/2"/>
                                          </p:val>
                                        </p:tav>
                                      </p:tavLst>
                                    </p:anim>
                                    <p:anim calcmode="lin" valueType="num">
                                      <p:cBhvr additive="base">
                                        <p:cTn id="22" dur="750"/>
                                        <p:tgtEl>
                                          <p:spTgt spid="10"/>
                                        </p:tgtEl>
                                        <p:attrNameLst>
                                          <p:attrName>ppt_y</p:attrName>
                                        </p:attrNameLst>
                                      </p:cBhvr>
                                      <p:tavLst>
                                        <p:tav tm="0">
                                          <p:val>
                                            <p:strVal val="ppt_y"/>
                                          </p:val>
                                        </p:tav>
                                        <p:tav tm="100000">
                                          <p:val>
                                            <p:strVal val="ppt_y"/>
                                          </p:val>
                                        </p:tav>
                                      </p:tavLst>
                                    </p:anim>
                                    <p:set>
                                      <p:cBhvr>
                                        <p:cTn id="23" dur="1" fill="hold">
                                          <p:stCondLst>
                                            <p:cond delay="749"/>
                                          </p:stCondLst>
                                        </p:cTn>
                                        <p:tgtEl>
                                          <p:spTgt spid="10"/>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250"/>
                                        <p:tgtEl>
                                          <p:spTgt spid="14"/>
                                        </p:tgtEl>
                                      </p:cBhvr>
                                    </p:animEffect>
                                    <p:set>
                                      <p:cBhvr>
                                        <p:cTn id="26" dur="1" fill="hold">
                                          <p:stCondLst>
                                            <p:cond delay="24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smtClean="0">
                <a:solidFill>
                  <a:schemeClr val="tx1">
                    <a:lumMod val="85000"/>
                    <a:lumOff val="15000"/>
                  </a:schemeClr>
                </a:solidFill>
                <a:latin typeface="+mj-lt"/>
              </a:rPr>
              <a:t>1. Something</a:t>
            </a:r>
            <a:r>
              <a:rPr lang="en-US" sz="4000" dirty="0" smtClean="0">
                <a:latin typeface="+mj-lt"/>
              </a:rPr>
              <a:t> </a:t>
            </a:r>
            <a:r>
              <a:rPr lang="en-US" sz="4000" dirty="0" smtClean="0">
                <a:solidFill>
                  <a:schemeClr val="tx1">
                    <a:lumMod val="50000"/>
                    <a:lumOff val="50000"/>
                  </a:schemeClr>
                </a:solidFill>
                <a:latin typeface="+mj-lt"/>
              </a:rPr>
              <a:t>about me</a:t>
            </a:r>
            <a:endParaRPr lang="en-US" sz="4000" dirty="0">
              <a:solidFill>
                <a:schemeClr val="tx1">
                  <a:lumMod val="50000"/>
                  <a:lumOff val="50000"/>
                </a:schemeClr>
              </a:solidFill>
              <a:latin typeface="+mj-lt"/>
              <a:cs typeface="Arial" pitchFamily="34" charset="0"/>
            </a:endParaRPr>
          </a:p>
        </p:txBody>
      </p:sp>
      <p:sp>
        <p:nvSpPr>
          <p:cNvPr id="11" name="TextBox 10"/>
          <p:cNvSpPr txBox="1"/>
          <p:nvPr/>
        </p:nvSpPr>
        <p:spPr>
          <a:xfrm>
            <a:off x="750711" y="5181103"/>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Welcome to CPSC 441</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3" name="TextBox 2"/>
          <p:cNvSpPr txBox="1"/>
          <p:nvPr/>
        </p:nvSpPr>
        <p:spPr>
          <a:xfrm>
            <a:off x="809064" y="1500052"/>
            <a:ext cx="7545014" cy="584775"/>
          </a:xfrm>
          <a:prstGeom prst="rect">
            <a:avLst/>
          </a:prstGeom>
          <a:noFill/>
        </p:spPr>
        <p:txBody>
          <a:bodyPr wrap="none" rtlCol="0">
            <a:spAutoFit/>
          </a:bodyPr>
          <a:lstStyle/>
          <a:p>
            <a:pPr marL="285750" indent="-285750">
              <a:buFont typeface="Arial" pitchFamily="34" charset="0"/>
              <a:buChar char="•"/>
            </a:pPr>
            <a:r>
              <a:rPr lang="en-CA" sz="3200" b="1" dirty="0" err="1" smtClean="0"/>
              <a:t>Xifan</a:t>
            </a:r>
            <a:r>
              <a:rPr lang="en-CA" sz="3200" b="1" dirty="0" smtClean="0"/>
              <a:t> </a:t>
            </a:r>
            <a:r>
              <a:rPr lang="en-CA" sz="3200" b="1" dirty="0" err="1" smtClean="0"/>
              <a:t>Zheng</a:t>
            </a:r>
            <a:r>
              <a:rPr lang="en-CA" sz="3200" b="1" dirty="0" smtClean="0"/>
              <a:t>, 1</a:t>
            </a:r>
            <a:r>
              <a:rPr lang="en-CA" sz="3200" b="1" baseline="30000" dirty="0" smtClean="0"/>
              <a:t>st</a:t>
            </a:r>
            <a:r>
              <a:rPr lang="en-CA" sz="3200" b="1" dirty="0" smtClean="0"/>
              <a:t> year Master student in CS</a:t>
            </a:r>
          </a:p>
        </p:txBody>
      </p:sp>
      <p:sp>
        <p:nvSpPr>
          <p:cNvPr id="22" name="TextBox 21"/>
          <p:cNvSpPr txBox="1"/>
          <p:nvPr/>
        </p:nvSpPr>
        <p:spPr>
          <a:xfrm>
            <a:off x="809064" y="2276872"/>
            <a:ext cx="5278433" cy="1077218"/>
          </a:xfrm>
          <a:prstGeom prst="rect">
            <a:avLst/>
          </a:prstGeom>
          <a:noFill/>
        </p:spPr>
        <p:txBody>
          <a:bodyPr wrap="none" rtlCol="0">
            <a:spAutoFit/>
          </a:bodyPr>
          <a:lstStyle/>
          <a:p>
            <a:pPr marL="285750" indent="-285750">
              <a:buFont typeface="Arial" pitchFamily="34" charset="0"/>
              <a:buChar char="•"/>
            </a:pPr>
            <a:r>
              <a:rPr lang="en-CA" sz="3200" b="1" dirty="0" smtClean="0">
                <a:hlinkClick r:id="rId4"/>
              </a:rPr>
              <a:t>zhengxifan0403@gmail.com</a:t>
            </a:r>
            <a:endParaRPr lang="en-CA" sz="3200" b="1" dirty="0" smtClean="0"/>
          </a:p>
          <a:p>
            <a:r>
              <a:rPr lang="en-CA" sz="3200" b="1" dirty="0" smtClean="0"/>
              <a:t>   9:00am-5:00pm, Mon-Fri</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a:solidFill>
                  <a:schemeClr val="tx1">
                    <a:lumMod val="85000"/>
                    <a:lumOff val="15000"/>
                  </a:schemeClr>
                </a:solidFill>
                <a:latin typeface="+mj-lt"/>
              </a:rPr>
              <a:t>2</a:t>
            </a:r>
            <a:r>
              <a:rPr lang="en-US" sz="4000" b="1" dirty="0" smtClean="0">
                <a:solidFill>
                  <a:schemeClr val="tx1">
                    <a:lumMod val="85000"/>
                    <a:lumOff val="15000"/>
                  </a:schemeClr>
                </a:solidFill>
                <a:latin typeface="+mj-lt"/>
              </a:rPr>
              <a:t>. Something </a:t>
            </a:r>
            <a:r>
              <a:rPr lang="en-US" sz="4000" dirty="0">
                <a:solidFill>
                  <a:schemeClr val="tx1">
                    <a:lumMod val="50000"/>
                    <a:lumOff val="50000"/>
                  </a:schemeClr>
                </a:solidFill>
                <a:latin typeface="+mj-lt"/>
              </a:rPr>
              <a:t>about tutorial</a:t>
            </a:r>
          </a:p>
        </p:txBody>
      </p:sp>
      <p:sp>
        <p:nvSpPr>
          <p:cNvPr id="11" name="TextBox 10"/>
          <p:cNvSpPr txBox="1"/>
          <p:nvPr/>
        </p:nvSpPr>
        <p:spPr>
          <a:xfrm>
            <a:off x="750711" y="5181103"/>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Welcome to CPSC 441</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3" name="TextBox 2"/>
          <p:cNvSpPr txBox="1"/>
          <p:nvPr/>
        </p:nvSpPr>
        <p:spPr>
          <a:xfrm>
            <a:off x="809064" y="1500052"/>
            <a:ext cx="5370381" cy="584775"/>
          </a:xfrm>
          <a:prstGeom prst="rect">
            <a:avLst/>
          </a:prstGeom>
          <a:noFill/>
        </p:spPr>
        <p:txBody>
          <a:bodyPr wrap="none" rtlCol="0">
            <a:spAutoFit/>
          </a:bodyPr>
          <a:lstStyle/>
          <a:p>
            <a:pPr marL="285750" indent="-285750">
              <a:buFont typeface="Arial" pitchFamily="34" charset="0"/>
              <a:buChar char="•"/>
            </a:pPr>
            <a:r>
              <a:rPr lang="en-CA" sz="3200" b="1" dirty="0" smtClean="0"/>
              <a:t>T02, MW 11:00 AM, ENC 127</a:t>
            </a:r>
          </a:p>
        </p:txBody>
      </p:sp>
      <p:sp>
        <p:nvSpPr>
          <p:cNvPr id="22" name="TextBox 21"/>
          <p:cNvSpPr txBox="1"/>
          <p:nvPr/>
        </p:nvSpPr>
        <p:spPr>
          <a:xfrm>
            <a:off x="794134" y="2348880"/>
            <a:ext cx="7725336" cy="1077218"/>
          </a:xfrm>
          <a:prstGeom prst="rect">
            <a:avLst/>
          </a:prstGeom>
          <a:noFill/>
        </p:spPr>
        <p:txBody>
          <a:bodyPr wrap="square" rtlCol="0">
            <a:spAutoFit/>
          </a:bodyPr>
          <a:lstStyle/>
          <a:p>
            <a:pPr marL="285750" indent="-285750">
              <a:buFont typeface="Arial" pitchFamily="34" charset="0"/>
              <a:buChar char="•"/>
            </a:pPr>
            <a:r>
              <a:rPr lang="en-CA" sz="3200" b="1" dirty="0" smtClean="0"/>
              <a:t>Four assignments, due on </a:t>
            </a:r>
            <a:r>
              <a:rPr lang="en-CA" sz="3200" b="1" dirty="0" smtClean="0">
                <a:solidFill>
                  <a:srgbClr val="FF0000"/>
                </a:solidFill>
              </a:rPr>
              <a:t>Feb.5</a:t>
            </a:r>
            <a:r>
              <a:rPr lang="en-CA" sz="3200" b="1" dirty="0" smtClean="0"/>
              <a:t>, Mar.5, Mar.26, Apr.9</a:t>
            </a:r>
          </a:p>
        </p:txBody>
      </p:sp>
      <p:sp>
        <p:nvSpPr>
          <p:cNvPr id="25" name="TextBox 24"/>
          <p:cNvSpPr txBox="1"/>
          <p:nvPr/>
        </p:nvSpPr>
        <p:spPr>
          <a:xfrm>
            <a:off x="800874" y="3717032"/>
            <a:ext cx="7923772" cy="1077218"/>
          </a:xfrm>
          <a:prstGeom prst="rect">
            <a:avLst/>
          </a:prstGeom>
          <a:noFill/>
        </p:spPr>
        <p:txBody>
          <a:bodyPr wrap="none" rtlCol="0">
            <a:spAutoFit/>
          </a:bodyPr>
          <a:lstStyle/>
          <a:p>
            <a:pPr marL="285750" indent="-285750">
              <a:buFont typeface="Arial" pitchFamily="34" charset="0"/>
              <a:buChar char="•"/>
            </a:pPr>
            <a:r>
              <a:rPr lang="en-CA" sz="3200" b="1" dirty="0" smtClean="0"/>
              <a:t>All details in course webpage </a:t>
            </a:r>
          </a:p>
          <a:p>
            <a:r>
              <a:rPr lang="en-CA" sz="3200" dirty="0">
                <a:hlinkClick r:id="rId4"/>
              </a:rPr>
              <a:t>http://pages.cpsc.ucalgary.ca/~</a:t>
            </a:r>
            <a:r>
              <a:rPr lang="en-CA" sz="3200" dirty="0" smtClean="0">
                <a:hlinkClick r:id="rId4"/>
              </a:rPr>
              <a:t>carey/CPSC441</a:t>
            </a:r>
            <a:endParaRPr lang="en-CA" sz="3200" b="1" dirty="0" smtClean="0"/>
          </a:p>
        </p:txBody>
      </p:sp>
    </p:spTree>
    <p:custDataLst>
      <p:tags r:id="rId1"/>
    </p:custDataLst>
    <p:extLst>
      <p:ext uri="{BB962C8B-B14F-4D97-AF65-F5344CB8AC3E}">
        <p14:creationId xmlns:p14="http://schemas.microsoft.com/office/powerpoint/2010/main" val="2746464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2"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a:solidFill>
                  <a:schemeClr val="tx1">
                    <a:lumMod val="85000"/>
                    <a:lumOff val="15000"/>
                  </a:schemeClr>
                </a:solidFill>
                <a:latin typeface="+mj-lt"/>
              </a:rPr>
              <a:t>3</a:t>
            </a:r>
            <a:r>
              <a:rPr lang="en-US" sz="4000" b="1" dirty="0" smtClean="0">
                <a:solidFill>
                  <a:schemeClr val="tx1">
                    <a:lumMod val="85000"/>
                    <a:lumOff val="15000"/>
                  </a:schemeClr>
                </a:solidFill>
                <a:latin typeface="+mj-lt"/>
              </a:rPr>
              <a:t>. Something</a:t>
            </a:r>
            <a:r>
              <a:rPr lang="en-US" sz="4000" dirty="0" smtClean="0">
                <a:latin typeface="+mj-lt"/>
              </a:rPr>
              <a:t> </a:t>
            </a:r>
            <a:r>
              <a:rPr lang="en-US" sz="4000" dirty="0" smtClean="0">
                <a:solidFill>
                  <a:schemeClr val="tx1">
                    <a:lumMod val="50000"/>
                    <a:lumOff val="50000"/>
                  </a:schemeClr>
                </a:solidFill>
                <a:latin typeface="+mj-lt"/>
              </a:rPr>
              <a:t>about assignment</a:t>
            </a:r>
            <a:endParaRPr lang="en-US" sz="4000" dirty="0">
              <a:solidFill>
                <a:schemeClr val="tx1">
                  <a:lumMod val="50000"/>
                  <a:lumOff val="50000"/>
                </a:schemeClr>
              </a:solidFill>
              <a:latin typeface="+mj-lt"/>
              <a:cs typeface="Arial" pitchFamily="34" charset="0"/>
            </a:endParaRPr>
          </a:p>
        </p:txBody>
      </p:sp>
      <p:sp>
        <p:nvSpPr>
          <p:cNvPr id="11" name="TextBox 10"/>
          <p:cNvSpPr txBox="1"/>
          <p:nvPr/>
        </p:nvSpPr>
        <p:spPr>
          <a:xfrm>
            <a:off x="750711" y="5181103"/>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Welcome to CPSC 441</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3" name="TextBox 2"/>
          <p:cNvSpPr txBox="1"/>
          <p:nvPr/>
        </p:nvSpPr>
        <p:spPr>
          <a:xfrm>
            <a:off x="809064" y="1500052"/>
            <a:ext cx="7507352" cy="1077218"/>
          </a:xfrm>
          <a:prstGeom prst="rect">
            <a:avLst/>
          </a:prstGeom>
          <a:noFill/>
        </p:spPr>
        <p:txBody>
          <a:bodyPr wrap="square" rtlCol="0">
            <a:spAutoFit/>
          </a:bodyPr>
          <a:lstStyle/>
          <a:p>
            <a:pPr marL="285750" indent="-285750">
              <a:buFont typeface="Arial" pitchFamily="34" charset="0"/>
              <a:buChar char="•"/>
            </a:pPr>
            <a:r>
              <a:rPr lang="en-CA" sz="3200" b="1" dirty="0" smtClean="0"/>
              <a:t>Individual assignment (mostly programming assignment)</a:t>
            </a:r>
          </a:p>
        </p:txBody>
      </p:sp>
      <p:sp>
        <p:nvSpPr>
          <p:cNvPr id="22" name="TextBox 21"/>
          <p:cNvSpPr txBox="1"/>
          <p:nvPr/>
        </p:nvSpPr>
        <p:spPr>
          <a:xfrm>
            <a:off x="799171" y="2708920"/>
            <a:ext cx="6578276" cy="3046988"/>
          </a:xfrm>
          <a:prstGeom prst="rect">
            <a:avLst/>
          </a:prstGeom>
          <a:noFill/>
        </p:spPr>
        <p:txBody>
          <a:bodyPr wrap="none" rtlCol="0">
            <a:spAutoFit/>
          </a:bodyPr>
          <a:lstStyle/>
          <a:p>
            <a:pPr marL="285750" indent="-285750">
              <a:buFont typeface="Arial" pitchFamily="34" charset="0"/>
              <a:buChar char="•"/>
            </a:pPr>
            <a:r>
              <a:rPr lang="en-CA" sz="3200" b="1" dirty="0" smtClean="0"/>
              <a:t>Tentative assignment topic</a:t>
            </a:r>
          </a:p>
          <a:p>
            <a:pPr marL="1200150" lvl="2" indent="-285750">
              <a:buFont typeface="Arial" pitchFamily="34" charset="0"/>
              <a:buChar char="•"/>
            </a:pPr>
            <a:r>
              <a:rPr lang="en-CA" sz="3200" b="1" dirty="0" smtClean="0"/>
              <a:t>Web Proxy</a:t>
            </a:r>
          </a:p>
          <a:p>
            <a:pPr marL="1200150" lvl="2" indent="-285750">
              <a:buFont typeface="Arial" pitchFamily="34" charset="0"/>
              <a:buChar char="•"/>
            </a:pPr>
            <a:r>
              <a:rPr lang="en-CA" sz="3200" b="1" dirty="0" smtClean="0"/>
              <a:t>TCP</a:t>
            </a:r>
          </a:p>
          <a:p>
            <a:pPr marL="1200150" lvl="2" indent="-285750">
              <a:buFont typeface="Arial" pitchFamily="34" charset="0"/>
              <a:buChar char="•"/>
            </a:pPr>
            <a:r>
              <a:rPr lang="en-CA" sz="3200" b="1" dirty="0" smtClean="0"/>
              <a:t>Routing</a:t>
            </a:r>
          </a:p>
          <a:p>
            <a:pPr marL="1200150" lvl="2" indent="-285750">
              <a:buFont typeface="Arial" pitchFamily="34" charset="0"/>
              <a:buChar char="•"/>
            </a:pPr>
            <a:r>
              <a:rPr lang="en-CA" sz="3200" b="1" dirty="0" smtClean="0"/>
              <a:t>Medium Access Control (MAC)</a:t>
            </a:r>
          </a:p>
          <a:p>
            <a:pPr marL="742950" lvl="1" indent="-285750"/>
            <a:endParaRPr lang="en-CA" sz="3200" b="1" dirty="0" smtClean="0"/>
          </a:p>
        </p:txBody>
      </p:sp>
    </p:spTree>
    <p:custDataLst>
      <p:tags r:id="rId1"/>
    </p:custDataLst>
    <p:extLst>
      <p:ext uri="{BB962C8B-B14F-4D97-AF65-F5344CB8AC3E}">
        <p14:creationId xmlns:p14="http://schemas.microsoft.com/office/powerpoint/2010/main" val="2224637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a:solidFill>
                  <a:schemeClr val="tx1">
                    <a:lumMod val="85000"/>
                    <a:lumOff val="15000"/>
                  </a:schemeClr>
                </a:solidFill>
                <a:latin typeface="+mj-lt"/>
              </a:rPr>
              <a:t>4</a:t>
            </a:r>
            <a:r>
              <a:rPr lang="en-US" sz="4000" b="1" dirty="0" smtClean="0">
                <a:solidFill>
                  <a:schemeClr val="tx1">
                    <a:lumMod val="85000"/>
                    <a:lumOff val="15000"/>
                  </a:schemeClr>
                </a:solidFill>
                <a:latin typeface="+mj-lt"/>
              </a:rPr>
              <a:t>. Today’s Tutorial</a:t>
            </a:r>
            <a:endParaRPr lang="en-US" sz="4000" dirty="0">
              <a:solidFill>
                <a:schemeClr val="tx1">
                  <a:lumMod val="50000"/>
                  <a:lumOff val="50000"/>
                </a:schemeClr>
              </a:solidFill>
              <a:latin typeface="+mj-lt"/>
              <a:cs typeface="Arial" pitchFamily="34" charset="0"/>
            </a:endParaRPr>
          </a:p>
        </p:txBody>
      </p:sp>
      <p:sp>
        <p:nvSpPr>
          <p:cNvPr id="11" name="TextBox 10"/>
          <p:cNvSpPr txBox="1"/>
          <p:nvPr/>
        </p:nvSpPr>
        <p:spPr>
          <a:xfrm>
            <a:off x="750711" y="5181103"/>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Welcome to CPSC 441</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3" name="TextBox 2"/>
          <p:cNvSpPr txBox="1"/>
          <p:nvPr/>
        </p:nvSpPr>
        <p:spPr>
          <a:xfrm>
            <a:off x="809064" y="1500052"/>
            <a:ext cx="7705186" cy="1015663"/>
          </a:xfrm>
          <a:prstGeom prst="rect">
            <a:avLst/>
          </a:prstGeom>
          <a:noFill/>
        </p:spPr>
        <p:txBody>
          <a:bodyPr wrap="none" rtlCol="0">
            <a:spAutoFit/>
          </a:bodyPr>
          <a:lstStyle/>
          <a:p>
            <a:pPr marL="285750" indent="-285750">
              <a:buFont typeface="Arial" pitchFamily="34" charset="0"/>
              <a:buChar char="•"/>
            </a:pPr>
            <a:r>
              <a:rPr lang="en-CA" sz="3200" b="1" dirty="0" smtClean="0"/>
              <a:t>History of the </a:t>
            </a:r>
            <a:r>
              <a:rPr lang="en-CA" sz="3200" b="1" dirty="0" smtClean="0"/>
              <a:t>Internet</a:t>
            </a:r>
          </a:p>
          <a:p>
            <a:r>
              <a:rPr lang="en-CA" sz="2800" dirty="0" smtClean="0">
                <a:hlinkClick r:id="rId4"/>
              </a:rPr>
              <a:t>http</a:t>
            </a:r>
            <a:r>
              <a:rPr lang="en-CA" sz="2800" dirty="0">
                <a:hlinkClick r:id="rId4"/>
              </a:rPr>
              <a:t>://www.youtube.com/watch?v=9hIQjrMHTv4</a:t>
            </a:r>
            <a:endParaRPr lang="en-CA" sz="2800" b="1" dirty="0" smtClean="0"/>
          </a:p>
        </p:txBody>
      </p:sp>
    </p:spTree>
    <p:custDataLst>
      <p:tags r:id="rId1"/>
    </p:custDataLst>
    <p:extLst>
      <p:ext uri="{BB962C8B-B14F-4D97-AF65-F5344CB8AC3E}">
        <p14:creationId xmlns:p14="http://schemas.microsoft.com/office/powerpoint/2010/main" val="9659049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smtClean="0">
                <a:solidFill>
                  <a:schemeClr val="tx1">
                    <a:lumMod val="85000"/>
                    <a:lumOff val="15000"/>
                  </a:schemeClr>
                </a:solidFill>
              </a:rPr>
              <a:t>Milestones</a:t>
            </a:r>
            <a:endParaRPr lang="en-US" sz="4000" dirty="0">
              <a:solidFill>
                <a:schemeClr val="tx1">
                  <a:lumMod val="50000"/>
                  <a:lumOff val="50000"/>
                </a:schemeClr>
              </a:solidFill>
              <a:cs typeface="Arial" pitchFamily="34" charset="0"/>
            </a:endParaRPr>
          </a:p>
        </p:txBody>
      </p:sp>
      <p:sp>
        <p:nvSpPr>
          <p:cNvPr id="11" name="TextBox 10"/>
          <p:cNvSpPr txBox="1"/>
          <p:nvPr/>
        </p:nvSpPr>
        <p:spPr>
          <a:xfrm>
            <a:off x="750711" y="5181103"/>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Welcome to CPSC 441</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3" name="TextBox 2"/>
          <p:cNvSpPr txBox="1"/>
          <p:nvPr/>
        </p:nvSpPr>
        <p:spPr>
          <a:xfrm>
            <a:off x="809064" y="1500052"/>
            <a:ext cx="3089115" cy="584775"/>
          </a:xfrm>
          <a:prstGeom prst="rect">
            <a:avLst/>
          </a:prstGeom>
          <a:noFill/>
        </p:spPr>
        <p:txBody>
          <a:bodyPr wrap="none" rtlCol="0">
            <a:spAutoFit/>
          </a:bodyPr>
          <a:lstStyle/>
          <a:p>
            <a:pPr marL="285750" indent="-285750">
              <a:buFont typeface="Arial" pitchFamily="34" charset="0"/>
              <a:buChar char="•"/>
            </a:pPr>
            <a:r>
              <a:rPr lang="en-CA" sz="3200" b="1" dirty="0" smtClean="0"/>
              <a:t>ARPANET: 1969</a:t>
            </a:r>
          </a:p>
        </p:txBody>
      </p:sp>
      <p:sp>
        <p:nvSpPr>
          <p:cNvPr id="22" name="TextBox 21"/>
          <p:cNvSpPr txBox="1"/>
          <p:nvPr/>
        </p:nvSpPr>
        <p:spPr>
          <a:xfrm>
            <a:off x="809064" y="2276872"/>
            <a:ext cx="5261761" cy="584775"/>
          </a:xfrm>
          <a:prstGeom prst="rect">
            <a:avLst/>
          </a:prstGeom>
          <a:noFill/>
        </p:spPr>
        <p:txBody>
          <a:bodyPr wrap="none" rtlCol="0">
            <a:spAutoFit/>
          </a:bodyPr>
          <a:lstStyle/>
          <a:p>
            <a:pPr marL="285750" indent="-285750">
              <a:buFont typeface="Arial" pitchFamily="34" charset="0"/>
              <a:buChar char="•"/>
            </a:pPr>
            <a:r>
              <a:rPr lang="en-CA" sz="3200" b="1" dirty="0" smtClean="0"/>
              <a:t>Email: 1972 (Ray Tomlinson)</a:t>
            </a:r>
          </a:p>
        </p:txBody>
      </p:sp>
      <p:sp>
        <p:nvSpPr>
          <p:cNvPr id="25" name="TextBox 24"/>
          <p:cNvSpPr txBox="1"/>
          <p:nvPr/>
        </p:nvSpPr>
        <p:spPr>
          <a:xfrm>
            <a:off x="809064" y="3865851"/>
            <a:ext cx="2630400" cy="584775"/>
          </a:xfrm>
          <a:prstGeom prst="rect">
            <a:avLst/>
          </a:prstGeom>
          <a:noFill/>
        </p:spPr>
        <p:txBody>
          <a:bodyPr wrap="none" rtlCol="0">
            <a:spAutoFit/>
          </a:bodyPr>
          <a:lstStyle/>
          <a:p>
            <a:pPr marL="285750" indent="-285750">
              <a:buFont typeface="Arial" pitchFamily="34" charset="0"/>
              <a:buChar char="•"/>
            </a:pPr>
            <a:r>
              <a:rPr lang="en-CA" sz="3200" b="1" dirty="0" smtClean="0"/>
              <a:t>TCP/IP: 1982</a:t>
            </a:r>
          </a:p>
        </p:txBody>
      </p:sp>
      <p:sp>
        <p:nvSpPr>
          <p:cNvPr id="8" name="TextBox 7"/>
          <p:cNvSpPr txBox="1"/>
          <p:nvPr/>
        </p:nvSpPr>
        <p:spPr>
          <a:xfrm>
            <a:off x="809064" y="3068960"/>
            <a:ext cx="6440802" cy="584775"/>
          </a:xfrm>
          <a:prstGeom prst="rect">
            <a:avLst/>
          </a:prstGeom>
          <a:noFill/>
        </p:spPr>
        <p:txBody>
          <a:bodyPr wrap="none" rtlCol="0">
            <a:spAutoFit/>
          </a:bodyPr>
          <a:lstStyle/>
          <a:p>
            <a:pPr marL="285750" indent="-285750">
              <a:buFont typeface="Arial" pitchFamily="34" charset="0"/>
              <a:buChar char="•"/>
            </a:pPr>
            <a:r>
              <a:rPr lang="en-CA" sz="3200" b="1" dirty="0" smtClean="0"/>
              <a:t>TCP: 1974 (</a:t>
            </a:r>
            <a:r>
              <a:rPr lang="en-CA" sz="3200" b="1" dirty="0" err="1" smtClean="0"/>
              <a:t>Vint</a:t>
            </a:r>
            <a:r>
              <a:rPr lang="en-CA" sz="3200" b="1" dirty="0" smtClean="0"/>
              <a:t> Cerf and Bob Kahn)</a:t>
            </a:r>
          </a:p>
        </p:txBody>
      </p:sp>
      <p:sp>
        <p:nvSpPr>
          <p:cNvPr id="9" name="Rectangle 8"/>
          <p:cNvSpPr/>
          <p:nvPr/>
        </p:nvSpPr>
        <p:spPr>
          <a:xfrm>
            <a:off x="179512" y="5301208"/>
            <a:ext cx="5544616" cy="646331"/>
          </a:xfrm>
          <a:prstGeom prst="rect">
            <a:avLst/>
          </a:prstGeom>
        </p:spPr>
        <p:txBody>
          <a:bodyPr wrap="square">
            <a:spAutoFit/>
          </a:bodyPr>
          <a:lstStyle/>
          <a:p>
            <a:r>
              <a:rPr lang="en-CA" dirty="0" smtClean="0"/>
              <a:t>Reference:</a:t>
            </a:r>
          </a:p>
          <a:p>
            <a:r>
              <a:rPr lang="en-CA" dirty="0" smtClean="0"/>
              <a:t>http://www.zakon.org/robert/internet/timeline/</a:t>
            </a:r>
            <a:endParaRPr lang="en-CA" dirty="0"/>
          </a:p>
        </p:txBody>
      </p:sp>
    </p:spTree>
    <p:custDataLst>
      <p:tags r:id="rId1"/>
    </p:custDataLst>
    <p:extLst>
      <p:ext uri="{BB962C8B-B14F-4D97-AF65-F5344CB8AC3E}">
        <p14:creationId xmlns:p14="http://schemas.microsoft.com/office/powerpoint/2010/main" val="1091918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2" grpId="0"/>
      <p:bldP spid="25"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a:solidFill>
                  <a:schemeClr val="tx1">
                    <a:lumMod val="85000"/>
                    <a:lumOff val="15000"/>
                  </a:schemeClr>
                </a:solidFill>
              </a:rPr>
              <a:t>Milestones</a:t>
            </a:r>
            <a:endParaRPr lang="en-US" sz="4000" dirty="0">
              <a:solidFill>
                <a:schemeClr val="tx1">
                  <a:lumMod val="50000"/>
                  <a:lumOff val="50000"/>
                </a:schemeClr>
              </a:solidFill>
              <a:cs typeface="Arial" pitchFamily="34" charset="0"/>
            </a:endParaRPr>
          </a:p>
        </p:txBody>
      </p:sp>
      <p:sp>
        <p:nvSpPr>
          <p:cNvPr id="11" name="TextBox 10"/>
          <p:cNvSpPr txBox="1"/>
          <p:nvPr/>
        </p:nvSpPr>
        <p:spPr>
          <a:xfrm>
            <a:off x="750711" y="5181103"/>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Welcome to CPSC 441</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3" name="TextBox 2"/>
          <p:cNvSpPr txBox="1"/>
          <p:nvPr/>
        </p:nvSpPr>
        <p:spPr>
          <a:xfrm>
            <a:off x="809064" y="1500052"/>
            <a:ext cx="5289846" cy="584775"/>
          </a:xfrm>
          <a:prstGeom prst="rect">
            <a:avLst/>
          </a:prstGeom>
          <a:noFill/>
        </p:spPr>
        <p:txBody>
          <a:bodyPr wrap="none" rtlCol="0">
            <a:spAutoFit/>
          </a:bodyPr>
          <a:lstStyle/>
          <a:p>
            <a:pPr marL="285750" indent="-285750">
              <a:buFont typeface="Arial" pitchFamily="34" charset="0"/>
              <a:buChar char="•"/>
            </a:pPr>
            <a:r>
              <a:rPr lang="en-CA" sz="3200" b="1" dirty="0" smtClean="0"/>
              <a:t>Web 1989 (Tim Berners-Lee)</a:t>
            </a:r>
          </a:p>
        </p:txBody>
      </p:sp>
      <p:sp>
        <p:nvSpPr>
          <p:cNvPr id="22" name="TextBox 21"/>
          <p:cNvSpPr txBox="1"/>
          <p:nvPr/>
        </p:nvSpPr>
        <p:spPr>
          <a:xfrm>
            <a:off x="809064" y="2276872"/>
            <a:ext cx="2861681" cy="584775"/>
          </a:xfrm>
          <a:prstGeom prst="rect">
            <a:avLst/>
          </a:prstGeom>
          <a:noFill/>
        </p:spPr>
        <p:txBody>
          <a:bodyPr wrap="none" rtlCol="0">
            <a:spAutoFit/>
          </a:bodyPr>
          <a:lstStyle/>
          <a:p>
            <a:pPr marL="285750" indent="-285750">
              <a:buFont typeface="Arial" pitchFamily="34" charset="0"/>
              <a:buChar char="•"/>
            </a:pPr>
            <a:r>
              <a:rPr lang="en-CA" sz="3200" b="1" dirty="0" smtClean="0"/>
              <a:t>Google (1998)</a:t>
            </a:r>
          </a:p>
        </p:txBody>
      </p:sp>
      <p:sp>
        <p:nvSpPr>
          <p:cNvPr id="25" name="TextBox 24"/>
          <p:cNvSpPr txBox="1"/>
          <p:nvPr/>
        </p:nvSpPr>
        <p:spPr>
          <a:xfrm>
            <a:off x="809064" y="3865851"/>
            <a:ext cx="2963055" cy="584775"/>
          </a:xfrm>
          <a:prstGeom prst="rect">
            <a:avLst/>
          </a:prstGeom>
          <a:noFill/>
        </p:spPr>
        <p:txBody>
          <a:bodyPr wrap="none" rtlCol="0">
            <a:spAutoFit/>
          </a:bodyPr>
          <a:lstStyle/>
          <a:p>
            <a:pPr marL="285750" indent="-285750">
              <a:buFont typeface="Arial" pitchFamily="34" charset="0"/>
              <a:buChar char="•"/>
            </a:pPr>
            <a:r>
              <a:rPr lang="en-CA" sz="3200" b="1" dirty="0" smtClean="0"/>
              <a:t>YouTube: 2005</a:t>
            </a:r>
          </a:p>
        </p:txBody>
      </p:sp>
      <p:sp>
        <p:nvSpPr>
          <p:cNvPr id="8" name="TextBox 7"/>
          <p:cNvSpPr txBox="1"/>
          <p:nvPr/>
        </p:nvSpPr>
        <p:spPr>
          <a:xfrm>
            <a:off x="809064" y="3068960"/>
            <a:ext cx="3130985" cy="584775"/>
          </a:xfrm>
          <a:prstGeom prst="rect">
            <a:avLst/>
          </a:prstGeom>
          <a:noFill/>
        </p:spPr>
        <p:txBody>
          <a:bodyPr wrap="none" rtlCol="0">
            <a:spAutoFit/>
          </a:bodyPr>
          <a:lstStyle/>
          <a:p>
            <a:pPr marL="285750" indent="-285750">
              <a:buFont typeface="Arial" pitchFamily="34" charset="0"/>
              <a:buChar char="•"/>
            </a:pPr>
            <a:r>
              <a:rPr lang="en-CA" sz="3200" b="1" dirty="0" err="1" smtClean="0"/>
              <a:t>Facebook</a:t>
            </a:r>
            <a:r>
              <a:rPr lang="en-CA" sz="3200" b="1" dirty="0" smtClean="0"/>
              <a:t>: 2004</a:t>
            </a:r>
          </a:p>
        </p:txBody>
      </p:sp>
      <p:sp>
        <p:nvSpPr>
          <p:cNvPr id="9" name="Rectangle 8"/>
          <p:cNvSpPr/>
          <p:nvPr/>
        </p:nvSpPr>
        <p:spPr>
          <a:xfrm>
            <a:off x="179512" y="5301208"/>
            <a:ext cx="5544616" cy="646331"/>
          </a:xfrm>
          <a:prstGeom prst="rect">
            <a:avLst/>
          </a:prstGeom>
        </p:spPr>
        <p:txBody>
          <a:bodyPr wrap="square">
            <a:spAutoFit/>
          </a:bodyPr>
          <a:lstStyle/>
          <a:p>
            <a:r>
              <a:rPr lang="en-CA" dirty="0" smtClean="0"/>
              <a:t>Reference:</a:t>
            </a:r>
          </a:p>
          <a:p>
            <a:r>
              <a:rPr lang="en-CA" dirty="0" smtClean="0"/>
              <a:t>http://www.zakon.org/robert/internet/timeline/</a:t>
            </a:r>
            <a:endParaRPr lang="en-CA" dirty="0"/>
          </a:p>
        </p:txBody>
      </p:sp>
    </p:spTree>
    <p:custDataLst>
      <p:tags r:id="rId1"/>
    </p:custDataLst>
    <p:extLst>
      <p:ext uri="{BB962C8B-B14F-4D97-AF65-F5344CB8AC3E}">
        <p14:creationId xmlns:p14="http://schemas.microsoft.com/office/powerpoint/2010/main" val="1091918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2" grpId="0"/>
      <p:bldP spid="25"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smtClean="0">
                <a:solidFill>
                  <a:schemeClr val="tx1">
                    <a:lumMod val="85000"/>
                    <a:lumOff val="15000"/>
                  </a:schemeClr>
                </a:solidFill>
              </a:rPr>
              <a:t>History of the Internet - 1</a:t>
            </a:r>
            <a:endParaRPr lang="en-US" sz="4000" dirty="0">
              <a:solidFill>
                <a:schemeClr val="tx1">
                  <a:lumMod val="50000"/>
                  <a:lumOff val="50000"/>
                </a:schemeClr>
              </a:solidFill>
              <a:cs typeface="Arial" pitchFamily="34" charset="0"/>
            </a:endParaRPr>
          </a:p>
        </p:txBody>
      </p:sp>
      <p:sp>
        <p:nvSpPr>
          <p:cNvPr id="11" name="TextBox 10"/>
          <p:cNvSpPr txBox="1"/>
          <p:nvPr/>
        </p:nvSpPr>
        <p:spPr>
          <a:xfrm>
            <a:off x="750711" y="5181103"/>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Welcome to CPSC 441</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10" name="Rectangle 3"/>
          <p:cNvSpPr txBox="1">
            <a:spLocks noChangeArrowheads="1"/>
          </p:cNvSpPr>
          <p:nvPr/>
        </p:nvSpPr>
        <p:spPr>
          <a:xfrm>
            <a:off x="533400" y="1790700"/>
            <a:ext cx="3695700" cy="44577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smtClean="0">
                <a:solidFill>
                  <a:schemeClr val="accent2"/>
                </a:solidFill>
              </a:rPr>
              <a:t>1961:</a:t>
            </a:r>
            <a:r>
              <a:rPr lang="en-US" sz="2000" dirty="0" smtClean="0"/>
              <a:t> </a:t>
            </a:r>
            <a:r>
              <a:rPr lang="en-US" sz="2000" dirty="0" err="1" smtClean="0"/>
              <a:t>Kleinrock</a:t>
            </a:r>
            <a:r>
              <a:rPr lang="en-US" sz="2000" dirty="0" smtClean="0"/>
              <a:t> - </a:t>
            </a:r>
            <a:r>
              <a:rPr lang="en-US" sz="2000" dirty="0" err="1" smtClean="0"/>
              <a:t>queueing</a:t>
            </a:r>
            <a:r>
              <a:rPr lang="en-US" sz="2000" dirty="0" smtClean="0"/>
              <a:t> theory shows effectiveness of packet-switching</a:t>
            </a:r>
          </a:p>
          <a:p>
            <a:r>
              <a:rPr lang="en-US" sz="2000" dirty="0" smtClean="0">
                <a:solidFill>
                  <a:schemeClr val="accent2"/>
                </a:solidFill>
              </a:rPr>
              <a:t>1964:</a:t>
            </a:r>
            <a:r>
              <a:rPr lang="en-US" sz="2000" dirty="0" smtClean="0"/>
              <a:t> </a:t>
            </a:r>
            <a:r>
              <a:rPr lang="en-US" sz="2000" dirty="0" err="1" smtClean="0"/>
              <a:t>Baran</a:t>
            </a:r>
            <a:r>
              <a:rPr lang="en-US" sz="2000" dirty="0" smtClean="0"/>
              <a:t> - packet-switching in military nets</a:t>
            </a:r>
          </a:p>
          <a:p>
            <a:r>
              <a:rPr lang="en-US" sz="2000" dirty="0" smtClean="0">
                <a:solidFill>
                  <a:schemeClr val="accent2"/>
                </a:solidFill>
              </a:rPr>
              <a:t>1967:</a:t>
            </a:r>
            <a:r>
              <a:rPr lang="en-US" sz="2000" dirty="0" smtClean="0"/>
              <a:t> </a:t>
            </a:r>
            <a:r>
              <a:rPr lang="en-US" sz="2000" dirty="0" err="1" smtClean="0"/>
              <a:t>ARPAnet</a:t>
            </a:r>
            <a:r>
              <a:rPr lang="en-US" sz="2000" dirty="0" smtClean="0"/>
              <a:t> conceived by Advanced Research Projects Agency</a:t>
            </a:r>
          </a:p>
          <a:p>
            <a:r>
              <a:rPr lang="en-US" sz="2000" dirty="0" smtClean="0">
                <a:solidFill>
                  <a:schemeClr val="accent2"/>
                </a:solidFill>
              </a:rPr>
              <a:t>1969:</a:t>
            </a:r>
            <a:r>
              <a:rPr lang="en-US" sz="2000" dirty="0" smtClean="0"/>
              <a:t> first </a:t>
            </a:r>
            <a:r>
              <a:rPr lang="en-US" sz="2000" dirty="0" err="1" smtClean="0"/>
              <a:t>ARPAnet</a:t>
            </a:r>
            <a:r>
              <a:rPr lang="en-US" sz="2000" dirty="0" smtClean="0"/>
              <a:t> node operational</a:t>
            </a:r>
          </a:p>
          <a:p>
            <a:endParaRPr lang="en-US" sz="2000" dirty="0" smtClean="0"/>
          </a:p>
        </p:txBody>
      </p:sp>
      <p:sp>
        <p:nvSpPr>
          <p:cNvPr id="13" name="Rectangle 4"/>
          <p:cNvSpPr txBox="1">
            <a:spLocks noChangeArrowheads="1"/>
          </p:cNvSpPr>
          <p:nvPr/>
        </p:nvSpPr>
        <p:spPr>
          <a:xfrm>
            <a:off x="4229100" y="1790700"/>
            <a:ext cx="4786312" cy="44481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smtClean="0">
                <a:solidFill>
                  <a:schemeClr val="accent2"/>
                </a:solidFill>
              </a:rPr>
              <a:t>1972:</a:t>
            </a:r>
            <a:r>
              <a:rPr lang="en-US" sz="2000" dirty="0" smtClean="0"/>
              <a:t> </a:t>
            </a:r>
          </a:p>
          <a:p>
            <a:pPr lvl="1"/>
            <a:r>
              <a:rPr lang="en-US" sz="2000" dirty="0" err="1" smtClean="0"/>
              <a:t>ARPAnet</a:t>
            </a:r>
            <a:r>
              <a:rPr lang="en-US" sz="2000" dirty="0" smtClean="0"/>
              <a:t> public demonstration</a:t>
            </a:r>
          </a:p>
          <a:p>
            <a:pPr lvl="1"/>
            <a:r>
              <a:rPr lang="en-US" sz="2000" dirty="0" smtClean="0"/>
              <a:t>NCP (Network Control Protocol) first host-host protocol </a:t>
            </a:r>
          </a:p>
          <a:p>
            <a:pPr lvl="1"/>
            <a:r>
              <a:rPr lang="en-US" sz="2000" dirty="0" smtClean="0"/>
              <a:t>first e-mail program</a:t>
            </a:r>
          </a:p>
          <a:p>
            <a:pPr lvl="1"/>
            <a:r>
              <a:rPr lang="en-US" sz="2000" dirty="0" err="1" smtClean="0"/>
              <a:t>ARPAnet</a:t>
            </a:r>
            <a:r>
              <a:rPr lang="en-US" sz="2000" dirty="0" smtClean="0"/>
              <a:t> has 15 nodes</a:t>
            </a:r>
          </a:p>
        </p:txBody>
      </p:sp>
      <p:sp>
        <p:nvSpPr>
          <p:cNvPr id="14" name="Rectangle 5"/>
          <p:cNvSpPr>
            <a:spLocks noChangeArrowheads="1"/>
          </p:cNvSpPr>
          <p:nvPr/>
        </p:nvSpPr>
        <p:spPr bwMode="auto">
          <a:xfrm>
            <a:off x="523875" y="1028700"/>
            <a:ext cx="7772400" cy="647700"/>
          </a:xfrm>
          <a:prstGeom prst="rect">
            <a:avLst/>
          </a:prstGeom>
          <a:noFill/>
          <a:ln w="9525">
            <a:noFill/>
            <a:miter lim="800000"/>
            <a:headEnd/>
            <a:tailEnd/>
          </a:ln>
        </p:spPr>
        <p:txBody>
          <a:bodyPr anchor="ctr"/>
          <a:lstStyle/>
          <a:p>
            <a:r>
              <a:rPr lang="en-US" i="1" dirty="0">
                <a:solidFill>
                  <a:srgbClr val="FF0000"/>
                </a:solidFill>
                <a:latin typeface="Comic Sans MS" pitchFamily="66" charset="0"/>
              </a:rPr>
              <a:t>1961-1972: Early packet-switching principles</a:t>
            </a:r>
            <a:endParaRPr lang="en-US" sz="4000" u="sng" dirty="0">
              <a:solidFill>
                <a:schemeClr val="accent2"/>
              </a:solidFill>
              <a:latin typeface="Comic Sans MS" pitchFamily="66" charset="0"/>
            </a:endParaRPr>
          </a:p>
        </p:txBody>
      </p:sp>
    </p:spTree>
    <p:custDataLst>
      <p:tags r:id="rId1"/>
    </p:custDataLst>
    <p:extLst>
      <p:ext uri="{BB962C8B-B14F-4D97-AF65-F5344CB8AC3E}">
        <p14:creationId xmlns:p14="http://schemas.microsoft.com/office/powerpoint/2010/main" val="215891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smtClean="0">
                <a:solidFill>
                  <a:schemeClr val="tx1">
                    <a:lumMod val="85000"/>
                    <a:lumOff val="15000"/>
                  </a:schemeClr>
                </a:solidFill>
              </a:rPr>
              <a:t>History of the Internet - 2</a:t>
            </a:r>
            <a:endParaRPr lang="en-US" sz="4000" dirty="0">
              <a:solidFill>
                <a:schemeClr val="tx1">
                  <a:lumMod val="50000"/>
                  <a:lumOff val="50000"/>
                </a:schemeClr>
              </a:solidFill>
              <a:cs typeface="Arial" pitchFamily="34" charset="0"/>
            </a:endParaRPr>
          </a:p>
        </p:txBody>
      </p:sp>
      <p:sp>
        <p:nvSpPr>
          <p:cNvPr id="11" name="TextBox 10"/>
          <p:cNvSpPr txBox="1"/>
          <p:nvPr/>
        </p:nvSpPr>
        <p:spPr>
          <a:xfrm>
            <a:off x="750711" y="5181103"/>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Welcome to CPSC 441</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8" name="Rectangle 3"/>
          <p:cNvSpPr txBox="1">
            <a:spLocks noChangeArrowheads="1"/>
          </p:cNvSpPr>
          <p:nvPr/>
        </p:nvSpPr>
        <p:spPr>
          <a:xfrm>
            <a:off x="228600" y="1695450"/>
            <a:ext cx="4152900" cy="44577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US" sz="2000" smtClean="0">
                <a:solidFill>
                  <a:schemeClr val="accent2"/>
                </a:solidFill>
              </a:rPr>
              <a:t>1970:</a:t>
            </a:r>
            <a:r>
              <a:rPr lang="en-US" sz="2000" smtClean="0"/>
              <a:t> ALOHAnet satellite network in Hawaii</a:t>
            </a:r>
          </a:p>
          <a:p>
            <a:pPr>
              <a:lnSpc>
                <a:spcPct val="90000"/>
              </a:lnSpc>
            </a:pPr>
            <a:r>
              <a:rPr lang="en-US" sz="2000" smtClean="0">
                <a:solidFill>
                  <a:schemeClr val="accent2"/>
                </a:solidFill>
              </a:rPr>
              <a:t>1974:</a:t>
            </a:r>
            <a:r>
              <a:rPr lang="en-US" sz="2000" smtClean="0"/>
              <a:t> Cerf and Kahn - architecture for interconnecting networks</a:t>
            </a:r>
          </a:p>
          <a:p>
            <a:pPr>
              <a:lnSpc>
                <a:spcPct val="90000"/>
              </a:lnSpc>
            </a:pPr>
            <a:r>
              <a:rPr lang="en-US" sz="2000" smtClean="0">
                <a:solidFill>
                  <a:schemeClr val="accent2"/>
                </a:solidFill>
              </a:rPr>
              <a:t>1976:</a:t>
            </a:r>
            <a:r>
              <a:rPr lang="en-US" sz="2000" smtClean="0"/>
              <a:t> Ethernet at Xerox PARC</a:t>
            </a:r>
          </a:p>
          <a:p>
            <a:pPr>
              <a:lnSpc>
                <a:spcPct val="90000"/>
              </a:lnSpc>
            </a:pPr>
            <a:r>
              <a:rPr lang="en-US" sz="2000" smtClean="0">
                <a:solidFill>
                  <a:schemeClr val="accent2"/>
                </a:solidFill>
              </a:rPr>
              <a:t>ate70’s:</a:t>
            </a:r>
            <a:r>
              <a:rPr lang="en-US" sz="2000" smtClean="0"/>
              <a:t> proprietary architectures: DECnet, SNA, XNA</a:t>
            </a:r>
          </a:p>
          <a:p>
            <a:pPr>
              <a:lnSpc>
                <a:spcPct val="90000"/>
              </a:lnSpc>
            </a:pPr>
            <a:r>
              <a:rPr lang="en-US" sz="2000" smtClean="0">
                <a:solidFill>
                  <a:schemeClr val="accent2"/>
                </a:solidFill>
              </a:rPr>
              <a:t>late 70’s:</a:t>
            </a:r>
            <a:r>
              <a:rPr lang="en-US" sz="2000" smtClean="0"/>
              <a:t> switching fixed length packets (ATM precursor)</a:t>
            </a:r>
          </a:p>
          <a:p>
            <a:pPr>
              <a:lnSpc>
                <a:spcPct val="90000"/>
              </a:lnSpc>
            </a:pPr>
            <a:r>
              <a:rPr lang="en-US" sz="2000" smtClean="0">
                <a:solidFill>
                  <a:schemeClr val="accent2"/>
                </a:solidFill>
              </a:rPr>
              <a:t>1979:</a:t>
            </a:r>
            <a:r>
              <a:rPr lang="en-US" sz="2000" smtClean="0"/>
              <a:t> ARPAnet has 200 nodes</a:t>
            </a:r>
            <a:endParaRPr lang="en-US" sz="2000" dirty="0" smtClean="0"/>
          </a:p>
        </p:txBody>
      </p:sp>
      <p:sp>
        <p:nvSpPr>
          <p:cNvPr id="9" name="Rectangle 4"/>
          <p:cNvSpPr txBox="1">
            <a:spLocks noChangeArrowheads="1"/>
          </p:cNvSpPr>
          <p:nvPr/>
        </p:nvSpPr>
        <p:spPr>
          <a:xfrm>
            <a:off x="4495800" y="1800225"/>
            <a:ext cx="3810000" cy="44481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Font typeface="Wingdings" pitchFamily="2" charset="2"/>
              <a:buNone/>
            </a:pPr>
            <a:r>
              <a:rPr lang="en-US" sz="1800" smtClean="0">
                <a:solidFill>
                  <a:srgbClr val="FF0000"/>
                </a:solidFill>
              </a:rPr>
              <a:t>Cerf and Kahn’s internetworking principles:</a:t>
            </a:r>
          </a:p>
          <a:p>
            <a:pPr lvl="1">
              <a:lnSpc>
                <a:spcPct val="90000"/>
              </a:lnSpc>
            </a:pPr>
            <a:r>
              <a:rPr lang="en-US" sz="1800" smtClean="0"/>
              <a:t>minimalism, autonomy - no internal changes required to interconnect networks</a:t>
            </a:r>
          </a:p>
          <a:p>
            <a:pPr lvl="1">
              <a:lnSpc>
                <a:spcPct val="90000"/>
              </a:lnSpc>
            </a:pPr>
            <a:r>
              <a:rPr lang="en-US" sz="1800" smtClean="0"/>
              <a:t>best effort service model</a:t>
            </a:r>
          </a:p>
          <a:p>
            <a:pPr lvl="1">
              <a:lnSpc>
                <a:spcPct val="90000"/>
              </a:lnSpc>
            </a:pPr>
            <a:r>
              <a:rPr lang="en-US" sz="1800" smtClean="0"/>
              <a:t>stateless routers</a:t>
            </a:r>
          </a:p>
          <a:p>
            <a:pPr lvl="1">
              <a:lnSpc>
                <a:spcPct val="90000"/>
              </a:lnSpc>
            </a:pPr>
            <a:r>
              <a:rPr lang="en-US" sz="1800" smtClean="0"/>
              <a:t>decentralized control</a:t>
            </a:r>
          </a:p>
          <a:p>
            <a:pPr>
              <a:lnSpc>
                <a:spcPct val="90000"/>
              </a:lnSpc>
              <a:buFont typeface="Wingdings" pitchFamily="2" charset="2"/>
              <a:buNone/>
            </a:pPr>
            <a:r>
              <a:rPr lang="en-US" sz="1800" smtClean="0">
                <a:solidFill>
                  <a:srgbClr val="FF0000"/>
                </a:solidFill>
              </a:rPr>
              <a:t>define today’s Internet architecture</a:t>
            </a:r>
            <a:endParaRPr lang="en-US" sz="2000" dirty="0" smtClean="0"/>
          </a:p>
        </p:txBody>
      </p:sp>
      <p:sp>
        <p:nvSpPr>
          <p:cNvPr id="15" name="Rectangle 5"/>
          <p:cNvSpPr>
            <a:spLocks noChangeArrowheads="1"/>
          </p:cNvSpPr>
          <p:nvPr/>
        </p:nvSpPr>
        <p:spPr bwMode="auto">
          <a:xfrm>
            <a:off x="523875" y="1028700"/>
            <a:ext cx="7972425" cy="647700"/>
          </a:xfrm>
          <a:prstGeom prst="rect">
            <a:avLst/>
          </a:prstGeom>
          <a:noFill/>
          <a:ln w="9525">
            <a:noFill/>
            <a:miter lim="800000"/>
            <a:headEnd/>
            <a:tailEnd/>
          </a:ln>
        </p:spPr>
        <p:txBody>
          <a:bodyPr anchor="ctr"/>
          <a:lstStyle/>
          <a:p>
            <a:r>
              <a:rPr lang="en-US" i="1" dirty="0">
                <a:solidFill>
                  <a:srgbClr val="FF0000"/>
                </a:solidFill>
                <a:latin typeface="Comic Sans MS" pitchFamily="66" charset="0"/>
              </a:rPr>
              <a:t>1972-1980: Internetworking, new and proprietary nets</a:t>
            </a:r>
            <a:endParaRPr lang="en-US" sz="4000" u="sng" dirty="0">
              <a:solidFill>
                <a:schemeClr val="accent2"/>
              </a:solidFill>
              <a:latin typeface="Comic Sans MS" pitchFamily="66" charset="0"/>
            </a:endParaRPr>
          </a:p>
        </p:txBody>
      </p:sp>
    </p:spTree>
    <p:custDataLst>
      <p:tags r:id="rId1"/>
    </p:custDataLst>
    <p:extLst>
      <p:ext uri="{BB962C8B-B14F-4D97-AF65-F5344CB8AC3E}">
        <p14:creationId xmlns:p14="http://schemas.microsoft.com/office/powerpoint/2010/main" val="423579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ags/tag10.xml><?xml version="1.0" encoding="utf-8"?>
<p:tagLst xmlns:a="http://schemas.openxmlformats.org/drawingml/2006/main" xmlns:r="http://schemas.openxmlformats.org/officeDocument/2006/relationships" xmlns:p="http://schemas.openxmlformats.org/presentationml/2006/main">
  <p:tag name="TIMING" val="|12"/>
</p:tagLst>
</file>

<file path=ppt/tags/tag11.xml><?xml version="1.0" encoding="utf-8"?>
<p:tagLst xmlns:a="http://schemas.openxmlformats.org/drawingml/2006/main" xmlns:r="http://schemas.openxmlformats.org/officeDocument/2006/relationships" xmlns:p="http://schemas.openxmlformats.org/presentationml/2006/main">
  <p:tag name="TIMING" val="|12"/>
</p:tagLst>
</file>

<file path=ppt/tags/tag12.xml><?xml version="1.0" encoding="utf-8"?>
<p:tagLst xmlns:a="http://schemas.openxmlformats.org/drawingml/2006/main" xmlns:r="http://schemas.openxmlformats.org/officeDocument/2006/relationships" xmlns:p="http://schemas.openxmlformats.org/presentationml/2006/main">
  <p:tag name="TIMING" val="|12"/>
</p:tagLst>
</file>

<file path=ppt/tags/tag13.xml><?xml version="1.0" encoding="utf-8"?>
<p:tagLst xmlns:a="http://schemas.openxmlformats.org/drawingml/2006/main" xmlns:r="http://schemas.openxmlformats.org/officeDocument/2006/relationships" xmlns:p="http://schemas.openxmlformats.org/presentationml/2006/main">
  <p:tag name="TIMING" val="|1.6"/>
</p:tagLst>
</file>

<file path=ppt/tags/tag2.xml><?xml version="1.0" encoding="utf-8"?>
<p:tagLst xmlns:a="http://schemas.openxmlformats.org/drawingml/2006/main" xmlns:r="http://schemas.openxmlformats.org/officeDocument/2006/relationships" xmlns:p="http://schemas.openxmlformats.org/presentationml/2006/main">
  <p:tag name="TIMING" val="|12"/>
</p:tagLst>
</file>

<file path=ppt/tags/tag3.xml><?xml version="1.0" encoding="utf-8"?>
<p:tagLst xmlns:a="http://schemas.openxmlformats.org/drawingml/2006/main" xmlns:r="http://schemas.openxmlformats.org/officeDocument/2006/relationships" xmlns:p="http://schemas.openxmlformats.org/presentationml/2006/main">
  <p:tag name="TIMING" val="|12"/>
</p:tagLst>
</file>

<file path=ppt/tags/tag4.xml><?xml version="1.0" encoding="utf-8"?>
<p:tagLst xmlns:a="http://schemas.openxmlformats.org/drawingml/2006/main" xmlns:r="http://schemas.openxmlformats.org/officeDocument/2006/relationships" xmlns:p="http://schemas.openxmlformats.org/presentationml/2006/main">
  <p:tag name="TIMING" val="|12"/>
</p:tagLst>
</file>

<file path=ppt/tags/tag5.xml><?xml version="1.0" encoding="utf-8"?>
<p:tagLst xmlns:a="http://schemas.openxmlformats.org/drawingml/2006/main" xmlns:r="http://schemas.openxmlformats.org/officeDocument/2006/relationships" xmlns:p="http://schemas.openxmlformats.org/presentationml/2006/main">
  <p:tag name="TIMING" val="|12"/>
</p:tagLst>
</file>

<file path=ppt/tags/tag6.xml><?xml version="1.0" encoding="utf-8"?>
<p:tagLst xmlns:a="http://schemas.openxmlformats.org/drawingml/2006/main" xmlns:r="http://schemas.openxmlformats.org/officeDocument/2006/relationships" xmlns:p="http://schemas.openxmlformats.org/presentationml/2006/main">
  <p:tag name="TIMING" val="|12"/>
</p:tagLst>
</file>

<file path=ppt/tags/tag7.xml><?xml version="1.0" encoding="utf-8"?>
<p:tagLst xmlns:a="http://schemas.openxmlformats.org/drawingml/2006/main" xmlns:r="http://schemas.openxmlformats.org/officeDocument/2006/relationships" xmlns:p="http://schemas.openxmlformats.org/presentationml/2006/main">
  <p:tag name="TIMING" val="|12"/>
</p:tagLst>
</file>

<file path=ppt/tags/tag8.xml><?xml version="1.0" encoding="utf-8"?>
<p:tagLst xmlns:a="http://schemas.openxmlformats.org/drawingml/2006/main" xmlns:r="http://schemas.openxmlformats.org/officeDocument/2006/relationships" xmlns:p="http://schemas.openxmlformats.org/presentationml/2006/main">
  <p:tag name="TIMING" val="|12"/>
</p:tagLst>
</file>

<file path=ppt/tags/tag9.xml><?xml version="1.0" encoding="utf-8"?>
<p:tagLst xmlns:a="http://schemas.openxmlformats.org/drawingml/2006/main" xmlns:r="http://schemas.openxmlformats.org/officeDocument/2006/relationships" xmlns:p="http://schemas.openxmlformats.org/presentationml/2006/main">
  <p:tag name="TIMING" val="|12"/>
</p:tagLst>
</file>

<file path=ppt/theme/theme1.xml><?xml version="1.0" encoding="utf-8"?>
<a:theme xmlns:a="http://schemas.openxmlformats.org/drawingml/2006/main" name="Introducing PowerPoint 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IntroducingPowerPoint2010</Template>
  <TotalTime>0</TotalTime>
  <Words>676</Words>
  <Application>Microsoft Office PowerPoint</Application>
  <PresentationFormat>On-screen Show (4:3)</PresentationFormat>
  <Paragraphs>138</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Introducing PowerPoint 2010</vt:lpstr>
      <vt:lpstr>Welcome to  CPSC 441!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2012-09-18T21:23:21Z</dcterms:created>
  <dcterms:modified xsi:type="dcterms:W3CDTF">2013-01-14T17:55:04Z</dcterms:modified>
</cp:coreProperties>
</file>