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0" r:id="rId4"/>
    <p:sldId id="261" r:id="rId5"/>
    <p:sldId id="262" r:id="rId6"/>
    <p:sldId id="264" r:id="rId7"/>
    <p:sldId id="288" r:id="rId8"/>
    <p:sldId id="287" r:id="rId9"/>
    <p:sldId id="289" r:id="rId10"/>
    <p:sldId id="280" r:id="rId11"/>
    <p:sldId id="281" r:id="rId12"/>
    <p:sldId id="269" r:id="rId13"/>
    <p:sldId id="283" r:id="rId14"/>
    <p:sldId id="271" r:id="rId15"/>
    <p:sldId id="282" r:id="rId16"/>
    <p:sldId id="272" r:id="rId17"/>
    <p:sldId id="273" r:id="rId18"/>
    <p:sldId id="274" r:id="rId19"/>
    <p:sldId id="284" r:id="rId20"/>
    <p:sldId id="286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253" autoAdjust="0"/>
  </p:normalViewPr>
  <p:slideViewPr>
    <p:cSldViewPr>
      <p:cViewPr>
        <p:scale>
          <a:sx n="80" d="100"/>
          <a:sy n="80" d="100"/>
        </p:scale>
        <p:origin x="-2520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26A1C-4B65-4D1F-AF53-A0BA95C93820}" type="datetimeFigureOut">
              <a:rPr lang="zh-CN" altLang="en-US" smtClean="0"/>
              <a:pPr/>
              <a:t>2013/3/4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D9FD-05FB-4D24-8B65-87BFAAA4FA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2085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02FF6-8AB3-4D88-8C13-B3117AC68015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1F1EB-A232-49B1-8406-0A75FEB018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7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08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66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04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81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94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2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07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6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24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8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04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5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AE54E-DE7C-4763-B74E-46B05DFB892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2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CCD9-141E-4A9E-89C9-CABFA56CC79B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5E0C9-E6B6-4735-B59D-357FC63EF15D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FCC9-DF69-4596-B3E4-48F007F8E654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3815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98A471ED-16EE-4043-8237-4F58E8E6CE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371600"/>
            <a:ext cx="43815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3815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86200"/>
            <a:ext cx="43815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086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2D17853-0B64-4620-B503-E7EC834353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2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39D4-FD15-45C3-B91B-06F08247D891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7C41-8F10-41CD-9D8B-65ED40C49C65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6DBD-2008-4BA9-9DF0-C0BCB93BF5C0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5073-058E-43F4-9828-27A578D3BD94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D29A-4959-422B-A067-D95631BFC8AA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2162-F5C0-4025-8EA3-E691B7D510C5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DDF8-4C99-43BD-98A4-1358B0A0A4FC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2DCD-D087-44BA-9378-C7EDD2DE744F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A375D2-A78B-49A4-ABBE-912A098202B2}" type="datetime1">
              <a:rPr lang="en-US" altLang="zh-CN" smtClean="0"/>
              <a:pPr/>
              <a:t>3/4/2013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pdf/rfc2616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Internet Protocol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CPSC 441 Tutorial </a:t>
            </a:r>
          </a:p>
          <a:p>
            <a:r>
              <a:rPr lang="en-US" dirty="0" smtClean="0"/>
              <a:t>TA: Fang Wang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54948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Some of the slide contents are courtesy of the authors of the the following textbooks:</a:t>
            </a:r>
            <a:endParaRPr lang="en-US" sz="1200" dirty="0"/>
          </a:p>
          <a:p>
            <a:r>
              <a:rPr lang="en-US" sz="1200" dirty="0" smtClean="0"/>
              <a:t>- “</a:t>
            </a:r>
            <a:r>
              <a:rPr lang="en-US" sz="1200" dirty="0"/>
              <a:t>Mastering Computer Networks: An Internet Lab Manual”, J. </a:t>
            </a:r>
            <a:r>
              <a:rPr lang="en-US" sz="1200" dirty="0" err="1"/>
              <a:t>Liebeherr</a:t>
            </a:r>
            <a:r>
              <a:rPr lang="en-US" sz="1200" dirty="0"/>
              <a:t>, M. El </a:t>
            </a:r>
            <a:r>
              <a:rPr lang="en-US" sz="1200" dirty="0" err="1"/>
              <a:t>Zarki</a:t>
            </a:r>
            <a:r>
              <a:rPr lang="en-US" sz="1200" dirty="0"/>
              <a:t>, Addison-Wesley, 2003. </a:t>
            </a:r>
            <a:endParaRPr lang="en-US" sz="1200" dirty="0" smtClean="0"/>
          </a:p>
          <a:p>
            <a:r>
              <a:rPr lang="en-US" sz="1200" dirty="0" smtClean="0"/>
              <a:t>- “</a:t>
            </a:r>
            <a:r>
              <a:rPr lang="en-US" sz="1200" dirty="0"/>
              <a:t>Computer Networking: A Top Down Approach”, 5th edition.  Jim Kurose, Keith Ross Addison-Wesley, 2009. </a:t>
            </a:r>
          </a:p>
          <a:p>
            <a:pPr algn="ctr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006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Fields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 fontScale="550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Version (4 bits)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current version is 4, next version will be 6.</a:t>
            </a:r>
            <a:endParaRPr lang="en-US" b="1" dirty="0">
              <a:solidFill>
                <a:srgbClr val="FF0000"/>
              </a:solidFill>
            </a:endParaRP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Header length (4 bits)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length of IP header, in multiples of 4 </a:t>
            </a:r>
            <a:r>
              <a:rPr lang="en-US" dirty="0" smtClean="0"/>
              <a:t>bytes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DS: </a:t>
            </a:r>
            <a:r>
              <a:rPr lang="en-US" dirty="0" smtClean="0"/>
              <a:t>Type of service, or type of data (used to specify priority or request low-delay routes)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6389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066800" y="2052638"/>
            <a:ext cx="7620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1981200"/>
            <a:ext cx="762000" cy="4572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2052638"/>
            <a:ext cx="7620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4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Fields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sz="1800" b="1" dirty="0">
                <a:solidFill>
                  <a:srgbClr val="C00000"/>
                </a:solidFill>
              </a:rPr>
              <a:t>Identification (16 bits):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Unique identification of a datagram from a host. Incremented whenever a datagram is transmitted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627304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09800" y="2509838"/>
            <a:ext cx="12192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43000" y="2895600"/>
            <a:ext cx="16002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live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Time To Live (TTL) (1 byte):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Specifies longest paths before datagram </a:t>
            </a:r>
            <a:r>
              <a:rPr lang="en-US" dirty="0" smtClean="0"/>
              <a:t>is </a:t>
            </a:r>
            <a:r>
              <a:rPr lang="en-US" dirty="0"/>
              <a:t>dropped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Role of TTL field: </a:t>
            </a:r>
            <a:r>
              <a:rPr lang="en-US" dirty="0" smtClean="0"/>
              <a:t>Ensure </a:t>
            </a:r>
            <a:r>
              <a:rPr lang="en-US" dirty="0"/>
              <a:t>that packet is eventually dropped when a </a:t>
            </a:r>
            <a:r>
              <a:rPr lang="en-US" i="1" dirty="0">
                <a:solidFill>
                  <a:srgbClr val="0070C0"/>
                </a:solidFill>
              </a:rPr>
              <a:t>routing loop</a:t>
            </a:r>
            <a:r>
              <a:rPr lang="en-US" dirty="0"/>
              <a:t> occurs</a:t>
            </a:r>
          </a:p>
          <a:p>
            <a:pPr lvl="1">
              <a:buFontTx/>
              <a:buNone/>
              <a:tabLst>
                <a:tab pos="914400" algn="l"/>
                <a:tab pos="1828800" algn="l"/>
                <a:tab pos="5661025" algn="l"/>
              </a:tabLst>
            </a:pPr>
            <a:endParaRPr lang="en-US" dirty="0" smtClean="0"/>
          </a:p>
          <a:p>
            <a:pPr lvl="1">
              <a:buFontTx/>
              <a:buNone/>
              <a:tabLst>
                <a:tab pos="914400" algn="l"/>
                <a:tab pos="1828800" algn="l"/>
                <a:tab pos="5661025" algn="l"/>
              </a:tabLst>
            </a:pPr>
            <a:r>
              <a:rPr lang="en-US" dirty="0" smtClean="0"/>
              <a:t>Used </a:t>
            </a:r>
            <a:r>
              <a:rPr lang="en-US" dirty="0"/>
              <a:t>as follows: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Sender sets the value (e.g., 64)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Each router decrements the value by 1</a:t>
            </a:r>
          </a:p>
          <a:p>
            <a:pPr lvl="1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When the value reaches 0, the datagram is </a:t>
            </a:r>
            <a:r>
              <a:rPr lang="en-US" dirty="0" smtClean="0"/>
              <a:t>dropped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62864-DCA4-4AD7-A704-5BA2E7F8ED73}" type="slidenum">
              <a:rPr lang="en-US"/>
              <a:pPr/>
              <a:t>12</a:t>
            </a:fld>
            <a:endParaRPr lang="en-US"/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914400" y="4953000"/>
            <a:ext cx="167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1600200" y="53340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Fields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266700" y="5486400"/>
            <a:ext cx="8610600" cy="1066800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Protocol (1 byte):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/>
              <a:t>Specifies </a:t>
            </a:r>
            <a:r>
              <a:rPr lang="en-US" dirty="0"/>
              <a:t>the higher-layer </a:t>
            </a:r>
            <a:r>
              <a:rPr lang="en-US" dirty="0" smtClean="0"/>
              <a:t>protocol (e.g. TCP and UDP) for </a:t>
            </a:r>
            <a:r>
              <a:rPr lang="en-US" altLang="zh-CN" dirty="0" smtClean="0"/>
              <a:t>demultiplexing.</a:t>
            </a:r>
            <a:endParaRPr lang="en-US" dirty="0" smtClean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Header checksum (2 bytes):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/>
              <a:t>A simple 16-bit long checksum of the header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dirty="0" smtClean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011287"/>
              </p:ext>
            </p:extLst>
          </p:nvPr>
        </p:nvGraphicFramePr>
        <p:xfrm>
          <a:off x="304800" y="1447800"/>
          <a:ext cx="8153400" cy="41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153400" cy="4126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124200" y="2895600"/>
            <a:ext cx="12192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0" y="2895600"/>
            <a:ext cx="1905000" cy="30956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Source and Destination IPs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Options</a:t>
            </a:r>
            <a:r>
              <a:rPr lang="en-US" b="1" dirty="0">
                <a:solidFill>
                  <a:srgbClr val="C00000"/>
                </a:solidFill>
              </a:rPr>
              <a:t>:</a:t>
            </a:r>
            <a:r>
              <a:rPr lang="en-US" dirty="0"/>
              <a:t> 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Security restrictions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Record Route: </a:t>
            </a:r>
            <a:r>
              <a:rPr lang="en-US" sz="2000" dirty="0"/>
              <a:t>each router that processes the packet adds its IP address to the header.</a:t>
            </a:r>
            <a:r>
              <a:rPr lang="en-US" dirty="0"/>
              <a:t> 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Timestamp: </a:t>
            </a:r>
            <a:r>
              <a:rPr lang="en-US" sz="2000" dirty="0"/>
              <a:t>each router that processes the packet adds its IP address and time to the header.</a:t>
            </a:r>
            <a:r>
              <a:rPr lang="en-US" dirty="0"/>
              <a:t> </a:t>
            </a:r>
            <a:endParaRPr lang="en-US" sz="2000" dirty="0"/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(loose) Source Routing: </a:t>
            </a:r>
            <a:r>
              <a:rPr lang="en-US" sz="2000" dirty="0"/>
              <a:t>specifies a list of routers that must be traversed.</a:t>
            </a:r>
          </a:p>
          <a:p>
            <a:pPr marL="1143000" lvl="2">
              <a:tabLst>
                <a:tab pos="914400" algn="l"/>
                <a:tab pos="1828800" algn="l"/>
                <a:tab pos="5661025" algn="l"/>
              </a:tabLst>
            </a:pPr>
            <a:r>
              <a:rPr lang="en-US" dirty="0"/>
              <a:t>(strict) Source Routing: </a:t>
            </a:r>
            <a:r>
              <a:rPr lang="en-US" sz="2000" dirty="0"/>
              <a:t>specifies a list of the only routers that can  be traversed.</a:t>
            </a: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 smtClean="0">
                <a:solidFill>
                  <a:srgbClr val="C00000"/>
                </a:solidFill>
              </a:rPr>
              <a:t>Padding</a:t>
            </a:r>
            <a:r>
              <a:rPr lang="en-US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Padding bytes are added to ensure that header ends on a 4-byte boundary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0744-7A83-491F-9C58-EBA7F01B8AA8}" type="slidenum">
              <a:rPr lang="en-US"/>
              <a:pPr/>
              <a:t>14</a:t>
            </a:fld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600200" y="53340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Fragment flags and offset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 fontScale="62500" lnSpcReduction="20000"/>
          </a:bodyPr>
          <a:lstStyle/>
          <a:p>
            <a:pPr>
              <a:tabLst>
                <a:tab pos="914400" algn="l"/>
                <a:tab pos="1828800" algn="l"/>
                <a:tab pos="5661025" algn="l"/>
              </a:tabLst>
            </a:pPr>
            <a:r>
              <a:rPr lang="en-US" b="1" dirty="0">
                <a:solidFill>
                  <a:srgbClr val="C00000"/>
                </a:solidFill>
              </a:rPr>
              <a:t>Flags (3  bits):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First </a:t>
            </a:r>
            <a:r>
              <a:rPr lang="en-US" dirty="0"/>
              <a:t>bit always set to </a:t>
            </a:r>
            <a:r>
              <a:rPr lang="en-US" dirty="0" smtClean="0"/>
              <a:t>0, </a:t>
            </a:r>
            <a:r>
              <a:rPr lang="en-US" dirty="0" smtClean="0">
                <a:solidFill>
                  <a:srgbClr val="C00000"/>
                </a:solidFill>
              </a:rPr>
              <a:t>DF</a:t>
            </a:r>
            <a:r>
              <a:rPr lang="en-US" dirty="0" smtClean="0"/>
              <a:t> </a:t>
            </a:r>
            <a:r>
              <a:rPr lang="en-US" dirty="0"/>
              <a:t>bit (Do not fragment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C00000"/>
                </a:solidFill>
              </a:rPr>
              <a:t>MF</a:t>
            </a:r>
            <a:r>
              <a:rPr lang="en-US" dirty="0" smtClean="0"/>
              <a:t> </a:t>
            </a:r>
            <a:r>
              <a:rPr lang="en-US" dirty="0"/>
              <a:t>bit (More fragments) 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Fragment offset:</a:t>
            </a:r>
            <a:r>
              <a:rPr lang="en-US" dirty="0" smtClean="0"/>
              <a:t> For fragmentation/reassembly</a:t>
            </a:r>
            <a:endParaRPr lang="en-US" dirty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dirty="0"/>
          </a:p>
          <a:p>
            <a:pPr>
              <a:tabLst>
                <a:tab pos="914400" algn="l"/>
                <a:tab pos="1828800" algn="l"/>
                <a:tab pos="5661025" algn="l"/>
              </a:tabLst>
            </a:pP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643713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572000" y="2362200"/>
            <a:ext cx="3810000" cy="5334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Maximum Transmission Unit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160866" y="1828800"/>
            <a:ext cx="8678334" cy="4724400"/>
          </a:xfrm>
        </p:spPr>
        <p:txBody>
          <a:bodyPr>
            <a:normAutofit lnSpcReduction="10000"/>
          </a:bodyPr>
          <a:lstStyle/>
          <a:p>
            <a:pPr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Maximum size of IP datagram is 65535, but the data link layer protocol generally imposes a limit that is much smaller</a:t>
            </a:r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endParaRPr lang="en-US" sz="2000" dirty="0"/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Example: 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Ethernet frames have a maximum payload of 1500 bytes</a:t>
            </a:r>
          </a:p>
          <a:p>
            <a:pPr lvl="1"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>
                <a:sym typeface="Wingdings" charset="2"/>
              </a:rPr>
              <a:t>	 </a:t>
            </a:r>
            <a:r>
              <a:rPr lang="en-US" sz="2000" dirty="0"/>
              <a:t>IP datagrams encapsulated in Ethernet frame cannot be longer than 1500 bytes</a:t>
            </a:r>
          </a:p>
          <a:p>
            <a:pPr lvl="1"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endParaRPr lang="en-US" sz="2000" dirty="0"/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/>
              <a:t>The limit on the maximum IP datagram size, imposed by the data link protocol is called </a:t>
            </a:r>
            <a:r>
              <a:rPr lang="en-US" sz="2000" b="1" dirty="0">
                <a:solidFill>
                  <a:srgbClr val="0070C0"/>
                </a:solidFill>
              </a:rPr>
              <a:t>maximum transmission unit  (MTU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indent="-342900"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dirty="0">
                <a:latin typeface="Arial" charset="0"/>
              </a:rPr>
              <a:t>MTUs for various data link protocols: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	</a:t>
            </a:r>
          </a:p>
          <a:p>
            <a:pPr marL="457200" lvl="1" indent="0">
              <a:lnSpc>
                <a:spcPct val="70000"/>
              </a:lnSpc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Ethernet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: 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1500	--  FDDI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: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	4352</a:t>
            </a:r>
          </a:p>
          <a:p>
            <a:pPr marL="457200" lvl="1" indent="0">
              <a:lnSpc>
                <a:spcPct val="70000"/>
              </a:lnSpc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-- 802.3:	1492	--  ATM AAL5: 		9180</a:t>
            </a:r>
          </a:p>
          <a:p>
            <a:pPr marL="457200" lvl="1" indent="0">
              <a:lnSpc>
                <a:spcPct val="70000"/>
              </a:lnSpc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-- 802.5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: 	4464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--  802.11(WLAN): </a:t>
            </a:r>
            <a:r>
              <a:rPr lang="en-US" sz="1800" dirty="0">
                <a:solidFill>
                  <a:srgbClr val="0000FF"/>
                </a:solidFill>
                <a:latin typeface="Arial" charset="0"/>
              </a:rPr>
              <a:t>	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2272</a:t>
            </a:r>
            <a:endParaRPr lang="en-US" sz="1800" dirty="0">
              <a:latin typeface="Arial" charset="0"/>
            </a:endParaRPr>
          </a:p>
          <a:p>
            <a:pPr>
              <a:tabLst>
                <a:tab pos="2222500" algn="l"/>
                <a:tab pos="4921250" algn="l"/>
                <a:tab pos="6508750" algn="l"/>
              </a:tabLst>
            </a:pP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0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IP Fragmentation</a:t>
            </a:r>
          </a:p>
        </p:txBody>
      </p:sp>
      <p:graphicFrame>
        <p:nvGraphicFramePr>
          <p:cNvPr id="14029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520820"/>
              </p:ext>
            </p:extLst>
          </p:nvPr>
        </p:nvGraphicFramePr>
        <p:xfrm>
          <a:off x="0" y="2733675"/>
          <a:ext cx="8716963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VISIO" r:id="rId4" imgW="8165592" imgH="1508760" progId="">
                  <p:embed/>
                </p:oleObj>
              </mc:Choice>
              <mc:Fallback>
                <p:oleObj name="VISIO" r:id="rId4" imgW="8165592" imgH="1508760" progId="">
                  <p:embed/>
                  <p:pic>
                    <p:nvPicPr>
                      <p:cNvPr id="0" name="Picture 3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33675"/>
                        <a:ext cx="8716963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609600" y="4406900"/>
            <a:ext cx="8610600" cy="147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dirty="0">
                <a:latin typeface="Arial" charset="0"/>
              </a:rPr>
              <a:t>MTUs: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FDDI: 4352</a:t>
            </a:r>
            <a:r>
              <a:rPr lang="en-US" dirty="0">
                <a:solidFill>
                  <a:srgbClr val="0000FF"/>
                </a:solidFill>
              </a:rPr>
              <a:t>		    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Ethernet: 1500</a:t>
            </a:r>
          </a:p>
          <a:p>
            <a:endParaRPr lang="en-US" dirty="0">
              <a:solidFill>
                <a:srgbClr val="0000FF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en-US" dirty="0">
                <a:latin typeface="Arial" charset="0"/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Fragmentation</a:t>
            </a:r>
            <a:r>
              <a:rPr lang="en-US" dirty="0"/>
              <a:t>: 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</a:rPr>
              <a:t> IP router splits the datagram into several datagram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</a:rPr>
              <a:t> Fragments are reassembled at receiver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381000" y="1752600"/>
            <a:ext cx="8077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r>
              <a:rPr lang="en-US" dirty="0">
                <a:solidFill>
                  <a:srgbClr val="C00000"/>
                </a:solidFill>
                <a:latin typeface="Arial" charset="0"/>
              </a:rPr>
              <a:t>What if the size of  an IP datagram exceeds the MTU?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tabLst>
                <a:tab pos="2222500" algn="l"/>
                <a:tab pos="4921250" algn="l"/>
                <a:tab pos="6508750" algn="l"/>
              </a:tabLst>
            </a:pPr>
            <a:r>
              <a:rPr lang="en-US" dirty="0">
                <a:latin typeface="Arial" charset="0"/>
              </a:rPr>
              <a:t>	IP datagram is fragmented into smaller units.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endParaRPr lang="en-US" dirty="0">
              <a:solidFill>
                <a:srgbClr val="FF00FF"/>
              </a:solidFill>
              <a:latin typeface="Arial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  <a:tabLst>
                <a:tab pos="2222500" algn="l"/>
                <a:tab pos="4921250" algn="l"/>
                <a:tab pos="6508750" algn="l"/>
              </a:tabLst>
            </a:pPr>
            <a:r>
              <a:rPr lang="en-US" dirty="0">
                <a:solidFill>
                  <a:srgbClr val="C00000"/>
                </a:solidFill>
                <a:latin typeface="Arial" charset="0"/>
              </a:rPr>
              <a:t>What if the route contains networks with different MTUs?</a:t>
            </a:r>
          </a:p>
        </p:txBody>
      </p:sp>
    </p:spTree>
    <p:extLst>
      <p:ext uri="{BB962C8B-B14F-4D97-AF65-F5344CB8AC3E}">
        <p14:creationId xmlns:p14="http://schemas.microsoft.com/office/powerpoint/2010/main" val="2332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Fragmentation / reassembly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/>
          <a:p>
            <a:endParaRPr lang="en-US" dirty="0"/>
          </a:p>
          <a:p>
            <a:pPr lvl="1"/>
            <a:r>
              <a:rPr lang="en-US" dirty="0"/>
              <a:t>Fragmentation can be done at the sender or at intermediate </a:t>
            </a:r>
            <a:r>
              <a:rPr lang="en-US" dirty="0" smtClean="0"/>
              <a:t>routers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same datagram can be fragmented several times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Reassembly of original datagram is only done at destination hosts !!</a:t>
            </a:r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255658"/>
              </p:ext>
            </p:extLst>
          </p:nvPr>
        </p:nvGraphicFramePr>
        <p:xfrm>
          <a:off x="76200" y="4429125"/>
          <a:ext cx="871537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VISIO" r:id="rId4" imgW="8165592" imgH="1719072" progId="">
                  <p:embed/>
                </p:oleObj>
              </mc:Choice>
              <mc:Fallback>
                <p:oleObj name="VISIO" r:id="rId4" imgW="8165592" imgH="1719072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429125"/>
                        <a:ext cx="871537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4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Fields used for fragmentation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76400"/>
            <a:ext cx="8534400" cy="4572000"/>
          </a:xfrm>
        </p:spPr>
        <p:txBody>
          <a:bodyPr/>
          <a:lstStyle/>
          <a:p>
            <a:r>
              <a:rPr lang="en-US" sz="2000" dirty="0"/>
              <a:t>The following fields in the IP header are involved: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graphicFrame>
        <p:nvGraphicFramePr>
          <p:cNvPr id="142342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6011083"/>
              </p:ext>
            </p:extLst>
          </p:nvPr>
        </p:nvGraphicFramePr>
        <p:xfrm>
          <a:off x="228600" y="1981200"/>
          <a:ext cx="86106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Visio" r:id="rId4" imgW="6544666" imgH="1389888" progId="">
                  <p:embed/>
                </p:oleObj>
              </mc:Choice>
              <mc:Fallback>
                <p:oleObj name="Visio" r:id="rId4" imgW="6544666" imgH="1389888" progId="">
                  <p:embed/>
                  <p:pic>
                    <p:nvPicPr>
                      <p:cNvPr id="0" name="Picture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861060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A471ED-16EE-4043-8237-4F58E8E6CEA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304800" y="3940082"/>
            <a:ext cx="8610600" cy="2862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3" tIns="45717" rIns="91433" bIns="45717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Identification: </a:t>
            </a:r>
            <a:r>
              <a:rPr lang="en-US" dirty="0" smtClean="0">
                <a:latin typeface="Arial" charset="0"/>
              </a:rPr>
              <a:t>When </a:t>
            </a:r>
            <a:r>
              <a:rPr lang="en-US" dirty="0">
                <a:latin typeface="Arial" charset="0"/>
              </a:rPr>
              <a:t>a datagram is fragmented, the </a:t>
            </a:r>
            <a:r>
              <a:rPr lang="en-US" dirty="0" smtClean="0">
                <a:latin typeface="Arial" charset="0"/>
              </a:rPr>
              <a:t>identification </a:t>
            </a:r>
            <a:r>
              <a:rPr lang="en-US" dirty="0">
                <a:latin typeface="Arial" charset="0"/>
              </a:rPr>
              <a:t>is the same in all </a:t>
            </a:r>
            <a:r>
              <a:rPr lang="en-US" dirty="0" smtClean="0">
                <a:latin typeface="Arial" charset="0"/>
              </a:rPr>
              <a:t>fragments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" charset="0"/>
              </a:rPr>
              <a:t>Flags: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DF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bit is </a:t>
            </a:r>
            <a:r>
              <a:rPr lang="en-US" dirty="0" smtClean="0">
                <a:latin typeface="Arial" charset="0"/>
              </a:rPr>
              <a:t>set: Should not fragment this Datagram, should be discarded if </a:t>
            </a:r>
            <a:r>
              <a:rPr lang="en-US" dirty="0">
                <a:solidFill>
                  <a:srgbClr val="0070C0"/>
                </a:solidFill>
                <a:latin typeface="Arial" charset="0"/>
              </a:rPr>
              <a:t>MTU</a:t>
            </a:r>
            <a:r>
              <a:rPr lang="en-US" dirty="0">
                <a:latin typeface="Arial" charset="0"/>
              </a:rPr>
              <a:t> is </a:t>
            </a:r>
            <a:r>
              <a:rPr lang="en-US" dirty="0" smtClean="0">
                <a:latin typeface="Arial" charset="0"/>
              </a:rPr>
              <a:t>too small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MF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bit set</a:t>
            </a:r>
            <a:r>
              <a:rPr lang="en-US" dirty="0" smtClean="0">
                <a:latin typeface="Arial" charset="0"/>
              </a:rPr>
              <a:t>: This </a:t>
            </a:r>
            <a:r>
              <a:rPr lang="en-US" dirty="0">
                <a:latin typeface="Arial" charset="0"/>
              </a:rPr>
              <a:t>datagram is part of a fragment and </a:t>
            </a:r>
            <a:r>
              <a:rPr lang="en-US" dirty="0" smtClean="0">
                <a:latin typeface="Arial" charset="0"/>
              </a:rPr>
              <a:t>an additional </a:t>
            </a:r>
            <a:r>
              <a:rPr lang="en-US" dirty="0">
                <a:latin typeface="Arial" charset="0"/>
              </a:rPr>
              <a:t>fragment follows this </a:t>
            </a:r>
            <a:r>
              <a:rPr lang="en-US" dirty="0" smtClean="0">
                <a:latin typeface="Arial" charset="0"/>
              </a:rPr>
              <a:t>one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Fragment offset:</a:t>
            </a:r>
            <a:r>
              <a:rPr lang="en-US" dirty="0" smtClean="0">
                <a:latin typeface="Arial" charset="0"/>
              </a:rPr>
              <a:t> Offset of the payload of this fragment in the original datagram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Total length:</a:t>
            </a:r>
            <a:r>
              <a:rPr lang="en-US" dirty="0" smtClean="0">
                <a:latin typeface="Arial" charset="0"/>
              </a:rPr>
              <a:t> Total </a:t>
            </a:r>
            <a:r>
              <a:rPr lang="en-US" dirty="0">
                <a:latin typeface="Arial" charset="0"/>
              </a:rPr>
              <a:t>length of the current fragment</a:t>
            </a:r>
            <a:endParaRPr lang="en-US" dirty="0"/>
          </a:p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Network Layer</a:t>
            </a:r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IP (Internet Protocol) is </a:t>
            </a:r>
            <a:r>
              <a:rPr lang="en-US" sz="2000" dirty="0"/>
              <a:t>a Network Layer Protocol.</a:t>
            </a:r>
          </a:p>
          <a:p>
            <a:r>
              <a:rPr lang="en-US" sz="2000" dirty="0" smtClean="0"/>
              <a:t>RFC 791 provides the specification for IP.</a:t>
            </a:r>
            <a:endParaRPr lang="en-US" sz="2000" dirty="0"/>
          </a:p>
        </p:txBody>
      </p:sp>
      <p:sp>
        <p:nvSpPr>
          <p:cNvPr id="163" name="灯片编号占位符 1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" name="Footer Placeholder 5"/>
          <p:cNvSpPr txBox="1">
            <a:spLocks/>
          </p:cNvSpPr>
          <p:nvPr/>
        </p:nvSpPr>
        <p:spPr>
          <a:xfrm>
            <a:off x="5334000" y="5630862"/>
            <a:ext cx="2895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Network Layer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rot="5400000" flipV="1">
            <a:off x="2630488" y="4051299"/>
            <a:ext cx="6350" cy="157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91"/>
          <p:cNvGrpSpPr>
            <a:grpSpLocks/>
          </p:cNvGrpSpPr>
          <p:nvPr/>
        </p:nvGrpSpPr>
        <p:grpSpPr bwMode="auto">
          <a:xfrm>
            <a:off x="228600" y="2819400"/>
            <a:ext cx="1741488" cy="2139950"/>
            <a:chOff x="2366" y="833"/>
            <a:chExt cx="987" cy="1348"/>
          </a:xfrm>
        </p:grpSpPr>
        <p:graphicFrame>
          <p:nvGraphicFramePr>
            <p:cNvPr id="21" name="Object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0785630"/>
                </p:ext>
              </p:extLst>
            </p:nvPr>
          </p:nvGraphicFramePr>
          <p:xfrm>
            <a:off x="2741" y="833"/>
            <a:ext cx="333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Clip" r:id="rId4" imgW="1307263" imgH="1084139" progId="">
                    <p:embed/>
                  </p:oleObj>
                </mc:Choice>
                <mc:Fallback>
                  <p:oleObj name="Clip" r:id="rId4" imgW="1307263" imgH="1084139" progId="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1" y="833"/>
                          <a:ext cx="333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" name="Group 93"/>
            <p:cNvGrpSpPr>
              <a:grpSpLocks/>
            </p:cNvGrpSpPr>
            <p:nvPr/>
          </p:nvGrpSpPr>
          <p:grpSpPr bwMode="auto">
            <a:xfrm>
              <a:off x="2366" y="1145"/>
              <a:ext cx="987" cy="1036"/>
              <a:chOff x="2956" y="969"/>
              <a:chExt cx="513" cy="529"/>
            </a:xfrm>
          </p:grpSpPr>
          <p:sp>
            <p:nvSpPr>
              <p:cNvPr id="23" name="Rectangle 94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95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96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97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/>
                  <a:t>application</a:t>
                </a:r>
              </a:p>
              <a:p>
                <a:pPr algn="ctr"/>
                <a:r>
                  <a:rPr lang="en-US" sz="2000"/>
                  <a:t>transport</a:t>
                </a:r>
              </a:p>
              <a:p>
                <a:pPr algn="ctr"/>
                <a:r>
                  <a:rPr lang="en-US" sz="2000">
                    <a:solidFill>
                      <a:schemeClr val="bg1"/>
                    </a:solidFill>
                  </a:rPr>
                  <a:t>network</a:t>
                </a:r>
                <a:endParaRPr lang="en-US" sz="2000"/>
              </a:p>
              <a:p>
                <a:pPr algn="ctr"/>
                <a:r>
                  <a:rPr lang="en-US" sz="2000"/>
                  <a:t>data link</a:t>
                </a:r>
              </a:p>
              <a:p>
                <a:pPr algn="ctr"/>
                <a:r>
                  <a:rPr lang="en-US" sz="2000"/>
                  <a:t>physical</a:t>
                </a:r>
                <a:endParaRPr lang="en-US" sz="2000">
                  <a:latin typeface="Times New Roman" charset="0"/>
                </a:endParaRPr>
              </a:p>
            </p:txBody>
          </p:sp>
          <p:sp>
            <p:nvSpPr>
              <p:cNvPr id="27" name="Line 98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99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100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01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31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278433"/>
              </p:ext>
            </p:extLst>
          </p:nvPr>
        </p:nvGraphicFramePr>
        <p:xfrm>
          <a:off x="7856538" y="2971800"/>
          <a:ext cx="5286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Clip" r:id="rId6" imgW="1307263" imgH="1084139" progId="">
                  <p:embed/>
                </p:oleObj>
              </mc:Choice>
              <mc:Fallback>
                <p:oleObj name="Clip" r:id="rId6" imgW="1307263" imgH="1084139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6538" y="2971800"/>
                        <a:ext cx="5286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110"/>
          <p:cNvGrpSpPr>
            <a:grpSpLocks/>
          </p:cNvGrpSpPr>
          <p:nvPr/>
        </p:nvGrpSpPr>
        <p:grpSpPr bwMode="auto">
          <a:xfrm>
            <a:off x="7261223" y="3486150"/>
            <a:ext cx="1729913" cy="1644650"/>
            <a:chOff x="2956" y="969"/>
            <a:chExt cx="519" cy="529"/>
          </a:xfrm>
        </p:grpSpPr>
        <p:sp>
          <p:nvSpPr>
            <p:cNvPr id="33" name="Rectangle 111"/>
            <p:cNvSpPr>
              <a:spLocks noChangeArrowheads="1"/>
            </p:cNvSpPr>
            <p:nvPr/>
          </p:nvSpPr>
          <p:spPr bwMode="auto">
            <a:xfrm>
              <a:off x="3018" y="969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112"/>
            <p:cNvSpPr>
              <a:spLocks noChangeArrowheads="1"/>
            </p:cNvSpPr>
            <p:nvPr/>
          </p:nvSpPr>
          <p:spPr bwMode="auto">
            <a:xfrm>
              <a:off x="2997" y="984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113"/>
            <p:cNvSpPr>
              <a:spLocks noChangeArrowheads="1"/>
            </p:cNvSpPr>
            <p:nvPr/>
          </p:nvSpPr>
          <p:spPr bwMode="auto">
            <a:xfrm>
              <a:off x="3000" y="1185"/>
              <a:ext cx="432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114"/>
            <p:cNvSpPr txBox="1">
              <a:spLocks noChangeArrowheads="1"/>
            </p:cNvSpPr>
            <p:nvPr/>
          </p:nvSpPr>
          <p:spPr bwMode="auto">
            <a:xfrm>
              <a:off x="2956" y="978"/>
              <a:ext cx="519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application</a:t>
              </a:r>
            </a:p>
            <a:p>
              <a:pPr algn="ctr"/>
              <a:r>
                <a:rPr lang="en-US" sz="2000" dirty="0"/>
                <a:t>transport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network</a:t>
              </a:r>
              <a:endParaRPr lang="en-US" sz="2000" dirty="0"/>
            </a:p>
            <a:p>
              <a:pPr algn="ctr"/>
              <a:r>
                <a:rPr lang="en-US" sz="2000" dirty="0"/>
                <a:t>data link</a:t>
              </a:r>
            </a:p>
            <a:p>
              <a:pPr algn="ctr"/>
              <a:r>
                <a:rPr lang="en-US" sz="2000" dirty="0"/>
                <a:t>physical</a:t>
              </a:r>
              <a:endParaRPr lang="en-US" sz="2000" dirty="0">
                <a:latin typeface="Times New Roman" charset="0"/>
              </a:endParaRPr>
            </a:p>
          </p:txBody>
        </p:sp>
        <p:sp>
          <p:nvSpPr>
            <p:cNvPr id="37" name="Line 115"/>
            <p:cNvSpPr>
              <a:spLocks noChangeShapeType="1"/>
            </p:cNvSpPr>
            <p:nvPr/>
          </p:nvSpPr>
          <p:spPr bwMode="auto">
            <a:xfrm>
              <a:off x="2997" y="1194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16"/>
            <p:cNvSpPr>
              <a:spLocks noChangeShapeType="1"/>
            </p:cNvSpPr>
            <p:nvPr/>
          </p:nvSpPr>
          <p:spPr bwMode="auto">
            <a:xfrm>
              <a:off x="3003" y="1290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17"/>
            <p:cNvSpPr>
              <a:spLocks noChangeShapeType="1"/>
            </p:cNvSpPr>
            <p:nvPr/>
          </p:nvSpPr>
          <p:spPr bwMode="auto">
            <a:xfrm>
              <a:off x="3003" y="1374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18"/>
            <p:cNvSpPr>
              <a:spLocks noChangeShapeType="1"/>
            </p:cNvSpPr>
            <p:nvPr/>
          </p:nvSpPr>
          <p:spPr bwMode="auto">
            <a:xfrm>
              <a:off x="3003" y="109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Line 119"/>
          <p:cNvSpPr>
            <a:spLocks noChangeShapeType="1"/>
          </p:cNvSpPr>
          <p:nvPr/>
        </p:nvSpPr>
        <p:spPr bwMode="auto">
          <a:xfrm rot="16200000" flipH="1" flipV="1">
            <a:off x="6626225" y="4233862"/>
            <a:ext cx="6350" cy="140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120"/>
          <p:cNvSpPr txBox="1">
            <a:spLocks noChangeArrowheads="1"/>
          </p:cNvSpPr>
          <p:nvPr/>
        </p:nvSpPr>
        <p:spPr bwMode="auto">
          <a:xfrm>
            <a:off x="1931988" y="4038600"/>
            <a:ext cx="1497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1. Send data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3" name="Text Box 122"/>
          <p:cNvSpPr txBox="1">
            <a:spLocks noChangeArrowheads="1"/>
          </p:cNvSpPr>
          <p:nvPr/>
        </p:nvSpPr>
        <p:spPr bwMode="auto">
          <a:xfrm>
            <a:off x="5541963" y="4114800"/>
            <a:ext cx="1806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2. Receive data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4" name="Freeform 172"/>
          <p:cNvSpPr>
            <a:spLocks/>
          </p:cNvSpPr>
          <p:nvPr/>
        </p:nvSpPr>
        <p:spPr bwMode="auto">
          <a:xfrm>
            <a:off x="1952625" y="4144962"/>
            <a:ext cx="304800" cy="657225"/>
          </a:xfrm>
          <a:custGeom>
            <a:avLst/>
            <a:gdLst>
              <a:gd name="T0" fmla="*/ 0 w 192"/>
              <a:gd name="T1" fmla="*/ 0 h 414"/>
              <a:gd name="T2" fmla="*/ 0 w 192"/>
              <a:gd name="T3" fmla="*/ 414 h 414"/>
              <a:gd name="T4" fmla="*/ 192 w 192"/>
              <a:gd name="T5" fmla="*/ 408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414">
                <a:moveTo>
                  <a:pt x="0" y="0"/>
                </a:moveTo>
                <a:lnTo>
                  <a:pt x="0" y="414"/>
                </a:lnTo>
                <a:lnTo>
                  <a:pt x="192" y="408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173"/>
          <p:cNvSpPr>
            <a:spLocks/>
          </p:cNvSpPr>
          <p:nvPr/>
        </p:nvSpPr>
        <p:spPr bwMode="auto">
          <a:xfrm>
            <a:off x="6586538" y="4587875"/>
            <a:ext cx="609600" cy="295275"/>
          </a:xfrm>
          <a:custGeom>
            <a:avLst/>
            <a:gdLst>
              <a:gd name="T0" fmla="*/ 0 w 384"/>
              <a:gd name="T1" fmla="*/ 186 h 186"/>
              <a:gd name="T2" fmla="*/ 384 w 384"/>
              <a:gd name="T3" fmla="*/ 186 h 186"/>
              <a:gd name="T4" fmla="*/ 384 w 384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186">
                <a:moveTo>
                  <a:pt x="0" y="186"/>
                </a:moveTo>
                <a:lnTo>
                  <a:pt x="384" y="186"/>
                </a:lnTo>
                <a:lnTo>
                  <a:pt x="384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177"/>
          <p:cNvGrpSpPr>
            <a:grpSpLocks/>
          </p:cNvGrpSpPr>
          <p:nvPr/>
        </p:nvGrpSpPr>
        <p:grpSpPr bwMode="auto">
          <a:xfrm>
            <a:off x="2309813" y="4583112"/>
            <a:ext cx="361950" cy="261938"/>
            <a:chOff x="1548" y="3723"/>
            <a:chExt cx="228" cy="165"/>
          </a:xfrm>
        </p:grpSpPr>
        <p:sp>
          <p:nvSpPr>
            <p:cNvPr id="47" name="Rectangle 175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74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176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198"/>
          <p:cNvGrpSpPr>
            <a:grpSpLocks/>
          </p:cNvGrpSpPr>
          <p:nvPr/>
        </p:nvGrpSpPr>
        <p:grpSpPr bwMode="auto">
          <a:xfrm>
            <a:off x="3100388" y="4308475"/>
            <a:ext cx="3024187" cy="1481137"/>
            <a:chOff x="2001" y="3199"/>
            <a:chExt cx="1905" cy="933"/>
          </a:xfrm>
        </p:grpSpPr>
        <p:sp>
          <p:nvSpPr>
            <p:cNvPr id="51" name="Freeform 4"/>
            <p:cNvSpPr>
              <a:spLocks/>
            </p:cNvSpPr>
            <p:nvPr/>
          </p:nvSpPr>
          <p:spPr bwMode="auto">
            <a:xfrm>
              <a:off x="2112" y="3199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6"/>
            <p:cNvSpPr>
              <a:spLocks/>
            </p:cNvSpPr>
            <p:nvPr/>
          </p:nvSpPr>
          <p:spPr bwMode="auto">
            <a:xfrm>
              <a:off x="2514" y="3384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" name="Group 7"/>
            <p:cNvGrpSpPr>
              <a:grpSpLocks/>
            </p:cNvGrpSpPr>
            <p:nvPr/>
          </p:nvGrpSpPr>
          <p:grpSpPr bwMode="auto">
            <a:xfrm>
              <a:off x="2203" y="3494"/>
              <a:ext cx="316" cy="147"/>
              <a:chOff x="3600" y="219"/>
              <a:chExt cx="360" cy="175"/>
            </a:xfrm>
          </p:grpSpPr>
          <p:sp>
            <p:nvSpPr>
              <p:cNvPr id="146" name="Oval 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1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Rectangle 1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50" name="Oval 1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" name="Group 1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5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2" name="Group 1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5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Line 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Line 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" name="Group 21"/>
            <p:cNvGrpSpPr>
              <a:grpSpLocks/>
            </p:cNvGrpSpPr>
            <p:nvPr/>
          </p:nvGrpSpPr>
          <p:grpSpPr bwMode="auto">
            <a:xfrm>
              <a:off x="2425" y="3896"/>
              <a:ext cx="316" cy="147"/>
              <a:chOff x="3600" y="219"/>
              <a:chExt cx="360" cy="175"/>
            </a:xfrm>
          </p:grpSpPr>
          <p:sp>
            <p:nvSpPr>
              <p:cNvPr id="133" name="Oval 2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Rectangle 2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7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43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9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40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5" name="Group 35"/>
            <p:cNvGrpSpPr>
              <a:grpSpLocks/>
            </p:cNvGrpSpPr>
            <p:nvPr/>
          </p:nvGrpSpPr>
          <p:grpSpPr bwMode="auto">
            <a:xfrm>
              <a:off x="2850" y="3302"/>
              <a:ext cx="316" cy="147"/>
              <a:chOff x="3600" y="219"/>
              <a:chExt cx="360" cy="175"/>
            </a:xfrm>
          </p:grpSpPr>
          <p:sp>
            <p:nvSpPr>
              <p:cNvPr id="120" name="Oval 3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3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3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3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24" name="Oval 4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5" name="Group 4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0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Line 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" name="Group 4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7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Line 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6" name="Group 49"/>
            <p:cNvGrpSpPr>
              <a:grpSpLocks/>
            </p:cNvGrpSpPr>
            <p:nvPr/>
          </p:nvGrpSpPr>
          <p:grpSpPr bwMode="auto">
            <a:xfrm>
              <a:off x="2801" y="3721"/>
              <a:ext cx="315" cy="147"/>
              <a:chOff x="3600" y="219"/>
              <a:chExt cx="360" cy="175"/>
            </a:xfrm>
          </p:grpSpPr>
          <p:sp>
            <p:nvSpPr>
              <p:cNvPr id="107" name="Oval 5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5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5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5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11" name="Oval 5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2" name="Group 5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17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3" name="Group 5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14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7" name="Group 63"/>
            <p:cNvGrpSpPr>
              <a:grpSpLocks/>
            </p:cNvGrpSpPr>
            <p:nvPr/>
          </p:nvGrpSpPr>
          <p:grpSpPr bwMode="auto">
            <a:xfrm>
              <a:off x="3201" y="3908"/>
              <a:ext cx="316" cy="147"/>
              <a:chOff x="3600" y="219"/>
              <a:chExt cx="360" cy="175"/>
            </a:xfrm>
          </p:grpSpPr>
          <p:sp>
            <p:nvSpPr>
              <p:cNvPr id="94" name="Oval 6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6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6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98" name="Oval 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9" name="Group 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04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0" name="Group 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01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8" name="Group 77"/>
            <p:cNvGrpSpPr>
              <a:grpSpLocks/>
            </p:cNvGrpSpPr>
            <p:nvPr/>
          </p:nvGrpSpPr>
          <p:grpSpPr bwMode="auto">
            <a:xfrm>
              <a:off x="3481" y="3495"/>
              <a:ext cx="316" cy="147"/>
              <a:chOff x="3600" y="219"/>
              <a:chExt cx="360" cy="175"/>
            </a:xfrm>
          </p:grpSpPr>
          <p:sp>
            <p:nvSpPr>
              <p:cNvPr id="81" name="Oval 7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7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8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85" name="Oval 8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6" name="Group 8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91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" name="Group 8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88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9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9" name="Freeform 102"/>
            <p:cNvSpPr>
              <a:spLocks/>
            </p:cNvSpPr>
            <p:nvPr/>
          </p:nvSpPr>
          <p:spPr bwMode="auto">
            <a:xfrm>
              <a:off x="3170" y="3380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103"/>
            <p:cNvSpPr>
              <a:spLocks/>
            </p:cNvSpPr>
            <p:nvPr/>
          </p:nvSpPr>
          <p:spPr bwMode="auto">
            <a:xfrm>
              <a:off x="2499" y="3627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294 w 294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104"/>
            <p:cNvSpPr>
              <a:spLocks/>
            </p:cNvSpPr>
            <p:nvPr/>
          </p:nvSpPr>
          <p:spPr bwMode="auto">
            <a:xfrm>
              <a:off x="3096" y="3612"/>
              <a:ext cx="396" cy="156"/>
            </a:xfrm>
            <a:custGeom>
              <a:avLst/>
              <a:gdLst>
                <a:gd name="T0" fmla="*/ 0 w 378"/>
                <a:gd name="T1" fmla="*/ 174 h 174"/>
                <a:gd name="T2" fmla="*/ 378 w 378"/>
                <a:gd name="T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105"/>
            <p:cNvSpPr>
              <a:spLocks/>
            </p:cNvSpPr>
            <p:nvPr/>
          </p:nvSpPr>
          <p:spPr bwMode="auto">
            <a:xfrm>
              <a:off x="3516" y="3646"/>
              <a:ext cx="130" cy="320"/>
            </a:xfrm>
            <a:custGeom>
              <a:avLst/>
              <a:gdLst>
                <a:gd name="T0" fmla="*/ 0 w 118"/>
                <a:gd name="T1" fmla="*/ 500 h 500"/>
                <a:gd name="T2" fmla="*/ 118 w 118"/>
                <a:gd name="T3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106"/>
            <p:cNvSpPr>
              <a:spLocks/>
            </p:cNvSpPr>
            <p:nvPr/>
          </p:nvSpPr>
          <p:spPr bwMode="auto">
            <a:xfrm>
              <a:off x="2738" y="3982"/>
              <a:ext cx="464" cy="47"/>
            </a:xfrm>
            <a:custGeom>
              <a:avLst/>
              <a:gdLst>
                <a:gd name="T0" fmla="*/ 370 w 370"/>
                <a:gd name="T1" fmla="*/ 32 h 32"/>
                <a:gd name="T2" fmla="*/ 0 w 370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107"/>
            <p:cNvSpPr>
              <a:spLocks/>
            </p:cNvSpPr>
            <p:nvPr/>
          </p:nvSpPr>
          <p:spPr bwMode="auto">
            <a:xfrm>
              <a:off x="2400" y="3642"/>
              <a:ext cx="122" cy="268"/>
            </a:xfrm>
            <a:custGeom>
              <a:avLst/>
              <a:gdLst>
                <a:gd name="T0" fmla="*/ 162 w 176"/>
                <a:gd name="T1" fmla="*/ 408 h 412"/>
                <a:gd name="T2" fmla="*/ 176 w 176"/>
                <a:gd name="T3" fmla="*/ 412 h 412"/>
                <a:gd name="T4" fmla="*/ 0 w 176"/>
                <a:gd name="T5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178"/>
            <p:cNvGrpSpPr>
              <a:grpSpLocks/>
            </p:cNvGrpSpPr>
            <p:nvPr/>
          </p:nvGrpSpPr>
          <p:grpSpPr bwMode="auto">
            <a:xfrm>
              <a:off x="2001" y="3375"/>
              <a:ext cx="228" cy="165"/>
              <a:chOff x="1548" y="3723"/>
              <a:chExt cx="228" cy="165"/>
            </a:xfrm>
          </p:grpSpPr>
          <p:sp>
            <p:nvSpPr>
              <p:cNvPr id="78" name="Rectangle 179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180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181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oup 182"/>
            <p:cNvGrpSpPr>
              <a:grpSpLocks/>
            </p:cNvGrpSpPr>
            <p:nvPr/>
          </p:nvGrpSpPr>
          <p:grpSpPr bwMode="auto">
            <a:xfrm>
              <a:off x="3180" y="3306"/>
              <a:ext cx="228" cy="165"/>
              <a:chOff x="1548" y="3723"/>
              <a:chExt cx="228" cy="165"/>
            </a:xfrm>
          </p:grpSpPr>
          <p:sp>
            <p:nvSpPr>
              <p:cNvPr id="75" name="Rectangle 183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184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185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186"/>
            <p:cNvGrpSpPr>
              <a:grpSpLocks/>
            </p:cNvGrpSpPr>
            <p:nvPr/>
          </p:nvGrpSpPr>
          <p:grpSpPr bwMode="auto">
            <a:xfrm>
              <a:off x="2850" y="3897"/>
              <a:ext cx="228" cy="165"/>
              <a:chOff x="1548" y="3723"/>
              <a:chExt cx="228" cy="165"/>
            </a:xfrm>
          </p:grpSpPr>
          <p:sp>
            <p:nvSpPr>
              <p:cNvPr id="72" name="Rectangle 187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188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189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" name="Group 190"/>
            <p:cNvGrpSpPr>
              <a:grpSpLocks/>
            </p:cNvGrpSpPr>
            <p:nvPr/>
          </p:nvGrpSpPr>
          <p:grpSpPr bwMode="auto">
            <a:xfrm>
              <a:off x="2586" y="3597"/>
              <a:ext cx="228" cy="165"/>
              <a:chOff x="1548" y="3723"/>
              <a:chExt cx="228" cy="165"/>
            </a:xfrm>
          </p:grpSpPr>
          <p:sp>
            <p:nvSpPr>
              <p:cNvPr id="69" name="Rectangle 191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92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193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9" name="Group 194"/>
          <p:cNvGrpSpPr>
            <a:grpSpLocks/>
          </p:cNvGrpSpPr>
          <p:nvPr/>
        </p:nvGrpSpPr>
        <p:grpSpPr bwMode="auto">
          <a:xfrm>
            <a:off x="6381750" y="4664075"/>
            <a:ext cx="361950" cy="261937"/>
            <a:chOff x="1548" y="3723"/>
            <a:chExt cx="228" cy="165"/>
          </a:xfrm>
        </p:grpSpPr>
        <p:sp>
          <p:nvSpPr>
            <p:cNvPr id="160" name="Rectangle 195"/>
            <p:cNvSpPr>
              <a:spLocks noChangeArrowheads="1"/>
            </p:cNvSpPr>
            <p:nvPr/>
          </p:nvSpPr>
          <p:spPr bwMode="auto">
            <a:xfrm>
              <a:off x="1563" y="3723"/>
              <a:ext cx="102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196"/>
            <p:cNvSpPr>
              <a:spLocks noChangeArrowheads="1"/>
            </p:cNvSpPr>
            <p:nvPr/>
          </p:nvSpPr>
          <p:spPr bwMode="auto">
            <a:xfrm>
              <a:off x="1548" y="3738"/>
              <a:ext cx="102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197"/>
            <p:cNvSpPr>
              <a:spLocks noChangeShapeType="1"/>
            </p:cNvSpPr>
            <p:nvPr/>
          </p:nvSpPr>
          <p:spPr bwMode="auto">
            <a:xfrm>
              <a:off x="1650" y="3816"/>
              <a:ext cx="12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963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utoUpdateAnimBg="0"/>
      <p:bldP spid="4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8991600" cy="914400"/>
          </a:xfrm>
        </p:spPr>
        <p:txBody>
          <a:bodyPr/>
          <a:lstStyle/>
          <a:p>
            <a:r>
              <a:rPr lang="en-US" dirty="0"/>
              <a:t>Example of Fragmentation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8686800" cy="4648200"/>
          </a:xfrm>
        </p:spPr>
        <p:txBody>
          <a:bodyPr/>
          <a:lstStyle/>
          <a:p>
            <a:r>
              <a:rPr lang="en-US" sz="2000" dirty="0"/>
              <a:t>A </a:t>
            </a:r>
            <a:r>
              <a:rPr lang="en-US" sz="2000" dirty="0" smtClean="0"/>
              <a:t>datagram of 4000B from a network of 4000 MTU to 1500 MTU</a:t>
            </a:r>
            <a:endParaRPr lang="en-US" sz="2000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610CA-4B4A-48B6-9D24-32870C0E305C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73" name="Group 3"/>
          <p:cNvGrpSpPr>
            <a:grpSpLocks/>
          </p:cNvGrpSpPr>
          <p:nvPr/>
        </p:nvGrpSpPr>
        <p:grpSpPr bwMode="auto">
          <a:xfrm>
            <a:off x="2286000" y="2286000"/>
            <a:ext cx="4248150" cy="660400"/>
            <a:chOff x="3006" y="1208"/>
            <a:chExt cx="2676" cy="416"/>
          </a:xfrm>
        </p:grpSpPr>
        <p:sp>
          <p:nvSpPr>
            <p:cNvPr id="74" name="Rectangle 4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Text Box 6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ID</a:t>
              </a:r>
            </a:p>
            <a:p>
              <a:pPr algn="l"/>
              <a:r>
                <a:rPr lang="en-US" sz="1800"/>
                <a:t>=x</a:t>
              </a:r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79" name="Text Box 9"/>
            <p:cNvSpPr txBox="1">
              <a:spLocks noChangeArrowheads="1"/>
            </p:cNvSpPr>
            <p:nvPr/>
          </p:nvSpPr>
          <p:spPr bwMode="auto">
            <a:xfrm>
              <a:off x="3230" y="1208"/>
              <a:ext cx="54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=4000</a:t>
              </a:r>
            </a:p>
          </p:txBody>
        </p:sp>
        <p:sp>
          <p:nvSpPr>
            <p:cNvPr id="80" name="Line 10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1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3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4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15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" name="Group 16"/>
          <p:cNvGrpSpPr>
            <a:grpSpLocks/>
          </p:cNvGrpSpPr>
          <p:nvPr/>
        </p:nvGrpSpPr>
        <p:grpSpPr bwMode="auto">
          <a:xfrm>
            <a:off x="2838450" y="4038600"/>
            <a:ext cx="4248150" cy="660400"/>
            <a:chOff x="3006" y="1208"/>
            <a:chExt cx="2676" cy="416"/>
          </a:xfrm>
        </p:grpSpPr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ID</a:t>
              </a:r>
            </a:p>
            <a:p>
              <a:pPr algn="l"/>
              <a:r>
                <a:rPr lang="en-US" sz="1800" dirty="0"/>
                <a:t>=x</a:t>
              </a:r>
            </a:p>
          </p:txBody>
        </p:sp>
        <p:sp>
          <p:nvSpPr>
            <p:cNvPr id="90" name="Text Box 20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91" name="Text Box 21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=1</a:t>
              </a:r>
            </a:p>
          </p:txBody>
        </p:sp>
        <p:sp>
          <p:nvSpPr>
            <p:cNvPr id="92" name="Text Box 22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=1500</a:t>
              </a:r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25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26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27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28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29"/>
          <p:cNvGrpSpPr>
            <a:grpSpLocks/>
          </p:cNvGrpSpPr>
          <p:nvPr/>
        </p:nvGrpSpPr>
        <p:grpSpPr bwMode="auto">
          <a:xfrm>
            <a:off x="2838450" y="4838700"/>
            <a:ext cx="4248150" cy="660400"/>
            <a:chOff x="3006" y="1208"/>
            <a:chExt cx="2676" cy="416"/>
          </a:xfrm>
        </p:grpSpPr>
        <p:sp>
          <p:nvSpPr>
            <p:cNvPr id="100" name="Rectangle 30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1" name="Rectangle 31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32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ID</a:t>
              </a:r>
            </a:p>
            <a:p>
              <a:pPr algn="l"/>
              <a:r>
                <a:rPr lang="en-US" sz="1800"/>
                <a:t>=x</a:t>
              </a:r>
            </a:p>
          </p:txBody>
        </p:sp>
        <p:sp>
          <p:nvSpPr>
            <p:cNvPr id="103" name="Text Box 33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=1480</a:t>
              </a:r>
            </a:p>
          </p:txBody>
        </p:sp>
        <p:sp>
          <p:nvSpPr>
            <p:cNvPr id="104" name="Text Box 34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=1</a:t>
              </a:r>
            </a:p>
          </p:txBody>
        </p:sp>
        <p:sp>
          <p:nvSpPr>
            <p:cNvPr id="105" name="Text Box 35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=1500</a:t>
              </a:r>
            </a:p>
          </p:txBody>
        </p:sp>
        <p:sp>
          <p:nvSpPr>
            <p:cNvPr id="106" name="Line 36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37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8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39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40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41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" name="Group 42"/>
          <p:cNvGrpSpPr>
            <a:grpSpLocks/>
          </p:cNvGrpSpPr>
          <p:nvPr/>
        </p:nvGrpSpPr>
        <p:grpSpPr bwMode="auto">
          <a:xfrm>
            <a:off x="2828925" y="5667375"/>
            <a:ext cx="4248150" cy="660400"/>
            <a:chOff x="3006" y="1208"/>
            <a:chExt cx="2676" cy="416"/>
          </a:xfrm>
        </p:grpSpPr>
        <p:sp>
          <p:nvSpPr>
            <p:cNvPr id="113" name="Rectangle 43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14" name="Rectangle 44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Text Box 45"/>
            <p:cNvSpPr txBox="1">
              <a:spLocks noChangeArrowheads="1"/>
            </p:cNvSpPr>
            <p:nvPr/>
          </p:nvSpPr>
          <p:spPr bwMode="auto">
            <a:xfrm>
              <a:off x="3734" y="1208"/>
              <a:ext cx="2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ID</a:t>
              </a:r>
            </a:p>
            <a:p>
              <a:pPr algn="l"/>
              <a:r>
                <a:rPr lang="en-US" sz="1800"/>
                <a:t>=x</a:t>
              </a:r>
            </a:p>
          </p:txBody>
        </p:sp>
        <p:sp>
          <p:nvSpPr>
            <p:cNvPr id="116" name="Text Box 46"/>
            <p:cNvSpPr txBox="1">
              <a:spLocks noChangeArrowheads="1"/>
            </p:cNvSpPr>
            <p:nvPr/>
          </p:nvSpPr>
          <p:spPr bwMode="auto">
            <a:xfrm>
              <a:off x="4605" y="1220"/>
              <a:ext cx="5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offset</a:t>
              </a:r>
            </a:p>
            <a:p>
              <a:r>
                <a:rPr lang="en-US" sz="1800"/>
                <a:t>=2960</a:t>
              </a:r>
            </a:p>
          </p:txBody>
        </p:sp>
        <p:sp>
          <p:nvSpPr>
            <p:cNvPr id="117" name="Text Box 47"/>
            <p:cNvSpPr txBox="1">
              <a:spLocks noChangeArrowheads="1"/>
            </p:cNvSpPr>
            <p:nvPr/>
          </p:nvSpPr>
          <p:spPr bwMode="auto">
            <a:xfrm>
              <a:off x="3980" y="1220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fragflag</a:t>
              </a:r>
            </a:p>
            <a:p>
              <a:r>
                <a:rPr lang="en-US" sz="1800"/>
                <a:t>=0</a:t>
              </a:r>
            </a:p>
          </p:txBody>
        </p:sp>
        <p:sp>
          <p:nvSpPr>
            <p:cNvPr id="118" name="Text Box 48"/>
            <p:cNvSpPr txBox="1">
              <a:spLocks noChangeArrowheads="1"/>
            </p:cNvSpPr>
            <p:nvPr/>
          </p:nvSpPr>
          <p:spPr bwMode="auto">
            <a:xfrm>
              <a:off x="3230" y="1208"/>
              <a:ext cx="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length</a:t>
              </a:r>
            </a:p>
            <a:p>
              <a:pPr algn="l"/>
              <a:r>
                <a:rPr lang="en-US" sz="1800"/>
                <a:t>=1040</a:t>
              </a:r>
            </a:p>
          </p:txBody>
        </p:sp>
        <p:sp>
          <p:nvSpPr>
            <p:cNvPr id="119" name="Line 49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50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51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52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53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54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" name="Freeform 55"/>
          <p:cNvSpPr>
            <a:spLocks/>
          </p:cNvSpPr>
          <p:nvPr/>
        </p:nvSpPr>
        <p:spPr bwMode="auto">
          <a:xfrm>
            <a:off x="2400300" y="3044825"/>
            <a:ext cx="333375" cy="2162175"/>
          </a:xfrm>
          <a:custGeom>
            <a:avLst/>
            <a:gdLst>
              <a:gd name="T0" fmla="*/ 0 w 210"/>
              <a:gd name="T1" fmla="*/ 0 h 1362"/>
              <a:gd name="T2" fmla="*/ 0 w 210"/>
              <a:gd name="T3" fmla="*/ 1362 h 1362"/>
              <a:gd name="T4" fmla="*/ 210 w 210"/>
              <a:gd name="T5" fmla="*/ 858 h 1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1362">
                <a:moveTo>
                  <a:pt x="0" y="0"/>
                </a:moveTo>
                <a:lnTo>
                  <a:pt x="0" y="1362"/>
                </a:lnTo>
                <a:lnTo>
                  <a:pt x="210" y="858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Line 56"/>
          <p:cNvSpPr>
            <a:spLocks noChangeShapeType="1"/>
          </p:cNvSpPr>
          <p:nvPr/>
        </p:nvSpPr>
        <p:spPr bwMode="auto">
          <a:xfrm>
            <a:off x="2400300" y="5178425"/>
            <a:ext cx="3619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Line 57"/>
          <p:cNvSpPr>
            <a:spLocks noChangeShapeType="1"/>
          </p:cNvSpPr>
          <p:nvPr/>
        </p:nvSpPr>
        <p:spPr bwMode="auto">
          <a:xfrm>
            <a:off x="2409825" y="5187950"/>
            <a:ext cx="333375" cy="7905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2374900" y="3124200"/>
            <a:ext cx="3267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</a:rPr>
              <a:t>One large datagram becomes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several smaller datagrams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608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Slides from the book: “Mastering </a:t>
            </a:r>
            <a:r>
              <a:rPr lang="en-US" sz="2000" dirty="0"/>
              <a:t>Computer Networks: An Internet Lab Manual”, J. </a:t>
            </a:r>
            <a:r>
              <a:rPr lang="en-US" sz="2000" dirty="0" err="1"/>
              <a:t>Liebeherr</a:t>
            </a:r>
            <a:r>
              <a:rPr lang="en-US" sz="2000" dirty="0"/>
              <a:t>, M. El </a:t>
            </a:r>
            <a:r>
              <a:rPr lang="en-US" sz="2000" dirty="0" err="1"/>
              <a:t>Zarki</a:t>
            </a:r>
            <a:r>
              <a:rPr lang="en-US" sz="2000" dirty="0"/>
              <a:t>, Addison-Wesley, 2003</a:t>
            </a:r>
            <a:r>
              <a:rPr lang="en-US" sz="2000"/>
              <a:t>. </a:t>
            </a:r>
            <a:endParaRPr lang="en-US" sz="2000" smtClean="0"/>
          </a:p>
          <a:p>
            <a:endParaRPr lang="en-US" sz="2000" dirty="0" smtClean="0"/>
          </a:p>
          <a:p>
            <a:r>
              <a:rPr lang="en-US" sz="2000" dirty="0" smtClean="0"/>
              <a:t>Slides from the book: “Computer </a:t>
            </a:r>
            <a:r>
              <a:rPr lang="en-US" sz="2000" dirty="0"/>
              <a:t>Networking: A Top Down </a:t>
            </a:r>
            <a:r>
              <a:rPr lang="en-US" sz="2000" dirty="0" smtClean="0"/>
              <a:t>Approach”, 5th </a:t>
            </a:r>
            <a:r>
              <a:rPr lang="en-US" sz="2000" dirty="0"/>
              <a:t>edition. </a:t>
            </a:r>
            <a:r>
              <a:rPr lang="en-US" sz="2000" dirty="0" smtClean="0"/>
              <a:t> Jim </a:t>
            </a:r>
            <a:r>
              <a:rPr lang="en-US" sz="2000" dirty="0"/>
              <a:t>Kurose, Keith </a:t>
            </a:r>
            <a:r>
              <a:rPr lang="en-US" sz="2000" dirty="0" smtClean="0"/>
              <a:t>Ross Addison-Wesley</a:t>
            </a:r>
            <a:r>
              <a:rPr lang="en-US" sz="2000" dirty="0"/>
              <a:t>, </a:t>
            </a:r>
            <a:r>
              <a:rPr lang="en-US" sz="2000" dirty="0" smtClean="0"/>
              <a:t>2009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RFC 791</a:t>
            </a:r>
          </a:p>
          <a:p>
            <a:pPr lvl="1"/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tools.ietf.org/pdf/rfc791.pdf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/>
              <a:t>IP: The waist of the hourglass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4419600" cy="4419600"/>
          </a:xfrm>
        </p:spPr>
        <p:txBody>
          <a:bodyPr>
            <a:normAutofit/>
          </a:bodyPr>
          <a:lstStyle/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IP is the waist of the hourglass of the Internet protocol </a:t>
            </a:r>
            <a:r>
              <a:rPr lang="en-US" sz="2000" dirty="0" smtClean="0"/>
              <a:t>stack.</a:t>
            </a: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Multiple higher-layer </a:t>
            </a:r>
            <a:r>
              <a:rPr lang="en-US" sz="2000" dirty="0" smtClean="0"/>
              <a:t>protocols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Multiple lower-layer protocols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sz="2000" dirty="0"/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 smtClean="0"/>
              <a:t>One common protocol </a:t>
            </a:r>
            <a:r>
              <a:rPr lang="en-US" sz="2000" dirty="0"/>
              <a:t>at the network </a:t>
            </a:r>
            <a:r>
              <a:rPr lang="en-US" sz="2000" dirty="0" smtClean="0"/>
              <a:t>layer for data transmission.</a:t>
            </a:r>
            <a:endParaRPr 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527017"/>
              </p:ext>
            </p:extLst>
          </p:nvPr>
        </p:nvGraphicFramePr>
        <p:xfrm>
          <a:off x="4652963" y="1733550"/>
          <a:ext cx="3957637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Picture" r:id="rId4" imgW="3069880" imgH="3669812" progId="Word.Picture.8">
                  <p:embed/>
                </p:oleObj>
              </mc:Choice>
              <mc:Fallback>
                <p:oleObj name="Picture" r:id="rId4" imgW="3069880" imgH="3669812" progId="Word.Picture.8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963" y="1733550"/>
                        <a:ext cx="3957637" cy="474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39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layer in routers</a:t>
            </a:r>
            <a:endParaRPr lang="en-US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sz="2000" dirty="0"/>
              <a:t>IP is the highest layer protocol which is implemented at both routers and hosts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464776"/>
              </p:ext>
            </p:extLst>
          </p:nvPr>
        </p:nvGraphicFramePr>
        <p:xfrm>
          <a:off x="157163" y="2362200"/>
          <a:ext cx="8758237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Visio" r:id="rId4" imgW="7506614" imgH="2800502" progId="">
                  <p:embed/>
                </p:oleObj>
              </mc:Choice>
              <mc:Fallback>
                <p:oleObj name="Visio" r:id="rId4" imgW="7506614" imgH="2800502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2362200"/>
                        <a:ext cx="8758237" cy="330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55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effort protocol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30200" y="1905000"/>
            <a:ext cx="8509000" cy="36766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dirty="0" smtClean="0"/>
              <a:t>IP provides </a:t>
            </a:r>
            <a:r>
              <a:rPr lang="en-US" sz="2000" dirty="0"/>
              <a:t>an </a:t>
            </a:r>
            <a:r>
              <a:rPr lang="en-US" sz="2000" dirty="0">
                <a:solidFill>
                  <a:srgbClr val="C00000"/>
                </a:solidFill>
              </a:rPr>
              <a:t>unreliable connectionless </a:t>
            </a:r>
            <a:r>
              <a:rPr lang="en-US" sz="2000" dirty="0"/>
              <a:t>best effort service (also called: “datagram service”).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 dirty="0" smtClean="0">
                <a:solidFill>
                  <a:srgbClr val="C00000"/>
                </a:solidFill>
              </a:rPr>
              <a:t>Unreliable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/>
              <a:t> </a:t>
            </a:r>
            <a:r>
              <a:rPr lang="en-US" sz="2000" dirty="0" smtClean="0"/>
              <a:t>no guarantee for delivery of packets</a:t>
            </a:r>
            <a:endParaRPr lang="en-US" sz="2000" dirty="0"/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 dirty="0" smtClean="0">
                <a:solidFill>
                  <a:srgbClr val="C00000"/>
                </a:solidFill>
              </a:rPr>
              <a:t>Connectionless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b="1" dirty="0">
                <a:solidFill>
                  <a:srgbClr val="FF00FF"/>
                </a:solidFill>
              </a:rPr>
              <a:t> </a:t>
            </a:r>
            <a:r>
              <a:rPr lang="en-US" sz="2000" dirty="0"/>
              <a:t>Each packet (“datagram”) is handled independently. IP is not aware that packets between hosts may be sent in a logical sequence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 dirty="0" smtClean="0">
                <a:solidFill>
                  <a:srgbClr val="C00000"/>
                </a:solidFill>
              </a:rPr>
              <a:t>Best </a:t>
            </a:r>
            <a:r>
              <a:rPr lang="en-US" sz="2000" b="1" dirty="0">
                <a:solidFill>
                  <a:srgbClr val="C00000"/>
                </a:solidFill>
              </a:rPr>
              <a:t>effort: </a:t>
            </a:r>
            <a:r>
              <a:rPr lang="en-US" sz="2000" dirty="0"/>
              <a:t>IP does not make guarantees on the service (no throughput guarantee, no delay guarantee</a:t>
            </a:r>
            <a:r>
              <a:rPr lang="en-US" sz="2000" dirty="0" smtClean="0"/>
              <a:t>, etc.) </a:t>
            </a:r>
            <a:endParaRPr lang="en-US" sz="20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 dirty="0"/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dirty="0"/>
              <a:t>Consequences: </a:t>
            </a:r>
            <a:r>
              <a:rPr lang="en-US" sz="2000" dirty="0" smtClean="0"/>
              <a:t>Higher layer protocols have to take care of delivery guarantees.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3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IP Datagram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266700" y="5791200"/>
            <a:ext cx="8610600" cy="762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Header Size:</a:t>
            </a:r>
            <a:r>
              <a:rPr lang="en-US" sz="1800" dirty="0" smtClean="0"/>
              <a:t> at least 20 bytes and at most 60 bytes (with options)</a:t>
            </a:r>
            <a:endParaRPr lang="en-US" sz="1800" dirty="0">
              <a:sym typeface="Math3" pitchFamily="2" charset="2"/>
            </a:endParaRPr>
          </a:p>
          <a:p>
            <a:r>
              <a:rPr lang="en-US" sz="1800" dirty="0" smtClean="0">
                <a:solidFill>
                  <a:srgbClr val="0000FF"/>
                </a:solidFill>
                <a:sym typeface="Math3" pitchFamily="2" charset="2"/>
              </a:rPr>
              <a:t>Total Length: </a:t>
            </a:r>
            <a:r>
              <a:rPr lang="en-US" sz="1800" dirty="0" smtClean="0">
                <a:sym typeface="Math3" pitchFamily="2" charset="2"/>
              </a:rPr>
              <a:t> at most 2</a:t>
            </a:r>
            <a:r>
              <a:rPr lang="en-US" sz="1800" baseline="30000" dirty="0" smtClean="0">
                <a:sym typeface="Math3" pitchFamily="2" charset="2"/>
              </a:rPr>
              <a:t>16 </a:t>
            </a:r>
            <a:r>
              <a:rPr lang="en-US" sz="1800" dirty="0">
                <a:sym typeface="Math3" pitchFamily="2" charset="2"/>
              </a:rPr>
              <a:t>bytes =  65536 </a:t>
            </a:r>
            <a:r>
              <a:rPr lang="en-US" sz="1800" dirty="0" smtClean="0">
                <a:sym typeface="Math3" pitchFamily="2" charset="2"/>
              </a:rPr>
              <a:t>bytes</a:t>
            </a:r>
            <a:endParaRPr lang="en-US" dirty="0">
              <a:sym typeface="Math3" pitchFamily="2" charset="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946581"/>
              </p:ext>
            </p:extLst>
          </p:nvPr>
        </p:nvGraphicFramePr>
        <p:xfrm>
          <a:off x="304800" y="1447800"/>
          <a:ext cx="8610600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Visio" r:id="rId4" imgW="7713161" imgH="3912781" progId="">
                  <p:embed/>
                </p:oleObj>
              </mc:Choice>
              <mc:Fallback>
                <p:oleObj name="Visio" r:id="rId4" imgW="7713161" imgH="3912781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8610600" cy="435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 rot="19858375">
            <a:off x="167382" y="679605"/>
            <a:ext cx="1978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This is IPv4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0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IP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first publicly used version of the Internet Protocol </a:t>
            </a:r>
            <a:r>
              <a:rPr lang="en-US" dirty="0" smtClean="0"/>
              <a:t>was version 4 (</a:t>
            </a:r>
            <a:r>
              <a:rPr lang="en-US" dirty="0" smtClean="0">
                <a:solidFill>
                  <a:srgbClr val="FF0000"/>
                </a:solidFill>
              </a:rPr>
              <a:t>IPv4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Address space: </a:t>
            </a:r>
            <a:r>
              <a:rPr lang="en-US" b="1" dirty="0" smtClean="0">
                <a:solidFill>
                  <a:srgbClr val="002060"/>
                </a:solidFill>
              </a:rPr>
              <a:t>32 bits</a:t>
            </a:r>
            <a:r>
              <a:rPr lang="en-US" dirty="0" smtClean="0"/>
              <a:t>,  (approximately </a:t>
            </a:r>
            <a:r>
              <a:rPr lang="en-US" dirty="0"/>
              <a:t>4.3 billion </a:t>
            </a:r>
            <a:r>
              <a:rPr lang="en-US" dirty="0" smtClean="0"/>
              <a:t>addresses)</a:t>
            </a:r>
          </a:p>
          <a:p>
            <a:pPr lvl="1"/>
            <a:r>
              <a:rPr lang="en-US" dirty="0" smtClean="0"/>
              <a:t>Initially it was thought to be enough!</a:t>
            </a:r>
          </a:p>
          <a:p>
            <a:endParaRPr lang="en-US" dirty="0" smtClean="0"/>
          </a:p>
          <a:p>
            <a:r>
              <a:rPr lang="en-US" b="1" dirty="0" smtClean="0"/>
              <a:t>Address exhaustion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February 3, 2011, </a:t>
            </a:r>
            <a:r>
              <a:rPr lang="en-US" dirty="0" smtClean="0"/>
              <a:t>the</a:t>
            </a:r>
            <a:r>
              <a:rPr lang="en-US" dirty="0"/>
              <a:t> Internet Assigned Numbers Authority (</a:t>
            </a:r>
            <a:r>
              <a:rPr lang="en-US" dirty="0" smtClean="0"/>
              <a:t>IANA) officially depleted </a:t>
            </a:r>
            <a:r>
              <a:rPr lang="en-US" dirty="0"/>
              <a:t>the global pool of completely fresh blocks of addresses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address exhaustion was a concern as early as 1990s. 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IPv6</a:t>
            </a:r>
            <a:r>
              <a:rPr lang="en-US" dirty="0" smtClean="0"/>
              <a:t> is the next generation IP that tries to address the shortcomings of IPv4</a:t>
            </a:r>
          </a:p>
          <a:p>
            <a:pPr lvl="1"/>
            <a:r>
              <a:rPr lang="en-US" dirty="0" smtClean="0"/>
              <a:t>Has </a:t>
            </a:r>
            <a:r>
              <a:rPr lang="en-US" b="1" dirty="0" smtClean="0">
                <a:solidFill>
                  <a:srgbClr val="002060"/>
                </a:solidFill>
              </a:rPr>
              <a:t>128 bits</a:t>
            </a:r>
            <a:r>
              <a:rPr lang="en-US" dirty="0" smtClean="0"/>
              <a:t> address space</a:t>
            </a:r>
          </a:p>
          <a:p>
            <a:pPr lvl="1"/>
            <a:r>
              <a:rPr lang="en-US" dirty="0" smtClean="0"/>
              <a:t>Designed to live alongside IPv4</a:t>
            </a:r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What about VERSION 5?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It doesn't exist</a:t>
            </a:r>
            <a:r>
              <a:rPr lang="en-CA" altLang="zh-CN" dirty="0" smtClean="0"/>
              <a:t>. It is  </a:t>
            </a:r>
            <a:r>
              <a:rPr lang="en-US" altLang="zh-CN" dirty="0" smtClean="0"/>
              <a:t>in fact intentionally skipped to </a:t>
            </a:r>
            <a:r>
              <a:rPr lang="en-US" altLang="zh-CN" b="1" i="1" dirty="0" smtClean="0"/>
              <a:t>avoid</a:t>
            </a:r>
            <a:r>
              <a:rPr lang="en-US" altLang="zh-CN" dirty="0" smtClean="0"/>
              <a:t> confusion, or at least to rectify it. 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altLang="zh-CN" dirty="0" smtClean="0"/>
              <a:t>IP </a:t>
            </a:r>
            <a:r>
              <a:rPr lang="en-US" altLang="zh-CN" sz="1700" dirty="0" smtClean="0"/>
              <a:t>version 5 relates to an experimental TCP/IP protocol called the </a:t>
            </a:r>
            <a:r>
              <a:rPr lang="en-US" altLang="zh-CN" sz="1700" dirty="0" smtClean="0">
                <a:solidFill>
                  <a:srgbClr val="C00000"/>
                </a:solidFill>
              </a:rPr>
              <a:t>Internet Stream Protocol</a:t>
            </a:r>
            <a:r>
              <a:rPr lang="en-US" altLang="zh-CN" sz="1700" dirty="0" smtClean="0"/>
              <a:t>, Version 2, originally defined in RFC 1190.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altLang="zh-CN" sz="1700" dirty="0" smtClean="0"/>
              <a:t>This protocol was originally seen by some as being a peer of IP at the Internet Layer in the TCP/IP architecture, and in its standard, these packets were assigned IP version 5 to differentiate them from “normal” IP packets (version 4).</a:t>
            </a:r>
          </a:p>
          <a:p>
            <a:pPr lvl="1">
              <a:tabLst>
                <a:tab pos="2222500" algn="l"/>
                <a:tab pos="4921250" algn="l"/>
                <a:tab pos="6508750" algn="l"/>
              </a:tabLst>
            </a:pPr>
            <a:r>
              <a:rPr lang="en-US" altLang="zh-CN" sz="1700" dirty="0" smtClean="0"/>
              <a:t>This protocol apparently never went anywhere, but to be absolutely sure that there would be no confusion, version 5 was skipped over in favor of version 6.</a:t>
            </a:r>
            <a:endParaRPr lang="zh-CN" altLang="en-US" sz="17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 bit of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smtClean="0"/>
              <a:t>“The </a:t>
            </a:r>
            <a:r>
              <a:rPr lang="en-US" dirty="0"/>
              <a:t>decision to put a 32-bit address space on there was </a:t>
            </a:r>
            <a:r>
              <a:rPr lang="en-US" dirty="0" smtClean="0"/>
              <a:t>the </a:t>
            </a:r>
            <a:r>
              <a:rPr lang="en-US" dirty="0"/>
              <a:t>result of a year's battle among a bunch of engineers </a:t>
            </a:r>
            <a:r>
              <a:rPr lang="en-US" dirty="0" smtClean="0"/>
              <a:t>who </a:t>
            </a:r>
            <a:r>
              <a:rPr lang="en-US" dirty="0"/>
              <a:t>couldn't make up their minds about 32, 128, or </a:t>
            </a:r>
            <a:r>
              <a:rPr lang="en-US" dirty="0" smtClean="0"/>
              <a:t>variable-length. And after a year of fighting, I said--I'm now at ARPA, I'm running the program, I'm paying for this stuff, I'm using American tax dollars, and I wanted some progress because we didn't know if this was going to work. So I said: OK, it's 32-bits. That's enough for an experiment; it's 4.3 billion terminations. Even the Defense Department doesn't need 4.3 billion of everything and couldn't afford to buy 4.3 billion edge devices to do a test anyway. So at the time I thought we were doing an experiment to prove the technology and that if it worked we'd have opportunity to do a production version of it. Well, it just escaped! It got out and people started to use it, and then it became a commercial thing. So this [IPv6] is the production attempt at making the network scalable.”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-- </a:t>
            </a:r>
            <a:r>
              <a:rPr lang="en-US" dirty="0" err="1" smtClean="0"/>
              <a:t>Vint</a:t>
            </a:r>
            <a:r>
              <a:rPr lang="en-US" dirty="0" smtClean="0"/>
              <a:t> Cerf, one of the “fathers of the Internet”. </a:t>
            </a:r>
            <a:r>
              <a:rPr lang="en-US" sz="1100" dirty="0" smtClean="0"/>
              <a:t>(From</a:t>
            </a:r>
            <a:r>
              <a:rPr lang="en-US" sz="1100" dirty="0"/>
              <a:t>: Google IPv6 Conference </a:t>
            </a:r>
            <a:r>
              <a:rPr lang="en-US" sz="1100" dirty="0" smtClean="0"/>
              <a:t>2008)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705</TotalTime>
  <Words>1230</Words>
  <Application>Microsoft Office PowerPoint</Application>
  <PresentationFormat>On-screen Show (4:3)</PresentationFormat>
  <Paragraphs>222</Paragraphs>
  <Slides>21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Flow</vt:lpstr>
      <vt:lpstr>Clip</vt:lpstr>
      <vt:lpstr>Picture</vt:lpstr>
      <vt:lpstr>Visio</vt:lpstr>
      <vt:lpstr>VISIO</vt:lpstr>
      <vt:lpstr>The Internet Protocol</vt:lpstr>
      <vt:lpstr>The Network Layer</vt:lpstr>
      <vt:lpstr>IP: The waist of the hourglass </vt:lpstr>
      <vt:lpstr>Highest layer in routers</vt:lpstr>
      <vt:lpstr>Best effort protocol</vt:lpstr>
      <vt:lpstr>IP Datagram</vt:lpstr>
      <vt:lpstr>IP Version</vt:lpstr>
      <vt:lpstr>What about VERSION 5?</vt:lpstr>
      <vt:lpstr>A bit of history</vt:lpstr>
      <vt:lpstr>IP Datagram Fields</vt:lpstr>
      <vt:lpstr>IP Datagram Fields</vt:lpstr>
      <vt:lpstr>Time to live</vt:lpstr>
      <vt:lpstr>IP Datagram Fields</vt:lpstr>
      <vt:lpstr>The rest</vt:lpstr>
      <vt:lpstr>Fragment flags and offset</vt:lpstr>
      <vt:lpstr>Maximum Transmission Unit</vt:lpstr>
      <vt:lpstr>IP Fragmentation</vt:lpstr>
      <vt:lpstr>Fragmentation / reassembly</vt:lpstr>
      <vt:lpstr>Fields used for fragmentation</vt:lpstr>
      <vt:lpstr>Example of Fragmentation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Internet Protocol</dc:title>
  <dc:creator>Maryam Elahi</dc:creator>
  <cp:lastModifiedBy>cmuser</cp:lastModifiedBy>
  <cp:revision>109</cp:revision>
  <dcterms:created xsi:type="dcterms:W3CDTF">2012-01-12T02:04:27Z</dcterms:created>
  <dcterms:modified xsi:type="dcterms:W3CDTF">2013-03-04T16:44:23Z</dcterms:modified>
</cp:coreProperties>
</file>